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91" r:id="rId6"/>
    <p:sldId id="278" r:id="rId7"/>
    <p:sldId id="302" r:id="rId8"/>
    <p:sldId id="292" r:id="rId9"/>
    <p:sldId id="293" r:id="rId10"/>
    <p:sldId id="283" r:id="rId11"/>
    <p:sldId id="279" r:id="rId12"/>
    <p:sldId id="304" r:id="rId13"/>
    <p:sldId id="280" r:id="rId14"/>
    <p:sldId id="305" r:id="rId15"/>
    <p:sldId id="284" r:id="rId16"/>
    <p:sldId id="296" r:id="rId17"/>
    <p:sldId id="289" r:id="rId18"/>
    <p:sldId id="286" r:id="rId19"/>
    <p:sldId id="288" r:id="rId20"/>
    <p:sldId id="300" r:id="rId21"/>
    <p:sldId id="301" r:id="rId22"/>
    <p:sldId id="277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a M. Al-Mazar" initials="HMA" lastIdx="1" clrIdx="0">
    <p:extLst>
      <p:ext uri="{19B8F6BF-5375-455C-9EA6-DF929625EA0E}">
        <p15:presenceInfo xmlns:p15="http://schemas.microsoft.com/office/powerpoint/2012/main" userId="Hala M. Al-Maz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8697"/>
    <a:srgbClr val="FFCCFF"/>
    <a:srgbClr val="FF66CC"/>
    <a:srgbClr val="FF99FF"/>
    <a:srgbClr val="FF99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presProps" Target="presProps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commentAuthors" Target="commentAuthor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5E5394-C6DE-497C-A94F-24ADCBD3D7E5}" type="datetimeFigureOut">
              <a:rPr lang="en-US"/>
              <a:pPr>
                <a:defRPr/>
              </a:pPr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8B0397-40DE-4164-8E11-EFC733A39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86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8B0397-40DE-4164-8E11-EFC733A3944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8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44CD-69DB-4301-988A-5C52F5B68F69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EBA20-62A5-481C-8056-825E99D96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9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57964-E92A-4E9A-9CEA-125F770714A2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2550B-CF58-4F70-A11F-C06B6EDEF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6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66B35-B4BC-47E9-B261-04ED18447AF2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9002-C115-4F5D-BEDD-20D1838AF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8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14430-C560-472C-9F0E-886A59A013A8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5B93F-4E6E-4C6A-B541-1C00A615D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4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3FE9-E053-40F8-9B76-FEA87CEC8D66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1E17D-25B4-4B6B-8DB1-F065BF9C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7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D06FD-C4C0-46A0-99A5-6B2447A06F6B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545DF-D158-48C9-9D82-9CF2865D4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5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82BD5-D7A9-49C1-9A74-3DE3FC66B1BB}" type="datetime1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4A91-58F6-498E-B1BF-9177A23CF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2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3798-C576-4221-B7D8-C5E38D00B631}" type="datetime1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62C84-2903-4165-A634-4F9D49FCF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6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2350-1528-4173-8F55-C848BE203C06}" type="datetime1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84D83-88C3-42E7-AB02-4030A0C7D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4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EAE5D-1437-4F77-9331-E7CAEB18D94A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63793-1A0C-43E3-9B66-68F894871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46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0A473-1149-4B69-AB67-E51B05BF473B}" type="datetime1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517B2-8265-4CA9-A3BD-EEEBE1771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714C26-738B-446C-BD31-47B4064FF054}" type="datetime1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99BD42-B2BA-4C55-A3B4-DF7EB4218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3.jpe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6.wdp" /><Relationship Id="rId4" Type="http://schemas.openxmlformats.org/officeDocument/2006/relationships/image" Target="../media/image17.png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1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/>
              <a:t>UGS Practical Slides 2022</a:t>
            </a:r>
            <a:br>
              <a:rPr lang="en-US" b="1" dirty="0"/>
            </a:br>
            <a:r>
              <a:rPr lang="en-US" sz="4000" b="1" dirty="0"/>
              <a:t>Professor Dr. Hala El-</a:t>
            </a:r>
            <a:r>
              <a:rPr lang="en-US" sz="4000" b="1" dirty="0" err="1"/>
              <a:t>mazar</a:t>
            </a:r>
            <a:endParaRPr lang="en-US" sz="4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72237-6DB3-4D83-A5E4-8E44FCC1C780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633916"/>
            <a:ext cx="1072989" cy="1066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86" y="3645024"/>
            <a:ext cx="3023878" cy="2664296"/>
          </a:xfrm>
          <a:prstGeom prst="rect">
            <a:avLst/>
          </a:prstGeom>
        </p:spPr>
      </p:pic>
      <p:pic>
        <p:nvPicPr>
          <p:cNvPr id="7" name="Picture 4" descr="http://rlv.zcache.com/male_reproductive_organs_dorsal_view_labeled_poster-rc73282df84414ed5be4ff3ffd6a797f8_wvp_8byvr_5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t="4522" r="3670" b="5290"/>
          <a:stretch/>
        </p:blipFill>
        <p:spPr bwMode="auto">
          <a:xfrm>
            <a:off x="899592" y="3645024"/>
            <a:ext cx="3312367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864" y="1779051"/>
            <a:ext cx="2808312" cy="23936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sz="4000" b="1" u="sng"/>
              <a:t>The epididymis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48085-1A3F-4B45-8A58-1A1A0B4832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6948488" y="2668588"/>
            <a:ext cx="214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/>
              <a:t>Ductus epididymis</a:t>
            </a:r>
          </a:p>
        </p:txBody>
      </p:sp>
      <p:pic>
        <p:nvPicPr>
          <p:cNvPr id="13317" name="Picture 2" descr="https://s3.amazonaws.com/MagscopeScans/Histology/histology001/epididymis_mammal/epididymis_x10_head_800px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31"/>
          <a:stretch>
            <a:fillRect/>
          </a:stretch>
        </p:blipFill>
        <p:spPr bwMode="auto">
          <a:xfrm>
            <a:off x="539750" y="1484313"/>
            <a:ext cx="6264275" cy="4681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5535613" y="1492250"/>
            <a:ext cx="1331912" cy="5762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Rectangle 12"/>
          <p:cNvSpPr>
            <a:spLocks noChangeArrowheads="1"/>
          </p:cNvSpPr>
          <p:nvPr/>
        </p:nvSpPr>
        <p:spPr bwMode="auto">
          <a:xfrm>
            <a:off x="4572000" y="1116013"/>
            <a:ext cx="4291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Pseudostratified columnar  with Stereocilia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FF712A-CD27-4930-85B0-248D214C2FCD}"/>
              </a:ext>
            </a:extLst>
          </p:cNvPr>
          <p:cNvCxnSpPr/>
          <p:nvPr/>
        </p:nvCxnSpPr>
        <p:spPr>
          <a:xfrm flipH="1">
            <a:off x="6364044" y="1844895"/>
            <a:ext cx="2303462" cy="8731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54FC9D-1606-48F1-97B4-8DB7BEA33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1BBB67-EA3E-483F-BA0A-6F7D6862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84D83-88C3-42E7-AB02-4030A0C7DD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4" descr="http://med.uc.edu/LabManuals/MA/VLM/lab5/SL156HP.jpg">
            <a:extLst>
              <a:ext uri="{FF2B5EF4-FFF2-40B4-BE49-F238E27FC236}">
                <a16:creationId xmlns:a16="http://schemas.microsoft.com/office/drawing/2014/main" id="{4E8B969D-FAF1-4109-8203-B90F2BB3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2" y="1501864"/>
            <a:ext cx="4686982" cy="4663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CF63C-42CB-482A-B924-C612120914F7}"/>
              </a:ext>
            </a:extLst>
          </p:cNvPr>
          <p:cNvSpPr txBox="1"/>
          <p:nvPr/>
        </p:nvSpPr>
        <p:spPr>
          <a:xfrm>
            <a:off x="2018771" y="755993"/>
            <a:ext cx="4785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Cross section in epididymis</a:t>
            </a:r>
          </a:p>
        </p:txBody>
      </p:sp>
    </p:spTree>
    <p:extLst>
      <p:ext uri="{BB962C8B-B14F-4D97-AF65-F5344CB8AC3E}">
        <p14:creationId xmlns:p14="http://schemas.microsoft.com/office/powerpoint/2010/main" val="224228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en-US" sz="4000" b="1" u="sng"/>
              <a:t>The vas deferens</a:t>
            </a:r>
            <a:endParaRPr lang="en-US" sz="40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FDCC3-3EF1-4804-800B-8CB1F51D45B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7713663" y="5003800"/>
            <a:ext cx="1322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Musculosa: </a:t>
            </a:r>
          </a:p>
          <a:p>
            <a:r>
              <a:rPr lang="en-US" b="1"/>
              <a:t>IL, MC, OL.</a:t>
            </a:r>
          </a:p>
        </p:txBody>
      </p:sp>
      <p:pic>
        <p:nvPicPr>
          <p:cNvPr id="14344" name="Picture 2" descr="https://classconnection.s3.amazonaws.com/94/flashcards/1500094/jpg/vasdeferens13357489227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7982" r="14827" b="3191"/>
          <a:stretch>
            <a:fillRect/>
          </a:stretch>
        </p:blipFill>
        <p:spPr bwMode="auto">
          <a:xfrm>
            <a:off x="1907043" y="1504950"/>
            <a:ext cx="5760582" cy="446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5749925" y="4148138"/>
            <a:ext cx="1331913" cy="720725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>
            <a:off x="1717675" y="1504950"/>
            <a:ext cx="3008313" cy="203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Rectangle 12"/>
          <p:cNvSpPr>
            <a:spLocks noChangeArrowheads="1"/>
          </p:cNvSpPr>
          <p:nvPr/>
        </p:nvSpPr>
        <p:spPr bwMode="auto">
          <a:xfrm>
            <a:off x="179388" y="1127125"/>
            <a:ext cx="2808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Pseudo stratified columnar </a:t>
            </a:r>
          </a:p>
          <a:p>
            <a:r>
              <a:rPr lang="en-US" b="1"/>
              <a:t>ciliated epith.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u="sng"/>
              <a:t>The prostate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371D1-05F3-48DD-B249-3346AD0FF842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-76200" y="2492375"/>
            <a:ext cx="2271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Fibromuscular stroma</a:t>
            </a:r>
          </a:p>
        </p:txBody>
      </p:sp>
      <p:sp>
        <p:nvSpPr>
          <p:cNvPr id="15366" name="TextBox 10"/>
          <p:cNvSpPr txBox="1">
            <a:spLocks noChangeArrowheads="1"/>
          </p:cNvSpPr>
          <p:nvPr/>
        </p:nvSpPr>
        <p:spPr bwMode="auto">
          <a:xfrm>
            <a:off x="244475" y="1125538"/>
            <a:ext cx="151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Prostatic acini</a:t>
            </a:r>
          </a:p>
        </p:txBody>
      </p:sp>
      <p:sp>
        <p:nvSpPr>
          <p:cNvPr id="15367" name="TextBox 27"/>
          <p:cNvSpPr txBox="1">
            <a:spLocks noChangeArrowheads="1"/>
          </p:cNvSpPr>
          <p:nvPr/>
        </p:nvSpPr>
        <p:spPr bwMode="auto">
          <a:xfrm>
            <a:off x="34925" y="3644900"/>
            <a:ext cx="1903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Corpora amylacea</a:t>
            </a:r>
            <a:endParaRPr lang="en-US"/>
          </a:p>
        </p:txBody>
      </p:sp>
      <p:pic>
        <p:nvPicPr>
          <p:cNvPr id="15368" name="Picture 13" descr="http://www.lab.anhb.uwa.edu.au/mb140/addons/quiz/Q07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981075"/>
            <a:ext cx="6011863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15365" idx="3"/>
          </p:cNvCxnSpPr>
          <p:nvPr/>
        </p:nvCxnSpPr>
        <p:spPr>
          <a:xfrm>
            <a:off x="2195513" y="2678113"/>
            <a:ext cx="1903412" cy="114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38338" y="1309688"/>
            <a:ext cx="1554162" cy="463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1" name="Picture 15" descr="http://www.lab.anhb.uwa.edu.au/mb140/addons/quiz/Q07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62413"/>
            <a:ext cx="2706687" cy="2535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1938338" y="3213100"/>
            <a:ext cx="1697037" cy="1223963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sz="4000" b="1" u="sng"/>
              <a:t>The penis</a:t>
            </a:r>
            <a:endParaRPr lang="en-US" sz="4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8F7CE-5C2A-477F-BE53-71D085787B1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6392" name="Picture 2" descr="http://www.anatomybox.com/wp-content/uploads/2012/01/penis-cross-sect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5904159" cy="525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3995738" y="1431925"/>
            <a:ext cx="2663825" cy="7699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4932363" y="1431925"/>
            <a:ext cx="1727200" cy="18049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H="1">
            <a:off x="3621088" y="5276850"/>
            <a:ext cx="361473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6640513" y="17002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Corpora cavernosa</a:t>
            </a:r>
            <a:endParaRPr lang="en-US"/>
          </a:p>
        </p:txBody>
      </p:sp>
      <p:sp>
        <p:nvSpPr>
          <p:cNvPr id="16391" name="Rectangle 16"/>
          <p:cNvSpPr>
            <a:spLocks noChangeArrowheads="1"/>
          </p:cNvSpPr>
          <p:nvPr/>
        </p:nvSpPr>
        <p:spPr bwMode="auto">
          <a:xfrm>
            <a:off x="6908800" y="4797425"/>
            <a:ext cx="2055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Corpus spongiosum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sz="4000" b="1" u="sng"/>
              <a:t>The fallopian tube</a:t>
            </a:r>
            <a:endParaRPr lang="en-US" sz="4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FF89A-A833-47BB-A595-82E91CB4D4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9461" name="Picture 2" descr="http://www.lab.anhb.uwa.edu.au/mb140/Big/odu00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r="36055" b="25575"/>
          <a:stretch>
            <a:fillRect/>
          </a:stretch>
        </p:blipFill>
        <p:spPr bwMode="auto">
          <a:xfrm>
            <a:off x="684213" y="981075"/>
            <a:ext cx="5786437" cy="463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84213" y="5746750"/>
            <a:ext cx="83518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1- highly folded mucosa </a:t>
            </a:r>
          </a:p>
          <a:p>
            <a:r>
              <a:rPr lang="en-US" b="1"/>
              <a:t>2- Lined with simple columnar partially  ciliated partially secretory (Peg cells) </a:t>
            </a:r>
          </a:p>
          <a:p>
            <a:r>
              <a:rPr lang="en-US" b="1"/>
              <a:t>3- musculosa :  IC,  OL</a:t>
            </a:r>
          </a:p>
        </p:txBody>
      </p:sp>
      <p:pic>
        <p:nvPicPr>
          <p:cNvPr id="19463" name="Picture 2" descr="https://c2.staticflickr.com/4/3193/2760474960_beabe20e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08275"/>
            <a:ext cx="2519362" cy="287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49313"/>
          </a:xfrm>
        </p:spPr>
        <p:txBody>
          <a:bodyPr/>
          <a:lstStyle/>
          <a:p>
            <a:r>
              <a:rPr lang="en-US" sz="4000" b="1" u="sng"/>
              <a:t>The uterus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A214B-4520-42F9-A191-74EE3C20FC4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1509" name="Picture 2" descr="http://medcell.med.yale.edu/histology/female_reproductive_system_lab/images/ute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669607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659563" y="2636838"/>
            <a:ext cx="15843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010400" y="2205038"/>
            <a:ext cx="202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Endometrial glands</a:t>
            </a:r>
            <a:endParaRPr lang="ar-JO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68313" y="5829300"/>
            <a:ext cx="8351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1- Endometrium</a:t>
            </a:r>
          </a:p>
          <a:p>
            <a:r>
              <a:rPr lang="en-US" b="1"/>
              <a:t>2- Myometrium</a:t>
            </a:r>
          </a:p>
          <a:p>
            <a:r>
              <a:rPr lang="en-US" b="1"/>
              <a:t>3- lining epithelium is simple columnar partially ciliated</a:t>
            </a:r>
          </a:p>
          <a:p>
            <a:endParaRPr lang="en-US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/>
            <a:r>
              <a:rPr lang="en-US" sz="3200" b="1" u="sng"/>
              <a:t>The mammary gland</a:t>
            </a:r>
            <a:endParaRPr lang="ar-JO" sz="3200" b="1" u="s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44F38-728D-4870-A324-D0EF17780EF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3143250" y="785813"/>
            <a:ext cx="307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/>
              <a:t>(A- Resting gland)</a:t>
            </a:r>
            <a:endParaRPr lang="ar-JO" sz="2800" b="1"/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1428750" y="5143500"/>
            <a:ext cx="2374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1- No secretory acini</a:t>
            </a:r>
          </a:p>
          <a:p>
            <a:pPr eaLnBrk="1" hangingPunct="1"/>
            <a:r>
              <a:rPr lang="en-US" b="1"/>
              <a:t>2- Thick fibrous stroma</a:t>
            </a:r>
          </a:p>
          <a:p>
            <a:pPr eaLnBrk="1" hangingPunct="1"/>
            <a:r>
              <a:rPr lang="en-US" b="1"/>
              <a:t>3- clusters of ducts </a:t>
            </a:r>
            <a:endParaRPr lang="ar-JO" b="1"/>
          </a:p>
        </p:txBody>
      </p:sp>
      <p:pic>
        <p:nvPicPr>
          <p:cNvPr id="25607" name="Picture 9" descr="http://www.lab.anhb.uwa.edu.au/mb140/addons/quiz/Q37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5688013" cy="3875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The mammary gland </a:t>
            </a:r>
            <a:endParaRPr lang="ar-JO" sz="3200" b="1" u="sn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293968-F4D7-40D1-8B67-158C0D505EA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2124075" y="5529263"/>
            <a:ext cx="5256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1- Secretory acini lined e simple columnar epithelium</a:t>
            </a:r>
          </a:p>
          <a:p>
            <a:pPr eaLnBrk="1" hangingPunct="1"/>
            <a:r>
              <a:rPr lang="en-US" b="1"/>
              <a:t>2- less fibrous CT septa</a:t>
            </a:r>
          </a:p>
          <a:p>
            <a:pPr eaLnBrk="1" hangingPunct="1"/>
            <a:r>
              <a:rPr lang="en-US"/>
              <a:t> 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3059113" y="836613"/>
            <a:ext cx="3141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/>
              <a:t>(B- Lactating  gland)</a:t>
            </a:r>
          </a:p>
        </p:txBody>
      </p:sp>
      <p:pic>
        <p:nvPicPr>
          <p:cNvPr id="26631" name="Picture 9" descr="http://www.lab.anhb.uwa.edu.au/mb140/addons/quiz/Q3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60488"/>
            <a:ext cx="5472113" cy="394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843213" y="3213100"/>
            <a:ext cx="3024187" cy="21605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00FAD-97FA-4180-8587-6B4FDC650BC6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94928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Kidney / Renal corpuscle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66FF5-BC87-49D7-83B1-39C17E25A8E3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102" name="TextBox 11"/>
          <p:cNvSpPr txBox="1">
            <a:spLocks noChangeArrowheads="1"/>
          </p:cNvSpPr>
          <p:nvPr/>
        </p:nvSpPr>
        <p:spPr bwMode="auto">
          <a:xfrm>
            <a:off x="473075" y="1989138"/>
            <a:ext cx="1290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Glomerulus</a:t>
            </a:r>
          </a:p>
        </p:txBody>
      </p:sp>
      <p:sp>
        <p:nvSpPr>
          <p:cNvPr id="4103" name="TextBox 23"/>
          <p:cNvSpPr txBox="1">
            <a:spLocks noChangeArrowheads="1"/>
          </p:cNvSpPr>
          <p:nvPr/>
        </p:nvSpPr>
        <p:spPr bwMode="auto">
          <a:xfrm>
            <a:off x="7596188" y="1268760"/>
            <a:ext cx="1347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Proximal </a:t>
            </a:r>
          </a:p>
          <a:p>
            <a:pPr eaLnBrk="1" hangingPunct="1"/>
            <a:r>
              <a:rPr lang="en-US" b="1" dirty="0"/>
              <a:t>renal tubule</a:t>
            </a:r>
          </a:p>
        </p:txBody>
      </p:sp>
      <p:sp>
        <p:nvSpPr>
          <p:cNvPr id="4104" name="AutoShape 17" descr="Image result for renal corpuscle histolog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AutoShape 19" descr="Image result for renal corpuscle histology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AutoShape 21" descr="Image result for renal corpuscle histolog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Rectangle 14"/>
          <p:cNvSpPr>
            <a:spLocks noChangeArrowheads="1"/>
          </p:cNvSpPr>
          <p:nvPr/>
        </p:nvSpPr>
        <p:spPr bwMode="auto">
          <a:xfrm>
            <a:off x="7373938" y="3708400"/>
            <a:ext cx="1741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Bowman’s capsule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732588" y="1989138"/>
            <a:ext cx="1223962" cy="463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0" name="Group 27"/>
          <p:cNvGrpSpPr>
            <a:grpSpLocks/>
          </p:cNvGrpSpPr>
          <p:nvPr/>
        </p:nvGrpSpPr>
        <p:grpSpPr bwMode="auto">
          <a:xfrm>
            <a:off x="1979271" y="1255713"/>
            <a:ext cx="5394668" cy="4044950"/>
            <a:chOff x="1979712" y="1254988"/>
            <a:chExt cx="5394960" cy="4046220"/>
          </a:xfrm>
        </p:grpSpPr>
        <p:pic>
          <p:nvPicPr>
            <p:cNvPr id="4114" name="Picture 23" descr="Image result for renal corpuscle histolog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254988"/>
              <a:ext cx="5394960" cy="4046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>
              <a:off x="6012523" y="3860893"/>
              <a:ext cx="136214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/>
          <p:nvPr/>
        </p:nvCxnSpPr>
        <p:spPr bwMode="auto">
          <a:xfrm>
            <a:off x="1831976" y="2220913"/>
            <a:ext cx="1477963" cy="8969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61957" y="1989138"/>
            <a:ext cx="1223962" cy="463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7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50900"/>
          </a:xfrm>
        </p:spPr>
        <p:txBody>
          <a:bodyPr/>
          <a:lstStyle/>
          <a:p>
            <a:pPr eaLnBrk="1" hangingPunct="1"/>
            <a:r>
              <a:rPr lang="en-US" sz="4000" b="1" u="sng"/>
              <a:t>Podocyte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C03B5-BBBF-40EE-900B-24958F0362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126" name="Picture 2" descr="https://classconnection.s3.amazonaws.com/172/flashcards/1232172/jpg/podocyte_scanning_em-145B9D8E6E67A7C1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842125" cy="496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7164388" y="1268413"/>
            <a:ext cx="1223962" cy="136842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A61CC7-A181-4736-B638-92B3BA16C0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149" name="TextBox 3"/>
          <p:cNvSpPr txBox="1">
            <a:spLocks noChangeArrowheads="1"/>
          </p:cNvSpPr>
          <p:nvPr/>
        </p:nvSpPr>
        <p:spPr bwMode="auto">
          <a:xfrm>
            <a:off x="6516216" y="1857018"/>
            <a:ext cx="2376264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/>
              <a:t>Proximal convoluted tubule</a:t>
            </a: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6588224" y="4161274"/>
            <a:ext cx="219586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Distal convoluted tubule</a:t>
            </a:r>
          </a:p>
        </p:txBody>
      </p:sp>
      <p:pic>
        <p:nvPicPr>
          <p:cNvPr id="6148" name="Picture 2" descr="http://www.lab.anhb.uwa.edu.au/mb140/addons/quiz/Q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150"/>
            <a:ext cx="5112568" cy="504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436096" y="2564904"/>
            <a:ext cx="1512168" cy="2880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139952" y="4725690"/>
            <a:ext cx="2376264" cy="7755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6820C-01D1-4851-8994-39D4E6B964E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2484438" y="549275"/>
            <a:ext cx="4449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 u="sng"/>
              <a:t>Juxta- glomerular apparatus 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7950" y="1628775"/>
            <a:ext cx="225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/>
              <a:t>Macula densa</a:t>
            </a:r>
          </a:p>
        </p:txBody>
      </p:sp>
      <p:pic>
        <p:nvPicPr>
          <p:cNvPr id="7174" name="Picture 4" descr="http://www.lab.anhb.uwa.edu.au/mb140/addons/quiz/Q04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96975"/>
            <a:ext cx="4730750" cy="4608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stCxn id="7173" idx="2"/>
          </p:cNvCxnSpPr>
          <p:nvPr/>
        </p:nvCxnSpPr>
        <p:spPr>
          <a:xfrm>
            <a:off x="1235075" y="2152650"/>
            <a:ext cx="3697288" cy="24288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b="1" u="sng"/>
              <a:t>Urinary bladder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B5E8F-0051-484B-978D-97F3F924E05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3208338" y="5651500"/>
            <a:ext cx="3192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 </a:t>
            </a:r>
            <a:r>
              <a:rPr lang="en-US" sz="2400" b="1"/>
              <a:t>Transitional epithelium</a:t>
            </a:r>
          </a:p>
        </p:txBody>
      </p:sp>
      <p:pic>
        <p:nvPicPr>
          <p:cNvPr id="8198" name="Picture 2" descr="http://photos1.blogger.com/blogger/7651/2162/1600/transiti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1"/>
          <a:stretch>
            <a:fillRect/>
          </a:stretch>
        </p:blipFill>
        <p:spPr bwMode="auto">
          <a:xfrm>
            <a:off x="1476375" y="981075"/>
            <a:ext cx="6119813" cy="4535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sz="4000" b="1" u="sng"/>
              <a:t>The ureter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76CD8-A83C-49B6-B47C-558C9E0CA83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6732588" y="692150"/>
            <a:ext cx="236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transitional epithelium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FA2237-0785-4C4D-8439-4EE18D81FD45}"/>
              </a:ext>
            </a:extLst>
          </p:cNvPr>
          <p:cNvGrpSpPr/>
          <p:nvPr/>
        </p:nvGrpSpPr>
        <p:grpSpPr>
          <a:xfrm>
            <a:off x="695325" y="1052513"/>
            <a:ext cx="6613525" cy="5245100"/>
            <a:chOff x="695325" y="1052513"/>
            <a:chExt cx="6613525" cy="5245100"/>
          </a:xfrm>
        </p:grpSpPr>
        <p:pic>
          <p:nvPicPr>
            <p:cNvPr id="9221" name="Picture 4" descr="https://s3.amazonaws.com/classconnection/287/flashcards/5024287/png/screen_shot_2015-06-16_at_114105_am-14DFA073A0D677178A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" y="1196975"/>
              <a:ext cx="6613525" cy="51006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5076825" y="1052513"/>
              <a:ext cx="2159000" cy="11525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H="1" flipV="1">
            <a:off x="5580063" y="5084763"/>
            <a:ext cx="576262" cy="360362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Rectangle 14"/>
          <p:cNvSpPr>
            <a:spLocks noChangeArrowheads="1"/>
          </p:cNvSpPr>
          <p:nvPr/>
        </p:nvSpPr>
        <p:spPr bwMode="auto">
          <a:xfrm>
            <a:off x="7394575" y="5219700"/>
            <a:ext cx="157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musculosa: </a:t>
            </a:r>
          </a:p>
          <a:p>
            <a:r>
              <a:rPr lang="en-US" b="1"/>
              <a:t>2 layers  IL, OC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228725"/>
          </a:xfrm>
        </p:spPr>
        <p:txBody>
          <a:bodyPr/>
          <a:lstStyle/>
          <a:p>
            <a:pPr eaLnBrk="1" hangingPunct="1"/>
            <a:r>
              <a:rPr lang="en-US" sz="4000" b="1" u="sng"/>
              <a:t>The testis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C9325-69E3-488C-A7AC-A25FDE0DAB2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227763" y="1052513"/>
            <a:ext cx="647700" cy="16557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2" descr="http://www.lab.anhb.uwa.edu.au/mb140/Big/tea10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6710363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284663" y="1052513"/>
            <a:ext cx="2590800" cy="16557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8" name="TextBox 16"/>
          <p:cNvSpPr txBox="1">
            <a:spLocks noChangeArrowheads="1"/>
          </p:cNvSpPr>
          <p:nvPr/>
        </p:nvSpPr>
        <p:spPr bwMode="auto">
          <a:xfrm>
            <a:off x="6551613" y="620713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Seminiferous  tubules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781800" y="2882900"/>
            <a:ext cx="936625" cy="8921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TextBox 21"/>
          <p:cNvSpPr txBox="1">
            <a:spLocks noChangeArrowheads="1"/>
          </p:cNvSpPr>
          <p:nvPr/>
        </p:nvSpPr>
        <p:spPr bwMode="auto">
          <a:xfrm>
            <a:off x="7380288" y="1844675"/>
            <a:ext cx="1619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Interstitial cells of Leydig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391C8B-472F-4713-88A0-5A6EFDB04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 Dr Hala Elmazar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6176A-F29B-4DB3-8481-F5783848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84D83-88C3-42E7-AB02-4030A0C7DD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12" descr="http://kcampbell.bio.umb.edu/semtubulehist.JPG">
            <a:extLst>
              <a:ext uri="{FF2B5EF4-FFF2-40B4-BE49-F238E27FC236}">
                <a16:creationId xmlns:a16="http://schemas.microsoft.com/office/drawing/2014/main" id="{2D5B56C7-5B56-4D7E-AD98-7248FD94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r="7629" b="6023"/>
          <a:stretch>
            <a:fillRect/>
          </a:stretch>
        </p:blipFill>
        <p:spPr bwMode="auto">
          <a:xfrm>
            <a:off x="1899632" y="1628800"/>
            <a:ext cx="5120640" cy="4100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5ECE6E-286E-4C2B-9DC1-45486F62AF6C}"/>
              </a:ext>
            </a:extLst>
          </p:cNvPr>
          <p:cNvSpPr txBox="1"/>
          <p:nvPr/>
        </p:nvSpPr>
        <p:spPr>
          <a:xfrm>
            <a:off x="2411760" y="836712"/>
            <a:ext cx="4004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Cross section in  Testis</a:t>
            </a:r>
            <a:r>
              <a:rPr lang="en-US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9359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9ef952-99af-4d0a-b2f4-0e3827503894" xsi:nil="true"/>
    <lcf76f155ced4ddcb4097134ff3c332f xmlns="3ae45523-5a85-45e7-8008-accd3c84eec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9" ma:contentTypeDescription="Create a new document." ma:contentTypeScope="" ma:versionID="93a07ed985dc70faeb9284abf309df78">
  <xsd:schema xmlns:xsd="http://www.w3.org/2001/XMLSchema" xmlns:xs="http://www.w3.org/2001/XMLSchema" xmlns:p="http://schemas.microsoft.com/office/2006/metadata/properties" xmlns:ns2="3ae45523-5a85-45e7-8008-accd3c84eec0" xmlns:ns3="5b9ef952-99af-4d0a-b2f4-0e3827503894" targetNamespace="http://schemas.microsoft.com/office/2006/metadata/properties" ma:root="true" ma:fieldsID="487f2637d656cb87605f9863c12af7d9" ns2:_="" ns3:_="">
    <xsd:import namespace="3ae45523-5a85-45e7-8008-accd3c84eec0"/>
    <xsd:import namespace="5b9ef952-99af-4d0a-b2f4-0e3827503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ef952-99af-4d0a-b2f4-0e382750389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17d57a5-8214-4a64-aa78-65f8a71237c0}" ma:internalName="TaxCatchAll" ma:showField="CatchAllData" ma:web="5b9ef952-99af-4d0a-b2f4-0e3827503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AF97E6-2A8E-49A2-BE2B-C2DEDF3EB83C}">
  <ds:schemaRefs>
    <ds:schemaRef ds:uri="http://schemas.microsoft.com/office/2006/metadata/properties"/>
    <ds:schemaRef ds:uri="http://www.w3.org/2000/xmlns/"/>
    <ds:schemaRef ds:uri="5b9ef952-99af-4d0a-b2f4-0e3827503894"/>
    <ds:schemaRef ds:uri="http://www.w3.org/2001/XMLSchema-instance"/>
    <ds:schemaRef ds:uri="3ae45523-5a85-45e7-8008-accd3c84eec0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2F01F19-55C4-4962-B6CD-53D5BD6D7B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8A3586-A99E-43F6-B0EB-2FB9E0C7068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ae45523-5a85-45e7-8008-accd3c84eec0"/>
    <ds:schemaRef ds:uri="5b9ef952-99af-4d0a-b2f4-0e382750389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299</Words>
  <Application>Microsoft Office PowerPoint</Application>
  <PresentationFormat>On-screen Show (4:3)</PresentationFormat>
  <Paragraphs>97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UGS Practical Slides 2022 Professor Dr. Hala El-mazar</vt:lpstr>
      <vt:lpstr>Kidney / Renal corpuscle</vt:lpstr>
      <vt:lpstr>Podocyte</vt:lpstr>
      <vt:lpstr>PowerPoint Presentation</vt:lpstr>
      <vt:lpstr>PowerPoint Presentation</vt:lpstr>
      <vt:lpstr>Urinary bladder</vt:lpstr>
      <vt:lpstr>The ureter</vt:lpstr>
      <vt:lpstr>The testis</vt:lpstr>
      <vt:lpstr>PowerPoint Presentation</vt:lpstr>
      <vt:lpstr>The epididymis</vt:lpstr>
      <vt:lpstr>PowerPoint Presentation</vt:lpstr>
      <vt:lpstr>The vas deferens</vt:lpstr>
      <vt:lpstr>The prostate</vt:lpstr>
      <vt:lpstr>The penis</vt:lpstr>
      <vt:lpstr>The fallopian tube</vt:lpstr>
      <vt:lpstr>The uterus</vt:lpstr>
      <vt:lpstr>The mammary gland</vt:lpstr>
      <vt:lpstr>The mammary gland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practical lab, urogenital,3rd year, 2014</dc:title>
  <dc:creator>lion</dc:creator>
  <cp:lastModifiedBy>Sanabil Hassanat</cp:lastModifiedBy>
  <cp:revision>147</cp:revision>
  <dcterms:created xsi:type="dcterms:W3CDTF">2014-05-02T16:38:53Z</dcterms:created>
  <dcterms:modified xsi:type="dcterms:W3CDTF">2022-05-23T08:19:15Z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