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  <p:sldId id="309" r:id="rId5"/>
    <p:sldId id="266" r:id="rId6"/>
    <p:sldId id="260" r:id="rId7"/>
    <p:sldId id="261" r:id="rId8"/>
    <p:sldId id="262" r:id="rId9"/>
    <p:sldId id="265" r:id="rId10"/>
    <p:sldId id="263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1" r:id="rId25"/>
    <p:sldId id="279" r:id="rId26"/>
    <p:sldId id="280" r:id="rId27"/>
    <p:sldId id="282" r:id="rId28"/>
    <p:sldId id="283" r:id="rId29"/>
    <p:sldId id="284" r:id="rId30"/>
    <p:sldId id="285" r:id="rId31"/>
    <p:sldId id="322" r:id="rId32"/>
    <p:sldId id="286" r:id="rId33"/>
    <p:sldId id="287" r:id="rId34"/>
    <p:sldId id="310" r:id="rId35"/>
    <p:sldId id="311" r:id="rId36"/>
    <p:sldId id="312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9" Type="http://schemas.openxmlformats.org/officeDocument/2006/relationships/slide" Target="slides/slide36.xml" /><Relationship Id="rId21" Type="http://schemas.openxmlformats.org/officeDocument/2006/relationships/slide" Target="slides/slide18.xml" /><Relationship Id="rId34" Type="http://schemas.openxmlformats.org/officeDocument/2006/relationships/slide" Target="slides/slide31.xml" /><Relationship Id="rId42" Type="http://schemas.openxmlformats.org/officeDocument/2006/relationships/slide" Target="slides/slide39.xml" /><Relationship Id="rId47" Type="http://schemas.openxmlformats.org/officeDocument/2006/relationships/slide" Target="slides/slide44.xml" /><Relationship Id="rId50" Type="http://schemas.openxmlformats.org/officeDocument/2006/relationships/slide" Target="slides/slide47.xml" /><Relationship Id="rId55" Type="http://schemas.openxmlformats.org/officeDocument/2006/relationships/theme" Target="theme/theme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slide" Target="slides/slide30.xml" /><Relationship Id="rId38" Type="http://schemas.openxmlformats.org/officeDocument/2006/relationships/slide" Target="slides/slide35.xml" /><Relationship Id="rId46" Type="http://schemas.openxmlformats.org/officeDocument/2006/relationships/slide" Target="slides/slide43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41" Type="http://schemas.openxmlformats.org/officeDocument/2006/relationships/slide" Target="slides/slide38.xml" /><Relationship Id="rId54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slide" Target="slides/slide29.xml" /><Relationship Id="rId37" Type="http://schemas.openxmlformats.org/officeDocument/2006/relationships/slide" Target="slides/slide34.xml" /><Relationship Id="rId40" Type="http://schemas.openxmlformats.org/officeDocument/2006/relationships/slide" Target="slides/slide37.xml" /><Relationship Id="rId45" Type="http://schemas.openxmlformats.org/officeDocument/2006/relationships/slide" Target="slides/slide42.xml" /><Relationship Id="rId53" Type="http://schemas.openxmlformats.org/officeDocument/2006/relationships/presProps" Target="pres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36" Type="http://schemas.openxmlformats.org/officeDocument/2006/relationships/slide" Target="slides/slide33.xml" /><Relationship Id="rId49" Type="http://schemas.openxmlformats.org/officeDocument/2006/relationships/slide" Target="slides/slide46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4" Type="http://schemas.openxmlformats.org/officeDocument/2006/relationships/slide" Target="slides/slide41.xml" /><Relationship Id="rId52" Type="http://schemas.openxmlformats.org/officeDocument/2006/relationships/slide" Target="slides/slide49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slide" Target="slides/slide32.xml" /><Relationship Id="rId43" Type="http://schemas.openxmlformats.org/officeDocument/2006/relationships/slide" Target="slides/slide40.xml" /><Relationship Id="rId48" Type="http://schemas.openxmlformats.org/officeDocument/2006/relationships/slide" Target="slides/slide45.xml" /><Relationship Id="rId56" Type="http://schemas.openxmlformats.org/officeDocument/2006/relationships/tableStyles" Target="tableStyles.xml" /><Relationship Id="rId8" Type="http://schemas.openxmlformats.org/officeDocument/2006/relationships/slide" Target="slides/slide5.xml" /><Relationship Id="rId51" Type="http://schemas.openxmlformats.org/officeDocument/2006/relationships/slide" Target="slides/slide48.xml" /><Relationship Id="rId3" Type="http://schemas.openxmlformats.org/officeDocument/2006/relationships/slideMaster" Target="slideMasters/slideMaster1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00200"/>
            <a:ext cx="6400800" cy="762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67E6A6-9A8F-41CA-ABBE-636E020EBE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539A75-DCCF-47BD-A795-B7DA8A0D3B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06BE5E-3D80-42C1-97BB-04C7493998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A84176F-36D5-4504-81CD-3D13706729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089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D81EBD-4A97-45F6-855C-BF5FE0DBF3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30ED6C-34C6-467B-B18A-29E6625263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8586AE-2C85-49F7-B0B4-EF1BB2A238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DF2DBA-6642-45B0-9E53-9E31A4CA89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4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457200"/>
            <a:ext cx="1790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457200"/>
            <a:ext cx="5219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24C784-1DE9-4DF3-9DED-36712926AB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1A8C6A-DB50-409C-B46A-B361D097A6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B786A4-3020-4616-94CD-53D8A271E0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3319DD-A1CA-4E23-83C2-6C8E58C588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343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B09935-79F2-470B-8B0A-222136AA3B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F5CE65-6545-412D-ACA1-C970B394CB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1DE8AE-6F30-4CB5-9E2E-D287A8F977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906CB-03E6-4E05-B968-629F50EED2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71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7AC238-1BED-4501-BAEF-ABEC95F244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690BF2-3960-4758-8BDB-A5F7EA6172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0A01C2-CA3A-465B-9DF6-192752B7DC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4E6AEB-A32E-450E-AA05-4A9FE4187F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281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676400"/>
            <a:ext cx="3505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3505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16540C-2BDF-4C5A-8492-F9D8BE98FC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F0BF35-7030-48EA-BB46-9F113AD6EC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E82DD-88EB-44EB-84CE-AE8C099FC5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D2B0DF-40B5-4C8C-92AA-60299EE894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08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A90831D-0E4F-450F-B93A-A2AB4793BC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B216986-D3BB-4C15-AAB9-F42B96CAC8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411A195-F338-4262-BDC6-DDC160DB0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FADD5-17E1-4C2E-9419-44D4047CD8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8092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B827EBE-2D9F-4C9C-8933-37AD5E1C0D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039CE92-08E1-4B45-AD9B-FBCDF0D03A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AD0D64-FAA6-466A-BCD4-61CEDBD26D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274957-B344-4BF5-97E4-3A14C04643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603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3A7D364-39EA-475D-BC21-506D4B5D7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6D2BA5F-FEBC-403F-B999-EE04CBAE9F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759706-B69A-4785-8344-F8ECE7FD8C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F9664-0A02-4069-8AE3-E9492F4405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68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F22497-7EAB-4502-BD46-A27DADF235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736ABB-BF03-4A42-B739-C2D85B6BA7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6AC7D9-8E98-445D-9A5C-89C322A8D7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E50358-051E-4F3D-BF57-ED696C4F4C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49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3F4E2A-B679-4137-BF75-B6DBDBD917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DA7F48-56D8-4C14-A688-14567BBCB7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1F3E15-C9F8-4A5D-850F-C7FEA6E0D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89F75-03D7-4E5E-BC9F-83BD8332C2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35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B012A0C-2E34-4810-A23E-33F3A8972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457200"/>
            <a:ext cx="7162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119FDF6-D72B-4C01-92AC-DC888AA4C7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676400"/>
            <a:ext cx="7162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424ABBC-A4ED-499E-BC09-DA14AAC63AE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553FD0-A7AE-428B-B0E1-DA96EEA242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3135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FC25CEA-683C-4E4F-9EAA-CFFA44DE0F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CB762B8A-FB45-4D88-9670-A1E5F094004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9AF5465-BCCB-439B-B5A8-D7CBA1A67E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Hypertension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612277E-CE52-408D-8CDB-D329AD06F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Hypertension common in US, up to 60 million afflicted</a:t>
            </a:r>
          </a:p>
          <a:p>
            <a:pPr eaLnBrk="1" hangingPunct="1"/>
            <a:r>
              <a:rPr lang="en-US" altLang="en-US"/>
              <a:t>Leads to MI, heart failure, stroke and renal disease</a:t>
            </a:r>
          </a:p>
          <a:p>
            <a:pPr eaLnBrk="1" hangingPunct="1"/>
            <a:r>
              <a:rPr lang="en-US" altLang="en-US"/>
              <a:t>Strong correlation with metabolic syndrome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42A615A-FFF6-48DA-A835-384C9EA851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Nonpharmacologic Management of Hypertension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40E32A8-48E0-44A9-A924-AFC19A3D2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2057400"/>
            <a:ext cx="7162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Weight reduction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Exercise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Salt restriction in diet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Stress reduction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DASH eating plan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Moderation in alcohol intake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If systolic BP cannot be maintained &lt;140 systolic, tx.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5FFB747-193C-4672-8A77-2A7AA21165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Antihypertensive Drugs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6FA956B-5A7A-415E-B640-7F5CD90F1A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676400"/>
            <a:ext cx="7162800" cy="4724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/>
              <a:t>Classes: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Angiotensin converting enzyme inhibitors (ACEI)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Angiotensin II Receptor Blockers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Antiadrenergics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Calcium channel blockers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Diuretics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Direct vasodilators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Renin inhibitors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783EFEC-9535-4A14-9533-0B48C63E14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034B274-94C8-4E48-9D97-A7138A78CB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Block the enzymes that convert angiotensin I to angiotensin II (potent vasoconstrictor)</a:t>
            </a:r>
          </a:p>
          <a:p>
            <a:pPr eaLnBrk="1" hangingPunct="1"/>
            <a:r>
              <a:rPr lang="en-US" altLang="en-US"/>
              <a:t>Have action of vasodilation and decrease aldosterone production</a:t>
            </a:r>
          </a:p>
          <a:p>
            <a:pPr eaLnBrk="1" hangingPunct="1"/>
            <a:r>
              <a:rPr lang="en-US" altLang="en-US"/>
              <a:t>Inhibit breakdown of bradykinins (vasodilator) prolonging effect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6B4AA0F-12E8-415A-9ACF-BAC974220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CF9666B-0C52-482F-82A4-A755211936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Reverse remodeling of heart muscle and blood vessels</a:t>
            </a:r>
          </a:p>
          <a:p>
            <a:pPr eaLnBrk="1" hangingPunct="1"/>
            <a:r>
              <a:rPr lang="en-US" altLang="en-US"/>
              <a:t>Reno-protective</a:t>
            </a:r>
          </a:p>
          <a:p>
            <a:pPr eaLnBrk="1" hangingPunct="1"/>
            <a:r>
              <a:rPr lang="en-US" altLang="en-US"/>
              <a:t>Excellent for heart failure and hypertension</a:t>
            </a:r>
          </a:p>
          <a:p>
            <a:pPr eaLnBrk="1" hangingPunct="1"/>
            <a:r>
              <a:rPr lang="en-US" altLang="en-US"/>
              <a:t>Improve post-myocardial infarction survival</a:t>
            </a:r>
          </a:p>
          <a:p>
            <a:pPr eaLnBrk="1" hangingPunct="1"/>
            <a:r>
              <a:rPr lang="en-US" altLang="en-US"/>
              <a:t>Used alone or in combination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3269436-3984-4176-9954-D33EEAEEAA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8FB09DD-A001-4EE1-8DA5-98EF568CC9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Useful in heart failure as decrease peripheral vascular resistance, cardiac workload and ventricular remodeling</a:t>
            </a:r>
          </a:p>
          <a:p>
            <a:pPr eaLnBrk="1" hangingPunct="1"/>
            <a:r>
              <a:rPr lang="en-US" altLang="en-US"/>
              <a:t>Captopril is the prototype</a:t>
            </a:r>
          </a:p>
          <a:p>
            <a:pPr eaLnBrk="1" hangingPunct="1"/>
            <a:r>
              <a:rPr lang="en-US" altLang="en-US"/>
              <a:t>Low incidence of side effects</a:t>
            </a:r>
          </a:p>
          <a:p>
            <a:pPr eaLnBrk="1" hangingPunct="1"/>
            <a:r>
              <a:rPr lang="en-US" altLang="en-US"/>
              <a:t>Can cause cough or hypotension when first started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EA38490-5322-4795-A969-B1A8AFA507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0DC2F8E-857F-428C-A51B-3552B29D26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Can cause hyperkalemia</a:t>
            </a:r>
          </a:p>
          <a:p>
            <a:pPr eaLnBrk="1" hangingPunct="1"/>
            <a:r>
              <a:rPr lang="en-US" altLang="en-US"/>
              <a:t>Should never be used during pregnancy</a:t>
            </a:r>
          </a:p>
          <a:p>
            <a:pPr eaLnBrk="1" hangingPunct="1"/>
            <a:r>
              <a:rPr lang="en-US" altLang="en-US"/>
              <a:t>May not be as effective in African Americans—may add diuretic in this population to increase efficacy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E19B579-3AF9-4C2B-9AC0-7CDC98315C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CC7B77F-AE8A-40AB-AD05-141127DDBA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Lotensin (benazepril)</a:t>
            </a:r>
          </a:p>
          <a:p>
            <a:pPr eaLnBrk="1" hangingPunct="1"/>
            <a:r>
              <a:rPr lang="en-US" altLang="en-US"/>
              <a:t>Capoten (captopril)</a:t>
            </a:r>
          </a:p>
          <a:p>
            <a:pPr eaLnBrk="1" hangingPunct="1"/>
            <a:r>
              <a:rPr lang="en-US" altLang="en-US"/>
              <a:t>Vasotec (enalapril)</a:t>
            </a:r>
          </a:p>
          <a:p>
            <a:pPr eaLnBrk="1" hangingPunct="1"/>
            <a:r>
              <a:rPr lang="en-US" altLang="en-US"/>
              <a:t>Zestril (lisinopril)</a:t>
            </a:r>
          </a:p>
          <a:p>
            <a:pPr eaLnBrk="1" hangingPunct="1"/>
            <a:r>
              <a:rPr lang="en-US" altLang="en-US"/>
              <a:t>Altace (ramipril)</a:t>
            </a:r>
          </a:p>
          <a:p>
            <a:pPr eaLnBrk="1" hangingPunct="1"/>
            <a:r>
              <a:rPr lang="en-US" altLang="en-US"/>
              <a:t>Aceon (perindopril)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844B5CF-4E26-482F-9C69-244B94EAFB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Angiotensin II Receptor Blockers (ARBs)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C2D0EF7-90B7-4859-BB91-7AEC301270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Block effects of angiotensin II, compete with angiotensin II for tissue binding sites </a:t>
            </a:r>
          </a:p>
          <a:p>
            <a:pPr eaLnBrk="1" hangingPunct="1"/>
            <a:r>
              <a:rPr lang="en-US" altLang="en-US"/>
              <a:t>Block the receptors in brain, kidneys, heart, vessels and adrenal tissue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BB881D0-BEBF-488A-9A00-D5713DECE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ARBs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3394EE8-92B0-4AA8-9683-1DDDD6239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Similar end results as seen with ACEIs</a:t>
            </a:r>
          </a:p>
          <a:p>
            <a:pPr eaLnBrk="1" hangingPunct="1"/>
            <a:r>
              <a:rPr lang="en-US" altLang="en-US"/>
              <a:t>Less likely to cause hyperkalemia</a:t>
            </a:r>
          </a:p>
          <a:p>
            <a:pPr eaLnBrk="1" hangingPunct="1"/>
            <a:r>
              <a:rPr lang="en-US" altLang="en-US"/>
              <a:t>Persistence of cough is rare</a:t>
            </a:r>
          </a:p>
          <a:p>
            <a:pPr eaLnBrk="1" hangingPunct="1"/>
            <a:r>
              <a:rPr lang="en-US" altLang="en-US"/>
              <a:t>Prototype is Cozaar (losartan)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9004E09-7C9B-46B7-93E2-72F6E81993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Examples of ARBs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C85DF1B-B2D6-4070-9B1F-2592A4E1B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Atacand (candesartan)</a:t>
            </a:r>
          </a:p>
          <a:p>
            <a:pPr eaLnBrk="1" hangingPunct="1"/>
            <a:r>
              <a:rPr lang="en-US" altLang="en-US"/>
              <a:t>Cozaar (losartan)</a:t>
            </a:r>
          </a:p>
          <a:p>
            <a:pPr eaLnBrk="1" hangingPunct="1"/>
            <a:r>
              <a:rPr lang="en-US" altLang="en-US"/>
              <a:t>Diovan (valsartan)</a:t>
            </a:r>
          </a:p>
          <a:p>
            <a:pPr eaLnBrk="1" hangingPunct="1"/>
            <a:r>
              <a:rPr lang="en-US" altLang="en-US"/>
              <a:t>Micardia (telmisartan)</a:t>
            </a:r>
          </a:p>
          <a:p>
            <a:pPr eaLnBrk="1" hangingPunct="1"/>
            <a:r>
              <a:rPr lang="en-US" altLang="en-US"/>
              <a:t>Benicar (olmesartan)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8DC7AD3-9D1C-4C37-99D7-160FC8DE7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Blood Pressure Classification according to the JNC 7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5CBB3DC-7BEA-441D-A364-7D9145C009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 SBP&lt;120 and DBP &lt;80</a:t>
            </a:r>
          </a:p>
          <a:p>
            <a:pPr eaLnBrk="1" hangingPunct="1"/>
            <a:r>
              <a:rPr lang="en-US" altLang="en-US"/>
              <a:t>Prehypertension SBP 120-139 and DBP 80-89</a:t>
            </a:r>
          </a:p>
          <a:p>
            <a:pPr eaLnBrk="1" hangingPunct="1"/>
            <a:r>
              <a:rPr lang="en-US" altLang="en-US"/>
              <a:t>Stage 1 Hypertension  SBP 140-159 or DBP 90-99</a:t>
            </a:r>
          </a:p>
          <a:p>
            <a:pPr eaLnBrk="1" hangingPunct="1"/>
            <a:r>
              <a:rPr lang="en-US" altLang="en-US"/>
              <a:t>Stage 2 Hypertension SBP &gt; or equal to 160 or DBP &gt; or equal to 100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EFC7270-B37E-49CA-AD2C-17DF71F681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Antiadrenergics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1C5AF93-D78B-42FE-8AC8-3D60CF2CD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Inhibit activity of the sympathetic nervous system</a:t>
            </a:r>
          </a:p>
          <a:p>
            <a:pPr eaLnBrk="1" hangingPunct="1"/>
            <a:r>
              <a:rPr lang="en-US" altLang="en-US"/>
              <a:t>Effective in decreasing heart rate, force of myocardial contraction, cardiac output, and blood pressure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1A9335E-1E08-48E5-A92C-DA6C83720C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Antiadrenergics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FA0C9DE-019B-4171-93C8-629D6574D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Alpha 1 adrenergics receptor</a:t>
            </a:r>
            <a:r>
              <a:rPr lang="en-US" altLang="en-US"/>
              <a:t> </a:t>
            </a:r>
            <a:r>
              <a:rPr lang="en-US" altLang="en-US" u="sng"/>
              <a:t>blocking agents</a:t>
            </a:r>
            <a:r>
              <a:rPr lang="en-US" altLang="en-US"/>
              <a:t> dilate vessels and decrease peripheral vascular resistance</a:t>
            </a:r>
          </a:p>
          <a:p>
            <a:pPr eaLnBrk="1" hangingPunct="1"/>
            <a:r>
              <a:rPr lang="en-US" altLang="en-US"/>
              <a:t>Can experience </a:t>
            </a:r>
            <a:r>
              <a:rPr lang="en-US" altLang="en-US" i="1"/>
              <a:t>first dose phenomenon</a:t>
            </a:r>
            <a:r>
              <a:rPr lang="en-US" altLang="en-US"/>
              <a:t> with orthostatic hypotension, dizziness, syncope, possible sodium and fluid retention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DCF4EAF-1BF1-46BA-9E18-F249FCB0B4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Antiadrenergics-Alpha 1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0F9224B-F0E5-4FB2-A8E7-AD2F8CD8F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Cardura (doxazosin)</a:t>
            </a:r>
          </a:p>
          <a:p>
            <a:pPr eaLnBrk="1" hangingPunct="1"/>
            <a:r>
              <a:rPr lang="en-US" altLang="en-US"/>
              <a:t>Minipress (prazosin)</a:t>
            </a:r>
          </a:p>
          <a:p>
            <a:pPr eaLnBrk="1" hangingPunct="1"/>
            <a:r>
              <a:rPr lang="en-US" altLang="en-US"/>
              <a:t>Hytrin (terazosin)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CE43554-C4CC-4657-8C15-FBB5606F51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Antiadrenergics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EFEE7A0-33F9-455F-AE37-1FB8E5F49B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Centrally acting sympatholytics</a:t>
            </a:r>
            <a:r>
              <a:rPr lang="en-US" altLang="en-US"/>
              <a:t> stimulate presynaptic alpha 2 receptors in the brain </a:t>
            </a:r>
          </a:p>
          <a:p>
            <a:pPr eaLnBrk="1" hangingPunct="1"/>
            <a:r>
              <a:rPr lang="en-US" altLang="en-US"/>
              <a:t>Less norepinephrine is released and sympathetic outflow is reduced</a:t>
            </a:r>
          </a:p>
          <a:p>
            <a:pPr eaLnBrk="1" hangingPunct="1"/>
            <a:r>
              <a:rPr lang="en-US" altLang="en-US"/>
              <a:t>Results in decreased cardiac output, heart rate, peripheral vascular resistance and blood pressure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D3230D2-7A4D-4B43-AAF9-F1DF3F74E0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Antiadrenergics—Alpha 2 agonists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7957295-848A-4CB2-8F4B-2FD691E1F2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Centrally acting agents also can result in fluid and sodium retention</a:t>
            </a:r>
          </a:p>
          <a:p>
            <a:pPr eaLnBrk="1" hangingPunct="1"/>
            <a:r>
              <a:rPr lang="en-US" altLang="en-US"/>
              <a:t>Catapres (clonidine)—orally or by patch</a:t>
            </a:r>
          </a:p>
          <a:p>
            <a:pPr eaLnBrk="1" hangingPunct="1"/>
            <a:r>
              <a:rPr lang="en-US" altLang="en-US"/>
              <a:t>Tenex (guanfacine)</a:t>
            </a:r>
          </a:p>
          <a:p>
            <a:pPr eaLnBrk="1" hangingPunct="1"/>
            <a:r>
              <a:rPr lang="en-US" altLang="en-US"/>
              <a:t>Aldomet (methyldopa)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36B6B81-F0AB-48DE-A9F7-673570DE2E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Beta Adrenergic Blockers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847A14B-8338-4783-A119-9568F7DF0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Decrease heart rate, force of myocardial contraction, cardiac output, and renin release from the kidneys</a:t>
            </a:r>
          </a:p>
          <a:p>
            <a:pPr eaLnBrk="1" hangingPunct="1"/>
            <a:r>
              <a:rPr lang="en-US" altLang="en-US" sz="2800"/>
              <a:t>Drugs of choice with patients with tachycardia, angina, MI, left ventricular hypertrophy and high renin hypertension</a:t>
            </a:r>
          </a:p>
          <a:p>
            <a:pPr eaLnBrk="1" hangingPunct="1"/>
            <a:r>
              <a:rPr lang="en-US" altLang="en-US" sz="2800"/>
              <a:t>Most are pregnancy category C and 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5E149BD-8B39-40A9-9D35-2B4F7E0A1A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Beta Blockers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A297593-C772-405B-9197-D3F3EECAE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Inderal (propranolol)</a:t>
            </a:r>
          </a:p>
          <a:p>
            <a:pPr eaLnBrk="1" hangingPunct="1"/>
            <a:r>
              <a:rPr lang="en-US" altLang="en-US"/>
              <a:t>Corgard (nadolol)</a:t>
            </a:r>
          </a:p>
          <a:p>
            <a:pPr eaLnBrk="1" hangingPunct="1"/>
            <a:r>
              <a:rPr lang="en-US" altLang="en-US"/>
              <a:t>Lopressor (metoprolol)</a:t>
            </a:r>
          </a:p>
          <a:p>
            <a:pPr eaLnBrk="1" hangingPunct="1"/>
            <a:r>
              <a:rPr lang="en-US" altLang="en-US"/>
              <a:t>Tenormin (atenolol)</a:t>
            </a:r>
          </a:p>
          <a:p>
            <a:pPr eaLnBrk="1" hangingPunct="1"/>
            <a:r>
              <a:rPr lang="en-US" altLang="en-US"/>
              <a:t>Kerlone (betaxolol) for glaucoma (ophthalmic), hypertension (orally)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FA026D8-1483-4C7F-A9A2-D3EC15CFF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Calcium Channel Blocking Agents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B0481FC-8064-4838-86A0-9F8B27C18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Useful in hypertension as dilate peripheral arteries and decrease peripheral vascular resistance by relaxing vascular smooth muscle</a:t>
            </a:r>
          </a:p>
          <a:p>
            <a:pPr eaLnBrk="1" hangingPunct="1"/>
            <a:r>
              <a:rPr lang="en-US" altLang="en-US"/>
              <a:t>Monotherapy or in combination</a:t>
            </a:r>
          </a:p>
          <a:p>
            <a:pPr eaLnBrk="1" hangingPunct="1"/>
            <a:r>
              <a:rPr lang="en-US" altLang="en-US"/>
              <a:t>Tolerated well in renal failure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D03E5A3-4A1E-4F78-A2A9-B8D6C62CFB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Calcium Channel Blocking Agents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84A148C-B5CF-47ED-8CE6-232006B374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Norvasc (amlodipine)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Cardizem (diltiazem)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Plendil (felodipine)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Procardia (nifedipine)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Calan (verapamil)—may cause gingival hyperplasia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Note these are also Pregnancy category C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48CE119B-A963-46B0-962D-73D36A3294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Ethnic Considerations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0F02110-2CA1-4E59-B7D3-49B6DD4815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 calcium channel blockers, diuretics and alpha blockers most effective in African Americans; beta blockers, ACEIs and some ARBs are not as effective as in Caucasians</a:t>
            </a:r>
          </a:p>
          <a:p>
            <a:pPr eaLnBrk="1" hangingPunct="1"/>
            <a:r>
              <a:rPr lang="en-US" altLang="en-US"/>
              <a:t>Beta blockers have greater effects on Asians than in Caucasians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0E4DB9F-B3F7-4CD4-8E49-5E2A19B5A6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Hypertension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B3ED42C-FAEA-49EC-9E11-B65339E04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Essential or primary—etiology ?. Contributors include: salt sensitivity, insulin resistance, genetics, sleep apnea, environmental factors,others</a:t>
            </a:r>
          </a:p>
          <a:p>
            <a:pPr eaLnBrk="1" hangingPunct="1"/>
            <a:r>
              <a:rPr lang="en-US" altLang="en-US"/>
              <a:t>Secondary—renal, adrenal, coarctation of the aorta, steroids, pregnancy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4C8B252-3707-40CB-AA4A-3EB9416230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Diuretics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0FE6E6E-B47E-4FFB-A26A-5CD468D30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Useful in hypertension due to their sodium and water depletion</a:t>
            </a:r>
          </a:p>
          <a:p>
            <a:pPr eaLnBrk="1" hangingPunct="1"/>
            <a:r>
              <a:rPr lang="en-US" altLang="en-US" sz="2800"/>
              <a:t>May be used as monotherapy</a:t>
            </a:r>
          </a:p>
          <a:p>
            <a:pPr eaLnBrk="1" hangingPunct="1"/>
            <a:r>
              <a:rPr lang="en-US" altLang="en-US" sz="2800"/>
              <a:t>Preferred in the elderly and in African-Americans</a:t>
            </a:r>
          </a:p>
          <a:p>
            <a:pPr eaLnBrk="1" hangingPunct="1"/>
            <a:r>
              <a:rPr lang="en-US" altLang="en-US" sz="2800"/>
              <a:t>Should be included in any multi-drug regimen</a:t>
            </a:r>
          </a:p>
          <a:p>
            <a:pPr eaLnBrk="1" hangingPunct="1"/>
            <a:r>
              <a:rPr lang="en-US" altLang="en-US" sz="2800"/>
              <a:t>Thiazide diuretics are most commonly used diuretics for hypertension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3E5A563-687C-4416-8735-3C1806E90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Diuretics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690D1FB-3468-40C8-BBB3-622CF41116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Hydrodiuril (HCTZ)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508161F-5DBC-4676-B4A0-6AB0F76064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Diuretics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458D605-AF8D-47AD-AD39-A8FD06A815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Indicated for the treatment of edematous and nonedematous conditions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May be useful in preventing renal failure by sustaining urine flow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 minimum daily urine output of approx. 400ml is required to remove normal amounts of metabolic end products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7ECC75C7-BEFB-4E88-8ABF-ABF1CC244D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Diuretics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9882437-5395-4682-AA7F-53B0127CB9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Act on kidneys to decrease absorption of sodium, chloride, water and other substances such as calcium</a:t>
            </a:r>
          </a:p>
          <a:p>
            <a:pPr eaLnBrk="1" hangingPunct="1"/>
            <a:r>
              <a:rPr lang="en-US" altLang="en-US"/>
              <a:t>Major subclasses are: thiazides, loop and potassium-sparing diuretics</a:t>
            </a:r>
          </a:p>
          <a:p>
            <a:pPr eaLnBrk="1" hangingPunct="1"/>
            <a:r>
              <a:rPr lang="en-US" altLang="en-US"/>
              <a:t>Each act at different sites of the nephron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AA2E18B-D453-4DF0-BE95-EB51B57977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Diuretics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2463D31-DA6B-443C-AF0C-12CE2074EA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Used to manage:</a:t>
            </a:r>
          </a:p>
          <a:p>
            <a:pPr eaLnBrk="1" hangingPunct="1"/>
            <a:r>
              <a:rPr lang="en-US" altLang="en-US"/>
              <a:t>Edema and ascites</a:t>
            </a:r>
          </a:p>
          <a:p>
            <a:pPr eaLnBrk="1" hangingPunct="1"/>
            <a:r>
              <a:rPr lang="en-US" altLang="en-US"/>
              <a:t>Management of heart failure</a:t>
            </a:r>
          </a:p>
          <a:p>
            <a:pPr eaLnBrk="1" hangingPunct="1"/>
            <a:r>
              <a:rPr lang="en-US" altLang="en-US"/>
              <a:t>Hypertension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11608E70-A500-40FC-942F-7DF2A7D19E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Thiazide Diuretics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44A05BD-DD9D-45C7-8915-39113084F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Chemically related to sulfonamides so caution with sulfa allergies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Used in long term management of heart failure and hypertension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Affect distal convoluted tubule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Effectiveness decreases as the GFR decreases. Ineffective when GFR is &lt; 30mL/minute. As rising creatinine noted, should use alternative such as loop diuretic.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B2189E5-875F-467F-96DA-8C4E3B0A5A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Thiazide Diuretics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5139533-6116-4ECA-BC8A-0498EBD79D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Diuril (chlorothiazide)</a:t>
            </a:r>
          </a:p>
          <a:p>
            <a:pPr eaLnBrk="1" hangingPunct="1"/>
            <a:r>
              <a:rPr lang="en-US" altLang="en-US"/>
              <a:t>Hygroton (chlorthalidone)</a:t>
            </a:r>
          </a:p>
          <a:p>
            <a:pPr eaLnBrk="1" hangingPunct="1"/>
            <a:r>
              <a:rPr lang="en-US" altLang="en-US"/>
              <a:t>HydroDIURIL (hydrochlorothiazide)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C49FDFF-0150-4A8D-ACF5-B721120FB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Loop Diuretics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74D0880C-BB4D-44FC-AA6D-687B4F7A7F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Inhibit sodium and chloride reabsorption in the ascending limb of the Loop of Henle</a:t>
            </a:r>
          </a:p>
          <a:p>
            <a:pPr eaLnBrk="1" hangingPunct="1"/>
            <a:r>
              <a:rPr lang="en-US" altLang="en-US"/>
              <a:t>Potent diuresis</a:t>
            </a:r>
          </a:p>
          <a:p>
            <a:pPr eaLnBrk="1" hangingPunct="1"/>
            <a:r>
              <a:rPr lang="en-US" altLang="en-US"/>
              <a:t>Need to restrict dietary sodium when taking these meds</a:t>
            </a:r>
          </a:p>
          <a:p>
            <a:pPr eaLnBrk="1" hangingPunct="1"/>
            <a:r>
              <a:rPr lang="en-US" altLang="en-US"/>
              <a:t>Lasix (furosemide) is the prototype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90C8154-7D52-4E20-ADEB-130C81FA65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Loop Diuretics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8FE1E793-195D-4BB6-8237-0F5A1D6C3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Bumex (bumetamide) more potent than Lasix</a:t>
            </a:r>
          </a:p>
          <a:p>
            <a:pPr eaLnBrk="1" hangingPunct="1"/>
            <a:r>
              <a:rPr lang="en-US" altLang="en-US"/>
              <a:t>Can give either as oral agents, IV or IM</a:t>
            </a:r>
          </a:p>
          <a:p>
            <a:pPr eaLnBrk="1" hangingPunct="1"/>
            <a:r>
              <a:rPr lang="en-US" altLang="en-US"/>
              <a:t>Rapid administration can cause deafness</a:t>
            </a:r>
          </a:p>
          <a:p>
            <a:pPr eaLnBrk="1" hangingPunct="1"/>
            <a:r>
              <a:rPr lang="en-US" altLang="en-US" b="1" i="1" u="sng"/>
              <a:t>Must</a:t>
            </a:r>
            <a:r>
              <a:rPr lang="en-US" altLang="en-US"/>
              <a:t> monitor potassium levels, I&amp;0, also weight would be optimum</a:t>
            </a:r>
            <a:endParaRPr lang="en-US" altLang="en-US" b="1" i="1" u="sng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BD01C2C9-5010-4F68-8F9E-F3BBF4FA7A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Potassium Sparing Diuretics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2299940-AE58-4FD0-B987-08771485DF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Act at distal tubule to decrease reabsorption of sodium and potassium excretion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Spironolactone (prototype) blocks the sodium retaining effects of aldosterone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Weak diuretics when used alone, often used in combination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Contraindicated in renal failure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F9FA58C-FDC8-4B70-A18D-E84F96D2C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BP review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D2CDD43-8B63-428D-88C4-4EA376F1F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Any condition that affects heart rate, stroke volume or peripheral vascular resistance affects arterial blood pressure</a:t>
            </a:r>
          </a:p>
          <a:p>
            <a:pPr eaLnBrk="1" hangingPunct="1"/>
            <a:r>
              <a:rPr lang="en-US" altLang="en-US"/>
              <a:t>Compensatory mechanisms to maintain balance between hypotension and hypertension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2288BD0-A11E-4D28-A657-502453676E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Osmotic Diuretics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35FC53D-0E95-4A24-9EB3-35A5537030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Produce rapid diuresis by increasing the solute load of the glomerular filtrate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Water is pulled into the intravascular space and excreted via kidneys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Useful in managing oliguria or anuria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Can prevent acute renal failure during prolonged surgery, trauma or during chemotherapy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998E5203-8BD3-4E2A-B363-EEF62D3A2B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Osmotic Diuretics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8EA9F983-1631-4E82-A9AA-B56EE7CD5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Help reduce increased ICP, reduction of intraocular pressure before certain ophthalmic surgery and for urinary excretion of toxic substances</a:t>
            </a:r>
          </a:p>
          <a:p>
            <a:pPr eaLnBrk="1" hangingPunct="1"/>
            <a:r>
              <a:rPr lang="en-US" altLang="en-US"/>
              <a:t>Examples include: Osmitrol (mannitol), Ismotic (isosorbide) and Osmoglyn (glycerin)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9FF0BD2-0FB0-46B7-99CC-C51D0DEFD9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Vasodilators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09B390A-B21C-468E-8D41-836602BF70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Relax smooth muscle in blood vessels resulting in dilation and decreased peripheral vascular resistance</a:t>
            </a:r>
          </a:p>
          <a:p>
            <a:pPr eaLnBrk="1" hangingPunct="1"/>
            <a:r>
              <a:rPr lang="en-US" altLang="en-US"/>
              <a:t>Reduce afterload so helpful in heart failure</a:t>
            </a:r>
          </a:p>
          <a:p>
            <a:pPr eaLnBrk="1" hangingPunct="1"/>
            <a:r>
              <a:rPr lang="en-US" altLang="en-US"/>
              <a:t>May cause sodium and water retention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9E14C8E-DC05-4CE3-9A7C-2F84D5A949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Vasodilators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F481A29-1E1E-47E0-8B22-6C620832D4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Limited effect when used alone. Vasodilating action that lowers BP also stimulates SNS. This, in turn, triggers reflexive compensatory mechanisms that raise BP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0ED449A3-34B8-46C1-B755-C6FB262F99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Vasodilators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0ABEF4B1-49E0-4967-A2E1-5507F37741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Corlopam (felodapam)—IV infusion, in hypertensive emergencies, avoid in patients with allergies to sulfites</a:t>
            </a:r>
          </a:p>
          <a:p>
            <a:pPr eaLnBrk="1" hangingPunct="1"/>
            <a:r>
              <a:rPr lang="en-US" altLang="en-US"/>
              <a:t>Apresoline (hydralazine)—IV, IM or PO. Can cause orthostatic hypotension. </a:t>
            </a:r>
          </a:p>
          <a:p>
            <a:pPr eaLnBrk="1" hangingPunct="1"/>
            <a:r>
              <a:rPr lang="en-US" altLang="en-US"/>
              <a:t>Rogaine (Minoxidil) po or topical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90572A3D-C857-48F9-BEFA-115CB5487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Hypertensive Emergencies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46B37650-08BB-4A02-B552-2CB2A26B2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Is defined as having end organ damage or diastolic BP of 120 torr or higher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With oral medications, use captopril 25-50mg po every 1 to 2 hours or clonidine , 0.2mg initially then 0.1mg every hour until diastolic blood pressure falls below 110 torr or 0.7mg has been given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653A6E4-1EEB-484B-A1C5-CD02EC9D3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Hypertensive Emergencies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0460D524-37A0-4414-9EE5-C414DFC4A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Nitroglycerine—tolerance develops over 24-48 hours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Nitroprusside—intraarterial bood pressure should be monitored; metabolized to thiocyanate (precursor to cyanide), a toxic metabolite. Measure serum levels if drug given over 72h. Is photosensitive.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FB12ED7-6028-484C-9EEA-B589DD3AF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Hypertensive Emergencies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0BC5E5D-73BC-4773-BE48-1C94C63C0B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Corlopam (felodopam)—IV infusion, use short term.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07E56E1C-82B4-4C1B-8C74-189C308EB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Herbals that affect BP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6BC3AE1-C473-40E2-B4F9-97A6DC0517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Ephedra (ma huang)</a:t>
            </a:r>
          </a:p>
          <a:p>
            <a:pPr eaLnBrk="1" hangingPunct="1"/>
            <a:r>
              <a:rPr lang="en-US" altLang="en-US"/>
              <a:t>Gingseng</a:t>
            </a:r>
          </a:p>
          <a:p>
            <a:pPr eaLnBrk="1" hangingPunct="1"/>
            <a:r>
              <a:rPr lang="en-US" altLang="en-US"/>
              <a:t>Yohimbe (for erectile dysfunction)</a:t>
            </a:r>
          </a:p>
          <a:p>
            <a:pPr eaLnBrk="1" hangingPunct="1"/>
            <a:r>
              <a:rPr lang="en-US" altLang="en-US"/>
              <a:t>caffeine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0A601D54-24BE-4AF3-90AF-008B581282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B421C630-97F9-47DC-AD70-6B4B87EC78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regards to anti-hypertensives, should not abruptly stop any of them. May develop rebound hypertension.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8F86A8B-4A16-453D-8DEB-7F4A7D05C4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BP review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5FE9D5D-0936-462B-AE59-4565ADEAE5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BP regulation operates in a negative feedback system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Baroreceptors and chemoreceptors in the carotid arteries and aortic arch detect changes in arterial blood pressure and in pO2, pCO2 and H+.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Increased BP results in increased stretch of vessels; activation of vagus and stimulation of medulla via sympathetic or parasympathetic pathways.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A1D62DB-A3EC-4291-A77B-5506AC5484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BP review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EEE6444-38A5-4D25-A594-BDCA1D753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800"/>
              <a:t>Normally, when the arterial blood pressure is elevated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Kidneys will excrete more fluid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Fluid loss will result in decreased ECF volume and blood volume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Decreased blood flow to the heart will reduce cardiac output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Decreased CO reduces arterial blood pressure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04039AA-12CE-4F07-9BA7-3CAE713BCE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BP review cont.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9F5C7C3-66C0-43C2-B2ED-FFC2C408E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5. Vascular endothelium produces vasodilating substances (nitric oxide, prostacyclin) which reduce blood pressure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DCDD379-AF89-48F3-9A64-A3F11943D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Essential Hypertension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E670F56-0E38-4B90-992C-4F9934FA1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 Activation of sympathetic nervous system causing prolonged vasoconstriction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Activation of RAAS  plays integral part as well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In combination, mechanisms cause prolonged increased vascular resistance; this in turn results in a thickening of vessel walls, less production of nitric oxide (vasodilator) and increased endothelin (increased vascular tone)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FD168E9-C2AB-4D17-9806-6C633EF3F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Essential Hypertension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D1EA405-DA81-47CC-98B0-B44C38B42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Also felt that hyperinsulinemia and insulin resistance cause endothelial dysfunction by enhanced oxygen free radical-mediated damage and decreased nitric oxide bioavailability. Also is an increased sympathetic response; results in increased vascular tone and constriction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wing test tubes design template">
  <a:themeElements>
    <a:clrScheme name="Glowing test tubes design template 6">
      <a:dk1>
        <a:srgbClr val="5C1F00"/>
      </a:dk1>
      <a:lt1>
        <a:srgbClr val="FFFFCC"/>
      </a:lt1>
      <a:dk2>
        <a:srgbClr val="7E2A00"/>
      </a:dk2>
      <a:lt2>
        <a:srgbClr val="DFD293"/>
      </a:lt2>
      <a:accent1>
        <a:srgbClr val="FF6600"/>
      </a:accent1>
      <a:accent2>
        <a:srgbClr val="DF8F3F"/>
      </a:accent2>
      <a:accent3>
        <a:srgbClr val="C0ACAA"/>
      </a:accent3>
      <a:accent4>
        <a:srgbClr val="DADAAE"/>
      </a:accent4>
      <a:accent5>
        <a:srgbClr val="FFB8AA"/>
      </a:accent5>
      <a:accent6>
        <a:srgbClr val="CA8138"/>
      </a:accent6>
      <a:hlink>
        <a:srgbClr val="FFFF99"/>
      </a:hlink>
      <a:folHlink>
        <a:srgbClr val="FFCC99"/>
      </a:folHlink>
    </a:clrScheme>
    <a:fontScheme name="Glowing test tubes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owing test tubes desig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EEEC2"/>
        </a:accent1>
        <a:accent2>
          <a:srgbClr val="653A01"/>
        </a:accent2>
        <a:accent3>
          <a:srgbClr val="FFFFFF"/>
        </a:accent3>
        <a:accent4>
          <a:srgbClr val="000000"/>
        </a:accent4>
        <a:accent5>
          <a:srgbClr val="FEF5DD"/>
        </a:accent5>
        <a:accent6>
          <a:srgbClr val="5B3401"/>
        </a:accent6>
        <a:hlink>
          <a:srgbClr val="009999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4">
        <a:dk1>
          <a:srgbClr val="462300"/>
        </a:dk1>
        <a:lt1>
          <a:srgbClr val="FFFFFF"/>
        </a:lt1>
        <a:dk2>
          <a:srgbClr val="000000"/>
        </a:dk2>
        <a:lt2>
          <a:srgbClr val="808080"/>
        </a:lt2>
        <a:accent1>
          <a:srgbClr val="FFE499"/>
        </a:accent1>
        <a:accent2>
          <a:srgbClr val="FCA416"/>
        </a:accent2>
        <a:accent3>
          <a:srgbClr val="FFFFFF"/>
        </a:accent3>
        <a:accent4>
          <a:srgbClr val="3A1C00"/>
        </a:accent4>
        <a:accent5>
          <a:srgbClr val="FFEFCA"/>
        </a:accent5>
        <a:accent6>
          <a:srgbClr val="E49413"/>
        </a:accent6>
        <a:hlink>
          <a:srgbClr val="66330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5">
        <a:dk1>
          <a:srgbClr val="422100"/>
        </a:dk1>
        <a:lt1>
          <a:srgbClr val="FFFFCC"/>
        </a:lt1>
        <a:dk2>
          <a:srgbClr val="000000"/>
        </a:dk2>
        <a:lt2>
          <a:srgbClr val="969696"/>
        </a:lt2>
        <a:accent1>
          <a:srgbClr val="FFFFCC"/>
        </a:accent1>
        <a:accent2>
          <a:srgbClr val="E7B96F"/>
        </a:accent2>
        <a:accent3>
          <a:srgbClr val="FFFFE2"/>
        </a:accent3>
        <a:accent4>
          <a:srgbClr val="371B00"/>
        </a:accent4>
        <a:accent5>
          <a:srgbClr val="FFFFE2"/>
        </a:accent5>
        <a:accent6>
          <a:srgbClr val="D1A764"/>
        </a:accent6>
        <a:hlink>
          <a:srgbClr val="0066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6">
        <a:dk1>
          <a:srgbClr val="5C1F00"/>
        </a:dk1>
        <a:lt1>
          <a:srgbClr val="FFFFCC"/>
        </a:lt1>
        <a:dk2>
          <a:srgbClr val="7E2A00"/>
        </a:dk2>
        <a:lt2>
          <a:srgbClr val="DFD293"/>
        </a:lt2>
        <a:accent1>
          <a:srgbClr val="FF6600"/>
        </a:accent1>
        <a:accent2>
          <a:srgbClr val="DF8F3F"/>
        </a:accent2>
        <a:accent3>
          <a:srgbClr val="C0ACAA"/>
        </a:accent3>
        <a:accent4>
          <a:srgbClr val="DADAAE"/>
        </a:accent4>
        <a:accent5>
          <a:srgbClr val="FFB8AA"/>
        </a:accent5>
        <a:accent6>
          <a:srgbClr val="CA8138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7">
        <a:dk1>
          <a:srgbClr val="005A58"/>
        </a:dk1>
        <a:lt1>
          <a:srgbClr val="FFE8A9"/>
        </a:lt1>
        <a:dk2>
          <a:srgbClr val="CC9900"/>
        </a:dk2>
        <a:lt2>
          <a:srgbClr val="FFFF99"/>
        </a:lt2>
        <a:accent1>
          <a:srgbClr val="E0A04A"/>
        </a:accent1>
        <a:accent2>
          <a:srgbClr val="9478BC"/>
        </a:accent2>
        <a:accent3>
          <a:srgbClr val="E2CAAA"/>
        </a:accent3>
        <a:accent4>
          <a:srgbClr val="DAC690"/>
        </a:accent4>
        <a:accent5>
          <a:srgbClr val="EDCDB1"/>
        </a:accent5>
        <a:accent6>
          <a:srgbClr val="866CAA"/>
        </a:accent6>
        <a:hlink>
          <a:srgbClr val="EFE2BD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8">
        <a:dk1>
          <a:srgbClr val="003366"/>
        </a:dk1>
        <a:lt1>
          <a:srgbClr val="E0DFDA"/>
        </a:lt1>
        <a:dk2>
          <a:srgbClr val="B6B6AE"/>
        </a:dk2>
        <a:lt2>
          <a:srgbClr val="FFFFCC"/>
        </a:lt2>
        <a:accent1>
          <a:srgbClr val="DF9C5F"/>
        </a:accent1>
        <a:accent2>
          <a:srgbClr val="CCCC00"/>
        </a:accent2>
        <a:accent3>
          <a:srgbClr val="D7D7D3"/>
        </a:accent3>
        <a:accent4>
          <a:srgbClr val="BFBEBA"/>
        </a:accent4>
        <a:accent5>
          <a:srgbClr val="ECCBB6"/>
        </a:accent5>
        <a:accent6>
          <a:srgbClr val="B9B900"/>
        </a:accent6>
        <a:hlink>
          <a:srgbClr val="FFFFCC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9">
        <a:dk1>
          <a:srgbClr val="777777"/>
        </a:dk1>
        <a:lt1>
          <a:srgbClr val="FFFFCC"/>
        </a:lt1>
        <a:dk2>
          <a:srgbClr val="A1A496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CDCFC9"/>
        </a:accent3>
        <a:accent4>
          <a:srgbClr val="DADAAE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10">
        <a:dk1>
          <a:srgbClr val="2D2015"/>
        </a:dk1>
        <a:lt1>
          <a:srgbClr val="FFEE99"/>
        </a:lt1>
        <a:dk2>
          <a:srgbClr val="523E26"/>
        </a:dk2>
        <a:lt2>
          <a:srgbClr val="DFC08D"/>
        </a:lt2>
        <a:accent1>
          <a:srgbClr val="A0815C"/>
        </a:accent1>
        <a:accent2>
          <a:srgbClr val="8F5F2F"/>
        </a:accent2>
        <a:accent3>
          <a:srgbClr val="B3AFAC"/>
        </a:accent3>
        <a:accent4>
          <a:srgbClr val="DACB82"/>
        </a:accent4>
        <a:accent5>
          <a:srgbClr val="CDC1B5"/>
        </a:accent5>
        <a:accent6>
          <a:srgbClr val="81552A"/>
        </a:accent6>
        <a:hlink>
          <a:srgbClr val="CCB400"/>
        </a:hlink>
        <a:folHlink>
          <a:srgbClr val="E2DAB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11">
        <a:dk1>
          <a:srgbClr val="422100"/>
        </a:dk1>
        <a:lt1>
          <a:srgbClr val="FFEC99"/>
        </a:lt1>
        <a:dk2>
          <a:srgbClr val="000000"/>
        </a:dk2>
        <a:lt2>
          <a:srgbClr val="777777"/>
        </a:lt2>
        <a:accent1>
          <a:srgbClr val="FEECCC"/>
        </a:accent1>
        <a:accent2>
          <a:srgbClr val="FFCC00"/>
        </a:accent2>
        <a:accent3>
          <a:srgbClr val="FFF4CA"/>
        </a:accent3>
        <a:accent4>
          <a:srgbClr val="371B00"/>
        </a:accent4>
        <a:accent5>
          <a:srgbClr val="FEF4E2"/>
        </a:accent5>
        <a:accent6>
          <a:srgbClr val="E7B900"/>
        </a:accent6>
        <a:hlink>
          <a:srgbClr val="FE6E0C"/>
        </a:hlink>
        <a:folHlink>
          <a:srgbClr val="B46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12">
        <a:dk1>
          <a:srgbClr val="336699"/>
        </a:dk1>
        <a:lt1>
          <a:srgbClr val="FFFFCC"/>
        </a:lt1>
        <a:dk2>
          <a:srgbClr val="000000"/>
        </a:dk2>
        <a:lt2>
          <a:srgbClr val="F3F1E1"/>
        </a:lt2>
        <a:accent1>
          <a:srgbClr val="FF6600"/>
        </a:accent1>
        <a:accent2>
          <a:srgbClr val="865B26"/>
        </a:accent2>
        <a:accent3>
          <a:srgbClr val="AAAAAA"/>
        </a:accent3>
        <a:accent4>
          <a:srgbClr val="DADAAE"/>
        </a:accent4>
        <a:accent5>
          <a:srgbClr val="FFB8AA"/>
        </a:accent5>
        <a:accent6>
          <a:srgbClr val="795221"/>
        </a:accent6>
        <a:hlink>
          <a:srgbClr val="FFCC00"/>
        </a:hlink>
        <a:folHlink>
          <a:srgbClr val="FFFA9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13">
        <a:dk1>
          <a:srgbClr val="3E3E5C"/>
        </a:dk1>
        <a:lt1>
          <a:srgbClr val="FBEAD3"/>
        </a:lt1>
        <a:dk2>
          <a:srgbClr val="FFCC00"/>
        </a:dk2>
        <a:lt2>
          <a:srgbClr val="FFFFFF"/>
        </a:lt2>
        <a:accent1>
          <a:srgbClr val="A16233"/>
        </a:accent1>
        <a:accent2>
          <a:srgbClr val="CC9900"/>
        </a:accent2>
        <a:accent3>
          <a:srgbClr val="FFE2AA"/>
        </a:accent3>
        <a:accent4>
          <a:srgbClr val="D6C8B4"/>
        </a:accent4>
        <a:accent5>
          <a:srgbClr val="CDB7AD"/>
        </a:accent5>
        <a:accent6>
          <a:srgbClr val="B98A00"/>
        </a:accent6>
        <a:hlink>
          <a:srgbClr val="FDD30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0B7EE4A072340A8AF29CDF2D63DB9" ma:contentTypeVersion="9" ma:contentTypeDescription="Create a new document." ma:contentTypeScope="" ma:versionID="659595c77d17c46d91c729ca18914c48">
  <xsd:schema xmlns:xsd="http://www.w3.org/2001/XMLSchema" xmlns:xs="http://www.w3.org/2001/XMLSchema" xmlns:p="http://schemas.microsoft.com/office/2006/metadata/properties" xmlns:ns2="95f9922e-945e-4224-a2c5-ede192cd6fb5" xmlns:ns3="b6e0f6ec-0c28-4cdd-aeb5-b1aa62eb159e" targetNamespace="http://schemas.microsoft.com/office/2006/metadata/properties" ma:root="true" ma:fieldsID="db1be452f775affe2ccef45618a97c45" ns2:_="" ns3:_="">
    <xsd:import namespace="95f9922e-945e-4224-a2c5-ede192cd6fb5"/>
    <xsd:import namespace="b6e0f6ec-0c28-4cdd-aeb5-b1aa62eb1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9922e-945e-4224-a2c5-ede192cd6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0f6ec-0c28-4cdd-aeb5-b1aa62eb159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FE4D64-F60B-4FD2-89B6-09A70B4E368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5f9922e-945e-4224-a2c5-ede192cd6fb5"/>
    <ds:schemaRef ds:uri="b6e0f6ec-0c28-4cdd-aeb5-b1aa62eb159e"/>
  </ds:schemaRefs>
</ds:datastoreItem>
</file>

<file path=customXml/itemProps2.xml><?xml version="1.0" encoding="utf-8"?>
<ds:datastoreItem xmlns:ds="http://schemas.openxmlformats.org/officeDocument/2006/customXml" ds:itemID="{40339E56-CA81-4A09-B639-3D9799471F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Glowing test tubes design template</Template>
  <TotalTime>554</TotalTime>
  <Words>1576</Words>
  <Application>Microsoft Office PowerPoint</Application>
  <PresentationFormat>On-screen Show (4:3)</PresentationFormat>
  <Paragraphs>210</Paragraphs>
  <Slides>49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Glowing test tubes design template</vt:lpstr>
      <vt:lpstr>Hypertension</vt:lpstr>
      <vt:lpstr>Blood Pressure Classification according to the JNC 7</vt:lpstr>
      <vt:lpstr>Types of Hypertension</vt:lpstr>
      <vt:lpstr>BP review</vt:lpstr>
      <vt:lpstr>BP review</vt:lpstr>
      <vt:lpstr>BP review</vt:lpstr>
      <vt:lpstr>BP review cont.</vt:lpstr>
      <vt:lpstr>Essential Hypertension</vt:lpstr>
      <vt:lpstr>Essential Hypertension</vt:lpstr>
      <vt:lpstr>Nonpharmacologic Management of Hypertension</vt:lpstr>
      <vt:lpstr>Antihypertensive Drugs</vt:lpstr>
      <vt:lpstr>ACEIs</vt:lpstr>
      <vt:lpstr>ACEIs</vt:lpstr>
      <vt:lpstr>ACEIs</vt:lpstr>
      <vt:lpstr>ACEIs</vt:lpstr>
      <vt:lpstr>ACEIs</vt:lpstr>
      <vt:lpstr>Angiotensin II Receptor Blockers (ARBs)</vt:lpstr>
      <vt:lpstr>ARBs</vt:lpstr>
      <vt:lpstr>Examples of ARBs</vt:lpstr>
      <vt:lpstr>Antiadrenergics</vt:lpstr>
      <vt:lpstr>Antiadrenergics</vt:lpstr>
      <vt:lpstr>Antiadrenergics-Alpha 1</vt:lpstr>
      <vt:lpstr>Antiadrenergics</vt:lpstr>
      <vt:lpstr>Antiadrenergics—Alpha 2 agonists</vt:lpstr>
      <vt:lpstr>Beta Adrenergic Blockers</vt:lpstr>
      <vt:lpstr>Beta Blockers</vt:lpstr>
      <vt:lpstr>Calcium Channel Blocking Agents</vt:lpstr>
      <vt:lpstr>Calcium Channel Blocking Agents</vt:lpstr>
      <vt:lpstr>Ethnic Considerations</vt:lpstr>
      <vt:lpstr>Diuretics</vt:lpstr>
      <vt:lpstr>Diuretics</vt:lpstr>
      <vt:lpstr>Diuretics</vt:lpstr>
      <vt:lpstr>Diuretics</vt:lpstr>
      <vt:lpstr>Diuretics</vt:lpstr>
      <vt:lpstr>Thiazide Diuretics</vt:lpstr>
      <vt:lpstr>Thiazide Diuretics</vt:lpstr>
      <vt:lpstr>Loop Diuretics</vt:lpstr>
      <vt:lpstr>Loop Diuretics</vt:lpstr>
      <vt:lpstr>Potassium Sparing Diuretics</vt:lpstr>
      <vt:lpstr>Osmotic Diuretics </vt:lpstr>
      <vt:lpstr>Osmotic Diuretics</vt:lpstr>
      <vt:lpstr>Vasodilators</vt:lpstr>
      <vt:lpstr>Vasodilators</vt:lpstr>
      <vt:lpstr>Vasodilators</vt:lpstr>
      <vt:lpstr>Hypertensive Emergencies</vt:lpstr>
      <vt:lpstr>Hypertensive Emergencies</vt:lpstr>
      <vt:lpstr>Hypertensive Emergencies</vt:lpstr>
      <vt:lpstr>Herbals that affect BP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ANTIHYPERTENSIVES, DIURETICS, ANTICOAGULANTS AND DYSLIPIDEMICS</dc:title>
  <dc:creator>Linda2</dc:creator>
  <cp:lastModifiedBy>Sanabil Hassanat</cp:lastModifiedBy>
  <cp:revision>31</cp:revision>
  <cp:lastPrinted>1601-01-01T00:00:00Z</cp:lastPrinted>
  <dcterms:created xsi:type="dcterms:W3CDTF">2006-11-26T02:23:24Z</dcterms:created>
  <dcterms:modified xsi:type="dcterms:W3CDTF">2021-12-01T08:08:25Z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TC010721391033</vt:lpwstr>
  </property>
</Properties>
</file>