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7" r:id="rId6"/>
    <p:sldId id="268" r:id="rId7"/>
    <p:sldId id="285" r:id="rId8"/>
    <p:sldId id="286" r:id="rId9"/>
    <p:sldId id="269" r:id="rId10"/>
    <p:sldId id="270" r:id="rId11"/>
    <p:sldId id="271" r:id="rId12"/>
    <p:sldId id="287" r:id="rId13"/>
    <p:sldId id="272" r:id="rId14"/>
    <p:sldId id="273" r:id="rId15"/>
    <p:sldId id="288" r:id="rId16"/>
    <p:sldId id="260" r:id="rId17"/>
    <p:sldId id="283" r:id="rId18"/>
    <p:sldId id="289" r:id="rId19"/>
    <p:sldId id="290" r:id="rId20"/>
    <p:sldId id="291" r:id="rId21"/>
    <p:sldId id="275" r:id="rId22"/>
    <p:sldId id="276" r:id="rId23"/>
    <p:sldId id="262" r:id="rId24"/>
    <p:sldId id="277" r:id="rId25"/>
    <p:sldId id="292" r:id="rId26"/>
    <p:sldId id="278" r:id="rId27"/>
    <p:sldId id="279" r:id="rId28"/>
    <p:sldId id="280" r:id="rId29"/>
    <p:sldId id="281" r:id="rId30"/>
    <p:sldId id="282" r:id="rId31"/>
    <p:sldId id="293" r:id="rId32"/>
    <p:sldId id="263" r:id="rId33"/>
    <p:sldId id="266" r:id="rId34"/>
    <p:sldId id="284" r:id="rId35"/>
    <p:sldId id="265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81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AEB90-0779-48A3-952A-0ED75022AF4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B2C6A-EA4C-4704-8B27-4B836A99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0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0D0B2-CF6B-4023-B726-4EDE82F02456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0D0B2-CF6B-4023-B726-4EDE82F02456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0D0B2-CF6B-4023-B726-4EDE82F02456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xmlns="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xmlns="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xmlns="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F9E0-3FDE-49D0-919E-941FC689E615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242B-4B39-4520-93F1-75B43649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0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F9E0-3FDE-49D0-919E-941FC689E615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242B-4B39-4520-93F1-75B43649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9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F9E0-3FDE-49D0-919E-941FC689E615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242B-4B39-4520-93F1-75B43649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0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F9E0-3FDE-49D0-919E-941FC689E615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242B-4B39-4520-93F1-75B43649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9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F9E0-3FDE-49D0-919E-941FC689E615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242B-4B39-4520-93F1-75B43649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8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F9E0-3FDE-49D0-919E-941FC689E615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242B-4B39-4520-93F1-75B43649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2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F9E0-3FDE-49D0-919E-941FC689E615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242B-4B39-4520-93F1-75B43649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3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F9E0-3FDE-49D0-919E-941FC689E615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242B-4B39-4520-93F1-75B43649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9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F9E0-3FDE-49D0-919E-941FC689E615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242B-4B39-4520-93F1-75B43649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1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F9E0-3FDE-49D0-919E-941FC689E615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242B-4B39-4520-93F1-75B43649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7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F9E0-3FDE-49D0-919E-941FC689E615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242B-4B39-4520-93F1-75B43649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4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9F9E0-3FDE-49D0-919E-941FC689E615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4242B-4B39-4520-93F1-75B43649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6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9" y="114301"/>
            <a:ext cx="8067675" cy="259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" y="2493170"/>
            <a:ext cx="8713788" cy="2571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rtlCol="1"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1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5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8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8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8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6" y="136923"/>
            <a:ext cx="20875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6925"/>
            <a:ext cx="2305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182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7" y="742950"/>
            <a:ext cx="7883525" cy="3505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571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>
                <a:solidFill>
                  <a:srgbClr val="FFFF00"/>
                </a:solidFill>
              </a:rPr>
              <a:t>Vertebral artery</a:t>
            </a:r>
            <a:endParaRPr lang="en-US" alt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2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15"/>
            <a:ext cx="9144000" cy="508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55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30"/>
            <a:ext cx="9144000" cy="511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94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2570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</a:rPr>
              <a:t>Vertebral </a:t>
            </a:r>
            <a:r>
              <a:rPr lang="en-US" sz="2000" b="1" dirty="0" smtClean="0">
                <a:solidFill>
                  <a:srgbClr val="FF0000"/>
                </a:solidFill>
              </a:rPr>
              <a:t>artery</a:t>
            </a:r>
            <a:endParaRPr lang="ar-JO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/>
              <a:t>Course </a:t>
            </a:r>
            <a:r>
              <a:rPr lang="en-US" sz="2000" b="1" dirty="0"/>
              <a:t>and relations: </a:t>
            </a:r>
            <a:r>
              <a:rPr lang="en-US" sz="2000" dirty="0"/>
              <a:t>divided into 4 parts</a:t>
            </a:r>
            <a:r>
              <a:rPr lang="en-US" sz="2000" dirty="0" smtClean="0"/>
              <a:t>:</a:t>
            </a:r>
            <a:endParaRPr lang="ar-JO" sz="2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/>
              <a:t>1st </a:t>
            </a:r>
            <a:r>
              <a:rPr lang="en-US" sz="2000" b="1" dirty="0"/>
              <a:t>part: </a:t>
            </a:r>
            <a:r>
              <a:rPr lang="en-US" sz="2000" dirty="0"/>
              <a:t>ascends along the </a:t>
            </a:r>
            <a:r>
              <a:rPr lang="en-US" sz="2000" b="1" dirty="0"/>
              <a:t>medial border of </a:t>
            </a:r>
            <a:r>
              <a:rPr lang="en-US" sz="2000" b="1" dirty="0" err="1"/>
              <a:t>scalenus</a:t>
            </a:r>
            <a:r>
              <a:rPr lang="en-US" sz="2000" b="1" dirty="0"/>
              <a:t> anterior</a:t>
            </a:r>
            <a:r>
              <a:rPr lang="en-US" sz="2000" dirty="0"/>
              <a:t> to the foramen </a:t>
            </a:r>
            <a:r>
              <a:rPr lang="en-US" sz="2000" dirty="0" err="1"/>
              <a:t>transversarium</a:t>
            </a:r>
            <a:r>
              <a:rPr lang="en-US" sz="2000" dirty="0"/>
              <a:t> of </a:t>
            </a:r>
            <a:r>
              <a:rPr lang="en-US" sz="2000" b="1" dirty="0"/>
              <a:t>C6</a:t>
            </a:r>
            <a:r>
              <a:rPr lang="en-US" sz="2000" b="1" dirty="0" smtClean="0"/>
              <a:t>.</a:t>
            </a:r>
            <a:endParaRPr lang="ar-JO" sz="2000" b="1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/>
              <a:t>2nd </a:t>
            </a:r>
            <a:r>
              <a:rPr lang="en-US" sz="2000" b="1" dirty="0"/>
              <a:t>part</a:t>
            </a:r>
            <a:r>
              <a:rPr lang="en-US" sz="2000" dirty="0"/>
              <a:t>: ascends in the foramina </a:t>
            </a:r>
            <a:r>
              <a:rPr lang="en-US" sz="2000" dirty="0" err="1"/>
              <a:t>transversaria</a:t>
            </a:r>
            <a:r>
              <a:rPr lang="en-US" sz="2000" dirty="0"/>
              <a:t> of the upper 6 cervical vertebrae. </a:t>
            </a:r>
            <a:endParaRPr lang="ar-JO" sz="2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/>
              <a:t>3rd </a:t>
            </a:r>
            <a:r>
              <a:rPr lang="en-US" sz="2000" b="1" dirty="0"/>
              <a:t>part</a:t>
            </a:r>
            <a:r>
              <a:rPr lang="en-US" sz="2000" dirty="0"/>
              <a:t>: in the </a:t>
            </a:r>
            <a:r>
              <a:rPr lang="en-US" sz="2000" b="1" dirty="0" err="1"/>
              <a:t>suboccipital</a:t>
            </a:r>
            <a:r>
              <a:rPr lang="en-US" sz="2000" b="1" dirty="0"/>
              <a:t> triangle</a:t>
            </a:r>
            <a:r>
              <a:rPr lang="en-US" sz="2000" b="1" dirty="0" smtClean="0"/>
              <a:t>.</a:t>
            </a:r>
            <a:endParaRPr lang="ar-JO" sz="2000" b="1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/>
              <a:t>4th </a:t>
            </a:r>
            <a:r>
              <a:rPr lang="en-US" sz="2000" b="1" dirty="0"/>
              <a:t>part: </a:t>
            </a:r>
            <a:r>
              <a:rPr lang="en-US" sz="2000" dirty="0"/>
              <a:t>enter the cranial cavity through foramen magnum then united together to form basilar artery in the basilar sulcus on the anterior surface of the pons</a:t>
            </a:r>
            <a:r>
              <a:rPr lang="en-US" sz="2000" dirty="0" smtClean="0"/>
              <a:t>.</a:t>
            </a:r>
            <a:endParaRPr lang="ar-JO" sz="2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/>
              <a:t>Branches</a:t>
            </a:r>
            <a:endParaRPr lang="ar-JO" sz="2000" b="1" dirty="0" smtClean="0"/>
          </a:p>
          <a:p>
            <a:r>
              <a:rPr lang="en-US" sz="2000" dirty="0" smtClean="0"/>
              <a:t> </a:t>
            </a:r>
            <a:r>
              <a:rPr lang="ar-JO" sz="2000" b="1" dirty="0" smtClean="0"/>
              <a:t>-</a:t>
            </a:r>
            <a:r>
              <a:rPr lang="en-US" sz="2000" b="1" dirty="0" smtClean="0"/>
              <a:t>The </a:t>
            </a:r>
            <a:r>
              <a:rPr lang="en-US" sz="2000" b="1" dirty="0"/>
              <a:t>2nd part</a:t>
            </a:r>
            <a:r>
              <a:rPr lang="en-US" sz="2000" dirty="0"/>
              <a:t>: radicular branches to the spinal cord. </a:t>
            </a:r>
            <a:endParaRPr lang="ar-JO" sz="2000" dirty="0" smtClean="0"/>
          </a:p>
          <a:p>
            <a:r>
              <a:rPr lang="ar-JO" sz="2000" b="1" dirty="0" smtClean="0"/>
              <a:t>- </a:t>
            </a:r>
            <a:r>
              <a:rPr lang="en-US" sz="2000" b="1" dirty="0" smtClean="0"/>
              <a:t>The </a:t>
            </a:r>
            <a:r>
              <a:rPr lang="en-US" sz="2000" b="1" dirty="0"/>
              <a:t>4th part</a:t>
            </a:r>
            <a:r>
              <a:rPr lang="en-US" sz="2000" dirty="0"/>
              <a:t>: </a:t>
            </a:r>
            <a:endParaRPr lang="ar-JO" sz="2000" dirty="0" smtClean="0"/>
          </a:p>
          <a:p>
            <a:pPr marL="457200" indent="-457200">
              <a:buAutoNum type="arabicParenBoth"/>
            </a:pPr>
            <a:r>
              <a:rPr lang="en-US" sz="2000" dirty="0" smtClean="0"/>
              <a:t>Anterior </a:t>
            </a:r>
            <a:r>
              <a:rPr lang="en-US" sz="2000" b="1" dirty="0">
                <a:solidFill>
                  <a:srgbClr val="FF0000"/>
                </a:solidFill>
              </a:rPr>
              <a:t>spinal</a:t>
            </a:r>
            <a:r>
              <a:rPr lang="en-US" sz="2000" dirty="0"/>
              <a:t> artery. </a:t>
            </a:r>
            <a:endParaRPr lang="ar-JO" sz="2000" dirty="0" smtClean="0"/>
          </a:p>
          <a:p>
            <a:r>
              <a:rPr lang="en-US" sz="2000" dirty="0" smtClean="0"/>
              <a:t>(</a:t>
            </a:r>
            <a:r>
              <a:rPr lang="en-US" sz="2000" dirty="0"/>
              <a:t>2) Posterior </a:t>
            </a:r>
            <a:r>
              <a:rPr lang="en-US" sz="2000" b="1" dirty="0">
                <a:solidFill>
                  <a:srgbClr val="FF0000"/>
                </a:solidFill>
              </a:rPr>
              <a:t>spinal</a:t>
            </a:r>
            <a:r>
              <a:rPr lang="en-US" sz="2000" dirty="0"/>
              <a:t> artery</a:t>
            </a:r>
            <a:r>
              <a:rPr lang="en-US" sz="2000" dirty="0" smtClean="0"/>
              <a:t>.</a:t>
            </a:r>
            <a:endParaRPr lang="ar-JO" sz="2000" dirty="0" smtClean="0"/>
          </a:p>
          <a:p>
            <a:r>
              <a:rPr lang="en-US" sz="2000" dirty="0" smtClean="0"/>
              <a:t>(</a:t>
            </a:r>
            <a:r>
              <a:rPr lang="en-US" sz="2000" dirty="0"/>
              <a:t>3) </a:t>
            </a:r>
            <a:r>
              <a:rPr lang="en-US" sz="2000" b="1" dirty="0">
                <a:solidFill>
                  <a:srgbClr val="FF0000"/>
                </a:solidFill>
              </a:rPr>
              <a:t>Posterior inferior cerebellar</a:t>
            </a:r>
            <a:r>
              <a:rPr lang="en-US" sz="2000" dirty="0"/>
              <a:t> artery</a:t>
            </a:r>
            <a:r>
              <a:rPr lang="en-US" sz="2000" dirty="0" smtClean="0"/>
              <a:t>.</a:t>
            </a:r>
            <a:endParaRPr lang="ar-JO" sz="2000" dirty="0"/>
          </a:p>
          <a:p>
            <a:r>
              <a:rPr lang="en-US" sz="2000" dirty="0" smtClean="0"/>
              <a:t>(</a:t>
            </a:r>
            <a:r>
              <a:rPr lang="en-US" sz="2000" dirty="0"/>
              <a:t>4) </a:t>
            </a:r>
            <a:r>
              <a:rPr lang="en-US" sz="2000" b="1" dirty="0">
                <a:solidFill>
                  <a:srgbClr val="FF0000"/>
                </a:solidFill>
              </a:rPr>
              <a:t>Medullary</a:t>
            </a:r>
            <a:r>
              <a:rPr lang="en-US" sz="2000" dirty="0"/>
              <a:t> branches to the medulla oblongata.</a:t>
            </a:r>
          </a:p>
        </p:txBody>
      </p:sp>
    </p:spTree>
    <p:extLst>
      <p:ext uri="{BB962C8B-B14F-4D97-AF65-F5344CB8AC3E}">
        <p14:creationId xmlns:p14="http://schemas.microsoft.com/office/powerpoint/2010/main" val="2964850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787" y="-41850"/>
            <a:ext cx="922598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3000" b="1" dirty="0" err="1">
                <a:solidFill>
                  <a:srgbClr val="FF0000"/>
                </a:solidFill>
              </a:rPr>
              <a:t>Subclavian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vein</a:t>
            </a:r>
            <a:endParaRPr lang="ar-JO" sz="3000" b="1" dirty="0" smtClean="0">
              <a:solidFill>
                <a:srgbClr val="FF0000"/>
              </a:solidFill>
            </a:endParaRPr>
          </a:p>
          <a:p>
            <a:r>
              <a:rPr lang="ar-JO" sz="3000" b="1" dirty="0" smtClean="0"/>
              <a:t> -</a:t>
            </a:r>
            <a:r>
              <a:rPr lang="en-US" sz="3000" b="1" dirty="0" smtClean="0"/>
              <a:t>It </a:t>
            </a:r>
            <a:r>
              <a:rPr lang="en-US" sz="3000" b="1" dirty="0"/>
              <a:t>is the continuation of the axillary vein at the outer border of the first </a:t>
            </a:r>
            <a:r>
              <a:rPr lang="en-US" sz="3000" b="1" dirty="0" smtClean="0"/>
              <a:t>rib</a:t>
            </a:r>
            <a:endParaRPr lang="ar-JO" sz="3000" b="1" dirty="0"/>
          </a:p>
          <a:p>
            <a:r>
              <a:rPr lang="ar-JO" sz="3000" b="1" dirty="0" smtClean="0"/>
              <a:t> -</a:t>
            </a:r>
            <a:r>
              <a:rPr lang="en-US" sz="3000" b="1" dirty="0" smtClean="0"/>
              <a:t>It </a:t>
            </a:r>
            <a:r>
              <a:rPr lang="en-US" sz="3000" b="1" dirty="0"/>
              <a:t>passes superficial to the </a:t>
            </a:r>
            <a:r>
              <a:rPr lang="en-US" sz="3000" b="1" dirty="0" err="1"/>
              <a:t>scalenus</a:t>
            </a:r>
            <a:r>
              <a:rPr lang="en-US" sz="3000" b="1" dirty="0"/>
              <a:t> anterior </a:t>
            </a:r>
            <a:r>
              <a:rPr lang="en-US" sz="3000" b="1" dirty="0" smtClean="0"/>
              <a:t>muscle</a:t>
            </a:r>
            <a:endParaRPr lang="ar-JO" sz="3000" b="1" dirty="0" smtClean="0"/>
          </a:p>
          <a:p>
            <a:r>
              <a:rPr lang="ar-JO" sz="3000" b="1" dirty="0" smtClean="0"/>
              <a:t> -</a:t>
            </a:r>
            <a:r>
              <a:rPr lang="en-US" sz="3000" b="1" dirty="0" smtClean="0"/>
              <a:t>It </a:t>
            </a:r>
            <a:r>
              <a:rPr lang="en-US" sz="3000" b="1" dirty="0"/>
              <a:t>joins with the internal jugular vein to form brachiocephalic </a:t>
            </a:r>
            <a:r>
              <a:rPr lang="en-US" sz="3000" b="1" dirty="0" smtClean="0"/>
              <a:t>vein</a:t>
            </a:r>
            <a:endParaRPr lang="ar-JO" sz="3000" b="1" dirty="0" smtClean="0"/>
          </a:p>
          <a:p>
            <a:r>
              <a:rPr lang="ar-JO" sz="3000" b="1" dirty="0" smtClean="0"/>
              <a:t>-</a:t>
            </a:r>
            <a:r>
              <a:rPr lang="en-US" sz="3000" b="1" dirty="0" smtClean="0"/>
              <a:t>Tributaries</a:t>
            </a:r>
            <a:endParaRPr lang="ar-JO" sz="3000" b="1" dirty="0" smtClean="0"/>
          </a:p>
          <a:p>
            <a:r>
              <a:rPr lang="en-US" sz="3000" b="1" dirty="0" smtClean="0"/>
              <a:t> </a:t>
            </a:r>
            <a:r>
              <a:rPr lang="en-US" sz="3000" b="1" dirty="0"/>
              <a:t>A- External jugular vein </a:t>
            </a:r>
            <a:endParaRPr lang="ar-JO" sz="3000" b="1" dirty="0" smtClean="0"/>
          </a:p>
          <a:p>
            <a:r>
              <a:rPr lang="ar-JO" sz="3000" b="1" dirty="0" smtClean="0"/>
              <a:t> </a:t>
            </a:r>
            <a:r>
              <a:rPr lang="en-US" sz="3000" b="1" dirty="0" smtClean="0"/>
              <a:t>B- </a:t>
            </a:r>
            <a:r>
              <a:rPr lang="en-US" sz="3000" b="1" dirty="0"/>
              <a:t>Dorsal scapular vein </a:t>
            </a:r>
            <a:endParaRPr lang="ar-JO" sz="3000" b="1" dirty="0" smtClean="0"/>
          </a:p>
          <a:p>
            <a:r>
              <a:rPr lang="ar-JO" sz="3000" b="1" dirty="0" smtClean="0"/>
              <a:t> </a:t>
            </a:r>
            <a:r>
              <a:rPr lang="en-US" sz="3000" b="1" dirty="0" smtClean="0"/>
              <a:t>C- </a:t>
            </a:r>
            <a:r>
              <a:rPr lang="en-US" sz="3000" b="1" dirty="0"/>
              <a:t>Thoracic duct opens at the junction of left </a:t>
            </a:r>
            <a:r>
              <a:rPr lang="en-US" sz="3000" b="1" dirty="0" err="1" smtClean="0"/>
              <a:t>subclavian</a:t>
            </a:r>
            <a:endParaRPr lang="en-US" sz="3000" b="1" dirty="0" smtClean="0"/>
          </a:p>
          <a:p>
            <a:r>
              <a:rPr lang="en-US" sz="3000" b="1" dirty="0"/>
              <a:t> </a:t>
            </a:r>
            <a:r>
              <a:rPr lang="en-US" sz="3000" b="1" dirty="0" smtClean="0"/>
              <a:t> </a:t>
            </a:r>
            <a:r>
              <a:rPr lang="en-US" sz="3000" b="1" dirty="0"/>
              <a:t>vein with left internal jugular vein</a:t>
            </a:r>
          </a:p>
        </p:txBody>
      </p:sp>
    </p:spTree>
    <p:extLst>
      <p:ext uri="{BB962C8B-B14F-4D97-AF65-F5344CB8AC3E}">
        <p14:creationId xmlns:p14="http://schemas.microsoft.com/office/powerpoint/2010/main" val="1003477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7" y="742950"/>
            <a:ext cx="7883525" cy="3505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571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>
                <a:solidFill>
                  <a:srgbClr val="FFFF00"/>
                </a:solidFill>
              </a:rPr>
              <a:t>Carotid artery</a:t>
            </a:r>
            <a:endParaRPr lang="en-US" alt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0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甲状腺的动脉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3204682" y="-1320"/>
            <a:ext cx="2771474" cy="514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0"/>
          <p:cNvSpPr>
            <a:spLocks/>
          </p:cNvSpPr>
          <p:nvPr/>
        </p:nvSpPr>
        <p:spPr bwMode="auto">
          <a:xfrm>
            <a:off x="1439652" y="951570"/>
            <a:ext cx="1782198" cy="540060"/>
          </a:xfrm>
          <a:prstGeom prst="callout2">
            <a:avLst>
              <a:gd name="adj1" fmla="val 51624"/>
              <a:gd name="adj2" fmla="val 77753"/>
              <a:gd name="adj3" fmla="val 78267"/>
              <a:gd name="adj4" fmla="val 90540"/>
              <a:gd name="adj5" fmla="val 365709"/>
              <a:gd name="adj6" fmla="val 150878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algn="ctr" rtl="1">
              <a:defRPr/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Right Common carotid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10"/>
          <p:cNvSpPr>
            <a:spLocks/>
          </p:cNvSpPr>
          <p:nvPr/>
        </p:nvSpPr>
        <p:spPr bwMode="auto">
          <a:xfrm flipH="1">
            <a:off x="5868144" y="1437624"/>
            <a:ext cx="2132856" cy="594066"/>
          </a:xfrm>
          <a:prstGeom prst="callout2">
            <a:avLst>
              <a:gd name="adj1" fmla="val 36167"/>
              <a:gd name="adj2" fmla="val 100721"/>
              <a:gd name="adj3" fmla="val 57078"/>
              <a:gd name="adj4" fmla="val 106835"/>
              <a:gd name="adj5" fmla="val 265528"/>
              <a:gd name="adj6" fmla="val 148085"/>
            </a:avLst>
          </a:prstGeom>
          <a:noFill/>
          <a:ln w="5715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rtl="1">
              <a:defRPr/>
            </a:pP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Left Common carotid artery</a:t>
            </a:r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 flipH="1">
            <a:off x="6408204" y="3233628"/>
            <a:ext cx="2024844" cy="526256"/>
          </a:xfrm>
          <a:prstGeom prst="callout2">
            <a:avLst>
              <a:gd name="adj1" fmla="val 53804"/>
              <a:gd name="adj2" fmla="val 94379"/>
              <a:gd name="adj3" fmla="val 57078"/>
              <a:gd name="adj4" fmla="val 106835"/>
              <a:gd name="adj5" fmla="val 167476"/>
              <a:gd name="adj6" fmla="val 179775"/>
            </a:avLst>
          </a:prstGeom>
          <a:noFill/>
          <a:ln w="5715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rtl="1">
              <a:defRPr/>
            </a:pPr>
            <a:r>
              <a:rPr lang="en-US" sz="2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Arch of aorta</a:t>
            </a:r>
          </a:p>
        </p:txBody>
      </p:sp>
      <p:sp>
        <p:nvSpPr>
          <p:cNvPr id="8" name="AutoShape 13"/>
          <p:cNvSpPr>
            <a:spLocks/>
          </p:cNvSpPr>
          <p:nvPr/>
        </p:nvSpPr>
        <p:spPr bwMode="auto">
          <a:xfrm>
            <a:off x="1143000" y="3543858"/>
            <a:ext cx="2456892" cy="702078"/>
          </a:xfrm>
          <a:prstGeom prst="callout2">
            <a:avLst>
              <a:gd name="adj1" fmla="val 69858"/>
              <a:gd name="adj2" fmla="val 73702"/>
              <a:gd name="adj3" fmla="val 68172"/>
              <a:gd name="adj4" fmla="val 81782"/>
              <a:gd name="adj5" fmla="val 4416"/>
              <a:gd name="adj6" fmla="val 133059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80" tIns="34290" rIns="68580" bIns="3429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>
              <a:spcBef>
                <a:spcPct val="50000"/>
              </a:spcBef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brachiocephalic trunk </a:t>
            </a:r>
            <a:endParaRPr lang="en-US" altLang="zh-CN" sz="2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5328086" y="195488"/>
            <a:ext cx="2322257" cy="646331"/>
            <a:chOff x="5840516" y="1676400"/>
            <a:chExt cx="2465284" cy="1444741"/>
          </a:xfr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" name="TextBox 11"/>
            <p:cNvSpPr txBox="1"/>
            <p:nvPr/>
          </p:nvSpPr>
          <p:spPr>
            <a:xfrm>
              <a:off x="7162800" y="1676400"/>
              <a:ext cx="1143000" cy="144474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FF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End</a:t>
              </a:r>
              <a:endParaRPr lang="ar-SA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5840516" y="2400716"/>
              <a:ext cx="1322285" cy="120719"/>
            </a:xfrm>
            <a:prstGeom prst="straightConnector1">
              <a:avLst/>
            </a:prstGeom>
            <a:grpFill/>
            <a:ln w="57150">
              <a:solidFill>
                <a:srgbClr val="00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AutoShape 13"/>
          <p:cNvSpPr>
            <a:spLocks/>
          </p:cNvSpPr>
          <p:nvPr/>
        </p:nvSpPr>
        <p:spPr bwMode="auto">
          <a:xfrm>
            <a:off x="1251014" y="195486"/>
            <a:ext cx="2564905" cy="378042"/>
          </a:xfrm>
          <a:prstGeom prst="callout2">
            <a:avLst>
              <a:gd name="adj1" fmla="val 52665"/>
              <a:gd name="adj2" fmla="val 91283"/>
              <a:gd name="adj3" fmla="val -7751"/>
              <a:gd name="adj4" fmla="val 110498"/>
              <a:gd name="adj5" fmla="val 65539"/>
              <a:gd name="adj6" fmla="val 111780"/>
            </a:avLst>
          </a:prstGeom>
          <a:noFill/>
          <a:ln w="5715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algn="ctr" rtl="1">
              <a:defRPr/>
            </a:pPr>
            <a:r>
              <a:rPr lang="en-US" sz="2100" b="1" dirty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Upper border of Thyroid cartilage 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98114" y="33469"/>
            <a:ext cx="594066" cy="43858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C3</a:t>
            </a:r>
            <a:endParaRPr lang="ar-SA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598114" y="621002"/>
            <a:ext cx="594066" cy="43858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C4</a:t>
            </a:r>
            <a:endParaRPr lang="ar-SA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05493" y="4137925"/>
            <a:ext cx="1458160" cy="438582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</a:p>
        </p:txBody>
      </p:sp>
    </p:spTree>
    <p:extLst>
      <p:ext uri="{BB962C8B-B14F-4D97-AF65-F5344CB8AC3E}">
        <p14:creationId xmlns:p14="http://schemas.microsoft.com/office/powerpoint/2010/main" val="2596324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6276" t="8681" r="56380" b="47155"/>
          <a:stretch>
            <a:fillRect/>
          </a:stretch>
        </p:blipFill>
        <p:spPr bwMode="auto">
          <a:xfrm>
            <a:off x="3200797" y="-19050"/>
            <a:ext cx="424605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3"/>
          <p:cNvSpPr>
            <a:spLocks/>
          </p:cNvSpPr>
          <p:nvPr/>
        </p:nvSpPr>
        <p:spPr bwMode="auto">
          <a:xfrm flipH="1">
            <a:off x="7306326" y="672232"/>
            <a:ext cx="2294874" cy="918102"/>
          </a:xfrm>
          <a:prstGeom prst="callout2">
            <a:avLst>
              <a:gd name="adj1" fmla="val 45719"/>
              <a:gd name="adj2" fmla="val 86227"/>
              <a:gd name="adj3" fmla="val 110684"/>
              <a:gd name="adj4" fmla="val 122636"/>
              <a:gd name="adj5" fmla="val 87215"/>
              <a:gd name="adj6" fmla="val 199590"/>
            </a:avLst>
          </a:prstGeom>
          <a:noFill/>
          <a:ln w="57150">
            <a:solidFill>
              <a:srgbClr val="00FF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80" tIns="34290" rIns="68580" bIns="3429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 rtl="1"/>
            <a:r>
              <a:rPr lang="en-US" sz="2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Internal carotid artery</a:t>
            </a:r>
            <a:endParaRPr lang="en-US" sz="2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13"/>
          <p:cNvSpPr>
            <a:spLocks/>
          </p:cNvSpPr>
          <p:nvPr/>
        </p:nvSpPr>
        <p:spPr bwMode="auto">
          <a:xfrm flipH="1">
            <a:off x="7199453" y="2093649"/>
            <a:ext cx="2294874" cy="918102"/>
          </a:xfrm>
          <a:prstGeom prst="callout2">
            <a:avLst>
              <a:gd name="adj1" fmla="val 101191"/>
              <a:gd name="adj2" fmla="val 99341"/>
              <a:gd name="adj3" fmla="val 110684"/>
              <a:gd name="adj4" fmla="val 122636"/>
              <a:gd name="adj5" fmla="val 34265"/>
              <a:gd name="adj6" fmla="val 185972"/>
            </a:avLst>
          </a:prstGeom>
          <a:noFill/>
          <a:ln w="57150">
            <a:solidFill>
              <a:srgbClr val="00FF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80" tIns="34290" rIns="68580" bIns="3429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 rtl="1"/>
            <a:r>
              <a:rPr lang="en-US" sz="2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Internal carotid artery</a:t>
            </a:r>
            <a:endParaRPr lang="en-US" sz="2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13"/>
          <p:cNvSpPr>
            <a:spLocks/>
          </p:cNvSpPr>
          <p:nvPr/>
        </p:nvSpPr>
        <p:spPr bwMode="auto">
          <a:xfrm flipH="1">
            <a:off x="6818453" y="3486150"/>
            <a:ext cx="2294874" cy="918102"/>
          </a:xfrm>
          <a:prstGeom prst="callout2">
            <a:avLst>
              <a:gd name="adj1" fmla="val 48241"/>
              <a:gd name="adj2" fmla="val 87741"/>
              <a:gd name="adj3" fmla="val 46387"/>
              <a:gd name="adj4" fmla="val 115070"/>
              <a:gd name="adj5" fmla="val -72896"/>
              <a:gd name="adj6" fmla="val 170336"/>
            </a:avLst>
          </a:prstGeom>
          <a:noFill/>
          <a:ln w="57150">
            <a:solidFill>
              <a:srgbClr val="00FF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80" tIns="34290" rIns="68580" bIns="3429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 rtl="1"/>
            <a:r>
              <a:rPr lang="en-US" sz="2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Carotid body</a:t>
            </a:r>
            <a:endParaRPr lang="en-US" sz="2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13"/>
          <p:cNvSpPr>
            <a:spLocks/>
          </p:cNvSpPr>
          <p:nvPr/>
        </p:nvSpPr>
        <p:spPr bwMode="auto">
          <a:xfrm flipH="1">
            <a:off x="798653" y="1653648"/>
            <a:ext cx="2294874" cy="918102"/>
          </a:xfrm>
          <a:prstGeom prst="callout2">
            <a:avLst>
              <a:gd name="adj1" fmla="val 33113"/>
              <a:gd name="adj2" fmla="val 30747"/>
              <a:gd name="adj3" fmla="val 26216"/>
              <a:gd name="adj4" fmla="val -10518"/>
              <a:gd name="adj5" fmla="val 132601"/>
              <a:gd name="adj6" fmla="val -87902"/>
            </a:avLst>
          </a:prstGeom>
          <a:noFill/>
          <a:ln w="57150">
            <a:solidFill>
              <a:srgbClr val="00FF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80" tIns="34290" rIns="68580" bIns="3429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 rtl="1"/>
            <a:r>
              <a:rPr lang="en-US" sz="2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Carotid sinus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78954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rtl="1"/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Baroreceptor (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pressure receptor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0"/>
            <a:ext cx="3200795" cy="1428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" y="1"/>
            <a:ext cx="32007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bifurication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common carotid artery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46456" y="4400550"/>
            <a:ext cx="3297544" cy="742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91202" y="4310956"/>
            <a:ext cx="3200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Chemoreceptors (innervated by IX &amp; X)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9230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819150"/>
            <a:ext cx="6705600" cy="35814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571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>
                <a:solidFill>
                  <a:srgbClr val="FFFF00"/>
                </a:solidFill>
              </a:rPr>
              <a:t>External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>
                <a:solidFill>
                  <a:srgbClr val="FFFF00"/>
                </a:solidFill>
              </a:rPr>
              <a:t>carotid artery</a:t>
            </a:r>
            <a:endParaRPr lang="en-US" alt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6276" t="8681" r="56380" b="47155"/>
          <a:stretch>
            <a:fillRect/>
          </a:stretch>
        </p:blipFill>
        <p:spPr bwMode="auto">
          <a:xfrm>
            <a:off x="2706944" y="0"/>
            <a:ext cx="424605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0"/>
          <p:cNvSpPr>
            <a:spLocks/>
          </p:cNvSpPr>
          <p:nvPr/>
        </p:nvSpPr>
        <p:spPr bwMode="auto">
          <a:xfrm flipH="1">
            <a:off x="6433356" y="2517745"/>
            <a:ext cx="2024844" cy="526256"/>
          </a:xfrm>
          <a:prstGeom prst="callout2">
            <a:avLst>
              <a:gd name="adj1" fmla="val 53804"/>
              <a:gd name="adj2" fmla="val 94379"/>
              <a:gd name="adj3" fmla="val 57078"/>
              <a:gd name="adj4" fmla="val 106835"/>
              <a:gd name="adj5" fmla="val -13519"/>
              <a:gd name="adj6" fmla="val 183538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rtl="1">
              <a:defRPr/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External carotid artery</a:t>
            </a:r>
          </a:p>
        </p:txBody>
      </p:sp>
      <p:sp>
        <p:nvSpPr>
          <p:cNvPr id="4" name="AutoShape 13"/>
          <p:cNvSpPr>
            <a:spLocks/>
          </p:cNvSpPr>
          <p:nvPr/>
        </p:nvSpPr>
        <p:spPr bwMode="auto">
          <a:xfrm flipH="1">
            <a:off x="6163326" y="1113588"/>
            <a:ext cx="2294874" cy="918102"/>
          </a:xfrm>
          <a:prstGeom prst="callout2">
            <a:avLst>
              <a:gd name="adj1" fmla="val 45719"/>
              <a:gd name="adj2" fmla="val 86227"/>
              <a:gd name="adj3" fmla="val 82948"/>
              <a:gd name="adj4" fmla="val 148863"/>
              <a:gd name="adj5" fmla="val 59479"/>
              <a:gd name="adj6" fmla="val 152683"/>
            </a:avLst>
          </a:prstGeom>
          <a:noFill/>
          <a:ln w="57150">
            <a:solidFill>
              <a:srgbClr val="00FF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80" tIns="34290" rIns="68580" bIns="3429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 rtl="1"/>
            <a:r>
              <a:rPr lang="en-US" sz="2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Maxillary artery</a:t>
            </a:r>
          </a:p>
        </p:txBody>
      </p:sp>
      <p:sp>
        <p:nvSpPr>
          <p:cNvPr id="5" name="AutoShape 13"/>
          <p:cNvSpPr>
            <a:spLocks/>
          </p:cNvSpPr>
          <p:nvPr/>
        </p:nvSpPr>
        <p:spPr bwMode="auto">
          <a:xfrm>
            <a:off x="1600200" y="249492"/>
            <a:ext cx="2132856" cy="810090"/>
          </a:xfrm>
          <a:prstGeom prst="callout2">
            <a:avLst>
              <a:gd name="adj1" fmla="val 34387"/>
              <a:gd name="adj2" fmla="val 74123"/>
              <a:gd name="adj3" fmla="val 27404"/>
              <a:gd name="adj4" fmla="val 115180"/>
              <a:gd name="adj5" fmla="val 168283"/>
              <a:gd name="adj6" fmla="val 144075"/>
            </a:avLst>
          </a:prstGeom>
          <a:noFill/>
          <a:ln w="57150">
            <a:solidFill>
              <a:srgbClr val="00B0F0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80" tIns="34290" rIns="68580" bIns="3429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 rtl="1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Superficial temporal artery</a:t>
            </a: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 flipH="1">
            <a:off x="1630257" y="1268898"/>
            <a:ext cx="3074911" cy="546768"/>
            <a:chOff x="5095197" y="1299247"/>
            <a:chExt cx="3264292" cy="1222189"/>
          </a:xfr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" name="TextBox 6"/>
            <p:cNvSpPr txBox="1"/>
            <p:nvPr/>
          </p:nvSpPr>
          <p:spPr>
            <a:xfrm>
              <a:off x="7216489" y="1299247"/>
              <a:ext cx="1143000" cy="1031958"/>
            </a:xfrm>
            <a:prstGeom prst="rect">
              <a:avLst/>
            </a:prstGeom>
            <a:grpFill/>
            <a:ln>
              <a:solidFill>
                <a:srgbClr val="00FF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End</a:t>
              </a:r>
              <a:endParaRPr lang="ar-SA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Straight Arrow Connector 7"/>
            <p:cNvCxnSpPr>
              <a:cxnSpLocks/>
            </p:cNvCxnSpPr>
            <p:nvPr/>
          </p:nvCxnSpPr>
          <p:spPr>
            <a:xfrm flipH="1">
              <a:off x="5095197" y="1978198"/>
              <a:ext cx="2164089" cy="543238"/>
            </a:xfrm>
            <a:prstGeom prst="straightConnector1">
              <a:avLst/>
            </a:prstGeom>
            <a:grpFill/>
            <a:ln w="57150">
              <a:solidFill>
                <a:srgbClr val="00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407242" y="4623979"/>
            <a:ext cx="3050958" cy="438582"/>
          </a:xfrm>
          <a:prstGeom prst="rect">
            <a:avLst/>
          </a:prstGeom>
          <a:solidFill>
            <a:srgbClr val="00FFFF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External carotid artery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33356" y="133351"/>
            <a:ext cx="2710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neck of mandible inside the parotid gland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5" y="1780396"/>
            <a:ext cx="2856166" cy="336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0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="" xmlns:a16="http://schemas.microsoft.com/office/drawing/2014/main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7" y="742950"/>
            <a:ext cx="7883525" cy="3505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571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err="1" smtClean="0">
                <a:solidFill>
                  <a:srgbClr val="FFFF00"/>
                </a:solidFill>
              </a:rPr>
              <a:t>Subclavian</a:t>
            </a:r>
            <a:r>
              <a:rPr lang="en-US" altLang="en-US" sz="6000" b="1" dirty="0" smtClean="0">
                <a:solidFill>
                  <a:srgbClr val="FFFF00"/>
                </a:solidFill>
              </a:rPr>
              <a:t> artery</a:t>
            </a:r>
            <a:endParaRPr lang="en-US" alt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5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13"/>
            <a:ext cx="9144000" cy="510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8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70"/>
            <a:ext cx="91440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</a:rPr>
              <a:t>• EXTERNAL CAROTID ARTERY (E. C. A) </a:t>
            </a:r>
            <a:endParaRPr lang="ar-JO" sz="25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b="1" dirty="0" smtClean="0">
                <a:solidFill>
                  <a:srgbClr val="FF0000"/>
                </a:solidFill>
              </a:rPr>
              <a:t>Beginning</a:t>
            </a:r>
            <a:r>
              <a:rPr lang="en-US" sz="2500" b="1" dirty="0">
                <a:solidFill>
                  <a:srgbClr val="FF0000"/>
                </a:solidFill>
              </a:rPr>
              <a:t>: </a:t>
            </a:r>
            <a:r>
              <a:rPr lang="en-US" sz="2500" dirty="0"/>
              <a:t>one of the 2 terminal branches of the common carotid artery at the upper border of thyroid cartilage (disc between C 3 &amp; C4</a:t>
            </a:r>
            <a:r>
              <a:rPr lang="en-US" sz="2500" dirty="0" smtClean="0"/>
              <a:t>)</a:t>
            </a:r>
            <a:endParaRPr lang="ar-JO" sz="25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n-US" sz="2500" b="1" dirty="0">
                <a:solidFill>
                  <a:srgbClr val="FF0000"/>
                </a:solidFill>
              </a:rPr>
              <a:t>Termination: </a:t>
            </a:r>
            <a:r>
              <a:rPr lang="en-US" sz="2500" dirty="0"/>
              <a:t>it ends inside parotid gland by dividing into maxillary and superficial temporal </a:t>
            </a:r>
            <a:r>
              <a:rPr lang="en-US" sz="2500" dirty="0" smtClean="0"/>
              <a:t>arteries</a:t>
            </a:r>
            <a:endParaRPr lang="ar-JO" sz="2500" dirty="0" smtClean="0"/>
          </a:p>
          <a:p>
            <a:pPr algn="ctr"/>
            <a:r>
              <a:rPr lang="en-US" sz="2500" b="1" dirty="0" smtClean="0">
                <a:solidFill>
                  <a:srgbClr val="FF0000"/>
                </a:solidFill>
              </a:rPr>
              <a:t> Nerves related to ECA &amp; ICA </a:t>
            </a:r>
            <a:endParaRPr lang="ar-JO" sz="2500" b="1" dirty="0" smtClean="0">
              <a:solidFill>
                <a:srgbClr val="FF0000"/>
              </a:solidFill>
            </a:endParaRPr>
          </a:p>
          <a:p>
            <a:r>
              <a:rPr lang="en-US" sz="2500" dirty="0" smtClean="0"/>
              <a:t>• One nerve passes superficial to ICA &amp; ECA, Hypoglossal nerve.</a:t>
            </a:r>
            <a:endParaRPr lang="ar-JO" sz="2500" dirty="0" smtClean="0"/>
          </a:p>
          <a:p>
            <a:r>
              <a:rPr lang="en-US" sz="2500" dirty="0" smtClean="0"/>
              <a:t>• One nerve passes deep to ICA &amp; ECA, Superior laryngeal nerve</a:t>
            </a:r>
            <a:endParaRPr lang="ar-JO" sz="2500" dirty="0" smtClean="0"/>
          </a:p>
          <a:p>
            <a:r>
              <a:rPr lang="en-US" sz="2500" dirty="0" smtClean="0"/>
              <a:t>•</a:t>
            </a:r>
            <a:r>
              <a:rPr lang="ar-JO" sz="2500" dirty="0" smtClean="0"/>
              <a:t> </a:t>
            </a:r>
            <a:r>
              <a:rPr lang="en-US" sz="2500" dirty="0" smtClean="0"/>
              <a:t>Three pharyngeal structures between ICA and ECA</a:t>
            </a:r>
            <a:endParaRPr lang="ar-JO" sz="2500" dirty="0" smtClean="0"/>
          </a:p>
          <a:p>
            <a:r>
              <a:rPr lang="ar-JO" sz="2500" dirty="0"/>
              <a:t> </a:t>
            </a:r>
            <a:r>
              <a:rPr lang="ar-JO" sz="2500" dirty="0" smtClean="0"/>
              <a:t>   </a:t>
            </a:r>
            <a:r>
              <a:rPr lang="en-US" sz="2500" dirty="0" smtClean="0"/>
              <a:t> - Glosso</a:t>
            </a:r>
            <a:r>
              <a:rPr lang="en-US" sz="2500" b="1" dirty="0" smtClean="0">
                <a:solidFill>
                  <a:srgbClr val="FF0000"/>
                </a:solidFill>
              </a:rPr>
              <a:t>pharyngeal</a:t>
            </a:r>
            <a:r>
              <a:rPr lang="en-US" sz="2500" dirty="0" smtClean="0"/>
              <a:t> nerve.</a:t>
            </a:r>
            <a:endParaRPr lang="ar-JO" sz="2500" dirty="0" smtClean="0"/>
          </a:p>
          <a:p>
            <a:r>
              <a:rPr lang="ar-JO" sz="2500" dirty="0"/>
              <a:t> </a:t>
            </a:r>
            <a:r>
              <a:rPr lang="ar-JO" sz="2500" dirty="0" smtClean="0"/>
              <a:t>   </a:t>
            </a:r>
            <a:r>
              <a:rPr lang="en-US" sz="2500" dirty="0" smtClean="0"/>
              <a:t> - </a:t>
            </a:r>
            <a:r>
              <a:rPr lang="en-US" sz="2500" dirty="0" err="1" smtClean="0"/>
              <a:t>Stylo</a:t>
            </a:r>
            <a:r>
              <a:rPr lang="en-US" sz="2500" b="1" dirty="0" err="1" smtClean="0">
                <a:solidFill>
                  <a:srgbClr val="FF0000"/>
                </a:solidFill>
              </a:rPr>
              <a:t>pharyngeus</a:t>
            </a:r>
            <a:r>
              <a:rPr lang="en-US" sz="2500" dirty="0" smtClean="0"/>
              <a:t> muscle.</a:t>
            </a:r>
            <a:endParaRPr lang="ar-JO" sz="2500" dirty="0" smtClean="0"/>
          </a:p>
          <a:p>
            <a:r>
              <a:rPr lang="ar-JO" sz="2500" dirty="0"/>
              <a:t> </a:t>
            </a:r>
            <a:r>
              <a:rPr lang="ar-JO" sz="2500" dirty="0" smtClean="0"/>
              <a:t>   </a:t>
            </a:r>
            <a:r>
              <a:rPr lang="en-US" sz="2500" dirty="0" smtClean="0"/>
              <a:t> - </a:t>
            </a:r>
            <a:r>
              <a:rPr lang="en-US" sz="2500" b="1" dirty="0" smtClean="0">
                <a:solidFill>
                  <a:srgbClr val="FF0000"/>
                </a:solidFill>
              </a:rPr>
              <a:t>Pharyngeal</a:t>
            </a:r>
            <a:r>
              <a:rPr lang="en-US" sz="2500" dirty="0" smtClean="0"/>
              <a:t> branch of </a:t>
            </a:r>
            <a:r>
              <a:rPr lang="en-US" sz="2500" dirty="0" err="1" smtClean="0"/>
              <a:t>vagus</a:t>
            </a:r>
            <a:r>
              <a:rPr lang="en-US" sz="2500" dirty="0" smtClean="0"/>
              <a:t> nerve.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869241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3"/>
            <a:ext cx="9144000" cy="51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26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11399" t="7875" r="58309" b="39954"/>
          <a:stretch>
            <a:fillRect/>
          </a:stretch>
        </p:blipFill>
        <p:spPr bwMode="auto">
          <a:xfrm>
            <a:off x="2411762" y="303498"/>
            <a:ext cx="4976339" cy="484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AutoShape 10"/>
          <p:cNvSpPr>
            <a:spLocks/>
          </p:cNvSpPr>
          <p:nvPr/>
        </p:nvSpPr>
        <p:spPr bwMode="auto">
          <a:xfrm>
            <a:off x="698972" y="1815667"/>
            <a:ext cx="2888940" cy="526256"/>
          </a:xfrm>
          <a:prstGeom prst="callout2">
            <a:avLst>
              <a:gd name="adj1" fmla="val 53804"/>
              <a:gd name="adj2" fmla="val 87102"/>
              <a:gd name="adj3" fmla="val 19794"/>
              <a:gd name="adj4" fmla="val 121569"/>
              <a:gd name="adj5" fmla="val -35087"/>
              <a:gd name="adj6" fmla="val 13744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lvl="1" algn="r" rtl="1"/>
            <a:r>
              <a:rPr lang="en-US" sz="2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Occipital artery</a:t>
            </a:r>
          </a:p>
        </p:txBody>
      </p:sp>
      <p:sp>
        <p:nvSpPr>
          <p:cNvPr id="4" name="AutoShape 13"/>
          <p:cNvSpPr>
            <a:spLocks/>
          </p:cNvSpPr>
          <p:nvPr/>
        </p:nvSpPr>
        <p:spPr bwMode="auto">
          <a:xfrm flipH="1">
            <a:off x="5814138" y="2409734"/>
            <a:ext cx="2186862" cy="764381"/>
          </a:xfrm>
          <a:prstGeom prst="callout2">
            <a:avLst>
              <a:gd name="adj1" fmla="val 11957"/>
              <a:gd name="adj2" fmla="val 83474"/>
              <a:gd name="adj3" fmla="val -28331"/>
              <a:gd name="adj4" fmla="val 151645"/>
              <a:gd name="adj5" fmla="val -58992"/>
              <a:gd name="adj6" fmla="val 149219"/>
            </a:avLst>
          </a:prstGeom>
          <a:noFill/>
          <a:ln w="57150">
            <a:solidFill>
              <a:srgbClr val="00B0F0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80" tIns="34290" rIns="68580" bIns="3429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r" rtl="1"/>
            <a:r>
              <a:rPr lang="en-US" sz="2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Lingual </a:t>
            </a:r>
            <a:r>
              <a:rPr lang="en-US" sz="2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artery</a:t>
            </a:r>
          </a:p>
        </p:txBody>
      </p:sp>
      <p:sp>
        <p:nvSpPr>
          <p:cNvPr id="5" name="AutoShape 13"/>
          <p:cNvSpPr>
            <a:spLocks/>
          </p:cNvSpPr>
          <p:nvPr/>
        </p:nvSpPr>
        <p:spPr bwMode="auto">
          <a:xfrm>
            <a:off x="1251012" y="2625756"/>
            <a:ext cx="3158970" cy="810090"/>
          </a:xfrm>
          <a:prstGeom prst="callout2">
            <a:avLst>
              <a:gd name="adj1" fmla="val 32361"/>
              <a:gd name="adj2" fmla="val 73899"/>
              <a:gd name="adj3" fmla="val -40793"/>
              <a:gd name="adj4" fmla="val 81726"/>
              <a:gd name="adj5" fmla="val -76017"/>
              <a:gd name="adj6" fmla="val 105200"/>
            </a:avLst>
          </a:prstGeom>
          <a:noFill/>
          <a:ln w="57150">
            <a:solidFill>
              <a:srgbClr val="0000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80" tIns="34290" rIns="68580" bIns="3429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 rtl="1"/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Ascending pharyngeal artery</a:t>
            </a:r>
          </a:p>
        </p:txBody>
      </p:sp>
      <p:sp>
        <p:nvSpPr>
          <p:cNvPr id="6" name="AutoShape 13"/>
          <p:cNvSpPr>
            <a:spLocks/>
          </p:cNvSpPr>
          <p:nvPr/>
        </p:nvSpPr>
        <p:spPr bwMode="auto">
          <a:xfrm flipH="1">
            <a:off x="5976156" y="1383619"/>
            <a:ext cx="2186862" cy="428625"/>
          </a:xfrm>
          <a:prstGeom prst="callout2">
            <a:avLst>
              <a:gd name="adj1" fmla="val 48408"/>
              <a:gd name="adj2" fmla="val 77921"/>
              <a:gd name="adj3" fmla="val -7907"/>
              <a:gd name="adj4" fmla="val 148842"/>
              <a:gd name="adj5" fmla="val 79276"/>
              <a:gd name="adj6" fmla="val 149818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lvl="1" algn="r" rtl="1"/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Facial artery</a:t>
            </a:r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 flipH="1">
            <a:off x="5598114" y="3435846"/>
            <a:ext cx="2402886" cy="540060"/>
          </a:xfrm>
          <a:prstGeom prst="callout2">
            <a:avLst>
              <a:gd name="adj1" fmla="val 37514"/>
              <a:gd name="adj2" fmla="val 85236"/>
              <a:gd name="adj3" fmla="val 31215"/>
              <a:gd name="adj4" fmla="val 100015"/>
              <a:gd name="adj5" fmla="val -148910"/>
              <a:gd name="adj6" fmla="val 12941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lvl="1" algn="ctr" rtl="1"/>
            <a:r>
              <a:rPr lang="en-US" sz="2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Superior </a:t>
            </a:r>
            <a:r>
              <a:rPr lang="en-US" sz="2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thyroid artery</a:t>
            </a:r>
          </a:p>
        </p:txBody>
      </p:sp>
      <p:sp>
        <p:nvSpPr>
          <p:cNvPr id="8" name="AutoShape 13"/>
          <p:cNvSpPr>
            <a:spLocks/>
          </p:cNvSpPr>
          <p:nvPr/>
        </p:nvSpPr>
        <p:spPr bwMode="auto">
          <a:xfrm>
            <a:off x="1143000" y="951572"/>
            <a:ext cx="2888940" cy="764381"/>
          </a:xfrm>
          <a:prstGeom prst="callout2">
            <a:avLst>
              <a:gd name="adj1" fmla="val 32642"/>
              <a:gd name="adj2" fmla="val 70385"/>
              <a:gd name="adj3" fmla="val 55361"/>
              <a:gd name="adj4" fmla="val 106354"/>
              <a:gd name="adj5" fmla="val 28577"/>
              <a:gd name="adj6" fmla="val 111464"/>
            </a:avLst>
          </a:prstGeom>
          <a:noFill/>
          <a:ln w="57150">
            <a:solidFill>
              <a:srgbClr val="0000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80" tIns="34290" rIns="68580" bIns="3429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 rtl="1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Posterior auricular artery</a:t>
            </a:r>
          </a:p>
        </p:txBody>
      </p:sp>
      <p:sp>
        <p:nvSpPr>
          <p:cNvPr id="9" name="AutoShape 13"/>
          <p:cNvSpPr>
            <a:spLocks/>
          </p:cNvSpPr>
          <p:nvPr/>
        </p:nvSpPr>
        <p:spPr bwMode="auto">
          <a:xfrm>
            <a:off x="1262982" y="3381842"/>
            <a:ext cx="2336910" cy="764381"/>
          </a:xfrm>
          <a:prstGeom prst="callout2">
            <a:avLst>
              <a:gd name="adj1" fmla="val 34387"/>
              <a:gd name="adj2" fmla="val 74123"/>
              <a:gd name="adj3" fmla="val 27404"/>
              <a:gd name="adj4" fmla="val 115180"/>
              <a:gd name="adj5" fmla="val -161087"/>
              <a:gd name="adj6" fmla="val 148026"/>
            </a:avLst>
          </a:prstGeom>
          <a:noFill/>
          <a:ln w="57150">
            <a:solidFill>
              <a:srgbClr val="00B0F0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80" tIns="34290" rIns="68580" bIns="3429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External carotid artery</a:t>
            </a:r>
            <a:endParaRPr lang="en-US" altLang="zh-CN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>
            <a:off x="152400" y="181998"/>
            <a:ext cx="4149570" cy="789552"/>
          </a:xfrm>
          <a:prstGeom prst="callout2">
            <a:avLst>
              <a:gd name="adj1" fmla="val 21502"/>
              <a:gd name="adj2" fmla="val 79803"/>
              <a:gd name="adj3" fmla="val 10410"/>
              <a:gd name="adj4" fmla="val 99629"/>
              <a:gd name="adj5" fmla="val 88527"/>
              <a:gd name="adj6" fmla="val 106510"/>
            </a:avLst>
          </a:prstGeom>
          <a:noFill/>
          <a:ln w="57150">
            <a:solidFill>
              <a:srgbClr val="00B0F0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80" tIns="34290" rIns="68580" bIns="3429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 rtl="1"/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Superficial temporal artery</a:t>
            </a:r>
          </a:p>
        </p:txBody>
      </p:sp>
      <p:sp>
        <p:nvSpPr>
          <p:cNvPr id="11" name="AutoShape 10"/>
          <p:cNvSpPr>
            <a:spLocks/>
          </p:cNvSpPr>
          <p:nvPr/>
        </p:nvSpPr>
        <p:spPr bwMode="auto">
          <a:xfrm flipH="1">
            <a:off x="5868144" y="411512"/>
            <a:ext cx="2132856" cy="540059"/>
          </a:xfrm>
          <a:prstGeom prst="callout2">
            <a:avLst>
              <a:gd name="adj1" fmla="val 53804"/>
              <a:gd name="adj2" fmla="val 94379"/>
              <a:gd name="adj3" fmla="val 23189"/>
              <a:gd name="adj4" fmla="val 134814"/>
              <a:gd name="adj5" fmla="val 112519"/>
              <a:gd name="adj6" fmla="val 14119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lvl="1" algn="r" rtl="1"/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Maxillary artery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27730" y="80942"/>
            <a:ext cx="3030624" cy="43858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terminal branches </a:t>
            </a:r>
            <a:endParaRPr lang="ar-SA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00" y="8094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0637" y="43838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SLF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22852" y="4206739"/>
            <a:ext cx="2464820" cy="80791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arteries from behind</a:t>
            </a:r>
            <a:endParaRPr lang="ar-SA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4379862"/>
            <a:ext cx="58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284853" y="4206739"/>
            <a:ext cx="2464820" cy="80791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arteries from front</a:t>
            </a:r>
            <a:endParaRPr lang="ar-SA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0" y="2336378"/>
            <a:ext cx="1262982" cy="108491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artery from medial</a:t>
            </a:r>
            <a:endParaRPr lang="ar-SA" sz="2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039" y="1847963"/>
            <a:ext cx="58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91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819150"/>
            <a:ext cx="6705600" cy="35814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571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>
                <a:solidFill>
                  <a:srgbClr val="FFFF00"/>
                </a:solidFill>
              </a:rPr>
              <a:t>internal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>
                <a:solidFill>
                  <a:srgbClr val="FFFF00"/>
                </a:solidFill>
              </a:rPr>
              <a:t>carotid artery</a:t>
            </a:r>
            <a:endParaRPr lang="en-US" alt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5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"/>
            <a:ext cx="9144000" cy="514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78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8938" y="-19049"/>
            <a:ext cx="91729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• INTERNAL CAROTID ARTERY (I. C. A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ar-JO" sz="2400" b="1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 </a:t>
            </a:r>
            <a:r>
              <a:rPr lang="en-US" sz="2400" dirty="0"/>
              <a:t>• </a:t>
            </a:r>
            <a:r>
              <a:rPr lang="en-US" sz="2400" b="1" dirty="0">
                <a:solidFill>
                  <a:srgbClr val="FF0000"/>
                </a:solidFill>
              </a:rPr>
              <a:t>Beginning: </a:t>
            </a:r>
            <a:r>
              <a:rPr lang="en-US" sz="2400" dirty="0"/>
              <a:t>one of the 2 terminal branches of C.C.A at the upper border of thyroid cartilage (disc between C3 &amp; C4) </a:t>
            </a:r>
            <a:endParaRPr lang="ar-JO" sz="2400" dirty="0" smtClean="0"/>
          </a:p>
          <a:p>
            <a:r>
              <a:rPr lang="ar-JO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• </a:t>
            </a:r>
            <a:r>
              <a:rPr lang="en-US" sz="2400" b="1" dirty="0">
                <a:solidFill>
                  <a:srgbClr val="FF0000"/>
                </a:solidFill>
              </a:rPr>
              <a:t>Termination: </a:t>
            </a:r>
            <a:r>
              <a:rPr lang="en-US" sz="2400" dirty="0"/>
              <a:t>below the base of the brain in the cranial cavity by dividing into anterior and middle cerebral arteries</a:t>
            </a:r>
            <a:r>
              <a:rPr lang="en-US" sz="2400" dirty="0" smtClean="0"/>
              <a:t>.</a:t>
            </a:r>
            <a:endParaRPr lang="ar-JO" sz="2400" dirty="0" smtClean="0"/>
          </a:p>
          <a:p>
            <a:r>
              <a:rPr lang="en-US" sz="2400" dirty="0" smtClean="0"/>
              <a:t> </a:t>
            </a:r>
            <a:r>
              <a:rPr lang="en-US" sz="2400" b="1" dirty="0">
                <a:solidFill>
                  <a:srgbClr val="0000FF"/>
                </a:solidFill>
              </a:rPr>
              <a:t>• Course</a:t>
            </a:r>
            <a:r>
              <a:rPr lang="en-US" sz="2400" dirty="0"/>
              <a:t>: its course is dividing </a:t>
            </a:r>
            <a:r>
              <a:rPr lang="en-US" sz="2400" b="1" dirty="0">
                <a:solidFill>
                  <a:srgbClr val="0000FF"/>
                </a:solidFill>
              </a:rPr>
              <a:t>into 4 parts</a:t>
            </a:r>
            <a:r>
              <a:rPr lang="en-US" sz="2400" dirty="0"/>
              <a:t>: </a:t>
            </a:r>
            <a:endParaRPr lang="ar-JO" sz="2400" dirty="0" smtClean="0"/>
          </a:p>
          <a:p>
            <a:pPr marL="457200" indent="-457200">
              <a:buAutoNum type="arabicParenBoth"/>
            </a:pPr>
            <a:r>
              <a:rPr lang="en-US" sz="2400" b="1" dirty="0" smtClean="0">
                <a:solidFill>
                  <a:srgbClr val="0000FF"/>
                </a:solidFill>
              </a:rPr>
              <a:t>Cervical </a:t>
            </a:r>
            <a:r>
              <a:rPr lang="en-US" sz="2400" b="1" dirty="0">
                <a:solidFill>
                  <a:srgbClr val="0000FF"/>
                </a:solidFill>
              </a:rPr>
              <a:t>part</a:t>
            </a:r>
            <a:r>
              <a:rPr lang="en-US" sz="2400" dirty="0"/>
              <a:t>: ascends inside the carotid sheath</a:t>
            </a:r>
            <a:r>
              <a:rPr lang="en-US" sz="2400" dirty="0" smtClean="0"/>
              <a:t>.</a:t>
            </a:r>
            <a:endParaRPr lang="ar-JO" sz="2400" dirty="0" smtClean="0"/>
          </a:p>
          <a:p>
            <a:r>
              <a:rPr lang="en-US" sz="2400" dirty="0" smtClean="0"/>
              <a:t>(</a:t>
            </a:r>
            <a:r>
              <a:rPr lang="en-US" sz="2400" b="1" dirty="0">
                <a:solidFill>
                  <a:srgbClr val="0000FF"/>
                </a:solidFill>
              </a:rPr>
              <a:t>2) </a:t>
            </a:r>
            <a:r>
              <a:rPr lang="en-US" sz="2400" b="1" dirty="0" err="1">
                <a:solidFill>
                  <a:srgbClr val="0000FF"/>
                </a:solidFill>
              </a:rPr>
              <a:t>Intrapetrous</a:t>
            </a:r>
            <a:r>
              <a:rPr lang="en-US" sz="2400" b="1" dirty="0">
                <a:solidFill>
                  <a:srgbClr val="0000FF"/>
                </a:solidFill>
              </a:rPr>
              <a:t> part:</a:t>
            </a:r>
            <a:r>
              <a:rPr lang="en-US" sz="2400" dirty="0"/>
              <a:t> in carotid canal inside petrous part of temporal bone. </a:t>
            </a:r>
            <a:endParaRPr lang="ar-JO" sz="2400" dirty="0" smtClean="0"/>
          </a:p>
          <a:p>
            <a:r>
              <a:rPr lang="en-US" sz="2400" b="1" dirty="0" smtClean="0">
                <a:solidFill>
                  <a:srgbClr val="0000FF"/>
                </a:solidFill>
              </a:rPr>
              <a:t>(</a:t>
            </a:r>
            <a:r>
              <a:rPr lang="en-US" sz="2400" b="1" dirty="0">
                <a:solidFill>
                  <a:srgbClr val="0000FF"/>
                </a:solidFill>
              </a:rPr>
              <a:t>3) </a:t>
            </a:r>
            <a:r>
              <a:rPr lang="en-US" sz="2400" b="1" dirty="0" err="1">
                <a:solidFill>
                  <a:srgbClr val="0000FF"/>
                </a:solidFill>
              </a:rPr>
              <a:t>Intracavernous</a:t>
            </a:r>
            <a:r>
              <a:rPr lang="en-US" sz="2400" b="1" dirty="0">
                <a:solidFill>
                  <a:srgbClr val="0000FF"/>
                </a:solidFill>
              </a:rPr>
              <a:t> part: </a:t>
            </a:r>
            <a:r>
              <a:rPr lang="en-US" sz="2400" dirty="0"/>
              <a:t>inside the cavernous sinus</a:t>
            </a:r>
            <a:r>
              <a:rPr lang="en-US" sz="2400" dirty="0" smtClean="0"/>
              <a:t>.</a:t>
            </a:r>
            <a:endParaRPr lang="ar-JO" sz="2400" dirty="0" smtClean="0"/>
          </a:p>
          <a:p>
            <a:r>
              <a:rPr lang="en-US" sz="2400" b="1" dirty="0" smtClean="0">
                <a:solidFill>
                  <a:srgbClr val="0000FF"/>
                </a:solidFill>
              </a:rPr>
              <a:t>(</a:t>
            </a:r>
            <a:r>
              <a:rPr lang="en-US" sz="2400" b="1" dirty="0">
                <a:solidFill>
                  <a:srgbClr val="0000FF"/>
                </a:solidFill>
              </a:rPr>
              <a:t>4) Intracranial part</a:t>
            </a:r>
            <a:r>
              <a:rPr lang="en-US" sz="2400" dirty="0"/>
              <a:t>: terminal part of the </a:t>
            </a:r>
            <a:r>
              <a:rPr lang="en-US" sz="2400" dirty="0" smtClean="0"/>
              <a:t>artery</a:t>
            </a:r>
            <a:endParaRPr lang="ar-JO" sz="2400" dirty="0" smtClean="0"/>
          </a:p>
          <a:p>
            <a:endParaRPr lang="ar-JO" sz="2400" dirty="0" smtClean="0"/>
          </a:p>
          <a:p>
            <a:r>
              <a:rPr lang="en-US" sz="2400" b="1" dirty="0" smtClean="0"/>
              <a:t> </a:t>
            </a:r>
            <a:r>
              <a:rPr lang="ar-JO" sz="2400" b="1" dirty="0" smtClean="0"/>
              <a:t> -</a:t>
            </a:r>
            <a:r>
              <a:rPr lang="en-US" sz="2400" b="1" dirty="0" smtClean="0"/>
              <a:t>The </a:t>
            </a:r>
            <a:r>
              <a:rPr lang="en-US" sz="2400" b="1" dirty="0"/>
              <a:t>ICA has bends that damp down the pulsation and give more a regular stream of blood for brain</a:t>
            </a:r>
          </a:p>
        </p:txBody>
      </p:sp>
    </p:spTree>
    <p:extLst>
      <p:ext uri="{BB962C8B-B14F-4D97-AF65-F5344CB8AC3E}">
        <p14:creationId xmlns:p14="http://schemas.microsoft.com/office/powerpoint/2010/main" val="1594470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0512" y="-19049"/>
            <a:ext cx="91845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• Branches of ICA </a:t>
            </a:r>
            <a:endParaRPr lang="ar-JO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A- </a:t>
            </a:r>
            <a:r>
              <a:rPr lang="en-US" sz="2400" b="1" dirty="0">
                <a:solidFill>
                  <a:srgbClr val="0000FF"/>
                </a:solidFill>
              </a:rPr>
              <a:t>Cervical part: no branches in the neck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  <a:endParaRPr lang="ar-JO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B- </a:t>
            </a:r>
            <a:r>
              <a:rPr lang="en-US" sz="2400" b="1" dirty="0">
                <a:solidFill>
                  <a:srgbClr val="0000FF"/>
                </a:solidFill>
              </a:rPr>
              <a:t>Branches in the carotid canal: </a:t>
            </a:r>
            <a:endParaRPr lang="ar-JO" sz="2400" b="1" dirty="0" smtClean="0">
              <a:solidFill>
                <a:srgbClr val="0000FF"/>
              </a:solidFill>
            </a:endParaRPr>
          </a:p>
          <a:p>
            <a:r>
              <a:rPr lang="ar-JO" sz="2400" b="1" dirty="0">
                <a:solidFill>
                  <a:srgbClr val="0000FF"/>
                </a:solidFill>
              </a:rPr>
              <a:t> </a:t>
            </a:r>
            <a:r>
              <a:rPr lang="ar-JO" sz="2400" b="1" dirty="0" smtClean="0">
                <a:solidFill>
                  <a:srgbClr val="0000FF"/>
                </a:solidFill>
              </a:rPr>
              <a:t>  </a:t>
            </a:r>
            <a:r>
              <a:rPr lang="en-US" sz="2400" dirty="0" smtClean="0"/>
              <a:t>• </a:t>
            </a:r>
            <a:r>
              <a:rPr lang="en-US" sz="2400" dirty="0"/>
              <a:t>(1) </a:t>
            </a:r>
            <a:r>
              <a:rPr lang="en-US" sz="2400" dirty="0" err="1"/>
              <a:t>Caroticotympanic</a:t>
            </a:r>
            <a:r>
              <a:rPr lang="en-US" sz="2400" dirty="0"/>
              <a:t> artery to the middle ear cavity (vertigo</a:t>
            </a:r>
            <a:r>
              <a:rPr lang="en-US" sz="2400" dirty="0" smtClean="0"/>
              <a:t>).</a:t>
            </a:r>
            <a:endParaRPr lang="ar-JO" sz="2400" dirty="0" smtClean="0"/>
          </a:p>
          <a:p>
            <a:r>
              <a:rPr lang="en-US" sz="2400" dirty="0" smtClean="0"/>
              <a:t> </a:t>
            </a:r>
            <a:r>
              <a:rPr lang="ar-JO" sz="2400" dirty="0" smtClean="0"/>
              <a:t> </a:t>
            </a:r>
            <a:r>
              <a:rPr lang="ar-JO" sz="2400" b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•</a:t>
            </a:r>
            <a:r>
              <a:rPr lang="ar-JO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/>
              <a:t>2) Artery to the </a:t>
            </a:r>
            <a:r>
              <a:rPr lang="en-US" sz="2400" dirty="0" err="1"/>
              <a:t>pterygoid</a:t>
            </a:r>
            <a:r>
              <a:rPr lang="en-US" sz="2400" dirty="0"/>
              <a:t> canal</a:t>
            </a:r>
            <a:r>
              <a:rPr lang="en-US" sz="2400" dirty="0" smtClean="0"/>
              <a:t>.</a:t>
            </a:r>
            <a:endParaRPr lang="ar-JO" sz="2400" dirty="0" smtClean="0"/>
          </a:p>
          <a:p>
            <a:r>
              <a:rPr lang="en-US" sz="2400" dirty="0" smtClean="0"/>
              <a:t> </a:t>
            </a:r>
            <a:r>
              <a:rPr lang="en-US" sz="2400" b="1" dirty="0">
                <a:solidFill>
                  <a:srgbClr val="0000FF"/>
                </a:solidFill>
              </a:rPr>
              <a:t>C- Branches within the cavernous sinus</a:t>
            </a:r>
            <a:r>
              <a:rPr lang="en-US" sz="2400" dirty="0" smtClean="0"/>
              <a:t>:</a:t>
            </a:r>
            <a:endParaRPr lang="ar-JO" sz="2400" dirty="0" smtClean="0"/>
          </a:p>
          <a:p>
            <a:r>
              <a:rPr lang="ar-JO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• (1) Cavernous branches</a:t>
            </a:r>
            <a:r>
              <a:rPr lang="en-US" sz="2400" dirty="0" smtClean="0"/>
              <a:t>.</a:t>
            </a:r>
            <a:endParaRPr lang="ar-JO" sz="2400" dirty="0" smtClean="0"/>
          </a:p>
          <a:p>
            <a:r>
              <a:rPr lang="ar-JO" sz="2400" b="1" dirty="0" smtClean="0">
                <a:solidFill>
                  <a:srgbClr val="0000FF"/>
                </a:solidFill>
              </a:rPr>
              <a:t>  </a:t>
            </a:r>
            <a:r>
              <a:rPr lang="en-US" sz="2400" dirty="0" smtClean="0"/>
              <a:t>• (</a:t>
            </a:r>
            <a:r>
              <a:rPr lang="en-US" sz="2400" dirty="0"/>
              <a:t>2) Superior and inferior </a:t>
            </a:r>
            <a:r>
              <a:rPr lang="en-US" sz="2400" dirty="0" err="1"/>
              <a:t>hypophyseal</a:t>
            </a:r>
            <a:r>
              <a:rPr lang="en-US" sz="2400" dirty="0"/>
              <a:t> arteries to pituitary gland</a:t>
            </a:r>
            <a:r>
              <a:rPr lang="en-US" sz="2400" dirty="0" smtClean="0"/>
              <a:t>.</a:t>
            </a:r>
            <a:endParaRPr lang="ar-JO" sz="2400" dirty="0" smtClean="0"/>
          </a:p>
          <a:p>
            <a:r>
              <a:rPr lang="en-US" sz="2400" dirty="0" smtClean="0"/>
              <a:t> </a:t>
            </a:r>
            <a:r>
              <a:rPr lang="en-US" sz="2400" b="1" dirty="0">
                <a:solidFill>
                  <a:srgbClr val="0000FF"/>
                </a:solidFill>
              </a:rPr>
              <a:t>D- Branches Outside the cavernous sinus</a:t>
            </a:r>
            <a:r>
              <a:rPr lang="en-US" sz="2400" b="1" dirty="0" smtClean="0">
                <a:solidFill>
                  <a:srgbClr val="0000FF"/>
                </a:solidFill>
              </a:rPr>
              <a:t>:</a:t>
            </a:r>
            <a:endParaRPr lang="ar-JO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dirty="0"/>
              <a:t>(1)</a:t>
            </a:r>
            <a:r>
              <a:rPr lang="en-US" sz="2400" b="1" dirty="0">
                <a:solidFill>
                  <a:srgbClr val="0000FF"/>
                </a:solidFill>
              </a:rPr>
              <a:t> Ophthalmic </a:t>
            </a:r>
            <a:r>
              <a:rPr lang="en-US" sz="2400" dirty="0"/>
              <a:t>artery</a:t>
            </a:r>
            <a:r>
              <a:rPr lang="en-US" sz="2400" dirty="0" smtClean="0"/>
              <a:t>.</a:t>
            </a:r>
            <a:endParaRPr lang="ar-JO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(2) </a:t>
            </a:r>
            <a:r>
              <a:rPr lang="en-US" sz="2400" b="1" dirty="0">
                <a:solidFill>
                  <a:srgbClr val="0000FF"/>
                </a:solidFill>
              </a:rPr>
              <a:t>Anterior</a:t>
            </a:r>
            <a:r>
              <a:rPr lang="en-US" sz="2400" dirty="0"/>
              <a:t> </a:t>
            </a:r>
            <a:r>
              <a:rPr lang="en-US" sz="2400" dirty="0" err="1"/>
              <a:t>choroidal</a:t>
            </a:r>
            <a:r>
              <a:rPr lang="en-US" sz="2400" dirty="0"/>
              <a:t> artery</a:t>
            </a:r>
            <a:r>
              <a:rPr lang="en-US" sz="2400" dirty="0" smtClean="0"/>
              <a:t>.</a:t>
            </a:r>
            <a:endParaRPr lang="ar-JO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(3) </a:t>
            </a:r>
            <a:r>
              <a:rPr lang="en-US" sz="2400" b="1" dirty="0">
                <a:solidFill>
                  <a:srgbClr val="0000FF"/>
                </a:solidFill>
              </a:rPr>
              <a:t>Posterior</a:t>
            </a:r>
            <a:r>
              <a:rPr lang="en-US" sz="2400" dirty="0"/>
              <a:t> communicating artery</a:t>
            </a:r>
            <a:r>
              <a:rPr lang="en-US" sz="2400" dirty="0" smtClean="0"/>
              <a:t>.</a:t>
            </a:r>
            <a:endParaRPr lang="ar-JO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(4) Anterior </a:t>
            </a:r>
            <a:r>
              <a:rPr lang="en-US" sz="2400" b="1" dirty="0">
                <a:solidFill>
                  <a:srgbClr val="0000FF"/>
                </a:solidFill>
              </a:rPr>
              <a:t>cerebral</a:t>
            </a:r>
            <a:r>
              <a:rPr lang="en-US" sz="2400" dirty="0"/>
              <a:t> artery</a:t>
            </a:r>
            <a:r>
              <a:rPr lang="en-US" sz="2400" dirty="0" smtClean="0"/>
              <a:t>.</a:t>
            </a:r>
            <a:endParaRPr lang="ar-JO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(5) Middle</a:t>
            </a:r>
            <a:r>
              <a:rPr lang="en-US" sz="2400" b="1" dirty="0">
                <a:solidFill>
                  <a:srgbClr val="0000FF"/>
                </a:solidFill>
              </a:rPr>
              <a:t> cerebral </a:t>
            </a:r>
            <a:r>
              <a:rPr lang="en-US" sz="2400" dirty="0"/>
              <a:t>artery.</a:t>
            </a:r>
          </a:p>
        </p:txBody>
      </p:sp>
    </p:spTree>
    <p:extLst>
      <p:ext uri="{BB962C8B-B14F-4D97-AF65-F5344CB8AC3E}">
        <p14:creationId xmlns:p14="http://schemas.microsoft.com/office/powerpoint/2010/main" val="3301585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="" xmlns:a16="http://schemas.microsoft.com/office/drawing/2014/main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819150"/>
            <a:ext cx="6705600" cy="35814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571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>
                <a:solidFill>
                  <a:srgbClr val="FFFF00"/>
                </a:solidFill>
              </a:rPr>
              <a:t>Internal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>
                <a:solidFill>
                  <a:srgbClr val="FFFF00"/>
                </a:solidFill>
              </a:rPr>
              <a:t>Jugular vein</a:t>
            </a:r>
            <a:endParaRPr lang="en-US" alt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1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3"/>
            <a:ext cx="9144000" cy="51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0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4354" y="0"/>
            <a:ext cx="3966846" cy="73554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rtl="0"/>
            <a:r>
              <a:rPr lang="en-US" b="1" dirty="0">
                <a:solidFill>
                  <a:srgbClr val="002060"/>
                </a:solidFill>
              </a:rPr>
              <a:t>Subclavian artery</a:t>
            </a:r>
            <a:endParaRPr lang="ar-EG" b="1" dirty="0">
              <a:solidFill>
                <a:srgbClr val="002060"/>
              </a:solidFill>
            </a:endParaRPr>
          </a:p>
        </p:txBody>
      </p:sp>
      <p:pic>
        <p:nvPicPr>
          <p:cNvPr id="35842" name="Picture 2" descr="D:\جامعة مؤتة\Integrated Modules\3- C V S\Images\6- blood vessels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5708" y="694020"/>
            <a:ext cx="5845127" cy="43177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46848" y="3848512"/>
            <a:ext cx="648072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87797" y="3707287"/>
            <a:ext cx="27003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 rtl="1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895604"/>
            <a:ext cx="3379454" cy="7617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Brachiocephalic </a:t>
            </a:r>
            <a:r>
              <a:rPr lang="en-US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trunk</a:t>
            </a:r>
          </a:p>
          <a:p>
            <a:r>
              <a:rPr lang="en-US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C= Common carotid A</a:t>
            </a:r>
          </a:p>
          <a:p>
            <a:r>
              <a:rPr lang="en-US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S= </a:t>
            </a:r>
            <a:r>
              <a:rPr lang="en-US" sz="15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Subclavian</a:t>
            </a:r>
            <a:r>
              <a:rPr lang="en-US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en-US" sz="1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3153" y="55693"/>
            <a:ext cx="1821669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Calibri"/>
              </a:rPr>
              <a:t>Begin</a:t>
            </a: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Calibri"/>
              </a:rPr>
              <a:t>End</a:t>
            </a: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Calibri"/>
              </a:rPr>
              <a:t>parts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5716" y="3153631"/>
            <a:ext cx="27003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 rtl="1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42138" y="3134542"/>
            <a:ext cx="27003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 rtl="1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9570" y="2954366"/>
            <a:ext cx="27003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 rtl="1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9905" y="2915251"/>
            <a:ext cx="27003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 rtl="1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10941" y="2678238"/>
            <a:ext cx="1166261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Calibri"/>
              </a:rPr>
              <a:t>Axillary artery</a:t>
            </a:r>
            <a:endParaRPr lang="en-US" sz="2400" b="1" dirty="0">
              <a:solidFill>
                <a:srgbClr val="0000FF"/>
              </a:solidFill>
              <a:latin typeface="Calibri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963318" y="3401867"/>
            <a:ext cx="363262" cy="2627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32682" y="3779262"/>
            <a:ext cx="12954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Calibri"/>
              </a:rPr>
              <a:t>Right</a:t>
            </a:r>
            <a:endParaRPr lang="en-US" sz="24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2239655"/>
            <a:ext cx="2362200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Outer border of the first rib</a:t>
            </a:r>
            <a:endParaRPr lang="en-US" sz="2400" b="1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438400" y="2678238"/>
            <a:ext cx="304800" cy="4753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495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86"/>
            <a:ext cx="9144000" cy="509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0"/>
            <a:ext cx="9144000" cy="512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46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34859" t="13757" r="21974" b="10439"/>
          <a:stretch>
            <a:fillRect/>
          </a:stretch>
        </p:blipFill>
        <p:spPr bwMode="auto">
          <a:xfrm>
            <a:off x="2087727" y="25004"/>
            <a:ext cx="5183981" cy="511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045281" y="4353950"/>
            <a:ext cx="6979502" cy="577081"/>
          </a:xfrm>
          <a:prstGeom prst="rect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300" b="1" dirty="0">
                <a:ln w="11430"/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Tributaries IJV </a:t>
            </a:r>
            <a:r>
              <a:rPr lang="en-US" sz="33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(SLFO-P-SIM) </a:t>
            </a:r>
            <a:r>
              <a:rPr lang="en-US" sz="3300" b="1" dirty="0">
                <a:ln w="11430"/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zh-CN" sz="33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4" name="AutoShape 10"/>
          <p:cNvSpPr>
            <a:spLocks/>
          </p:cNvSpPr>
          <p:nvPr/>
        </p:nvSpPr>
        <p:spPr bwMode="auto">
          <a:xfrm>
            <a:off x="1143003" y="1059584"/>
            <a:ext cx="2079611" cy="851297"/>
          </a:xfrm>
          <a:prstGeom prst="callout2">
            <a:avLst>
              <a:gd name="adj1" fmla="val 40045"/>
              <a:gd name="adj2" fmla="val 82494"/>
              <a:gd name="adj3" fmla="val 81187"/>
              <a:gd name="adj4" fmla="val 110825"/>
              <a:gd name="adj5" fmla="val 84889"/>
              <a:gd name="adj6" fmla="val 128025"/>
            </a:avLst>
          </a:prstGeom>
          <a:noFill/>
          <a:ln w="38100">
            <a:solidFill>
              <a:srgbClr val="00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 algn="ctr" rtl="1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Calibri"/>
                <a:ea typeface="SimSun" pitchFamily="2" charset="-122"/>
              </a:rPr>
              <a:t>Superior thyroid vein </a:t>
            </a:r>
            <a:endParaRPr lang="en-US" sz="2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AutoShape 10"/>
          <p:cNvSpPr>
            <a:spLocks/>
          </p:cNvSpPr>
          <p:nvPr/>
        </p:nvSpPr>
        <p:spPr bwMode="auto">
          <a:xfrm>
            <a:off x="1143000" y="2638557"/>
            <a:ext cx="2240868" cy="851297"/>
          </a:xfrm>
          <a:prstGeom prst="callout2">
            <a:avLst>
              <a:gd name="adj1" fmla="val 29976"/>
              <a:gd name="adj2" fmla="val 94749"/>
              <a:gd name="adj3" fmla="val 36752"/>
              <a:gd name="adj4" fmla="val 122998"/>
              <a:gd name="adj5" fmla="val 8006"/>
              <a:gd name="adj6" fmla="val 121699"/>
            </a:avLst>
          </a:prstGeom>
          <a:noFill/>
          <a:ln w="38100">
            <a:solidFill>
              <a:srgbClr val="00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 algn="ctr" rtl="1"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Calibri"/>
                <a:ea typeface="SimSun" pitchFamily="2" charset="-122"/>
              </a:rPr>
              <a:t>Middle thyroid vein </a:t>
            </a:r>
            <a:endParaRPr lang="en-US" sz="24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679547" y="1329614"/>
            <a:ext cx="298388" cy="269782"/>
          </a:xfrm>
          <a:custGeom>
            <a:avLst/>
            <a:gdLst>
              <a:gd name="connsiteX0" fmla="*/ 0 w 541867"/>
              <a:gd name="connsiteY0" fmla="*/ 575733 h 575733"/>
              <a:gd name="connsiteX1" fmla="*/ 457200 w 541867"/>
              <a:gd name="connsiteY1" fmla="*/ 93133 h 575733"/>
              <a:gd name="connsiteX2" fmla="*/ 508000 w 541867"/>
              <a:gd name="connsiteY2" fmla="*/ 16933 h 57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867" h="575733">
                <a:moveTo>
                  <a:pt x="0" y="575733"/>
                </a:moveTo>
                <a:cubicBezTo>
                  <a:pt x="186266" y="380999"/>
                  <a:pt x="372533" y="186266"/>
                  <a:pt x="457200" y="93133"/>
                </a:cubicBezTo>
                <a:cubicBezTo>
                  <a:pt x="541867" y="0"/>
                  <a:pt x="524933" y="8466"/>
                  <a:pt x="508000" y="16933"/>
                </a:cubicBezTo>
              </a:path>
            </a:pathLst>
          </a:cu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1" anchor="ctr"/>
          <a:lstStyle/>
          <a:p>
            <a:pPr algn="ctr" rtl="1"/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AutoShape 13"/>
          <p:cNvSpPr>
            <a:spLocks/>
          </p:cNvSpPr>
          <p:nvPr/>
        </p:nvSpPr>
        <p:spPr bwMode="auto">
          <a:xfrm flipH="1">
            <a:off x="1169622" y="2"/>
            <a:ext cx="1928826" cy="764381"/>
          </a:xfrm>
          <a:prstGeom prst="callout2">
            <a:avLst>
              <a:gd name="adj1" fmla="val 49817"/>
              <a:gd name="adj2" fmla="val 15749"/>
              <a:gd name="adj3" fmla="val 119453"/>
              <a:gd name="adj4" fmla="val -3050"/>
              <a:gd name="adj5" fmla="val 184185"/>
              <a:gd name="adj6" fmla="val -31649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algn="ctr" rtl="1"/>
            <a:r>
              <a:rPr lang="en-US" sz="2700" b="1" dirty="0">
                <a:solidFill>
                  <a:srgbClr val="0000FF"/>
                </a:solidFill>
                <a:latin typeface="Calibri"/>
              </a:rPr>
              <a:t>Common facial vein </a:t>
            </a:r>
          </a:p>
        </p:txBody>
      </p:sp>
      <p:sp>
        <p:nvSpPr>
          <p:cNvPr id="7" name="AutoShape 13"/>
          <p:cNvSpPr>
            <a:spLocks/>
          </p:cNvSpPr>
          <p:nvPr/>
        </p:nvSpPr>
        <p:spPr bwMode="auto">
          <a:xfrm>
            <a:off x="6072174" y="1977686"/>
            <a:ext cx="1928826" cy="764381"/>
          </a:xfrm>
          <a:prstGeom prst="callout2">
            <a:avLst>
              <a:gd name="adj1" fmla="val 39848"/>
              <a:gd name="adj2" fmla="val 16736"/>
              <a:gd name="adj3" fmla="val 12288"/>
              <a:gd name="adj4" fmla="val -92925"/>
              <a:gd name="adj5" fmla="val -62546"/>
              <a:gd name="adj6" fmla="val -117574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algn="ctr" rtl="1"/>
            <a:r>
              <a:rPr lang="en-US" sz="3000" b="1" dirty="0">
                <a:solidFill>
                  <a:srgbClr val="FF0000"/>
                </a:solidFill>
                <a:latin typeface="Calibri"/>
              </a:rPr>
              <a:t>Lingual  vein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2" y="57150"/>
            <a:ext cx="2590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Sigmoid sinus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3887" y="1097873"/>
            <a:ext cx="2590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petrosal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sinus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6234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5" y="0"/>
            <a:ext cx="91032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88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40"/>
            <a:ext cx="9168955" cy="515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48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xmlns="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1840" y="690563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Clip" r:id="rId4" imgW="3467100" imgH="5018088" progId="">
                  <p:embed/>
                </p:oleObj>
              </mc:Choice>
              <mc:Fallback>
                <p:oleObj name="Clip" r:id="rId4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840" y="690563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xmlns="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86140" y="804863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Clip" r:id="rId6" imgW="3467100" imgH="5018088" progId="">
                  <p:embed/>
                </p:oleObj>
              </mc:Choice>
              <mc:Fallback>
                <p:oleObj name="Clip" r:id="rId6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40" y="804863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xmlns="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0440" y="919163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Clip" r:id="rId8" imgW="3467100" imgH="5018088" progId="">
                  <p:embed/>
                </p:oleObj>
              </mc:Choice>
              <mc:Fallback>
                <p:oleObj name="Clip" r:id="rId8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40" y="919163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xmlns="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3252" y="628650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Clip" r:id="rId9" imgW="3467100" imgH="5018088" progId="">
                  <p:embed/>
                </p:oleObj>
              </mc:Choice>
              <mc:Fallback>
                <p:oleObj name="Clip" r:id="rId9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2" y="628650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xmlns="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0502" y="171450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Clip" r:id="rId10" imgW="3467100" imgH="5018088" progId="">
                  <p:embed/>
                </p:oleObj>
              </mc:Choice>
              <mc:Fallback>
                <p:oleObj name="Clip" r:id="rId10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2" y="171450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xmlns="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2" y="628650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Clip" r:id="rId11" imgW="3467100" imgH="5018088" progId="">
                  <p:embed/>
                </p:oleObj>
              </mc:Choice>
              <mc:Fallback>
                <p:oleObj name="Clip" r:id="rId11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2" y="628650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8">
            <a:extLst>
              <a:ext uri="{FF2B5EF4-FFF2-40B4-BE49-F238E27FC236}">
                <a16:creationId xmlns:a16="http://schemas.microsoft.com/office/drawing/2014/main" xmlns="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4982766"/>
            <a:ext cx="800100" cy="16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600">
                <a:solidFill>
                  <a:srgbClr val="000000"/>
                </a:solidFill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xmlns="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3813572" y="2120708"/>
            <a:ext cx="3886200" cy="283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7" tIns="34289" rIns="68577" bIns="3428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200" b="1" dirty="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Thank you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7200" b="1" dirty="0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xmlns="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3094435" y="3255373"/>
            <a:ext cx="3886200" cy="283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7" tIns="34289" rIns="68577" bIns="3428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Questions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3629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4296"/>
            <a:ext cx="9144000" cy="48526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>
              <a:lnSpc>
                <a:spcPct val="12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SUBCLAVIAN ARTERY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25000"/>
              </a:lnSpc>
              <a:buFont typeface="Wingdings" panose="05000000000000000000" pitchFamily="2" charset="2"/>
              <a:buChar char=""/>
              <a:tabLst>
                <a:tab pos="34290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Beginning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different on both sides: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25000"/>
              </a:lnSpc>
              <a:tabLst>
                <a:tab pos="342900" algn="l"/>
              </a:tabLst>
            </a:pP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1)Left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subclavian artery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from the 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 of aorta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algn="just">
              <a:lnSpc>
                <a:spcPct val="125000"/>
              </a:lnSpc>
              <a:spcAft>
                <a:spcPts val="750"/>
              </a:spcAft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 subclavian artery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from the 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brachiocephalic artery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25000"/>
              </a:lnSpc>
              <a:buFont typeface="Wingdings" panose="05000000000000000000" pitchFamily="2" charset="2"/>
              <a:buChar char=""/>
              <a:tabLst>
                <a:tab pos="342900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the outer border of the 1</a:t>
            </a:r>
            <a:r>
              <a:rPr lang="en-US" sz="2200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rib and continues as axillary artery. </a:t>
            </a: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25000"/>
              </a:lnSpc>
              <a:buFont typeface="Wingdings" panose="05000000000000000000" pitchFamily="2" charset="2"/>
              <a:buChar char=""/>
              <a:tabLst>
                <a:tab pos="342900" algn="l"/>
              </a:tabLst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Course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750"/>
              </a:spcAft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is divided by the 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scalenus anterior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muscle into 3 parts: </a:t>
            </a: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>
              <a:lnSpc>
                <a:spcPct val="125000"/>
              </a:lnSpc>
              <a:spcAft>
                <a:spcPts val="750"/>
              </a:spcAft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1</a:t>
            </a:r>
            <a:r>
              <a:rPr lang="en-US" sz="2200" b="1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part: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medial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scalenous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anterior. </a:t>
            </a: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>
              <a:lnSpc>
                <a:spcPct val="125000"/>
              </a:lnSpc>
              <a:spcAft>
                <a:spcPts val="750"/>
              </a:spcAft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2</a:t>
            </a:r>
            <a:r>
              <a:rPr lang="en-US" sz="2200" b="1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part: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behind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scalenous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anterior. </a:t>
            </a: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>
              <a:lnSpc>
                <a:spcPct val="125000"/>
              </a:lnSpc>
              <a:spcAft>
                <a:spcPts val="750"/>
              </a:spcAft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3</a:t>
            </a:r>
            <a:r>
              <a:rPr lang="en-US" sz="2200" b="1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rd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part: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lateral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scalenous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anterior. </a:t>
            </a: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5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" y="0"/>
            <a:ext cx="91400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35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9547" y="57151"/>
            <a:ext cx="9183547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vi-VN" sz="2300" b="1" dirty="0">
                <a:solidFill>
                  <a:srgbClr val="0000FF"/>
                </a:solidFill>
              </a:rPr>
              <a:t>Anterior relations of the first </a:t>
            </a:r>
            <a:r>
              <a:rPr lang="vi-VN" sz="2300" b="1" dirty="0" smtClean="0">
                <a:solidFill>
                  <a:srgbClr val="0000FF"/>
                </a:solidFill>
              </a:rPr>
              <a:t>part</a:t>
            </a:r>
            <a:endParaRPr lang="en-US" sz="2300" b="1" dirty="0" smtClean="0">
              <a:solidFill>
                <a:srgbClr val="0000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vi-VN" sz="2300" b="1" dirty="0" smtClean="0">
                <a:solidFill>
                  <a:srgbClr val="FF0000"/>
                </a:solidFill>
              </a:rPr>
              <a:t>3 </a:t>
            </a:r>
            <a:r>
              <a:rPr lang="vi-VN" sz="2300" b="1" dirty="0">
                <a:solidFill>
                  <a:srgbClr val="FF0000"/>
                </a:solidFill>
              </a:rPr>
              <a:t>superficial structures</a:t>
            </a:r>
            <a:r>
              <a:rPr lang="vi-VN" sz="2300" dirty="0"/>
              <a:t>: skin, superficiăl fascia (containing platysma muscle) and deep fascia</a:t>
            </a:r>
            <a:r>
              <a:rPr lang="vi-VN" sz="2300" dirty="0" smtClean="0"/>
              <a:t>.</a:t>
            </a:r>
            <a:endParaRPr lang="en-US" sz="23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vi-VN" sz="2300" b="1" dirty="0" smtClean="0">
                <a:solidFill>
                  <a:srgbClr val="FF0000"/>
                </a:solidFill>
              </a:rPr>
              <a:t> </a:t>
            </a:r>
            <a:r>
              <a:rPr lang="vi-VN" sz="2300" b="1" dirty="0">
                <a:solidFill>
                  <a:srgbClr val="FF0000"/>
                </a:solidFill>
              </a:rPr>
              <a:t>3 muscles</a:t>
            </a:r>
            <a:r>
              <a:rPr lang="vi-VN" sz="2300" dirty="0"/>
              <a:t>: (a) </a:t>
            </a:r>
            <a:r>
              <a:rPr lang="vi-VN" sz="2300" b="1" dirty="0">
                <a:solidFill>
                  <a:srgbClr val="FF0000"/>
                </a:solidFill>
              </a:rPr>
              <a:t>S</a:t>
            </a:r>
            <a:r>
              <a:rPr lang="vi-VN" sz="2300" dirty="0"/>
              <a:t>ternomastoid</a:t>
            </a:r>
            <a:r>
              <a:rPr lang="vi-VN" sz="2300" dirty="0" smtClean="0"/>
              <a:t>.</a:t>
            </a:r>
            <a:r>
              <a:rPr lang="en-US" sz="2300" dirty="0" smtClean="0"/>
              <a:t>  </a:t>
            </a:r>
            <a:r>
              <a:rPr lang="vi-VN" sz="2300" dirty="0" smtClean="0"/>
              <a:t>(</a:t>
            </a:r>
            <a:r>
              <a:rPr lang="vi-VN" sz="2300" dirty="0"/>
              <a:t>b) </a:t>
            </a:r>
            <a:r>
              <a:rPr lang="vi-VN" sz="2300" b="1" dirty="0">
                <a:solidFill>
                  <a:srgbClr val="FF0000"/>
                </a:solidFill>
              </a:rPr>
              <a:t>S</a:t>
            </a:r>
            <a:r>
              <a:rPr lang="vi-VN" sz="2300" dirty="0"/>
              <a:t>ternohyoid</a:t>
            </a:r>
            <a:r>
              <a:rPr lang="vi-VN" sz="2300" dirty="0" smtClean="0"/>
              <a:t>.</a:t>
            </a:r>
            <a:r>
              <a:rPr lang="en-US" sz="2300" dirty="0"/>
              <a:t> </a:t>
            </a:r>
            <a:r>
              <a:rPr lang="en-US" sz="2300" dirty="0" smtClean="0"/>
              <a:t> </a:t>
            </a:r>
            <a:r>
              <a:rPr lang="vi-VN" sz="2300" dirty="0" smtClean="0"/>
              <a:t>(c)</a:t>
            </a:r>
            <a:r>
              <a:rPr lang="en-US" sz="2300" dirty="0" smtClean="0"/>
              <a:t> </a:t>
            </a:r>
            <a:r>
              <a:rPr lang="vi-VN" sz="2300" dirty="0" smtClean="0"/>
              <a:t>Sternothyroid.</a:t>
            </a:r>
            <a:endParaRPr lang="en-US" sz="23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vi-VN" sz="2300" dirty="0" smtClean="0"/>
              <a:t> </a:t>
            </a:r>
            <a:r>
              <a:rPr lang="vi-VN" sz="2300" b="1" dirty="0">
                <a:solidFill>
                  <a:srgbClr val="FF0000"/>
                </a:solidFill>
              </a:rPr>
              <a:t>V</a:t>
            </a:r>
            <a:r>
              <a:rPr lang="vi-VN" sz="2300" dirty="0"/>
              <a:t>eins (Internal jugular vein) </a:t>
            </a:r>
            <a:endParaRPr lang="en-US" sz="23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300" dirty="0"/>
              <a:t> </a:t>
            </a:r>
            <a:r>
              <a:rPr lang="vi-VN" sz="2300" b="1" dirty="0" smtClean="0">
                <a:solidFill>
                  <a:srgbClr val="FF0000"/>
                </a:solidFill>
              </a:rPr>
              <a:t>A</a:t>
            </a:r>
            <a:r>
              <a:rPr lang="vi-VN" sz="2300" dirty="0" smtClean="0"/>
              <a:t>rtery </a:t>
            </a:r>
            <a:r>
              <a:rPr lang="vi-VN" sz="2300" dirty="0"/>
              <a:t>(Common carotid artery) </a:t>
            </a:r>
            <a:endParaRPr lang="en-US" sz="23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300" dirty="0"/>
              <a:t> </a:t>
            </a:r>
            <a:r>
              <a:rPr lang="vi-VN" sz="2300" b="1" dirty="0" smtClean="0">
                <a:solidFill>
                  <a:srgbClr val="FF0000"/>
                </a:solidFill>
              </a:rPr>
              <a:t>N</a:t>
            </a:r>
            <a:r>
              <a:rPr lang="vi-VN" sz="2300" dirty="0" smtClean="0"/>
              <a:t>erves</a:t>
            </a:r>
            <a:r>
              <a:rPr lang="vi-VN" sz="2300" dirty="0"/>
              <a:t>: (a) vagus nerve</a:t>
            </a:r>
            <a:r>
              <a:rPr lang="vi-VN" sz="2300" dirty="0" smtClean="0"/>
              <a:t>.</a:t>
            </a:r>
            <a:endParaRPr lang="en-US" sz="2300" dirty="0" smtClean="0"/>
          </a:p>
          <a:p>
            <a:r>
              <a:rPr lang="en-US" sz="2300" dirty="0"/>
              <a:t> </a:t>
            </a:r>
            <a:r>
              <a:rPr lang="en-US" sz="2300" dirty="0" smtClean="0"/>
              <a:t>                    </a:t>
            </a:r>
            <a:r>
              <a:rPr lang="vi-VN" sz="2300" dirty="0" smtClean="0"/>
              <a:t> </a:t>
            </a:r>
            <a:r>
              <a:rPr lang="vi-VN" sz="2300" dirty="0"/>
              <a:t>(b) Ansa subclavia (is a branch from the middle cervical sympathetic ganglia forms a loop around the 1st part of subclavian artery to join the inferior cervical sympathetic Ganglion</a:t>
            </a:r>
            <a:r>
              <a:rPr lang="vi-VN" sz="2300" dirty="0" smtClean="0"/>
              <a:t>).</a:t>
            </a:r>
            <a:endParaRPr lang="en-US" sz="23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vi-VN" sz="2300" b="1" dirty="0" smtClean="0"/>
              <a:t> </a:t>
            </a:r>
            <a:r>
              <a:rPr lang="vi-VN" sz="2300" b="1" dirty="0"/>
              <a:t>Left phrenic nerve and Thoracic duct anterior to the </a:t>
            </a:r>
            <a:r>
              <a:rPr lang="vi-VN" sz="2300" b="1" dirty="0">
                <a:solidFill>
                  <a:srgbClr val="FF0000"/>
                </a:solidFill>
              </a:rPr>
              <a:t>left</a:t>
            </a:r>
            <a:r>
              <a:rPr lang="vi-VN" sz="2300" b="1" dirty="0"/>
              <a:t> </a:t>
            </a:r>
            <a:r>
              <a:rPr lang="vi-VN" sz="2300" b="1" dirty="0" smtClean="0"/>
              <a:t>artery</a:t>
            </a:r>
            <a:endParaRPr lang="en-US" sz="2300" b="1" dirty="0" smtClean="0"/>
          </a:p>
          <a:p>
            <a:pPr marL="342900" indent="-342900" algn="ctr">
              <a:buFont typeface="Wingdings" pitchFamily="2" charset="2"/>
              <a:buChar char="Ø"/>
            </a:pPr>
            <a:r>
              <a:rPr lang="vi-VN" sz="2300" b="1" dirty="0" smtClean="0">
                <a:solidFill>
                  <a:srgbClr val="0000FF"/>
                </a:solidFill>
              </a:rPr>
              <a:t>Anterior </a:t>
            </a:r>
            <a:r>
              <a:rPr lang="vi-VN" sz="2300" b="1" dirty="0">
                <a:solidFill>
                  <a:srgbClr val="0000FF"/>
                </a:solidFill>
              </a:rPr>
              <a:t>relations of the second part </a:t>
            </a:r>
            <a:endParaRPr lang="en-US" sz="2300" b="1" dirty="0" smtClean="0">
              <a:solidFill>
                <a:srgbClr val="0000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vi-VN" sz="2300" dirty="0" smtClean="0"/>
              <a:t>Scalenus </a:t>
            </a:r>
            <a:r>
              <a:rPr lang="vi-VN" sz="2300" dirty="0"/>
              <a:t>anterior muscle and subclavian vein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76312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5"/>
            <a:ext cx="9144000" cy="51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0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" y="0"/>
            <a:ext cx="91424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3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9049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Branches of </a:t>
            </a:r>
            <a:r>
              <a:rPr lang="en-US" sz="2400" b="1" dirty="0" err="1">
                <a:solidFill>
                  <a:srgbClr val="FF0000"/>
                </a:solidFill>
              </a:rPr>
              <a:t>subclavian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artery</a:t>
            </a:r>
          </a:p>
          <a:p>
            <a:r>
              <a:rPr lang="en-US" sz="2400" dirty="0" smtClean="0"/>
              <a:t> </a:t>
            </a:r>
            <a:r>
              <a:rPr lang="en-US" sz="2400" b="1" dirty="0">
                <a:solidFill>
                  <a:srgbClr val="FF0000"/>
                </a:solidFill>
              </a:rPr>
              <a:t>1- 1st part: gives 3 branches (VIT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400" dirty="0" smtClean="0"/>
              <a:t>  (</a:t>
            </a:r>
            <a:r>
              <a:rPr lang="en-US" sz="2400" dirty="0"/>
              <a:t>1) </a:t>
            </a:r>
            <a:r>
              <a:rPr lang="en-US" sz="2400" b="1" dirty="0"/>
              <a:t>V</a:t>
            </a:r>
            <a:r>
              <a:rPr lang="en-US" sz="2400" dirty="0"/>
              <a:t>ertebral artery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 (</a:t>
            </a:r>
            <a:r>
              <a:rPr lang="en-US" sz="2400" dirty="0"/>
              <a:t>2) </a:t>
            </a:r>
            <a:r>
              <a:rPr lang="en-US" sz="2400" b="1" dirty="0"/>
              <a:t>I</a:t>
            </a:r>
            <a:r>
              <a:rPr lang="en-US" sz="2400" dirty="0"/>
              <a:t>nternal thoracic (mammary) artery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 (</a:t>
            </a:r>
            <a:r>
              <a:rPr lang="en-US" sz="2400" dirty="0"/>
              <a:t>3) </a:t>
            </a:r>
            <a:r>
              <a:rPr lang="en-US" sz="2400" b="1" dirty="0" err="1"/>
              <a:t>T</a:t>
            </a:r>
            <a:r>
              <a:rPr lang="en-US" sz="2400" dirty="0" err="1"/>
              <a:t>hyrocervical</a:t>
            </a:r>
            <a:r>
              <a:rPr lang="en-US" sz="2400" dirty="0"/>
              <a:t> trunk (</a:t>
            </a:r>
            <a:r>
              <a:rPr lang="en-US" sz="2400" b="1" dirty="0">
                <a:solidFill>
                  <a:srgbClr val="0000FF"/>
                </a:solidFill>
              </a:rPr>
              <a:t>SIT = </a:t>
            </a:r>
            <a:r>
              <a:rPr lang="en-US" sz="2400" b="1" dirty="0" err="1">
                <a:solidFill>
                  <a:srgbClr val="0000FF"/>
                </a:solidFill>
              </a:rPr>
              <a:t>Suprascapular</a:t>
            </a:r>
            <a:r>
              <a:rPr lang="en-US" sz="2400" b="1" dirty="0">
                <a:solidFill>
                  <a:srgbClr val="0000FF"/>
                </a:solidFill>
              </a:rPr>
              <a:t> - Inferior thyroid – 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      Transverse </a:t>
            </a:r>
            <a:r>
              <a:rPr lang="en-US" sz="2400" b="1" dirty="0">
                <a:solidFill>
                  <a:srgbClr val="0000FF"/>
                </a:solidFill>
              </a:rPr>
              <a:t>cervical) 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2-2nd </a:t>
            </a:r>
            <a:r>
              <a:rPr lang="en-US" sz="2400" b="1" dirty="0">
                <a:solidFill>
                  <a:srgbClr val="FF0000"/>
                </a:solidFill>
              </a:rPr>
              <a:t>part: </a:t>
            </a:r>
            <a:r>
              <a:rPr lang="en-US" sz="2400" b="1" dirty="0" err="1">
                <a:solidFill>
                  <a:srgbClr val="FF0000"/>
                </a:solidFill>
              </a:rPr>
              <a:t>costocervical</a:t>
            </a:r>
            <a:r>
              <a:rPr lang="en-US" sz="2400" b="1" dirty="0">
                <a:solidFill>
                  <a:srgbClr val="FF0000"/>
                </a:solidFill>
              </a:rPr>
              <a:t> trunk divided </a:t>
            </a:r>
            <a:r>
              <a:rPr lang="en-US" sz="2400" b="1" dirty="0" smtClean="0">
                <a:solidFill>
                  <a:srgbClr val="FF0000"/>
                </a:solidFill>
              </a:rPr>
              <a:t>into</a:t>
            </a:r>
          </a:p>
          <a:p>
            <a:r>
              <a:rPr lang="en-US" sz="2400" dirty="0" smtClean="0"/>
              <a:t>  </a:t>
            </a:r>
            <a:r>
              <a:rPr lang="en-US" sz="2400" b="1" dirty="0" smtClean="0"/>
              <a:t>a</a:t>
            </a:r>
            <a:r>
              <a:rPr lang="en-US" sz="2400" b="1" dirty="0"/>
              <a:t>) Superior intercostal artery</a:t>
            </a:r>
            <a:r>
              <a:rPr lang="en-US" sz="2400" dirty="0"/>
              <a:t>; to the 1st and 2nd posterior </a:t>
            </a:r>
            <a:r>
              <a:rPr lang="en-US" sz="2400" dirty="0" err="1" smtClean="0"/>
              <a:t>Intercostals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/>
              <a:t>arteries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 </a:t>
            </a:r>
            <a:r>
              <a:rPr lang="en-US" sz="2400" b="1" dirty="0" smtClean="0"/>
              <a:t>b</a:t>
            </a:r>
            <a:r>
              <a:rPr lang="en-US" sz="2400" b="1" dirty="0"/>
              <a:t>) Deep cervical artery</a:t>
            </a:r>
            <a:r>
              <a:rPr lang="en-US" sz="2400" dirty="0"/>
              <a:t>: ascends to back of neck to anastomoses </a:t>
            </a:r>
            <a:r>
              <a:rPr lang="en-US" sz="2400" dirty="0" smtClean="0"/>
              <a:t>with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/>
              <a:t>descending cervical Branch of </a:t>
            </a:r>
            <a:r>
              <a:rPr lang="en-US" sz="2400" b="1" dirty="0"/>
              <a:t>occipital artery (site of </a:t>
            </a:r>
            <a:r>
              <a:rPr lang="en-US" sz="2400" b="1" dirty="0" smtClean="0"/>
              <a:t>anastomosis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</a:t>
            </a:r>
            <a:r>
              <a:rPr lang="en-US" sz="2400" b="1" dirty="0"/>
              <a:t>between carotid and </a:t>
            </a:r>
            <a:r>
              <a:rPr lang="en-US" sz="2400" b="1" dirty="0" err="1"/>
              <a:t>subclavian</a:t>
            </a:r>
            <a:r>
              <a:rPr lang="en-US" sz="2400" b="1" dirty="0"/>
              <a:t> system</a:t>
            </a:r>
            <a:r>
              <a:rPr lang="en-US" sz="2400" b="1" dirty="0" smtClean="0"/>
              <a:t>).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3- 3rd part: no branches</a:t>
            </a:r>
            <a:r>
              <a:rPr lang="en-US" sz="2400" dirty="0"/>
              <a:t>, but occasionally gives </a:t>
            </a:r>
            <a:r>
              <a:rPr lang="en-US" sz="2400" b="1" dirty="0"/>
              <a:t>dorsal scapular artery </a:t>
            </a:r>
            <a:r>
              <a:rPr lang="en-US" sz="2400" dirty="0"/>
              <a:t>if deep branch of transverse cervical artery </a:t>
            </a:r>
            <a:r>
              <a:rPr lang="en-US" sz="2400" dirty="0" smtClean="0"/>
              <a:t>absent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6999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1148</Words>
  <Application>Microsoft Office PowerPoint</Application>
  <PresentationFormat>On-screen Show (16:9)</PresentationFormat>
  <Paragraphs>178</Paragraphs>
  <Slides>35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Clip</vt:lpstr>
      <vt:lpstr>PowerPoint Presentation</vt:lpstr>
      <vt:lpstr>PowerPoint Presentation</vt:lpstr>
      <vt:lpstr>Subclavian artery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17</cp:revision>
  <dcterms:created xsi:type="dcterms:W3CDTF">2020-11-16T10:33:32Z</dcterms:created>
  <dcterms:modified xsi:type="dcterms:W3CDTF">2020-11-16T13:33:06Z</dcterms:modified>
</cp:coreProperties>
</file>