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58" r:id="rId5"/>
    <p:sldId id="262" r:id="rId6"/>
    <p:sldId id="263" r:id="rId7"/>
    <p:sldId id="265" r:id="rId8"/>
    <p:sldId id="266" r:id="rId9"/>
    <p:sldId id="267" r:id="rId10"/>
    <p:sldId id="269" r:id="rId11"/>
    <p:sldId id="270" r:id="rId12"/>
    <p:sldId id="272" r:id="rId13"/>
    <p:sldId id="273" r:id="rId14"/>
    <p:sldId id="274" r:id="rId15"/>
    <p:sldId id="275" r:id="rId16"/>
    <p:sldId id="285" r:id="rId17"/>
    <p:sldId id="276" r:id="rId18"/>
    <p:sldId id="264" r:id="rId19"/>
    <p:sldId id="286" r:id="rId20"/>
    <p:sldId id="277" r:id="rId21"/>
    <p:sldId id="283" r:id="rId22"/>
    <p:sldId id="278" r:id="rId23"/>
    <p:sldId id="28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1" d="100"/>
          <a:sy n="61" d="100"/>
        </p:scale>
        <p:origin x="-91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BC62FAC-4196-4E89-8790-BAC79B509D28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EFC20BB-1003-479D-AA24-4EAEEABB6E8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62FAC-4196-4E89-8790-BAC79B509D28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C20BB-1003-479D-AA24-4EAEEABB6E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62FAC-4196-4E89-8790-BAC79B509D28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C20BB-1003-479D-AA24-4EAEEABB6E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BC62FAC-4196-4E89-8790-BAC79B509D28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EFC20BB-1003-479D-AA24-4EAEEABB6E8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BC62FAC-4196-4E89-8790-BAC79B509D28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EFC20BB-1003-479D-AA24-4EAEEABB6E8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62FAC-4196-4E89-8790-BAC79B509D28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C20BB-1003-479D-AA24-4EAEEABB6E8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62FAC-4196-4E89-8790-BAC79B509D28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C20BB-1003-479D-AA24-4EAEEABB6E8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BC62FAC-4196-4E89-8790-BAC79B509D28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EFC20BB-1003-479D-AA24-4EAEEABB6E8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62FAC-4196-4E89-8790-BAC79B509D28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C20BB-1003-479D-AA24-4EAEEABB6E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BC62FAC-4196-4E89-8790-BAC79B509D28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EFC20BB-1003-479D-AA24-4EAEEABB6E86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BC62FAC-4196-4E89-8790-BAC79B509D28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EFC20BB-1003-479D-AA24-4EAEEABB6E86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BC62FAC-4196-4E89-8790-BAC79B509D28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EFC20BB-1003-479D-AA24-4EAEEABB6E8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0" dirty="0"/>
              <a:t>INFLAMMATORY INTESTINAL DISEASE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DR.Bushra</a:t>
            </a:r>
            <a:r>
              <a:rPr lang="en-US" dirty="0" smtClean="0"/>
              <a:t> Al-</a:t>
            </a:r>
            <a:r>
              <a:rPr lang="en-US" dirty="0" err="1" smtClean="0"/>
              <a:t>Tarawneh,MD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5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7504" y="404664"/>
            <a:ext cx="3600400" cy="606928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The microscopic features of active </a:t>
            </a:r>
            <a:r>
              <a:rPr lang="en-US" dirty="0" err="1"/>
              <a:t>Crohn</a:t>
            </a:r>
            <a:r>
              <a:rPr lang="en-US" dirty="0"/>
              <a:t> disease </a:t>
            </a:r>
            <a:r>
              <a:rPr lang="en-US" dirty="0" smtClean="0"/>
              <a:t>include: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1- Abundant </a:t>
            </a:r>
            <a:r>
              <a:rPr lang="en-US" dirty="0"/>
              <a:t>neutrophils that infiltrate </a:t>
            </a:r>
            <a:r>
              <a:rPr lang="en-US" dirty="0" smtClean="0"/>
              <a:t>-and </a:t>
            </a:r>
            <a:r>
              <a:rPr lang="en-US" dirty="0"/>
              <a:t>damage crypt epithelium.</a:t>
            </a:r>
          </a:p>
          <a:p>
            <a:pPr marL="0" indent="0">
              <a:buNone/>
            </a:pPr>
            <a:r>
              <a:rPr lang="en-US" dirty="0" smtClean="0"/>
              <a:t>2- Clusters </a:t>
            </a:r>
            <a:r>
              <a:rPr lang="en-US" dirty="0"/>
              <a:t>of neutrophils within a crypt are referred to </a:t>
            </a:r>
            <a:r>
              <a:rPr lang="en-US" dirty="0" smtClean="0"/>
              <a:t>as a </a:t>
            </a:r>
            <a:r>
              <a:rPr lang="en-US" b="1" dirty="0"/>
              <a:t>crypt abscess </a:t>
            </a:r>
            <a:r>
              <a:rPr lang="en-US" dirty="0"/>
              <a:t>and often are associated with crypt destruction.</a:t>
            </a:r>
          </a:p>
          <a:p>
            <a:pPr marL="0" indent="0">
              <a:buNone/>
            </a:pPr>
            <a:r>
              <a:rPr lang="en-US" dirty="0" smtClean="0"/>
              <a:t>3- </a:t>
            </a:r>
            <a:r>
              <a:rPr lang="en-US" dirty="0"/>
              <a:t>Repeated cycles of crypt destruction and regeneration</a:t>
            </a:r>
          </a:p>
          <a:p>
            <a:pPr marL="0" indent="0">
              <a:buNone/>
            </a:pPr>
            <a:r>
              <a:rPr lang="en-US" dirty="0"/>
              <a:t>lead to </a:t>
            </a:r>
            <a:r>
              <a:rPr lang="en-US" b="1" dirty="0"/>
              <a:t>distortion of mucosal architecture; </a:t>
            </a:r>
            <a:r>
              <a:rPr lang="en-US" dirty="0" smtClean="0"/>
              <a:t>the normally </a:t>
            </a:r>
            <a:r>
              <a:rPr lang="en-US" dirty="0"/>
              <a:t>straight and parallel crypts take on bizarre </a:t>
            </a:r>
            <a:r>
              <a:rPr lang="en-US" dirty="0" smtClean="0"/>
              <a:t>branching shapes </a:t>
            </a:r>
            <a:r>
              <a:rPr lang="en-US" dirty="0"/>
              <a:t>and unusual orientations to one </a:t>
            </a:r>
            <a:r>
              <a:rPr lang="en-US" dirty="0" smtClean="0"/>
              <a:t>another.</a:t>
            </a:r>
          </a:p>
          <a:p>
            <a:pPr marL="0" indent="0">
              <a:buNone/>
            </a:pPr>
            <a:r>
              <a:rPr lang="en-US" dirty="0" smtClean="0"/>
              <a:t>4- </a:t>
            </a:r>
            <a:r>
              <a:rPr lang="en-US" b="1" dirty="0" err="1"/>
              <a:t>Noncaseating</a:t>
            </a:r>
            <a:r>
              <a:rPr lang="en-US" b="1" dirty="0"/>
              <a:t> granulomas </a:t>
            </a:r>
            <a:r>
              <a:rPr lang="en-US" dirty="0" smtClean="0"/>
              <a:t>, </a:t>
            </a:r>
            <a:r>
              <a:rPr lang="en-US" dirty="0"/>
              <a:t>a hallmark of </a:t>
            </a:r>
            <a:r>
              <a:rPr lang="en-US" dirty="0" err="1"/>
              <a:t>Crohn</a:t>
            </a:r>
            <a:r>
              <a:rPr lang="en-US" dirty="0"/>
              <a:t> </a:t>
            </a:r>
            <a:r>
              <a:rPr lang="en-US" dirty="0" smtClean="0"/>
              <a:t>disease.</a:t>
            </a:r>
          </a:p>
          <a:p>
            <a:pPr marL="0" indent="0">
              <a:buNone/>
            </a:pPr>
            <a:r>
              <a:rPr lang="en-US" dirty="0" smtClean="0"/>
              <a:t>5-</a:t>
            </a:r>
            <a:r>
              <a:rPr lang="en-US" b="1" dirty="0"/>
              <a:t> </a:t>
            </a:r>
            <a:r>
              <a:rPr lang="en-US" b="1" dirty="0" err="1"/>
              <a:t>Paneth</a:t>
            </a:r>
            <a:r>
              <a:rPr lang="en-US" b="1" dirty="0"/>
              <a:t> </a:t>
            </a:r>
            <a:r>
              <a:rPr lang="en-US" b="1" dirty="0" smtClean="0"/>
              <a:t>cell metaplasia </a:t>
            </a:r>
            <a:endParaRPr lang="en-US" dirty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0"/>
            <a:ext cx="5129758" cy="6524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977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Features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908720"/>
            <a:ext cx="8640960" cy="5521824"/>
          </a:xfrm>
        </p:spPr>
        <p:txBody>
          <a:bodyPr>
            <a:noAutofit/>
          </a:bodyPr>
          <a:lstStyle/>
          <a:p>
            <a:r>
              <a:rPr lang="en-US" sz="2000" dirty="0" smtClean="0"/>
              <a:t>The </a:t>
            </a:r>
            <a:r>
              <a:rPr lang="en-US" sz="2000" dirty="0"/>
              <a:t>clinical manifestations of </a:t>
            </a:r>
            <a:r>
              <a:rPr lang="en-US" sz="2000" dirty="0" err="1"/>
              <a:t>Crohn</a:t>
            </a:r>
            <a:r>
              <a:rPr lang="en-US" sz="2000" dirty="0"/>
              <a:t> disease are extremely</a:t>
            </a:r>
          </a:p>
          <a:p>
            <a:pPr marL="0" indent="0">
              <a:buNone/>
            </a:pPr>
            <a:r>
              <a:rPr lang="en-US" sz="2000" dirty="0"/>
              <a:t>variable. </a:t>
            </a:r>
            <a:r>
              <a:rPr lang="en-US" sz="2000" i="1" dirty="0"/>
              <a:t>In most patients, disease begins with intermittent</a:t>
            </a:r>
          </a:p>
          <a:p>
            <a:pPr marL="0" indent="0">
              <a:buNone/>
            </a:pPr>
            <a:r>
              <a:rPr lang="en-US" sz="2000" i="1" dirty="0"/>
              <a:t>attacks of relatively mild diarrhea, fever, and abdominal pain</a:t>
            </a:r>
            <a:r>
              <a:rPr lang="en-US" sz="2000" i="1" dirty="0" smtClean="0"/>
              <a:t>.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Iron deficiency </a:t>
            </a:r>
            <a:r>
              <a:rPr lang="en-US" sz="2000" dirty="0" smtClean="0"/>
              <a:t>anemia, nutrient </a:t>
            </a:r>
            <a:r>
              <a:rPr lang="en-US" sz="2000" dirty="0"/>
              <a:t>malabsorption, or malabsorption of </a:t>
            </a:r>
            <a:r>
              <a:rPr lang="en-US" sz="2000" dirty="0" smtClean="0"/>
              <a:t>vitamin B12 </a:t>
            </a:r>
            <a:r>
              <a:rPr lang="en-US" sz="2000" dirty="0"/>
              <a:t>and bile </a:t>
            </a:r>
            <a:r>
              <a:rPr lang="en-US" sz="2000" dirty="0" smtClean="0"/>
              <a:t>salts may </a:t>
            </a:r>
            <a:r>
              <a:rPr lang="en-US" sz="2000" dirty="0" err="1" smtClean="0"/>
              <a:t>devaloped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r>
              <a:rPr lang="en-US" sz="2000" b="1" u="sng" dirty="0" err="1" smtClean="0"/>
              <a:t>Extraintestinal</a:t>
            </a:r>
            <a:r>
              <a:rPr lang="en-US" sz="2000" b="1" u="sng" dirty="0" smtClean="0"/>
              <a:t> </a:t>
            </a:r>
            <a:r>
              <a:rPr lang="en-US" sz="2000" b="1" u="sng" dirty="0"/>
              <a:t>manifestations of </a:t>
            </a:r>
            <a:r>
              <a:rPr lang="en-US" sz="2000" b="1" u="sng" dirty="0" err="1"/>
              <a:t>Crohn</a:t>
            </a:r>
            <a:r>
              <a:rPr lang="en-US" sz="2000" b="1" u="sng" dirty="0"/>
              <a:t> disease </a:t>
            </a:r>
            <a:r>
              <a:rPr lang="en-US" sz="2000" dirty="0"/>
              <a:t>include</a:t>
            </a:r>
          </a:p>
          <a:p>
            <a:pPr marL="0" indent="0">
              <a:buNone/>
            </a:pPr>
            <a:r>
              <a:rPr lang="en-US" sz="2000" dirty="0"/>
              <a:t>uveitis, migratory polyarthritis, </a:t>
            </a:r>
            <a:r>
              <a:rPr lang="en-US" sz="2000" dirty="0" err="1"/>
              <a:t>sacroiliitis</a:t>
            </a:r>
            <a:r>
              <a:rPr lang="en-US" sz="2000" dirty="0"/>
              <a:t>, </a:t>
            </a:r>
            <a:r>
              <a:rPr lang="en-US" sz="2000" dirty="0" err="1" smtClean="0"/>
              <a:t>ankylosing</a:t>
            </a:r>
            <a:r>
              <a:rPr lang="en-US" sz="2000" dirty="0" smtClean="0"/>
              <a:t> spondylitis</a:t>
            </a:r>
            <a:r>
              <a:rPr lang="en-US" sz="2000" dirty="0"/>
              <a:t>, erythema </a:t>
            </a:r>
            <a:r>
              <a:rPr lang="en-US" sz="2000" dirty="0" err="1"/>
              <a:t>nodosum</a:t>
            </a:r>
            <a:r>
              <a:rPr lang="en-US" sz="2000" dirty="0"/>
              <a:t>, and clubbing of the </a:t>
            </a:r>
            <a:r>
              <a:rPr lang="en-US" sz="2000" dirty="0" smtClean="0"/>
              <a:t>fingertips, any </a:t>
            </a:r>
            <a:r>
              <a:rPr lang="en-US" sz="2000" dirty="0"/>
              <a:t>of which may develop before intestinal </a:t>
            </a:r>
            <a:r>
              <a:rPr lang="en-US" sz="2000" dirty="0" smtClean="0"/>
              <a:t>disease is </a:t>
            </a:r>
            <a:r>
              <a:rPr lang="en-US" sz="2000" dirty="0"/>
              <a:t>recognized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The risk </a:t>
            </a:r>
            <a:r>
              <a:rPr lang="en-US" sz="2000" dirty="0"/>
              <a:t>of </a:t>
            </a:r>
            <a:r>
              <a:rPr lang="en-US" sz="2000" dirty="0" smtClean="0"/>
              <a:t>colonic adenocarcinoma </a:t>
            </a:r>
            <a:r>
              <a:rPr lang="en-US" sz="2000" dirty="0"/>
              <a:t>is increased in patients with </a:t>
            </a:r>
            <a:r>
              <a:rPr lang="en-US" sz="2000" dirty="0" smtClean="0"/>
              <a:t>long-standing colonic </a:t>
            </a:r>
            <a:r>
              <a:rPr lang="en-US" sz="2000" dirty="0" err="1"/>
              <a:t>Crohn</a:t>
            </a:r>
            <a:r>
              <a:rPr lang="en-US" sz="2000" dirty="0"/>
              <a:t> disease.</a:t>
            </a:r>
          </a:p>
        </p:txBody>
      </p:sp>
    </p:spTree>
    <p:extLst>
      <p:ext uri="{BB962C8B-B14F-4D97-AF65-F5344CB8AC3E}">
        <p14:creationId xmlns:p14="http://schemas.microsoft.com/office/powerpoint/2010/main" val="222464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44000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425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Ulcerative Colitis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7504" y="1600200"/>
            <a:ext cx="8784976" cy="4873752"/>
          </a:xfrm>
        </p:spPr>
        <p:txBody>
          <a:bodyPr>
            <a:normAutofit/>
          </a:bodyPr>
          <a:lstStyle/>
          <a:p>
            <a:r>
              <a:rPr lang="en-US" dirty="0" smtClean="0"/>
              <a:t>Ulcerative </a:t>
            </a:r>
            <a:r>
              <a:rPr lang="en-US" dirty="0"/>
              <a:t>colitis is closely related to </a:t>
            </a:r>
            <a:r>
              <a:rPr lang="en-US" dirty="0" err="1"/>
              <a:t>Crohn</a:t>
            </a:r>
            <a:r>
              <a:rPr lang="en-US" dirty="0"/>
              <a:t> disease.</a:t>
            </a:r>
          </a:p>
          <a:p>
            <a:r>
              <a:rPr lang="en-US" dirty="0"/>
              <a:t>However, ulcerative colitis is limited to the colon </a:t>
            </a:r>
            <a:r>
              <a:rPr lang="en-US" dirty="0" smtClean="0"/>
              <a:t>and rectum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Some </a:t>
            </a:r>
            <a:r>
              <a:rPr lang="en-US" dirty="0" err="1"/>
              <a:t>extraintestinal</a:t>
            </a:r>
            <a:r>
              <a:rPr lang="en-US" dirty="0"/>
              <a:t> manifestations of </a:t>
            </a:r>
            <a:r>
              <a:rPr lang="en-US" dirty="0" smtClean="0"/>
              <a:t>ulcerative colitis </a:t>
            </a:r>
            <a:r>
              <a:rPr lang="en-US" dirty="0"/>
              <a:t>overlap with those of </a:t>
            </a:r>
            <a:r>
              <a:rPr lang="en-US" dirty="0" err="1"/>
              <a:t>Crohn</a:t>
            </a:r>
            <a:r>
              <a:rPr lang="en-US" dirty="0"/>
              <a:t> disease, </a:t>
            </a:r>
            <a:r>
              <a:rPr lang="en-US" dirty="0" smtClean="0"/>
              <a:t>including migratory </a:t>
            </a:r>
            <a:r>
              <a:rPr lang="en-US" dirty="0"/>
              <a:t>polyarthritis, </a:t>
            </a:r>
            <a:r>
              <a:rPr lang="en-US" dirty="0" err="1"/>
              <a:t>sacroiliitis</a:t>
            </a:r>
            <a:r>
              <a:rPr lang="en-US" dirty="0"/>
              <a:t>, </a:t>
            </a:r>
            <a:r>
              <a:rPr lang="en-US" dirty="0" err="1"/>
              <a:t>ankylosing</a:t>
            </a:r>
            <a:r>
              <a:rPr lang="en-US" dirty="0"/>
              <a:t> spondylitis</a:t>
            </a:r>
            <a:r>
              <a:rPr lang="en-US" dirty="0" smtClean="0"/>
              <a:t>, uveitis</a:t>
            </a:r>
            <a:r>
              <a:rPr lang="en-US" dirty="0"/>
              <a:t>, skin lesions, </a:t>
            </a:r>
            <a:r>
              <a:rPr lang="en-US" dirty="0" err="1"/>
              <a:t>pericholangitis</a:t>
            </a:r>
            <a:r>
              <a:rPr lang="en-US" dirty="0"/>
              <a:t>, and </a:t>
            </a:r>
            <a:r>
              <a:rPr lang="en-US" u="sng" dirty="0">
                <a:solidFill>
                  <a:srgbClr val="FF0000"/>
                </a:solidFill>
              </a:rPr>
              <a:t>primary </a:t>
            </a:r>
            <a:r>
              <a:rPr lang="en-US" u="sng" dirty="0" err="1" smtClean="0">
                <a:solidFill>
                  <a:srgbClr val="FF0000"/>
                </a:solidFill>
              </a:rPr>
              <a:t>sclerosing</a:t>
            </a:r>
            <a:r>
              <a:rPr lang="en-US" u="sng" dirty="0" smtClean="0">
                <a:solidFill>
                  <a:srgbClr val="FF0000"/>
                </a:solidFill>
              </a:rPr>
              <a:t> cholangitis</a:t>
            </a:r>
            <a:r>
              <a:rPr lang="en-US" u="sng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8268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MORPHOLOGY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908720"/>
            <a:ext cx="8496944" cy="5832648"/>
          </a:xfrm>
        </p:spPr>
        <p:txBody>
          <a:bodyPr>
            <a:noAutofit/>
          </a:bodyPr>
          <a:lstStyle/>
          <a:p>
            <a:r>
              <a:rPr lang="en-US" sz="1800" dirty="0" smtClean="0"/>
              <a:t>Disease </a:t>
            </a:r>
            <a:r>
              <a:rPr lang="en-US" sz="1800" dirty="0"/>
              <a:t>of the entire colon is termed </a:t>
            </a:r>
            <a:r>
              <a:rPr lang="en-US" sz="1800" b="1" dirty="0" err="1" smtClean="0"/>
              <a:t>pancolitis</a:t>
            </a:r>
            <a:r>
              <a:rPr lang="en-US" sz="1800" b="1" dirty="0" smtClean="0"/>
              <a:t>.</a:t>
            </a:r>
            <a:endParaRPr lang="en-US" sz="1800" dirty="0"/>
          </a:p>
          <a:p>
            <a:r>
              <a:rPr lang="en-US" sz="1800" dirty="0" smtClean="0"/>
              <a:t>Disease </a:t>
            </a:r>
            <a:r>
              <a:rPr lang="en-US" sz="1800" dirty="0"/>
              <a:t>limited to the rectum or </a:t>
            </a:r>
            <a:r>
              <a:rPr lang="en-US" sz="1800" dirty="0" err="1"/>
              <a:t>rectosigmoid</a:t>
            </a:r>
            <a:r>
              <a:rPr lang="en-US" sz="1800" dirty="0"/>
              <a:t> may </a:t>
            </a:r>
            <a:r>
              <a:rPr lang="en-US" sz="1800" dirty="0" smtClean="0"/>
              <a:t>be referred </a:t>
            </a:r>
            <a:r>
              <a:rPr lang="en-US" sz="1800" dirty="0"/>
              <a:t>to descriptively as </a:t>
            </a:r>
            <a:r>
              <a:rPr lang="en-US" sz="1800" b="1" dirty="0"/>
              <a:t>ulcerative </a:t>
            </a:r>
            <a:r>
              <a:rPr lang="en-US" sz="1800" b="1" dirty="0" err="1"/>
              <a:t>proctitis</a:t>
            </a:r>
            <a:r>
              <a:rPr lang="en-US" sz="1800" b="1" dirty="0"/>
              <a:t> </a:t>
            </a:r>
            <a:r>
              <a:rPr lang="en-US" sz="1800" dirty="0"/>
              <a:t>or </a:t>
            </a:r>
            <a:r>
              <a:rPr lang="en-US" sz="1800" b="1" dirty="0" smtClean="0"/>
              <a:t>ulcerative </a:t>
            </a:r>
            <a:r>
              <a:rPr lang="en-US" sz="1800" b="1" dirty="0" err="1" smtClean="0"/>
              <a:t>proctosigmoiditis</a:t>
            </a:r>
            <a:r>
              <a:rPr lang="en-US" sz="1800" b="1" dirty="0"/>
              <a:t>. </a:t>
            </a:r>
            <a:endParaRPr lang="en-US" sz="1800" b="1" dirty="0" smtClean="0"/>
          </a:p>
          <a:p>
            <a:r>
              <a:rPr lang="en-US" sz="1800" dirty="0" smtClean="0"/>
              <a:t>The </a:t>
            </a:r>
            <a:r>
              <a:rPr lang="en-US" sz="1800" dirty="0"/>
              <a:t>small intestine </a:t>
            </a:r>
            <a:r>
              <a:rPr lang="en-US" sz="1800" dirty="0" smtClean="0"/>
              <a:t>Is </a:t>
            </a:r>
            <a:r>
              <a:rPr lang="en-US" sz="1800" dirty="0"/>
              <a:t>normal</a:t>
            </a:r>
            <a:r>
              <a:rPr lang="en-US" sz="1800" dirty="0" smtClean="0"/>
              <a:t>, although </a:t>
            </a:r>
            <a:r>
              <a:rPr lang="en-US" sz="1800" dirty="0"/>
              <a:t>mild mucosal inflammation of the distal ileum</a:t>
            </a:r>
            <a:r>
              <a:rPr lang="en-US" sz="1800" dirty="0" smtClean="0"/>
              <a:t>, </a:t>
            </a:r>
            <a:r>
              <a:rPr lang="en-US" sz="1800" b="1" dirty="0" smtClean="0"/>
              <a:t>backwash </a:t>
            </a:r>
            <a:r>
              <a:rPr lang="en-US" sz="1800" b="1" dirty="0"/>
              <a:t>ileitis, </a:t>
            </a:r>
            <a:r>
              <a:rPr lang="en-US" sz="1800" dirty="0"/>
              <a:t>may be present in severe cases </a:t>
            </a:r>
            <a:r>
              <a:rPr lang="en-US" sz="1800" dirty="0" smtClean="0"/>
              <a:t>of </a:t>
            </a:r>
            <a:r>
              <a:rPr lang="en-US" sz="1800" dirty="0" err="1" smtClean="0"/>
              <a:t>pancolitis</a:t>
            </a:r>
            <a:r>
              <a:rPr lang="en-US" sz="1800" dirty="0"/>
              <a:t>.</a:t>
            </a:r>
          </a:p>
          <a:p>
            <a:r>
              <a:rPr lang="en-US" sz="1800" dirty="0"/>
              <a:t>On gross evaluation, involved colonic mucosa may </a:t>
            </a:r>
            <a:r>
              <a:rPr lang="en-US" sz="1800" dirty="0" smtClean="0"/>
              <a:t>be slightly </a:t>
            </a:r>
            <a:r>
              <a:rPr lang="en-US" sz="1800" dirty="0"/>
              <a:t>red and granular-appearing or exhibit </a:t>
            </a:r>
            <a:r>
              <a:rPr lang="en-US" sz="1800" dirty="0" smtClean="0"/>
              <a:t>extensive </a:t>
            </a:r>
            <a:r>
              <a:rPr lang="en-US" sz="1800" b="1" dirty="0" smtClean="0"/>
              <a:t>broad-based </a:t>
            </a:r>
            <a:r>
              <a:rPr lang="en-US" sz="1800" b="1" dirty="0"/>
              <a:t>ulcers. </a:t>
            </a:r>
            <a:r>
              <a:rPr lang="en-US" sz="1800" dirty="0"/>
              <a:t>The transition between diseased </a:t>
            </a:r>
            <a:r>
              <a:rPr lang="en-US" sz="1800" dirty="0" smtClean="0"/>
              <a:t>and uninvolved </a:t>
            </a:r>
            <a:r>
              <a:rPr lang="en-US" sz="1800" dirty="0"/>
              <a:t>colon can be abrupt </a:t>
            </a:r>
            <a:r>
              <a:rPr lang="en-US" sz="1800" dirty="0" smtClean="0"/>
              <a:t>. </a:t>
            </a:r>
          </a:p>
          <a:p>
            <a:r>
              <a:rPr lang="en-US" sz="1800" dirty="0" smtClean="0"/>
              <a:t>Ulcers are aligned </a:t>
            </a:r>
            <a:r>
              <a:rPr lang="en-US" sz="1800" dirty="0"/>
              <a:t>along the long axis of the colon but typically do </a:t>
            </a:r>
            <a:r>
              <a:rPr lang="en-US" sz="1800" dirty="0" smtClean="0"/>
              <a:t>not replicate </a:t>
            </a:r>
            <a:r>
              <a:rPr lang="en-US" sz="1800" dirty="0"/>
              <a:t>the serpentine ulcers of </a:t>
            </a:r>
            <a:r>
              <a:rPr lang="en-US" sz="1800" dirty="0" err="1"/>
              <a:t>Crohn</a:t>
            </a:r>
            <a:r>
              <a:rPr lang="en-US" sz="1800" dirty="0"/>
              <a:t> disease. </a:t>
            </a:r>
            <a:r>
              <a:rPr lang="en-US" sz="1800" dirty="0" smtClean="0"/>
              <a:t> Isolated islands </a:t>
            </a:r>
            <a:r>
              <a:rPr lang="en-US" sz="1800" dirty="0"/>
              <a:t>of regenerating mucosa often bulge into the lumen </a:t>
            </a:r>
            <a:r>
              <a:rPr lang="en-US" sz="1800" dirty="0" smtClean="0"/>
              <a:t>to create </a:t>
            </a:r>
            <a:r>
              <a:rPr lang="en-US" sz="1800" dirty="0"/>
              <a:t>small elevations, termed </a:t>
            </a:r>
            <a:r>
              <a:rPr lang="en-US" sz="1800" b="1" dirty="0" err="1"/>
              <a:t>pseudopolyps</a:t>
            </a:r>
            <a:r>
              <a:rPr lang="en-US" sz="1800" b="1" dirty="0"/>
              <a:t>. </a:t>
            </a:r>
            <a:endParaRPr lang="en-US" sz="1800" b="1" dirty="0" smtClean="0"/>
          </a:p>
          <a:p>
            <a:r>
              <a:rPr lang="en-US" sz="1800" dirty="0" smtClean="0"/>
              <a:t>Chronic disease </a:t>
            </a:r>
            <a:r>
              <a:rPr lang="en-US" sz="1800" dirty="0"/>
              <a:t>may lead to </a:t>
            </a:r>
            <a:r>
              <a:rPr lang="en-US" sz="1800" b="1" dirty="0"/>
              <a:t>mucosal atrophy </a:t>
            </a:r>
            <a:r>
              <a:rPr lang="en-US" sz="1800" dirty="0" smtClean="0"/>
              <a:t>.</a:t>
            </a:r>
          </a:p>
          <a:p>
            <a:r>
              <a:rPr lang="en-US" sz="1800" dirty="0" smtClean="0"/>
              <a:t>Unlike </a:t>
            </a:r>
            <a:r>
              <a:rPr lang="en-US" sz="1800" dirty="0"/>
              <a:t>in </a:t>
            </a:r>
            <a:r>
              <a:rPr lang="en-US" sz="1800" dirty="0" err="1"/>
              <a:t>Crohn</a:t>
            </a:r>
            <a:r>
              <a:rPr lang="en-US" sz="1800" dirty="0"/>
              <a:t> disease</a:t>
            </a:r>
            <a:r>
              <a:rPr lang="en-US" sz="1800" dirty="0" smtClean="0"/>
              <a:t>, </a:t>
            </a:r>
            <a:r>
              <a:rPr lang="en-US" sz="1800" b="1" dirty="0" smtClean="0"/>
              <a:t>mural </a:t>
            </a:r>
            <a:r>
              <a:rPr lang="en-US" sz="1800" b="1" dirty="0"/>
              <a:t>thickening is absent, the </a:t>
            </a:r>
            <a:r>
              <a:rPr lang="en-US" sz="1800" b="1" dirty="0" err="1"/>
              <a:t>serosal</a:t>
            </a:r>
            <a:r>
              <a:rPr lang="en-US" sz="1800" b="1" dirty="0"/>
              <a:t> surface </a:t>
            </a:r>
            <a:r>
              <a:rPr lang="en-US" sz="1800" b="1" dirty="0" smtClean="0"/>
              <a:t>is normal</a:t>
            </a:r>
            <a:r>
              <a:rPr lang="en-US" sz="1800" b="1" dirty="0"/>
              <a:t>, and strictures do not occur. </a:t>
            </a:r>
            <a:endParaRPr lang="en-US" sz="1800" b="1" dirty="0" smtClean="0"/>
          </a:p>
          <a:p>
            <a:r>
              <a:rPr lang="en-US" sz="1800" dirty="0" smtClean="0"/>
              <a:t>Colonic </a:t>
            </a:r>
            <a:r>
              <a:rPr lang="en-US" sz="1800" dirty="0"/>
              <a:t>dilation and </a:t>
            </a:r>
            <a:r>
              <a:rPr lang="en-US" sz="1800" b="1" dirty="0"/>
              <a:t>toxic </a:t>
            </a:r>
            <a:r>
              <a:rPr lang="en-US" sz="1800" b="1" dirty="0" err="1"/>
              <a:t>megacolon</a:t>
            </a:r>
            <a:r>
              <a:rPr lang="en-US" sz="1800" b="1" dirty="0"/>
              <a:t>, </a:t>
            </a:r>
            <a:r>
              <a:rPr lang="en-US" sz="1800" dirty="0"/>
              <a:t>which carries a significant</a:t>
            </a:r>
          </a:p>
          <a:p>
            <a:pPr marL="0" indent="0">
              <a:buNone/>
            </a:pPr>
            <a:r>
              <a:rPr lang="en-US" sz="1800" dirty="0"/>
              <a:t>risk of </a:t>
            </a:r>
            <a:r>
              <a:rPr lang="en-US" sz="1800" dirty="0" smtClean="0"/>
              <a:t>perforation.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4189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7467600" cy="556523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Histologic features of mucosal disease in ulcerative colitis</a:t>
            </a:r>
          </a:p>
          <a:p>
            <a:pPr marL="0" indent="0">
              <a:buNone/>
            </a:pPr>
            <a:r>
              <a:rPr lang="en-US" sz="2000" dirty="0"/>
              <a:t>are similar to those in colonic </a:t>
            </a:r>
            <a:r>
              <a:rPr lang="en-US" sz="2000" dirty="0" err="1"/>
              <a:t>Crohn</a:t>
            </a:r>
            <a:r>
              <a:rPr lang="en-US" sz="2000" dirty="0"/>
              <a:t> disease and include</a:t>
            </a:r>
          </a:p>
          <a:p>
            <a:pPr marL="0" indent="0">
              <a:buNone/>
            </a:pPr>
            <a:r>
              <a:rPr lang="en-US" sz="2000" dirty="0"/>
              <a:t>inflammatory infiltrates, crypt abscesses, crypt distortion, </a:t>
            </a:r>
            <a:r>
              <a:rPr lang="en-US" sz="2000" dirty="0" smtClean="0"/>
              <a:t>and epithelial </a:t>
            </a:r>
            <a:r>
              <a:rPr lang="en-US" sz="2000" dirty="0"/>
              <a:t>metaplasia. </a:t>
            </a:r>
            <a:endParaRPr lang="en-US" sz="2000" dirty="0" smtClean="0"/>
          </a:p>
          <a:p>
            <a:r>
              <a:rPr lang="en-US" sz="2000" dirty="0" smtClean="0"/>
              <a:t>However</a:t>
            </a:r>
            <a:r>
              <a:rPr lang="en-US" sz="2000" dirty="0"/>
              <a:t>, </a:t>
            </a:r>
            <a:r>
              <a:rPr lang="en-US" sz="2000" b="1" dirty="0"/>
              <a:t>skip lesions are </a:t>
            </a:r>
            <a:r>
              <a:rPr lang="en-US" sz="2000" b="1" dirty="0" smtClean="0"/>
              <a:t>absent and </a:t>
            </a:r>
            <a:r>
              <a:rPr lang="en-US" sz="2000" b="1" dirty="0"/>
              <a:t>inflammation generally is limited to the </a:t>
            </a:r>
            <a:r>
              <a:rPr lang="en-US" sz="2000" b="1" dirty="0" smtClean="0"/>
              <a:t>mucosa and </a:t>
            </a:r>
            <a:r>
              <a:rPr lang="en-US" sz="2000" b="1" dirty="0"/>
              <a:t>superficial </a:t>
            </a:r>
            <a:r>
              <a:rPr lang="en-US" sz="2000" b="1" dirty="0" err="1" smtClean="0"/>
              <a:t>submucosa</a:t>
            </a:r>
            <a:r>
              <a:rPr lang="en-US" sz="2000" b="1" dirty="0" smtClean="0"/>
              <a:t>. </a:t>
            </a:r>
          </a:p>
          <a:p>
            <a:r>
              <a:rPr lang="en-US" sz="2000" dirty="0" smtClean="0"/>
              <a:t>In severe cases</a:t>
            </a:r>
            <a:r>
              <a:rPr lang="en-US" sz="2000" dirty="0"/>
              <a:t>, mucosal damage may be accompanied by ulcers </a:t>
            </a:r>
            <a:r>
              <a:rPr lang="en-US" sz="2000" dirty="0" smtClean="0"/>
              <a:t>that extend </a:t>
            </a:r>
            <a:r>
              <a:rPr lang="en-US" sz="2000" dirty="0"/>
              <a:t>more deeply into the </a:t>
            </a:r>
            <a:r>
              <a:rPr lang="en-US" sz="2000" dirty="0" err="1"/>
              <a:t>submucosa</a:t>
            </a:r>
            <a:r>
              <a:rPr lang="en-US" sz="2000" dirty="0"/>
              <a:t>, but the </a:t>
            </a:r>
            <a:r>
              <a:rPr lang="en-US" sz="2000" dirty="0" err="1" smtClean="0"/>
              <a:t>muscularis</a:t>
            </a:r>
            <a:r>
              <a:rPr lang="en-US" sz="2000" dirty="0" smtClean="0"/>
              <a:t> propria </a:t>
            </a:r>
            <a:r>
              <a:rPr lang="en-US" sz="2000" dirty="0"/>
              <a:t>is rarely </a:t>
            </a:r>
            <a:r>
              <a:rPr lang="en-US" sz="2000" dirty="0" smtClean="0"/>
              <a:t>involved.</a:t>
            </a:r>
          </a:p>
          <a:p>
            <a:r>
              <a:rPr lang="en-US" sz="2000" dirty="0" smtClean="0"/>
              <a:t> </a:t>
            </a:r>
            <a:r>
              <a:rPr lang="en-US" sz="2000" b="1" dirty="0"/>
              <a:t>Granulomas </a:t>
            </a:r>
            <a:r>
              <a:rPr lang="en-US" sz="2000" b="1" dirty="0" smtClean="0"/>
              <a:t>are not </a:t>
            </a:r>
            <a:r>
              <a:rPr lang="en-US" sz="2000" b="1" dirty="0"/>
              <a:t>present.</a:t>
            </a:r>
          </a:p>
          <a:p>
            <a:pPr marL="0" indent="0">
              <a:buNone/>
            </a:pPr>
            <a:endParaRPr lang="en-US" sz="2000" i="1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6417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Features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Ulcerative </a:t>
            </a:r>
            <a:r>
              <a:rPr lang="en-US" dirty="0"/>
              <a:t>colitis is a relapsing disorder characterized by</a:t>
            </a:r>
          </a:p>
          <a:p>
            <a:pPr marL="0" indent="0">
              <a:buNone/>
            </a:pPr>
            <a:r>
              <a:rPr lang="en-US" dirty="0"/>
              <a:t>attacks of bloody diarrhea with expulsion of stringy</a:t>
            </a:r>
            <a:r>
              <a:rPr lang="en-US" dirty="0" smtClean="0"/>
              <a:t>, </a:t>
            </a:r>
            <a:r>
              <a:rPr lang="en-US" dirty="0" err="1" smtClean="0"/>
              <a:t>mucoid</a:t>
            </a:r>
            <a:r>
              <a:rPr lang="en-US" dirty="0" smtClean="0"/>
              <a:t> </a:t>
            </a:r>
            <a:r>
              <a:rPr lang="en-US" dirty="0"/>
              <a:t>material and lower abdominal pain and </a:t>
            </a:r>
            <a:r>
              <a:rPr lang="en-US" dirty="0" smtClean="0"/>
              <a:t>cramps that </a:t>
            </a:r>
            <a:r>
              <a:rPr lang="en-US" dirty="0"/>
              <a:t>are temporarily relieved by defecation. </a:t>
            </a:r>
            <a:endParaRPr lang="en-US" dirty="0" smtClean="0"/>
          </a:p>
          <a:p>
            <a:r>
              <a:rPr lang="en-US" dirty="0" smtClean="0"/>
              <a:t>These symptoms may </a:t>
            </a:r>
            <a:r>
              <a:rPr lang="en-US" dirty="0"/>
              <a:t>persist for days, weeks, or months before </a:t>
            </a:r>
            <a:r>
              <a:rPr lang="en-US" dirty="0" smtClean="0"/>
              <a:t>they Subside.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More than half of the patients have mild </a:t>
            </a:r>
            <a:r>
              <a:rPr lang="en-US" dirty="0" smtClean="0"/>
              <a:t>disease.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factors that trigger ulcerative colitis are not known</a:t>
            </a:r>
            <a:r>
              <a:rPr lang="en-US" dirty="0" smtClean="0"/>
              <a:t>, but </a:t>
            </a:r>
            <a:r>
              <a:rPr lang="en-US" dirty="0"/>
              <a:t>as noted previously, infectious enteritis </a:t>
            </a:r>
            <a:r>
              <a:rPr lang="en-US" dirty="0" smtClean="0"/>
              <a:t>precedes disease </a:t>
            </a:r>
            <a:r>
              <a:rPr lang="en-US" dirty="0"/>
              <a:t>onset in some cases.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initial onset of </a:t>
            </a:r>
            <a:r>
              <a:rPr lang="en-US" dirty="0" smtClean="0"/>
              <a:t>symptoms also </a:t>
            </a:r>
            <a:r>
              <a:rPr lang="en-US" dirty="0"/>
              <a:t>has been reported to occur shortly after smoking </a:t>
            </a:r>
            <a:r>
              <a:rPr lang="en-US" dirty="0" smtClean="0"/>
              <a:t>cessation in </a:t>
            </a:r>
            <a:r>
              <a:rPr lang="en-US" dirty="0"/>
              <a:t>some patients, and smoking may partially </a:t>
            </a:r>
            <a:r>
              <a:rPr lang="en-US" dirty="0" smtClean="0"/>
              <a:t>relieve symptoms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155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52550"/>
            <a:ext cx="8892480" cy="5100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297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-156146"/>
            <a:ext cx="5058494" cy="7170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721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Ischemic Bowel Disease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98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Sigmoid Diverticulitis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8856984" cy="4873752"/>
          </a:xfrm>
        </p:spPr>
        <p:txBody>
          <a:bodyPr>
            <a:normAutofit/>
          </a:bodyPr>
          <a:lstStyle/>
          <a:p>
            <a:r>
              <a:rPr lang="en-US" dirty="0"/>
              <a:t>In general, diverticular disease refers to acquired </a:t>
            </a:r>
            <a:r>
              <a:rPr lang="en-US" dirty="0" err="1" smtClean="0"/>
              <a:t>pseudodiverticular</a:t>
            </a:r>
            <a:r>
              <a:rPr lang="en-US" dirty="0" smtClean="0"/>
              <a:t> </a:t>
            </a:r>
            <a:r>
              <a:rPr lang="en-US" dirty="0" err="1" smtClean="0"/>
              <a:t>outpouchings</a:t>
            </a:r>
            <a:r>
              <a:rPr lang="en-US" dirty="0" smtClean="0"/>
              <a:t> </a:t>
            </a:r>
            <a:r>
              <a:rPr lang="en-US" dirty="0"/>
              <a:t>of the colonic mucosa and </a:t>
            </a:r>
            <a:r>
              <a:rPr lang="en-US" dirty="0" err="1"/>
              <a:t>submucosa</a:t>
            </a:r>
            <a:r>
              <a:rPr lang="en-US" dirty="0" smtClean="0"/>
              <a:t>.</a:t>
            </a:r>
          </a:p>
          <a:p>
            <a:r>
              <a:rPr lang="en-US" dirty="0" smtClean="0"/>
              <a:t> Diverticula generally </a:t>
            </a:r>
            <a:r>
              <a:rPr lang="en-US" dirty="0"/>
              <a:t>are multiple, and the condition is </a:t>
            </a:r>
            <a:r>
              <a:rPr lang="en-US" dirty="0" smtClean="0"/>
              <a:t>referred to </a:t>
            </a:r>
            <a:r>
              <a:rPr lang="en-US" dirty="0"/>
              <a:t>as </a:t>
            </a:r>
            <a:r>
              <a:rPr lang="en-US" i="1" dirty="0"/>
              <a:t>diverticulosis. </a:t>
            </a:r>
            <a:endParaRPr lang="en-US" i="1" dirty="0" smtClean="0"/>
          </a:p>
          <a:p>
            <a:r>
              <a:rPr lang="en-US" dirty="0"/>
              <a:t>Colonic diverticula tend to develop under conditions of</a:t>
            </a:r>
          </a:p>
          <a:p>
            <a:pPr marL="0" indent="0">
              <a:buNone/>
            </a:pPr>
            <a:r>
              <a:rPr lang="en-US" dirty="0"/>
              <a:t>elevated intraluminal pressure in the sigmoid </a:t>
            </a:r>
            <a:r>
              <a:rPr lang="en-US" dirty="0" smtClean="0"/>
              <a:t>colon.</a:t>
            </a:r>
          </a:p>
          <a:p>
            <a:r>
              <a:rPr lang="en-US" dirty="0"/>
              <a:t>High luminal pressures may </a:t>
            </a:r>
            <a:r>
              <a:rPr lang="en-US" dirty="0" smtClean="0"/>
              <a:t>be generated </a:t>
            </a:r>
            <a:r>
              <a:rPr lang="en-US" dirty="0"/>
              <a:t>by exaggerated peristaltic contractions, with </a:t>
            </a:r>
            <a:r>
              <a:rPr lang="en-US" dirty="0" smtClean="0"/>
              <a:t>spasmodic sequestration </a:t>
            </a:r>
            <a:r>
              <a:rPr lang="en-US" dirty="0"/>
              <a:t>of bowel segments that may be </a:t>
            </a:r>
            <a:r>
              <a:rPr lang="en-US" dirty="0" smtClean="0"/>
              <a:t>exacerbated by </a:t>
            </a:r>
            <a:r>
              <a:rPr lang="en-US" dirty="0"/>
              <a:t>diets low in fiber, which reduce stool bulk.</a:t>
            </a:r>
          </a:p>
          <a:p>
            <a:pPr marL="0" indent="0">
              <a:buNone/>
            </a:pPr>
            <a:endParaRPr lang="en-US" i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32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Ischemic </a:t>
            </a:r>
            <a:r>
              <a:rPr lang="en-US" dirty="0"/>
              <a:t>damage to the bowel wall can range from </a:t>
            </a:r>
            <a:r>
              <a:rPr lang="en-US" dirty="0" smtClean="0"/>
              <a:t>:</a:t>
            </a:r>
          </a:p>
          <a:p>
            <a:r>
              <a:rPr lang="en-US" i="1" dirty="0" smtClean="0"/>
              <a:t>Mucosal infarction</a:t>
            </a:r>
            <a:r>
              <a:rPr lang="en-US" i="1" dirty="0"/>
              <a:t>, </a:t>
            </a:r>
            <a:r>
              <a:rPr lang="en-US" dirty="0"/>
              <a:t>extending no deeper than the </a:t>
            </a:r>
            <a:r>
              <a:rPr lang="en-US" dirty="0" err="1"/>
              <a:t>muscularis</a:t>
            </a:r>
            <a:r>
              <a:rPr lang="en-US" dirty="0"/>
              <a:t> </a:t>
            </a:r>
            <a:r>
              <a:rPr lang="en-US" dirty="0" smtClean="0"/>
              <a:t>mucosa.</a:t>
            </a:r>
            <a:endParaRPr lang="en-US" dirty="0"/>
          </a:p>
          <a:p>
            <a:r>
              <a:rPr lang="en-US" dirty="0" smtClean="0"/>
              <a:t> </a:t>
            </a:r>
            <a:r>
              <a:rPr lang="en-US" i="1" dirty="0" smtClean="0"/>
              <a:t>Mural </a:t>
            </a:r>
            <a:r>
              <a:rPr lang="en-US" i="1" dirty="0"/>
              <a:t>infarction </a:t>
            </a:r>
            <a:r>
              <a:rPr lang="en-US" dirty="0"/>
              <a:t>of mucosa and </a:t>
            </a:r>
            <a:r>
              <a:rPr lang="en-US" dirty="0" err="1" smtClean="0"/>
              <a:t>submucosa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i="1" dirty="0" err="1" smtClean="0"/>
              <a:t>Transmural</a:t>
            </a:r>
            <a:r>
              <a:rPr lang="en-US" i="1" dirty="0" smtClean="0"/>
              <a:t> infarction </a:t>
            </a:r>
            <a:r>
              <a:rPr lang="en-US" dirty="0"/>
              <a:t>involving all three layers of the wall. </a:t>
            </a:r>
            <a:endParaRPr lang="en-US" dirty="0" smtClean="0"/>
          </a:p>
          <a:p>
            <a:r>
              <a:rPr lang="en-US" dirty="0" smtClean="0"/>
              <a:t>While mucosal </a:t>
            </a:r>
            <a:r>
              <a:rPr lang="en-US" dirty="0"/>
              <a:t>or mural infarctions often are secondary to </a:t>
            </a:r>
            <a:r>
              <a:rPr lang="en-US" dirty="0" smtClean="0"/>
              <a:t>acute or </a:t>
            </a:r>
            <a:r>
              <a:rPr lang="en-US" dirty="0"/>
              <a:t>chronic </a:t>
            </a:r>
            <a:r>
              <a:rPr lang="en-US" i="1" dirty="0" err="1"/>
              <a:t>hypoperfusion</a:t>
            </a:r>
            <a:r>
              <a:rPr lang="en-US" i="1" dirty="0"/>
              <a:t>, </a:t>
            </a:r>
            <a:r>
              <a:rPr lang="en-US" dirty="0" err="1"/>
              <a:t>transmural</a:t>
            </a:r>
            <a:r>
              <a:rPr lang="en-US" dirty="0"/>
              <a:t> infarction is </a:t>
            </a:r>
            <a:r>
              <a:rPr lang="en-US" dirty="0" smtClean="0"/>
              <a:t>generally caused </a:t>
            </a:r>
            <a:r>
              <a:rPr lang="en-US" dirty="0"/>
              <a:t>by acute </a:t>
            </a:r>
            <a:r>
              <a:rPr lang="en-US" b="1" dirty="0"/>
              <a:t>vascular obstruction.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i="1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32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260648"/>
            <a:ext cx="8640960" cy="626469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Clinical Features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/>
              <a:t>Ischemic bowel disease tends to occur in older </a:t>
            </a:r>
            <a:r>
              <a:rPr lang="en-US" sz="1800" dirty="0" smtClean="0"/>
              <a:t>persons with </a:t>
            </a:r>
            <a:r>
              <a:rPr lang="en-US" sz="1800" dirty="0"/>
              <a:t>coexisting cardiac or vascular disease. 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Acute </a:t>
            </a:r>
            <a:r>
              <a:rPr lang="en-US" sz="1800" dirty="0" err="1" smtClean="0"/>
              <a:t>transmural</a:t>
            </a:r>
            <a:r>
              <a:rPr lang="en-US" sz="1800" dirty="0" smtClean="0"/>
              <a:t> infarction </a:t>
            </a:r>
            <a:r>
              <a:rPr lang="en-US" sz="1800" dirty="0"/>
              <a:t>typically manifests with sudden, severe</a:t>
            </a:r>
          </a:p>
          <a:p>
            <a:pPr marL="0" indent="0">
              <a:buNone/>
            </a:pPr>
            <a:r>
              <a:rPr lang="en-US" sz="1800" dirty="0"/>
              <a:t>abdominal pain and tenderness, sometimes </a:t>
            </a:r>
            <a:r>
              <a:rPr lang="en-US" sz="1800" dirty="0" smtClean="0"/>
              <a:t>accompanied by </a:t>
            </a:r>
            <a:r>
              <a:rPr lang="en-US" sz="1800" dirty="0"/>
              <a:t>nausea, vomiting, bloody diarrhea, or grossly </a:t>
            </a:r>
            <a:r>
              <a:rPr lang="en-US" sz="1800" dirty="0" err="1" smtClean="0"/>
              <a:t>melanotic</a:t>
            </a:r>
            <a:r>
              <a:rPr lang="en-US" sz="1800" dirty="0" smtClean="0"/>
              <a:t> stool</a:t>
            </a:r>
            <a:r>
              <a:rPr lang="en-US" sz="1800" dirty="0"/>
              <a:t>. </a:t>
            </a: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r>
              <a:rPr lang="en-US" sz="1800" dirty="0" smtClean="0"/>
              <a:t>Peristaltic sounds </a:t>
            </a:r>
            <a:r>
              <a:rPr lang="en-US" sz="1800" dirty="0"/>
              <a:t>diminish or disappear, and muscular spasm </a:t>
            </a:r>
            <a:r>
              <a:rPr lang="en-US" sz="1800" dirty="0" smtClean="0"/>
              <a:t>creates </a:t>
            </a:r>
            <a:r>
              <a:rPr lang="en-US" sz="1800" dirty="0" err="1" smtClean="0"/>
              <a:t>boardlike</a:t>
            </a:r>
            <a:r>
              <a:rPr lang="en-US" sz="1800" dirty="0" smtClean="0"/>
              <a:t> </a:t>
            </a:r>
            <a:r>
              <a:rPr lang="en-US" sz="1800" dirty="0"/>
              <a:t>rigidity of the abdominal wall</a:t>
            </a:r>
            <a:r>
              <a:rPr lang="en-US" sz="1800" dirty="0" smtClean="0"/>
              <a:t>.</a:t>
            </a:r>
          </a:p>
          <a:p>
            <a:pPr marL="0" indent="0">
              <a:buNone/>
            </a:pPr>
            <a:endParaRPr lang="en-US" sz="1800" dirty="0" smtClean="0"/>
          </a:p>
          <a:p>
            <a:r>
              <a:rPr lang="en-US" sz="1800" dirty="0" smtClean="0"/>
              <a:t> </a:t>
            </a:r>
            <a:r>
              <a:rPr lang="en-US" sz="1800" i="1" dirty="0"/>
              <a:t>Mucosal and mural infarctions </a:t>
            </a:r>
            <a:r>
              <a:rPr lang="en-US" sz="1800" dirty="0"/>
              <a:t>by themselves may not be</a:t>
            </a:r>
          </a:p>
          <a:p>
            <a:pPr marL="0" indent="0">
              <a:buNone/>
            </a:pPr>
            <a:r>
              <a:rPr lang="en-US" sz="1800" dirty="0" smtClean="0"/>
              <a:t>fatal</a:t>
            </a:r>
            <a:r>
              <a:rPr lang="en-US" sz="1800" dirty="0"/>
              <a:t>. However, these may progress to more extensive</a:t>
            </a:r>
            <a:r>
              <a:rPr lang="en-US" sz="1800" dirty="0" smtClean="0"/>
              <a:t>, in </a:t>
            </a:r>
            <a:r>
              <a:rPr lang="en-US" sz="1800" dirty="0" err="1" smtClean="0"/>
              <a:t>transmural</a:t>
            </a:r>
            <a:r>
              <a:rPr lang="en-US" sz="1800" dirty="0" smtClean="0"/>
              <a:t> infarction.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0643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CAUSES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i="1" dirty="0"/>
              <a:t>CMV </a:t>
            </a:r>
            <a:r>
              <a:rPr lang="en-US" i="1" dirty="0" smtClean="0"/>
              <a:t>infection.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i="1" dirty="0"/>
              <a:t>Radiation </a:t>
            </a:r>
            <a:r>
              <a:rPr lang="en-US" i="1" dirty="0" err="1"/>
              <a:t>enterocolitis</a:t>
            </a:r>
            <a:r>
              <a:rPr lang="en-US" i="1" dirty="0"/>
              <a:t> 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i="1" dirty="0"/>
              <a:t>Necrotizing </a:t>
            </a:r>
            <a:r>
              <a:rPr lang="en-US" i="1" dirty="0" err="1"/>
              <a:t>enterocolitis</a:t>
            </a:r>
            <a:r>
              <a:rPr lang="en-US" i="1" dirty="0"/>
              <a:t> 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i="1" dirty="0" err="1"/>
              <a:t>Angiodysplasia</a:t>
            </a:r>
            <a:r>
              <a:rPr lang="en-US" i="1" dirty="0"/>
              <a:t> </a:t>
            </a:r>
            <a:r>
              <a:rPr lang="en-US" dirty="0"/>
              <a:t>is characterized by malformed </a:t>
            </a:r>
            <a:r>
              <a:rPr lang="en-US" dirty="0" smtClean="0"/>
              <a:t>submucosal and </a:t>
            </a:r>
            <a:r>
              <a:rPr lang="en-US" dirty="0"/>
              <a:t>mucosal blood vessels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40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47248" cy="48737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/>
              <a:t>GOOD LUCK IN YOUR EXAM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164589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24008"/>
            <a:ext cx="8712968" cy="3404992"/>
          </a:xfrm>
        </p:spPr>
        <p:txBody>
          <a:bodyPr/>
          <a:lstStyle/>
          <a:p>
            <a:r>
              <a:rPr lang="en-US" dirty="0"/>
              <a:t>Sigmoid diverticular disease. </a:t>
            </a:r>
            <a:r>
              <a:rPr lang="en-US" b="1" dirty="0"/>
              <a:t>A, </a:t>
            </a:r>
            <a:r>
              <a:rPr lang="en-US" dirty="0"/>
              <a:t>Stool-filled diverticula </a:t>
            </a:r>
            <a:r>
              <a:rPr lang="en-US" dirty="0" smtClean="0"/>
              <a:t>are regularly </a:t>
            </a:r>
            <a:r>
              <a:rPr lang="en-US" dirty="0"/>
              <a:t>arranged. </a:t>
            </a:r>
            <a:r>
              <a:rPr lang="en-US" b="1" dirty="0"/>
              <a:t>B, </a:t>
            </a:r>
            <a:r>
              <a:rPr lang="en-US" dirty="0"/>
              <a:t>Cross-section showing the </a:t>
            </a:r>
            <a:r>
              <a:rPr lang="en-US" dirty="0" err="1"/>
              <a:t>outpouching</a:t>
            </a:r>
            <a:r>
              <a:rPr lang="en-US" dirty="0"/>
              <a:t> of </a:t>
            </a:r>
            <a:r>
              <a:rPr lang="en-US" dirty="0" smtClean="0"/>
              <a:t>mucosa beneath </a:t>
            </a:r>
            <a:r>
              <a:rPr lang="en-US" dirty="0"/>
              <a:t>the </a:t>
            </a:r>
            <a:r>
              <a:rPr lang="en-US" dirty="0" err="1"/>
              <a:t>muscularis</a:t>
            </a:r>
            <a:r>
              <a:rPr lang="en-US" dirty="0"/>
              <a:t> propria. </a:t>
            </a: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C</a:t>
            </a:r>
            <a:r>
              <a:rPr lang="en-US" b="1" dirty="0"/>
              <a:t>, </a:t>
            </a:r>
            <a:r>
              <a:rPr lang="en-US" dirty="0"/>
              <a:t>Low-power photomicrograph of </a:t>
            </a:r>
            <a:r>
              <a:rPr lang="en-US" dirty="0" smtClean="0"/>
              <a:t>a sigmoid </a:t>
            </a:r>
            <a:r>
              <a:rPr lang="en-US" dirty="0"/>
              <a:t>diverticulum showing protrusion of the mucosa and </a:t>
            </a:r>
            <a:r>
              <a:rPr lang="en-US" dirty="0" err="1"/>
              <a:t>submucosa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through the </a:t>
            </a:r>
            <a:r>
              <a:rPr lang="en-US" dirty="0" err="1"/>
              <a:t>muscularis</a:t>
            </a:r>
            <a:r>
              <a:rPr lang="en-US" dirty="0"/>
              <a:t> propria.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88" y="2492896"/>
            <a:ext cx="6934719" cy="4079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592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COMPLICATIONS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424936" cy="4873752"/>
          </a:xfrm>
        </p:spPr>
        <p:txBody>
          <a:bodyPr>
            <a:normAutofit/>
          </a:bodyPr>
          <a:lstStyle/>
          <a:p>
            <a:r>
              <a:rPr lang="en-US" dirty="0"/>
              <a:t>Obstruction of </a:t>
            </a:r>
            <a:r>
              <a:rPr lang="en-US" dirty="0" smtClean="0"/>
              <a:t>diverticula leads </a:t>
            </a:r>
            <a:r>
              <a:rPr lang="en-US" dirty="0"/>
              <a:t>to inflammatory changes, producing </a:t>
            </a:r>
            <a:r>
              <a:rPr lang="en-US" b="1" dirty="0" smtClean="0"/>
              <a:t>diverticulitis </a:t>
            </a:r>
            <a:r>
              <a:rPr lang="en-US" dirty="0" smtClean="0"/>
              <a:t>and </a:t>
            </a:r>
            <a:r>
              <a:rPr lang="en-US" dirty="0" err="1"/>
              <a:t>peridiverticulitis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Because </a:t>
            </a:r>
            <a:r>
              <a:rPr lang="en-US" dirty="0"/>
              <a:t>the wall of the </a:t>
            </a:r>
            <a:r>
              <a:rPr lang="en-US" dirty="0" smtClean="0"/>
              <a:t>diverticulum is </a:t>
            </a:r>
            <a:r>
              <a:rPr lang="en-US" dirty="0"/>
              <a:t>supported only by the </a:t>
            </a:r>
            <a:r>
              <a:rPr lang="en-US" dirty="0" err="1"/>
              <a:t>muscularis</a:t>
            </a:r>
            <a:r>
              <a:rPr lang="en-US" dirty="0"/>
              <a:t> mucosa and a thin </a:t>
            </a:r>
            <a:r>
              <a:rPr lang="en-US" dirty="0" smtClean="0"/>
              <a:t>layer of </a:t>
            </a:r>
            <a:r>
              <a:rPr lang="en-US" dirty="0" err="1"/>
              <a:t>subserosal</a:t>
            </a:r>
            <a:r>
              <a:rPr lang="en-US" dirty="0"/>
              <a:t> adipose tissue, inflammation and </a:t>
            </a:r>
            <a:r>
              <a:rPr lang="en-US" dirty="0" smtClean="0"/>
              <a:t>increased pressure </a:t>
            </a:r>
            <a:r>
              <a:rPr lang="en-US" dirty="0"/>
              <a:t>within an obstructed diverticulum can lead to </a:t>
            </a:r>
            <a:r>
              <a:rPr lang="en-US" b="1" dirty="0"/>
              <a:t>perforation.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25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Inflammatory Bowel Disease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1600200"/>
            <a:ext cx="8496944" cy="4873752"/>
          </a:xfrm>
        </p:spPr>
        <p:txBody>
          <a:bodyPr>
            <a:normAutofit fontScale="92500" lnSpcReduction="20000"/>
          </a:bodyPr>
          <a:lstStyle/>
          <a:p>
            <a:r>
              <a:rPr lang="en-US" i="1" dirty="0" smtClean="0"/>
              <a:t>Inflammatory </a:t>
            </a:r>
            <a:r>
              <a:rPr lang="en-US" i="1" dirty="0"/>
              <a:t>bowel disease </a:t>
            </a:r>
            <a:r>
              <a:rPr lang="en-US" dirty="0"/>
              <a:t>(IBD) is a chronic condition</a:t>
            </a:r>
          </a:p>
          <a:p>
            <a:pPr marL="0" indent="0">
              <a:buNone/>
            </a:pPr>
            <a:r>
              <a:rPr lang="en-US" dirty="0"/>
              <a:t>resulting from inappropriate mucosal immune activation.</a:t>
            </a:r>
          </a:p>
          <a:p>
            <a:pPr marL="0" indent="0">
              <a:buNone/>
            </a:pPr>
            <a:r>
              <a:rPr lang="en-US" dirty="0"/>
              <a:t>IBD encompasses two major entities, </a:t>
            </a:r>
            <a:r>
              <a:rPr lang="en-US" i="1" dirty="0" err="1"/>
              <a:t>Crohn</a:t>
            </a:r>
            <a:r>
              <a:rPr lang="en-US" i="1" dirty="0"/>
              <a:t> disease </a:t>
            </a:r>
            <a:r>
              <a:rPr lang="en-US" dirty="0"/>
              <a:t>and</a:t>
            </a:r>
          </a:p>
          <a:p>
            <a:pPr marL="0" indent="0">
              <a:buNone/>
            </a:pPr>
            <a:r>
              <a:rPr lang="en-US" i="1" dirty="0"/>
              <a:t>ulcerative colitis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The </a:t>
            </a:r>
            <a:r>
              <a:rPr lang="en-US" dirty="0"/>
              <a:t>distinction between ulcerative </a:t>
            </a:r>
            <a:r>
              <a:rPr lang="en-US" dirty="0" smtClean="0"/>
              <a:t>colitis and </a:t>
            </a:r>
            <a:r>
              <a:rPr lang="en-US" dirty="0" err="1"/>
              <a:t>Crohn</a:t>
            </a:r>
            <a:r>
              <a:rPr lang="en-US" dirty="0"/>
              <a:t> disease is based, in large part, on the </a:t>
            </a:r>
            <a:r>
              <a:rPr lang="en-US" dirty="0" smtClean="0"/>
              <a:t>distribution of </a:t>
            </a:r>
            <a:r>
              <a:rPr lang="en-US" dirty="0"/>
              <a:t>affected sites and the morphologic expression </a:t>
            </a:r>
            <a:r>
              <a:rPr lang="en-US" dirty="0" smtClean="0"/>
              <a:t>of disease </a:t>
            </a:r>
            <a:r>
              <a:rPr lang="en-US" dirty="0"/>
              <a:t>at those </a:t>
            </a:r>
            <a:r>
              <a:rPr lang="en-US" dirty="0" smtClean="0"/>
              <a:t>site. </a:t>
            </a:r>
          </a:p>
          <a:p>
            <a:endParaRPr lang="en-US" dirty="0" smtClean="0"/>
          </a:p>
          <a:p>
            <a:r>
              <a:rPr lang="en-US" i="1" dirty="0" smtClean="0"/>
              <a:t>Ulcerative colitis </a:t>
            </a:r>
            <a:r>
              <a:rPr lang="en-US" i="1" dirty="0"/>
              <a:t>is limited to the colon and rectum and extends only </a:t>
            </a:r>
            <a:r>
              <a:rPr lang="en-US" i="1" dirty="0" smtClean="0"/>
              <a:t>into the </a:t>
            </a:r>
            <a:r>
              <a:rPr lang="en-US" i="1" dirty="0"/>
              <a:t>mucosa and </a:t>
            </a:r>
            <a:r>
              <a:rPr lang="en-US" i="1" dirty="0" err="1"/>
              <a:t>submucosa</a:t>
            </a:r>
            <a:r>
              <a:rPr lang="en-US" i="1" dirty="0"/>
              <a:t>. </a:t>
            </a:r>
            <a:r>
              <a:rPr lang="en-US" dirty="0" smtClean="0"/>
              <a:t>By </a:t>
            </a:r>
            <a:r>
              <a:rPr lang="en-US" dirty="0"/>
              <a:t>contrast, </a:t>
            </a:r>
            <a:r>
              <a:rPr lang="en-US" i="1" dirty="0" err="1"/>
              <a:t>Crohn</a:t>
            </a:r>
            <a:r>
              <a:rPr lang="en-US" i="1" dirty="0"/>
              <a:t> disease, </a:t>
            </a:r>
            <a:r>
              <a:rPr lang="en-US" i="1" dirty="0" smtClean="0"/>
              <a:t>which </a:t>
            </a:r>
            <a:r>
              <a:rPr lang="en-US" i="1" dirty="0"/>
              <a:t>also has been referred to as regional enteritis (because of </a:t>
            </a:r>
            <a:r>
              <a:rPr lang="en-US" i="1" dirty="0" smtClean="0"/>
              <a:t>frequent </a:t>
            </a:r>
            <a:r>
              <a:rPr lang="en-US" i="1" dirty="0" err="1" smtClean="0"/>
              <a:t>ileal</a:t>
            </a:r>
            <a:r>
              <a:rPr lang="en-US" i="1" dirty="0" smtClean="0"/>
              <a:t> </a:t>
            </a:r>
            <a:r>
              <a:rPr lang="en-US" i="1" dirty="0"/>
              <a:t>involvement), may involve any area of the </a:t>
            </a:r>
            <a:r>
              <a:rPr lang="en-US" i="1" dirty="0" smtClean="0"/>
              <a:t>gastrointestinal tract </a:t>
            </a:r>
            <a:r>
              <a:rPr lang="en-US" i="1" dirty="0"/>
              <a:t>and frequently is </a:t>
            </a:r>
            <a:r>
              <a:rPr lang="en-US" i="1" dirty="0" err="1"/>
              <a:t>transmural</a:t>
            </a:r>
            <a:r>
              <a:rPr lang="en-US" i="1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87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Epidemiology</a:t>
            </a:r>
          </a:p>
          <a:p>
            <a:r>
              <a:rPr lang="en-US" sz="2800" dirty="0"/>
              <a:t>Both </a:t>
            </a:r>
            <a:r>
              <a:rPr lang="en-US" sz="2800" dirty="0" err="1"/>
              <a:t>Crohn</a:t>
            </a:r>
            <a:r>
              <a:rPr lang="en-US" sz="2800" dirty="0"/>
              <a:t> disease and ulcerative colitis are more </a:t>
            </a:r>
            <a:r>
              <a:rPr lang="en-US" sz="2800" dirty="0" smtClean="0"/>
              <a:t>common in </a:t>
            </a:r>
            <a:r>
              <a:rPr lang="en-US" sz="2800" dirty="0"/>
              <a:t>females and frequently present during adolescence or </a:t>
            </a:r>
            <a:r>
              <a:rPr lang="en-US" sz="2800" dirty="0" smtClean="0"/>
              <a:t>in young </a:t>
            </a:r>
            <a:r>
              <a:rPr lang="en-US" sz="2800" dirty="0"/>
              <a:t>adults. </a:t>
            </a:r>
            <a:endParaRPr lang="en-US" sz="2800" dirty="0" smtClean="0"/>
          </a:p>
          <a:p>
            <a:r>
              <a:rPr lang="en-US" sz="2800" dirty="0" smtClean="0"/>
              <a:t>The </a:t>
            </a:r>
            <a:r>
              <a:rPr lang="en-US" sz="2800" dirty="0"/>
              <a:t>hygiene hypothesis</a:t>
            </a:r>
            <a:r>
              <a:rPr lang="en-US" sz="2800" dirty="0" smtClean="0"/>
              <a:t>.???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7615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0"/>
            <a:ext cx="5782766" cy="6715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344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579296" cy="487375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PATHOGENESIS</a:t>
            </a:r>
          </a:p>
          <a:p>
            <a:r>
              <a:rPr lang="en-US" dirty="0"/>
              <a:t>The cause(s) of IBD remains uncertain. However, </a:t>
            </a:r>
            <a:r>
              <a:rPr lang="en-US" b="1" dirty="0" smtClean="0"/>
              <a:t>most investigators </a:t>
            </a:r>
            <a:r>
              <a:rPr lang="en-US" b="1" dirty="0"/>
              <a:t>believe that IBD results from a </a:t>
            </a:r>
            <a:r>
              <a:rPr lang="en-US" b="1" dirty="0" smtClean="0"/>
              <a:t>combination of </a:t>
            </a:r>
            <a:r>
              <a:rPr lang="en-US" b="1" dirty="0"/>
              <a:t>errant host interactions with </a:t>
            </a:r>
            <a:r>
              <a:rPr lang="en-US" b="1" dirty="0" smtClean="0"/>
              <a:t>intestinal </a:t>
            </a:r>
            <a:r>
              <a:rPr lang="en-US" b="1" dirty="0" err="1" smtClean="0"/>
              <a:t>microbiota</a:t>
            </a:r>
            <a:r>
              <a:rPr lang="en-US" b="1" dirty="0"/>
              <a:t>, intestinal epithelial dysfunction, </a:t>
            </a:r>
            <a:r>
              <a:rPr lang="en-US" b="1" dirty="0" smtClean="0"/>
              <a:t>and aberrant </a:t>
            </a:r>
            <a:r>
              <a:rPr lang="en-US" b="1" dirty="0"/>
              <a:t>mucosal immune responses</a:t>
            </a:r>
            <a:r>
              <a:rPr lang="en-US" b="1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07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MORPHOLOGY OF </a:t>
            </a:r>
            <a:r>
              <a:rPr lang="en-US" sz="3200" i="1" dirty="0" err="1" smtClean="0"/>
              <a:t>Crohn</a:t>
            </a:r>
            <a:r>
              <a:rPr lang="en-US" sz="3200" i="1" dirty="0" smtClean="0"/>
              <a:t> </a:t>
            </a:r>
            <a:r>
              <a:rPr lang="en-US" sz="3200" i="1" dirty="0"/>
              <a:t>Disease</a:t>
            </a:r>
            <a:br>
              <a:rPr lang="en-US" sz="3200" i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980728"/>
            <a:ext cx="8784976" cy="6552728"/>
          </a:xfrm>
        </p:spPr>
        <p:txBody>
          <a:bodyPr>
            <a:noAutofit/>
          </a:bodyPr>
          <a:lstStyle/>
          <a:p>
            <a:r>
              <a:rPr lang="en-US" sz="2000" dirty="0" smtClean="0"/>
              <a:t>The </a:t>
            </a:r>
            <a:r>
              <a:rPr lang="en-US" sz="2000" dirty="0"/>
              <a:t>most common sites involved by </a:t>
            </a:r>
            <a:r>
              <a:rPr lang="en-US" sz="2000" dirty="0" err="1"/>
              <a:t>Crohn</a:t>
            </a:r>
            <a:r>
              <a:rPr lang="en-US" sz="2000" dirty="0"/>
              <a:t> disease at </a:t>
            </a:r>
            <a:r>
              <a:rPr lang="en-US" sz="2000" dirty="0" smtClean="0"/>
              <a:t>presentation are </a:t>
            </a:r>
            <a:r>
              <a:rPr lang="en-US" sz="2000" dirty="0"/>
              <a:t>the </a:t>
            </a:r>
            <a:r>
              <a:rPr lang="en-US" sz="2000" b="1" dirty="0"/>
              <a:t>terminal ileum, </a:t>
            </a:r>
            <a:r>
              <a:rPr lang="en-US" sz="2000" b="1" dirty="0" err="1"/>
              <a:t>ileocecal</a:t>
            </a:r>
            <a:r>
              <a:rPr lang="en-US" sz="2000" b="1" dirty="0"/>
              <a:t> valve, </a:t>
            </a:r>
            <a:r>
              <a:rPr lang="en-US" sz="2000" dirty="0" smtClean="0"/>
              <a:t>and </a:t>
            </a:r>
            <a:r>
              <a:rPr lang="en-US" sz="2000" b="1" dirty="0" smtClean="0"/>
              <a:t>cecum</a:t>
            </a:r>
            <a:r>
              <a:rPr lang="en-US" sz="2000" b="1" dirty="0"/>
              <a:t>. </a:t>
            </a:r>
            <a:endParaRPr lang="en-US" sz="2000" b="1" dirty="0" smtClean="0"/>
          </a:p>
          <a:p>
            <a:r>
              <a:rPr lang="en-US" sz="2000" dirty="0" smtClean="0"/>
              <a:t>The presence of </a:t>
            </a:r>
            <a:r>
              <a:rPr lang="en-US" sz="2000" dirty="0"/>
              <a:t>multiple, separate, sharply delineated areas of disease</a:t>
            </a:r>
            <a:r>
              <a:rPr lang="en-US" sz="2000" dirty="0" smtClean="0"/>
              <a:t>, resulting </a:t>
            </a:r>
            <a:r>
              <a:rPr lang="en-US" sz="2000" dirty="0"/>
              <a:t>in </a:t>
            </a:r>
            <a:r>
              <a:rPr lang="en-US" sz="2000" b="1" dirty="0"/>
              <a:t>skip lesions, </a:t>
            </a:r>
            <a:r>
              <a:rPr lang="en-US" sz="2000" dirty="0"/>
              <a:t>is characteristic of </a:t>
            </a:r>
            <a:r>
              <a:rPr lang="en-US" sz="2000" dirty="0" err="1"/>
              <a:t>Crohn</a:t>
            </a:r>
            <a:r>
              <a:rPr lang="en-US" sz="2000" dirty="0"/>
              <a:t> </a:t>
            </a:r>
            <a:r>
              <a:rPr lang="en-US" sz="2000" dirty="0" smtClean="0"/>
              <a:t>disease.</a:t>
            </a:r>
          </a:p>
          <a:p>
            <a:r>
              <a:rPr lang="en-US" sz="2000" dirty="0" smtClean="0"/>
              <a:t>Strictures are common.</a:t>
            </a:r>
          </a:p>
          <a:p>
            <a:r>
              <a:rPr lang="en-US" sz="2000" dirty="0" smtClean="0"/>
              <a:t>Sparing </a:t>
            </a:r>
            <a:r>
              <a:rPr lang="en-US" sz="2000" dirty="0"/>
              <a:t>of </a:t>
            </a:r>
            <a:r>
              <a:rPr lang="en-US" sz="2000" dirty="0" smtClean="0"/>
              <a:t>interspersed mucosa results </a:t>
            </a:r>
            <a:r>
              <a:rPr lang="en-US" sz="2000" dirty="0"/>
              <a:t>in a coarsely textured, </a:t>
            </a:r>
            <a:r>
              <a:rPr lang="en-US" sz="2000" b="1" dirty="0" smtClean="0"/>
              <a:t>cobblestone </a:t>
            </a:r>
            <a:r>
              <a:rPr lang="en-US" sz="2000" dirty="0" smtClean="0"/>
              <a:t>appearance </a:t>
            </a:r>
            <a:r>
              <a:rPr lang="en-US" sz="2000" dirty="0"/>
              <a:t>in which diseased tissue is depressed below </a:t>
            </a:r>
            <a:r>
              <a:rPr lang="en-US" sz="2000" dirty="0" smtClean="0"/>
              <a:t>the level </a:t>
            </a:r>
            <a:r>
              <a:rPr lang="en-US" sz="2000" dirty="0"/>
              <a:t>of normal </a:t>
            </a:r>
            <a:r>
              <a:rPr lang="en-US" sz="2000" dirty="0" smtClean="0"/>
              <a:t>mucosa.</a:t>
            </a:r>
          </a:p>
          <a:p>
            <a:r>
              <a:rPr lang="en-US" sz="2000" b="1" dirty="0" smtClean="0"/>
              <a:t>Fissures </a:t>
            </a:r>
            <a:r>
              <a:rPr lang="en-US" sz="2000" dirty="0" smtClean="0"/>
              <a:t>frequently develop </a:t>
            </a:r>
            <a:r>
              <a:rPr lang="en-US" sz="2000" dirty="0"/>
              <a:t>between mucosal folds </a:t>
            </a:r>
            <a:r>
              <a:rPr lang="en-US" sz="2000" dirty="0" smtClean="0"/>
              <a:t>and </a:t>
            </a:r>
            <a:r>
              <a:rPr lang="en-US" sz="2000" dirty="0"/>
              <a:t>may extend deeply </a:t>
            </a:r>
            <a:r>
              <a:rPr lang="en-US" sz="2000" dirty="0" smtClean="0"/>
              <a:t>to become </a:t>
            </a:r>
            <a:r>
              <a:rPr lang="en-US" sz="2000" dirty="0"/>
              <a:t>sites of perforation or fistula tracts. </a:t>
            </a:r>
            <a:endParaRPr lang="en-US" sz="2000" dirty="0" smtClean="0"/>
          </a:p>
          <a:p>
            <a:r>
              <a:rPr lang="en-US" sz="2000" dirty="0" smtClean="0"/>
              <a:t>The intestinal wall </a:t>
            </a:r>
            <a:r>
              <a:rPr lang="en-US" sz="2000" dirty="0"/>
              <a:t>is </a:t>
            </a:r>
            <a:r>
              <a:rPr lang="en-US" sz="2000" dirty="0" smtClean="0"/>
              <a:t>thickened..</a:t>
            </a:r>
            <a:endParaRPr lang="en-US" sz="2000" dirty="0"/>
          </a:p>
          <a:p>
            <a:r>
              <a:rPr lang="en-US" sz="2000" dirty="0"/>
              <a:t>In cases with extensive </a:t>
            </a:r>
            <a:r>
              <a:rPr lang="en-US" sz="2000" dirty="0" err="1"/>
              <a:t>transmural</a:t>
            </a:r>
            <a:r>
              <a:rPr lang="en-US" sz="2000" dirty="0"/>
              <a:t> disease, </a:t>
            </a:r>
            <a:r>
              <a:rPr lang="en-US" sz="2000" dirty="0" smtClean="0"/>
              <a:t>mesenteric fat </a:t>
            </a:r>
            <a:r>
              <a:rPr lang="en-US" sz="2000" dirty="0"/>
              <a:t>frequently extends around the </a:t>
            </a:r>
            <a:r>
              <a:rPr lang="en-US" sz="2000" dirty="0" err="1"/>
              <a:t>serosal</a:t>
            </a:r>
            <a:r>
              <a:rPr lang="en-US" sz="2000" dirty="0"/>
              <a:t> surface </a:t>
            </a:r>
            <a:r>
              <a:rPr lang="en-US" sz="2000" b="1" dirty="0"/>
              <a:t>(</a:t>
            </a:r>
            <a:r>
              <a:rPr lang="en-US" sz="2000" b="1" dirty="0" smtClean="0"/>
              <a:t>creeping fat).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7039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153</TotalTime>
  <Words>1275</Words>
  <Application>Microsoft Office PowerPoint</Application>
  <PresentationFormat>On-screen Show (4:3)</PresentationFormat>
  <Paragraphs>111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Oriel</vt:lpstr>
      <vt:lpstr>INFLAMMATORY INTESTINAL DISEASE</vt:lpstr>
      <vt:lpstr>Sigmoid Diverticulitis</vt:lpstr>
      <vt:lpstr>PowerPoint Presentation</vt:lpstr>
      <vt:lpstr>COMPLICATIONS</vt:lpstr>
      <vt:lpstr>Inflammatory Bowel Disease </vt:lpstr>
      <vt:lpstr>PowerPoint Presentation</vt:lpstr>
      <vt:lpstr>PowerPoint Presentation</vt:lpstr>
      <vt:lpstr>PowerPoint Presentation</vt:lpstr>
      <vt:lpstr>MORPHOLOGY OF Crohn Disease </vt:lpstr>
      <vt:lpstr>PowerPoint Presentation</vt:lpstr>
      <vt:lpstr>Clinical Features </vt:lpstr>
      <vt:lpstr>PowerPoint Presentation</vt:lpstr>
      <vt:lpstr>Ulcerative Colitis </vt:lpstr>
      <vt:lpstr>MORPHOLOGY </vt:lpstr>
      <vt:lpstr>PowerPoint Presentation</vt:lpstr>
      <vt:lpstr>Clinical Features </vt:lpstr>
      <vt:lpstr>PowerPoint Presentation</vt:lpstr>
      <vt:lpstr>PowerPoint Presentation</vt:lpstr>
      <vt:lpstr>Ischemic Bowel Disease</vt:lpstr>
      <vt:lpstr>PowerPoint Presentation</vt:lpstr>
      <vt:lpstr>PowerPoint Presentation</vt:lpstr>
      <vt:lpstr>OTHER CAUSES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INFLAMMATORY INTESTINAL DISEASE</dc:title>
  <dc:creator>Toshiba</dc:creator>
  <cp:lastModifiedBy>Toshiba</cp:lastModifiedBy>
  <cp:revision>12</cp:revision>
  <dcterms:created xsi:type="dcterms:W3CDTF">2020-02-26T17:35:00Z</dcterms:created>
  <dcterms:modified xsi:type="dcterms:W3CDTF">2020-02-27T07:27:29Z</dcterms:modified>
</cp:coreProperties>
</file>