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1" r:id="rId3"/>
    <p:sldId id="258" r:id="rId4"/>
    <p:sldId id="259" r:id="rId5"/>
    <p:sldId id="260" r:id="rId6"/>
    <p:sldId id="262" r:id="rId7"/>
    <p:sldId id="263" r:id="rId8"/>
    <p:sldId id="264" r:id="rId9"/>
    <p:sldId id="265" r:id="rId10"/>
    <p:sldId id="266" r:id="rId11"/>
    <p:sldId id="267" r:id="rId12"/>
    <p:sldId id="268" r:id="rId13"/>
    <p:sldId id="269" r:id="rId14"/>
    <p:sldId id="270" r:id="rId15"/>
    <p:sldId id="271" r:id="rId16"/>
    <p:sldId id="479" r:id="rId17"/>
    <p:sldId id="482" r:id="rId18"/>
    <p:sldId id="485" r:id="rId19"/>
    <p:sldId id="488" r:id="rId20"/>
    <p:sldId id="491" r:id="rId21"/>
    <p:sldId id="494" r:id="rId22"/>
    <p:sldId id="497" r:id="rId23"/>
    <p:sldId id="500" r:id="rId24"/>
    <p:sldId id="503"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11/2/22</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11/2/22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11/2/22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11/2/22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11/2/22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11/2/22</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en.wikipedia.org/wiki/Angiotensin_converting_enzyme" TargetMode="External"/><Relationship Id="rId2" Type="http://schemas.openxmlformats.org/officeDocument/2006/relationships/hyperlink" Target="https://en.wikipedia.org/wiki/Ferritin" TargetMode="External"/><Relationship Id="rId1" Type="http://schemas.openxmlformats.org/officeDocument/2006/relationships/slideLayout" Target="../slideLayouts/slideLayout2.xml"/><Relationship Id="rId5" Type="http://schemas.openxmlformats.org/officeDocument/2006/relationships/hyperlink" Target="https://en.wikipedia.org/wiki/Germ_cell_tumor" TargetMode="External"/><Relationship Id="rId4" Type="http://schemas.openxmlformats.org/officeDocument/2006/relationships/hyperlink" Target="https://en.wikipedia.org/wiki/Human_chorionic_gonadotropin"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E772B-B130-D8B7-CD3F-1AC8542489C0}"/>
              </a:ext>
            </a:extLst>
          </p:cNvPr>
          <p:cNvSpPr>
            <a:spLocks noGrp="1"/>
          </p:cNvSpPr>
          <p:nvPr>
            <p:ph type="ctrTitle"/>
          </p:nvPr>
        </p:nvSpPr>
        <p:spPr/>
        <p:txBody>
          <a:bodyPr/>
          <a:lstStyle/>
          <a:p>
            <a:r>
              <a:rPr lang="en-US" dirty="0"/>
              <a:t>Hypopituitarism</a:t>
            </a:r>
            <a:endParaRPr lang="en-JO" dirty="0"/>
          </a:p>
        </p:txBody>
      </p:sp>
      <p:sp>
        <p:nvSpPr>
          <p:cNvPr id="3" name="Subtitle 2">
            <a:extLst>
              <a:ext uri="{FF2B5EF4-FFF2-40B4-BE49-F238E27FC236}">
                <a16:creationId xmlns:a16="http://schemas.microsoft.com/office/drawing/2014/main" id="{0B58FDEA-FDCA-A144-8FB0-DBFF3531F926}"/>
              </a:ext>
            </a:extLst>
          </p:cNvPr>
          <p:cNvSpPr>
            <a:spLocks noGrp="1"/>
          </p:cNvSpPr>
          <p:nvPr>
            <p:ph type="subTitle" idx="1"/>
          </p:nvPr>
        </p:nvSpPr>
        <p:spPr/>
        <p:txBody>
          <a:bodyPr>
            <a:normAutofit/>
          </a:bodyPr>
          <a:lstStyle/>
          <a:p>
            <a:r>
              <a:rPr lang="en-US" dirty="0"/>
              <a:t>Done by : </a:t>
            </a:r>
            <a:r>
              <a:rPr lang="en-US" dirty="0" err="1"/>
              <a:t>Feras</a:t>
            </a:r>
            <a:r>
              <a:rPr lang="en-US" dirty="0"/>
              <a:t> Al-Najjar ,Ali </a:t>
            </a:r>
            <a:r>
              <a:rPr lang="en-US" dirty="0" err="1"/>
              <a:t>Al-Hwitat</a:t>
            </a:r>
            <a:endParaRPr lang="en-US" dirty="0"/>
          </a:p>
          <a:p>
            <a:r>
              <a:rPr lang="en-US" dirty="0" err="1"/>
              <a:t>Qosai</a:t>
            </a:r>
            <a:r>
              <a:rPr lang="en-US" dirty="0"/>
              <a:t> </a:t>
            </a:r>
            <a:r>
              <a:rPr lang="en-US" dirty="0" err="1"/>
              <a:t>Al-Khatib</a:t>
            </a:r>
            <a:r>
              <a:rPr lang="en-US" dirty="0"/>
              <a:t>, </a:t>
            </a:r>
            <a:r>
              <a:rPr lang="en-US" dirty="0" err="1"/>
              <a:t>Eyad</a:t>
            </a:r>
            <a:r>
              <a:rPr lang="en-US" dirty="0"/>
              <a:t> </a:t>
            </a:r>
            <a:r>
              <a:rPr lang="en-US" dirty="0" err="1"/>
              <a:t>farfoura</a:t>
            </a:r>
            <a:endParaRPr lang="en-US" dirty="0"/>
          </a:p>
        </p:txBody>
      </p:sp>
    </p:spTree>
    <p:extLst>
      <p:ext uri="{BB962C8B-B14F-4D97-AF65-F5344CB8AC3E}">
        <p14:creationId xmlns:p14="http://schemas.microsoft.com/office/powerpoint/2010/main" val="573628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F0CEAB-994C-0D08-6BB0-10C0D992CB6D}"/>
              </a:ext>
            </a:extLst>
          </p:cNvPr>
          <p:cNvSpPr>
            <a:spLocks noGrp="1"/>
          </p:cNvSpPr>
          <p:nvPr>
            <p:ph idx="1"/>
          </p:nvPr>
        </p:nvSpPr>
        <p:spPr>
          <a:xfrm>
            <a:off x="1295401" y="1509889"/>
            <a:ext cx="9601196" cy="4365979"/>
          </a:xfrm>
        </p:spPr>
        <p:txBody>
          <a:bodyPr>
            <a:normAutofit/>
          </a:bodyPr>
          <a:lstStyle/>
          <a:p>
            <a:r>
              <a:rPr lang="en-US" b="0" i="0" dirty="0">
                <a:effectLst/>
                <a:latin typeface="UICTFontTextStyleBody"/>
              </a:rPr>
              <a:t>Since the pituitary exists within the super confined space of the </a:t>
            </a:r>
            <a:r>
              <a:rPr lang="en-US" b="0" i="0" dirty="0" err="1">
                <a:effectLst/>
                <a:latin typeface="UICTFontTextStyleBody"/>
              </a:rPr>
              <a:t>celica</a:t>
            </a:r>
            <a:r>
              <a:rPr lang="en-US" b="0" i="0" dirty="0">
                <a:effectLst/>
                <a:latin typeface="UICTFontTextStyleBody"/>
              </a:rPr>
              <a:t> </a:t>
            </a:r>
            <a:r>
              <a:rPr lang="en-US" b="0" i="0" dirty="0" err="1">
                <a:effectLst/>
                <a:latin typeface="UICTFontTextStyleBody"/>
              </a:rPr>
              <a:t>turcica</a:t>
            </a:r>
            <a:r>
              <a:rPr lang="en-US" b="0" i="0" dirty="0">
                <a:effectLst/>
                <a:latin typeface="UICTFontTextStyleBody"/>
              </a:rPr>
              <a:t> it's super sensitive to changes  in that space even the slightest amount of compression can interfere with the pituitary’s</a:t>
            </a:r>
            <a:r>
              <a:rPr lang="en-US" dirty="0">
                <a:latin typeface=".AppleSystemUIFont"/>
              </a:rPr>
              <a:t> </a:t>
            </a:r>
            <a:r>
              <a:rPr lang="en-US" b="0" i="0" dirty="0">
                <a:effectLst/>
                <a:latin typeface="UICTFontTextStyleBody"/>
              </a:rPr>
              <a:t>hormone production in adults the most common cause of</a:t>
            </a:r>
            <a:r>
              <a:rPr lang="en-US" dirty="0">
                <a:latin typeface=".AppleSystemUIFont"/>
              </a:rPr>
              <a:t> </a:t>
            </a:r>
            <a:r>
              <a:rPr lang="en-US" b="0" i="0" dirty="0">
                <a:effectLst/>
                <a:latin typeface="UICTFontTextStyleBody"/>
              </a:rPr>
              <a:t>compression is a pituitary tumor or adenoma and in children the tumor iS usually a </a:t>
            </a:r>
            <a:r>
              <a:rPr lang="en-US" b="0" i="0" dirty="0" err="1">
                <a:effectLst/>
                <a:latin typeface="UICTFontTextStyleBody"/>
              </a:rPr>
              <a:t>craniopharyngioma</a:t>
            </a:r>
            <a:endParaRPr lang="en-US" dirty="0">
              <a:effectLst/>
              <a:latin typeface=".AppleSystemUIFont"/>
            </a:endParaRPr>
          </a:p>
          <a:p>
            <a:r>
              <a:rPr lang="en-US" dirty="0"/>
              <a:t>*</a:t>
            </a:r>
            <a:r>
              <a:rPr lang="en-US" b="0" i="0" dirty="0" err="1">
                <a:effectLst/>
                <a:latin typeface="UICTFontTextStyleBody"/>
              </a:rPr>
              <a:t>craniopharyngiomas</a:t>
            </a:r>
            <a:r>
              <a:rPr lang="en-US" b="0" i="0" dirty="0">
                <a:effectLst/>
                <a:latin typeface="UICTFontTextStyleBody"/>
              </a:rPr>
              <a:t> are pituitary tumors that develop from the cells of </a:t>
            </a:r>
            <a:r>
              <a:rPr lang="en-US" b="0" i="0" dirty="0" err="1">
                <a:effectLst/>
                <a:latin typeface="UICTFontTextStyleBody"/>
              </a:rPr>
              <a:t>ratsky's</a:t>
            </a:r>
            <a:r>
              <a:rPr lang="en-US" b="0" i="0" dirty="0">
                <a:effectLst/>
                <a:latin typeface="UICTFontTextStyleBody"/>
              </a:rPr>
              <a:t> pouch which is a structure that normally develops into the anterior pituitary gland during fetal development</a:t>
            </a:r>
            <a:endParaRPr lang="en-US" dirty="0">
              <a:effectLst/>
              <a:latin typeface=".AppleSystemUIFont"/>
            </a:endParaRPr>
          </a:p>
          <a:p>
            <a:endParaRPr lang="en-US" dirty="0"/>
          </a:p>
        </p:txBody>
      </p:sp>
    </p:spTree>
    <p:extLst>
      <p:ext uri="{BB962C8B-B14F-4D97-AF65-F5344CB8AC3E}">
        <p14:creationId xmlns:p14="http://schemas.microsoft.com/office/powerpoint/2010/main" val="37877398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038D63-CFA1-FA63-A068-454CE4E78E64}"/>
              </a:ext>
            </a:extLst>
          </p:cNvPr>
          <p:cNvSpPr>
            <a:spLocks noGrp="1"/>
          </p:cNvSpPr>
          <p:nvPr>
            <p:ph idx="1"/>
          </p:nvPr>
        </p:nvSpPr>
        <p:spPr>
          <a:xfrm>
            <a:off x="762000" y="705556"/>
            <a:ext cx="10682111" cy="5170312"/>
          </a:xfrm>
        </p:spPr>
        <p:txBody>
          <a:bodyPr>
            <a:normAutofit fontScale="92500"/>
          </a:bodyPr>
          <a:lstStyle/>
          <a:p>
            <a:r>
              <a:rPr lang="en-US" b="0" i="0" dirty="0">
                <a:effectLst/>
                <a:latin typeface="UICTFontTextStyleBody"/>
              </a:rPr>
              <a:t>addition to solid tissue compressing the pituitary gland liquid-like cerebral spinal fluid can also have the same effect for example in empty cell syndrome the cell becomes filled with cerebrospinal fluid and it can make the pituitary shrink or flatten and ultimately become</a:t>
            </a:r>
            <a:r>
              <a:rPr lang="en-US" dirty="0">
                <a:latin typeface=".AppleSystemUIFont"/>
              </a:rPr>
              <a:t> </a:t>
            </a:r>
            <a:r>
              <a:rPr lang="en-US" b="0" i="0" dirty="0">
                <a:effectLst/>
                <a:latin typeface="UICTFontTextStyleBody"/>
              </a:rPr>
              <a:t>non-functional.</a:t>
            </a:r>
          </a:p>
          <a:p>
            <a:endParaRPr lang="en-US" dirty="0">
              <a:effectLst/>
              <a:latin typeface=".AppleSystemUIFont"/>
            </a:endParaRPr>
          </a:p>
          <a:p>
            <a:r>
              <a:rPr lang="en-US" b="0" i="0" dirty="0">
                <a:effectLst/>
                <a:latin typeface="UICTFontTextStyleBody"/>
              </a:rPr>
              <a:t>hypopituitarism can also be due to pituitary apoplexy which is a disorder</a:t>
            </a:r>
            <a:endParaRPr lang="en-US" dirty="0">
              <a:effectLst/>
              <a:latin typeface=".AppleSystemUIFont"/>
            </a:endParaRPr>
          </a:p>
          <a:p>
            <a:r>
              <a:rPr lang="en-US" b="0" i="0" dirty="0">
                <a:effectLst/>
                <a:latin typeface="UICTFontTextStyleBody"/>
              </a:rPr>
              <a:t>where there's either severe bleeding like with hemorrhage</a:t>
            </a:r>
            <a:endParaRPr lang="en-US" dirty="0">
              <a:effectLst/>
              <a:latin typeface=".AppleSystemUIFont"/>
            </a:endParaRPr>
          </a:p>
          <a:p>
            <a:r>
              <a:rPr lang="en-US" b="0" i="0" dirty="0">
                <a:effectLst/>
                <a:latin typeface="UICTFontTextStyleBody"/>
              </a:rPr>
              <a:t>or a loss of blood flow to the pituitary gland known as infarction the more common way is hemorrhage and the hemorrhage is usually caused by pituitary adenoma which is a benign tumor of the anterior pituitary gland larger tumors demand more blood and</a:t>
            </a:r>
            <a:endParaRPr lang="en-US" dirty="0">
              <a:effectLst/>
              <a:latin typeface=".AppleSystemUIFont"/>
            </a:endParaRPr>
          </a:p>
          <a:p>
            <a:r>
              <a:rPr lang="en-US" b="0" i="0" dirty="0">
                <a:effectLst/>
                <a:latin typeface="UICTFontTextStyleBody"/>
              </a:rPr>
              <a:t>increased blood flow means increased pressures in the vessels which can eventually cause them to rupture and bleed.</a:t>
            </a:r>
            <a:endParaRPr lang="en-US" dirty="0">
              <a:effectLst/>
              <a:latin typeface=".AppleSystemUIFont"/>
            </a:endParaRPr>
          </a:p>
          <a:p>
            <a:endParaRPr lang="en-JO" dirty="0"/>
          </a:p>
        </p:txBody>
      </p:sp>
    </p:spTree>
    <p:extLst>
      <p:ext uri="{BB962C8B-B14F-4D97-AF65-F5344CB8AC3E}">
        <p14:creationId xmlns:p14="http://schemas.microsoft.com/office/powerpoint/2010/main" val="37086806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489245-176D-BBE1-D42C-32EE728648D3}"/>
              </a:ext>
            </a:extLst>
          </p:cNvPr>
          <p:cNvSpPr>
            <a:spLocks noGrp="1"/>
          </p:cNvSpPr>
          <p:nvPr>
            <p:ph idx="1"/>
          </p:nvPr>
        </p:nvSpPr>
        <p:spPr>
          <a:xfrm>
            <a:off x="917222" y="1636889"/>
            <a:ext cx="10611556" cy="3866444"/>
          </a:xfrm>
        </p:spPr>
        <p:txBody>
          <a:bodyPr>
            <a:normAutofit fontScale="92500"/>
          </a:bodyPr>
          <a:lstStyle/>
          <a:p>
            <a:r>
              <a:rPr lang="en-US" dirty="0">
                <a:latin typeface="UICTFontTextStyleBody"/>
              </a:rPr>
              <a:t>The </a:t>
            </a:r>
            <a:r>
              <a:rPr lang="en-US" b="0" i="0" dirty="0">
                <a:effectLst/>
                <a:latin typeface="UICTFontTextStyleBody"/>
              </a:rPr>
              <a:t>second and less common way that hypopituitarism caused by pituitary apoplexy can develop is when there’s</a:t>
            </a:r>
            <a:r>
              <a:rPr lang="en-US" dirty="0">
                <a:latin typeface=".AppleSystemUIFont"/>
              </a:rPr>
              <a:t> </a:t>
            </a:r>
            <a:r>
              <a:rPr lang="en-US" b="0" i="0" dirty="0">
                <a:effectLst/>
                <a:latin typeface="UICTFontTextStyleBody"/>
              </a:rPr>
              <a:t>infarction of the pituitary gland,</a:t>
            </a:r>
            <a:endParaRPr lang="en-US" dirty="0">
              <a:effectLst/>
              <a:latin typeface=".AppleSystemUIFont"/>
            </a:endParaRPr>
          </a:p>
          <a:p>
            <a:r>
              <a:rPr lang="en-US" b="0" i="0" dirty="0">
                <a:effectLst/>
                <a:latin typeface="UICTFontTextStyleBody"/>
              </a:rPr>
              <a:t>an example would be </a:t>
            </a:r>
            <a:r>
              <a:rPr lang="en-US" b="0" i="0" dirty="0" err="1">
                <a:effectLst/>
                <a:latin typeface="UICTFontTextStyleBody"/>
              </a:rPr>
              <a:t>sheehan</a:t>
            </a:r>
            <a:r>
              <a:rPr lang="en-US" b="0" i="0" dirty="0">
                <a:effectLst/>
                <a:latin typeface="UICTFontTextStyleBody"/>
              </a:rPr>
              <a:t> syndrome which is commonly associated with pregnant women during pregnancy there's an increased demand for blood by the pituitary cells and coupled with excessive blood loss during childbirth it leaves pituitary cells without adequate blood flow and</a:t>
            </a:r>
            <a:r>
              <a:rPr lang="en-US" dirty="0">
                <a:latin typeface=".AppleSystemUIFont"/>
              </a:rPr>
              <a:t> </a:t>
            </a:r>
            <a:r>
              <a:rPr lang="en-US" b="0" i="0" dirty="0">
                <a:effectLst/>
                <a:latin typeface="UICTFontTextStyleBody"/>
              </a:rPr>
              <a:t>they start to die if the blood flow isn't restored soon enough more and more tissue dies and</a:t>
            </a:r>
            <a:r>
              <a:rPr lang="en-US" dirty="0">
                <a:latin typeface=".AppleSystemUIFont"/>
              </a:rPr>
              <a:t> </a:t>
            </a:r>
            <a:r>
              <a:rPr lang="en-US" b="0" i="0" dirty="0">
                <a:effectLst/>
                <a:latin typeface="UICTFontTextStyleBody"/>
              </a:rPr>
              <a:t>over time the pituitary gland shrinks becomes scarred and can no longer effectively secrete hormones .</a:t>
            </a:r>
          </a:p>
          <a:p>
            <a:r>
              <a:rPr lang="en-US" b="0" i="0" dirty="0">
                <a:effectLst/>
                <a:latin typeface="UICTFontTextStyleBody"/>
              </a:rPr>
              <a:t> finally there are iatrogenic causes of hypopituitarism like when there's unintentional damage</a:t>
            </a:r>
            <a:r>
              <a:rPr lang="en-US" dirty="0">
                <a:latin typeface=".AppleSystemUIFont"/>
              </a:rPr>
              <a:t> </a:t>
            </a:r>
            <a:r>
              <a:rPr lang="en-US" b="0" i="0" dirty="0">
                <a:effectLst/>
                <a:latin typeface="UICTFontTextStyleBody"/>
              </a:rPr>
              <a:t>to the pituitary gland during radiation therapy or neurosurgery</a:t>
            </a:r>
            <a:endParaRPr lang="en-US" dirty="0">
              <a:effectLst/>
              <a:latin typeface=".AppleSystemUIFont"/>
            </a:endParaRPr>
          </a:p>
        </p:txBody>
      </p:sp>
    </p:spTree>
    <p:extLst>
      <p:ext uri="{BB962C8B-B14F-4D97-AF65-F5344CB8AC3E}">
        <p14:creationId xmlns:p14="http://schemas.microsoft.com/office/powerpoint/2010/main" val="12713311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B7D6E2-B527-B795-11A2-A3F412D23898}"/>
              </a:ext>
            </a:extLst>
          </p:cNvPr>
          <p:cNvSpPr>
            <a:spLocks noGrp="1"/>
          </p:cNvSpPr>
          <p:nvPr>
            <p:ph idx="1"/>
          </p:nvPr>
        </p:nvSpPr>
        <p:spPr>
          <a:xfrm>
            <a:off x="762000" y="705556"/>
            <a:ext cx="10738556" cy="5170312"/>
          </a:xfrm>
        </p:spPr>
        <p:txBody>
          <a:bodyPr/>
          <a:lstStyle/>
          <a:p>
            <a:r>
              <a:rPr lang="en-US" b="0" i="0" dirty="0">
                <a:effectLst/>
                <a:latin typeface="UICTFontTextStyleBody"/>
              </a:rPr>
              <a:t> </a:t>
            </a:r>
            <a:r>
              <a:rPr lang="en-US" sz="3000" b="1" i="0" dirty="0">
                <a:solidFill>
                  <a:srgbClr val="FF0000"/>
                </a:solidFill>
                <a:effectLst/>
                <a:latin typeface="UICTFontTextStyleBody"/>
              </a:rPr>
              <a:t>symptoms : </a:t>
            </a:r>
            <a:r>
              <a:rPr lang="en-US" b="0" i="0" dirty="0">
                <a:effectLst/>
                <a:latin typeface="UICTFontTextStyleBody"/>
              </a:rPr>
              <a:t> symptoms can vary depending on which hormones are depleted , in</a:t>
            </a:r>
            <a:r>
              <a:rPr lang="en-US" dirty="0">
                <a:latin typeface=".AppleSystemUIFont"/>
              </a:rPr>
              <a:t> </a:t>
            </a:r>
            <a:r>
              <a:rPr lang="en-US" b="0" i="0" dirty="0">
                <a:effectLst/>
                <a:latin typeface="UICTFontTextStyleBody"/>
              </a:rPr>
              <a:t>general luteinizing hormone, follicle stimulating hormone , and growth hormone are lost before thyroid stimulating hormone and adrenal </a:t>
            </a:r>
            <a:r>
              <a:rPr lang="en-US" b="0" i="0" dirty="0" err="1">
                <a:effectLst/>
                <a:latin typeface="UICTFontTextStyleBody"/>
              </a:rPr>
              <a:t>corticotropichormone</a:t>
            </a:r>
            <a:r>
              <a:rPr lang="en-US" b="0" i="0" dirty="0">
                <a:effectLst/>
                <a:latin typeface="UICTFontTextStyleBody"/>
              </a:rPr>
              <a:t>.</a:t>
            </a:r>
          </a:p>
          <a:p>
            <a:r>
              <a:rPr lang="en-US" b="0" i="0" dirty="0">
                <a:effectLst/>
                <a:latin typeface="UICTFontTextStyleBody"/>
              </a:rPr>
              <a:t>so if we go through these in order first you have </a:t>
            </a:r>
            <a:r>
              <a:rPr lang="en-US" b="0" i="0" dirty="0" err="1">
                <a:effectLst/>
                <a:latin typeface="UICTFontTextStyleBody"/>
              </a:rPr>
              <a:t>hyposecretion</a:t>
            </a:r>
            <a:r>
              <a:rPr lang="en-US" b="0" i="0" dirty="0">
                <a:effectLst/>
                <a:latin typeface="UICTFontTextStyleBody"/>
              </a:rPr>
              <a:t> of follicle</a:t>
            </a:r>
            <a:r>
              <a:rPr lang="en-US" b="0" i="0" dirty="0">
                <a:effectLst/>
                <a:latin typeface=".AppleSystemUIFont"/>
              </a:rPr>
              <a:t> </a:t>
            </a:r>
            <a:r>
              <a:rPr lang="en-US" b="0" i="0" dirty="0">
                <a:effectLst/>
                <a:latin typeface="UICTFontTextStyleBody"/>
              </a:rPr>
              <a:t>stimulating and luteinizing hormone together known as gonadotropins and these can cause problems for men and women , </a:t>
            </a:r>
            <a:r>
              <a:rPr lang="en-US" b="0" i="0" dirty="0" err="1">
                <a:effectLst/>
                <a:latin typeface="UICTFontTextStyleBody"/>
              </a:rPr>
              <a:t>womem</a:t>
            </a:r>
            <a:r>
              <a:rPr lang="en-US" b="0" i="0" dirty="0">
                <a:effectLst/>
                <a:latin typeface="UICTFontTextStyleBody"/>
              </a:rPr>
              <a:t> might experience oligomenorrhea which is a decrease in their menstrual bleeding or amenorrhea which is a complete absence of menstrual bleeding and possible infertility .</a:t>
            </a:r>
            <a:endParaRPr lang="en-US" dirty="0">
              <a:effectLst/>
              <a:latin typeface=".AppleSystemUIFont"/>
            </a:endParaRPr>
          </a:p>
          <a:p>
            <a:endParaRPr lang="en-US" dirty="0">
              <a:effectLst/>
              <a:latin typeface=".AppleSystemUIFont"/>
            </a:endParaRPr>
          </a:p>
          <a:p>
            <a:endParaRPr lang="en-JO" dirty="0"/>
          </a:p>
        </p:txBody>
      </p:sp>
    </p:spTree>
    <p:extLst>
      <p:ext uri="{BB962C8B-B14F-4D97-AF65-F5344CB8AC3E}">
        <p14:creationId xmlns:p14="http://schemas.microsoft.com/office/powerpoint/2010/main" val="12746607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81CD1C-D6E8-C5F2-3829-7C11978D1E86}"/>
              </a:ext>
            </a:extLst>
          </p:cNvPr>
          <p:cNvSpPr>
            <a:spLocks noGrp="1"/>
          </p:cNvSpPr>
          <p:nvPr>
            <p:ph idx="1"/>
          </p:nvPr>
        </p:nvSpPr>
        <p:spPr>
          <a:xfrm>
            <a:off x="832556" y="719667"/>
            <a:ext cx="10766777" cy="5156201"/>
          </a:xfrm>
        </p:spPr>
        <p:txBody>
          <a:bodyPr>
            <a:normAutofit/>
          </a:bodyPr>
          <a:lstStyle/>
          <a:p>
            <a:r>
              <a:rPr lang="en-US" b="0" i="0" dirty="0">
                <a:effectLst/>
                <a:latin typeface="UICTFontTextStyleBody"/>
              </a:rPr>
              <a:t>men might experience loss of pubic hair and a reduction in muscle mass both men and women commonly complain of diminished libido</a:t>
            </a:r>
            <a:r>
              <a:rPr lang="en-US" dirty="0">
                <a:latin typeface=".AppleSystemUIFont"/>
              </a:rPr>
              <a:t> .</a:t>
            </a:r>
          </a:p>
          <a:p>
            <a:r>
              <a:rPr lang="en-US" b="0" i="0" dirty="0">
                <a:effectLst/>
                <a:latin typeface="UICTFontTextStyleBody"/>
              </a:rPr>
              <a:t>loss of gonadotropins is also seen in </a:t>
            </a:r>
            <a:r>
              <a:rPr lang="en-US" b="0" i="0" dirty="0" err="1">
                <a:effectLst/>
                <a:latin typeface="UICTFontTextStyleBody"/>
              </a:rPr>
              <a:t>shehan</a:t>
            </a:r>
            <a:r>
              <a:rPr lang="en-US" b="0" i="0" dirty="0">
                <a:effectLst/>
                <a:latin typeface="UICTFontTextStyleBody"/>
              </a:rPr>
              <a:t> syndrome</a:t>
            </a:r>
            <a:r>
              <a:rPr lang="en-US" dirty="0">
                <a:latin typeface=".AppleSystemUIFont"/>
              </a:rPr>
              <a:t> </a:t>
            </a:r>
            <a:r>
              <a:rPr lang="en-US" b="0" i="0" dirty="0">
                <a:effectLst/>
                <a:latin typeface="UICTFontTextStyleBody"/>
              </a:rPr>
              <a:t>resulting in similar symptoms like absent menstruation </a:t>
            </a:r>
          </a:p>
          <a:p>
            <a:r>
              <a:rPr lang="en-US" b="0" i="0" dirty="0">
                <a:effectLst/>
                <a:latin typeface="UICTFontTextStyleBody"/>
              </a:rPr>
              <a:t>but the loss of prolactin also causes problems with postpartum lactation moving on a lack of adrenocorticotropic hormone causes adrenal insufficiency or</a:t>
            </a:r>
            <a:r>
              <a:rPr lang="en-US" dirty="0">
                <a:latin typeface=".AppleSystemUIFont"/>
              </a:rPr>
              <a:t> </a:t>
            </a:r>
            <a:r>
              <a:rPr lang="en-US" b="0" i="0" dirty="0">
                <a:effectLst/>
                <a:latin typeface="UICTFontTextStyleBody"/>
              </a:rPr>
              <a:t>a lack of cortisol production by the adrenal glands and that leads to weight loss delayed puberty and low blood sugar</a:t>
            </a:r>
            <a:r>
              <a:rPr lang="en-US" dirty="0">
                <a:latin typeface=".AppleSystemUIFont"/>
              </a:rPr>
              <a:t> </a:t>
            </a:r>
            <a:r>
              <a:rPr lang="en-US" b="0" i="0" dirty="0">
                <a:effectLst/>
                <a:latin typeface="UICTFontTextStyleBody"/>
              </a:rPr>
              <a:t>and sodium levels .</a:t>
            </a:r>
          </a:p>
          <a:p>
            <a:r>
              <a:rPr lang="en-US" b="0" i="0" dirty="0">
                <a:effectLst/>
                <a:latin typeface="UICTFontTextStyleBody"/>
              </a:rPr>
              <a:t>growth hormone deficiency result. in a</a:t>
            </a:r>
            <a:r>
              <a:rPr lang="en-US" dirty="0">
                <a:latin typeface=".AppleSystemUIFont"/>
              </a:rPr>
              <a:t> </a:t>
            </a:r>
            <a:r>
              <a:rPr lang="en-US" b="0" i="0" dirty="0">
                <a:effectLst/>
                <a:latin typeface="UICTFontTextStyleBody"/>
              </a:rPr>
              <a:t>failure to grow in children delayed puberty and adolescence and decreased</a:t>
            </a:r>
            <a:r>
              <a:rPr lang="en-US" dirty="0">
                <a:latin typeface=".AppleSystemUIFont"/>
              </a:rPr>
              <a:t> </a:t>
            </a:r>
            <a:r>
              <a:rPr lang="en-US" b="0" i="0" dirty="0">
                <a:effectLst/>
                <a:latin typeface="UICTFontTextStyleBody"/>
              </a:rPr>
              <a:t>lean body mass and low bone density.</a:t>
            </a:r>
            <a:endParaRPr lang="en-US" dirty="0">
              <a:effectLst/>
              <a:latin typeface=".AppleSystemUIFont"/>
            </a:endParaRPr>
          </a:p>
        </p:txBody>
      </p:sp>
    </p:spTree>
    <p:extLst>
      <p:ext uri="{BB962C8B-B14F-4D97-AF65-F5344CB8AC3E}">
        <p14:creationId xmlns:p14="http://schemas.microsoft.com/office/powerpoint/2010/main" val="5777369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61E40-6A45-D22E-2402-FB16CF08B1EE}"/>
              </a:ext>
            </a:extLst>
          </p:cNvPr>
          <p:cNvSpPr>
            <a:spLocks noGrp="1"/>
          </p:cNvSpPr>
          <p:nvPr>
            <p:ph idx="1"/>
          </p:nvPr>
        </p:nvSpPr>
        <p:spPr>
          <a:xfrm>
            <a:off x="1295401" y="959556"/>
            <a:ext cx="9601196" cy="4916312"/>
          </a:xfrm>
        </p:spPr>
        <p:txBody>
          <a:bodyPr>
            <a:normAutofit/>
          </a:bodyPr>
          <a:lstStyle/>
          <a:p>
            <a:r>
              <a:rPr lang="en-US" b="0" i="0" dirty="0">
                <a:effectLst/>
                <a:latin typeface="UICTFontTextStyleBody"/>
              </a:rPr>
              <a:t>in adults hypopituitarism can also cause hypothyroidism due to the diminished production of thyroid stimulating hormone with classic symptoms like weight gain constipation hair loss and low blood pressure</a:t>
            </a:r>
            <a:endParaRPr lang="en-US" dirty="0">
              <a:effectLst/>
              <a:latin typeface=".AppleSystemUIFont"/>
            </a:endParaRPr>
          </a:p>
          <a:p>
            <a:r>
              <a:rPr lang="en-US" b="0" i="0" dirty="0">
                <a:effectLst/>
                <a:latin typeface="UICTFontTextStyleBody"/>
              </a:rPr>
              <a:t>* finally in addition to all the endocrine abnormalities seen in hypopituitarism if there's a tumor or fluid buildup it</a:t>
            </a:r>
            <a:r>
              <a:rPr lang="en-US" dirty="0">
                <a:latin typeface=".AppleSystemUIFont"/>
              </a:rPr>
              <a:t> </a:t>
            </a:r>
            <a:r>
              <a:rPr lang="en-US" b="0" i="0" dirty="0">
                <a:effectLst/>
                <a:latin typeface="UICTFontTextStyleBody"/>
              </a:rPr>
              <a:t>can cause local symptoms like increased intracranial pressures and headaches the pituitary gland is also close to the</a:t>
            </a:r>
            <a:r>
              <a:rPr lang="en-US" dirty="0">
                <a:latin typeface=".AppleSystemUIFont"/>
              </a:rPr>
              <a:t> </a:t>
            </a:r>
            <a:r>
              <a:rPr lang="en-US" b="0" i="0" dirty="0">
                <a:effectLst/>
                <a:latin typeface="UICTFontTextStyleBody"/>
              </a:rPr>
              <a:t>optic </a:t>
            </a:r>
            <a:r>
              <a:rPr lang="en-US" b="0" i="0" dirty="0" err="1">
                <a:effectLst/>
                <a:latin typeface="UICTFontTextStyleBody"/>
              </a:rPr>
              <a:t>chiasm</a:t>
            </a:r>
            <a:r>
              <a:rPr lang="en-US" b="0" i="0" dirty="0">
                <a:effectLst/>
                <a:latin typeface="UICTFontTextStyleBody"/>
              </a:rPr>
              <a:t> which again is where the optic nerves cross..</a:t>
            </a:r>
            <a:endParaRPr lang="en-US" dirty="0">
              <a:effectLst/>
              <a:latin typeface=".AppleSystemUIFont"/>
            </a:endParaRPr>
          </a:p>
          <a:p>
            <a:r>
              <a:rPr lang="en-US" b="0" i="0" dirty="0">
                <a:effectLst/>
                <a:latin typeface="UICTFontTextStyleBody"/>
              </a:rPr>
              <a:t>any extra pressure in the area will press on these nerves and lead to visual field defects like bi-temporal hemianopsia where a person has partial blindness in the lateral fields of both eyes</a:t>
            </a:r>
            <a:endParaRPr lang="en-US" dirty="0">
              <a:effectLst/>
              <a:latin typeface=".AppleSystemUIFont"/>
            </a:endParaRPr>
          </a:p>
          <a:p>
            <a:endParaRPr lang="en-US" dirty="0">
              <a:effectLst/>
              <a:latin typeface=".AppleSystemUIFont"/>
            </a:endParaRPr>
          </a:p>
        </p:txBody>
      </p:sp>
    </p:spTree>
    <p:extLst>
      <p:ext uri="{BB962C8B-B14F-4D97-AF65-F5344CB8AC3E}">
        <p14:creationId xmlns:p14="http://schemas.microsoft.com/office/powerpoint/2010/main" val="24628102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6000" dirty="0">
                <a:solidFill>
                  <a:srgbClr val="FF0000"/>
                </a:solidFill>
              </a:rPr>
              <a:t>Diagnosis</a:t>
            </a:r>
            <a:endParaRPr lang="ar-SA" sz="6000" dirty="0">
              <a:solidFill>
                <a:srgbClr val="FF0000"/>
              </a:solidFill>
            </a:endParaRPr>
          </a:p>
        </p:txBody>
      </p:sp>
      <p:sp>
        <p:nvSpPr>
          <p:cNvPr id="3" name="عنصر نائب للمحتوى 2"/>
          <p:cNvSpPr>
            <a:spLocks noGrp="1"/>
          </p:cNvSpPr>
          <p:nvPr>
            <p:ph idx="1"/>
          </p:nvPr>
        </p:nvSpPr>
        <p:spPr>
          <a:xfrm>
            <a:off x="1024128" y="1902878"/>
            <a:ext cx="11167872" cy="4572000"/>
          </a:xfrm>
        </p:spPr>
        <p:txBody>
          <a:bodyPr>
            <a:normAutofit/>
          </a:bodyPr>
          <a:lstStyle/>
          <a:p>
            <a:pPr>
              <a:buFont typeface="Arial" panose="020B0604020202020204" pitchFamily="34" charset="0"/>
              <a:buChar char="•"/>
            </a:pPr>
            <a:r>
              <a:rPr lang="en-US" sz="3600" dirty="0"/>
              <a:t>  Thorough clinical examination including visual field charting is essential</a:t>
            </a:r>
          </a:p>
          <a:p>
            <a:pPr>
              <a:buFont typeface="Arial" panose="020B0604020202020204" pitchFamily="34" charset="0"/>
              <a:buChar char="•"/>
            </a:pPr>
            <a:r>
              <a:rPr lang="en-US" sz="3600" dirty="0"/>
              <a:t> Simultaneous measurements of basal anterior pituitary and target organ hormone levels</a:t>
            </a:r>
          </a:p>
          <a:p>
            <a:pPr algn="l">
              <a:buFont typeface="Arial" panose="020B0604020202020204" pitchFamily="34" charset="0"/>
              <a:buChar char="•"/>
            </a:pPr>
            <a:r>
              <a:rPr lang="en-US" sz="3600" dirty="0"/>
              <a:t> Dynamic/provocative tests are necessary to assess GH secretory reserve and ACTH-adrenal axis</a:t>
            </a:r>
          </a:p>
        </p:txBody>
      </p:sp>
    </p:spTree>
    <p:extLst>
      <p:ext uri="{BB962C8B-B14F-4D97-AF65-F5344CB8AC3E}">
        <p14:creationId xmlns:p14="http://schemas.microsoft.com/office/powerpoint/2010/main" val="12942077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78486" y="641901"/>
            <a:ext cx="9720072" cy="1499616"/>
          </a:xfrm>
        </p:spPr>
        <p:txBody>
          <a:bodyPr>
            <a:normAutofit/>
          </a:bodyPr>
          <a:lstStyle/>
          <a:p>
            <a:r>
              <a:rPr lang="en-US" dirty="0"/>
              <a:t>HORMONE TEST BLOOD SAMPLE</a:t>
            </a:r>
            <a:endParaRPr lang="ar-SA" dirty="0"/>
          </a:p>
        </p:txBody>
      </p:sp>
      <p:sp>
        <p:nvSpPr>
          <p:cNvPr id="3" name="عنصر نائب للمحتوى 2"/>
          <p:cNvSpPr>
            <a:spLocks noGrp="1"/>
          </p:cNvSpPr>
          <p:nvPr>
            <p:ph idx="1"/>
          </p:nvPr>
        </p:nvSpPr>
        <p:spPr>
          <a:xfrm>
            <a:off x="770910" y="1845681"/>
            <a:ext cx="11116290" cy="5077544"/>
          </a:xfrm>
        </p:spPr>
        <p:txBody>
          <a:bodyPr>
            <a:normAutofit/>
          </a:bodyPr>
          <a:lstStyle/>
          <a:p>
            <a:pPr algn="l" rtl="0"/>
            <a:r>
              <a:rPr lang="en-US" sz="4000" dirty="0">
                <a:solidFill>
                  <a:srgbClr val="FF0000"/>
                </a:solidFill>
              </a:rPr>
              <a:t>GH:</a:t>
            </a:r>
          </a:p>
          <a:p>
            <a:pPr>
              <a:buFont typeface="Arial" panose="020B0604020202020204" pitchFamily="34" charset="0"/>
              <a:buChar char="•"/>
            </a:pPr>
            <a:r>
              <a:rPr lang="en-US" sz="2800" dirty="0"/>
              <a:t>The most reliable stimulus for GH secretion is insulin-induced hypoglycemia. After injecting 0.1 µ/kg of regular insulin, blood glucose declines to less than 40mg/</a:t>
            </a:r>
            <a:r>
              <a:rPr lang="en-US" sz="2800" dirty="0" err="1"/>
              <a:t>dL</a:t>
            </a:r>
            <a:r>
              <a:rPr lang="en-US" sz="2800" dirty="0"/>
              <a:t>; in normal conditions that will stimulate GH levels to &gt;10 mg/L and exclude GH deficiency.</a:t>
            </a:r>
          </a:p>
          <a:p>
            <a:pPr>
              <a:buFont typeface="Arial" panose="020B0604020202020204" pitchFamily="34" charset="0"/>
              <a:buChar char="•"/>
            </a:pPr>
            <a:r>
              <a:rPr lang="en-US" sz="2800" dirty="0"/>
              <a:t>Arginine infusion can also stimulate growth hormone release. Measure GH levels after infusing arginine. This is less dangerous because it does not lead to hypoglycemia.</a:t>
            </a:r>
          </a:p>
          <a:p>
            <a:pPr algn="l" rtl="0">
              <a:buFont typeface="Arial" panose="020B0604020202020204" pitchFamily="34" charset="0"/>
              <a:buChar char="•"/>
            </a:pPr>
            <a:r>
              <a:rPr lang="en-US" sz="2800" dirty="0"/>
              <a:t>Another test to diagnosis GH deficiency Glucagon , Clonidine (in children).</a:t>
            </a:r>
          </a:p>
          <a:p>
            <a:pPr algn="l" rtl="0"/>
            <a:endParaRPr lang="en-US" sz="2800" dirty="0"/>
          </a:p>
          <a:p>
            <a:pPr algn="l" rtl="0"/>
            <a:endParaRPr lang="en-US" sz="2800" dirty="0"/>
          </a:p>
        </p:txBody>
      </p:sp>
    </p:spTree>
    <p:extLst>
      <p:ext uri="{BB962C8B-B14F-4D97-AF65-F5344CB8AC3E}">
        <p14:creationId xmlns:p14="http://schemas.microsoft.com/office/powerpoint/2010/main" val="32262471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99592" y="558321"/>
            <a:ext cx="9720072" cy="1499616"/>
          </a:xfrm>
        </p:spPr>
        <p:txBody>
          <a:bodyPr/>
          <a:lstStyle/>
          <a:p>
            <a:r>
              <a:rPr lang="en-US" dirty="0"/>
              <a:t>HORMONE TEST BLOOD SAMPLE</a:t>
            </a:r>
            <a:endParaRPr lang="ar-SA" dirty="0"/>
          </a:p>
        </p:txBody>
      </p:sp>
      <p:sp>
        <p:nvSpPr>
          <p:cNvPr id="3" name="عنصر نائب للمحتوى 2"/>
          <p:cNvSpPr>
            <a:spLocks noGrp="1"/>
          </p:cNvSpPr>
          <p:nvPr>
            <p:ph idx="1"/>
          </p:nvPr>
        </p:nvSpPr>
        <p:spPr>
          <a:xfrm>
            <a:off x="899592" y="1852464"/>
            <a:ext cx="10974161" cy="5005536"/>
          </a:xfrm>
        </p:spPr>
        <p:txBody>
          <a:bodyPr>
            <a:normAutofit/>
          </a:bodyPr>
          <a:lstStyle/>
          <a:p>
            <a:pPr algn="l" rtl="0"/>
            <a:r>
              <a:rPr lang="en-US" sz="4000" dirty="0">
                <a:solidFill>
                  <a:srgbClr val="FF0000"/>
                </a:solidFill>
              </a:rPr>
              <a:t>ACTH:</a:t>
            </a:r>
          </a:p>
          <a:p>
            <a:pPr algn="l" rtl="0">
              <a:buFont typeface="Arial" panose="020B0604020202020204" pitchFamily="34" charset="0"/>
              <a:buChar char="•"/>
            </a:pPr>
            <a:r>
              <a:rPr lang="en-US" sz="2800" dirty="0"/>
              <a:t>Insulin induced hypoglycemia is diagnostic and involves giving 0.05–0.1 U/kg of regular insulin and measuring serum cortisol; plasma cortisol should increase to &gt;19 mg/Dl</a:t>
            </a:r>
          </a:p>
          <a:p>
            <a:pPr algn="l" rtl="0">
              <a:buFont typeface="Arial" panose="020B0604020202020204" pitchFamily="34" charset="0"/>
              <a:buChar char="•"/>
            </a:pPr>
            <a:r>
              <a:rPr lang="en-US" sz="2800" dirty="0" err="1"/>
              <a:t>Metyrapone</a:t>
            </a:r>
            <a:r>
              <a:rPr lang="en-US" sz="2800" dirty="0"/>
              <a:t> tests for decreased ACTH production. </a:t>
            </a:r>
            <a:r>
              <a:rPr lang="en-US" sz="2800" dirty="0" err="1"/>
              <a:t>Metyrapone</a:t>
            </a:r>
            <a:r>
              <a:rPr lang="en-US" sz="2800" dirty="0"/>
              <a:t> blocks cortisol production, which should increase ACTH levels. A failure of ACTH levels to rise after giving </a:t>
            </a:r>
            <a:r>
              <a:rPr lang="en-US" sz="2800" dirty="0" err="1"/>
              <a:t>metyrapone</a:t>
            </a:r>
            <a:r>
              <a:rPr lang="en-US" sz="2800" dirty="0"/>
              <a:t> would indicate pituitary insufficiency</a:t>
            </a:r>
          </a:p>
          <a:p>
            <a:pPr algn="l" rtl="0">
              <a:buFont typeface="Arial" panose="020B0604020202020204" pitchFamily="34" charset="0"/>
              <a:buChar char="•"/>
            </a:pPr>
            <a:r>
              <a:rPr lang="en-US" sz="2800" dirty="0"/>
              <a:t>STANDARD ACTH STIMULATION TEST – </a:t>
            </a:r>
            <a:r>
              <a:rPr lang="en-US" sz="2800" dirty="0" err="1"/>
              <a:t>Cosyntropin</a:t>
            </a:r>
            <a:r>
              <a:rPr lang="en-US" sz="2800" dirty="0"/>
              <a:t> 0.25 mg</a:t>
            </a:r>
          </a:p>
        </p:txBody>
      </p:sp>
    </p:spTree>
    <p:extLst>
      <p:ext uri="{BB962C8B-B14F-4D97-AF65-F5344CB8AC3E}">
        <p14:creationId xmlns:p14="http://schemas.microsoft.com/office/powerpoint/2010/main" val="13192398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90045" y="544875"/>
            <a:ext cx="9720072" cy="1499616"/>
          </a:xfrm>
        </p:spPr>
        <p:txBody>
          <a:bodyPr/>
          <a:lstStyle/>
          <a:p>
            <a:r>
              <a:rPr lang="en-US" dirty="0"/>
              <a:t>HORMONE TEST BLOOD SAMPLE</a:t>
            </a:r>
            <a:endParaRPr lang="ar-SA" dirty="0"/>
          </a:p>
        </p:txBody>
      </p:sp>
      <p:sp>
        <p:nvSpPr>
          <p:cNvPr id="3" name="عنصر نائب للمحتوى 2"/>
          <p:cNvSpPr>
            <a:spLocks noGrp="1"/>
          </p:cNvSpPr>
          <p:nvPr>
            <p:ph idx="1"/>
          </p:nvPr>
        </p:nvSpPr>
        <p:spPr>
          <a:xfrm>
            <a:off x="755575" y="1708448"/>
            <a:ext cx="11064389" cy="5149552"/>
          </a:xfrm>
        </p:spPr>
        <p:txBody>
          <a:bodyPr>
            <a:normAutofit/>
          </a:bodyPr>
          <a:lstStyle/>
          <a:p>
            <a:pPr algn="l" rtl="0"/>
            <a:r>
              <a:rPr lang="en-US" sz="4000" dirty="0">
                <a:solidFill>
                  <a:srgbClr val="FF0000"/>
                </a:solidFill>
              </a:rPr>
              <a:t>TSH:</a:t>
            </a:r>
          </a:p>
          <a:p>
            <a:pPr algn="l" rtl="0">
              <a:buFont typeface="Wingdings" panose="05000000000000000000" pitchFamily="2" charset="2"/>
              <a:buChar char="Ø"/>
            </a:pPr>
            <a:r>
              <a:rPr lang="en-US" sz="2800" dirty="0"/>
              <a:t>BASAL THYROID FUNCTION TESTS – T3, T4, TSH</a:t>
            </a:r>
          </a:p>
          <a:p>
            <a:pPr algn="l" rtl="0">
              <a:buFont typeface="Wingdings" panose="05000000000000000000" pitchFamily="2" charset="2"/>
              <a:buChar char="Ø"/>
            </a:pPr>
            <a:r>
              <a:rPr lang="en-US" sz="2800" dirty="0"/>
              <a:t>TRH TEST</a:t>
            </a:r>
          </a:p>
          <a:p>
            <a:pPr algn="l" rtl="0"/>
            <a:r>
              <a:rPr lang="en-US" sz="4000" dirty="0">
                <a:solidFill>
                  <a:srgbClr val="FF0000"/>
                </a:solidFill>
              </a:rPr>
              <a:t>LH,FSH:</a:t>
            </a:r>
          </a:p>
          <a:p>
            <a:pPr algn="l" rtl="0">
              <a:buFont typeface="Arial" panose="020B0604020202020204" pitchFamily="34" charset="0"/>
              <a:buChar char="•"/>
            </a:pPr>
            <a:r>
              <a:rPr lang="en-US" sz="2800" dirty="0"/>
              <a:t>In the male, measure random serum testosterone, LH and FSH</a:t>
            </a:r>
          </a:p>
          <a:p>
            <a:pPr algn="l" rtl="0">
              <a:buFont typeface="Arial" panose="020B0604020202020204" pitchFamily="34" charset="0"/>
              <a:buChar char="•"/>
            </a:pPr>
            <a:r>
              <a:rPr lang="en-US" sz="2800" dirty="0"/>
              <a:t>In the pre-menopausal female, ask if the menses are regular</a:t>
            </a:r>
          </a:p>
          <a:p>
            <a:pPr algn="l" rtl="0">
              <a:buFont typeface="Arial" panose="020B0604020202020204" pitchFamily="34" charset="0"/>
              <a:buChar char="•"/>
            </a:pPr>
            <a:r>
              <a:rPr lang="en-US" sz="2800" dirty="0"/>
              <a:t>In the post-menopausal female, measure random serum estrogen, LH and FSH (FSH normally &gt; 30 IU/L and LH &gt; 20 IU/L)</a:t>
            </a:r>
          </a:p>
        </p:txBody>
      </p:sp>
    </p:spTree>
    <p:extLst>
      <p:ext uri="{BB962C8B-B14F-4D97-AF65-F5344CB8AC3E}">
        <p14:creationId xmlns:p14="http://schemas.microsoft.com/office/powerpoint/2010/main" val="3182009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0AAA6-3F76-E86F-9096-15B5815A2B33}"/>
              </a:ext>
            </a:extLst>
          </p:cNvPr>
          <p:cNvSpPr>
            <a:spLocks noGrp="1"/>
          </p:cNvSpPr>
          <p:nvPr>
            <p:ph type="title"/>
          </p:nvPr>
        </p:nvSpPr>
        <p:spPr/>
        <p:txBody>
          <a:bodyPr/>
          <a:lstStyle/>
          <a:p>
            <a:r>
              <a:rPr lang="en-US" dirty="0"/>
              <a:t>Introduction</a:t>
            </a:r>
            <a:endParaRPr lang="en-JO" dirty="0"/>
          </a:p>
        </p:txBody>
      </p:sp>
      <p:sp>
        <p:nvSpPr>
          <p:cNvPr id="3" name="Content Placeholder 2">
            <a:extLst>
              <a:ext uri="{FF2B5EF4-FFF2-40B4-BE49-F238E27FC236}">
                <a16:creationId xmlns:a16="http://schemas.microsoft.com/office/drawing/2014/main" id="{6449458A-631B-3555-3EF3-C35C1BA5D8B0}"/>
              </a:ext>
            </a:extLst>
          </p:cNvPr>
          <p:cNvSpPr>
            <a:spLocks noGrp="1"/>
          </p:cNvSpPr>
          <p:nvPr>
            <p:ph idx="1"/>
          </p:nvPr>
        </p:nvSpPr>
        <p:spPr/>
        <p:txBody>
          <a:bodyPr>
            <a:normAutofit lnSpcReduction="10000"/>
          </a:bodyPr>
          <a:lstStyle/>
          <a:p>
            <a:r>
              <a:rPr lang="en-US" b="0" i="0" dirty="0">
                <a:effectLst/>
                <a:latin typeface="UICTFontTextStyleBody"/>
              </a:rPr>
              <a:t>pituitary is a pea-sized gland hanging by a stalk from the base of the brain it sits just behind the eyes near the optic </a:t>
            </a:r>
            <a:r>
              <a:rPr lang="en-US" b="0" i="0" dirty="0" err="1">
                <a:effectLst/>
                <a:latin typeface="UICTFontTextStyleBody"/>
              </a:rPr>
              <a:t>chiasm</a:t>
            </a:r>
            <a:r>
              <a:rPr lang="en-US" b="0" i="0" dirty="0">
                <a:effectLst/>
                <a:latin typeface="UICTFontTextStyleBody"/>
              </a:rPr>
              <a:t> which is where the optic</a:t>
            </a:r>
            <a:endParaRPr lang="en-US" dirty="0">
              <a:effectLst/>
              <a:latin typeface=".AppleSystemUIFont"/>
            </a:endParaRPr>
          </a:p>
          <a:p>
            <a:r>
              <a:rPr lang="en-US" b="0" i="0" dirty="0">
                <a:effectLst/>
                <a:latin typeface="UICTFontTextStyleBody"/>
              </a:rPr>
              <a:t>nerves cross and the gland rests in a super small depression of the skull known as the (sella </a:t>
            </a:r>
            <a:r>
              <a:rPr lang="en-US" b="0" i="0" dirty="0" err="1">
                <a:effectLst/>
                <a:latin typeface="UICTFontTextStyleBody"/>
              </a:rPr>
              <a:t>turcica</a:t>
            </a:r>
            <a:r>
              <a:rPr lang="en-US" b="0" i="0" dirty="0">
                <a:effectLst/>
                <a:latin typeface="UICTFontTextStyleBody"/>
              </a:rPr>
              <a:t>) the pituitary gland produces and secretes hormones when it receives</a:t>
            </a:r>
            <a:r>
              <a:rPr lang="en-US" dirty="0">
                <a:latin typeface=".AppleSystemUIFont"/>
              </a:rPr>
              <a:t> </a:t>
            </a:r>
            <a:r>
              <a:rPr lang="en-US" b="0" i="0" dirty="0">
                <a:effectLst/>
                <a:latin typeface="UICTFontTextStyleBody"/>
              </a:rPr>
              <a:t>signals from another part of the brain called the hypothalamus</a:t>
            </a:r>
            <a:endParaRPr lang="en-US" dirty="0">
              <a:effectLst/>
              <a:latin typeface=".AppleSystemUIFont"/>
            </a:endParaRPr>
          </a:p>
          <a:p>
            <a:r>
              <a:rPr lang="en-US" b="0" i="0" dirty="0">
                <a:effectLst/>
                <a:latin typeface="UICTFontTextStyleBody"/>
              </a:rPr>
              <a:t>together they form the hypothalamic pituitary axis which regulates the release of all the major endocrine hormones</a:t>
            </a:r>
            <a:endParaRPr lang="en-US" dirty="0">
              <a:effectLst/>
              <a:latin typeface=".AppleSystemUIFont"/>
            </a:endParaRPr>
          </a:p>
          <a:p>
            <a:endParaRPr lang="en-JO" dirty="0"/>
          </a:p>
        </p:txBody>
      </p:sp>
    </p:spTree>
    <p:extLst>
      <p:ext uri="{BB962C8B-B14F-4D97-AF65-F5344CB8AC3E}">
        <p14:creationId xmlns:p14="http://schemas.microsoft.com/office/powerpoint/2010/main" val="13345780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768634" y="571768"/>
            <a:ext cx="9720072" cy="1499616"/>
          </a:xfrm>
        </p:spPr>
        <p:txBody>
          <a:bodyPr/>
          <a:lstStyle/>
          <a:p>
            <a:r>
              <a:rPr lang="en-US" dirty="0"/>
              <a:t>HORMONE TEST BLOOD SAMPLE</a:t>
            </a:r>
            <a:endParaRPr lang="ar-SA" dirty="0"/>
          </a:p>
        </p:txBody>
      </p:sp>
      <p:sp>
        <p:nvSpPr>
          <p:cNvPr id="3" name="عنصر نائب للمحتوى 2"/>
          <p:cNvSpPr>
            <a:spLocks noGrp="1"/>
          </p:cNvSpPr>
          <p:nvPr>
            <p:ph idx="1"/>
          </p:nvPr>
        </p:nvSpPr>
        <p:spPr>
          <a:xfrm>
            <a:off x="1024127" y="1842247"/>
            <a:ext cx="9720073" cy="4023360"/>
          </a:xfrm>
        </p:spPr>
        <p:txBody>
          <a:bodyPr>
            <a:normAutofit/>
          </a:bodyPr>
          <a:lstStyle/>
          <a:p>
            <a:pPr algn="l" rtl="0"/>
            <a:r>
              <a:rPr lang="en-US" sz="4000" dirty="0">
                <a:solidFill>
                  <a:srgbClr val="FF0000"/>
                </a:solidFill>
              </a:rPr>
              <a:t>Cranial diabetes insipidus:</a:t>
            </a:r>
          </a:p>
          <a:p>
            <a:pPr algn="l" rtl="0">
              <a:buFont typeface="Arial" panose="020B0604020202020204" pitchFamily="34" charset="0"/>
              <a:buChar char="•"/>
            </a:pPr>
            <a:r>
              <a:rPr lang="en-US" sz="2800" dirty="0"/>
              <a:t>Only investigate if patient complains of polyuria/polydipsia, which may be masked by ACTH or TSH deficiency</a:t>
            </a:r>
          </a:p>
          <a:p>
            <a:pPr>
              <a:buFont typeface="Arial" panose="020B0604020202020204" pitchFamily="34" charset="0"/>
              <a:buChar char="•"/>
            </a:pPr>
            <a:r>
              <a:rPr lang="en-US" sz="2800" dirty="0"/>
              <a:t>Exclude other causes of polyuria with blood glucose, potassium and calcium measurements</a:t>
            </a:r>
          </a:p>
          <a:p>
            <a:pPr algn="l" rtl="0"/>
            <a:endParaRPr lang="ar-SA" sz="2800" dirty="0"/>
          </a:p>
        </p:txBody>
      </p:sp>
    </p:spTree>
    <p:extLst>
      <p:ext uri="{BB962C8B-B14F-4D97-AF65-F5344CB8AC3E}">
        <p14:creationId xmlns:p14="http://schemas.microsoft.com/office/powerpoint/2010/main" val="19527436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62763" y="786384"/>
            <a:ext cx="9720072" cy="1499616"/>
          </a:xfrm>
        </p:spPr>
        <p:txBody>
          <a:bodyPr>
            <a:noAutofit/>
          </a:bodyPr>
          <a:lstStyle/>
          <a:p>
            <a:r>
              <a:rPr lang="en-US" b="1" dirty="0"/>
              <a:t>Further investigations</a:t>
            </a:r>
            <a:br>
              <a:rPr lang="en-US" b="1" dirty="0"/>
            </a:br>
            <a:r>
              <a:rPr lang="ar-SA" dirty="0"/>
              <a:t> </a:t>
            </a:r>
          </a:p>
        </p:txBody>
      </p:sp>
      <p:sp>
        <p:nvSpPr>
          <p:cNvPr id="3" name="عنصر نائب للمحتوى 2"/>
          <p:cNvSpPr>
            <a:spLocks noGrp="1"/>
          </p:cNvSpPr>
          <p:nvPr>
            <p:ph idx="1"/>
          </p:nvPr>
        </p:nvSpPr>
        <p:spPr>
          <a:xfrm>
            <a:off x="862762" y="1721223"/>
            <a:ext cx="9720073" cy="4023360"/>
          </a:xfrm>
        </p:spPr>
        <p:txBody>
          <a:bodyPr>
            <a:normAutofit fontScale="92500"/>
          </a:bodyPr>
          <a:lstStyle/>
          <a:p>
            <a:pPr algn="l" rtl="0">
              <a:buFont typeface="Arial" panose="020B0604020202020204" pitchFamily="34" charset="0"/>
              <a:buChar char="•"/>
            </a:pPr>
            <a:r>
              <a:rPr lang="en-US" sz="2800" dirty="0"/>
              <a:t>MRI may show various tumors . Tumors smaller than 1 cm are referred to as </a:t>
            </a:r>
            <a:r>
              <a:rPr lang="en-US" sz="2800" i="1" dirty="0" err="1"/>
              <a:t>microadenomas</a:t>
            </a:r>
            <a:r>
              <a:rPr lang="en-US" sz="2800" dirty="0"/>
              <a:t>, and larger lesions are called </a:t>
            </a:r>
            <a:r>
              <a:rPr lang="en-US" sz="2800" i="1" dirty="0" err="1"/>
              <a:t>macroadenomas</a:t>
            </a:r>
            <a:endParaRPr lang="en-US" sz="2800" i="1" dirty="0"/>
          </a:p>
          <a:p>
            <a:pPr algn="l" rtl="0">
              <a:buFont typeface="Arial" panose="020B0604020202020204" pitchFamily="34" charset="0"/>
              <a:buChar char="•"/>
            </a:pPr>
            <a:r>
              <a:rPr lang="en-US" sz="2800" dirty="0"/>
              <a:t>CT may be used if MRI is not available</a:t>
            </a:r>
          </a:p>
          <a:p>
            <a:pPr algn="l" rtl="0">
              <a:buFont typeface="Arial" panose="020B0604020202020204" pitchFamily="34" charset="0"/>
              <a:buChar char="•"/>
            </a:pPr>
            <a:r>
              <a:rPr lang="en-US" sz="2800" dirty="0"/>
              <a:t>Visual field testing , as this would show evidence of optic nerve compression by a tumor.</a:t>
            </a:r>
          </a:p>
          <a:p>
            <a:pPr algn="l" rtl="0">
              <a:buFont typeface="Arial" panose="020B0604020202020204" pitchFamily="34" charset="0"/>
              <a:buChar char="•"/>
            </a:pPr>
            <a:r>
              <a:rPr lang="en-US" sz="2800" dirty="0">
                <a:solidFill>
                  <a:schemeClr val="accent1"/>
                </a:solidFill>
                <a:hlinkClick r:id="rId2" tooltip="Ferritin"/>
              </a:rPr>
              <a:t>ferritin</a:t>
            </a:r>
            <a:r>
              <a:rPr lang="en-US" sz="2800" dirty="0">
                <a:solidFill>
                  <a:schemeClr val="accent1"/>
                </a:solidFill>
              </a:rPr>
              <a:t> </a:t>
            </a:r>
            <a:r>
              <a:rPr lang="en-US" sz="2800" dirty="0"/>
              <a:t>(elevated in hemochromatosis), </a:t>
            </a:r>
            <a:r>
              <a:rPr lang="en-US" sz="2800" dirty="0">
                <a:hlinkClick r:id="rId3" tooltip="Angiotensin converting enzyme"/>
              </a:rPr>
              <a:t>angiotensin converting enzyme</a:t>
            </a:r>
            <a:r>
              <a:rPr lang="en-US" sz="2800" dirty="0"/>
              <a:t> (ACE) levels (often elevated in sarcoidosis), and </a:t>
            </a:r>
            <a:r>
              <a:rPr lang="en-US" sz="2800" dirty="0">
                <a:hlinkClick r:id="rId4" tooltip="Human chorionic gonadotropin"/>
              </a:rPr>
              <a:t>human chorionic gonadotropin</a:t>
            </a:r>
            <a:r>
              <a:rPr lang="en-US" sz="2800" dirty="0"/>
              <a:t> (often elevated in tumor of </a:t>
            </a:r>
            <a:r>
              <a:rPr lang="en-US" sz="2800" dirty="0">
                <a:hlinkClick r:id="rId5" tooltip="Germ cell tumor"/>
              </a:rPr>
              <a:t>germ cell origin</a:t>
            </a:r>
            <a:r>
              <a:rPr lang="en-US" sz="2800" dirty="0"/>
              <a:t>).</a:t>
            </a:r>
          </a:p>
          <a:p>
            <a:pPr algn="l" rtl="0"/>
            <a:endParaRPr lang="en-US" sz="2800" u="sng" dirty="0"/>
          </a:p>
          <a:p>
            <a:pPr algn="l" rtl="0"/>
            <a:endParaRPr lang="en-US" sz="2800" i="1" u="sng" dirty="0"/>
          </a:p>
          <a:p>
            <a:pPr marL="0" indent="0" algn="l" rtl="0">
              <a:buNone/>
            </a:pPr>
            <a:endParaRPr lang="en-US" i="1" dirty="0"/>
          </a:p>
          <a:p>
            <a:pPr algn="l" rtl="0"/>
            <a:endParaRPr lang="ar-SA" dirty="0"/>
          </a:p>
        </p:txBody>
      </p:sp>
    </p:spTree>
    <p:extLst>
      <p:ext uri="{BB962C8B-B14F-4D97-AF65-F5344CB8AC3E}">
        <p14:creationId xmlns:p14="http://schemas.microsoft.com/office/powerpoint/2010/main" val="20161283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75578" y="807204"/>
            <a:ext cx="10809916" cy="1714202"/>
          </a:xfrm>
        </p:spPr>
        <p:txBody>
          <a:bodyPr>
            <a:normAutofit fontScale="90000"/>
          </a:bodyPr>
          <a:lstStyle/>
          <a:p>
            <a:r>
              <a:rPr lang="en-US" b="1" dirty="0"/>
              <a:t>MRI images showing the normal pituitary gland (solid white arrow) and a pituitary tumor (dashed white arrow)</a:t>
            </a:r>
            <a:r>
              <a:rPr lang="en-US" dirty="0"/>
              <a:t>. </a:t>
            </a:r>
            <a:endParaRPr lang="ar-SA" dirty="0"/>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13523" y="2771402"/>
            <a:ext cx="5534025" cy="2352675"/>
          </a:xfrm>
        </p:spPr>
      </p:pic>
    </p:spTree>
    <p:extLst>
      <p:ext uri="{BB962C8B-B14F-4D97-AF65-F5344CB8AC3E}">
        <p14:creationId xmlns:p14="http://schemas.microsoft.com/office/powerpoint/2010/main" val="30816243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76210" y="571769"/>
            <a:ext cx="9720072" cy="1499616"/>
          </a:xfrm>
        </p:spPr>
        <p:txBody>
          <a:bodyPr/>
          <a:lstStyle/>
          <a:p>
            <a:r>
              <a:rPr lang="en-US" dirty="0"/>
              <a:t>Treatment</a:t>
            </a:r>
            <a:endParaRPr lang="ar-SA" dirty="0"/>
          </a:p>
        </p:txBody>
      </p:sp>
      <p:sp>
        <p:nvSpPr>
          <p:cNvPr id="3" name="عنصر نائب للمحتوى 2"/>
          <p:cNvSpPr>
            <a:spLocks noGrp="1"/>
          </p:cNvSpPr>
          <p:nvPr>
            <p:ph idx="1"/>
          </p:nvPr>
        </p:nvSpPr>
        <p:spPr>
          <a:xfrm>
            <a:off x="876209" y="1680882"/>
            <a:ext cx="9720073" cy="4023360"/>
          </a:xfrm>
        </p:spPr>
        <p:txBody>
          <a:bodyPr>
            <a:normAutofit/>
          </a:bodyPr>
          <a:lstStyle/>
          <a:p>
            <a:pPr algn="l" rtl="0">
              <a:buFont typeface="Arial" panose="020B0604020202020204" pitchFamily="34" charset="0"/>
              <a:buChar char="•"/>
            </a:pPr>
            <a:r>
              <a:rPr lang="en-US" sz="2800" dirty="0"/>
              <a:t>Management of hypopituitarism involves treating the underlying causes. Multiple target hormones must be replaced, but the most important is cortisol replacement, except that sodium depletion is not an important component to correct.</a:t>
            </a:r>
          </a:p>
          <a:p>
            <a:pPr algn="l" rtl="0">
              <a:buFont typeface="Arial" panose="020B0604020202020204" pitchFamily="34" charset="0"/>
              <a:buChar char="•"/>
            </a:pPr>
            <a:r>
              <a:rPr lang="en-US" sz="2800" dirty="0">
                <a:solidFill>
                  <a:schemeClr val="accent1"/>
                </a:solidFill>
              </a:rPr>
              <a:t>ACTH DEFICIENCY:</a:t>
            </a:r>
            <a:r>
              <a:rPr lang="en-US" sz="2800" dirty="0"/>
              <a:t> Hydrocortisone is the preferred agent. </a:t>
            </a:r>
          </a:p>
          <a:p>
            <a:pPr algn="l" rtl="0">
              <a:buFont typeface="Arial" panose="020B0604020202020204" pitchFamily="34" charset="0"/>
              <a:buChar char="•"/>
            </a:pPr>
            <a:r>
              <a:rPr lang="en-US" sz="2800" dirty="0">
                <a:solidFill>
                  <a:schemeClr val="accent1"/>
                </a:solidFill>
              </a:rPr>
              <a:t>TSH DEFICIENCY:</a:t>
            </a:r>
            <a:r>
              <a:rPr lang="en-US" sz="2800" dirty="0"/>
              <a:t> Levothyroxine is the treatment of choice.</a:t>
            </a:r>
            <a:endParaRPr lang="ar-SA" sz="2800" dirty="0"/>
          </a:p>
        </p:txBody>
      </p:sp>
    </p:spTree>
    <p:extLst>
      <p:ext uri="{BB962C8B-B14F-4D97-AF65-F5344CB8AC3E}">
        <p14:creationId xmlns:p14="http://schemas.microsoft.com/office/powerpoint/2010/main" val="29705535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a:t>TREATMENT</a:t>
            </a:r>
            <a:endParaRPr lang="ar-SA"/>
          </a:p>
        </p:txBody>
      </p:sp>
      <p:sp>
        <p:nvSpPr>
          <p:cNvPr id="3" name="عنصر نائب للمحتوى 2"/>
          <p:cNvSpPr>
            <a:spLocks noGrp="1"/>
          </p:cNvSpPr>
          <p:nvPr>
            <p:ph idx="1"/>
          </p:nvPr>
        </p:nvSpPr>
        <p:spPr>
          <a:xfrm>
            <a:off x="1024127" y="1842247"/>
            <a:ext cx="9720073" cy="4023360"/>
          </a:xfrm>
        </p:spPr>
        <p:txBody>
          <a:bodyPr/>
          <a:lstStyle/>
          <a:p>
            <a:pPr algn="l" rtl="0">
              <a:buFont typeface="Arial" panose="020B0604020202020204" pitchFamily="34" charset="0"/>
              <a:buChar char="•"/>
            </a:pPr>
            <a:r>
              <a:rPr lang="en-US" dirty="0">
                <a:solidFill>
                  <a:schemeClr val="accent1"/>
                </a:solidFill>
              </a:rPr>
              <a:t>Growth hormone (GH) : </a:t>
            </a:r>
            <a:r>
              <a:rPr lang="en-US" dirty="0" err="1"/>
              <a:t>Somatotrophin</a:t>
            </a:r>
            <a:r>
              <a:rPr lang="en-US" dirty="0"/>
              <a:t> mimics human GH, is administered by daily subcutaneous self-injection to children and adolescents</a:t>
            </a:r>
          </a:p>
          <a:p>
            <a:pPr algn="l" rtl="0">
              <a:buFont typeface="Arial" panose="020B0604020202020204" pitchFamily="34" charset="0"/>
              <a:buChar char="•"/>
            </a:pPr>
            <a:r>
              <a:rPr lang="en-US" dirty="0">
                <a:solidFill>
                  <a:schemeClr val="accent1"/>
                </a:solidFill>
              </a:rPr>
              <a:t>GONADOTROPHIN DEFICIENCY MEN :</a:t>
            </a:r>
            <a:r>
              <a:rPr lang="en-US" dirty="0"/>
              <a:t> Testosterone replacement has beneficial effects</a:t>
            </a:r>
          </a:p>
          <a:p>
            <a:pPr algn="l" rtl="0">
              <a:buFont typeface="Arial" panose="020B0604020202020204" pitchFamily="34" charset="0"/>
              <a:buChar char="•"/>
            </a:pPr>
            <a:r>
              <a:rPr lang="en-US" dirty="0">
                <a:solidFill>
                  <a:schemeClr val="accent1"/>
                </a:solidFill>
              </a:rPr>
              <a:t>GONADOTROPHIN DEFICIENCY WOMEN : </a:t>
            </a:r>
            <a:r>
              <a:rPr lang="en-US" dirty="0" err="1"/>
              <a:t>Oestrogen</a:t>
            </a:r>
            <a:r>
              <a:rPr lang="en-US" dirty="0"/>
              <a:t> replacement alleviates symptoms of deficiency and is bone protective.</a:t>
            </a:r>
          </a:p>
        </p:txBody>
      </p:sp>
    </p:spTree>
    <p:extLst>
      <p:ext uri="{BB962C8B-B14F-4D97-AF65-F5344CB8AC3E}">
        <p14:creationId xmlns:p14="http://schemas.microsoft.com/office/powerpoint/2010/main" val="29957544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42D70C-13AC-DE33-6528-D6BD657EACB3}"/>
              </a:ext>
            </a:extLst>
          </p:cNvPr>
          <p:cNvSpPr>
            <a:spLocks noGrp="1"/>
          </p:cNvSpPr>
          <p:nvPr>
            <p:ph idx="1"/>
          </p:nvPr>
        </p:nvSpPr>
        <p:spPr>
          <a:xfrm>
            <a:off x="1295401" y="874889"/>
            <a:ext cx="9601196" cy="5000979"/>
          </a:xfrm>
        </p:spPr>
        <p:txBody>
          <a:bodyPr/>
          <a:lstStyle/>
          <a:p>
            <a:r>
              <a:rPr lang="en-US" b="0" i="0" dirty="0">
                <a:effectLst/>
                <a:latin typeface="UICTFontTextStyleBody"/>
              </a:rPr>
              <a:t>the pituitary itself has two distinct parts the anterior pituitary and the posterior pituitary </a:t>
            </a:r>
            <a:r>
              <a:rPr lang="en-US" dirty="0">
                <a:latin typeface="UICTFontTextStyleBody"/>
              </a:rPr>
              <a:t>.</a:t>
            </a:r>
            <a:endParaRPr lang="en-US" b="0" i="0" dirty="0">
              <a:effectLst/>
              <a:latin typeface="UICTFontTextStyleBody"/>
            </a:endParaRPr>
          </a:p>
          <a:p>
            <a:r>
              <a:rPr lang="en-US" dirty="0">
                <a:latin typeface="UICTFontTextStyleBody"/>
              </a:rPr>
              <a:t>The</a:t>
            </a:r>
            <a:r>
              <a:rPr lang="en-US" b="0" i="0" dirty="0">
                <a:effectLst/>
                <a:latin typeface="UICTFontTextStyleBody"/>
              </a:rPr>
              <a:t> anterior pituitary and the posterior pituitary have a few</a:t>
            </a:r>
            <a:endParaRPr lang="en-US" dirty="0">
              <a:effectLst/>
              <a:latin typeface=".AppleSystemUIFont"/>
            </a:endParaRPr>
          </a:p>
          <a:p>
            <a:r>
              <a:rPr lang="en-US" b="0" i="0" dirty="0">
                <a:effectLst/>
                <a:latin typeface="UICTFontTextStyleBody"/>
              </a:rPr>
              <a:t>different types of cells each of which secretes a different hormone .</a:t>
            </a:r>
          </a:p>
          <a:p>
            <a:endParaRPr lang="en-US" b="0" i="0" dirty="0">
              <a:effectLst/>
              <a:latin typeface="UICTFontTextStyleBody"/>
            </a:endParaRPr>
          </a:p>
          <a:p>
            <a:endParaRPr lang="en-US" dirty="0">
              <a:effectLst/>
              <a:latin typeface=".AppleSystemUIFont"/>
            </a:endParaRPr>
          </a:p>
          <a:p>
            <a:endParaRPr lang="en-US" dirty="0">
              <a:effectLst/>
              <a:latin typeface=".AppleSystemUIFont"/>
            </a:endParaRPr>
          </a:p>
          <a:p>
            <a:endParaRPr lang="en-JO" dirty="0"/>
          </a:p>
        </p:txBody>
      </p:sp>
    </p:spTree>
    <p:extLst>
      <p:ext uri="{BB962C8B-B14F-4D97-AF65-F5344CB8AC3E}">
        <p14:creationId xmlns:p14="http://schemas.microsoft.com/office/powerpoint/2010/main" val="3883411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51A54-027A-C142-BA0C-02444B0A31FA}"/>
              </a:ext>
            </a:extLst>
          </p:cNvPr>
          <p:cNvSpPr>
            <a:spLocks noGrp="1"/>
          </p:cNvSpPr>
          <p:nvPr>
            <p:ph type="title"/>
          </p:nvPr>
        </p:nvSpPr>
        <p:spPr/>
        <p:txBody>
          <a:bodyPr/>
          <a:lstStyle/>
          <a:p>
            <a:r>
              <a:rPr lang="en-US" dirty="0"/>
              <a:t>Hormones of the anterior pituitary </a:t>
            </a:r>
            <a:endParaRPr lang="en-JO" dirty="0"/>
          </a:p>
        </p:txBody>
      </p:sp>
      <p:sp>
        <p:nvSpPr>
          <p:cNvPr id="3" name="Content Placeholder 2">
            <a:extLst>
              <a:ext uri="{FF2B5EF4-FFF2-40B4-BE49-F238E27FC236}">
                <a16:creationId xmlns:a16="http://schemas.microsoft.com/office/drawing/2014/main" id="{4B807817-96DC-8668-D853-69438572E95C}"/>
              </a:ext>
            </a:extLst>
          </p:cNvPr>
          <p:cNvSpPr>
            <a:spLocks noGrp="1"/>
          </p:cNvSpPr>
          <p:nvPr>
            <p:ph idx="1"/>
          </p:nvPr>
        </p:nvSpPr>
        <p:spPr/>
        <p:txBody>
          <a:bodyPr/>
          <a:lstStyle/>
          <a:p>
            <a:r>
              <a:rPr lang="en-US" dirty="0"/>
              <a:t>1-</a:t>
            </a:r>
            <a:r>
              <a:rPr lang="en-US" dirty="0">
                <a:latin typeface="UICTFontTextStyleBody"/>
              </a:rPr>
              <a:t>The</a:t>
            </a:r>
            <a:r>
              <a:rPr lang="en-US" b="0" i="0" dirty="0">
                <a:effectLst/>
                <a:latin typeface="UICTFontTextStyleBody"/>
              </a:rPr>
              <a:t> largest group of cells are the </a:t>
            </a:r>
            <a:r>
              <a:rPr lang="en-US" b="0" i="0" dirty="0" err="1">
                <a:effectLst/>
                <a:latin typeface="UICTFontTextStyleBody"/>
              </a:rPr>
              <a:t>somatotropes</a:t>
            </a:r>
            <a:r>
              <a:rPr lang="en-US" b="0" i="0" dirty="0">
                <a:effectLst/>
                <a:latin typeface="UICTFontTextStyleBody"/>
              </a:rPr>
              <a:t> which secrete growth</a:t>
            </a:r>
            <a:endParaRPr lang="en-US" dirty="0">
              <a:effectLst/>
              <a:latin typeface=".AppleSystemUIFont"/>
            </a:endParaRPr>
          </a:p>
          <a:p>
            <a:r>
              <a:rPr lang="en-US" b="0" i="0" dirty="0">
                <a:effectLst/>
                <a:latin typeface="UICTFontTextStyleBody"/>
              </a:rPr>
              <a:t>hormone which goes on to promote tissue and organ growth</a:t>
            </a:r>
          </a:p>
          <a:p>
            <a:r>
              <a:rPr lang="en-US" b="0" i="0" dirty="0">
                <a:effectLst/>
                <a:latin typeface="UICTFontTextStyleBody"/>
              </a:rPr>
              <a:t> 2-The second largest cell group are the </a:t>
            </a:r>
            <a:r>
              <a:rPr lang="en-US" b="0" i="0" dirty="0" err="1">
                <a:effectLst/>
                <a:latin typeface="UICTFontTextStyleBody"/>
              </a:rPr>
              <a:t>corticotrophs</a:t>
            </a:r>
            <a:r>
              <a:rPr lang="en-US" b="0" i="0" dirty="0">
                <a:effectLst/>
                <a:latin typeface="UICTFontTextStyleBody"/>
              </a:rPr>
              <a:t> which secret adrenocorticotropic hormone or acth which stimulates the adrenal glands to</a:t>
            </a:r>
            <a:r>
              <a:rPr lang="en-US" dirty="0">
                <a:latin typeface=".AppleSystemUIFont"/>
              </a:rPr>
              <a:t> </a:t>
            </a:r>
            <a:r>
              <a:rPr lang="en-US" b="0" i="0" dirty="0">
                <a:effectLst/>
                <a:latin typeface="UICTFontTextStyleBody"/>
              </a:rPr>
              <a:t>secrete cortisol a hormone that controls the stress response blood pressure and metabolic regulation</a:t>
            </a:r>
            <a:endParaRPr lang="en-US" dirty="0">
              <a:effectLst/>
              <a:latin typeface=".AppleSystemUIFont"/>
            </a:endParaRPr>
          </a:p>
          <a:p>
            <a:endParaRPr lang="en-JO" dirty="0"/>
          </a:p>
        </p:txBody>
      </p:sp>
    </p:spTree>
    <p:extLst>
      <p:ext uri="{BB962C8B-B14F-4D97-AF65-F5344CB8AC3E}">
        <p14:creationId xmlns:p14="http://schemas.microsoft.com/office/powerpoint/2010/main" val="4039774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39ECF1-BCA5-AB76-9BC3-4647CEA43E5F}"/>
              </a:ext>
            </a:extLst>
          </p:cNvPr>
          <p:cNvSpPr>
            <a:spLocks noGrp="1"/>
          </p:cNvSpPr>
          <p:nvPr>
            <p:ph idx="1"/>
          </p:nvPr>
        </p:nvSpPr>
        <p:spPr/>
        <p:txBody>
          <a:bodyPr/>
          <a:lstStyle/>
          <a:p>
            <a:r>
              <a:rPr lang="en-US" dirty="0"/>
              <a:t>3-</a:t>
            </a:r>
            <a:r>
              <a:rPr lang="en-US" dirty="0">
                <a:latin typeface="UICTFontTextStyleBody"/>
              </a:rPr>
              <a:t>A smaller</a:t>
            </a:r>
            <a:r>
              <a:rPr lang="en-US" b="0" i="0" dirty="0">
                <a:effectLst/>
                <a:latin typeface="UICTFontTextStyleBody"/>
              </a:rPr>
              <a:t> cell group are the </a:t>
            </a:r>
            <a:r>
              <a:rPr lang="en-US" b="0" i="0" dirty="0" err="1">
                <a:effectLst/>
                <a:latin typeface="UICTFontTextStyleBody"/>
              </a:rPr>
              <a:t>lactotrophs</a:t>
            </a:r>
            <a:r>
              <a:rPr lang="en-US" b="0" i="0" dirty="0">
                <a:effectLst/>
                <a:latin typeface="UICTFontTextStyleBody"/>
              </a:rPr>
              <a:t> which secrete prolactin prolactin stimulates breast milk</a:t>
            </a:r>
            <a:r>
              <a:rPr lang="en-US" dirty="0">
                <a:latin typeface=".AppleSystemUIFont"/>
              </a:rPr>
              <a:t> </a:t>
            </a:r>
            <a:r>
              <a:rPr lang="en-US" b="0" i="0" dirty="0">
                <a:effectLst/>
                <a:latin typeface="UICTFontTextStyleBody"/>
              </a:rPr>
              <a:t>production and also inhibits ovulation which is when an egg cells release from the ovary and inhibits spermatogenesis</a:t>
            </a:r>
            <a:r>
              <a:rPr lang="en-US" dirty="0">
                <a:latin typeface=".AppleSystemUIFont"/>
              </a:rPr>
              <a:t> </a:t>
            </a:r>
            <a:r>
              <a:rPr lang="en-US" b="0" i="0" dirty="0">
                <a:effectLst/>
                <a:latin typeface="UICTFontTextStyleBody"/>
              </a:rPr>
              <a:t>which is the development of sperm cells</a:t>
            </a:r>
          </a:p>
          <a:p>
            <a:r>
              <a:rPr lang="en-US" dirty="0">
                <a:latin typeface="UICTFontTextStyleBody"/>
              </a:rPr>
              <a:t>4-</a:t>
            </a:r>
            <a:r>
              <a:rPr lang="en-US" b="0" i="0" dirty="0">
                <a:effectLst/>
                <a:latin typeface="UICTFontTextStyleBody"/>
              </a:rPr>
              <a:t> There are also </a:t>
            </a:r>
            <a:r>
              <a:rPr lang="en-US" b="0" i="0" dirty="0" err="1">
                <a:effectLst/>
                <a:latin typeface="UICTFontTextStyleBody"/>
              </a:rPr>
              <a:t>thyrotrophs</a:t>
            </a:r>
            <a:r>
              <a:rPr lang="en-US" b="0" i="0" dirty="0">
                <a:effectLst/>
                <a:latin typeface="UICTFontTextStyleBody"/>
              </a:rPr>
              <a:t> which are cells that secrete thyroid stimulating</a:t>
            </a:r>
            <a:r>
              <a:rPr lang="en-US" dirty="0">
                <a:latin typeface=".AppleSystemUIFont"/>
              </a:rPr>
              <a:t> </a:t>
            </a:r>
            <a:r>
              <a:rPr lang="en-US" b="0" i="0" dirty="0">
                <a:effectLst/>
                <a:latin typeface="UICTFontTextStyleBody"/>
              </a:rPr>
              <a:t>hormone or </a:t>
            </a:r>
            <a:r>
              <a:rPr lang="en-US" b="0" i="0" dirty="0" err="1">
                <a:effectLst/>
                <a:latin typeface="UICTFontTextStyleBody"/>
              </a:rPr>
              <a:t>tsh</a:t>
            </a:r>
            <a:r>
              <a:rPr lang="en-US" b="0" i="0" dirty="0">
                <a:effectLst/>
                <a:latin typeface="UICTFontTextStyleBody"/>
              </a:rPr>
              <a:t> that stimulates the thyroid gland </a:t>
            </a:r>
            <a:endParaRPr lang="en-US" dirty="0">
              <a:effectLst/>
              <a:latin typeface=".AppleSystemUIFont"/>
            </a:endParaRPr>
          </a:p>
          <a:p>
            <a:endParaRPr lang="en-JO" dirty="0"/>
          </a:p>
        </p:txBody>
      </p:sp>
      <p:sp>
        <p:nvSpPr>
          <p:cNvPr id="5" name="Title 1">
            <a:extLst>
              <a:ext uri="{FF2B5EF4-FFF2-40B4-BE49-F238E27FC236}">
                <a16:creationId xmlns:a16="http://schemas.microsoft.com/office/drawing/2014/main" id="{15D5DCF8-7997-10E0-D017-19F35F70CDA7}"/>
              </a:ext>
            </a:extLst>
          </p:cNvPr>
          <p:cNvSpPr txBox="1">
            <a:spLocks noGrp="1"/>
          </p:cNvSpPr>
          <p:nvPr>
            <p:ph type="title"/>
          </p:nvPr>
        </p:nvSpPr>
        <p:spPr>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Hormones of the anterior pituitary </a:t>
            </a:r>
            <a:endParaRPr lang="en-JO" dirty="0"/>
          </a:p>
        </p:txBody>
      </p:sp>
    </p:spTree>
    <p:extLst>
      <p:ext uri="{BB962C8B-B14F-4D97-AF65-F5344CB8AC3E}">
        <p14:creationId xmlns:p14="http://schemas.microsoft.com/office/powerpoint/2010/main" val="2346522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68BC2E-2A96-2AA8-D16A-4391D9E18DA5}"/>
              </a:ext>
            </a:extLst>
          </p:cNvPr>
          <p:cNvSpPr>
            <a:spLocks noGrp="1"/>
          </p:cNvSpPr>
          <p:nvPr>
            <p:ph idx="1"/>
          </p:nvPr>
        </p:nvSpPr>
        <p:spPr/>
        <p:txBody>
          <a:bodyPr/>
          <a:lstStyle/>
          <a:p>
            <a:r>
              <a:rPr lang="en-US" dirty="0"/>
              <a:t>5-</a:t>
            </a:r>
            <a:r>
              <a:rPr lang="en-US" dirty="0">
                <a:latin typeface="UICTFontTextStyleBody"/>
              </a:rPr>
              <a:t> Finally </a:t>
            </a:r>
            <a:r>
              <a:rPr lang="en-US" b="0" i="0" dirty="0">
                <a:effectLst/>
                <a:latin typeface="UICTFontTextStyleBody"/>
              </a:rPr>
              <a:t>there are </a:t>
            </a:r>
            <a:r>
              <a:rPr lang="en-US" b="0" i="0" dirty="0" err="1">
                <a:effectLst/>
                <a:latin typeface="UICTFontTextStyleBody"/>
              </a:rPr>
              <a:t>gonadotrophs</a:t>
            </a:r>
            <a:r>
              <a:rPr lang="en-US" dirty="0">
                <a:latin typeface=".AppleSystemUIFont"/>
              </a:rPr>
              <a:t> </a:t>
            </a:r>
            <a:r>
              <a:rPr lang="en-US" b="0" i="0" dirty="0">
                <a:effectLst/>
                <a:latin typeface="UICTFontTextStyleBody"/>
              </a:rPr>
              <a:t>which secrete two </a:t>
            </a:r>
            <a:r>
              <a:rPr lang="en-US" b="0" i="0" dirty="0" err="1">
                <a:effectLst/>
                <a:latin typeface="UICTFontTextStyleBody"/>
              </a:rPr>
              <a:t>gonadotropic</a:t>
            </a:r>
            <a:r>
              <a:rPr lang="en-US" b="0" i="0" dirty="0">
                <a:effectLst/>
                <a:latin typeface="UICTFontTextStyleBody"/>
              </a:rPr>
              <a:t> hormones luteinizing hormone or Ih and follicle stimulating hormone or </a:t>
            </a:r>
            <a:r>
              <a:rPr lang="en-US" b="0" i="0" dirty="0" err="1">
                <a:effectLst/>
                <a:latin typeface="UICTFontTextStyleBody"/>
              </a:rPr>
              <a:t>fsh</a:t>
            </a:r>
            <a:r>
              <a:rPr lang="en-US" b="0" i="0" dirty="0">
                <a:effectLst/>
                <a:latin typeface="UICTFontTextStyleBody"/>
              </a:rPr>
              <a:t> both of which go on to stimulate the ovaries or testes </a:t>
            </a:r>
            <a:endParaRPr lang="en-US" dirty="0">
              <a:effectLst/>
              <a:latin typeface=".AppleSystemUIFont"/>
            </a:endParaRPr>
          </a:p>
          <a:p>
            <a:endParaRPr lang="en-JO" dirty="0"/>
          </a:p>
        </p:txBody>
      </p:sp>
      <p:sp>
        <p:nvSpPr>
          <p:cNvPr id="5" name="Title 1">
            <a:extLst>
              <a:ext uri="{FF2B5EF4-FFF2-40B4-BE49-F238E27FC236}">
                <a16:creationId xmlns:a16="http://schemas.microsoft.com/office/drawing/2014/main" id="{DC65F550-501C-2CBC-F188-5871DC0B04BF}"/>
              </a:ext>
            </a:extLst>
          </p:cNvPr>
          <p:cNvSpPr txBox="1">
            <a:spLocks noGrp="1"/>
          </p:cNvSpPr>
          <p:nvPr>
            <p:ph type="title"/>
          </p:nvPr>
        </p:nvSpPr>
        <p:spPr>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Hormones of the anterior pituitary </a:t>
            </a:r>
            <a:endParaRPr lang="en-JO" dirty="0"/>
          </a:p>
        </p:txBody>
      </p:sp>
    </p:spTree>
    <p:extLst>
      <p:ext uri="{BB962C8B-B14F-4D97-AF65-F5344CB8AC3E}">
        <p14:creationId xmlns:p14="http://schemas.microsoft.com/office/powerpoint/2010/main" val="2386384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980E2-6F28-68BB-6DF0-9B6FFC37C42C}"/>
              </a:ext>
            </a:extLst>
          </p:cNvPr>
          <p:cNvSpPr>
            <a:spLocks noGrp="1"/>
          </p:cNvSpPr>
          <p:nvPr>
            <p:ph type="title"/>
          </p:nvPr>
        </p:nvSpPr>
        <p:spPr/>
        <p:txBody>
          <a:bodyPr/>
          <a:lstStyle/>
          <a:p>
            <a:r>
              <a:rPr lang="en-US" dirty="0"/>
              <a:t>Hormones of posterior pituitary </a:t>
            </a:r>
            <a:endParaRPr lang="en-JO" dirty="0"/>
          </a:p>
        </p:txBody>
      </p:sp>
      <p:sp>
        <p:nvSpPr>
          <p:cNvPr id="3" name="Content Placeholder 2">
            <a:extLst>
              <a:ext uri="{FF2B5EF4-FFF2-40B4-BE49-F238E27FC236}">
                <a16:creationId xmlns:a16="http://schemas.microsoft.com/office/drawing/2014/main" id="{01C6FB6E-2E9A-66F9-E59A-2249B4224D72}"/>
              </a:ext>
            </a:extLst>
          </p:cNvPr>
          <p:cNvSpPr>
            <a:spLocks noGrp="1"/>
          </p:cNvSpPr>
          <p:nvPr>
            <p:ph idx="1"/>
          </p:nvPr>
        </p:nvSpPr>
        <p:spPr/>
        <p:txBody>
          <a:bodyPr/>
          <a:lstStyle/>
          <a:p>
            <a:r>
              <a:rPr lang="en-US" dirty="0"/>
              <a:t>1-</a:t>
            </a:r>
            <a:r>
              <a:rPr lang="en-US" b="0" i="0" dirty="0">
                <a:effectLst/>
                <a:latin typeface="UICTFontTextStyleBody"/>
              </a:rPr>
              <a:t>anti-diuretic hormone or </a:t>
            </a:r>
            <a:r>
              <a:rPr lang="en-US" b="0" i="0" dirty="0" err="1">
                <a:effectLst/>
                <a:latin typeface="UICTFontTextStyleBody"/>
              </a:rPr>
              <a:t>adh</a:t>
            </a:r>
            <a:r>
              <a:rPr lang="en-US" b="0" i="0" dirty="0">
                <a:effectLst/>
                <a:latin typeface="UICTFontTextStyleBody"/>
              </a:rPr>
              <a:t> which is</a:t>
            </a:r>
            <a:r>
              <a:rPr lang="en-US" dirty="0">
                <a:latin typeface=".AppleSystemUIFont"/>
              </a:rPr>
              <a:t> </a:t>
            </a:r>
            <a:r>
              <a:rPr lang="en-US" b="0" i="0" dirty="0">
                <a:effectLst/>
                <a:latin typeface="UICTFontTextStyleBody"/>
              </a:rPr>
              <a:t>made by the hypothalamus</a:t>
            </a:r>
            <a:endParaRPr lang="en-US" dirty="0">
              <a:effectLst/>
              <a:latin typeface=".AppleSystemUIFont"/>
            </a:endParaRPr>
          </a:p>
          <a:p>
            <a:r>
              <a:rPr lang="en-US" b="0" i="0" dirty="0" err="1">
                <a:effectLst/>
                <a:latin typeface="UICTFontTextStyleBody"/>
              </a:rPr>
              <a:t>adh</a:t>
            </a:r>
            <a:r>
              <a:rPr lang="en-US" b="0" i="0" dirty="0">
                <a:effectLst/>
                <a:latin typeface="UICTFontTextStyleBody"/>
              </a:rPr>
              <a:t> acts on the kidneys to decrease the amount of water lost in the urine </a:t>
            </a:r>
          </a:p>
          <a:p>
            <a:r>
              <a:rPr lang="en-US" dirty="0">
                <a:latin typeface="UICTFontTextStyleBody"/>
              </a:rPr>
              <a:t>2-The</a:t>
            </a:r>
            <a:r>
              <a:rPr lang="en-US" b="0" i="0" dirty="0">
                <a:effectLst/>
                <a:latin typeface="UICTFontTextStyleBody"/>
              </a:rPr>
              <a:t> posterior pituitary also produces oxytocin which is responsible for uterine contractions during labor</a:t>
            </a:r>
            <a:r>
              <a:rPr lang="en-US" dirty="0">
                <a:latin typeface=".AppleSystemUIFont"/>
              </a:rPr>
              <a:t> </a:t>
            </a:r>
            <a:r>
              <a:rPr lang="en-US" b="0" i="0" dirty="0">
                <a:effectLst/>
                <a:latin typeface="UICTFontTextStyleBody"/>
              </a:rPr>
              <a:t>and milk let down during breast feeding</a:t>
            </a:r>
            <a:endParaRPr lang="en-US" dirty="0">
              <a:effectLst/>
              <a:latin typeface=".AppleSystemUIFont"/>
            </a:endParaRPr>
          </a:p>
          <a:p>
            <a:endParaRPr lang="en-JO" dirty="0"/>
          </a:p>
        </p:txBody>
      </p:sp>
    </p:spTree>
    <p:extLst>
      <p:ext uri="{BB962C8B-B14F-4D97-AF65-F5344CB8AC3E}">
        <p14:creationId xmlns:p14="http://schemas.microsoft.com/office/powerpoint/2010/main" val="1271151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AFDA3-CA17-241F-3154-3B963718EA6B}"/>
              </a:ext>
            </a:extLst>
          </p:cNvPr>
          <p:cNvSpPr>
            <a:spLocks noGrp="1"/>
          </p:cNvSpPr>
          <p:nvPr>
            <p:ph type="title"/>
          </p:nvPr>
        </p:nvSpPr>
        <p:spPr/>
        <p:txBody>
          <a:bodyPr/>
          <a:lstStyle/>
          <a:p>
            <a:r>
              <a:rPr lang="en-US" b="0" i="0" dirty="0">
                <a:effectLst/>
                <a:latin typeface="UICTFontTextStyleBody"/>
              </a:rPr>
              <a:t>Hypopituitarism</a:t>
            </a:r>
            <a:endParaRPr lang="en-US" dirty="0">
              <a:effectLst/>
              <a:latin typeface=".AppleSystemUIFont"/>
            </a:endParaRPr>
          </a:p>
        </p:txBody>
      </p:sp>
      <p:sp>
        <p:nvSpPr>
          <p:cNvPr id="3" name="Content Placeholder 2">
            <a:extLst>
              <a:ext uri="{FF2B5EF4-FFF2-40B4-BE49-F238E27FC236}">
                <a16:creationId xmlns:a16="http://schemas.microsoft.com/office/drawing/2014/main" id="{2A4C6B19-7E0E-ECA3-AC1C-5B6DCD9D76BB}"/>
              </a:ext>
            </a:extLst>
          </p:cNvPr>
          <p:cNvSpPr>
            <a:spLocks noGrp="1"/>
          </p:cNvSpPr>
          <p:nvPr>
            <p:ph idx="1"/>
          </p:nvPr>
        </p:nvSpPr>
        <p:spPr/>
        <p:txBody>
          <a:bodyPr/>
          <a:lstStyle/>
          <a:p>
            <a:r>
              <a:rPr lang="en-US" dirty="0"/>
              <a:t>Definition : </a:t>
            </a:r>
            <a:r>
              <a:rPr lang="en-US" b="1" i="0" u="none" strike="noStrike" dirty="0">
                <a:solidFill>
                  <a:srgbClr val="202124"/>
                </a:solidFill>
                <a:effectLst/>
                <a:latin typeface="arial" panose="020B0604020202020204" pitchFamily="34" charset="0"/>
              </a:rPr>
              <a:t>short supply (deficiency) of one or more of the pituitary hormones</a:t>
            </a:r>
            <a:r>
              <a:rPr lang="en-US" b="0" i="0" u="none" strike="noStrike" dirty="0">
                <a:solidFill>
                  <a:srgbClr val="202124"/>
                </a:solidFill>
                <a:effectLst/>
                <a:latin typeface="arial" panose="020B0604020202020204" pitchFamily="34" charset="0"/>
              </a:rPr>
              <a:t>. These hormone deficiencies can affect any number of your body's routine functions, such as growth, blood pressure or reproduction.</a:t>
            </a:r>
            <a:endParaRPr lang="en-JO" dirty="0"/>
          </a:p>
        </p:txBody>
      </p:sp>
    </p:spTree>
    <p:extLst>
      <p:ext uri="{BB962C8B-B14F-4D97-AF65-F5344CB8AC3E}">
        <p14:creationId xmlns:p14="http://schemas.microsoft.com/office/powerpoint/2010/main" val="173416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BB791-D56C-9FCE-21E8-7D0E4E58D307}"/>
              </a:ext>
            </a:extLst>
          </p:cNvPr>
          <p:cNvSpPr>
            <a:spLocks noGrp="1"/>
          </p:cNvSpPr>
          <p:nvPr>
            <p:ph type="title"/>
          </p:nvPr>
        </p:nvSpPr>
        <p:spPr/>
        <p:txBody>
          <a:bodyPr/>
          <a:lstStyle/>
          <a:p>
            <a:r>
              <a:rPr lang="en-US" dirty="0"/>
              <a:t>Causes of hypopituitarism</a:t>
            </a:r>
            <a:endParaRPr lang="en-JO" dirty="0"/>
          </a:p>
        </p:txBody>
      </p:sp>
      <p:sp>
        <p:nvSpPr>
          <p:cNvPr id="3" name="Content Placeholder 2">
            <a:extLst>
              <a:ext uri="{FF2B5EF4-FFF2-40B4-BE49-F238E27FC236}">
                <a16:creationId xmlns:a16="http://schemas.microsoft.com/office/drawing/2014/main" id="{B19DC3CE-A63F-D059-CC2D-66AB1198A72D}"/>
              </a:ext>
            </a:extLst>
          </p:cNvPr>
          <p:cNvSpPr>
            <a:spLocks noGrp="1"/>
          </p:cNvSpPr>
          <p:nvPr>
            <p:ph idx="1"/>
          </p:nvPr>
        </p:nvSpPr>
        <p:spPr/>
        <p:txBody>
          <a:bodyPr/>
          <a:lstStyle/>
          <a:p>
            <a:r>
              <a:rPr lang="en-US" b="0" i="0" dirty="0">
                <a:effectLst/>
                <a:latin typeface="UICTFontTextStyleBody"/>
              </a:rPr>
              <a:t>1-compression </a:t>
            </a:r>
          </a:p>
          <a:p>
            <a:r>
              <a:rPr lang="en-US" dirty="0">
                <a:latin typeface="UICTFontTextStyleBody"/>
              </a:rPr>
              <a:t>2-</a:t>
            </a:r>
            <a:r>
              <a:rPr lang="en-US" b="0" i="0" dirty="0">
                <a:effectLst/>
                <a:latin typeface="UICTFontTextStyleBody"/>
              </a:rPr>
              <a:t>tissue ischemia</a:t>
            </a:r>
          </a:p>
          <a:p>
            <a:r>
              <a:rPr lang="en-US" b="0" i="0" dirty="0">
                <a:effectLst/>
                <a:latin typeface="UICTFontTextStyleBody"/>
              </a:rPr>
              <a:t> 3- infarction</a:t>
            </a:r>
          </a:p>
          <a:p>
            <a:r>
              <a:rPr lang="en-US" b="0" i="0" dirty="0">
                <a:effectLst/>
                <a:latin typeface="UICTFontTextStyleBody"/>
              </a:rPr>
              <a:t> </a:t>
            </a:r>
            <a:r>
              <a:rPr lang="en-US" dirty="0">
                <a:latin typeface="UICTFontTextStyleBody"/>
              </a:rPr>
              <a:t>4-</a:t>
            </a:r>
            <a:r>
              <a:rPr lang="en-US" b="0" i="0" dirty="0">
                <a:effectLst/>
                <a:latin typeface="UICTFontTextStyleBody"/>
              </a:rPr>
              <a:t>iatrogenic</a:t>
            </a:r>
          </a:p>
          <a:p>
            <a:r>
              <a:rPr lang="en-US" dirty="0">
                <a:latin typeface="UICTFontTextStyleBody"/>
              </a:rPr>
              <a:t>5- medical induced injuries </a:t>
            </a:r>
            <a:endParaRPr lang="en-US" b="0" i="0" dirty="0">
              <a:effectLst/>
              <a:latin typeface="UICTFontTextStyleBody"/>
            </a:endParaRPr>
          </a:p>
          <a:p>
            <a:r>
              <a:rPr lang="en-US" b="0" i="0" dirty="0">
                <a:effectLst/>
                <a:latin typeface="UICTFontTextStyleBody"/>
              </a:rPr>
              <a:t> </a:t>
            </a:r>
            <a:endParaRPr lang="en-US" dirty="0">
              <a:effectLst/>
              <a:latin typeface=".AppleSystemUIFont"/>
            </a:endParaRPr>
          </a:p>
          <a:p>
            <a:endParaRPr lang="en-JO" dirty="0"/>
          </a:p>
        </p:txBody>
      </p:sp>
    </p:spTree>
    <p:extLst>
      <p:ext uri="{BB962C8B-B14F-4D97-AF65-F5344CB8AC3E}">
        <p14:creationId xmlns:p14="http://schemas.microsoft.com/office/powerpoint/2010/main" val="258209848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24</Slides>
  <Notes>0</Notes>
  <HiddenSlides>0</HiddenSlide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Organic</vt:lpstr>
      <vt:lpstr>Hypopituitarism</vt:lpstr>
      <vt:lpstr>Introduction</vt:lpstr>
      <vt:lpstr>PowerPoint Presentation</vt:lpstr>
      <vt:lpstr>Hormones of the anterior pituitary </vt:lpstr>
      <vt:lpstr>Hormones of the anterior pituitary </vt:lpstr>
      <vt:lpstr>Hormones of the anterior pituitary </vt:lpstr>
      <vt:lpstr>Hormones of posterior pituitary </vt:lpstr>
      <vt:lpstr>Hypopituitarism</vt:lpstr>
      <vt:lpstr>Causes of hypopituitarism</vt:lpstr>
      <vt:lpstr>PowerPoint Presentation</vt:lpstr>
      <vt:lpstr>PowerPoint Presentation</vt:lpstr>
      <vt:lpstr>PowerPoint Presentation</vt:lpstr>
      <vt:lpstr>PowerPoint Presentation</vt:lpstr>
      <vt:lpstr>PowerPoint Presentation</vt:lpstr>
      <vt:lpstr>PowerPoint Presentation</vt:lpstr>
      <vt:lpstr>Diagnosis</vt:lpstr>
      <vt:lpstr>HORMONE TEST BLOOD SAMPLE</vt:lpstr>
      <vt:lpstr>HORMONE TEST BLOOD SAMPLE</vt:lpstr>
      <vt:lpstr>HORMONE TEST BLOOD SAMPLE</vt:lpstr>
      <vt:lpstr>HORMONE TEST BLOOD SAMPLE</vt:lpstr>
      <vt:lpstr>Further investigations  </vt:lpstr>
      <vt:lpstr>MRI images showing the normal pituitary gland (solid white arrow) and a pituitary tumor (dashed white arrow). </vt:lpstr>
      <vt:lpstr>Treatment</vt:lpstr>
      <vt:lpstr>TREATMENT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feras najjar</dc:creator>
  <cp:lastModifiedBy>فراس النجار</cp:lastModifiedBy>
  <cp:revision>12</cp:revision>
  <dcterms:created xsi:type="dcterms:W3CDTF">2022-11-01T15:26:57Z</dcterms:created>
  <dcterms:modified xsi:type="dcterms:W3CDTF">2022-11-02T07:00:17Z</dcterms:modified>
</cp:coreProperties>
</file>