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viewProps" Target="view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A8DC0-6FF0-452D-BB39-EC76771144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1F2F37-2DA4-4846-A873-BB6020CCDD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7A5DB8-5496-4D2E-91EC-EE759C8D0B24}"/>
              </a:ext>
            </a:extLst>
          </p:cNvPr>
          <p:cNvSpPr>
            <a:spLocks noGrp="1"/>
          </p:cNvSpPr>
          <p:nvPr>
            <p:ph type="dt" sz="half" idx="10"/>
          </p:nvPr>
        </p:nvSpPr>
        <p:spPr/>
        <p:txBody>
          <a:bodyPr/>
          <a:lstStyle/>
          <a:p>
            <a:fld id="{D21E2FCF-E254-47D2-A171-18DD2CEEFF8C}" type="datetimeFigureOut">
              <a:rPr lang="en-US" smtClean="0"/>
              <a:t>11/10/2021</a:t>
            </a:fld>
            <a:endParaRPr lang="en-US"/>
          </a:p>
        </p:txBody>
      </p:sp>
      <p:sp>
        <p:nvSpPr>
          <p:cNvPr id="5" name="Footer Placeholder 4">
            <a:extLst>
              <a:ext uri="{FF2B5EF4-FFF2-40B4-BE49-F238E27FC236}">
                <a16:creationId xmlns:a16="http://schemas.microsoft.com/office/drawing/2014/main" id="{7289366B-59DD-44E5-B60A-5CE28D6F93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67B563-ABF4-49C4-B8D6-8A0D8A5551AE}"/>
              </a:ext>
            </a:extLst>
          </p:cNvPr>
          <p:cNvSpPr>
            <a:spLocks noGrp="1"/>
          </p:cNvSpPr>
          <p:nvPr>
            <p:ph type="sldNum" sz="quarter" idx="12"/>
          </p:nvPr>
        </p:nvSpPr>
        <p:spPr/>
        <p:txBody>
          <a:bodyPr/>
          <a:lstStyle/>
          <a:p>
            <a:fld id="{04208463-AFDF-4A47-B795-7834C9E67D79}" type="slidenum">
              <a:rPr lang="en-US" smtClean="0"/>
              <a:t>‹#›</a:t>
            </a:fld>
            <a:endParaRPr lang="en-US"/>
          </a:p>
        </p:txBody>
      </p:sp>
    </p:spTree>
    <p:extLst>
      <p:ext uri="{BB962C8B-B14F-4D97-AF65-F5344CB8AC3E}">
        <p14:creationId xmlns:p14="http://schemas.microsoft.com/office/powerpoint/2010/main" val="1402193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FC5E7-76BE-4EEB-AAB9-CF4AC33533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487EDB-4D2F-424D-8518-B5380E7EB1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F7C107-10B3-4858-8D35-F73D16768E6E}"/>
              </a:ext>
            </a:extLst>
          </p:cNvPr>
          <p:cNvSpPr>
            <a:spLocks noGrp="1"/>
          </p:cNvSpPr>
          <p:nvPr>
            <p:ph type="dt" sz="half" idx="10"/>
          </p:nvPr>
        </p:nvSpPr>
        <p:spPr/>
        <p:txBody>
          <a:bodyPr/>
          <a:lstStyle/>
          <a:p>
            <a:fld id="{D21E2FCF-E254-47D2-A171-18DD2CEEFF8C}" type="datetimeFigureOut">
              <a:rPr lang="en-US" smtClean="0"/>
              <a:t>11/10/2021</a:t>
            </a:fld>
            <a:endParaRPr lang="en-US"/>
          </a:p>
        </p:txBody>
      </p:sp>
      <p:sp>
        <p:nvSpPr>
          <p:cNvPr id="5" name="Footer Placeholder 4">
            <a:extLst>
              <a:ext uri="{FF2B5EF4-FFF2-40B4-BE49-F238E27FC236}">
                <a16:creationId xmlns:a16="http://schemas.microsoft.com/office/drawing/2014/main" id="{15737A09-B514-4989-8599-76D7CBC9EB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7091E-1145-4DC9-8370-3E37BEB245DE}"/>
              </a:ext>
            </a:extLst>
          </p:cNvPr>
          <p:cNvSpPr>
            <a:spLocks noGrp="1"/>
          </p:cNvSpPr>
          <p:nvPr>
            <p:ph type="sldNum" sz="quarter" idx="12"/>
          </p:nvPr>
        </p:nvSpPr>
        <p:spPr/>
        <p:txBody>
          <a:bodyPr/>
          <a:lstStyle/>
          <a:p>
            <a:fld id="{04208463-AFDF-4A47-B795-7834C9E67D79}" type="slidenum">
              <a:rPr lang="en-US" smtClean="0"/>
              <a:t>‹#›</a:t>
            </a:fld>
            <a:endParaRPr lang="en-US"/>
          </a:p>
        </p:txBody>
      </p:sp>
    </p:spTree>
    <p:extLst>
      <p:ext uri="{BB962C8B-B14F-4D97-AF65-F5344CB8AC3E}">
        <p14:creationId xmlns:p14="http://schemas.microsoft.com/office/powerpoint/2010/main" val="2129602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04A0B9-0366-4915-BC47-2F91E30E6B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3A8A10-0EA9-4624-AC0F-A2AEE376A1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4D50E7-04E5-407A-ADA9-D887EC9ABE6A}"/>
              </a:ext>
            </a:extLst>
          </p:cNvPr>
          <p:cNvSpPr>
            <a:spLocks noGrp="1"/>
          </p:cNvSpPr>
          <p:nvPr>
            <p:ph type="dt" sz="half" idx="10"/>
          </p:nvPr>
        </p:nvSpPr>
        <p:spPr/>
        <p:txBody>
          <a:bodyPr/>
          <a:lstStyle/>
          <a:p>
            <a:fld id="{D21E2FCF-E254-47D2-A171-18DD2CEEFF8C}" type="datetimeFigureOut">
              <a:rPr lang="en-US" smtClean="0"/>
              <a:t>11/10/2021</a:t>
            </a:fld>
            <a:endParaRPr lang="en-US"/>
          </a:p>
        </p:txBody>
      </p:sp>
      <p:sp>
        <p:nvSpPr>
          <p:cNvPr id="5" name="Footer Placeholder 4">
            <a:extLst>
              <a:ext uri="{FF2B5EF4-FFF2-40B4-BE49-F238E27FC236}">
                <a16:creationId xmlns:a16="http://schemas.microsoft.com/office/drawing/2014/main" id="{F270BE1B-33F1-4CD4-BEC4-DF97E0CAC2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AB5AD7-A7E7-4F95-A78B-FCAA6E4A011E}"/>
              </a:ext>
            </a:extLst>
          </p:cNvPr>
          <p:cNvSpPr>
            <a:spLocks noGrp="1"/>
          </p:cNvSpPr>
          <p:nvPr>
            <p:ph type="sldNum" sz="quarter" idx="12"/>
          </p:nvPr>
        </p:nvSpPr>
        <p:spPr/>
        <p:txBody>
          <a:bodyPr/>
          <a:lstStyle/>
          <a:p>
            <a:fld id="{04208463-AFDF-4A47-B795-7834C9E67D79}" type="slidenum">
              <a:rPr lang="en-US" smtClean="0"/>
              <a:t>‹#›</a:t>
            </a:fld>
            <a:endParaRPr lang="en-US"/>
          </a:p>
        </p:txBody>
      </p:sp>
    </p:spTree>
    <p:extLst>
      <p:ext uri="{BB962C8B-B14F-4D97-AF65-F5344CB8AC3E}">
        <p14:creationId xmlns:p14="http://schemas.microsoft.com/office/powerpoint/2010/main" val="14886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54E51-735E-4A6E-BB55-79CABA161B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B887BF-EEB0-4013-8D38-0E60E602CB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BBBD24-178C-4E10-AA6C-35AE0919FD4D}"/>
              </a:ext>
            </a:extLst>
          </p:cNvPr>
          <p:cNvSpPr>
            <a:spLocks noGrp="1"/>
          </p:cNvSpPr>
          <p:nvPr>
            <p:ph type="dt" sz="half" idx="10"/>
          </p:nvPr>
        </p:nvSpPr>
        <p:spPr/>
        <p:txBody>
          <a:bodyPr/>
          <a:lstStyle/>
          <a:p>
            <a:fld id="{D21E2FCF-E254-47D2-A171-18DD2CEEFF8C}" type="datetimeFigureOut">
              <a:rPr lang="en-US" smtClean="0"/>
              <a:t>11/10/2021</a:t>
            </a:fld>
            <a:endParaRPr lang="en-US"/>
          </a:p>
        </p:txBody>
      </p:sp>
      <p:sp>
        <p:nvSpPr>
          <p:cNvPr id="5" name="Footer Placeholder 4">
            <a:extLst>
              <a:ext uri="{FF2B5EF4-FFF2-40B4-BE49-F238E27FC236}">
                <a16:creationId xmlns:a16="http://schemas.microsoft.com/office/drawing/2014/main" id="{7DCCFBB4-A620-4F96-A95F-EAEB6D8A66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BA97C4-0CCF-40AB-BD24-1D345728FC74}"/>
              </a:ext>
            </a:extLst>
          </p:cNvPr>
          <p:cNvSpPr>
            <a:spLocks noGrp="1"/>
          </p:cNvSpPr>
          <p:nvPr>
            <p:ph type="sldNum" sz="quarter" idx="12"/>
          </p:nvPr>
        </p:nvSpPr>
        <p:spPr/>
        <p:txBody>
          <a:bodyPr/>
          <a:lstStyle/>
          <a:p>
            <a:fld id="{04208463-AFDF-4A47-B795-7834C9E67D79}" type="slidenum">
              <a:rPr lang="en-US" smtClean="0"/>
              <a:t>‹#›</a:t>
            </a:fld>
            <a:endParaRPr lang="en-US"/>
          </a:p>
        </p:txBody>
      </p:sp>
    </p:spTree>
    <p:extLst>
      <p:ext uri="{BB962C8B-B14F-4D97-AF65-F5344CB8AC3E}">
        <p14:creationId xmlns:p14="http://schemas.microsoft.com/office/powerpoint/2010/main" val="519135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30512-B705-4CC9-BF2E-D5A59F7849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A4EA40-8A03-4BE1-85AA-36CDDF76D4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685388-D709-4E7F-BFC8-C5C8910F2D43}"/>
              </a:ext>
            </a:extLst>
          </p:cNvPr>
          <p:cNvSpPr>
            <a:spLocks noGrp="1"/>
          </p:cNvSpPr>
          <p:nvPr>
            <p:ph type="dt" sz="half" idx="10"/>
          </p:nvPr>
        </p:nvSpPr>
        <p:spPr/>
        <p:txBody>
          <a:bodyPr/>
          <a:lstStyle/>
          <a:p>
            <a:fld id="{D21E2FCF-E254-47D2-A171-18DD2CEEFF8C}" type="datetimeFigureOut">
              <a:rPr lang="en-US" smtClean="0"/>
              <a:t>11/10/2021</a:t>
            </a:fld>
            <a:endParaRPr lang="en-US"/>
          </a:p>
        </p:txBody>
      </p:sp>
      <p:sp>
        <p:nvSpPr>
          <p:cNvPr id="5" name="Footer Placeholder 4">
            <a:extLst>
              <a:ext uri="{FF2B5EF4-FFF2-40B4-BE49-F238E27FC236}">
                <a16:creationId xmlns:a16="http://schemas.microsoft.com/office/drawing/2014/main" id="{DDD6C2B4-3739-49CF-B836-1CD7C0BB30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16321B-E4B9-4331-B0F9-80EB0A9AE333}"/>
              </a:ext>
            </a:extLst>
          </p:cNvPr>
          <p:cNvSpPr>
            <a:spLocks noGrp="1"/>
          </p:cNvSpPr>
          <p:nvPr>
            <p:ph type="sldNum" sz="quarter" idx="12"/>
          </p:nvPr>
        </p:nvSpPr>
        <p:spPr/>
        <p:txBody>
          <a:bodyPr/>
          <a:lstStyle/>
          <a:p>
            <a:fld id="{04208463-AFDF-4A47-B795-7834C9E67D79}" type="slidenum">
              <a:rPr lang="en-US" smtClean="0"/>
              <a:t>‹#›</a:t>
            </a:fld>
            <a:endParaRPr lang="en-US"/>
          </a:p>
        </p:txBody>
      </p:sp>
    </p:spTree>
    <p:extLst>
      <p:ext uri="{BB962C8B-B14F-4D97-AF65-F5344CB8AC3E}">
        <p14:creationId xmlns:p14="http://schemas.microsoft.com/office/powerpoint/2010/main" val="3568038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22B81-0A6A-464C-9E09-C2CBF40CD1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1BEB25-C444-4A90-AF07-B7BDA2E686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CFF39B-3E8E-476C-BBB1-A205288D8A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65E0DA-1FB0-41DD-A40E-CADD36137821}"/>
              </a:ext>
            </a:extLst>
          </p:cNvPr>
          <p:cNvSpPr>
            <a:spLocks noGrp="1"/>
          </p:cNvSpPr>
          <p:nvPr>
            <p:ph type="dt" sz="half" idx="10"/>
          </p:nvPr>
        </p:nvSpPr>
        <p:spPr/>
        <p:txBody>
          <a:bodyPr/>
          <a:lstStyle/>
          <a:p>
            <a:fld id="{D21E2FCF-E254-47D2-A171-18DD2CEEFF8C}" type="datetimeFigureOut">
              <a:rPr lang="en-US" smtClean="0"/>
              <a:t>11/10/2021</a:t>
            </a:fld>
            <a:endParaRPr lang="en-US"/>
          </a:p>
        </p:txBody>
      </p:sp>
      <p:sp>
        <p:nvSpPr>
          <p:cNvPr id="6" name="Footer Placeholder 5">
            <a:extLst>
              <a:ext uri="{FF2B5EF4-FFF2-40B4-BE49-F238E27FC236}">
                <a16:creationId xmlns:a16="http://schemas.microsoft.com/office/drawing/2014/main" id="{C8305753-388B-4628-825D-E178C73326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CCAD7-377C-4FD3-8D5E-FE24ACD9444E}"/>
              </a:ext>
            </a:extLst>
          </p:cNvPr>
          <p:cNvSpPr>
            <a:spLocks noGrp="1"/>
          </p:cNvSpPr>
          <p:nvPr>
            <p:ph type="sldNum" sz="quarter" idx="12"/>
          </p:nvPr>
        </p:nvSpPr>
        <p:spPr/>
        <p:txBody>
          <a:bodyPr/>
          <a:lstStyle/>
          <a:p>
            <a:fld id="{04208463-AFDF-4A47-B795-7834C9E67D79}" type="slidenum">
              <a:rPr lang="en-US" smtClean="0"/>
              <a:t>‹#›</a:t>
            </a:fld>
            <a:endParaRPr lang="en-US"/>
          </a:p>
        </p:txBody>
      </p:sp>
    </p:spTree>
    <p:extLst>
      <p:ext uri="{BB962C8B-B14F-4D97-AF65-F5344CB8AC3E}">
        <p14:creationId xmlns:p14="http://schemas.microsoft.com/office/powerpoint/2010/main" val="694208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F7BA9-69CC-46A7-9C60-37AC2A616F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3A9C0C-5974-4631-A573-609AC6E56C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5695D0-0F5A-4EB2-93BF-109A51B31A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3BF084-34AE-479D-8E6C-63BB742D02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7ACCB6-C431-410A-9B15-95E284FBF7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B1A8E4-9F24-40F2-8C5B-10E7AD65A731}"/>
              </a:ext>
            </a:extLst>
          </p:cNvPr>
          <p:cNvSpPr>
            <a:spLocks noGrp="1"/>
          </p:cNvSpPr>
          <p:nvPr>
            <p:ph type="dt" sz="half" idx="10"/>
          </p:nvPr>
        </p:nvSpPr>
        <p:spPr/>
        <p:txBody>
          <a:bodyPr/>
          <a:lstStyle/>
          <a:p>
            <a:fld id="{D21E2FCF-E254-47D2-A171-18DD2CEEFF8C}" type="datetimeFigureOut">
              <a:rPr lang="en-US" smtClean="0"/>
              <a:t>11/10/2021</a:t>
            </a:fld>
            <a:endParaRPr lang="en-US"/>
          </a:p>
        </p:txBody>
      </p:sp>
      <p:sp>
        <p:nvSpPr>
          <p:cNvPr id="8" name="Footer Placeholder 7">
            <a:extLst>
              <a:ext uri="{FF2B5EF4-FFF2-40B4-BE49-F238E27FC236}">
                <a16:creationId xmlns:a16="http://schemas.microsoft.com/office/drawing/2014/main" id="{013024E7-9A8E-485E-8EDF-45CC72954A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B336CB-D80E-4630-AEF8-036118838593}"/>
              </a:ext>
            </a:extLst>
          </p:cNvPr>
          <p:cNvSpPr>
            <a:spLocks noGrp="1"/>
          </p:cNvSpPr>
          <p:nvPr>
            <p:ph type="sldNum" sz="quarter" idx="12"/>
          </p:nvPr>
        </p:nvSpPr>
        <p:spPr/>
        <p:txBody>
          <a:bodyPr/>
          <a:lstStyle/>
          <a:p>
            <a:fld id="{04208463-AFDF-4A47-B795-7834C9E67D79}" type="slidenum">
              <a:rPr lang="en-US" smtClean="0"/>
              <a:t>‹#›</a:t>
            </a:fld>
            <a:endParaRPr lang="en-US"/>
          </a:p>
        </p:txBody>
      </p:sp>
    </p:spTree>
    <p:extLst>
      <p:ext uri="{BB962C8B-B14F-4D97-AF65-F5344CB8AC3E}">
        <p14:creationId xmlns:p14="http://schemas.microsoft.com/office/powerpoint/2010/main" val="2769039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E73A4-FB2B-4034-97DF-DB9780D5A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02BEE9-445A-48CB-9B76-FF64795A3122}"/>
              </a:ext>
            </a:extLst>
          </p:cNvPr>
          <p:cNvSpPr>
            <a:spLocks noGrp="1"/>
          </p:cNvSpPr>
          <p:nvPr>
            <p:ph type="dt" sz="half" idx="10"/>
          </p:nvPr>
        </p:nvSpPr>
        <p:spPr/>
        <p:txBody>
          <a:bodyPr/>
          <a:lstStyle/>
          <a:p>
            <a:fld id="{D21E2FCF-E254-47D2-A171-18DD2CEEFF8C}" type="datetimeFigureOut">
              <a:rPr lang="en-US" smtClean="0"/>
              <a:t>11/10/2021</a:t>
            </a:fld>
            <a:endParaRPr lang="en-US"/>
          </a:p>
        </p:txBody>
      </p:sp>
      <p:sp>
        <p:nvSpPr>
          <p:cNvPr id="4" name="Footer Placeholder 3">
            <a:extLst>
              <a:ext uri="{FF2B5EF4-FFF2-40B4-BE49-F238E27FC236}">
                <a16:creationId xmlns:a16="http://schemas.microsoft.com/office/drawing/2014/main" id="{DE90EA02-EB36-4B5A-B5B6-F0783AC20B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71CCE0-53E7-492C-8306-4B8E7CC04B69}"/>
              </a:ext>
            </a:extLst>
          </p:cNvPr>
          <p:cNvSpPr>
            <a:spLocks noGrp="1"/>
          </p:cNvSpPr>
          <p:nvPr>
            <p:ph type="sldNum" sz="quarter" idx="12"/>
          </p:nvPr>
        </p:nvSpPr>
        <p:spPr/>
        <p:txBody>
          <a:bodyPr/>
          <a:lstStyle/>
          <a:p>
            <a:fld id="{04208463-AFDF-4A47-B795-7834C9E67D79}" type="slidenum">
              <a:rPr lang="en-US" smtClean="0"/>
              <a:t>‹#›</a:t>
            </a:fld>
            <a:endParaRPr lang="en-US"/>
          </a:p>
        </p:txBody>
      </p:sp>
    </p:spTree>
    <p:extLst>
      <p:ext uri="{BB962C8B-B14F-4D97-AF65-F5344CB8AC3E}">
        <p14:creationId xmlns:p14="http://schemas.microsoft.com/office/powerpoint/2010/main" val="3342564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41C432-870D-43D9-B5CB-69B0C46E100E}"/>
              </a:ext>
            </a:extLst>
          </p:cNvPr>
          <p:cNvSpPr>
            <a:spLocks noGrp="1"/>
          </p:cNvSpPr>
          <p:nvPr>
            <p:ph type="dt" sz="half" idx="10"/>
          </p:nvPr>
        </p:nvSpPr>
        <p:spPr/>
        <p:txBody>
          <a:bodyPr/>
          <a:lstStyle/>
          <a:p>
            <a:fld id="{D21E2FCF-E254-47D2-A171-18DD2CEEFF8C}" type="datetimeFigureOut">
              <a:rPr lang="en-US" smtClean="0"/>
              <a:t>11/10/2021</a:t>
            </a:fld>
            <a:endParaRPr lang="en-US"/>
          </a:p>
        </p:txBody>
      </p:sp>
      <p:sp>
        <p:nvSpPr>
          <p:cNvPr id="3" name="Footer Placeholder 2">
            <a:extLst>
              <a:ext uri="{FF2B5EF4-FFF2-40B4-BE49-F238E27FC236}">
                <a16:creationId xmlns:a16="http://schemas.microsoft.com/office/drawing/2014/main" id="{0A0F02E2-64EA-41C1-A5F8-CD306D4AA2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EA93EF-4742-4F7D-9B6A-816E0FB90B90}"/>
              </a:ext>
            </a:extLst>
          </p:cNvPr>
          <p:cNvSpPr>
            <a:spLocks noGrp="1"/>
          </p:cNvSpPr>
          <p:nvPr>
            <p:ph type="sldNum" sz="quarter" idx="12"/>
          </p:nvPr>
        </p:nvSpPr>
        <p:spPr/>
        <p:txBody>
          <a:bodyPr/>
          <a:lstStyle/>
          <a:p>
            <a:fld id="{04208463-AFDF-4A47-B795-7834C9E67D79}" type="slidenum">
              <a:rPr lang="en-US" smtClean="0"/>
              <a:t>‹#›</a:t>
            </a:fld>
            <a:endParaRPr lang="en-US"/>
          </a:p>
        </p:txBody>
      </p:sp>
    </p:spTree>
    <p:extLst>
      <p:ext uri="{BB962C8B-B14F-4D97-AF65-F5344CB8AC3E}">
        <p14:creationId xmlns:p14="http://schemas.microsoft.com/office/powerpoint/2010/main" val="1053924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87EB9-866B-4CBD-BB75-29973D6C1F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981550-9800-4FC8-90D5-F4C05845B0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A75F88-27E8-4B64-9C8F-064D91507B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9AE461-71F2-46F6-8F28-0E8F1B8A3D32}"/>
              </a:ext>
            </a:extLst>
          </p:cNvPr>
          <p:cNvSpPr>
            <a:spLocks noGrp="1"/>
          </p:cNvSpPr>
          <p:nvPr>
            <p:ph type="dt" sz="half" idx="10"/>
          </p:nvPr>
        </p:nvSpPr>
        <p:spPr/>
        <p:txBody>
          <a:bodyPr/>
          <a:lstStyle/>
          <a:p>
            <a:fld id="{D21E2FCF-E254-47D2-A171-18DD2CEEFF8C}" type="datetimeFigureOut">
              <a:rPr lang="en-US" smtClean="0"/>
              <a:t>11/10/2021</a:t>
            </a:fld>
            <a:endParaRPr lang="en-US"/>
          </a:p>
        </p:txBody>
      </p:sp>
      <p:sp>
        <p:nvSpPr>
          <p:cNvPr id="6" name="Footer Placeholder 5">
            <a:extLst>
              <a:ext uri="{FF2B5EF4-FFF2-40B4-BE49-F238E27FC236}">
                <a16:creationId xmlns:a16="http://schemas.microsoft.com/office/drawing/2014/main" id="{67E0A115-99F7-43EE-923C-2A62857952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141CCF-035A-4D4D-A0CF-9E45FDCB4492}"/>
              </a:ext>
            </a:extLst>
          </p:cNvPr>
          <p:cNvSpPr>
            <a:spLocks noGrp="1"/>
          </p:cNvSpPr>
          <p:nvPr>
            <p:ph type="sldNum" sz="quarter" idx="12"/>
          </p:nvPr>
        </p:nvSpPr>
        <p:spPr/>
        <p:txBody>
          <a:bodyPr/>
          <a:lstStyle/>
          <a:p>
            <a:fld id="{04208463-AFDF-4A47-B795-7834C9E67D79}" type="slidenum">
              <a:rPr lang="en-US" smtClean="0"/>
              <a:t>‹#›</a:t>
            </a:fld>
            <a:endParaRPr lang="en-US"/>
          </a:p>
        </p:txBody>
      </p:sp>
    </p:spTree>
    <p:extLst>
      <p:ext uri="{BB962C8B-B14F-4D97-AF65-F5344CB8AC3E}">
        <p14:creationId xmlns:p14="http://schemas.microsoft.com/office/powerpoint/2010/main" val="3976577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136D7-AB69-4F47-8F85-F93526FE1F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6120FA-BE8A-4310-80F7-515362877D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736A86-45C2-4A7E-B58E-7A7FE489C7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D3B5BC-1412-4F38-AB60-D050BD07EFDB}"/>
              </a:ext>
            </a:extLst>
          </p:cNvPr>
          <p:cNvSpPr>
            <a:spLocks noGrp="1"/>
          </p:cNvSpPr>
          <p:nvPr>
            <p:ph type="dt" sz="half" idx="10"/>
          </p:nvPr>
        </p:nvSpPr>
        <p:spPr/>
        <p:txBody>
          <a:bodyPr/>
          <a:lstStyle/>
          <a:p>
            <a:fld id="{D21E2FCF-E254-47D2-A171-18DD2CEEFF8C}" type="datetimeFigureOut">
              <a:rPr lang="en-US" smtClean="0"/>
              <a:t>11/10/2021</a:t>
            </a:fld>
            <a:endParaRPr lang="en-US"/>
          </a:p>
        </p:txBody>
      </p:sp>
      <p:sp>
        <p:nvSpPr>
          <p:cNvPr id="6" name="Footer Placeholder 5">
            <a:extLst>
              <a:ext uri="{FF2B5EF4-FFF2-40B4-BE49-F238E27FC236}">
                <a16:creationId xmlns:a16="http://schemas.microsoft.com/office/drawing/2014/main" id="{0CBCD3AF-B92C-4940-B72B-D161A3E92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683E05-0A89-4802-95A3-36B7A940C27B}"/>
              </a:ext>
            </a:extLst>
          </p:cNvPr>
          <p:cNvSpPr>
            <a:spLocks noGrp="1"/>
          </p:cNvSpPr>
          <p:nvPr>
            <p:ph type="sldNum" sz="quarter" idx="12"/>
          </p:nvPr>
        </p:nvSpPr>
        <p:spPr/>
        <p:txBody>
          <a:bodyPr/>
          <a:lstStyle/>
          <a:p>
            <a:fld id="{04208463-AFDF-4A47-B795-7834C9E67D79}" type="slidenum">
              <a:rPr lang="en-US" smtClean="0"/>
              <a:t>‹#›</a:t>
            </a:fld>
            <a:endParaRPr lang="en-US"/>
          </a:p>
        </p:txBody>
      </p:sp>
    </p:spTree>
    <p:extLst>
      <p:ext uri="{BB962C8B-B14F-4D97-AF65-F5344CB8AC3E}">
        <p14:creationId xmlns:p14="http://schemas.microsoft.com/office/powerpoint/2010/main" val="3369856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0E0993-02D4-441E-B92B-2E22968E1B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480D01-EA51-4904-A543-A9EEEE546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A3E366-BE32-44E5-A1AC-9FB1FEC681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E2FCF-E254-47D2-A171-18DD2CEEFF8C}" type="datetimeFigureOut">
              <a:rPr lang="en-US" smtClean="0"/>
              <a:t>11/10/2021</a:t>
            </a:fld>
            <a:endParaRPr lang="en-US"/>
          </a:p>
        </p:txBody>
      </p:sp>
      <p:sp>
        <p:nvSpPr>
          <p:cNvPr id="5" name="Footer Placeholder 4">
            <a:extLst>
              <a:ext uri="{FF2B5EF4-FFF2-40B4-BE49-F238E27FC236}">
                <a16:creationId xmlns:a16="http://schemas.microsoft.com/office/drawing/2014/main" id="{AA2FC723-6A8F-40AB-91F6-7A6878AA81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7AFCC1-500B-4534-9392-837DF91231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08463-AFDF-4A47-B795-7834C9E67D79}" type="slidenum">
              <a:rPr lang="en-US" smtClean="0"/>
              <a:t>‹#›</a:t>
            </a:fld>
            <a:endParaRPr lang="en-US"/>
          </a:p>
        </p:txBody>
      </p:sp>
    </p:spTree>
    <p:extLst>
      <p:ext uri="{BB962C8B-B14F-4D97-AF65-F5344CB8AC3E}">
        <p14:creationId xmlns:p14="http://schemas.microsoft.com/office/powerpoint/2010/main" val="598561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3.sv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597EF-3C92-414E-BFD3-F704894A9A52}"/>
              </a:ext>
            </a:extLst>
          </p:cNvPr>
          <p:cNvSpPr>
            <a:spLocks noGrp="1"/>
          </p:cNvSpPr>
          <p:nvPr>
            <p:ph type="ctrTitle"/>
          </p:nvPr>
        </p:nvSpPr>
        <p:spPr/>
        <p:txBody>
          <a:bodyPr>
            <a:normAutofit fontScale="90000"/>
          </a:bodyPr>
          <a:lstStyle/>
          <a:p>
            <a:r>
              <a:rPr lang="en-US" dirty="0"/>
              <a:t>Rheumatic heart disease</a:t>
            </a:r>
            <a:br>
              <a:rPr lang="en-US" dirty="0"/>
            </a:br>
            <a:r>
              <a:rPr lang="en-US" dirty="0"/>
              <a:t>Dr. </a:t>
            </a:r>
            <a:r>
              <a:rPr lang="en-US" dirty="0" err="1"/>
              <a:t>Wiam</a:t>
            </a:r>
            <a:r>
              <a:rPr lang="en-US" dirty="0"/>
              <a:t> </a:t>
            </a:r>
            <a:r>
              <a:rPr lang="en-US" dirty="0" err="1"/>
              <a:t>Khraisat</a:t>
            </a:r>
            <a:br>
              <a:rPr lang="en-US" dirty="0"/>
            </a:br>
            <a:r>
              <a:rPr lang="en-US" dirty="0"/>
              <a:t>Consultant histopathologist </a:t>
            </a:r>
          </a:p>
        </p:txBody>
      </p:sp>
      <p:sp>
        <p:nvSpPr>
          <p:cNvPr id="3" name="Subtitle 2">
            <a:extLst>
              <a:ext uri="{FF2B5EF4-FFF2-40B4-BE49-F238E27FC236}">
                <a16:creationId xmlns:a16="http://schemas.microsoft.com/office/drawing/2014/main" id="{A937417C-4907-4A23-86CA-5C49922A59BF}"/>
              </a:ext>
            </a:extLst>
          </p:cNvPr>
          <p:cNvSpPr>
            <a:spLocks noGrp="1"/>
          </p:cNvSpPr>
          <p:nvPr>
            <p:ph type="subTitle" idx="1"/>
          </p:nvPr>
        </p:nvSpPr>
        <p:spPr/>
        <p:txBody>
          <a:bodyPr/>
          <a:lstStyle/>
          <a:p>
            <a:r>
              <a:rPr lang="en-US" dirty="0"/>
              <a:t>10 November 2021</a:t>
            </a:r>
          </a:p>
          <a:p>
            <a:endParaRPr lang="en-US" dirty="0"/>
          </a:p>
        </p:txBody>
      </p:sp>
    </p:spTree>
    <p:extLst>
      <p:ext uri="{BB962C8B-B14F-4D97-AF65-F5344CB8AC3E}">
        <p14:creationId xmlns:p14="http://schemas.microsoft.com/office/powerpoint/2010/main" val="2307994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78CE6-69CF-455B-B8AA-23B36CA2D85A}"/>
              </a:ext>
            </a:extLst>
          </p:cNvPr>
          <p:cNvSpPr>
            <a:spLocks noGrp="1"/>
          </p:cNvSpPr>
          <p:nvPr>
            <p:ph type="title"/>
          </p:nvPr>
        </p:nvSpPr>
        <p:spPr/>
        <p:txBody>
          <a:bodyPr/>
          <a:lstStyle/>
          <a:p>
            <a:r>
              <a:rPr lang="en-US" dirty="0"/>
              <a:t>Chronic rheumatic carditis </a:t>
            </a:r>
          </a:p>
        </p:txBody>
      </p:sp>
      <p:sp>
        <p:nvSpPr>
          <p:cNvPr id="7" name="Content Placeholder 6">
            <a:extLst>
              <a:ext uri="{FF2B5EF4-FFF2-40B4-BE49-F238E27FC236}">
                <a16:creationId xmlns:a16="http://schemas.microsoft.com/office/drawing/2014/main" id="{8F94AA68-1952-45BE-9D7A-FFB2D87CFD4D}"/>
              </a:ext>
            </a:extLst>
          </p:cNvPr>
          <p:cNvSpPr>
            <a:spLocks noGrp="1"/>
          </p:cNvSpPr>
          <p:nvPr>
            <p:ph idx="1"/>
          </p:nvPr>
        </p:nvSpPr>
        <p:spPr/>
        <p:txBody>
          <a:bodyPr>
            <a:normAutofit fontScale="92500" lnSpcReduction="20000"/>
          </a:bodyPr>
          <a:lstStyle/>
          <a:p>
            <a:r>
              <a:rPr lang="en-US" dirty="0"/>
              <a:t>Usually is not clinically evident until years or even decades after the initial episode of rheumatic fever. </a:t>
            </a:r>
          </a:p>
          <a:p>
            <a:r>
              <a:rPr lang="en-US" dirty="0"/>
              <a:t>At that time, the signs and symptoms of valvular disease depend on which cardiac valve(s) is involved. </a:t>
            </a:r>
          </a:p>
          <a:p>
            <a:r>
              <a:rPr lang="en-US" dirty="0"/>
              <a:t>In addition to various cardiac murmurs, cardiac hypertrophy and dilation, and CHF, patients with chronic rheumatic heart disease often have arrhythmias (particularly atrial fibrillation in the setting of mitral stenosis), and thromboembolic complications due to atrial mural thrombi. </a:t>
            </a:r>
          </a:p>
          <a:p>
            <a:r>
              <a:rPr lang="en-US" dirty="0"/>
              <a:t>In addition, scarred and deformed valves are more susceptible to infective endocarditis.</a:t>
            </a:r>
          </a:p>
          <a:p>
            <a:r>
              <a:rPr lang="en-US" dirty="0"/>
              <a:t>Surgical repair or replacement of diseased valves—mitral valvuloplasty—has greatly improved the outlook for patients with rheumatic heart disease.</a:t>
            </a:r>
          </a:p>
        </p:txBody>
      </p:sp>
    </p:spTree>
    <p:extLst>
      <p:ext uri="{BB962C8B-B14F-4D97-AF65-F5344CB8AC3E}">
        <p14:creationId xmlns:p14="http://schemas.microsoft.com/office/powerpoint/2010/main" val="3748277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food, different, dish&#10;&#10;Description automatically generated">
            <a:extLst>
              <a:ext uri="{FF2B5EF4-FFF2-40B4-BE49-F238E27FC236}">
                <a16:creationId xmlns:a16="http://schemas.microsoft.com/office/drawing/2014/main" id="{61CCFB32-7E26-4558-9DA5-617192E7F6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7675" y="571500"/>
            <a:ext cx="10991849" cy="5962650"/>
          </a:xfrm>
        </p:spPr>
      </p:pic>
    </p:spTree>
    <p:extLst>
      <p:ext uri="{BB962C8B-B14F-4D97-AF65-F5344CB8AC3E}">
        <p14:creationId xmlns:p14="http://schemas.microsoft.com/office/powerpoint/2010/main" val="450101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F97022-A34E-4C3D-98C8-D3147FFDC4B6}"/>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dirty="0">
                <a:solidFill>
                  <a:schemeClr val="tx2"/>
                </a:solidFill>
                <a:latin typeface="+mj-lt"/>
                <a:ea typeface="+mj-ea"/>
                <a:cs typeface="+mj-cs"/>
              </a:rPr>
              <a:t>Thank you..</a:t>
            </a:r>
          </a:p>
        </p:txBody>
      </p:sp>
      <p:pic>
        <p:nvPicPr>
          <p:cNvPr id="7" name="Graphic 6" descr="Handshake">
            <a:extLst>
              <a:ext uri="{FF2B5EF4-FFF2-40B4-BE49-F238E27FC236}">
                <a16:creationId xmlns:a16="http://schemas.microsoft.com/office/drawing/2014/main" id="{A78BC048-BF8A-4C6D-A7A0-6FAF8AFAE8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09430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1FA0B-7EFB-4ED2-AC85-5B3B6BE4C8DE}"/>
              </a:ext>
            </a:extLst>
          </p:cNvPr>
          <p:cNvSpPr>
            <a:spLocks noGrp="1"/>
          </p:cNvSpPr>
          <p:nvPr>
            <p:ph type="title"/>
          </p:nvPr>
        </p:nvSpPr>
        <p:spPr/>
        <p:txBody>
          <a:bodyPr/>
          <a:lstStyle/>
          <a:p>
            <a:r>
              <a:rPr lang="en-US" b="1" dirty="0"/>
              <a:t>Rheumatic Valvular Disease </a:t>
            </a:r>
          </a:p>
        </p:txBody>
      </p:sp>
      <p:sp>
        <p:nvSpPr>
          <p:cNvPr id="3" name="Content Placeholder 2">
            <a:extLst>
              <a:ext uri="{FF2B5EF4-FFF2-40B4-BE49-F238E27FC236}">
                <a16:creationId xmlns:a16="http://schemas.microsoft.com/office/drawing/2014/main" id="{228F2AAE-A11B-47B3-8A22-7E9683A3DFAD}"/>
              </a:ext>
            </a:extLst>
          </p:cNvPr>
          <p:cNvSpPr>
            <a:spLocks noGrp="1"/>
          </p:cNvSpPr>
          <p:nvPr>
            <p:ph idx="1"/>
          </p:nvPr>
        </p:nvSpPr>
        <p:spPr/>
        <p:txBody>
          <a:bodyPr>
            <a:normAutofit fontScale="92500"/>
          </a:bodyPr>
          <a:lstStyle/>
          <a:p>
            <a:r>
              <a:rPr lang="en-US" b="1" dirty="0">
                <a:solidFill>
                  <a:srgbClr val="FF0000"/>
                </a:solidFill>
              </a:rPr>
              <a:t>Rheumatic fever </a:t>
            </a:r>
            <a:r>
              <a:rPr lang="en-US" dirty="0"/>
              <a:t>is an acute, immunologically mediated, multisystem inflammatory disease that occurs after group A β-hemolytic streptococcal infections (usually pharyngitis, but also occasionally infections at other sites, such as skin).</a:t>
            </a:r>
          </a:p>
          <a:p>
            <a:r>
              <a:rPr lang="en-US" dirty="0"/>
              <a:t>Rheumatic heart disease is the cardiac manifestation of rheumatic fever.</a:t>
            </a:r>
          </a:p>
          <a:p>
            <a:r>
              <a:rPr lang="en-US" dirty="0"/>
              <a:t>It is associated with inflammation of all parts of the heart, but valvular inflammation and scarring produce the most important clinical features.</a:t>
            </a:r>
          </a:p>
          <a:p>
            <a:r>
              <a:rPr lang="en-US" dirty="0"/>
              <a:t>The valvular disease principally takes the form of deforming fibrotic mitral stenosis; indeed rheumatic heart disease is essentially the only cause of acquired mitral stenosis.</a:t>
            </a:r>
          </a:p>
        </p:txBody>
      </p:sp>
    </p:spTree>
    <p:extLst>
      <p:ext uri="{BB962C8B-B14F-4D97-AF65-F5344CB8AC3E}">
        <p14:creationId xmlns:p14="http://schemas.microsoft.com/office/powerpoint/2010/main" val="2871941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DA237-F242-484C-A05C-A63FAD20723B}"/>
              </a:ext>
            </a:extLst>
          </p:cNvPr>
          <p:cNvSpPr>
            <a:spLocks noGrp="1"/>
          </p:cNvSpPr>
          <p:nvPr>
            <p:ph type="title"/>
          </p:nvPr>
        </p:nvSpPr>
        <p:spPr/>
        <p:txBody>
          <a:bodyPr/>
          <a:lstStyle/>
          <a:p>
            <a:r>
              <a:rPr lang="en-US" b="1" dirty="0"/>
              <a:t>Pathogenesis </a:t>
            </a:r>
          </a:p>
        </p:txBody>
      </p:sp>
      <p:sp>
        <p:nvSpPr>
          <p:cNvPr id="3" name="Content Placeholder 2">
            <a:extLst>
              <a:ext uri="{FF2B5EF4-FFF2-40B4-BE49-F238E27FC236}">
                <a16:creationId xmlns:a16="http://schemas.microsoft.com/office/drawing/2014/main" id="{CB684FE7-CDC5-4BA3-B943-7169C6477C46}"/>
              </a:ext>
            </a:extLst>
          </p:cNvPr>
          <p:cNvSpPr>
            <a:spLocks noGrp="1"/>
          </p:cNvSpPr>
          <p:nvPr>
            <p:ph idx="1"/>
          </p:nvPr>
        </p:nvSpPr>
        <p:spPr>
          <a:xfrm>
            <a:off x="838200" y="1455938"/>
            <a:ext cx="10515600" cy="5246703"/>
          </a:xfrm>
        </p:spPr>
        <p:txBody>
          <a:bodyPr>
            <a:normAutofit fontScale="85000" lnSpcReduction="20000"/>
          </a:bodyPr>
          <a:lstStyle/>
          <a:p>
            <a:r>
              <a:rPr lang="en-US" dirty="0"/>
              <a:t>Acute rheumatic fever is a hypersensitivity reaction classically attributed to antibodies directed against group A streptococcal molecules that cross-react with host myocardial antigens (see also Chapter 5).</a:t>
            </a:r>
          </a:p>
          <a:p>
            <a:r>
              <a:rPr lang="en-US" dirty="0"/>
              <a:t>In particular, antibodies against M proteins of certain streptococcal strains bind to proteins in the myocardium and cardiac valves and cause injury through the activation of complement and Fc receptor–bearing cells (including macrophages).</a:t>
            </a:r>
          </a:p>
          <a:p>
            <a:r>
              <a:rPr lang="en-US" dirty="0"/>
              <a:t>CD4+ T cells that recognize streptococcal peptides can cross-react with host antigens and elicit cytokine-mediated inflammatory responses.</a:t>
            </a:r>
          </a:p>
          <a:p>
            <a:r>
              <a:rPr lang="en-US" dirty="0"/>
              <a:t>The characteristic 2- to 3-week delay in symptom onset after infection is explained by the time needed to generate an immune response; streptococci are completely absent from the lesions.</a:t>
            </a:r>
          </a:p>
          <a:p>
            <a:r>
              <a:rPr lang="en-US" dirty="0"/>
              <a:t>Since only a small minority of infected patients develop rheumatic fever (estimated at 3%), genetic susceptibility to the development of the cross-reactive immune responses is likely in those affected.</a:t>
            </a:r>
          </a:p>
          <a:p>
            <a:r>
              <a:rPr lang="en-US" dirty="0"/>
              <a:t>The deforming fibrotic lesions are the predictable consequence of healing and scarring associated with the resolution of the acute inflammation.</a:t>
            </a:r>
          </a:p>
        </p:txBody>
      </p:sp>
    </p:spTree>
    <p:extLst>
      <p:ext uri="{BB962C8B-B14F-4D97-AF65-F5344CB8AC3E}">
        <p14:creationId xmlns:p14="http://schemas.microsoft.com/office/powerpoint/2010/main" val="860551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D697E-34BC-48A7-82E3-F241AD0096C2}"/>
              </a:ext>
            </a:extLst>
          </p:cNvPr>
          <p:cNvSpPr>
            <a:spLocks noGrp="1"/>
          </p:cNvSpPr>
          <p:nvPr>
            <p:ph type="title"/>
          </p:nvPr>
        </p:nvSpPr>
        <p:spPr/>
        <p:txBody>
          <a:bodyPr/>
          <a:lstStyle/>
          <a:p>
            <a:r>
              <a:rPr lang="en-US" b="1" dirty="0"/>
              <a:t>Acute rheumatic fever </a:t>
            </a:r>
          </a:p>
        </p:txBody>
      </p:sp>
      <p:sp>
        <p:nvSpPr>
          <p:cNvPr id="3" name="Content Placeholder 2">
            <a:extLst>
              <a:ext uri="{FF2B5EF4-FFF2-40B4-BE49-F238E27FC236}">
                <a16:creationId xmlns:a16="http://schemas.microsoft.com/office/drawing/2014/main" id="{C3EC663A-6D6B-4976-A3E1-79FB6DE24BA2}"/>
              </a:ext>
            </a:extLst>
          </p:cNvPr>
          <p:cNvSpPr>
            <a:spLocks noGrp="1"/>
          </p:cNvSpPr>
          <p:nvPr>
            <p:ph idx="1"/>
          </p:nvPr>
        </p:nvSpPr>
        <p:spPr/>
        <p:txBody>
          <a:bodyPr>
            <a:normAutofit fontScale="92500" lnSpcReduction="10000"/>
          </a:bodyPr>
          <a:lstStyle/>
          <a:p>
            <a:r>
              <a:rPr lang="en-US" dirty="0"/>
              <a:t>is characterized by discrete inflammatory foci within a variety of tissues.</a:t>
            </a:r>
          </a:p>
          <a:p>
            <a:r>
              <a:rPr lang="en-US" dirty="0"/>
              <a:t>The myocardial inflammatory lesions—called </a:t>
            </a:r>
            <a:r>
              <a:rPr lang="en-US" dirty="0" err="1"/>
              <a:t>Aschoff</a:t>
            </a:r>
            <a:r>
              <a:rPr lang="en-US" dirty="0"/>
              <a:t> bodies—are pathognomonic for rheumatic fever; these are collections of lymphocytes (primarily T cells), scattered plasma cells, and plump activated macrophages called </a:t>
            </a:r>
            <a:r>
              <a:rPr lang="en-US" dirty="0" err="1"/>
              <a:t>Anitschkow</a:t>
            </a:r>
            <a:r>
              <a:rPr lang="en-US" dirty="0"/>
              <a:t> cells associated with zones of fibrinoid necrosis.</a:t>
            </a:r>
          </a:p>
          <a:p>
            <a:r>
              <a:rPr lang="en-US" dirty="0"/>
              <a:t>The </a:t>
            </a:r>
            <a:r>
              <a:rPr lang="en-US" dirty="0" err="1"/>
              <a:t>Anitschkow</a:t>
            </a:r>
            <a:r>
              <a:rPr lang="en-US" dirty="0"/>
              <a:t> cells have abundant cytoplasm and nuclei with chromatin that is centrally condensed into a slender, wavy ribbon (so-called “caterpillar cells”).</a:t>
            </a:r>
          </a:p>
          <a:p>
            <a:r>
              <a:rPr lang="en-US" dirty="0"/>
              <a:t>During acute rheumatic fever, </a:t>
            </a:r>
            <a:r>
              <a:rPr lang="en-US" dirty="0" err="1"/>
              <a:t>Aschoff</a:t>
            </a:r>
            <a:r>
              <a:rPr lang="en-US" dirty="0"/>
              <a:t> bodies can be found in any of the three layers of the heart—pericardium, myocardium, or endocardium (including valves).</a:t>
            </a:r>
          </a:p>
        </p:txBody>
      </p:sp>
    </p:spTree>
    <p:extLst>
      <p:ext uri="{BB962C8B-B14F-4D97-AF65-F5344CB8AC3E}">
        <p14:creationId xmlns:p14="http://schemas.microsoft.com/office/powerpoint/2010/main" val="277729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4FF3F-CA34-48CF-9C25-5603E5A93074}"/>
              </a:ext>
            </a:extLst>
          </p:cNvPr>
          <p:cNvSpPr>
            <a:spLocks noGrp="1"/>
          </p:cNvSpPr>
          <p:nvPr>
            <p:ph type="title"/>
          </p:nvPr>
        </p:nvSpPr>
        <p:spPr/>
        <p:txBody>
          <a:bodyPr>
            <a:normAutofit fontScale="90000"/>
          </a:bodyPr>
          <a:lstStyle/>
          <a:p>
            <a:r>
              <a:rPr lang="en-US" dirty="0"/>
              <a:t>Hence, rheumatic fever is said to cause </a:t>
            </a:r>
            <a:r>
              <a:rPr lang="en-US" dirty="0" err="1"/>
              <a:t>pancarditis</a:t>
            </a:r>
            <a:r>
              <a:rPr lang="en-US" dirty="0"/>
              <a:t>, with the following salient features:</a:t>
            </a:r>
            <a:br>
              <a:rPr lang="en-US" dirty="0"/>
            </a:br>
            <a:endParaRPr lang="en-US" dirty="0"/>
          </a:p>
        </p:txBody>
      </p:sp>
      <p:sp>
        <p:nvSpPr>
          <p:cNvPr id="3" name="Content Placeholder 2">
            <a:extLst>
              <a:ext uri="{FF2B5EF4-FFF2-40B4-BE49-F238E27FC236}">
                <a16:creationId xmlns:a16="http://schemas.microsoft.com/office/drawing/2014/main" id="{8AEA3B52-406A-4231-8D76-8DA558110E12}"/>
              </a:ext>
            </a:extLst>
          </p:cNvPr>
          <p:cNvSpPr>
            <a:spLocks noGrp="1"/>
          </p:cNvSpPr>
          <p:nvPr>
            <p:ph idx="1"/>
          </p:nvPr>
        </p:nvSpPr>
        <p:spPr/>
        <p:txBody>
          <a:bodyPr/>
          <a:lstStyle/>
          <a:p>
            <a:pPr marL="0" indent="0">
              <a:buNone/>
            </a:pPr>
            <a:r>
              <a:rPr lang="en-US" dirty="0"/>
              <a:t> • The pericardium may exhibit a fibrinous exudate, which generally resolves without sequelae.</a:t>
            </a:r>
          </a:p>
          <a:p>
            <a:pPr marL="0" indent="0">
              <a:buNone/>
            </a:pPr>
            <a:r>
              <a:rPr lang="en-US" dirty="0"/>
              <a:t> • The myocardial involvement—myocarditis—takes the form of scattered </a:t>
            </a:r>
            <a:r>
              <a:rPr lang="en-US" dirty="0" err="1"/>
              <a:t>Aschoff</a:t>
            </a:r>
            <a:r>
              <a:rPr lang="en-US" dirty="0"/>
              <a:t> bodies within the interstitial connective tissue.</a:t>
            </a:r>
          </a:p>
          <a:p>
            <a:pPr marL="0" indent="0">
              <a:buNone/>
            </a:pPr>
            <a:r>
              <a:rPr lang="en-US" dirty="0"/>
              <a:t> • Valve involvement results in fibrinoid necrosis and fibrin deposition along the lines of closure  forming 1- to 2-mm vegetations—verrucae—that cause little disturbance in cardiac function.</a:t>
            </a:r>
          </a:p>
        </p:txBody>
      </p:sp>
    </p:spTree>
    <p:extLst>
      <p:ext uri="{BB962C8B-B14F-4D97-AF65-F5344CB8AC3E}">
        <p14:creationId xmlns:p14="http://schemas.microsoft.com/office/powerpoint/2010/main" val="3122452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8A6F5-5BFE-4850-8491-EE3667AEEC8E}"/>
              </a:ext>
            </a:extLst>
          </p:cNvPr>
          <p:cNvSpPr>
            <a:spLocks noGrp="1"/>
          </p:cNvSpPr>
          <p:nvPr>
            <p:ph type="title"/>
          </p:nvPr>
        </p:nvSpPr>
        <p:spPr/>
        <p:txBody>
          <a:bodyPr/>
          <a:lstStyle/>
          <a:p>
            <a:r>
              <a:rPr lang="en-US" dirty="0"/>
              <a:t>Chronic rheumatic heart disease </a:t>
            </a:r>
          </a:p>
        </p:txBody>
      </p:sp>
      <p:sp>
        <p:nvSpPr>
          <p:cNvPr id="3" name="Content Placeholder 2">
            <a:extLst>
              <a:ext uri="{FF2B5EF4-FFF2-40B4-BE49-F238E27FC236}">
                <a16:creationId xmlns:a16="http://schemas.microsoft.com/office/drawing/2014/main" id="{1CC753F4-BC0D-434D-9D92-427683EE9650}"/>
              </a:ext>
            </a:extLst>
          </p:cNvPr>
          <p:cNvSpPr>
            <a:spLocks noGrp="1"/>
          </p:cNvSpPr>
          <p:nvPr>
            <p:ph idx="1"/>
          </p:nvPr>
        </p:nvSpPr>
        <p:spPr/>
        <p:txBody>
          <a:bodyPr>
            <a:normAutofit fontScale="92500" lnSpcReduction="20000"/>
          </a:bodyPr>
          <a:lstStyle/>
          <a:p>
            <a:r>
              <a:rPr lang="en-US" dirty="0"/>
              <a:t>is characterized by organization of acute inflammation and subsequent scarring. </a:t>
            </a:r>
          </a:p>
          <a:p>
            <a:r>
              <a:rPr lang="en-US" dirty="0" err="1"/>
              <a:t>Aschoff</a:t>
            </a:r>
            <a:r>
              <a:rPr lang="en-US" dirty="0"/>
              <a:t> bodies are replaced by fibrous scar so that these lesions are rarely seen in chronic disease. </a:t>
            </a:r>
          </a:p>
          <a:p>
            <a:r>
              <a:rPr lang="en-US" dirty="0"/>
              <a:t>Most characteristically, valve cusps and leaflets become permanently thickened and retracted. </a:t>
            </a:r>
          </a:p>
          <a:p>
            <a:r>
              <a:rPr lang="en-US" dirty="0"/>
              <a:t>Classically, the mitral valves exhibit leaflet thickening, commissural fusion and shortening, and thickening and fusion of the chordae tendineae. </a:t>
            </a:r>
          </a:p>
          <a:p>
            <a:r>
              <a:rPr lang="en-US" dirty="0"/>
              <a:t>Fibrous bridging across the valvular commissures and calcification create “</a:t>
            </a:r>
            <a:r>
              <a:rPr lang="en-US" dirty="0" err="1"/>
              <a:t>fishmouth</a:t>
            </a:r>
            <a:r>
              <a:rPr lang="en-US" dirty="0"/>
              <a:t>” or “buttonhole” stenoses. </a:t>
            </a:r>
          </a:p>
          <a:p>
            <a:r>
              <a:rPr lang="en-US" dirty="0"/>
              <a:t>Microscopic examination shows neovascularization and diffuse fibrosis that obliterates the normal leaflet architecture.</a:t>
            </a:r>
          </a:p>
        </p:txBody>
      </p:sp>
    </p:spTree>
    <p:extLst>
      <p:ext uri="{BB962C8B-B14F-4D97-AF65-F5344CB8AC3E}">
        <p14:creationId xmlns:p14="http://schemas.microsoft.com/office/powerpoint/2010/main" val="1253979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CB1AB1-62AC-46EB-8F86-B986F52C8845}"/>
              </a:ext>
            </a:extLst>
          </p:cNvPr>
          <p:cNvSpPr>
            <a:spLocks noGrp="1"/>
          </p:cNvSpPr>
          <p:nvPr>
            <p:ph idx="1"/>
          </p:nvPr>
        </p:nvSpPr>
        <p:spPr>
          <a:xfrm>
            <a:off x="900344" y="937857"/>
            <a:ext cx="10515600" cy="5267633"/>
          </a:xfrm>
        </p:spPr>
        <p:txBody>
          <a:bodyPr>
            <a:normAutofit fontScale="92500"/>
          </a:bodyPr>
          <a:lstStyle/>
          <a:p>
            <a:r>
              <a:rPr lang="en-US" dirty="0"/>
              <a:t>The most important functional consequence of rheumatic heart disease is valvular stenosis and regurgitation; stenosis tends to predominate.</a:t>
            </a:r>
          </a:p>
          <a:p>
            <a:r>
              <a:rPr lang="en-US" dirty="0"/>
              <a:t>The mitral valve alone is involved in 70% of cases, and combined mitral and aortic disease in seen in another 25%; the tricuspid valve is less frequently (and less severely) involved; and the pulmonic valve almost always escapes </a:t>
            </a:r>
            <a:r>
              <a:rPr lang="en-US" dirty="0" err="1"/>
              <a:t>injury.With</a:t>
            </a:r>
            <a:r>
              <a:rPr lang="en-US" dirty="0"/>
              <a:t> tight mitral stenosis, the left atrium progressively dilates owing to pressure overload, precipitating atrial fibrillation.</a:t>
            </a:r>
          </a:p>
          <a:p>
            <a:r>
              <a:rPr lang="en-US" dirty="0"/>
              <a:t>The combination of dilation and fibrillation is a fertile substrate for thrombosis, and formation of large mural thrombi is common. </a:t>
            </a:r>
          </a:p>
          <a:p>
            <a:r>
              <a:rPr lang="en-US" dirty="0"/>
              <a:t>Long-standing passive venous congestion gives rise to pulmonary vascular and parenchymal changes typical of left-sided heart failure. </a:t>
            </a:r>
          </a:p>
          <a:p>
            <a:r>
              <a:rPr lang="en-US" dirty="0"/>
              <a:t>In </a:t>
            </a:r>
            <a:r>
              <a:rPr lang="en-US" dirty="0" err="1"/>
              <a:t>time,this</a:t>
            </a:r>
            <a:r>
              <a:rPr lang="en-US" dirty="0"/>
              <a:t> leads to right ventricular hypertrophy and </a:t>
            </a:r>
            <a:r>
              <a:rPr lang="en-US" dirty="0" err="1"/>
              <a:t>failure.With</a:t>
            </a:r>
            <a:r>
              <a:rPr lang="en-US" dirty="0"/>
              <a:t> pure mitral stenosis, the left ventricle generally is normal.</a:t>
            </a:r>
          </a:p>
        </p:txBody>
      </p:sp>
    </p:spTree>
    <p:extLst>
      <p:ext uri="{BB962C8B-B14F-4D97-AF65-F5344CB8AC3E}">
        <p14:creationId xmlns:p14="http://schemas.microsoft.com/office/powerpoint/2010/main" val="1058302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712FA-5D09-4133-92C4-B61787EFB882}"/>
              </a:ext>
            </a:extLst>
          </p:cNvPr>
          <p:cNvSpPr>
            <a:spLocks noGrp="1"/>
          </p:cNvSpPr>
          <p:nvPr>
            <p:ph type="title"/>
          </p:nvPr>
        </p:nvSpPr>
        <p:spPr>
          <a:xfrm>
            <a:off x="838200" y="365125"/>
            <a:ext cx="10515600" cy="753461"/>
          </a:xfrm>
        </p:spPr>
        <p:txBody>
          <a:bodyPr/>
          <a:lstStyle/>
          <a:p>
            <a:r>
              <a:rPr lang="en-US" dirty="0"/>
              <a:t>Clinical Features </a:t>
            </a:r>
          </a:p>
        </p:txBody>
      </p:sp>
      <p:sp>
        <p:nvSpPr>
          <p:cNvPr id="3" name="Content Placeholder 2">
            <a:extLst>
              <a:ext uri="{FF2B5EF4-FFF2-40B4-BE49-F238E27FC236}">
                <a16:creationId xmlns:a16="http://schemas.microsoft.com/office/drawing/2014/main" id="{6D2F09AB-4F5B-4723-8E65-758B4142306F}"/>
              </a:ext>
            </a:extLst>
          </p:cNvPr>
          <p:cNvSpPr>
            <a:spLocks noGrp="1"/>
          </p:cNvSpPr>
          <p:nvPr>
            <p:ph idx="1"/>
          </p:nvPr>
        </p:nvSpPr>
        <p:spPr>
          <a:xfrm>
            <a:off x="838200" y="1367161"/>
            <a:ext cx="10515600" cy="4809802"/>
          </a:xfrm>
        </p:spPr>
        <p:txBody>
          <a:bodyPr>
            <a:normAutofit fontScale="85000" lnSpcReduction="20000"/>
          </a:bodyPr>
          <a:lstStyle/>
          <a:p>
            <a:r>
              <a:rPr lang="en-US" dirty="0"/>
              <a:t>Acute rheumatic fever occurs most often in children; the principal clinical manifestation is carditis.</a:t>
            </a:r>
          </a:p>
          <a:p>
            <a:r>
              <a:rPr lang="en-US" dirty="0"/>
              <a:t>Nevertheless, about 20% of first attacks occur in adults, with arthritis being the predominant feature. </a:t>
            </a:r>
          </a:p>
          <a:p>
            <a:r>
              <a:rPr lang="en-US" dirty="0"/>
              <a:t>Symptoms in all age groups typically begin 2 to 3 weeks after streptococcal infection and are heralded by fever and migratory polyarthritis— one large joint after another becomes painful and swollen for a period of days, followed by spontaneous resolution with no residual disability. </a:t>
            </a:r>
          </a:p>
          <a:p>
            <a:r>
              <a:rPr lang="en-US" dirty="0"/>
              <a:t>Although cultures are negative for streptococci at the time of symptom onset, serum titers of antibodies against one or more streptococcal antigens (e.g., streptolysin O or </a:t>
            </a:r>
            <a:r>
              <a:rPr lang="en-US" dirty="0" err="1"/>
              <a:t>DNAase</a:t>
            </a:r>
            <a:r>
              <a:rPr lang="en-US" dirty="0"/>
              <a:t>) usually are elevated. </a:t>
            </a:r>
          </a:p>
          <a:p>
            <a:r>
              <a:rPr lang="en-US" dirty="0"/>
              <a:t>The clinical signs of carditis include pericardial friction rubs and arrhythmias; myocarditis may be sufficiently severe to cause cardiac dilation and resultant functional mitral insufficiency and CHF. </a:t>
            </a:r>
          </a:p>
          <a:p>
            <a:r>
              <a:rPr lang="en-US" dirty="0"/>
              <a:t>Nevertheless, less than 1% of patients die of acute rheumatic fever. </a:t>
            </a:r>
          </a:p>
        </p:txBody>
      </p:sp>
    </p:spTree>
    <p:extLst>
      <p:ext uri="{BB962C8B-B14F-4D97-AF65-F5344CB8AC3E}">
        <p14:creationId xmlns:p14="http://schemas.microsoft.com/office/powerpoint/2010/main" val="158063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6FF620-DCCC-493D-AADC-A5C9012CB19D}"/>
              </a:ext>
            </a:extLst>
          </p:cNvPr>
          <p:cNvSpPr>
            <a:spLocks noGrp="1"/>
          </p:cNvSpPr>
          <p:nvPr>
            <p:ph idx="1"/>
          </p:nvPr>
        </p:nvSpPr>
        <p:spPr>
          <a:xfrm>
            <a:off x="838200" y="772357"/>
            <a:ext cx="10515600" cy="5404606"/>
          </a:xfrm>
        </p:spPr>
        <p:txBody>
          <a:bodyPr>
            <a:normAutofit lnSpcReduction="10000"/>
          </a:bodyPr>
          <a:lstStyle/>
          <a:p>
            <a:r>
              <a:rPr lang="en-US" dirty="0"/>
              <a:t>The diagnosis of acute rheumatic fever is made based on serologic evidence of previous streptococcal infection in conjunction with two or more of the Jones criteria: </a:t>
            </a:r>
          </a:p>
          <a:p>
            <a:r>
              <a:rPr lang="en-US" dirty="0">
                <a:solidFill>
                  <a:srgbClr val="FF0000"/>
                </a:solidFill>
              </a:rPr>
              <a:t>(1) carditis</a:t>
            </a:r>
          </a:p>
          <a:p>
            <a:r>
              <a:rPr lang="en-US" dirty="0">
                <a:solidFill>
                  <a:srgbClr val="FF0000"/>
                </a:solidFill>
              </a:rPr>
              <a:t>(2) migratory polyarthritis of large joints</a:t>
            </a:r>
          </a:p>
          <a:p>
            <a:r>
              <a:rPr lang="en-US" dirty="0">
                <a:solidFill>
                  <a:srgbClr val="FF0000"/>
                </a:solidFill>
              </a:rPr>
              <a:t>(3) subcutaneous nodules</a:t>
            </a:r>
          </a:p>
          <a:p>
            <a:r>
              <a:rPr lang="en-US" dirty="0">
                <a:solidFill>
                  <a:srgbClr val="FF0000"/>
                </a:solidFill>
              </a:rPr>
              <a:t>(4) erythematous annular rash (erythema marginatum) in the skin</a:t>
            </a:r>
          </a:p>
          <a:p>
            <a:r>
              <a:rPr lang="en-US" dirty="0">
                <a:solidFill>
                  <a:srgbClr val="FF0000"/>
                </a:solidFill>
              </a:rPr>
              <a:t>(5) Sydenham chorea, a neurologic disorder characterized by involuntary purposeless, rapid movements (also called St. Vitus dance). </a:t>
            </a:r>
          </a:p>
          <a:p>
            <a:r>
              <a:rPr lang="en-US" dirty="0"/>
              <a:t>Minor criteria such as fever, arthralgias, EKG changes, or elevated acute phase reactants also can help support the diagnosis.</a:t>
            </a:r>
            <a:endParaRPr lang="en-US" dirty="0">
              <a:solidFill>
                <a:srgbClr val="FF0000"/>
              </a:solidFill>
            </a:endParaRPr>
          </a:p>
        </p:txBody>
      </p:sp>
    </p:spTree>
    <p:extLst>
      <p:ext uri="{BB962C8B-B14F-4D97-AF65-F5344CB8AC3E}">
        <p14:creationId xmlns:p14="http://schemas.microsoft.com/office/powerpoint/2010/main" val="15865340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TotalTime>
  <Words>1131</Words>
  <Application>Microsoft Office PowerPoint</Application>
  <PresentationFormat>Widescreen</PresentationFormat>
  <Paragraphs>56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Rheumatic heart disease Dr. Wiam Khraisat Consultant histopathologist </vt:lpstr>
      <vt:lpstr>Rheumatic Valvular Disease </vt:lpstr>
      <vt:lpstr>Pathogenesis </vt:lpstr>
      <vt:lpstr>Acute rheumatic fever </vt:lpstr>
      <vt:lpstr>Hence, rheumatic fever is said to cause pancarditis, with the following salient features: </vt:lpstr>
      <vt:lpstr>Chronic rheumatic heart disease </vt:lpstr>
      <vt:lpstr>PowerPoint Presentation</vt:lpstr>
      <vt:lpstr>Clinical Features </vt:lpstr>
      <vt:lpstr>PowerPoint Presentation</vt:lpstr>
      <vt:lpstr>Chronic rheumatic carditis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Wiam khreisat</dc:title>
  <dc:creator>Leen Aldabbas</dc:creator>
  <cp:lastModifiedBy>Sanabil Hassanat</cp:lastModifiedBy>
  <cp:revision>3</cp:revision>
  <dcterms:created xsi:type="dcterms:W3CDTF">2021-11-09T22:50:29Z</dcterms:created>
  <dcterms:modified xsi:type="dcterms:W3CDTF">2021-11-10T08:21:38Z</dcterms:modified>
</cp:coreProperties>
</file>