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Lst>
  <p:notesMasterIdLst>
    <p:notesMasterId r:id="rId39"/>
  </p:notesMasterIdLst>
  <p:sldIdLst>
    <p:sldId id="321" r:id="rId6"/>
    <p:sldId id="257" r:id="rId7"/>
    <p:sldId id="260" r:id="rId8"/>
    <p:sldId id="263" r:id="rId9"/>
    <p:sldId id="270" r:id="rId10"/>
    <p:sldId id="274" r:id="rId11"/>
    <p:sldId id="276" r:id="rId12"/>
    <p:sldId id="278" r:id="rId13"/>
    <p:sldId id="280" r:id="rId14"/>
    <p:sldId id="281" r:id="rId15"/>
    <p:sldId id="283" r:id="rId16"/>
    <p:sldId id="285" r:id="rId17"/>
    <p:sldId id="286" r:id="rId18"/>
    <p:sldId id="287" r:id="rId19"/>
    <p:sldId id="289" r:id="rId20"/>
    <p:sldId id="290" r:id="rId21"/>
    <p:sldId id="291" r:id="rId22"/>
    <p:sldId id="293" r:id="rId23"/>
    <p:sldId id="294" r:id="rId24"/>
    <p:sldId id="296" r:id="rId25"/>
    <p:sldId id="305" r:id="rId26"/>
    <p:sldId id="306" r:id="rId27"/>
    <p:sldId id="307" r:id="rId28"/>
    <p:sldId id="308" r:id="rId29"/>
    <p:sldId id="310" r:id="rId30"/>
    <p:sldId id="311" r:id="rId31"/>
    <p:sldId id="313" r:id="rId32"/>
    <p:sldId id="314" r:id="rId33"/>
    <p:sldId id="315" r:id="rId34"/>
    <p:sldId id="316" r:id="rId35"/>
    <p:sldId id="317" r:id="rId36"/>
    <p:sldId id="319" r:id="rId37"/>
    <p:sldId id="32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0B2D5-9FD5-4BCD-ACF1-16A6504F4327}" v="2" dt="2021-04-20T10:56:07.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ba M. Ali" userId="S::drhebakareem@mutah.edu.jo::4225765e-20cd-462f-8f2b-0d67b152342c" providerId="AD" clId="Web-{B7B0B2D5-9FD5-4BCD-ACF1-16A6504F4327}"/>
    <pc:docChg chg="modSld">
      <pc:chgData name="Heba M. Ali" userId="S::drhebakareem@mutah.edu.jo::4225765e-20cd-462f-8f2b-0d67b152342c" providerId="AD" clId="Web-{B7B0B2D5-9FD5-4BCD-ACF1-16A6504F4327}" dt="2021-04-20T10:56:07.594" v="1" actId="1076"/>
      <pc:docMkLst>
        <pc:docMk/>
      </pc:docMkLst>
      <pc:sldChg chg="modSp">
        <pc:chgData name="Heba M. Ali" userId="S::drhebakareem@mutah.edu.jo::4225765e-20cd-462f-8f2b-0d67b152342c" providerId="AD" clId="Web-{B7B0B2D5-9FD5-4BCD-ACF1-16A6504F4327}" dt="2021-04-20T10:56:07.594" v="1" actId="1076"/>
        <pc:sldMkLst>
          <pc:docMk/>
          <pc:sldMk cId="668813053" sldId="280"/>
        </pc:sldMkLst>
        <pc:grpChg chg="mod">
          <ac:chgData name="Heba M. Ali" userId="S::drhebakareem@mutah.edu.jo::4225765e-20cd-462f-8f2b-0d67b152342c" providerId="AD" clId="Web-{B7B0B2D5-9FD5-4BCD-ACF1-16A6504F4327}" dt="2021-04-20T10:56:07.594" v="1" actId="1076"/>
          <ac:grpSpMkLst>
            <pc:docMk/>
            <pc:sldMk cId="668813053" sldId="280"/>
            <ac:grpSpMk id="23"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F545C-7E13-4160-8F2A-7EC508F66D1C}" type="datetimeFigureOut">
              <a:rPr lang="en-US" smtClean="0"/>
              <a:t>4/20/2021</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77B28-44F9-43DD-AAC0-EF8BD6368E58}" type="slidenum">
              <a:rPr lang="en-US" smtClean="0"/>
              <a:t>‹#›</a:t>
            </a:fld>
            <a:endParaRPr lang="en-US"/>
          </a:p>
        </p:txBody>
      </p:sp>
    </p:spTree>
    <p:extLst>
      <p:ext uri="{BB962C8B-B14F-4D97-AF65-F5344CB8AC3E}">
        <p14:creationId xmlns:p14="http://schemas.microsoft.com/office/powerpoint/2010/main" val="255062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 acidosis</a:t>
            </a:r>
            <a:endParaRPr lang="ar-EG" dirty="0"/>
          </a:p>
        </p:txBody>
      </p:sp>
      <p:sp>
        <p:nvSpPr>
          <p:cNvPr id="4" name="عنصر نائب لرقم الشريحة 3"/>
          <p:cNvSpPr>
            <a:spLocks noGrp="1"/>
          </p:cNvSpPr>
          <p:nvPr>
            <p:ph type="sldNum" sz="quarter" idx="10"/>
          </p:nvPr>
        </p:nvSpPr>
        <p:spPr/>
        <p:txBody>
          <a:bodyPr/>
          <a:lstStyle/>
          <a:p>
            <a:fld id="{BCE950D4-4842-48EA-B5D6-938E57A72C42}" type="slidenum">
              <a:rPr lang="ar-EG" smtClean="0">
                <a:solidFill>
                  <a:prstClr val="black"/>
                </a:solidFill>
              </a:rPr>
              <a:pPr/>
              <a:t>26</a:t>
            </a:fld>
            <a:endParaRPr lang="ar-EG">
              <a:solidFill>
                <a:prstClr val="black"/>
              </a:solidFill>
            </a:endParaRPr>
          </a:p>
        </p:txBody>
      </p:sp>
    </p:spTree>
    <p:extLst>
      <p:ext uri="{BB962C8B-B14F-4D97-AF65-F5344CB8AC3E}">
        <p14:creationId xmlns:p14="http://schemas.microsoft.com/office/powerpoint/2010/main" val="158997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4/20/2021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2950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dirty="0">
              <a:solidFill>
                <a:prstClr val="black">
                  <a:tint val="75000"/>
                </a:prstClr>
              </a:solidFill>
            </a:endParaRP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09/09/1442</a:t>
            </a:fld>
            <a:endParaRPr lang="ar-SA" dirty="0">
              <a:solidFill>
                <a:prstClr val="black">
                  <a:tint val="75000"/>
                </a:prstClr>
              </a:solidFill>
            </a:endParaRPr>
          </a:p>
        </p:txBody>
      </p:sp>
      <p:sp>
        <p:nvSpPr>
          <p:cNvPr id="3" name="عنصر نائب للنص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32" name="عنصر نائب للمحتوى 31"/>
          <p:cNvSpPr>
            <a:spLocks noGrp="1"/>
          </p:cNvSpPr>
          <p:nvPr>
            <p:ph sz="half" idx="2"/>
          </p:nvPr>
        </p:nvSpPr>
        <p:spPr>
          <a:xfrm>
            <a:off x="457200" y="2201896"/>
            <a:ext cx="4038600" cy="391363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34" name="عنصر نائب للمحتوى 33"/>
          <p:cNvSpPr>
            <a:spLocks noGrp="1"/>
          </p:cNvSpPr>
          <p:nvPr>
            <p:ph sz="quarter" idx="4"/>
          </p:nvPr>
        </p:nvSpPr>
        <p:spPr>
          <a:xfrm>
            <a:off x="4649788" y="2201896"/>
            <a:ext cx="4038600" cy="391363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 name="عنوان 1"/>
          <p:cNvSpPr>
            <a:spLocks noGrp="1"/>
          </p:cNvSpPr>
          <p:nvPr>
            <p:ph type="title"/>
          </p:nvPr>
        </p:nvSpPr>
        <p:spPr>
          <a:xfrm>
            <a:off x="457200" y="155448"/>
            <a:ext cx="8229600" cy="1143000"/>
          </a:xfrm>
        </p:spPr>
        <p:txBody>
          <a:bodyPr anchor="b" anchorCtr="0"/>
          <a:lstStyle>
            <a:lvl1pPr>
              <a:defRPr/>
            </a:lvl1pPr>
          </a:lstStyle>
          <a:p>
            <a:r>
              <a:rPr kumimoji="0" lang="ar-SA"/>
              <a:t>انقر لتحرير نمط العنوان الرئيسي</a:t>
            </a:r>
            <a:endParaRPr kumimoji="0" lang="en-US"/>
          </a:p>
        </p:txBody>
      </p:sp>
      <p:sp>
        <p:nvSpPr>
          <p:cNvPr id="12" name="عنصر نائب للنص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cxnSp>
        <p:nvCxnSpPr>
          <p:cNvPr id="10" name="رابط مستقيم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8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09/09/1442</a:t>
            </a:fld>
            <a:endParaRPr lang="ar-SA" dirty="0">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357600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09/09/1442</a:t>
            </a:fld>
            <a:endParaRPr lang="ar-SA" dirty="0">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249634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9" name="عنصر نائب للمحتوى 28"/>
          <p:cNvSpPr>
            <a:spLocks noGrp="1"/>
          </p:cNvSpPr>
          <p:nvPr>
            <p:ph sz="quarter" idx="1"/>
          </p:nvPr>
        </p:nvSpPr>
        <p:spPr>
          <a:xfrm>
            <a:off x="457200" y="457200"/>
            <a:ext cx="6248400" cy="5715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3" name="عنصر نائب للنص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31" name="عنوان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a:t>انقر لتحرير نمط العنوان الرئيسي</a:t>
            </a:r>
            <a:endParaRPr kumimoji="0" lang="en-US"/>
          </a:p>
        </p:txBody>
      </p:sp>
      <p:sp>
        <p:nvSpPr>
          <p:cNvPr id="8" name="عنصر نائب للتاريخ 7"/>
          <p:cNvSpPr>
            <a:spLocks noGrp="1"/>
          </p:cNvSpPr>
          <p:nvPr>
            <p:ph type="dt" sz="half" idx="14"/>
          </p:nvPr>
        </p:nvSpPr>
        <p:spPr/>
        <p:txBody>
          <a:bodyPr/>
          <a:lstStyle/>
          <a:p>
            <a:fld id="{1B8ABB09-4A1D-463E-8065-109CC2B7EFAA}" type="datetimeFigureOut">
              <a:rPr lang="ar-SA" smtClean="0">
                <a:solidFill>
                  <a:prstClr val="black">
                    <a:tint val="75000"/>
                  </a:prstClr>
                </a:solidFill>
              </a:rPr>
              <a:pPr/>
              <a:t>09/09/1442</a:t>
            </a:fld>
            <a:endParaRPr lang="ar-SA" dirty="0">
              <a:solidFill>
                <a:prstClr val="black">
                  <a:tint val="75000"/>
                </a:prstClr>
              </a:solidFill>
            </a:endParaRPr>
          </a:p>
        </p:txBody>
      </p:sp>
      <p:sp>
        <p:nvSpPr>
          <p:cNvPr id="9" name="عنصر نائب لرقم الشريحة 8"/>
          <p:cNvSpPr>
            <a:spLocks noGrp="1"/>
          </p:cNvSpPr>
          <p:nvPr>
            <p:ph type="sldNum" sz="quarter" idx="15"/>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10" name="عنصر نائب للتذييل 9"/>
          <p:cNvSpPr>
            <a:spLocks noGrp="1"/>
          </p:cNvSpPr>
          <p:nvPr>
            <p:ph type="ftr" sz="quarter" idx="16"/>
          </p:nvPr>
        </p:nvSpPr>
        <p:spPr/>
        <p:txBody>
          <a:bodyPr/>
          <a:lstStyle/>
          <a:p>
            <a:endParaRPr lang="ar-SA" dirty="0">
              <a:solidFill>
                <a:prstClr val="black">
                  <a:tint val="75000"/>
                </a:prstClr>
              </a:solidFill>
            </a:endParaRPr>
          </a:p>
        </p:txBody>
      </p:sp>
    </p:spTree>
    <p:extLst>
      <p:ext uri="{BB962C8B-B14F-4D97-AF65-F5344CB8AC3E}">
        <p14:creationId xmlns:p14="http://schemas.microsoft.com/office/powerpoint/2010/main" val="4057103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ar-SA" dirty="0"/>
              <a:t>انقر فوق الأيقونة لإضافة صورة</a:t>
            </a:r>
            <a:endParaRPr kumimoji="0" lang="en-US" dirty="0"/>
          </a:p>
        </p:txBody>
      </p:sp>
      <p:sp>
        <p:nvSpPr>
          <p:cNvPr id="4" name="عنصر نائب للنص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8" name="عنصر نائب للتاريخ 7"/>
          <p:cNvSpPr>
            <a:spLocks noGrp="1"/>
          </p:cNvSpPr>
          <p:nvPr>
            <p:ph type="dt" sz="half" idx="10"/>
          </p:nvPr>
        </p:nvSpPr>
        <p:spPr/>
        <p:txBody>
          <a:bodyPr/>
          <a:lstStyle/>
          <a:p>
            <a:fld id="{1B8ABB09-4A1D-463E-8065-109CC2B7EFAA}" type="datetimeFigureOut">
              <a:rPr lang="ar-SA" smtClean="0">
                <a:solidFill>
                  <a:prstClr val="black">
                    <a:tint val="75000"/>
                  </a:prstClr>
                </a:solidFill>
              </a:rPr>
              <a:pPr/>
              <a:t>09/09/1442</a:t>
            </a:fld>
            <a:endParaRPr lang="ar-SA" dirty="0">
              <a:solidFill>
                <a:prstClr val="black">
                  <a:tint val="75000"/>
                </a:prstClr>
              </a:solidFill>
            </a:endParaRPr>
          </a:p>
        </p:txBody>
      </p:sp>
      <p:sp>
        <p:nvSpPr>
          <p:cNvPr id="9" name="عنصر نائب لرقم الشريحة 8"/>
          <p:cNvSpPr>
            <a:spLocks noGrp="1"/>
          </p:cNvSpPr>
          <p:nvPr>
            <p:ph type="sldNum" sz="quarter" idx="11"/>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10" name="عنصر نائب للتذييل 9"/>
          <p:cNvSpPr>
            <a:spLocks noGrp="1"/>
          </p:cNvSpPr>
          <p:nvPr>
            <p:ph type="ftr" sz="quarter" idx="12"/>
          </p:nvPr>
        </p:nvSpPr>
        <p:spPr/>
        <p:txBody>
          <a:bodyPr/>
          <a:lstStyle/>
          <a:p>
            <a:endParaRPr lang="ar-SA" dirty="0">
              <a:solidFill>
                <a:prstClr val="black">
                  <a:tint val="75000"/>
                </a:prstClr>
              </a:solidFill>
            </a:endParaRPr>
          </a:p>
        </p:txBody>
      </p:sp>
    </p:spTree>
    <p:extLst>
      <p:ext uri="{BB962C8B-B14F-4D97-AF65-F5344CB8AC3E}">
        <p14:creationId xmlns:p14="http://schemas.microsoft.com/office/powerpoint/2010/main" val="1042893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09/09/1442</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191145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09/09/1442</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286629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hlink"/>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4/20/2021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9612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hlink"/>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4/20/2021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29094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hlink"/>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4/20/2021</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9605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4/20/2021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659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فرعي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وان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ar-SA"/>
              <a:t>انقر لتحرير نمط العنوان الرئيسي</a:t>
            </a:r>
            <a:endParaRPr kumimoji="0" lang="en-US"/>
          </a:p>
        </p:txBody>
      </p:sp>
      <p:cxnSp>
        <p:nvCxnSpPr>
          <p:cNvPr id="8" name="رابط مستقيم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شكل بيضاوي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rtl="1"/>
            <a:endParaRPr lang="en-US" dirty="0">
              <a:solidFill>
                <a:prstClr val="white"/>
              </a:solidFill>
            </a:endParaRPr>
          </a:p>
        </p:txBody>
      </p:sp>
      <p:sp>
        <p:nvSpPr>
          <p:cNvPr id="15" name="عنصر نائب للتاريخ 14"/>
          <p:cNvSpPr>
            <a:spLocks noGrp="1"/>
          </p:cNvSpPr>
          <p:nvPr>
            <p:ph type="dt" sz="half" idx="10"/>
          </p:nvPr>
        </p:nvSpPr>
        <p:spPr/>
        <p:txBody>
          <a:bodyPr/>
          <a:lstStyle/>
          <a:p>
            <a:fld id="{1B8ABB09-4A1D-463E-8065-109CC2B7EFAA}" type="datetimeFigureOut">
              <a:rPr lang="ar-SA" smtClean="0">
                <a:solidFill>
                  <a:prstClr val="black">
                    <a:tint val="75000"/>
                  </a:prstClr>
                </a:solidFill>
              </a:rPr>
              <a:pPr/>
              <a:t>09/09/1442</a:t>
            </a:fld>
            <a:endParaRPr lang="ar-SA" dirty="0">
              <a:solidFill>
                <a:prstClr val="black">
                  <a:tint val="75000"/>
                </a:prstClr>
              </a:solidFill>
            </a:endParaRPr>
          </a:p>
        </p:txBody>
      </p:sp>
      <p:sp>
        <p:nvSpPr>
          <p:cNvPr id="16" name="عنصر نائب لرقم الشريحة 15"/>
          <p:cNvSpPr>
            <a:spLocks noGrp="1"/>
          </p:cNvSpPr>
          <p:nvPr>
            <p:ph type="sldNum" sz="quarter" idx="11"/>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17" name="عنصر نائب للتذييل 16"/>
          <p:cNvSpPr>
            <a:spLocks noGrp="1"/>
          </p:cNvSpPr>
          <p:nvPr>
            <p:ph type="ftr" sz="quarter" idx="12"/>
          </p:nvPr>
        </p:nvSpPr>
        <p:spPr/>
        <p:txBody>
          <a:bodyPr/>
          <a:lstStyle/>
          <a:p>
            <a:endParaRPr lang="ar-SA" dirty="0">
              <a:solidFill>
                <a:prstClr val="black">
                  <a:tint val="75000"/>
                </a:prstClr>
              </a:solidFill>
            </a:endParaRPr>
          </a:p>
        </p:txBody>
      </p:sp>
    </p:spTree>
    <p:extLst>
      <p:ext uri="{BB962C8B-B14F-4D97-AF65-F5344CB8AC3E}">
        <p14:creationId xmlns:p14="http://schemas.microsoft.com/office/powerpoint/2010/main" val="166618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457200" y="1524000"/>
            <a:ext cx="8229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4" name="عنصر نائب للتاريخ 13"/>
          <p:cNvSpPr>
            <a:spLocks noGrp="1"/>
          </p:cNvSpPr>
          <p:nvPr>
            <p:ph type="dt" sz="half" idx="14"/>
          </p:nvPr>
        </p:nvSpPr>
        <p:spPr/>
        <p:txBody>
          <a:bodyPr/>
          <a:lstStyle/>
          <a:p>
            <a:fld id="{1B8ABB09-4A1D-463E-8065-109CC2B7EFAA}" type="datetimeFigureOut">
              <a:rPr lang="ar-SA" smtClean="0">
                <a:solidFill>
                  <a:prstClr val="black">
                    <a:tint val="75000"/>
                  </a:prstClr>
                </a:solidFill>
              </a:rPr>
              <a:pPr/>
              <a:t>09/09/1442</a:t>
            </a:fld>
            <a:endParaRPr lang="ar-SA" dirty="0">
              <a:solidFill>
                <a:prstClr val="black">
                  <a:tint val="75000"/>
                </a:prstClr>
              </a:solidFill>
            </a:endParaRPr>
          </a:p>
        </p:txBody>
      </p:sp>
      <p:sp>
        <p:nvSpPr>
          <p:cNvPr id="15" name="عنصر نائب لرقم الشريحة 14"/>
          <p:cNvSpPr>
            <a:spLocks noGrp="1"/>
          </p:cNvSpPr>
          <p:nvPr>
            <p:ph type="sldNum" sz="quarter" idx="15"/>
          </p:nvPr>
        </p:nvSpPr>
        <p:spPr/>
        <p:txBody>
          <a:bodyPr/>
          <a:lstStyle>
            <a:lvl1pPr algn="ctr">
              <a:defRPr/>
            </a:lvl1p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16" name="عنصر نائب للتذييل 15"/>
          <p:cNvSpPr>
            <a:spLocks noGrp="1"/>
          </p:cNvSpPr>
          <p:nvPr>
            <p:ph type="ftr" sz="quarter" idx="16"/>
          </p:nvPr>
        </p:nvSpPr>
        <p:spPr/>
        <p:txBody>
          <a:bodyPr/>
          <a:lstStyle/>
          <a:p>
            <a:endParaRPr lang="ar-SA" dirty="0">
              <a:solidFill>
                <a:prstClr val="black">
                  <a:tint val="75000"/>
                </a:prstClr>
              </a:solidFill>
            </a:endParaRPr>
          </a:p>
        </p:txBody>
      </p:sp>
      <p:sp>
        <p:nvSpPr>
          <p:cNvPr id="17" name="عنوان 16"/>
          <p:cNvSpPr>
            <a:spLocks noGrp="1"/>
          </p:cNvSpPr>
          <p:nvPr>
            <p:ph type="title"/>
          </p:nvPr>
        </p:nvSpPr>
        <p:spPr/>
        <p:txBody>
          <a:bodyPr rtlCol="0" anchor="b" anchorCtr="0"/>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189228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09/09/1442</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2" name="عنوان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cxnSp>
        <p:nvCxnSpPr>
          <p:cNvPr id="7" name="رابط مستقيم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44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09/09/1442</a:t>
            </a:fld>
            <a:endParaRPr lang="ar-SA" dirty="0">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11" name="عنصر نائب للمحتوى 10"/>
          <p:cNvSpPr>
            <a:spLocks noGrp="1"/>
          </p:cNvSpPr>
          <p:nvPr>
            <p:ph sz="half" idx="1"/>
          </p:nvPr>
        </p:nvSpPr>
        <p:spPr>
          <a:xfrm>
            <a:off x="457200" y="1524000"/>
            <a:ext cx="4059936"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2"/>
          </p:nvPr>
        </p:nvSpPr>
        <p:spPr>
          <a:xfrm>
            <a:off x="4648200" y="1524000"/>
            <a:ext cx="4059936"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47182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tile tx="0" ty="0" sx="100000" sy="100000" flip="none" algn="tl"/>
        </a:blipFill>
        <a:effectLst/>
      </p:bgPr>
    </p:bg>
    <p:spTree>
      <p:nvGrpSpPr>
        <p:cNvPr id="1" name=""/>
        <p:cNvGrpSpPr/>
        <p:nvPr/>
      </p:nvGrpSpPr>
      <p:grpSpPr>
        <a:xfrm>
          <a:off x="0" y="0"/>
          <a:ext cx="0" cy="0"/>
          <a:chOff x="0" y="0"/>
          <a:chExt cx="0" cy="0"/>
        </a:xfrm>
      </p:grpSpPr>
      <p:sp>
        <p:nvSpPr>
          <p:cNvPr id="16" name="bg object 16"/>
          <p:cNvSpPr/>
          <p:nvPr/>
        </p:nvSpPr>
        <p:spPr>
          <a:xfrm>
            <a:off x="-828" y="0"/>
            <a:ext cx="9145590" cy="1028923"/>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535940" y="1877084"/>
            <a:ext cx="7324090" cy="2586354"/>
          </a:xfrm>
          <a:prstGeom prst="rect">
            <a:avLst/>
          </a:prstGeom>
        </p:spPr>
        <p:txBody>
          <a:bodyPr wrap="square" lIns="0" tIns="0" rIns="0" bIns="0">
            <a:spAutoFit/>
          </a:bodyPr>
          <a:lstStyle>
            <a:lvl1pPr>
              <a:defRPr sz="2800" b="1" i="0">
                <a:solidFill>
                  <a:schemeClr val="hlink"/>
                </a:solidFill>
                <a:latin typeface="Arial"/>
                <a:cs typeface="Arial"/>
              </a:defRPr>
            </a:lvl1pPr>
          </a:lstStyle>
          <a:p>
            <a:endParaRPr/>
          </a:p>
        </p:txBody>
      </p:sp>
      <p:sp>
        <p:nvSpPr>
          <p:cNvPr id="3" name="Holder 3"/>
          <p:cNvSpPr>
            <a:spLocks noGrp="1"/>
          </p:cNvSpPr>
          <p:nvPr>
            <p:ph type="body" idx="1"/>
          </p:nvPr>
        </p:nvSpPr>
        <p:spPr>
          <a:xfrm>
            <a:off x="535940" y="1877084"/>
            <a:ext cx="7324090" cy="2586354"/>
          </a:xfrm>
          <a:prstGeom prst="rect">
            <a:avLst/>
          </a:prstGeom>
        </p:spPr>
        <p:txBody>
          <a:bodyPr wrap="square" lIns="0" tIns="0" rIns="0" bIns="0">
            <a:spAutoFit/>
          </a:bodyPr>
          <a:lstStyle>
            <a:lvl1pPr>
              <a:defRPr sz="2800" b="1" i="0">
                <a:solidFill>
                  <a:schemeClr val="hlink"/>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4/20/2021</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40779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عنصر نائب للنص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rtl="1"/>
            <a:fld id="{1B8ABB09-4A1D-463E-8065-109CC2B7EFAA}" type="datetimeFigureOut">
              <a:rPr lang="ar-SA" smtClean="0">
                <a:solidFill>
                  <a:srgbClr val="FEFAC9"/>
                </a:solidFill>
              </a:rPr>
              <a:pPr rtl="1"/>
              <a:t>09/09/1442</a:t>
            </a:fld>
            <a:endParaRPr lang="ar-SA" dirty="0">
              <a:solidFill>
                <a:srgbClr val="FEFAC9"/>
              </a:solidFill>
            </a:endParaRPr>
          </a:p>
        </p:txBody>
      </p:sp>
      <p:sp>
        <p:nvSpPr>
          <p:cNvPr id="10" name="عنصر نائب للتذييل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rtl="1"/>
            <a:endParaRPr lang="ar-SA" dirty="0">
              <a:solidFill>
                <a:srgbClr val="FEFAC9"/>
              </a:solidFill>
            </a:endParaRPr>
          </a:p>
        </p:txBody>
      </p:sp>
      <p:sp>
        <p:nvSpPr>
          <p:cNvPr id="22" name="عنصر نائب لرقم الشريحة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rtl="1"/>
            <a:fld id="{0B34F065-1154-456A-91E3-76DE8E75E17B}" type="slidenum">
              <a:rPr lang="ar-SA" smtClean="0">
                <a:solidFill>
                  <a:srgbClr val="FEFAC9"/>
                </a:solidFill>
              </a:rPr>
              <a:pPr rtl="1"/>
              <a:t>‹#›</a:t>
            </a:fld>
            <a:endParaRPr lang="ar-SA" dirty="0">
              <a:solidFill>
                <a:srgbClr val="FEFAC9"/>
              </a:solidFill>
            </a:endParaRPr>
          </a:p>
        </p:txBody>
      </p:sp>
      <p:sp>
        <p:nvSpPr>
          <p:cNvPr id="5" name="عنصر نائب للعنوان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2700871516"/>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8.png"/><Relationship Id="rId4" Type="http://schemas.openxmlformats.org/officeDocument/2006/relationships/image" Target="../media/image29.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8.png"/><Relationship Id="rId7" Type="http://schemas.openxmlformats.org/officeDocument/2006/relationships/image" Target="../media/image43.png"/><Relationship Id="rId12"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53.png"/><Relationship Id="rId5" Type="http://schemas.openxmlformats.org/officeDocument/2006/relationships/image" Target="../media/image41.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4"/>
          </p:nvPr>
        </p:nvSpPr>
        <p:spPr>
          <a:xfrm>
            <a:off x="1043608" y="620688"/>
            <a:ext cx="6400800" cy="1661993"/>
          </a:xfrm>
        </p:spPr>
        <p:txBody>
          <a:bodyPr/>
          <a:lstStyle/>
          <a:p>
            <a:pPr algn="ctr"/>
            <a:r>
              <a:rPr lang="en-US" sz="3600" dirty="0"/>
              <a:t>ACID BASE BALANCE</a:t>
            </a:r>
          </a:p>
          <a:p>
            <a:pPr algn="ctr"/>
            <a:r>
              <a:rPr lang="en-US" sz="3600" dirty="0"/>
              <a:t>BY</a:t>
            </a:r>
          </a:p>
          <a:p>
            <a:pPr algn="ctr"/>
            <a:r>
              <a:rPr lang="en-US" sz="3600" dirty="0"/>
              <a:t>DR/ HEBA KAREEM</a:t>
            </a:r>
          </a:p>
        </p:txBody>
      </p:sp>
      <p:sp>
        <p:nvSpPr>
          <p:cNvPr id="4" name="AutoShape 2" descr="Quick and Dirty Guide to Acid Base Balance | MedicTes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92896"/>
            <a:ext cx="5264618" cy="34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78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858" y="692696"/>
            <a:ext cx="6749796" cy="40843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107504" y="1268760"/>
            <a:ext cx="8856984" cy="4883388"/>
          </a:xfrm>
          <a:prstGeom prst="rect">
            <a:avLst/>
          </a:prstGeom>
        </p:spPr>
        <p:txBody>
          <a:bodyPr vert="horz" wrap="square" lIns="0" tIns="12700" rIns="0" bIns="0" rtlCol="0">
            <a:spAutoFit/>
          </a:bodyPr>
          <a:lstStyle/>
          <a:p>
            <a:pPr marL="287020" marR="5080" indent="-274955">
              <a:lnSpc>
                <a:spcPct val="150000"/>
              </a:lnSpc>
              <a:spcBef>
                <a:spcPts val="100"/>
              </a:spcBef>
              <a:buClr>
                <a:srgbClr val="9C007E"/>
              </a:buClr>
              <a:buSzPct val="94642"/>
              <a:buFont typeface="Arial"/>
              <a:buChar char=""/>
              <a:tabLst>
                <a:tab pos="287655" algn="l"/>
              </a:tabLst>
            </a:pPr>
            <a:r>
              <a:rPr sz="2800" b="1" spc="-145" dirty="0">
                <a:solidFill>
                  <a:srgbClr val="0000FF"/>
                </a:solidFill>
                <a:latin typeface="Arial"/>
                <a:cs typeface="Arial"/>
              </a:rPr>
              <a:t>The </a:t>
            </a:r>
            <a:r>
              <a:rPr sz="2800" b="1" spc="-10" dirty="0">
                <a:solidFill>
                  <a:srgbClr val="0000FF"/>
                </a:solidFill>
                <a:latin typeface="Arial"/>
                <a:cs typeface="Arial"/>
              </a:rPr>
              <a:t>kidneys </a:t>
            </a:r>
            <a:r>
              <a:rPr sz="2800" b="1" spc="-5" dirty="0">
                <a:solidFill>
                  <a:srgbClr val="0000FF"/>
                </a:solidFill>
                <a:latin typeface="Arial"/>
                <a:cs typeface="Arial"/>
              </a:rPr>
              <a:t>plays </a:t>
            </a:r>
            <a:r>
              <a:rPr sz="2800" b="1" spc="50" dirty="0">
                <a:solidFill>
                  <a:srgbClr val="0000FF"/>
                </a:solidFill>
                <a:latin typeface="Arial"/>
                <a:cs typeface="Arial"/>
              </a:rPr>
              <a:t>an </a:t>
            </a:r>
            <a:r>
              <a:rPr sz="2800" b="1" spc="10" dirty="0">
                <a:solidFill>
                  <a:srgbClr val="0000FF"/>
                </a:solidFill>
                <a:latin typeface="Arial"/>
                <a:cs typeface="Arial"/>
              </a:rPr>
              <a:t>important </a:t>
            </a:r>
            <a:r>
              <a:rPr sz="2800" b="1" spc="20" dirty="0">
                <a:solidFill>
                  <a:srgbClr val="0000FF"/>
                </a:solidFill>
                <a:latin typeface="Arial"/>
                <a:cs typeface="Arial"/>
              </a:rPr>
              <a:t>role </a:t>
            </a:r>
            <a:r>
              <a:rPr sz="2800" b="1" spc="-50" dirty="0">
                <a:solidFill>
                  <a:srgbClr val="0000FF"/>
                </a:solidFill>
                <a:latin typeface="Arial"/>
                <a:cs typeface="Arial"/>
              </a:rPr>
              <a:t>in </a:t>
            </a:r>
            <a:r>
              <a:rPr sz="2800" b="1" spc="-155" dirty="0">
                <a:solidFill>
                  <a:srgbClr val="0000FF"/>
                </a:solidFill>
                <a:latin typeface="Arial"/>
                <a:cs typeface="Arial"/>
              </a:rPr>
              <a:t>the </a:t>
            </a:r>
            <a:r>
              <a:rPr sz="2800" b="1" spc="5" dirty="0">
                <a:solidFill>
                  <a:srgbClr val="0000FF"/>
                </a:solidFill>
                <a:latin typeface="Arial"/>
                <a:cs typeface="Arial"/>
              </a:rPr>
              <a:t>regulation </a:t>
            </a:r>
            <a:r>
              <a:rPr sz="2800" b="1" spc="25" dirty="0">
                <a:solidFill>
                  <a:srgbClr val="0000FF"/>
                </a:solidFill>
                <a:latin typeface="Arial"/>
                <a:cs typeface="Arial"/>
              </a:rPr>
              <a:t>of</a:t>
            </a:r>
            <a:r>
              <a:rPr sz="2800" b="1" spc="-5" dirty="0">
                <a:solidFill>
                  <a:srgbClr val="0000FF"/>
                </a:solidFill>
                <a:latin typeface="Arial"/>
                <a:cs typeface="Arial"/>
              </a:rPr>
              <a:t> </a:t>
            </a:r>
            <a:r>
              <a:rPr sz="2800" b="1" spc="25" dirty="0">
                <a:solidFill>
                  <a:srgbClr val="0000FF"/>
                </a:solidFill>
                <a:latin typeface="Arial"/>
                <a:cs typeface="Arial"/>
              </a:rPr>
              <a:t>pH</a:t>
            </a:r>
            <a:r>
              <a:rPr lang="en-US" sz="2800" b="1" spc="25" dirty="0">
                <a:solidFill>
                  <a:srgbClr val="0000FF"/>
                </a:solidFill>
                <a:latin typeface="Arial"/>
                <a:cs typeface="Arial"/>
              </a:rPr>
              <a:t> through:</a:t>
            </a:r>
          </a:p>
          <a:p>
            <a:pPr marL="312420" lvl="0" indent="-274955">
              <a:spcBef>
                <a:spcPts val="95"/>
              </a:spcBef>
              <a:buClr>
                <a:srgbClr val="9C007E"/>
              </a:buClr>
              <a:buSzPct val="94642"/>
              <a:buFont typeface="Arial"/>
              <a:buChar char=""/>
              <a:tabLst>
                <a:tab pos="313055" algn="l"/>
              </a:tabLst>
            </a:pPr>
            <a:r>
              <a:rPr lang="en-US" sz="2400" b="1" spc="-70" dirty="0">
                <a:solidFill>
                  <a:srgbClr val="0000FF"/>
                </a:solidFill>
                <a:latin typeface="Arial"/>
                <a:cs typeface="Arial"/>
              </a:rPr>
              <a:t>1-Excretion </a:t>
            </a:r>
            <a:r>
              <a:rPr lang="en-US" sz="2400" b="1" spc="25" dirty="0">
                <a:solidFill>
                  <a:srgbClr val="0000FF"/>
                </a:solidFill>
                <a:latin typeface="Arial"/>
                <a:cs typeface="Arial"/>
              </a:rPr>
              <a:t>of </a:t>
            </a:r>
            <a:r>
              <a:rPr lang="en-US" sz="2400" b="1" spc="60" dirty="0">
                <a:solidFill>
                  <a:srgbClr val="0000FF"/>
                </a:solidFill>
                <a:latin typeface="Arial"/>
                <a:cs typeface="Arial"/>
              </a:rPr>
              <a:t>H</a:t>
            </a:r>
            <a:r>
              <a:rPr lang="en-US" sz="2400" b="1" spc="89" baseline="25525" dirty="0">
                <a:solidFill>
                  <a:srgbClr val="0000FF"/>
                </a:solidFill>
                <a:latin typeface="Arial"/>
                <a:cs typeface="Arial"/>
              </a:rPr>
              <a:t>+</a:t>
            </a:r>
            <a:r>
              <a:rPr lang="en-US" sz="2400" b="1" spc="434" baseline="25525" dirty="0">
                <a:solidFill>
                  <a:srgbClr val="0000FF"/>
                </a:solidFill>
                <a:latin typeface="Arial"/>
                <a:cs typeface="Arial"/>
              </a:rPr>
              <a:t> </a:t>
            </a:r>
            <a:r>
              <a:rPr lang="en-US" sz="2400" b="1" spc="-95" dirty="0">
                <a:solidFill>
                  <a:srgbClr val="0000FF"/>
                </a:solidFill>
                <a:latin typeface="Arial"/>
                <a:cs typeface="Arial"/>
              </a:rPr>
              <a:t>ions</a:t>
            </a:r>
            <a:endParaRPr lang="en-US" sz="2400" dirty="0">
              <a:solidFill>
                <a:prstClr val="black"/>
              </a:solidFill>
              <a:latin typeface="Arial"/>
              <a:cs typeface="Arial"/>
            </a:endParaRPr>
          </a:p>
          <a:p>
            <a:pPr marL="312420" lvl="0" indent="-274955">
              <a:spcBef>
                <a:spcPts val="2014"/>
              </a:spcBef>
              <a:buClr>
                <a:srgbClr val="9C007E"/>
              </a:buClr>
              <a:buSzPct val="94642"/>
              <a:buFont typeface="Arial"/>
              <a:buChar char=""/>
              <a:tabLst>
                <a:tab pos="313055" algn="l"/>
              </a:tabLst>
            </a:pPr>
            <a:r>
              <a:rPr lang="en-US" sz="2400" b="1" spc="-30" dirty="0">
                <a:solidFill>
                  <a:srgbClr val="FF0066"/>
                </a:solidFill>
                <a:latin typeface="Arial"/>
                <a:cs typeface="Arial"/>
              </a:rPr>
              <a:t>2-Reabsorption </a:t>
            </a:r>
            <a:r>
              <a:rPr lang="en-US" sz="2400" b="1" spc="25" dirty="0">
                <a:solidFill>
                  <a:srgbClr val="FF0066"/>
                </a:solidFill>
                <a:latin typeface="Arial"/>
                <a:cs typeface="Arial"/>
              </a:rPr>
              <a:t>of</a:t>
            </a:r>
            <a:r>
              <a:rPr lang="en-US" sz="2400" b="1" spc="80" dirty="0">
                <a:solidFill>
                  <a:srgbClr val="FF0066"/>
                </a:solidFill>
                <a:latin typeface="Arial"/>
                <a:cs typeface="Arial"/>
              </a:rPr>
              <a:t> </a:t>
            </a:r>
            <a:r>
              <a:rPr lang="en-US" sz="2400" b="1" spc="-50" dirty="0">
                <a:solidFill>
                  <a:srgbClr val="FF0066"/>
                </a:solidFill>
                <a:latin typeface="Arial"/>
                <a:cs typeface="Arial"/>
              </a:rPr>
              <a:t>Bicarbonate</a:t>
            </a:r>
            <a:endParaRPr lang="en-US" sz="2400" dirty="0">
              <a:solidFill>
                <a:prstClr val="black"/>
              </a:solidFill>
              <a:latin typeface="Arial"/>
              <a:cs typeface="Arial"/>
            </a:endParaRPr>
          </a:p>
          <a:p>
            <a:pPr marL="312420" lvl="0" indent="-274955">
              <a:spcBef>
                <a:spcPts val="2020"/>
              </a:spcBef>
              <a:buClr>
                <a:srgbClr val="9C007E"/>
              </a:buClr>
              <a:buSzPct val="94642"/>
              <a:buFont typeface="Arial"/>
              <a:buChar char=""/>
              <a:tabLst>
                <a:tab pos="313055" algn="l"/>
              </a:tabLst>
            </a:pPr>
            <a:r>
              <a:rPr lang="en-US" sz="2400" b="1" spc="-70" dirty="0">
                <a:solidFill>
                  <a:srgbClr val="0000FF"/>
                </a:solidFill>
                <a:latin typeface="Arial"/>
                <a:cs typeface="Arial"/>
              </a:rPr>
              <a:t>3-Excretion </a:t>
            </a:r>
            <a:r>
              <a:rPr lang="en-US" sz="2400" b="1" spc="25" dirty="0">
                <a:solidFill>
                  <a:srgbClr val="0000FF"/>
                </a:solidFill>
                <a:latin typeface="Arial"/>
                <a:cs typeface="Arial"/>
              </a:rPr>
              <a:t>of </a:t>
            </a:r>
            <a:r>
              <a:rPr lang="en-US" sz="2400" b="1" spc="35" dirty="0">
                <a:solidFill>
                  <a:srgbClr val="0000FF"/>
                </a:solidFill>
                <a:latin typeface="Arial"/>
                <a:cs typeface="Arial"/>
              </a:rPr>
              <a:t>titratable</a:t>
            </a:r>
            <a:r>
              <a:rPr lang="en-US" sz="2400" b="1" spc="55" dirty="0">
                <a:solidFill>
                  <a:srgbClr val="0000FF"/>
                </a:solidFill>
                <a:latin typeface="Arial"/>
                <a:cs typeface="Arial"/>
              </a:rPr>
              <a:t> </a:t>
            </a:r>
            <a:r>
              <a:rPr lang="en-US" sz="2400" b="1" spc="-50" dirty="0">
                <a:solidFill>
                  <a:srgbClr val="0000FF"/>
                </a:solidFill>
                <a:latin typeface="Arial"/>
                <a:cs typeface="Arial"/>
              </a:rPr>
              <a:t>acid</a:t>
            </a:r>
            <a:endParaRPr lang="en-US" sz="2400" dirty="0">
              <a:solidFill>
                <a:prstClr val="black"/>
              </a:solidFill>
              <a:latin typeface="Arial"/>
              <a:cs typeface="Arial"/>
            </a:endParaRPr>
          </a:p>
          <a:p>
            <a:pPr marL="312420" lvl="0" indent="-274955">
              <a:spcBef>
                <a:spcPts val="2014"/>
              </a:spcBef>
              <a:buClr>
                <a:srgbClr val="9C007E"/>
              </a:buClr>
              <a:buSzPct val="94642"/>
              <a:buFont typeface="Arial"/>
              <a:buChar char=""/>
              <a:tabLst>
                <a:tab pos="313055" algn="l"/>
              </a:tabLst>
            </a:pPr>
            <a:r>
              <a:rPr lang="en-US" sz="2400" b="1" spc="-70" dirty="0">
                <a:solidFill>
                  <a:srgbClr val="FF0066"/>
                </a:solidFill>
                <a:latin typeface="Arial"/>
                <a:cs typeface="Arial"/>
              </a:rPr>
              <a:t>4-Excretion </a:t>
            </a:r>
            <a:r>
              <a:rPr lang="en-US" sz="2400" b="1" spc="25" dirty="0">
                <a:solidFill>
                  <a:srgbClr val="FF0066"/>
                </a:solidFill>
                <a:latin typeface="Arial"/>
                <a:cs typeface="Arial"/>
              </a:rPr>
              <a:t>of </a:t>
            </a:r>
            <a:r>
              <a:rPr lang="en-US" sz="2400" b="1" spc="-15" dirty="0">
                <a:solidFill>
                  <a:srgbClr val="FF0066"/>
                </a:solidFill>
                <a:latin typeface="Arial"/>
                <a:cs typeface="Arial"/>
              </a:rPr>
              <a:t>ammonium</a:t>
            </a:r>
            <a:r>
              <a:rPr lang="en-US" sz="2400" b="1" spc="45" dirty="0">
                <a:solidFill>
                  <a:srgbClr val="FF0066"/>
                </a:solidFill>
                <a:latin typeface="Arial"/>
                <a:cs typeface="Arial"/>
              </a:rPr>
              <a:t> </a:t>
            </a:r>
            <a:r>
              <a:rPr lang="en-US" sz="2400" b="1" spc="-95" dirty="0">
                <a:solidFill>
                  <a:srgbClr val="FF0066"/>
                </a:solidFill>
                <a:latin typeface="Arial"/>
                <a:cs typeface="Arial"/>
              </a:rPr>
              <a:t>ions</a:t>
            </a:r>
            <a:endParaRPr lang="en-US" sz="2400" dirty="0">
              <a:solidFill>
                <a:prstClr val="black"/>
              </a:solidFill>
              <a:latin typeface="Arial"/>
              <a:cs typeface="Arial"/>
            </a:endParaRPr>
          </a:p>
          <a:p>
            <a:pPr marL="287020" marR="5080" indent="-274955">
              <a:lnSpc>
                <a:spcPct val="150000"/>
              </a:lnSpc>
              <a:spcBef>
                <a:spcPts val="100"/>
              </a:spcBef>
              <a:buClr>
                <a:srgbClr val="9C007E"/>
              </a:buClr>
              <a:buSzPct val="94642"/>
              <a:buFont typeface="Arial"/>
              <a:buChar char=""/>
              <a:tabLst>
                <a:tab pos="287655" algn="l"/>
              </a:tabLst>
            </a:pPr>
            <a:endParaRPr lang="en-US" sz="2800" b="1" spc="25" dirty="0">
              <a:solidFill>
                <a:srgbClr val="0000FF"/>
              </a:solidFill>
              <a:latin typeface="Arial"/>
              <a:cs typeface="Arial"/>
            </a:endParaRPr>
          </a:p>
          <a:p>
            <a:pPr marL="287020" marR="5080" indent="-274955">
              <a:lnSpc>
                <a:spcPct val="150000"/>
              </a:lnSpc>
              <a:spcBef>
                <a:spcPts val="100"/>
              </a:spcBef>
              <a:buClr>
                <a:srgbClr val="9C007E"/>
              </a:buClr>
              <a:buSzPct val="94642"/>
              <a:buFont typeface="Arial"/>
              <a:buChar char=""/>
              <a:tabLst>
                <a:tab pos="287655" algn="l"/>
              </a:tabLst>
            </a:pPr>
            <a:endParaRPr sz="2800" dirty="0">
              <a:solidFill>
                <a:prstClr val="black"/>
              </a:solidFill>
              <a:latin typeface="Arial"/>
              <a:cs typeface="Arial"/>
            </a:endParaRPr>
          </a:p>
        </p:txBody>
      </p:sp>
    </p:spTree>
    <p:extLst>
      <p:ext uri="{BB962C8B-B14F-4D97-AF65-F5344CB8AC3E}">
        <p14:creationId xmlns:p14="http://schemas.microsoft.com/office/powerpoint/2010/main" val="747831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39567" y="862583"/>
            <a:ext cx="3729228" cy="32308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179512" y="1323111"/>
            <a:ext cx="8784976" cy="6079100"/>
          </a:xfrm>
          <a:prstGeom prst="rect">
            <a:avLst/>
          </a:prstGeom>
        </p:spPr>
        <p:txBody>
          <a:bodyPr vert="horz" wrap="square" lIns="0" tIns="12700" rIns="0" bIns="0" rtlCol="0">
            <a:spAutoFit/>
          </a:bodyPr>
          <a:lstStyle/>
          <a:p>
            <a:pPr marL="311785" marR="30480" indent="-274320">
              <a:lnSpc>
                <a:spcPct val="140100"/>
              </a:lnSpc>
              <a:spcBef>
                <a:spcPts val="100"/>
              </a:spcBef>
              <a:buClr>
                <a:srgbClr val="9C007E"/>
              </a:buClr>
              <a:buSzPct val="94642"/>
              <a:buFont typeface="Arial"/>
              <a:buChar char=""/>
              <a:tabLst>
                <a:tab pos="312420" algn="l"/>
              </a:tabLst>
            </a:pPr>
            <a:r>
              <a:rPr sz="2400" b="1" spc="5" dirty="0">
                <a:solidFill>
                  <a:srgbClr val="0000FF"/>
                </a:solidFill>
                <a:latin typeface="Arial"/>
                <a:cs typeface="Arial"/>
              </a:rPr>
              <a:t>Kidney </a:t>
            </a:r>
            <a:r>
              <a:rPr sz="2400" b="1" spc="-165" dirty="0">
                <a:solidFill>
                  <a:srgbClr val="0000FF"/>
                </a:solidFill>
                <a:latin typeface="Arial"/>
                <a:cs typeface="Arial"/>
              </a:rPr>
              <a:t>is </a:t>
            </a:r>
            <a:r>
              <a:rPr sz="2400" b="1" spc="-15" dirty="0">
                <a:solidFill>
                  <a:srgbClr val="0000FF"/>
                </a:solidFill>
                <a:latin typeface="Arial"/>
                <a:cs typeface="Arial"/>
              </a:rPr>
              <a:t>the </a:t>
            </a:r>
            <a:r>
              <a:rPr sz="2400" b="1" u="sng" spc="15" dirty="0">
                <a:solidFill>
                  <a:srgbClr val="0000FF"/>
                </a:solidFill>
                <a:latin typeface="Arial"/>
                <a:cs typeface="Arial"/>
              </a:rPr>
              <a:t>only </a:t>
            </a:r>
            <a:r>
              <a:rPr sz="2400" b="1" u="sng" spc="10" dirty="0">
                <a:solidFill>
                  <a:srgbClr val="0000FF"/>
                </a:solidFill>
                <a:latin typeface="Arial"/>
                <a:cs typeface="Arial"/>
              </a:rPr>
              <a:t>route </a:t>
            </a:r>
            <a:r>
              <a:rPr sz="2400" b="1" spc="-15" dirty="0">
                <a:solidFill>
                  <a:srgbClr val="0000FF"/>
                </a:solidFill>
                <a:latin typeface="Arial"/>
                <a:cs typeface="Arial"/>
              </a:rPr>
              <a:t>through </a:t>
            </a:r>
            <a:r>
              <a:rPr sz="2400" b="1" spc="-30" dirty="0">
                <a:solidFill>
                  <a:srgbClr val="0000FF"/>
                </a:solidFill>
                <a:latin typeface="Arial"/>
                <a:cs typeface="Arial"/>
              </a:rPr>
              <a:t>which </a:t>
            </a:r>
            <a:r>
              <a:rPr sz="2400" b="1" spc="-15" dirty="0">
                <a:solidFill>
                  <a:srgbClr val="0000FF"/>
                </a:solidFill>
                <a:latin typeface="Arial"/>
                <a:cs typeface="Arial"/>
              </a:rPr>
              <a:t>the </a:t>
            </a:r>
            <a:r>
              <a:rPr sz="2400" b="1" spc="-204" dirty="0">
                <a:solidFill>
                  <a:srgbClr val="0000FF"/>
                </a:solidFill>
                <a:latin typeface="Arial"/>
                <a:cs typeface="Arial"/>
              </a:rPr>
              <a:t>H</a:t>
            </a:r>
            <a:r>
              <a:rPr sz="2400" b="1" spc="-307" baseline="25525" dirty="0">
                <a:solidFill>
                  <a:srgbClr val="0000FF"/>
                </a:solidFill>
                <a:latin typeface="Arial"/>
                <a:cs typeface="Arial"/>
              </a:rPr>
              <a:t>+ </a:t>
            </a:r>
            <a:r>
              <a:rPr b="1" spc="-204" dirty="0">
                <a:solidFill>
                  <a:srgbClr val="0000FF"/>
                </a:solidFill>
                <a:latin typeface="Arial"/>
                <a:cs typeface="Arial"/>
              </a:rPr>
              <a:t> </a:t>
            </a:r>
            <a:r>
              <a:rPr sz="2400" b="1" spc="-85" dirty="0">
                <a:solidFill>
                  <a:srgbClr val="0000FF"/>
                </a:solidFill>
                <a:latin typeface="Arial"/>
                <a:cs typeface="Arial"/>
              </a:rPr>
              <a:t>can </a:t>
            </a:r>
            <a:r>
              <a:rPr sz="2400" b="1" spc="30" dirty="0">
                <a:solidFill>
                  <a:srgbClr val="0000FF"/>
                </a:solidFill>
                <a:latin typeface="Arial"/>
                <a:cs typeface="Arial"/>
              </a:rPr>
              <a:t>be </a:t>
            </a:r>
            <a:r>
              <a:rPr sz="2400" b="1" spc="5" dirty="0">
                <a:solidFill>
                  <a:srgbClr val="0000FF"/>
                </a:solidFill>
                <a:latin typeface="Arial"/>
                <a:cs typeface="Arial"/>
              </a:rPr>
              <a:t>eliminated </a:t>
            </a:r>
            <a:r>
              <a:rPr sz="2400" b="1" spc="15" dirty="0">
                <a:solidFill>
                  <a:srgbClr val="0000FF"/>
                </a:solidFill>
                <a:latin typeface="Arial"/>
                <a:cs typeface="Arial"/>
              </a:rPr>
              <a:t>from </a:t>
            </a:r>
            <a:r>
              <a:rPr sz="2400" b="1" spc="-15" dirty="0">
                <a:solidFill>
                  <a:srgbClr val="0000FF"/>
                </a:solidFill>
                <a:latin typeface="Arial"/>
                <a:cs typeface="Arial"/>
              </a:rPr>
              <a:t>the</a:t>
            </a:r>
            <a:r>
              <a:rPr sz="2400" b="1" spc="50" dirty="0">
                <a:solidFill>
                  <a:srgbClr val="0000FF"/>
                </a:solidFill>
                <a:latin typeface="Arial"/>
                <a:cs typeface="Arial"/>
              </a:rPr>
              <a:t> </a:t>
            </a:r>
            <a:r>
              <a:rPr sz="2400" b="1" spc="5" dirty="0">
                <a:solidFill>
                  <a:srgbClr val="0000FF"/>
                </a:solidFill>
                <a:latin typeface="Arial"/>
                <a:cs typeface="Arial"/>
              </a:rPr>
              <a:t>body.</a:t>
            </a:r>
            <a:endParaRPr sz="2400" dirty="0">
              <a:solidFill>
                <a:prstClr val="black"/>
              </a:solidFill>
              <a:latin typeface="Arial"/>
              <a:cs typeface="Arial"/>
            </a:endParaRPr>
          </a:p>
          <a:p>
            <a:pPr marL="311785" marR="1574165" indent="-274320">
              <a:lnSpc>
                <a:spcPct val="140000"/>
              </a:lnSpc>
              <a:buClr>
                <a:srgbClr val="9C007E"/>
              </a:buClr>
              <a:buSzPct val="94642"/>
              <a:buFont typeface="Arial"/>
              <a:buChar char=""/>
              <a:tabLst>
                <a:tab pos="312420" algn="l"/>
              </a:tabLst>
            </a:pPr>
            <a:r>
              <a:rPr sz="2400" b="1" spc="50" dirty="0">
                <a:solidFill>
                  <a:srgbClr val="FF0066"/>
                </a:solidFill>
                <a:latin typeface="Arial"/>
                <a:cs typeface="Arial"/>
              </a:rPr>
              <a:t>H</a:t>
            </a:r>
            <a:r>
              <a:rPr sz="2400" b="1" spc="75" baseline="25525" dirty="0">
                <a:solidFill>
                  <a:srgbClr val="FF0066"/>
                </a:solidFill>
                <a:latin typeface="Arial"/>
                <a:cs typeface="Arial"/>
              </a:rPr>
              <a:t>+ </a:t>
            </a:r>
            <a:r>
              <a:rPr sz="2400" b="1" spc="-10" dirty="0">
                <a:solidFill>
                  <a:srgbClr val="FF0066"/>
                </a:solidFill>
                <a:latin typeface="Arial"/>
                <a:cs typeface="Arial"/>
              </a:rPr>
              <a:t>excretion </a:t>
            </a:r>
            <a:r>
              <a:rPr sz="2400" b="1" spc="-165" dirty="0">
                <a:solidFill>
                  <a:srgbClr val="FF0066"/>
                </a:solidFill>
                <a:latin typeface="Arial"/>
                <a:cs typeface="Arial"/>
              </a:rPr>
              <a:t>occurs </a:t>
            </a:r>
            <a:r>
              <a:rPr sz="2400" b="1" spc="-50" dirty="0">
                <a:solidFill>
                  <a:srgbClr val="FF0066"/>
                </a:solidFill>
                <a:latin typeface="Arial"/>
                <a:cs typeface="Arial"/>
              </a:rPr>
              <a:t>in </a:t>
            </a:r>
            <a:r>
              <a:rPr sz="2400" b="1" spc="-15" dirty="0">
                <a:solidFill>
                  <a:srgbClr val="FF0066"/>
                </a:solidFill>
                <a:latin typeface="Arial"/>
                <a:cs typeface="Arial"/>
              </a:rPr>
              <a:t>the </a:t>
            </a:r>
            <a:r>
              <a:rPr sz="2400" b="1" spc="50" dirty="0">
                <a:solidFill>
                  <a:srgbClr val="FF0066"/>
                </a:solidFill>
                <a:latin typeface="Arial"/>
                <a:cs typeface="Arial"/>
              </a:rPr>
              <a:t>proximal  </a:t>
            </a:r>
            <a:r>
              <a:rPr sz="2400" b="1" spc="-40" dirty="0">
                <a:solidFill>
                  <a:srgbClr val="FF0066"/>
                </a:solidFill>
                <a:latin typeface="Arial"/>
                <a:cs typeface="Arial"/>
              </a:rPr>
              <a:t>convoluted </a:t>
            </a:r>
            <a:r>
              <a:rPr sz="2400" b="1" spc="-55" dirty="0">
                <a:solidFill>
                  <a:srgbClr val="FF0066"/>
                </a:solidFill>
                <a:latin typeface="Arial"/>
                <a:cs typeface="Arial"/>
              </a:rPr>
              <a:t>tubules </a:t>
            </a:r>
            <a:r>
              <a:rPr sz="2400" b="1" spc="-235" dirty="0">
                <a:solidFill>
                  <a:srgbClr val="FF0066"/>
                </a:solidFill>
                <a:latin typeface="Arial"/>
                <a:cs typeface="Arial"/>
              </a:rPr>
              <a:t>&amp; </a:t>
            </a:r>
            <a:r>
              <a:rPr sz="2400" b="1" spc="-165" dirty="0">
                <a:solidFill>
                  <a:srgbClr val="FF0066"/>
                </a:solidFill>
                <a:latin typeface="Arial"/>
                <a:cs typeface="Arial"/>
              </a:rPr>
              <a:t>is </a:t>
            </a:r>
            <a:r>
              <a:rPr sz="2400" b="1" spc="-50" dirty="0">
                <a:solidFill>
                  <a:srgbClr val="FF0066"/>
                </a:solidFill>
                <a:latin typeface="Arial"/>
                <a:cs typeface="Arial"/>
              </a:rPr>
              <a:t>coupled </a:t>
            </a:r>
            <a:r>
              <a:rPr sz="2400" b="1" spc="60" dirty="0">
                <a:solidFill>
                  <a:srgbClr val="FF0066"/>
                </a:solidFill>
                <a:latin typeface="Arial"/>
                <a:cs typeface="Arial"/>
              </a:rPr>
              <a:t>with  </a:t>
            </a:r>
            <a:r>
              <a:rPr sz="2400" b="1" spc="15" dirty="0">
                <a:solidFill>
                  <a:srgbClr val="FF0066"/>
                </a:solidFill>
                <a:latin typeface="Arial"/>
                <a:cs typeface="Arial"/>
              </a:rPr>
              <a:t>generation </a:t>
            </a:r>
            <a:r>
              <a:rPr sz="2400" b="1" spc="25" dirty="0">
                <a:solidFill>
                  <a:srgbClr val="FF0066"/>
                </a:solidFill>
                <a:latin typeface="Arial"/>
                <a:cs typeface="Arial"/>
              </a:rPr>
              <a:t>of</a:t>
            </a:r>
            <a:r>
              <a:rPr sz="2400" b="1" spc="5" dirty="0">
                <a:solidFill>
                  <a:srgbClr val="FF0066"/>
                </a:solidFill>
                <a:latin typeface="Arial"/>
                <a:cs typeface="Arial"/>
              </a:rPr>
              <a:t> </a:t>
            </a:r>
            <a:r>
              <a:rPr sz="2400" b="1" spc="-125" dirty="0">
                <a:solidFill>
                  <a:srgbClr val="FF0066"/>
                </a:solidFill>
                <a:latin typeface="Arial"/>
                <a:cs typeface="Arial"/>
              </a:rPr>
              <a:t>HCO</a:t>
            </a:r>
            <a:r>
              <a:rPr sz="2400" b="1" spc="-187" baseline="-21021" dirty="0">
                <a:solidFill>
                  <a:srgbClr val="FF0066"/>
                </a:solidFill>
                <a:latin typeface="Arial"/>
                <a:cs typeface="Arial"/>
              </a:rPr>
              <a:t>3</a:t>
            </a:r>
            <a:r>
              <a:rPr sz="2400" b="1" spc="-125" dirty="0">
                <a:solidFill>
                  <a:srgbClr val="FF0066"/>
                </a:solidFill>
                <a:latin typeface="Arial"/>
                <a:cs typeface="Arial"/>
              </a:rPr>
              <a:t>-.</a:t>
            </a:r>
            <a:endParaRPr sz="2400" dirty="0">
              <a:solidFill>
                <a:prstClr val="black"/>
              </a:solidFill>
              <a:latin typeface="Arial"/>
              <a:cs typeface="Arial"/>
            </a:endParaRPr>
          </a:p>
          <a:p>
            <a:pPr marL="311785" marR="133350" indent="-274320">
              <a:lnSpc>
                <a:spcPct val="140000"/>
              </a:lnSpc>
              <a:buClr>
                <a:srgbClr val="9C007E"/>
              </a:buClr>
              <a:buSzPct val="94642"/>
              <a:buFont typeface="Arial"/>
              <a:buChar char=""/>
              <a:tabLst>
                <a:tab pos="312420" algn="l"/>
              </a:tabLst>
            </a:pPr>
            <a:r>
              <a:rPr sz="2400" b="1" spc="-70" dirty="0">
                <a:solidFill>
                  <a:srgbClr val="FF0066"/>
                </a:solidFill>
                <a:latin typeface="Arial"/>
                <a:cs typeface="Arial"/>
              </a:rPr>
              <a:t>Carbonic </a:t>
            </a:r>
            <a:r>
              <a:rPr sz="2400" b="1" spc="15" dirty="0">
                <a:solidFill>
                  <a:srgbClr val="FF0066"/>
                </a:solidFill>
                <a:latin typeface="Arial"/>
                <a:cs typeface="Arial"/>
              </a:rPr>
              <a:t>anhydrase </a:t>
            </a:r>
            <a:r>
              <a:rPr sz="2400" b="1" spc="-55" dirty="0">
                <a:solidFill>
                  <a:srgbClr val="0000FF"/>
                </a:solidFill>
                <a:latin typeface="Arial"/>
                <a:cs typeface="Arial"/>
              </a:rPr>
              <a:t>catalyses </a:t>
            </a:r>
            <a:r>
              <a:rPr sz="2400" b="1" spc="-15" dirty="0">
                <a:solidFill>
                  <a:srgbClr val="0000FF"/>
                </a:solidFill>
                <a:latin typeface="Arial"/>
                <a:cs typeface="Arial"/>
              </a:rPr>
              <a:t>the </a:t>
            </a:r>
            <a:r>
              <a:rPr sz="2400" b="1" spc="-85" dirty="0">
                <a:solidFill>
                  <a:srgbClr val="0000FF"/>
                </a:solidFill>
                <a:latin typeface="Arial"/>
                <a:cs typeface="Arial"/>
              </a:rPr>
              <a:t>production  </a:t>
            </a:r>
            <a:r>
              <a:rPr sz="2400" b="1" spc="25" dirty="0">
                <a:solidFill>
                  <a:srgbClr val="0000FF"/>
                </a:solidFill>
                <a:latin typeface="Arial"/>
                <a:cs typeface="Arial"/>
              </a:rPr>
              <a:t>of </a:t>
            </a:r>
            <a:r>
              <a:rPr sz="2400" b="1" spc="-70" dirty="0">
                <a:solidFill>
                  <a:srgbClr val="0000FF"/>
                </a:solidFill>
                <a:latin typeface="Arial"/>
                <a:cs typeface="Arial"/>
              </a:rPr>
              <a:t>carbonic </a:t>
            </a:r>
            <a:r>
              <a:rPr sz="2400" b="1" spc="-50" dirty="0">
                <a:solidFill>
                  <a:srgbClr val="0000FF"/>
                </a:solidFill>
                <a:latin typeface="Arial"/>
                <a:cs typeface="Arial"/>
              </a:rPr>
              <a:t>acid </a:t>
            </a:r>
            <a:r>
              <a:rPr sz="2400" b="1" spc="-130" dirty="0">
                <a:solidFill>
                  <a:srgbClr val="0000FF"/>
                </a:solidFill>
                <a:latin typeface="Arial"/>
                <a:cs typeface="Arial"/>
              </a:rPr>
              <a:t>(H</a:t>
            </a:r>
            <a:r>
              <a:rPr sz="2400" b="1" spc="-195" baseline="-21021" dirty="0">
                <a:solidFill>
                  <a:srgbClr val="0000FF"/>
                </a:solidFill>
                <a:latin typeface="Arial"/>
                <a:cs typeface="Arial"/>
              </a:rPr>
              <a:t>2</a:t>
            </a:r>
            <a:r>
              <a:rPr sz="2400" b="1" spc="-130" dirty="0">
                <a:solidFill>
                  <a:srgbClr val="0000FF"/>
                </a:solidFill>
                <a:latin typeface="Arial"/>
                <a:cs typeface="Arial"/>
              </a:rPr>
              <a:t>CO</a:t>
            </a:r>
            <a:r>
              <a:rPr sz="2400" b="1" spc="-195" baseline="-21021" dirty="0">
                <a:solidFill>
                  <a:srgbClr val="0000FF"/>
                </a:solidFill>
                <a:latin typeface="Arial"/>
                <a:cs typeface="Arial"/>
              </a:rPr>
              <a:t>3</a:t>
            </a:r>
            <a:r>
              <a:rPr sz="2400" b="1" spc="-130" dirty="0">
                <a:solidFill>
                  <a:srgbClr val="0000FF"/>
                </a:solidFill>
                <a:latin typeface="Arial"/>
                <a:cs typeface="Arial"/>
              </a:rPr>
              <a:t>) </a:t>
            </a:r>
            <a:r>
              <a:rPr sz="2400" b="1" spc="15" dirty="0">
                <a:solidFill>
                  <a:srgbClr val="0000FF"/>
                </a:solidFill>
                <a:latin typeface="Arial"/>
                <a:cs typeface="Arial"/>
              </a:rPr>
              <a:t>from </a:t>
            </a:r>
            <a:r>
              <a:rPr sz="2400" b="1" spc="-175" dirty="0">
                <a:solidFill>
                  <a:srgbClr val="0000FF"/>
                </a:solidFill>
                <a:latin typeface="Arial"/>
                <a:cs typeface="Arial"/>
              </a:rPr>
              <a:t>CO</a:t>
            </a:r>
            <a:r>
              <a:rPr sz="2400" b="1" spc="-262" baseline="-21021" dirty="0">
                <a:solidFill>
                  <a:srgbClr val="0000FF"/>
                </a:solidFill>
                <a:latin typeface="Arial"/>
                <a:cs typeface="Arial"/>
              </a:rPr>
              <a:t>2 </a:t>
            </a:r>
            <a:r>
              <a:rPr sz="2400" b="1" spc="-235" dirty="0">
                <a:solidFill>
                  <a:srgbClr val="0000FF"/>
                </a:solidFill>
                <a:latin typeface="Arial"/>
                <a:cs typeface="Arial"/>
              </a:rPr>
              <a:t>&amp; </a:t>
            </a:r>
            <a:r>
              <a:rPr sz="2400" b="1" spc="-40" dirty="0">
                <a:solidFill>
                  <a:srgbClr val="0000FF"/>
                </a:solidFill>
                <a:latin typeface="Arial"/>
                <a:cs typeface="Arial"/>
              </a:rPr>
              <a:t>H</a:t>
            </a:r>
            <a:r>
              <a:rPr sz="2400" b="1" spc="-60" baseline="-21021" dirty="0">
                <a:solidFill>
                  <a:srgbClr val="0000FF"/>
                </a:solidFill>
                <a:latin typeface="Arial"/>
                <a:cs typeface="Arial"/>
              </a:rPr>
              <a:t>2</a:t>
            </a:r>
            <a:r>
              <a:rPr sz="2400" b="1" spc="-40" dirty="0">
                <a:solidFill>
                  <a:srgbClr val="0000FF"/>
                </a:solidFill>
                <a:latin typeface="Arial"/>
                <a:cs typeface="Arial"/>
              </a:rPr>
              <a:t>O </a:t>
            </a:r>
            <a:r>
              <a:rPr sz="2400" b="1" spc="-50" dirty="0">
                <a:solidFill>
                  <a:srgbClr val="0000FF"/>
                </a:solidFill>
                <a:latin typeface="Arial"/>
                <a:cs typeface="Arial"/>
              </a:rPr>
              <a:t>in  </a:t>
            </a:r>
            <a:r>
              <a:rPr sz="2400" b="1" spc="30" dirty="0">
                <a:solidFill>
                  <a:srgbClr val="0000FF"/>
                </a:solidFill>
                <a:latin typeface="Arial"/>
                <a:cs typeface="Arial"/>
              </a:rPr>
              <a:t>renal </a:t>
            </a:r>
            <a:r>
              <a:rPr sz="2400" b="1" spc="15" dirty="0">
                <a:solidFill>
                  <a:srgbClr val="0000FF"/>
                </a:solidFill>
                <a:latin typeface="Arial"/>
                <a:cs typeface="Arial"/>
              </a:rPr>
              <a:t>tubular</a:t>
            </a:r>
            <a:r>
              <a:rPr sz="2400" b="1" spc="-5" dirty="0">
                <a:solidFill>
                  <a:srgbClr val="0000FF"/>
                </a:solidFill>
                <a:latin typeface="Arial"/>
                <a:cs typeface="Arial"/>
              </a:rPr>
              <a:t> </a:t>
            </a:r>
            <a:r>
              <a:rPr sz="2400" b="1" spc="-140" dirty="0">
                <a:solidFill>
                  <a:srgbClr val="0000FF"/>
                </a:solidFill>
                <a:latin typeface="Arial"/>
                <a:cs typeface="Arial"/>
              </a:rPr>
              <a:t>cells.</a:t>
            </a:r>
            <a:endParaRPr lang="en-US" sz="2400" b="1" spc="-140" dirty="0">
              <a:solidFill>
                <a:srgbClr val="0000FF"/>
              </a:solidFill>
              <a:latin typeface="Arial"/>
              <a:cs typeface="Arial"/>
            </a:endParaRPr>
          </a:p>
          <a:p>
            <a:pPr marL="312420" lvl="0" indent="-274320">
              <a:spcBef>
                <a:spcPts val="1660"/>
              </a:spcBef>
              <a:buClr>
                <a:srgbClr val="9C007E"/>
              </a:buClr>
              <a:buSzPct val="94230"/>
              <a:buFont typeface="Arial"/>
              <a:buChar char=""/>
              <a:tabLst>
                <a:tab pos="312420" algn="l"/>
              </a:tabLst>
            </a:pPr>
            <a:r>
              <a:rPr lang="en-US" sz="2400" b="1" spc="-135" dirty="0">
                <a:solidFill>
                  <a:srgbClr val="0000FF"/>
                </a:solidFill>
                <a:latin typeface="Arial"/>
                <a:cs typeface="Arial"/>
              </a:rPr>
              <a:t>H</a:t>
            </a:r>
            <a:r>
              <a:rPr lang="en-US" sz="2400" b="1" spc="-202" baseline="-21241" dirty="0">
                <a:solidFill>
                  <a:srgbClr val="0000FF"/>
                </a:solidFill>
                <a:latin typeface="Arial"/>
                <a:cs typeface="Arial"/>
              </a:rPr>
              <a:t>2</a:t>
            </a:r>
            <a:r>
              <a:rPr lang="en-US" sz="2400" b="1" spc="-135" dirty="0">
                <a:solidFill>
                  <a:srgbClr val="0000FF"/>
                </a:solidFill>
                <a:latin typeface="Arial"/>
                <a:cs typeface="Arial"/>
              </a:rPr>
              <a:t>CO</a:t>
            </a:r>
            <a:r>
              <a:rPr lang="en-US" sz="2400" b="1" spc="-202" baseline="-21241" dirty="0">
                <a:solidFill>
                  <a:srgbClr val="0000FF"/>
                </a:solidFill>
                <a:latin typeface="Arial"/>
                <a:cs typeface="Arial"/>
              </a:rPr>
              <a:t>3 </a:t>
            </a:r>
            <a:r>
              <a:rPr lang="en-US" sz="2400" b="1" spc="-25" dirty="0">
                <a:solidFill>
                  <a:srgbClr val="0000FF"/>
                </a:solidFill>
                <a:latin typeface="Arial"/>
                <a:cs typeface="Arial"/>
              </a:rPr>
              <a:t>then </a:t>
            </a:r>
            <a:r>
              <a:rPr lang="en-US" sz="2400" b="1" spc="-90" dirty="0">
                <a:solidFill>
                  <a:srgbClr val="0000FF"/>
                </a:solidFill>
                <a:latin typeface="Arial"/>
                <a:cs typeface="Arial"/>
              </a:rPr>
              <a:t>dissociates </a:t>
            </a:r>
            <a:r>
              <a:rPr lang="en-US" sz="2400" b="1" spc="5" dirty="0">
                <a:solidFill>
                  <a:srgbClr val="0000FF"/>
                </a:solidFill>
                <a:latin typeface="Arial"/>
                <a:cs typeface="Arial"/>
              </a:rPr>
              <a:t>to </a:t>
            </a:r>
            <a:r>
              <a:rPr lang="en-US" sz="2400" b="1" spc="50" dirty="0">
                <a:solidFill>
                  <a:srgbClr val="0000FF"/>
                </a:solidFill>
                <a:latin typeface="Arial"/>
                <a:cs typeface="Arial"/>
              </a:rPr>
              <a:t>H</a:t>
            </a:r>
            <a:r>
              <a:rPr lang="en-US" sz="2400" b="1" spc="75" baseline="26143" dirty="0">
                <a:solidFill>
                  <a:srgbClr val="0000FF"/>
                </a:solidFill>
                <a:latin typeface="Arial"/>
                <a:cs typeface="Arial"/>
              </a:rPr>
              <a:t>+ </a:t>
            </a:r>
            <a:r>
              <a:rPr lang="en-US" sz="2400" b="1" spc="-215" dirty="0">
                <a:solidFill>
                  <a:srgbClr val="0000FF"/>
                </a:solidFill>
                <a:latin typeface="Arial"/>
                <a:cs typeface="Arial"/>
              </a:rPr>
              <a:t>&amp;</a:t>
            </a:r>
            <a:r>
              <a:rPr lang="en-US" sz="2400" b="1" spc="-155" dirty="0">
                <a:solidFill>
                  <a:srgbClr val="0000FF"/>
                </a:solidFill>
                <a:latin typeface="Arial"/>
                <a:cs typeface="Arial"/>
              </a:rPr>
              <a:t> </a:t>
            </a:r>
            <a:r>
              <a:rPr lang="en-US" sz="2400" b="1" spc="-100" dirty="0">
                <a:solidFill>
                  <a:srgbClr val="0000FF"/>
                </a:solidFill>
                <a:latin typeface="Arial"/>
                <a:cs typeface="Arial"/>
              </a:rPr>
              <a:t>HCO</a:t>
            </a:r>
            <a:r>
              <a:rPr lang="en-US" sz="2400" b="1" spc="-150" baseline="-21241" dirty="0">
                <a:solidFill>
                  <a:srgbClr val="0000FF"/>
                </a:solidFill>
                <a:latin typeface="Arial"/>
                <a:cs typeface="Arial"/>
              </a:rPr>
              <a:t>3</a:t>
            </a:r>
            <a:r>
              <a:rPr lang="en-US" sz="2400" b="1" spc="-100" dirty="0">
                <a:solidFill>
                  <a:srgbClr val="0000FF"/>
                </a:solidFill>
                <a:latin typeface="Arial"/>
                <a:cs typeface="Arial"/>
              </a:rPr>
              <a:t>-</a:t>
            </a:r>
            <a:endParaRPr lang="en-US" sz="2400" dirty="0">
              <a:solidFill>
                <a:prstClr val="black"/>
              </a:solidFill>
              <a:latin typeface="Arial"/>
              <a:cs typeface="Arial"/>
            </a:endParaRPr>
          </a:p>
          <a:p>
            <a:pPr marL="311785" marR="1370965" lvl="0" indent="-274320">
              <a:lnSpc>
                <a:spcPts val="4680"/>
              </a:lnSpc>
              <a:spcBef>
                <a:spcPts val="415"/>
              </a:spcBef>
              <a:buClr>
                <a:srgbClr val="9C007E"/>
              </a:buClr>
              <a:buSzPct val="94230"/>
              <a:buFont typeface="Arial"/>
              <a:buChar char=""/>
              <a:tabLst>
                <a:tab pos="312420" algn="l"/>
              </a:tabLst>
            </a:pPr>
            <a:r>
              <a:rPr lang="en-US" sz="2400" b="1" spc="50" dirty="0">
                <a:solidFill>
                  <a:srgbClr val="FF0066"/>
                </a:solidFill>
                <a:latin typeface="Arial"/>
                <a:cs typeface="Arial"/>
              </a:rPr>
              <a:t>H</a:t>
            </a:r>
            <a:r>
              <a:rPr lang="en-US" sz="2400" b="1" spc="75" baseline="26143" dirty="0">
                <a:solidFill>
                  <a:srgbClr val="FF0066"/>
                </a:solidFill>
                <a:latin typeface="Arial"/>
                <a:cs typeface="Arial"/>
              </a:rPr>
              <a:t>+ </a:t>
            </a:r>
            <a:r>
              <a:rPr lang="en-US" sz="2400" b="1" spc="-90" dirty="0">
                <a:solidFill>
                  <a:srgbClr val="FF0066"/>
                </a:solidFill>
                <a:latin typeface="Arial"/>
                <a:cs typeface="Arial"/>
              </a:rPr>
              <a:t>ions </a:t>
            </a:r>
            <a:r>
              <a:rPr lang="en-US" sz="2400" b="1" spc="85" dirty="0">
                <a:solidFill>
                  <a:srgbClr val="FF0066"/>
                </a:solidFill>
                <a:latin typeface="Arial"/>
                <a:cs typeface="Arial"/>
              </a:rPr>
              <a:t>are </a:t>
            </a:r>
            <a:r>
              <a:rPr lang="en-US" sz="2400" b="1" spc="-55" dirty="0">
                <a:solidFill>
                  <a:srgbClr val="FF0066"/>
                </a:solidFill>
                <a:latin typeface="Arial"/>
                <a:cs typeface="Arial"/>
              </a:rPr>
              <a:t>secreted </a:t>
            </a:r>
            <a:r>
              <a:rPr lang="en-US" sz="2400" b="1" spc="-25" dirty="0">
                <a:solidFill>
                  <a:srgbClr val="FF0066"/>
                </a:solidFill>
                <a:latin typeface="Arial"/>
                <a:cs typeface="Arial"/>
              </a:rPr>
              <a:t>into </a:t>
            </a:r>
            <a:r>
              <a:rPr lang="en-US" sz="2400" b="1" spc="15" dirty="0">
                <a:solidFill>
                  <a:srgbClr val="FF0066"/>
                </a:solidFill>
                <a:latin typeface="Arial"/>
                <a:cs typeface="Arial"/>
              </a:rPr>
              <a:t>tubular </a:t>
            </a:r>
            <a:r>
              <a:rPr lang="en-US" sz="2400" b="1" spc="-30" dirty="0">
                <a:solidFill>
                  <a:srgbClr val="FF0066"/>
                </a:solidFill>
                <a:latin typeface="Arial"/>
                <a:cs typeface="Arial"/>
              </a:rPr>
              <a:t>lumen </a:t>
            </a:r>
            <a:r>
              <a:rPr lang="en-US" sz="2400" b="1" spc="-235" dirty="0">
                <a:solidFill>
                  <a:srgbClr val="FF0066"/>
                </a:solidFill>
                <a:latin typeface="Arial"/>
                <a:cs typeface="Arial"/>
              </a:rPr>
              <a:t>in  </a:t>
            </a:r>
            <a:r>
              <a:rPr lang="en-US" sz="2400" b="1" spc="5" dirty="0">
                <a:solidFill>
                  <a:srgbClr val="FF0066"/>
                </a:solidFill>
                <a:latin typeface="Arial"/>
                <a:cs typeface="Arial"/>
              </a:rPr>
              <a:t>exchange </a:t>
            </a:r>
            <a:r>
              <a:rPr lang="en-US" sz="2400" b="1" spc="35" dirty="0">
                <a:solidFill>
                  <a:srgbClr val="FF0066"/>
                </a:solidFill>
                <a:latin typeface="Arial"/>
                <a:cs typeface="Arial"/>
              </a:rPr>
              <a:t>for</a:t>
            </a:r>
            <a:r>
              <a:rPr lang="en-US" sz="2400" b="1" spc="-15" dirty="0">
                <a:solidFill>
                  <a:srgbClr val="FF0066"/>
                </a:solidFill>
                <a:latin typeface="Arial"/>
                <a:cs typeface="Arial"/>
              </a:rPr>
              <a:t> </a:t>
            </a:r>
            <a:r>
              <a:rPr lang="en-US" sz="2400" b="1" spc="150" dirty="0">
                <a:solidFill>
                  <a:srgbClr val="FF0066"/>
                </a:solidFill>
                <a:latin typeface="Arial"/>
                <a:cs typeface="Arial"/>
              </a:rPr>
              <a:t>Na</a:t>
            </a:r>
            <a:r>
              <a:rPr lang="en-US" sz="2400" b="1" spc="225" baseline="26143" dirty="0">
                <a:solidFill>
                  <a:srgbClr val="FF0066"/>
                </a:solidFill>
                <a:latin typeface="Arial"/>
                <a:cs typeface="Arial"/>
              </a:rPr>
              <a:t>+</a:t>
            </a:r>
            <a:endParaRPr lang="en-US" sz="2400" baseline="26143" dirty="0">
              <a:solidFill>
                <a:prstClr val="black"/>
              </a:solidFill>
              <a:latin typeface="Arial"/>
              <a:cs typeface="Arial"/>
            </a:endParaRPr>
          </a:p>
          <a:p>
            <a:pPr marL="311785" marR="313690" lvl="0" indent="-274320">
              <a:lnSpc>
                <a:spcPts val="4680"/>
              </a:lnSpc>
              <a:buClr>
                <a:srgbClr val="9C007E"/>
              </a:buClr>
              <a:buSzPct val="94230"/>
              <a:buFont typeface="Arial"/>
              <a:buChar char=""/>
              <a:tabLst>
                <a:tab pos="312420" algn="l"/>
              </a:tabLst>
            </a:pPr>
            <a:r>
              <a:rPr lang="en-US" sz="2400" b="1" spc="150" dirty="0">
                <a:solidFill>
                  <a:srgbClr val="0000FF"/>
                </a:solidFill>
                <a:latin typeface="Arial"/>
                <a:cs typeface="Arial"/>
              </a:rPr>
              <a:t>Na</a:t>
            </a:r>
            <a:r>
              <a:rPr lang="en-US" sz="2400" b="1" spc="225" baseline="26143" dirty="0">
                <a:solidFill>
                  <a:srgbClr val="0000FF"/>
                </a:solidFill>
                <a:latin typeface="Arial"/>
                <a:cs typeface="Arial"/>
              </a:rPr>
              <a:t>+ </a:t>
            </a:r>
            <a:r>
              <a:rPr lang="en-US" sz="2400" b="1" spc="-40" dirty="0">
                <a:solidFill>
                  <a:srgbClr val="0000FF"/>
                </a:solidFill>
                <a:latin typeface="Arial"/>
                <a:cs typeface="Arial"/>
              </a:rPr>
              <a:t>in </a:t>
            </a:r>
            <a:r>
              <a:rPr lang="en-US" sz="2400" b="1" spc="-60" dirty="0">
                <a:solidFill>
                  <a:srgbClr val="0000FF"/>
                </a:solidFill>
                <a:latin typeface="Arial"/>
                <a:cs typeface="Arial"/>
              </a:rPr>
              <a:t>association </a:t>
            </a:r>
            <a:r>
              <a:rPr lang="en-US" sz="2400" b="1" spc="60" dirty="0">
                <a:solidFill>
                  <a:srgbClr val="0000FF"/>
                </a:solidFill>
                <a:latin typeface="Arial"/>
                <a:cs typeface="Arial"/>
              </a:rPr>
              <a:t>with </a:t>
            </a:r>
            <a:r>
              <a:rPr lang="en-US" sz="2400" b="1" spc="-95" dirty="0">
                <a:solidFill>
                  <a:srgbClr val="0000FF"/>
                </a:solidFill>
                <a:latin typeface="Arial"/>
                <a:cs typeface="Arial"/>
              </a:rPr>
              <a:t>HCO</a:t>
            </a:r>
            <a:r>
              <a:rPr lang="en-US" sz="2400" b="1" spc="-142" baseline="-21241" dirty="0">
                <a:solidFill>
                  <a:srgbClr val="0000FF"/>
                </a:solidFill>
                <a:latin typeface="Arial"/>
                <a:cs typeface="Arial"/>
              </a:rPr>
              <a:t>3</a:t>
            </a:r>
            <a:r>
              <a:rPr lang="en-US" sz="2400" b="1" spc="-142" baseline="26143" dirty="0">
                <a:solidFill>
                  <a:srgbClr val="0000FF"/>
                </a:solidFill>
                <a:latin typeface="Arial"/>
                <a:cs typeface="Arial"/>
              </a:rPr>
              <a:t>- </a:t>
            </a:r>
            <a:r>
              <a:rPr lang="en-US" sz="2400" b="1" spc="-150" dirty="0">
                <a:solidFill>
                  <a:srgbClr val="0000FF"/>
                </a:solidFill>
                <a:latin typeface="Arial"/>
                <a:cs typeface="Arial"/>
              </a:rPr>
              <a:t>is </a:t>
            </a:r>
            <a:r>
              <a:rPr lang="en-US" sz="2400" b="1" spc="15" dirty="0">
                <a:solidFill>
                  <a:srgbClr val="0000FF"/>
                </a:solidFill>
                <a:latin typeface="Arial"/>
                <a:cs typeface="Arial"/>
              </a:rPr>
              <a:t>reabsorbed </a:t>
            </a:r>
            <a:r>
              <a:rPr lang="en-US" sz="2400" b="1" spc="-120" dirty="0">
                <a:solidFill>
                  <a:srgbClr val="0000FF"/>
                </a:solidFill>
                <a:latin typeface="Arial"/>
                <a:cs typeface="Arial"/>
              </a:rPr>
              <a:t>into  </a:t>
            </a:r>
            <a:r>
              <a:rPr lang="en-US" sz="2400" b="1" spc="10" dirty="0">
                <a:solidFill>
                  <a:srgbClr val="0000FF"/>
                </a:solidFill>
                <a:latin typeface="Arial"/>
                <a:cs typeface="Arial"/>
              </a:rPr>
              <a:t>blood</a:t>
            </a:r>
            <a:endParaRPr lang="en-US" sz="2400" dirty="0">
              <a:solidFill>
                <a:prstClr val="black"/>
              </a:solidFill>
              <a:latin typeface="Arial"/>
              <a:cs typeface="Arial"/>
            </a:endParaRPr>
          </a:p>
          <a:p>
            <a:pPr marL="311785" marR="133350" indent="-274320">
              <a:lnSpc>
                <a:spcPct val="140000"/>
              </a:lnSpc>
              <a:buClr>
                <a:srgbClr val="9C007E"/>
              </a:buClr>
              <a:buSzPct val="94642"/>
              <a:buFont typeface="Arial"/>
              <a:buChar char=""/>
              <a:tabLst>
                <a:tab pos="312420" algn="l"/>
              </a:tabLst>
            </a:pPr>
            <a:endParaRPr sz="2400" dirty="0">
              <a:solidFill>
                <a:prstClr val="black"/>
              </a:solidFill>
              <a:latin typeface="Arial"/>
              <a:cs typeface="Arial"/>
            </a:endParaRPr>
          </a:p>
        </p:txBody>
      </p:sp>
    </p:spTree>
    <p:extLst>
      <p:ext uri="{BB962C8B-B14F-4D97-AF65-F5344CB8AC3E}">
        <p14:creationId xmlns:p14="http://schemas.microsoft.com/office/powerpoint/2010/main" val="328931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20567" y="957072"/>
            <a:ext cx="3729228" cy="32308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124961" y="1753361"/>
            <a:ext cx="2819400" cy="4267200"/>
          </a:xfrm>
          <a:custGeom>
            <a:avLst/>
            <a:gdLst/>
            <a:ahLst/>
            <a:cxnLst/>
            <a:rect l="l" t="t" r="r" b="b"/>
            <a:pathLst>
              <a:path w="2819400" h="4267200">
                <a:moveTo>
                  <a:pt x="0" y="4267200"/>
                </a:moveTo>
                <a:lnTo>
                  <a:pt x="2819400" y="4267200"/>
                </a:lnTo>
                <a:lnTo>
                  <a:pt x="2819400" y="0"/>
                </a:lnTo>
                <a:lnTo>
                  <a:pt x="0" y="0"/>
                </a:lnTo>
                <a:lnTo>
                  <a:pt x="0" y="4267200"/>
                </a:lnTo>
                <a:close/>
              </a:path>
            </a:pathLst>
          </a:custGeom>
          <a:ln w="25908">
            <a:solidFill>
              <a:srgbClr val="0000FF"/>
            </a:solidFill>
          </a:ln>
        </p:spPr>
        <p:txBody>
          <a:bodyPr wrap="square" lIns="0" tIns="0" rIns="0" bIns="0" rtlCol="0"/>
          <a:lstStyle/>
          <a:p>
            <a:endParaRPr>
              <a:solidFill>
                <a:prstClr val="black"/>
              </a:solidFill>
            </a:endParaRPr>
          </a:p>
        </p:txBody>
      </p:sp>
      <p:sp>
        <p:nvSpPr>
          <p:cNvPr id="4" name="object 4"/>
          <p:cNvSpPr txBox="1"/>
          <p:nvPr/>
        </p:nvSpPr>
        <p:spPr>
          <a:xfrm>
            <a:off x="3440429" y="2017217"/>
            <a:ext cx="2186305" cy="331470"/>
          </a:xfrm>
          <a:prstGeom prst="rect">
            <a:avLst/>
          </a:prstGeom>
        </p:spPr>
        <p:txBody>
          <a:bodyPr vert="horz" wrap="square" lIns="0" tIns="13335" rIns="0" bIns="0" rtlCol="0">
            <a:spAutoFit/>
          </a:bodyPr>
          <a:lstStyle/>
          <a:p>
            <a:pPr marL="12700">
              <a:spcBef>
                <a:spcPts val="105"/>
              </a:spcBef>
            </a:pPr>
            <a:r>
              <a:rPr sz="2000" b="1" spc="-20" dirty="0">
                <a:solidFill>
                  <a:srgbClr val="FF0066"/>
                </a:solidFill>
                <a:latin typeface="Arial"/>
                <a:cs typeface="Arial"/>
              </a:rPr>
              <a:t>Renal </a:t>
            </a:r>
            <a:r>
              <a:rPr sz="2000" b="1" spc="-25" dirty="0">
                <a:solidFill>
                  <a:srgbClr val="FF0066"/>
                </a:solidFill>
                <a:latin typeface="Arial"/>
                <a:cs typeface="Arial"/>
              </a:rPr>
              <a:t>Tubular</a:t>
            </a:r>
            <a:r>
              <a:rPr sz="2000" b="1" spc="-120" dirty="0">
                <a:solidFill>
                  <a:srgbClr val="FF0066"/>
                </a:solidFill>
                <a:latin typeface="Arial"/>
                <a:cs typeface="Arial"/>
              </a:rPr>
              <a:t> </a:t>
            </a:r>
            <a:r>
              <a:rPr sz="2000" b="1" spc="-65" dirty="0">
                <a:solidFill>
                  <a:srgbClr val="FF0066"/>
                </a:solidFill>
                <a:latin typeface="Arial"/>
                <a:cs typeface="Arial"/>
              </a:rPr>
              <a:t>Cell</a:t>
            </a:r>
            <a:endParaRPr sz="2000">
              <a:solidFill>
                <a:prstClr val="black"/>
              </a:solidFill>
              <a:latin typeface="Arial"/>
              <a:cs typeface="Arial"/>
            </a:endParaRPr>
          </a:p>
        </p:txBody>
      </p:sp>
      <p:sp>
        <p:nvSpPr>
          <p:cNvPr id="5" name="object 5"/>
          <p:cNvSpPr txBox="1"/>
          <p:nvPr/>
        </p:nvSpPr>
        <p:spPr>
          <a:xfrm>
            <a:off x="4262373" y="26275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66"/>
                </a:solidFill>
                <a:latin typeface="Arial"/>
                <a:cs typeface="Arial"/>
              </a:rPr>
              <a:t>Na</a:t>
            </a:r>
            <a:r>
              <a:rPr sz="1950" b="1" spc="172" baseline="25641" dirty="0">
                <a:solidFill>
                  <a:srgbClr val="FF0066"/>
                </a:solidFill>
                <a:latin typeface="Arial"/>
                <a:cs typeface="Arial"/>
              </a:rPr>
              <a:t>+</a:t>
            </a:r>
            <a:endParaRPr sz="1950" baseline="25641">
              <a:solidFill>
                <a:prstClr val="black"/>
              </a:solidFill>
              <a:latin typeface="Arial"/>
              <a:cs typeface="Arial"/>
            </a:endParaRPr>
          </a:p>
        </p:txBody>
      </p:sp>
      <p:sp>
        <p:nvSpPr>
          <p:cNvPr id="6" name="object 6"/>
          <p:cNvSpPr txBox="1"/>
          <p:nvPr/>
        </p:nvSpPr>
        <p:spPr>
          <a:xfrm>
            <a:off x="3869182" y="3541598"/>
            <a:ext cx="1329055" cy="636270"/>
          </a:xfrm>
          <a:prstGeom prst="rect">
            <a:avLst/>
          </a:prstGeom>
        </p:spPr>
        <p:txBody>
          <a:bodyPr vert="horz" wrap="square" lIns="0" tIns="26034" rIns="0" bIns="0" rtlCol="0">
            <a:spAutoFit/>
          </a:bodyPr>
          <a:lstStyle/>
          <a:p>
            <a:pPr marL="616585" algn="ctr">
              <a:lnSpc>
                <a:spcPts val="730"/>
              </a:lnSpc>
              <a:spcBef>
                <a:spcPts val="204"/>
              </a:spcBef>
              <a:tabLst>
                <a:tab pos="1148715" algn="l"/>
              </a:tabLst>
            </a:pPr>
            <a:r>
              <a:rPr sz="1300" b="1" spc="-30" dirty="0">
                <a:solidFill>
                  <a:srgbClr val="0000FF"/>
                </a:solidFill>
                <a:latin typeface="Arial"/>
                <a:cs typeface="Arial"/>
              </a:rPr>
              <a:t>-	</a:t>
            </a:r>
            <a:r>
              <a:rPr sz="1300" b="1" spc="50" dirty="0">
                <a:solidFill>
                  <a:srgbClr val="FF0066"/>
                </a:solidFill>
                <a:latin typeface="Arial"/>
                <a:cs typeface="Arial"/>
              </a:rPr>
              <a:t>+</a:t>
            </a:r>
            <a:endParaRPr sz="1300" dirty="0">
              <a:solidFill>
                <a:prstClr val="black"/>
              </a:solidFill>
              <a:latin typeface="Arial"/>
              <a:cs typeface="Arial"/>
            </a:endParaRPr>
          </a:p>
          <a:p>
            <a:pPr marL="38100" algn="l">
              <a:lnSpc>
                <a:spcPts val="1570"/>
              </a:lnSpc>
            </a:pPr>
            <a:r>
              <a:rPr sz="2000" b="1" spc="-80" dirty="0">
                <a:solidFill>
                  <a:srgbClr val="0000FF"/>
                </a:solidFill>
                <a:latin typeface="Arial"/>
                <a:cs typeface="Arial"/>
              </a:rPr>
              <a:t>HCO</a:t>
            </a:r>
            <a:r>
              <a:rPr sz="1950" b="1" spc="-120" baseline="-21367" dirty="0">
                <a:solidFill>
                  <a:srgbClr val="0000FF"/>
                </a:solidFill>
                <a:latin typeface="Arial"/>
                <a:cs typeface="Arial"/>
              </a:rPr>
              <a:t>3 </a:t>
            </a:r>
            <a:r>
              <a:rPr sz="2000" b="1" spc="55" dirty="0">
                <a:solidFill>
                  <a:srgbClr val="FF0066"/>
                </a:solidFill>
                <a:latin typeface="Arial"/>
                <a:cs typeface="Arial"/>
              </a:rPr>
              <a:t>+</a:t>
            </a:r>
            <a:r>
              <a:rPr sz="2000" b="1" spc="40" dirty="0">
                <a:solidFill>
                  <a:srgbClr val="FF0066"/>
                </a:solidFill>
                <a:latin typeface="Arial"/>
                <a:cs typeface="Arial"/>
              </a:rPr>
              <a:t> </a:t>
            </a:r>
            <a:r>
              <a:rPr sz="2000" b="1" spc="30" dirty="0">
                <a:solidFill>
                  <a:srgbClr val="FF0066"/>
                </a:solidFill>
                <a:latin typeface="Arial"/>
                <a:cs typeface="Arial"/>
              </a:rPr>
              <a:t>H</a:t>
            </a:r>
            <a:endParaRPr sz="2000" dirty="0">
              <a:solidFill>
                <a:prstClr val="black"/>
              </a:solidFill>
              <a:latin typeface="Arial"/>
              <a:cs typeface="Arial"/>
            </a:endParaRPr>
          </a:p>
          <a:p>
            <a:pPr marL="560705" algn="ctr"/>
            <a:r>
              <a:rPr sz="2000" b="1" spc="-140" dirty="0">
                <a:solidFill>
                  <a:srgbClr val="00CC00"/>
                </a:solidFill>
                <a:latin typeface="Arial"/>
                <a:cs typeface="Arial"/>
              </a:rPr>
              <a:t>CA</a:t>
            </a:r>
            <a:endParaRPr sz="2000" dirty="0">
              <a:solidFill>
                <a:prstClr val="black"/>
              </a:solidFill>
              <a:latin typeface="Arial"/>
              <a:cs typeface="Arial"/>
            </a:endParaRPr>
          </a:p>
        </p:txBody>
      </p:sp>
      <p:sp>
        <p:nvSpPr>
          <p:cNvPr id="7" name="object 7"/>
          <p:cNvSpPr txBox="1"/>
          <p:nvPr/>
        </p:nvSpPr>
        <p:spPr>
          <a:xfrm>
            <a:off x="4152646" y="4456557"/>
            <a:ext cx="866140" cy="635635"/>
          </a:xfrm>
          <a:prstGeom prst="rect">
            <a:avLst/>
          </a:prstGeom>
        </p:spPr>
        <p:txBody>
          <a:bodyPr vert="horz" wrap="square" lIns="0" tIns="12700" rIns="0" bIns="0" rtlCol="0">
            <a:spAutoFit/>
          </a:bodyPr>
          <a:lstStyle/>
          <a:p>
            <a:pPr marL="38100">
              <a:spcBef>
                <a:spcPts val="100"/>
              </a:spcBef>
            </a:pPr>
            <a:r>
              <a:rPr sz="2000" b="1" spc="-100" dirty="0">
                <a:solidFill>
                  <a:srgbClr val="FF0066"/>
                </a:solidFill>
                <a:latin typeface="Arial"/>
                <a:cs typeface="Arial"/>
              </a:rPr>
              <a:t>H</a:t>
            </a:r>
            <a:r>
              <a:rPr sz="1950" b="1" spc="-150" baseline="-21367" dirty="0">
                <a:solidFill>
                  <a:srgbClr val="FF0066"/>
                </a:solidFill>
                <a:latin typeface="Arial"/>
                <a:cs typeface="Arial"/>
              </a:rPr>
              <a:t>2</a:t>
            </a:r>
            <a:r>
              <a:rPr sz="2000" b="1" spc="-100" dirty="0">
                <a:solidFill>
                  <a:srgbClr val="FF0066"/>
                </a:solidFill>
                <a:latin typeface="Arial"/>
                <a:cs typeface="Arial"/>
              </a:rPr>
              <a:t>CO</a:t>
            </a:r>
            <a:r>
              <a:rPr sz="1950" b="1" spc="-150" baseline="-21367" dirty="0">
                <a:solidFill>
                  <a:srgbClr val="FF0066"/>
                </a:solidFill>
                <a:latin typeface="Arial"/>
                <a:cs typeface="Arial"/>
              </a:rPr>
              <a:t>3</a:t>
            </a:r>
            <a:endParaRPr sz="1950" baseline="-21367">
              <a:solidFill>
                <a:prstClr val="black"/>
              </a:solidFill>
              <a:latin typeface="Arial"/>
              <a:cs typeface="Arial"/>
            </a:endParaRPr>
          </a:p>
          <a:p>
            <a:pPr marL="495300"/>
            <a:r>
              <a:rPr sz="2000" b="1" spc="-140" dirty="0">
                <a:solidFill>
                  <a:srgbClr val="00CC00"/>
                </a:solidFill>
                <a:latin typeface="Arial"/>
                <a:cs typeface="Arial"/>
              </a:rPr>
              <a:t>CA</a:t>
            </a:r>
            <a:endParaRPr sz="2000">
              <a:solidFill>
                <a:prstClr val="black"/>
              </a:solidFill>
              <a:latin typeface="Arial"/>
              <a:cs typeface="Arial"/>
            </a:endParaRPr>
          </a:p>
        </p:txBody>
      </p:sp>
      <p:sp>
        <p:nvSpPr>
          <p:cNvPr id="8" name="object 8"/>
          <p:cNvSpPr txBox="1"/>
          <p:nvPr/>
        </p:nvSpPr>
        <p:spPr>
          <a:xfrm>
            <a:off x="3891534" y="5371287"/>
            <a:ext cx="1283970" cy="330835"/>
          </a:xfrm>
          <a:prstGeom prst="rect">
            <a:avLst/>
          </a:prstGeom>
        </p:spPr>
        <p:txBody>
          <a:bodyPr vert="horz" wrap="square" lIns="0" tIns="12700" rIns="0" bIns="0" rtlCol="0">
            <a:spAutoFit/>
          </a:bodyPr>
          <a:lstStyle/>
          <a:p>
            <a:pPr marL="12700">
              <a:spcBef>
                <a:spcPts val="100"/>
              </a:spcBef>
            </a:pPr>
            <a:r>
              <a:rPr sz="2000" b="1" u="sng" spc="-155" dirty="0">
                <a:solidFill>
                  <a:srgbClr val="FF0066"/>
                </a:solidFill>
                <a:latin typeface="Arial"/>
                <a:cs typeface="Arial"/>
              </a:rPr>
              <a:t>CO2</a:t>
            </a:r>
            <a:r>
              <a:rPr sz="2000" b="1" spc="-155" dirty="0">
                <a:solidFill>
                  <a:srgbClr val="FF0066"/>
                </a:solidFill>
                <a:latin typeface="Arial"/>
                <a:cs typeface="Arial"/>
              </a:rPr>
              <a:t> </a:t>
            </a:r>
            <a:r>
              <a:rPr sz="2000" b="1" spc="50" dirty="0">
                <a:solidFill>
                  <a:srgbClr val="FF0066"/>
                </a:solidFill>
                <a:latin typeface="Arial"/>
                <a:cs typeface="Arial"/>
              </a:rPr>
              <a:t>+</a:t>
            </a:r>
            <a:r>
              <a:rPr sz="2000" b="1" spc="45" dirty="0">
                <a:solidFill>
                  <a:srgbClr val="FF0066"/>
                </a:solidFill>
                <a:latin typeface="Arial"/>
                <a:cs typeface="Arial"/>
              </a:rPr>
              <a:t> </a:t>
            </a:r>
            <a:r>
              <a:rPr sz="2000" b="1" spc="-60" dirty="0">
                <a:solidFill>
                  <a:srgbClr val="FF0066"/>
                </a:solidFill>
                <a:latin typeface="Arial"/>
                <a:cs typeface="Arial"/>
              </a:rPr>
              <a:t>H2O</a:t>
            </a:r>
            <a:endParaRPr sz="2000" dirty="0">
              <a:solidFill>
                <a:prstClr val="black"/>
              </a:solidFill>
              <a:latin typeface="Arial"/>
              <a:cs typeface="Arial"/>
            </a:endParaRPr>
          </a:p>
        </p:txBody>
      </p:sp>
      <p:grpSp>
        <p:nvGrpSpPr>
          <p:cNvPr id="9" name="object 9"/>
          <p:cNvGrpSpPr/>
          <p:nvPr/>
        </p:nvGrpSpPr>
        <p:grpSpPr>
          <a:xfrm>
            <a:off x="4171188" y="3826764"/>
            <a:ext cx="349250" cy="1606550"/>
            <a:chOff x="4171188" y="3826764"/>
            <a:chExt cx="349250" cy="1606550"/>
          </a:xfrm>
        </p:grpSpPr>
        <p:sp>
          <p:nvSpPr>
            <p:cNvPr id="10" name="object 10"/>
            <p:cNvSpPr/>
            <p:nvPr/>
          </p:nvSpPr>
          <p:spPr>
            <a:xfrm>
              <a:off x="4171188" y="3826764"/>
              <a:ext cx="348996" cy="69189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4285234" y="39631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2" name="object 12"/>
            <p:cNvSpPr/>
            <p:nvPr/>
          </p:nvSpPr>
          <p:spPr>
            <a:xfrm>
              <a:off x="4171188" y="4741164"/>
              <a:ext cx="348996" cy="6918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4285234" y="48775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grpSp>
      <p:sp>
        <p:nvSpPr>
          <p:cNvPr id="14" name="object 14"/>
          <p:cNvSpPr txBox="1"/>
          <p:nvPr/>
        </p:nvSpPr>
        <p:spPr>
          <a:xfrm>
            <a:off x="1123594" y="1826717"/>
            <a:ext cx="723900" cy="331470"/>
          </a:xfrm>
          <a:prstGeom prst="rect">
            <a:avLst/>
          </a:prstGeom>
        </p:spPr>
        <p:txBody>
          <a:bodyPr vert="horz" wrap="square" lIns="0" tIns="13335" rIns="0" bIns="0" rtlCol="0">
            <a:spAutoFit/>
          </a:bodyPr>
          <a:lstStyle/>
          <a:p>
            <a:pPr marL="12700">
              <a:spcBef>
                <a:spcPts val="105"/>
              </a:spcBef>
            </a:pPr>
            <a:r>
              <a:rPr sz="2000" b="1" spc="-70" dirty="0">
                <a:solidFill>
                  <a:srgbClr val="FF0000"/>
                </a:solidFill>
                <a:latin typeface="Arial"/>
                <a:cs typeface="Arial"/>
              </a:rPr>
              <a:t>Bl</a:t>
            </a:r>
            <a:r>
              <a:rPr sz="2000" b="1" spc="-95" dirty="0">
                <a:solidFill>
                  <a:srgbClr val="FF0000"/>
                </a:solidFill>
                <a:latin typeface="Arial"/>
                <a:cs typeface="Arial"/>
              </a:rPr>
              <a:t>o</a:t>
            </a:r>
            <a:r>
              <a:rPr sz="2000" b="1" spc="20" dirty="0">
                <a:solidFill>
                  <a:srgbClr val="FF0000"/>
                </a:solidFill>
                <a:latin typeface="Arial"/>
                <a:cs typeface="Arial"/>
              </a:rPr>
              <a:t>od</a:t>
            </a:r>
            <a:endParaRPr sz="2000">
              <a:solidFill>
                <a:prstClr val="black"/>
              </a:solidFill>
              <a:latin typeface="Arial"/>
              <a:cs typeface="Arial"/>
            </a:endParaRPr>
          </a:p>
        </p:txBody>
      </p:sp>
      <p:sp>
        <p:nvSpPr>
          <p:cNvPr id="15" name="object 15"/>
          <p:cNvSpPr txBox="1"/>
          <p:nvPr/>
        </p:nvSpPr>
        <p:spPr>
          <a:xfrm>
            <a:off x="909218" y="26656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00"/>
                </a:solidFill>
                <a:latin typeface="Arial"/>
                <a:cs typeface="Arial"/>
              </a:rPr>
              <a:t>Na</a:t>
            </a:r>
            <a:r>
              <a:rPr sz="1950" b="1" spc="172" baseline="25641" dirty="0">
                <a:solidFill>
                  <a:srgbClr val="FF0000"/>
                </a:solidFill>
                <a:latin typeface="Arial"/>
                <a:cs typeface="Arial"/>
              </a:rPr>
              <a:t>+</a:t>
            </a:r>
            <a:endParaRPr sz="1950" baseline="25641">
              <a:solidFill>
                <a:prstClr val="black"/>
              </a:solidFill>
              <a:latin typeface="Arial"/>
              <a:cs typeface="Arial"/>
            </a:endParaRPr>
          </a:p>
        </p:txBody>
      </p:sp>
      <p:sp>
        <p:nvSpPr>
          <p:cNvPr id="16" name="object 16"/>
          <p:cNvSpPr txBox="1"/>
          <p:nvPr/>
        </p:nvSpPr>
        <p:spPr>
          <a:xfrm>
            <a:off x="866546" y="3580257"/>
            <a:ext cx="780415" cy="330835"/>
          </a:xfrm>
          <a:prstGeom prst="rect">
            <a:avLst/>
          </a:prstGeom>
        </p:spPr>
        <p:txBody>
          <a:bodyPr vert="horz" wrap="square" lIns="0" tIns="13335" rIns="0" bIns="0" rtlCol="0">
            <a:spAutoFit/>
          </a:bodyPr>
          <a:lstStyle/>
          <a:p>
            <a:pPr marL="38100" algn="l">
              <a:spcBef>
                <a:spcPts val="105"/>
              </a:spcBef>
            </a:pPr>
            <a:r>
              <a:rPr sz="2000" b="1" spc="-95" dirty="0">
                <a:solidFill>
                  <a:srgbClr val="0000FF"/>
                </a:solidFill>
                <a:latin typeface="Arial"/>
                <a:cs typeface="Arial"/>
              </a:rPr>
              <a:t>HCO3</a:t>
            </a:r>
            <a:r>
              <a:rPr sz="1950" b="1" spc="-142" baseline="25641" dirty="0">
                <a:solidFill>
                  <a:srgbClr val="0000FF"/>
                </a:solidFill>
                <a:latin typeface="Arial"/>
                <a:cs typeface="Arial"/>
              </a:rPr>
              <a:t>-</a:t>
            </a:r>
            <a:endParaRPr sz="1950" baseline="25641" dirty="0">
              <a:solidFill>
                <a:prstClr val="black"/>
              </a:solidFill>
              <a:latin typeface="Arial"/>
              <a:cs typeface="Arial"/>
            </a:endParaRPr>
          </a:p>
        </p:txBody>
      </p:sp>
      <p:sp>
        <p:nvSpPr>
          <p:cNvPr id="17" name="object 17"/>
          <p:cNvSpPr txBox="1"/>
          <p:nvPr/>
        </p:nvSpPr>
        <p:spPr>
          <a:xfrm>
            <a:off x="7158481" y="2589402"/>
            <a:ext cx="542290" cy="330835"/>
          </a:xfrm>
          <a:prstGeom prst="rect">
            <a:avLst/>
          </a:prstGeom>
        </p:spPr>
        <p:txBody>
          <a:bodyPr vert="horz" wrap="square" lIns="0" tIns="13335" rIns="0" bIns="0" rtlCol="0">
            <a:spAutoFit/>
          </a:bodyPr>
          <a:lstStyle/>
          <a:p>
            <a:pPr marL="38100">
              <a:spcBef>
                <a:spcPts val="105"/>
              </a:spcBef>
            </a:pPr>
            <a:r>
              <a:rPr sz="2000" b="1" spc="114" dirty="0">
                <a:solidFill>
                  <a:prstClr val="black"/>
                </a:solidFill>
                <a:latin typeface="Arial"/>
                <a:cs typeface="Arial"/>
              </a:rPr>
              <a:t>Na</a:t>
            </a:r>
            <a:r>
              <a:rPr sz="1950" b="1" spc="172" baseline="25641" dirty="0">
                <a:solidFill>
                  <a:prstClr val="black"/>
                </a:solidFill>
                <a:latin typeface="Arial"/>
                <a:cs typeface="Arial"/>
              </a:rPr>
              <a:t>+</a:t>
            </a:r>
            <a:endParaRPr sz="1950" baseline="25641">
              <a:solidFill>
                <a:prstClr val="black"/>
              </a:solidFill>
              <a:latin typeface="Arial"/>
              <a:cs typeface="Arial"/>
            </a:endParaRPr>
          </a:p>
        </p:txBody>
      </p:sp>
      <p:sp>
        <p:nvSpPr>
          <p:cNvPr id="18" name="object 18"/>
          <p:cNvSpPr txBox="1"/>
          <p:nvPr/>
        </p:nvSpPr>
        <p:spPr>
          <a:xfrm>
            <a:off x="7071614" y="3580257"/>
            <a:ext cx="870585" cy="330835"/>
          </a:xfrm>
          <a:prstGeom prst="rect">
            <a:avLst/>
          </a:prstGeom>
        </p:spPr>
        <p:txBody>
          <a:bodyPr vert="horz" wrap="square" lIns="0" tIns="13335" rIns="0" bIns="0" rtlCol="0">
            <a:spAutoFit/>
          </a:bodyPr>
          <a:lstStyle/>
          <a:p>
            <a:pPr marL="38100">
              <a:spcBef>
                <a:spcPts val="105"/>
              </a:spcBef>
            </a:pPr>
            <a:r>
              <a:rPr sz="2000" b="1" spc="40" dirty="0">
                <a:solidFill>
                  <a:srgbClr val="FF0066"/>
                </a:solidFill>
                <a:latin typeface="Arial"/>
                <a:cs typeface="Arial"/>
              </a:rPr>
              <a:t>H</a:t>
            </a:r>
            <a:r>
              <a:rPr sz="1950" b="1" spc="60" baseline="25641" dirty="0">
                <a:solidFill>
                  <a:srgbClr val="FF0066"/>
                </a:solidFill>
                <a:latin typeface="Arial"/>
                <a:cs typeface="Arial"/>
              </a:rPr>
              <a:t>+ </a:t>
            </a:r>
            <a:r>
              <a:rPr sz="1950" b="1" spc="-179" baseline="25641" dirty="0">
                <a:solidFill>
                  <a:prstClr val="black"/>
                </a:solidFill>
                <a:latin typeface="Arial"/>
                <a:cs typeface="Arial"/>
              </a:rPr>
              <a:t>-</a:t>
            </a:r>
            <a:endParaRPr sz="1950" baseline="25641" dirty="0">
              <a:solidFill>
                <a:prstClr val="black"/>
              </a:solidFill>
              <a:latin typeface="Arial"/>
              <a:cs typeface="Arial"/>
            </a:endParaRPr>
          </a:p>
        </p:txBody>
      </p:sp>
      <p:sp>
        <p:nvSpPr>
          <p:cNvPr id="20" name="object 20"/>
          <p:cNvSpPr txBox="1"/>
          <p:nvPr/>
        </p:nvSpPr>
        <p:spPr>
          <a:xfrm>
            <a:off x="7032042" y="4921694"/>
            <a:ext cx="1066800" cy="330835"/>
          </a:xfrm>
          <a:prstGeom prst="rect">
            <a:avLst/>
          </a:prstGeom>
        </p:spPr>
        <p:txBody>
          <a:bodyPr vert="horz" wrap="square" lIns="0" tIns="12700" rIns="0" bIns="0" rtlCol="0">
            <a:spAutoFit/>
          </a:bodyPr>
          <a:lstStyle/>
          <a:p>
            <a:pPr marL="12700">
              <a:spcBef>
                <a:spcPts val="100"/>
              </a:spcBef>
            </a:pPr>
            <a:r>
              <a:rPr sz="2000" b="1" spc="-90" dirty="0">
                <a:solidFill>
                  <a:prstClr val="black"/>
                </a:solidFill>
                <a:latin typeface="Arial"/>
                <a:cs typeface="Arial"/>
              </a:rPr>
              <a:t>E</a:t>
            </a:r>
            <a:r>
              <a:rPr sz="2000" b="1" spc="-65" dirty="0">
                <a:solidFill>
                  <a:prstClr val="black"/>
                </a:solidFill>
                <a:latin typeface="Arial"/>
                <a:cs typeface="Arial"/>
              </a:rPr>
              <a:t>x</a:t>
            </a:r>
            <a:r>
              <a:rPr sz="2000" b="1" spc="-60" dirty="0">
                <a:solidFill>
                  <a:prstClr val="black"/>
                </a:solidFill>
                <a:latin typeface="Arial"/>
                <a:cs typeface="Arial"/>
              </a:rPr>
              <a:t>cr</a:t>
            </a:r>
            <a:r>
              <a:rPr sz="2000" b="1" spc="-65" dirty="0">
                <a:solidFill>
                  <a:prstClr val="black"/>
                </a:solidFill>
                <a:latin typeface="Arial"/>
                <a:cs typeface="Arial"/>
              </a:rPr>
              <a:t>e</a:t>
            </a:r>
            <a:r>
              <a:rPr sz="2000" b="1" spc="15" dirty="0">
                <a:solidFill>
                  <a:prstClr val="black"/>
                </a:solidFill>
                <a:latin typeface="Arial"/>
                <a:cs typeface="Arial"/>
              </a:rPr>
              <a:t>ted</a:t>
            </a:r>
            <a:endParaRPr sz="2000" dirty="0">
              <a:solidFill>
                <a:prstClr val="black"/>
              </a:solidFill>
              <a:latin typeface="Arial"/>
              <a:cs typeface="Arial"/>
            </a:endParaRPr>
          </a:p>
        </p:txBody>
      </p:sp>
      <p:grpSp>
        <p:nvGrpSpPr>
          <p:cNvPr id="21" name="object 21"/>
          <p:cNvGrpSpPr/>
          <p:nvPr/>
        </p:nvGrpSpPr>
        <p:grpSpPr>
          <a:xfrm>
            <a:off x="1502663" y="2645664"/>
            <a:ext cx="5454650" cy="1339850"/>
            <a:chOff x="1502663" y="2645664"/>
            <a:chExt cx="5454650" cy="1339850"/>
          </a:xfrm>
        </p:grpSpPr>
        <p:sp>
          <p:nvSpPr>
            <p:cNvPr id="22" name="object 22"/>
            <p:cNvSpPr/>
            <p:nvPr/>
          </p:nvSpPr>
          <p:spPr>
            <a:xfrm>
              <a:off x="4779263" y="2645664"/>
              <a:ext cx="2063495" cy="348996"/>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23" name="object 23"/>
            <p:cNvSpPr/>
            <p:nvPr/>
          </p:nvSpPr>
          <p:spPr>
            <a:xfrm>
              <a:off x="4953761" y="2721991"/>
              <a:ext cx="1828800" cy="120650"/>
            </a:xfrm>
            <a:custGeom>
              <a:avLst/>
              <a:gdLst/>
              <a:ahLst/>
              <a:cxnLst/>
              <a:rect l="l" t="t" r="r" b="b"/>
              <a:pathLst>
                <a:path w="1828800" h="120650">
                  <a:moveTo>
                    <a:pt x="102997" y="0"/>
                  </a:moveTo>
                  <a:lnTo>
                    <a:pt x="0" y="60071"/>
                  </a:lnTo>
                  <a:lnTo>
                    <a:pt x="102997" y="120142"/>
                  </a:lnTo>
                  <a:lnTo>
                    <a:pt x="110998" y="118110"/>
                  </a:lnTo>
                  <a:lnTo>
                    <a:pt x="114553" y="111887"/>
                  </a:lnTo>
                  <a:lnTo>
                    <a:pt x="118110" y="105791"/>
                  </a:lnTo>
                  <a:lnTo>
                    <a:pt x="116077" y="97789"/>
                  </a:lnTo>
                  <a:lnTo>
                    <a:pt x="109854" y="94234"/>
                  </a:lnTo>
                  <a:lnTo>
                    <a:pt x="73496" y="73025"/>
                  </a:lnTo>
                  <a:lnTo>
                    <a:pt x="25653" y="73025"/>
                  </a:lnTo>
                  <a:lnTo>
                    <a:pt x="25653" y="47117"/>
                  </a:lnTo>
                  <a:lnTo>
                    <a:pt x="73496" y="47117"/>
                  </a:lnTo>
                  <a:lnTo>
                    <a:pt x="109854" y="25908"/>
                  </a:lnTo>
                  <a:lnTo>
                    <a:pt x="116077" y="22351"/>
                  </a:lnTo>
                  <a:lnTo>
                    <a:pt x="118110" y="14350"/>
                  </a:lnTo>
                  <a:lnTo>
                    <a:pt x="114553" y="8255"/>
                  </a:lnTo>
                  <a:lnTo>
                    <a:pt x="110998" y="2032"/>
                  </a:lnTo>
                  <a:lnTo>
                    <a:pt x="102997" y="0"/>
                  </a:lnTo>
                  <a:close/>
                </a:path>
                <a:path w="1828800" h="120650">
                  <a:moveTo>
                    <a:pt x="73496" y="47117"/>
                  </a:moveTo>
                  <a:lnTo>
                    <a:pt x="25653" y="47117"/>
                  </a:lnTo>
                  <a:lnTo>
                    <a:pt x="25653" y="73025"/>
                  </a:lnTo>
                  <a:lnTo>
                    <a:pt x="73496" y="73025"/>
                  </a:lnTo>
                  <a:lnTo>
                    <a:pt x="70448" y="71247"/>
                  </a:lnTo>
                  <a:lnTo>
                    <a:pt x="32130" y="71247"/>
                  </a:lnTo>
                  <a:lnTo>
                    <a:pt x="32130" y="48895"/>
                  </a:lnTo>
                  <a:lnTo>
                    <a:pt x="70448" y="48895"/>
                  </a:lnTo>
                  <a:lnTo>
                    <a:pt x="73496" y="47117"/>
                  </a:lnTo>
                  <a:close/>
                </a:path>
                <a:path w="1828800" h="120650">
                  <a:moveTo>
                    <a:pt x="1828799" y="47117"/>
                  </a:moveTo>
                  <a:lnTo>
                    <a:pt x="73496" y="47117"/>
                  </a:lnTo>
                  <a:lnTo>
                    <a:pt x="51289" y="60071"/>
                  </a:lnTo>
                  <a:lnTo>
                    <a:pt x="73496" y="73025"/>
                  </a:lnTo>
                  <a:lnTo>
                    <a:pt x="1828799" y="73025"/>
                  </a:lnTo>
                  <a:lnTo>
                    <a:pt x="1828799" y="47117"/>
                  </a:lnTo>
                  <a:close/>
                </a:path>
                <a:path w="1828800" h="120650">
                  <a:moveTo>
                    <a:pt x="32130" y="48895"/>
                  </a:moveTo>
                  <a:lnTo>
                    <a:pt x="32130" y="71247"/>
                  </a:lnTo>
                  <a:lnTo>
                    <a:pt x="51289" y="60071"/>
                  </a:lnTo>
                  <a:lnTo>
                    <a:pt x="32130" y="48895"/>
                  </a:lnTo>
                  <a:close/>
                </a:path>
                <a:path w="1828800" h="120650">
                  <a:moveTo>
                    <a:pt x="51289" y="60071"/>
                  </a:moveTo>
                  <a:lnTo>
                    <a:pt x="32130" y="71247"/>
                  </a:lnTo>
                  <a:lnTo>
                    <a:pt x="70448" y="71247"/>
                  </a:lnTo>
                  <a:lnTo>
                    <a:pt x="51289" y="60071"/>
                  </a:lnTo>
                  <a:close/>
                </a:path>
                <a:path w="1828800" h="120650">
                  <a:moveTo>
                    <a:pt x="70448" y="48895"/>
                  </a:moveTo>
                  <a:lnTo>
                    <a:pt x="32130"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4" name="object 24"/>
            <p:cNvSpPr/>
            <p:nvPr/>
          </p:nvSpPr>
          <p:spPr>
            <a:xfrm>
              <a:off x="1502663" y="2683764"/>
              <a:ext cx="2520695" cy="34899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5" name="object 25"/>
            <p:cNvSpPr/>
            <p:nvPr/>
          </p:nvSpPr>
          <p:spPr>
            <a:xfrm>
              <a:off x="1677161" y="2760091"/>
              <a:ext cx="2286000" cy="120650"/>
            </a:xfrm>
            <a:custGeom>
              <a:avLst/>
              <a:gdLst/>
              <a:ahLst/>
              <a:cxnLst/>
              <a:rect l="l" t="t" r="r" b="b"/>
              <a:pathLst>
                <a:path w="2286000" h="120650">
                  <a:moveTo>
                    <a:pt x="102996" y="0"/>
                  </a:moveTo>
                  <a:lnTo>
                    <a:pt x="0" y="60071"/>
                  </a:lnTo>
                  <a:lnTo>
                    <a:pt x="102996" y="120142"/>
                  </a:lnTo>
                  <a:lnTo>
                    <a:pt x="110998" y="118110"/>
                  </a:lnTo>
                  <a:lnTo>
                    <a:pt x="114554" y="111887"/>
                  </a:lnTo>
                  <a:lnTo>
                    <a:pt x="118110" y="105791"/>
                  </a:lnTo>
                  <a:lnTo>
                    <a:pt x="116077" y="97789"/>
                  </a:lnTo>
                  <a:lnTo>
                    <a:pt x="109855" y="94234"/>
                  </a:lnTo>
                  <a:lnTo>
                    <a:pt x="73496" y="73025"/>
                  </a:lnTo>
                  <a:lnTo>
                    <a:pt x="25654" y="73025"/>
                  </a:lnTo>
                  <a:lnTo>
                    <a:pt x="25654" y="47117"/>
                  </a:lnTo>
                  <a:lnTo>
                    <a:pt x="73496" y="47117"/>
                  </a:lnTo>
                  <a:lnTo>
                    <a:pt x="109855" y="25908"/>
                  </a:lnTo>
                  <a:lnTo>
                    <a:pt x="116077" y="22351"/>
                  </a:lnTo>
                  <a:lnTo>
                    <a:pt x="118110" y="14350"/>
                  </a:lnTo>
                  <a:lnTo>
                    <a:pt x="114554" y="8255"/>
                  </a:lnTo>
                  <a:lnTo>
                    <a:pt x="110998" y="2032"/>
                  </a:lnTo>
                  <a:lnTo>
                    <a:pt x="102996" y="0"/>
                  </a:lnTo>
                  <a:close/>
                </a:path>
                <a:path w="2286000" h="120650">
                  <a:moveTo>
                    <a:pt x="73496" y="47117"/>
                  </a:moveTo>
                  <a:lnTo>
                    <a:pt x="25654" y="47117"/>
                  </a:lnTo>
                  <a:lnTo>
                    <a:pt x="25654" y="73025"/>
                  </a:lnTo>
                  <a:lnTo>
                    <a:pt x="73496" y="73025"/>
                  </a:lnTo>
                  <a:lnTo>
                    <a:pt x="70448" y="71247"/>
                  </a:lnTo>
                  <a:lnTo>
                    <a:pt x="32131" y="71247"/>
                  </a:lnTo>
                  <a:lnTo>
                    <a:pt x="32131" y="48895"/>
                  </a:lnTo>
                  <a:lnTo>
                    <a:pt x="70448" y="48895"/>
                  </a:lnTo>
                  <a:lnTo>
                    <a:pt x="73496" y="47117"/>
                  </a:lnTo>
                  <a:close/>
                </a:path>
                <a:path w="2286000" h="120650">
                  <a:moveTo>
                    <a:pt x="2286000" y="47117"/>
                  </a:moveTo>
                  <a:lnTo>
                    <a:pt x="73496" y="47117"/>
                  </a:lnTo>
                  <a:lnTo>
                    <a:pt x="51289" y="60071"/>
                  </a:lnTo>
                  <a:lnTo>
                    <a:pt x="73496" y="73025"/>
                  </a:lnTo>
                  <a:lnTo>
                    <a:pt x="2286000" y="73025"/>
                  </a:lnTo>
                  <a:lnTo>
                    <a:pt x="2286000" y="47117"/>
                  </a:lnTo>
                  <a:close/>
                </a:path>
                <a:path w="2286000" h="120650">
                  <a:moveTo>
                    <a:pt x="32131" y="48895"/>
                  </a:moveTo>
                  <a:lnTo>
                    <a:pt x="32131" y="71247"/>
                  </a:lnTo>
                  <a:lnTo>
                    <a:pt x="51289" y="60071"/>
                  </a:lnTo>
                  <a:lnTo>
                    <a:pt x="32131" y="48895"/>
                  </a:lnTo>
                  <a:close/>
                </a:path>
                <a:path w="2286000" h="120650">
                  <a:moveTo>
                    <a:pt x="51289" y="60071"/>
                  </a:moveTo>
                  <a:lnTo>
                    <a:pt x="32131" y="71247"/>
                  </a:lnTo>
                  <a:lnTo>
                    <a:pt x="70448" y="71247"/>
                  </a:lnTo>
                  <a:lnTo>
                    <a:pt x="51289" y="60071"/>
                  </a:lnTo>
                  <a:close/>
                </a:path>
                <a:path w="2286000" h="120650">
                  <a:moveTo>
                    <a:pt x="70448" y="48895"/>
                  </a:moveTo>
                  <a:lnTo>
                    <a:pt x="32131"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6" name="object 26"/>
            <p:cNvSpPr/>
            <p:nvPr/>
          </p:nvSpPr>
          <p:spPr>
            <a:xfrm>
              <a:off x="1578863" y="3598164"/>
              <a:ext cx="2139695" cy="348996"/>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7" name="object 27"/>
            <p:cNvSpPr/>
            <p:nvPr/>
          </p:nvSpPr>
          <p:spPr>
            <a:xfrm>
              <a:off x="1753361" y="3674491"/>
              <a:ext cx="1905000" cy="120650"/>
            </a:xfrm>
            <a:custGeom>
              <a:avLst/>
              <a:gdLst/>
              <a:ahLst/>
              <a:cxnLst/>
              <a:rect l="l" t="t" r="r" b="b"/>
              <a:pathLst>
                <a:path w="1905000" h="120650">
                  <a:moveTo>
                    <a:pt x="102996" y="0"/>
                  </a:moveTo>
                  <a:lnTo>
                    <a:pt x="0" y="60070"/>
                  </a:lnTo>
                  <a:lnTo>
                    <a:pt x="102996" y="120141"/>
                  </a:lnTo>
                  <a:lnTo>
                    <a:pt x="110998" y="118109"/>
                  </a:lnTo>
                  <a:lnTo>
                    <a:pt x="114554" y="111886"/>
                  </a:lnTo>
                  <a:lnTo>
                    <a:pt x="118110" y="105790"/>
                  </a:lnTo>
                  <a:lnTo>
                    <a:pt x="116077" y="97789"/>
                  </a:lnTo>
                  <a:lnTo>
                    <a:pt x="109855" y="94233"/>
                  </a:lnTo>
                  <a:lnTo>
                    <a:pt x="73496" y="73024"/>
                  </a:lnTo>
                  <a:lnTo>
                    <a:pt x="25654" y="73024"/>
                  </a:lnTo>
                  <a:lnTo>
                    <a:pt x="25654" y="47116"/>
                  </a:lnTo>
                  <a:lnTo>
                    <a:pt x="73496" y="47116"/>
                  </a:lnTo>
                  <a:lnTo>
                    <a:pt x="109855" y="25907"/>
                  </a:lnTo>
                  <a:lnTo>
                    <a:pt x="116077" y="22351"/>
                  </a:lnTo>
                  <a:lnTo>
                    <a:pt x="118110" y="14350"/>
                  </a:lnTo>
                  <a:lnTo>
                    <a:pt x="114554" y="8254"/>
                  </a:lnTo>
                  <a:lnTo>
                    <a:pt x="110998" y="2031"/>
                  </a:lnTo>
                  <a:lnTo>
                    <a:pt x="102996" y="0"/>
                  </a:lnTo>
                  <a:close/>
                </a:path>
                <a:path w="1905000" h="120650">
                  <a:moveTo>
                    <a:pt x="73496" y="47116"/>
                  </a:moveTo>
                  <a:lnTo>
                    <a:pt x="25654" y="47116"/>
                  </a:lnTo>
                  <a:lnTo>
                    <a:pt x="25654" y="73024"/>
                  </a:lnTo>
                  <a:lnTo>
                    <a:pt x="73496" y="73024"/>
                  </a:lnTo>
                  <a:lnTo>
                    <a:pt x="70448" y="71246"/>
                  </a:lnTo>
                  <a:lnTo>
                    <a:pt x="32131" y="71246"/>
                  </a:lnTo>
                  <a:lnTo>
                    <a:pt x="32131" y="48894"/>
                  </a:lnTo>
                  <a:lnTo>
                    <a:pt x="70448" y="48894"/>
                  </a:lnTo>
                  <a:lnTo>
                    <a:pt x="73496" y="47116"/>
                  </a:lnTo>
                  <a:close/>
                </a:path>
                <a:path w="1905000" h="120650">
                  <a:moveTo>
                    <a:pt x="1905000" y="47116"/>
                  </a:moveTo>
                  <a:lnTo>
                    <a:pt x="73496" y="47116"/>
                  </a:lnTo>
                  <a:lnTo>
                    <a:pt x="51289" y="60070"/>
                  </a:lnTo>
                  <a:lnTo>
                    <a:pt x="73496" y="73024"/>
                  </a:lnTo>
                  <a:lnTo>
                    <a:pt x="1905000" y="73024"/>
                  </a:lnTo>
                  <a:lnTo>
                    <a:pt x="1905000" y="47116"/>
                  </a:lnTo>
                  <a:close/>
                </a:path>
                <a:path w="1905000" h="120650">
                  <a:moveTo>
                    <a:pt x="32131" y="48894"/>
                  </a:moveTo>
                  <a:lnTo>
                    <a:pt x="32131" y="71246"/>
                  </a:lnTo>
                  <a:lnTo>
                    <a:pt x="51289" y="60070"/>
                  </a:lnTo>
                  <a:lnTo>
                    <a:pt x="32131" y="48894"/>
                  </a:lnTo>
                  <a:close/>
                </a:path>
                <a:path w="1905000" h="120650">
                  <a:moveTo>
                    <a:pt x="51289" y="60070"/>
                  </a:moveTo>
                  <a:lnTo>
                    <a:pt x="32131" y="71246"/>
                  </a:lnTo>
                  <a:lnTo>
                    <a:pt x="70448" y="71246"/>
                  </a:lnTo>
                  <a:lnTo>
                    <a:pt x="51289" y="60070"/>
                  </a:lnTo>
                  <a:close/>
                </a:path>
                <a:path w="1905000" h="120650">
                  <a:moveTo>
                    <a:pt x="70448" y="48894"/>
                  </a:moveTo>
                  <a:lnTo>
                    <a:pt x="32131" y="48894"/>
                  </a:lnTo>
                  <a:lnTo>
                    <a:pt x="51289" y="60070"/>
                  </a:lnTo>
                  <a:lnTo>
                    <a:pt x="70448" y="48894"/>
                  </a:lnTo>
                  <a:close/>
                </a:path>
              </a:pathLst>
            </a:custGeom>
            <a:solidFill>
              <a:srgbClr val="FF388B"/>
            </a:solidFill>
          </p:spPr>
          <p:txBody>
            <a:bodyPr wrap="square" lIns="0" tIns="0" rIns="0" bIns="0" rtlCol="0"/>
            <a:lstStyle/>
            <a:p>
              <a:endParaRPr>
                <a:solidFill>
                  <a:prstClr val="black"/>
                </a:solidFill>
              </a:endParaRPr>
            </a:p>
          </p:txBody>
        </p:sp>
        <p:sp>
          <p:nvSpPr>
            <p:cNvPr id="28" name="object 28"/>
            <p:cNvSpPr/>
            <p:nvPr/>
          </p:nvSpPr>
          <p:spPr>
            <a:xfrm>
              <a:off x="5274563" y="3636264"/>
              <a:ext cx="1682495" cy="348995"/>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9" name="object 29"/>
            <p:cNvSpPr/>
            <p:nvPr/>
          </p:nvSpPr>
          <p:spPr>
            <a:xfrm>
              <a:off x="5334761" y="3712591"/>
              <a:ext cx="1447800" cy="120650"/>
            </a:xfrm>
            <a:custGeom>
              <a:avLst/>
              <a:gdLst/>
              <a:ahLst/>
              <a:cxnLst/>
              <a:rect l="l" t="t" r="r" b="b"/>
              <a:pathLst>
                <a:path w="1447800" h="120650">
                  <a:moveTo>
                    <a:pt x="1396510" y="60070"/>
                  </a:moveTo>
                  <a:lnTo>
                    <a:pt x="1337944" y="94233"/>
                  </a:lnTo>
                  <a:lnTo>
                    <a:pt x="1331721" y="97789"/>
                  </a:lnTo>
                  <a:lnTo>
                    <a:pt x="1329689" y="105790"/>
                  </a:lnTo>
                  <a:lnTo>
                    <a:pt x="1333245" y="111886"/>
                  </a:lnTo>
                  <a:lnTo>
                    <a:pt x="1336802" y="118109"/>
                  </a:lnTo>
                  <a:lnTo>
                    <a:pt x="1344803" y="120141"/>
                  </a:lnTo>
                  <a:lnTo>
                    <a:pt x="1425589" y="73024"/>
                  </a:lnTo>
                  <a:lnTo>
                    <a:pt x="1422145" y="73024"/>
                  </a:lnTo>
                  <a:lnTo>
                    <a:pt x="1422145" y="71246"/>
                  </a:lnTo>
                  <a:lnTo>
                    <a:pt x="1415668" y="71246"/>
                  </a:lnTo>
                  <a:lnTo>
                    <a:pt x="1396510" y="60070"/>
                  </a:lnTo>
                  <a:close/>
                </a:path>
                <a:path w="1447800" h="120650">
                  <a:moveTo>
                    <a:pt x="1374303" y="47116"/>
                  </a:moveTo>
                  <a:lnTo>
                    <a:pt x="0" y="47116"/>
                  </a:lnTo>
                  <a:lnTo>
                    <a:pt x="0" y="73024"/>
                  </a:lnTo>
                  <a:lnTo>
                    <a:pt x="1374303" y="73024"/>
                  </a:lnTo>
                  <a:lnTo>
                    <a:pt x="1396510" y="60070"/>
                  </a:lnTo>
                  <a:lnTo>
                    <a:pt x="1374303" y="47116"/>
                  </a:lnTo>
                  <a:close/>
                </a:path>
                <a:path w="1447800" h="120650">
                  <a:moveTo>
                    <a:pt x="1425588" y="47116"/>
                  </a:moveTo>
                  <a:lnTo>
                    <a:pt x="1422145" y="47116"/>
                  </a:lnTo>
                  <a:lnTo>
                    <a:pt x="1422145" y="73024"/>
                  </a:lnTo>
                  <a:lnTo>
                    <a:pt x="1425589" y="73024"/>
                  </a:lnTo>
                  <a:lnTo>
                    <a:pt x="1447799" y="60070"/>
                  </a:lnTo>
                  <a:lnTo>
                    <a:pt x="1425588" y="47116"/>
                  </a:lnTo>
                  <a:close/>
                </a:path>
                <a:path w="1447800" h="120650">
                  <a:moveTo>
                    <a:pt x="1415668" y="48894"/>
                  </a:moveTo>
                  <a:lnTo>
                    <a:pt x="1396510" y="60070"/>
                  </a:lnTo>
                  <a:lnTo>
                    <a:pt x="1415668" y="71246"/>
                  </a:lnTo>
                  <a:lnTo>
                    <a:pt x="1415668" y="48894"/>
                  </a:lnTo>
                  <a:close/>
                </a:path>
                <a:path w="1447800" h="120650">
                  <a:moveTo>
                    <a:pt x="1422145" y="48894"/>
                  </a:moveTo>
                  <a:lnTo>
                    <a:pt x="1415668" y="48894"/>
                  </a:lnTo>
                  <a:lnTo>
                    <a:pt x="1415668" y="71246"/>
                  </a:lnTo>
                  <a:lnTo>
                    <a:pt x="1422145" y="71246"/>
                  </a:lnTo>
                  <a:lnTo>
                    <a:pt x="1422145" y="48894"/>
                  </a:lnTo>
                  <a:close/>
                </a:path>
                <a:path w="1447800" h="120650">
                  <a:moveTo>
                    <a:pt x="1344803" y="0"/>
                  </a:moveTo>
                  <a:lnTo>
                    <a:pt x="1336802" y="2031"/>
                  </a:lnTo>
                  <a:lnTo>
                    <a:pt x="1333245" y="8254"/>
                  </a:lnTo>
                  <a:lnTo>
                    <a:pt x="1329689" y="14350"/>
                  </a:lnTo>
                  <a:lnTo>
                    <a:pt x="1331721" y="22351"/>
                  </a:lnTo>
                  <a:lnTo>
                    <a:pt x="1337944" y="25907"/>
                  </a:lnTo>
                  <a:lnTo>
                    <a:pt x="1396510" y="60070"/>
                  </a:lnTo>
                  <a:lnTo>
                    <a:pt x="1415668" y="48894"/>
                  </a:lnTo>
                  <a:lnTo>
                    <a:pt x="1422145" y="48894"/>
                  </a:lnTo>
                  <a:lnTo>
                    <a:pt x="1422145" y="47116"/>
                  </a:lnTo>
                  <a:lnTo>
                    <a:pt x="1425588" y="47116"/>
                  </a:lnTo>
                  <a:lnTo>
                    <a:pt x="1344803" y="0"/>
                  </a:lnTo>
                  <a:close/>
                </a:path>
              </a:pathLst>
            </a:custGeom>
            <a:solidFill>
              <a:srgbClr val="FF388B"/>
            </a:solidFill>
          </p:spPr>
          <p:txBody>
            <a:bodyPr wrap="square" lIns="0" tIns="0" rIns="0" bIns="0" rtlCol="0"/>
            <a:lstStyle/>
            <a:p>
              <a:endParaRPr>
                <a:solidFill>
                  <a:prstClr val="black"/>
                </a:solidFill>
              </a:endParaRPr>
            </a:p>
          </p:txBody>
        </p:sp>
      </p:grpSp>
      <p:grpSp>
        <p:nvGrpSpPr>
          <p:cNvPr id="33" name="object 33"/>
          <p:cNvGrpSpPr/>
          <p:nvPr/>
        </p:nvGrpSpPr>
        <p:grpSpPr>
          <a:xfrm>
            <a:off x="7255001" y="4126864"/>
            <a:ext cx="349250" cy="783590"/>
            <a:chOff x="7293864" y="5068823"/>
            <a:chExt cx="349250" cy="783590"/>
          </a:xfrm>
        </p:grpSpPr>
        <p:sp>
          <p:nvSpPr>
            <p:cNvPr id="34" name="object 34"/>
            <p:cNvSpPr/>
            <p:nvPr/>
          </p:nvSpPr>
          <p:spPr>
            <a:xfrm>
              <a:off x="7293864" y="5068823"/>
              <a:ext cx="348996" cy="783335"/>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5" name="object 35"/>
            <p:cNvSpPr/>
            <p:nvPr/>
          </p:nvSpPr>
          <p:spPr>
            <a:xfrm>
              <a:off x="7408164" y="5090921"/>
              <a:ext cx="120650" cy="549275"/>
            </a:xfrm>
            <a:custGeom>
              <a:avLst/>
              <a:gdLst/>
              <a:ahLst/>
              <a:cxnLst/>
              <a:rect l="l" t="t" r="r" b="b"/>
              <a:pathLst>
                <a:path w="120650" h="549275">
                  <a:moveTo>
                    <a:pt x="14477" y="430529"/>
                  </a:moveTo>
                  <a:lnTo>
                    <a:pt x="8381" y="434085"/>
                  </a:lnTo>
                  <a:lnTo>
                    <a:pt x="2158" y="437641"/>
                  </a:lnTo>
                  <a:lnTo>
                    <a:pt x="0" y="445642"/>
                  </a:lnTo>
                  <a:lnTo>
                    <a:pt x="3682" y="451738"/>
                  </a:lnTo>
                  <a:lnTo>
                    <a:pt x="60197" y="548703"/>
                  </a:lnTo>
                  <a:lnTo>
                    <a:pt x="75187" y="522985"/>
                  </a:lnTo>
                  <a:lnTo>
                    <a:pt x="47243" y="522985"/>
                  </a:lnTo>
                  <a:lnTo>
                    <a:pt x="47243" y="475119"/>
                  </a:lnTo>
                  <a:lnTo>
                    <a:pt x="26034" y="438784"/>
                  </a:lnTo>
                  <a:lnTo>
                    <a:pt x="22478" y="432561"/>
                  </a:lnTo>
                  <a:lnTo>
                    <a:pt x="14477" y="430529"/>
                  </a:lnTo>
                  <a:close/>
                </a:path>
                <a:path w="120650" h="549275">
                  <a:moveTo>
                    <a:pt x="47243" y="475119"/>
                  </a:moveTo>
                  <a:lnTo>
                    <a:pt x="47243" y="522985"/>
                  </a:lnTo>
                  <a:lnTo>
                    <a:pt x="73151" y="522985"/>
                  </a:lnTo>
                  <a:lnTo>
                    <a:pt x="73151" y="516458"/>
                  </a:lnTo>
                  <a:lnTo>
                    <a:pt x="49021" y="516458"/>
                  </a:lnTo>
                  <a:lnTo>
                    <a:pt x="60197" y="497311"/>
                  </a:lnTo>
                  <a:lnTo>
                    <a:pt x="47243" y="475119"/>
                  </a:lnTo>
                  <a:close/>
                </a:path>
                <a:path w="120650" h="549275">
                  <a:moveTo>
                    <a:pt x="105917" y="430529"/>
                  </a:moveTo>
                  <a:lnTo>
                    <a:pt x="97916" y="432561"/>
                  </a:lnTo>
                  <a:lnTo>
                    <a:pt x="94360" y="438784"/>
                  </a:lnTo>
                  <a:lnTo>
                    <a:pt x="73151" y="475119"/>
                  </a:lnTo>
                  <a:lnTo>
                    <a:pt x="73151" y="522985"/>
                  </a:lnTo>
                  <a:lnTo>
                    <a:pt x="75187" y="522985"/>
                  </a:lnTo>
                  <a:lnTo>
                    <a:pt x="120268" y="445642"/>
                  </a:lnTo>
                  <a:lnTo>
                    <a:pt x="118236" y="437641"/>
                  </a:lnTo>
                  <a:lnTo>
                    <a:pt x="112013" y="434085"/>
                  </a:lnTo>
                  <a:lnTo>
                    <a:pt x="105917" y="430529"/>
                  </a:lnTo>
                  <a:close/>
                </a:path>
                <a:path w="120650" h="549275">
                  <a:moveTo>
                    <a:pt x="60198" y="497311"/>
                  </a:moveTo>
                  <a:lnTo>
                    <a:pt x="49021" y="516458"/>
                  </a:lnTo>
                  <a:lnTo>
                    <a:pt x="71374" y="516458"/>
                  </a:lnTo>
                  <a:lnTo>
                    <a:pt x="60198" y="497311"/>
                  </a:lnTo>
                  <a:close/>
                </a:path>
                <a:path w="120650" h="549275">
                  <a:moveTo>
                    <a:pt x="73151" y="475119"/>
                  </a:moveTo>
                  <a:lnTo>
                    <a:pt x="60198" y="497311"/>
                  </a:lnTo>
                  <a:lnTo>
                    <a:pt x="71374" y="516458"/>
                  </a:lnTo>
                  <a:lnTo>
                    <a:pt x="73151" y="516458"/>
                  </a:lnTo>
                  <a:lnTo>
                    <a:pt x="73151" y="475119"/>
                  </a:lnTo>
                  <a:close/>
                </a:path>
                <a:path w="120650" h="549275">
                  <a:moveTo>
                    <a:pt x="73151" y="0"/>
                  </a:moveTo>
                  <a:lnTo>
                    <a:pt x="47243" y="0"/>
                  </a:lnTo>
                  <a:lnTo>
                    <a:pt x="47243" y="475119"/>
                  </a:lnTo>
                  <a:lnTo>
                    <a:pt x="60198" y="497311"/>
                  </a:lnTo>
                  <a:lnTo>
                    <a:pt x="73151" y="475119"/>
                  </a:lnTo>
                  <a:lnTo>
                    <a:pt x="73151" y="0"/>
                  </a:lnTo>
                  <a:close/>
                </a:path>
              </a:pathLst>
            </a:custGeom>
            <a:solidFill>
              <a:srgbClr val="FF388B"/>
            </a:solidFill>
          </p:spPr>
          <p:txBody>
            <a:bodyPr wrap="square" lIns="0" tIns="0" rIns="0" bIns="0" rtlCol="0"/>
            <a:lstStyle/>
            <a:p>
              <a:endParaRPr>
                <a:solidFill>
                  <a:prstClr val="black"/>
                </a:solidFill>
              </a:endParaRPr>
            </a:p>
          </p:txBody>
        </p:sp>
      </p:grpSp>
      <p:sp>
        <p:nvSpPr>
          <p:cNvPr id="36" name="object 36"/>
          <p:cNvSpPr txBox="1">
            <a:spLocks noGrp="1"/>
          </p:cNvSpPr>
          <p:nvPr>
            <p:ph type="title"/>
          </p:nvPr>
        </p:nvSpPr>
        <p:spPr>
          <a:xfrm>
            <a:off x="6558788" y="1750517"/>
            <a:ext cx="1741805" cy="331470"/>
          </a:xfrm>
          <a:prstGeom prst="rect">
            <a:avLst/>
          </a:prstGeom>
        </p:spPr>
        <p:txBody>
          <a:bodyPr vert="horz" wrap="square" lIns="0" tIns="13335" rIns="0" bIns="0" rtlCol="0">
            <a:spAutoFit/>
          </a:bodyPr>
          <a:lstStyle/>
          <a:p>
            <a:pPr marL="12700">
              <a:lnSpc>
                <a:spcPct val="100000"/>
              </a:lnSpc>
              <a:spcBef>
                <a:spcPts val="105"/>
              </a:spcBef>
            </a:pPr>
            <a:r>
              <a:rPr sz="2000" spc="-25" dirty="0">
                <a:solidFill>
                  <a:srgbClr val="000000"/>
                </a:solidFill>
              </a:rPr>
              <a:t>Tubular</a:t>
            </a:r>
            <a:r>
              <a:rPr sz="2000" spc="-105" dirty="0">
                <a:solidFill>
                  <a:srgbClr val="000000"/>
                </a:solidFill>
              </a:rPr>
              <a:t> </a:t>
            </a:r>
            <a:r>
              <a:rPr sz="2000" spc="-20" dirty="0">
                <a:solidFill>
                  <a:srgbClr val="000000"/>
                </a:solidFill>
              </a:rPr>
              <a:t>lumen</a:t>
            </a:r>
            <a:endParaRPr sz="2000"/>
          </a:p>
        </p:txBody>
      </p:sp>
    </p:spTree>
    <p:extLst>
      <p:ext uri="{BB962C8B-B14F-4D97-AF65-F5344CB8AC3E}">
        <p14:creationId xmlns:p14="http://schemas.microsoft.com/office/powerpoint/2010/main" val="244415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0128" y="692696"/>
            <a:ext cx="5489448" cy="40843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251520" y="1114174"/>
            <a:ext cx="8712967" cy="4026743"/>
          </a:xfrm>
          <a:prstGeom prst="rect">
            <a:avLst/>
          </a:prstGeom>
        </p:spPr>
        <p:txBody>
          <a:bodyPr vert="horz" wrap="square" lIns="0" tIns="12700" rIns="0" bIns="0" rtlCol="0">
            <a:spAutoFit/>
          </a:bodyPr>
          <a:lstStyle/>
          <a:p>
            <a:pPr marL="311785" marR="193040" indent="-274320">
              <a:lnSpc>
                <a:spcPct val="150100"/>
              </a:lnSpc>
              <a:spcBef>
                <a:spcPts val="100"/>
              </a:spcBef>
              <a:buClr>
                <a:srgbClr val="9C007E"/>
              </a:buClr>
              <a:buSzPct val="94230"/>
              <a:buFont typeface="Arial"/>
              <a:buChar char=""/>
              <a:tabLst>
                <a:tab pos="312420" algn="l"/>
              </a:tabLst>
            </a:pPr>
            <a:r>
              <a:rPr sz="2000" b="1" spc="-185" dirty="0">
                <a:solidFill>
                  <a:prstClr val="black"/>
                </a:solidFill>
                <a:latin typeface="Arial"/>
                <a:cs typeface="Arial"/>
              </a:rPr>
              <a:t>This </a:t>
            </a:r>
            <a:r>
              <a:rPr sz="2000" b="1" spc="-70" dirty="0">
                <a:solidFill>
                  <a:prstClr val="black"/>
                </a:solidFill>
                <a:latin typeface="Arial"/>
                <a:cs typeface="Arial"/>
              </a:rPr>
              <a:t>mechanism </a:t>
            </a:r>
            <a:r>
              <a:rPr sz="2000" b="1" spc="-150" dirty="0">
                <a:solidFill>
                  <a:prstClr val="black"/>
                </a:solidFill>
                <a:latin typeface="Arial"/>
                <a:cs typeface="Arial"/>
              </a:rPr>
              <a:t>is </a:t>
            </a:r>
            <a:r>
              <a:rPr sz="2000" b="1" spc="-45" dirty="0">
                <a:solidFill>
                  <a:srgbClr val="0000FF"/>
                </a:solidFill>
                <a:latin typeface="Arial"/>
                <a:cs typeface="Arial"/>
              </a:rPr>
              <a:t>responsible </a:t>
            </a:r>
            <a:r>
              <a:rPr sz="2000" b="1" spc="5" dirty="0">
                <a:solidFill>
                  <a:srgbClr val="0000FF"/>
                </a:solidFill>
                <a:latin typeface="Arial"/>
                <a:cs typeface="Arial"/>
              </a:rPr>
              <a:t>to </a:t>
            </a:r>
            <a:r>
              <a:rPr sz="2000" b="1" spc="-60" dirty="0">
                <a:solidFill>
                  <a:srgbClr val="0000FF"/>
                </a:solidFill>
                <a:latin typeface="Arial"/>
                <a:cs typeface="Arial"/>
              </a:rPr>
              <a:t>conserve blood  </a:t>
            </a:r>
            <a:r>
              <a:rPr sz="2000" b="1" spc="-105" dirty="0">
                <a:solidFill>
                  <a:srgbClr val="0000FF"/>
                </a:solidFill>
                <a:latin typeface="Arial"/>
                <a:cs typeface="Arial"/>
              </a:rPr>
              <a:t>HCO</a:t>
            </a:r>
            <a:r>
              <a:rPr sz="2000" b="1" spc="-157" baseline="-21241" dirty="0">
                <a:solidFill>
                  <a:srgbClr val="0000FF"/>
                </a:solidFill>
                <a:latin typeface="Arial"/>
                <a:cs typeface="Arial"/>
              </a:rPr>
              <a:t>3</a:t>
            </a:r>
            <a:r>
              <a:rPr sz="2000" b="1" spc="-157" baseline="26143" dirty="0">
                <a:solidFill>
                  <a:srgbClr val="0000FF"/>
                </a:solidFill>
                <a:latin typeface="Arial"/>
                <a:cs typeface="Arial"/>
              </a:rPr>
              <a:t>-</a:t>
            </a:r>
            <a:r>
              <a:rPr sz="2000" b="1" spc="-105" dirty="0">
                <a:solidFill>
                  <a:srgbClr val="0000FF"/>
                </a:solidFill>
                <a:latin typeface="Arial"/>
                <a:cs typeface="Arial"/>
              </a:rPr>
              <a:t>, </a:t>
            </a:r>
            <a:r>
              <a:rPr sz="2000" b="1" spc="60" dirty="0">
                <a:solidFill>
                  <a:srgbClr val="0000FF"/>
                </a:solidFill>
                <a:latin typeface="Arial"/>
                <a:cs typeface="Arial"/>
              </a:rPr>
              <a:t>with </a:t>
            </a:r>
            <a:r>
              <a:rPr sz="2000" b="1" spc="-50" dirty="0">
                <a:solidFill>
                  <a:srgbClr val="0000FF"/>
                </a:solidFill>
                <a:latin typeface="Arial"/>
                <a:cs typeface="Arial"/>
              </a:rPr>
              <a:t>simultaneous </a:t>
            </a:r>
            <a:r>
              <a:rPr sz="2000" b="1" spc="-5" dirty="0">
                <a:solidFill>
                  <a:srgbClr val="0000FF"/>
                </a:solidFill>
                <a:latin typeface="Arial"/>
                <a:cs typeface="Arial"/>
              </a:rPr>
              <a:t>excretion </a:t>
            </a:r>
            <a:r>
              <a:rPr sz="2000" b="1" spc="25" dirty="0">
                <a:solidFill>
                  <a:srgbClr val="0000FF"/>
                </a:solidFill>
                <a:latin typeface="Arial"/>
                <a:cs typeface="Arial"/>
              </a:rPr>
              <a:t>of </a:t>
            </a:r>
            <a:r>
              <a:rPr sz="2000" b="1" spc="55" dirty="0">
                <a:solidFill>
                  <a:srgbClr val="0000FF"/>
                </a:solidFill>
                <a:latin typeface="Arial"/>
                <a:cs typeface="Arial"/>
              </a:rPr>
              <a:t>H</a:t>
            </a:r>
            <a:r>
              <a:rPr sz="2000" b="1" spc="82" baseline="26143" dirty="0">
                <a:solidFill>
                  <a:srgbClr val="0000FF"/>
                </a:solidFill>
                <a:latin typeface="Arial"/>
                <a:cs typeface="Arial"/>
              </a:rPr>
              <a:t>+</a:t>
            </a:r>
            <a:r>
              <a:rPr sz="2000" b="1" spc="494" baseline="26143" dirty="0">
                <a:solidFill>
                  <a:srgbClr val="0000FF"/>
                </a:solidFill>
                <a:latin typeface="Arial"/>
                <a:cs typeface="Arial"/>
              </a:rPr>
              <a:t> </a:t>
            </a:r>
            <a:r>
              <a:rPr sz="2000" b="1" spc="-105" dirty="0">
                <a:solidFill>
                  <a:srgbClr val="0000FF"/>
                </a:solidFill>
                <a:latin typeface="Arial"/>
                <a:cs typeface="Arial"/>
              </a:rPr>
              <a:t>ions.</a:t>
            </a:r>
            <a:endParaRPr sz="2000" dirty="0">
              <a:solidFill>
                <a:prstClr val="black"/>
              </a:solidFill>
              <a:latin typeface="Arial"/>
              <a:cs typeface="Arial"/>
            </a:endParaRPr>
          </a:p>
          <a:p>
            <a:pPr marL="311785" marR="770255" indent="-274320">
              <a:lnSpc>
                <a:spcPts val="4680"/>
              </a:lnSpc>
              <a:spcBef>
                <a:spcPts val="415"/>
              </a:spcBef>
              <a:buClr>
                <a:srgbClr val="9C007E"/>
              </a:buClr>
              <a:buSzPct val="94230"/>
              <a:buFont typeface="Arial"/>
              <a:buChar char=""/>
              <a:tabLst>
                <a:tab pos="312420" algn="l"/>
              </a:tabLst>
            </a:pPr>
            <a:r>
              <a:rPr sz="2000" b="1" spc="-20" dirty="0">
                <a:solidFill>
                  <a:srgbClr val="FF0066"/>
                </a:solidFill>
                <a:latin typeface="Arial"/>
                <a:cs typeface="Arial"/>
              </a:rPr>
              <a:t>Bicarbonate </a:t>
            </a:r>
            <a:r>
              <a:rPr sz="2000" b="1" spc="45" dirty="0">
                <a:solidFill>
                  <a:srgbClr val="FF0066"/>
                </a:solidFill>
                <a:latin typeface="Arial"/>
                <a:cs typeface="Arial"/>
              </a:rPr>
              <a:t>freely </a:t>
            </a:r>
            <a:r>
              <a:rPr sz="2000" b="1" spc="-60" dirty="0">
                <a:solidFill>
                  <a:srgbClr val="FF0066"/>
                </a:solidFill>
                <a:latin typeface="Arial"/>
                <a:cs typeface="Arial"/>
              </a:rPr>
              <a:t>diffuses </a:t>
            </a:r>
            <a:r>
              <a:rPr sz="2000" b="1" spc="20" dirty="0">
                <a:solidFill>
                  <a:srgbClr val="FF0066"/>
                </a:solidFill>
                <a:latin typeface="Arial"/>
                <a:cs typeface="Arial"/>
              </a:rPr>
              <a:t>from </a:t>
            </a:r>
            <a:r>
              <a:rPr sz="2000" b="1" spc="5" dirty="0">
                <a:solidFill>
                  <a:srgbClr val="FF0066"/>
                </a:solidFill>
                <a:latin typeface="Arial"/>
                <a:cs typeface="Arial"/>
              </a:rPr>
              <a:t>plasma </a:t>
            </a:r>
            <a:r>
              <a:rPr sz="2000" b="1" spc="-125" dirty="0">
                <a:solidFill>
                  <a:srgbClr val="FF0066"/>
                </a:solidFill>
                <a:latin typeface="Arial"/>
                <a:cs typeface="Arial"/>
              </a:rPr>
              <a:t>into  </a:t>
            </a:r>
            <a:r>
              <a:rPr sz="2000" b="1" spc="15" dirty="0">
                <a:solidFill>
                  <a:srgbClr val="FF0066"/>
                </a:solidFill>
                <a:latin typeface="Arial"/>
                <a:cs typeface="Arial"/>
              </a:rPr>
              <a:t>tubular</a:t>
            </a:r>
            <a:r>
              <a:rPr sz="2000" b="1" spc="-10" dirty="0">
                <a:solidFill>
                  <a:srgbClr val="FF0066"/>
                </a:solidFill>
                <a:latin typeface="Arial"/>
                <a:cs typeface="Arial"/>
              </a:rPr>
              <a:t> </a:t>
            </a:r>
            <a:r>
              <a:rPr sz="2000" b="1" spc="-45" dirty="0">
                <a:solidFill>
                  <a:srgbClr val="FF0066"/>
                </a:solidFill>
                <a:latin typeface="Arial"/>
                <a:cs typeface="Arial"/>
              </a:rPr>
              <a:t>lumen.</a:t>
            </a:r>
            <a:endParaRPr sz="2000" dirty="0">
              <a:solidFill>
                <a:prstClr val="black"/>
              </a:solidFill>
              <a:latin typeface="Arial"/>
              <a:cs typeface="Arial"/>
            </a:endParaRPr>
          </a:p>
          <a:p>
            <a:pPr marL="311785" marR="30480" indent="-274320">
              <a:lnSpc>
                <a:spcPts val="4680"/>
              </a:lnSpc>
              <a:spcBef>
                <a:spcPts val="5"/>
              </a:spcBef>
              <a:buClr>
                <a:srgbClr val="9C007E"/>
              </a:buClr>
              <a:buSzPct val="94230"/>
              <a:buFont typeface="Arial"/>
              <a:buChar char=""/>
              <a:tabLst>
                <a:tab pos="312420" algn="l"/>
              </a:tabLst>
            </a:pPr>
            <a:r>
              <a:rPr sz="2000" b="1" spc="-95" dirty="0">
                <a:solidFill>
                  <a:srgbClr val="0000FF"/>
                </a:solidFill>
                <a:latin typeface="Arial"/>
                <a:cs typeface="Arial"/>
              </a:rPr>
              <a:t>HCO</a:t>
            </a:r>
            <a:r>
              <a:rPr sz="2000" b="1" spc="-142" baseline="-21241" dirty="0">
                <a:solidFill>
                  <a:srgbClr val="0000FF"/>
                </a:solidFill>
                <a:latin typeface="Arial"/>
                <a:cs typeface="Arial"/>
              </a:rPr>
              <a:t>3</a:t>
            </a:r>
            <a:r>
              <a:rPr sz="2000" b="1" spc="-142" baseline="26143" dirty="0">
                <a:solidFill>
                  <a:srgbClr val="0000FF"/>
                </a:solidFill>
                <a:latin typeface="Arial"/>
                <a:cs typeface="Arial"/>
              </a:rPr>
              <a:t>- </a:t>
            </a:r>
            <a:r>
              <a:rPr sz="2000" b="1" spc="-85" dirty="0">
                <a:solidFill>
                  <a:srgbClr val="0000FF"/>
                </a:solidFill>
                <a:latin typeface="Arial"/>
                <a:cs typeface="Arial"/>
              </a:rPr>
              <a:t>combines </a:t>
            </a:r>
            <a:r>
              <a:rPr sz="2000" b="1" spc="60" dirty="0">
                <a:solidFill>
                  <a:srgbClr val="0000FF"/>
                </a:solidFill>
                <a:latin typeface="Arial"/>
                <a:cs typeface="Arial"/>
              </a:rPr>
              <a:t>with </a:t>
            </a:r>
            <a:r>
              <a:rPr sz="2000" b="1" spc="-15" dirty="0">
                <a:solidFill>
                  <a:srgbClr val="0000FF"/>
                </a:solidFill>
                <a:latin typeface="Arial"/>
                <a:cs typeface="Arial"/>
              </a:rPr>
              <a:t>H</a:t>
            </a:r>
            <a:r>
              <a:rPr sz="2000" b="1" spc="-22" baseline="26143" dirty="0">
                <a:solidFill>
                  <a:srgbClr val="0000FF"/>
                </a:solidFill>
                <a:latin typeface="Arial"/>
                <a:cs typeface="Arial"/>
              </a:rPr>
              <a:t>+</a:t>
            </a:r>
            <a:r>
              <a:rPr sz="2000" b="1" spc="-15" dirty="0">
                <a:solidFill>
                  <a:srgbClr val="0000FF"/>
                </a:solidFill>
                <a:latin typeface="Arial"/>
                <a:cs typeface="Arial"/>
              </a:rPr>
              <a:t>, </a:t>
            </a:r>
            <a:r>
              <a:rPr sz="2000" b="1" spc="-55" dirty="0">
                <a:solidFill>
                  <a:srgbClr val="0000FF"/>
                </a:solidFill>
                <a:latin typeface="Arial"/>
                <a:cs typeface="Arial"/>
              </a:rPr>
              <a:t>secreted </a:t>
            </a:r>
            <a:r>
              <a:rPr sz="2000" b="1" spc="80" dirty="0">
                <a:solidFill>
                  <a:srgbClr val="0000FF"/>
                </a:solidFill>
                <a:latin typeface="Arial"/>
                <a:cs typeface="Arial"/>
              </a:rPr>
              <a:t>by </a:t>
            </a:r>
            <a:r>
              <a:rPr sz="2000" b="1" spc="15" dirty="0">
                <a:solidFill>
                  <a:srgbClr val="0000FF"/>
                </a:solidFill>
                <a:latin typeface="Arial"/>
                <a:cs typeface="Arial"/>
              </a:rPr>
              <a:t>tubular </a:t>
            </a:r>
            <a:r>
              <a:rPr sz="2000" b="1" spc="-195" dirty="0">
                <a:solidFill>
                  <a:srgbClr val="0000FF"/>
                </a:solidFill>
                <a:latin typeface="Arial"/>
                <a:cs typeface="Arial"/>
              </a:rPr>
              <a:t>cells,  </a:t>
            </a:r>
            <a:r>
              <a:rPr sz="2000" b="1" spc="5" dirty="0">
                <a:solidFill>
                  <a:srgbClr val="0000FF"/>
                </a:solidFill>
                <a:latin typeface="Arial"/>
                <a:cs typeface="Arial"/>
              </a:rPr>
              <a:t>to </a:t>
            </a:r>
            <a:r>
              <a:rPr sz="2000" b="1" spc="20" dirty="0">
                <a:solidFill>
                  <a:srgbClr val="0000FF"/>
                </a:solidFill>
                <a:latin typeface="Arial"/>
                <a:cs typeface="Arial"/>
              </a:rPr>
              <a:t>form</a:t>
            </a:r>
            <a:r>
              <a:rPr sz="2000" b="1" dirty="0">
                <a:solidFill>
                  <a:srgbClr val="0000FF"/>
                </a:solidFill>
                <a:latin typeface="Arial"/>
                <a:cs typeface="Arial"/>
              </a:rPr>
              <a:t> </a:t>
            </a:r>
            <a:r>
              <a:rPr sz="2000" b="1" spc="-140" dirty="0">
                <a:solidFill>
                  <a:srgbClr val="0000FF"/>
                </a:solidFill>
                <a:latin typeface="Arial"/>
                <a:cs typeface="Arial"/>
              </a:rPr>
              <a:t>H</a:t>
            </a:r>
            <a:r>
              <a:rPr sz="2000" b="1" spc="-209" baseline="-21241" dirty="0">
                <a:solidFill>
                  <a:srgbClr val="0000FF"/>
                </a:solidFill>
                <a:latin typeface="Arial"/>
                <a:cs typeface="Arial"/>
              </a:rPr>
              <a:t>2</a:t>
            </a:r>
            <a:r>
              <a:rPr sz="2000" b="1" spc="-140" dirty="0">
                <a:solidFill>
                  <a:srgbClr val="0000FF"/>
                </a:solidFill>
                <a:latin typeface="Arial"/>
                <a:cs typeface="Arial"/>
              </a:rPr>
              <a:t>CO</a:t>
            </a:r>
            <a:r>
              <a:rPr sz="2000" b="1" spc="-209" baseline="-21241" dirty="0">
                <a:solidFill>
                  <a:srgbClr val="0000FF"/>
                </a:solidFill>
                <a:latin typeface="Arial"/>
                <a:cs typeface="Arial"/>
              </a:rPr>
              <a:t>3</a:t>
            </a:r>
            <a:r>
              <a:rPr sz="2000" b="1" spc="-140" dirty="0">
                <a:solidFill>
                  <a:srgbClr val="0000FF"/>
                </a:solidFill>
                <a:latin typeface="Arial"/>
                <a:cs typeface="Arial"/>
              </a:rPr>
              <a:t>.</a:t>
            </a:r>
            <a:endParaRPr sz="2000" dirty="0">
              <a:solidFill>
                <a:prstClr val="black"/>
              </a:solidFill>
              <a:latin typeface="Arial"/>
              <a:cs typeface="Arial"/>
            </a:endParaRPr>
          </a:p>
          <a:p>
            <a:pPr marL="312420" indent="-274320">
              <a:spcBef>
                <a:spcPts val="1145"/>
              </a:spcBef>
              <a:buClr>
                <a:srgbClr val="9C007E"/>
              </a:buClr>
              <a:buSzPct val="94230"/>
              <a:buFont typeface="Arial"/>
              <a:buChar char=""/>
              <a:tabLst>
                <a:tab pos="312420" algn="l"/>
              </a:tabLst>
            </a:pPr>
            <a:r>
              <a:rPr sz="2000" b="1" spc="-135" dirty="0">
                <a:solidFill>
                  <a:srgbClr val="0000FF"/>
                </a:solidFill>
                <a:latin typeface="Arial"/>
                <a:cs typeface="Arial"/>
              </a:rPr>
              <a:t>H</a:t>
            </a:r>
            <a:r>
              <a:rPr sz="2000" b="1" spc="-202" baseline="-21241" dirty="0">
                <a:solidFill>
                  <a:srgbClr val="0000FF"/>
                </a:solidFill>
                <a:latin typeface="Arial"/>
                <a:cs typeface="Arial"/>
              </a:rPr>
              <a:t>2</a:t>
            </a:r>
            <a:r>
              <a:rPr sz="2000" b="1" spc="-135" dirty="0">
                <a:solidFill>
                  <a:srgbClr val="0000FF"/>
                </a:solidFill>
                <a:latin typeface="Arial"/>
                <a:cs typeface="Arial"/>
              </a:rPr>
              <a:t>CO</a:t>
            </a:r>
            <a:r>
              <a:rPr sz="2000" b="1" spc="-202" baseline="-21241" dirty="0">
                <a:solidFill>
                  <a:srgbClr val="0000FF"/>
                </a:solidFill>
                <a:latin typeface="Arial"/>
                <a:cs typeface="Arial"/>
              </a:rPr>
              <a:t>3 </a:t>
            </a:r>
            <a:r>
              <a:rPr sz="2000" b="1" spc="-150" dirty="0">
                <a:solidFill>
                  <a:srgbClr val="0000FF"/>
                </a:solidFill>
                <a:latin typeface="Arial"/>
                <a:cs typeface="Arial"/>
              </a:rPr>
              <a:t>is </a:t>
            </a:r>
            <a:r>
              <a:rPr sz="2000" b="1" spc="-25" dirty="0">
                <a:solidFill>
                  <a:srgbClr val="0000FF"/>
                </a:solidFill>
                <a:latin typeface="Arial"/>
                <a:cs typeface="Arial"/>
              </a:rPr>
              <a:t>then </a:t>
            </a:r>
            <a:r>
              <a:rPr sz="2000" b="1" spc="-5" dirty="0">
                <a:solidFill>
                  <a:srgbClr val="0000FF"/>
                </a:solidFill>
                <a:latin typeface="Arial"/>
                <a:cs typeface="Arial"/>
              </a:rPr>
              <a:t>cleaved </a:t>
            </a:r>
            <a:r>
              <a:rPr sz="2000" b="1" spc="5" dirty="0">
                <a:solidFill>
                  <a:srgbClr val="0000FF"/>
                </a:solidFill>
                <a:latin typeface="Arial"/>
                <a:cs typeface="Arial"/>
              </a:rPr>
              <a:t>to </a:t>
            </a:r>
            <a:r>
              <a:rPr sz="2000" b="1" spc="20" dirty="0">
                <a:solidFill>
                  <a:srgbClr val="0000FF"/>
                </a:solidFill>
                <a:latin typeface="Arial"/>
                <a:cs typeface="Arial"/>
              </a:rPr>
              <a:t>form </a:t>
            </a:r>
            <a:r>
              <a:rPr sz="2000" b="1" spc="-160" dirty="0">
                <a:solidFill>
                  <a:srgbClr val="0000FF"/>
                </a:solidFill>
                <a:latin typeface="Arial"/>
                <a:cs typeface="Arial"/>
              </a:rPr>
              <a:t>CO</a:t>
            </a:r>
            <a:r>
              <a:rPr sz="2000" b="1" spc="-240" baseline="-21241" dirty="0">
                <a:solidFill>
                  <a:srgbClr val="0000FF"/>
                </a:solidFill>
                <a:latin typeface="Arial"/>
                <a:cs typeface="Arial"/>
              </a:rPr>
              <a:t>2 </a:t>
            </a:r>
            <a:r>
              <a:rPr sz="2000" b="1" spc="40" dirty="0">
                <a:solidFill>
                  <a:srgbClr val="0000FF"/>
                </a:solidFill>
                <a:latin typeface="Arial"/>
                <a:cs typeface="Arial"/>
              </a:rPr>
              <a:t>and</a:t>
            </a:r>
            <a:r>
              <a:rPr sz="2000" b="1" spc="-15" dirty="0">
                <a:solidFill>
                  <a:srgbClr val="0000FF"/>
                </a:solidFill>
                <a:latin typeface="Arial"/>
                <a:cs typeface="Arial"/>
              </a:rPr>
              <a:t> </a:t>
            </a:r>
            <a:r>
              <a:rPr sz="2000" b="1" spc="-60" dirty="0">
                <a:solidFill>
                  <a:srgbClr val="0000FF"/>
                </a:solidFill>
                <a:latin typeface="Arial"/>
                <a:cs typeface="Arial"/>
              </a:rPr>
              <a:t>H</a:t>
            </a:r>
            <a:r>
              <a:rPr sz="2000" b="1" spc="-89" baseline="-21241" dirty="0">
                <a:solidFill>
                  <a:srgbClr val="0000FF"/>
                </a:solidFill>
                <a:latin typeface="Arial"/>
                <a:cs typeface="Arial"/>
              </a:rPr>
              <a:t>2</a:t>
            </a:r>
            <a:r>
              <a:rPr sz="2000" b="1" spc="-60" dirty="0">
                <a:solidFill>
                  <a:srgbClr val="0000FF"/>
                </a:solidFill>
                <a:latin typeface="Arial"/>
                <a:cs typeface="Arial"/>
              </a:rPr>
              <a:t>O.</a:t>
            </a:r>
            <a:endParaRPr lang="en-US" sz="2000" b="1" spc="-60" dirty="0">
              <a:solidFill>
                <a:srgbClr val="0000FF"/>
              </a:solidFill>
              <a:latin typeface="Arial"/>
              <a:cs typeface="Arial"/>
            </a:endParaRPr>
          </a:p>
          <a:p>
            <a:pPr marL="311785" marR="268605" lvl="0" indent="-274320">
              <a:lnSpc>
                <a:spcPct val="150000"/>
              </a:lnSpc>
              <a:spcBef>
                <a:spcPts val="95"/>
              </a:spcBef>
              <a:buClr>
                <a:srgbClr val="9C007E"/>
              </a:buClr>
              <a:buSzPct val="94642"/>
              <a:buFont typeface="Arial"/>
              <a:buChar char=""/>
              <a:tabLst>
                <a:tab pos="312420" algn="l"/>
              </a:tabLst>
            </a:pPr>
            <a:r>
              <a:rPr lang="en-US" sz="2000" b="1" spc="-170" dirty="0">
                <a:solidFill>
                  <a:srgbClr val="0000FF"/>
                </a:solidFill>
                <a:latin typeface="Arial"/>
                <a:cs typeface="Arial"/>
              </a:rPr>
              <a:t>As </a:t>
            </a:r>
            <a:r>
              <a:rPr lang="en-US" sz="2000" b="1" spc="-15" dirty="0">
                <a:solidFill>
                  <a:srgbClr val="0000FF"/>
                </a:solidFill>
                <a:latin typeface="Arial"/>
                <a:cs typeface="Arial"/>
              </a:rPr>
              <a:t>the </a:t>
            </a:r>
            <a:r>
              <a:rPr lang="en-US" sz="2000" b="1" spc="-175" dirty="0">
                <a:solidFill>
                  <a:srgbClr val="0000FF"/>
                </a:solidFill>
                <a:latin typeface="Arial"/>
                <a:cs typeface="Arial"/>
              </a:rPr>
              <a:t>CO</a:t>
            </a:r>
            <a:r>
              <a:rPr lang="en-US" sz="2000" b="1" spc="-262" baseline="-21021" dirty="0">
                <a:solidFill>
                  <a:srgbClr val="0000FF"/>
                </a:solidFill>
                <a:latin typeface="Arial"/>
                <a:cs typeface="Arial"/>
              </a:rPr>
              <a:t>2 </a:t>
            </a:r>
            <a:r>
              <a:rPr lang="en-US" sz="2000" b="1" spc="-55" dirty="0">
                <a:solidFill>
                  <a:srgbClr val="0000FF"/>
                </a:solidFill>
                <a:latin typeface="Arial"/>
                <a:cs typeface="Arial"/>
              </a:rPr>
              <a:t>concentration </a:t>
            </a:r>
            <a:r>
              <a:rPr lang="en-US" sz="2000" b="1" spc="-65" dirty="0">
                <a:solidFill>
                  <a:srgbClr val="0000FF"/>
                </a:solidFill>
                <a:latin typeface="Arial"/>
                <a:cs typeface="Arial"/>
              </a:rPr>
              <a:t>builds </a:t>
            </a:r>
            <a:r>
              <a:rPr lang="en-US" sz="2000" b="1" spc="-20" dirty="0">
                <a:solidFill>
                  <a:srgbClr val="0000FF"/>
                </a:solidFill>
                <a:latin typeface="Arial"/>
                <a:cs typeface="Arial"/>
              </a:rPr>
              <a:t>up </a:t>
            </a:r>
            <a:r>
              <a:rPr lang="en-US" sz="2000" b="1" spc="-50" dirty="0">
                <a:solidFill>
                  <a:srgbClr val="0000FF"/>
                </a:solidFill>
                <a:latin typeface="Arial"/>
                <a:cs typeface="Arial"/>
              </a:rPr>
              <a:t>in </a:t>
            </a:r>
            <a:r>
              <a:rPr lang="en-US" sz="2000" b="1" spc="-15" dirty="0">
                <a:solidFill>
                  <a:srgbClr val="0000FF"/>
                </a:solidFill>
                <a:latin typeface="Arial"/>
                <a:cs typeface="Arial"/>
              </a:rPr>
              <a:t>the  </a:t>
            </a:r>
            <a:r>
              <a:rPr lang="en-US" sz="2000" b="1" spc="-50" dirty="0">
                <a:solidFill>
                  <a:srgbClr val="0000FF"/>
                </a:solidFill>
                <a:latin typeface="Arial"/>
                <a:cs typeface="Arial"/>
              </a:rPr>
              <a:t>lumen, </a:t>
            </a:r>
            <a:r>
              <a:rPr lang="en-US" sz="2000" b="1" spc="-20" dirty="0">
                <a:solidFill>
                  <a:srgbClr val="0000FF"/>
                </a:solidFill>
                <a:latin typeface="Arial"/>
                <a:cs typeface="Arial"/>
              </a:rPr>
              <a:t>it </a:t>
            </a:r>
            <a:r>
              <a:rPr lang="en-US" sz="2000" b="1" spc="-70" dirty="0">
                <a:solidFill>
                  <a:srgbClr val="0000FF"/>
                </a:solidFill>
                <a:latin typeface="Arial"/>
                <a:cs typeface="Arial"/>
              </a:rPr>
              <a:t>diffuses </a:t>
            </a:r>
            <a:r>
              <a:rPr lang="en-US" sz="2000" b="1" spc="-20" dirty="0">
                <a:solidFill>
                  <a:srgbClr val="0000FF"/>
                </a:solidFill>
                <a:latin typeface="Arial"/>
                <a:cs typeface="Arial"/>
              </a:rPr>
              <a:t>into </a:t>
            </a:r>
            <a:r>
              <a:rPr lang="en-US" sz="2000" b="1" spc="-15" dirty="0">
                <a:solidFill>
                  <a:srgbClr val="0000FF"/>
                </a:solidFill>
                <a:latin typeface="Arial"/>
                <a:cs typeface="Arial"/>
              </a:rPr>
              <a:t>the </a:t>
            </a:r>
            <a:r>
              <a:rPr lang="en-US" sz="2000" b="1" spc="15" dirty="0">
                <a:solidFill>
                  <a:srgbClr val="0000FF"/>
                </a:solidFill>
                <a:latin typeface="Arial"/>
                <a:cs typeface="Arial"/>
              </a:rPr>
              <a:t>tubular </a:t>
            </a:r>
            <a:r>
              <a:rPr lang="en-US" sz="2000" b="1" spc="-135" dirty="0">
                <a:solidFill>
                  <a:srgbClr val="0000FF"/>
                </a:solidFill>
                <a:latin typeface="Arial"/>
                <a:cs typeface="Arial"/>
              </a:rPr>
              <a:t>cells </a:t>
            </a:r>
            <a:r>
              <a:rPr lang="en-US" sz="2000" b="1" spc="20" dirty="0">
                <a:solidFill>
                  <a:srgbClr val="0000FF"/>
                </a:solidFill>
                <a:latin typeface="Arial"/>
                <a:cs typeface="Arial"/>
              </a:rPr>
              <a:t>along  </a:t>
            </a:r>
            <a:r>
              <a:rPr lang="en-US" sz="2000" b="1" spc="-15" dirty="0">
                <a:solidFill>
                  <a:srgbClr val="0000FF"/>
                </a:solidFill>
                <a:latin typeface="Arial"/>
                <a:cs typeface="Arial"/>
              </a:rPr>
              <a:t>the </a:t>
            </a:r>
            <a:r>
              <a:rPr lang="en-US" sz="2000" b="1" spc="-50" dirty="0">
                <a:solidFill>
                  <a:srgbClr val="0000FF"/>
                </a:solidFill>
                <a:latin typeface="Arial"/>
                <a:cs typeface="Arial"/>
              </a:rPr>
              <a:t>concentration</a:t>
            </a:r>
            <a:r>
              <a:rPr lang="en-US" sz="2000" b="1" spc="70" dirty="0">
                <a:solidFill>
                  <a:srgbClr val="0000FF"/>
                </a:solidFill>
                <a:latin typeface="Arial"/>
                <a:cs typeface="Arial"/>
              </a:rPr>
              <a:t> </a:t>
            </a:r>
            <a:r>
              <a:rPr lang="en-US" sz="2000" b="1" spc="5" dirty="0">
                <a:solidFill>
                  <a:srgbClr val="0000FF"/>
                </a:solidFill>
                <a:latin typeface="Arial"/>
                <a:cs typeface="Arial"/>
              </a:rPr>
              <a:t>gradient.</a:t>
            </a:r>
            <a:endParaRPr lang="en-US" sz="2000" dirty="0">
              <a:solidFill>
                <a:prstClr val="black"/>
              </a:solidFill>
              <a:latin typeface="Arial"/>
              <a:cs typeface="Arial"/>
            </a:endParaRPr>
          </a:p>
          <a:p>
            <a:pPr marL="312420" indent="-274320">
              <a:spcBef>
                <a:spcPts val="1145"/>
              </a:spcBef>
              <a:buClr>
                <a:srgbClr val="9C007E"/>
              </a:buClr>
              <a:buSzPct val="94230"/>
              <a:buFont typeface="Arial"/>
              <a:buChar char=""/>
              <a:tabLst>
                <a:tab pos="312420" algn="l"/>
              </a:tabLst>
            </a:pPr>
            <a:endParaRPr sz="2000" dirty="0">
              <a:solidFill>
                <a:prstClr val="black"/>
              </a:solidFill>
              <a:latin typeface="Arial"/>
              <a:cs typeface="Arial"/>
            </a:endParaRPr>
          </a:p>
        </p:txBody>
      </p:sp>
    </p:spTree>
    <p:extLst>
      <p:ext uri="{BB962C8B-B14F-4D97-AF65-F5344CB8AC3E}">
        <p14:creationId xmlns:p14="http://schemas.microsoft.com/office/powerpoint/2010/main" val="122150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6462" y="836712"/>
            <a:ext cx="8381940" cy="4759636"/>
          </a:xfrm>
          <a:prstGeom prst="rect">
            <a:avLst/>
          </a:prstGeom>
        </p:spPr>
        <p:txBody>
          <a:bodyPr vert="horz" wrap="square" lIns="0" tIns="12065" rIns="0" bIns="0" rtlCol="0">
            <a:spAutoFit/>
          </a:bodyPr>
          <a:lstStyle/>
          <a:p>
            <a:pPr marL="311785" marR="30480" indent="-274320">
              <a:lnSpc>
                <a:spcPct val="150000"/>
              </a:lnSpc>
              <a:buClr>
                <a:srgbClr val="9C007E"/>
              </a:buClr>
              <a:buSzPct val="94642"/>
              <a:buFont typeface="Arial"/>
              <a:buChar char=""/>
              <a:tabLst>
                <a:tab pos="312420" algn="l"/>
              </a:tabLst>
            </a:pPr>
            <a:r>
              <a:rPr sz="2400" b="1" spc="10" dirty="0">
                <a:solidFill>
                  <a:prstClr val="black"/>
                </a:solidFill>
                <a:latin typeface="Arial"/>
                <a:cs typeface="Arial"/>
              </a:rPr>
              <a:t>In </a:t>
            </a:r>
            <a:r>
              <a:rPr sz="2400" b="1" spc="-15" dirty="0">
                <a:solidFill>
                  <a:prstClr val="black"/>
                </a:solidFill>
                <a:latin typeface="Arial"/>
                <a:cs typeface="Arial"/>
              </a:rPr>
              <a:t>the </a:t>
            </a:r>
            <a:r>
              <a:rPr sz="2400" b="1" spc="15" dirty="0">
                <a:solidFill>
                  <a:prstClr val="black"/>
                </a:solidFill>
                <a:latin typeface="Arial"/>
                <a:cs typeface="Arial"/>
              </a:rPr>
              <a:t>tubular </a:t>
            </a:r>
            <a:r>
              <a:rPr sz="2400" b="1" spc="-110" dirty="0">
                <a:solidFill>
                  <a:prstClr val="black"/>
                </a:solidFill>
                <a:latin typeface="Arial"/>
                <a:cs typeface="Arial"/>
              </a:rPr>
              <a:t>cell, </a:t>
            </a:r>
            <a:r>
              <a:rPr sz="2400" b="1" spc="-175" dirty="0">
                <a:solidFill>
                  <a:srgbClr val="FF0066"/>
                </a:solidFill>
                <a:latin typeface="Arial"/>
                <a:cs typeface="Arial"/>
              </a:rPr>
              <a:t>CO</a:t>
            </a:r>
            <a:r>
              <a:rPr sz="2400" b="1" spc="-262" baseline="-21021" dirty="0">
                <a:solidFill>
                  <a:srgbClr val="FF0066"/>
                </a:solidFill>
                <a:latin typeface="Arial"/>
                <a:cs typeface="Arial"/>
              </a:rPr>
              <a:t>2 </a:t>
            </a:r>
            <a:r>
              <a:rPr sz="2400" b="1" spc="50" dirty="0">
                <a:solidFill>
                  <a:srgbClr val="FF0066"/>
                </a:solidFill>
                <a:latin typeface="Arial"/>
                <a:cs typeface="Arial"/>
              </a:rPr>
              <a:t>again </a:t>
            </a:r>
            <a:r>
              <a:rPr sz="2400" b="1" spc="-95" dirty="0">
                <a:solidFill>
                  <a:srgbClr val="FF0066"/>
                </a:solidFill>
                <a:latin typeface="Arial"/>
                <a:cs typeface="Arial"/>
              </a:rPr>
              <a:t>combines </a:t>
            </a:r>
            <a:r>
              <a:rPr sz="2400" b="1" spc="60" dirty="0">
                <a:solidFill>
                  <a:srgbClr val="FF0066"/>
                </a:solidFill>
                <a:latin typeface="Arial"/>
                <a:cs typeface="Arial"/>
              </a:rPr>
              <a:t>with  </a:t>
            </a:r>
            <a:r>
              <a:rPr sz="2400" b="1" spc="-35" dirty="0">
                <a:solidFill>
                  <a:srgbClr val="FF0066"/>
                </a:solidFill>
                <a:latin typeface="Arial"/>
                <a:cs typeface="Arial"/>
              </a:rPr>
              <a:t>H</a:t>
            </a:r>
            <a:r>
              <a:rPr sz="2400" b="1" spc="-52" baseline="-21021" dirty="0">
                <a:solidFill>
                  <a:srgbClr val="FF0066"/>
                </a:solidFill>
                <a:latin typeface="Arial"/>
                <a:cs typeface="Arial"/>
              </a:rPr>
              <a:t>2</a:t>
            </a:r>
            <a:r>
              <a:rPr sz="2400" b="1" spc="-35" dirty="0">
                <a:solidFill>
                  <a:srgbClr val="FF0066"/>
                </a:solidFill>
                <a:latin typeface="Arial"/>
                <a:cs typeface="Arial"/>
              </a:rPr>
              <a:t>O </a:t>
            </a:r>
            <a:r>
              <a:rPr sz="2400" b="1" dirty="0">
                <a:solidFill>
                  <a:srgbClr val="FF0066"/>
                </a:solidFill>
                <a:latin typeface="Arial"/>
                <a:cs typeface="Arial"/>
              </a:rPr>
              <a:t>to </a:t>
            </a:r>
            <a:r>
              <a:rPr sz="2400" b="1" spc="15" dirty="0">
                <a:solidFill>
                  <a:srgbClr val="FF0066"/>
                </a:solidFill>
                <a:latin typeface="Arial"/>
                <a:cs typeface="Arial"/>
              </a:rPr>
              <a:t>form </a:t>
            </a:r>
            <a:r>
              <a:rPr sz="2400" b="1" spc="-150" dirty="0">
                <a:solidFill>
                  <a:srgbClr val="FF0066"/>
                </a:solidFill>
                <a:latin typeface="Arial"/>
                <a:cs typeface="Arial"/>
              </a:rPr>
              <a:t>H</a:t>
            </a:r>
            <a:r>
              <a:rPr sz="2400" b="1" spc="-225" baseline="-21021" dirty="0">
                <a:solidFill>
                  <a:srgbClr val="FF0066"/>
                </a:solidFill>
                <a:latin typeface="Arial"/>
                <a:cs typeface="Arial"/>
              </a:rPr>
              <a:t>2</a:t>
            </a:r>
            <a:r>
              <a:rPr sz="2400" b="1" spc="-150" dirty="0">
                <a:solidFill>
                  <a:srgbClr val="FF0066"/>
                </a:solidFill>
                <a:latin typeface="Arial"/>
                <a:cs typeface="Arial"/>
              </a:rPr>
              <a:t>CO</a:t>
            </a:r>
            <a:r>
              <a:rPr sz="2400" b="1" spc="-225" baseline="-21021" dirty="0">
                <a:solidFill>
                  <a:srgbClr val="FF0066"/>
                </a:solidFill>
                <a:latin typeface="Arial"/>
                <a:cs typeface="Arial"/>
              </a:rPr>
              <a:t>3 </a:t>
            </a:r>
            <a:r>
              <a:rPr sz="2400" b="1" spc="-30" dirty="0">
                <a:solidFill>
                  <a:srgbClr val="FF0066"/>
                </a:solidFill>
                <a:latin typeface="Arial"/>
                <a:cs typeface="Arial"/>
              </a:rPr>
              <a:t>which then </a:t>
            </a:r>
            <a:r>
              <a:rPr sz="2400" b="1" spc="-100" dirty="0">
                <a:solidFill>
                  <a:srgbClr val="FF0066"/>
                </a:solidFill>
                <a:latin typeface="Arial"/>
                <a:cs typeface="Arial"/>
              </a:rPr>
              <a:t>dissociates </a:t>
            </a:r>
            <a:r>
              <a:rPr sz="2400" b="1" spc="-25" dirty="0">
                <a:solidFill>
                  <a:srgbClr val="FF0066"/>
                </a:solidFill>
                <a:latin typeface="Arial"/>
                <a:cs typeface="Arial"/>
              </a:rPr>
              <a:t>into  </a:t>
            </a:r>
            <a:r>
              <a:rPr sz="2400" b="1" spc="50" dirty="0">
                <a:solidFill>
                  <a:srgbClr val="FF0066"/>
                </a:solidFill>
                <a:latin typeface="Arial"/>
                <a:cs typeface="Arial"/>
              </a:rPr>
              <a:t>H</a:t>
            </a:r>
            <a:r>
              <a:rPr sz="2400" b="1" spc="75" baseline="25525" dirty="0">
                <a:solidFill>
                  <a:srgbClr val="FF0066"/>
                </a:solidFill>
                <a:latin typeface="Arial"/>
                <a:cs typeface="Arial"/>
              </a:rPr>
              <a:t>+ </a:t>
            </a:r>
            <a:r>
              <a:rPr sz="2400" b="1" spc="-235" dirty="0">
                <a:solidFill>
                  <a:srgbClr val="FF0066"/>
                </a:solidFill>
                <a:latin typeface="Arial"/>
                <a:cs typeface="Arial"/>
              </a:rPr>
              <a:t>&amp;</a:t>
            </a:r>
            <a:r>
              <a:rPr sz="2400" b="1" spc="-375" dirty="0">
                <a:solidFill>
                  <a:srgbClr val="FF0066"/>
                </a:solidFill>
                <a:latin typeface="Arial"/>
                <a:cs typeface="Arial"/>
              </a:rPr>
              <a:t> </a:t>
            </a:r>
            <a:r>
              <a:rPr sz="2400" b="1" spc="-105" dirty="0">
                <a:solidFill>
                  <a:srgbClr val="FF0066"/>
                </a:solidFill>
                <a:latin typeface="Arial"/>
                <a:cs typeface="Arial"/>
              </a:rPr>
              <a:t>HCO</a:t>
            </a:r>
            <a:r>
              <a:rPr sz="2400" b="1" spc="-157" baseline="-21021" dirty="0">
                <a:solidFill>
                  <a:srgbClr val="FF0066"/>
                </a:solidFill>
                <a:latin typeface="Arial"/>
                <a:cs typeface="Arial"/>
              </a:rPr>
              <a:t>3</a:t>
            </a:r>
            <a:r>
              <a:rPr sz="2400" b="1" spc="-157" baseline="25525" dirty="0">
                <a:solidFill>
                  <a:srgbClr val="FF0066"/>
                </a:solidFill>
                <a:latin typeface="Arial"/>
                <a:cs typeface="Arial"/>
              </a:rPr>
              <a:t>-</a:t>
            </a:r>
            <a:endParaRPr sz="2400" baseline="25525" dirty="0">
              <a:solidFill>
                <a:prstClr val="black"/>
              </a:solidFill>
              <a:latin typeface="Arial"/>
              <a:cs typeface="Arial"/>
            </a:endParaRPr>
          </a:p>
          <a:p>
            <a:pPr marL="311785" marR="83820" indent="-274320">
              <a:lnSpc>
                <a:spcPts val="5040"/>
              </a:lnSpc>
              <a:spcBef>
                <a:spcPts val="450"/>
              </a:spcBef>
              <a:buClr>
                <a:srgbClr val="9C007E"/>
              </a:buClr>
              <a:buSzPct val="94642"/>
              <a:buFont typeface="Arial"/>
              <a:buChar char=""/>
              <a:tabLst>
                <a:tab pos="312420" algn="l"/>
              </a:tabLst>
            </a:pPr>
            <a:r>
              <a:rPr sz="2400" b="1" spc="-145" dirty="0">
                <a:solidFill>
                  <a:prstClr val="black"/>
                </a:solidFill>
                <a:latin typeface="Arial"/>
                <a:cs typeface="Arial"/>
              </a:rPr>
              <a:t>The </a:t>
            </a:r>
            <a:r>
              <a:rPr sz="2400" b="1" spc="50" dirty="0">
                <a:solidFill>
                  <a:srgbClr val="0000FF"/>
                </a:solidFill>
                <a:latin typeface="Arial"/>
                <a:cs typeface="Arial"/>
              </a:rPr>
              <a:t>H</a:t>
            </a:r>
            <a:r>
              <a:rPr sz="2400" b="1" spc="75" baseline="25525" dirty="0">
                <a:solidFill>
                  <a:srgbClr val="0000FF"/>
                </a:solidFill>
                <a:latin typeface="Arial"/>
                <a:cs typeface="Arial"/>
              </a:rPr>
              <a:t>+ </a:t>
            </a:r>
            <a:r>
              <a:rPr sz="2400" b="1" spc="-165" dirty="0">
                <a:solidFill>
                  <a:srgbClr val="0000FF"/>
                </a:solidFill>
                <a:latin typeface="Arial"/>
                <a:cs typeface="Arial"/>
              </a:rPr>
              <a:t>is </a:t>
            </a:r>
            <a:r>
              <a:rPr sz="2400" b="1" spc="-60" dirty="0">
                <a:solidFill>
                  <a:srgbClr val="0000FF"/>
                </a:solidFill>
                <a:latin typeface="Arial"/>
                <a:cs typeface="Arial"/>
              </a:rPr>
              <a:t>secreted </a:t>
            </a:r>
            <a:r>
              <a:rPr sz="2400" b="1" spc="-20" dirty="0">
                <a:solidFill>
                  <a:srgbClr val="0000FF"/>
                </a:solidFill>
                <a:latin typeface="Arial"/>
                <a:cs typeface="Arial"/>
              </a:rPr>
              <a:t>into </a:t>
            </a:r>
            <a:r>
              <a:rPr sz="2400" b="1" spc="-15" dirty="0">
                <a:solidFill>
                  <a:srgbClr val="0000FF"/>
                </a:solidFill>
                <a:latin typeface="Arial"/>
                <a:cs typeface="Arial"/>
              </a:rPr>
              <a:t>the </a:t>
            </a:r>
            <a:r>
              <a:rPr sz="2400" b="1" spc="-30" dirty="0">
                <a:solidFill>
                  <a:srgbClr val="0000FF"/>
                </a:solidFill>
                <a:latin typeface="Arial"/>
                <a:cs typeface="Arial"/>
              </a:rPr>
              <a:t>lumen </a:t>
            </a:r>
            <a:r>
              <a:rPr sz="2400" b="1" spc="-50" dirty="0">
                <a:solidFill>
                  <a:srgbClr val="0000FF"/>
                </a:solidFill>
                <a:latin typeface="Arial"/>
                <a:cs typeface="Arial"/>
              </a:rPr>
              <a:t>in exchange  </a:t>
            </a:r>
            <a:r>
              <a:rPr sz="2400" b="1" spc="35" dirty="0">
                <a:solidFill>
                  <a:srgbClr val="0000FF"/>
                </a:solidFill>
                <a:latin typeface="Arial"/>
                <a:cs typeface="Arial"/>
              </a:rPr>
              <a:t>for</a:t>
            </a:r>
            <a:r>
              <a:rPr sz="2400" b="1" spc="-10" dirty="0">
                <a:solidFill>
                  <a:srgbClr val="0000FF"/>
                </a:solidFill>
                <a:latin typeface="Arial"/>
                <a:cs typeface="Arial"/>
              </a:rPr>
              <a:t> </a:t>
            </a:r>
            <a:r>
              <a:rPr sz="2400" b="1" spc="70" dirty="0">
                <a:solidFill>
                  <a:srgbClr val="0000FF"/>
                </a:solidFill>
                <a:latin typeface="Arial"/>
                <a:cs typeface="Arial"/>
              </a:rPr>
              <a:t>Na</a:t>
            </a:r>
            <a:r>
              <a:rPr sz="2400" b="1" spc="104" baseline="25525" dirty="0">
                <a:solidFill>
                  <a:srgbClr val="0000FF"/>
                </a:solidFill>
                <a:latin typeface="Arial"/>
                <a:cs typeface="Arial"/>
              </a:rPr>
              <a:t>+</a:t>
            </a:r>
            <a:r>
              <a:rPr sz="2400" b="1" spc="70" dirty="0">
                <a:solidFill>
                  <a:srgbClr val="0000FF"/>
                </a:solidFill>
                <a:latin typeface="Arial"/>
                <a:cs typeface="Arial"/>
              </a:rPr>
              <a:t>.</a:t>
            </a:r>
            <a:endParaRPr lang="en-US" sz="2400" b="1" spc="70" dirty="0">
              <a:solidFill>
                <a:srgbClr val="0000FF"/>
              </a:solidFill>
              <a:latin typeface="Arial"/>
              <a:cs typeface="Arial"/>
            </a:endParaRPr>
          </a:p>
          <a:p>
            <a:pPr marL="349885" marR="1285875" lvl="0" indent="-274320">
              <a:lnSpc>
                <a:spcPct val="150000"/>
              </a:lnSpc>
              <a:spcBef>
                <a:spcPts val="95"/>
              </a:spcBef>
              <a:buClr>
                <a:srgbClr val="9C007E"/>
              </a:buClr>
              <a:buSzPct val="94642"/>
              <a:buFont typeface="Arial"/>
              <a:buChar char=""/>
              <a:tabLst>
                <a:tab pos="350520" algn="l"/>
              </a:tabLst>
            </a:pPr>
            <a:r>
              <a:rPr lang="en-US" sz="2400" b="1" spc="-145" dirty="0">
                <a:solidFill>
                  <a:prstClr val="black"/>
                </a:solidFill>
                <a:latin typeface="Arial"/>
                <a:cs typeface="Arial"/>
              </a:rPr>
              <a:t>The </a:t>
            </a:r>
            <a:r>
              <a:rPr lang="en-US" sz="2400" b="1" spc="-105" dirty="0">
                <a:solidFill>
                  <a:srgbClr val="0000FF"/>
                </a:solidFill>
                <a:latin typeface="Arial"/>
                <a:cs typeface="Arial"/>
              </a:rPr>
              <a:t>HCO</a:t>
            </a:r>
            <a:r>
              <a:rPr lang="en-US" sz="2400" b="1" spc="-157" baseline="-21021" dirty="0">
                <a:solidFill>
                  <a:srgbClr val="0000FF"/>
                </a:solidFill>
                <a:latin typeface="Arial"/>
                <a:cs typeface="Arial"/>
              </a:rPr>
              <a:t>3</a:t>
            </a:r>
            <a:r>
              <a:rPr lang="en-US" sz="2400" b="1" spc="-157" baseline="25525" dirty="0">
                <a:solidFill>
                  <a:srgbClr val="0000FF"/>
                </a:solidFill>
                <a:latin typeface="Arial"/>
                <a:cs typeface="Arial"/>
              </a:rPr>
              <a:t>- </a:t>
            </a:r>
            <a:r>
              <a:rPr lang="en-US" sz="2400" b="1" spc="-165" dirty="0">
                <a:solidFill>
                  <a:srgbClr val="0000FF"/>
                </a:solidFill>
                <a:latin typeface="Arial"/>
                <a:cs typeface="Arial"/>
              </a:rPr>
              <a:t>is </a:t>
            </a:r>
            <a:r>
              <a:rPr lang="en-US" sz="2400" b="1" spc="10" dirty="0">
                <a:solidFill>
                  <a:srgbClr val="0000FF"/>
                </a:solidFill>
                <a:latin typeface="Arial"/>
                <a:cs typeface="Arial"/>
              </a:rPr>
              <a:t>reabsorbed </a:t>
            </a:r>
            <a:r>
              <a:rPr lang="en-US" sz="2400" b="1" spc="-25" dirty="0">
                <a:solidFill>
                  <a:srgbClr val="0000FF"/>
                </a:solidFill>
                <a:latin typeface="Arial"/>
                <a:cs typeface="Arial"/>
              </a:rPr>
              <a:t>into </a:t>
            </a:r>
            <a:r>
              <a:rPr lang="en-US" sz="2400" b="1" spc="-5" dirty="0">
                <a:solidFill>
                  <a:srgbClr val="0000FF"/>
                </a:solidFill>
                <a:latin typeface="Arial"/>
                <a:cs typeface="Arial"/>
              </a:rPr>
              <a:t>plasma </a:t>
            </a:r>
            <a:r>
              <a:rPr lang="en-US" sz="2400" b="1" spc="-260" dirty="0">
                <a:solidFill>
                  <a:srgbClr val="0000FF"/>
                </a:solidFill>
                <a:latin typeface="Arial"/>
                <a:cs typeface="Arial"/>
              </a:rPr>
              <a:t>in </a:t>
            </a:r>
            <a:r>
              <a:rPr lang="en-US" sz="2400" b="1" spc="-65" dirty="0">
                <a:solidFill>
                  <a:srgbClr val="0000FF"/>
                </a:solidFill>
                <a:latin typeface="Arial"/>
                <a:cs typeface="Arial"/>
              </a:rPr>
              <a:t>association </a:t>
            </a:r>
            <a:r>
              <a:rPr lang="en-US" sz="2400" b="1" spc="60" dirty="0">
                <a:solidFill>
                  <a:srgbClr val="0000FF"/>
                </a:solidFill>
                <a:latin typeface="Arial"/>
                <a:cs typeface="Arial"/>
              </a:rPr>
              <a:t>with</a:t>
            </a:r>
            <a:r>
              <a:rPr lang="en-US" sz="2400" b="1" spc="95" dirty="0">
                <a:solidFill>
                  <a:srgbClr val="0000FF"/>
                </a:solidFill>
                <a:latin typeface="Arial"/>
                <a:cs typeface="Arial"/>
              </a:rPr>
              <a:t> </a:t>
            </a:r>
            <a:r>
              <a:rPr lang="en-US" sz="2400" b="1" spc="70" dirty="0">
                <a:solidFill>
                  <a:srgbClr val="0000FF"/>
                </a:solidFill>
                <a:latin typeface="Arial"/>
                <a:cs typeface="Arial"/>
              </a:rPr>
              <a:t>Na</a:t>
            </a:r>
            <a:r>
              <a:rPr lang="en-US" sz="2400" b="1" spc="104" baseline="25525" dirty="0">
                <a:solidFill>
                  <a:srgbClr val="0000FF"/>
                </a:solidFill>
                <a:latin typeface="Arial"/>
                <a:cs typeface="Arial"/>
              </a:rPr>
              <a:t>+</a:t>
            </a:r>
            <a:r>
              <a:rPr lang="en-US" sz="2400" b="1" spc="70" dirty="0">
                <a:solidFill>
                  <a:srgbClr val="0000FF"/>
                </a:solidFill>
                <a:latin typeface="Arial"/>
                <a:cs typeface="Arial"/>
              </a:rPr>
              <a:t>.</a:t>
            </a:r>
            <a:endParaRPr lang="en-US" sz="2400" dirty="0">
              <a:solidFill>
                <a:prstClr val="black"/>
              </a:solidFill>
              <a:latin typeface="Arial"/>
              <a:cs typeface="Arial"/>
            </a:endParaRPr>
          </a:p>
          <a:p>
            <a:pPr marL="349885" marR="146050" lvl="0" indent="-274320">
              <a:lnSpc>
                <a:spcPct val="150000"/>
              </a:lnSpc>
              <a:spcBef>
                <a:spcPts val="5"/>
              </a:spcBef>
              <a:buClr>
                <a:srgbClr val="9C007E"/>
              </a:buClr>
              <a:buSzPct val="94642"/>
              <a:buFont typeface="Arial"/>
              <a:buChar char=""/>
              <a:tabLst>
                <a:tab pos="350520" algn="l"/>
                <a:tab pos="4244340" algn="l"/>
              </a:tabLst>
            </a:pPr>
            <a:r>
              <a:rPr lang="en-US" sz="2400" b="1" spc="-30" dirty="0">
                <a:solidFill>
                  <a:srgbClr val="FF0066"/>
                </a:solidFill>
                <a:latin typeface="Arial"/>
                <a:cs typeface="Arial"/>
              </a:rPr>
              <a:t>Reabsorption</a:t>
            </a:r>
            <a:r>
              <a:rPr lang="en-US" sz="2400" b="1" spc="60" dirty="0">
                <a:solidFill>
                  <a:srgbClr val="FF0066"/>
                </a:solidFill>
                <a:latin typeface="Arial"/>
                <a:cs typeface="Arial"/>
              </a:rPr>
              <a:t> </a:t>
            </a:r>
            <a:r>
              <a:rPr lang="en-US" sz="2400" b="1" spc="25" dirty="0">
                <a:solidFill>
                  <a:srgbClr val="FF0066"/>
                </a:solidFill>
                <a:latin typeface="Arial"/>
                <a:cs typeface="Arial"/>
              </a:rPr>
              <a:t>of</a:t>
            </a:r>
            <a:r>
              <a:rPr lang="en-US" sz="2400" b="1" spc="15" dirty="0">
                <a:solidFill>
                  <a:srgbClr val="FF0066"/>
                </a:solidFill>
                <a:latin typeface="Arial"/>
                <a:cs typeface="Arial"/>
              </a:rPr>
              <a:t> </a:t>
            </a:r>
            <a:r>
              <a:rPr lang="en-US" sz="2400" b="1" spc="-110" dirty="0">
                <a:solidFill>
                  <a:srgbClr val="FF0066"/>
                </a:solidFill>
                <a:latin typeface="Arial"/>
                <a:cs typeface="Arial"/>
              </a:rPr>
              <a:t>HCO</a:t>
            </a:r>
            <a:r>
              <a:rPr lang="en-US" sz="2400" b="1" spc="-165" baseline="-21021" dirty="0">
                <a:solidFill>
                  <a:srgbClr val="FF0066"/>
                </a:solidFill>
                <a:latin typeface="Arial"/>
                <a:cs typeface="Arial"/>
              </a:rPr>
              <a:t>3</a:t>
            </a:r>
            <a:r>
              <a:rPr lang="en-US" sz="2400" b="1" spc="-165" baseline="25525" dirty="0">
                <a:solidFill>
                  <a:srgbClr val="FF0066"/>
                </a:solidFill>
                <a:latin typeface="Arial"/>
                <a:cs typeface="Arial"/>
              </a:rPr>
              <a:t>-</a:t>
            </a:r>
            <a:r>
              <a:rPr lang="en-US" sz="2400" b="1" spc="-165" dirty="0">
                <a:solidFill>
                  <a:srgbClr val="FF0066"/>
                </a:solidFill>
                <a:latin typeface="Arial"/>
                <a:cs typeface="Arial"/>
              </a:rPr>
              <a:t> is </a:t>
            </a:r>
            <a:r>
              <a:rPr lang="en-US" sz="2400" b="1" spc="175" dirty="0">
                <a:solidFill>
                  <a:srgbClr val="FF0066"/>
                </a:solidFill>
                <a:latin typeface="Arial"/>
                <a:cs typeface="Arial"/>
              </a:rPr>
              <a:t>a </a:t>
            </a:r>
            <a:r>
              <a:rPr lang="en-US" sz="2400" b="1" spc="-160" dirty="0">
                <a:solidFill>
                  <a:srgbClr val="FF0066"/>
                </a:solidFill>
                <a:latin typeface="Arial"/>
                <a:cs typeface="Arial"/>
              </a:rPr>
              <a:t>cyclic </a:t>
            </a:r>
            <a:r>
              <a:rPr lang="en-US" sz="2400" b="1" spc="-120" dirty="0">
                <a:solidFill>
                  <a:srgbClr val="FF0066"/>
                </a:solidFill>
                <a:latin typeface="Arial"/>
                <a:cs typeface="Arial"/>
              </a:rPr>
              <a:t>process </a:t>
            </a:r>
            <a:r>
              <a:rPr lang="en-US" sz="2400" b="1" spc="60" dirty="0">
                <a:solidFill>
                  <a:srgbClr val="FF0066"/>
                </a:solidFill>
                <a:latin typeface="Arial"/>
                <a:cs typeface="Arial"/>
              </a:rPr>
              <a:t>with  </a:t>
            </a:r>
            <a:r>
              <a:rPr lang="en-US" sz="2400" b="1" spc="-15" dirty="0">
                <a:solidFill>
                  <a:srgbClr val="FF0066"/>
                </a:solidFill>
                <a:latin typeface="Arial"/>
                <a:cs typeface="Arial"/>
              </a:rPr>
              <a:t>the </a:t>
            </a:r>
            <a:r>
              <a:rPr lang="en-US" sz="2400" b="1" spc="-20" dirty="0">
                <a:solidFill>
                  <a:srgbClr val="FF0066"/>
                </a:solidFill>
                <a:latin typeface="Arial"/>
                <a:cs typeface="Arial"/>
              </a:rPr>
              <a:t>net </a:t>
            </a:r>
            <a:r>
              <a:rPr lang="en-US" sz="2400" b="1" spc="-5" dirty="0">
                <a:solidFill>
                  <a:srgbClr val="FF0066"/>
                </a:solidFill>
                <a:latin typeface="Arial"/>
                <a:cs typeface="Arial"/>
              </a:rPr>
              <a:t>excretion </a:t>
            </a:r>
            <a:r>
              <a:rPr lang="en-US" sz="2400" b="1" spc="25" dirty="0">
                <a:solidFill>
                  <a:srgbClr val="FF0066"/>
                </a:solidFill>
                <a:latin typeface="Arial"/>
                <a:cs typeface="Arial"/>
              </a:rPr>
              <a:t>of </a:t>
            </a:r>
            <a:r>
              <a:rPr lang="en-US" sz="2400" b="1" spc="45" dirty="0">
                <a:solidFill>
                  <a:srgbClr val="FF0066"/>
                </a:solidFill>
                <a:latin typeface="Arial"/>
                <a:cs typeface="Arial"/>
              </a:rPr>
              <a:t>H</a:t>
            </a:r>
            <a:r>
              <a:rPr lang="en-US" sz="2400" b="1" spc="67" baseline="25525" dirty="0">
                <a:solidFill>
                  <a:srgbClr val="FF0066"/>
                </a:solidFill>
                <a:latin typeface="Arial"/>
                <a:cs typeface="Arial"/>
              </a:rPr>
              <a:t>+ </a:t>
            </a:r>
            <a:r>
              <a:rPr lang="en-US" sz="2400" b="1" spc="35" dirty="0">
                <a:solidFill>
                  <a:srgbClr val="FF0066"/>
                </a:solidFill>
                <a:latin typeface="Arial"/>
                <a:cs typeface="Arial"/>
              </a:rPr>
              <a:t>or </a:t>
            </a:r>
            <a:r>
              <a:rPr lang="en-US" sz="2400" b="1" spc="10" dirty="0">
                <a:solidFill>
                  <a:srgbClr val="FF0066"/>
                </a:solidFill>
                <a:latin typeface="Arial"/>
                <a:cs typeface="Arial"/>
              </a:rPr>
              <a:t>generation </a:t>
            </a:r>
            <a:r>
              <a:rPr lang="en-US" sz="2400" b="1" spc="25" dirty="0">
                <a:solidFill>
                  <a:srgbClr val="FF0066"/>
                </a:solidFill>
                <a:latin typeface="Arial"/>
                <a:cs typeface="Arial"/>
              </a:rPr>
              <a:t>of </a:t>
            </a:r>
            <a:r>
              <a:rPr lang="en-US" sz="2400" b="1" spc="105" dirty="0">
                <a:solidFill>
                  <a:srgbClr val="FF0066"/>
                </a:solidFill>
                <a:latin typeface="Arial"/>
                <a:cs typeface="Arial"/>
              </a:rPr>
              <a:t>new  </a:t>
            </a:r>
            <a:r>
              <a:rPr lang="en-US" sz="2400" b="1" spc="-105" dirty="0">
                <a:solidFill>
                  <a:srgbClr val="FF0066"/>
                </a:solidFill>
                <a:latin typeface="Arial"/>
                <a:cs typeface="Arial"/>
              </a:rPr>
              <a:t>HCO</a:t>
            </a:r>
            <a:r>
              <a:rPr lang="en-US" sz="2400" b="1" spc="-157" baseline="-21021" dirty="0">
                <a:solidFill>
                  <a:srgbClr val="FF0066"/>
                </a:solidFill>
                <a:latin typeface="Arial"/>
                <a:cs typeface="Arial"/>
              </a:rPr>
              <a:t>3</a:t>
            </a:r>
            <a:r>
              <a:rPr lang="en-US" sz="2400" b="1" spc="-157" baseline="25525" dirty="0">
                <a:solidFill>
                  <a:srgbClr val="FF0066"/>
                </a:solidFill>
                <a:latin typeface="Arial"/>
                <a:cs typeface="Arial"/>
              </a:rPr>
              <a:t>-</a:t>
            </a:r>
            <a:endParaRPr lang="en-US" sz="2400" baseline="25525" dirty="0">
              <a:solidFill>
                <a:prstClr val="black"/>
              </a:solidFill>
              <a:latin typeface="Arial"/>
              <a:cs typeface="Arial"/>
            </a:endParaRPr>
          </a:p>
          <a:p>
            <a:pPr marL="37465" marR="83820">
              <a:lnSpc>
                <a:spcPts val="5040"/>
              </a:lnSpc>
              <a:spcBef>
                <a:spcPts val="450"/>
              </a:spcBef>
              <a:buClr>
                <a:srgbClr val="9C007E"/>
              </a:buClr>
              <a:buSzPct val="94642"/>
              <a:tabLst>
                <a:tab pos="312420" algn="l"/>
              </a:tabLst>
            </a:pPr>
            <a:endParaRPr sz="2400" dirty="0">
              <a:solidFill>
                <a:prstClr val="black"/>
              </a:solidFill>
              <a:latin typeface="Arial"/>
              <a:cs typeface="Arial"/>
            </a:endParaRPr>
          </a:p>
        </p:txBody>
      </p:sp>
    </p:spTree>
    <p:extLst>
      <p:ext uri="{BB962C8B-B14F-4D97-AF65-F5344CB8AC3E}">
        <p14:creationId xmlns:p14="http://schemas.microsoft.com/office/powerpoint/2010/main" val="1541200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50947" y="844296"/>
            <a:ext cx="5490972" cy="408431"/>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201161" y="1905761"/>
            <a:ext cx="2819400" cy="4343400"/>
          </a:xfrm>
          <a:custGeom>
            <a:avLst/>
            <a:gdLst/>
            <a:ahLst/>
            <a:cxnLst/>
            <a:rect l="l" t="t" r="r" b="b"/>
            <a:pathLst>
              <a:path w="2819400" h="4343400">
                <a:moveTo>
                  <a:pt x="0" y="4343400"/>
                </a:moveTo>
                <a:lnTo>
                  <a:pt x="2819400" y="4343400"/>
                </a:lnTo>
                <a:lnTo>
                  <a:pt x="2819400" y="0"/>
                </a:lnTo>
                <a:lnTo>
                  <a:pt x="0" y="0"/>
                </a:lnTo>
                <a:lnTo>
                  <a:pt x="0" y="4343400"/>
                </a:lnTo>
                <a:close/>
              </a:path>
            </a:pathLst>
          </a:custGeom>
          <a:ln w="25908">
            <a:solidFill>
              <a:srgbClr val="0000FF"/>
            </a:solidFill>
          </a:ln>
        </p:spPr>
        <p:txBody>
          <a:bodyPr wrap="square" lIns="0" tIns="0" rIns="0" bIns="0" rtlCol="0"/>
          <a:lstStyle/>
          <a:p>
            <a:endParaRPr>
              <a:solidFill>
                <a:prstClr val="black"/>
              </a:solidFill>
            </a:endParaRPr>
          </a:p>
        </p:txBody>
      </p:sp>
      <p:sp>
        <p:nvSpPr>
          <p:cNvPr id="4" name="object 4"/>
          <p:cNvSpPr txBox="1"/>
          <p:nvPr/>
        </p:nvSpPr>
        <p:spPr>
          <a:xfrm>
            <a:off x="3516629" y="2208402"/>
            <a:ext cx="2185670" cy="330835"/>
          </a:xfrm>
          <a:prstGeom prst="rect">
            <a:avLst/>
          </a:prstGeom>
        </p:spPr>
        <p:txBody>
          <a:bodyPr vert="horz" wrap="square" lIns="0" tIns="13335" rIns="0" bIns="0" rtlCol="0">
            <a:spAutoFit/>
          </a:bodyPr>
          <a:lstStyle/>
          <a:p>
            <a:pPr marL="12700">
              <a:spcBef>
                <a:spcPts val="105"/>
              </a:spcBef>
            </a:pPr>
            <a:r>
              <a:rPr sz="2000" b="1" spc="-20" dirty="0">
                <a:solidFill>
                  <a:srgbClr val="FF0066"/>
                </a:solidFill>
                <a:latin typeface="Arial"/>
                <a:cs typeface="Arial"/>
              </a:rPr>
              <a:t>Renal </a:t>
            </a:r>
            <a:r>
              <a:rPr sz="2000" b="1" spc="-25" dirty="0">
                <a:solidFill>
                  <a:srgbClr val="FF0066"/>
                </a:solidFill>
                <a:latin typeface="Arial"/>
                <a:cs typeface="Arial"/>
              </a:rPr>
              <a:t>Tubular</a:t>
            </a:r>
            <a:r>
              <a:rPr sz="2000" b="1" spc="-125" dirty="0">
                <a:solidFill>
                  <a:srgbClr val="FF0066"/>
                </a:solidFill>
                <a:latin typeface="Arial"/>
                <a:cs typeface="Arial"/>
              </a:rPr>
              <a:t> </a:t>
            </a:r>
            <a:r>
              <a:rPr sz="2000" b="1" spc="-65" dirty="0">
                <a:solidFill>
                  <a:srgbClr val="FF0066"/>
                </a:solidFill>
                <a:latin typeface="Arial"/>
                <a:cs typeface="Arial"/>
              </a:rPr>
              <a:t>Cell</a:t>
            </a:r>
            <a:endParaRPr sz="2000">
              <a:solidFill>
                <a:prstClr val="black"/>
              </a:solidFill>
              <a:latin typeface="Arial"/>
              <a:cs typeface="Arial"/>
            </a:endParaRPr>
          </a:p>
        </p:txBody>
      </p:sp>
      <p:sp>
        <p:nvSpPr>
          <p:cNvPr id="5" name="object 5"/>
          <p:cNvSpPr txBox="1"/>
          <p:nvPr/>
        </p:nvSpPr>
        <p:spPr>
          <a:xfrm>
            <a:off x="4338573" y="28180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66"/>
                </a:solidFill>
                <a:latin typeface="Arial"/>
                <a:cs typeface="Arial"/>
              </a:rPr>
              <a:t>Na</a:t>
            </a:r>
            <a:r>
              <a:rPr sz="1950" b="1" spc="172" baseline="25641" dirty="0">
                <a:solidFill>
                  <a:srgbClr val="FF0066"/>
                </a:solidFill>
                <a:latin typeface="Arial"/>
                <a:cs typeface="Arial"/>
              </a:rPr>
              <a:t>+</a:t>
            </a:r>
            <a:endParaRPr sz="1950" baseline="25641">
              <a:solidFill>
                <a:prstClr val="black"/>
              </a:solidFill>
              <a:latin typeface="Arial"/>
              <a:cs typeface="Arial"/>
            </a:endParaRPr>
          </a:p>
        </p:txBody>
      </p:sp>
      <p:sp>
        <p:nvSpPr>
          <p:cNvPr id="6" name="object 6"/>
          <p:cNvSpPr txBox="1"/>
          <p:nvPr/>
        </p:nvSpPr>
        <p:spPr>
          <a:xfrm>
            <a:off x="3933190" y="3732657"/>
            <a:ext cx="1355090" cy="330835"/>
          </a:xfrm>
          <a:prstGeom prst="rect">
            <a:avLst/>
          </a:prstGeom>
        </p:spPr>
        <p:txBody>
          <a:bodyPr vert="horz" wrap="square" lIns="0" tIns="12700" rIns="0" bIns="0" rtlCol="0">
            <a:spAutoFit/>
          </a:bodyPr>
          <a:lstStyle/>
          <a:p>
            <a:pPr marL="38100">
              <a:spcBef>
                <a:spcPts val="100"/>
              </a:spcBef>
            </a:pPr>
            <a:r>
              <a:rPr sz="2000" b="1" spc="-75" dirty="0">
                <a:solidFill>
                  <a:srgbClr val="0000FF"/>
                </a:solidFill>
                <a:latin typeface="Arial"/>
                <a:cs typeface="Arial"/>
              </a:rPr>
              <a:t>HCO</a:t>
            </a:r>
            <a:r>
              <a:rPr sz="1950" b="1" spc="-112" baseline="-21367" dirty="0">
                <a:solidFill>
                  <a:srgbClr val="0000FF"/>
                </a:solidFill>
                <a:latin typeface="Arial"/>
                <a:cs typeface="Arial"/>
              </a:rPr>
              <a:t>3</a:t>
            </a:r>
            <a:r>
              <a:rPr sz="2000" b="1" spc="-75" dirty="0">
                <a:solidFill>
                  <a:srgbClr val="0000FF"/>
                </a:solidFill>
                <a:latin typeface="Arial"/>
                <a:cs typeface="Arial"/>
              </a:rPr>
              <a:t>- </a:t>
            </a:r>
            <a:r>
              <a:rPr sz="2000" b="1" spc="50" dirty="0">
                <a:solidFill>
                  <a:srgbClr val="FF0066"/>
                </a:solidFill>
                <a:latin typeface="Arial"/>
                <a:cs typeface="Arial"/>
              </a:rPr>
              <a:t>+</a:t>
            </a:r>
            <a:r>
              <a:rPr sz="2000" b="1" spc="-30" dirty="0">
                <a:solidFill>
                  <a:srgbClr val="FF0066"/>
                </a:solidFill>
                <a:latin typeface="Arial"/>
                <a:cs typeface="Arial"/>
              </a:rPr>
              <a:t> </a:t>
            </a:r>
            <a:r>
              <a:rPr sz="2000" b="1" spc="40" dirty="0">
                <a:solidFill>
                  <a:srgbClr val="FF0066"/>
                </a:solidFill>
                <a:latin typeface="Arial"/>
                <a:cs typeface="Arial"/>
              </a:rPr>
              <a:t>H</a:t>
            </a:r>
            <a:r>
              <a:rPr sz="1950" b="1" spc="60" baseline="25641" dirty="0">
                <a:solidFill>
                  <a:srgbClr val="FF0066"/>
                </a:solidFill>
                <a:latin typeface="Arial"/>
                <a:cs typeface="Arial"/>
              </a:rPr>
              <a:t>+</a:t>
            </a:r>
            <a:endParaRPr sz="1950" baseline="25641">
              <a:solidFill>
                <a:prstClr val="black"/>
              </a:solidFill>
              <a:latin typeface="Arial"/>
              <a:cs typeface="Arial"/>
            </a:endParaRPr>
          </a:p>
        </p:txBody>
      </p:sp>
      <p:sp>
        <p:nvSpPr>
          <p:cNvPr id="7" name="object 7"/>
          <p:cNvSpPr txBox="1"/>
          <p:nvPr/>
        </p:nvSpPr>
        <p:spPr>
          <a:xfrm>
            <a:off x="4228846" y="4647057"/>
            <a:ext cx="866140" cy="636270"/>
          </a:xfrm>
          <a:prstGeom prst="rect">
            <a:avLst/>
          </a:prstGeom>
        </p:spPr>
        <p:txBody>
          <a:bodyPr vert="horz" wrap="square" lIns="0" tIns="12700" rIns="0" bIns="0" rtlCol="0">
            <a:spAutoFit/>
          </a:bodyPr>
          <a:lstStyle/>
          <a:p>
            <a:pPr marL="38100">
              <a:spcBef>
                <a:spcPts val="100"/>
              </a:spcBef>
            </a:pPr>
            <a:r>
              <a:rPr sz="2000" b="1" spc="-100" dirty="0">
                <a:solidFill>
                  <a:srgbClr val="FF0066"/>
                </a:solidFill>
                <a:latin typeface="Arial"/>
                <a:cs typeface="Arial"/>
              </a:rPr>
              <a:t>H</a:t>
            </a:r>
            <a:r>
              <a:rPr sz="1950" b="1" spc="-150" baseline="-21367" dirty="0">
                <a:solidFill>
                  <a:srgbClr val="FF0066"/>
                </a:solidFill>
                <a:latin typeface="Arial"/>
                <a:cs typeface="Arial"/>
              </a:rPr>
              <a:t>2</a:t>
            </a:r>
            <a:r>
              <a:rPr sz="2000" b="1" spc="-100" dirty="0">
                <a:solidFill>
                  <a:srgbClr val="FF0066"/>
                </a:solidFill>
                <a:latin typeface="Arial"/>
                <a:cs typeface="Arial"/>
              </a:rPr>
              <a:t>CO</a:t>
            </a:r>
            <a:r>
              <a:rPr sz="1950" b="1" spc="-150" baseline="-21367" dirty="0">
                <a:solidFill>
                  <a:srgbClr val="FF0066"/>
                </a:solidFill>
                <a:latin typeface="Arial"/>
                <a:cs typeface="Arial"/>
              </a:rPr>
              <a:t>3</a:t>
            </a:r>
            <a:endParaRPr sz="1950" baseline="-21367">
              <a:solidFill>
                <a:prstClr val="black"/>
              </a:solidFill>
              <a:latin typeface="Arial"/>
              <a:cs typeface="Arial"/>
            </a:endParaRPr>
          </a:p>
          <a:p>
            <a:pPr marL="495300"/>
            <a:r>
              <a:rPr sz="2000" b="1" spc="-145" dirty="0">
                <a:solidFill>
                  <a:srgbClr val="0000FF"/>
                </a:solidFill>
                <a:latin typeface="Arial"/>
                <a:cs typeface="Arial"/>
              </a:rPr>
              <a:t>CA</a:t>
            </a:r>
            <a:endParaRPr sz="2000">
              <a:solidFill>
                <a:prstClr val="black"/>
              </a:solidFill>
              <a:latin typeface="Arial"/>
              <a:cs typeface="Arial"/>
            </a:endParaRPr>
          </a:p>
        </p:txBody>
      </p:sp>
      <p:sp>
        <p:nvSpPr>
          <p:cNvPr id="8" name="object 8"/>
          <p:cNvSpPr txBox="1"/>
          <p:nvPr/>
        </p:nvSpPr>
        <p:spPr>
          <a:xfrm>
            <a:off x="3977385" y="5561787"/>
            <a:ext cx="1266825" cy="330835"/>
          </a:xfrm>
          <a:prstGeom prst="rect">
            <a:avLst/>
          </a:prstGeom>
        </p:spPr>
        <p:txBody>
          <a:bodyPr vert="horz" wrap="square" lIns="0" tIns="12700" rIns="0" bIns="0" rtlCol="0">
            <a:spAutoFit/>
          </a:bodyPr>
          <a:lstStyle/>
          <a:p>
            <a:pPr marL="38100">
              <a:spcBef>
                <a:spcPts val="100"/>
              </a:spcBef>
            </a:pPr>
            <a:r>
              <a:rPr sz="2000" b="1" spc="-25" dirty="0">
                <a:solidFill>
                  <a:srgbClr val="FF0066"/>
                </a:solidFill>
                <a:latin typeface="Arial"/>
                <a:cs typeface="Arial"/>
              </a:rPr>
              <a:t>H</a:t>
            </a:r>
            <a:r>
              <a:rPr sz="1950" b="1" spc="-37" baseline="-21367" dirty="0">
                <a:solidFill>
                  <a:srgbClr val="FF0066"/>
                </a:solidFill>
                <a:latin typeface="Arial"/>
                <a:cs typeface="Arial"/>
              </a:rPr>
              <a:t>2</a:t>
            </a:r>
            <a:r>
              <a:rPr sz="2000" b="1" spc="-25" dirty="0">
                <a:solidFill>
                  <a:srgbClr val="FF0066"/>
                </a:solidFill>
                <a:latin typeface="Arial"/>
                <a:cs typeface="Arial"/>
              </a:rPr>
              <a:t>O </a:t>
            </a:r>
            <a:r>
              <a:rPr sz="2000" b="1" spc="50" dirty="0">
                <a:solidFill>
                  <a:srgbClr val="FF0066"/>
                </a:solidFill>
                <a:latin typeface="Arial"/>
                <a:cs typeface="Arial"/>
              </a:rPr>
              <a:t>+</a:t>
            </a:r>
            <a:r>
              <a:rPr sz="2000" b="1" spc="-55" dirty="0">
                <a:solidFill>
                  <a:srgbClr val="FF0066"/>
                </a:solidFill>
                <a:latin typeface="Arial"/>
                <a:cs typeface="Arial"/>
              </a:rPr>
              <a:t> </a:t>
            </a:r>
            <a:r>
              <a:rPr sz="2000" b="1" spc="-114" dirty="0">
                <a:solidFill>
                  <a:srgbClr val="FF0066"/>
                </a:solidFill>
                <a:latin typeface="Arial"/>
                <a:cs typeface="Arial"/>
              </a:rPr>
              <a:t>CO</a:t>
            </a:r>
            <a:r>
              <a:rPr sz="1950" b="1" spc="-172" baseline="-21367" dirty="0">
                <a:solidFill>
                  <a:srgbClr val="FF0066"/>
                </a:solidFill>
                <a:latin typeface="Arial"/>
                <a:cs typeface="Arial"/>
              </a:rPr>
              <a:t>2</a:t>
            </a:r>
            <a:endParaRPr sz="1950" baseline="-21367">
              <a:solidFill>
                <a:prstClr val="black"/>
              </a:solidFill>
              <a:latin typeface="Arial"/>
              <a:cs typeface="Arial"/>
            </a:endParaRPr>
          </a:p>
        </p:txBody>
      </p:sp>
      <p:grpSp>
        <p:nvGrpSpPr>
          <p:cNvPr id="9" name="object 9"/>
          <p:cNvGrpSpPr/>
          <p:nvPr/>
        </p:nvGrpSpPr>
        <p:grpSpPr>
          <a:xfrm>
            <a:off x="4247388" y="3979164"/>
            <a:ext cx="349250" cy="1682750"/>
            <a:chOff x="4247388" y="3979164"/>
            <a:chExt cx="349250" cy="1682750"/>
          </a:xfrm>
        </p:grpSpPr>
        <p:sp>
          <p:nvSpPr>
            <p:cNvPr id="10" name="object 10"/>
            <p:cNvSpPr/>
            <p:nvPr/>
          </p:nvSpPr>
          <p:spPr>
            <a:xfrm>
              <a:off x="4247388" y="3979164"/>
              <a:ext cx="348996" cy="69189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4361434" y="41155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2" name="object 12"/>
            <p:cNvSpPr/>
            <p:nvPr/>
          </p:nvSpPr>
          <p:spPr>
            <a:xfrm>
              <a:off x="4247388" y="4969764"/>
              <a:ext cx="348996" cy="6918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4361434" y="51061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grpSp>
      <p:sp>
        <p:nvSpPr>
          <p:cNvPr id="14" name="object 14"/>
          <p:cNvSpPr txBox="1"/>
          <p:nvPr/>
        </p:nvSpPr>
        <p:spPr>
          <a:xfrm>
            <a:off x="1047394" y="1902917"/>
            <a:ext cx="723900" cy="331470"/>
          </a:xfrm>
          <a:prstGeom prst="rect">
            <a:avLst/>
          </a:prstGeom>
        </p:spPr>
        <p:txBody>
          <a:bodyPr vert="horz" wrap="square" lIns="0" tIns="13335" rIns="0" bIns="0" rtlCol="0">
            <a:spAutoFit/>
          </a:bodyPr>
          <a:lstStyle/>
          <a:p>
            <a:pPr marL="12700">
              <a:spcBef>
                <a:spcPts val="105"/>
              </a:spcBef>
            </a:pPr>
            <a:r>
              <a:rPr sz="2000" b="1" spc="-70" dirty="0">
                <a:solidFill>
                  <a:srgbClr val="FF0000"/>
                </a:solidFill>
                <a:latin typeface="Arial"/>
                <a:cs typeface="Arial"/>
              </a:rPr>
              <a:t>Bl</a:t>
            </a:r>
            <a:r>
              <a:rPr sz="2000" b="1" spc="-95" dirty="0">
                <a:solidFill>
                  <a:srgbClr val="FF0000"/>
                </a:solidFill>
                <a:latin typeface="Arial"/>
                <a:cs typeface="Arial"/>
              </a:rPr>
              <a:t>o</a:t>
            </a:r>
            <a:r>
              <a:rPr sz="2000" b="1" spc="20" dirty="0">
                <a:solidFill>
                  <a:srgbClr val="FF0000"/>
                </a:solidFill>
                <a:latin typeface="Arial"/>
                <a:cs typeface="Arial"/>
              </a:rPr>
              <a:t>od</a:t>
            </a:r>
            <a:endParaRPr sz="2000">
              <a:solidFill>
                <a:prstClr val="black"/>
              </a:solidFill>
              <a:latin typeface="Arial"/>
              <a:cs typeface="Arial"/>
            </a:endParaRPr>
          </a:p>
        </p:txBody>
      </p:sp>
      <p:sp>
        <p:nvSpPr>
          <p:cNvPr id="15" name="object 15"/>
          <p:cNvSpPr txBox="1"/>
          <p:nvPr/>
        </p:nvSpPr>
        <p:spPr>
          <a:xfrm>
            <a:off x="909218" y="28180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00"/>
                </a:solidFill>
                <a:latin typeface="Arial"/>
                <a:cs typeface="Arial"/>
              </a:rPr>
              <a:t>Na</a:t>
            </a:r>
            <a:r>
              <a:rPr sz="1950" b="1" spc="172" baseline="25641" dirty="0">
                <a:solidFill>
                  <a:srgbClr val="FF0000"/>
                </a:solidFill>
                <a:latin typeface="Arial"/>
                <a:cs typeface="Arial"/>
              </a:rPr>
              <a:t>+</a:t>
            </a:r>
            <a:endParaRPr sz="1950" baseline="25641">
              <a:solidFill>
                <a:prstClr val="black"/>
              </a:solidFill>
              <a:latin typeface="Arial"/>
              <a:cs typeface="Arial"/>
            </a:endParaRPr>
          </a:p>
        </p:txBody>
      </p:sp>
      <p:sp>
        <p:nvSpPr>
          <p:cNvPr id="16" name="object 16"/>
          <p:cNvSpPr txBox="1"/>
          <p:nvPr/>
        </p:nvSpPr>
        <p:spPr>
          <a:xfrm>
            <a:off x="1018946" y="3732657"/>
            <a:ext cx="780415" cy="330835"/>
          </a:xfrm>
          <a:prstGeom prst="rect">
            <a:avLst/>
          </a:prstGeom>
        </p:spPr>
        <p:txBody>
          <a:bodyPr vert="horz" wrap="square" lIns="0" tIns="12700" rIns="0" bIns="0" rtlCol="0">
            <a:spAutoFit/>
          </a:bodyPr>
          <a:lstStyle/>
          <a:p>
            <a:pPr marL="38100">
              <a:spcBef>
                <a:spcPts val="100"/>
              </a:spcBef>
            </a:pPr>
            <a:r>
              <a:rPr sz="2000" b="1" spc="-95" dirty="0">
                <a:solidFill>
                  <a:srgbClr val="0000FF"/>
                </a:solidFill>
                <a:latin typeface="Arial"/>
                <a:cs typeface="Arial"/>
              </a:rPr>
              <a:t>HCO3</a:t>
            </a:r>
            <a:r>
              <a:rPr sz="1950" b="1" spc="-142" baseline="25641" dirty="0">
                <a:solidFill>
                  <a:srgbClr val="0000FF"/>
                </a:solidFill>
                <a:latin typeface="Arial"/>
                <a:cs typeface="Arial"/>
              </a:rPr>
              <a:t>-</a:t>
            </a:r>
            <a:endParaRPr sz="1950" baseline="25641">
              <a:solidFill>
                <a:prstClr val="black"/>
              </a:solidFill>
              <a:latin typeface="Arial"/>
              <a:cs typeface="Arial"/>
            </a:endParaRPr>
          </a:p>
        </p:txBody>
      </p:sp>
      <p:sp>
        <p:nvSpPr>
          <p:cNvPr id="17" name="object 17"/>
          <p:cNvSpPr txBox="1"/>
          <p:nvPr/>
        </p:nvSpPr>
        <p:spPr>
          <a:xfrm>
            <a:off x="7044181" y="2818002"/>
            <a:ext cx="542290" cy="330835"/>
          </a:xfrm>
          <a:prstGeom prst="rect">
            <a:avLst/>
          </a:prstGeom>
        </p:spPr>
        <p:txBody>
          <a:bodyPr vert="horz" wrap="square" lIns="0" tIns="13335" rIns="0" bIns="0" rtlCol="0">
            <a:spAutoFit/>
          </a:bodyPr>
          <a:lstStyle/>
          <a:p>
            <a:pPr marL="38100">
              <a:spcBef>
                <a:spcPts val="105"/>
              </a:spcBef>
            </a:pPr>
            <a:r>
              <a:rPr sz="2000" b="1" spc="114" dirty="0">
                <a:solidFill>
                  <a:prstClr val="black"/>
                </a:solidFill>
                <a:latin typeface="Arial"/>
                <a:cs typeface="Arial"/>
              </a:rPr>
              <a:t>Na</a:t>
            </a:r>
            <a:r>
              <a:rPr sz="1950" b="1" spc="172" baseline="25641" dirty="0">
                <a:solidFill>
                  <a:prstClr val="black"/>
                </a:solidFill>
                <a:latin typeface="Arial"/>
                <a:cs typeface="Arial"/>
              </a:rPr>
              <a:t>+</a:t>
            </a:r>
            <a:endParaRPr sz="1950" baseline="25641">
              <a:solidFill>
                <a:prstClr val="black"/>
              </a:solidFill>
              <a:latin typeface="Arial"/>
              <a:cs typeface="Arial"/>
            </a:endParaRPr>
          </a:p>
        </p:txBody>
      </p:sp>
      <p:grpSp>
        <p:nvGrpSpPr>
          <p:cNvPr id="18" name="object 18"/>
          <p:cNvGrpSpPr/>
          <p:nvPr/>
        </p:nvGrpSpPr>
        <p:grpSpPr>
          <a:xfrm>
            <a:off x="1502663" y="2836164"/>
            <a:ext cx="5454650" cy="1263650"/>
            <a:chOff x="1502663" y="2836164"/>
            <a:chExt cx="5454650" cy="1263650"/>
          </a:xfrm>
        </p:grpSpPr>
        <p:sp>
          <p:nvSpPr>
            <p:cNvPr id="19" name="object 19"/>
            <p:cNvSpPr/>
            <p:nvPr/>
          </p:nvSpPr>
          <p:spPr>
            <a:xfrm>
              <a:off x="4855463" y="2874264"/>
              <a:ext cx="2063495" cy="348996"/>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20" name="object 20"/>
            <p:cNvSpPr/>
            <p:nvPr/>
          </p:nvSpPr>
          <p:spPr>
            <a:xfrm>
              <a:off x="5029961" y="2950591"/>
              <a:ext cx="1828800" cy="120650"/>
            </a:xfrm>
            <a:custGeom>
              <a:avLst/>
              <a:gdLst/>
              <a:ahLst/>
              <a:cxnLst/>
              <a:rect l="l" t="t" r="r" b="b"/>
              <a:pathLst>
                <a:path w="1828800" h="120650">
                  <a:moveTo>
                    <a:pt x="102997" y="0"/>
                  </a:moveTo>
                  <a:lnTo>
                    <a:pt x="0" y="60071"/>
                  </a:lnTo>
                  <a:lnTo>
                    <a:pt x="102997" y="120142"/>
                  </a:lnTo>
                  <a:lnTo>
                    <a:pt x="110998" y="118110"/>
                  </a:lnTo>
                  <a:lnTo>
                    <a:pt x="114553" y="111887"/>
                  </a:lnTo>
                  <a:lnTo>
                    <a:pt x="118110" y="105791"/>
                  </a:lnTo>
                  <a:lnTo>
                    <a:pt x="116077" y="97789"/>
                  </a:lnTo>
                  <a:lnTo>
                    <a:pt x="109854" y="94234"/>
                  </a:lnTo>
                  <a:lnTo>
                    <a:pt x="73496" y="73025"/>
                  </a:lnTo>
                  <a:lnTo>
                    <a:pt x="25653" y="73025"/>
                  </a:lnTo>
                  <a:lnTo>
                    <a:pt x="25653" y="47117"/>
                  </a:lnTo>
                  <a:lnTo>
                    <a:pt x="73496" y="47117"/>
                  </a:lnTo>
                  <a:lnTo>
                    <a:pt x="109854" y="25908"/>
                  </a:lnTo>
                  <a:lnTo>
                    <a:pt x="116077" y="22351"/>
                  </a:lnTo>
                  <a:lnTo>
                    <a:pt x="118110" y="14350"/>
                  </a:lnTo>
                  <a:lnTo>
                    <a:pt x="114553" y="8255"/>
                  </a:lnTo>
                  <a:lnTo>
                    <a:pt x="110998" y="2032"/>
                  </a:lnTo>
                  <a:lnTo>
                    <a:pt x="102997" y="0"/>
                  </a:lnTo>
                  <a:close/>
                </a:path>
                <a:path w="1828800" h="120650">
                  <a:moveTo>
                    <a:pt x="73496" y="47117"/>
                  </a:moveTo>
                  <a:lnTo>
                    <a:pt x="25653" y="47117"/>
                  </a:lnTo>
                  <a:lnTo>
                    <a:pt x="25653" y="73025"/>
                  </a:lnTo>
                  <a:lnTo>
                    <a:pt x="73496" y="73025"/>
                  </a:lnTo>
                  <a:lnTo>
                    <a:pt x="70448" y="71247"/>
                  </a:lnTo>
                  <a:lnTo>
                    <a:pt x="32130" y="71247"/>
                  </a:lnTo>
                  <a:lnTo>
                    <a:pt x="32130" y="48895"/>
                  </a:lnTo>
                  <a:lnTo>
                    <a:pt x="70448" y="48895"/>
                  </a:lnTo>
                  <a:lnTo>
                    <a:pt x="73496" y="47117"/>
                  </a:lnTo>
                  <a:close/>
                </a:path>
                <a:path w="1828800" h="120650">
                  <a:moveTo>
                    <a:pt x="1828799" y="47117"/>
                  </a:moveTo>
                  <a:lnTo>
                    <a:pt x="73496" y="47117"/>
                  </a:lnTo>
                  <a:lnTo>
                    <a:pt x="51289" y="60071"/>
                  </a:lnTo>
                  <a:lnTo>
                    <a:pt x="73496" y="73025"/>
                  </a:lnTo>
                  <a:lnTo>
                    <a:pt x="1828799" y="73025"/>
                  </a:lnTo>
                  <a:lnTo>
                    <a:pt x="1828799" y="47117"/>
                  </a:lnTo>
                  <a:close/>
                </a:path>
                <a:path w="1828800" h="120650">
                  <a:moveTo>
                    <a:pt x="32130" y="48895"/>
                  </a:moveTo>
                  <a:lnTo>
                    <a:pt x="32130" y="71247"/>
                  </a:lnTo>
                  <a:lnTo>
                    <a:pt x="51289" y="60071"/>
                  </a:lnTo>
                  <a:lnTo>
                    <a:pt x="32130" y="48895"/>
                  </a:lnTo>
                  <a:close/>
                </a:path>
                <a:path w="1828800" h="120650">
                  <a:moveTo>
                    <a:pt x="51289" y="60071"/>
                  </a:moveTo>
                  <a:lnTo>
                    <a:pt x="32130" y="71247"/>
                  </a:lnTo>
                  <a:lnTo>
                    <a:pt x="70448" y="71247"/>
                  </a:lnTo>
                  <a:lnTo>
                    <a:pt x="51289" y="60071"/>
                  </a:lnTo>
                  <a:close/>
                </a:path>
                <a:path w="1828800" h="120650">
                  <a:moveTo>
                    <a:pt x="70448" y="48895"/>
                  </a:moveTo>
                  <a:lnTo>
                    <a:pt x="32130"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1" name="object 21"/>
            <p:cNvSpPr/>
            <p:nvPr/>
          </p:nvSpPr>
          <p:spPr>
            <a:xfrm>
              <a:off x="1502663" y="2836164"/>
              <a:ext cx="2520695" cy="34899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2" name="object 22"/>
            <p:cNvSpPr/>
            <p:nvPr/>
          </p:nvSpPr>
          <p:spPr>
            <a:xfrm>
              <a:off x="1677161" y="2912491"/>
              <a:ext cx="2286000" cy="120650"/>
            </a:xfrm>
            <a:custGeom>
              <a:avLst/>
              <a:gdLst/>
              <a:ahLst/>
              <a:cxnLst/>
              <a:rect l="l" t="t" r="r" b="b"/>
              <a:pathLst>
                <a:path w="2286000" h="120650">
                  <a:moveTo>
                    <a:pt x="102996" y="0"/>
                  </a:moveTo>
                  <a:lnTo>
                    <a:pt x="0" y="60071"/>
                  </a:lnTo>
                  <a:lnTo>
                    <a:pt x="102996" y="120142"/>
                  </a:lnTo>
                  <a:lnTo>
                    <a:pt x="110998" y="118110"/>
                  </a:lnTo>
                  <a:lnTo>
                    <a:pt x="114554" y="111887"/>
                  </a:lnTo>
                  <a:lnTo>
                    <a:pt x="118110" y="105791"/>
                  </a:lnTo>
                  <a:lnTo>
                    <a:pt x="116077" y="97789"/>
                  </a:lnTo>
                  <a:lnTo>
                    <a:pt x="109855" y="94234"/>
                  </a:lnTo>
                  <a:lnTo>
                    <a:pt x="73496" y="73025"/>
                  </a:lnTo>
                  <a:lnTo>
                    <a:pt x="25654" y="73025"/>
                  </a:lnTo>
                  <a:lnTo>
                    <a:pt x="25654" y="47117"/>
                  </a:lnTo>
                  <a:lnTo>
                    <a:pt x="73496" y="47117"/>
                  </a:lnTo>
                  <a:lnTo>
                    <a:pt x="109855" y="25908"/>
                  </a:lnTo>
                  <a:lnTo>
                    <a:pt x="116077" y="22351"/>
                  </a:lnTo>
                  <a:lnTo>
                    <a:pt x="118110" y="14350"/>
                  </a:lnTo>
                  <a:lnTo>
                    <a:pt x="114554" y="8255"/>
                  </a:lnTo>
                  <a:lnTo>
                    <a:pt x="110998" y="2032"/>
                  </a:lnTo>
                  <a:lnTo>
                    <a:pt x="102996" y="0"/>
                  </a:lnTo>
                  <a:close/>
                </a:path>
                <a:path w="2286000" h="120650">
                  <a:moveTo>
                    <a:pt x="73496" y="47117"/>
                  </a:moveTo>
                  <a:lnTo>
                    <a:pt x="25654" y="47117"/>
                  </a:lnTo>
                  <a:lnTo>
                    <a:pt x="25654" y="73025"/>
                  </a:lnTo>
                  <a:lnTo>
                    <a:pt x="73496" y="73025"/>
                  </a:lnTo>
                  <a:lnTo>
                    <a:pt x="70448" y="71247"/>
                  </a:lnTo>
                  <a:lnTo>
                    <a:pt x="32131" y="71247"/>
                  </a:lnTo>
                  <a:lnTo>
                    <a:pt x="32131" y="48895"/>
                  </a:lnTo>
                  <a:lnTo>
                    <a:pt x="70448" y="48895"/>
                  </a:lnTo>
                  <a:lnTo>
                    <a:pt x="73496" y="47117"/>
                  </a:lnTo>
                  <a:close/>
                </a:path>
                <a:path w="2286000" h="120650">
                  <a:moveTo>
                    <a:pt x="2286000" y="47117"/>
                  </a:moveTo>
                  <a:lnTo>
                    <a:pt x="73496" y="47117"/>
                  </a:lnTo>
                  <a:lnTo>
                    <a:pt x="51289" y="60071"/>
                  </a:lnTo>
                  <a:lnTo>
                    <a:pt x="73496" y="73025"/>
                  </a:lnTo>
                  <a:lnTo>
                    <a:pt x="2286000" y="73025"/>
                  </a:lnTo>
                  <a:lnTo>
                    <a:pt x="2286000" y="47117"/>
                  </a:lnTo>
                  <a:close/>
                </a:path>
                <a:path w="2286000" h="120650">
                  <a:moveTo>
                    <a:pt x="32131" y="48895"/>
                  </a:moveTo>
                  <a:lnTo>
                    <a:pt x="32131" y="71247"/>
                  </a:lnTo>
                  <a:lnTo>
                    <a:pt x="51289" y="60071"/>
                  </a:lnTo>
                  <a:lnTo>
                    <a:pt x="32131" y="48895"/>
                  </a:lnTo>
                  <a:close/>
                </a:path>
                <a:path w="2286000" h="120650">
                  <a:moveTo>
                    <a:pt x="51289" y="60071"/>
                  </a:moveTo>
                  <a:lnTo>
                    <a:pt x="32131" y="71247"/>
                  </a:lnTo>
                  <a:lnTo>
                    <a:pt x="70448" y="71247"/>
                  </a:lnTo>
                  <a:lnTo>
                    <a:pt x="51289" y="60071"/>
                  </a:lnTo>
                  <a:close/>
                </a:path>
                <a:path w="2286000" h="120650">
                  <a:moveTo>
                    <a:pt x="70448" y="48895"/>
                  </a:moveTo>
                  <a:lnTo>
                    <a:pt x="32131"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3" name="object 23"/>
            <p:cNvSpPr/>
            <p:nvPr/>
          </p:nvSpPr>
          <p:spPr>
            <a:xfrm>
              <a:off x="1731263" y="3750564"/>
              <a:ext cx="2139695" cy="348995"/>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4" name="object 24"/>
            <p:cNvSpPr/>
            <p:nvPr/>
          </p:nvSpPr>
          <p:spPr>
            <a:xfrm>
              <a:off x="1905761" y="3826891"/>
              <a:ext cx="1905000" cy="120650"/>
            </a:xfrm>
            <a:custGeom>
              <a:avLst/>
              <a:gdLst/>
              <a:ahLst/>
              <a:cxnLst/>
              <a:rect l="l" t="t" r="r" b="b"/>
              <a:pathLst>
                <a:path w="1905000" h="120650">
                  <a:moveTo>
                    <a:pt x="102996" y="0"/>
                  </a:moveTo>
                  <a:lnTo>
                    <a:pt x="0" y="60070"/>
                  </a:lnTo>
                  <a:lnTo>
                    <a:pt x="102996" y="120141"/>
                  </a:lnTo>
                  <a:lnTo>
                    <a:pt x="110998" y="118109"/>
                  </a:lnTo>
                  <a:lnTo>
                    <a:pt x="114554" y="111886"/>
                  </a:lnTo>
                  <a:lnTo>
                    <a:pt x="118110" y="105790"/>
                  </a:lnTo>
                  <a:lnTo>
                    <a:pt x="116077" y="97789"/>
                  </a:lnTo>
                  <a:lnTo>
                    <a:pt x="109855" y="94233"/>
                  </a:lnTo>
                  <a:lnTo>
                    <a:pt x="73496" y="73024"/>
                  </a:lnTo>
                  <a:lnTo>
                    <a:pt x="25654" y="73024"/>
                  </a:lnTo>
                  <a:lnTo>
                    <a:pt x="25654" y="47116"/>
                  </a:lnTo>
                  <a:lnTo>
                    <a:pt x="73496" y="47116"/>
                  </a:lnTo>
                  <a:lnTo>
                    <a:pt x="109855" y="25907"/>
                  </a:lnTo>
                  <a:lnTo>
                    <a:pt x="116077" y="22351"/>
                  </a:lnTo>
                  <a:lnTo>
                    <a:pt x="118110" y="14350"/>
                  </a:lnTo>
                  <a:lnTo>
                    <a:pt x="114554" y="8254"/>
                  </a:lnTo>
                  <a:lnTo>
                    <a:pt x="110998" y="2031"/>
                  </a:lnTo>
                  <a:lnTo>
                    <a:pt x="102996" y="0"/>
                  </a:lnTo>
                  <a:close/>
                </a:path>
                <a:path w="1905000" h="120650">
                  <a:moveTo>
                    <a:pt x="73496" y="47116"/>
                  </a:moveTo>
                  <a:lnTo>
                    <a:pt x="25654" y="47116"/>
                  </a:lnTo>
                  <a:lnTo>
                    <a:pt x="25654" y="73024"/>
                  </a:lnTo>
                  <a:lnTo>
                    <a:pt x="73496" y="73024"/>
                  </a:lnTo>
                  <a:lnTo>
                    <a:pt x="70448" y="71246"/>
                  </a:lnTo>
                  <a:lnTo>
                    <a:pt x="32131" y="71246"/>
                  </a:lnTo>
                  <a:lnTo>
                    <a:pt x="32131" y="48894"/>
                  </a:lnTo>
                  <a:lnTo>
                    <a:pt x="70448" y="48894"/>
                  </a:lnTo>
                  <a:lnTo>
                    <a:pt x="73496" y="47116"/>
                  </a:lnTo>
                  <a:close/>
                </a:path>
                <a:path w="1905000" h="120650">
                  <a:moveTo>
                    <a:pt x="1905000" y="47116"/>
                  </a:moveTo>
                  <a:lnTo>
                    <a:pt x="73496" y="47116"/>
                  </a:lnTo>
                  <a:lnTo>
                    <a:pt x="51289" y="60070"/>
                  </a:lnTo>
                  <a:lnTo>
                    <a:pt x="73496" y="73024"/>
                  </a:lnTo>
                  <a:lnTo>
                    <a:pt x="1905000" y="73024"/>
                  </a:lnTo>
                  <a:lnTo>
                    <a:pt x="1905000" y="47116"/>
                  </a:lnTo>
                  <a:close/>
                </a:path>
                <a:path w="1905000" h="120650">
                  <a:moveTo>
                    <a:pt x="32131" y="48894"/>
                  </a:moveTo>
                  <a:lnTo>
                    <a:pt x="32131" y="71246"/>
                  </a:lnTo>
                  <a:lnTo>
                    <a:pt x="51289" y="60070"/>
                  </a:lnTo>
                  <a:lnTo>
                    <a:pt x="32131" y="48894"/>
                  </a:lnTo>
                  <a:close/>
                </a:path>
                <a:path w="1905000" h="120650">
                  <a:moveTo>
                    <a:pt x="51289" y="60070"/>
                  </a:moveTo>
                  <a:lnTo>
                    <a:pt x="32131" y="71246"/>
                  </a:lnTo>
                  <a:lnTo>
                    <a:pt x="70448" y="71246"/>
                  </a:lnTo>
                  <a:lnTo>
                    <a:pt x="51289" y="60070"/>
                  </a:lnTo>
                  <a:close/>
                </a:path>
                <a:path w="1905000" h="120650">
                  <a:moveTo>
                    <a:pt x="70448" y="48894"/>
                  </a:moveTo>
                  <a:lnTo>
                    <a:pt x="32131" y="48894"/>
                  </a:lnTo>
                  <a:lnTo>
                    <a:pt x="51289" y="60070"/>
                  </a:lnTo>
                  <a:lnTo>
                    <a:pt x="70448" y="48894"/>
                  </a:lnTo>
                  <a:close/>
                </a:path>
              </a:pathLst>
            </a:custGeom>
            <a:solidFill>
              <a:srgbClr val="FF388B"/>
            </a:solidFill>
          </p:spPr>
          <p:txBody>
            <a:bodyPr wrap="square" lIns="0" tIns="0" rIns="0" bIns="0" rtlCol="0"/>
            <a:lstStyle/>
            <a:p>
              <a:endParaRPr>
                <a:solidFill>
                  <a:prstClr val="black"/>
                </a:solidFill>
              </a:endParaRPr>
            </a:p>
          </p:txBody>
        </p:sp>
        <p:sp>
          <p:nvSpPr>
            <p:cNvPr id="25" name="object 25"/>
            <p:cNvSpPr/>
            <p:nvPr/>
          </p:nvSpPr>
          <p:spPr>
            <a:xfrm>
              <a:off x="5274563" y="3636264"/>
              <a:ext cx="1682495" cy="348995"/>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6" name="object 26"/>
            <p:cNvSpPr/>
            <p:nvPr/>
          </p:nvSpPr>
          <p:spPr>
            <a:xfrm>
              <a:off x="5334761" y="3712591"/>
              <a:ext cx="1447800" cy="120650"/>
            </a:xfrm>
            <a:custGeom>
              <a:avLst/>
              <a:gdLst/>
              <a:ahLst/>
              <a:cxnLst/>
              <a:rect l="l" t="t" r="r" b="b"/>
              <a:pathLst>
                <a:path w="1447800" h="120650">
                  <a:moveTo>
                    <a:pt x="1396510" y="60070"/>
                  </a:moveTo>
                  <a:lnTo>
                    <a:pt x="1337944" y="94233"/>
                  </a:lnTo>
                  <a:lnTo>
                    <a:pt x="1331721" y="97789"/>
                  </a:lnTo>
                  <a:lnTo>
                    <a:pt x="1329689" y="105790"/>
                  </a:lnTo>
                  <a:lnTo>
                    <a:pt x="1333245" y="111886"/>
                  </a:lnTo>
                  <a:lnTo>
                    <a:pt x="1336802" y="118109"/>
                  </a:lnTo>
                  <a:lnTo>
                    <a:pt x="1344803" y="120141"/>
                  </a:lnTo>
                  <a:lnTo>
                    <a:pt x="1425589" y="73024"/>
                  </a:lnTo>
                  <a:lnTo>
                    <a:pt x="1422145" y="73024"/>
                  </a:lnTo>
                  <a:lnTo>
                    <a:pt x="1422145" y="71246"/>
                  </a:lnTo>
                  <a:lnTo>
                    <a:pt x="1415668" y="71246"/>
                  </a:lnTo>
                  <a:lnTo>
                    <a:pt x="1396510" y="60070"/>
                  </a:lnTo>
                  <a:close/>
                </a:path>
                <a:path w="1447800" h="120650">
                  <a:moveTo>
                    <a:pt x="1374303" y="47116"/>
                  </a:moveTo>
                  <a:lnTo>
                    <a:pt x="0" y="47116"/>
                  </a:lnTo>
                  <a:lnTo>
                    <a:pt x="0" y="73024"/>
                  </a:lnTo>
                  <a:lnTo>
                    <a:pt x="1374303" y="73024"/>
                  </a:lnTo>
                  <a:lnTo>
                    <a:pt x="1396510" y="60070"/>
                  </a:lnTo>
                  <a:lnTo>
                    <a:pt x="1374303" y="47116"/>
                  </a:lnTo>
                  <a:close/>
                </a:path>
                <a:path w="1447800" h="120650">
                  <a:moveTo>
                    <a:pt x="1425588" y="47116"/>
                  </a:moveTo>
                  <a:lnTo>
                    <a:pt x="1422145" y="47116"/>
                  </a:lnTo>
                  <a:lnTo>
                    <a:pt x="1422145" y="73024"/>
                  </a:lnTo>
                  <a:lnTo>
                    <a:pt x="1425589" y="73024"/>
                  </a:lnTo>
                  <a:lnTo>
                    <a:pt x="1447799" y="60070"/>
                  </a:lnTo>
                  <a:lnTo>
                    <a:pt x="1425588" y="47116"/>
                  </a:lnTo>
                  <a:close/>
                </a:path>
                <a:path w="1447800" h="120650">
                  <a:moveTo>
                    <a:pt x="1415668" y="48894"/>
                  </a:moveTo>
                  <a:lnTo>
                    <a:pt x="1396510" y="60070"/>
                  </a:lnTo>
                  <a:lnTo>
                    <a:pt x="1415668" y="71246"/>
                  </a:lnTo>
                  <a:lnTo>
                    <a:pt x="1415668" y="48894"/>
                  </a:lnTo>
                  <a:close/>
                </a:path>
                <a:path w="1447800" h="120650">
                  <a:moveTo>
                    <a:pt x="1422145" y="48894"/>
                  </a:moveTo>
                  <a:lnTo>
                    <a:pt x="1415668" y="48894"/>
                  </a:lnTo>
                  <a:lnTo>
                    <a:pt x="1415668" y="71246"/>
                  </a:lnTo>
                  <a:lnTo>
                    <a:pt x="1422145" y="71246"/>
                  </a:lnTo>
                  <a:lnTo>
                    <a:pt x="1422145" y="48894"/>
                  </a:lnTo>
                  <a:close/>
                </a:path>
                <a:path w="1447800" h="120650">
                  <a:moveTo>
                    <a:pt x="1344803" y="0"/>
                  </a:moveTo>
                  <a:lnTo>
                    <a:pt x="1336802" y="2031"/>
                  </a:lnTo>
                  <a:lnTo>
                    <a:pt x="1333245" y="8254"/>
                  </a:lnTo>
                  <a:lnTo>
                    <a:pt x="1329689" y="14350"/>
                  </a:lnTo>
                  <a:lnTo>
                    <a:pt x="1331721" y="22351"/>
                  </a:lnTo>
                  <a:lnTo>
                    <a:pt x="1337944" y="25907"/>
                  </a:lnTo>
                  <a:lnTo>
                    <a:pt x="1396510" y="60070"/>
                  </a:lnTo>
                  <a:lnTo>
                    <a:pt x="1415668" y="48894"/>
                  </a:lnTo>
                  <a:lnTo>
                    <a:pt x="1422145" y="48894"/>
                  </a:lnTo>
                  <a:lnTo>
                    <a:pt x="1422145" y="47116"/>
                  </a:lnTo>
                  <a:lnTo>
                    <a:pt x="1425588" y="47116"/>
                  </a:lnTo>
                  <a:lnTo>
                    <a:pt x="1344803" y="0"/>
                  </a:lnTo>
                  <a:close/>
                </a:path>
              </a:pathLst>
            </a:custGeom>
            <a:solidFill>
              <a:srgbClr val="FF388B"/>
            </a:solidFill>
          </p:spPr>
          <p:txBody>
            <a:bodyPr wrap="square" lIns="0" tIns="0" rIns="0" bIns="0" rtlCol="0"/>
            <a:lstStyle/>
            <a:p>
              <a:endParaRPr>
                <a:solidFill>
                  <a:prstClr val="black"/>
                </a:solidFill>
              </a:endParaRPr>
            </a:p>
          </p:txBody>
        </p:sp>
      </p:grpSp>
      <p:sp>
        <p:nvSpPr>
          <p:cNvPr id="27" name="object 27"/>
          <p:cNvSpPr txBox="1"/>
          <p:nvPr/>
        </p:nvSpPr>
        <p:spPr>
          <a:xfrm>
            <a:off x="6947661" y="3275202"/>
            <a:ext cx="1570990" cy="559435"/>
          </a:xfrm>
          <a:prstGeom prst="rect">
            <a:avLst/>
          </a:prstGeom>
        </p:spPr>
        <p:txBody>
          <a:bodyPr vert="horz" wrap="square" lIns="0" tIns="13335" rIns="0" bIns="0" rtlCol="0">
            <a:spAutoFit/>
          </a:bodyPr>
          <a:lstStyle/>
          <a:p>
            <a:pPr marL="815340">
              <a:lnSpc>
                <a:spcPts val="2100"/>
              </a:lnSpc>
              <a:spcBef>
                <a:spcPts val="105"/>
              </a:spcBef>
            </a:pPr>
            <a:r>
              <a:rPr sz="2000" b="1" spc="-95" dirty="0">
                <a:solidFill>
                  <a:srgbClr val="0000FF"/>
                </a:solidFill>
                <a:latin typeface="Arial"/>
                <a:cs typeface="Arial"/>
              </a:rPr>
              <a:t>HCO3</a:t>
            </a:r>
            <a:r>
              <a:rPr sz="1950" b="1" spc="-142" baseline="25641" dirty="0">
                <a:solidFill>
                  <a:srgbClr val="0000FF"/>
                </a:solidFill>
                <a:latin typeface="Arial"/>
                <a:cs typeface="Arial"/>
              </a:rPr>
              <a:t>-</a:t>
            </a:r>
            <a:endParaRPr sz="1950" baseline="25641">
              <a:solidFill>
                <a:prstClr val="black"/>
              </a:solidFill>
              <a:latin typeface="Arial"/>
              <a:cs typeface="Arial"/>
            </a:endParaRPr>
          </a:p>
          <a:p>
            <a:pPr marL="50800">
              <a:lnSpc>
                <a:spcPts val="2100"/>
              </a:lnSpc>
            </a:pPr>
            <a:r>
              <a:rPr sz="3000" b="1" spc="60" baseline="-16666" dirty="0">
                <a:solidFill>
                  <a:srgbClr val="FF0066"/>
                </a:solidFill>
                <a:latin typeface="Arial"/>
                <a:cs typeface="Arial"/>
              </a:rPr>
              <a:t>H</a:t>
            </a:r>
            <a:r>
              <a:rPr sz="1300" b="1" spc="40" dirty="0">
                <a:solidFill>
                  <a:srgbClr val="FF0066"/>
                </a:solidFill>
                <a:latin typeface="Arial"/>
                <a:cs typeface="Arial"/>
              </a:rPr>
              <a:t>+</a:t>
            </a:r>
            <a:endParaRPr sz="1300">
              <a:solidFill>
                <a:prstClr val="black"/>
              </a:solidFill>
              <a:latin typeface="Arial"/>
              <a:cs typeface="Arial"/>
            </a:endParaRPr>
          </a:p>
        </p:txBody>
      </p:sp>
      <p:sp>
        <p:nvSpPr>
          <p:cNvPr id="28" name="object 28"/>
          <p:cNvSpPr txBox="1"/>
          <p:nvPr/>
        </p:nvSpPr>
        <p:spPr>
          <a:xfrm>
            <a:off x="6558788" y="1674515"/>
            <a:ext cx="2044700" cy="788670"/>
          </a:xfrm>
          <a:prstGeom prst="rect">
            <a:avLst/>
          </a:prstGeom>
        </p:spPr>
        <p:txBody>
          <a:bodyPr vert="horz" wrap="square" lIns="0" tIns="89535" rIns="0" bIns="0" rtlCol="0">
            <a:spAutoFit/>
          </a:bodyPr>
          <a:lstStyle/>
          <a:p>
            <a:pPr marL="12700">
              <a:spcBef>
                <a:spcPts val="705"/>
              </a:spcBef>
            </a:pPr>
            <a:r>
              <a:rPr sz="2000" b="1" spc="-25" dirty="0">
                <a:solidFill>
                  <a:prstClr val="black"/>
                </a:solidFill>
                <a:latin typeface="Arial"/>
                <a:cs typeface="Arial"/>
              </a:rPr>
              <a:t>Tubular</a:t>
            </a:r>
            <a:r>
              <a:rPr sz="2000" b="1" spc="-50" dirty="0">
                <a:solidFill>
                  <a:prstClr val="black"/>
                </a:solidFill>
                <a:latin typeface="Arial"/>
                <a:cs typeface="Arial"/>
              </a:rPr>
              <a:t> </a:t>
            </a:r>
            <a:r>
              <a:rPr sz="2000" b="1" spc="-20" dirty="0">
                <a:solidFill>
                  <a:prstClr val="black"/>
                </a:solidFill>
                <a:latin typeface="Arial"/>
                <a:cs typeface="Arial"/>
              </a:rPr>
              <a:t>lumen</a:t>
            </a:r>
            <a:endParaRPr sz="2000" dirty="0">
              <a:solidFill>
                <a:prstClr val="black"/>
              </a:solidFill>
              <a:latin typeface="Arial"/>
              <a:cs typeface="Arial"/>
            </a:endParaRPr>
          </a:p>
          <a:p>
            <a:pPr marL="1156970">
              <a:spcBef>
                <a:spcPts val="600"/>
              </a:spcBef>
            </a:pPr>
            <a:r>
              <a:rPr sz="2000" b="1" u="sng" spc="-25" dirty="0">
                <a:solidFill>
                  <a:prstClr val="black"/>
                </a:solidFill>
                <a:latin typeface="Arial"/>
                <a:cs typeface="Arial"/>
              </a:rPr>
              <a:t>Plasma</a:t>
            </a:r>
            <a:endParaRPr sz="2000" u="sng" dirty="0">
              <a:solidFill>
                <a:prstClr val="black"/>
              </a:solidFill>
              <a:latin typeface="Arial"/>
              <a:cs typeface="Arial"/>
            </a:endParaRPr>
          </a:p>
        </p:txBody>
      </p:sp>
      <p:grpSp>
        <p:nvGrpSpPr>
          <p:cNvPr id="29" name="object 29"/>
          <p:cNvGrpSpPr/>
          <p:nvPr/>
        </p:nvGrpSpPr>
        <p:grpSpPr>
          <a:xfrm>
            <a:off x="7827264" y="2569464"/>
            <a:ext cx="349250" cy="875030"/>
            <a:chOff x="7827264" y="2569464"/>
            <a:chExt cx="349250" cy="875030"/>
          </a:xfrm>
        </p:grpSpPr>
        <p:sp>
          <p:nvSpPr>
            <p:cNvPr id="30" name="object 30"/>
            <p:cNvSpPr/>
            <p:nvPr/>
          </p:nvSpPr>
          <p:spPr>
            <a:xfrm>
              <a:off x="7827264" y="2569464"/>
              <a:ext cx="348996" cy="874776"/>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1" name="object 31"/>
            <p:cNvSpPr/>
            <p:nvPr/>
          </p:nvSpPr>
          <p:spPr>
            <a:xfrm>
              <a:off x="7941564" y="2591562"/>
              <a:ext cx="120650" cy="640080"/>
            </a:xfrm>
            <a:custGeom>
              <a:avLst/>
              <a:gdLst/>
              <a:ahLst/>
              <a:cxnLst/>
              <a:rect l="l" t="t" r="r" b="b"/>
              <a:pathLst>
                <a:path w="120650" h="640080">
                  <a:moveTo>
                    <a:pt x="14477" y="521970"/>
                  </a:moveTo>
                  <a:lnTo>
                    <a:pt x="8381" y="525526"/>
                  </a:lnTo>
                  <a:lnTo>
                    <a:pt x="2158" y="529082"/>
                  </a:lnTo>
                  <a:lnTo>
                    <a:pt x="0" y="537083"/>
                  </a:lnTo>
                  <a:lnTo>
                    <a:pt x="3682" y="543178"/>
                  </a:lnTo>
                  <a:lnTo>
                    <a:pt x="60197" y="640079"/>
                  </a:lnTo>
                  <a:lnTo>
                    <a:pt x="75160" y="614426"/>
                  </a:lnTo>
                  <a:lnTo>
                    <a:pt x="47243" y="614426"/>
                  </a:lnTo>
                  <a:lnTo>
                    <a:pt x="47243" y="566583"/>
                  </a:lnTo>
                  <a:lnTo>
                    <a:pt x="26034" y="530225"/>
                  </a:lnTo>
                  <a:lnTo>
                    <a:pt x="22478" y="524001"/>
                  </a:lnTo>
                  <a:lnTo>
                    <a:pt x="14477" y="521970"/>
                  </a:lnTo>
                  <a:close/>
                </a:path>
                <a:path w="120650" h="640080">
                  <a:moveTo>
                    <a:pt x="47243" y="566583"/>
                  </a:moveTo>
                  <a:lnTo>
                    <a:pt x="47243" y="614426"/>
                  </a:lnTo>
                  <a:lnTo>
                    <a:pt x="73151" y="614426"/>
                  </a:lnTo>
                  <a:lnTo>
                    <a:pt x="73151" y="607949"/>
                  </a:lnTo>
                  <a:lnTo>
                    <a:pt x="49021" y="607949"/>
                  </a:lnTo>
                  <a:lnTo>
                    <a:pt x="60197" y="588790"/>
                  </a:lnTo>
                  <a:lnTo>
                    <a:pt x="47243" y="566583"/>
                  </a:lnTo>
                  <a:close/>
                </a:path>
                <a:path w="120650" h="640080">
                  <a:moveTo>
                    <a:pt x="105917" y="521970"/>
                  </a:moveTo>
                  <a:lnTo>
                    <a:pt x="97916" y="524001"/>
                  </a:lnTo>
                  <a:lnTo>
                    <a:pt x="94360" y="530225"/>
                  </a:lnTo>
                  <a:lnTo>
                    <a:pt x="73151" y="566583"/>
                  </a:lnTo>
                  <a:lnTo>
                    <a:pt x="73151" y="614426"/>
                  </a:lnTo>
                  <a:lnTo>
                    <a:pt x="75160" y="614426"/>
                  </a:lnTo>
                  <a:lnTo>
                    <a:pt x="120268" y="537083"/>
                  </a:lnTo>
                  <a:lnTo>
                    <a:pt x="118236" y="529082"/>
                  </a:lnTo>
                  <a:lnTo>
                    <a:pt x="112013" y="525526"/>
                  </a:lnTo>
                  <a:lnTo>
                    <a:pt x="105917" y="521970"/>
                  </a:lnTo>
                  <a:close/>
                </a:path>
                <a:path w="120650" h="640080">
                  <a:moveTo>
                    <a:pt x="60197" y="588790"/>
                  </a:moveTo>
                  <a:lnTo>
                    <a:pt x="49021" y="607949"/>
                  </a:lnTo>
                  <a:lnTo>
                    <a:pt x="71374" y="607949"/>
                  </a:lnTo>
                  <a:lnTo>
                    <a:pt x="60197" y="588790"/>
                  </a:lnTo>
                  <a:close/>
                </a:path>
                <a:path w="120650" h="640080">
                  <a:moveTo>
                    <a:pt x="73151" y="566583"/>
                  </a:moveTo>
                  <a:lnTo>
                    <a:pt x="60197" y="588790"/>
                  </a:lnTo>
                  <a:lnTo>
                    <a:pt x="71374" y="607949"/>
                  </a:lnTo>
                  <a:lnTo>
                    <a:pt x="73151" y="607949"/>
                  </a:lnTo>
                  <a:lnTo>
                    <a:pt x="73151" y="566583"/>
                  </a:lnTo>
                  <a:close/>
                </a:path>
                <a:path w="120650" h="640080">
                  <a:moveTo>
                    <a:pt x="73151" y="0"/>
                  </a:moveTo>
                  <a:lnTo>
                    <a:pt x="47243" y="0"/>
                  </a:lnTo>
                  <a:lnTo>
                    <a:pt x="47243" y="566583"/>
                  </a:lnTo>
                  <a:lnTo>
                    <a:pt x="60197" y="588790"/>
                  </a:lnTo>
                  <a:lnTo>
                    <a:pt x="73151" y="566583"/>
                  </a:lnTo>
                  <a:lnTo>
                    <a:pt x="73151" y="0"/>
                  </a:lnTo>
                  <a:close/>
                </a:path>
              </a:pathLst>
            </a:custGeom>
            <a:solidFill>
              <a:srgbClr val="FF388B"/>
            </a:solidFill>
          </p:spPr>
          <p:txBody>
            <a:bodyPr wrap="square" lIns="0" tIns="0" rIns="0" bIns="0" rtlCol="0"/>
            <a:lstStyle/>
            <a:p>
              <a:endParaRPr>
                <a:solidFill>
                  <a:prstClr val="black"/>
                </a:solidFill>
              </a:endParaRPr>
            </a:p>
          </p:txBody>
        </p:sp>
      </p:grpSp>
      <p:grpSp>
        <p:nvGrpSpPr>
          <p:cNvPr id="32" name="object 32"/>
          <p:cNvGrpSpPr/>
          <p:nvPr/>
        </p:nvGrpSpPr>
        <p:grpSpPr>
          <a:xfrm>
            <a:off x="6912864" y="3941064"/>
            <a:ext cx="349250" cy="875030"/>
            <a:chOff x="6912864" y="3941064"/>
            <a:chExt cx="349250" cy="875030"/>
          </a:xfrm>
        </p:grpSpPr>
        <p:sp>
          <p:nvSpPr>
            <p:cNvPr id="33" name="object 33"/>
            <p:cNvSpPr/>
            <p:nvPr/>
          </p:nvSpPr>
          <p:spPr>
            <a:xfrm>
              <a:off x="6912864" y="3941064"/>
              <a:ext cx="348996" cy="874776"/>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4" name="object 34"/>
            <p:cNvSpPr/>
            <p:nvPr/>
          </p:nvSpPr>
          <p:spPr>
            <a:xfrm>
              <a:off x="7027164" y="3963162"/>
              <a:ext cx="120650" cy="640080"/>
            </a:xfrm>
            <a:custGeom>
              <a:avLst/>
              <a:gdLst/>
              <a:ahLst/>
              <a:cxnLst/>
              <a:rect l="l" t="t" r="r" b="b"/>
              <a:pathLst>
                <a:path w="120650" h="640079">
                  <a:moveTo>
                    <a:pt x="14477" y="521969"/>
                  </a:moveTo>
                  <a:lnTo>
                    <a:pt x="8381" y="525526"/>
                  </a:lnTo>
                  <a:lnTo>
                    <a:pt x="2158" y="529082"/>
                  </a:lnTo>
                  <a:lnTo>
                    <a:pt x="0" y="537082"/>
                  </a:lnTo>
                  <a:lnTo>
                    <a:pt x="3682" y="543179"/>
                  </a:lnTo>
                  <a:lnTo>
                    <a:pt x="60197" y="640080"/>
                  </a:lnTo>
                  <a:lnTo>
                    <a:pt x="75160" y="614426"/>
                  </a:lnTo>
                  <a:lnTo>
                    <a:pt x="47243" y="614426"/>
                  </a:lnTo>
                  <a:lnTo>
                    <a:pt x="47243" y="566583"/>
                  </a:lnTo>
                  <a:lnTo>
                    <a:pt x="26034" y="530225"/>
                  </a:lnTo>
                  <a:lnTo>
                    <a:pt x="22478" y="524001"/>
                  </a:lnTo>
                  <a:lnTo>
                    <a:pt x="14477" y="521969"/>
                  </a:lnTo>
                  <a:close/>
                </a:path>
                <a:path w="120650" h="640079">
                  <a:moveTo>
                    <a:pt x="47243" y="566583"/>
                  </a:moveTo>
                  <a:lnTo>
                    <a:pt x="47243" y="614426"/>
                  </a:lnTo>
                  <a:lnTo>
                    <a:pt x="73151" y="614426"/>
                  </a:lnTo>
                  <a:lnTo>
                    <a:pt x="73151" y="607949"/>
                  </a:lnTo>
                  <a:lnTo>
                    <a:pt x="49021" y="607949"/>
                  </a:lnTo>
                  <a:lnTo>
                    <a:pt x="60197" y="588790"/>
                  </a:lnTo>
                  <a:lnTo>
                    <a:pt x="47243" y="566583"/>
                  </a:lnTo>
                  <a:close/>
                </a:path>
                <a:path w="120650" h="640079">
                  <a:moveTo>
                    <a:pt x="105917" y="521969"/>
                  </a:moveTo>
                  <a:lnTo>
                    <a:pt x="97916" y="524001"/>
                  </a:lnTo>
                  <a:lnTo>
                    <a:pt x="94360" y="530225"/>
                  </a:lnTo>
                  <a:lnTo>
                    <a:pt x="73151" y="566583"/>
                  </a:lnTo>
                  <a:lnTo>
                    <a:pt x="73151" y="614426"/>
                  </a:lnTo>
                  <a:lnTo>
                    <a:pt x="75160" y="614426"/>
                  </a:lnTo>
                  <a:lnTo>
                    <a:pt x="120268" y="537082"/>
                  </a:lnTo>
                  <a:lnTo>
                    <a:pt x="118236" y="529082"/>
                  </a:lnTo>
                  <a:lnTo>
                    <a:pt x="112013" y="525526"/>
                  </a:lnTo>
                  <a:lnTo>
                    <a:pt x="105917" y="521969"/>
                  </a:lnTo>
                  <a:close/>
                </a:path>
                <a:path w="120650" h="640079">
                  <a:moveTo>
                    <a:pt x="60197" y="588790"/>
                  </a:moveTo>
                  <a:lnTo>
                    <a:pt x="49021" y="607949"/>
                  </a:lnTo>
                  <a:lnTo>
                    <a:pt x="71374" y="607949"/>
                  </a:lnTo>
                  <a:lnTo>
                    <a:pt x="60197" y="588790"/>
                  </a:lnTo>
                  <a:close/>
                </a:path>
                <a:path w="120650" h="640079">
                  <a:moveTo>
                    <a:pt x="73151" y="566583"/>
                  </a:moveTo>
                  <a:lnTo>
                    <a:pt x="60197" y="588790"/>
                  </a:lnTo>
                  <a:lnTo>
                    <a:pt x="71374" y="607949"/>
                  </a:lnTo>
                  <a:lnTo>
                    <a:pt x="73151" y="607949"/>
                  </a:lnTo>
                  <a:lnTo>
                    <a:pt x="73151" y="566583"/>
                  </a:lnTo>
                  <a:close/>
                </a:path>
                <a:path w="120650" h="640079">
                  <a:moveTo>
                    <a:pt x="73151" y="0"/>
                  </a:moveTo>
                  <a:lnTo>
                    <a:pt x="47243" y="0"/>
                  </a:lnTo>
                  <a:lnTo>
                    <a:pt x="47243" y="566583"/>
                  </a:lnTo>
                  <a:lnTo>
                    <a:pt x="60197" y="588790"/>
                  </a:lnTo>
                  <a:lnTo>
                    <a:pt x="73151" y="566583"/>
                  </a:lnTo>
                  <a:lnTo>
                    <a:pt x="73151" y="0"/>
                  </a:lnTo>
                  <a:close/>
                </a:path>
              </a:pathLst>
            </a:custGeom>
            <a:solidFill>
              <a:srgbClr val="FF388B"/>
            </a:solidFill>
          </p:spPr>
          <p:txBody>
            <a:bodyPr wrap="square" lIns="0" tIns="0" rIns="0" bIns="0" rtlCol="0"/>
            <a:lstStyle/>
            <a:p>
              <a:endParaRPr>
                <a:solidFill>
                  <a:prstClr val="black"/>
                </a:solidFill>
              </a:endParaRPr>
            </a:p>
          </p:txBody>
        </p:sp>
      </p:grpSp>
      <p:sp>
        <p:nvSpPr>
          <p:cNvPr id="35" name="object 35"/>
          <p:cNvSpPr txBox="1"/>
          <p:nvPr/>
        </p:nvSpPr>
        <p:spPr>
          <a:xfrm>
            <a:off x="6734047" y="4647057"/>
            <a:ext cx="784225" cy="330835"/>
          </a:xfrm>
          <a:prstGeom prst="rect">
            <a:avLst/>
          </a:prstGeom>
        </p:spPr>
        <p:txBody>
          <a:bodyPr vert="horz" wrap="square" lIns="0" tIns="12700" rIns="0" bIns="0" rtlCol="0">
            <a:spAutoFit/>
          </a:bodyPr>
          <a:lstStyle/>
          <a:p>
            <a:pPr marL="12700">
              <a:spcBef>
                <a:spcPts val="100"/>
              </a:spcBef>
            </a:pPr>
            <a:r>
              <a:rPr sz="2000" b="1" spc="-165" dirty="0">
                <a:solidFill>
                  <a:prstClr val="black"/>
                </a:solidFill>
                <a:latin typeface="Arial"/>
                <a:cs typeface="Arial"/>
              </a:rPr>
              <a:t>H2</a:t>
            </a:r>
            <a:r>
              <a:rPr sz="2000" b="1" spc="-180" dirty="0">
                <a:solidFill>
                  <a:prstClr val="black"/>
                </a:solidFill>
                <a:latin typeface="Arial"/>
                <a:cs typeface="Arial"/>
              </a:rPr>
              <a:t>C</a:t>
            </a:r>
            <a:r>
              <a:rPr sz="2000" b="1" spc="85" dirty="0">
                <a:solidFill>
                  <a:prstClr val="black"/>
                </a:solidFill>
                <a:latin typeface="Arial"/>
                <a:cs typeface="Arial"/>
              </a:rPr>
              <a:t>O</a:t>
            </a:r>
            <a:r>
              <a:rPr sz="2000" b="1" spc="-285" dirty="0">
                <a:solidFill>
                  <a:prstClr val="black"/>
                </a:solidFill>
                <a:latin typeface="Arial"/>
                <a:cs typeface="Arial"/>
              </a:rPr>
              <a:t>3</a:t>
            </a:r>
            <a:endParaRPr sz="2000">
              <a:solidFill>
                <a:prstClr val="black"/>
              </a:solidFill>
              <a:latin typeface="Arial"/>
              <a:cs typeface="Arial"/>
            </a:endParaRPr>
          </a:p>
        </p:txBody>
      </p:sp>
      <p:sp>
        <p:nvSpPr>
          <p:cNvPr id="36" name="object 36"/>
          <p:cNvSpPr txBox="1"/>
          <p:nvPr/>
        </p:nvSpPr>
        <p:spPr>
          <a:xfrm>
            <a:off x="6634988" y="5561787"/>
            <a:ext cx="1283970" cy="330835"/>
          </a:xfrm>
          <a:prstGeom prst="rect">
            <a:avLst/>
          </a:prstGeom>
        </p:spPr>
        <p:txBody>
          <a:bodyPr vert="horz" wrap="square" lIns="0" tIns="12700" rIns="0" bIns="0" rtlCol="0">
            <a:spAutoFit/>
          </a:bodyPr>
          <a:lstStyle/>
          <a:p>
            <a:pPr marL="12700">
              <a:spcBef>
                <a:spcPts val="100"/>
              </a:spcBef>
            </a:pPr>
            <a:r>
              <a:rPr sz="2000" b="1" spc="-155" dirty="0">
                <a:solidFill>
                  <a:prstClr val="black"/>
                </a:solidFill>
                <a:latin typeface="Arial"/>
                <a:cs typeface="Arial"/>
              </a:rPr>
              <a:t>CO2 </a:t>
            </a:r>
            <a:r>
              <a:rPr sz="2000" b="1" spc="50" dirty="0">
                <a:solidFill>
                  <a:prstClr val="black"/>
                </a:solidFill>
                <a:latin typeface="Arial"/>
                <a:cs typeface="Arial"/>
              </a:rPr>
              <a:t>+</a:t>
            </a:r>
            <a:r>
              <a:rPr sz="2000" b="1" spc="45" dirty="0">
                <a:solidFill>
                  <a:prstClr val="black"/>
                </a:solidFill>
                <a:latin typeface="Arial"/>
                <a:cs typeface="Arial"/>
              </a:rPr>
              <a:t> </a:t>
            </a:r>
            <a:r>
              <a:rPr sz="2000" b="1" spc="-60" dirty="0">
                <a:solidFill>
                  <a:prstClr val="black"/>
                </a:solidFill>
                <a:latin typeface="Arial"/>
                <a:cs typeface="Arial"/>
              </a:rPr>
              <a:t>H2O</a:t>
            </a:r>
            <a:endParaRPr sz="2000">
              <a:solidFill>
                <a:prstClr val="black"/>
              </a:solidFill>
              <a:latin typeface="Arial"/>
              <a:cs typeface="Arial"/>
            </a:endParaRPr>
          </a:p>
        </p:txBody>
      </p:sp>
      <p:grpSp>
        <p:nvGrpSpPr>
          <p:cNvPr id="37" name="object 37"/>
          <p:cNvGrpSpPr/>
          <p:nvPr/>
        </p:nvGrpSpPr>
        <p:grpSpPr>
          <a:xfrm>
            <a:off x="6989064" y="5007864"/>
            <a:ext cx="349250" cy="692150"/>
            <a:chOff x="6989064" y="5007864"/>
            <a:chExt cx="349250" cy="692150"/>
          </a:xfrm>
        </p:grpSpPr>
        <p:sp>
          <p:nvSpPr>
            <p:cNvPr id="38" name="object 38"/>
            <p:cNvSpPr/>
            <p:nvPr/>
          </p:nvSpPr>
          <p:spPr>
            <a:xfrm>
              <a:off x="6989064" y="5007864"/>
              <a:ext cx="348996" cy="691896"/>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39" name="object 39"/>
            <p:cNvSpPr/>
            <p:nvPr/>
          </p:nvSpPr>
          <p:spPr>
            <a:xfrm>
              <a:off x="7103364" y="5029962"/>
              <a:ext cx="120650" cy="457200"/>
            </a:xfrm>
            <a:custGeom>
              <a:avLst/>
              <a:gdLst/>
              <a:ahLst/>
              <a:cxnLst/>
              <a:rect l="l" t="t" r="r" b="b"/>
              <a:pathLst>
                <a:path w="120650" h="457200">
                  <a:moveTo>
                    <a:pt x="14477" y="339090"/>
                  </a:moveTo>
                  <a:lnTo>
                    <a:pt x="8381" y="342646"/>
                  </a:lnTo>
                  <a:lnTo>
                    <a:pt x="2158" y="346201"/>
                  </a:lnTo>
                  <a:lnTo>
                    <a:pt x="0" y="354203"/>
                  </a:lnTo>
                  <a:lnTo>
                    <a:pt x="3682" y="360299"/>
                  </a:lnTo>
                  <a:lnTo>
                    <a:pt x="60197" y="457200"/>
                  </a:lnTo>
                  <a:lnTo>
                    <a:pt x="75160" y="431546"/>
                  </a:lnTo>
                  <a:lnTo>
                    <a:pt x="47243" y="431546"/>
                  </a:lnTo>
                  <a:lnTo>
                    <a:pt x="47243" y="383703"/>
                  </a:lnTo>
                  <a:lnTo>
                    <a:pt x="26034" y="347344"/>
                  </a:lnTo>
                  <a:lnTo>
                    <a:pt x="22478" y="341122"/>
                  </a:lnTo>
                  <a:lnTo>
                    <a:pt x="14477" y="339090"/>
                  </a:lnTo>
                  <a:close/>
                </a:path>
                <a:path w="120650" h="457200">
                  <a:moveTo>
                    <a:pt x="47243" y="383703"/>
                  </a:moveTo>
                  <a:lnTo>
                    <a:pt x="47243" y="431546"/>
                  </a:lnTo>
                  <a:lnTo>
                    <a:pt x="73151" y="431546"/>
                  </a:lnTo>
                  <a:lnTo>
                    <a:pt x="73151" y="425069"/>
                  </a:lnTo>
                  <a:lnTo>
                    <a:pt x="49021" y="425069"/>
                  </a:lnTo>
                  <a:lnTo>
                    <a:pt x="60197" y="405910"/>
                  </a:lnTo>
                  <a:lnTo>
                    <a:pt x="47243" y="383703"/>
                  </a:lnTo>
                  <a:close/>
                </a:path>
                <a:path w="120650" h="457200">
                  <a:moveTo>
                    <a:pt x="105917" y="339090"/>
                  </a:moveTo>
                  <a:lnTo>
                    <a:pt x="97916" y="341122"/>
                  </a:lnTo>
                  <a:lnTo>
                    <a:pt x="94360" y="347344"/>
                  </a:lnTo>
                  <a:lnTo>
                    <a:pt x="73151" y="383703"/>
                  </a:lnTo>
                  <a:lnTo>
                    <a:pt x="73151" y="431546"/>
                  </a:lnTo>
                  <a:lnTo>
                    <a:pt x="75160" y="431546"/>
                  </a:lnTo>
                  <a:lnTo>
                    <a:pt x="120268" y="354203"/>
                  </a:lnTo>
                  <a:lnTo>
                    <a:pt x="118236" y="346201"/>
                  </a:lnTo>
                  <a:lnTo>
                    <a:pt x="112013" y="342646"/>
                  </a:lnTo>
                  <a:lnTo>
                    <a:pt x="105917" y="339090"/>
                  </a:lnTo>
                  <a:close/>
                </a:path>
                <a:path w="120650" h="457200">
                  <a:moveTo>
                    <a:pt x="60197" y="405910"/>
                  </a:moveTo>
                  <a:lnTo>
                    <a:pt x="49021" y="425069"/>
                  </a:lnTo>
                  <a:lnTo>
                    <a:pt x="71374" y="425069"/>
                  </a:lnTo>
                  <a:lnTo>
                    <a:pt x="60197" y="405910"/>
                  </a:lnTo>
                  <a:close/>
                </a:path>
                <a:path w="120650" h="457200">
                  <a:moveTo>
                    <a:pt x="73151" y="383703"/>
                  </a:moveTo>
                  <a:lnTo>
                    <a:pt x="60197" y="405910"/>
                  </a:lnTo>
                  <a:lnTo>
                    <a:pt x="71374" y="425069"/>
                  </a:lnTo>
                  <a:lnTo>
                    <a:pt x="73151" y="425069"/>
                  </a:lnTo>
                  <a:lnTo>
                    <a:pt x="73151" y="383703"/>
                  </a:lnTo>
                  <a:close/>
                </a:path>
                <a:path w="120650" h="457200">
                  <a:moveTo>
                    <a:pt x="73151" y="0"/>
                  </a:moveTo>
                  <a:lnTo>
                    <a:pt x="47243" y="0"/>
                  </a:lnTo>
                  <a:lnTo>
                    <a:pt x="47243" y="383703"/>
                  </a:lnTo>
                  <a:lnTo>
                    <a:pt x="60197" y="405910"/>
                  </a:lnTo>
                  <a:lnTo>
                    <a:pt x="73151" y="383703"/>
                  </a:lnTo>
                  <a:lnTo>
                    <a:pt x="73151" y="0"/>
                  </a:lnTo>
                  <a:close/>
                </a:path>
              </a:pathLst>
            </a:custGeom>
            <a:solidFill>
              <a:srgbClr val="FF388B"/>
            </a:solidFill>
          </p:spPr>
          <p:txBody>
            <a:bodyPr wrap="square" lIns="0" tIns="0" rIns="0" bIns="0" rtlCol="0"/>
            <a:lstStyle/>
            <a:p>
              <a:endParaRPr>
                <a:solidFill>
                  <a:prstClr val="black"/>
                </a:solidFill>
              </a:endParaRPr>
            </a:p>
          </p:txBody>
        </p:sp>
      </p:grpSp>
      <p:grpSp>
        <p:nvGrpSpPr>
          <p:cNvPr id="40" name="object 40"/>
          <p:cNvGrpSpPr/>
          <p:nvPr/>
        </p:nvGrpSpPr>
        <p:grpSpPr>
          <a:xfrm>
            <a:off x="5114544" y="5579364"/>
            <a:ext cx="1423670" cy="349250"/>
            <a:chOff x="5114544" y="5579364"/>
            <a:chExt cx="1423670" cy="349250"/>
          </a:xfrm>
        </p:grpSpPr>
        <p:sp>
          <p:nvSpPr>
            <p:cNvPr id="41" name="object 41"/>
            <p:cNvSpPr/>
            <p:nvPr/>
          </p:nvSpPr>
          <p:spPr>
            <a:xfrm>
              <a:off x="5114544" y="5579364"/>
              <a:ext cx="1423416" cy="348996"/>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42" name="object 42"/>
            <p:cNvSpPr/>
            <p:nvPr/>
          </p:nvSpPr>
          <p:spPr>
            <a:xfrm>
              <a:off x="5289042" y="5655627"/>
              <a:ext cx="1188720" cy="120650"/>
            </a:xfrm>
            <a:custGeom>
              <a:avLst/>
              <a:gdLst/>
              <a:ahLst/>
              <a:cxnLst/>
              <a:rect l="l" t="t" r="r" b="b"/>
              <a:pathLst>
                <a:path w="1188720" h="120650">
                  <a:moveTo>
                    <a:pt x="102997" y="0"/>
                  </a:moveTo>
                  <a:lnTo>
                    <a:pt x="0" y="60134"/>
                  </a:lnTo>
                  <a:lnTo>
                    <a:pt x="102997" y="120269"/>
                  </a:lnTo>
                  <a:lnTo>
                    <a:pt x="110998" y="118173"/>
                  </a:lnTo>
                  <a:lnTo>
                    <a:pt x="118110" y="105816"/>
                  </a:lnTo>
                  <a:lnTo>
                    <a:pt x="116078" y="97891"/>
                  </a:lnTo>
                  <a:lnTo>
                    <a:pt x="73518" y="73088"/>
                  </a:lnTo>
                  <a:lnTo>
                    <a:pt x="25654" y="73088"/>
                  </a:lnTo>
                  <a:lnTo>
                    <a:pt x="25654" y="47180"/>
                  </a:lnTo>
                  <a:lnTo>
                    <a:pt x="73518" y="47180"/>
                  </a:lnTo>
                  <a:lnTo>
                    <a:pt x="116078" y="22377"/>
                  </a:lnTo>
                  <a:lnTo>
                    <a:pt x="118110" y="14452"/>
                  </a:lnTo>
                  <a:lnTo>
                    <a:pt x="110998" y="2082"/>
                  </a:lnTo>
                  <a:lnTo>
                    <a:pt x="102997" y="0"/>
                  </a:lnTo>
                  <a:close/>
                </a:path>
                <a:path w="1188720" h="120650">
                  <a:moveTo>
                    <a:pt x="73518" y="47180"/>
                  </a:moveTo>
                  <a:lnTo>
                    <a:pt x="25654" y="47180"/>
                  </a:lnTo>
                  <a:lnTo>
                    <a:pt x="25654" y="73088"/>
                  </a:lnTo>
                  <a:lnTo>
                    <a:pt x="73518" y="73088"/>
                  </a:lnTo>
                  <a:lnTo>
                    <a:pt x="70492" y="71323"/>
                  </a:lnTo>
                  <a:lnTo>
                    <a:pt x="32131" y="71323"/>
                  </a:lnTo>
                  <a:lnTo>
                    <a:pt x="32131" y="48945"/>
                  </a:lnTo>
                  <a:lnTo>
                    <a:pt x="70492" y="48945"/>
                  </a:lnTo>
                  <a:lnTo>
                    <a:pt x="73518" y="47180"/>
                  </a:lnTo>
                  <a:close/>
                </a:path>
                <a:path w="1188720" h="120650">
                  <a:moveTo>
                    <a:pt x="1188720" y="47180"/>
                  </a:moveTo>
                  <a:lnTo>
                    <a:pt x="73518" y="47180"/>
                  </a:lnTo>
                  <a:lnTo>
                    <a:pt x="51311" y="60134"/>
                  </a:lnTo>
                  <a:lnTo>
                    <a:pt x="73518" y="73088"/>
                  </a:lnTo>
                  <a:lnTo>
                    <a:pt x="1188720" y="73088"/>
                  </a:lnTo>
                  <a:lnTo>
                    <a:pt x="1188720" y="47180"/>
                  </a:lnTo>
                  <a:close/>
                </a:path>
                <a:path w="1188720" h="120650">
                  <a:moveTo>
                    <a:pt x="32131" y="48945"/>
                  </a:moveTo>
                  <a:lnTo>
                    <a:pt x="32131" y="71323"/>
                  </a:lnTo>
                  <a:lnTo>
                    <a:pt x="51311" y="60134"/>
                  </a:lnTo>
                  <a:lnTo>
                    <a:pt x="32131" y="48945"/>
                  </a:lnTo>
                  <a:close/>
                </a:path>
                <a:path w="1188720" h="120650">
                  <a:moveTo>
                    <a:pt x="51311" y="60134"/>
                  </a:moveTo>
                  <a:lnTo>
                    <a:pt x="32131" y="71323"/>
                  </a:lnTo>
                  <a:lnTo>
                    <a:pt x="70492" y="71323"/>
                  </a:lnTo>
                  <a:lnTo>
                    <a:pt x="51311" y="60134"/>
                  </a:lnTo>
                  <a:close/>
                </a:path>
                <a:path w="1188720" h="120650">
                  <a:moveTo>
                    <a:pt x="70492" y="48945"/>
                  </a:moveTo>
                  <a:lnTo>
                    <a:pt x="32131" y="48945"/>
                  </a:lnTo>
                  <a:lnTo>
                    <a:pt x="51311" y="60134"/>
                  </a:lnTo>
                  <a:lnTo>
                    <a:pt x="70492" y="48945"/>
                  </a:lnTo>
                  <a:close/>
                </a:path>
              </a:pathLst>
            </a:custGeom>
            <a:solidFill>
              <a:srgbClr val="FF388B"/>
            </a:solidFill>
          </p:spPr>
          <p:txBody>
            <a:bodyPr wrap="square" lIns="0" tIns="0" rIns="0" bIns="0" rtlCol="0"/>
            <a:lstStyle/>
            <a:p>
              <a:endParaRPr>
                <a:solidFill>
                  <a:prstClr val="black"/>
                </a:solidFill>
              </a:endParaRPr>
            </a:p>
          </p:txBody>
        </p:sp>
      </p:grpSp>
    </p:spTree>
    <p:extLst>
      <p:ext uri="{BB962C8B-B14F-4D97-AF65-F5344CB8AC3E}">
        <p14:creationId xmlns:p14="http://schemas.microsoft.com/office/powerpoint/2010/main" val="237176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5875" y="844296"/>
            <a:ext cx="5036820" cy="32308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179512" y="1558493"/>
            <a:ext cx="8856984" cy="3371051"/>
          </a:xfrm>
          <a:prstGeom prst="rect">
            <a:avLst/>
          </a:prstGeom>
        </p:spPr>
        <p:txBody>
          <a:bodyPr vert="horz" wrap="square" lIns="0" tIns="12065" rIns="0" bIns="0" rtlCol="0">
            <a:spAutoFit/>
          </a:bodyPr>
          <a:lstStyle/>
          <a:p>
            <a:pPr marL="337820" indent="-274320">
              <a:spcBef>
                <a:spcPts val="95"/>
              </a:spcBef>
              <a:buClr>
                <a:srgbClr val="9C007E"/>
              </a:buClr>
              <a:buSzPct val="94642"/>
              <a:buFont typeface="Arial"/>
              <a:buChar char=""/>
              <a:tabLst>
                <a:tab pos="337820" algn="l"/>
              </a:tabLst>
            </a:pPr>
            <a:r>
              <a:rPr sz="2400" b="1" spc="-5" dirty="0">
                <a:solidFill>
                  <a:srgbClr val="0000FF"/>
                </a:solidFill>
                <a:latin typeface="Arial"/>
                <a:cs typeface="Arial"/>
              </a:rPr>
              <a:t>Titratable </a:t>
            </a:r>
            <a:r>
              <a:rPr sz="2400" b="1" spc="-15" dirty="0">
                <a:solidFill>
                  <a:srgbClr val="0000FF"/>
                </a:solidFill>
                <a:latin typeface="Arial"/>
                <a:cs typeface="Arial"/>
              </a:rPr>
              <a:t>acidity </a:t>
            </a:r>
            <a:r>
              <a:rPr sz="2400" b="1" spc="-165" dirty="0">
                <a:solidFill>
                  <a:srgbClr val="0000FF"/>
                </a:solidFill>
                <a:latin typeface="Arial"/>
                <a:cs typeface="Arial"/>
              </a:rPr>
              <a:t>is </a:t>
            </a:r>
            <a:r>
              <a:rPr sz="2400" b="1" spc="175" dirty="0">
                <a:solidFill>
                  <a:srgbClr val="0000FF"/>
                </a:solidFill>
                <a:latin typeface="Arial"/>
                <a:cs typeface="Arial"/>
              </a:rPr>
              <a:t>a </a:t>
            </a:r>
            <a:r>
              <a:rPr sz="2400" b="1" spc="-15" dirty="0">
                <a:solidFill>
                  <a:srgbClr val="0000FF"/>
                </a:solidFill>
                <a:latin typeface="Arial"/>
                <a:cs typeface="Arial"/>
              </a:rPr>
              <a:t>measure </a:t>
            </a:r>
            <a:r>
              <a:rPr sz="2400" b="1" spc="25" dirty="0">
                <a:solidFill>
                  <a:srgbClr val="0000FF"/>
                </a:solidFill>
                <a:latin typeface="Arial"/>
                <a:cs typeface="Arial"/>
              </a:rPr>
              <a:t>of</a:t>
            </a:r>
            <a:r>
              <a:rPr sz="2400" b="1" spc="45" dirty="0">
                <a:solidFill>
                  <a:srgbClr val="0000FF"/>
                </a:solidFill>
                <a:latin typeface="Arial"/>
                <a:cs typeface="Arial"/>
              </a:rPr>
              <a:t> </a:t>
            </a:r>
            <a:r>
              <a:rPr sz="2400" b="1" spc="-50" dirty="0">
                <a:solidFill>
                  <a:srgbClr val="0000FF"/>
                </a:solidFill>
                <a:latin typeface="Arial"/>
                <a:cs typeface="Arial"/>
              </a:rPr>
              <a:t>acid</a:t>
            </a:r>
            <a:endParaRPr sz="2400" dirty="0">
              <a:solidFill>
                <a:prstClr val="black"/>
              </a:solidFill>
              <a:latin typeface="Arial"/>
              <a:cs typeface="Arial"/>
            </a:endParaRPr>
          </a:p>
          <a:p>
            <a:pPr marL="337185">
              <a:spcBef>
                <a:spcPts val="2020"/>
              </a:spcBef>
            </a:pPr>
            <a:r>
              <a:rPr sz="2400" b="1" spc="10" dirty="0">
                <a:solidFill>
                  <a:srgbClr val="0000FF"/>
                </a:solidFill>
                <a:latin typeface="Arial"/>
                <a:cs typeface="Arial"/>
              </a:rPr>
              <a:t>excreted </a:t>
            </a:r>
            <a:r>
              <a:rPr sz="2400" b="1" spc="-25" dirty="0">
                <a:solidFill>
                  <a:srgbClr val="0000FF"/>
                </a:solidFill>
                <a:latin typeface="Arial"/>
                <a:cs typeface="Arial"/>
              </a:rPr>
              <a:t>into </a:t>
            </a:r>
            <a:r>
              <a:rPr sz="2400" b="1" spc="-10" dirty="0">
                <a:solidFill>
                  <a:srgbClr val="0000FF"/>
                </a:solidFill>
                <a:latin typeface="Arial"/>
                <a:cs typeface="Arial"/>
              </a:rPr>
              <a:t>urine </a:t>
            </a:r>
            <a:r>
              <a:rPr sz="2400" b="1" spc="80" dirty="0">
                <a:solidFill>
                  <a:srgbClr val="0000FF"/>
                </a:solidFill>
                <a:latin typeface="Arial"/>
                <a:cs typeface="Arial"/>
              </a:rPr>
              <a:t>by </a:t>
            </a:r>
            <a:r>
              <a:rPr sz="2400" b="1" spc="-15" dirty="0">
                <a:solidFill>
                  <a:srgbClr val="0000FF"/>
                </a:solidFill>
                <a:latin typeface="Arial"/>
                <a:cs typeface="Arial"/>
              </a:rPr>
              <a:t>the</a:t>
            </a:r>
            <a:r>
              <a:rPr sz="2400" b="1" spc="-20" dirty="0">
                <a:solidFill>
                  <a:srgbClr val="0000FF"/>
                </a:solidFill>
                <a:latin typeface="Arial"/>
                <a:cs typeface="Arial"/>
              </a:rPr>
              <a:t> </a:t>
            </a:r>
            <a:r>
              <a:rPr sz="2400" b="1" spc="15" dirty="0">
                <a:solidFill>
                  <a:srgbClr val="0000FF"/>
                </a:solidFill>
                <a:latin typeface="Arial"/>
                <a:cs typeface="Arial"/>
              </a:rPr>
              <a:t>kidney.</a:t>
            </a:r>
            <a:endParaRPr sz="2400" dirty="0">
              <a:solidFill>
                <a:prstClr val="black"/>
              </a:solidFill>
              <a:latin typeface="Arial"/>
              <a:cs typeface="Arial"/>
            </a:endParaRPr>
          </a:p>
          <a:p>
            <a:pPr marL="337185" marR="670560" indent="-274320">
              <a:lnSpc>
                <a:spcPct val="160000"/>
              </a:lnSpc>
              <a:buClr>
                <a:srgbClr val="9C007E"/>
              </a:buClr>
              <a:buSzPct val="94642"/>
              <a:buFont typeface="Arial"/>
              <a:buChar char=""/>
              <a:tabLst>
                <a:tab pos="337820" algn="l"/>
              </a:tabLst>
            </a:pPr>
            <a:r>
              <a:rPr sz="2400" b="1" spc="-5" dirty="0">
                <a:solidFill>
                  <a:srgbClr val="0000FF"/>
                </a:solidFill>
                <a:latin typeface="Arial"/>
                <a:cs typeface="Arial"/>
              </a:rPr>
              <a:t>Titratable </a:t>
            </a:r>
            <a:r>
              <a:rPr sz="2400" b="1" spc="-15" dirty="0">
                <a:solidFill>
                  <a:srgbClr val="0000FF"/>
                </a:solidFill>
                <a:latin typeface="Arial"/>
                <a:cs typeface="Arial"/>
              </a:rPr>
              <a:t>acidity refers </a:t>
            </a:r>
            <a:r>
              <a:rPr sz="2400" b="1" dirty="0">
                <a:solidFill>
                  <a:srgbClr val="0000FF"/>
                </a:solidFill>
                <a:latin typeface="Arial"/>
                <a:cs typeface="Arial"/>
              </a:rPr>
              <a:t>to </a:t>
            </a:r>
            <a:r>
              <a:rPr sz="2400" b="1" spc="-15" dirty="0">
                <a:solidFill>
                  <a:srgbClr val="0000FF"/>
                </a:solidFill>
                <a:latin typeface="Arial"/>
                <a:cs typeface="Arial"/>
              </a:rPr>
              <a:t>the </a:t>
            </a:r>
            <a:r>
              <a:rPr sz="2400" b="1" spc="-10" dirty="0">
                <a:solidFill>
                  <a:srgbClr val="0000FF"/>
                </a:solidFill>
                <a:latin typeface="Arial"/>
                <a:cs typeface="Arial"/>
              </a:rPr>
              <a:t>number </a:t>
            </a:r>
            <a:r>
              <a:rPr sz="2400" b="1" spc="25" dirty="0">
                <a:solidFill>
                  <a:srgbClr val="0000FF"/>
                </a:solidFill>
                <a:latin typeface="Arial"/>
                <a:cs typeface="Arial"/>
              </a:rPr>
              <a:t>of  </a:t>
            </a:r>
            <a:r>
              <a:rPr sz="2400" b="1" spc="-45" dirty="0">
                <a:solidFill>
                  <a:srgbClr val="0000FF"/>
                </a:solidFill>
                <a:latin typeface="Arial"/>
                <a:cs typeface="Arial"/>
              </a:rPr>
              <a:t>milliliters </a:t>
            </a:r>
            <a:r>
              <a:rPr sz="2400" b="1" spc="25" dirty="0">
                <a:solidFill>
                  <a:srgbClr val="0000FF"/>
                </a:solidFill>
                <a:latin typeface="Arial"/>
                <a:cs typeface="Arial"/>
              </a:rPr>
              <a:t>of </a:t>
            </a:r>
            <a:r>
              <a:rPr sz="2400" b="1" spc="-105" dirty="0">
                <a:solidFill>
                  <a:srgbClr val="0000FF"/>
                </a:solidFill>
                <a:latin typeface="Arial"/>
                <a:cs typeface="Arial"/>
              </a:rPr>
              <a:t>N/10 </a:t>
            </a:r>
            <a:r>
              <a:rPr sz="2400" b="1" spc="130" dirty="0">
                <a:solidFill>
                  <a:srgbClr val="0000FF"/>
                </a:solidFill>
                <a:latin typeface="Arial"/>
                <a:cs typeface="Arial"/>
              </a:rPr>
              <a:t>NaOH </a:t>
            </a:r>
            <a:r>
              <a:rPr sz="2400" b="1" spc="15" dirty="0">
                <a:solidFill>
                  <a:srgbClr val="0000FF"/>
                </a:solidFill>
                <a:latin typeface="Arial"/>
                <a:cs typeface="Arial"/>
              </a:rPr>
              <a:t>required </a:t>
            </a:r>
            <a:r>
              <a:rPr sz="2400" b="1" dirty="0">
                <a:solidFill>
                  <a:srgbClr val="0000FF"/>
                </a:solidFill>
                <a:latin typeface="Arial"/>
                <a:cs typeface="Arial"/>
              </a:rPr>
              <a:t>to </a:t>
            </a:r>
            <a:r>
              <a:rPr sz="2400" b="1" spc="30" dirty="0">
                <a:solidFill>
                  <a:srgbClr val="0000FF"/>
                </a:solidFill>
                <a:latin typeface="Arial"/>
                <a:cs typeface="Arial"/>
              </a:rPr>
              <a:t>titrate  </a:t>
            </a:r>
            <a:r>
              <a:rPr sz="2400" b="1" spc="-65" dirty="0">
                <a:solidFill>
                  <a:srgbClr val="0000FF"/>
                </a:solidFill>
                <a:latin typeface="Arial"/>
                <a:cs typeface="Arial"/>
              </a:rPr>
              <a:t>1liter </a:t>
            </a:r>
            <a:r>
              <a:rPr sz="2400" b="1" spc="25" dirty="0">
                <a:solidFill>
                  <a:srgbClr val="0000FF"/>
                </a:solidFill>
                <a:latin typeface="Arial"/>
                <a:cs typeface="Arial"/>
              </a:rPr>
              <a:t>of </a:t>
            </a:r>
            <a:r>
              <a:rPr sz="2400" b="1" spc="-10" dirty="0">
                <a:solidFill>
                  <a:srgbClr val="0000FF"/>
                </a:solidFill>
                <a:latin typeface="Arial"/>
                <a:cs typeface="Arial"/>
              </a:rPr>
              <a:t>urine </a:t>
            </a:r>
            <a:r>
              <a:rPr sz="2400" b="1" dirty="0">
                <a:solidFill>
                  <a:srgbClr val="0000FF"/>
                </a:solidFill>
                <a:latin typeface="Arial"/>
                <a:cs typeface="Arial"/>
              </a:rPr>
              <a:t>to </a:t>
            </a:r>
            <a:r>
              <a:rPr sz="2400" b="1" spc="25" dirty="0">
                <a:solidFill>
                  <a:srgbClr val="0000FF"/>
                </a:solidFill>
                <a:latin typeface="Arial"/>
                <a:cs typeface="Arial"/>
              </a:rPr>
              <a:t>pH</a:t>
            </a:r>
            <a:r>
              <a:rPr sz="2400" b="1" spc="30" dirty="0">
                <a:solidFill>
                  <a:srgbClr val="0000FF"/>
                </a:solidFill>
                <a:latin typeface="Arial"/>
                <a:cs typeface="Arial"/>
              </a:rPr>
              <a:t> </a:t>
            </a:r>
            <a:r>
              <a:rPr sz="2400" b="1" spc="-280" dirty="0">
                <a:solidFill>
                  <a:srgbClr val="0000FF"/>
                </a:solidFill>
                <a:latin typeface="Arial"/>
                <a:cs typeface="Arial"/>
              </a:rPr>
              <a:t>7.4.</a:t>
            </a:r>
            <a:endParaRPr lang="en-US" sz="2400" dirty="0">
              <a:solidFill>
                <a:prstClr val="black"/>
              </a:solidFill>
              <a:latin typeface="Arial"/>
              <a:cs typeface="Arial"/>
            </a:endParaRPr>
          </a:p>
          <a:p>
            <a:pPr marL="337185" marR="670560" indent="-274320">
              <a:lnSpc>
                <a:spcPct val="160000"/>
              </a:lnSpc>
              <a:buClr>
                <a:srgbClr val="9C007E"/>
              </a:buClr>
              <a:buSzPct val="94642"/>
              <a:buFont typeface="Arial"/>
              <a:buChar char=""/>
              <a:tabLst>
                <a:tab pos="337820" algn="l"/>
              </a:tabLst>
            </a:pPr>
            <a:r>
              <a:rPr sz="2400" b="1" spc="-5" dirty="0">
                <a:solidFill>
                  <a:srgbClr val="0000FF"/>
                </a:solidFill>
                <a:latin typeface="Arial"/>
                <a:cs typeface="Arial"/>
              </a:rPr>
              <a:t>Titratable </a:t>
            </a:r>
            <a:r>
              <a:rPr sz="2400" b="1" spc="-15" dirty="0">
                <a:solidFill>
                  <a:srgbClr val="0000FF"/>
                </a:solidFill>
                <a:latin typeface="Arial"/>
                <a:cs typeface="Arial"/>
              </a:rPr>
              <a:t>acidity </a:t>
            </a:r>
            <a:r>
              <a:rPr sz="2400" b="1" spc="-70" dirty="0">
                <a:solidFill>
                  <a:srgbClr val="0000FF"/>
                </a:solidFill>
                <a:latin typeface="Arial"/>
                <a:cs typeface="Arial"/>
              </a:rPr>
              <a:t>reflects </a:t>
            </a:r>
            <a:r>
              <a:rPr sz="2400" b="1" spc="-15" dirty="0">
                <a:solidFill>
                  <a:srgbClr val="0000FF"/>
                </a:solidFill>
                <a:latin typeface="Arial"/>
                <a:cs typeface="Arial"/>
              </a:rPr>
              <a:t>the </a:t>
            </a:r>
            <a:r>
              <a:rPr sz="2400" b="1" spc="40" dirty="0">
                <a:solidFill>
                  <a:srgbClr val="0000FF"/>
                </a:solidFill>
                <a:latin typeface="Arial"/>
                <a:cs typeface="Arial"/>
              </a:rPr>
              <a:t>H</a:t>
            </a:r>
            <a:r>
              <a:rPr sz="2400" b="1" spc="60" baseline="25525" dirty="0">
                <a:solidFill>
                  <a:srgbClr val="0000FF"/>
                </a:solidFill>
                <a:latin typeface="Arial"/>
                <a:cs typeface="Arial"/>
              </a:rPr>
              <a:t>+ </a:t>
            </a:r>
            <a:r>
              <a:rPr sz="2400" b="1" spc="-95" dirty="0">
                <a:solidFill>
                  <a:srgbClr val="0000FF"/>
                </a:solidFill>
                <a:latin typeface="Arial"/>
                <a:cs typeface="Arial"/>
              </a:rPr>
              <a:t>ions </a:t>
            </a:r>
            <a:r>
              <a:rPr sz="2400" b="1" spc="-40" dirty="0">
                <a:solidFill>
                  <a:srgbClr val="0000FF"/>
                </a:solidFill>
                <a:latin typeface="Arial"/>
                <a:cs typeface="Arial"/>
              </a:rPr>
              <a:t>excreted  </a:t>
            </a:r>
            <a:r>
              <a:rPr sz="2400" b="1" spc="-25" dirty="0">
                <a:solidFill>
                  <a:srgbClr val="0000FF"/>
                </a:solidFill>
                <a:latin typeface="Arial"/>
                <a:cs typeface="Arial"/>
              </a:rPr>
              <a:t>into</a:t>
            </a:r>
            <a:r>
              <a:rPr sz="2400" b="1" spc="5" dirty="0">
                <a:solidFill>
                  <a:srgbClr val="0000FF"/>
                </a:solidFill>
                <a:latin typeface="Arial"/>
                <a:cs typeface="Arial"/>
              </a:rPr>
              <a:t> </a:t>
            </a:r>
            <a:r>
              <a:rPr sz="2400" b="1" spc="-35" dirty="0">
                <a:solidFill>
                  <a:srgbClr val="0000FF"/>
                </a:solidFill>
                <a:latin typeface="Arial"/>
                <a:cs typeface="Arial"/>
              </a:rPr>
              <a:t>urine.</a:t>
            </a:r>
            <a:endParaRPr sz="2400" dirty="0">
              <a:solidFill>
                <a:prstClr val="black"/>
              </a:solidFill>
              <a:latin typeface="Arial"/>
              <a:cs typeface="Arial"/>
            </a:endParaRPr>
          </a:p>
        </p:txBody>
      </p:sp>
    </p:spTree>
    <p:extLst>
      <p:ext uri="{BB962C8B-B14F-4D97-AF65-F5344CB8AC3E}">
        <p14:creationId xmlns:p14="http://schemas.microsoft.com/office/powerpoint/2010/main" val="275754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520" y="779912"/>
            <a:ext cx="8640960" cy="5105885"/>
          </a:xfrm>
          <a:prstGeom prst="rect">
            <a:avLst/>
          </a:prstGeom>
        </p:spPr>
        <p:txBody>
          <a:bodyPr vert="horz" wrap="square" lIns="0" tIns="12065" rIns="0" bIns="0" rtlCol="0">
            <a:spAutoFit/>
          </a:bodyPr>
          <a:lstStyle/>
          <a:p>
            <a:pPr marL="311785" marR="30480" indent="-274320">
              <a:lnSpc>
                <a:spcPct val="150000"/>
              </a:lnSpc>
              <a:spcBef>
                <a:spcPts val="95"/>
              </a:spcBef>
              <a:buClr>
                <a:srgbClr val="9C007E"/>
              </a:buClr>
              <a:buSzPct val="94642"/>
              <a:buFont typeface="Arial"/>
              <a:buChar char=""/>
              <a:tabLst>
                <a:tab pos="312420" algn="l"/>
              </a:tabLst>
            </a:pPr>
            <a:r>
              <a:rPr sz="2000" b="1" spc="50" dirty="0">
                <a:solidFill>
                  <a:srgbClr val="0000FF"/>
                </a:solidFill>
                <a:latin typeface="Arial"/>
                <a:cs typeface="Arial"/>
              </a:rPr>
              <a:t>H</a:t>
            </a:r>
            <a:r>
              <a:rPr sz="2000" b="1" spc="75" baseline="25525" dirty="0">
                <a:solidFill>
                  <a:srgbClr val="0000FF"/>
                </a:solidFill>
                <a:latin typeface="Arial"/>
                <a:cs typeface="Arial"/>
              </a:rPr>
              <a:t>+ </a:t>
            </a:r>
            <a:r>
              <a:rPr sz="2000" b="1" spc="-95" dirty="0">
                <a:solidFill>
                  <a:srgbClr val="0000FF"/>
                </a:solidFill>
                <a:latin typeface="Arial"/>
                <a:cs typeface="Arial"/>
              </a:rPr>
              <a:t>ions </a:t>
            </a:r>
            <a:r>
              <a:rPr sz="2000" b="1" spc="85" dirty="0">
                <a:solidFill>
                  <a:srgbClr val="0000FF"/>
                </a:solidFill>
                <a:latin typeface="Arial"/>
                <a:cs typeface="Arial"/>
              </a:rPr>
              <a:t>are </a:t>
            </a:r>
            <a:r>
              <a:rPr sz="2000" b="1" spc="-60" dirty="0">
                <a:solidFill>
                  <a:srgbClr val="0000FF"/>
                </a:solidFill>
                <a:latin typeface="Arial"/>
                <a:cs typeface="Arial"/>
              </a:rPr>
              <a:t>secreted </a:t>
            </a:r>
            <a:r>
              <a:rPr sz="2000" b="1" spc="-25" dirty="0">
                <a:solidFill>
                  <a:srgbClr val="0000FF"/>
                </a:solidFill>
                <a:latin typeface="Arial"/>
                <a:cs typeface="Arial"/>
              </a:rPr>
              <a:t>into </a:t>
            </a:r>
            <a:r>
              <a:rPr sz="2000" b="1" spc="-15" dirty="0">
                <a:solidFill>
                  <a:srgbClr val="0000FF"/>
                </a:solidFill>
                <a:latin typeface="Arial"/>
                <a:cs typeface="Arial"/>
              </a:rPr>
              <a:t>the </a:t>
            </a:r>
            <a:r>
              <a:rPr sz="2000" b="1" spc="15" dirty="0">
                <a:solidFill>
                  <a:srgbClr val="0000FF"/>
                </a:solidFill>
                <a:latin typeface="Arial"/>
                <a:cs typeface="Arial"/>
              </a:rPr>
              <a:t>tubular </a:t>
            </a:r>
            <a:r>
              <a:rPr sz="2000" b="1" spc="-30" dirty="0">
                <a:solidFill>
                  <a:srgbClr val="0000FF"/>
                </a:solidFill>
                <a:latin typeface="Arial"/>
                <a:cs typeface="Arial"/>
              </a:rPr>
              <a:t>lumen </a:t>
            </a:r>
            <a:r>
              <a:rPr sz="2000" b="1" spc="-260" dirty="0">
                <a:solidFill>
                  <a:srgbClr val="0000FF"/>
                </a:solidFill>
                <a:latin typeface="Arial"/>
                <a:cs typeface="Arial"/>
              </a:rPr>
              <a:t>in  </a:t>
            </a:r>
            <a:r>
              <a:rPr sz="2000" b="1" spc="5" dirty="0">
                <a:solidFill>
                  <a:srgbClr val="0000FF"/>
                </a:solidFill>
                <a:latin typeface="Arial"/>
                <a:cs typeface="Arial"/>
              </a:rPr>
              <a:t>exchange </a:t>
            </a:r>
            <a:r>
              <a:rPr sz="2000" b="1" spc="35" dirty="0">
                <a:solidFill>
                  <a:srgbClr val="0000FF"/>
                </a:solidFill>
                <a:latin typeface="Arial"/>
                <a:cs typeface="Arial"/>
              </a:rPr>
              <a:t>for </a:t>
            </a:r>
            <a:r>
              <a:rPr sz="2000" b="1" spc="150" dirty="0">
                <a:solidFill>
                  <a:srgbClr val="0000FF"/>
                </a:solidFill>
                <a:latin typeface="Arial"/>
                <a:cs typeface="Arial"/>
              </a:rPr>
              <a:t>Na</a:t>
            </a:r>
            <a:r>
              <a:rPr sz="2000" b="1" spc="225" baseline="25525" dirty="0">
                <a:solidFill>
                  <a:srgbClr val="0000FF"/>
                </a:solidFill>
                <a:latin typeface="Arial"/>
                <a:cs typeface="Arial"/>
              </a:rPr>
              <a:t>+</a:t>
            </a:r>
            <a:r>
              <a:rPr sz="2000" b="1" spc="352" baseline="25525" dirty="0">
                <a:solidFill>
                  <a:srgbClr val="0000FF"/>
                </a:solidFill>
                <a:latin typeface="Arial"/>
                <a:cs typeface="Arial"/>
              </a:rPr>
              <a:t> </a:t>
            </a:r>
            <a:r>
              <a:rPr sz="2000" b="1" spc="-60" dirty="0">
                <a:solidFill>
                  <a:srgbClr val="0000FF"/>
                </a:solidFill>
                <a:latin typeface="Arial"/>
                <a:cs typeface="Arial"/>
              </a:rPr>
              <a:t>ion.</a:t>
            </a:r>
            <a:endParaRPr sz="2000" dirty="0">
              <a:solidFill>
                <a:prstClr val="black"/>
              </a:solidFill>
              <a:latin typeface="Arial"/>
              <a:cs typeface="Arial"/>
            </a:endParaRPr>
          </a:p>
          <a:p>
            <a:pPr marL="311785" marR="135255" indent="-274320">
              <a:lnSpc>
                <a:spcPct val="150000"/>
              </a:lnSpc>
              <a:spcBef>
                <a:spcPts val="5"/>
              </a:spcBef>
              <a:buClr>
                <a:srgbClr val="9C007E"/>
              </a:buClr>
              <a:buSzPct val="94642"/>
              <a:buFont typeface="Arial"/>
              <a:buChar char=""/>
              <a:tabLst>
                <a:tab pos="312420" algn="l"/>
              </a:tabLst>
            </a:pPr>
            <a:r>
              <a:rPr sz="2000" b="1" spc="-200" dirty="0">
                <a:solidFill>
                  <a:prstClr val="black"/>
                </a:solidFill>
                <a:latin typeface="Arial"/>
                <a:cs typeface="Arial"/>
              </a:rPr>
              <a:t>This </a:t>
            </a:r>
            <a:r>
              <a:rPr sz="2000" b="1" spc="150" dirty="0">
                <a:solidFill>
                  <a:srgbClr val="0000FF"/>
                </a:solidFill>
                <a:latin typeface="Arial"/>
                <a:cs typeface="Arial"/>
              </a:rPr>
              <a:t>Na</a:t>
            </a:r>
            <a:r>
              <a:rPr sz="2000" b="1" spc="225" baseline="25525" dirty="0">
                <a:solidFill>
                  <a:srgbClr val="0000FF"/>
                </a:solidFill>
                <a:latin typeface="Arial"/>
                <a:cs typeface="Arial"/>
              </a:rPr>
              <a:t>+ </a:t>
            </a:r>
            <a:r>
              <a:rPr sz="2000" b="1" spc="-165" dirty="0">
                <a:solidFill>
                  <a:srgbClr val="0000FF"/>
                </a:solidFill>
                <a:latin typeface="Arial"/>
                <a:cs typeface="Arial"/>
              </a:rPr>
              <a:t>is </a:t>
            </a:r>
            <a:r>
              <a:rPr lang="ar-JO" sz="2000" b="1" spc="-165" dirty="0">
                <a:solidFill>
                  <a:srgbClr val="0000FF"/>
                </a:solidFill>
                <a:latin typeface="Arial"/>
                <a:cs typeface="Arial"/>
              </a:rPr>
              <a:t> </a:t>
            </a:r>
            <a:r>
              <a:rPr sz="2000" b="1" spc="20" dirty="0">
                <a:solidFill>
                  <a:srgbClr val="0000FF"/>
                </a:solidFill>
                <a:latin typeface="Arial"/>
                <a:cs typeface="Arial"/>
              </a:rPr>
              <a:t>obtained </a:t>
            </a:r>
            <a:r>
              <a:rPr sz="2000" b="1" spc="15" dirty="0">
                <a:solidFill>
                  <a:srgbClr val="0000FF"/>
                </a:solidFill>
                <a:latin typeface="Arial"/>
                <a:cs typeface="Arial"/>
              </a:rPr>
              <a:t>from </a:t>
            </a:r>
            <a:r>
              <a:rPr sz="2000" b="1" spc="-15" dirty="0">
                <a:solidFill>
                  <a:srgbClr val="0000FF"/>
                </a:solidFill>
                <a:latin typeface="Arial"/>
                <a:cs typeface="Arial"/>
              </a:rPr>
              <a:t>the </a:t>
            </a:r>
            <a:r>
              <a:rPr sz="2000" b="1" spc="-50" dirty="0">
                <a:solidFill>
                  <a:srgbClr val="0000FF"/>
                </a:solidFill>
                <a:latin typeface="Arial"/>
                <a:cs typeface="Arial"/>
              </a:rPr>
              <a:t>base, </a:t>
            </a:r>
            <a:r>
              <a:rPr sz="2000" b="1" spc="-110" dirty="0">
                <a:solidFill>
                  <a:srgbClr val="0000FF"/>
                </a:solidFill>
                <a:latin typeface="Arial"/>
                <a:cs typeface="Arial"/>
              </a:rPr>
              <a:t>disodium  </a:t>
            </a:r>
            <a:r>
              <a:rPr sz="2000" b="1" spc="15" dirty="0">
                <a:solidFill>
                  <a:srgbClr val="0000FF"/>
                </a:solidFill>
                <a:latin typeface="Arial"/>
                <a:cs typeface="Arial"/>
              </a:rPr>
              <a:t>hydrogen </a:t>
            </a:r>
            <a:r>
              <a:rPr sz="2000" b="1" spc="-25" dirty="0">
                <a:solidFill>
                  <a:srgbClr val="0000FF"/>
                </a:solidFill>
                <a:latin typeface="Arial"/>
                <a:cs typeface="Arial"/>
              </a:rPr>
              <a:t>phosphate</a:t>
            </a:r>
            <a:r>
              <a:rPr sz="2000" b="1" spc="50" dirty="0">
                <a:solidFill>
                  <a:srgbClr val="0000FF"/>
                </a:solidFill>
                <a:latin typeface="Arial"/>
                <a:cs typeface="Arial"/>
              </a:rPr>
              <a:t> </a:t>
            </a:r>
            <a:r>
              <a:rPr sz="2000" b="1" spc="-50" dirty="0">
                <a:solidFill>
                  <a:srgbClr val="0000FF"/>
                </a:solidFill>
                <a:latin typeface="Arial"/>
                <a:cs typeface="Arial"/>
              </a:rPr>
              <a:t>(Na</a:t>
            </a:r>
            <a:r>
              <a:rPr sz="2000" b="1" spc="-75" baseline="-21021" dirty="0">
                <a:solidFill>
                  <a:srgbClr val="0000FF"/>
                </a:solidFill>
                <a:latin typeface="Arial"/>
                <a:cs typeface="Arial"/>
              </a:rPr>
              <a:t>2</a:t>
            </a:r>
            <a:r>
              <a:rPr sz="2000" b="1" spc="-50" dirty="0">
                <a:solidFill>
                  <a:srgbClr val="0000FF"/>
                </a:solidFill>
                <a:latin typeface="Arial"/>
                <a:cs typeface="Arial"/>
              </a:rPr>
              <a:t>HPO</a:t>
            </a:r>
            <a:r>
              <a:rPr sz="2000" b="1" spc="-75" baseline="-21021" dirty="0">
                <a:solidFill>
                  <a:srgbClr val="0000FF"/>
                </a:solidFill>
                <a:latin typeface="Arial"/>
                <a:cs typeface="Arial"/>
              </a:rPr>
              <a:t>4</a:t>
            </a:r>
            <a:r>
              <a:rPr lang="en-US" sz="2000" b="1" spc="-50" dirty="0">
                <a:solidFill>
                  <a:srgbClr val="0000FF"/>
                </a:solidFill>
                <a:latin typeface="Arial"/>
                <a:cs typeface="Arial"/>
              </a:rPr>
              <a:t>)</a:t>
            </a:r>
            <a:r>
              <a:rPr sz="2000" b="1" spc="-50" dirty="0">
                <a:solidFill>
                  <a:srgbClr val="0000FF"/>
                </a:solidFill>
                <a:latin typeface="Arial"/>
                <a:cs typeface="Arial"/>
              </a:rPr>
              <a:t>.</a:t>
            </a:r>
            <a:endParaRPr sz="2000" dirty="0">
              <a:solidFill>
                <a:prstClr val="black"/>
              </a:solidFill>
              <a:latin typeface="Arial"/>
              <a:cs typeface="Arial"/>
            </a:endParaRPr>
          </a:p>
          <a:p>
            <a:pPr marL="311785" marR="97155" indent="-274320">
              <a:lnSpc>
                <a:spcPct val="150000"/>
              </a:lnSpc>
              <a:buClr>
                <a:srgbClr val="9C007E"/>
              </a:buClr>
              <a:buSzPct val="94642"/>
              <a:buFont typeface="Arial"/>
              <a:buChar char=""/>
              <a:tabLst>
                <a:tab pos="312420" algn="l"/>
              </a:tabLst>
            </a:pPr>
            <a:r>
              <a:rPr sz="2000" b="1" spc="-200" dirty="0">
                <a:solidFill>
                  <a:prstClr val="black"/>
                </a:solidFill>
                <a:latin typeface="Arial"/>
                <a:cs typeface="Arial"/>
              </a:rPr>
              <a:t>This </a:t>
            </a:r>
            <a:r>
              <a:rPr lang="ar-JO" sz="2000" b="1" spc="-200" dirty="0">
                <a:solidFill>
                  <a:prstClr val="black"/>
                </a:solidFill>
                <a:latin typeface="Arial"/>
                <a:cs typeface="Arial"/>
              </a:rPr>
              <a:t> </a:t>
            </a:r>
            <a:r>
              <a:rPr sz="2000" b="1" spc="-95" dirty="0">
                <a:solidFill>
                  <a:srgbClr val="FF0066"/>
                </a:solidFill>
                <a:latin typeface="Arial"/>
                <a:cs typeface="Arial"/>
              </a:rPr>
              <a:t>combines </a:t>
            </a:r>
            <a:r>
              <a:rPr sz="2000" b="1" spc="60" dirty="0">
                <a:solidFill>
                  <a:srgbClr val="FF0066"/>
                </a:solidFill>
                <a:latin typeface="Arial"/>
                <a:cs typeface="Arial"/>
              </a:rPr>
              <a:t>with </a:t>
            </a:r>
            <a:r>
              <a:rPr sz="2000" b="1" spc="55" dirty="0">
                <a:solidFill>
                  <a:srgbClr val="FF0066"/>
                </a:solidFill>
                <a:latin typeface="Arial"/>
                <a:cs typeface="Arial"/>
              </a:rPr>
              <a:t>H</a:t>
            </a:r>
            <a:r>
              <a:rPr sz="2000" b="1" spc="82" baseline="25525" dirty="0">
                <a:solidFill>
                  <a:srgbClr val="FF0066"/>
                </a:solidFill>
                <a:latin typeface="Arial"/>
                <a:cs typeface="Arial"/>
              </a:rPr>
              <a:t>+ </a:t>
            </a:r>
            <a:r>
              <a:rPr sz="2000" b="1" dirty="0">
                <a:solidFill>
                  <a:srgbClr val="FF0066"/>
                </a:solidFill>
                <a:latin typeface="Arial"/>
                <a:cs typeface="Arial"/>
              </a:rPr>
              <a:t>to </a:t>
            </a:r>
            <a:r>
              <a:rPr sz="2000" b="1" spc="-40" dirty="0">
                <a:solidFill>
                  <a:srgbClr val="FF0066"/>
                </a:solidFill>
                <a:latin typeface="Arial"/>
                <a:cs typeface="Arial"/>
              </a:rPr>
              <a:t>produce </a:t>
            </a:r>
            <a:r>
              <a:rPr sz="2000" b="1" spc="-15" dirty="0">
                <a:solidFill>
                  <a:srgbClr val="FF0066"/>
                </a:solidFill>
                <a:latin typeface="Arial"/>
                <a:cs typeface="Arial"/>
              </a:rPr>
              <a:t>the </a:t>
            </a:r>
            <a:r>
              <a:rPr sz="2000" b="1" spc="-70" dirty="0">
                <a:solidFill>
                  <a:srgbClr val="FF0066"/>
                </a:solidFill>
                <a:latin typeface="Arial"/>
                <a:cs typeface="Arial"/>
              </a:rPr>
              <a:t>acid,  sodium </a:t>
            </a:r>
            <a:r>
              <a:rPr sz="2000" b="1" spc="10" dirty="0">
                <a:solidFill>
                  <a:srgbClr val="FF0066"/>
                </a:solidFill>
                <a:latin typeface="Arial"/>
                <a:cs typeface="Arial"/>
              </a:rPr>
              <a:t>dihydrogen </a:t>
            </a:r>
            <a:r>
              <a:rPr sz="2000" b="1" spc="-25" dirty="0">
                <a:solidFill>
                  <a:srgbClr val="FF0066"/>
                </a:solidFill>
                <a:latin typeface="Arial"/>
                <a:cs typeface="Arial"/>
              </a:rPr>
              <a:t>phosphate </a:t>
            </a:r>
            <a:r>
              <a:rPr sz="2000" b="1" spc="-80" dirty="0">
                <a:solidFill>
                  <a:srgbClr val="FF0066"/>
                </a:solidFill>
                <a:latin typeface="Arial"/>
                <a:cs typeface="Arial"/>
              </a:rPr>
              <a:t>(NaH2PO4), </a:t>
            </a:r>
            <a:r>
              <a:rPr sz="2000" b="1" spc="15" dirty="0">
                <a:solidFill>
                  <a:srgbClr val="0000FF"/>
                </a:solidFill>
                <a:latin typeface="Arial"/>
                <a:cs typeface="Arial"/>
              </a:rPr>
              <a:t>in  which form the major quantity of titratable  acid in urine is present.</a:t>
            </a:r>
            <a:endParaRPr lang="en-US" sz="2000" b="1" spc="15" dirty="0">
              <a:solidFill>
                <a:srgbClr val="0000FF"/>
              </a:solidFill>
              <a:latin typeface="Arial"/>
              <a:cs typeface="Arial"/>
            </a:endParaRPr>
          </a:p>
          <a:p>
            <a:pPr marL="337820" lvl="0" indent="-274320">
              <a:spcBef>
                <a:spcPts val="95"/>
              </a:spcBef>
              <a:buClr>
                <a:srgbClr val="9C007E"/>
              </a:buClr>
              <a:buSzPct val="94642"/>
              <a:buFont typeface="Arial"/>
              <a:buChar char=""/>
              <a:tabLst>
                <a:tab pos="337820" algn="l"/>
              </a:tabLst>
            </a:pPr>
            <a:r>
              <a:rPr lang="en-US" sz="2000" b="1" spc="-45" dirty="0">
                <a:solidFill>
                  <a:srgbClr val="0000FF"/>
                </a:solidFill>
                <a:latin typeface="Arial"/>
                <a:cs typeface="Arial"/>
              </a:rPr>
              <a:t>Tubular </a:t>
            </a:r>
            <a:r>
              <a:rPr lang="en-US" sz="2000" b="1" spc="-10" dirty="0">
                <a:solidFill>
                  <a:srgbClr val="0000FF"/>
                </a:solidFill>
                <a:latin typeface="Arial"/>
                <a:cs typeface="Arial"/>
              </a:rPr>
              <a:t>fluid </a:t>
            </a:r>
            <a:r>
              <a:rPr lang="en-US" sz="2000" b="1" spc="-50" dirty="0">
                <a:solidFill>
                  <a:srgbClr val="0000FF"/>
                </a:solidFill>
                <a:latin typeface="Arial"/>
                <a:cs typeface="Arial"/>
              </a:rPr>
              <a:t>moves </a:t>
            </a:r>
            <a:r>
              <a:rPr lang="en-US" sz="2000" b="1" spc="75" dirty="0">
                <a:solidFill>
                  <a:srgbClr val="0000FF"/>
                </a:solidFill>
                <a:latin typeface="Arial"/>
                <a:cs typeface="Arial"/>
              </a:rPr>
              <a:t>down </a:t>
            </a:r>
            <a:r>
              <a:rPr lang="en-US" sz="2000" b="1" spc="-15" dirty="0">
                <a:solidFill>
                  <a:srgbClr val="0000FF"/>
                </a:solidFill>
                <a:latin typeface="Arial"/>
                <a:cs typeface="Arial"/>
              </a:rPr>
              <a:t>the </a:t>
            </a:r>
            <a:r>
              <a:rPr lang="en-US" sz="2000" b="1" spc="35" dirty="0">
                <a:solidFill>
                  <a:srgbClr val="0000FF"/>
                </a:solidFill>
                <a:latin typeface="Arial"/>
                <a:cs typeface="Arial"/>
              </a:rPr>
              <a:t>renal</a:t>
            </a:r>
            <a:r>
              <a:rPr lang="en-US" sz="2000" b="1" spc="75" dirty="0">
                <a:solidFill>
                  <a:srgbClr val="0000FF"/>
                </a:solidFill>
                <a:latin typeface="Arial"/>
                <a:cs typeface="Arial"/>
              </a:rPr>
              <a:t> </a:t>
            </a:r>
            <a:r>
              <a:rPr lang="en-US" sz="2000" b="1" spc="-70" dirty="0">
                <a:solidFill>
                  <a:srgbClr val="0000FF"/>
                </a:solidFill>
                <a:latin typeface="Arial"/>
                <a:cs typeface="Arial"/>
              </a:rPr>
              <a:t>tubules,</a:t>
            </a:r>
            <a:endParaRPr lang="en-US" sz="2000" dirty="0">
              <a:solidFill>
                <a:prstClr val="black"/>
              </a:solidFill>
              <a:latin typeface="Arial"/>
              <a:cs typeface="Arial"/>
            </a:endParaRPr>
          </a:p>
          <a:p>
            <a:pPr marL="337185" marR="55880" lvl="0">
              <a:lnSpc>
                <a:spcPts val="5380"/>
              </a:lnSpc>
              <a:spcBef>
                <a:spcPts val="509"/>
              </a:spcBef>
            </a:pPr>
            <a:r>
              <a:rPr lang="en-US" sz="2000" b="1" spc="15" dirty="0">
                <a:solidFill>
                  <a:srgbClr val="0000FF"/>
                </a:solidFill>
                <a:latin typeface="Arial"/>
                <a:cs typeface="Arial"/>
              </a:rPr>
              <a:t>more </a:t>
            </a:r>
            <a:r>
              <a:rPr lang="en-US" sz="2000" b="1" spc="40" dirty="0">
                <a:solidFill>
                  <a:srgbClr val="0000FF"/>
                </a:solidFill>
                <a:latin typeface="Arial"/>
                <a:cs typeface="Arial"/>
              </a:rPr>
              <a:t>and </a:t>
            </a:r>
            <a:r>
              <a:rPr lang="en-US" sz="2000" b="1" spc="15" dirty="0">
                <a:solidFill>
                  <a:srgbClr val="0000FF"/>
                </a:solidFill>
                <a:latin typeface="Arial"/>
                <a:cs typeface="Arial"/>
              </a:rPr>
              <a:t>more </a:t>
            </a:r>
            <a:r>
              <a:rPr lang="en-US" sz="2000" b="1" spc="50" dirty="0">
                <a:solidFill>
                  <a:srgbClr val="0000FF"/>
                </a:solidFill>
                <a:latin typeface="Arial"/>
                <a:cs typeface="Arial"/>
              </a:rPr>
              <a:t>H</a:t>
            </a:r>
            <a:r>
              <a:rPr lang="en-US" sz="2000" b="1" spc="75" baseline="25525" dirty="0">
                <a:solidFill>
                  <a:srgbClr val="0000FF"/>
                </a:solidFill>
                <a:latin typeface="Arial"/>
                <a:cs typeface="Arial"/>
              </a:rPr>
              <a:t>+ </a:t>
            </a:r>
            <a:r>
              <a:rPr lang="en-US" sz="2000" b="1" spc="-95" dirty="0">
                <a:solidFill>
                  <a:srgbClr val="0000FF"/>
                </a:solidFill>
                <a:latin typeface="Arial"/>
                <a:cs typeface="Arial"/>
              </a:rPr>
              <a:t>ions </a:t>
            </a:r>
            <a:r>
              <a:rPr lang="en-US" sz="2000" b="1" spc="85" dirty="0">
                <a:solidFill>
                  <a:srgbClr val="0000FF"/>
                </a:solidFill>
                <a:latin typeface="Arial"/>
                <a:cs typeface="Arial"/>
              </a:rPr>
              <a:t>are </a:t>
            </a:r>
            <a:r>
              <a:rPr lang="en-US" sz="2000" b="1" spc="15" dirty="0">
                <a:solidFill>
                  <a:srgbClr val="0000FF"/>
                </a:solidFill>
                <a:latin typeface="Arial"/>
                <a:cs typeface="Arial"/>
              </a:rPr>
              <a:t>added, </a:t>
            </a:r>
            <a:r>
              <a:rPr lang="en-US" sz="2000" b="1" spc="-50" dirty="0">
                <a:solidFill>
                  <a:srgbClr val="0000FF"/>
                </a:solidFill>
                <a:latin typeface="Arial"/>
                <a:cs typeface="Arial"/>
              </a:rPr>
              <a:t>resulting  in </a:t>
            </a:r>
            <a:r>
              <a:rPr lang="en-US" sz="2000" b="1" spc="-15" dirty="0">
                <a:solidFill>
                  <a:srgbClr val="0000FF"/>
                </a:solidFill>
                <a:latin typeface="Arial"/>
                <a:cs typeface="Arial"/>
              </a:rPr>
              <a:t>the </a:t>
            </a:r>
            <a:r>
              <a:rPr lang="en-US" sz="2000" b="1" spc="-40" dirty="0">
                <a:solidFill>
                  <a:srgbClr val="0000FF"/>
                </a:solidFill>
                <a:latin typeface="Arial"/>
                <a:cs typeface="Arial"/>
              </a:rPr>
              <a:t>acidification </a:t>
            </a:r>
            <a:r>
              <a:rPr lang="en-US" sz="2000" b="1" spc="25" dirty="0">
                <a:solidFill>
                  <a:srgbClr val="0000FF"/>
                </a:solidFill>
                <a:latin typeface="Arial"/>
                <a:cs typeface="Arial"/>
              </a:rPr>
              <a:t>of</a:t>
            </a:r>
            <a:r>
              <a:rPr lang="en-US" sz="2000" b="1" spc="114" dirty="0">
                <a:solidFill>
                  <a:srgbClr val="0000FF"/>
                </a:solidFill>
                <a:latin typeface="Arial"/>
                <a:cs typeface="Arial"/>
              </a:rPr>
              <a:t> </a:t>
            </a:r>
            <a:r>
              <a:rPr lang="en-US" sz="2000" b="1" spc="-35" dirty="0">
                <a:solidFill>
                  <a:srgbClr val="0000FF"/>
                </a:solidFill>
                <a:latin typeface="Arial"/>
                <a:cs typeface="Arial"/>
              </a:rPr>
              <a:t>urine. </a:t>
            </a:r>
            <a:r>
              <a:rPr lang="en-US" sz="2000" b="1" spc="-135" dirty="0">
                <a:solidFill>
                  <a:srgbClr val="0000FF"/>
                </a:solidFill>
                <a:latin typeface="Arial"/>
                <a:cs typeface="Arial"/>
              </a:rPr>
              <a:t>Causes </a:t>
            </a:r>
            <a:r>
              <a:rPr lang="en-US" sz="2000" b="1" spc="175" dirty="0">
                <a:solidFill>
                  <a:srgbClr val="0000FF"/>
                </a:solidFill>
                <a:latin typeface="Arial"/>
                <a:cs typeface="Arial"/>
              </a:rPr>
              <a:t>a </a:t>
            </a:r>
            <a:r>
              <a:rPr lang="en-US" sz="2000" b="1" spc="40" dirty="0">
                <a:solidFill>
                  <a:srgbClr val="0000FF"/>
                </a:solidFill>
                <a:latin typeface="Arial"/>
                <a:cs typeface="Arial"/>
              </a:rPr>
              <a:t>fall </a:t>
            </a:r>
            <a:r>
              <a:rPr lang="en-US" sz="2000" b="1" spc="-50" dirty="0">
                <a:solidFill>
                  <a:srgbClr val="0000FF"/>
                </a:solidFill>
                <a:latin typeface="Arial"/>
                <a:cs typeface="Arial"/>
              </a:rPr>
              <a:t>in </a:t>
            </a:r>
            <a:r>
              <a:rPr lang="en-US" sz="2000" b="1" spc="-15" dirty="0">
                <a:solidFill>
                  <a:srgbClr val="0000FF"/>
                </a:solidFill>
                <a:latin typeface="Arial"/>
                <a:cs typeface="Arial"/>
              </a:rPr>
              <a:t>the </a:t>
            </a:r>
            <a:r>
              <a:rPr lang="en-US" sz="2000" b="1" spc="25" dirty="0">
                <a:solidFill>
                  <a:srgbClr val="0000FF"/>
                </a:solidFill>
                <a:latin typeface="Arial"/>
                <a:cs typeface="Arial"/>
              </a:rPr>
              <a:t>pH of </a:t>
            </a:r>
            <a:r>
              <a:rPr lang="en-US" sz="2000" b="1" spc="-10" dirty="0">
                <a:solidFill>
                  <a:srgbClr val="0000FF"/>
                </a:solidFill>
                <a:latin typeface="Arial"/>
                <a:cs typeface="Arial"/>
              </a:rPr>
              <a:t>urine </a:t>
            </a:r>
            <a:r>
              <a:rPr lang="en-US" sz="2000" b="1" spc="-65" dirty="0">
                <a:solidFill>
                  <a:srgbClr val="0000FF"/>
                </a:solidFill>
                <a:latin typeface="Arial"/>
                <a:cs typeface="Arial"/>
              </a:rPr>
              <a:t>as </a:t>
            </a:r>
            <a:r>
              <a:rPr lang="en-US" sz="2000" b="1" spc="114" dirty="0">
                <a:solidFill>
                  <a:srgbClr val="0000FF"/>
                </a:solidFill>
                <a:latin typeface="Arial"/>
                <a:cs typeface="Arial"/>
              </a:rPr>
              <a:t>low </a:t>
            </a:r>
            <a:r>
              <a:rPr lang="en-US" sz="2000" b="1" spc="-65" dirty="0">
                <a:solidFill>
                  <a:srgbClr val="0000FF"/>
                </a:solidFill>
                <a:latin typeface="Arial"/>
                <a:cs typeface="Arial"/>
              </a:rPr>
              <a:t>as</a:t>
            </a:r>
            <a:r>
              <a:rPr lang="en-US" sz="2000" b="1" spc="-110" dirty="0">
                <a:solidFill>
                  <a:srgbClr val="0000FF"/>
                </a:solidFill>
                <a:latin typeface="Arial"/>
                <a:cs typeface="Arial"/>
              </a:rPr>
              <a:t> </a:t>
            </a:r>
            <a:r>
              <a:rPr lang="en-US" sz="2000" b="1" spc="-285" dirty="0">
                <a:solidFill>
                  <a:srgbClr val="0000FF"/>
                </a:solidFill>
                <a:latin typeface="Arial"/>
                <a:cs typeface="Arial"/>
              </a:rPr>
              <a:t>4.5.</a:t>
            </a:r>
            <a:endParaRPr lang="en-US" sz="2000" dirty="0">
              <a:solidFill>
                <a:prstClr val="black"/>
              </a:solidFill>
              <a:latin typeface="Arial"/>
              <a:cs typeface="Arial"/>
            </a:endParaRPr>
          </a:p>
          <a:p>
            <a:pPr marL="311785" marR="97155" indent="-274320">
              <a:lnSpc>
                <a:spcPct val="150000"/>
              </a:lnSpc>
              <a:buClr>
                <a:srgbClr val="9C007E"/>
              </a:buClr>
              <a:buSzPct val="94642"/>
              <a:buFont typeface="Arial"/>
              <a:buChar char=""/>
              <a:tabLst>
                <a:tab pos="312420" algn="l"/>
              </a:tabLst>
            </a:pPr>
            <a:endParaRPr sz="2400" dirty="0">
              <a:solidFill>
                <a:prstClr val="black"/>
              </a:solidFill>
              <a:latin typeface="Arial"/>
              <a:cs typeface="Arial"/>
            </a:endParaRPr>
          </a:p>
        </p:txBody>
      </p:sp>
    </p:spTree>
    <p:extLst>
      <p:ext uri="{BB962C8B-B14F-4D97-AF65-F5344CB8AC3E}">
        <p14:creationId xmlns:p14="http://schemas.microsoft.com/office/powerpoint/2010/main" val="35347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93975" y="880872"/>
            <a:ext cx="5036820" cy="32308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2820161" y="1867661"/>
            <a:ext cx="2819400" cy="4229100"/>
          </a:xfrm>
          <a:custGeom>
            <a:avLst/>
            <a:gdLst/>
            <a:ahLst/>
            <a:cxnLst/>
            <a:rect l="l" t="t" r="r" b="b"/>
            <a:pathLst>
              <a:path w="2819400" h="4229100">
                <a:moveTo>
                  <a:pt x="0" y="4229100"/>
                </a:moveTo>
                <a:lnTo>
                  <a:pt x="2819400" y="4229100"/>
                </a:lnTo>
                <a:lnTo>
                  <a:pt x="2819400" y="0"/>
                </a:lnTo>
                <a:lnTo>
                  <a:pt x="0" y="0"/>
                </a:lnTo>
                <a:lnTo>
                  <a:pt x="0" y="4229100"/>
                </a:lnTo>
                <a:close/>
              </a:path>
            </a:pathLst>
          </a:custGeom>
          <a:ln w="25908">
            <a:solidFill>
              <a:srgbClr val="0000FF"/>
            </a:solidFill>
          </a:ln>
        </p:spPr>
        <p:txBody>
          <a:bodyPr wrap="square" lIns="0" tIns="0" rIns="0" bIns="0" rtlCol="0"/>
          <a:lstStyle/>
          <a:p>
            <a:endParaRPr>
              <a:solidFill>
                <a:prstClr val="black"/>
              </a:solidFill>
            </a:endParaRPr>
          </a:p>
        </p:txBody>
      </p:sp>
      <p:sp>
        <p:nvSpPr>
          <p:cNvPr id="4" name="object 4"/>
          <p:cNvSpPr txBox="1"/>
          <p:nvPr/>
        </p:nvSpPr>
        <p:spPr>
          <a:xfrm>
            <a:off x="3110229" y="1960626"/>
            <a:ext cx="2236470" cy="635635"/>
          </a:xfrm>
          <a:prstGeom prst="rect">
            <a:avLst/>
          </a:prstGeom>
        </p:spPr>
        <p:txBody>
          <a:bodyPr vert="horz" wrap="square" lIns="0" tIns="13335" rIns="0" bIns="0" rtlCol="0">
            <a:spAutoFit/>
          </a:bodyPr>
          <a:lstStyle/>
          <a:p>
            <a:pPr marL="885190" marR="30480" indent="-847725">
              <a:spcBef>
                <a:spcPts val="105"/>
              </a:spcBef>
            </a:pPr>
            <a:r>
              <a:rPr sz="2000" b="1" spc="-20" dirty="0">
                <a:solidFill>
                  <a:srgbClr val="FF0066"/>
                </a:solidFill>
                <a:latin typeface="Arial"/>
                <a:cs typeface="Arial"/>
              </a:rPr>
              <a:t>Renal </a:t>
            </a:r>
            <a:r>
              <a:rPr sz="2000" b="1" spc="-25" dirty="0">
                <a:solidFill>
                  <a:srgbClr val="FF0066"/>
                </a:solidFill>
                <a:latin typeface="Arial"/>
                <a:cs typeface="Arial"/>
              </a:rPr>
              <a:t>Tubular</a:t>
            </a:r>
            <a:r>
              <a:rPr sz="2000" b="1" spc="-130" dirty="0">
                <a:solidFill>
                  <a:srgbClr val="FF0066"/>
                </a:solidFill>
                <a:latin typeface="Arial"/>
                <a:cs typeface="Arial"/>
              </a:rPr>
              <a:t> </a:t>
            </a:r>
            <a:r>
              <a:rPr sz="2000" b="1" spc="-65" dirty="0">
                <a:solidFill>
                  <a:srgbClr val="FF0066"/>
                </a:solidFill>
                <a:latin typeface="Arial"/>
                <a:cs typeface="Arial"/>
              </a:rPr>
              <a:t>Cell  </a:t>
            </a:r>
            <a:r>
              <a:rPr sz="2000" b="1" spc="114" dirty="0">
                <a:solidFill>
                  <a:srgbClr val="FF0066"/>
                </a:solidFill>
                <a:latin typeface="Arial"/>
                <a:cs typeface="Arial"/>
              </a:rPr>
              <a:t>Na</a:t>
            </a:r>
            <a:r>
              <a:rPr sz="1950" b="1" spc="172" baseline="25641" dirty="0">
                <a:solidFill>
                  <a:srgbClr val="FF0066"/>
                </a:solidFill>
                <a:latin typeface="Arial"/>
                <a:cs typeface="Arial"/>
              </a:rPr>
              <a:t>+</a:t>
            </a:r>
            <a:endParaRPr sz="1950" baseline="25641">
              <a:solidFill>
                <a:prstClr val="black"/>
              </a:solidFill>
              <a:latin typeface="Arial"/>
              <a:cs typeface="Arial"/>
            </a:endParaRPr>
          </a:p>
        </p:txBody>
      </p:sp>
      <p:sp>
        <p:nvSpPr>
          <p:cNvPr id="5" name="object 5"/>
          <p:cNvSpPr txBox="1"/>
          <p:nvPr/>
        </p:nvSpPr>
        <p:spPr>
          <a:xfrm>
            <a:off x="3552190" y="3789679"/>
            <a:ext cx="1354455" cy="330835"/>
          </a:xfrm>
          <a:prstGeom prst="rect">
            <a:avLst/>
          </a:prstGeom>
        </p:spPr>
        <p:txBody>
          <a:bodyPr vert="horz" wrap="square" lIns="0" tIns="12700" rIns="0" bIns="0" rtlCol="0">
            <a:spAutoFit/>
          </a:bodyPr>
          <a:lstStyle/>
          <a:p>
            <a:pPr marL="38100">
              <a:spcBef>
                <a:spcPts val="100"/>
              </a:spcBef>
            </a:pPr>
            <a:r>
              <a:rPr sz="2000" b="1" spc="-75" dirty="0">
                <a:solidFill>
                  <a:srgbClr val="FF0066"/>
                </a:solidFill>
                <a:latin typeface="Arial"/>
                <a:cs typeface="Arial"/>
              </a:rPr>
              <a:t>HCO</a:t>
            </a:r>
            <a:r>
              <a:rPr sz="1950" b="1" spc="-112" baseline="-21367" dirty="0">
                <a:solidFill>
                  <a:srgbClr val="FF0066"/>
                </a:solidFill>
                <a:latin typeface="Arial"/>
                <a:cs typeface="Arial"/>
              </a:rPr>
              <a:t>3</a:t>
            </a:r>
            <a:r>
              <a:rPr sz="2000" b="1" spc="-75" dirty="0">
                <a:solidFill>
                  <a:srgbClr val="FF0066"/>
                </a:solidFill>
                <a:latin typeface="Arial"/>
                <a:cs typeface="Arial"/>
              </a:rPr>
              <a:t>- </a:t>
            </a:r>
            <a:r>
              <a:rPr sz="2000" b="1" spc="50" dirty="0">
                <a:solidFill>
                  <a:srgbClr val="FF0066"/>
                </a:solidFill>
                <a:latin typeface="Arial"/>
                <a:cs typeface="Arial"/>
              </a:rPr>
              <a:t>+</a:t>
            </a:r>
            <a:r>
              <a:rPr sz="2000" b="1" spc="-30" dirty="0">
                <a:solidFill>
                  <a:srgbClr val="FF0066"/>
                </a:solidFill>
                <a:latin typeface="Arial"/>
                <a:cs typeface="Arial"/>
              </a:rPr>
              <a:t> </a:t>
            </a:r>
            <a:r>
              <a:rPr sz="2000" b="1" u="sng" spc="40" dirty="0">
                <a:solidFill>
                  <a:srgbClr val="FF0066"/>
                </a:solidFill>
                <a:latin typeface="Arial"/>
                <a:cs typeface="Arial"/>
              </a:rPr>
              <a:t>H</a:t>
            </a:r>
            <a:r>
              <a:rPr sz="1950" b="1" u="sng" spc="60" baseline="25641" dirty="0">
                <a:solidFill>
                  <a:srgbClr val="FF0066"/>
                </a:solidFill>
                <a:latin typeface="Arial"/>
                <a:cs typeface="Arial"/>
              </a:rPr>
              <a:t>+</a:t>
            </a:r>
            <a:endParaRPr sz="1950" u="sng" baseline="25641" dirty="0">
              <a:solidFill>
                <a:prstClr val="black"/>
              </a:solidFill>
              <a:latin typeface="Arial"/>
              <a:cs typeface="Arial"/>
            </a:endParaRPr>
          </a:p>
        </p:txBody>
      </p:sp>
      <p:sp>
        <p:nvSpPr>
          <p:cNvPr id="6" name="object 6"/>
          <p:cNvSpPr txBox="1"/>
          <p:nvPr/>
        </p:nvSpPr>
        <p:spPr>
          <a:xfrm>
            <a:off x="3847846" y="4704334"/>
            <a:ext cx="866140" cy="635635"/>
          </a:xfrm>
          <a:prstGeom prst="rect">
            <a:avLst/>
          </a:prstGeom>
        </p:spPr>
        <p:txBody>
          <a:bodyPr vert="horz" wrap="square" lIns="0" tIns="12700" rIns="0" bIns="0" rtlCol="0">
            <a:spAutoFit/>
          </a:bodyPr>
          <a:lstStyle/>
          <a:p>
            <a:pPr marL="38100">
              <a:spcBef>
                <a:spcPts val="100"/>
              </a:spcBef>
            </a:pPr>
            <a:r>
              <a:rPr sz="2000" b="1" spc="-100" dirty="0">
                <a:solidFill>
                  <a:srgbClr val="FF0066"/>
                </a:solidFill>
                <a:latin typeface="Arial"/>
                <a:cs typeface="Arial"/>
              </a:rPr>
              <a:t>H</a:t>
            </a:r>
            <a:r>
              <a:rPr sz="1950" b="1" spc="-150" baseline="-21367" dirty="0">
                <a:solidFill>
                  <a:srgbClr val="FF0066"/>
                </a:solidFill>
                <a:latin typeface="Arial"/>
                <a:cs typeface="Arial"/>
              </a:rPr>
              <a:t>2</a:t>
            </a:r>
            <a:r>
              <a:rPr sz="2000" b="1" spc="-100" dirty="0">
                <a:solidFill>
                  <a:srgbClr val="FF0066"/>
                </a:solidFill>
                <a:latin typeface="Arial"/>
                <a:cs typeface="Arial"/>
              </a:rPr>
              <a:t>CO</a:t>
            </a:r>
            <a:r>
              <a:rPr sz="1950" b="1" spc="-150" baseline="-21367" dirty="0">
                <a:solidFill>
                  <a:srgbClr val="FF0066"/>
                </a:solidFill>
                <a:latin typeface="Arial"/>
                <a:cs typeface="Arial"/>
              </a:rPr>
              <a:t>3</a:t>
            </a:r>
            <a:endParaRPr sz="1950" baseline="-21367">
              <a:solidFill>
                <a:prstClr val="black"/>
              </a:solidFill>
              <a:latin typeface="Arial"/>
              <a:cs typeface="Arial"/>
            </a:endParaRPr>
          </a:p>
          <a:p>
            <a:pPr marL="495300"/>
            <a:r>
              <a:rPr sz="2000" b="1" spc="-140" dirty="0">
                <a:solidFill>
                  <a:srgbClr val="0000FF"/>
                </a:solidFill>
                <a:latin typeface="Arial"/>
                <a:cs typeface="Arial"/>
              </a:rPr>
              <a:t>CA</a:t>
            </a:r>
            <a:endParaRPr sz="2000">
              <a:solidFill>
                <a:prstClr val="black"/>
              </a:solidFill>
              <a:latin typeface="Arial"/>
              <a:cs typeface="Arial"/>
            </a:endParaRPr>
          </a:p>
        </p:txBody>
      </p:sp>
      <p:sp>
        <p:nvSpPr>
          <p:cNvPr id="7" name="object 7"/>
          <p:cNvSpPr txBox="1"/>
          <p:nvPr/>
        </p:nvSpPr>
        <p:spPr>
          <a:xfrm>
            <a:off x="3596385" y="5618479"/>
            <a:ext cx="1266825" cy="331470"/>
          </a:xfrm>
          <a:prstGeom prst="rect">
            <a:avLst/>
          </a:prstGeom>
        </p:spPr>
        <p:txBody>
          <a:bodyPr vert="horz" wrap="square" lIns="0" tIns="13335" rIns="0" bIns="0" rtlCol="0">
            <a:spAutoFit/>
          </a:bodyPr>
          <a:lstStyle/>
          <a:p>
            <a:pPr marL="38100">
              <a:spcBef>
                <a:spcPts val="105"/>
              </a:spcBef>
            </a:pPr>
            <a:r>
              <a:rPr sz="2000" b="1" spc="-25" dirty="0">
                <a:solidFill>
                  <a:srgbClr val="FF0066"/>
                </a:solidFill>
                <a:latin typeface="Arial"/>
                <a:cs typeface="Arial"/>
              </a:rPr>
              <a:t>H</a:t>
            </a:r>
            <a:r>
              <a:rPr sz="1950" b="1" spc="-37" baseline="-21367" dirty="0">
                <a:solidFill>
                  <a:srgbClr val="FF0066"/>
                </a:solidFill>
                <a:latin typeface="Arial"/>
                <a:cs typeface="Arial"/>
              </a:rPr>
              <a:t>2</a:t>
            </a:r>
            <a:r>
              <a:rPr sz="2000" b="1" spc="-25" dirty="0">
                <a:solidFill>
                  <a:srgbClr val="FF0066"/>
                </a:solidFill>
                <a:latin typeface="Arial"/>
                <a:cs typeface="Arial"/>
              </a:rPr>
              <a:t>O </a:t>
            </a:r>
            <a:r>
              <a:rPr sz="2000" b="1" spc="55" dirty="0">
                <a:solidFill>
                  <a:srgbClr val="FF0066"/>
                </a:solidFill>
                <a:latin typeface="Arial"/>
                <a:cs typeface="Arial"/>
              </a:rPr>
              <a:t>+</a:t>
            </a:r>
            <a:r>
              <a:rPr sz="2000" b="1" spc="-50" dirty="0">
                <a:solidFill>
                  <a:srgbClr val="FF0066"/>
                </a:solidFill>
                <a:latin typeface="Arial"/>
                <a:cs typeface="Arial"/>
              </a:rPr>
              <a:t> </a:t>
            </a:r>
            <a:r>
              <a:rPr sz="2000" b="1" spc="-120" dirty="0">
                <a:solidFill>
                  <a:srgbClr val="FF0066"/>
                </a:solidFill>
                <a:latin typeface="Arial"/>
                <a:cs typeface="Arial"/>
              </a:rPr>
              <a:t>CO</a:t>
            </a:r>
            <a:r>
              <a:rPr sz="1950" b="1" spc="-179" baseline="-21367" dirty="0">
                <a:solidFill>
                  <a:srgbClr val="FF0066"/>
                </a:solidFill>
                <a:latin typeface="Arial"/>
                <a:cs typeface="Arial"/>
              </a:rPr>
              <a:t>2</a:t>
            </a:r>
            <a:endParaRPr sz="1950" baseline="-21367">
              <a:solidFill>
                <a:prstClr val="black"/>
              </a:solidFill>
              <a:latin typeface="Arial"/>
              <a:cs typeface="Arial"/>
            </a:endParaRPr>
          </a:p>
        </p:txBody>
      </p:sp>
      <p:grpSp>
        <p:nvGrpSpPr>
          <p:cNvPr id="8" name="object 8"/>
          <p:cNvGrpSpPr/>
          <p:nvPr/>
        </p:nvGrpSpPr>
        <p:grpSpPr>
          <a:xfrm>
            <a:off x="4017264" y="4093464"/>
            <a:ext cx="349250" cy="1606550"/>
            <a:chOff x="4017264" y="4093464"/>
            <a:chExt cx="349250" cy="1606550"/>
          </a:xfrm>
        </p:grpSpPr>
        <p:sp>
          <p:nvSpPr>
            <p:cNvPr id="9" name="object 9"/>
            <p:cNvSpPr/>
            <p:nvPr/>
          </p:nvSpPr>
          <p:spPr>
            <a:xfrm>
              <a:off x="4017264" y="4093464"/>
              <a:ext cx="348996" cy="69189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4131310" y="42298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4"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1" name="object 11"/>
            <p:cNvSpPr/>
            <p:nvPr/>
          </p:nvSpPr>
          <p:spPr>
            <a:xfrm>
              <a:off x="4017264" y="5007864"/>
              <a:ext cx="348996" cy="6918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2" name="object 12"/>
            <p:cNvSpPr/>
            <p:nvPr/>
          </p:nvSpPr>
          <p:spPr>
            <a:xfrm>
              <a:off x="4131310" y="5144262"/>
              <a:ext cx="120650" cy="457834"/>
            </a:xfrm>
            <a:custGeom>
              <a:avLst/>
              <a:gdLst/>
              <a:ahLst/>
              <a:cxnLst/>
              <a:rect l="l" t="t" r="r" b="b"/>
              <a:pathLst>
                <a:path w="120650" h="457835">
                  <a:moveTo>
                    <a:pt x="60383" y="51364"/>
                  </a:moveTo>
                  <a:lnTo>
                    <a:pt x="47328" y="73546"/>
                  </a:lnTo>
                  <a:lnTo>
                    <a:pt x="45974" y="457149"/>
                  </a:lnTo>
                  <a:lnTo>
                    <a:pt x="71881" y="457250"/>
                  </a:lnTo>
                  <a:lnTo>
                    <a:pt x="73155" y="96647"/>
                  </a:lnTo>
                  <a:lnTo>
                    <a:pt x="73192" y="73546"/>
                  </a:lnTo>
                  <a:lnTo>
                    <a:pt x="60383" y="51364"/>
                  </a:lnTo>
                  <a:close/>
                </a:path>
                <a:path w="120650" h="457835">
                  <a:moveTo>
                    <a:pt x="75327" y="25654"/>
                  </a:moveTo>
                  <a:lnTo>
                    <a:pt x="73405" y="25654"/>
                  </a:lnTo>
                  <a:lnTo>
                    <a:pt x="73236" y="73622"/>
                  </a:lnTo>
                  <a:lnTo>
                    <a:pt x="94234" y="109981"/>
                  </a:lnTo>
                  <a:lnTo>
                    <a:pt x="97916" y="116204"/>
                  </a:lnTo>
                  <a:lnTo>
                    <a:pt x="105790" y="118363"/>
                  </a:lnTo>
                  <a:lnTo>
                    <a:pt x="112013" y="114681"/>
                  </a:lnTo>
                  <a:lnTo>
                    <a:pt x="118237" y="111125"/>
                  </a:lnTo>
                  <a:lnTo>
                    <a:pt x="120268" y="103250"/>
                  </a:lnTo>
                  <a:lnTo>
                    <a:pt x="116712" y="97028"/>
                  </a:lnTo>
                  <a:lnTo>
                    <a:pt x="75327" y="25654"/>
                  </a:lnTo>
                  <a:close/>
                </a:path>
                <a:path w="120650" h="457835">
                  <a:moveTo>
                    <a:pt x="60451" y="0"/>
                  </a:moveTo>
                  <a:lnTo>
                    <a:pt x="3682" y="96647"/>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835">
                  <a:moveTo>
                    <a:pt x="73383" y="32131"/>
                  </a:moveTo>
                  <a:lnTo>
                    <a:pt x="49275" y="32131"/>
                  </a:lnTo>
                  <a:lnTo>
                    <a:pt x="71627" y="32257"/>
                  </a:lnTo>
                  <a:lnTo>
                    <a:pt x="60383" y="51364"/>
                  </a:lnTo>
                  <a:lnTo>
                    <a:pt x="73236" y="73622"/>
                  </a:lnTo>
                  <a:lnTo>
                    <a:pt x="73383" y="32131"/>
                  </a:lnTo>
                  <a:close/>
                </a:path>
                <a:path w="120650" h="457835">
                  <a:moveTo>
                    <a:pt x="73405" y="25654"/>
                  </a:moveTo>
                  <a:lnTo>
                    <a:pt x="47498" y="25654"/>
                  </a:lnTo>
                  <a:lnTo>
                    <a:pt x="47328" y="73546"/>
                  </a:lnTo>
                  <a:lnTo>
                    <a:pt x="60383" y="51364"/>
                  </a:lnTo>
                  <a:lnTo>
                    <a:pt x="49275" y="32131"/>
                  </a:lnTo>
                  <a:lnTo>
                    <a:pt x="73383" y="32131"/>
                  </a:lnTo>
                  <a:lnTo>
                    <a:pt x="73405" y="25654"/>
                  </a:lnTo>
                  <a:close/>
                </a:path>
                <a:path w="120650" h="457835">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grpSp>
      <p:sp>
        <p:nvSpPr>
          <p:cNvPr id="13" name="object 13"/>
          <p:cNvSpPr txBox="1"/>
          <p:nvPr/>
        </p:nvSpPr>
        <p:spPr>
          <a:xfrm>
            <a:off x="971194" y="1674622"/>
            <a:ext cx="723265" cy="330835"/>
          </a:xfrm>
          <a:prstGeom prst="rect">
            <a:avLst/>
          </a:prstGeom>
        </p:spPr>
        <p:txBody>
          <a:bodyPr vert="horz" wrap="square" lIns="0" tIns="13335" rIns="0" bIns="0" rtlCol="0">
            <a:spAutoFit/>
          </a:bodyPr>
          <a:lstStyle/>
          <a:p>
            <a:pPr marL="12700">
              <a:spcBef>
                <a:spcPts val="105"/>
              </a:spcBef>
            </a:pPr>
            <a:r>
              <a:rPr sz="2000" b="1" spc="-70" dirty="0">
                <a:solidFill>
                  <a:srgbClr val="FF0000"/>
                </a:solidFill>
                <a:latin typeface="Arial"/>
                <a:cs typeface="Arial"/>
              </a:rPr>
              <a:t>Bl</a:t>
            </a:r>
            <a:r>
              <a:rPr sz="2000" b="1" spc="-90" dirty="0">
                <a:solidFill>
                  <a:srgbClr val="FF0000"/>
                </a:solidFill>
                <a:latin typeface="Arial"/>
                <a:cs typeface="Arial"/>
              </a:rPr>
              <a:t>o</a:t>
            </a:r>
            <a:r>
              <a:rPr sz="2000" b="1" spc="15" dirty="0">
                <a:solidFill>
                  <a:srgbClr val="FF0000"/>
                </a:solidFill>
                <a:latin typeface="Arial"/>
                <a:cs typeface="Arial"/>
              </a:rPr>
              <a:t>od</a:t>
            </a:r>
            <a:endParaRPr sz="2000">
              <a:solidFill>
                <a:prstClr val="black"/>
              </a:solidFill>
              <a:latin typeface="Arial"/>
              <a:cs typeface="Arial"/>
            </a:endParaRPr>
          </a:p>
        </p:txBody>
      </p:sp>
      <p:sp>
        <p:nvSpPr>
          <p:cNvPr id="14" name="object 14"/>
          <p:cNvSpPr txBox="1"/>
          <p:nvPr/>
        </p:nvSpPr>
        <p:spPr>
          <a:xfrm>
            <a:off x="909218" y="22084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00"/>
                </a:solidFill>
                <a:latin typeface="Arial"/>
                <a:cs typeface="Arial"/>
              </a:rPr>
              <a:t>Na</a:t>
            </a:r>
            <a:r>
              <a:rPr sz="1950" b="1" spc="172" baseline="25641" dirty="0">
                <a:solidFill>
                  <a:srgbClr val="FF0000"/>
                </a:solidFill>
                <a:latin typeface="Arial"/>
                <a:cs typeface="Arial"/>
              </a:rPr>
              <a:t>+</a:t>
            </a:r>
            <a:endParaRPr sz="1950" baseline="25641">
              <a:solidFill>
                <a:prstClr val="black"/>
              </a:solidFill>
              <a:latin typeface="Arial"/>
              <a:cs typeface="Arial"/>
            </a:endParaRPr>
          </a:p>
        </p:txBody>
      </p:sp>
      <p:sp>
        <p:nvSpPr>
          <p:cNvPr id="15" name="object 15"/>
          <p:cNvSpPr txBox="1"/>
          <p:nvPr/>
        </p:nvSpPr>
        <p:spPr>
          <a:xfrm>
            <a:off x="942746" y="3808857"/>
            <a:ext cx="780415" cy="330835"/>
          </a:xfrm>
          <a:prstGeom prst="rect">
            <a:avLst/>
          </a:prstGeom>
        </p:spPr>
        <p:txBody>
          <a:bodyPr vert="horz" wrap="square" lIns="0" tIns="12700" rIns="0" bIns="0" rtlCol="0">
            <a:spAutoFit/>
          </a:bodyPr>
          <a:lstStyle/>
          <a:p>
            <a:pPr marL="38100">
              <a:spcBef>
                <a:spcPts val="100"/>
              </a:spcBef>
            </a:pPr>
            <a:r>
              <a:rPr sz="2000" b="1" spc="-95" dirty="0">
                <a:solidFill>
                  <a:srgbClr val="0000FF"/>
                </a:solidFill>
                <a:latin typeface="Arial"/>
                <a:cs typeface="Arial"/>
              </a:rPr>
              <a:t>HCO3</a:t>
            </a:r>
            <a:r>
              <a:rPr sz="1950" b="1" spc="-142" baseline="25641" dirty="0">
                <a:solidFill>
                  <a:srgbClr val="0000FF"/>
                </a:solidFill>
                <a:latin typeface="Arial"/>
                <a:cs typeface="Arial"/>
              </a:rPr>
              <a:t>-</a:t>
            </a:r>
            <a:endParaRPr sz="1950" baseline="25641">
              <a:solidFill>
                <a:prstClr val="black"/>
              </a:solidFill>
              <a:latin typeface="Arial"/>
              <a:cs typeface="Arial"/>
            </a:endParaRPr>
          </a:p>
        </p:txBody>
      </p:sp>
      <p:sp>
        <p:nvSpPr>
          <p:cNvPr id="16" name="object 16"/>
          <p:cNvSpPr txBox="1"/>
          <p:nvPr/>
        </p:nvSpPr>
        <p:spPr>
          <a:xfrm>
            <a:off x="6167628" y="2284602"/>
            <a:ext cx="542290" cy="330835"/>
          </a:xfrm>
          <a:prstGeom prst="rect">
            <a:avLst/>
          </a:prstGeom>
        </p:spPr>
        <p:txBody>
          <a:bodyPr vert="horz" wrap="square" lIns="0" tIns="13335" rIns="0" bIns="0" rtlCol="0">
            <a:spAutoFit/>
          </a:bodyPr>
          <a:lstStyle/>
          <a:p>
            <a:pPr marL="38100">
              <a:spcBef>
                <a:spcPts val="105"/>
              </a:spcBef>
            </a:pPr>
            <a:r>
              <a:rPr sz="2000" b="1" spc="114" dirty="0">
                <a:solidFill>
                  <a:prstClr val="black"/>
                </a:solidFill>
                <a:latin typeface="Arial"/>
                <a:cs typeface="Arial"/>
              </a:rPr>
              <a:t>Na</a:t>
            </a:r>
            <a:r>
              <a:rPr sz="1950" b="1" spc="172" baseline="25641" dirty="0">
                <a:solidFill>
                  <a:prstClr val="black"/>
                </a:solidFill>
                <a:latin typeface="Arial"/>
                <a:cs typeface="Arial"/>
              </a:rPr>
              <a:t>+</a:t>
            </a:r>
            <a:endParaRPr sz="1950" baseline="25641">
              <a:solidFill>
                <a:prstClr val="black"/>
              </a:solidFill>
              <a:latin typeface="Arial"/>
              <a:cs typeface="Arial"/>
            </a:endParaRPr>
          </a:p>
        </p:txBody>
      </p:sp>
      <p:grpSp>
        <p:nvGrpSpPr>
          <p:cNvPr id="17" name="object 17"/>
          <p:cNvGrpSpPr/>
          <p:nvPr/>
        </p:nvGrpSpPr>
        <p:grpSpPr>
          <a:xfrm>
            <a:off x="1502663" y="2302764"/>
            <a:ext cx="4875530" cy="1873250"/>
            <a:chOff x="1502663" y="2302764"/>
            <a:chExt cx="4875530" cy="1873250"/>
          </a:xfrm>
        </p:grpSpPr>
        <p:sp>
          <p:nvSpPr>
            <p:cNvPr id="18" name="object 18"/>
            <p:cNvSpPr/>
            <p:nvPr/>
          </p:nvSpPr>
          <p:spPr>
            <a:xfrm>
              <a:off x="4474463" y="2493264"/>
              <a:ext cx="1697736" cy="348996"/>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9" name="object 19"/>
            <p:cNvSpPr/>
            <p:nvPr/>
          </p:nvSpPr>
          <p:spPr>
            <a:xfrm>
              <a:off x="4648962" y="2569591"/>
              <a:ext cx="1463040" cy="120650"/>
            </a:xfrm>
            <a:custGeom>
              <a:avLst/>
              <a:gdLst/>
              <a:ahLst/>
              <a:cxnLst/>
              <a:rect l="l" t="t" r="r" b="b"/>
              <a:pathLst>
                <a:path w="1463039" h="120650">
                  <a:moveTo>
                    <a:pt x="102997" y="0"/>
                  </a:moveTo>
                  <a:lnTo>
                    <a:pt x="0" y="60071"/>
                  </a:lnTo>
                  <a:lnTo>
                    <a:pt x="102997" y="120142"/>
                  </a:lnTo>
                  <a:lnTo>
                    <a:pt x="110998" y="118110"/>
                  </a:lnTo>
                  <a:lnTo>
                    <a:pt x="114553" y="111887"/>
                  </a:lnTo>
                  <a:lnTo>
                    <a:pt x="118110" y="105791"/>
                  </a:lnTo>
                  <a:lnTo>
                    <a:pt x="116077" y="97789"/>
                  </a:lnTo>
                  <a:lnTo>
                    <a:pt x="109854" y="94234"/>
                  </a:lnTo>
                  <a:lnTo>
                    <a:pt x="73496" y="73025"/>
                  </a:lnTo>
                  <a:lnTo>
                    <a:pt x="25653" y="73025"/>
                  </a:lnTo>
                  <a:lnTo>
                    <a:pt x="25653" y="47117"/>
                  </a:lnTo>
                  <a:lnTo>
                    <a:pt x="73496" y="47117"/>
                  </a:lnTo>
                  <a:lnTo>
                    <a:pt x="109854" y="25908"/>
                  </a:lnTo>
                  <a:lnTo>
                    <a:pt x="116077" y="22351"/>
                  </a:lnTo>
                  <a:lnTo>
                    <a:pt x="118110" y="14350"/>
                  </a:lnTo>
                  <a:lnTo>
                    <a:pt x="114553" y="8255"/>
                  </a:lnTo>
                  <a:lnTo>
                    <a:pt x="110998" y="2032"/>
                  </a:lnTo>
                  <a:lnTo>
                    <a:pt x="102997" y="0"/>
                  </a:lnTo>
                  <a:close/>
                </a:path>
                <a:path w="1463039" h="120650">
                  <a:moveTo>
                    <a:pt x="73496" y="47117"/>
                  </a:moveTo>
                  <a:lnTo>
                    <a:pt x="25653" y="47117"/>
                  </a:lnTo>
                  <a:lnTo>
                    <a:pt x="25653" y="73025"/>
                  </a:lnTo>
                  <a:lnTo>
                    <a:pt x="73496" y="73025"/>
                  </a:lnTo>
                  <a:lnTo>
                    <a:pt x="70448" y="71247"/>
                  </a:lnTo>
                  <a:lnTo>
                    <a:pt x="32130" y="71247"/>
                  </a:lnTo>
                  <a:lnTo>
                    <a:pt x="32130" y="48895"/>
                  </a:lnTo>
                  <a:lnTo>
                    <a:pt x="70448" y="48895"/>
                  </a:lnTo>
                  <a:lnTo>
                    <a:pt x="73496" y="47117"/>
                  </a:lnTo>
                  <a:close/>
                </a:path>
                <a:path w="1463039" h="120650">
                  <a:moveTo>
                    <a:pt x="1463039" y="47117"/>
                  </a:moveTo>
                  <a:lnTo>
                    <a:pt x="73496" y="47117"/>
                  </a:lnTo>
                  <a:lnTo>
                    <a:pt x="51289" y="60071"/>
                  </a:lnTo>
                  <a:lnTo>
                    <a:pt x="73496" y="73025"/>
                  </a:lnTo>
                  <a:lnTo>
                    <a:pt x="1463039" y="73025"/>
                  </a:lnTo>
                  <a:lnTo>
                    <a:pt x="1463039" y="47117"/>
                  </a:lnTo>
                  <a:close/>
                </a:path>
                <a:path w="1463039" h="120650">
                  <a:moveTo>
                    <a:pt x="32130" y="48895"/>
                  </a:moveTo>
                  <a:lnTo>
                    <a:pt x="32130" y="71247"/>
                  </a:lnTo>
                  <a:lnTo>
                    <a:pt x="51289" y="60071"/>
                  </a:lnTo>
                  <a:lnTo>
                    <a:pt x="32130" y="48895"/>
                  </a:lnTo>
                  <a:close/>
                </a:path>
                <a:path w="1463039" h="120650">
                  <a:moveTo>
                    <a:pt x="51289" y="60071"/>
                  </a:moveTo>
                  <a:lnTo>
                    <a:pt x="32130" y="71247"/>
                  </a:lnTo>
                  <a:lnTo>
                    <a:pt x="70448" y="71247"/>
                  </a:lnTo>
                  <a:lnTo>
                    <a:pt x="51289" y="60071"/>
                  </a:lnTo>
                  <a:close/>
                </a:path>
                <a:path w="1463039" h="120650">
                  <a:moveTo>
                    <a:pt x="70448" y="48895"/>
                  </a:moveTo>
                  <a:lnTo>
                    <a:pt x="32130"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0" name="object 20"/>
            <p:cNvSpPr/>
            <p:nvPr/>
          </p:nvSpPr>
          <p:spPr>
            <a:xfrm>
              <a:off x="1502663" y="2302764"/>
              <a:ext cx="1789176" cy="34899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1" name="object 21"/>
            <p:cNvSpPr/>
            <p:nvPr/>
          </p:nvSpPr>
          <p:spPr>
            <a:xfrm>
              <a:off x="1677161" y="2379091"/>
              <a:ext cx="1554480" cy="120650"/>
            </a:xfrm>
            <a:custGeom>
              <a:avLst/>
              <a:gdLst/>
              <a:ahLst/>
              <a:cxnLst/>
              <a:rect l="l" t="t" r="r" b="b"/>
              <a:pathLst>
                <a:path w="1554480" h="120650">
                  <a:moveTo>
                    <a:pt x="102996" y="0"/>
                  </a:moveTo>
                  <a:lnTo>
                    <a:pt x="0" y="60071"/>
                  </a:lnTo>
                  <a:lnTo>
                    <a:pt x="102996" y="120142"/>
                  </a:lnTo>
                  <a:lnTo>
                    <a:pt x="110998" y="118110"/>
                  </a:lnTo>
                  <a:lnTo>
                    <a:pt x="114554" y="111887"/>
                  </a:lnTo>
                  <a:lnTo>
                    <a:pt x="118110" y="105791"/>
                  </a:lnTo>
                  <a:lnTo>
                    <a:pt x="116077" y="97789"/>
                  </a:lnTo>
                  <a:lnTo>
                    <a:pt x="109855" y="94234"/>
                  </a:lnTo>
                  <a:lnTo>
                    <a:pt x="73496" y="73025"/>
                  </a:lnTo>
                  <a:lnTo>
                    <a:pt x="25654" y="73025"/>
                  </a:lnTo>
                  <a:lnTo>
                    <a:pt x="25654" y="47117"/>
                  </a:lnTo>
                  <a:lnTo>
                    <a:pt x="73496" y="47117"/>
                  </a:lnTo>
                  <a:lnTo>
                    <a:pt x="109855" y="25908"/>
                  </a:lnTo>
                  <a:lnTo>
                    <a:pt x="116077" y="22351"/>
                  </a:lnTo>
                  <a:lnTo>
                    <a:pt x="118110" y="14350"/>
                  </a:lnTo>
                  <a:lnTo>
                    <a:pt x="114554" y="8255"/>
                  </a:lnTo>
                  <a:lnTo>
                    <a:pt x="110998" y="2032"/>
                  </a:lnTo>
                  <a:lnTo>
                    <a:pt x="102996" y="0"/>
                  </a:lnTo>
                  <a:close/>
                </a:path>
                <a:path w="1554480" h="120650">
                  <a:moveTo>
                    <a:pt x="73496" y="47117"/>
                  </a:moveTo>
                  <a:lnTo>
                    <a:pt x="25654" y="47117"/>
                  </a:lnTo>
                  <a:lnTo>
                    <a:pt x="25654" y="73025"/>
                  </a:lnTo>
                  <a:lnTo>
                    <a:pt x="73496" y="73025"/>
                  </a:lnTo>
                  <a:lnTo>
                    <a:pt x="70448" y="71247"/>
                  </a:lnTo>
                  <a:lnTo>
                    <a:pt x="32131" y="71247"/>
                  </a:lnTo>
                  <a:lnTo>
                    <a:pt x="32131" y="48895"/>
                  </a:lnTo>
                  <a:lnTo>
                    <a:pt x="70448" y="48895"/>
                  </a:lnTo>
                  <a:lnTo>
                    <a:pt x="73496" y="47117"/>
                  </a:lnTo>
                  <a:close/>
                </a:path>
                <a:path w="1554480" h="120650">
                  <a:moveTo>
                    <a:pt x="1554480" y="47117"/>
                  </a:moveTo>
                  <a:lnTo>
                    <a:pt x="73496" y="47117"/>
                  </a:lnTo>
                  <a:lnTo>
                    <a:pt x="51289" y="60071"/>
                  </a:lnTo>
                  <a:lnTo>
                    <a:pt x="73496" y="73025"/>
                  </a:lnTo>
                  <a:lnTo>
                    <a:pt x="1554480" y="73025"/>
                  </a:lnTo>
                  <a:lnTo>
                    <a:pt x="1554480" y="47117"/>
                  </a:lnTo>
                  <a:close/>
                </a:path>
                <a:path w="1554480" h="120650">
                  <a:moveTo>
                    <a:pt x="32131" y="48895"/>
                  </a:moveTo>
                  <a:lnTo>
                    <a:pt x="32131" y="71247"/>
                  </a:lnTo>
                  <a:lnTo>
                    <a:pt x="51289" y="60071"/>
                  </a:lnTo>
                  <a:lnTo>
                    <a:pt x="32131" y="48895"/>
                  </a:lnTo>
                  <a:close/>
                </a:path>
                <a:path w="1554480" h="120650">
                  <a:moveTo>
                    <a:pt x="51289" y="60071"/>
                  </a:moveTo>
                  <a:lnTo>
                    <a:pt x="32131" y="71247"/>
                  </a:lnTo>
                  <a:lnTo>
                    <a:pt x="70448" y="71247"/>
                  </a:lnTo>
                  <a:lnTo>
                    <a:pt x="51289" y="60071"/>
                  </a:lnTo>
                  <a:close/>
                </a:path>
                <a:path w="1554480" h="120650">
                  <a:moveTo>
                    <a:pt x="70448" y="48895"/>
                  </a:moveTo>
                  <a:lnTo>
                    <a:pt x="32131"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2" name="object 22"/>
            <p:cNvSpPr/>
            <p:nvPr/>
          </p:nvSpPr>
          <p:spPr>
            <a:xfrm>
              <a:off x="1655063" y="3826764"/>
              <a:ext cx="1789176" cy="348995"/>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3" name="object 23"/>
            <p:cNvSpPr/>
            <p:nvPr/>
          </p:nvSpPr>
          <p:spPr>
            <a:xfrm>
              <a:off x="1829561" y="3903091"/>
              <a:ext cx="1554480" cy="120650"/>
            </a:xfrm>
            <a:custGeom>
              <a:avLst/>
              <a:gdLst/>
              <a:ahLst/>
              <a:cxnLst/>
              <a:rect l="l" t="t" r="r" b="b"/>
              <a:pathLst>
                <a:path w="1554479" h="120650">
                  <a:moveTo>
                    <a:pt x="102996" y="0"/>
                  </a:moveTo>
                  <a:lnTo>
                    <a:pt x="0" y="60070"/>
                  </a:lnTo>
                  <a:lnTo>
                    <a:pt x="102996" y="120141"/>
                  </a:lnTo>
                  <a:lnTo>
                    <a:pt x="110998" y="118109"/>
                  </a:lnTo>
                  <a:lnTo>
                    <a:pt x="114554" y="111886"/>
                  </a:lnTo>
                  <a:lnTo>
                    <a:pt x="118110" y="105790"/>
                  </a:lnTo>
                  <a:lnTo>
                    <a:pt x="116077" y="97789"/>
                  </a:lnTo>
                  <a:lnTo>
                    <a:pt x="109855" y="94233"/>
                  </a:lnTo>
                  <a:lnTo>
                    <a:pt x="73496" y="73024"/>
                  </a:lnTo>
                  <a:lnTo>
                    <a:pt x="25654" y="73024"/>
                  </a:lnTo>
                  <a:lnTo>
                    <a:pt x="25654" y="47116"/>
                  </a:lnTo>
                  <a:lnTo>
                    <a:pt x="73496" y="47116"/>
                  </a:lnTo>
                  <a:lnTo>
                    <a:pt x="109855" y="25907"/>
                  </a:lnTo>
                  <a:lnTo>
                    <a:pt x="116077" y="22351"/>
                  </a:lnTo>
                  <a:lnTo>
                    <a:pt x="118110" y="14350"/>
                  </a:lnTo>
                  <a:lnTo>
                    <a:pt x="114554" y="8254"/>
                  </a:lnTo>
                  <a:lnTo>
                    <a:pt x="110998" y="2031"/>
                  </a:lnTo>
                  <a:lnTo>
                    <a:pt x="102996" y="0"/>
                  </a:lnTo>
                  <a:close/>
                </a:path>
                <a:path w="1554479" h="120650">
                  <a:moveTo>
                    <a:pt x="73496" y="47116"/>
                  </a:moveTo>
                  <a:lnTo>
                    <a:pt x="25654" y="47116"/>
                  </a:lnTo>
                  <a:lnTo>
                    <a:pt x="25654" y="73024"/>
                  </a:lnTo>
                  <a:lnTo>
                    <a:pt x="73496" y="73024"/>
                  </a:lnTo>
                  <a:lnTo>
                    <a:pt x="70448" y="71246"/>
                  </a:lnTo>
                  <a:lnTo>
                    <a:pt x="32131" y="71246"/>
                  </a:lnTo>
                  <a:lnTo>
                    <a:pt x="32131" y="48894"/>
                  </a:lnTo>
                  <a:lnTo>
                    <a:pt x="70448" y="48894"/>
                  </a:lnTo>
                  <a:lnTo>
                    <a:pt x="73496" y="47116"/>
                  </a:lnTo>
                  <a:close/>
                </a:path>
                <a:path w="1554479" h="120650">
                  <a:moveTo>
                    <a:pt x="1554479" y="47116"/>
                  </a:moveTo>
                  <a:lnTo>
                    <a:pt x="73496" y="47116"/>
                  </a:lnTo>
                  <a:lnTo>
                    <a:pt x="51289" y="60070"/>
                  </a:lnTo>
                  <a:lnTo>
                    <a:pt x="73496" y="73024"/>
                  </a:lnTo>
                  <a:lnTo>
                    <a:pt x="1554479" y="73024"/>
                  </a:lnTo>
                  <a:lnTo>
                    <a:pt x="1554479" y="47116"/>
                  </a:lnTo>
                  <a:close/>
                </a:path>
                <a:path w="1554479" h="120650">
                  <a:moveTo>
                    <a:pt x="32131" y="48894"/>
                  </a:moveTo>
                  <a:lnTo>
                    <a:pt x="32131" y="71246"/>
                  </a:lnTo>
                  <a:lnTo>
                    <a:pt x="51289" y="60070"/>
                  </a:lnTo>
                  <a:lnTo>
                    <a:pt x="32131" y="48894"/>
                  </a:lnTo>
                  <a:close/>
                </a:path>
                <a:path w="1554479" h="120650">
                  <a:moveTo>
                    <a:pt x="51289" y="60070"/>
                  </a:moveTo>
                  <a:lnTo>
                    <a:pt x="32131" y="71246"/>
                  </a:lnTo>
                  <a:lnTo>
                    <a:pt x="70448" y="71246"/>
                  </a:lnTo>
                  <a:lnTo>
                    <a:pt x="51289" y="60070"/>
                  </a:lnTo>
                  <a:close/>
                </a:path>
                <a:path w="1554479" h="120650">
                  <a:moveTo>
                    <a:pt x="70448" y="48894"/>
                  </a:moveTo>
                  <a:lnTo>
                    <a:pt x="32131" y="48894"/>
                  </a:lnTo>
                  <a:lnTo>
                    <a:pt x="51289" y="60070"/>
                  </a:lnTo>
                  <a:lnTo>
                    <a:pt x="70448" y="48894"/>
                  </a:lnTo>
                  <a:close/>
                </a:path>
              </a:pathLst>
            </a:custGeom>
            <a:solidFill>
              <a:srgbClr val="FF388B"/>
            </a:solidFill>
          </p:spPr>
          <p:txBody>
            <a:bodyPr wrap="square" lIns="0" tIns="0" rIns="0" bIns="0" rtlCol="0"/>
            <a:lstStyle/>
            <a:p>
              <a:endParaRPr>
                <a:solidFill>
                  <a:prstClr val="black"/>
                </a:solidFill>
              </a:endParaRPr>
            </a:p>
          </p:txBody>
        </p:sp>
        <p:sp>
          <p:nvSpPr>
            <p:cNvPr id="24" name="object 24"/>
            <p:cNvSpPr/>
            <p:nvPr/>
          </p:nvSpPr>
          <p:spPr>
            <a:xfrm>
              <a:off x="5045963" y="3750564"/>
              <a:ext cx="1331976" cy="348995"/>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5" name="object 25"/>
            <p:cNvSpPr/>
            <p:nvPr/>
          </p:nvSpPr>
          <p:spPr>
            <a:xfrm>
              <a:off x="5106161" y="3826891"/>
              <a:ext cx="1097280" cy="120650"/>
            </a:xfrm>
            <a:custGeom>
              <a:avLst/>
              <a:gdLst/>
              <a:ahLst/>
              <a:cxnLst/>
              <a:rect l="l" t="t" r="r" b="b"/>
              <a:pathLst>
                <a:path w="1097279" h="120650">
                  <a:moveTo>
                    <a:pt x="1045990" y="60070"/>
                  </a:moveTo>
                  <a:lnTo>
                    <a:pt x="987425" y="94233"/>
                  </a:lnTo>
                  <a:lnTo>
                    <a:pt x="981201" y="97789"/>
                  </a:lnTo>
                  <a:lnTo>
                    <a:pt x="979170" y="105790"/>
                  </a:lnTo>
                  <a:lnTo>
                    <a:pt x="982726" y="111886"/>
                  </a:lnTo>
                  <a:lnTo>
                    <a:pt x="986282" y="118109"/>
                  </a:lnTo>
                  <a:lnTo>
                    <a:pt x="994283" y="120141"/>
                  </a:lnTo>
                  <a:lnTo>
                    <a:pt x="1075069" y="73024"/>
                  </a:lnTo>
                  <a:lnTo>
                    <a:pt x="1071626" y="73024"/>
                  </a:lnTo>
                  <a:lnTo>
                    <a:pt x="1071626" y="71246"/>
                  </a:lnTo>
                  <a:lnTo>
                    <a:pt x="1065149" y="71246"/>
                  </a:lnTo>
                  <a:lnTo>
                    <a:pt x="1045990" y="60070"/>
                  </a:lnTo>
                  <a:close/>
                </a:path>
                <a:path w="1097279" h="120650">
                  <a:moveTo>
                    <a:pt x="1023783" y="47116"/>
                  </a:moveTo>
                  <a:lnTo>
                    <a:pt x="0" y="47116"/>
                  </a:lnTo>
                  <a:lnTo>
                    <a:pt x="0" y="73024"/>
                  </a:lnTo>
                  <a:lnTo>
                    <a:pt x="1023783" y="73024"/>
                  </a:lnTo>
                  <a:lnTo>
                    <a:pt x="1045990" y="60070"/>
                  </a:lnTo>
                  <a:lnTo>
                    <a:pt x="1023783" y="47116"/>
                  </a:lnTo>
                  <a:close/>
                </a:path>
                <a:path w="1097279" h="120650">
                  <a:moveTo>
                    <a:pt x="1075068" y="47116"/>
                  </a:moveTo>
                  <a:lnTo>
                    <a:pt x="1071626" y="47116"/>
                  </a:lnTo>
                  <a:lnTo>
                    <a:pt x="1071626" y="73024"/>
                  </a:lnTo>
                  <a:lnTo>
                    <a:pt x="1075069" y="73024"/>
                  </a:lnTo>
                  <a:lnTo>
                    <a:pt x="1097279" y="60070"/>
                  </a:lnTo>
                  <a:lnTo>
                    <a:pt x="1075068" y="47116"/>
                  </a:lnTo>
                  <a:close/>
                </a:path>
                <a:path w="1097279" h="120650">
                  <a:moveTo>
                    <a:pt x="1065149" y="48894"/>
                  </a:moveTo>
                  <a:lnTo>
                    <a:pt x="1045990" y="60070"/>
                  </a:lnTo>
                  <a:lnTo>
                    <a:pt x="1065149" y="71246"/>
                  </a:lnTo>
                  <a:lnTo>
                    <a:pt x="1065149" y="48894"/>
                  </a:lnTo>
                  <a:close/>
                </a:path>
                <a:path w="1097279" h="120650">
                  <a:moveTo>
                    <a:pt x="1071626" y="48894"/>
                  </a:moveTo>
                  <a:lnTo>
                    <a:pt x="1065149" y="48894"/>
                  </a:lnTo>
                  <a:lnTo>
                    <a:pt x="1065149" y="71246"/>
                  </a:lnTo>
                  <a:lnTo>
                    <a:pt x="1071626" y="71246"/>
                  </a:lnTo>
                  <a:lnTo>
                    <a:pt x="1071626" y="48894"/>
                  </a:lnTo>
                  <a:close/>
                </a:path>
                <a:path w="1097279" h="120650">
                  <a:moveTo>
                    <a:pt x="994283" y="0"/>
                  </a:moveTo>
                  <a:lnTo>
                    <a:pt x="986282" y="2031"/>
                  </a:lnTo>
                  <a:lnTo>
                    <a:pt x="982726" y="8254"/>
                  </a:lnTo>
                  <a:lnTo>
                    <a:pt x="979170" y="14350"/>
                  </a:lnTo>
                  <a:lnTo>
                    <a:pt x="981201" y="22351"/>
                  </a:lnTo>
                  <a:lnTo>
                    <a:pt x="987425" y="25907"/>
                  </a:lnTo>
                  <a:lnTo>
                    <a:pt x="1045990" y="60070"/>
                  </a:lnTo>
                  <a:lnTo>
                    <a:pt x="1065149" y="48894"/>
                  </a:lnTo>
                  <a:lnTo>
                    <a:pt x="1071626" y="48894"/>
                  </a:lnTo>
                  <a:lnTo>
                    <a:pt x="1071626" y="47116"/>
                  </a:lnTo>
                  <a:lnTo>
                    <a:pt x="1075068" y="47116"/>
                  </a:lnTo>
                  <a:lnTo>
                    <a:pt x="994283" y="0"/>
                  </a:lnTo>
                  <a:close/>
                </a:path>
              </a:pathLst>
            </a:custGeom>
            <a:solidFill>
              <a:srgbClr val="FF388B"/>
            </a:solidFill>
          </p:spPr>
          <p:txBody>
            <a:bodyPr wrap="square" lIns="0" tIns="0" rIns="0" bIns="0" rtlCol="0"/>
            <a:lstStyle/>
            <a:p>
              <a:endParaRPr>
                <a:solidFill>
                  <a:prstClr val="black"/>
                </a:solidFill>
              </a:endParaRPr>
            </a:p>
          </p:txBody>
        </p:sp>
      </p:grpSp>
      <p:sp>
        <p:nvSpPr>
          <p:cNvPr id="26" name="object 26"/>
          <p:cNvSpPr txBox="1"/>
          <p:nvPr/>
        </p:nvSpPr>
        <p:spPr>
          <a:xfrm>
            <a:off x="6406388" y="1446021"/>
            <a:ext cx="1741805" cy="330835"/>
          </a:xfrm>
          <a:prstGeom prst="rect">
            <a:avLst/>
          </a:prstGeom>
        </p:spPr>
        <p:txBody>
          <a:bodyPr vert="horz" wrap="square" lIns="0" tIns="13335" rIns="0" bIns="0" rtlCol="0">
            <a:spAutoFit/>
          </a:bodyPr>
          <a:lstStyle/>
          <a:p>
            <a:pPr marL="12700">
              <a:spcBef>
                <a:spcPts val="105"/>
              </a:spcBef>
            </a:pPr>
            <a:r>
              <a:rPr sz="2000" b="1" spc="-25" dirty="0">
                <a:solidFill>
                  <a:prstClr val="black"/>
                </a:solidFill>
                <a:latin typeface="Arial"/>
                <a:cs typeface="Arial"/>
              </a:rPr>
              <a:t>Tubular</a:t>
            </a:r>
            <a:r>
              <a:rPr sz="2000" b="1" spc="-105" dirty="0">
                <a:solidFill>
                  <a:prstClr val="black"/>
                </a:solidFill>
                <a:latin typeface="Arial"/>
                <a:cs typeface="Arial"/>
              </a:rPr>
              <a:t> </a:t>
            </a:r>
            <a:r>
              <a:rPr sz="2000" b="1" spc="-20" dirty="0">
                <a:solidFill>
                  <a:prstClr val="black"/>
                </a:solidFill>
                <a:latin typeface="Arial"/>
                <a:cs typeface="Arial"/>
              </a:rPr>
              <a:t>lumen</a:t>
            </a:r>
            <a:endParaRPr sz="2000">
              <a:solidFill>
                <a:prstClr val="black"/>
              </a:solidFill>
              <a:latin typeface="Arial"/>
              <a:cs typeface="Arial"/>
            </a:endParaRPr>
          </a:p>
        </p:txBody>
      </p:sp>
      <p:sp>
        <p:nvSpPr>
          <p:cNvPr id="27" name="object 27"/>
          <p:cNvSpPr txBox="1"/>
          <p:nvPr/>
        </p:nvSpPr>
        <p:spPr>
          <a:xfrm>
            <a:off x="6388608" y="3656457"/>
            <a:ext cx="367030" cy="330835"/>
          </a:xfrm>
          <a:prstGeom prst="rect">
            <a:avLst/>
          </a:prstGeom>
        </p:spPr>
        <p:txBody>
          <a:bodyPr vert="horz" wrap="square" lIns="0" tIns="12700" rIns="0" bIns="0" rtlCol="0">
            <a:spAutoFit/>
          </a:bodyPr>
          <a:lstStyle/>
          <a:p>
            <a:pPr marL="38100">
              <a:spcBef>
                <a:spcPts val="100"/>
              </a:spcBef>
            </a:pPr>
            <a:r>
              <a:rPr sz="3000" b="1" spc="60" baseline="-16666" dirty="0">
                <a:solidFill>
                  <a:srgbClr val="FF0066"/>
                </a:solidFill>
                <a:latin typeface="Arial"/>
                <a:cs typeface="Arial"/>
              </a:rPr>
              <a:t>H</a:t>
            </a:r>
            <a:r>
              <a:rPr sz="1300" b="1" spc="40" dirty="0">
                <a:solidFill>
                  <a:srgbClr val="FF0066"/>
                </a:solidFill>
                <a:latin typeface="Arial"/>
                <a:cs typeface="Arial"/>
              </a:rPr>
              <a:t>+</a:t>
            </a:r>
            <a:endParaRPr sz="1300">
              <a:solidFill>
                <a:prstClr val="black"/>
              </a:solidFill>
              <a:latin typeface="Arial"/>
              <a:cs typeface="Arial"/>
            </a:endParaRPr>
          </a:p>
        </p:txBody>
      </p:sp>
      <p:sp>
        <p:nvSpPr>
          <p:cNvPr id="28" name="object 28"/>
          <p:cNvSpPr txBox="1"/>
          <p:nvPr/>
        </p:nvSpPr>
        <p:spPr>
          <a:xfrm>
            <a:off x="6665468" y="1826717"/>
            <a:ext cx="1148715" cy="331470"/>
          </a:xfrm>
          <a:prstGeom prst="rect">
            <a:avLst/>
          </a:prstGeom>
        </p:spPr>
        <p:txBody>
          <a:bodyPr vert="horz" wrap="square" lIns="0" tIns="13335" rIns="0" bIns="0" rtlCol="0">
            <a:spAutoFit/>
          </a:bodyPr>
          <a:lstStyle/>
          <a:p>
            <a:pPr marL="12700">
              <a:spcBef>
                <a:spcPts val="105"/>
              </a:spcBef>
            </a:pPr>
            <a:r>
              <a:rPr sz="2000" b="1" spc="-45" dirty="0">
                <a:solidFill>
                  <a:prstClr val="black"/>
                </a:solidFill>
                <a:latin typeface="Arial"/>
                <a:cs typeface="Arial"/>
              </a:rPr>
              <a:t>Na2HPO4</a:t>
            </a:r>
            <a:endParaRPr sz="2000">
              <a:solidFill>
                <a:prstClr val="black"/>
              </a:solidFill>
              <a:latin typeface="Arial"/>
              <a:cs typeface="Arial"/>
            </a:endParaRPr>
          </a:p>
        </p:txBody>
      </p:sp>
      <p:sp>
        <p:nvSpPr>
          <p:cNvPr id="29" name="object 29"/>
          <p:cNvSpPr txBox="1"/>
          <p:nvPr/>
        </p:nvSpPr>
        <p:spPr>
          <a:xfrm>
            <a:off x="7505954" y="2284602"/>
            <a:ext cx="1144905" cy="330835"/>
          </a:xfrm>
          <a:prstGeom prst="rect">
            <a:avLst/>
          </a:prstGeom>
        </p:spPr>
        <p:txBody>
          <a:bodyPr vert="horz" wrap="square" lIns="0" tIns="13335" rIns="0" bIns="0" rtlCol="0">
            <a:spAutoFit/>
          </a:bodyPr>
          <a:lstStyle/>
          <a:p>
            <a:pPr marL="38100">
              <a:spcBef>
                <a:spcPts val="105"/>
              </a:spcBef>
            </a:pPr>
            <a:r>
              <a:rPr sz="2000" b="1" spc="-10" dirty="0">
                <a:solidFill>
                  <a:prstClr val="black"/>
                </a:solidFill>
                <a:latin typeface="Arial"/>
                <a:cs typeface="Arial"/>
              </a:rPr>
              <a:t>NaHPO4</a:t>
            </a:r>
            <a:r>
              <a:rPr sz="1950" b="1" spc="-15" baseline="25641" dirty="0">
                <a:solidFill>
                  <a:prstClr val="black"/>
                </a:solidFill>
                <a:latin typeface="Arial"/>
                <a:cs typeface="Arial"/>
              </a:rPr>
              <a:t>-</a:t>
            </a:r>
            <a:endParaRPr sz="1950" baseline="25641">
              <a:solidFill>
                <a:prstClr val="black"/>
              </a:solidFill>
              <a:latin typeface="Arial"/>
              <a:cs typeface="Arial"/>
            </a:endParaRPr>
          </a:p>
        </p:txBody>
      </p:sp>
      <p:grpSp>
        <p:nvGrpSpPr>
          <p:cNvPr id="30" name="object 30"/>
          <p:cNvGrpSpPr/>
          <p:nvPr/>
        </p:nvGrpSpPr>
        <p:grpSpPr>
          <a:xfrm>
            <a:off x="6793992" y="2817169"/>
            <a:ext cx="847725" cy="1948814"/>
            <a:chOff x="6793992" y="2817169"/>
            <a:chExt cx="847725" cy="1948814"/>
          </a:xfrm>
        </p:grpSpPr>
        <p:sp>
          <p:nvSpPr>
            <p:cNvPr id="31" name="object 31"/>
            <p:cNvSpPr/>
            <p:nvPr/>
          </p:nvSpPr>
          <p:spPr>
            <a:xfrm>
              <a:off x="7447618" y="2817169"/>
              <a:ext cx="193886" cy="1948752"/>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32" name="object 32"/>
            <p:cNvSpPr/>
            <p:nvPr/>
          </p:nvSpPr>
          <p:spPr>
            <a:xfrm>
              <a:off x="7484491" y="2820161"/>
              <a:ext cx="120650" cy="1866900"/>
            </a:xfrm>
            <a:custGeom>
              <a:avLst/>
              <a:gdLst/>
              <a:ahLst/>
              <a:cxnLst/>
              <a:rect l="l" t="t" r="r" b="b"/>
              <a:pathLst>
                <a:path w="120650" h="1866900">
                  <a:moveTo>
                    <a:pt x="14350" y="1748789"/>
                  </a:moveTo>
                  <a:lnTo>
                    <a:pt x="8254" y="1752345"/>
                  </a:lnTo>
                  <a:lnTo>
                    <a:pt x="2031" y="1755902"/>
                  </a:lnTo>
                  <a:lnTo>
                    <a:pt x="0" y="1763902"/>
                  </a:lnTo>
                  <a:lnTo>
                    <a:pt x="60070" y="1866900"/>
                  </a:lnTo>
                  <a:lnTo>
                    <a:pt x="75033" y="1841245"/>
                  </a:lnTo>
                  <a:lnTo>
                    <a:pt x="47116" y="1841245"/>
                  </a:lnTo>
                  <a:lnTo>
                    <a:pt x="47116" y="1793403"/>
                  </a:lnTo>
                  <a:lnTo>
                    <a:pt x="25907" y="1757045"/>
                  </a:lnTo>
                  <a:lnTo>
                    <a:pt x="22351" y="1750821"/>
                  </a:lnTo>
                  <a:lnTo>
                    <a:pt x="14350" y="1748789"/>
                  </a:lnTo>
                  <a:close/>
                </a:path>
                <a:path w="120650" h="1866900">
                  <a:moveTo>
                    <a:pt x="47116" y="1793403"/>
                  </a:moveTo>
                  <a:lnTo>
                    <a:pt x="47116" y="1841245"/>
                  </a:lnTo>
                  <a:lnTo>
                    <a:pt x="73025" y="1841245"/>
                  </a:lnTo>
                  <a:lnTo>
                    <a:pt x="73025" y="1834769"/>
                  </a:lnTo>
                  <a:lnTo>
                    <a:pt x="48894" y="1834769"/>
                  </a:lnTo>
                  <a:lnTo>
                    <a:pt x="60070" y="1815610"/>
                  </a:lnTo>
                  <a:lnTo>
                    <a:pt x="47116" y="1793403"/>
                  </a:lnTo>
                  <a:close/>
                </a:path>
                <a:path w="120650" h="1866900">
                  <a:moveTo>
                    <a:pt x="105790" y="1748789"/>
                  </a:moveTo>
                  <a:lnTo>
                    <a:pt x="97789" y="1750821"/>
                  </a:lnTo>
                  <a:lnTo>
                    <a:pt x="94233" y="1757045"/>
                  </a:lnTo>
                  <a:lnTo>
                    <a:pt x="73025" y="1793403"/>
                  </a:lnTo>
                  <a:lnTo>
                    <a:pt x="73025" y="1841245"/>
                  </a:lnTo>
                  <a:lnTo>
                    <a:pt x="75033" y="1841245"/>
                  </a:lnTo>
                  <a:lnTo>
                    <a:pt x="120141" y="1763902"/>
                  </a:lnTo>
                  <a:lnTo>
                    <a:pt x="118109" y="1755902"/>
                  </a:lnTo>
                  <a:lnTo>
                    <a:pt x="111886" y="1752345"/>
                  </a:lnTo>
                  <a:lnTo>
                    <a:pt x="105790" y="1748789"/>
                  </a:lnTo>
                  <a:close/>
                </a:path>
                <a:path w="120650" h="1866900">
                  <a:moveTo>
                    <a:pt x="60070" y="1815610"/>
                  </a:moveTo>
                  <a:lnTo>
                    <a:pt x="48894" y="1834769"/>
                  </a:lnTo>
                  <a:lnTo>
                    <a:pt x="71247" y="1834769"/>
                  </a:lnTo>
                  <a:lnTo>
                    <a:pt x="60070" y="1815610"/>
                  </a:lnTo>
                  <a:close/>
                </a:path>
                <a:path w="120650" h="1866900">
                  <a:moveTo>
                    <a:pt x="73025" y="1793403"/>
                  </a:moveTo>
                  <a:lnTo>
                    <a:pt x="60070" y="1815610"/>
                  </a:lnTo>
                  <a:lnTo>
                    <a:pt x="71247" y="1834769"/>
                  </a:lnTo>
                  <a:lnTo>
                    <a:pt x="73025" y="1834769"/>
                  </a:lnTo>
                  <a:lnTo>
                    <a:pt x="73025" y="1793403"/>
                  </a:lnTo>
                  <a:close/>
                </a:path>
                <a:path w="120650" h="1866900">
                  <a:moveTo>
                    <a:pt x="73025" y="0"/>
                  </a:moveTo>
                  <a:lnTo>
                    <a:pt x="47116" y="0"/>
                  </a:lnTo>
                  <a:lnTo>
                    <a:pt x="47116" y="1793403"/>
                  </a:lnTo>
                  <a:lnTo>
                    <a:pt x="60070" y="1815610"/>
                  </a:lnTo>
                  <a:lnTo>
                    <a:pt x="73025" y="1793403"/>
                  </a:lnTo>
                  <a:lnTo>
                    <a:pt x="73025" y="0"/>
                  </a:lnTo>
                  <a:close/>
                </a:path>
              </a:pathLst>
            </a:custGeom>
            <a:solidFill>
              <a:srgbClr val="FF388B"/>
            </a:solidFill>
          </p:spPr>
          <p:txBody>
            <a:bodyPr wrap="square" lIns="0" tIns="0" rIns="0" bIns="0" rtlCol="0"/>
            <a:lstStyle/>
            <a:p>
              <a:endParaRPr>
                <a:solidFill>
                  <a:prstClr val="black"/>
                </a:solidFill>
              </a:endParaRPr>
            </a:p>
          </p:txBody>
        </p:sp>
        <p:sp>
          <p:nvSpPr>
            <p:cNvPr id="33" name="object 33"/>
            <p:cNvSpPr/>
            <p:nvPr/>
          </p:nvSpPr>
          <p:spPr>
            <a:xfrm>
              <a:off x="6793992" y="3892295"/>
              <a:ext cx="822959" cy="448056"/>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4" name="object 34"/>
            <p:cNvSpPr/>
            <p:nvPr/>
          </p:nvSpPr>
          <p:spPr>
            <a:xfrm>
              <a:off x="6858762" y="3925061"/>
              <a:ext cx="685800" cy="304800"/>
            </a:xfrm>
            <a:custGeom>
              <a:avLst/>
              <a:gdLst/>
              <a:ahLst/>
              <a:cxnLst/>
              <a:rect l="l" t="t" r="r" b="b"/>
              <a:pathLst>
                <a:path w="685800" h="304800">
                  <a:moveTo>
                    <a:pt x="0" y="0"/>
                  </a:moveTo>
                  <a:lnTo>
                    <a:pt x="685800" y="304800"/>
                  </a:lnTo>
                </a:path>
              </a:pathLst>
            </a:custGeom>
            <a:ln w="25908">
              <a:solidFill>
                <a:srgbClr val="FF388B"/>
              </a:solidFill>
            </a:ln>
          </p:spPr>
          <p:txBody>
            <a:bodyPr wrap="square" lIns="0" tIns="0" rIns="0" bIns="0" rtlCol="0"/>
            <a:lstStyle/>
            <a:p>
              <a:endParaRPr>
                <a:solidFill>
                  <a:prstClr val="black"/>
                </a:solidFill>
              </a:endParaRPr>
            </a:p>
          </p:txBody>
        </p:sp>
      </p:grpSp>
      <p:grpSp>
        <p:nvGrpSpPr>
          <p:cNvPr id="35" name="object 35"/>
          <p:cNvGrpSpPr/>
          <p:nvPr/>
        </p:nvGrpSpPr>
        <p:grpSpPr>
          <a:xfrm>
            <a:off x="7447619" y="5293746"/>
            <a:ext cx="194310" cy="728980"/>
            <a:chOff x="7447619" y="5293746"/>
            <a:chExt cx="194310" cy="728980"/>
          </a:xfrm>
        </p:grpSpPr>
        <p:sp>
          <p:nvSpPr>
            <p:cNvPr id="36" name="object 36"/>
            <p:cNvSpPr/>
            <p:nvPr/>
          </p:nvSpPr>
          <p:spPr>
            <a:xfrm>
              <a:off x="7447619" y="5293746"/>
              <a:ext cx="193886" cy="728935"/>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37" name="object 37"/>
            <p:cNvSpPr/>
            <p:nvPr/>
          </p:nvSpPr>
          <p:spPr>
            <a:xfrm>
              <a:off x="7484364" y="5296662"/>
              <a:ext cx="120650" cy="648335"/>
            </a:xfrm>
            <a:custGeom>
              <a:avLst/>
              <a:gdLst/>
              <a:ahLst/>
              <a:cxnLst/>
              <a:rect l="l" t="t" r="r" b="b"/>
              <a:pathLst>
                <a:path w="120650" h="648335">
                  <a:moveTo>
                    <a:pt x="14477" y="529526"/>
                  </a:moveTo>
                  <a:lnTo>
                    <a:pt x="8381" y="533133"/>
                  </a:lnTo>
                  <a:lnTo>
                    <a:pt x="2158" y="536740"/>
                  </a:lnTo>
                  <a:lnTo>
                    <a:pt x="0" y="544677"/>
                  </a:lnTo>
                  <a:lnTo>
                    <a:pt x="3682" y="550849"/>
                  </a:lnTo>
                  <a:lnTo>
                    <a:pt x="60197" y="647763"/>
                  </a:lnTo>
                  <a:lnTo>
                    <a:pt x="75195" y="622046"/>
                  </a:lnTo>
                  <a:lnTo>
                    <a:pt x="47243" y="622046"/>
                  </a:lnTo>
                  <a:lnTo>
                    <a:pt x="47243" y="574152"/>
                  </a:lnTo>
                  <a:lnTo>
                    <a:pt x="26034" y="537794"/>
                  </a:lnTo>
                  <a:lnTo>
                    <a:pt x="22478" y="531622"/>
                  </a:lnTo>
                  <a:lnTo>
                    <a:pt x="14477" y="529526"/>
                  </a:lnTo>
                  <a:close/>
                </a:path>
                <a:path w="120650" h="648335">
                  <a:moveTo>
                    <a:pt x="47243" y="574152"/>
                  </a:moveTo>
                  <a:lnTo>
                    <a:pt x="47243" y="622046"/>
                  </a:lnTo>
                  <a:lnTo>
                    <a:pt x="73151" y="622046"/>
                  </a:lnTo>
                  <a:lnTo>
                    <a:pt x="73151" y="615518"/>
                  </a:lnTo>
                  <a:lnTo>
                    <a:pt x="49021" y="615518"/>
                  </a:lnTo>
                  <a:lnTo>
                    <a:pt x="60198" y="596359"/>
                  </a:lnTo>
                  <a:lnTo>
                    <a:pt x="47243" y="574152"/>
                  </a:lnTo>
                  <a:close/>
                </a:path>
                <a:path w="120650" h="648335">
                  <a:moveTo>
                    <a:pt x="105917" y="529526"/>
                  </a:moveTo>
                  <a:lnTo>
                    <a:pt x="97916" y="531622"/>
                  </a:lnTo>
                  <a:lnTo>
                    <a:pt x="94360" y="537794"/>
                  </a:lnTo>
                  <a:lnTo>
                    <a:pt x="73151" y="574152"/>
                  </a:lnTo>
                  <a:lnTo>
                    <a:pt x="73151" y="622046"/>
                  </a:lnTo>
                  <a:lnTo>
                    <a:pt x="75195" y="622046"/>
                  </a:lnTo>
                  <a:lnTo>
                    <a:pt x="116712" y="550849"/>
                  </a:lnTo>
                  <a:lnTo>
                    <a:pt x="120268" y="544677"/>
                  </a:lnTo>
                  <a:lnTo>
                    <a:pt x="118236" y="536740"/>
                  </a:lnTo>
                  <a:lnTo>
                    <a:pt x="112013" y="533133"/>
                  </a:lnTo>
                  <a:lnTo>
                    <a:pt x="105917" y="529526"/>
                  </a:lnTo>
                  <a:close/>
                </a:path>
                <a:path w="120650" h="648335">
                  <a:moveTo>
                    <a:pt x="60197" y="596359"/>
                  </a:moveTo>
                  <a:lnTo>
                    <a:pt x="49021" y="615518"/>
                  </a:lnTo>
                  <a:lnTo>
                    <a:pt x="71374" y="615518"/>
                  </a:lnTo>
                  <a:lnTo>
                    <a:pt x="60197" y="596359"/>
                  </a:lnTo>
                  <a:close/>
                </a:path>
                <a:path w="120650" h="648335">
                  <a:moveTo>
                    <a:pt x="73151" y="574152"/>
                  </a:moveTo>
                  <a:lnTo>
                    <a:pt x="60197" y="596359"/>
                  </a:lnTo>
                  <a:lnTo>
                    <a:pt x="71374" y="615518"/>
                  </a:lnTo>
                  <a:lnTo>
                    <a:pt x="73151" y="615518"/>
                  </a:lnTo>
                  <a:lnTo>
                    <a:pt x="73151" y="574152"/>
                  </a:lnTo>
                  <a:close/>
                </a:path>
                <a:path w="120650" h="648335">
                  <a:moveTo>
                    <a:pt x="73151" y="0"/>
                  </a:moveTo>
                  <a:lnTo>
                    <a:pt x="47243" y="0"/>
                  </a:lnTo>
                  <a:lnTo>
                    <a:pt x="47243" y="574152"/>
                  </a:lnTo>
                  <a:lnTo>
                    <a:pt x="60197" y="596359"/>
                  </a:lnTo>
                  <a:lnTo>
                    <a:pt x="73151" y="574152"/>
                  </a:lnTo>
                  <a:lnTo>
                    <a:pt x="73151" y="0"/>
                  </a:lnTo>
                  <a:close/>
                </a:path>
              </a:pathLst>
            </a:custGeom>
            <a:solidFill>
              <a:srgbClr val="FF388B"/>
            </a:solidFill>
          </p:spPr>
          <p:txBody>
            <a:bodyPr wrap="square" lIns="0" tIns="0" rIns="0" bIns="0" rtlCol="0"/>
            <a:lstStyle/>
            <a:p>
              <a:endParaRPr>
                <a:solidFill>
                  <a:prstClr val="black"/>
                </a:solidFill>
              </a:endParaRPr>
            </a:p>
          </p:txBody>
        </p:sp>
      </p:grpSp>
      <p:sp>
        <p:nvSpPr>
          <p:cNvPr id="38" name="object 38"/>
          <p:cNvSpPr txBox="1"/>
          <p:nvPr/>
        </p:nvSpPr>
        <p:spPr>
          <a:xfrm>
            <a:off x="7046721" y="4799457"/>
            <a:ext cx="1147445" cy="330835"/>
          </a:xfrm>
          <a:prstGeom prst="rect">
            <a:avLst/>
          </a:prstGeom>
        </p:spPr>
        <p:txBody>
          <a:bodyPr vert="horz" wrap="square" lIns="0" tIns="12700" rIns="0" bIns="0" rtlCol="0">
            <a:spAutoFit/>
          </a:bodyPr>
          <a:lstStyle/>
          <a:p>
            <a:pPr marL="12700">
              <a:spcBef>
                <a:spcPts val="100"/>
              </a:spcBef>
            </a:pPr>
            <a:r>
              <a:rPr sz="2000" b="1" spc="-45" dirty="0">
                <a:solidFill>
                  <a:prstClr val="black"/>
                </a:solidFill>
                <a:latin typeface="Arial"/>
                <a:cs typeface="Arial"/>
              </a:rPr>
              <a:t>NaH2PO4</a:t>
            </a:r>
            <a:endParaRPr sz="2000">
              <a:solidFill>
                <a:prstClr val="black"/>
              </a:solidFill>
              <a:latin typeface="Arial"/>
              <a:cs typeface="Arial"/>
            </a:endParaRPr>
          </a:p>
        </p:txBody>
      </p:sp>
      <p:sp>
        <p:nvSpPr>
          <p:cNvPr id="39" name="object 39"/>
          <p:cNvSpPr txBox="1"/>
          <p:nvPr/>
        </p:nvSpPr>
        <p:spPr>
          <a:xfrm>
            <a:off x="7048245" y="5942787"/>
            <a:ext cx="1066800" cy="330835"/>
          </a:xfrm>
          <a:prstGeom prst="rect">
            <a:avLst/>
          </a:prstGeom>
        </p:spPr>
        <p:txBody>
          <a:bodyPr vert="horz" wrap="square" lIns="0" tIns="12700" rIns="0" bIns="0" rtlCol="0">
            <a:spAutoFit/>
          </a:bodyPr>
          <a:lstStyle/>
          <a:p>
            <a:pPr marL="12700">
              <a:spcBef>
                <a:spcPts val="100"/>
              </a:spcBef>
            </a:pPr>
            <a:r>
              <a:rPr sz="2000" b="1" spc="-90" dirty="0">
                <a:solidFill>
                  <a:prstClr val="black"/>
                </a:solidFill>
                <a:latin typeface="Arial"/>
                <a:cs typeface="Arial"/>
              </a:rPr>
              <a:t>E</a:t>
            </a:r>
            <a:r>
              <a:rPr sz="2000" b="1" spc="-65" dirty="0">
                <a:solidFill>
                  <a:prstClr val="black"/>
                </a:solidFill>
                <a:latin typeface="Arial"/>
                <a:cs typeface="Arial"/>
              </a:rPr>
              <a:t>x</a:t>
            </a:r>
            <a:r>
              <a:rPr sz="2000" b="1" spc="-60" dirty="0">
                <a:solidFill>
                  <a:prstClr val="black"/>
                </a:solidFill>
                <a:latin typeface="Arial"/>
                <a:cs typeface="Arial"/>
              </a:rPr>
              <a:t>cr</a:t>
            </a:r>
            <a:r>
              <a:rPr sz="2000" b="1" spc="-65" dirty="0">
                <a:solidFill>
                  <a:prstClr val="black"/>
                </a:solidFill>
                <a:latin typeface="Arial"/>
                <a:cs typeface="Arial"/>
              </a:rPr>
              <a:t>e</a:t>
            </a:r>
            <a:r>
              <a:rPr sz="2000" b="1" spc="15" dirty="0">
                <a:solidFill>
                  <a:prstClr val="black"/>
                </a:solidFill>
                <a:latin typeface="Arial"/>
                <a:cs typeface="Arial"/>
              </a:rPr>
              <a:t>ted</a:t>
            </a:r>
            <a:endParaRPr sz="2000">
              <a:solidFill>
                <a:prstClr val="black"/>
              </a:solidFill>
              <a:latin typeface="Arial"/>
              <a:cs typeface="Arial"/>
            </a:endParaRPr>
          </a:p>
        </p:txBody>
      </p:sp>
      <p:grpSp>
        <p:nvGrpSpPr>
          <p:cNvPr id="40" name="object 40"/>
          <p:cNvGrpSpPr/>
          <p:nvPr/>
        </p:nvGrpSpPr>
        <p:grpSpPr>
          <a:xfrm>
            <a:off x="6653783" y="2218944"/>
            <a:ext cx="989330" cy="509270"/>
            <a:chOff x="6653783" y="2218944"/>
            <a:chExt cx="989330" cy="509270"/>
          </a:xfrm>
        </p:grpSpPr>
        <p:sp>
          <p:nvSpPr>
            <p:cNvPr id="41" name="object 41"/>
            <p:cNvSpPr/>
            <p:nvPr/>
          </p:nvSpPr>
          <p:spPr>
            <a:xfrm>
              <a:off x="6653783" y="2378964"/>
              <a:ext cx="989076" cy="348996"/>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42" name="object 42"/>
            <p:cNvSpPr/>
            <p:nvPr/>
          </p:nvSpPr>
          <p:spPr>
            <a:xfrm>
              <a:off x="6828281" y="2455291"/>
              <a:ext cx="640080" cy="120650"/>
            </a:xfrm>
            <a:custGeom>
              <a:avLst/>
              <a:gdLst/>
              <a:ahLst/>
              <a:cxnLst/>
              <a:rect l="l" t="t" r="r" b="b"/>
              <a:pathLst>
                <a:path w="640079" h="120650">
                  <a:moveTo>
                    <a:pt x="102997" y="0"/>
                  </a:moveTo>
                  <a:lnTo>
                    <a:pt x="0" y="60071"/>
                  </a:lnTo>
                  <a:lnTo>
                    <a:pt x="102997" y="120142"/>
                  </a:lnTo>
                  <a:lnTo>
                    <a:pt x="110998" y="118110"/>
                  </a:lnTo>
                  <a:lnTo>
                    <a:pt x="114553" y="111887"/>
                  </a:lnTo>
                  <a:lnTo>
                    <a:pt x="118110" y="105791"/>
                  </a:lnTo>
                  <a:lnTo>
                    <a:pt x="116077" y="97789"/>
                  </a:lnTo>
                  <a:lnTo>
                    <a:pt x="109854" y="94234"/>
                  </a:lnTo>
                  <a:lnTo>
                    <a:pt x="73496" y="73025"/>
                  </a:lnTo>
                  <a:lnTo>
                    <a:pt x="25653" y="73025"/>
                  </a:lnTo>
                  <a:lnTo>
                    <a:pt x="25653" y="47117"/>
                  </a:lnTo>
                  <a:lnTo>
                    <a:pt x="73496" y="47117"/>
                  </a:lnTo>
                  <a:lnTo>
                    <a:pt x="109854" y="25908"/>
                  </a:lnTo>
                  <a:lnTo>
                    <a:pt x="116077" y="22351"/>
                  </a:lnTo>
                  <a:lnTo>
                    <a:pt x="118110" y="14350"/>
                  </a:lnTo>
                  <a:lnTo>
                    <a:pt x="114553" y="8255"/>
                  </a:lnTo>
                  <a:lnTo>
                    <a:pt x="110998" y="2032"/>
                  </a:lnTo>
                  <a:lnTo>
                    <a:pt x="102997" y="0"/>
                  </a:lnTo>
                  <a:close/>
                </a:path>
                <a:path w="640079" h="120650">
                  <a:moveTo>
                    <a:pt x="588790" y="60071"/>
                  </a:moveTo>
                  <a:lnTo>
                    <a:pt x="530225" y="94234"/>
                  </a:lnTo>
                  <a:lnTo>
                    <a:pt x="524001" y="97789"/>
                  </a:lnTo>
                  <a:lnTo>
                    <a:pt x="521970" y="105791"/>
                  </a:lnTo>
                  <a:lnTo>
                    <a:pt x="525526" y="111887"/>
                  </a:lnTo>
                  <a:lnTo>
                    <a:pt x="529082" y="118110"/>
                  </a:lnTo>
                  <a:lnTo>
                    <a:pt x="537083" y="120142"/>
                  </a:lnTo>
                  <a:lnTo>
                    <a:pt x="617869" y="73025"/>
                  </a:lnTo>
                  <a:lnTo>
                    <a:pt x="614426" y="73025"/>
                  </a:lnTo>
                  <a:lnTo>
                    <a:pt x="614426" y="71247"/>
                  </a:lnTo>
                  <a:lnTo>
                    <a:pt x="607949" y="71247"/>
                  </a:lnTo>
                  <a:lnTo>
                    <a:pt x="588790" y="60071"/>
                  </a:lnTo>
                  <a:close/>
                </a:path>
                <a:path w="640079" h="120650">
                  <a:moveTo>
                    <a:pt x="73496" y="47117"/>
                  </a:moveTo>
                  <a:lnTo>
                    <a:pt x="25653" y="47117"/>
                  </a:lnTo>
                  <a:lnTo>
                    <a:pt x="25653" y="73025"/>
                  </a:lnTo>
                  <a:lnTo>
                    <a:pt x="73496" y="73025"/>
                  </a:lnTo>
                  <a:lnTo>
                    <a:pt x="70448" y="71247"/>
                  </a:lnTo>
                  <a:lnTo>
                    <a:pt x="32131" y="71247"/>
                  </a:lnTo>
                  <a:lnTo>
                    <a:pt x="32131" y="48895"/>
                  </a:lnTo>
                  <a:lnTo>
                    <a:pt x="70448" y="48895"/>
                  </a:lnTo>
                  <a:lnTo>
                    <a:pt x="73496" y="47117"/>
                  </a:lnTo>
                  <a:close/>
                </a:path>
                <a:path w="640079" h="120650">
                  <a:moveTo>
                    <a:pt x="566583" y="47117"/>
                  </a:moveTo>
                  <a:lnTo>
                    <a:pt x="73496" y="47117"/>
                  </a:lnTo>
                  <a:lnTo>
                    <a:pt x="51289" y="60071"/>
                  </a:lnTo>
                  <a:lnTo>
                    <a:pt x="73496" y="73025"/>
                  </a:lnTo>
                  <a:lnTo>
                    <a:pt x="566583" y="73025"/>
                  </a:lnTo>
                  <a:lnTo>
                    <a:pt x="588790" y="60071"/>
                  </a:lnTo>
                  <a:lnTo>
                    <a:pt x="566583" y="47117"/>
                  </a:lnTo>
                  <a:close/>
                </a:path>
                <a:path w="640079" h="120650">
                  <a:moveTo>
                    <a:pt x="617868" y="47117"/>
                  </a:moveTo>
                  <a:lnTo>
                    <a:pt x="614426" y="47117"/>
                  </a:lnTo>
                  <a:lnTo>
                    <a:pt x="614426" y="73025"/>
                  </a:lnTo>
                  <a:lnTo>
                    <a:pt x="617869" y="73025"/>
                  </a:lnTo>
                  <a:lnTo>
                    <a:pt x="640079" y="60071"/>
                  </a:lnTo>
                  <a:lnTo>
                    <a:pt x="617868" y="47117"/>
                  </a:lnTo>
                  <a:close/>
                </a:path>
                <a:path w="640079" h="120650">
                  <a:moveTo>
                    <a:pt x="32131" y="48895"/>
                  </a:moveTo>
                  <a:lnTo>
                    <a:pt x="32131" y="71247"/>
                  </a:lnTo>
                  <a:lnTo>
                    <a:pt x="51289" y="60071"/>
                  </a:lnTo>
                  <a:lnTo>
                    <a:pt x="32131" y="48895"/>
                  </a:lnTo>
                  <a:close/>
                </a:path>
                <a:path w="640079" h="120650">
                  <a:moveTo>
                    <a:pt x="51289" y="60071"/>
                  </a:moveTo>
                  <a:lnTo>
                    <a:pt x="32131" y="71247"/>
                  </a:lnTo>
                  <a:lnTo>
                    <a:pt x="70448" y="71247"/>
                  </a:lnTo>
                  <a:lnTo>
                    <a:pt x="51289" y="60071"/>
                  </a:lnTo>
                  <a:close/>
                </a:path>
                <a:path w="640079" h="120650">
                  <a:moveTo>
                    <a:pt x="607949" y="48895"/>
                  </a:moveTo>
                  <a:lnTo>
                    <a:pt x="588790" y="60071"/>
                  </a:lnTo>
                  <a:lnTo>
                    <a:pt x="607949" y="71247"/>
                  </a:lnTo>
                  <a:lnTo>
                    <a:pt x="607949" y="48895"/>
                  </a:lnTo>
                  <a:close/>
                </a:path>
                <a:path w="640079" h="120650">
                  <a:moveTo>
                    <a:pt x="614426" y="48895"/>
                  </a:moveTo>
                  <a:lnTo>
                    <a:pt x="607949" y="48895"/>
                  </a:lnTo>
                  <a:lnTo>
                    <a:pt x="607949" y="71247"/>
                  </a:lnTo>
                  <a:lnTo>
                    <a:pt x="614426" y="71247"/>
                  </a:lnTo>
                  <a:lnTo>
                    <a:pt x="614426" y="48895"/>
                  </a:lnTo>
                  <a:close/>
                </a:path>
                <a:path w="640079" h="120650">
                  <a:moveTo>
                    <a:pt x="70448" y="48895"/>
                  </a:moveTo>
                  <a:lnTo>
                    <a:pt x="32131" y="48895"/>
                  </a:lnTo>
                  <a:lnTo>
                    <a:pt x="51289" y="60071"/>
                  </a:lnTo>
                  <a:lnTo>
                    <a:pt x="70448" y="48895"/>
                  </a:lnTo>
                  <a:close/>
                </a:path>
                <a:path w="640079" h="120650">
                  <a:moveTo>
                    <a:pt x="537083" y="0"/>
                  </a:moveTo>
                  <a:lnTo>
                    <a:pt x="529082" y="2032"/>
                  </a:lnTo>
                  <a:lnTo>
                    <a:pt x="525526" y="8255"/>
                  </a:lnTo>
                  <a:lnTo>
                    <a:pt x="521970" y="14350"/>
                  </a:lnTo>
                  <a:lnTo>
                    <a:pt x="524001" y="22351"/>
                  </a:lnTo>
                  <a:lnTo>
                    <a:pt x="530225" y="25908"/>
                  </a:lnTo>
                  <a:lnTo>
                    <a:pt x="588790" y="60071"/>
                  </a:lnTo>
                  <a:lnTo>
                    <a:pt x="607949" y="48895"/>
                  </a:lnTo>
                  <a:lnTo>
                    <a:pt x="614426" y="48895"/>
                  </a:lnTo>
                  <a:lnTo>
                    <a:pt x="614426" y="47117"/>
                  </a:lnTo>
                  <a:lnTo>
                    <a:pt x="617868" y="47117"/>
                  </a:lnTo>
                  <a:lnTo>
                    <a:pt x="537083" y="0"/>
                  </a:lnTo>
                  <a:close/>
                </a:path>
              </a:pathLst>
            </a:custGeom>
            <a:solidFill>
              <a:srgbClr val="FF388B"/>
            </a:solidFill>
          </p:spPr>
          <p:txBody>
            <a:bodyPr wrap="square" lIns="0" tIns="0" rIns="0" bIns="0" rtlCol="0"/>
            <a:lstStyle/>
            <a:p>
              <a:endParaRPr>
                <a:solidFill>
                  <a:prstClr val="black"/>
                </a:solidFill>
              </a:endParaRPr>
            </a:p>
          </p:txBody>
        </p:sp>
        <p:sp>
          <p:nvSpPr>
            <p:cNvPr id="43" name="object 43"/>
            <p:cNvSpPr/>
            <p:nvPr/>
          </p:nvSpPr>
          <p:spPr>
            <a:xfrm>
              <a:off x="7075931" y="2218944"/>
              <a:ext cx="144779" cy="406908"/>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44" name="object 44"/>
            <p:cNvSpPr/>
            <p:nvPr/>
          </p:nvSpPr>
          <p:spPr>
            <a:xfrm>
              <a:off x="7148321" y="2241042"/>
              <a:ext cx="0" cy="274320"/>
            </a:xfrm>
            <a:custGeom>
              <a:avLst/>
              <a:gdLst/>
              <a:ahLst/>
              <a:cxnLst/>
              <a:rect l="l" t="t" r="r" b="b"/>
              <a:pathLst>
                <a:path h="274319">
                  <a:moveTo>
                    <a:pt x="0" y="0"/>
                  </a:moveTo>
                  <a:lnTo>
                    <a:pt x="0" y="274320"/>
                  </a:lnTo>
                </a:path>
              </a:pathLst>
            </a:custGeom>
            <a:ln w="25908">
              <a:solidFill>
                <a:srgbClr val="FF388B"/>
              </a:solidFill>
            </a:ln>
          </p:spPr>
          <p:txBody>
            <a:bodyPr wrap="square" lIns="0" tIns="0" rIns="0" bIns="0" rtlCol="0"/>
            <a:lstStyle/>
            <a:p>
              <a:endParaRPr>
                <a:solidFill>
                  <a:prstClr val="black"/>
                </a:solidFill>
              </a:endParaRPr>
            </a:p>
          </p:txBody>
        </p:sp>
      </p:grpSp>
    </p:spTree>
    <p:extLst>
      <p:ext uri="{BB962C8B-B14F-4D97-AF65-F5344CB8AC3E}">
        <p14:creationId xmlns:p14="http://schemas.microsoft.com/office/powerpoint/2010/main" val="311127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2851" y="620688"/>
            <a:ext cx="5422391" cy="32461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51558" y="1340768"/>
            <a:ext cx="8784976" cy="5011628"/>
          </a:xfrm>
          <a:prstGeom prst="rect">
            <a:avLst/>
          </a:prstGeom>
        </p:spPr>
        <p:txBody>
          <a:bodyPr vert="horz" wrap="square" lIns="0" tIns="12700" rIns="0" bIns="0" rtlCol="0">
            <a:spAutoFit/>
          </a:bodyPr>
          <a:lstStyle/>
          <a:p>
            <a:pPr marL="311785" marR="1037590" indent="-274320">
              <a:lnSpc>
                <a:spcPct val="150000"/>
              </a:lnSpc>
              <a:spcBef>
                <a:spcPts val="100"/>
              </a:spcBef>
              <a:buClr>
                <a:srgbClr val="9C007E"/>
              </a:buClr>
              <a:buSzPct val="94642"/>
              <a:buFont typeface="Arial"/>
              <a:buChar char=""/>
              <a:tabLst>
                <a:tab pos="312420" algn="l"/>
              </a:tabLst>
            </a:pPr>
            <a:r>
              <a:rPr sz="2400" b="1" spc="-140" dirty="0">
                <a:solidFill>
                  <a:prstClr val="black"/>
                </a:solidFill>
                <a:latin typeface="Arial"/>
                <a:cs typeface="Arial"/>
              </a:rPr>
              <a:t>The </a:t>
            </a:r>
            <a:r>
              <a:rPr sz="2400" b="1" spc="45" dirty="0">
                <a:solidFill>
                  <a:srgbClr val="0000FF"/>
                </a:solidFill>
                <a:latin typeface="Arial"/>
                <a:cs typeface="Arial"/>
              </a:rPr>
              <a:t>H</a:t>
            </a:r>
            <a:r>
              <a:rPr sz="2400" b="1" spc="67" baseline="25525" dirty="0">
                <a:solidFill>
                  <a:srgbClr val="0000FF"/>
                </a:solidFill>
                <a:latin typeface="Arial"/>
                <a:cs typeface="Arial"/>
              </a:rPr>
              <a:t>+ </a:t>
            </a:r>
            <a:r>
              <a:rPr sz="2400" b="1" spc="-25" dirty="0">
                <a:solidFill>
                  <a:srgbClr val="0000FF"/>
                </a:solidFill>
                <a:latin typeface="Arial"/>
                <a:cs typeface="Arial"/>
              </a:rPr>
              <a:t>ion </a:t>
            </a:r>
            <a:r>
              <a:rPr sz="2400" b="1" spc="-95" dirty="0">
                <a:solidFill>
                  <a:srgbClr val="0000FF"/>
                </a:solidFill>
                <a:latin typeface="Arial"/>
                <a:cs typeface="Arial"/>
              </a:rPr>
              <a:t>combines </a:t>
            </a:r>
            <a:r>
              <a:rPr sz="2400" b="1" spc="60" dirty="0">
                <a:solidFill>
                  <a:srgbClr val="0000FF"/>
                </a:solidFill>
                <a:latin typeface="Arial"/>
                <a:cs typeface="Arial"/>
              </a:rPr>
              <a:t>with </a:t>
            </a:r>
            <a:r>
              <a:rPr sz="2400" b="1" spc="-45" dirty="0">
                <a:solidFill>
                  <a:srgbClr val="0000FF"/>
                </a:solidFill>
                <a:latin typeface="Arial"/>
                <a:cs typeface="Arial"/>
              </a:rPr>
              <a:t>NH3 </a:t>
            </a:r>
            <a:r>
              <a:rPr sz="2400" b="1" dirty="0">
                <a:solidFill>
                  <a:srgbClr val="0000FF"/>
                </a:solidFill>
                <a:latin typeface="Arial"/>
                <a:cs typeface="Arial"/>
              </a:rPr>
              <a:t>to </a:t>
            </a:r>
            <a:r>
              <a:rPr sz="2400" b="1" spc="-95" dirty="0">
                <a:solidFill>
                  <a:srgbClr val="0000FF"/>
                </a:solidFill>
                <a:latin typeface="Arial"/>
                <a:cs typeface="Arial"/>
              </a:rPr>
              <a:t>form  </a:t>
            </a:r>
            <a:r>
              <a:rPr sz="2400" b="1" spc="-15" dirty="0">
                <a:solidFill>
                  <a:srgbClr val="0000FF"/>
                </a:solidFill>
                <a:latin typeface="Arial"/>
                <a:cs typeface="Arial"/>
              </a:rPr>
              <a:t>ammonium </a:t>
            </a:r>
            <a:r>
              <a:rPr sz="2400" b="1" spc="-25" dirty="0">
                <a:solidFill>
                  <a:srgbClr val="0000FF"/>
                </a:solidFill>
                <a:latin typeface="Arial"/>
                <a:cs typeface="Arial"/>
              </a:rPr>
              <a:t>ion</a:t>
            </a:r>
            <a:r>
              <a:rPr sz="2400" b="1" spc="50" dirty="0">
                <a:solidFill>
                  <a:srgbClr val="0000FF"/>
                </a:solidFill>
                <a:latin typeface="Arial"/>
                <a:cs typeface="Arial"/>
              </a:rPr>
              <a:t> </a:t>
            </a:r>
            <a:r>
              <a:rPr sz="2400" b="1" spc="-65" dirty="0">
                <a:solidFill>
                  <a:srgbClr val="0000FF"/>
                </a:solidFill>
                <a:latin typeface="Arial"/>
                <a:cs typeface="Arial"/>
              </a:rPr>
              <a:t>(NH4</a:t>
            </a:r>
            <a:r>
              <a:rPr sz="2400" b="1" spc="-97" baseline="25525" dirty="0">
                <a:solidFill>
                  <a:srgbClr val="0000FF"/>
                </a:solidFill>
                <a:latin typeface="Arial"/>
                <a:cs typeface="Arial"/>
              </a:rPr>
              <a:t>+</a:t>
            </a:r>
            <a:r>
              <a:rPr sz="2400" b="1" spc="-65" dirty="0">
                <a:solidFill>
                  <a:srgbClr val="0000FF"/>
                </a:solidFill>
                <a:latin typeface="Arial"/>
                <a:cs typeface="Arial"/>
              </a:rPr>
              <a:t>).</a:t>
            </a:r>
            <a:endParaRPr sz="2400" dirty="0">
              <a:solidFill>
                <a:prstClr val="black"/>
              </a:solidFill>
              <a:latin typeface="Arial"/>
              <a:cs typeface="Arial"/>
            </a:endParaRPr>
          </a:p>
          <a:p>
            <a:pPr marL="311785" marR="30480" indent="-274320">
              <a:lnSpc>
                <a:spcPct val="150000"/>
              </a:lnSpc>
              <a:buClr>
                <a:srgbClr val="9C007E"/>
              </a:buClr>
              <a:buSzPct val="94642"/>
              <a:buFont typeface="Arial"/>
              <a:buChar char=""/>
              <a:tabLst>
                <a:tab pos="312420" algn="l"/>
              </a:tabLst>
            </a:pPr>
            <a:r>
              <a:rPr sz="2400" b="1" spc="-140" dirty="0">
                <a:solidFill>
                  <a:prstClr val="black"/>
                </a:solidFill>
                <a:latin typeface="Arial"/>
                <a:cs typeface="Arial"/>
              </a:rPr>
              <a:t>The </a:t>
            </a:r>
            <a:r>
              <a:rPr sz="2400" b="1" spc="30" dirty="0">
                <a:solidFill>
                  <a:srgbClr val="0000FF"/>
                </a:solidFill>
                <a:latin typeface="Arial"/>
                <a:cs typeface="Arial"/>
              </a:rPr>
              <a:t>renal </a:t>
            </a:r>
            <a:r>
              <a:rPr sz="2400" b="1" spc="15" dirty="0">
                <a:solidFill>
                  <a:srgbClr val="0000FF"/>
                </a:solidFill>
                <a:latin typeface="Arial"/>
                <a:cs typeface="Arial"/>
              </a:rPr>
              <a:t>tubular </a:t>
            </a:r>
            <a:r>
              <a:rPr sz="2400" b="1" spc="-135" dirty="0">
                <a:solidFill>
                  <a:srgbClr val="0000FF"/>
                </a:solidFill>
                <a:latin typeface="Arial"/>
                <a:cs typeface="Arial"/>
              </a:rPr>
              <a:t>cells </a:t>
            </a:r>
            <a:r>
              <a:rPr sz="2400" b="1" spc="30" dirty="0">
                <a:solidFill>
                  <a:srgbClr val="0000FF"/>
                </a:solidFill>
                <a:latin typeface="Arial"/>
                <a:cs typeface="Arial"/>
              </a:rPr>
              <a:t>deaminate </a:t>
            </a:r>
            <a:r>
              <a:rPr sz="2400" b="1" spc="-50" dirty="0">
                <a:solidFill>
                  <a:srgbClr val="0000FF"/>
                </a:solidFill>
                <a:latin typeface="Arial"/>
                <a:cs typeface="Arial"/>
              </a:rPr>
              <a:t>glutamine  </a:t>
            </a:r>
            <a:r>
              <a:rPr sz="2400" b="1" dirty="0">
                <a:solidFill>
                  <a:srgbClr val="0000FF"/>
                </a:solidFill>
                <a:latin typeface="Arial"/>
                <a:cs typeface="Arial"/>
              </a:rPr>
              <a:t>to </a:t>
            </a:r>
            <a:r>
              <a:rPr sz="2400" b="1" spc="30" dirty="0">
                <a:solidFill>
                  <a:srgbClr val="0000FF"/>
                </a:solidFill>
                <a:latin typeface="Arial"/>
                <a:cs typeface="Arial"/>
              </a:rPr>
              <a:t>glutamate </a:t>
            </a:r>
            <a:r>
              <a:rPr sz="2400" b="1" spc="40" dirty="0">
                <a:solidFill>
                  <a:srgbClr val="0000FF"/>
                </a:solidFill>
                <a:latin typeface="Arial"/>
                <a:cs typeface="Arial"/>
              </a:rPr>
              <a:t>and </a:t>
            </a:r>
            <a:r>
              <a:rPr sz="2400" b="1" spc="-45" dirty="0">
                <a:solidFill>
                  <a:srgbClr val="0000FF"/>
                </a:solidFill>
                <a:latin typeface="Arial"/>
                <a:cs typeface="Arial"/>
              </a:rPr>
              <a:t>NH3 </a:t>
            </a:r>
            <a:r>
              <a:rPr sz="2400" b="1" spc="80" dirty="0">
                <a:solidFill>
                  <a:srgbClr val="0000FF"/>
                </a:solidFill>
                <a:latin typeface="Arial"/>
                <a:cs typeface="Arial"/>
              </a:rPr>
              <a:t>by </a:t>
            </a:r>
            <a:r>
              <a:rPr sz="2400" b="1" spc="-15" dirty="0">
                <a:solidFill>
                  <a:srgbClr val="0000FF"/>
                </a:solidFill>
                <a:latin typeface="Arial"/>
                <a:cs typeface="Arial"/>
              </a:rPr>
              <a:t>the </a:t>
            </a:r>
            <a:r>
              <a:rPr sz="2400" b="1" spc="-45" dirty="0">
                <a:solidFill>
                  <a:srgbClr val="0000FF"/>
                </a:solidFill>
                <a:latin typeface="Arial"/>
                <a:cs typeface="Arial"/>
              </a:rPr>
              <a:t>action </a:t>
            </a:r>
            <a:r>
              <a:rPr sz="2400" b="1" spc="25" dirty="0">
                <a:solidFill>
                  <a:srgbClr val="0000FF"/>
                </a:solidFill>
                <a:latin typeface="Arial"/>
                <a:cs typeface="Arial"/>
              </a:rPr>
              <a:t>of  enzyme</a:t>
            </a:r>
            <a:r>
              <a:rPr sz="2400" b="1" spc="-5" dirty="0">
                <a:solidFill>
                  <a:srgbClr val="0000FF"/>
                </a:solidFill>
                <a:latin typeface="Arial"/>
                <a:cs typeface="Arial"/>
              </a:rPr>
              <a:t> </a:t>
            </a:r>
            <a:r>
              <a:rPr sz="2400" b="1" spc="-25" dirty="0" err="1">
                <a:solidFill>
                  <a:srgbClr val="0000FF"/>
                </a:solidFill>
                <a:latin typeface="Arial"/>
                <a:cs typeface="Arial"/>
              </a:rPr>
              <a:t>glutaminase</a:t>
            </a:r>
            <a:r>
              <a:rPr sz="2400" b="1" spc="-25" dirty="0">
                <a:solidFill>
                  <a:srgbClr val="0000FF"/>
                </a:solidFill>
                <a:latin typeface="Arial"/>
                <a:cs typeface="Arial"/>
              </a:rPr>
              <a:t>.</a:t>
            </a:r>
            <a:endParaRPr lang="ar-JO" sz="2400" b="1" spc="-25" dirty="0">
              <a:solidFill>
                <a:srgbClr val="0000FF"/>
              </a:solidFill>
              <a:latin typeface="Arial"/>
              <a:cs typeface="Arial"/>
            </a:endParaRPr>
          </a:p>
          <a:p>
            <a:pPr marL="311785" marR="30480" lvl="0" indent="-274320">
              <a:lnSpc>
                <a:spcPct val="150000"/>
              </a:lnSpc>
              <a:spcBef>
                <a:spcPts val="100"/>
              </a:spcBef>
              <a:buClr>
                <a:srgbClr val="9C007E"/>
              </a:buClr>
              <a:buSzPct val="94642"/>
              <a:buFont typeface="Arial"/>
              <a:buChar char=""/>
              <a:tabLst>
                <a:tab pos="312420" algn="l"/>
              </a:tabLst>
            </a:pPr>
            <a:r>
              <a:rPr lang="en-US" sz="2400" b="1" spc="-145" dirty="0">
                <a:solidFill>
                  <a:prstClr val="black"/>
                </a:solidFill>
                <a:latin typeface="Arial"/>
                <a:cs typeface="Arial"/>
              </a:rPr>
              <a:t>The </a:t>
            </a:r>
            <a:r>
              <a:rPr lang="en-US" sz="2400" b="1" spc="30" dirty="0">
                <a:solidFill>
                  <a:srgbClr val="0000FF"/>
                </a:solidFill>
                <a:latin typeface="Arial"/>
                <a:cs typeface="Arial"/>
              </a:rPr>
              <a:t>liberated </a:t>
            </a:r>
            <a:r>
              <a:rPr lang="en-US" sz="2400" b="1" spc="-45" dirty="0">
                <a:solidFill>
                  <a:srgbClr val="0000FF"/>
                </a:solidFill>
                <a:latin typeface="Arial"/>
                <a:cs typeface="Arial"/>
              </a:rPr>
              <a:t>NH3 </a:t>
            </a:r>
            <a:r>
              <a:rPr lang="en-US" sz="2400" b="1" spc="-75" dirty="0">
                <a:solidFill>
                  <a:srgbClr val="0000FF"/>
                </a:solidFill>
                <a:latin typeface="Arial"/>
                <a:cs typeface="Arial"/>
              </a:rPr>
              <a:t>diffuses </a:t>
            </a:r>
            <a:r>
              <a:rPr lang="en-US" sz="2400" b="1" spc="-25" dirty="0">
                <a:solidFill>
                  <a:srgbClr val="0000FF"/>
                </a:solidFill>
                <a:latin typeface="Arial"/>
                <a:cs typeface="Arial"/>
              </a:rPr>
              <a:t>into </a:t>
            </a:r>
            <a:r>
              <a:rPr lang="en-US" sz="2400" b="1" spc="-15" dirty="0">
                <a:solidFill>
                  <a:srgbClr val="0000FF"/>
                </a:solidFill>
                <a:latin typeface="Arial"/>
                <a:cs typeface="Arial"/>
              </a:rPr>
              <a:t>the </a:t>
            </a:r>
            <a:r>
              <a:rPr lang="en-US" sz="2400" b="1" spc="-45" dirty="0">
                <a:solidFill>
                  <a:srgbClr val="0000FF"/>
                </a:solidFill>
                <a:latin typeface="Arial"/>
                <a:cs typeface="Arial"/>
              </a:rPr>
              <a:t>tubular  </a:t>
            </a:r>
            <a:r>
              <a:rPr lang="en-US" sz="2400" b="1" spc="-30" dirty="0">
                <a:solidFill>
                  <a:srgbClr val="0000FF"/>
                </a:solidFill>
                <a:latin typeface="Arial"/>
                <a:cs typeface="Arial"/>
              </a:rPr>
              <a:t>lumen </a:t>
            </a:r>
            <a:r>
              <a:rPr lang="en-US" sz="2400" b="1" spc="85" dirty="0">
                <a:solidFill>
                  <a:srgbClr val="0000FF"/>
                </a:solidFill>
                <a:latin typeface="Arial"/>
                <a:cs typeface="Arial"/>
              </a:rPr>
              <a:t>where </a:t>
            </a:r>
            <a:r>
              <a:rPr lang="en-US" sz="2400" b="1" spc="-20" dirty="0">
                <a:solidFill>
                  <a:srgbClr val="0000FF"/>
                </a:solidFill>
                <a:latin typeface="Arial"/>
                <a:cs typeface="Arial"/>
              </a:rPr>
              <a:t>it </a:t>
            </a:r>
            <a:r>
              <a:rPr lang="en-US" sz="2400" b="1" spc="-95" dirty="0">
                <a:solidFill>
                  <a:srgbClr val="0000FF"/>
                </a:solidFill>
                <a:latin typeface="Arial"/>
                <a:cs typeface="Arial"/>
              </a:rPr>
              <a:t>combines </a:t>
            </a:r>
            <a:r>
              <a:rPr lang="en-US" sz="2400" b="1" spc="60" dirty="0">
                <a:solidFill>
                  <a:srgbClr val="0000FF"/>
                </a:solidFill>
                <a:latin typeface="Arial"/>
                <a:cs typeface="Arial"/>
              </a:rPr>
              <a:t>with </a:t>
            </a:r>
            <a:r>
              <a:rPr lang="en-US" sz="2400" b="1" spc="30" dirty="0">
                <a:solidFill>
                  <a:srgbClr val="0000FF"/>
                </a:solidFill>
                <a:latin typeface="Arial"/>
                <a:cs typeface="Arial"/>
              </a:rPr>
              <a:t>H</a:t>
            </a:r>
            <a:r>
              <a:rPr lang="en-US" sz="2400" b="1" spc="44" baseline="25525" dirty="0">
                <a:solidFill>
                  <a:srgbClr val="0000FF"/>
                </a:solidFill>
                <a:latin typeface="Arial"/>
                <a:cs typeface="Arial"/>
              </a:rPr>
              <a:t>+ </a:t>
            </a:r>
            <a:r>
              <a:rPr lang="en-US" sz="2400" b="1" dirty="0">
                <a:solidFill>
                  <a:srgbClr val="0000FF"/>
                </a:solidFill>
                <a:latin typeface="Arial"/>
                <a:cs typeface="Arial"/>
              </a:rPr>
              <a:t>to </a:t>
            </a:r>
            <a:r>
              <a:rPr lang="en-US" sz="2400" b="1" spc="15" dirty="0">
                <a:solidFill>
                  <a:srgbClr val="0000FF"/>
                </a:solidFill>
                <a:latin typeface="Arial"/>
                <a:cs typeface="Arial"/>
              </a:rPr>
              <a:t>form  </a:t>
            </a:r>
            <a:r>
              <a:rPr lang="en-US" sz="2400" b="1" spc="-50" dirty="0">
                <a:solidFill>
                  <a:srgbClr val="0000FF"/>
                </a:solidFill>
                <a:latin typeface="Arial"/>
                <a:cs typeface="Arial"/>
              </a:rPr>
              <a:t>NH4</a:t>
            </a:r>
            <a:r>
              <a:rPr lang="en-US" sz="2400" b="1" spc="-75" baseline="25525" dirty="0">
                <a:solidFill>
                  <a:srgbClr val="0000FF"/>
                </a:solidFill>
                <a:latin typeface="Arial"/>
                <a:cs typeface="Arial"/>
              </a:rPr>
              <a:t>+</a:t>
            </a:r>
            <a:r>
              <a:rPr lang="en-US" sz="2400" b="1" spc="-50" dirty="0">
                <a:solidFill>
                  <a:srgbClr val="0000FF"/>
                </a:solidFill>
                <a:latin typeface="Arial"/>
                <a:cs typeface="Arial"/>
              </a:rPr>
              <a:t>.</a:t>
            </a:r>
            <a:endParaRPr lang="en-US" sz="2400" dirty="0">
              <a:solidFill>
                <a:prstClr val="black"/>
              </a:solidFill>
              <a:latin typeface="Arial"/>
              <a:cs typeface="Arial"/>
            </a:endParaRPr>
          </a:p>
          <a:p>
            <a:pPr marL="311785" marR="280670" lvl="0" indent="-274320">
              <a:lnSpc>
                <a:spcPct val="150000"/>
              </a:lnSpc>
              <a:buClr>
                <a:srgbClr val="9C007E"/>
              </a:buClr>
              <a:buSzPct val="94642"/>
              <a:buFont typeface="Arial"/>
              <a:buChar char=""/>
              <a:tabLst>
                <a:tab pos="312420" algn="l"/>
              </a:tabLst>
            </a:pPr>
            <a:r>
              <a:rPr lang="en-US" sz="2400" b="1" spc="-35" dirty="0">
                <a:solidFill>
                  <a:srgbClr val="0000FF"/>
                </a:solidFill>
                <a:latin typeface="Arial"/>
                <a:cs typeface="Arial"/>
              </a:rPr>
              <a:t>Ammonium </a:t>
            </a:r>
            <a:r>
              <a:rPr lang="en-US" sz="2400" b="1" spc="-95" dirty="0">
                <a:solidFill>
                  <a:srgbClr val="0000FF"/>
                </a:solidFill>
                <a:latin typeface="Arial"/>
                <a:cs typeface="Arial"/>
              </a:rPr>
              <a:t>ions </a:t>
            </a:r>
            <a:r>
              <a:rPr lang="en-US" sz="2400" b="1" spc="-55" dirty="0">
                <a:solidFill>
                  <a:srgbClr val="0000FF"/>
                </a:solidFill>
                <a:latin typeface="Arial"/>
                <a:cs typeface="Arial"/>
              </a:rPr>
              <a:t>cannot </a:t>
            </a:r>
            <a:r>
              <a:rPr lang="en-US" sz="2400" b="1" spc="-40" dirty="0">
                <a:solidFill>
                  <a:srgbClr val="0000FF"/>
                </a:solidFill>
                <a:latin typeface="Arial"/>
                <a:cs typeface="Arial"/>
              </a:rPr>
              <a:t>diffuse </a:t>
            </a:r>
            <a:r>
              <a:rPr lang="en-US" sz="2400" b="1" dirty="0">
                <a:solidFill>
                  <a:srgbClr val="0000FF"/>
                </a:solidFill>
                <a:latin typeface="Arial"/>
                <a:cs typeface="Arial"/>
              </a:rPr>
              <a:t>back </a:t>
            </a:r>
            <a:r>
              <a:rPr lang="en-US" sz="2400" b="1" spc="-140" dirty="0">
                <a:solidFill>
                  <a:srgbClr val="0000FF"/>
                </a:solidFill>
                <a:latin typeface="Arial"/>
                <a:cs typeface="Arial"/>
              </a:rPr>
              <a:t>into  </a:t>
            </a:r>
            <a:r>
              <a:rPr lang="en-US" sz="2400" b="1" spc="15" dirty="0">
                <a:solidFill>
                  <a:srgbClr val="0000FF"/>
                </a:solidFill>
                <a:latin typeface="Arial"/>
                <a:cs typeface="Arial"/>
              </a:rPr>
              <a:t>tubular </a:t>
            </a:r>
            <a:r>
              <a:rPr lang="en-US" sz="2400" b="1" spc="-135" dirty="0">
                <a:solidFill>
                  <a:srgbClr val="0000FF"/>
                </a:solidFill>
                <a:latin typeface="Arial"/>
                <a:cs typeface="Arial"/>
              </a:rPr>
              <a:t>cells </a:t>
            </a:r>
            <a:r>
              <a:rPr lang="en-US" sz="2400" b="1" spc="35" dirty="0">
                <a:solidFill>
                  <a:srgbClr val="0000FF"/>
                </a:solidFill>
                <a:latin typeface="Arial"/>
                <a:cs typeface="Arial"/>
              </a:rPr>
              <a:t>and </a:t>
            </a:r>
            <a:r>
              <a:rPr lang="en-US" sz="2400" b="1" spc="10" dirty="0">
                <a:solidFill>
                  <a:srgbClr val="0000FF"/>
                </a:solidFill>
                <a:latin typeface="Arial"/>
                <a:cs typeface="Arial"/>
              </a:rPr>
              <a:t>excreted </a:t>
            </a:r>
            <a:r>
              <a:rPr lang="en-US" sz="2400" b="1" spc="-20" dirty="0">
                <a:solidFill>
                  <a:srgbClr val="0000FF"/>
                </a:solidFill>
                <a:latin typeface="Arial"/>
                <a:cs typeface="Arial"/>
              </a:rPr>
              <a:t>into</a:t>
            </a:r>
            <a:r>
              <a:rPr lang="en-US" sz="2400" b="1" spc="80" dirty="0">
                <a:solidFill>
                  <a:srgbClr val="0000FF"/>
                </a:solidFill>
                <a:latin typeface="Arial"/>
                <a:cs typeface="Arial"/>
              </a:rPr>
              <a:t> </a:t>
            </a:r>
            <a:r>
              <a:rPr lang="en-US" sz="2400" b="1" spc="-35" dirty="0">
                <a:solidFill>
                  <a:srgbClr val="0000FF"/>
                </a:solidFill>
                <a:latin typeface="Arial"/>
                <a:cs typeface="Arial"/>
              </a:rPr>
              <a:t>urine.</a:t>
            </a:r>
            <a:endParaRPr lang="en-US" sz="2400" dirty="0">
              <a:solidFill>
                <a:prstClr val="black"/>
              </a:solidFill>
              <a:latin typeface="Arial"/>
              <a:cs typeface="Arial"/>
            </a:endParaRPr>
          </a:p>
          <a:p>
            <a:pPr marL="311785" marR="30480" indent="-274320">
              <a:lnSpc>
                <a:spcPct val="150000"/>
              </a:lnSpc>
              <a:buClr>
                <a:srgbClr val="9C007E"/>
              </a:buClr>
              <a:buSzPct val="94642"/>
              <a:buFont typeface="Arial"/>
              <a:buChar char=""/>
              <a:tabLst>
                <a:tab pos="312420" algn="l"/>
              </a:tabLst>
            </a:pPr>
            <a:endParaRPr sz="2400" dirty="0">
              <a:solidFill>
                <a:prstClr val="black"/>
              </a:solidFill>
              <a:latin typeface="Arial"/>
              <a:cs typeface="Arial"/>
            </a:endParaRPr>
          </a:p>
        </p:txBody>
      </p:sp>
    </p:spTree>
    <p:extLst>
      <p:ext uri="{BB962C8B-B14F-4D97-AF65-F5344CB8AC3E}">
        <p14:creationId xmlns:p14="http://schemas.microsoft.com/office/powerpoint/2010/main" val="111545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76322" y="694945"/>
            <a:ext cx="3499104" cy="32156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323527" y="1196752"/>
            <a:ext cx="8640961" cy="4925066"/>
          </a:xfrm>
          <a:prstGeom prst="rect">
            <a:avLst/>
          </a:prstGeom>
        </p:spPr>
        <p:txBody>
          <a:bodyPr vert="horz" wrap="square" lIns="0" tIns="226695" rIns="0" bIns="0" rtlCol="0">
            <a:spAutoFit/>
          </a:bodyPr>
          <a:lstStyle/>
          <a:p>
            <a:pPr marL="350520" lvl="0" indent="-274320">
              <a:spcBef>
                <a:spcPts val="1535"/>
              </a:spcBef>
              <a:buClr>
                <a:srgbClr val="9C007E"/>
              </a:buClr>
              <a:buSzPct val="93750"/>
              <a:buFont typeface="Arial"/>
              <a:buChar char=""/>
              <a:tabLst>
                <a:tab pos="350520" algn="l"/>
                <a:tab pos="3007360" algn="l"/>
              </a:tabLst>
            </a:pPr>
            <a:r>
              <a:rPr sz="2800" b="1" u="sng" spc="-100" dirty="0">
                <a:solidFill>
                  <a:prstClr val="black"/>
                </a:solidFill>
                <a:latin typeface="Arial"/>
                <a:cs typeface="Arial"/>
              </a:rPr>
              <a:t>Acid</a:t>
            </a:r>
            <a:r>
              <a:rPr sz="2800" b="1" spc="-100" dirty="0">
                <a:solidFill>
                  <a:prstClr val="black"/>
                </a:solidFill>
                <a:latin typeface="Arial"/>
                <a:cs typeface="Arial"/>
              </a:rPr>
              <a:t> </a:t>
            </a:r>
            <a:r>
              <a:rPr sz="2800" b="1" spc="-165" dirty="0">
                <a:solidFill>
                  <a:prstClr val="black"/>
                </a:solidFill>
                <a:latin typeface="Arial"/>
                <a:cs typeface="Arial"/>
              </a:rPr>
              <a:t>is </a:t>
            </a:r>
            <a:r>
              <a:rPr sz="2800" b="1" spc="175" dirty="0">
                <a:solidFill>
                  <a:prstClr val="black"/>
                </a:solidFill>
                <a:latin typeface="Arial"/>
                <a:cs typeface="Arial"/>
              </a:rPr>
              <a:t>a </a:t>
            </a:r>
            <a:r>
              <a:rPr sz="2800" b="1" spc="-100" dirty="0">
                <a:solidFill>
                  <a:prstClr val="black"/>
                </a:solidFill>
                <a:latin typeface="Arial"/>
                <a:cs typeface="Arial"/>
              </a:rPr>
              <a:t>substance </a:t>
            </a:r>
            <a:r>
              <a:rPr sz="2800" b="1" spc="10" dirty="0">
                <a:solidFill>
                  <a:prstClr val="black"/>
                </a:solidFill>
                <a:latin typeface="Arial"/>
                <a:cs typeface="Arial"/>
              </a:rPr>
              <a:t>whose </a:t>
            </a:r>
            <a:r>
              <a:rPr sz="2800" b="1" spc="-80" dirty="0">
                <a:solidFill>
                  <a:srgbClr val="0000FF"/>
                </a:solidFill>
                <a:latin typeface="Arial"/>
                <a:cs typeface="Arial"/>
              </a:rPr>
              <a:t>dissociation </a:t>
            </a:r>
            <a:r>
              <a:rPr sz="2800" b="1" spc="-254" dirty="0">
                <a:solidFill>
                  <a:srgbClr val="0000FF"/>
                </a:solidFill>
                <a:latin typeface="Arial"/>
                <a:cs typeface="Arial"/>
              </a:rPr>
              <a:t>in  </a:t>
            </a:r>
            <a:r>
              <a:rPr sz="2800" b="1" spc="120" dirty="0">
                <a:solidFill>
                  <a:srgbClr val="0000FF"/>
                </a:solidFill>
                <a:latin typeface="Arial"/>
                <a:cs typeface="Arial"/>
              </a:rPr>
              <a:t>water </a:t>
            </a:r>
            <a:r>
              <a:rPr sz="2800" b="1" spc="-40" dirty="0">
                <a:solidFill>
                  <a:srgbClr val="0000FF"/>
                </a:solidFill>
                <a:latin typeface="Arial"/>
                <a:cs typeface="Arial"/>
              </a:rPr>
              <a:t>releases </a:t>
            </a:r>
            <a:r>
              <a:rPr sz="2800" b="1" spc="15" dirty="0">
                <a:solidFill>
                  <a:srgbClr val="0000FF"/>
                </a:solidFill>
                <a:latin typeface="Arial"/>
                <a:cs typeface="Arial"/>
              </a:rPr>
              <a:t>hydrogen </a:t>
            </a:r>
            <a:r>
              <a:rPr sz="2800" b="1" spc="-95" dirty="0">
                <a:solidFill>
                  <a:srgbClr val="0000FF"/>
                </a:solidFill>
                <a:latin typeface="Arial"/>
                <a:cs typeface="Arial"/>
              </a:rPr>
              <a:t>ions</a:t>
            </a:r>
            <a:r>
              <a:rPr sz="2800" b="1" spc="-45" dirty="0">
                <a:solidFill>
                  <a:srgbClr val="0000FF"/>
                </a:solidFill>
                <a:latin typeface="Arial"/>
                <a:cs typeface="Arial"/>
              </a:rPr>
              <a:t> </a:t>
            </a:r>
            <a:r>
              <a:rPr sz="2800" b="1" spc="-15" dirty="0">
                <a:solidFill>
                  <a:srgbClr val="0000FF"/>
                </a:solidFill>
                <a:latin typeface="Arial"/>
                <a:cs typeface="Arial"/>
              </a:rPr>
              <a:t>(H</a:t>
            </a:r>
            <a:r>
              <a:rPr lang="en-US" sz="2775" b="1" spc="-22" baseline="25525" dirty="0">
                <a:solidFill>
                  <a:srgbClr val="0000FF"/>
                </a:solidFill>
                <a:latin typeface="Arial"/>
                <a:cs typeface="Arial"/>
              </a:rPr>
              <a:t>+</a:t>
            </a:r>
            <a:r>
              <a:rPr lang="ar-JO" sz="2800" b="1" spc="-15" dirty="0">
                <a:solidFill>
                  <a:srgbClr val="0000FF"/>
                </a:solidFill>
                <a:latin typeface="Arial"/>
                <a:cs typeface="Arial"/>
              </a:rPr>
              <a:t>(</a:t>
            </a:r>
            <a:r>
              <a:rPr lang="ar-JO" sz="2800" dirty="0">
                <a:solidFill>
                  <a:prstClr val="black"/>
                </a:solidFill>
                <a:latin typeface="Arial"/>
                <a:cs typeface="Arial"/>
              </a:rPr>
              <a:t> </a:t>
            </a:r>
            <a:r>
              <a:rPr sz="2800" b="1" spc="-100" dirty="0">
                <a:solidFill>
                  <a:prstClr val="black"/>
                </a:solidFill>
                <a:latin typeface="Arial"/>
                <a:cs typeface="Arial"/>
              </a:rPr>
              <a:t>Produces </a:t>
            </a:r>
            <a:r>
              <a:rPr sz="2800" b="1" spc="15" dirty="0">
                <a:solidFill>
                  <a:prstClr val="black"/>
                </a:solidFill>
                <a:latin typeface="Arial"/>
                <a:cs typeface="Arial"/>
              </a:rPr>
              <a:t>more </a:t>
            </a:r>
            <a:r>
              <a:rPr sz="2800" b="1" spc="-95" dirty="0">
                <a:solidFill>
                  <a:prstClr val="black"/>
                </a:solidFill>
                <a:latin typeface="Arial"/>
                <a:cs typeface="Arial"/>
              </a:rPr>
              <a:t>acidic </a:t>
            </a:r>
            <a:r>
              <a:rPr sz="2800" b="1" spc="-60" dirty="0">
                <a:solidFill>
                  <a:prstClr val="black"/>
                </a:solidFill>
                <a:latin typeface="Arial"/>
                <a:cs typeface="Arial"/>
              </a:rPr>
              <a:t>solution </a:t>
            </a:r>
            <a:r>
              <a:rPr sz="2800" b="1" spc="-235" dirty="0">
                <a:solidFill>
                  <a:prstClr val="black"/>
                </a:solidFill>
                <a:latin typeface="Arial"/>
                <a:cs typeface="Arial"/>
              </a:rPr>
              <a:t>&amp; </a:t>
            </a:r>
            <a:r>
              <a:rPr sz="2800" b="1" u="sng" spc="-40" dirty="0">
                <a:solidFill>
                  <a:prstClr val="black"/>
                </a:solidFill>
                <a:latin typeface="Arial"/>
                <a:cs typeface="Arial"/>
              </a:rPr>
              <a:t>decrease</a:t>
            </a:r>
            <a:r>
              <a:rPr sz="2800" b="1" spc="-40" dirty="0">
                <a:solidFill>
                  <a:prstClr val="black"/>
                </a:solidFill>
                <a:latin typeface="Arial"/>
                <a:cs typeface="Arial"/>
              </a:rPr>
              <a:t> </a:t>
            </a:r>
            <a:r>
              <a:rPr sz="2800" b="1" spc="-245" dirty="0">
                <a:solidFill>
                  <a:prstClr val="black"/>
                </a:solidFill>
                <a:latin typeface="Arial"/>
                <a:cs typeface="Arial"/>
              </a:rPr>
              <a:t>in  </a:t>
            </a:r>
            <a:r>
              <a:rPr sz="2800" b="1" spc="20" dirty="0">
                <a:solidFill>
                  <a:prstClr val="black"/>
                </a:solidFill>
                <a:latin typeface="Arial"/>
                <a:cs typeface="Arial"/>
              </a:rPr>
              <a:t>pH</a:t>
            </a:r>
            <a:r>
              <a:rPr lang="ar-JO" sz="2800" b="1" spc="20" dirty="0">
                <a:solidFill>
                  <a:prstClr val="black"/>
                </a:solidFill>
                <a:latin typeface="Arial"/>
                <a:cs typeface="Arial"/>
              </a:rPr>
              <a:t>  </a:t>
            </a:r>
            <a:r>
              <a:rPr lang="en-US" sz="2400" b="1" spc="-210" dirty="0">
                <a:solidFill>
                  <a:prstClr val="black"/>
                </a:solidFill>
                <a:latin typeface="Arial"/>
                <a:cs typeface="Arial"/>
              </a:rPr>
              <a:t>HCL	</a:t>
            </a:r>
            <a:r>
              <a:rPr lang="ar-JO" sz="2400" b="1" spc="-210" dirty="0">
                <a:solidFill>
                  <a:prstClr val="black"/>
                </a:solidFill>
                <a:latin typeface="Arial"/>
                <a:cs typeface="Arial"/>
              </a:rPr>
              <a:t>                         </a:t>
            </a:r>
            <a:r>
              <a:rPr lang="en-US" sz="2400" b="1" spc="5" dirty="0">
                <a:solidFill>
                  <a:prstClr val="black"/>
                </a:solidFill>
                <a:latin typeface="Arial"/>
                <a:cs typeface="Arial"/>
              </a:rPr>
              <a:t>H</a:t>
            </a:r>
            <a:r>
              <a:rPr lang="en-US" sz="2400" b="1" spc="7" baseline="24305" dirty="0">
                <a:solidFill>
                  <a:prstClr val="black"/>
                </a:solidFill>
                <a:latin typeface="Arial"/>
                <a:cs typeface="Arial"/>
              </a:rPr>
              <a:t>+ </a:t>
            </a:r>
            <a:r>
              <a:rPr lang="en-US" sz="2400" b="1" spc="60" dirty="0">
                <a:solidFill>
                  <a:prstClr val="black"/>
                </a:solidFill>
                <a:latin typeface="Arial"/>
                <a:cs typeface="Arial"/>
              </a:rPr>
              <a:t>+</a:t>
            </a:r>
            <a:r>
              <a:rPr lang="en-US" sz="2400" b="1" spc="-260" dirty="0">
                <a:solidFill>
                  <a:prstClr val="black"/>
                </a:solidFill>
                <a:latin typeface="Arial"/>
                <a:cs typeface="Arial"/>
              </a:rPr>
              <a:t> </a:t>
            </a:r>
            <a:r>
              <a:rPr lang="en-US" sz="2400" b="1" spc="-130" dirty="0">
                <a:solidFill>
                  <a:prstClr val="black"/>
                </a:solidFill>
                <a:latin typeface="Arial"/>
                <a:cs typeface="Arial"/>
              </a:rPr>
              <a:t>Cl</a:t>
            </a:r>
            <a:r>
              <a:rPr lang="en-US" sz="2400" b="1" spc="-195" baseline="24305" dirty="0">
                <a:solidFill>
                  <a:prstClr val="black"/>
                </a:solidFill>
                <a:latin typeface="Arial"/>
                <a:cs typeface="Arial"/>
              </a:rPr>
              <a:t>-</a:t>
            </a:r>
            <a:endParaRPr lang="ar-JO" sz="2400" b="1" spc="-195" baseline="24305" dirty="0">
              <a:solidFill>
                <a:prstClr val="black"/>
              </a:solidFill>
              <a:latin typeface="Arial"/>
              <a:cs typeface="Arial"/>
            </a:endParaRPr>
          </a:p>
          <a:p>
            <a:pPr marL="350520" lvl="0" indent="-274320">
              <a:spcBef>
                <a:spcPts val="1535"/>
              </a:spcBef>
              <a:buClr>
                <a:srgbClr val="9C007E"/>
              </a:buClr>
              <a:buSzPct val="93750"/>
              <a:buFont typeface="Arial"/>
              <a:buChar char=""/>
              <a:tabLst>
                <a:tab pos="350520" algn="l"/>
                <a:tab pos="3007360" algn="l"/>
              </a:tabLst>
            </a:pPr>
            <a:r>
              <a:rPr lang="en-US" sz="2400" b="1" u="sng" spc="-30" dirty="0">
                <a:solidFill>
                  <a:prstClr val="black"/>
                </a:solidFill>
                <a:latin typeface="Arial"/>
                <a:cs typeface="Arial"/>
              </a:rPr>
              <a:t>A </a:t>
            </a:r>
            <a:r>
              <a:rPr lang="en-US" sz="2400" b="1" u="sng" spc="-15" dirty="0">
                <a:solidFill>
                  <a:prstClr val="black"/>
                </a:solidFill>
                <a:latin typeface="Arial"/>
                <a:cs typeface="Arial"/>
              </a:rPr>
              <a:t>base </a:t>
            </a:r>
            <a:r>
              <a:rPr lang="en-US" sz="2400" b="1" spc="-30" dirty="0">
                <a:solidFill>
                  <a:srgbClr val="0000FF"/>
                </a:solidFill>
                <a:latin typeface="Arial"/>
                <a:cs typeface="Arial"/>
              </a:rPr>
              <a:t>releases </a:t>
            </a:r>
            <a:r>
              <a:rPr lang="en-US" sz="2400" b="1" spc="55" dirty="0">
                <a:solidFill>
                  <a:srgbClr val="0000FF"/>
                </a:solidFill>
                <a:latin typeface="Arial"/>
                <a:cs typeface="Arial"/>
              </a:rPr>
              <a:t>hydroxyl </a:t>
            </a:r>
            <a:r>
              <a:rPr lang="en-US" sz="2400" b="1" spc="-80" dirty="0">
                <a:solidFill>
                  <a:srgbClr val="0000FF"/>
                </a:solidFill>
                <a:latin typeface="Arial"/>
                <a:cs typeface="Arial"/>
              </a:rPr>
              <a:t>ions </a:t>
            </a:r>
            <a:r>
              <a:rPr lang="en-US" sz="2400" b="1" spc="-10" dirty="0">
                <a:solidFill>
                  <a:srgbClr val="0000FF"/>
                </a:solidFill>
                <a:latin typeface="Arial"/>
                <a:cs typeface="Arial"/>
              </a:rPr>
              <a:t>(OH</a:t>
            </a:r>
            <a:r>
              <a:rPr lang="en-US" sz="2400" b="1" spc="-15" baseline="24305" dirty="0">
                <a:solidFill>
                  <a:srgbClr val="0000FF"/>
                </a:solidFill>
                <a:latin typeface="Arial"/>
                <a:cs typeface="Arial"/>
              </a:rPr>
              <a:t>-</a:t>
            </a:r>
            <a:r>
              <a:rPr lang="en-US" sz="2400" b="1" spc="-10" dirty="0">
                <a:solidFill>
                  <a:srgbClr val="0000FF"/>
                </a:solidFill>
                <a:latin typeface="Arial"/>
                <a:cs typeface="Arial"/>
              </a:rPr>
              <a:t>) </a:t>
            </a:r>
            <a:r>
              <a:rPr lang="en-US" sz="2400" b="1" spc="-40" dirty="0">
                <a:solidFill>
                  <a:srgbClr val="0000FF"/>
                </a:solidFill>
                <a:latin typeface="Arial"/>
                <a:cs typeface="Arial"/>
              </a:rPr>
              <a:t>in </a:t>
            </a:r>
            <a:r>
              <a:rPr lang="en-US" sz="2400" b="1" spc="-20" dirty="0">
                <a:solidFill>
                  <a:srgbClr val="0000FF"/>
                </a:solidFill>
                <a:latin typeface="Arial"/>
                <a:cs typeface="Arial"/>
              </a:rPr>
              <a:t>aqueous  </a:t>
            </a:r>
            <a:r>
              <a:rPr lang="en-US" sz="2400" b="1" spc="-50" dirty="0">
                <a:solidFill>
                  <a:srgbClr val="0000FF"/>
                </a:solidFill>
                <a:latin typeface="Arial"/>
                <a:cs typeface="Arial"/>
              </a:rPr>
              <a:t>solution.</a:t>
            </a:r>
            <a:endParaRPr lang="ar-JO" sz="2400" b="1" spc="-50" dirty="0">
              <a:solidFill>
                <a:srgbClr val="0000FF"/>
              </a:solidFill>
              <a:latin typeface="Arial"/>
              <a:cs typeface="Arial"/>
            </a:endParaRPr>
          </a:p>
          <a:p>
            <a:pPr marL="76200" lvl="0">
              <a:spcBef>
                <a:spcPts val="1535"/>
              </a:spcBef>
              <a:buClr>
                <a:srgbClr val="9C007E"/>
              </a:buClr>
              <a:buSzPct val="93750"/>
              <a:tabLst>
                <a:tab pos="350520" algn="l"/>
                <a:tab pos="3007360" algn="l"/>
              </a:tabLst>
            </a:pPr>
            <a:r>
              <a:rPr lang="en-US" sz="2400" b="1" spc="-175" dirty="0">
                <a:solidFill>
                  <a:prstClr val="black"/>
                </a:solidFill>
                <a:latin typeface="Arial"/>
                <a:cs typeface="Arial"/>
              </a:rPr>
              <a:t>This </a:t>
            </a:r>
            <a:r>
              <a:rPr lang="en-US" sz="2400" b="1" spc="-75" dirty="0">
                <a:solidFill>
                  <a:prstClr val="black"/>
                </a:solidFill>
                <a:latin typeface="Arial"/>
                <a:cs typeface="Arial"/>
              </a:rPr>
              <a:t>results </a:t>
            </a:r>
            <a:r>
              <a:rPr lang="en-US" sz="2400" b="1" spc="-40" dirty="0">
                <a:solidFill>
                  <a:prstClr val="black"/>
                </a:solidFill>
                <a:latin typeface="Arial"/>
                <a:cs typeface="Arial"/>
              </a:rPr>
              <a:t>in</a:t>
            </a:r>
            <a:r>
              <a:rPr lang="en-US" sz="2400" b="1" u="sng" spc="-40" dirty="0">
                <a:solidFill>
                  <a:prstClr val="black"/>
                </a:solidFill>
                <a:latin typeface="Arial"/>
                <a:cs typeface="Arial"/>
              </a:rPr>
              <a:t> </a:t>
            </a:r>
            <a:r>
              <a:rPr lang="en-US" sz="2400" b="1" u="sng" spc="-50" dirty="0">
                <a:solidFill>
                  <a:srgbClr val="FF0066"/>
                </a:solidFill>
                <a:latin typeface="Arial"/>
                <a:cs typeface="Arial"/>
              </a:rPr>
              <a:t>increase </a:t>
            </a:r>
            <a:r>
              <a:rPr lang="en-US" sz="2400" b="1" spc="-40" dirty="0">
                <a:solidFill>
                  <a:srgbClr val="FF0066"/>
                </a:solidFill>
                <a:latin typeface="Arial"/>
                <a:cs typeface="Arial"/>
              </a:rPr>
              <a:t>in </a:t>
            </a:r>
            <a:r>
              <a:rPr lang="en-US" sz="2400" b="1" spc="25" dirty="0">
                <a:solidFill>
                  <a:srgbClr val="FF0066"/>
                </a:solidFill>
                <a:latin typeface="Arial"/>
                <a:cs typeface="Arial"/>
              </a:rPr>
              <a:t>pH </a:t>
            </a:r>
            <a:r>
              <a:rPr lang="en-US" sz="2400" b="1" spc="20" dirty="0">
                <a:solidFill>
                  <a:srgbClr val="FF0066"/>
                </a:solidFill>
                <a:latin typeface="Arial"/>
                <a:cs typeface="Arial"/>
              </a:rPr>
              <a:t>of </a:t>
            </a:r>
            <a:r>
              <a:rPr lang="en-US" sz="2400" b="1" spc="-10" dirty="0">
                <a:solidFill>
                  <a:srgbClr val="FF0066"/>
                </a:solidFill>
                <a:latin typeface="Arial"/>
                <a:cs typeface="Arial"/>
              </a:rPr>
              <a:t>the</a:t>
            </a:r>
            <a:r>
              <a:rPr lang="en-US" sz="2400" b="1" spc="-204" dirty="0">
                <a:solidFill>
                  <a:srgbClr val="FF0066"/>
                </a:solidFill>
                <a:latin typeface="Arial"/>
                <a:cs typeface="Arial"/>
              </a:rPr>
              <a:t> </a:t>
            </a:r>
            <a:r>
              <a:rPr lang="en-US" sz="2400" b="1" spc="-60" dirty="0">
                <a:solidFill>
                  <a:srgbClr val="FF0066"/>
                </a:solidFill>
                <a:latin typeface="Arial"/>
                <a:cs typeface="Arial"/>
              </a:rPr>
              <a:t>solution</a:t>
            </a:r>
          </a:p>
          <a:p>
            <a:pPr marL="350520" lvl="0" indent="-274320">
              <a:spcBef>
                <a:spcPts val="1440"/>
              </a:spcBef>
              <a:buClr>
                <a:srgbClr val="9C007E"/>
              </a:buClr>
              <a:buSzPct val="93750"/>
              <a:buFont typeface="Arial"/>
              <a:buChar char=""/>
              <a:tabLst>
                <a:tab pos="350520" algn="l"/>
                <a:tab pos="3278504" algn="l"/>
                <a:tab pos="4386580" algn="l"/>
              </a:tabLst>
            </a:pPr>
            <a:r>
              <a:rPr lang="en-US" sz="2400" b="1" spc="114" dirty="0" err="1">
                <a:solidFill>
                  <a:prstClr val="black"/>
                </a:solidFill>
                <a:latin typeface="Arial"/>
                <a:cs typeface="Arial"/>
              </a:rPr>
              <a:t>NaOH</a:t>
            </a:r>
            <a:r>
              <a:rPr lang="en-US" sz="2400" b="1" spc="114" dirty="0">
                <a:solidFill>
                  <a:prstClr val="black"/>
                </a:solidFill>
                <a:latin typeface="Arial"/>
                <a:cs typeface="Arial"/>
              </a:rPr>
              <a:t>	</a:t>
            </a:r>
            <a:r>
              <a:rPr lang="en-US" sz="2400" b="1" spc="125" dirty="0">
                <a:solidFill>
                  <a:prstClr val="black"/>
                </a:solidFill>
                <a:latin typeface="Arial"/>
                <a:cs typeface="Arial"/>
              </a:rPr>
              <a:t>Na</a:t>
            </a:r>
            <a:r>
              <a:rPr lang="en-US" sz="2400" b="1" spc="187" baseline="24305" dirty="0">
                <a:solidFill>
                  <a:prstClr val="black"/>
                </a:solidFill>
                <a:latin typeface="Arial"/>
                <a:cs typeface="Arial"/>
              </a:rPr>
              <a:t>+</a:t>
            </a:r>
            <a:r>
              <a:rPr lang="en-US" sz="2400" b="1" spc="644" baseline="24305" dirty="0">
                <a:solidFill>
                  <a:prstClr val="black"/>
                </a:solidFill>
                <a:latin typeface="Arial"/>
                <a:cs typeface="Arial"/>
              </a:rPr>
              <a:t> </a:t>
            </a:r>
            <a:r>
              <a:rPr lang="en-US" sz="2400" b="1" spc="60" dirty="0">
                <a:solidFill>
                  <a:prstClr val="black"/>
                </a:solidFill>
                <a:latin typeface="Arial"/>
                <a:cs typeface="Arial"/>
              </a:rPr>
              <a:t>+	</a:t>
            </a:r>
            <a:r>
              <a:rPr lang="en-US" sz="2400" b="1" spc="25" dirty="0">
                <a:solidFill>
                  <a:prstClr val="black"/>
                </a:solidFill>
                <a:latin typeface="Arial"/>
                <a:cs typeface="Arial"/>
              </a:rPr>
              <a:t>OH</a:t>
            </a:r>
            <a:r>
              <a:rPr lang="en-US" sz="2400" b="1" spc="37" baseline="24305" dirty="0">
                <a:solidFill>
                  <a:prstClr val="black"/>
                </a:solidFill>
                <a:latin typeface="Arial"/>
                <a:cs typeface="Arial"/>
              </a:rPr>
              <a:t>-</a:t>
            </a:r>
            <a:endParaRPr lang="en-US" sz="2400" baseline="24305" dirty="0">
              <a:solidFill>
                <a:prstClr val="black"/>
              </a:solidFill>
              <a:latin typeface="Arial"/>
              <a:cs typeface="Arial"/>
            </a:endParaRPr>
          </a:p>
          <a:p>
            <a:pPr marL="76200" lvl="0">
              <a:spcBef>
                <a:spcPts val="1535"/>
              </a:spcBef>
              <a:buClr>
                <a:srgbClr val="9C007E"/>
              </a:buClr>
              <a:buSzPct val="93750"/>
              <a:tabLst>
                <a:tab pos="350520" algn="l"/>
                <a:tab pos="3007360" algn="l"/>
              </a:tabLst>
            </a:pPr>
            <a:endParaRPr lang="en-US" sz="2400" baseline="24305" dirty="0">
              <a:solidFill>
                <a:prstClr val="black"/>
              </a:solidFill>
              <a:latin typeface="Arial"/>
              <a:cs typeface="Arial"/>
            </a:endParaRPr>
          </a:p>
          <a:p>
            <a:pPr marL="37465" marR="504825">
              <a:lnSpc>
                <a:spcPct val="150000"/>
              </a:lnSpc>
              <a:spcBef>
                <a:spcPts val="5"/>
              </a:spcBef>
              <a:buClr>
                <a:srgbClr val="9C007E"/>
              </a:buClr>
              <a:buSzPct val="94642"/>
              <a:tabLst>
                <a:tab pos="313055" algn="l"/>
              </a:tabLst>
            </a:pPr>
            <a:r>
              <a:rPr lang="en-US" sz="2800" b="1" spc="-70" dirty="0">
                <a:solidFill>
                  <a:prstClr val="black"/>
                </a:solidFill>
                <a:latin typeface="Arial"/>
                <a:cs typeface="Arial"/>
              </a:rPr>
              <a:t>Some </a:t>
            </a:r>
            <a:r>
              <a:rPr lang="en-US" sz="2800" b="1" spc="-125" dirty="0">
                <a:solidFill>
                  <a:prstClr val="black"/>
                </a:solidFill>
                <a:latin typeface="Arial"/>
                <a:cs typeface="Arial"/>
              </a:rPr>
              <a:t>substances, </a:t>
            </a:r>
            <a:r>
              <a:rPr lang="en-US" sz="2800" b="1" spc="-200" dirty="0">
                <a:solidFill>
                  <a:prstClr val="black"/>
                </a:solidFill>
                <a:latin typeface="Arial"/>
                <a:cs typeface="Arial"/>
              </a:rPr>
              <a:t>such </a:t>
            </a:r>
            <a:r>
              <a:rPr lang="en-US" sz="2800" b="1" spc="-65" dirty="0">
                <a:solidFill>
                  <a:prstClr val="black"/>
                </a:solidFill>
                <a:latin typeface="Arial"/>
                <a:cs typeface="Arial"/>
              </a:rPr>
              <a:t>as </a:t>
            </a:r>
            <a:r>
              <a:rPr lang="en-US" sz="2800" b="1" spc="5" dirty="0">
                <a:solidFill>
                  <a:srgbClr val="0000FF"/>
                </a:solidFill>
                <a:latin typeface="Arial"/>
                <a:cs typeface="Arial"/>
              </a:rPr>
              <a:t>amino </a:t>
            </a:r>
            <a:r>
              <a:rPr lang="en-US" sz="2800" b="1" spc="-100" dirty="0">
                <a:solidFill>
                  <a:srgbClr val="0000FF"/>
                </a:solidFill>
                <a:latin typeface="Arial"/>
                <a:cs typeface="Arial"/>
              </a:rPr>
              <a:t>acids </a:t>
            </a:r>
            <a:r>
              <a:rPr lang="en-US" sz="2800" b="1" spc="-645" dirty="0">
                <a:solidFill>
                  <a:srgbClr val="0000FF"/>
                </a:solidFill>
                <a:latin typeface="Arial"/>
                <a:cs typeface="Arial"/>
              </a:rPr>
              <a:t>&amp;     </a:t>
            </a:r>
            <a:r>
              <a:rPr lang="en-US" sz="2800" b="1" spc="-55" dirty="0">
                <a:solidFill>
                  <a:srgbClr val="0000FF"/>
                </a:solidFill>
                <a:latin typeface="Arial"/>
                <a:cs typeface="Arial"/>
              </a:rPr>
              <a:t>proteins, </a:t>
            </a:r>
            <a:r>
              <a:rPr lang="en-US" sz="2800" b="1" spc="-65" dirty="0">
                <a:solidFill>
                  <a:srgbClr val="0000FF"/>
                </a:solidFill>
                <a:latin typeface="Arial"/>
                <a:cs typeface="Arial"/>
              </a:rPr>
              <a:t>act </a:t>
            </a:r>
            <a:r>
              <a:rPr lang="en-US" sz="2800" b="1" spc="-100" dirty="0">
                <a:solidFill>
                  <a:srgbClr val="0000FF"/>
                </a:solidFill>
                <a:latin typeface="Arial"/>
                <a:cs typeface="Arial"/>
              </a:rPr>
              <a:t>acids </a:t>
            </a:r>
            <a:r>
              <a:rPr lang="en-US" sz="2800" b="1" spc="-65" dirty="0">
                <a:solidFill>
                  <a:srgbClr val="0000FF"/>
                </a:solidFill>
                <a:latin typeface="Arial"/>
                <a:cs typeface="Arial"/>
              </a:rPr>
              <a:t>as </a:t>
            </a:r>
            <a:r>
              <a:rPr lang="en-US" sz="2800" b="1" spc="85" dirty="0">
                <a:solidFill>
                  <a:srgbClr val="0000FF"/>
                </a:solidFill>
                <a:latin typeface="Arial"/>
                <a:cs typeface="Arial"/>
              </a:rPr>
              <a:t>well </a:t>
            </a:r>
            <a:r>
              <a:rPr lang="en-US" sz="2800" b="1" spc="-65" dirty="0">
                <a:solidFill>
                  <a:srgbClr val="0000FF"/>
                </a:solidFill>
                <a:latin typeface="Arial"/>
                <a:cs typeface="Arial"/>
              </a:rPr>
              <a:t>as</a:t>
            </a:r>
            <a:r>
              <a:rPr lang="en-US" sz="2800" b="1" spc="215" dirty="0">
                <a:solidFill>
                  <a:srgbClr val="0000FF"/>
                </a:solidFill>
                <a:latin typeface="Arial"/>
                <a:cs typeface="Arial"/>
              </a:rPr>
              <a:t> </a:t>
            </a:r>
            <a:r>
              <a:rPr lang="en-US" sz="2800" b="1" spc="-95" dirty="0">
                <a:solidFill>
                  <a:srgbClr val="0000FF"/>
                </a:solidFill>
                <a:latin typeface="Arial"/>
                <a:cs typeface="Arial"/>
              </a:rPr>
              <a:t>bases</a:t>
            </a:r>
            <a:endParaRPr sz="2800" dirty="0">
              <a:solidFill>
                <a:prstClr val="black"/>
              </a:solidFill>
              <a:latin typeface="Arial"/>
              <a:cs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564904"/>
            <a:ext cx="1065907" cy="7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221088"/>
            <a:ext cx="1066800"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7" y="4437112"/>
            <a:ext cx="43957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6523" y="880872"/>
            <a:ext cx="5422391" cy="32461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124961" y="1600961"/>
            <a:ext cx="2819400" cy="4800600"/>
          </a:xfrm>
          <a:custGeom>
            <a:avLst/>
            <a:gdLst/>
            <a:ahLst/>
            <a:cxnLst/>
            <a:rect l="l" t="t" r="r" b="b"/>
            <a:pathLst>
              <a:path w="2819400" h="4800600">
                <a:moveTo>
                  <a:pt x="0" y="4800600"/>
                </a:moveTo>
                <a:lnTo>
                  <a:pt x="2819400" y="4800600"/>
                </a:lnTo>
                <a:lnTo>
                  <a:pt x="2819400" y="0"/>
                </a:lnTo>
                <a:lnTo>
                  <a:pt x="0" y="0"/>
                </a:lnTo>
                <a:lnTo>
                  <a:pt x="0" y="4800600"/>
                </a:lnTo>
                <a:close/>
              </a:path>
            </a:pathLst>
          </a:custGeom>
          <a:ln w="25908">
            <a:solidFill>
              <a:srgbClr val="0000FF"/>
            </a:solidFill>
          </a:ln>
        </p:spPr>
        <p:txBody>
          <a:bodyPr wrap="square" lIns="0" tIns="0" rIns="0" bIns="0" rtlCol="0"/>
          <a:lstStyle/>
          <a:p>
            <a:endParaRPr>
              <a:solidFill>
                <a:prstClr val="black"/>
              </a:solidFill>
            </a:endParaRPr>
          </a:p>
        </p:txBody>
      </p:sp>
      <p:sp>
        <p:nvSpPr>
          <p:cNvPr id="4" name="object 4"/>
          <p:cNvSpPr txBox="1"/>
          <p:nvPr/>
        </p:nvSpPr>
        <p:spPr>
          <a:xfrm>
            <a:off x="3440429" y="1674622"/>
            <a:ext cx="2185670" cy="636270"/>
          </a:xfrm>
          <a:prstGeom prst="rect">
            <a:avLst/>
          </a:prstGeom>
        </p:spPr>
        <p:txBody>
          <a:bodyPr vert="horz" wrap="square" lIns="0" tIns="13335" rIns="0" bIns="0" rtlCol="0">
            <a:spAutoFit/>
          </a:bodyPr>
          <a:lstStyle/>
          <a:p>
            <a:pPr algn="ctr">
              <a:spcBef>
                <a:spcPts val="105"/>
              </a:spcBef>
            </a:pPr>
            <a:r>
              <a:rPr sz="2000" b="1" spc="-20" dirty="0">
                <a:solidFill>
                  <a:srgbClr val="FF0066"/>
                </a:solidFill>
                <a:latin typeface="Arial"/>
                <a:cs typeface="Arial"/>
              </a:rPr>
              <a:t>Renal </a:t>
            </a:r>
            <a:r>
              <a:rPr sz="2000" b="1" spc="-25" dirty="0">
                <a:solidFill>
                  <a:srgbClr val="FF0066"/>
                </a:solidFill>
                <a:latin typeface="Arial"/>
                <a:cs typeface="Arial"/>
              </a:rPr>
              <a:t>Tubular</a:t>
            </a:r>
            <a:r>
              <a:rPr sz="2000" b="1" spc="-125" dirty="0">
                <a:solidFill>
                  <a:srgbClr val="FF0066"/>
                </a:solidFill>
                <a:latin typeface="Arial"/>
                <a:cs typeface="Arial"/>
              </a:rPr>
              <a:t> </a:t>
            </a:r>
            <a:r>
              <a:rPr sz="2000" b="1" spc="-65" dirty="0">
                <a:solidFill>
                  <a:srgbClr val="FF0066"/>
                </a:solidFill>
                <a:latin typeface="Arial"/>
                <a:cs typeface="Arial"/>
              </a:rPr>
              <a:t>Cell</a:t>
            </a:r>
            <a:endParaRPr sz="2000">
              <a:solidFill>
                <a:prstClr val="black"/>
              </a:solidFill>
              <a:latin typeface="Arial"/>
              <a:cs typeface="Arial"/>
            </a:endParaRPr>
          </a:p>
          <a:p>
            <a:pPr marL="635" algn="ctr"/>
            <a:r>
              <a:rPr sz="2000" b="1" dirty="0">
                <a:solidFill>
                  <a:srgbClr val="FF0066"/>
                </a:solidFill>
                <a:latin typeface="Arial"/>
                <a:cs typeface="Arial"/>
              </a:rPr>
              <a:t>Glutamine</a:t>
            </a:r>
            <a:endParaRPr sz="2000">
              <a:solidFill>
                <a:prstClr val="black"/>
              </a:solidFill>
              <a:latin typeface="Arial"/>
              <a:cs typeface="Arial"/>
            </a:endParaRPr>
          </a:p>
        </p:txBody>
      </p:sp>
      <p:sp>
        <p:nvSpPr>
          <p:cNvPr id="5" name="object 5"/>
          <p:cNvSpPr txBox="1"/>
          <p:nvPr/>
        </p:nvSpPr>
        <p:spPr>
          <a:xfrm>
            <a:off x="3885438" y="2589402"/>
            <a:ext cx="1643380" cy="940435"/>
          </a:xfrm>
          <a:prstGeom prst="rect">
            <a:avLst/>
          </a:prstGeom>
        </p:spPr>
        <p:txBody>
          <a:bodyPr vert="horz" wrap="square" lIns="0" tIns="13335" rIns="0" bIns="0" rtlCol="0">
            <a:spAutoFit/>
          </a:bodyPr>
          <a:lstStyle/>
          <a:p>
            <a:pPr marR="5080" algn="r">
              <a:spcBef>
                <a:spcPts val="105"/>
              </a:spcBef>
            </a:pPr>
            <a:r>
              <a:rPr sz="2000" b="1" spc="95" dirty="0">
                <a:solidFill>
                  <a:srgbClr val="FF0066"/>
                </a:solidFill>
                <a:latin typeface="Arial"/>
                <a:cs typeface="Arial"/>
              </a:rPr>
              <a:t>N</a:t>
            </a:r>
            <a:r>
              <a:rPr sz="2000" b="1" spc="90" dirty="0">
                <a:solidFill>
                  <a:srgbClr val="FF0066"/>
                </a:solidFill>
                <a:latin typeface="Arial"/>
                <a:cs typeface="Arial"/>
              </a:rPr>
              <a:t>H</a:t>
            </a:r>
            <a:r>
              <a:rPr sz="2000" b="1" spc="-285" dirty="0">
                <a:solidFill>
                  <a:srgbClr val="FF0066"/>
                </a:solidFill>
                <a:latin typeface="Arial"/>
                <a:cs typeface="Arial"/>
              </a:rPr>
              <a:t>3</a:t>
            </a:r>
            <a:endParaRPr sz="2000">
              <a:solidFill>
                <a:prstClr val="black"/>
              </a:solidFill>
              <a:latin typeface="Arial"/>
              <a:cs typeface="Arial"/>
            </a:endParaRPr>
          </a:p>
          <a:p>
            <a:pPr marL="388620" marR="351790" indent="-376555"/>
            <a:r>
              <a:rPr sz="2000" b="1" spc="25" dirty="0">
                <a:solidFill>
                  <a:srgbClr val="FF0066"/>
                </a:solidFill>
                <a:latin typeface="Arial"/>
                <a:cs typeface="Arial"/>
              </a:rPr>
              <a:t>Glutam</a:t>
            </a:r>
            <a:r>
              <a:rPr sz="2000" b="1" spc="30" dirty="0">
                <a:solidFill>
                  <a:srgbClr val="FF0066"/>
                </a:solidFill>
                <a:latin typeface="Arial"/>
                <a:cs typeface="Arial"/>
              </a:rPr>
              <a:t>a</a:t>
            </a:r>
            <a:r>
              <a:rPr sz="2000" b="1" spc="10" dirty="0">
                <a:solidFill>
                  <a:srgbClr val="FF0066"/>
                </a:solidFill>
                <a:latin typeface="Arial"/>
                <a:cs typeface="Arial"/>
              </a:rPr>
              <a:t>te  </a:t>
            </a:r>
            <a:r>
              <a:rPr sz="2000" b="1" spc="110" dirty="0">
                <a:solidFill>
                  <a:srgbClr val="FF0066"/>
                </a:solidFill>
                <a:latin typeface="Arial"/>
                <a:cs typeface="Arial"/>
              </a:rPr>
              <a:t>Na+</a:t>
            </a:r>
            <a:endParaRPr sz="2000">
              <a:solidFill>
                <a:prstClr val="black"/>
              </a:solidFill>
              <a:latin typeface="Arial"/>
              <a:cs typeface="Arial"/>
            </a:endParaRPr>
          </a:p>
        </p:txBody>
      </p:sp>
      <p:sp>
        <p:nvSpPr>
          <p:cNvPr id="6" name="object 6"/>
          <p:cNvSpPr txBox="1"/>
          <p:nvPr/>
        </p:nvSpPr>
        <p:spPr>
          <a:xfrm>
            <a:off x="3856990" y="4113657"/>
            <a:ext cx="1355090" cy="330835"/>
          </a:xfrm>
          <a:prstGeom prst="rect">
            <a:avLst/>
          </a:prstGeom>
        </p:spPr>
        <p:txBody>
          <a:bodyPr vert="horz" wrap="square" lIns="0" tIns="12700" rIns="0" bIns="0" rtlCol="0">
            <a:spAutoFit/>
          </a:bodyPr>
          <a:lstStyle/>
          <a:p>
            <a:pPr marL="38100">
              <a:spcBef>
                <a:spcPts val="100"/>
              </a:spcBef>
            </a:pPr>
            <a:r>
              <a:rPr sz="2000" b="1" spc="-75" dirty="0">
                <a:solidFill>
                  <a:srgbClr val="0000FF"/>
                </a:solidFill>
                <a:latin typeface="Arial"/>
                <a:cs typeface="Arial"/>
              </a:rPr>
              <a:t>HCO</a:t>
            </a:r>
            <a:r>
              <a:rPr sz="1950" b="1" spc="-112" baseline="-21367" dirty="0">
                <a:solidFill>
                  <a:srgbClr val="0000FF"/>
                </a:solidFill>
                <a:latin typeface="Arial"/>
                <a:cs typeface="Arial"/>
              </a:rPr>
              <a:t>3</a:t>
            </a:r>
            <a:r>
              <a:rPr sz="2000" b="1" spc="-75" dirty="0">
                <a:solidFill>
                  <a:srgbClr val="0000FF"/>
                </a:solidFill>
                <a:latin typeface="Arial"/>
                <a:cs typeface="Arial"/>
              </a:rPr>
              <a:t>- </a:t>
            </a:r>
            <a:r>
              <a:rPr sz="2000" b="1" spc="50" dirty="0">
                <a:solidFill>
                  <a:srgbClr val="FF0066"/>
                </a:solidFill>
                <a:latin typeface="Arial"/>
                <a:cs typeface="Arial"/>
              </a:rPr>
              <a:t>+</a:t>
            </a:r>
            <a:r>
              <a:rPr sz="2000" b="1" spc="-30" dirty="0">
                <a:solidFill>
                  <a:srgbClr val="FF0066"/>
                </a:solidFill>
                <a:latin typeface="Arial"/>
                <a:cs typeface="Arial"/>
              </a:rPr>
              <a:t> </a:t>
            </a:r>
            <a:r>
              <a:rPr sz="2000" b="1" u="sng" spc="40" dirty="0">
                <a:solidFill>
                  <a:prstClr val="black"/>
                </a:solidFill>
                <a:latin typeface="Arial"/>
                <a:cs typeface="Arial"/>
              </a:rPr>
              <a:t>H</a:t>
            </a:r>
            <a:r>
              <a:rPr sz="1950" b="1" u="sng" spc="60" baseline="25641" dirty="0">
                <a:solidFill>
                  <a:prstClr val="black"/>
                </a:solidFill>
                <a:latin typeface="Arial"/>
                <a:cs typeface="Arial"/>
              </a:rPr>
              <a:t>+</a:t>
            </a:r>
            <a:endParaRPr sz="1950" u="sng" baseline="25641" dirty="0">
              <a:solidFill>
                <a:prstClr val="black"/>
              </a:solidFill>
              <a:latin typeface="Arial"/>
              <a:cs typeface="Arial"/>
            </a:endParaRPr>
          </a:p>
        </p:txBody>
      </p:sp>
      <p:sp>
        <p:nvSpPr>
          <p:cNvPr id="7" name="object 7"/>
          <p:cNvSpPr txBox="1"/>
          <p:nvPr/>
        </p:nvSpPr>
        <p:spPr>
          <a:xfrm>
            <a:off x="4152646" y="5027752"/>
            <a:ext cx="866140" cy="636270"/>
          </a:xfrm>
          <a:prstGeom prst="rect">
            <a:avLst/>
          </a:prstGeom>
        </p:spPr>
        <p:txBody>
          <a:bodyPr vert="horz" wrap="square" lIns="0" tIns="13335" rIns="0" bIns="0" rtlCol="0">
            <a:spAutoFit/>
          </a:bodyPr>
          <a:lstStyle/>
          <a:p>
            <a:pPr marL="38100">
              <a:spcBef>
                <a:spcPts val="105"/>
              </a:spcBef>
            </a:pPr>
            <a:r>
              <a:rPr sz="2000" b="1" spc="-100" dirty="0">
                <a:solidFill>
                  <a:srgbClr val="FF0066"/>
                </a:solidFill>
                <a:latin typeface="Arial"/>
                <a:cs typeface="Arial"/>
              </a:rPr>
              <a:t>H</a:t>
            </a:r>
            <a:r>
              <a:rPr sz="1950" b="1" spc="-150" baseline="-21367" dirty="0">
                <a:solidFill>
                  <a:srgbClr val="FF0066"/>
                </a:solidFill>
                <a:latin typeface="Arial"/>
                <a:cs typeface="Arial"/>
              </a:rPr>
              <a:t>2</a:t>
            </a:r>
            <a:r>
              <a:rPr sz="2000" b="1" spc="-100" dirty="0">
                <a:solidFill>
                  <a:srgbClr val="FF0066"/>
                </a:solidFill>
                <a:latin typeface="Arial"/>
                <a:cs typeface="Arial"/>
              </a:rPr>
              <a:t>CO</a:t>
            </a:r>
            <a:r>
              <a:rPr sz="1950" b="1" spc="-150" baseline="-21367" dirty="0">
                <a:solidFill>
                  <a:srgbClr val="FF0066"/>
                </a:solidFill>
                <a:latin typeface="Arial"/>
                <a:cs typeface="Arial"/>
              </a:rPr>
              <a:t>3</a:t>
            </a:r>
            <a:endParaRPr sz="1950" baseline="-21367">
              <a:solidFill>
                <a:prstClr val="black"/>
              </a:solidFill>
              <a:latin typeface="Arial"/>
              <a:cs typeface="Arial"/>
            </a:endParaRPr>
          </a:p>
          <a:p>
            <a:pPr marL="495300">
              <a:spcBef>
                <a:spcPts val="5"/>
              </a:spcBef>
            </a:pPr>
            <a:r>
              <a:rPr sz="2000" b="1" spc="-140" dirty="0">
                <a:solidFill>
                  <a:srgbClr val="0000FF"/>
                </a:solidFill>
                <a:latin typeface="Arial"/>
                <a:cs typeface="Arial"/>
              </a:rPr>
              <a:t>CA</a:t>
            </a:r>
            <a:endParaRPr sz="2000">
              <a:solidFill>
                <a:prstClr val="black"/>
              </a:solidFill>
              <a:latin typeface="Arial"/>
              <a:cs typeface="Arial"/>
            </a:endParaRPr>
          </a:p>
        </p:txBody>
      </p:sp>
      <p:sp>
        <p:nvSpPr>
          <p:cNvPr id="8" name="object 8"/>
          <p:cNvSpPr txBox="1"/>
          <p:nvPr/>
        </p:nvSpPr>
        <p:spPr>
          <a:xfrm>
            <a:off x="3901185" y="5942787"/>
            <a:ext cx="1266825" cy="330835"/>
          </a:xfrm>
          <a:prstGeom prst="rect">
            <a:avLst/>
          </a:prstGeom>
        </p:spPr>
        <p:txBody>
          <a:bodyPr vert="horz" wrap="square" lIns="0" tIns="12700" rIns="0" bIns="0" rtlCol="0">
            <a:spAutoFit/>
          </a:bodyPr>
          <a:lstStyle/>
          <a:p>
            <a:pPr marL="38100">
              <a:spcBef>
                <a:spcPts val="100"/>
              </a:spcBef>
            </a:pPr>
            <a:r>
              <a:rPr sz="2000" b="1" spc="-25" dirty="0">
                <a:solidFill>
                  <a:srgbClr val="FF0066"/>
                </a:solidFill>
                <a:latin typeface="Arial"/>
                <a:cs typeface="Arial"/>
              </a:rPr>
              <a:t>H</a:t>
            </a:r>
            <a:r>
              <a:rPr sz="1950" b="1" spc="-37" baseline="-21367" dirty="0">
                <a:solidFill>
                  <a:srgbClr val="FF0066"/>
                </a:solidFill>
                <a:latin typeface="Arial"/>
                <a:cs typeface="Arial"/>
              </a:rPr>
              <a:t>2</a:t>
            </a:r>
            <a:r>
              <a:rPr sz="2000" b="1" spc="-25" dirty="0">
                <a:solidFill>
                  <a:srgbClr val="FF0066"/>
                </a:solidFill>
                <a:latin typeface="Arial"/>
                <a:cs typeface="Arial"/>
              </a:rPr>
              <a:t>O </a:t>
            </a:r>
            <a:r>
              <a:rPr sz="2000" b="1" spc="50" dirty="0">
                <a:solidFill>
                  <a:srgbClr val="FF0066"/>
                </a:solidFill>
                <a:latin typeface="Arial"/>
                <a:cs typeface="Arial"/>
              </a:rPr>
              <a:t>+</a:t>
            </a:r>
            <a:r>
              <a:rPr sz="2000" b="1" spc="-55" dirty="0">
                <a:solidFill>
                  <a:srgbClr val="FF0066"/>
                </a:solidFill>
                <a:latin typeface="Arial"/>
                <a:cs typeface="Arial"/>
              </a:rPr>
              <a:t> </a:t>
            </a:r>
            <a:r>
              <a:rPr sz="2000" b="1" spc="-114" dirty="0">
                <a:solidFill>
                  <a:srgbClr val="FF0066"/>
                </a:solidFill>
                <a:latin typeface="Arial"/>
                <a:cs typeface="Arial"/>
              </a:rPr>
              <a:t>CO</a:t>
            </a:r>
            <a:r>
              <a:rPr sz="1950" b="1" spc="-172" baseline="-21367" dirty="0">
                <a:solidFill>
                  <a:srgbClr val="FF0066"/>
                </a:solidFill>
                <a:latin typeface="Arial"/>
                <a:cs typeface="Arial"/>
              </a:rPr>
              <a:t>2</a:t>
            </a:r>
            <a:endParaRPr sz="1950" baseline="-21367">
              <a:solidFill>
                <a:prstClr val="black"/>
              </a:solidFill>
              <a:latin typeface="Arial"/>
              <a:cs typeface="Arial"/>
            </a:endParaRPr>
          </a:p>
        </p:txBody>
      </p:sp>
      <p:grpSp>
        <p:nvGrpSpPr>
          <p:cNvPr id="9" name="object 9"/>
          <p:cNvGrpSpPr/>
          <p:nvPr/>
        </p:nvGrpSpPr>
        <p:grpSpPr>
          <a:xfrm>
            <a:off x="2005583" y="2340864"/>
            <a:ext cx="4547870" cy="3702050"/>
            <a:chOff x="2005583" y="2340864"/>
            <a:chExt cx="4547870" cy="3702050"/>
          </a:xfrm>
        </p:grpSpPr>
        <p:sp>
          <p:nvSpPr>
            <p:cNvPr id="10" name="object 10"/>
            <p:cNvSpPr/>
            <p:nvPr/>
          </p:nvSpPr>
          <p:spPr>
            <a:xfrm>
              <a:off x="4171188" y="3521964"/>
              <a:ext cx="348996" cy="6918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4285233" y="36583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2" name="object 12"/>
            <p:cNvSpPr/>
            <p:nvPr/>
          </p:nvSpPr>
          <p:spPr>
            <a:xfrm>
              <a:off x="4171188" y="4358640"/>
              <a:ext cx="348996" cy="69189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4285233" y="4495038"/>
              <a:ext cx="120650" cy="457200"/>
            </a:xfrm>
            <a:custGeom>
              <a:avLst/>
              <a:gdLst/>
              <a:ahLst/>
              <a:cxnLst/>
              <a:rect l="l" t="t" r="r" b="b"/>
              <a:pathLst>
                <a:path w="120650" h="457200">
                  <a:moveTo>
                    <a:pt x="60383" y="51364"/>
                  </a:moveTo>
                  <a:lnTo>
                    <a:pt x="47328" y="73546"/>
                  </a:lnTo>
                  <a:lnTo>
                    <a:pt x="45974" y="457200"/>
                  </a:lnTo>
                  <a:lnTo>
                    <a:pt x="71881" y="457200"/>
                  </a:lnTo>
                  <a:lnTo>
                    <a:pt x="73155" y="96647"/>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8"/>
                  </a:lnTo>
                  <a:lnTo>
                    <a:pt x="75327" y="25654"/>
                  </a:lnTo>
                  <a:close/>
                </a:path>
                <a:path w="120650" h="457200">
                  <a:moveTo>
                    <a:pt x="60451" y="0"/>
                  </a:moveTo>
                  <a:lnTo>
                    <a:pt x="3682" y="96647"/>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4" name="object 14"/>
            <p:cNvSpPr/>
            <p:nvPr/>
          </p:nvSpPr>
          <p:spPr>
            <a:xfrm>
              <a:off x="4244339" y="2340864"/>
              <a:ext cx="348996" cy="76962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4358894" y="2362962"/>
              <a:ext cx="120650" cy="534670"/>
            </a:xfrm>
            <a:custGeom>
              <a:avLst/>
              <a:gdLst/>
              <a:ahLst/>
              <a:cxnLst/>
              <a:rect l="l" t="t" r="r" b="b"/>
              <a:pathLst>
                <a:path w="120650" h="534669">
                  <a:moveTo>
                    <a:pt x="14477" y="415925"/>
                  </a:moveTo>
                  <a:lnTo>
                    <a:pt x="8254" y="419608"/>
                  </a:lnTo>
                  <a:lnTo>
                    <a:pt x="2031" y="423163"/>
                  </a:lnTo>
                  <a:lnTo>
                    <a:pt x="0" y="431038"/>
                  </a:lnTo>
                  <a:lnTo>
                    <a:pt x="3629" y="437388"/>
                  </a:lnTo>
                  <a:lnTo>
                    <a:pt x="59943" y="534288"/>
                  </a:lnTo>
                  <a:lnTo>
                    <a:pt x="75013" y="508508"/>
                  </a:lnTo>
                  <a:lnTo>
                    <a:pt x="46989" y="508508"/>
                  </a:lnTo>
                  <a:lnTo>
                    <a:pt x="47061" y="460618"/>
                  </a:lnTo>
                  <a:lnTo>
                    <a:pt x="22351" y="418084"/>
                  </a:lnTo>
                  <a:lnTo>
                    <a:pt x="14477" y="415925"/>
                  </a:lnTo>
                  <a:close/>
                </a:path>
                <a:path w="120650" h="534669">
                  <a:moveTo>
                    <a:pt x="47061" y="460618"/>
                  </a:moveTo>
                  <a:lnTo>
                    <a:pt x="46989" y="508508"/>
                  </a:lnTo>
                  <a:lnTo>
                    <a:pt x="72897" y="508508"/>
                  </a:lnTo>
                  <a:lnTo>
                    <a:pt x="72907" y="502030"/>
                  </a:lnTo>
                  <a:lnTo>
                    <a:pt x="48767" y="502030"/>
                  </a:lnTo>
                  <a:lnTo>
                    <a:pt x="59982" y="482859"/>
                  </a:lnTo>
                  <a:lnTo>
                    <a:pt x="47061" y="460618"/>
                  </a:lnTo>
                  <a:close/>
                </a:path>
                <a:path w="120650" h="534669">
                  <a:moveTo>
                    <a:pt x="105790" y="416051"/>
                  </a:moveTo>
                  <a:lnTo>
                    <a:pt x="97916" y="418211"/>
                  </a:lnTo>
                  <a:lnTo>
                    <a:pt x="94233" y="424307"/>
                  </a:lnTo>
                  <a:lnTo>
                    <a:pt x="72993" y="460618"/>
                  </a:lnTo>
                  <a:lnTo>
                    <a:pt x="72897" y="508508"/>
                  </a:lnTo>
                  <a:lnTo>
                    <a:pt x="75013" y="508508"/>
                  </a:lnTo>
                  <a:lnTo>
                    <a:pt x="116662" y="437261"/>
                  </a:lnTo>
                  <a:lnTo>
                    <a:pt x="120268" y="431291"/>
                  </a:lnTo>
                  <a:lnTo>
                    <a:pt x="118109" y="423290"/>
                  </a:lnTo>
                  <a:lnTo>
                    <a:pt x="105790" y="416051"/>
                  </a:lnTo>
                  <a:close/>
                </a:path>
                <a:path w="120650" h="534669">
                  <a:moveTo>
                    <a:pt x="59982" y="482859"/>
                  </a:moveTo>
                  <a:lnTo>
                    <a:pt x="48767" y="502030"/>
                  </a:lnTo>
                  <a:lnTo>
                    <a:pt x="71119" y="502030"/>
                  </a:lnTo>
                  <a:lnTo>
                    <a:pt x="59982" y="482859"/>
                  </a:lnTo>
                  <a:close/>
                </a:path>
                <a:path w="120650" h="534669">
                  <a:moveTo>
                    <a:pt x="72969" y="460658"/>
                  </a:moveTo>
                  <a:lnTo>
                    <a:pt x="59982" y="482859"/>
                  </a:lnTo>
                  <a:lnTo>
                    <a:pt x="71119" y="502030"/>
                  </a:lnTo>
                  <a:lnTo>
                    <a:pt x="72907" y="502030"/>
                  </a:lnTo>
                  <a:lnTo>
                    <a:pt x="72969" y="460658"/>
                  </a:lnTo>
                  <a:close/>
                </a:path>
                <a:path w="120650" h="534669">
                  <a:moveTo>
                    <a:pt x="73659" y="0"/>
                  </a:moveTo>
                  <a:lnTo>
                    <a:pt x="47751" y="0"/>
                  </a:lnTo>
                  <a:lnTo>
                    <a:pt x="47128" y="415925"/>
                  </a:lnTo>
                  <a:lnTo>
                    <a:pt x="47085" y="460658"/>
                  </a:lnTo>
                  <a:lnTo>
                    <a:pt x="59982" y="482859"/>
                  </a:lnTo>
                  <a:lnTo>
                    <a:pt x="72969" y="460658"/>
                  </a:lnTo>
                  <a:lnTo>
                    <a:pt x="73659" y="0"/>
                  </a:lnTo>
                  <a:close/>
                </a:path>
              </a:pathLst>
            </a:custGeom>
            <a:solidFill>
              <a:srgbClr val="FF388B"/>
            </a:solidFill>
          </p:spPr>
          <p:txBody>
            <a:bodyPr wrap="square" lIns="0" tIns="0" rIns="0" bIns="0" rtlCol="0"/>
            <a:lstStyle/>
            <a:p>
              <a:endParaRPr>
                <a:solidFill>
                  <a:prstClr val="black"/>
                </a:solidFill>
              </a:endParaRPr>
            </a:p>
          </p:txBody>
        </p:sp>
        <p:sp>
          <p:nvSpPr>
            <p:cNvPr id="16" name="object 16"/>
            <p:cNvSpPr/>
            <p:nvPr/>
          </p:nvSpPr>
          <p:spPr>
            <a:xfrm>
              <a:off x="4169663" y="5350764"/>
              <a:ext cx="348996" cy="6918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7" name="object 17"/>
            <p:cNvSpPr/>
            <p:nvPr/>
          </p:nvSpPr>
          <p:spPr>
            <a:xfrm>
              <a:off x="4283710" y="5487162"/>
              <a:ext cx="120650" cy="457834"/>
            </a:xfrm>
            <a:custGeom>
              <a:avLst/>
              <a:gdLst/>
              <a:ahLst/>
              <a:cxnLst/>
              <a:rect l="l" t="t" r="r" b="b"/>
              <a:pathLst>
                <a:path w="120650" h="457835">
                  <a:moveTo>
                    <a:pt x="60384" y="51375"/>
                  </a:moveTo>
                  <a:lnTo>
                    <a:pt x="47328" y="73573"/>
                  </a:lnTo>
                  <a:lnTo>
                    <a:pt x="45974" y="457161"/>
                  </a:lnTo>
                  <a:lnTo>
                    <a:pt x="71881" y="457250"/>
                  </a:lnTo>
                  <a:lnTo>
                    <a:pt x="73155" y="96647"/>
                  </a:lnTo>
                  <a:lnTo>
                    <a:pt x="73196" y="73573"/>
                  </a:lnTo>
                  <a:lnTo>
                    <a:pt x="60384" y="51375"/>
                  </a:lnTo>
                  <a:close/>
                </a:path>
                <a:path w="120650" h="457835">
                  <a:moveTo>
                    <a:pt x="75327" y="25653"/>
                  </a:moveTo>
                  <a:lnTo>
                    <a:pt x="73405" y="25653"/>
                  </a:lnTo>
                  <a:lnTo>
                    <a:pt x="73236" y="73642"/>
                  </a:lnTo>
                  <a:lnTo>
                    <a:pt x="94234" y="110020"/>
                  </a:lnTo>
                  <a:lnTo>
                    <a:pt x="97916" y="116204"/>
                  </a:lnTo>
                  <a:lnTo>
                    <a:pt x="105790" y="118325"/>
                  </a:lnTo>
                  <a:lnTo>
                    <a:pt x="118237" y="111163"/>
                  </a:lnTo>
                  <a:lnTo>
                    <a:pt x="120268" y="103238"/>
                  </a:lnTo>
                  <a:lnTo>
                    <a:pt x="116712" y="97028"/>
                  </a:lnTo>
                  <a:lnTo>
                    <a:pt x="75327" y="25653"/>
                  </a:lnTo>
                  <a:close/>
                </a:path>
                <a:path w="120650" h="457835">
                  <a:moveTo>
                    <a:pt x="60451" y="0"/>
                  </a:moveTo>
                  <a:lnTo>
                    <a:pt x="3682" y="96647"/>
                  </a:lnTo>
                  <a:lnTo>
                    <a:pt x="0" y="102819"/>
                  </a:lnTo>
                  <a:lnTo>
                    <a:pt x="2031" y="110756"/>
                  </a:lnTo>
                  <a:lnTo>
                    <a:pt x="14477" y="118008"/>
                  </a:lnTo>
                  <a:lnTo>
                    <a:pt x="22351" y="115950"/>
                  </a:lnTo>
                  <a:lnTo>
                    <a:pt x="26035" y="109778"/>
                  </a:lnTo>
                  <a:lnTo>
                    <a:pt x="47288" y="73642"/>
                  </a:lnTo>
                  <a:lnTo>
                    <a:pt x="47407" y="51375"/>
                  </a:lnTo>
                  <a:lnTo>
                    <a:pt x="47498" y="25653"/>
                  </a:lnTo>
                  <a:lnTo>
                    <a:pt x="75327" y="25653"/>
                  </a:lnTo>
                  <a:lnTo>
                    <a:pt x="60451" y="0"/>
                  </a:lnTo>
                  <a:close/>
                </a:path>
                <a:path w="120650" h="457835">
                  <a:moveTo>
                    <a:pt x="73383" y="32131"/>
                  </a:moveTo>
                  <a:lnTo>
                    <a:pt x="49275" y="32131"/>
                  </a:lnTo>
                  <a:lnTo>
                    <a:pt x="71627" y="32257"/>
                  </a:lnTo>
                  <a:lnTo>
                    <a:pt x="60384" y="51375"/>
                  </a:lnTo>
                  <a:lnTo>
                    <a:pt x="73236" y="73642"/>
                  </a:lnTo>
                  <a:lnTo>
                    <a:pt x="73383" y="32131"/>
                  </a:lnTo>
                  <a:close/>
                </a:path>
                <a:path w="120650" h="457835">
                  <a:moveTo>
                    <a:pt x="73405" y="25653"/>
                  </a:moveTo>
                  <a:lnTo>
                    <a:pt x="47498" y="25653"/>
                  </a:lnTo>
                  <a:lnTo>
                    <a:pt x="47328" y="73573"/>
                  </a:lnTo>
                  <a:lnTo>
                    <a:pt x="60384" y="51375"/>
                  </a:lnTo>
                  <a:lnTo>
                    <a:pt x="49275" y="32131"/>
                  </a:lnTo>
                  <a:lnTo>
                    <a:pt x="73383" y="32131"/>
                  </a:lnTo>
                  <a:lnTo>
                    <a:pt x="73405" y="25653"/>
                  </a:lnTo>
                  <a:close/>
                </a:path>
                <a:path w="120650" h="457835">
                  <a:moveTo>
                    <a:pt x="49275" y="32131"/>
                  </a:moveTo>
                  <a:lnTo>
                    <a:pt x="60384" y="51375"/>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8" name="object 18"/>
            <p:cNvSpPr/>
            <p:nvPr/>
          </p:nvSpPr>
          <p:spPr>
            <a:xfrm>
              <a:off x="4855463" y="3331464"/>
              <a:ext cx="1697736" cy="34899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9" name="object 19"/>
            <p:cNvSpPr/>
            <p:nvPr/>
          </p:nvSpPr>
          <p:spPr>
            <a:xfrm>
              <a:off x="5029961" y="3407791"/>
              <a:ext cx="1463040" cy="120650"/>
            </a:xfrm>
            <a:custGeom>
              <a:avLst/>
              <a:gdLst/>
              <a:ahLst/>
              <a:cxnLst/>
              <a:rect l="l" t="t" r="r" b="b"/>
              <a:pathLst>
                <a:path w="1463039" h="120650">
                  <a:moveTo>
                    <a:pt x="102997" y="0"/>
                  </a:moveTo>
                  <a:lnTo>
                    <a:pt x="0" y="60071"/>
                  </a:lnTo>
                  <a:lnTo>
                    <a:pt x="102997" y="120142"/>
                  </a:lnTo>
                  <a:lnTo>
                    <a:pt x="110998" y="118110"/>
                  </a:lnTo>
                  <a:lnTo>
                    <a:pt x="114553" y="111887"/>
                  </a:lnTo>
                  <a:lnTo>
                    <a:pt x="118110" y="105791"/>
                  </a:lnTo>
                  <a:lnTo>
                    <a:pt x="116077" y="97789"/>
                  </a:lnTo>
                  <a:lnTo>
                    <a:pt x="109854" y="94234"/>
                  </a:lnTo>
                  <a:lnTo>
                    <a:pt x="73496" y="73025"/>
                  </a:lnTo>
                  <a:lnTo>
                    <a:pt x="25653" y="73025"/>
                  </a:lnTo>
                  <a:lnTo>
                    <a:pt x="25653" y="47117"/>
                  </a:lnTo>
                  <a:lnTo>
                    <a:pt x="73496" y="47117"/>
                  </a:lnTo>
                  <a:lnTo>
                    <a:pt x="109854" y="25908"/>
                  </a:lnTo>
                  <a:lnTo>
                    <a:pt x="116077" y="22351"/>
                  </a:lnTo>
                  <a:lnTo>
                    <a:pt x="118110" y="14350"/>
                  </a:lnTo>
                  <a:lnTo>
                    <a:pt x="114553" y="8255"/>
                  </a:lnTo>
                  <a:lnTo>
                    <a:pt x="110998" y="2032"/>
                  </a:lnTo>
                  <a:lnTo>
                    <a:pt x="102997" y="0"/>
                  </a:lnTo>
                  <a:close/>
                </a:path>
                <a:path w="1463039" h="120650">
                  <a:moveTo>
                    <a:pt x="73496" y="47117"/>
                  </a:moveTo>
                  <a:lnTo>
                    <a:pt x="25653" y="47117"/>
                  </a:lnTo>
                  <a:lnTo>
                    <a:pt x="25653" y="73025"/>
                  </a:lnTo>
                  <a:lnTo>
                    <a:pt x="73496" y="73025"/>
                  </a:lnTo>
                  <a:lnTo>
                    <a:pt x="70448" y="71247"/>
                  </a:lnTo>
                  <a:lnTo>
                    <a:pt x="32130" y="71247"/>
                  </a:lnTo>
                  <a:lnTo>
                    <a:pt x="32130" y="48895"/>
                  </a:lnTo>
                  <a:lnTo>
                    <a:pt x="70448" y="48895"/>
                  </a:lnTo>
                  <a:lnTo>
                    <a:pt x="73496" y="47117"/>
                  </a:lnTo>
                  <a:close/>
                </a:path>
                <a:path w="1463039" h="120650">
                  <a:moveTo>
                    <a:pt x="1463039" y="47117"/>
                  </a:moveTo>
                  <a:lnTo>
                    <a:pt x="73496" y="47117"/>
                  </a:lnTo>
                  <a:lnTo>
                    <a:pt x="51289" y="60071"/>
                  </a:lnTo>
                  <a:lnTo>
                    <a:pt x="73496" y="73025"/>
                  </a:lnTo>
                  <a:lnTo>
                    <a:pt x="1463039" y="73025"/>
                  </a:lnTo>
                  <a:lnTo>
                    <a:pt x="1463039" y="47117"/>
                  </a:lnTo>
                  <a:close/>
                </a:path>
                <a:path w="1463039" h="120650">
                  <a:moveTo>
                    <a:pt x="32130" y="48895"/>
                  </a:moveTo>
                  <a:lnTo>
                    <a:pt x="32130" y="71247"/>
                  </a:lnTo>
                  <a:lnTo>
                    <a:pt x="51289" y="60071"/>
                  </a:lnTo>
                  <a:lnTo>
                    <a:pt x="32130" y="48895"/>
                  </a:lnTo>
                  <a:close/>
                </a:path>
                <a:path w="1463039" h="120650">
                  <a:moveTo>
                    <a:pt x="51289" y="60071"/>
                  </a:moveTo>
                  <a:lnTo>
                    <a:pt x="32130" y="71247"/>
                  </a:lnTo>
                  <a:lnTo>
                    <a:pt x="70448" y="71247"/>
                  </a:lnTo>
                  <a:lnTo>
                    <a:pt x="51289" y="60071"/>
                  </a:lnTo>
                  <a:close/>
                </a:path>
                <a:path w="1463039" h="120650">
                  <a:moveTo>
                    <a:pt x="70448" y="48895"/>
                  </a:moveTo>
                  <a:lnTo>
                    <a:pt x="32130"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0" name="object 20"/>
            <p:cNvSpPr/>
            <p:nvPr/>
          </p:nvSpPr>
          <p:spPr>
            <a:xfrm>
              <a:off x="2234183" y="3217164"/>
              <a:ext cx="1789175" cy="348996"/>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1" name="object 21"/>
            <p:cNvSpPr/>
            <p:nvPr/>
          </p:nvSpPr>
          <p:spPr>
            <a:xfrm>
              <a:off x="2408681" y="3293491"/>
              <a:ext cx="1554480" cy="120650"/>
            </a:xfrm>
            <a:custGeom>
              <a:avLst/>
              <a:gdLst/>
              <a:ahLst/>
              <a:cxnLst/>
              <a:rect l="l" t="t" r="r" b="b"/>
              <a:pathLst>
                <a:path w="1554479" h="120650">
                  <a:moveTo>
                    <a:pt x="102997" y="0"/>
                  </a:moveTo>
                  <a:lnTo>
                    <a:pt x="0" y="60071"/>
                  </a:lnTo>
                  <a:lnTo>
                    <a:pt x="102997" y="120142"/>
                  </a:lnTo>
                  <a:lnTo>
                    <a:pt x="110998" y="118110"/>
                  </a:lnTo>
                  <a:lnTo>
                    <a:pt x="114554" y="111887"/>
                  </a:lnTo>
                  <a:lnTo>
                    <a:pt x="118110" y="105791"/>
                  </a:lnTo>
                  <a:lnTo>
                    <a:pt x="116078" y="97789"/>
                  </a:lnTo>
                  <a:lnTo>
                    <a:pt x="109855" y="94234"/>
                  </a:lnTo>
                  <a:lnTo>
                    <a:pt x="73496" y="73025"/>
                  </a:lnTo>
                  <a:lnTo>
                    <a:pt x="25654" y="73025"/>
                  </a:lnTo>
                  <a:lnTo>
                    <a:pt x="25654" y="47117"/>
                  </a:lnTo>
                  <a:lnTo>
                    <a:pt x="73496" y="47117"/>
                  </a:lnTo>
                  <a:lnTo>
                    <a:pt x="109855" y="25908"/>
                  </a:lnTo>
                  <a:lnTo>
                    <a:pt x="116078" y="22351"/>
                  </a:lnTo>
                  <a:lnTo>
                    <a:pt x="118110" y="14350"/>
                  </a:lnTo>
                  <a:lnTo>
                    <a:pt x="114554" y="8255"/>
                  </a:lnTo>
                  <a:lnTo>
                    <a:pt x="110998" y="2032"/>
                  </a:lnTo>
                  <a:lnTo>
                    <a:pt x="102997" y="0"/>
                  </a:lnTo>
                  <a:close/>
                </a:path>
                <a:path w="1554479" h="120650">
                  <a:moveTo>
                    <a:pt x="73496" y="47117"/>
                  </a:moveTo>
                  <a:lnTo>
                    <a:pt x="25654" y="47117"/>
                  </a:lnTo>
                  <a:lnTo>
                    <a:pt x="25654" y="73025"/>
                  </a:lnTo>
                  <a:lnTo>
                    <a:pt x="73496" y="73025"/>
                  </a:lnTo>
                  <a:lnTo>
                    <a:pt x="70448" y="71247"/>
                  </a:lnTo>
                  <a:lnTo>
                    <a:pt x="32131" y="71247"/>
                  </a:lnTo>
                  <a:lnTo>
                    <a:pt x="32131" y="48895"/>
                  </a:lnTo>
                  <a:lnTo>
                    <a:pt x="70448" y="48895"/>
                  </a:lnTo>
                  <a:lnTo>
                    <a:pt x="73496" y="47117"/>
                  </a:lnTo>
                  <a:close/>
                </a:path>
                <a:path w="1554479" h="120650">
                  <a:moveTo>
                    <a:pt x="1554480" y="47117"/>
                  </a:moveTo>
                  <a:lnTo>
                    <a:pt x="73496" y="47117"/>
                  </a:lnTo>
                  <a:lnTo>
                    <a:pt x="51289" y="60071"/>
                  </a:lnTo>
                  <a:lnTo>
                    <a:pt x="73496" y="73025"/>
                  </a:lnTo>
                  <a:lnTo>
                    <a:pt x="1554480" y="73025"/>
                  </a:lnTo>
                  <a:lnTo>
                    <a:pt x="1554480" y="47117"/>
                  </a:lnTo>
                  <a:close/>
                </a:path>
                <a:path w="1554479" h="120650">
                  <a:moveTo>
                    <a:pt x="32131" y="48895"/>
                  </a:moveTo>
                  <a:lnTo>
                    <a:pt x="32131" y="71247"/>
                  </a:lnTo>
                  <a:lnTo>
                    <a:pt x="51289" y="60071"/>
                  </a:lnTo>
                  <a:lnTo>
                    <a:pt x="32131" y="48895"/>
                  </a:lnTo>
                  <a:close/>
                </a:path>
                <a:path w="1554479" h="120650">
                  <a:moveTo>
                    <a:pt x="51289" y="60071"/>
                  </a:moveTo>
                  <a:lnTo>
                    <a:pt x="32131" y="71247"/>
                  </a:lnTo>
                  <a:lnTo>
                    <a:pt x="70448" y="71247"/>
                  </a:lnTo>
                  <a:lnTo>
                    <a:pt x="51289" y="60071"/>
                  </a:lnTo>
                  <a:close/>
                </a:path>
                <a:path w="1554479" h="120650">
                  <a:moveTo>
                    <a:pt x="70448" y="48895"/>
                  </a:moveTo>
                  <a:lnTo>
                    <a:pt x="32131"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2" name="object 22"/>
            <p:cNvSpPr/>
            <p:nvPr/>
          </p:nvSpPr>
          <p:spPr>
            <a:xfrm>
              <a:off x="2005583" y="4131564"/>
              <a:ext cx="1789175" cy="348995"/>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3" name="object 23"/>
            <p:cNvSpPr/>
            <p:nvPr/>
          </p:nvSpPr>
          <p:spPr>
            <a:xfrm>
              <a:off x="2180081" y="4207891"/>
              <a:ext cx="1554480" cy="120650"/>
            </a:xfrm>
            <a:custGeom>
              <a:avLst/>
              <a:gdLst/>
              <a:ahLst/>
              <a:cxnLst/>
              <a:rect l="l" t="t" r="r" b="b"/>
              <a:pathLst>
                <a:path w="1554479" h="120650">
                  <a:moveTo>
                    <a:pt x="102997" y="0"/>
                  </a:moveTo>
                  <a:lnTo>
                    <a:pt x="0" y="60070"/>
                  </a:lnTo>
                  <a:lnTo>
                    <a:pt x="102997" y="120141"/>
                  </a:lnTo>
                  <a:lnTo>
                    <a:pt x="110998" y="118109"/>
                  </a:lnTo>
                  <a:lnTo>
                    <a:pt x="114554" y="111886"/>
                  </a:lnTo>
                  <a:lnTo>
                    <a:pt x="118110" y="105790"/>
                  </a:lnTo>
                  <a:lnTo>
                    <a:pt x="116078" y="97789"/>
                  </a:lnTo>
                  <a:lnTo>
                    <a:pt x="109855" y="94233"/>
                  </a:lnTo>
                  <a:lnTo>
                    <a:pt x="73496" y="73024"/>
                  </a:lnTo>
                  <a:lnTo>
                    <a:pt x="25654" y="73024"/>
                  </a:lnTo>
                  <a:lnTo>
                    <a:pt x="25654" y="47116"/>
                  </a:lnTo>
                  <a:lnTo>
                    <a:pt x="73496" y="47116"/>
                  </a:lnTo>
                  <a:lnTo>
                    <a:pt x="109855" y="25907"/>
                  </a:lnTo>
                  <a:lnTo>
                    <a:pt x="116078" y="22351"/>
                  </a:lnTo>
                  <a:lnTo>
                    <a:pt x="118110" y="14350"/>
                  </a:lnTo>
                  <a:lnTo>
                    <a:pt x="114554" y="8254"/>
                  </a:lnTo>
                  <a:lnTo>
                    <a:pt x="110998" y="2031"/>
                  </a:lnTo>
                  <a:lnTo>
                    <a:pt x="102997" y="0"/>
                  </a:lnTo>
                  <a:close/>
                </a:path>
                <a:path w="1554479" h="120650">
                  <a:moveTo>
                    <a:pt x="73496" y="47116"/>
                  </a:moveTo>
                  <a:lnTo>
                    <a:pt x="25654" y="47116"/>
                  </a:lnTo>
                  <a:lnTo>
                    <a:pt x="25654" y="73024"/>
                  </a:lnTo>
                  <a:lnTo>
                    <a:pt x="73496" y="73024"/>
                  </a:lnTo>
                  <a:lnTo>
                    <a:pt x="70448" y="71246"/>
                  </a:lnTo>
                  <a:lnTo>
                    <a:pt x="32131" y="71246"/>
                  </a:lnTo>
                  <a:lnTo>
                    <a:pt x="32131" y="48894"/>
                  </a:lnTo>
                  <a:lnTo>
                    <a:pt x="70448" y="48894"/>
                  </a:lnTo>
                  <a:lnTo>
                    <a:pt x="73496" y="47116"/>
                  </a:lnTo>
                  <a:close/>
                </a:path>
                <a:path w="1554479" h="120650">
                  <a:moveTo>
                    <a:pt x="1554480" y="47116"/>
                  </a:moveTo>
                  <a:lnTo>
                    <a:pt x="73496" y="47116"/>
                  </a:lnTo>
                  <a:lnTo>
                    <a:pt x="51289" y="60070"/>
                  </a:lnTo>
                  <a:lnTo>
                    <a:pt x="73496" y="73024"/>
                  </a:lnTo>
                  <a:lnTo>
                    <a:pt x="1554480" y="73024"/>
                  </a:lnTo>
                  <a:lnTo>
                    <a:pt x="1554480" y="47116"/>
                  </a:lnTo>
                  <a:close/>
                </a:path>
                <a:path w="1554479" h="120650">
                  <a:moveTo>
                    <a:pt x="32131" y="48894"/>
                  </a:moveTo>
                  <a:lnTo>
                    <a:pt x="32131" y="71246"/>
                  </a:lnTo>
                  <a:lnTo>
                    <a:pt x="51289" y="60070"/>
                  </a:lnTo>
                  <a:lnTo>
                    <a:pt x="32131" y="48894"/>
                  </a:lnTo>
                  <a:close/>
                </a:path>
                <a:path w="1554479" h="120650">
                  <a:moveTo>
                    <a:pt x="51289" y="60070"/>
                  </a:moveTo>
                  <a:lnTo>
                    <a:pt x="32131" y="71246"/>
                  </a:lnTo>
                  <a:lnTo>
                    <a:pt x="70448" y="71246"/>
                  </a:lnTo>
                  <a:lnTo>
                    <a:pt x="51289" y="60070"/>
                  </a:lnTo>
                  <a:close/>
                </a:path>
                <a:path w="1554479" h="120650">
                  <a:moveTo>
                    <a:pt x="70448" y="48894"/>
                  </a:moveTo>
                  <a:lnTo>
                    <a:pt x="32131" y="48894"/>
                  </a:lnTo>
                  <a:lnTo>
                    <a:pt x="51289" y="60070"/>
                  </a:lnTo>
                  <a:lnTo>
                    <a:pt x="70448" y="48894"/>
                  </a:lnTo>
                  <a:close/>
                </a:path>
              </a:pathLst>
            </a:custGeom>
            <a:solidFill>
              <a:srgbClr val="FF388B"/>
            </a:solidFill>
          </p:spPr>
          <p:txBody>
            <a:bodyPr wrap="square" lIns="0" tIns="0" rIns="0" bIns="0" rtlCol="0"/>
            <a:lstStyle/>
            <a:p>
              <a:endParaRPr>
                <a:solidFill>
                  <a:prstClr val="black"/>
                </a:solidFill>
              </a:endParaRPr>
            </a:p>
          </p:txBody>
        </p:sp>
        <p:sp>
          <p:nvSpPr>
            <p:cNvPr id="24" name="object 24"/>
            <p:cNvSpPr/>
            <p:nvPr/>
          </p:nvSpPr>
          <p:spPr>
            <a:xfrm>
              <a:off x="5198363" y="4131564"/>
              <a:ext cx="1331976" cy="348995"/>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5" name="object 25"/>
            <p:cNvSpPr/>
            <p:nvPr/>
          </p:nvSpPr>
          <p:spPr>
            <a:xfrm>
              <a:off x="5258562" y="4207891"/>
              <a:ext cx="1097280" cy="120650"/>
            </a:xfrm>
            <a:custGeom>
              <a:avLst/>
              <a:gdLst/>
              <a:ahLst/>
              <a:cxnLst/>
              <a:rect l="l" t="t" r="r" b="b"/>
              <a:pathLst>
                <a:path w="1097279" h="120650">
                  <a:moveTo>
                    <a:pt x="1045990" y="60070"/>
                  </a:moveTo>
                  <a:lnTo>
                    <a:pt x="987425" y="94233"/>
                  </a:lnTo>
                  <a:lnTo>
                    <a:pt x="981201" y="97789"/>
                  </a:lnTo>
                  <a:lnTo>
                    <a:pt x="979170" y="105790"/>
                  </a:lnTo>
                  <a:lnTo>
                    <a:pt x="982726" y="111886"/>
                  </a:lnTo>
                  <a:lnTo>
                    <a:pt x="986282" y="118109"/>
                  </a:lnTo>
                  <a:lnTo>
                    <a:pt x="994283" y="120141"/>
                  </a:lnTo>
                  <a:lnTo>
                    <a:pt x="1075069" y="73024"/>
                  </a:lnTo>
                  <a:lnTo>
                    <a:pt x="1071626" y="73024"/>
                  </a:lnTo>
                  <a:lnTo>
                    <a:pt x="1071626" y="71246"/>
                  </a:lnTo>
                  <a:lnTo>
                    <a:pt x="1065149" y="71246"/>
                  </a:lnTo>
                  <a:lnTo>
                    <a:pt x="1045990" y="60070"/>
                  </a:lnTo>
                  <a:close/>
                </a:path>
                <a:path w="1097279" h="120650">
                  <a:moveTo>
                    <a:pt x="1023783" y="47116"/>
                  </a:moveTo>
                  <a:lnTo>
                    <a:pt x="0" y="47116"/>
                  </a:lnTo>
                  <a:lnTo>
                    <a:pt x="0" y="73024"/>
                  </a:lnTo>
                  <a:lnTo>
                    <a:pt x="1023783" y="73024"/>
                  </a:lnTo>
                  <a:lnTo>
                    <a:pt x="1045990" y="60070"/>
                  </a:lnTo>
                  <a:lnTo>
                    <a:pt x="1023783" y="47116"/>
                  </a:lnTo>
                  <a:close/>
                </a:path>
                <a:path w="1097279" h="120650">
                  <a:moveTo>
                    <a:pt x="1075068" y="47116"/>
                  </a:moveTo>
                  <a:lnTo>
                    <a:pt x="1071626" y="47116"/>
                  </a:lnTo>
                  <a:lnTo>
                    <a:pt x="1071626" y="73024"/>
                  </a:lnTo>
                  <a:lnTo>
                    <a:pt x="1075069" y="73024"/>
                  </a:lnTo>
                  <a:lnTo>
                    <a:pt x="1097279" y="60070"/>
                  </a:lnTo>
                  <a:lnTo>
                    <a:pt x="1075068" y="47116"/>
                  </a:lnTo>
                  <a:close/>
                </a:path>
                <a:path w="1097279" h="120650">
                  <a:moveTo>
                    <a:pt x="1065149" y="48894"/>
                  </a:moveTo>
                  <a:lnTo>
                    <a:pt x="1045990" y="60070"/>
                  </a:lnTo>
                  <a:lnTo>
                    <a:pt x="1065149" y="71246"/>
                  </a:lnTo>
                  <a:lnTo>
                    <a:pt x="1065149" y="48894"/>
                  </a:lnTo>
                  <a:close/>
                </a:path>
                <a:path w="1097279" h="120650">
                  <a:moveTo>
                    <a:pt x="1071626" y="48894"/>
                  </a:moveTo>
                  <a:lnTo>
                    <a:pt x="1065149" y="48894"/>
                  </a:lnTo>
                  <a:lnTo>
                    <a:pt x="1065149" y="71246"/>
                  </a:lnTo>
                  <a:lnTo>
                    <a:pt x="1071626" y="71246"/>
                  </a:lnTo>
                  <a:lnTo>
                    <a:pt x="1071626" y="48894"/>
                  </a:lnTo>
                  <a:close/>
                </a:path>
                <a:path w="1097279" h="120650">
                  <a:moveTo>
                    <a:pt x="994283" y="0"/>
                  </a:moveTo>
                  <a:lnTo>
                    <a:pt x="986282" y="2031"/>
                  </a:lnTo>
                  <a:lnTo>
                    <a:pt x="982726" y="8254"/>
                  </a:lnTo>
                  <a:lnTo>
                    <a:pt x="979170" y="14350"/>
                  </a:lnTo>
                  <a:lnTo>
                    <a:pt x="981201" y="22351"/>
                  </a:lnTo>
                  <a:lnTo>
                    <a:pt x="987425" y="25907"/>
                  </a:lnTo>
                  <a:lnTo>
                    <a:pt x="1045990" y="60070"/>
                  </a:lnTo>
                  <a:lnTo>
                    <a:pt x="1065149" y="48894"/>
                  </a:lnTo>
                  <a:lnTo>
                    <a:pt x="1071626" y="48894"/>
                  </a:lnTo>
                  <a:lnTo>
                    <a:pt x="1071626" y="47116"/>
                  </a:lnTo>
                  <a:lnTo>
                    <a:pt x="1075068" y="47116"/>
                  </a:lnTo>
                  <a:lnTo>
                    <a:pt x="994283" y="0"/>
                  </a:lnTo>
                  <a:close/>
                </a:path>
              </a:pathLst>
            </a:custGeom>
            <a:solidFill>
              <a:srgbClr val="FF388B"/>
            </a:solidFill>
          </p:spPr>
          <p:txBody>
            <a:bodyPr wrap="square" lIns="0" tIns="0" rIns="0" bIns="0" rtlCol="0"/>
            <a:lstStyle/>
            <a:p>
              <a:endParaRPr>
                <a:solidFill>
                  <a:prstClr val="black"/>
                </a:solidFill>
              </a:endParaRPr>
            </a:p>
          </p:txBody>
        </p:sp>
      </p:grpSp>
      <p:sp>
        <p:nvSpPr>
          <p:cNvPr id="26" name="object 26"/>
          <p:cNvSpPr txBox="1">
            <a:spLocks noGrp="1"/>
          </p:cNvSpPr>
          <p:nvPr>
            <p:ph type="title"/>
          </p:nvPr>
        </p:nvSpPr>
        <p:spPr>
          <a:xfrm>
            <a:off x="971194" y="1674622"/>
            <a:ext cx="723265" cy="330835"/>
          </a:xfrm>
          <a:prstGeom prst="rect">
            <a:avLst/>
          </a:prstGeom>
        </p:spPr>
        <p:txBody>
          <a:bodyPr vert="horz" wrap="square" lIns="0" tIns="13335" rIns="0" bIns="0" rtlCol="0">
            <a:spAutoFit/>
          </a:bodyPr>
          <a:lstStyle/>
          <a:p>
            <a:pPr marL="12700">
              <a:lnSpc>
                <a:spcPct val="100000"/>
              </a:lnSpc>
              <a:spcBef>
                <a:spcPts val="105"/>
              </a:spcBef>
            </a:pPr>
            <a:r>
              <a:rPr sz="2000" spc="-70" dirty="0">
                <a:solidFill>
                  <a:srgbClr val="FF0000"/>
                </a:solidFill>
              </a:rPr>
              <a:t>Bl</a:t>
            </a:r>
            <a:r>
              <a:rPr sz="2000" spc="-90" dirty="0">
                <a:solidFill>
                  <a:srgbClr val="FF0000"/>
                </a:solidFill>
              </a:rPr>
              <a:t>o</a:t>
            </a:r>
            <a:r>
              <a:rPr sz="2000" spc="15" dirty="0">
                <a:solidFill>
                  <a:srgbClr val="FF0000"/>
                </a:solidFill>
              </a:rPr>
              <a:t>od</a:t>
            </a:r>
            <a:endParaRPr sz="2000"/>
          </a:p>
        </p:txBody>
      </p:sp>
      <p:sp>
        <p:nvSpPr>
          <p:cNvPr id="27" name="object 27"/>
          <p:cNvSpPr txBox="1"/>
          <p:nvPr/>
        </p:nvSpPr>
        <p:spPr>
          <a:xfrm>
            <a:off x="1594992" y="31228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00"/>
                </a:solidFill>
                <a:latin typeface="Arial"/>
                <a:cs typeface="Arial"/>
              </a:rPr>
              <a:t>Na</a:t>
            </a:r>
            <a:r>
              <a:rPr sz="1950" b="1" spc="172" baseline="25641" dirty="0">
                <a:solidFill>
                  <a:srgbClr val="FF0000"/>
                </a:solidFill>
                <a:latin typeface="Arial"/>
                <a:cs typeface="Arial"/>
              </a:rPr>
              <a:t>+</a:t>
            </a:r>
            <a:endParaRPr sz="1950" baseline="25641">
              <a:solidFill>
                <a:prstClr val="black"/>
              </a:solidFill>
              <a:latin typeface="Arial"/>
              <a:cs typeface="Arial"/>
            </a:endParaRPr>
          </a:p>
        </p:txBody>
      </p:sp>
      <p:sp>
        <p:nvSpPr>
          <p:cNvPr id="28" name="object 28"/>
          <p:cNvSpPr txBox="1"/>
          <p:nvPr/>
        </p:nvSpPr>
        <p:spPr>
          <a:xfrm>
            <a:off x="1171346" y="4113657"/>
            <a:ext cx="780415" cy="330835"/>
          </a:xfrm>
          <a:prstGeom prst="rect">
            <a:avLst/>
          </a:prstGeom>
        </p:spPr>
        <p:txBody>
          <a:bodyPr vert="horz" wrap="square" lIns="0" tIns="12700" rIns="0" bIns="0" rtlCol="0">
            <a:spAutoFit/>
          </a:bodyPr>
          <a:lstStyle/>
          <a:p>
            <a:pPr marL="38100">
              <a:spcBef>
                <a:spcPts val="100"/>
              </a:spcBef>
            </a:pPr>
            <a:r>
              <a:rPr sz="2000" b="1" spc="-95" dirty="0">
                <a:solidFill>
                  <a:srgbClr val="0000FF"/>
                </a:solidFill>
                <a:latin typeface="Arial"/>
                <a:cs typeface="Arial"/>
              </a:rPr>
              <a:t>HCO3</a:t>
            </a:r>
            <a:r>
              <a:rPr sz="1950" b="1" spc="-142" baseline="25641" dirty="0">
                <a:solidFill>
                  <a:srgbClr val="0000FF"/>
                </a:solidFill>
                <a:latin typeface="Arial"/>
                <a:cs typeface="Arial"/>
              </a:rPr>
              <a:t>-</a:t>
            </a:r>
            <a:endParaRPr sz="1950" baseline="25641">
              <a:solidFill>
                <a:prstClr val="black"/>
              </a:solidFill>
              <a:latin typeface="Arial"/>
              <a:cs typeface="Arial"/>
            </a:endParaRPr>
          </a:p>
        </p:txBody>
      </p:sp>
      <p:sp>
        <p:nvSpPr>
          <p:cNvPr id="29" name="object 29"/>
          <p:cNvSpPr txBox="1"/>
          <p:nvPr/>
        </p:nvSpPr>
        <p:spPr>
          <a:xfrm>
            <a:off x="6701028" y="3275202"/>
            <a:ext cx="542925" cy="330835"/>
          </a:xfrm>
          <a:prstGeom prst="rect">
            <a:avLst/>
          </a:prstGeom>
        </p:spPr>
        <p:txBody>
          <a:bodyPr vert="horz" wrap="square" lIns="0" tIns="13335" rIns="0" bIns="0" rtlCol="0">
            <a:spAutoFit/>
          </a:bodyPr>
          <a:lstStyle/>
          <a:p>
            <a:pPr marL="38100">
              <a:spcBef>
                <a:spcPts val="105"/>
              </a:spcBef>
            </a:pPr>
            <a:r>
              <a:rPr sz="2000" b="1" spc="114" dirty="0">
                <a:solidFill>
                  <a:prstClr val="black"/>
                </a:solidFill>
                <a:latin typeface="Arial"/>
                <a:cs typeface="Arial"/>
              </a:rPr>
              <a:t>Na</a:t>
            </a:r>
            <a:r>
              <a:rPr sz="1950" b="1" spc="172" baseline="25641" dirty="0">
                <a:solidFill>
                  <a:prstClr val="black"/>
                </a:solidFill>
                <a:latin typeface="Arial"/>
                <a:cs typeface="Arial"/>
              </a:rPr>
              <a:t>+</a:t>
            </a:r>
            <a:endParaRPr sz="1950" baseline="25641">
              <a:solidFill>
                <a:prstClr val="black"/>
              </a:solidFill>
              <a:latin typeface="Arial"/>
              <a:cs typeface="Arial"/>
            </a:endParaRPr>
          </a:p>
        </p:txBody>
      </p:sp>
      <p:sp>
        <p:nvSpPr>
          <p:cNvPr id="30" name="object 30"/>
          <p:cNvSpPr txBox="1"/>
          <p:nvPr/>
        </p:nvSpPr>
        <p:spPr>
          <a:xfrm>
            <a:off x="6482588" y="1674622"/>
            <a:ext cx="1741805" cy="330835"/>
          </a:xfrm>
          <a:prstGeom prst="rect">
            <a:avLst/>
          </a:prstGeom>
        </p:spPr>
        <p:txBody>
          <a:bodyPr vert="horz" wrap="square" lIns="0" tIns="13335" rIns="0" bIns="0" rtlCol="0">
            <a:spAutoFit/>
          </a:bodyPr>
          <a:lstStyle/>
          <a:p>
            <a:pPr marL="12700">
              <a:spcBef>
                <a:spcPts val="105"/>
              </a:spcBef>
            </a:pPr>
            <a:r>
              <a:rPr sz="2000" b="1" spc="-25" dirty="0">
                <a:solidFill>
                  <a:prstClr val="black"/>
                </a:solidFill>
                <a:latin typeface="Arial"/>
                <a:cs typeface="Arial"/>
              </a:rPr>
              <a:t>Tubular</a:t>
            </a:r>
            <a:r>
              <a:rPr sz="2000" b="1" spc="-105" dirty="0">
                <a:solidFill>
                  <a:prstClr val="black"/>
                </a:solidFill>
                <a:latin typeface="Arial"/>
                <a:cs typeface="Arial"/>
              </a:rPr>
              <a:t> </a:t>
            </a:r>
            <a:r>
              <a:rPr sz="2000" b="1" spc="-20" dirty="0">
                <a:solidFill>
                  <a:prstClr val="black"/>
                </a:solidFill>
                <a:latin typeface="Arial"/>
                <a:cs typeface="Arial"/>
              </a:rPr>
              <a:t>lumen</a:t>
            </a:r>
            <a:endParaRPr sz="2000">
              <a:solidFill>
                <a:prstClr val="black"/>
              </a:solidFill>
              <a:latin typeface="Arial"/>
              <a:cs typeface="Arial"/>
            </a:endParaRPr>
          </a:p>
        </p:txBody>
      </p:sp>
      <p:sp>
        <p:nvSpPr>
          <p:cNvPr id="31" name="object 31"/>
          <p:cNvSpPr txBox="1"/>
          <p:nvPr/>
        </p:nvSpPr>
        <p:spPr>
          <a:xfrm>
            <a:off x="6541007" y="4037457"/>
            <a:ext cx="367665" cy="330835"/>
          </a:xfrm>
          <a:prstGeom prst="rect">
            <a:avLst/>
          </a:prstGeom>
        </p:spPr>
        <p:txBody>
          <a:bodyPr vert="horz" wrap="square" lIns="0" tIns="12700" rIns="0" bIns="0" rtlCol="0">
            <a:spAutoFit/>
          </a:bodyPr>
          <a:lstStyle/>
          <a:p>
            <a:pPr marL="38100">
              <a:spcBef>
                <a:spcPts val="100"/>
              </a:spcBef>
            </a:pPr>
            <a:r>
              <a:rPr sz="3000" b="1" spc="60" baseline="-16666" dirty="0">
                <a:solidFill>
                  <a:prstClr val="black"/>
                </a:solidFill>
                <a:latin typeface="Arial"/>
                <a:cs typeface="Arial"/>
              </a:rPr>
              <a:t>H</a:t>
            </a:r>
            <a:r>
              <a:rPr sz="1300" b="1" spc="40" dirty="0">
                <a:solidFill>
                  <a:prstClr val="black"/>
                </a:solidFill>
                <a:latin typeface="Arial"/>
                <a:cs typeface="Arial"/>
              </a:rPr>
              <a:t>+</a:t>
            </a:r>
            <a:endParaRPr sz="1300">
              <a:solidFill>
                <a:prstClr val="black"/>
              </a:solidFill>
              <a:latin typeface="Arial"/>
              <a:cs typeface="Arial"/>
            </a:endParaRPr>
          </a:p>
        </p:txBody>
      </p:sp>
      <p:grpSp>
        <p:nvGrpSpPr>
          <p:cNvPr id="32" name="object 32"/>
          <p:cNvGrpSpPr/>
          <p:nvPr/>
        </p:nvGrpSpPr>
        <p:grpSpPr>
          <a:xfrm>
            <a:off x="7371419" y="5446146"/>
            <a:ext cx="194310" cy="728980"/>
            <a:chOff x="7371419" y="5446146"/>
            <a:chExt cx="194310" cy="728980"/>
          </a:xfrm>
        </p:grpSpPr>
        <p:sp>
          <p:nvSpPr>
            <p:cNvPr id="33" name="object 33"/>
            <p:cNvSpPr/>
            <p:nvPr/>
          </p:nvSpPr>
          <p:spPr>
            <a:xfrm>
              <a:off x="7371419" y="5446146"/>
              <a:ext cx="193886" cy="728935"/>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4" name="object 34"/>
            <p:cNvSpPr/>
            <p:nvPr/>
          </p:nvSpPr>
          <p:spPr>
            <a:xfrm>
              <a:off x="7408164" y="5449062"/>
              <a:ext cx="120650" cy="648335"/>
            </a:xfrm>
            <a:custGeom>
              <a:avLst/>
              <a:gdLst/>
              <a:ahLst/>
              <a:cxnLst/>
              <a:rect l="l" t="t" r="r" b="b"/>
              <a:pathLst>
                <a:path w="120650" h="648335">
                  <a:moveTo>
                    <a:pt x="14477" y="529526"/>
                  </a:moveTo>
                  <a:lnTo>
                    <a:pt x="8381" y="533133"/>
                  </a:lnTo>
                  <a:lnTo>
                    <a:pt x="2158" y="536740"/>
                  </a:lnTo>
                  <a:lnTo>
                    <a:pt x="0" y="544677"/>
                  </a:lnTo>
                  <a:lnTo>
                    <a:pt x="3682" y="550849"/>
                  </a:lnTo>
                  <a:lnTo>
                    <a:pt x="60197" y="647763"/>
                  </a:lnTo>
                  <a:lnTo>
                    <a:pt x="75195" y="622046"/>
                  </a:lnTo>
                  <a:lnTo>
                    <a:pt x="47243" y="622046"/>
                  </a:lnTo>
                  <a:lnTo>
                    <a:pt x="47243" y="574152"/>
                  </a:lnTo>
                  <a:lnTo>
                    <a:pt x="26034" y="537794"/>
                  </a:lnTo>
                  <a:lnTo>
                    <a:pt x="22478" y="531622"/>
                  </a:lnTo>
                  <a:lnTo>
                    <a:pt x="14477" y="529526"/>
                  </a:lnTo>
                  <a:close/>
                </a:path>
                <a:path w="120650" h="648335">
                  <a:moveTo>
                    <a:pt x="47243" y="574152"/>
                  </a:moveTo>
                  <a:lnTo>
                    <a:pt x="47243" y="622046"/>
                  </a:lnTo>
                  <a:lnTo>
                    <a:pt x="73151" y="622046"/>
                  </a:lnTo>
                  <a:lnTo>
                    <a:pt x="73151" y="615518"/>
                  </a:lnTo>
                  <a:lnTo>
                    <a:pt x="49021" y="615518"/>
                  </a:lnTo>
                  <a:lnTo>
                    <a:pt x="60197" y="596359"/>
                  </a:lnTo>
                  <a:lnTo>
                    <a:pt x="47243" y="574152"/>
                  </a:lnTo>
                  <a:close/>
                </a:path>
                <a:path w="120650" h="648335">
                  <a:moveTo>
                    <a:pt x="105917" y="529526"/>
                  </a:moveTo>
                  <a:lnTo>
                    <a:pt x="97916" y="531622"/>
                  </a:lnTo>
                  <a:lnTo>
                    <a:pt x="94360" y="537794"/>
                  </a:lnTo>
                  <a:lnTo>
                    <a:pt x="73151" y="574152"/>
                  </a:lnTo>
                  <a:lnTo>
                    <a:pt x="73151" y="622046"/>
                  </a:lnTo>
                  <a:lnTo>
                    <a:pt x="75195" y="622046"/>
                  </a:lnTo>
                  <a:lnTo>
                    <a:pt x="116712" y="550849"/>
                  </a:lnTo>
                  <a:lnTo>
                    <a:pt x="120268" y="544677"/>
                  </a:lnTo>
                  <a:lnTo>
                    <a:pt x="118236" y="536740"/>
                  </a:lnTo>
                  <a:lnTo>
                    <a:pt x="112013" y="533133"/>
                  </a:lnTo>
                  <a:lnTo>
                    <a:pt x="105917" y="529526"/>
                  </a:lnTo>
                  <a:close/>
                </a:path>
                <a:path w="120650" h="648335">
                  <a:moveTo>
                    <a:pt x="60198" y="596359"/>
                  </a:moveTo>
                  <a:lnTo>
                    <a:pt x="49021" y="615518"/>
                  </a:lnTo>
                  <a:lnTo>
                    <a:pt x="71374" y="615518"/>
                  </a:lnTo>
                  <a:lnTo>
                    <a:pt x="60198" y="596359"/>
                  </a:lnTo>
                  <a:close/>
                </a:path>
                <a:path w="120650" h="648335">
                  <a:moveTo>
                    <a:pt x="73151" y="574152"/>
                  </a:moveTo>
                  <a:lnTo>
                    <a:pt x="60198" y="596359"/>
                  </a:lnTo>
                  <a:lnTo>
                    <a:pt x="71374" y="615518"/>
                  </a:lnTo>
                  <a:lnTo>
                    <a:pt x="73151" y="615518"/>
                  </a:lnTo>
                  <a:lnTo>
                    <a:pt x="73151" y="574152"/>
                  </a:lnTo>
                  <a:close/>
                </a:path>
                <a:path w="120650" h="648335">
                  <a:moveTo>
                    <a:pt x="73151" y="0"/>
                  </a:moveTo>
                  <a:lnTo>
                    <a:pt x="47243" y="0"/>
                  </a:lnTo>
                  <a:lnTo>
                    <a:pt x="47243" y="574152"/>
                  </a:lnTo>
                  <a:lnTo>
                    <a:pt x="60198" y="596359"/>
                  </a:lnTo>
                  <a:lnTo>
                    <a:pt x="73151" y="574152"/>
                  </a:lnTo>
                  <a:lnTo>
                    <a:pt x="73151" y="0"/>
                  </a:lnTo>
                  <a:close/>
                </a:path>
              </a:pathLst>
            </a:custGeom>
            <a:solidFill>
              <a:srgbClr val="FF388B"/>
            </a:solidFill>
          </p:spPr>
          <p:txBody>
            <a:bodyPr wrap="square" lIns="0" tIns="0" rIns="0" bIns="0" rtlCol="0"/>
            <a:lstStyle/>
            <a:p>
              <a:endParaRPr>
                <a:solidFill>
                  <a:prstClr val="black"/>
                </a:solidFill>
              </a:endParaRPr>
            </a:p>
          </p:txBody>
        </p:sp>
      </p:grpSp>
      <p:sp>
        <p:nvSpPr>
          <p:cNvPr id="35" name="object 35"/>
          <p:cNvSpPr txBox="1"/>
          <p:nvPr/>
        </p:nvSpPr>
        <p:spPr>
          <a:xfrm>
            <a:off x="6972045" y="6095187"/>
            <a:ext cx="1066800" cy="330835"/>
          </a:xfrm>
          <a:prstGeom prst="rect">
            <a:avLst/>
          </a:prstGeom>
        </p:spPr>
        <p:txBody>
          <a:bodyPr vert="horz" wrap="square" lIns="0" tIns="12700" rIns="0" bIns="0" rtlCol="0">
            <a:spAutoFit/>
          </a:bodyPr>
          <a:lstStyle/>
          <a:p>
            <a:pPr marL="12700">
              <a:spcBef>
                <a:spcPts val="100"/>
              </a:spcBef>
            </a:pPr>
            <a:r>
              <a:rPr sz="2000" b="1" spc="-90" dirty="0">
                <a:solidFill>
                  <a:prstClr val="black"/>
                </a:solidFill>
                <a:latin typeface="Arial"/>
                <a:cs typeface="Arial"/>
              </a:rPr>
              <a:t>E</a:t>
            </a:r>
            <a:r>
              <a:rPr sz="2000" b="1" spc="-65" dirty="0">
                <a:solidFill>
                  <a:prstClr val="black"/>
                </a:solidFill>
                <a:latin typeface="Arial"/>
                <a:cs typeface="Arial"/>
              </a:rPr>
              <a:t>x</a:t>
            </a:r>
            <a:r>
              <a:rPr sz="2000" b="1" spc="-60" dirty="0">
                <a:solidFill>
                  <a:prstClr val="black"/>
                </a:solidFill>
                <a:latin typeface="Arial"/>
                <a:cs typeface="Arial"/>
              </a:rPr>
              <a:t>cr</a:t>
            </a:r>
            <a:r>
              <a:rPr sz="2000" b="1" spc="-65" dirty="0">
                <a:solidFill>
                  <a:prstClr val="black"/>
                </a:solidFill>
                <a:latin typeface="Arial"/>
                <a:cs typeface="Arial"/>
              </a:rPr>
              <a:t>e</a:t>
            </a:r>
            <a:r>
              <a:rPr sz="2000" b="1" spc="15" dirty="0">
                <a:solidFill>
                  <a:prstClr val="black"/>
                </a:solidFill>
                <a:latin typeface="Arial"/>
                <a:cs typeface="Arial"/>
              </a:rPr>
              <a:t>ted</a:t>
            </a:r>
            <a:endParaRPr sz="2000">
              <a:solidFill>
                <a:prstClr val="black"/>
              </a:solidFill>
              <a:latin typeface="Arial"/>
              <a:cs typeface="Arial"/>
            </a:endParaRPr>
          </a:p>
        </p:txBody>
      </p:sp>
      <p:grpSp>
        <p:nvGrpSpPr>
          <p:cNvPr id="36" name="object 36"/>
          <p:cNvGrpSpPr/>
          <p:nvPr/>
        </p:nvGrpSpPr>
        <p:grpSpPr>
          <a:xfrm>
            <a:off x="4355591" y="2482595"/>
            <a:ext cx="696595" cy="474345"/>
            <a:chOff x="4355591" y="2482595"/>
            <a:chExt cx="696595" cy="474345"/>
          </a:xfrm>
        </p:grpSpPr>
        <p:sp>
          <p:nvSpPr>
            <p:cNvPr id="37" name="object 37"/>
            <p:cNvSpPr/>
            <p:nvPr/>
          </p:nvSpPr>
          <p:spPr>
            <a:xfrm>
              <a:off x="4355591" y="2482595"/>
              <a:ext cx="696467" cy="473963"/>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38" name="object 38"/>
            <p:cNvSpPr/>
            <p:nvPr/>
          </p:nvSpPr>
          <p:spPr>
            <a:xfrm>
              <a:off x="4414519" y="2503804"/>
              <a:ext cx="463550" cy="248285"/>
            </a:xfrm>
            <a:custGeom>
              <a:avLst/>
              <a:gdLst/>
              <a:ahLst/>
              <a:cxnLst/>
              <a:rect l="l" t="t" r="r" b="b"/>
              <a:pathLst>
                <a:path w="463550" h="248285">
                  <a:moveTo>
                    <a:pt x="391413" y="218820"/>
                  </a:moveTo>
                  <a:lnTo>
                    <a:pt x="342391" y="221996"/>
                  </a:lnTo>
                  <a:lnTo>
                    <a:pt x="336930" y="228219"/>
                  </a:lnTo>
                  <a:lnTo>
                    <a:pt x="337459" y="235712"/>
                  </a:lnTo>
                  <a:lnTo>
                    <a:pt x="337819" y="242443"/>
                  </a:lnTo>
                  <a:lnTo>
                    <a:pt x="344042" y="247904"/>
                  </a:lnTo>
                  <a:lnTo>
                    <a:pt x="461079" y="240284"/>
                  </a:lnTo>
                  <a:lnTo>
                    <a:pt x="434339" y="240284"/>
                  </a:lnTo>
                  <a:lnTo>
                    <a:pt x="391413" y="218820"/>
                  </a:lnTo>
                  <a:close/>
                </a:path>
                <a:path w="463550" h="248285">
                  <a:moveTo>
                    <a:pt x="417136" y="217183"/>
                  </a:moveTo>
                  <a:lnTo>
                    <a:pt x="391413" y="218820"/>
                  </a:lnTo>
                  <a:lnTo>
                    <a:pt x="434339" y="240284"/>
                  </a:lnTo>
                  <a:lnTo>
                    <a:pt x="436613" y="235712"/>
                  </a:lnTo>
                  <a:lnTo>
                    <a:pt x="429259" y="235712"/>
                  </a:lnTo>
                  <a:lnTo>
                    <a:pt x="417136" y="217183"/>
                  </a:lnTo>
                  <a:close/>
                </a:path>
                <a:path w="463550" h="248285">
                  <a:moveTo>
                    <a:pt x="389763" y="138557"/>
                  </a:moveTo>
                  <a:lnTo>
                    <a:pt x="377825" y="146431"/>
                  </a:lnTo>
                  <a:lnTo>
                    <a:pt x="376046" y="154432"/>
                  </a:lnTo>
                  <a:lnTo>
                    <a:pt x="379983" y="160400"/>
                  </a:lnTo>
                  <a:lnTo>
                    <a:pt x="403022" y="195612"/>
                  </a:lnTo>
                  <a:lnTo>
                    <a:pt x="445896" y="217043"/>
                  </a:lnTo>
                  <a:lnTo>
                    <a:pt x="434339" y="240284"/>
                  </a:lnTo>
                  <a:lnTo>
                    <a:pt x="461079" y="240284"/>
                  </a:lnTo>
                  <a:lnTo>
                    <a:pt x="463041" y="240157"/>
                  </a:lnTo>
                  <a:lnTo>
                    <a:pt x="401700" y="146304"/>
                  </a:lnTo>
                  <a:lnTo>
                    <a:pt x="397763" y="140335"/>
                  </a:lnTo>
                  <a:lnTo>
                    <a:pt x="389763" y="138557"/>
                  </a:lnTo>
                  <a:close/>
                </a:path>
                <a:path w="463550" h="248285">
                  <a:moveTo>
                    <a:pt x="439292" y="215773"/>
                  </a:moveTo>
                  <a:lnTo>
                    <a:pt x="417136" y="217183"/>
                  </a:lnTo>
                  <a:lnTo>
                    <a:pt x="429259" y="235712"/>
                  </a:lnTo>
                  <a:lnTo>
                    <a:pt x="439292" y="215773"/>
                  </a:lnTo>
                  <a:close/>
                </a:path>
                <a:path w="463550" h="248285">
                  <a:moveTo>
                    <a:pt x="443356" y="215773"/>
                  </a:moveTo>
                  <a:lnTo>
                    <a:pt x="439292" y="215773"/>
                  </a:lnTo>
                  <a:lnTo>
                    <a:pt x="429259" y="235712"/>
                  </a:lnTo>
                  <a:lnTo>
                    <a:pt x="436613" y="235712"/>
                  </a:lnTo>
                  <a:lnTo>
                    <a:pt x="445896" y="217043"/>
                  </a:lnTo>
                  <a:lnTo>
                    <a:pt x="443356" y="215773"/>
                  </a:lnTo>
                  <a:close/>
                </a:path>
                <a:path w="463550" h="248285">
                  <a:moveTo>
                    <a:pt x="11683" y="0"/>
                  </a:moveTo>
                  <a:lnTo>
                    <a:pt x="0" y="23114"/>
                  </a:lnTo>
                  <a:lnTo>
                    <a:pt x="391413" y="218820"/>
                  </a:lnTo>
                  <a:lnTo>
                    <a:pt x="417136" y="217183"/>
                  </a:lnTo>
                  <a:lnTo>
                    <a:pt x="403022" y="195612"/>
                  </a:lnTo>
                  <a:lnTo>
                    <a:pt x="11683" y="0"/>
                  </a:lnTo>
                  <a:close/>
                </a:path>
                <a:path w="463550" h="248285">
                  <a:moveTo>
                    <a:pt x="403022" y="195612"/>
                  </a:moveTo>
                  <a:lnTo>
                    <a:pt x="417136" y="217183"/>
                  </a:lnTo>
                  <a:lnTo>
                    <a:pt x="439292" y="215773"/>
                  </a:lnTo>
                  <a:lnTo>
                    <a:pt x="443356" y="215773"/>
                  </a:lnTo>
                  <a:lnTo>
                    <a:pt x="403022" y="195612"/>
                  </a:lnTo>
                  <a:close/>
                </a:path>
              </a:pathLst>
            </a:custGeom>
            <a:solidFill>
              <a:srgbClr val="FF388B"/>
            </a:solidFill>
          </p:spPr>
          <p:txBody>
            <a:bodyPr wrap="square" lIns="0" tIns="0" rIns="0" bIns="0" rtlCol="0"/>
            <a:lstStyle/>
            <a:p>
              <a:endParaRPr>
                <a:solidFill>
                  <a:prstClr val="black"/>
                </a:solidFill>
              </a:endParaRPr>
            </a:p>
          </p:txBody>
        </p:sp>
      </p:grpSp>
      <p:sp>
        <p:nvSpPr>
          <p:cNvPr id="39" name="object 39"/>
          <p:cNvSpPr txBox="1"/>
          <p:nvPr/>
        </p:nvSpPr>
        <p:spPr>
          <a:xfrm>
            <a:off x="7321042" y="2665602"/>
            <a:ext cx="523240" cy="330835"/>
          </a:xfrm>
          <a:prstGeom prst="rect">
            <a:avLst/>
          </a:prstGeom>
        </p:spPr>
        <p:txBody>
          <a:bodyPr vert="horz" wrap="square" lIns="0" tIns="13335" rIns="0" bIns="0" rtlCol="0">
            <a:spAutoFit/>
          </a:bodyPr>
          <a:lstStyle/>
          <a:p>
            <a:pPr marL="12700">
              <a:spcBef>
                <a:spcPts val="105"/>
              </a:spcBef>
            </a:pPr>
            <a:r>
              <a:rPr sz="2000" b="1" spc="95" dirty="0">
                <a:solidFill>
                  <a:srgbClr val="FF0066"/>
                </a:solidFill>
                <a:latin typeface="Arial"/>
                <a:cs typeface="Arial"/>
              </a:rPr>
              <a:t>N</a:t>
            </a:r>
            <a:r>
              <a:rPr sz="2000" b="1" spc="90" dirty="0">
                <a:solidFill>
                  <a:srgbClr val="FF0066"/>
                </a:solidFill>
                <a:latin typeface="Arial"/>
                <a:cs typeface="Arial"/>
              </a:rPr>
              <a:t>H</a:t>
            </a:r>
            <a:r>
              <a:rPr sz="2000" b="1" spc="-285" dirty="0">
                <a:solidFill>
                  <a:srgbClr val="FF0066"/>
                </a:solidFill>
                <a:latin typeface="Arial"/>
                <a:cs typeface="Arial"/>
              </a:rPr>
              <a:t>3</a:t>
            </a:r>
            <a:endParaRPr sz="2000">
              <a:solidFill>
                <a:prstClr val="black"/>
              </a:solidFill>
              <a:latin typeface="Arial"/>
              <a:cs typeface="Arial"/>
            </a:endParaRPr>
          </a:p>
        </p:txBody>
      </p:sp>
      <p:grpSp>
        <p:nvGrpSpPr>
          <p:cNvPr id="40" name="object 40"/>
          <p:cNvGrpSpPr/>
          <p:nvPr/>
        </p:nvGrpSpPr>
        <p:grpSpPr>
          <a:xfrm>
            <a:off x="5579364" y="2683764"/>
            <a:ext cx="1986280" cy="2195195"/>
            <a:chOff x="5579364" y="2683764"/>
            <a:chExt cx="1986280" cy="2195195"/>
          </a:xfrm>
        </p:grpSpPr>
        <p:sp>
          <p:nvSpPr>
            <p:cNvPr id="41" name="object 41"/>
            <p:cNvSpPr/>
            <p:nvPr/>
          </p:nvSpPr>
          <p:spPr>
            <a:xfrm>
              <a:off x="5579364" y="2683764"/>
              <a:ext cx="1758695" cy="348996"/>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42" name="object 42"/>
            <p:cNvSpPr/>
            <p:nvPr/>
          </p:nvSpPr>
          <p:spPr>
            <a:xfrm>
              <a:off x="5639562" y="2760091"/>
              <a:ext cx="1524000" cy="120650"/>
            </a:xfrm>
            <a:custGeom>
              <a:avLst/>
              <a:gdLst/>
              <a:ahLst/>
              <a:cxnLst/>
              <a:rect l="l" t="t" r="r" b="b"/>
              <a:pathLst>
                <a:path w="1524000" h="120650">
                  <a:moveTo>
                    <a:pt x="1472710" y="60071"/>
                  </a:moveTo>
                  <a:lnTo>
                    <a:pt x="1414144" y="94234"/>
                  </a:lnTo>
                  <a:lnTo>
                    <a:pt x="1407921" y="97789"/>
                  </a:lnTo>
                  <a:lnTo>
                    <a:pt x="1405889" y="105791"/>
                  </a:lnTo>
                  <a:lnTo>
                    <a:pt x="1409445" y="111887"/>
                  </a:lnTo>
                  <a:lnTo>
                    <a:pt x="1413002" y="118110"/>
                  </a:lnTo>
                  <a:lnTo>
                    <a:pt x="1421003" y="120142"/>
                  </a:lnTo>
                  <a:lnTo>
                    <a:pt x="1501789" y="73025"/>
                  </a:lnTo>
                  <a:lnTo>
                    <a:pt x="1498345" y="73025"/>
                  </a:lnTo>
                  <a:lnTo>
                    <a:pt x="1498345" y="71247"/>
                  </a:lnTo>
                  <a:lnTo>
                    <a:pt x="1491868" y="71247"/>
                  </a:lnTo>
                  <a:lnTo>
                    <a:pt x="1472710" y="60071"/>
                  </a:lnTo>
                  <a:close/>
                </a:path>
                <a:path w="1524000" h="120650">
                  <a:moveTo>
                    <a:pt x="1450503" y="47117"/>
                  </a:moveTo>
                  <a:lnTo>
                    <a:pt x="0" y="47117"/>
                  </a:lnTo>
                  <a:lnTo>
                    <a:pt x="0" y="73025"/>
                  </a:lnTo>
                  <a:lnTo>
                    <a:pt x="1450503" y="73025"/>
                  </a:lnTo>
                  <a:lnTo>
                    <a:pt x="1472710" y="60071"/>
                  </a:lnTo>
                  <a:lnTo>
                    <a:pt x="1450503" y="47117"/>
                  </a:lnTo>
                  <a:close/>
                </a:path>
                <a:path w="1524000" h="120650">
                  <a:moveTo>
                    <a:pt x="1501788" y="47117"/>
                  </a:moveTo>
                  <a:lnTo>
                    <a:pt x="1498345" y="47117"/>
                  </a:lnTo>
                  <a:lnTo>
                    <a:pt x="1498345" y="73025"/>
                  </a:lnTo>
                  <a:lnTo>
                    <a:pt x="1501789" y="73025"/>
                  </a:lnTo>
                  <a:lnTo>
                    <a:pt x="1523999" y="60071"/>
                  </a:lnTo>
                  <a:lnTo>
                    <a:pt x="1501788" y="47117"/>
                  </a:lnTo>
                  <a:close/>
                </a:path>
                <a:path w="1524000" h="120650">
                  <a:moveTo>
                    <a:pt x="1491868" y="48895"/>
                  </a:moveTo>
                  <a:lnTo>
                    <a:pt x="1472710" y="60071"/>
                  </a:lnTo>
                  <a:lnTo>
                    <a:pt x="1491868" y="71247"/>
                  </a:lnTo>
                  <a:lnTo>
                    <a:pt x="1491868" y="48895"/>
                  </a:lnTo>
                  <a:close/>
                </a:path>
                <a:path w="1524000" h="120650">
                  <a:moveTo>
                    <a:pt x="1498345" y="48895"/>
                  </a:moveTo>
                  <a:lnTo>
                    <a:pt x="1491868" y="48895"/>
                  </a:lnTo>
                  <a:lnTo>
                    <a:pt x="1491868" y="71247"/>
                  </a:lnTo>
                  <a:lnTo>
                    <a:pt x="1498345" y="71247"/>
                  </a:lnTo>
                  <a:lnTo>
                    <a:pt x="1498345" y="48895"/>
                  </a:lnTo>
                  <a:close/>
                </a:path>
                <a:path w="1524000" h="120650">
                  <a:moveTo>
                    <a:pt x="1421003" y="0"/>
                  </a:moveTo>
                  <a:lnTo>
                    <a:pt x="1413002" y="2032"/>
                  </a:lnTo>
                  <a:lnTo>
                    <a:pt x="1409445" y="8255"/>
                  </a:lnTo>
                  <a:lnTo>
                    <a:pt x="1405889" y="14350"/>
                  </a:lnTo>
                  <a:lnTo>
                    <a:pt x="1407921" y="22351"/>
                  </a:lnTo>
                  <a:lnTo>
                    <a:pt x="1414144" y="25908"/>
                  </a:lnTo>
                  <a:lnTo>
                    <a:pt x="1472710" y="60071"/>
                  </a:lnTo>
                  <a:lnTo>
                    <a:pt x="1491868" y="48895"/>
                  </a:lnTo>
                  <a:lnTo>
                    <a:pt x="1498345" y="48895"/>
                  </a:lnTo>
                  <a:lnTo>
                    <a:pt x="1498345" y="47117"/>
                  </a:lnTo>
                  <a:lnTo>
                    <a:pt x="1501788" y="47117"/>
                  </a:lnTo>
                  <a:lnTo>
                    <a:pt x="1421003" y="0"/>
                  </a:lnTo>
                  <a:close/>
                </a:path>
              </a:pathLst>
            </a:custGeom>
            <a:solidFill>
              <a:srgbClr val="FF388B"/>
            </a:solidFill>
          </p:spPr>
          <p:txBody>
            <a:bodyPr wrap="square" lIns="0" tIns="0" rIns="0" bIns="0" rtlCol="0"/>
            <a:lstStyle/>
            <a:p>
              <a:endParaRPr>
                <a:solidFill>
                  <a:prstClr val="black"/>
                </a:solidFill>
              </a:endParaRPr>
            </a:p>
          </p:txBody>
        </p:sp>
        <p:sp>
          <p:nvSpPr>
            <p:cNvPr id="43" name="object 43"/>
            <p:cNvSpPr/>
            <p:nvPr/>
          </p:nvSpPr>
          <p:spPr>
            <a:xfrm>
              <a:off x="7371418" y="3121959"/>
              <a:ext cx="193886" cy="1756806"/>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44" name="object 44"/>
            <p:cNvSpPr/>
            <p:nvPr/>
          </p:nvSpPr>
          <p:spPr>
            <a:xfrm>
              <a:off x="7408164" y="3124962"/>
              <a:ext cx="120650" cy="1675130"/>
            </a:xfrm>
            <a:custGeom>
              <a:avLst/>
              <a:gdLst/>
              <a:ahLst/>
              <a:cxnLst/>
              <a:rect l="l" t="t" r="r" b="b"/>
              <a:pathLst>
                <a:path w="120650" h="1675129">
                  <a:moveTo>
                    <a:pt x="14477" y="1556639"/>
                  </a:moveTo>
                  <a:lnTo>
                    <a:pt x="2158" y="1563877"/>
                  </a:lnTo>
                  <a:lnTo>
                    <a:pt x="0" y="1571752"/>
                  </a:lnTo>
                  <a:lnTo>
                    <a:pt x="3682" y="1577975"/>
                  </a:lnTo>
                  <a:lnTo>
                    <a:pt x="60197" y="1674876"/>
                  </a:lnTo>
                  <a:lnTo>
                    <a:pt x="75160" y="1649221"/>
                  </a:lnTo>
                  <a:lnTo>
                    <a:pt x="47243" y="1649221"/>
                  </a:lnTo>
                  <a:lnTo>
                    <a:pt x="47243" y="1601252"/>
                  </a:lnTo>
                  <a:lnTo>
                    <a:pt x="26034" y="1564894"/>
                  </a:lnTo>
                  <a:lnTo>
                    <a:pt x="22478" y="1558670"/>
                  </a:lnTo>
                  <a:lnTo>
                    <a:pt x="14477" y="1556639"/>
                  </a:lnTo>
                  <a:close/>
                </a:path>
                <a:path w="120650" h="1675129">
                  <a:moveTo>
                    <a:pt x="47243" y="1601252"/>
                  </a:moveTo>
                  <a:lnTo>
                    <a:pt x="47243" y="1649221"/>
                  </a:lnTo>
                  <a:lnTo>
                    <a:pt x="73151" y="1649221"/>
                  </a:lnTo>
                  <a:lnTo>
                    <a:pt x="73151" y="1642618"/>
                  </a:lnTo>
                  <a:lnTo>
                    <a:pt x="49021" y="1642618"/>
                  </a:lnTo>
                  <a:lnTo>
                    <a:pt x="60197" y="1623459"/>
                  </a:lnTo>
                  <a:lnTo>
                    <a:pt x="47243" y="1601252"/>
                  </a:lnTo>
                  <a:close/>
                </a:path>
                <a:path w="120650" h="1675129">
                  <a:moveTo>
                    <a:pt x="105917" y="1556639"/>
                  </a:moveTo>
                  <a:lnTo>
                    <a:pt x="97916" y="1558670"/>
                  </a:lnTo>
                  <a:lnTo>
                    <a:pt x="94360" y="1564894"/>
                  </a:lnTo>
                  <a:lnTo>
                    <a:pt x="73151" y="1601252"/>
                  </a:lnTo>
                  <a:lnTo>
                    <a:pt x="73151" y="1649221"/>
                  </a:lnTo>
                  <a:lnTo>
                    <a:pt x="75160" y="1649221"/>
                  </a:lnTo>
                  <a:lnTo>
                    <a:pt x="116712" y="1577975"/>
                  </a:lnTo>
                  <a:lnTo>
                    <a:pt x="120268" y="1571752"/>
                  </a:lnTo>
                  <a:lnTo>
                    <a:pt x="118236" y="1563877"/>
                  </a:lnTo>
                  <a:lnTo>
                    <a:pt x="105917" y="1556639"/>
                  </a:lnTo>
                  <a:close/>
                </a:path>
                <a:path w="120650" h="1675129">
                  <a:moveTo>
                    <a:pt x="60197" y="1623459"/>
                  </a:moveTo>
                  <a:lnTo>
                    <a:pt x="49021" y="1642618"/>
                  </a:lnTo>
                  <a:lnTo>
                    <a:pt x="71374" y="1642618"/>
                  </a:lnTo>
                  <a:lnTo>
                    <a:pt x="60197" y="1623459"/>
                  </a:lnTo>
                  <a:close/>
                </a:path>
                <a:path w="120650" h="1675129">
                  <a:moveTo>
                    <a:pt x="73151" y="1601252"/>
                  </a:moveTo>
                  <a:lnTo>
                    <a:pt x="60197" y="1623459"/>
                  </a:lnTo>
                  <a:lnTo>
                    <a:pt x="71374" y="1642618"/>
                  </a:lnTo>
                  <a:lnTo>
                    <a:pt x="73151" y="1642618"/>
                  </a:lnTo>
                  <a:lnTo>
                    <a:pt x="73151" y="1601252"/>
                  </a:lnTo>
                  <a:close/>
                </a:path>
                <a:path w="120650" h="1675129">
                  <a:moveTo>
                    <a:pt x="73151" y="0"/>
                  </a:moveTo>
                  <a:lnTo>
                    <a:pt x="47243" y="0"/>
                  </a:lnTo>
                  <a:lnTo>
                    <a:pt x="47243" y="1601252"/>
                  </a:lnTo>
                  <a:lnTo>
                    <a:pt x="60197" y="1623459"/>
                  </a:lnTo>
                  <a:lnTo>
                    <a:pt x="73151" y="1601252"/>
                  </a:lnTo>
                  <a:lnTo>
                    <a:pt x="73151" y="0"/>
                  </a:lnTo>
                  <a:close/>
                </a:path>
              </a:pathLst>
            </a:custGeom>
            <a:solidFill>
              <a:srgbClr val="FF388B"/>
            </a:solidFill>
          </p:spPr>
          <p:txBody>
            <a:bodyPr wrap="square" lIns="0" tIns="0" rIns="0" bIns="0" rtlCol="0"/>
            <a:lstStyle/>
            <a:p>
              <a:endParaRPr>
                <a:solidFill>
                  <a:prstClr val="black"/>
                </a:solidFill>
              </a:endParaRPr>
            </a:p>
          </p:txBody>
        </p:sp>
        <p:sp>
          <p:nvSpPr>
            <p:cNvPr id="45" name="object 45"/>
            <p:cNvSpPr/>
            <p:nvPr/>
          </p:nvSpPr>
          <p:spPr>
            <a:xfrm>
              <a:off x="6946392" y="4273296"/>
              <a:ext cx="594359" cy="333756"/>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46" name="object 46"/>
            <p:cNvSpPr/>
            <p:nvPr/>
          </p:nvSpPr>
          <p:spPr>
            <a:xfrm>
              <a:off x="7011162" y="4306062"/>
              <a:ext cx="457200" cy="190500"/>
            </a:xfrm>
            <a:custGeom>
              <a:avLst/>
              <a:gdLst/>
              <a:ahLst/>
              <a:cxnLst/>
              <a:rect l="l" t="t" r="r" b="b"/>
              <a:pathLst>
                <a:path w="457200" h="190500">
                  <a:moveTo>
                    <a:pt x="0" y="0"/>
                  </a:moveTo>
                  <a:lnTo>
                    <a:pt x="457200" y="190500"/>
                  </a:lnTo>
                </a:path>
              </a:pathLst>
            </a:custGeom>
            <a:ln w="25908">
              <a:solidFill>
                <a:srgbClr val="FF388B"/>
              </a:solidFill>
            </a:ln>
          </p:spPr>
          <p:txBody>
            <a:bodyPr wrap="square" lIns="0" tIns="0" rIns="0" bIns="0" rtlCol="0"/>
            <a:lstStyle/>
            <a:p>
              <a:endParaRPr>
                <a:solidFill>
                  <a:prstClr val="black"/>
                </a:solidFill>
              </a:endParaRPr>
            </a:p>
          </p:txBody>
        </p:sp>
      </p:grpSp>
      <p:sp>
        <p:nvSpPr>
          <p:cNvPr id="47" name="object 47"/>
          <p:cNvSpPr txBox="1"/>
          <p:nvPr/>
        </p:nvSpPr>
        <p:spPr>
          <a:xfrm>
            <a:off x="7159117" y="4951552"/>
            <a:ext cx="676275" cy="331470"/>
          </a:xfrm>
          <a:prstGeom prst="rect">
            <a:avLst/>
          </a:prstGeom>
        </p:spPr>
        <p:txBody>
          <a:bodyPr vert="horz" wrap="square" lIns="0" tIns="13335" rIns="0" bIns="0" rtlCol="0">
            <a:spAutoFit/>
          </a:bodyPr>
          <a:lstStyle/>
          <a:p>
            <a:pPr marL="38100">
              <a:spcBef>
                <a:spcPts val="105"/>
              </a:spcBef>
            </a:pPr>
            <a:r>
              <a:rPr sz="2000" b="1" spc="-15" dirty="0">
                <a:solidFill>
                  <a:prstClr val="black"/>
                </a:solidFill>
                <a:latin typeface="Arial"/>
                <a:cs typeface="Arial"/>
              </a:rPr>
              <a:t>NH4</a:t>
            </a:r>
            <a:r>
              <a:rPr sz="1950" b="1" spc="-22" baseline="25641" dirty="0">
                <a:solidFill>
                  <a:prstClr val="black"/>
                </a:solidFill>
                <a:latin typeface="Arial"/>
                <a:cs typeface="Arial"/>
              </a:rPr>
              <a:t>+</a:t>
            </a:r>
            <a:endParaRPr sz="1950" baseline="25641">
              <a:solidFill>
                <a:prstClr val="black"/>
              </a:solidFill>
              <a:latin typeface="Arial"/>
              <a:cs typeface="Arial"/>
            </a:endParaRPr>
          </a:p>
        </p:txBody>
      </p:sp>
    </p:spTree>
    <p:extLst>
      <p:ext uri="{BB962C8B-B14F-4D97-AF65-F5344CB8AC3E}">
        <p14:creationId xmlns:p14="http://schemas.microsoft.com/office/powerpoint/2010/main" val="27487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وسيلة شرح مع سهم إلى الأسفل 5"/>
          <p:cNvSpPr/>
          <p:nvPr/>
        </p:nvSpPr>
        <p:spPr>
          <a:xfrm>
            <a:off x="2964160" y="548680"/>
            <a:ext cx="3744416" cy="1512168"/>
          </a:xfrm>
          <a:prstGeom prst="downArrowCallout">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4000" b="1" dirty="0">
                <a:solidFill>
                  <a:srgbClr val="A5B592">
                    <a:lumMod val="75000"/>
                  </a:srgbClr>
                </a:solidFill>
              </a:rPr>
              <a:t>Acidosis</a:t>
            </a:r>
            <a:endParaRPr lang="ar-EG" sz="4000" b="1" dirty="0">
              <a:solidFill>
                <a:srgbClr val="A5B592">
                  <a:lumMod val="75000"/>
                </a:srgbClr>
              </a:solidFill>
            </a:endParaRPr>
          </a:p>
        </p:txBody>
      </p:sp>
      <p:sp>
        <p:nvSpPr>
          <p:cNvPr id="8" name="مستطيل 7"/>
          <p:cNvSpPr/>
          <p:nvPr/>
        </p:nvSpPr>
        <p:spPr>
          <a:xfrm flipV="1">
            <a:off x="1187624" y="4856015"/>
            <a:ext cx="6768752" cy="170305"/>
          </a:xfrm>
          <a:prstGeom prst="rect">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0" name="سهم للأسفل 9"/>
          <p:cNvSpPr/>
          <p:nvPr/>
        </p:nvSpPr>
        <p:spPr>
          <a:xfrm>
            <a:off x="1043608" y="4941168"/>
            <a:ext cx="576064" cy="576064"/>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1" name="سهم للأسفل 10"/>
          <p:cNvSpPr/>
          <p:nvPr/>
        </p:nvSpPr>
        <p:spPr>
          <a:xfrm>
            <a:off x="7557038" y="5072505"/>
            <a:ext cx="576064" cy="576064"/>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2" name="مستطيل 11"/>
          <p:cNvSpPr/>
          <p:nvPr/>
        </p:nvSpPr>
        <p:spPr>
          <a:xfrm>
            <a:off x="162135" y="5517232"/>
            <a:ext cx="3672408" cy="1265413"/>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acidosis</a:t>
            </a:r>
            <a:endParaRPr lang="ar-EG" sz="3200" b="1" dirty="0">
              <a:solidFill>
                <a:srgbClr val="002060"/>
              </a:solidFill>
            </a:endParaRPr>
          </a:p>
        </p:txBody>
      </p:sp>
      <p:sp>
        <p:nvSpPr>
          <p:cNvPr id="13" name="مستطيل 12"/>
          <p:cNvSpPr/>
          <p:nvPr/>
        </p:nvSpPr>
        <p:spPr>
          <a:xfrm>
            <a:off x="5226081" y="5625446"/>
            <a:ext cx="3719873" cy="123255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Metabolic acidosis</a:t>
            </a:r>
            <a:endParaRPr lang="ar-EG" sz="3200" b="1" dirty="0">
              <a:solidFill>
                <a:srgbClr val="FF0000"/>
              </a:solidFill>
            </a:endParaRPr>
          </a:p>
        </p:txBody>
      </p:sp>
      <p:sp>
        <p:nvSpPr>
          <p:cNvPr id="20" name="مستطيل مستدير الزوايا 19"/>
          <p:cNvSpPr/>
          <p:nvPr/>
        </p:nvSpPr>
        <p:spPr>
          <a:xfrm>
            <a:off x="3053569" y="2068630"/>
            <a:ext cx="4032448" cy="720081"/>
          </a:xfrm>
          <a:prstGeom prst="roundRect">
            <a:avLst/>
          </a:prstGeom>
          <a:solidFill>
            <a:srgbClr val="FFFF99"/>
          </a:solid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66"/>
                </a:solidFill>
              </a:rPr>
              <a:t>Blood PH tend to </a:t>
            </a:r>
            <a:r>
              <a:rPr lang="en-US" sz="4400" b="1" dirty="0">
                <a:solidFill>
                  <a:srgbClr val="FF0066"/>
                </a:solidFill>
              </a:rPr>
              <a:t>↓</a:t>
            </a:r>
            <a:endParaRPr lang="ar-EG" sz="4400" b="1" dirty="0">
              <a:solidFill>
                <a:srgbClr val="FF0066"/>
              </a:solidFill>
            </a:endParaRPr>
          </a:p>
        </p:txBody>
      </p:sp>
      <p:sp>
        <p:nvSpPr>
          <p:cNvPr id="21" name="مستطيل مستدير الزوايا 20"/>
          <p:cNvSpPr/>
          <p:nvPr/>
        </p:nvSpPr>
        <p:spPr>
          <a:xfrm>
            <a:off x="650911" y="3093375"/>
            <a:ext cx="8184369" cy="1186576"/>
          </a:xfrm>
          <a:prstGeom prst="roundRect">
            <a:avLst/>
          </a:prstGeom>
          <a:solidFill>
            <a:srgbClr val="FFFF99"/>
          </a:solid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400" b="1" dirty="0">
                <a:solidFill>
                  <a:srgbClr val="002060"/>
                </a:solidFill>
              </a:rPr>
              <a:t>Results from </a:t>
            </a:r>
            <a:r>
              <a:rPr lang="en-US" sz="2400" b="1" dirty="0">
                <a:solidFill>
                  <a:srgbClr val="FF0066"/>
                </a:solidFill>
              </a:rPr>
              <a:t>formation of </a:t>
            </a:r>
            <a:r>
              <a:rPr lang="en-US" sz="3600" b="1" dirty="0">
                <a:solidFill>
                  <a:srgbClr val="7030A0"/>
                </a:solidFill>
              </a:rPr>
              <a:t>excessive acids </a:t>
            </a:r>
          </a:p>
          <a:p>
            <a:pPr algn="ctr" rtl="1"/>
            <a:r>
              <a:rPr lang="en-US" sz="2400" b="1" dirty="0">
                <a:solidFill>
                  <a:srgbClr val="00B0F0"/>
                </a:solidFill>
              </a:rPr>
              <a:t>More than the capacity of the </a:t>
            </a:r>
            <a:r>
              <a:rPr lang="en-US" sz="2400" b="1" dirty="0">
                <a:solidFill>
                  <a:srgbClr val="FF0066"/>
                </a:solidFill>
              </a:rPr>
              <a:t>body to eliminate them</a:t>
            </a:r>
            <a:endParaRPr lang="ar-EG" sz="2400" b="1" dirty="0">
              <a:solidFill>
                <a:srgbClr val="FF0066"/>
              </a:solidFill>
            </a:endParaRPr>
          </a:p>
        </p:txBody>
      </p:sp>
      <p:sp>
        <p:nvSpPr>
          <p:cNvPr id="22" name="سهم للأسفل 21"/>
          <p:cNvSpPr/>
          <p:nvPr/>
        </p:nvSpPr>
        <p:spPr>
          <a:xfrm>
            <a:off x="4496618" y="4279951"/>
            <a:ext cx="462829" cy="576064"/>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dirty="0">
              <a:solidFill>
                <a:prstClr val="white"/>
              </a:solidFill>
            </a:endParaRPr>
          </a:p>
        </p:txBody>
      </p:sp>
    </p:spTree>
    <p:extLst>
      <p:ext uri="{BB962C8B-B14F-4D97-AF65-F5344CB8AC3E}">
        <p14:creationId xmlns:p14="http://schemas.microsoft.com/office/powerpoint/2010/main" val="208902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260649"/>
            <a:ext cx="6912768" cy="720080"/>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acidosis</a:t>
            </a:r>
            <a:endParaRPr lang="ar-EG" sz="3200" b="1" dirty="0">
              <a:solidFill>
                <a:srgbClr val="002060"/>
              </a:solidFill>
            </a:endParaRPr>
          </a:p>
        </p:txBody>
      </p:sp>
      <p:sp>
        <p:nvSpPr>
          <p:cNvPr id="6" name="عنصر نائب للمحتوى 5"/>
          <p:cNvSpPr>
            <a:spLocks noGrp="1"/>
          </p:cNvSpPr>
          <p:nvPr>
            <p:ph idx="1"/>
          </p:nvPr>
        </p:nvSpPr>
        <p:spPr>
          <a:xfrm>
            <a:off x="457200" y="1524000"/>
            <a:ext cx="8229600" cy="4641304"/>
          </a:xfrm>
          <a:solidFill>
            <a:srgbClr val="99FF66"/>
          </a:solidFill>
        </p:spPr>
        <p:txBody>
          <a:bodyPr>
            <a:normAutofit/>
          </a:bodyPr>
          <a:lstStyle/>
          <a:p>
            <a:pPr marL="0" indent="0" algn="l" rtl="0">
              <a:buNone/>
            </a:pPr>
            <a:r>
              <a:rPr lang="en-US" dirty="0">
                <a:solidFill>
                  <a:srgbClr val="0070C0"/>
                </a:solidFill>
                <a:latin typeface="Calibri"/>
              </a:rPr>
              <a:t> </a:t>
            </a:r>
            <a:r>
              <a:rPr lang="ar-EG" sz="3600" dirty="0">
                <a:solidFill>
                  <a:schemeClr val="accent5">
                    <a:lumMod val="50000"/>
                  </a:schemeClr>
                </a:solidFill>
                <a:latin typeface="Calibri"/>
              </a:rPr>
              <a:t>↑</a:t>
            </a:r>
            <a:r>
              <a:rPr lang="en-US" sz="3600" b="1" dirty="0">
                <a:solidFill>
                  <a:schemeClr val="accent5">
                    <a:lumMod val="50000"/>
                  </a:schemeClr>
                </a:solidFill>
                <a:latin typeface="Calibri"/>
              </a:rPr>
              <a:t>CO2 (CO2 RETENTION) </a:t>
            </a:r>
            <a:r>
              <a:rPr lang="en-US" b="1" dirty="0">
                <a:solidFill>
                  <a:srgbClr val="0070C0"/>
                </a:solidFill>
                <a:latin typeface="Calibri"/>
              </a:rPr>
              <a:t>due to </a:t>
            </a:r>
          </a:p>
          <a:p>
            <a:pPr algn="l" rtl="0">
              <a:buFont typeface="Wingdings" panose="05000000000000000000" pitchFamily="2" charset="2"/>
              <a:buChar char="q"/>
            </a:pPr>
            <a:r>
              <a:rPr lang="en-US" b="1" dirty="0">
                <a:solidFill>
                  <a:srgbClr val="0070C0"/>
                </a:solidFill>
                <a:latin typeface="Calibri"/>
              </a:rPr>
              <a:t>      Bronchial asthma</a:t>
            </a:r>
          </a:p>
          <a:p>
            <a:pPr algn="l" rtl="0">
              <a:buFont typeface="Wingdings" panose="05000000000000000000" pitchFamily="2" charset="2"/>
              <a:buChar char="q"/>
            </a:pPr>
            <a:r>
              <a:rPr lang="en-US" b="1" dirty="0">
                <a:solidFill>
                  <a:srgbClr val="0070C0"/>
                </a:solidFill>
                <a:latin typeface="Calibri"/>
              </a:rPr>
              <a:t>      Chronic bronchitis</a:t>
            </a:r>
          </a:p>
          <a:p>
            <a:pPr algn="l" rtl="0">
              <a:buFont typeface="Wingdings" panose="05000000000000000000" pitchFamily="2" charset="2"/>
              <a:buChar char="q"/>
            </a:pPr>
            <a:r>
              <a:rPr lang="en-US" b="1" dirty="0">
                <a:solidFill>
                  <a:srgbClr val="0070C0"/>
                </a:solidFill>
                <a:latin typeface="Calibri"/>
              </a:rPr>
              <a:t>      Emphysema</a:t>
            </a:r>
          </a:p>
          <a:p>
            <a:pPr algn="l" rtl="0">
              <a:buFont typeface="Wingdings" panose="05000000000000000000" pitchFamily="2" charset="2"/>
              <a:buChar char="q"/>
            </a:pPr>
            <a:r>
              <a:rPr lang="en-US" b="1" dirty="0">
                <a:solidFill>
                  <a:srgbClr val="0070C0"/>
                </a:solidFill>
                <a:latin typeface="Calibri"/>
              </a:rPr>
              <a:t>      Pneumonia</a:t>
            </a:r>
          </a:p>
          <a:p>
            <a:pPr algn="l" rtl="0">
              <a:buFont typeface="Wingdings" panose="05000000000000000000" pitchFamily="2" charset="2"/>
              <a:buChar char="q"/>
            </a:pPr>
            <a:r>
              <a:rPr lang="en-US" b="1" dirty="0">
                <a:solidFill>
                  <a:srgbClr val="0070C0"/>
                </a:solidFill>
                <a:latin typeface="Calibri"/>
              </a:rPr>
              <a:t>      Respiratory </a:t>
            </a:r>
            <a:r>
              <a:rPr lang="en-US" b="1" dirty="0" err="1">
                <a:solidFill>
                  <a:srgbClr val="0070C0"/>
                </a:solidFill>
                <a:latin typeface="Calibri"/>
              </a:rPr>
              <a:t>centre</a:t>
            </a:r>
            <a:r>
              <a:rPr lang="en-US" b="1" dirty="0">
                <a:solidFill>
                  <a:srgbClr val="0070C0"/>
                </a:solidFill>
                <a:latin typeface="Calibri"/>
              </a:rPr>
              <a:t> inhibition</a:t>
            </a:r>
          </a:p>
          <a:p>
            <a:pPr algn="l" rtl="0">
              <a:buFont typeface="Wingdings" panose="05000000000000000000" pitchFamily="2" charset="2"/>
              <a:buChar char="q"/>
            </a:pPr>
            <a:r>
              <a:rPr lang="en-US" b="1" dirty="0">
                <a:solidFill>
                  <a:srgbClr val="0070C0"/>
                </a:solidFill>
                <a:latin typeface="Calibri"/>
              </a:rPr>
              <a:t>      </a:t>
            </a:r>
            <a:r>
              <a:rPr lang="en-US" b="1" dirty="0" err="1">
                <a:solidFill>
                  <a:srgbClr val="0070C0"/>
                </a:solidFill>
                <a:latin typeface="Calibri"/>
              </a:rPr>
              <a:t>Asphexia</a:t>
            </a:r>
            <a:endParaRPr lang="en-US" b="1" dirty="0">
              <a:solidFill>
                <a:srgbClr val="0070C0"/>
              </a:solidFill>
              <a:latin typeface="Calibri"/>
            </a:endParaRPr>
          </a:p>
          <a:p>
            <a:pPr marL="0" indent="0" algn="l" rtl="0">
              <a:buNone/>
            </a:pPr>
            <a:r>
              <a:rPr lang="en-US" dirty="0">
                <a:solidFill>
                  <a:srgbClr val="0070C0"/>
                </a:solidFill>
                <a:latin typeface="Calibri"/>
              </a:rPr>
              <a:t> </a:t>
            </a:r>
            <a:r>
              <a:rPr lang="ar-EG" sz="2800" dirty="0">
                <a:solidFill>
                  <a:schemeClr val="accent5">
                    <a:lumMod val="50000"/>
                  </a:schemeClr>
                </a:solidFill>
                <a:latin typeface="Calibri"/>
              </a:rPr>
              <a:t>↑</a:t>
            </a:r>
            <a:r>
              <a:rPr lang="en-US" sz="2800" b="1" dirty="0">
                <a:solidFill>
                  <a:schemeClr val="accent5">
                    <a:lumMod val="50000"/>
                  </a:schemeClr>
                </a:solidFill>
                <a:latin typeface="Calibri"/>
              </a:rPr>
              <a:t>CO2 </a:t>
            </a:r>
            <a:r>
              <a:rPr lang="en-US" sz="2800" b="1" dirty="0">
                <a:solidFill>
                  <a:schemeClr val="accent5">
                    <a:lumMod val="50000"/>
                  </a:schemeClr>
                </a:solidFill>
                <a:latin typeface="Calibri"/>
                <a:sym typeface="Symbol"/>
              </a:rPr>
              <a:t></a:t>
            </a:r>
            <a:r>
              <a:rPr lang="en-US" sz="2800" b="1" dirty="0">
                <a:solidFill>
                  <a:schemeClr val="accent5">
                    <a:lumMod val="50000"/>
                  </a:schemeClr>
                </a:solidFill>
                <a:latin typeface="Calibri"/>
              </a:rPr>
              <a:t> </a:t>
            </a:r>
            <a:r>
              <a:rPr lang="en-US" sz="2800" b="1" dirty="0">
                <a:solidFill>
                  <a:schemeClr val="accent5">
                    <a:lumMod val="50000"/>
                  </a:schemeClr>
                </a:solidFill>
                <a:latin typeface="Calibri"/>
                <a:sym typeface="Symbol"/>
              </a:rPr>
              <a:t>      </a:t>
            </a:r>
            <a:r>
              <a:rPr lang="en-US" sz="2800" b="1" dirty="0">
                <a:solidFill>
                  <a:schemeClr val="accent5">
                    <a:lumMod val="50000"/>
                  </a:schemeClr>
                </a:solidFill>
                <a:latin typeface="Calibri"/>
                <a:cs typeface="Calibri"/>
                <a:sym typeface="Symbol"/>
              </a:rPr>
              <a:t>↑ blood H2CO3</a:t>
            </a:r>
          </a:p>
          <a:p>
            <a:pPr marL="0" indent="0" algn="l" rtl="0">
              <a:buNone/>
            </a:pPr>
            <a:endParaRPr lang="en-US" b="1" dirty="0">
              <a:solidFill>
                <a:srgbClr val="0070C0"/>
              </a:solidFill>
              <a:latin typeface="Calibri"/>
            </a:endParaRPr>
          </a:p>
          <a:p>
            <a:pPr marL="0" indent="0" algn="l" rtl="0">
              <a:buNone/>
            </a:pPr>
            <a:endParaRPr lang="ar-EG" b="1" dirty="0">
              <a:solidFill>
                <a:srgbClr val="0070C0"/>
              </a:solidFill>
            </a:endParaRPr>
          </a:p>
        </p:txBody>
      </p:sp>
    </p:spTree>
    <p:extLst>
      <p:ext uri="{BB962C8B-B14F-4D97-AF65-F5344CB8AC3E}">
        <p14:creationId xmlns:p14="http://schemas.microsoft.com/office/powerpoint/2010/main" val="225171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260649"/>
            <a:ext cx="6912768" cy="720080"/>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acidosis</a:t>
            </a:r>
            <a:endParaRPr lang="ar-EG" sz="3200" b="1" dirty="0">
              <a:solidFill>
                <a:srgbClr val="002060"/>
              </a:solidFill>
            </a:endParaRPr>
          </a:p>
        </p:txBody>
      </p:sp>
      <p:sp>
        <p:nvSpPr>
          <p:cNvPr id="6" name="عنصر نائب للمحتوى 5"/>
          <p:cNvSpPr>
            <a:spLocks noGrp="1"/>
          </p:cNvSpPr>
          <p:nvPr>
            <p:ph idx="1"/>
          </p:nvPr>
        </p:nvSpPr>
        <p:spPr>
          <a:xfrm>
            <a:off x="457200" y="1524000"/>
            <a:ext cx="8229600" cy="5073352"/>
          </a:xfrm>
          <a:solidFill>
            <a:srgbClr val="99FF66"/>
          </a:solidFill>
        </p:spPr>
        <p:txBody>
          <a:bodyPr>
            <a:normAutofit fontScale="92500" lnSpcReduction="20000"/>
          </a:bodyPr>
          <a:lstStyle/>
          <a:p>
            <a:pPr marL="0" indent="0" algn="l" rtl="0">
              <a:buNone/>
            </a:pPr>
            <a:r>
              <a:rPr lang="en-US" dirty="0">
                <a:solidFill>
                  <a:srgbClr val="0070C0"/>
                </a:solidFill>
                <a:latin typeface="Calibri"/>
              </a:rPr>
              <a:t> </a:t>
            </a:r>
            <a:r>
              <a:rPr lang="ar-EG" sz="3600" dirty="0">
                <a:solidFill>
                  <a:schemeClr val="accent5">
                    <a:lumMod val="50000"/>
                  </a:schemeClr>
                </a:solidFill>
                <a:latin typeface="Calibri"/>
              </a:rPr>
              <a:t>↑</a:t>
            </a:r>
            <a:r>
              <a:rPr lang="en-US" sz="3600" b="1" dirty="0">
                <a:solidFill>
                  <a:schemeClr val="accent5">
                    <a:lumMod val="50000"/>
                  </a:schemeClr>
                </a:solidFill>
                <a:latin typeface="Calibri"/>
              </a:rPr>
              <a:t>CO2  </a:t>
            </a:r>
            <a:r>
              <a:rPr lang="en-US" sz="3600" b="1" dirty="0">
                <a:solidFill>
                  <a:schemeClr val="accent5">
                    <a:lumMod val="50000"/>
                  </a:schemeClr>
                </a:solidFill>
                <a:latin typeface="Calibri"/>
                <a:sym typeface="Symbol"/>
              </a:rPr>
              <a:t>      </a:t>
            </a:r>
            <a:r>
              <a:rPr lang="en-US" sz="3600" b="1" dirty="0">
                <a:solidFill>
                  <a:schemeClr val="accent5">
                    <a:lumMod val="50000"/>
                  </a:schemeClr>
                </a:solidFill>
                <a:latin typeface="Calibri"/>
                <a:cs typeface="Calibri"/>
                <a:sym typeface="Symbol"/>
              </a:rPr>
              <a:t>↑ blood H2CO3</a:t>
            </a:r>
          </a:p>
          <a:p>
            <a:pPr marL="0" indent="0" algn="l" rtl="0">
              <a:buNone/>
            </a:pPr>
            <a:r>
              <a:rPr lang="en-US" sz="3600" b="1" dirty="0">
                <a:solidFill>
                  <a:schemeClr val="accent5">
                    <a:lumMod val="50000"/>
                  </a:schemeClr>
                </a:solidFill>
                <a:latin typeface="Calibri"/>
                <a:cs typeface="Calibri"/>
                <a:sym typeface="Symbol"/>
              </a:rPr>
              <a:t>                     HCO3¯ not changed</a:t>
            </a:r>
          </a:p>
          <a:p>
            <a:pPr marL="0" indent="0" algn="l" rtl="0">
              <a:buNone/>
            </a:pPr>
            <a:r>
              <a:rPr lang="en-US" sz="3600" b="1" dirty="0">
                <a:solidFill>
                  <a:schemeClr val="accent5">
                    <a:lumMod val="50000"/>
                  </a:schemeClr>
                </a:solidFill>
                <a:latin typeface="Calibri"/>
                <a:cs typeface="Calibri"/>
                <a:sym typeface="Symbol"/>
              </a:rPr>
              <a:t>     ↓ HCO3¯/H2CO3   (N=20:1)</a:t>
            </a:r>
          </a:p>
          <a:p>
            <a:pPr marL="0" indent="0" algn="l" rtl="0">
              <a:buNone/>
            </a:pPr>
            <a:r>
              <a:rPr lang="en-US" sz="3600" b="1" dirty="0">
                <a:solidFill>
                  <a:srgbClr val="002060"/>
                </a:solidFill>
                <a:latin typeface="Calibri"/>
                <a:cs typeface="Calibri"/>
                <a:sym typeface="Symbol"/>
              </a:rPr>
              <a:t>      ↓blood PH</a:t>
            </a:r>
          </a:p>
          <a:p>
            <a:pPr marL="0" indent="0" algn="l" rtl="0">
              <a:buNone/>
            </a:pPr>
            <a:r>
              <a:rPr lang="en-US" sz="3600" b="1" dirty="0">
                <a:solidFill>
                  <a:schemeClr val="accent5">
                    <a:lumMod val="50000"/>
                  </a:schemeClr>
                </a:solidFill>
                <a:latin typeface="Calibri"/>
                <a:cs typeface="Calibri"/>
                <a:sym typeface="Symbol"/>
              </a:rPr>
              <a:t>   </a:t>
            </a:r>
            <a:r>
              <a:rPr lang="en-US" b="1" dirty="0">
                <a:solidFill>
                  <a:srgbClr val="0070C0"/>
                </a:solidFill>
                <a:sym typeface="Symbol"/>
              </a:rPr>
              <a:t>(Uncompensated respiratory acidosis [</a:t>
            </a:r>
            <a:r>
              <a:rPr lang="en-US" b="1" dirty="0" err="1">
                <a:solidFill>
                  <a:srgbClr val="0070C0"/>
                </a:solidFill>
                <a:sym typeface="Symbol"/>
              </a:rPr>
              <a:t>acidemia</a:t>
            </a:r>
            <a:r>
              <a:rPr lang="en-US" b="1" dirty="0">
                <a:solidFill>
                  <a:srgbClr val="0070C0"/>
                </a:solidFill>
                <a:sym typeface="Symbol"/>
              </a:rPr>
              <a:t>])</a:t>
            </a:r>
          </a:p>
          <a:p>
            <a:pPr marL="0" indent="0" algn="l" rtl="0">
              <a:buNone/>
            </a:pPr>
            <a:r>
              <a:rPr lang="en-US" sz="3600" b="1" u="sng" dirty="0">
                <a:solidFill>
                  <a:schemeClr val="accent5">
                    <a:lumMod val="75000"/>
                  </a:schemeClr>
                </a:solidFill>
                <a:latin typeface="Calibri"/>
                <a:cs typeface="Calibri"/>
                <a:sym typeface="Symbol"/>
              </a:rPr>
              <a:t>How to compensate? </a:t>
            </a:r>
          </a:p>
          <a:p>
            <a:pPr marL="0" indent="0" algn="l" rtl="0">
              <a:buNone/>
            </a:pPr>
            <a:r>
              <a:rPr lang="en-US" sz="4000" b="1" dirty="0">
                <a:solidFill>
                  <a:srgbClr val="663300"/>
                </a:solidFill>
                <a:latin typeface="Calibri"/>
                <a:cs typeface="Calibri"/>
                <a:sym typeface="Symbol"/>
              </a:rPr>
              <a:t>Kidney</a:t>
            </a:r>
            <a:r>
              <a:rPr lang="en-US" sz="3200" b="1" dirty="0">
                <a:solidFill>
                  <a:srgbClr val="0000FF"/>
                </a:solidFill>
                <a:latin typeface="Calibri"/>
                <a:cs typeface="Calibri"/>
                <a:sym typeface="Symbol"/>
              </a:rPr>
              <a:t> reabsorbs more </a:t>
            </a:r>
            <a:r>
              <a:rPr lang="en-US" sz="3200" b="1" dirty="0">
                <a:solidFill>
                  <a:schemeClr val="accent5">
                    <a:lumMod val="50000"/>
                  </a:schemeClr>
                </a:solidFill>
                <a:latin typeface="Calibri"/>
                <a:cs typeface="Calibri"/>
                <a:sym typeface="Symbol"/>
              </a:rPr>
              <a:t>HCO3¯ </a:t>
            </a:r>
          </a:p>
          <a:p>
            <a:pPr marL="0" indent="0" algn="l" rtl="0">
              <a:buNone/>
            </a:pPr>
            <a:r>
              <a:rPr lang="en-US" sz="3200" b="1" dirty="0">
                <a:solidFill>
                  <a:srgbClr val="009900"/>
                </a:solidFill>
                <a:latin typeface="Calibri"/>
                <a:cs typeface="Calibri"/>
                <a:sym typeface="Symbol"/>
              </a:rPr>
              <a:t>Till</a:t>
            </a:r>
            <a:r>
              <a:rPr lang="en-US" sz="3200" b="1" dirty="0">
                <a:solidFill>
                  <a:srgbClr val="7030A0"/>
                </a:solidFill>
                <a:latin typeface="Calibri"/>
                <a:cs typeface="Calibri"/>
                <a:sym typeface="Symbol"/>
              </a:rPr>
              <a:t>   </a:t>
            </a:r>
            <a:r>
              <a:rPr lang="en-US" sz="3200" b="1" dirty="0">
                <a:solidFill>
                  <a:srgbClr val="0000FF"/>
                </a:solidFill>
                <a:latin typeface="Calibri"/>
                <a:cs typeface="Calibri"/>
                <a:sym typeface="Symbol"/>
              </a:rPr>
              <a:t>normal</a:t>
            </a:r>
            <a:r>
              <a:rPr lang="en-US" sz="3200" b="1" dirty="0">
                <a:solidFill>
                  <a:srgbClr val="7030A0"/>
                </a:solidFill>
                <a:latin typeface="Calibri"/>
                <a:cs typeface="Calibri"/>
                <a:sym typeface="Symbol"/>
              </a:rPr>
              <a:t> </a:t>
            </a:r>
            <a:r>
              <a:rPr lang="en-US" sz="3200" b="1" dirty="0">
                <a:solidFill>
                  <a:schemeClr val="accent5">
                    <a:lumMod val="50000"/>
                  </a:schemeClr>
                </a:solidFill>
                <a:latin typeface="Calibri"/>
                <a:cs typeface="Calibri"/>
                <a:sym typeface="Symbol"/>
              </a:rPr>
              <a:t>HCO3¯/H2CO3   </a:t>
            </a:r>
            <a:r>
              <a:rPr lang="en-US" sz="3200" b="1" dirty="0">
                <a:solidFill>
                  <a:srgbClr val="0000FF"/>
                </a:solidFill>
                <a:latin typeface="Calibri"/>
                <a:cs typeface="Calibri"/>
                <a:sym typeface="Symbol"/>
              </a:rPr>
              <a:t>(20:1)</a:t>
            </a:r>
          </a:p>
          <a:p>
            <a:pPr marL="0" indent="0" algn="l" rtl="0">
              <a:buNone/>
            </a:pPr>
            <a:r>
              <a:rPr lang="en-US" sz="3200" b="1" dirty="0">
                <a:solidFill>
                  <a:srgbClr val="0000FF"/>
                </a:solidFill>
                <a:latin typeface="Calibri"/>
                <a:cs typeface="Calibri"/>
                <a:sym typeface="Symbol"/>
              </a:rPr>
              <a:t>  PH reach 7.4</a:t>
            </a:r>
          </a:p>
          <a:p>
            <a:pPr marL="0" indent="0" algn="l" rtl="0">
              <a:buNone/>
            </a:pPr>
            <a:r>
              <a:rPr lang="en-US" sz="3200" b="1" dirty="0">
                <a:solidFill>
                  <a:schemeClr val="accent5">
                    <a:lumMod val="50000"/>
                  </a:schemeClr>
                </a:solidFill>
                <a:latin typeface="Calibri"/>
                <a:cs typeface="Calibri"/>
                <a:sym typeface="Symbol"/>
              </a:rPr>
              <a:t> </a:t>
            </a:r>
            <a:endParaRPr lang="en-US" sz="3200" b="1" dirty="0">
              <a:solidFill>
                <a:srgbClr val="00B0F0"/>
              </a:solidFill>
              <a:latin typeface="Calibri"/>
              <a:cs typeface="Calibri"/>
              <a:sym typeface="Symbol"/>
            </a:endParaRPr>
          </a:p>
        </p:txBody>
      </p:sp>
      <p:cxnSp>
        <p:nvCxnSpPr>
          <p:cNvPr id="3" name="رابط كسهم مستقيم 2"/>
          <p:cNvCxnSpPr/>
          <p:nvPr/>
        </p:nvCxnSpPr>
        <p:spPr>
          <a:xfrm>
            <a:off x="2051720" y="1916832"/>
            <a:ext cx="360040" cy="5040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024100" y="1916832"/>
            <a:ext cx="53167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40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457200" y="1124744"/>
            <a:ext cx="8229600" cy="5616624"/>
          </a:xfrm>
          <a:solidFill>
            <a:srgbClr val="FFCCCC"/>
          </a:solidFill>
        </p:spPr>
        <p:txBody>
          <a:bodyPr>
            <a:normAutofit fontScale="77500" lnSpcReduction="20000"/>
          </a:bodyPr>
          <a:lstStyle/>
          <a:p>
            <a:pPr marL="0" indent="0" algn="l" rtl="0">
              <a:buNone/>
            </a:pPr>
            <a:r>
              <a:rPr lang="en-US" sz="3600" b="1" dirty="0">
                <a:solidFill>
                  <a:schemeClr val="bg1"/>
                </a:solidFill>
                <a:latin typeface="Calibri"/>
                <a:cs typeface="Calibri"/>
                <a:sym typeface="Symbol"/>
              </a:rPr>
              <a:t>↑ acids or ↓ bases (HCO3¯) in blood</a:t>
            </a:r>
          </a:p>
          <a:p>
            <a:pPr marL="0" indent="0" algn="l" rtl="0">
              <a:buNone/>
            </a:pPr>
            <a:r>
              <a:rPr lang="en-US" sz="3600" b="1" dirty="0">
                <a:solidFill>
                  <a:schemeClr val="bg1"/>
                </a:solidFill>
                <a:latin typeface="Calibri"/>
                <a:cs typeface="Calibri"/>
                <a:sym typeface="Symbol"/>
              </a:rPr>
              <a:t>                       ↓ blood HCO3¯ </a:t>
            </a:r>
          </a:p>
          <a:p>
            <a:pPr marL="0" indent="0" algn="l" rtl="0">
              <a:buNone/>
            </a:pPr>
            <a:r>
              <a:rPr lang="en-US" sz="3600" b="1" dirty="0">
                <a:solidFill>
                  <a:schemeClr val="bg1"/>
                </a:solidFill>
                <a:latin typeface="Calibri"/>
                <a:cs typeface="Calibri"/>
                <a:sym typeface="Symbol"/>
              </a:rPr>
              <a:t>                        blood H2CO3 not changed</a:t>
            </a:r>
          </a:p>
          <a:p>
            <a:pPr marL="0" indent="0" algn="l" rtl="0">
              <a:buNone/>
            </a:pPr>
            <a:r>
              <a:rPr lang="en-US" sz="3600" b="1" dirty="0">
                <a:solidFill>
                  <a:schemeClr val="bg1"/>
                </a:solidFill>
                <a:latin typeface="Calibri"/>
                <a:cs typeface="Calibri"/>
                <a:sym typeface="Symbol"/>
              </a:rPr>
              <a:t>               ↓ HCO3¯/H2CO3   (N=20:1) </a:t>
            </a:r>
          </a:p>
          <a:p>
            <a:pPr marL="0" indent="0" algn="l" rtl="0">
              <a:buNone/>
            </a:pPr>
            <a:r>
              <a:rPr lang="en-US" sz="3600" b="1" dirty="0">
                <a:solidFill>
                  <a:schemeClr val="bg1"/>
                </a:solidFill>
                <a:latin typeface="Calibri"/>
                <a:cs typeface="Calibri"/>
                <a:sym typeface="Symbol"/>
              </a:rPr>
              <a:t>               ↓blood PH</a:t>
            </a:r>
          </a:p>
          <a:p>
            <a:pPr marL="0" indent="0" algn="l" rtl="0">
              <a:buNone/>
            </a:pPr>
            <a:r>
              <a:rPr lang="en-US" sz="3600" b="1" dirty="0">
                <a:solidFill>
                  <a:schemeClr val="bg1"/>
                </a:solidFill>
                <a:latin typeface="Calibri"/>
                <a:cs typeface="Calibri"/>
                <a:sym typeface="Symbol"/>
              </a:rPr>
              <a:t>   </a:t>
            </a:r>
            <a:r>
              <a:rPr lang="en-US" sz="3100" b="1" dirty="0">
                <a:solidFill>
                  <a:schemeClr val="bg1"/>
                </a:solidFill>
                <a:sym typeface="Symbol"/>
              </a:rPr>
              <a:t>(Uncompensated metabolic acidosis [</a:t>
            </a:r>
            <a:r>
              <a:rPr lang="en-US" sz="3100" b="1" dirty="0" err="1">
                <a:solidFill>
                  <a:schemeClr val="bg1"/>
                </a:solidFill>
                <a:sym typeface="Symbol"/>
              </a:rPr>
              <a:t>acidemia</a:t>
            </a:r>
            <a:r>
              <a:rPr lang="en-US" sz="3100" b="1" dirty="0">
                <a:solidFill>
                  <a:schemeClr val="bg1"/>
                </a:solidFill>
                <a:sym typeface="Symbol"/>
              </a:rPr>
              <a:t>]) </a:t>
            </a:r>
          </a:p>
          <a:p>
            <a:pPr marL="0" indent="0" algn="l" rtl="0">
              <a:buNone/>
            </a:pPr>
            <a:r>
              <a:rPr lang="en-US" sz="3600" b="1" u="sng" dirty="0">
                <a:solidFill>
                  <a:schemeClr val="bg1"/>
                </a:solidFill>
                <a:latin typeface="Calibri"/>
                <a:cs typeface="Calibri"/>
                <a:sym typeface="Symbol"/>
              </a:rPr>
              <a:t>How to compensate? </a:t>
            </a:r>
          </a:p>
          <a:p>
            <a:pPr marL="0" indent="0" algn="l" rtl="0">
              <a:buNone/>
            </a:pPr>
            <a:r>
              <a:rPr lang="en-US" sz="4000" b="1" dirty="0">
                <a:solidFill>
                  <a:schemeClr val="bg1"/>
                </a:solidFill>
                <a:latin typeface="Calibri"/>
                <a:cs typeface="Calibri"/>
                <a:sym typeface="Symbol"/>
              </a:rPr>
              <a:t>↓ PH ++ chemoreceptors in respiratory </a:t>
            </a:r>
            <a:r>
              <a:rPr lang="en-US" sz="4000" b="1" dirty="0" err="1">
                <a:solidFill>
                  <a:schemeClr val="bg1"/>
                </a:solidFill>
                <a:latin typeface="Calibri"/>
                <a:cs typeface="Calibri"/>
                <a:sym typeface="Symbol"/>
              </a:rPr>
              <a:t>centre</a:t>
            </a:r>
            <a:r>
              <a:rPr lang="en-US" sz="4000" b="1" dirty="0">
                <a:solidFill>
                  <a:schemeClr val="bg1"/>
                </a:solidFill>
                <a:latin typeface="Calibri"/>
                <a:cs typeface="Calibri"/>
                <a:sym typeface="Symbol"/>
              </a:rPr>
              <a:t> hyperventilation loss of CO2↓H2CO3</a:t>
            </a:r>
          </a:p>
          <a:p>
            <a:pPr marL="0" indent="0" algn="l" rtl="0">
              <a:buNone/>
            </a:pPr>
            <a:r>
              <a:rPr lang="en-US" sz="3600" b="1" dirty="0">
                <a:solidFill>
                  <a:schemeClr val="bg1"/>
                </a:solidFill>
                <a:latin typeface="Calibri"/>
                <a:cs typeface="Calibri"/>
                <a:sym typeface="Symbol"/>
              </a:rPr>
              <a:t>Till   normal HCO3¯/H2CO3   (20:1)</a:t>
            </a:r>
          </a:p>
          <a:p>
            <a:pPr marL="0" indent="0" algn="l" rtl="0">
              <a:buNone/>
            </a:pPr>
            <a:r>
              <a:rPr lang="en-US" sz="3600" b="1" dirty="0">
                <a:solidFill>
                  <a:schemeClr val="bg1"/>
                </a:solidFill>
                <a:latin typeface="Calibri"/>
                <a:cs typeface="Calibri"/>
                <a:sym typeface="Symbol"/>
              </a:rPr>
              <a:t>  PH reach 7.4 </a:t>
            </a:r>
            <a:r>
              <a:rPr lang="en-US" sz="3100" b="1" dirty="0">
                <a:solidFill>
                  <a:schemeClr val="bg1"/>
                </a:solidFill>
                <a:sym typeface="Symbol"/>
              </a:rPr>
              <a:t>(Compensated metabolic acidosis )</a:t>
            </a:r>
            <a:r>
              <a:rPr lang="en-US" sz="3100" b="1" dirty="0">
                <a:solidFill>
                  <a:srgbClr val="CC0066"/>
                </a:solidFill>
                <a:sym typeface="Symbol"/>
              </a:rPr>
              <a:t> </a:t>
            </a:r>
            <a:endParaRPr lang="en-US" sz="3100" b="1" dirty="0">
              <a:solidFill>
                <a:srgbClr val="0000FF"/>
              </a:solidFill>
              <a:latin typeface="Calibri"/>
              <a:cs typeface="Calibri"/>
              <a:sym typeface="Symbol"/>
            </a:endParaRPr>
          </a:p>
          <a:p>
            <a:pPr marL="0" indent="0" algn="l" rtl="0">
              <a:buNone/>
            </a:pPr>
            <a:r>
              <a:rPr lang="en-US" sz="3200" b="1" dirty="0">
                <a:solidFill>
                  <a:schemeClr val="accent5">
                    <a:lumMod val="50000"/>
                  </a:schemeClr>
                </a:solidFill>
                <a:latin typeface="Calibri"/>
                <a:cs typeface="Calibri"/>
                <a:sym typeface="Symbol"/>
              </a:rPr>
              <a:t> </a:t>
            </a:r>
            <a:endParaRPr lang="en-US" sz="3200" b="1" dirty="0">
              <a:solidFill>
                <a:srgbClr val="00B0F0"/>
              </a:solidFill>
              <a:latin typeface="Calibri"/>
              <a:cs typeface="Calibri"/>
              <a:sym typeface="Symbol"/>
            </a:endParaRPr>
          </a:p>
        </p:txBody>
      </p:sp>
      <p:cxnSp>
        <p:nvCxnSpPr>
          <p:cNvPr id="3" name="رابط كسهم مستقيم 2"/>
          <p:cNvCxnSpPr/>
          <p:nvPr/>
        </p:nvCxnSpPr>
        <p:spPr>
          <a:xfrm>
            <a:off x="1840545" y="1700808"/>
            <a:ext cx="483789" cy="5040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1865588" y="1700808"/>
            <a:ext cx="53167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683568" y="188640"/>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Metabolic acidosis</a:t>
            </a:r>
            <a:endParaRPr lang="ar-EG" sz="3200" b="1" dirty="0">
              <a:solidFill>
                <a:srgbClr val="FF0000"/>
              </a:solidFill>
            </a:endParaRPr>
          </a:p>
        </p:txBody>
      </p:sp>
    </p:spTree>
    <p:extLst>
      <p:ext uri="{BB962C8B-B14F-4D97-AF65-F5344CB8AC3E}">
        <p14:creationId xmlns:p14="http://schemas.microsoft.com/office/powerpoint/2010/main" val="3905478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3203848" y="1281843"/>
            <a:ext cx="3168352" cy="536848"/>
          </a:xfrm>
          <a:solidFill>
            <a:srgbClr val="FF99FF"/>
          </a:solidFill>
        </p:spPr>
        <p:txBody>
          <a:bodyPr>
            <a:noAutofit/>
          </a:bodyPr>
          <a:lstStyle/>
          <a:p>
            <a:pPr marL="0" indent="0" algn="l" rtl="0">
              <a:buNone/>
            </a:pPr>
            <a:r>
              <a:rPr lang="en-US" sz="3200" b="1" dirty="0">
                <a:solidFill>
                  <a:srgbClr val="FF0066"/>
                </a:solidFill>
                <a:latin typeface="Calibri"/>
              </a:rPr>
              <a:t>1-</a:t>
            </a:r>
            <a:r>
              <a:rPr lang="en-US" sz="3200" dirty="0">
                <a:solidFill>
                  <a:srgbClr val="FF0066"/>
                </a:solidFill>
                <a:latin typeface="Calibri"/>
              </a:rPr>
              <a:t>  </a:t>
            </a:r>
            <a:r>
              <a:rPr lang="ar-EG" sz="3200" dirty="0">
                <a:solidFill>
                  <a:srgbClr val="FF0066"/>
                </a:solidFill>
                <a:latin typeface="Calibri"/>
              </a:rPr>
              <a:t>↑</a:t>
            </a:r>
            <a:r>
              <a:rPr lang="en-US" sz="3200" b="1" dirty="0">
                <a:solidFill>
                  <a:srgbClr val="FF0066"/>
                </a:solidFill>
                <a:latin typeface="Calibri"/>
              </a:rPr>
              <a:t>blood  acids</a:t>
            </a:r>
            <a:endParaRPr lang="ar-EG" sz="3200" b="1" dirty="0">
              <a:solidFill>
                <a:srgbClr val="FF0066"/>
              </a:solidFill>
            </a:endParaRPr>
          </a:p>
        </p:txBody>
      </p:sp>
      <p:sp>
        <p:nvSpPr>
          <p:cNvPr id="5" name="مستطيل 4"/>
          <p:cNvSpPr/>
          <p:nvPr/>
        </p:nvSpPr>
        <p:spPr>
          <a:xfrm>
            <a:off x="680120" y="332656"/>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 Causes of Metabolic acidosis</a:t>
            </a:r>
            <a:endParaRPr lang="ar-EG" sz="3200" b="1" dirty="0">
              <a:solidFill>
                <a:srgbClr val="FF0000"/>
              </a:solidFill>
            </a:endParaRPr>
          </a:p>
        </p:txBody>
      </p:sp>
      <p:sp>
        <p:nvSpPr>
          <p:cNvPr id="7" name="عنصر نائب للمحتوى 5"/>
          <p:cNvSpPr txBox="1">
            <a:spLocks/>
          </p:cNvSpPr>
          <p:nvPr/>
        </p:nvSpPr>
        <p:spPr>
          <a:xfrm>
            <a:off x="155376" y="2840732"/>
            <a:ext cx="5712768" cy="3624808"/>
          </a:xfrm>
          <a:prstGeom prst="rect">
            <a:avLst/>
          </a:prstGeom>
          <a:solidFill>
            <a:srgbClr val="FFCCCC"/>
          </a:solidFill>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l" rtl="0">
              <a:buClr>
                <a:srgbClr val="F3A447"/>
              </a:buClr>
              <a:buFont typeface="Wingdings" panose="05000000000000000000" pitchFamily="2" charset="2"/>
              <a:buChar char="q"/>
            </a:pPr>
            <a:r>
              <a:rPr lang="en-US" dirty="0">
                <a:solidFill>
                  <a:srgbClr val="0070C0"/>
                </a:solidFill>
                <a:latin typeface="Calibri"/>
              </a:rPr>
              <a:t> </a:t>
            </a:r>
            <a:r>
              <a:rPr lang="en-US" b="1" dirty="0">
                <a:solidFill>
                  <a:srgbClr val="0070C0"/>
                </a:solidFill>
                <a:latin typeface="Calibri"/>
              </a:rPr>
              <a:t>      </a:t>
            </a:r>
            <a:r>
              <a:rPr lang="en-US" b="1" dirty="0">
                <a:solidFill>
                  <a:schemeClr val="bg1"/>
                </a:solidFill>
                <a:latin typeface="Calibri"/>
                <a:cs typeface="Calibri"/>
              </a:rPr>
              <a:t>↑ lactic acid in muscular exercise</a:t>
            </a:r>
          </a:p>
          <a:p>
            <a:pPr algn="l" rtl="0">
              <a:buClr>
                <a:srgbClr val="F3A447"/>
              </a:buClr>
              <a:buFont typeface="Wingdings" panose="05000000000000000000" pitchFamily="2" charset="2"/>
              <a:buChar char="q"/>
            </a:pPr>
            <a:r>
              <a:rPr lang="en-US" b="1" dirty="0">
                <a:solidFill>
                  <a:schemeClr val="bg1"/>
                </a:solidFill>
                <a:latin typeface="Calibri"/>
                <a:cs typeface="Calibri"/>
              </a:rPr>
              <a:t>       ↑ ketone bodies in Ketosis due to Diabetes mellitus</a:t>
            </a:r>
          </a:p>
          <a:p>
            <a:pPr algn="l" rtl="0">
              <a:buClr>
                <a:srgbClr val="F3A447"/>
              </a:buClr>
              <a:buFont typeface="Wingdings" panose="05000000000000000000" pitchFamily="2" charset="2"/>
              <a:buChar char="q"/>
            </a:pPr>
            <a:r>
              <a:rPr lang="en-US" b="1" dirty="0">
                <a:solidFill>
                  <a:schemeClr val="bg1"/>
                </a:solidFill>
                <a:latin typeface="Calibri"/>
                <a:cs typeface="Calibri"/>
              </a:rPr>
              <a:t>       ↑ acids from metabolism of different food stuffs (diet) as pyruvic , lactic, phosphoric and nucleic acids.</a:t>
            </a:r>
          </a:p>
          <a:p>
            <a:pPr marL="0" indent="0" algn="l" rtl="0">
              <a:buClr>
                <a:srgbClr val="F3A447"/>
              </a:buClr>
              <a:buFont typeface="Wingdings 2"/>
              <a:buNone/>
            </a:pPr>
            <a:r>
              <a:rPr lang="en-US" b="1" dirty="0">
                <a:solidFill>
                  <a:schemeClr val="bg1"/>
                </a:solidFill>
                <a:latin typeface="Calibri"/>
                <a:cs typeface="Calibri"/>
                <a:sym typeface="Symbol"/>
              </a:rPr>
              <a:t>         </a:t>
            </a:r>
            <a:endParaRPr lang="en-US" b="1" dirty="0">
              <a:solidFill>
                <a:schemeClr val="bg1"/>
              </a:solidFill>
              <a:latin typeface="Calibri"/>
            </a:endParaRPr>
          </a:p>
        </p:txBody>
      </p:sp>
      <p:sp>
        <p:nvSpPr>
          <p:cNvPr id="13" name="عنصر نائب للمحتوى 5"/>
          <p:cNvSpPr txBox="1">
            <a:spLocks/>
          </p:cNvSpPr>
          <p:nvPr/>
        </p:nvSpPr>
        <p:spPr>
          <a:xfrm>
            <a:off x="155376" y="2308244"/>
            <a:ext cx="5712768" cy="536848"/>
          </a:xfrm>
          <a:prstGeom prst="rect">
            <a:avLst/>
          </a:prstGeom>
          <a:solidFill>
            <a:srgbClr val="FF66CC"/>
          </a:solidFill>
        </p:spPr>
        <p:txBody>
          <a:bodyPr vert="horz">
            <a:no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ar-EG" sz="3200" dirty="0">
                <a:solidFill>
                  <a:srgbClr val="CC0066"/>
                </a:solidFill>
                <a:latin typeface="Calibri"/>
              </a:rPr>
              <a:t>↑</a:t>
            </a:r>
            <a:r>
              <a:rPr lang="en-US" sz="3200" b="1" dirty="0">
                <a:solidFill>
                  <a:srgbClr val="CC0066"/>
                </a:solidFill>
                <a:latin typeface="Calibri"/>
              </a:rPr>
              <a:t>production</a:t>
            </a:r>
            <a:endParaRPr lang="ar-EG" sz="3200" b="1" dirty="0">
              <a:solidFill>
                <a:srgbClr val="CC0066"/>
              </a:solidFill>
            </a:endParaRPr>
          </a:p>
        </p:txBody>
      </p:sp>
      <p:sp>
        <p:nvSpPr>
          <p:cNvPr id="14" name="عنصر نائب للمحتوى 5"/>
          <p:cNvSpPr txBox="1">
            <a:spLocks/>
          </p:cNvSpPr>
          <p:nvPr/>
        </p:nvSpPr>
        <p:spPr>
          <a:xfrm>
            <a:off x="5974737" y="2308244"/>
            <a:ext cx="2989751" cy="536848"/>
          </a:xfrm>
          <a:prstGeom prst="rect">
            <a:avLst/>
          </a:prstGeom>
          <a:solidFill>
            <a:srgbClr val="FF66CC"/>
          </a:solidFill>
        </p:spPr>
        <p:txBody>
          <a:bodyPr vert="horz">
            <a:no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ar-EG" sz="3200" dirty="0">
                <a:solidFill>
                  <a:srgbClr val="CC0066"/>
                </a:solidFill>
                <a:latin typeface="Calibri"/>
              </a:rPr>
              <a:t>↓</a:t>
            </a:r>
            <a:r>
              <a:rPr lang="en-US" sz="3200" b="1" dirty="0">
                <a:solidFill>
                  <a:srgbClr val="CC0066"/>
                </a:solidFill>
                <a:latin typeface="Calibri"/>
              </a:rPr>
              <a:t>excretion</a:t>
            </a:r>
            <a:endParaRPr lang="ar-EG" sz="3200" b="1" dirty="0">
              <a:solidFill>
                <a:srgbClr val="CC0066"/>
              </a:solidFill>
            </a:endParaRPr>
          </a:p>
        </p:txBody>
      </p:sp>
      <p:sp>
        <p:nvSpPr>
          <p:cNvPr id="9" name="عنصر نائب للمحتوى 5"/>
          <p:cNvSpPr txBox="1">
            <a:spLocks/>
          </p:cNvSpPr>
          <p:nvPr/>
        </p:nvSpPr>
        <p:spPr>
          <a:xfrm>
            <a:off x="6012160" y="2840732"/>
            <a:ext cx="2952328" cy="2699657"/>
          </a:xfrm>
          <a:prstGeom prst="rect">
            <a:avLst/>
          </a:prstGeom>
          <a:solidFill>
            <a:srgbClr val="FFCCCC"/>
          </a:solidFill>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l" rtl="0">
              <a:buClr>
                <a:srgbClr val="F3A447"/>
              </a:buClr>
              <a:buFont typeface="Wingdings" panose="05000000000000000000" pitchFamily="2" charset="2"/>
              <a:buChar char="q"/>
            </a:pPr>
            <a:r>
              <a:rPr lang="en-US" b="1" dirty="0">
                <a:solidFill>
                  <a:schemeClr val="bg1"/>
                </a:solidFill>
                <a:latin typeface="Calibri"/>
                <a:cs typeface="Calibri"/>
              </a:rPr>
              <a:t>f</a:t>
            </a:r>
            <a:r>
              <a:rPr lang="en-US" b="1" dirty="0">
                <a:solidFill>
                  <a:schemeClr val="bg1"/>
                </a:solidFill>
                <a:effectLst>
                  <a:outerShdw blurRad="38100" dist="38100" dir="2700000" algn="tl">
                    <a:srgbClr val="000000">
                      <a:alpha val="43137"/>
                    </a:srgbClr>
                  </a:outerShdw>
                </a:effectLst>
                <a:latin typeface="Calibri"/>
                <a:cs typeface="Calibri"/>
              </a:rPr>
              <a:t>ailure of excretion by the kidney in </a:t>
            </a:r>
            <a:r>
              <a:rPr lang="en-US" b="1" u="sng" dirty="0">
                <a:solidFill>
                  <a:schemeClr val="bg1"/>
                </a:solidFill>
                <a:effectLst>
                  <a:outerShdw blurRad="38100" dist="38100" dir="2700000" algn="tl">
                    <a:srgbClr val="000000">
                      <a:alpha val="43137"/>
                    </a:srgbClr>
                  </a:outerShdw>
                </a:effectLst>
                <a:latin typeface="Calibri"/>
                <a:cs typeface="Calibri"/>
              </a:rPr>
              <a:t>chronic renal failure</a:t>
            </a:r>
            <a:endParaRPr lang="en-US" b="1" u="sng" dirty="0">
              <a:solidFill>
                <a:schemeClr val="bg1"/>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242116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3203848" y="1281843"/>
            <a:ext cx="3888432" cy="536848"/>
          </a:xfrm>
          <a:solidFill>
            <a:srgbClr val="FF99FF"/>
          </a:solidFill>
        </p:spPr>
        <p:txBody>
          <a:bodyPr>
            <a:noAutofit/>
          </a:bodyPr>
          <a:lstStyle/>
          <a:p>
            <a:pPr marL="0" indent="0" algn="l" rtl="0">
              <a:buNone/>
            </a:pPr>
            <a:r>
              <a:rPr lang="en-US" sz="3200" b="1" dirty="0">
                <a:solidFill>
                  <a:srgbClr val="FF0066"/>
                </a:solidFill>
                <a:latin typeface="Calibri"/>
              </a:rPr>
              <a:t>1-</a:t>
            </a:r>
            <a:r>
              <a:rPr lang="en-US" sz="3200" dirty="0">
                <a:solidFill>
                  <a:srgbClr val="FF0066"/>
                </a:solidFill>
                <a:latin typeface="Calibri"/>
              </a:rPr>
              <a:t>  </a:t>
            </a:r>
            <a:r>
              <a:rPr lang="ar-EG" sz="3200" dirty="0">
                <a:solidFill>
                  <a:srgbClr val="FF0066"/>
                </a:solidFill>
                <a:latin typeface="Calibri"/>
              </a:rPr>
              <a:t>↑</a:t>
            </a:r>
            <a:r>
              <a:rPr lang="en-US" sz="3200" b="1" dirty="0">
                <a:solidFill>
                  <a:srgbClr val="FF0066"/>
                </a:solidFill>
                <a:latin typeface="Calibri"/>
              </a:rPr>
              <a:t>  base loss</a:t>
            </a:r>
            <a:endParaRPr lang="ar-EG" sz="3200" b="1" dirty="0">
              <a:solidFill>
                <a:srgbClr val="FF0066"/>
              </a:solidFill>
            </a:endParaRPr>
          </a:p>
        </p:txBody>
      </p:sp>
      <p:sp>
        <p:nvSpPr>
          <p:cNvPr id="5" name="مستطيل 4"/>
          <p:cNvSpPr/>
          <p:nvPr/>
        </p:nvSpPr>
        <p:spPr>
          <a:xfrm>
            <a:off x="680120" y="332656"/>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 Causes of Metabolic acidosis</a:t>
            </a:r>
            <a:endParaRPr lang="ar-EG" sz="3200" b="1" dirty="0">
              <a:solidFill>
                <a:srgbClr val="FF0000"/>
              </a:solidFill>
            </a:endParaRPr>
          </a:p>
        </p:txBody>
      </p:sp>
      <p:sp>
        <p:nvSpPr>
          <p:cNvPr id="7" name="عنصر نائب للمحتوى 5"/>
          <p:cNvSpPr txBox="1">
            <a:spLocks/>
          </p:cNvSpPr>
          <p:nvPr/>
        </p:nvSpPr>
        <p:spPr>
          <a:xfrm>
            <a:off x="155376" y="1988840"/>
            <a:ext cx="8449072" cy="4680520"/>
          </a:xfrm>
          <a:prstGeom prst="rect">
            <a:avLst/>
          </a:prstGeom>
          <a:solidFill>
            <a:srgbClr val="FFCCCC"/>
          </a:solidFill>
        </p:spPr>
        <p:txBody>
          <a:bodyPr vert="horz">
            <a:normAutofit fontScale="92500" lnSpcReduction="10000"/>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l" rtl="0">
              <a:buClr>
                <a:srgbClr val="F3A447"/>
              </a:buClr>
              <a:buFont typeface="Wingdings" panose="05000000000000000000" pitchFamily="2" charset="2"/>
              <a:buChar char="q"/>
            </a:pPr>
            <a:r>
              <a:rPr lang="en-US" dirty="0">
                <a:solidFill>
                  <a:srgbClr val="0070C0"/>
                </a:solidFill>
                <a:latin typeface="Calibri"/>
              </a:rPr>
              <a:t> </a:t>
            </a:r>
            <a:r>
              <a:rPr lang="en-US" b="1" dirty="0">
                <a:solidFill>
                  <a:srgbClr val="0070C0"/>
                </a:solidFill>
                <a:latin typeface="Calibri"/>
              </a:rPr>
              <a:t>      </a:t>
            </a:r>
            <a:r>
              <a:rPr lang="en-US" b="1" u="sng" dirty="0">
                <a:solidFill>
                  <a:schemeClr val="bg1"/>
                </a:solidFill>
                <a:latin typeface="Calibri"/>
                <a:cs typeface="Calibri"/>
              </a:rPr>
              <a:t>Diarrhea</a:t>
            </a:r>
            <a:r>
              <a:rPr lang="en-US" b="1" dirty="0">
                <a:solidFill>
                  <a:schemeClr val="bg1"/>
                </a:solidFill>
                <a:latin typeface="Calibri"/>
                <a:cs typeface="Calibri"/>
              </a:rPr>
              <a:t>:</a:t>
            </a:r>
            <a:r>
              <a:rPr lang="en-US" b="1" dirty="0">
                <a:solidFill>
                  <a:schemeClr val="bg1"/>
                </a:solidFill>
                <a:latin typeface="Calibri"/>
                <a:cs typeface="Calibri"/>
                <a:sym typeface="Symbol"/>
              </a:rPr>
              <a:t> Intestinal juices  are alkaline being rich in Na⁺ &amp; K⁺ bicarbonate</a:t>
            </a:r>
          </a:p>
          <a:p>
            <a:pPr algn="l" rtl="0">
              <a:buClr>
                <a:srgbClr val="F3A447"/>
              </a:buClr>
              <a:buFont typeface="Wingdings" panose="05000000000000000000" pitchFamily="2" charset="2"/>
              <a:buChar char="q"/>
            </a:pPr>
            <a:r>
              <a:rPr lang="en-US" b="1" dirty="0">
                <a:solidFill>
                  <a:schemeClr val="bg1"/>
                </a:solidFill>
                <a:latin typeface="Calibri"/>
                <a:cs typeface="Calibri"/>
                <a:sym typeface="Symbol"/>
              </a:rPr>
              <a:t> </a:t>
            </a:r>
            <a:r>
              <a:rPr lang="en-US" b="1" u="sng" dirty="0">
                <a:solidFill>
                  <a:schemeClr val="bg1"/>
                </a:solidFill>
                <a:latin typeface="Calibri"/>
                <a:cs typeface="Calibri"/>
                <a:sym typeface="Symbol"/>
              </a:rPr>
              <a:t>Vomiting</a:t>
            </a:r>
            <a:r>
              <a:rPr lang="en-US" b="1" dirty="0">
                <a:solidFill>
                  <a:schemeClr val="bg1"/>
                </a:solidFill>
                <a:latin typeface="Calibri"/>
                <a:cs typeface="Calibri"/>
                <a:sym typeface="Symbol"/>
              </a:rPr>
              <a:t>: due to low intestinal  obstruction</a:t>
            </a:r>
          </a:p>
          <a:p>
            <a:pPr algn="l" rtl="0">
              <a:buClr>
                <a:srgbClr val="F3A447"/>
              </a:buClr>
              <a:buFont typeface="Wingdings" panose="05000000000000000000" pitchFamily="2" charset="2"/>
              <a:buChar char="q"/>
            </a:pPr>
            <a:r>
              <a:rPr lang="en-US" b="1" dirty="0">
                <a:solidFill>
                  <a:schemeClr val="bg1"/>
                </a:solidFill>
                <a:latin typeface="Calibri"/>
                <a:cs typeface="Calibri"/>
                <a:sym typeface="Symbol"/>
              </a:rPr>
              <a:t> </a:t>
            </a:r>
            <a:r>
              <a:rPr lang="en-US" b="1" u="sng" dirty="0">
                <a:solidFill>
                  <a:schemeClr val="bg1"/>
                </a:solidFill>
                <a:latin typeface="Calibri"/>
                <a:cs typeface="Calibri"/>
                <a:sym typeface="Symbol"/>
              </a:rPr>
              <a:t>Hyperkalemia</a:t>
            </a:r>
            <a:r>
              <a:rPr lang="en-US" b="1" dirty="0">
                <a:solidFill>
                  <a:schemeClr val="bg1"/>
                </a:solidFill>
                <a:latin typeface="Calibri"/>
                <a:cs typeface="Calibri"/>
                <a:sym typeface="Symbol"/>
              </a:rPr>
              <a:t>: </a:t>
            </a:r>
          </a:p>
          <a:p>
            <a:pPr marL="0" indent="0" algn="l" rtl="0">
              <a:buClr>
                <a:srgbClr val="F3A447"/>
              </a:buClr>
              <a:buFont typeface="Wingdings 2"/>
              <a:buNone/>
            </a:pPr>
            <a:r>
              <a:rPr lang="en-US" b="1" dirty="0">
                <a:solidFill>
                  <a:schemeClr val="bg1"/>
                </a:solidFill>
                <a:latin typeface="Calibri"/>
                <a:cs typeface="Calibri"/>
                <a:sym typeface="Symbol"/>
              </a:rPr>
              <a:t>      *↑renal tubular reabsorption of Na⁺ in exchange with K⁺</a:t>
            </a:r>
          </a:p>
          <a:p>
            <a:pPr marL="0" indent="0" algn="l" rtl="0">
              <a:buClr>
                <a:srgbClr val="F3A447"/>
              </a:buClr>
              <a:buFont typeface="Wingdings 2"/>
              <a:buNone/>
            </a:pPr>
            <a:r>
              <a:rPr lang="en-US" b="1" dirty="0">
                <a:solidFill>
                  <a:schemeClr val="bg1"/>
                </a:solidFill>
                <a:latin typeface="Calibri"/>
                <a:cs typeface="Calibri"/>
                <a:sym typeface="Symbol"/>
              </a:rPr>
              <a:t>         stop of Na⁺/ H⁺ exchange</a:t>
            </a:r>
          </a:p>
          <a:p>
            <a:pPr marL="0" indent="0" algn="l" rtl="0">
              <a:buClr>
                <a:srgbClr val="F3A447"/>
              </a:buClr>
              <a:buFont typeface="Wingdings 2"/>
              <a:buNone/>
            </a:pPr>
            <a:r>
              <a:rPr lang="en-US" b="1" dirty="0">
                <a:solidFill>
                  <a:schemeClr val="bg1"/>
                </a:solidFill>
                <a:latin typeface="Calibri"/>
                <a:cs typeface="Calibri"/>
                <a:sym typeface="Symbol"/>
              </a:rPr>
              <a:t>      * Na⁺ reabsorption will be in the form of </a:t>
            </a:r>
            <a:r>
              <a:rPr lang="en-US" b="1" dirty="0" err="1">
                <a:solidFill>
                  <a:schemeClr val="bg1"/>
                </a:solidFill>
                <a:latin typeface="Calibri"/>
                <a:cs typeface="Calibri"/>
                <a:sym typeface="Symbol"/>
              </a:rPr>
              <a:t>NaCl</a:t>
            </a:r>
            <a:r>
              <a:rPr lang="en-US" b="1" dirty="0">
                <a:solidFill>
                  <a:schemeClr val="bg1"/>
                </a:solidFill>
                <a:latin typeface="Calibri"/>
                <a:cs typeface="Calibri"/>
                <a:sym typeface="Symbol"/>
              </a:rPr>
              <a:t> not NaHCO3 &gt; HCO3‾ will be excreted in the form of KHCO3 in urine.</a:t>
            </a:r>
          </a:p>
          <a:p>
            <a:pPr marL="0" indent="0" algn="l" rtl="0">
              <a:buClr>
                <a:srgbClr val="F3A447"/>
              </a:buClr>
              <a:buFont typeface="Wingdings 2"/>
              <a:buNone/>
            </a:pPr>
            <a:r>
              <a:rPr lang="en-US" b="1" dirty="0">
                <a:solidFill>
                  <a:schemeClr val="bg1"/>
                </a:solidFill>
                <a:latin typeface="Calibri"/>
                <a:cs typeface="Calibri"/>
                <a:sym typeface="Symbol"/>
              </a:rPr>
              <a:t>       HCO3‾ loss in urine  metabolic acidosis (Alkaline urine)</a:t>
            </a:r>
          </a:p>
          <a:p>
            <a:pPr marL="0" indent="0" algn="l" rtl="0">
              <a:buClr>
                <a:srgbClr val="F3A447"/>
              </a:buClr>
              <a:buFont typeface="Wingdings 2"/>
              <a:buNone/>
            </a:pPr>
            <a:r>
              <a:rPr lang="en-US" b="1" dirty="0">
                <a:solidFill>
                  <a:schemeClr val="bg1"/>
                </a:solidFill>
                <a:latin typeface="Calibri"/>
                <a:cs typeface="Calibri"/>
                <a:sym typeface="Symbol"/>
              </a:rPr>
              <a:t>      ↑ </a:t>
            </a:r>
            <a:r>
              <a:rPr lang="en-US" b="1" dirty="0" err="1">
                <a:solidFill>
                  <a:schemeClr val="bg1"/>
                </a:solidFill>
                <a:latin typeface="Calibri"/>
                <a:cs typeface="Calibri"/>
                <a:sym typeface="Symbol"/>
              </a:rPr>
              <a:t>Cl</a:t>
            </a:r>
            <a:r>
              <a:rPr lang="en-US" b="1" dirty="0">
                <a:solidFill>
                  <a:schemeClr val="bg1"/>
                </a:solidFill>
                <a:latin typeface="Calibri"/>
                <a:cs typeface="Calibri"/>
                <a:sym typeface="Symbol"/>
              </a:rPr>
              <a:t> in blood </a:t>
            </a:r>
            <a:r>
              <a:rPr lang="en-US" b="1" dirty="0" err="1">
                <a:solidFill>
                  <a:schemeClr val="bg1"/>
                </a:solidFill>
                <a:latin typeface="Calibri"/>
                <a:cs typeface="Calibri"/>
                <a:sym typeface="Symbol"/>
              </a:rPr>
              <a:t>hyperchloremic</a:t>
            </a:r>
            <a:r>
              <a:rPr lang="en-US" b="1" dirty="0">
                <a:solidFill>
                  <a:schemeClr val="bg1"/>
                </a:solidFill>
                <a:latin typeface="Calibri"/>
                <a:cs typeface="Calibri"/>
                <a:sym typeface="Symbol"/>
              </a:rPr>
              <a:t> acidosis (Acidic blood)</a:t>
            </a:r>
          </a:p>
          <a:p>
            <a:pPr marL="0" indent="0" algn="l" rtl="0">
              <a:buClr>
                <a:srgbClr val="F3A447"/>
              </a:buClr>
              <a:buFont typeface="Wingdings 2"/>
              <a:buNone/>
            </a:pPr>
            <a:r>
              <a:rPr lang="en-US" b="1" dirty="0">
                <a:solidFill>
                  <a:schemeClr val="bg1"/>
                </a:solidFill>
                <a:latin typeface="Calibri"/>
                <a:cs typeface="Calibri"/>
                <a:sym typeface="Symbol"/>
              </a:rPr>
              <a:t>The  alkaline urine&amp; acidic blood is called </a:t>
            </a:r>
            <a:r>
              <a:rPr lang="en-US" b="1" u="sng" dirty="0">
                <a:solidFill>
                  <a:schemeClr val="bg1"/>
                </a:solidFill>
                <a:latin typeface="Calibri"/>
                <a:cs typeface="Calibri"/>
                <a:sym typeface="Symbol"/>
              </a:rPr>
              <a:t>paradoxical acidosis</a:t>
            </a:r>
          </a:p>
          <a:p>
            <a:pPr marL="0" indent="0" algn="l" rtl="0">
              <a:buClr>
                <a:srgbClr val="F3A447"/>
              </a:buClr>
              <a:buFont typeface="Wingdings 2"/>
              <a:buNone/>
            </a:pPr>
            <a:endParaRPr lang="en-US" b="1" dirty="0">
              <a:solidFill>
                <a:schemeClr val="bg1"/>
              </a:solidFill>
              <a:latin typeface="Calibri"/>
            </a:endParaRPr>
          </a:p>
        </p:txBody>
      </p:sp>
    </p:spTree>
    <p:extLst>
      <p:ext uri="{BB962C8B-B14F-4D97-AF65-F5344CB8AC3E}">
        <p14:creationId xmlns:p14="http://schemas.microsoft.com/office/powerpoint/2010/main" val="406143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3203848" y="1281843"/>
            <a:ext cx="3168352" cy="536848"/>
          </a:xfrm>
          <a:solidFill>
            <a:srgbClr val="FF99FF"/>
          </a:solidFill>
        </p:spPr>
        <p:txBody>
          <a:bodyPr>
            <a:noAutofit/>
          </a:bodyPr>
          <a:lstStyle/>
          <a:p>
            <a:pPr marL="0" indent="0" algn="l" rtl="0">
              <a:buNone/>
            </a:pPr>
            <a:r>
              <a:rPr lang="en-US" sz="3200" b="1" dirty="0">
                <a:solidFill>
                  <a:srgbClr val="FF0066"/>
                </a:solidFill>
                <a:latin typeface="Calibri"/>
              </a:rPr>
              <a:t>1-</a:t>
            </a:r>
            <a:r>
              <a:rPr lang="en-US" sz="3200" dirty="0">
                <a:solidFill>
                  <a:srgbClr val="FF0066"/>
                </a:solidFill>
                <a:latin typeface="Calibri"/>
              </a:rPr>
              <a:t>  </a:t>
            </a:r>
            <a:r>
              <a:rPr lang="ar-EG" sz="3200" dirty="0">
                <a:solidFill>
                  <a:srgbClr val="FF0066"/>
                </a:solidFill>
                <a:latin typeface="Calibri"/>
              </a:rPr>
              <a:t>↑</a:t>
            </a:r>
            <a:r>
              <a:rPr lang="en-US" sz="3200" b="1" dirty="0">
                <a:solidFill>
                  <a:srgbClr val="FF0066"/>
                </a:solidFill>
                <a:latin typeface="Calibri"/>
              </a:rPr>
              <a:t>blood  acids</a:t>
            </a:r>
            <a:endParaRPr lang="ar-EG" sz="3200" b="1" dirty="0">
              <a:solidFill>
                <a:srgbClr val="FF0066"/>
              </a:solidFill>
            </a:endParaRPr>
          </a:p>
        </p:txBody>
      </p:sp>
      <p:sp>
        <p:nvSpPr>
          <p:cNvPr id="5" name="مستطيل 4"/>
          <p:cNvSpPr/>
          <p:nvPr/>
        </p:nvSpPr>
        <p:spPr>
          <a:xfrm>
            <a:off x="680120" y="332656"/>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 Causes of Metabolic acidosis</a:t>
            </a:r>
            <a:endParaRPr lang="ar-EG" sz="3200" b="1" dirty="0">
              <a:solidFill>
                <a:srgbClr val="FF0000"/>
              </a:solidFill>
            </a:endParaRPr>
          </a:p>
        </p:txBody>
      </p:sp>
      <p:sp>
        <p:nvSpPr>
          <p:cNvPr id="7" name="عنصر نائب للمحتوى 5"/>
          <p:cNvSpPr txBox="1">
            <a:spLocks/>
          </p:cNvSpPr>
          <p:nvPr/>
        </p:nvSpPr>
        <p:spPr>
          <a:xfrm>
            <a:off x="155375" y="2831536"/>
            <a:ext cx="2976463" cy="3624808"/>
          </a:xfrm>
          <a:prstGeom prst="rect">
            <a:avLst/>
          </a:prstGeom>
          <a:solidFill>
            <a:srgbClr val="FFCCCC"/>
          </a:solidFill>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b="1" dirty="0">
                <a:solidFill>
                  <a:srgbClr val="FF0066"/>
                </a:solidFill>
                <a:latin typeface="Calibri"/>
              </a:rPr>
              <a:t>              </a:t>
            </a:r>
          </a:p>
          <a:p>
            <a:pPr marL="0" indent="0" algn="l" rtl="0">
              <a:buClr>
                <a:srgbClr val="F3A447"/>
              </a:buClr>
              <a:buFont typeface="Wingdings 2"/>
              <a:buNone/>
            </a:pPr>
            <a:r>
              <a:rPr lang="en-US" b="1" dirty="0">
                <a:solidFill>
                  <a:srgbClr val="FF0066"/>
                </a:solidFill>
                <a:latin typeface="Calibri"/>
              </a:rPr>
              <a:t>                     </a:t>
            </a:r>
            <a:r>
              <a:rPr lang="en-US" b="1" dirty="0" err="1">
                <a:solidFill>
                  <a:srgbClr val="9C85C0">
                    <a:lumMod val="75000"/>
                  </a:srgbClr>
                </a:solidFill>
                <a:latin typeface="Calibri"/>
              </a:rPr>
              <a:t>Cl</a:t>
            </a:r>
            <a:r>
              <a:rPr lang="en-US" b="1" dirty="0">
                <a:solidFill>
                  <a:srgbClr val="9C85C0">
                    <a:lumMod val="75000"/>
                  </a:srgbClr>
                </a:solidFill>
                <a:latin typeface="Calibri"/>
                <a:cs typeface="Calibri"/>
              </a:rPr>
              <a:t>‾</a:t>
            </a:r>
            <a:endParaRPr lang="en-US" b="1" dirty="0">
              <a:solidFill>
                <a:srgbClr val="9C85C0">
                  <a:lumMod val="75000"/>
                </a:srgbClr>
              </a:solidFill>
              <a:latin typeface="Calibri"/>
            </a:endParaRPr>
          </a:p>
          <a:p>
            <a:pPr marL="0" indent="0" algn="l" rtl="0">
              <a:buClr>
                <a:srgbClr val="F3A447"/>
              </a:buClr>
              <a:buFont typeface="Wingdings 2"/>
              <a:buNone/>
            </a:pPr>
            <a:r>
              <a:rPr lang="en-US" b="1" dirty="0">
                <a:solidFill>
                  <a:srgbClr val="FF0000"/>
                </a:solidFill>
                <a:latin typeface="Calibri"/>
              </a:rPr>
              <a:t>Na</a:t>
            </a:r>
            <a:r>
              <a:rPr lang="en-US" b="1" dirty="0">
                <a:solidFill>
                  <a:srgbClr val="003300"/>
                </a:solidFill>
                <a:latin typeface="Calibri"/>
              </a:rPr>
              <a:t>HCO3</a:t>
            </a:r>
            <a:r>
              <a:rPr lang="en-US" b="1" dirty="0">
                <a:solidFill>
                  <a:srgbClr val="FF0066"/>
                </a:solidFill>
                <a:latin typeface="Calibri"/>
              </a:rPr>
              <a:t>    </a:t>
            </a:r>
            <a:r>
              <a:rPr lang="en-US" b="1" dirty="0">
                <a:solidFill>
                  <a:srgbClr val="FF0000"/>
                </a:solidFill>
                <a:latin typeface="Calibri"/>
              </a:rPr>
              <a:t>Na</a:t>
            </a:r>
            <a:r>
              <a:rPr lang="ar-JO" b="1" dirty="0">
                <a:solidFill>
                  <a:srgbClr val="FF0000"/>
                </a:solidFill>
                <a:latin typeface="Calibri"/>
              </a:rPr>
              <a:t> </a:t>
            </a:r>
            <a:r>
              <a:rPr lang="en-US" b="1" dirty="0">
                <a:solidFill>
                  <a:srgbClr val="FF0000"/>
                </a:solidFill>
                <a:latin typeface="Calibri"/>
                <a:cs typeface="Calibri"/>
              </a:rPr>
              <a:t>⁺</a:t>
            </a:r>
          </a:p>
          <a:p>
            <a:pPr marL="0" indent="0" algn="l" rtl="0">
              <a:buClr>
                <a:srgbClr val="F3A447"/>
              </a:buClr>
              <a:buFont typeface="Wingdings 2"/>
              <a:buNone/>
            </a:pPr>
            <a:r>
              <a:rPr lang="en-US" b="1" dirty="0">
                <a:solidFill>
                  <a:srgbClr val="FF0066"/>
                </a:solidFill>
                <a:latin typeface="Calibri"/>
                <a:cs typeface="Calibri"/>
              </a:rPr>
              <a:t>                     </a:t>
            </a:r>
            <a:r>
              <a:rPr lang="en-US" b="1" dirty="0">
                <a:solidFill>
                  <a:srgbClr val="FF0066"/>
                </a:solidFill>
                <a:latin typeface="Calibri"/>
              </a:rPr>
              <a:t>K</a:t>
            </a:r>
            <a:r>
              <a:rPr lang="en-US" b="1" dirty="0">
                <a:solidFill>
                  <a:srgbClr val="FF0066"/>
                </a:solidFill>
                <a:latin typeface="Calibri"/>
                <a:cs typeface="Calibri"/>
              </a:rPr>
              <a:t>⁺   </a:t>
            </a:r>
          </a:p>
          <a:p>
            <a:pPr marL="0" indent="0" algn="l" rtl="0">
              <a:buClr>
                <a:srgbClr val="F3A447"/>
              </a:buClr>
              <a:buFont typeface="Wingdings 2"/>
              <a:buNone/>
            </a:pPr>
            <a:r>
              <a:rPr lang="en-US" b="1" dirty="0">
                <a:solidFill>
                  <a:srgbClr val="FF0066"/>
                </a:solidFill>
                <a:latin typeface="Calibri"/>
                <a:cs typeface="Calibri"/>
              </a:rPr>
              <a:t>                </a:t>
            </a:r>
            <a:r>
              <a:rPr lang="en-US" b="1" dirty="0">
                <a:solidFill>
                  <a:srgbClr val="003300"/>
                </a:solidFill>
                <a:latin typeface="Calibri"/>
              </a:rPr>
              <a:t>HCO3 </a:t>
            </a:r>
            <a:r>
              <a:rPr lang="en-US" b="1" dirty="0">
                <a:solidFill>
                  <a:srgbClr val="003300"/>
                </a:solidFill>
                <a:latin typeface="Calibri"/>
                <a:cs typeface="Calibri"/>
              </a:rPr>
              <a:t>⁻</a:t>
            </a:r>
          </a:p>
          <a:p>
            <a:pPr marL="0" indent="0" algn="l" rtl="0">
              <a:buClr>
                <a:srgbClr val="F3A447"/>
              </a:buClr>
              <a:buFont typeface="Wingdings 2"/>
              <a:buNone/>
            </a:pPr>
            <a:r>
              <a:rPr lang="en-US" b="1" dirty="0">
                <a:solidFill>
                  <a:srgbClr val="FF0066"/>
                </a:solidFill>
                <a:latin typeface="Calibri"/>
                <a:cs typeface="Calibri"/>
              </a:rPr>
              <a:t> </a:t>
            </a:r>
          </a:p>
          <a:p>
            <a:pPr marL="0" indent="0" algn="l" rtl="0">
              <a:buClr>
                <a:srgbClr val="F3A447"/>
              </a:buClr>
              <a:buFont typeface="Wingdings 2"/>
              <a:buNone/>
            </a:pPr>
            <a:r>
              <a:rPr lang="en-US" b="1" dirty="0">
                <a:solidFill>
                  <a:srgbClr val="FF0066"/>
                </a:solidFill>
                <a:latin typeface="Calibri"/>
                <a:cs typeface="Calibri"/>
              </a:rPr>
              <a:t>              </a:t>
            </a:r>
            <a:r>
              <a:rPr lang="en-US" b="1" dirty="0">
                <a:solidFill>
                  <a:srgbClr val="CC0066"/>
                </a:solidFill>
                <a:latin typeface="Calibri"/>
              </a:rPr>
              <a:t>K</a:t>
            </a:r>
            <a:r>
              <a:rPr lang="en-US" b="1" dirty="0">
                <a:solidFill>
                  <a:srgbClr val="003300"/>
                </a:solidFill>
                <a:latin typeface="Calibri"/>
              </a:rPr>
              <a:t>HCO3</a:t>
            </a:r>
          </a:p>
        </p:txBody>
      </p:sp>
      <p:sp>
        <p:nvSpPr>
          <p:cNvPr id="13" name="عنصر نائب للمحتوى 5"/>
          <p:cNvSpPr txBox="1">
            <a:spLocks/>
          </p:cNvSpPr>
          <p:nvPr/>
        </p:nvSpPr>
        <p:spPr>
          <a:xfrm>
            <a:off x="155376" y="2308244"/>
            <a:ext cx="2976464" cy="536848"/>
          </a:xfrm>
          <a:prstGeom prst="rect">
            <a:avLst/>
          </a:prstGeom>
          <a:solidFill>
            <a:srgbClr val="FF66CC"/>
          </a:solidFill>
        </p:spPr>
        <p:txBody>
          <a:bodyPr vert="horz">
            <a:no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sz="3200" dirty="0">
                <a:solidFill>
                  <a:srgbClr val="CC0066"/>
                </a:solidFill>
                <a:latin typeface="Calibri"/>
              </a:rPr>
              <a:t>Tubular lumen</a:t>
            </a:r>
            <a:endParaRPr lang="ar-EG" sz="3200" b="1" dirty="0">
              <a:solidFill>
                <a:srgbClr val="CC0066"/>
              </a:solidFill>
            </a:endParaRPr>
          </a:p>
        </p:txBody>
      </p:sp>
      <p:sp>
        <p:nvSpPr>
          <p:cNvPr id="14" name="عنصر نائب للمحتوى 5"/>
          <p:cNvSpPr txBox="1">
            <a:spLocks/>
          </p:cNvSpPr>
          <p:nvPr/>
        </p:nvSpPr>
        <p:spPr>
          <a:xfrm>
            <a:off x="5974737" y="2308244"/>
            <a:ext cx="2989751" cy="536848"/>
          </a:xfrm>
          <a:prstGeom prst="rect">
            <a:avLst/>
          </a:prstGeom>
          <a:solidFill>
            <a:srgbClr val="FF66CC"/>
          </a:solidFill>
        </p:spPr>
        <p:txBody>
          <a:bodyPr vert="horz">
            <a:no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sz="3200" b="1" dirty="0">
                <a:solidFill>
                  <a:srgbClr val="CC0066"/>
                </a:solidFill>
              </a:rPr>
              <a:t>blood</a:t>
            </a:r>
            <a:endParaRPr lang="ar-EG" sz="3200" b="1" dirty="0">
              <a:solidFill>
                <a:srgbClr val="CC0066"/>
              </a:solidFill>
            </a:endParaRPr>
          </a:p>
        </p:txBody>
      </p:sp>
      <p:sp>
        <p:nvSpPr>
          <p:cNvPr id="9" name="عنصر نائب للمحتوى 5"/>
          <p:cNvSpPr txBox="1">
            <a:spLocks/>
          </p:cNvSpPr>
          <p:nvPr/>
        </p:nvSpPr>
        <p:spPr>
          <a:xfrm>
            <a:off x="6012160" y="2840732"/>
            <a:ext cx="2952328" cy="3624808"/>
          </a:xfrm>
          <a:prstGeom prst="rect">
            <a:avLst/>
          </a:prstGeom>
          <a:solidFill>
            <a:srgbClr val="FFCCCC"/>
          </a:solidFill>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b="1" dirty="0">
                <a:solidFill>
                  <a:srgbClr val="FF0066"/>
                </a:solidFill>
                <a:latin typeface="Calibri"/>
              </a:rPr>
              <a:t>       </a:t>
            </a:r>
          </a:p>
          <a:p>
            <a:pPr marL="0" indent="0" algn="l" rtl="0">
              <a:buClr>
                <a:srgbClr val="F3A447"/>
              </a:buClr>
              <a:buFont typeface="Wingdings 2"/>
              <a:buNone/>
            </a:pPr>
            <a:r>
              <a:rPr lang="en-US" b="1" dirty="0">
                <a:solidFill>
                  <a:srgbClr val="FF0066"/>
                </a:solidFill>
                <a:latin typeface="Calibri"/>
                <a:cs typeface="Calibri"/>
              </a:rPr>
              <a:t>           </a:t>
            </a:r>
            <a:r>
              <a:rPr lang="en-US" b="1" dirty="0" err="1">
                <a:solidFill>
                  <a:srgbClr val="9C85C0">
                    <a:lumMod val="75000"/>
                  </a:srgbClr>
                </a:solidFill>
                <a:latin typeface="Calibri"/>
              </a:rPr>
              <a:t>Cl</a:t>
            </a:r>
            <a:r>
              <a:rPr lang="en-US" b="1" dirty="0">
                <a:solidFill>
                  <a:srgbClr val="9C85C0">
                    <a:lumMod val="75000"/>
                  </a:srgbClr>
                </a:solidFill>
                <a:latin typeface="Calibri"/>
                <a:cs typeface="Calibri"/>
              </a:rPr>
              <a:t>‾</a:t>
            </a:r>
            <a:r>
              <a:rPr lang="en-US" b="1" dirty="0">
                <a:solidFill>
                  <a:srgbClr val="FF0066"/>
                </a:solidFill>
                <a:latin typeface="Calibri"/>
                <a:cs typeface="Calibri"/>
              </a:rPr>
              <a:t>          </a:t>
            </a:r>
            <a:r>
              <a:rPr lang="en-US" b="1" dirty="0" err="1">
                <a:solidFill>
                  <a:srgbClr val="FF0000"/>
                </a:solidFill>
                <a:latin typeface="Calibri"/>
                <a:cs typeface="Calibri"/>
              </a:rPr>
              <a:t>Na</a:t>
            </a:r>
            <a:r>
              <a:rPr lang="en-US" b="1" dirty="0" err="1">
                <a:solidFill>
                  <a:srgbClr val="9C85C0">
                    <a:lumMod val="75000"/>
                  </a:srgbClr>
                </a:solidFill>
                <a:latin typeface="Calibri"/>
                <a:cs typeface="Calibri"/>
              </a:rPr>
              <a:t>Cl</a:t>
            </a:r>
            <a:endParaRPr lang="en-US" b="1" dirty="0">
              <a:solidFill>
                <a:srgbClr val="9C85C0">
                  <a:lumMod val="75000"/>
                </a:srgbClr>
              </a:solidFill>
              <a:latin typeface="Calibri"/>
            </a:endParaRPr>
          </a:p>
          <a:p>
            <a:pPr marL="0" indent="0" algn="l" rtl="0">
              <a:buClr>
                <a:srgbClr val="F3A447"/>
              </a:buClr>
              <a:buFont typeface="Wingdings 2"/>
              <a:buNone/>
            </a:pPr>
            <a:r>
              <a:rPr lang="en-US" b="1" dirty="0">
                <a:solidFill>
                  <a:srgbClr val="FF0066"/>
                </a:solidFill>
                <a:latin typeface="Calibri"/>
                <a:cs typeface="Calibri"/>
              </a:rPr>
              <a:t>          </a:t>
            </a:r>
            <a:r>
              <a:rPr lang="en-US" b="1" dirty="0">
                <a:solidFill>
                  <a:srgbClr val="FF0066"/>
                </a:solidFill>
                <a:latin typeface="Calibri"/>
              </a:rPr>
              <a:t> </a:t>
            </a:r>
            <a:r>
              <a:rPr lang="en-US" b="1" dirty="0">
                <a:solidFill>
                  <a:srgbClr val="FF0000"/>
                </a:solidFill>
                <a:latin typeface="Calibri"/>
              </a:rPr>
              <a:t>Na</a:t>
            </a:r>
            <a:r>
              <a:rPr lang="en-US" b="1" dirty="0">
                <a:solidFill>
                  <a:srgbClr val="FF0000"/>
                </a:solidFill>
                <a:latin typeface="Calibri"/>
                <a:cs typeface="Calibri"/>
              </a:rPr>
              <a:t>⁺</a:t>
            </a:r>
          </a:p>
          <a:p>
            <a:pPr marL="0" indent="0" algn="l" rtl="0">
              <a:buClr>
                <a:srgbClr val="F3A447"/>
              </a:buClr>
              <a:buFont typeface="Wingdings 2"/>
              <a:buNone/>
            </a:pPr>
            <a:r>
              <a:rPr lang="en-US" b="1" dirty="0">
                <a:solidFill>
                  <a:srgbClr val="FF0066"/>
                </a:solidFill>
                <a:latin typeface="Calibri"/>
              </a:rPr>
              <a:t>            K</a:t>
            </a:r>
            <a:r>
              <a:rPr lang="en-US" b="1" dirty="0">
                <a:solidFill>
                  <a:srgbClr val="FF0066"/>
                </a:solidFill>
                <a:latin typeface="Calibri"/>
                <a:cs typeface="Calibri"/>
              </a:rPr>
              <a:t>⁺</a:t>
            </a:r>
            <a:endParaRPr lang="en-US" b="1" dirty="0">
              <a:solidFill>
                <a:srgbClr val="663300"/>
              </a:solidFill>
              <a:latin typeface="Calibri"/>
            </a:endParaRPr>
          </a:p>
        </p:txBody>
      </p:sp>
      <p:sp>
        <p:nvSpPr>
          <p:cNvPr id="10" name="عنصر نائب للمحتوى 5"/>
          <p:cNvSpPr txBox="1">
            <a:spLocks/>
          </p:cNvSpPr>
          <p:nvPr/>
        </p:nvSpPr>
        <p:spPr>
          <a:xfrm>
            <a:off x="3131840" y="2840732"/>
            <a:ext cx="2842897" cy="3624808"/>
          </a:xfrm>
          <a:prstGeom prst="rect">
            <a:avLst/>
          </a:prstGeom>
          <a:solidFill>
            <a:srgbClr val="FFCCCC"/>
          </a:solidFill>
          <a:ln w="47625">
            <a:solidFill>
              <a:schemeClr val="bg1"/>
            </a:solidFill>
          </a:ln>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b="1" dirty="0">
                <a:solidFill>
                  <a:srgbClr val="FF0066"/>
                </a:solidFill>
                <a:latin typeface="Calibri"/>
              </a:rPr>
              <a:t>           </a:t>
            </a:r>
          </a:p>
          <a:p>
            <a:pPr marL="0" indent="0" algn="l" rtl="0">
              <a:buClr>
                <a:srgbClr val="F3A447"/>
              </a:buClr>
              <a:buFont typeface="Wingdings 2"/>
              <a:buNone/>
            </a:pPr>
            <a:r>
              <a:rPr lang="en-US" b="1" dirty="0">
                <a:solidFill>
                  <a:srgbClr val="FF0066"/>
                </a:solidFill>
                <a:latin typeface="Calibri"/>
              </a:rPr>
              <a:t>             </a:t>
            </a:r>
            <a:r>
              <a:rPr lang="en-US" b="1" dirty="0" err="1">
                <a:solidFill>
                  <a:srgbClr val="9C85C0">
                    <a:lumMod val="75000"/>
                  </a:srgbClr>
                </a:solidFill>
                <a:latin typeface="Calibri"/>
              </a:rPr>
              <a:t>Cl</a:t>
            </a:r>
            <a:r>
              <a:rPr lang="en-US" b="1" dirty="0">
                <a:solidFill>
                  <a:srgbClr val="9C85C0">
                    <a:lumMod val="75000"/>
                  </a:srgbClr>
                </a:solidFill>
                <a:latin typeface="Calibri"/>
                <a:cs typeface="Calibri"/>
              </a:rPr>
              <a:t>‾</a:t>
            </a:r>
            <a:endParaRPr lang="en-US" b="1" dirty="0">
              <a:solidFill>
                <a:srgbClr val="9C85C0">
                  <a:lumMod val="75000"/>
                </a:srgbClr>
              </a:solidFill>
              <a:latin typeface="Calibri"/>
            </a:endParaRPr>
          </a:p>
          <a:p>
            <a:pPr marL="0" indent="0" algn="l" rtl="0">
              <a:buClr>
                <a:srgbClr val="F3A447"/>
              </a:buClr>
              <a:buFont typeface="Wingdings 2"/>
              <a:buNone/>
            </a:pPr>
            <a:r>
              <a:rPr lang="en-US" b="1" dirty="0">
                <a:solidFill>
                  <a:srgbClr val="FF0066"/>
                </a:solidFill>
                <a:latin typeface="Calibri"/>
              </a:rPr>
              <a:t>             </a:t>
            </a:r>
            <a:r>
              <a:rPr lang="en-US" b="1" u="sng" dirty="0">
                <a:solidFill>
                  <a:srgbClr val="FF0000"/>
                </a:solidFill>
                <a:latin typeface="Calibri"/>
              </a:rPr>
              <a:t>Na</a:t>
            </a:r>
            <a:r>
              <a:rPr lang="en-US" b="1" u="sng" dirty="0">
                <a:solidFill>
                  <a:srgbClr val="FF0000"/>
                </a:solidFill>
                <a:latin typeface="Calibri"/>
                <a:cs typeface="Calibri"/>
              </a:rPr>
              <a:t>⁺</a:t>
            </a:r>
          </a:p>
          <a:p>
            <a:pPr marL="0" indent="0" algn="l" rtl="0">
              <a:buClr>
                <a:srgbClr val="F3A447"/>
              </a:buClr>
              <a:buFont typeface="Wingdings 2"/>
              <a:buNone/>
            </a:pPr>
            <a:r>
              <a:rPr lang="en-US" b="1" dirty="0">
                <a:solidFill>
                  <a:srgbClr val="FF0066"/>
                </a:solidFill>
                <a:latin typeface="Calibri"/>
              </a:rPr>
              <a:t>             K</a:t>
            </a:r>
            <a:r>
              <a:rPr lang="en-US" b="1" dirty="0">
                <a:solidFill>
                  <a:srgbClr val="FF0066"/>
                </a:solidFill>
                <a:latin typeface="Calibri"/>
                <a:cs typeface="Calibri"/>
              </a:rPr>
              <a:t>⁺</a:t>
            </a:r>
            <a:endParaRPr lang="en-US" b="1" dirty="0">
              <a:solidFill>
                <a:srgbClr val="FF0066"/>
              </a:solidFill>
              <a:latin typeface="Calibri"/>
            </a:endParaRPr>
          </a:p>
        </p:txBody>
      </p:sp>
      <p:sp>
        <p:nvSpPr>
          <p:cNvPr id="11" name="عنصر نائب للمحتوى 5"/>
          <p:cNvSpPr txBox="1">
            <a:spLocks/>
          </p:cNvSpPr>
          <p:nvPr/>
        </p:nvSpPr>
        <p:spPr>
          <a:xfrm>
            <a:off x="3131839" y="2295836"/>
            <a:ext cx="2848475" cy="536848"/>
          </a:xfrm>
          <a:prstGeom prst="rect">
            <a:avLst/>
          </a:prstGeom>
          <a:solidFill>
            <a:srgbClr val="FF66CC"/>
          </a:solidFill>
          <a:ln w="34925">
            <a:solidFill>
              <a:schemeClr val="bg1"/>
            </a:solidFill>
          </a:ln>
        </p:spPr>
        <p:txBody>
          <a:bodyPr vert="horz">
            <a:no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sz="3200" dirty="0">
                <a:solidFill>
                  <a:srgbClr val="CC0066"/>
                </a:solidFill>
                <a:latin typeface="Calibri"/>
              </a:rPr>
              <a:t>Tubular cell</a:t>
            </a:r>
            <a:endParaRPr lang="ar-EG" sz="3200" b="1" dirty="0">
              <a:solidFill>
                <a:srgbClr val="CC0066"/>
              </a:solidFill>
            </a:endParaRPr>
          </a:p>
        </p:txBody>
      </p:sp>
      <p:cxnSp>
        <p:nvCxnSpPr>
          <p:cNvPr id="3" name="رابط كسهم مستقيم 2"/>
          <p:cNvCxnSpPr/>
          <p:nvPr/>
        </p:nvCxnSpPr>
        <p:spPr>
          <a:xfrm>
            <a:off x="2411760" y="4077072"/>
            <a:ext cx="1368152"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a:off x="5076056" y="4066626"/>
            <a:ext cx="1552196"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H="1">
            <a:off x="5076056" y="4535895"/>
            <a:ext cx="1552196"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flipH="1">
            <a:off x="2263720" y="4535895"/>
            <a:ext cx="1552196"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شكل بيضاوي 19"/>
          <p:cNvSpPr/>
          <p:nvPr/>
        </p:nvSpPr>
        <p:spPr>
          <a:xfrm>
            <a:off x="5686705" y="4044161"/>
            <a:ext cx="576064" cy="51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21" name="شكل بيضاوي 20"/>
          <p:cNvSpPr/>
          <p:nvPr/>
        </p:nvSpPr>
        <p:spPr>
          <a:xfrm>
            <a:off x="2856889" y="4091017"/>
            <a:ext cx="576064" cy="444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cxnSp>
        <p:nvCxnSpPr>
          <p:cNvPr id="22" name="رابط كسهم مستقيم 21"/>
          <p:cNvCxnSpPr/>
          <p:nvPr/>
        </p:nvCxnSpPr>
        <p:spPr>
          <a:xfrm>
            <a:off x="2447764" y="3553746"/>
            <a:ext cx="1368152"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a:off x="5201311" y="3564192"/>
            <a:ext cx="1368152"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a:off x="7334522" y="3553746"/>
            <a:ext cx="684076"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flipV="1">
            <a:off x="7469612" y="3564192"/>
            <a:ext cx="252738" cy="512880"/>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مستطيل 31"/>
          <p:cNvSpPr/>
          <p:nvPr/>
        </p:nvSpPr>
        <p:spPr>
          <a:xfrm>
            <a:off x="171234" y="4044161"/>
            <a:ext cx="1331640" cy="491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dirty="0">
                <a:solidFill>
                  <a:srgbClr val="FF0000"/>
                </a:solidFill>
              </a:rPr>
              <a:t>(Filtered)</a:t>
            </a:r>
            <a:endParaRPr lang="ar-EG" dirty="0">
              <a:solidFill>
                <a:srgbClr val="FF0000"/>
              </a:solidFill>
            </a:endParaRPr>
          </a:p>
        </p:txBody>
      </p:sp>
      <p:cxnSp>
        <p:nvCxnSpPr>
          <p:cNvPr id="35" name="رابط كسهم مستقيم 34"/>
          <p:cNvCxnSpPr/>
          <p:nvPr/>
        </p:nvCxnSpPr>
        <p:spPr>
          <a:xfrm>
            <a:off x="1469508" y="4026514"/>
            <a:ext cx="188548"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رابط كسهم مستقيم 37"/>
          <p:cNvCxnSpPr/>
          <p:nvPr/>
        </p:nvCxnSpPr>
        <p:spPr>
          <a:xfrm>
            <a:off x="1875724" y="5229200"/>
            <a:ext cx="0" cy="504056"/>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547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وسيلة شرح مع سهم إلى الأسفل 5"/>
          <p:cNvSpPr/>
          <p:nvPr/>
        </p:nvSpPr>
        <p:spPr>
          <a:xfrm>
            <a:off x="2984376" y="260647"/>
            <a:ext cx="3744416" cy="1512168"/>
          </a:xfrm>
          <a:prstGeom prst="downArrowCallout">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4000" b="1" dirty="0">
                <a:solidFill>
                  <a:srgbClr val="002060"/>
                </a:solidFill>
              </a:rPr>
              <a:t>Alkalosis</a:t>
            </a:r>
            <a:endParaRPr lang="ar-EG" sz="4000" b="1" dirty="0">
              <a:solidFill>
                <a:srgbClr val="002060"/>
              </a:solidFill>
            </a:endParaRPr>
          </a:p>
        </p:txBody>
      </p:sp>
      <p:sp>
        <p:nvSpPr>
          <p:cNvPr id="8" name="مستطيل 7"/>
          <p:cNvSpPr/>
          <p:nvPr/>
        </p:nvSpPr>
        <p:spPr>
          <a:xfrm flipV="1">
            <a:off x="1330956" y="4170486"/>
            <a:ext cx="6768752" cy="170305"/>
          </a:xfrm>
          <a:prstGeom prst="rect">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0" name="سهم للأسفل 9"/>
          <p:cNvSpPr/>
          <p:nvPr/>
        </p:nvSpPr>
        <p:spPr>
          <a:xfrm>
            <a:off x="1187624" y="4159703"/>
            <a:ext cx="576064" cy="576064"/>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1" name="سهم للأسفل 10"/>
          <p:cNvSpPr/>
          <p:nvPr/>
        </p:nvSpPr>
        <p:spPr>
          <a:xfrm>
            <a:off x="7811676" y="4170486"/>
            <a:ext cx="576064" cy="576064"/>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2" name="مستطيل 11"/>
          <p:cNvSpPr/>
          <p:nvPr/>
        </p:nvSpPr>
        <p:spPr>
          <a:xfrm>
            <a:off x="179512" y="4702908"/>
            <a:ext cx="3672408" cy="1265413"/>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alkalosis</a:t>
            </a:r>
            <a:endParaRPr lang="ar-EG" sz="3200" b="1" dirty="0">
              <a:solidFill>
                <a:srgbClr val="002060"/>
              </a:solidFill>
            </a:endParaRPr>
          </a:p>
        </p:txBody>
      </p:sp>
      <p:sp>
        <p:nvSpPr>
          <p:cNvPr id="13" name="مستطيل 12"/>
          <p:cNvSpPr/>
          <p:nvPr/>
        </p:nvSpPr>
        <p:spPr>
          <a:xfrm>
            <a:off x="5226081" y="4735767"/>
            <a:ext cx="3719873" cy="123255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Metabolic alkalosis</a:t>
            </a:r>
            <a:endParaRPr lang="ar-EG" sz="3200" b="1" dirty="0">
              <a:solidFill>
                <a:srgbClr val="FF0000"/>
              </a:solidFill>
            </a:endParaRPr>
          </a:p>
        </p:txBody>
      </p:sp>
      <p:sp>
        <p:nvSpPr>
          <p:cNvPr id="20" name="مستطيل مستدير الزوايا 19"/>
          <p:cNvSpPr/>
          <p:nvPr/>
        </p:nvSpPr>
        <p:spPr>
          <a:xfrm>
            <a:off x="2984376" y="1583079"/>
            <a:ext cx="4323928" cy="720081"/>
          </a:xfrm>
          <a:prstGeom prst="roundRect">
            <a:avLst/>
          </a:prstGeom>
          <a:solidFill>
            <a:srgbClr val="FFFF99"/>
          </a:solid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66"/>
                </a:solidFill>
              </a:rPr>
              <a:t>Blood PH tend to </a:t>
            </a:r>
            <a:r>
              <a:rPr lang="en-US" sz="4400" b="1" dirty="0">
                <a:solidFill>
                  <a:srgbClr val="FF0066"/>
                </a:solidFill>
                <a:latin typeface="Calibri"/>
                <a:cs typeface="Calibri"/>
              </a:rPr>
              <a:t>↑</a:t>
            </a:r>
            <a:endParaRPr lang="ar-EG" sz="4400" b="1" dirty="0">
              <a:solidFill>
                <a:srgbClr val="FF0066"/>
              </a:solidFill>
            </a:endParaRPr>
          </a:p>
        </p:txBody>
      </p:sp>
      <p:sp>
        <p:nvSpPr>
          <p:cNvPr id="21" name="مستطيل مستدير الزوايا 20"/>
          <p:cNvSpPr/>
          <p:nvPr/>
        </p:nvSpPr>
        <p:spPr>
          <a:xfrm>
            <a:off x="323528" y="2443746"/>
            <a:ext cx="8544409" cy="1345294"/>
          </a:xfrm>
          <a:prstGeom prst="roundRect">
            <a:avLst/>
          </a:prstGeom>
          <a:solidFill>
            <a:srgbClr val="FFFF99"/>
          </a:solid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400" b="1" dirty="0">
                <a:solidFill>
                  <a:srgbClr val="002060"/>
                </a:solidFill>
              </a:rPr>
              <a:t>Results from </a:t>
            </a:r>
            <a:r>
              <a:rPr lang="en-US" sz="2400" b="1" dirty="0">
                <a:solidFill>
                  <a:srgbClr val="FF0066"/>
                </a:solidFill>
              </a:rPr>
              <a:t>formation of </a:t>
            </a:r>
            <a:r>
              <a:rPr lang="en-US" sz="3600" b="1" dirty="0">
                <a:solidFill>
                  <a:srgbClr val="7030A0"/>
                </a:solidFill>
              </a:rPr>
              <a:t>excessive bases </a:t>
            </a:r>
          </a:p>
          <a:p>
            <a:pPr algn="ctr" rtl="1"/>
            <a:r>
              <a:rPr lang="en-US" sz="2400" b="1" dirty="0">
                <a:solidFill>
                  <a:srgbClr val="00B0F0"/>
                </a:solidFill>
              </a:rPr>
              <a:t>More than the capacity of the </a:t>
            </a:r>
            <a:r>
              <a:rPr lang="en-US" sz="2400" b="1" dirty="0">
                <a:solidFill>
                  <a:srgbClr val="FF0066"/>
                </a:solidFill>
              </a:rPr>
              <a:t>body to neutralize &amp; eliminate them</a:t>
            </a:r>
            <a:endParaRPr lang="ar-EG" sz="2400" b="1" dirty="0">
              <a:solidFill>
                <a:srgbClr val="FF0066"/>
              </a:solidFill>
            </a:endParaRPr>
          </a:p>
        </p:txBody>
      </p:sp>
      <p:sp>
        <p:nvSpPr>
          <p:cNvPr id="22" name="سهم للأسفل 21"/>
          <p:cNvSpPr/>
          <p:nvPr/>
        </p:nvSpPr>
        <p:spPr>
          <a:xfrm>
            <a:off x="4483917" y="3789040"/>
            <a:ext cx="462829" cy="417346"/>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dirty="0">
              <a:solidFill>
                <a:prstClr val="white"/>
              </a:solidFill>
            </a:endParaRPr>
          </a:p>
        </p:txBody>
      </p:sp>
    </p:spTree>
    <p:extLst>
      <p:ext uri="{BB962C8B-B14F-4D97-AF65-F5344CB8AC3E}">
        <p14:creationId xmlns:p14="http://schemas.microsoft.com/office/powerpoint/2010/main" val="3030243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260649"/>
            <a:ext cx="6912768" cy="720080"/>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alkalosis</a:t>
            </a:r>
            <a:endParaRPr lang="ar-EG" sz="3200" b="1" dirty="0">
              <a:solidFill>
                <a:srgbClr val="002060"/>
              </a:solidFill>
            </a:endParaRPr>
          </a:p>
        </p:txBody>
      </p:sp>
      <p:sp>
        <p:nvSpPr>
          <p:cNvPr id="6" name="عنصر نائب للمحتوى 5"/>
          <p:cNvSpPr>
            <a:spLocks noGrp="1"/>
          </p:cNvSpPr>
          <p:nvPr>
            <p:ph idx="1"/>
          </p:nvPr>
        </p:nvSpPr>
        <p:spPr>
          <a:xfrm>
            <a:off x="457200" y="1524000"/>
            <a:ext cx="8229600" cy="3777208"/>
          </a:xfrm>
          <a:solidFill>
            <a:srgbClr val="99FF66"/>
          </a:solidFill>
        </p:spPr>
        <p:txBody>
          <a:bodyPr>
            <a:normAutofit lnSpcReduction="10000"/>
          </a:bodyPr>
          <a:lstStyle/>
          <a:p>
            <a:pPr marL="0" indent="0" algn="l" rtl="0">
              <a:buNone/>
            </a:pPr>
            <a:r>
              <a:rPr lang="en-US" sz="3600" b="1" dirty="0">
                <a:solidFill>
                  <a:schemeClr val="accent5">
                    <a:lumMod val="50000"/>
                  </a:schemeClr>
                </a:solidFill>
                <a:latin typeface="Calibri"/>
                <a:cs typeface="Calibri"/>
              </a:rPr>
              <a:t>↑ </a:t>
            </a:r>
            <a:r>
              <a:rPr lang="en-US" sz="3600" b="1" dirty="0">
                <a:solidFill>
                  <a:schemeClr val="accent5">
                    <a:lumMod val="50000"/>
                  </a:schemeClr>
                </a:solidFill>
                <a:latin typeface="Calibri"/>
              </a:rPr>
              <a:t>CO2 loss </a:t>
            </a:r>
            <a:r>
              <a:rPr lang="en-US" b="1" dirty="0">
                <a:solidFill>
                  <a:srgbClr val="0070C0"/>
                </a:solidFill>
                <a:latin typeface="Calibri"/>
              </a:rPr>
              <a:t>due to </a:t>
            </a:r>
          </a:p>
          <a:p>
            <a:pPr algn="l" rtl="0">
              <a:buFont typeface="Wingdings" panose="05000000000000000000" pitchFamily="2" charset="2"/>
              <a:buChar char="q"/>
            </a:pPr>
            <a:r>
              <a:rPr lang="en-US" b="1" dirty="0">
                <a:solidFill>
                  <a:srgbClr val="0070C0"/>
                </a:solidFill>
                <a:latin typeface="Calibri"/>
              </a:rPr>
              <a:t>      fever</a:t>
            </a:r>
          </a:p>
          <a:p>
            <a:pPr algn="l" rtl="0">
              <a:buFont typeface="Wingdings" panose="05000000000000000000" pitchFamily="2" charset="2"/>
              <a:buChar char="q"/>
            </a:pPr>
            <a:r>
              <a:rPr lang="en-US" b="1" dirty="0">
                <a:solidFill>
                  <a:srgbClr val="0070C0"/>
                </a:solidFill>
                <a:latin typeface="Calibri"/>
              </a:rPr>
              <a:t>      encephalitis</a:t>
            </a:r>
          </a:p>
          <a:p>
            <a:pPr algn="l" rtl="0">
              <a:buFont typeface="Wingdings" panose="05000000000000000000" pitchFamily="2" charset="2"/>
              <a:buChar char="q"/>
            </a:pPr>
            <a:r>
              <a:rPr lang="en-US" b="1" dirty="0">
                <a:solidFill>
                  <a:srgbClr val="0070C0"/>
                </a:solidFill>
                <a:latin typeface="Calibri"/>
              </a:rPr>
              <a:t>      high altitude</a:t>
            </a:r>
          </a:p>
          <a:p>
            <a:pPr algn="l" rtl="0">
              <a:buFont typeface="Wingdings" panose="05000000000000000000" pitchFamily="2" charset="2"/>
              <a:buChar char="q"/>
            </a:pPr>
            <a:r>
              <a:rPr lang="en-US" b="1" dirty="0">
                <a:solidFill>
                  <a:srgbClr val="0070C0"/>
                </a:solidFill>
                <a:latin typeface="Calibri"/>
              </a:rPr>
              <a:t>      late stages of salicylate poisoning</a:t>
            </a:r>
          </a:p>
          <a:p>
            <a:pPr algn="l" rtl="0">
              <a:buFont typeface="Wingdings" panose="05000000000000000000" pitchFamily="2" charset="2"/>
              <a:buChar char="q"/>
            </a:pPr>
            <a:r>
              <a:rPr lang="en-US" b="1" dirty="0">
                <a:solidFill>
                  <a:srgbClr val="0070C0"/>
                </a:solidFill>
                <a:latin typeface="Calibri"/>
              </a:rPr>
              <a:t>      </a:t>
            </a:r>
            <a:r>
              <a:rPr lang="en-US" b="1" dirty="0" err="1">
                <a:solidFill>
                  <a:srgbClr val="0070C0"/>
                </a:solidFill>
                <a:latin typeface="Calibri"/>
              </a:rPr>
              <a:t>hystrical</a:t>
            </a:r>
            <a:r>
              <a:rPr lang="en-US" b="1" dirty="0">
                <a:solidFill>
                  <a:srgbClr val="0070C0"/>
                </a:solidFill>
                <a:latin typeface="Calibri"/>
              </a:rPr>
              <a:t> hyperventilation</a:t>
            </a:r>
          </a:p>
          <a:p>
            <a:pPr algn="l" rtl="0">
              <a:buFont typeface="Wingdings" panose="05000000000000000000" pitchFamily="2" charset="2"/>
              <a:buChar char="q"/>
            </a:pPr>
            <a:endParaRPr lang="en-US" b="1" dirty="0">
              <a:solidFill>
                <a:srgbClr val="0070C0"/>
              </a:solidFill>
              <a:latin typeface="Calibri"/>
            </a:endParaRPr>
          </a:p>
          <a:p>
            <a:pPr marL="0" indent="0" algn="l" rtl="0">
              <a:buNone/>
            </a:pPr>
            <a:r>
              <a:rPr lang="en-US" dirty="0">
                <a:solidFill>
                  <a:srgbClr val="0070C0"/>
                </a:solidFill>
                <a:latin typeface="Calibri"/>
              </a:rPr>
              <a:t> </a:t>
            </a:r>
            <a:r>
              <a:rPr lang="ar-EG" sz="2800" dirty="0">
                <a:solidFill>
                  <a:schemeClr val="accent5">
                    <a:lumMod val="50000"/>
                  </a:schemeClr>
                </a:solidFill>
                <a:latin typeface="Calibri"/>
              </a:rPr>
              <a:t>↓</a:t>
            </a:r>
            <a:r>
              <a:rPr lang="en-US" sz="2800" b="1" dirty="0">
                <a:solidFill>
                  <a:schemeClr val="accent5">
                    <a:lumMod val="50000"/>
                  </a:schemeClr>
                </a:solidFill>
                <a:latin typeface="Calibri"/>
              </a:rPr>
              <a:t>CO2 </a:t>
            </a:r>
            <a:r>
              <a:rPr lang="en-US" sz="2800" b="1" dirty="0">
                <a:solidFill>
                  <a:schemeClr val="accent5">
                    <a:lumMod val="50000"/>
                  </a:schemeClr>
                </a:solidFill>
                <a:latin typeface="Calibri"/>
                <a:sym typeface="Symbol"/>
              </a:rPr>
              <a:t></a:t>
            </a:r>
            <a:r>
              <a:rPr lang="en-US" sz="2800" b="1" dirty="0">
                <a:solidFill>
                  <a:schemeClr val="accent5">
                    <a:lumMod val="50000"/>
                  </a:schemeClr>
                </a:solidFill>
                <a:latin typeface="Calibri"/>
              </a:rPr>
              <a:t> </a:t>
            </a:r>
            <a:r>
              <a:rPr lang="en-US" sz="2800" b="1" dirty="0">
                <a:solidFill>
                  <a:schemeClr val="accent5">
                    <a:lumMod val="50000"/>
                  </a:schemeClr>
                </a:solidFill>
                <a:latin typeface="Calibri"/>
                <a:sym typeface="Symbol"/>
              </a:rPr>
              <a:t>      </a:t>
            </a:r>
            <a:r>
              <a:rPr lang="en-US" sz="2800" b="1" dirty="0">
                <a:solidFill>
                  <a:schemeClr val="accent5">
                    <a:lumMod val="50000"/>
                  </a:schemeClr>
                </a:solidFill>
                <a:latin typeface="Calibri"/>
                <a:cs typeface="Calibri"/>
                <a:sym typeface="Symbol"/>
              </a:rPr>
              <a:t>↓ blood H2CO3</a:t>
            </a:r>
          </a:p>
          <a:p>
            <a:pPr marL="0" indent="0" algn="l" rtl="0">
              <a:buNone/>
            </a:pPr>
            <a:endParaRPr lang="ar-EG" b="1" dirty="0">
              <a:solidFill>
                <a:srgbClr val="0070C0"/>
              </a:solidFill>
            </a:endParaRPr>
          </a:p>
        </p:txBody>
      </p:sp>
    </p:spTree>
    <p:extLst>
      <p:ext uri="{BB962C8B-B14F-4D97-AF65-F5344CB8AC3E}">
        <p14:creationId xmlns:p14="http://schemas.microsoft.com/office/powerpoint/2010/main" val="254162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79319" y="692696"/>
            <a:ext cx="4846320" cy="40843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251520" y="1117743"/>
            <a:ext cx="8712968" cy="6499856"/>
          </a:xfrm>
          <a:prstGeom prst="rect">
            <a:avLst/>
          </a:prstGeom>
        </p:spPr>
        <p:txBody>
          <a:bodyPr vert="horz" wrap="square" lIns="0" tIns="13335" rIns="0" bIns="0" rtlCol="0">
            <a:spAutoFit/>
          </a:bodyPr>
          <a:lstStyle/>
          <a:p>
            <a:pPr marL="286385" marR="5080" indent="-274320">
              <a:lnSpc>
                <a:spcPct val="150000"/>
              </a:lnSpc>
              <a:spcBef>
                <a:spcPts val="105"/>
              </a:spcBef>
              <a:buClr>
                <a:srgbClr val="9C007E"/>
              </a:buClr>
              <a:buSzPct val="94642"/>
              <a:buFont typeface="Arial"/>
              <a:buChar char=""/>
              <a:tabLst>
                <a:tab pos="287020" algn="l"/>
              </a:tabLst>
            </a:pPr>
            <a:r>
              <a:rPr sz="2400" b="1" spc="-145" dirty="0">
                <a:solidFill>
                  <a:prstClr val="black"/>
                </a:solidFill>
                <a:latin typeface="Arial"/>
                <a:cs typeface="Arial"/>
              </a:rPr>
              <a:t>The </a:t>
            </a:r>
            <a:r>
              <a:rPr sz="2400" b="1" spc="15" dirty="0">
                <a:solidFill>
                  <a:srgbClr val="0000FF"/>
                </a:solidFill>
                <a:latin typeface="Arial"/>
                <a:cs typeface="Arial"/>
              </a:rPr>
              <a:t>normal </a:t>
            </a:r>
            <a:r>
              <a:rPr sz="2400" b="1" spc="25" dirty="0">
                <a:solidFill>
                  <a:srgbClr val="0000FF"/>
                </a:solidFill>
                <a:latin typeface="Arial"/>
                <a:cs typeface="Arial"/>
              </a:rPr>
              <a:t>pH of </a:t>
            </a:r>
            <a:r>
              <a:rPr sz="2400" b="1" spc="-15" dirty="0">
                <a:solidFill>
                  <a:srgbClr val="0000FF"/>
                </a:solidFill>
                <a:latin typeface="Arial"/>
                <a:cs typeface="Arial"/>
              </a:rPr>
              <a:t>the </a:t>
            </a:r>
            <a:r>
              <a:rPr sz="2400" b="1" spc="5" dirty="0">
                <a:solidFill>
                  <a:srgbClr val="0000FF"/>
                </a:solidFill>
                <a:latin typeface="Arial"/>
                <a:cs typeface="Arial"/>
              </a:rPr>
              <a:t>blood </a:t>
            </a:r>
            <a:r>
              <a:rPr sz="2400" b="1" spc="-165" dirty="0">
                <a:solidFill>
                  <a:srgbClr val="0000FF"/>
                </a:solidFill>
                <a:latin typeface="Arial"/>
                <a:cs typeface="Arial"/>
              </a:rPr>
              <a:t>is </a:t>
            </a:r>
            <a:r>
              <a:rPr sz="2400" b="1" spc="15" dirty="0">
                <a:solidFill>
                  <a:prstClr val="black"/>
                </a:solidFill>
                <a:latin typeface="Arial"/>
                <a:cs typeface="Arial"/>
              </a:rPr>
              <a:t>maintained </a:t>
            </a:r>
            <a:r>
              <a:rPr sz="2400" b="1" spc="-265" dirty="0">
                <a:solidFill>
                  <a:prstClr val="black"/>
                </a:solidFill>
                <a:latin typeface="Arial"/>
                <a:cs typeface="Arial"/>
              </a:rPr>
              <a:t>in  </a:t>
            </a:r>
            <a:r>
              <a:rPr sz="2400" b="1" spc="-15" dirty="0">
                <a:solidFill>
                  <a:prstClr val="black"/>
                </a:solidFill>
                <a:latin typeface="Arial"/>
                <a:cs typeface="Arial"/>
              </a:rPr>
              <a:t>the </a:t>
            </a:r>
            <a:r>
              <a:rPr sz="2400" b="1" spc="95" dirty="0">
                <a:solidFill>
                  <a:prstClr val="black"/>
                </a:solidFill>
                <a:latin typeface="Arial"/>
                <a:cs typeface="Arial"/>
              </a:rPr>
              <a:t>narrow </a:t>
            </a:r>
            <a:r>
              <a:rPr sz="2400" b="1" spc="40" dirty="0">
                <a:solidFill>
                  <a:srgbClr val="0000FF"/>
                </a:solidFill>
                <a:latin typeface="Arial"/>
                <a:cs typeface="Arial"/>
              </a:rPr>
              <a:t>range </a:t>
            </a:r>
            <a:r>
              <a:rPr sz="2400" b="1" spc="25" dirty="0">
                <a:solidFill>
                  <a:srgbClr val="0000FF"/>
                </a:solidFill>
                <a:latin typeface="Arial"/>
                <a:cs typeface="Arial"/>
              </a:rPr>
              <a:t>of </a:t>
            </a:r>
            <a:r>
              <a:rPr sz="2400" b="1" u="sng" spc="-340" dirty="0">
                <a:solidFill>
                  <a:srgbClr val="0000FF"/>
                </a:solidFill>
                <a:latin typeface="Arial"/>
                <a:cs typeface="Arial"/>
              </a:rPr>
              <a:t>7.35 </a:t>
            </a:r>
            <a:r>
              <a:rPr sz="2400" b="1" u="sng" spc="-80" dirty="0">
                <a:solidFill>
                  <a:srgbClr val="0000FF"/>
                </a:solidFill>
                <a:latin typeface="Arial"/>
                <a:cs typeface="Arial"/>
              </a:rPr>
              <a:t>- </a:t>
            </a:r>
            <a:r>
              <a:rPr sz="2400" b="1" u="sng" spc="-340" dirty="0">
                <a:solidFill>
                  <a:srgbClr val="0000FF"/>
                </a:solidFill>
                <a:latin typeface="Arial"/>
                <a:cs typeface="Arial"/>
              </a:rPr>
              <a:t>7.45 </a:t>
            </a:r>
            <a:r>
              <a:rPr lang="en-US" sz="2400" b="1" u="sng" spc="-340" dirty="0">
                <a:solidFill>
                  <a:srgbClr val="0000FF"/>
                </a:solidFill>
                <a:latin typeface="Arial"/>
                <a:cs typeface="Arial"/>
              </a:rPr>
              <a:t>  </a:t>
            </a:r>
            <a:r>
              <a:rPr lang="en-US" sz="2400" b="1" spc="-45" dirty="0">
                <a:solidFill>
                  <a:srgbClr val="0000FF"/>
                </a:solidFill>
                <a:latin typeface="Arial"/>
                <a:cs typeface="Arial"/>
              </a:rPr>
              <a:t>(</a:t>
            </a:r>
            <a:r>
              <a:rPr sz="2400" b="1" spc="-45" dirty="0">
                <a:solidFill>
                  <a:srgbClr val="0000FF"/>
                </a:solidFill>
                <a:latin typeface="Arial"/>
                <a:cs typeface="Arial"/>
              </a:rPr>
              <a:t>slightly  </a:t>
            </a:r>
            <a:r>
              <a:rPr sz="2400" b="1" spc="10" dirty="0">
                <a:solidFill>
                  <a:srgbClr val="0000FF"/>
                </a:solidFill>
                <a:latin typeface="Arial"/>
                <a:cs typeface="Arial"/>
              </a:rPr>
              <a:t>alkaline</a:t>
            </a:r>
            <a:r>
              <a:rPr lang="en-US" sz="2400" b="1" spc="10" dirty="0">
                <a:solidFill>
                  <a:srgbClr val="0000FF"/>
                </a:solidFill>
                <a:latin typeface="Arial"/>
                <a:cs typeface="Arial"/>
              </a:rPr>
              <a:t>)</a:t>
            </a:r>
            <a:r>
              <a:rPr sz="2400" b="1" spc="10" dirty="0">
                <a:solidFill>
                  <a:srgbClr val="0000FF"/>
                </a:solidFill>
                <a:latin typeface="Arial"/>
                <a:cs typeface="Arial"/>
              </a:rPr>
              <a:t>.</a:t>
            </a:r>
            <a:endParaRPr sz="2400" dirty="0">
              <a:solidFill>
                <a:prstClr val="black"/>
              </a:solidFill>
              <a:latin typeface="Arial"/>
              <a:cs typeface="Arial"/>
            </a:endParaRPr>
          </a:p>
          <a:p>
            <a:pPr marL="286385" marR="415925" indent="-274320">
              <a:lnSpc>
                <a:spcPct val="150000"/>
              </a:lnSpc>
              <a:spcBef>
                <a:spcPts val="5"/>
              </a:spcBef>
              <a:buClr>
                <a:srgbClr val="9C007E"/>
              </a:buClr>
              <a:buSzPct val="94642"/>
              <a:buFont typeface="Arial"/>
              <a:buChar char=""/>
              <a:tabLst>
                <a:tab pos="287020" algn="l"/>
                <a:tab pos="1807210" algn="l"/>
              </a:tabLst>
            </a:pPr>
            <a:r>
              <a:rPr sz="2400" b="1" spc="-140" dirty="0">
                <a:solidFill>
                  <a:prstClr val="black"/>
                </a:solidFill>
                <a:latin typeface="Arial"/>
                <a:cs typeface="Arial"/>
              </a:rPr>
              <a:t>The </a:t>
            </a:r>
            <a:r>
              <a:rPr sz="2400" b="1" spc="45" dirty="0">
                <a:solidFill>
                  <a:prstClr val="black"/>
                </a:solidFill>
                <a:latin typeface="Arial"/>
                <a:cs typeface="Arial"/>
              </a:rPr>
              <a:t>body </a:t>
            </a:r>
            <a:r>
              <a:rPr sz="2400" b="1" spc="-70" dirty="0">
                <a:solidFill>
                  <a:prstClr val="black"/>
                </a:solidFill>
                <a:latin typeface="Arial"/>
                <a:cs typeface="Arial"/>
              </a:rPr>
              <a:t>has </a:t>
            </a:r>
            <a:r>
              <a:rPr sz="2400" b="1" spc="20" dirty="0">
                <a:solidFill>
                  <a:prstClr val="black"/>
                </a:solidFill>
                <a:latin typeface="Arial"/>
                <a:cs typeface="Arial"/>
              </a:rPr>
              <a:t>developed </a:t>
            </a:r>
            <a:r>
              <a:rPr sz="2400" b="1" spc="10" dirty="0">
                <a:solidFill>
                  <a:srgbClr val="0000FF"/>
                </a:solidFill>
                <a:latin typeface="Arial"/>
                <a:cs typeface="Arial"/>
              </a:rPr>
              <a:t>three </a:t>
            </a:r>
            <a:r>
              <a:rPr sz="2400" b="1" spc="-75" dirty="0">
                <a:solidFill>
                  <a:srgbClr val="0000FF"/>
                </a:solidFill>
                <a:latin typeface="Arial"/>
                <a:cs typeface="Arial"/>
              </a:rPr>
              <a:t>lines </a:t>
            </a:r>
            <a:r>
              <a:rPr sz="2400" b="1" spc="25" dirty="0">
                <a:solidFill>
                  <a:srgbClr val="0000FF"/>
                </a:solidFill>
                <a:latin typeface="Arial"/>
                <a:cs typeface="Arial"/>
              </a:rPr>
              <a:t>of  </a:t>
            </a:r>
            <a:r>
              <a:rPr sz="2400" b="1" spc="-30" dirty="0">
                <a:solidFill>
                  <a:srgbClr val="0000FF"/>
                </a:solidFill>
                <a:latin typeface="Arial"/>
                <a:cs typeface="Arial"/>
              </a:rPr>
              <a:t>defense	</a:t>
            </a:r>
            <a:r>
              <a:rPr sz="2400" b="1" spc="5" dirty="0">
                <a:solidFill>
                  <a:srgbClr val="0000FF"/>
                </a:solidFill>
                <a:latin typeface="Arial"/>
                <a:cs typeface="Arial"/>
              </a:rPr>
              <a:t>to </a:t>
            </a:r>
            <a:r>
              <a:rPr sz="2400" b="1" spc="25" dirty="0">
                <a:solidFill>
                  <a:srgbClr val="0000FF"/>
                </a:solidFill>
                <a:latin typeface="Arial"/>
                <a:cs typeface="Arial"/>
              </a:rPr>
              <a:t>regulate </a:t>
            </a:r>
            <a:r>
              <a:rPr sz="2400" b="1" spc="-15" dirty="0">
                <a:solidFill>
                  <a:srgbClr val="0000FF"/>
                </a:solidFill>
                <a:latin typeface="Arial"/>
                <a:cs typeface="Arial"/>
              </a:rPr>
              <a:t>the </a:t>
            </a:r>
            <a:r>
              <a:rPr sz="2400" b="1" spc="10" dirty="0">
                <a:solidFill>
                  <a:srgbClr val="0000FF"/>
                </a:solidFill>
                <a:latin typeface="Arial"/>
                <a:cs typeface="Arial"/>
              </a:rPr>
              <a:t>body’s </a:t>
            </a:r>
            <a:r>
              <a:rPr sz="2400" b="1" spc="-45" dirty="0">
                <a:solidFill>
                  <a:srgbClr val="0000FF"/>
                </a:solidFill>
                <a:latin typeface="Arial"/>
                <a:cs typeface="Arial"/>
              </a:rPr>
              <a:t>acid-base  </a:t>
            </a:r>
            <a:r>
              <a:rPr sz="2400" b="1" spc="-30" dirty="0">
                <a:solidFill>
                  <a:srgbClr val="0000FF"/>
                </a:solidFill>
                <a:latin typeface="Arial"/>
                <a:cs typeface="Arial"/>
              </a:rPr>
              <a:t>balance.</a:t>
            </a:r>
            <a:endParaRPr lang="en-US" sz="2400" b="1" spc="-30" dirty="0">
              <a:solidFill>
                <a:srgbClr val="0000FF"/>
              </a:solidFill>
              <a:latin typeface="Arial"/>
              <a:cs typeface="Arial"/>
            </a:endParaRPr>
          </a:p>
          <a:p>
            <a:pPr marL="287020" lvl="0" indent="-274955">
              <a:spcBef>
                <a:spcPts val="1785"/>
              </a:spcBef>
              <a:buClr>
                <a:srgbClr val="9C007E"/>
              </a:buClr>
              <a:buSzPct val="94642"/>
              <a:buFont typeface="Arial"/>
              <a:buChar char=""/>
              <a:tabLst>
                <a:tab pos="287655" algn="l"/>
              </a:tabLst>
            </a:pPr>
            <a:r>
              <a:rPr lang="en-US" sz="2400" b="1" spc="-55" dirty="0">
                <a:solidFill>
                  <a:srgbClr val="0000FF"/>
                </a:solidFill>
                <a:latin typeface="Arial"/>
                <a:cs typeface="Arial"/>
              </a:rPr>
              <a:t>1- Blood</a:t>
            </a:r>
            <a:r>
              <a:rPr lang="en-US" sz="2400" b="1" dirty="0">
                <a:solidFill>
                  <a:srgbClr val="0000FF"/>
                </a:solidFill>
                <a:latin typeface="Arial"/>
                <a:cs typeface="Arial"/>
              </a:rPr>
              <a:t> </a:t>
            </a:r>
            <a:r>
              <a:rPr lang="en-US" sz="2400" b="1" u="sng" spc="-30" dirty="0">
                <a:solidFill>
                  <a:srgbClr val="0000FF"/>
                </a:solidFill>
                <a:latin typeface="Arial"/>
                <a:cs typeface="Arial"/>
              </a:rPr>
              <a:t>buffers</a:t>
            </a:r>
            <a:endParaRPr lang="en-US" sz="2400" u="sng" dirty="0">
              <a:solidFill>
                <a:prstClr val="black"/>
              </a:solidFill>
              <a:latin typeface="Arial"/>
              <a:cs typeface="Arial"/>
            </a:endParaRPr>
          </a:p>
          <a:p>
            <a:pPr marL="287020" lvl="0" indent="-274955">
              <a:spcBef>
                <a:spcPts val="1685"/>
              </a:spcBef>
              <a:buClr>
                <a:srgbClr val="9C007E"/>
              </a:buClr>
              <a:buSzPct val="94642"/>
              <a:buFont typeface="Arial"/>
              <a:buChar char=""/>
              <a:tabLst>
                <a:tab pos="287655" algn="l"/>
              </a:tabLst>
            </a:pPr>
            <a:r>
              <a:rPr lang="en-US" sz="2400" b="1" spc="-10" dirty="0">
                <a:solidFill>
                  <a:srgbClr val="FF0066"/>
                </a:solidFill>
                <a:latin typeface="Arial"/>
                <a:cs typeface="Arial"/>
              </a:rPr>
              <a:t>2-</a:t>
            </a:r>
            <a:r>
              <a:rPr lang="en-US" sz="2400" b="1" u="sng" spc="-10" dirty="0">
                <a:solidFill>
                  <a:srgbClr val="FF0066"/>
                </a:solidFill>
                <a:latin typeface="Arial"/>
                <a:cs typeface="Arial"/>
              </a:rPr>
              <a:t> Respiratory</a:t>
            </a:r>
            <a:r>
              <a:rPr lang="en-US" sz="2400" b="1" u="sng" spc="10" dirty="0">
                <a:solidFill>
                  <a:srgbClr val="FF0066"/>
                </a:solidFill>
                <a:latin typeface="Arial"/>
                <a:cs typeface="Arial"/>
              </a:rPr>
              <a:t> </a:t>
            </a:r>
            <a:r>
              <a:rPr lang="en-US" sz="2400" b="1" spc="-80" dirty="0">
                <a:solidFill>
                  <a:srgbClr val="FF0066"/>
                </a:solidFill>
                <a:latin typeface="Arial"/>
                <a:cs typeface="Arial"/>
              </a:rPr>
              <a:t>mechanism</a:t>
            </a:r>
            <a:endParaRPr lang="en-US" sz="2400" dirty="0">
              <a:solidFill>
                <a:prstClr val="black"/>
              </a:solidFill>
              <a:latin typeface="Arial"/>
              <a:cs typeface="Arial"/>
            </a:endParaRPr>
          </a:p>
          <a:p>
            <a:pPr marL="287020" lvl="0" indent="-274955">
              <a:spcBef>
                <a:spcPts val="1680"/>
              </a:spcBef>
              <a:buClr>
                <a:srgbClr val="9C007E"/>
              </a:buClr>
              <a:buSzPct val="94642"/>
              <a:buFont typeface="Arial"/>
              <a:buChar char=""/>
              <a:tabLst>
                <a:tab pos="287655" algn="l"/>
              </a:tabLst>
            </a:pPr>
            <a:r>
              <a:rPr lang="en-US" sz="2400" b="1" spc="-30" dirty="0">
                <a:solidFill>
                  <a:srgbClr val="0000FF"/>
                </a:solidFill>
                <a:latin typeface="Arial"/>
                <a:cs typeface="Arial"/>
              </a:rPr>
              <a:t>3-</a:t>
            </a:r>
            <a:r>
              <a:rPr lang="en-US" sz="2400" b="1" u="sng" spc="-30" dirty="0">
                <a:solidFill>
                  <a:srgbClr val="0000FF"/>
                </a:solidFill>
                <a:latin typeface="Arial"/>
                <a:cs typeface="Arial"/>
              </a:rPr>
              <a:t> Renal</a:t>
            </a:r>
            <a:r>
              <a:rPr lang="en-US" sz="2400" b="1" u="sng" dirty="0">
                <a:solidFill>
                  <a:srgbClr val="0000FF"/>
                </a:solidFill>
                <a:latin typeface="Arial"/>
                <a:cs typeface="Arial"/>
              </a:rPr>
              <a:t> </a:t>
            </a:r>
            <a:r>
              <a:rPr lang="en-US" sz="2400" b="1" spc="-80" dirty="0">
                <a:solidFill>
                  <a:srgbClr val="0000FF"/>
                </a:solidFill>
                <a:latin typeface="Arial"/>
                <a:cs typeface="Arial"/>
              </a:rPr>
              <a:t>mechanism</a:t>
            </a:r>
          </a:p>
          <a:p>
            <a:pPr marL="287020" lvl="0" indent="-274955">
              <a:spcBef>
                <a:spcPts val="1680"/>
              </a:spcBef>
              <a:buClr>
                <a:srgbClr val="9C007E"/>
              </a:buClr>
              <a:buSzPct val="94642"/>
              <a:buFont typeface="Arial"/>
              <a:buChar char=""/>
              <a:tabLst>
                <a:tab pos="287655" algn="l"/>
              </a:tabLst>
            </a:pPr>
            <a:r>
              <a:rPr lang="en-US" sz="2400" b="1" u="sng" spc="-60" dirty="0">
                <a:solidFill>
                  <a:srgbClr val="C00000"/>
                </a:solidFill>
                <a:latin typeface="Arial"/>
                <a:cs typeface="Arial"/>
              </a:rPr>
              <a:t>Blood</a:t>
            </a:r>
            <a:r>
              <a:rPr lang="en-US" sz="2400" b="1" u="sng" spc="-10" dirty="0">
                <a:solidFill>
                  <a:srgbClr val="C00000"/>
                </a:solidFill>
                <a:latin typeface="Arial"/>
                <a:cs typeface="Arial"/>
              </a:rPr>
              <a:t> </a:t>
            </a:r>
            <a:r>
              <a:rPr lang="en-US" sz="2400" b="1" u="sng" spc="-45" dirty="0">
                <a:solidFill>
                  <a:srgbClr val="C00000"/>
                </a:solidFill>
                <a:latin typeface="Arial"/>
                <a:cs typeface="Arial"/>
              </a:rPr>
              <a:t>buffers</a:t>
            </a:r>
            <a:r>
              <a:rPr lang="en-US" sz="2400" b="1" spc="-45" dirty="0">
                <a:solidFill>
                  <a:srgbClr val="C00000"/>
                </a:solidFill>
                <a:latin typeface="Arial"/>
                <a:cs typeface="Arial"/>
              </a:rPr>
              <a:t>:</a:t>
            </a:r>
            <a:endParaRPr lang="en-US" sz="2400" dirty="0">
              <a:solidFill>
                <a:prstClr val="black"/>
              </a:solidFill>
              <a:latin typeface="Arial"/>
              <a:cs typeface="Arial"/>
            </a:endParaRPr>
          </a:p>
          <a:p>
            <a:pPr marL="287020" marR="5080" lvl="0" indent="-274955">
              <a:lnSpc>
                <a:spcPct val="150000"/>
              </a:lnSpc>
              <a:buClr>
                <a:srgbClr val="9C007E"/>
              </a:buClr>
              <a:buSzPct val="94642"/>
              <a:buFont typeface="Arial"/>
              <a:buChar char=""/>
              <a:tabLst>
                <a:tab pos="287655" algn="l"/>
              </a:tabLst>
            </a:pPr>
            <a:r>
              <a:rPr lang="en-US" sz="2400" b="1" spc="-40" dirty="0">
                <a:solidFill>
                  <a:prstClr val="black"/>
                </a:solidFill>
                <a:latin typeface="Arial"/>
                <a:cs typeface="Arial"/>
              </a:rPr>
              <a:t>A </a:t>
            </a:r>
            <a:r>
              <a:rPr lang="en-US" sz="2400" b="1" spc="15" dirty="0">
                <a:solidFill>
                  <a:srgbClr val="0000FF"/>
                </a:solidFill>
                <a:latin typeface="Arial"/>
                <a:cs typeface="Arial"/>
              </a:rPr>
              <a:t>buffer </a:t>
            </a:r>
            <a:r>
              <a:rPr lang="en-US" sz="2400" b="1" spc="90" dirty="0">
                <a:solidFill>
                  <a:srgbClr val="0000FF"/>
                </a:solidFill>
                <a:latin typeface="Arial"/>
                <a:cs typeface="Arial"/>
              </a:rPr>
              <a:t>may </a:t>
            </a:r>
            <a:r>
              <a:rPr lang="en-US" sz="2400" b="1" spc="30" dirty="0">
                <a:solidFill>
                  <a:srgbClr val="0000FF"/>
                </a:solidFill>
                <a:latin typeface="Arial"/>
                <a:cs typeface="Arial"/>
              </a:rPr>
              <a:t>be </a:t>
            </a:r>
            <a:r>
              <a:rPr lang="en-US" sz="2400" b="1" spc="5" dirty="0">
                <a:solidFill>
                  <a:srgbClr val="0000FF"/>
                </a:solidFill>
                <a:latin typeface="Arial"/>
                <a:cs typeface="Arial"/>
              </a:rPr>
              <a:t>defined </a:t>
            </a:r>
            <a:r>
              <a:rPr lang="en-US" sz="2400" b="1" spc="-65" dirty="0">
                <a:solidFill>
                  <a:srgbClr val="0000FF"/>
                </a:solidFill>
                <a:latin typeface="Arial"/>
                <a:cs typeface="Arial"/>
              </a:rPr>
              <a:t>as </a:t>
            </a:r>
            <a:r>
              <a:rPr lang="en-US" sz="2400" b="1" spc="175" dirty="0">
                <a:solidFill>
                  <a:srgbClr val="0000FF"/>
                </a:solidFill>
                <a:latin typeface="Arial"/>
                <a:cs typeface="Arial"/>
              </a:rPr>
              <a:t>a </a:t>
            </a:r>
            <a:r>
              <a:rPr lang="en-US" sz="2400" b="1" spc="-60" dirty="0">
                <a:solidFill>
                  <a:srgbClr val="0000FF"/>
                </a:solidFill>
                <a:latin typeface="Arial"/>
                <a:cs typeface="Arial"/>
              </a:rPr>
              <a:t>solution </a:t>
            </a:r>
            <a:r>
              <a:rPr lang="en-US" sz="2400" b="1" spc="25" dirty="0">
                <a:solidFill>
                  <a:srgbClr val="0000FF"/>
                </a:solidFill>
                <a:latin typeface="Arial"/>
                <a:cs typeface="Arial"/>
              </a:rPr>
              <a:t>of </a:t>
            </a:r>
            <a:r>
              <a:rPr lang="en-US" sz="2400" b="1" spc="-250" dirty="0">
                <a:solidFill>
                  <a:srgbClr val="0000FF"/>
                </a:solidFill>
                <a:latin typeface="Arial"/>
                <a:cs typeface="Arial"/>
              </a:rPr>
              <a:t>a  </a:t>
            </a:r>
            <a:r>
              <a:rPr lang="en-US" sz="2400" b="1" spc="180" dirty="0">
                <a:solidFill>
                  <a:srgbClr val="0000FF"/>
                </a:solidFill>
                <a:latin typeface="Arial"/>
                <a:cs typeface="Arial"/>
              </a:rPr>
              <a:t>weak </a:t>
            </a:r>
            <a:r>
              <a:rPr lang="en-US" sz="2400" b="1" spc="-50" dirty="0">
                <a:solidFill>
                  <a:srgbClr val="0000FF"/>
                </a:solidFill>
                <a:latin typeface="Arial"/>
                <a:cs typeface="Arial"/>
              </a:rPr>
              <a:t>acid </a:t>
            </a:r>
            <a:r>
              <a:rPr lang="en-US" sz="2400" b="1" spc="-235" dirty="0">
                <a:solidFill>
                  <a:srgbClr val="0000FF"/>
                </a:solidFill>
                <a:latin typeface="Arial"/>
                <a:cs typeface="Arial"/>
              </a:rPr>
              <a:t>&amp; </a:t>
            </a:r>
            <a:r>
              <a:rPr lang="en-US" sz="2400" b="1" spc="-114" dirty="0">
                <a:solidFill>
                  <a:srgbClr val="0000FF"/>
                </a:solidFill>
                <a:latin typeface="Arial"/>
                <a:cs typeface="Arial"/>
              </a:rPr>
              <a:t>its </a:t>
            </a:r>
            <a:r>
              <a:rPr lang="en-US" sz="2400" b="1" spc="-45" dirty="0">
                <a:solidFill>
                  <a:srgbClr val="0000FF"/>
                </a:solidFill>
                <a:latin typeface="Arial"/>
                <a:cs typeface="Arial"/>
              </a:rPr>
              <a:t>salt </a:t>
            </a:r>
            <a:r>
              <a:rPr lang="en-US" sz="2400" b="1" spc="60" dirty="0">
                <a:solidFill>
                  <a:srgbClr val="0000FF"/>
                </a:solidFill>
                <a:latin typeface="Arial"/>
                <a:cs typeface="Arial"/>
              </a:rPr>
              <a:t>with </a:t>
            </a:r>
            <a:r>
              <a:rPr lang="en-US" sz="2400" b="1" spc="175" dirty="0">
                <a:solidFill>
                  <a:srgbClr val="0000FF"/>
                </a:solidFill>
                <a:latin typeface="Arial"/>
                <a:cs typeface="Arial"/>
              </a:rPr>
              <a:t>a </a:t>
            </a:r>
            <a:r>
              <a:rPr lang="en-US" sz="2400" b="1" spc="-55" dirty="0">
                <a:solidFill>
                  <a:srgbClr val="0000FF"/>
                </a:solidFill>
                <a:latin typeface="Arial"/>
                <a:cs typeface="Arial"/>
              </a:rPr>
              <a:t>strong</a:t>
            </a:r>
            <a:r>
              <a:rPr lang="en-US" sz="2400" b="1" spc="-525" dirty="0">
                <a:solidFill>
                  <a:srgbClr val="0000FF"/>
                </a:solidFill>
                <a:latin typeface="Arial"/>
                <a:cs typeface="Arial"/>
              </a:rPr>
              <a:t> </a:t>
            </a:r>
            <a:r>
              <a:rPr lang="en-US" sz="2400" b="1" spc="-50" dirty="0">
                <a:solidFill>
                  <a:srgbClr val="0000FF"/>
                </a:solidFill>
                <a:latin typeface="Arial"/>
                <a:cs typeface="Arial"/>
              </a:rPr>
              <a:t>base</a:t>
            </a:r>
            <a:endParaRPr lang="en-US" sz="2000" dirty="0">
              <a:solidFill>
                <a:prstClr val="black"/>
              </a:solidFill>
              <a:latin typeface="Arial"/>
              <a:cs typeface="Arial"/>
            </a:endParaRPr>
          </a:p>
          <a:p>
            <a:pPr marL="286385" marR="415925" indent="-274320">
              <a:lnSpc>
                <a:spcPct val="150000"/>
              </a:lnSpc>
              <a:spcBef>
                <a:spcPts val="5"/>
              </a:spcBef>
              <a:buClr>
                <a:srgbClr val="9C007E"/>
              </a:buClr>
              <a:buSzPct val="94642"/>
              <a:buFont typeface="Arial"/>
              <a:buChar char=""/>
              <a:tabLst>
                <a:tab pos="287020" algn="l"/>
                <a:tab pos="1807210" algn="l"/>
              </a:tabLst>
            </a:pPr>
            <a:endParaRPr sz="2400" dirty="0">
              <a:solidFill>
                <a:prstClr val="black"/>
              </a:solidFill>
              <a:latin typeface="Arial"/>
              <a:cs typeface="Arial"/>
            </a:endParaRPr>
          </a:p>
        </p:txBody>
      </p:sp>
    </p:spTree>
    <p:extLst>
      <p:ext uri="{BB962C8B-B14F-4D97-AF65-F5344CB8AC3E}">
        <p14:creationId xmlns:p14="http://schemas.microsoft.com/office/powerpoint/2010/main" val="1551233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282624"/>
            <a:ext cx="6912768" cy="720080"/>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alkalosis</a:t>
            </a:r>
            <a:endParaRPr lang="ar-EG" sz="3200" b="1" dirty="0">
              <a:solidFill>
                <a:srgbClr val="002060"/>
              </a:solidFill>
            </a:endParaRPr>
          </a:p>
        </p:txBody>
      </p:sp>
      <p:sp>
        <p:nvSpPr>
          <p:cNvPr id="6" name="عنصر نائب للمحتوى 5"/>
          <p:cNvSpPr>
            <a:spLocks noGrp="1"/>
          </p:cNvSpPr>
          <p:nvPr>
            <p:ph idx="1"/>
          </p:nvPr>
        </p:nvSpPr>
        <p:spPr>
          <a:xfrm>
            <a:off x="457200" y="1524000"/>
            <a:ext cx="8229600" cy="5217368"/>
          </a:xfrm>
          <a:solidFill>
            <a:srgbClr val="99FF66"/>
          </a:solidFill>
        </p:spPr>
        <p:txBody>
          <a:bodyPr>
            <a:normAutofit fontScale="77500" lnSpcReduction="20000"/>
          </a:bodyPr>
          <a:lstStyle/>
          <a:p>
            <a:pPr marL="0" indent="0" algn="l" rtl="0">
              <a:buNone/>
            </a:pPr>
            <a:r>
              <a:rPr lang="en-US" dirty="0">
                <a:solidFill>
                  <a:srgbClr val="0070C0"/>
                </a:solidFill>
                <a:latin typeface="Calibri"/>
              </a:rPr>
              <a:t> </a:t>
            </a:r>
            <a:r>
              <a:rPr lang="ar-EG" sz="3600" dirty="0">
                <a:solidFill>
                  <a:schemeClr val="accent5">
                    <a:lumMod val="50000"/>
                  </a:schemeClr>
                </a:solidFill>
                <a:latin typeface="Calibri"/>
              </a:rPr>
              <a:t>↓</a:t>
            </a:r>
            <a:r>
              <a:rPr lang="en-US" sz="3600" b="1" dirty="0">
                <a:solidFill>
                  <a:schemeClr val="accent5">
                    <a:lumMod val="50000"/>
                  </a:schemeClr>
                </a:solidFill>
                <a:latin typeface="Calibri"/>
              </a:rPr>
              <a:t>CO2  </a:t>
            </a:r>
            <a:r>
              <a:rPr lang="en-US" sz="3600" b="1" dirty="0">
                <a:solidFill>
                  <a:schemeClr val="accent5">
                    <a:lumMod val="50000"/>
                  </a:schemeClr>
                </a:solidFill>
                <a:latin typeface="Calibri"/>
                <a:sym typeface="Symbol"/>
              </a:rPr>
              <a:t>      </a:t>
            </a:r>
            <a:r>
              <a:rPr lang="en-US" sz="3600" b="1" dirty="0">
                <a:solidFill>
                  <a:schemeClr val="accent5">
                    <a:lumMod val="50000"/>
                  </a:schemeClr>
                </a:solidFill>
                <a:latin typeface="Calibri"/>
                <a:cs typeface="Calibri"/>
                <a:sym typeface="Symbol"/>
              </a:rPr>
              <a:t>↓ blood H2CO3</a:t>
            </a:r>
          </a:p>
          <a:p>
            <a:pPr marL="0" indent="0" algn="l" rtl="0">
              <a:buNone/>
            </a:pPr>
            <a:r>
              <a:rPr lang="en-US" sz="3600" b="1" dirty="0">
                <a:solidFill>
                  <a:schemeClr val="accent5">
                    <a:lumMod val="50000"/>
                  </a:schemeClr>
                </a:solidFill>
                <a:latin typeface="Calibri"/>
                <a:cs typeface="Calibri"/>
                <a:sym typeface="Symbol"/>
              </a:rPr>
              <a:t>                     HCO3¯ not changed</a:t>
            </a:r>
          </a:p>
          <a:p>
            <a:pPr marL="0" indent="0" algn="l" rtl="0">
              <a:buNone/>
            </a:pPr>
            <a:r>
              <a:rPr lang="en-US" sz="3600" b="1" dirty="0">
                <a:solidFill>
                  <a:schemeClr val="accent5">
                    <a:lumMod val="50000"/>
                  </a:schemeClr>
                </a:solidFill>
                <a:latin typeface="Calibri"/>
                <a:cs typeface="Calibri"/>
                <a:sym typeface="Symbol"/>
              </a:rPr>
              <a:t>     ↑ HCO3¯/H2CO3   (N=20:1)</a:t>
            </a:r>
          </a:p>
          <a:p>
            <a:pPr marL="0" indent="0" algn="l" rtl="0">
              <a:buNone/>
            </a:pPr>
            <a:r>
              <a:rPr lang="en-US" sz="3600" b="1" dirty="0">
                <a:solidFill>
                  <a:schemeClr val="accent5">
                    <a:lumMod val="50000"/>
                  </a:schemeClr>
                </a:solidFill>
                <a:latin typeface="Calibri"/>
                <a:cs typeface="Calibri"/>
                <a:sym typeface="Symbol"/>
              </a:rPr>
              <a:t>     ↑ blood PH</a:t>
            </a:r>
          </a:p>
          <a:p>
            <a:pPr marL="0" indent="0" algn="l" rtl="0">
              <a:buNone/>
            </a:pPr>
            <a:r>
              <a:rPr lang="en-US" sz="3600" b="1" dirty="0">
                <a:solidFill>
                  <a:schemeClr val="accent5">
                    <a:lumMod val="50000"/>
                  </a:schemeClr>
                </a:solidFill>
                <a:latin typeface="Calibri"/>
                <a:cs typeface="Calibri"/>
                <a:sym typeface="Symbol"/>
              </a:rPr>
              <a:t>   </a:t>
            </a:r>
            <a:r>
              <a:rPr lang="en-US" b="1" dirty="0">
                <a:solidFill>
                  <a:srgbClr val="0070C0"/>
                </a:solidFill>
                <a:sym typeface="Symbol"/>
              </a:rPr>
              <a:t>(Uncompensated respiratory alkalosis [</a:t>
            </a:r>
            <a:r>
              <a:rPr lang="en-US" b="1" dirty="0" err="1">
                <a:solidFill>
                  <a:srgbClr val="0070C0"/>
                </a:solidFill>
                <a:sym typeface="Symbol"/>
              </a:rPr>
              <a:t>alkalemia</a:t>
            </a:r>
            <a:r>
              <a:rPr lang="en-US" b="1" dirty="0">
                <a:solidFill>
                  <a:srgbClr val="0070C0"/>
                </a:solidFill>
                <a:sym typeface="Symbol"/>
              </a:rPr>
              <a:t>])</a:t>
            </a:r>
          </a:p>
          <a:p>
            <a:pPr marL="0" indent="0" algn="l" rtl="0">
              <a:buNone/>
            </a:pPr>
            <a:r>
              <a:rPr lang="en-US" sz="3600" b="1" u="sng" dirty="0">
                <a:solidFill>
                  <a:schemeClr val="accent5">
                    <a:lumMod val="75000"/>
                  </a:schemeClr>
                </a:solidFill>
                <a:latin typeface="Calibri"/>
                <a:cs typeface="Calibri"/>
                <a:sym typeface="Symbol"/>
              </a:rPr>
              <a:t>How to compensate? </a:t>
            </a:r>
          </a:p>
          <a:p>
            <a:pPr marL="0" indent="0" algn="l" rtl="0">
              <a:buNone/>
            </a:pPr>
            <a:r>
              <a:rPr lang="en-US" sz="3600" b="1" dirty="0">
                <a:solidFill>
                  <a:schemeClr val="accent5">
                    <a:lumMod val="75000"/>
                  </a:schemeClr>
                </a:solidFill>
                <a:latin typeface="Calibri"/>
                <a:cs typeface="Calibri"/>
                <a:sym typeface="Symbol"/>
              </a:rPr>
              <a:t>-- of renal tubular reabsorption of HCO3</a:t>
            </a:r>
            <a:r>
              <a:rPr lang="en-US" sz="3600" b="1" dirty="0">
                <a:solidFill>
                  <a:schemeClr val="accent5">
                    <a:lumMod val="50000"/>
                  </a:schemeClr>
                </a:solidFill>
                <a:latin typeface="Calibri"/>
                <a:cs typeface="Calibri"/>
                <a:sym typeface="Symbol"/>
              </a:rPr>
              <a:t>¯ </a:t>
            </a:r>
            <a:r>
              <a:rPr lang="en-US" sz="3600" b="1" dirty="0">
                <a:solidFill>
                  <a:schemeClr val="accent5">
                    <a:lumMod val="75000"/>
                  </a:schemeClr>
                </a:solidFill>
                <a:latin typeface="Calibri"/>
                <a:cs typeface="Calibri"/>
                <a:sym typeface="Symbol"/>
              </a:rPr>
              <a:t> </a:t>
            </a:r>
            <a:endParaRPr lang="en-US" sz="3600" b="1" dirty="0">
              <a:solidFill>
                <a:srgbClr val="0070C0"/>
              </a:solidFill>
              <a:latin typeface="Calibri"/>
              <a:cs typeface="Calibri"/>
              <a:sym typeface="Symbol"/>
            </a:endParaRPr>
          </a:p>
          <a:p>
            <a:pPr marL="0" indent="0" algn="l" rtl="0">
              <a:buNone/>
            </a:pPr>
            <a:r>
              <a:rPr lang="en-US" sz="4000" b="1" dirty="0">
                <a:solidFill>
                  <a:srgbClr val="663300"/>
                </a:solidFill>
                <a:latin typeface="Calibri"/>
                <a:cs typeface="Calibri"/>
                <a:sym typeface="Symbol"/>
              </a:rPr>
              <a:t>Kidney</a:t>
            </a:r>
            <a:r>
              <a:rPr lang="en-US" sz="3200" b="1" dirty="0">
                <a:solidFill>
                  <a:srgbClr val="0000FF"/>
                </a:solidFill>
                <a:latin typeface="Calibri"/>
                <a:cs typeface="Calibri"/>
                <a:sym typeface="Symbol"/>
              </a:rPr>
              <a:t> excretes more </a:t>
            </a:r>
            <a:r>
              <a:rPr lang="en-US" sz="3200" b="1" dirty="0">
                <a:solidFill>
                  <a:schemeClr val="accent5">
                    <a:lumMod val="50000"/>
                  </a:schemeClr>
                </a:solidFill>
                <a:latin typeface="Calibri"/>
                <a:cs typeface="Calibri"/>
                <a:sym typeface="Symbol"/>
              </a:rPr>
              <a:t>HCO3¯ </a:t>
            </a:r>
          </a:p>
          <a:p>
            <a:pPr marL="0" indent="0" algn="l" rtl="0">
              <a:buNone/>
            </a:pPr>
            <a:r>
              <a:rPr lang="en-US" sz="3200" b="1" dirty="0">
                <a:solidFill>
                  <a:srgbClr val="009900"/>
                </a:solidFill>
                <a:latin typeface="Calibri"/>
                <a:cs typeface="Calibri"/>
                <a:sym typeface="Symbol"/>
              </a:rPr>
              <a:t>Till</a:t>
            </a:r>
            <a:r>
              <a:rPr lang="en-US" sz="3200" b="1" dirty="0">
                <a:solidFill>
                  <a:srgbClr val="7030A0"/>
                </a:solidFill>
                <a:latin typeface="Calibri"/>
                <a:cs typeface="Calibri"/>
                <a:sym typeface="Symbol"/>
              </a:rPr>
              <a:t>   </a:t>
            </a:r>
            <a:r>
              <a:rPr lang="en-US" sz="3200" b="1" dirty="0">
                <a:solidFill>
                  <a:srgbClr val="0000FF"/>
                </a:solidFill>
                <a:latin typeface="Calibri"/>
                <a:cs typeface="Calibri"/>
                <a:sym typeface="Symbol"/>
              </a:rPr>
              <a:t>normal</a:t>
            </a:r>
            <a:r>
              <a:rPr lang="en-US" sz="3200" b="1" dirty="0">
                <a:solidFill>
                  <a:srgbClr val="7030A0"/>
                </a:solidFill>
                <a:latin typeface="Calibri"/>
                <a:cs typeface="Calibri"/>
                <a:sym typeface="Symbol"/>
              </a:rPr>
              <a:t> </a:t>
            </a:r>
            <a:r>
              <a:rPr lang="en-US" sz="3200" b="1" dirty="0">
                <a:solidFill>
                  <a:schemeClr val="accent5">
                    <a:lumMod val="50000"/>
                  </a:schemeClr>
                </a:solidFill>
                <a:latin typeface="Calibri"/>
                <a:cs typeface="Calibri"/>
                <a:sym typeface="Symbol"/>
              </a:rPr>
              <a:t>HCO3¯/H2CO3   </a:t>
            </a:r>
            <a:r>
              <a:rPr lang="en-US" sz="3200" b="1" dirty="0">
                <a:solidFill>
                  <a:srgbClr val="0000FF"/>
                </a:solidFill>
                <a:latin typeface="Calibri"/>
                <a:cs typeface="Calibri"/>
                <a:sym typeface="Symbol"/>
              </a:rPr>
              <a:t>(20:1)</a:t>
            </a:r>
          </a:p>
          <a:p>
            <a:pPr marL="0" indent="0" algn="l" rtl="0">
              <a:buNone/>
            </a:pPr>
            <a:r>
              <a:rPr lang="en-US" sz="3200" b="1" dirty="0">
                <a:solidFill>
                  <a:srgbClr val="0000FF"/>
                </a:solidFill>
                <a:latin typeface="Calibri"/>
                <a:cs typeface="Calibri"/>
                <a:sym typeface="Symbol"/>
              </a:rPr>
              <a:t>  PH reach 7.4</a:t>
            </a:r>
          </a:p>
          <a:p>
            <a:pPr marL="0" indent="0" algn="l" rtl="0">
              <a:buNone/>
            </a:pPr>
            <a:r>
              <a:rPr lang="en-US" sz="2800" b="1" dirty="0">
                <a:solidFill>
                  <a:srgbClr val="0070C0"/>
                </a:solidFill>
                <a:sym typeface="Symbol"/>
              </a:rPr>
              <a:t>(Compensated respiratory alkalosis)</a:t>
            </a:r>
          </a:p>
          <a:p>
            <a:pPr marL="0" indent="0" algn="l" rtl="0">
              <a:buNone/>
            </a:pPr>
            <a:r>
              <a:rPr lang="en-US" sz="3200" b="1" dirty="0">
                <a:solidFill>
                  <a:srgbClr val="002060"/>
                </a:solidFill>
                <a:latin typeface="Calibri"/>
                <a:cs typeface="Calibri"/>
                <a:sym typeface="Symbol"/>
              </a:rPr>
              <a:t>Urine will be alkaline because of ↑ secretion of K⁺ &amp; HCO3‾ in urine</a:t>
            </a:r>
          </a:p>
        </p:txBody>
      </p:sp>
      <p:cxnSp>
        <p:nvCxnSpPr>
          <p:cNvPr id="3" name="رابط كسهم مستقيم 2"/>
          <p:cNvCxnSpPr/>
          <p:nvPr/>
        </p:nvCxnSpPr>
        <p:spPr>
          <a:xfrm>
            <a:off x="1711118" y="1737319"/>
            <a:ext cx="520622" cy="5040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1700064" y="1772816"/>
            <a:ext cx="53167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60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457200" y="980728"/>
            <a:ext cx="8229600" cy="5760640"/>
          </a:xfrm>
          <a:solidFill>
            <a:srgbClr val="FFCCCC"/>
          </a:solidFill>
        </p:spPr>
        <p:txBody>
          <a:bodyPr>
            <a:normAutofit fontScale="85000" lnSpcReduction="20000"/>
          </a:bodyPr>
          <a:lstStyle/>
          <a:p>
            <a:pPr marL="0" indent="0" algn="l" rtl="0">
              <a:buNone/>
            </a:pPr>
            <a:r>
              <a:rPr lang="en-US" sz="3600" b="1" dirty="0">
                <a:solidFill>
                  <a:schemeClr val="bg1"/>
                </a:solidFill>
                <a:latin typeface="Calibri"/>
                <a:cs typeface="Calibri"/>
                <a:sym typeface="Symbol"/>
              </a:rPr>
              <a:t>↑ bases or ↓ acids in blood</a:t>
            </a:r>
          </a:p>
          <a:p>
            <a:pPr marL="0" indent="0" algn="l" rtl="0">
              <a:buNone/>
            </a:pPr>
            <a:r>
              <a:rPr lang="en-US" sz="3600" b="1" dirty="0">
                <a:solidFill>
                  <a:schemeClr val="bg1"/>
                </a:solidFill>
                <a:latin typeface="Calibri"/>
                <a:cs typeface="Calibri"/>
                <a:sym typeface="Symbol"/>
              </a:rPr>
              <a:t>                       ↑ blood HCO3¯ </a:t>
            </a:r>
          </a:p>
          <a:p>
            <a:pPr marL="0" indent="0" algn="l" rtl="0">
              <a:buNone/>
            </a:pPr>
            <a:r>
              <a:rPr lang="en-US" sz="3600" b="1" dirty="0">
                <a:solidFill>
                  <a:schemeClr val="bg1"/>
                </a:solidFill>
                <a:latin typeface="Calibri"/>
                <a:cs typeface="Calibri"/>
                <a:sym typeface="Symbol"/>
              </a:rPr>
              <a:t>                        blood H2CO3 not changed</a:t>
            </a:r>
          </a:p>
          <a:p>
            <a:pPr marL="0" indent="0" algn="l" rtl="0">
              <a:buNone/>
            </a:pPr>
            <a:r>
              <a:rPr lang="en-US" sz="3600" b="1" dirty="0">
                <a:solidFill>
                  <a:schemeClr val="bg1"/>
                </a:solidFill>
                <a:latin typeface="Calibri"/>
                <a:cs typeface="Calibri"/>
                <a:sym typeface="Symbol"/>
              </a:rPr>
              <a:t>               ↑ HCO3¯/H2CO3   (N=20:1) </a:t>
            </a:r>
          </a:p>
          <a:p>
            <a:pPr marL="0" indent="0" algn="l" rtl="0">
              <a:buNone/>
            </a:pPr>
            <a:r>
              <a:rPr lang="en-US" sz="3600" b="1" dirty="0">
                <a:solidFill>
                  <a:schemeClr val="bg1"/>
                </a:solidFill>
                <a:latin typeface="Calibri"/>
                <a:cs typeface="Calibri"/>
                <a:sym typeface="Symbol"/>
              </a:rPr>
              <a:t>               ↑blood PH</a:t>
            </a:r>
          </a:p>
          <a:p>
            <a:pPr marL="0" indent="0" algn="l" rtl="0">
              <a:buNone/>
            </a:pPr>
            <a:r>
              <a:rPr lang="en-US" sz="3600" b="1" dirty="0">
                <a:solidFill>
                  <a:schemeClr val="bg1"/>
                </a:solidFill>
                <a:latin typeface="Calibri"/>
                <a:cs typeface="Calibri"/>
                <a:sym typeface="Symbol"/>
              </a:rPr>
              <a:t>   </a:t>
            </a:r>
            <a:r>
              <a:rPr lang="en-US" sz="3100" b="1" dirty="0">
                <a:solidFill>
                  <a:schemeClr val="bg1"/>
                </a:solidFill>
                <a:sym typeface="Symbol"/>
              </a:rPr>
              <a:t>(Uncompensated metabolic alkalosis [</a:t>
            </a:r>
            <a:r>
              <a:rPr lang="en-US" sz="3100" b="1" dirty="0" err="1">
                <a:solidFill>
                  <a:schemeClr val="bg1"/>
                </a:solidFill>
                <a:sym typeface="Symbol"/>
              </a:rPr>
              <a:t>acidemia</a:t>
            </a:r>
            <a:r>
              <a:rPr lang="en-US" sz="3100" b="1" dirty="0">
                <a:solidFill>
                  <a:schemeClr val="bg1"/>
                </a:solidFill>
                <a:sym typeface="Symbol"/>
              </a:rPr>
              <a:t>]) </a:t>
            </a:r>
          </a:p>
          <a:p>
            <a:pPr marL="0" indent="0" algn="l" rtl="0">
              <a:buNone/>
            </a:pPr>
            <a:r>
              <a:rPr lang="en-US" sz="3600" b="1" u="sng" dirty="0">
                <a:solidFill>
                  <a:schemeClr val="bg1"/>
                </a:solidFill>
                <a:latin typeface="Calibri"/>
                <a:cs typeface="Calibri"/>
                <a:sym typeface="Symbol"/>
              </a:rPr>
              <a:t>How to compensate? </a:t>
            </a:r>
          </a:p>
          <a:p>
            <a:pPr marL="0" indent="0" algn="l" rtl="0">
              <a:buNone/>
            </a:pPr>
            <a:r>
              <a:rPr lang="en-US" sz="4000" b="1" dirty="0">
                <a:solidFill>
                  <a:schemeClr val="bg1"/>
                </a:solidFill>
                <a:latin typeface="Calibri"/>
                <a:cs typeface="Calibri"/>
                <a:sym typeface="Symbol"/>
              </a:rPr>
              <a:t>↑ PH - - - chemoreceptors in respiratory </a:t>
            </a:r>
            <a:r>
              <a:rPr lang="en-US" sz="4000" b="1" dirty="0" err="1">
                <a:solidFill>
                  <a:schemeClr val="bg1"/>
                </a:solidFill>
                <a:latin typeface="Calibri"/>
                <a:cs typeface="Calibri"/>
                <a:sym typeface="Symbol"/>
              </a:rPr>
              <a:t>centre</a:t>
            </a:r>
            <a:r>
              <a:rPr lang="en-US" sz="4000" b="1" dirty="0">
                <a:solidFill>
                  <a:schemeClr val="bg1"/>
                </a:solidFill>
                <a:latin typeface="Calibri"/>
                <a:cs typeface="Calibri"/>
                <a:sym typeface="Symbol"/>
              </a:rPr>
              <a:t> hypoventilation CO2 retention ↑H2CO3</a:t>
            </a:r>
          </a:p>
          <a:p>
            <a:pPr marL="0" indent="0" algn="l" rtl="0">
              <a:buNone/>
            </a:pPr>
            <a:r>
              <a:rPr lang="en-US" sz="3600" b="1" dirty="0">
                <a:solidFill>
                  <a:schemeClr val="bg1"/>
                </a:solidFill>
                <a:latin typeface="Calibri"/>
                <a:cs typeface="Calibri"/>
                <a:sym typeface="Symbol"/>
              </a:rPr>
              <a:t>Till   normal HCO3¯/H2CO3   (20:1)</a:t>
            </a:r>
          </a:p>
          <a:p>
            <a:pPr algn="l" rtl="0">
              <a:buFont typeface="Symbol" pitchFamily="18" charset="2"/>
              <a:buChar char="®"/>
            </a:pPr>
            <a:r>
              <a:rPr lang="en-US" sz="3600" b="1" dirty="0">
                <a:solidFill>
                  <a:schemeClr val="bg1"/>
                </a:solidFill>
                <a:latin typeface="Calibri"/>
                <a:cs typeface="Calibri"/>
                <a:sym typeface="Symbol"/>
              </a:rPr>
              <a:t>PH reach 7.4 </a:t>
            </a:r>
            <a:r>
              <a:rPr lang="en-US" sz="3100" b="1" dirty="0">
                <a:solidFill>
                  <a:schemeClr val="bg1"/>
                </a:solidFill>
                <a:sym typeface="Symbol"/>
              </a:rPr>
              <a:t>(Compensated metabolic alkalosis ) </a:t>
            </a:r>
            <a:endParaRPr lang="en-US" sz="3100" b="1" dirty="0">
              <a:solidFill>
                <a:schemeClr val="bg1"/>
              </a:solidFill>
              <a:latin typeface="Calibri"/>
              <a:cs typeface="Calibri"/>
              <a:sym typeface="Symbol"/>
            </a:endParaRPr>
          </a:p>
          <a:p>
            <a:pPr marL="0" indent="0" algn="l" rtl="0">
              <a:buNone/>
            </a:pPr>
            <a:endParaRPr lang="en-US" sz="3200" b="1" u="sng" dirty="0">
              <a:solidFill>
                <a:schemeClr val="bg1"/>
              </a:solidFill>
              <a:latin typeface="Calibri"/>
              <a:cs typeface="Calibri"/>
              <a:sym typeface="Symbol"/>
            </a:endParaRPr>
          </a:p>
          <a:p>
            <a:pPr marL="0" indent="0" algn="l" rtl="0">
              <a:buNone/>
            </a:pPr>
            <a:endParaRPr lang="en-US" sz="3200" b="1" u="sng" dirty="0">
              <a:solidFill>
                <a:schemeClr val="bg1"/>
              </a:solidFill>
              <a:latin typeface="Calibri"/>
              <a:cs typeface="Calibri"/>
              <a:sym typeface="Symbol"/>
            </a:endParaRPr>
          </a:p>
          <a:p>
            <a:pPr marL="0" indent="0" algn="l" rtl="0">
              <a:buNone/>
            </a:pPr>
            <a:endParaRPr lang="en-US" sz="3200" b="1" dirty="0">
              <a:solidFill>
                <a:srgbClr val="00B0F0"/>
              </a:solidFill>
              <a:latin typeface="Calibri"/>
              <a:cs typeface="Calibri"/>
              <a:sym typeface="Symbol"/>
            </a:endParaRPr>
          </a:p>
        </p:txBody>
      </p:sp>
      <p:cxnSp>
        <p:nvCxnSpPr>
          <p:cNvPr id="3" name="رابط كسهم مستقيم 2"/>
          <p:cNvCxnSpPr/>
          <p:nvPr/>
        </p:nvCxnSpPr>
        <p:spPr>
          <a:xfrm>
            <a:off x="1840545" y="1700808"/>
            <a:ext cx="483789" cy="5040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1865588" y="1700808"/>
            <a:ext cx="53167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683568" y="188640"/>
            <a:ext cx="7704856" cy="648072"/>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chemeClr val="bg1"/>
                </a:solidFill>
              </a:rPr>
              <a:t>Metabolic alkalosis</a:t>
            </a:r>
            <a:endParaRPr lang="ar-EG" sz="3200" b="1" dirty="0">
              <a:solidFill>
                <a:schemeClr val="bg1"/>
              </a:solidFill>
            </a:endParaRPr>
          </a:p>
        </p:txBody>
      </p:sp>
    </p:spTree>
    <p:extLst>
      <p:ext uri="{BB962C8B-B14F-4D97-AF65-F5344CB8AC3E}">
        <p14:creationId xmlns:p14="http://schemas.microsoft.com/office/powerpoint/2010/main" val="3447852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2483768" y="1556792"/>
            <a:ext cx="4824536" cy="536848"/>
          </a:xfrm>
          <a:solidFill>
            <a:srgbClr val="FF99FF"/>
          </a:solidFill>
        </p:spPr>
        <p:txBody>
          <a:bodyPr>
            <a:noAutofit/>
          </a:bodyPr>
          <a:lstStyle/>
          <a:p>
            <a:pPr marL="0" indent="0" algn="l" rtl="0">
              <a:buNone/>
            </a:pPr>
            <a:r>
              <a:rPr lang="en-US" sz="3200" b="1" dirty="0">
                <a:solidFill>
                  <a:schemeClr val="bg1"/>
                </a:solidFill>
                <a:latin typeface="Calibri"/>
              </a:rPr>
              <a:t>1-</a:t>
            </a:r>
            <a:r>
              <a:rPr lang="en-US" sz="3200" dirty="0">
                <a:solidFill>
                  <a:schemeClr val="bg1"/>
                </a:solidFill>
                <a:latin typeface="Calibri"/>
              </a:rPr>
              <a:t>  </a:t>
            </a:r>
            <a:r>
              <a:rPr lang="ar-EG" sz="3200" dirty="0">
                <a:solidFill>
                  <a:schemeClr val="bg1"/>
                </a:solidFill>
                <a:latin typeface="Calibri"/>
              </a:rPr>
              <a:t>↑</a:t>
            </a:r>
            <a:r>
              <a:rPr lang="en-US" sz="3200" b="1" dirty="0">
                <a:solidFill>
                  <a:schemeClr val="bg1"/>
                </a:solidFill>
                <a:latin typeface="Calibri"/>
              </a:rPr>
              <a:t>absorption of bases</a:t>
            </a:r>
            <a:endParaRPr lang="ar-EG" sz="3200" b="1" dirty="0">
              <a:solidFill>
                <a:schemeClr val="bg1"/>
              </a:solidFill>
            </a:endParaRPr>
          </a:p>
        </p:txBody>
      </p:sp>
      <p:sp>
        <p:nvSpPr>
          <p:cNvPr id="5" name="مستطيل 4"/>
          <p:cNvSpPr/>
          <p:nvPr/>
        </p:nvSpPr>
        <p:spPr>
          <a:xfrm>
            <a:off x="680120" y="332656"/>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chemeClr val="bg1"/>
                </a:solidFill>
              </a:rPr>
              <a:t> Causes of Metabolic alkalosis</a:t>
            </a:r>
            <a:endParaRPr lang="ar-EG" sz="3200" b="1" dirty="0">
              <a:solidFill>
                <a:schemeClr val="bg1"/>
              </a:solidFill>
            </a:endParaRPr>
          </a:p>
        </p:txBody>
      </p:sp>
      <p:sp>
        <p:nvSpPr>
          <p:cNvPr id="7" name="عنصر نائب للمحتوى 5"/>
          <p:cNvSpPr txBox="1">
            <a:spLocks/>
          </p:cNvSpPr>
          <p:nvPr/>
        </p:nvSpPr>
        <p:spPr>
          <a:xfrm>
            <a:off x="467544" y="2303678"/>
            <a:ext cx="8280920" cy="4077650"/>
          </a:xfrm>
          <a:prstGeom prst="rect">
            <a:avLst/>
          </a:prstGeom>
          <a:solidFill>
            <a:srgbClr val="FFCCCC"/>
          </a:solidFill>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l" rtl="0">
              <a:buClr>
                <a:srgbClr val="F3A447"/>
              </a:buClr>
              <a:buFont typeface="Wingdings" panose="05000000000000000000" pitchFamily="2" charset="2"/>
              <a:buChar char="q"/>
            </a:pPr>
            <a:r>
              <a:rPr lang="en-US" dirty="0">
                <a:solidFill>
                  <a:schemeClr val="bg1"/>
                </a:solidFill>
                <a:latin typeface="Calibri"/>
              </a:rPr>
              <a:t> </a:t>
            </a:r>
            <a:r>
              <a:rPr lang="en-US" b="1" dirty="0">
                <a:solidFill>
                  <a:schemeClr val="bg1"/>
                </a:solidFill>
                <a:latin typeface="Calibri"/>
              </a:rPr>
              <a:t>     Intake of high vegetable and fruit diet: They contain Bicarbonate salts and citrate salts. Citrate salts will be transformed  into bicarbonate salts by </a:t>
            </a:r>
            <a:r>
              <a:rPr lang="en-US" b="1" dirty="0" err="1">
                <a:solidFill>
                  <a:schemeClr val="bg1"/>
                </a:solidFill>
                <a:latin typeface="Calibri"/>
              </a:rPr>
              <a:t>krebs</a:t>
            </a:r>
            <a:r>
              <a:rPr lang="en-US" b="1" dirty="0">
                <a:solidFill>
                  <a:schemeClr val="bg1"/>
                </a:solidFill>
                <a:latin typeface="Calibri"/>
              </a:rPr>
              <a:t> cycle </a:t>
            </a:r>
          </a:p>
          <a:p>
            <a:pPr algn="l" rtl="0">
              <a:buClr>
                <a:srgbClr val="F3A447"/>
              </a:buClr>
              <a:buFont typeface="Wingdings" panose="05000000000000000000" pitchFamily="2" charset="2"/>
              <a:buChar char="q"/>
            </a:pPr>
            <a:r>
              <a:rPr lang="en-US" b="1" dirty="0">
                <a:solidFill>
                  <a:schemeClr val="bg1"/>
                </a:solidFill>
                <a:latin typeface="Calibri"/>
                <a:cs typeface="Calibri"/>
              </a:rPr>
              <a:t>Intake of drugs containing bicarbonate &amp; citrate salts (drugs used for treatment of hyperacidity &amp; peptic ulcer</a:t>
            </a:r>
            <a:r>
              <a:rPr lang="en-US" b="1" dirty="0">
                <a:solidFill>
                  <a:srgbClr val="CC0066"/>
                </a:solidFill>
                <a:latin typeface="Calibri"/>
                <a:cs typeface="Calibri"/>
              </a:rPr>
              <a:t>)</a:t>
            </a:r>
            <a:endParaRPr lang="en-US" b="1" dirty="0">
              <a:solidFill>
                <a:srgbClr val="CC0066"/>
              </a:solidFill>
              <a:latin typeface="Calibri"/>
            </a:endParaRPr>
          </a:p>
        </p:txBody>
      </p:sp>
    </p:spTree>
    <p:extLst>
      <p:ext uri="{BB962C8B-B14F-4D97-AF65-F5344CB8AC3E}">
        <p14:creationId xmlns:p14="http://schemas.microsoft.com/office/powerpoint/2010/main" val="41095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3203848" y="1281843"/>
            <a:ext cx="4536504" cy="536848"/>
          </a:xfrm>
          <a:solidFill>
            <a:srgbClr val="FF99FF"/>
          </a:solidFill>
        </p:spPr>
        <p:txBody>
          <a:bodyPr>
            <a:noAutofit/>
          </a:bodyPr>
          <a:lstStyle/>
          <a:p>
            <a:pPr marL="0" indent="0" algn="l" rtl="0">
              <a:buNone/>
            </a:pPr>
            <a:r>
              <a:rPr lang="en-US" sz="3200" b="1" dirty="0">
                <a:solidFill>
                  <a:schemeClr val="bg1"/>
                </a:solidFill>
                <a:latin typeface="Calibri"/>
              </a:rPr>
              <a:t>2-</a:t>
            </a:r>
            <a:r>
              <a:rPr lang="en-US" sz="3200" dirty="0">
                <a:solidFill>
                  <a:schemeClr val="bg1"/>
                </a:solidFill>
                <a:latin typeface="Calibri"/>
              </a:rPr>
              <a:t>  </a:t>
            </a:r>
            <a:r>
              <a:rPr lang="ar-EG" sz="3200" dirty="0">
                <a:solidFill>
                  <a:schemeClr val="bg1"/>
                </a:solidFill>
                <a:latin typeface="Calibri"/>
              </a:rPr>
              <a:t>↑</a:t>
            </a:r>
            <a:r>
              <a:rPr lang="en-US" sz="3200" b="1" dirty="0">
                <a:solidFill>
                  <a:schemeClr val="bg1"/>
                </a:solidFill>
                <a:latin typeface="Calibri"/>
              </a:rPr>
              <a:t>loss of  acids</a:t>
            </a:r>
            <a:endParaRPr lang="ar-EG" sz="3200" b="1" dirty="0">
              <a:solidFill>
                <a:schemeClr val="bg1"/>
              </a:solidFill>
            </a:endParaRPr>
          </a:p>
        </p:txBody>
      </p:sp>
      <p:sp>
        <p:nvSpPr>
          <p:cNvPr id="5" name="مستطيل 4"/>
          <p:cNvSpPr/>
          <p:nvPr/>
        </p:nvSpPr>
        <p:spPr>
          <a:xfrm>
            <a:off x="680120" y="332656"/>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 </a:t>
            </a:r>
            <a:r>
              <a:rPr lang="en-US" sz="3200" b="1" dirty="0">
                <a:solidFill>
                  <a:schemeClr val="bg1"/>
                </a:solidFill>
              </a:rPr>
              <a:t>Causes of Metabolic alkalosis</a:t>
            </a:r>
            <a:endParaRPr lang="ar-EG" sz="3200" b="1" dirty="0">
              <a:solidFill>
                <a:schemeClr val="bg1"/>
              </a:solidFill>
            </a:endParaRPr>
          </a:p>
        </p:txBody>
      </p:sp>
      <p:cxnSp>
        <p:nvCxnSpPr>
          <p:cNvPr id="8" name="رابط كسهم مستقيم 7"/>
          <p:cNvCxnSpPr/>
          <p:nvPr/>
        </p:nvCxnSpPr>
        <p:spPr>
          <a:xfrm>
            <a:off x="827584" y="5767483"/>
            <a:ext cx="403684" cy="3220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عنصر نائب للمحتوى 5"/>
          <p:cNvSpPr txBox="1">
            <a:spLocks/>
          </p:cNvSpPr>
          <p:nvPr/>
        </p:nvSpPr>
        <p:spPr>
          <a:xfrm>
            <a:off x="179512" y="1916832"/>
            <a:ext cx="8964488" cy="4941168"/>
          </a:xfrm>
          <a:prstGeom prst="rect">
            <a:avLst/>
          </a:prstGeom>
          <a:solidFill>
            <a:srgbClr val="FFCCCC"/>
          </a:solidFill>
        </p:spPr>
        <p:txBody>
          <a:bodyPr vert="horz">
            <a:normAutofit fontScale="92500" lnSpcReduction="20000"/>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l" rtl="0">
              <a:buClr>
                <a:srgbClr val="F3A447"/>
              </a:buClr>
              <a:buFont typeface="Wingdings" panose="05000000000000000000" pitchFamily="2" charset="2"/>
              <a:buChar char="q"/>
            </a:pPr>
            <a:r>
              <a:rPr lang="en-US" dirty="0">
                <a:solidFill>
                  <a:srgbClr val="0070C0"/>
                </a:solidFill>
                <a:latin typeface="Calibri"/>
              </a:rPr>
              <a:t> </a:t>
            </a:r>
            <a:r>
              <a:rPr lang="en-US" b="1" dirty="0">
                <a:solidFill>
                  <a:srgbClr val="0070C0"/>
                </a:solidFill>
                <a:latin typeface="Calibri"/>
              </a:rPr>
              <a:t>      </a:t>
            </a:r>
            <a:r>
              <a:rPr lang="en-US" b="1" dirty="0">
                <a:solidFill>
                  <a:schemeClr val="bg1"/>
                </a:solidFill>
                <a:latin typeface="Calibri"/>
              </a:rPr>
              <a:t>Prolonged </a:t>
            </a:r>
            <a:r>
              <a:rPr lang="en-US" b="1" u="sng" dirty="0">
                <a:solidFill>
                  <a:schemeClr val="bg1"/>
                </a:solidFill>
                <a:latin typeface="Calibri"/>
              </a:rPr>
              <a:t>suction</a:t>
            </a:r>
            <a:r>
              <a:rPr lang="en-US" b="1" dirty="0">
                <a:solidFill>
                  <a:schemeClr val="bg1"/>
                </a:solidFill>
                <a:latin typeface="Calibri"/>
              </a:rPr>
              <a:t> of gastric juice</a:t>
            </a:r>
          </a:p>
          <a:p>
            <a:pPr algn="l" rtl="0">
              <a:buClr>
                <a:srgbClr val="F3A447"/>
              </a:buClr>
              <a:buFont typeface="Wingdings" panose="05000000000000000000" pitchFamily="2" charset="2"/>
              <a:buChar char="q"/>
            </a:pPr>
            <a:r>
              <a:rPr lang="en-US" b="1" u="sng" dirty="0">
                <a:solidFill>
                  <a:schemeClr val="bg1"/>
                </a:solidFill>
                <a:latin typeface="Calibri"/>
                <a:cs typeface="Calibri"/>
                <a:sym typeface="Symbol"/>
              </a:rPr>
              <a:t>Vomiting</a:t>
            </a:r>
            <a:r>
              <a:rPr lang="en-US" b="1" dirty="0">
                <a:solidFill>
                  <a:schemeClr val="bg1"/>
                </a:solidFill>
                <a:latin typeface="Calibri"/>
                <a:cs typeface="Calibri"/>
                <a:sym typeface="Symbol"/>
              </a:rPr>
              <a:t>  due to high intestinal  obstruction</a:t>
            </a:r>
          </a:p>
          <a:p>
            <a:pPr algn="l" rtl="0">
              <a:buClr>
                <a:srgbClr val="F3A447"/>
              </a:buClr>
              <a:buFont typeface="Wingdings" panose="05000000000000000000" pitchFamily="2" charset="2"/>
              <a:buChar char="q"/>
            </a:pPr>
            <a:r>
              <a:rPr lang="en-US" b="1" dirty="0">
                <a:solidFill>
                  <a:schemeClr val="bg1"/>
                </a:solidFill>
                <a:latin typeface="Calibri"/>
                <a:cs typeface="Calibri"/>
                <a:sym typeface="Symbol"/>
              </a:rPr>
              <a:t> </a:t>
            </a:r>
            <a:r>
              <a:rPr lang="en-US" b="1" u="sng" dirty="0">
                <a:solidFill>
                  <a:schemeClr val="bg1"/>
                </a:solidFill>
                <a:latin typeface="Calibri"/>
                <a:cs typeface="Calibri"/>
                <a:sym typeface="Symbol"/>
              </a:rPr>
              <a:t>Hypokalemia: </a:t>
            </a:r>
          </a:p>
          <a:p>
            <a:pPr marL="0" indent="0" algn="l" rtl="0">
              <a:buClr>
                <a:srgbClr val="F3A447"/>
              </a:buClr>
              <a:buFont typeface="Wingdings 2"/>
              <a:buNone/>
            </a:pPr>
            <a:r>
              <a:rPr lang="en-US" b="1" dirty="0">
                <a:solidFill>
                  <a:schemeClr val="bg1"/>
                </a:solidFill>
                <a:latin typeface="Calibri"/>
                <a:cs typeface="Calibri"/>
                <a:sym typeface="Symbol"/>
              </a:rPr>
              <a:t>      *↓renal tubular reabsorption of Na⁺ in exchange with K⁺</a:t>
            </a:r>
          </a:p>
          <a:p>
            <a:pPr marL="0" indent="0" algn="l" rtl="0">
              <a:buClr>
                <a:srgbClr val="F3A447"/>
              </a:buClr>
              <a:buFont typeface="Wingdings 2"/>
              <a:buNone/>
            </a:pPr>
            <a:r>
              <a:rPr lang="en-US" b="1" dirty="0">
                <a:solidFill>
                  <a:schemeClr val="bg1"/>
                </a:solidFill>
                <a:latin typeface="Calibri"/>
                <a:cs typeface="Calibri"/>
                <a:sym typeface="Symbol"/>
              </a:rPr>
              <a:t>         instead there is Na⁺/ H⁺ exchange</a:t>
            </a:r>
          </a:p>
          <a:p>
            <a:pPr marL="0" indent="0" algn="l" rtl="0">
              <a:buClr>
                <a:srgbClr val="F3A447"/>
              </a:buClr>
              <a:buFont typeface="Wingdings 2"/>
              <a:buNone/>
            </a:pPr>
            <a:r>
              <a:rPr lang="en-US" b="1" dirty="0">
                <a:solidFill>
                  <a:schemeClr val="bg1"/>
                </a:solidFill>
                <a:latin typeface="Calibri"/>
                <a:cs typeface="Calibri"/>
                <a:sym typeface="Symbol"/>
              </a:rPr>
              <a:t>      * Na⁺ reabsorption will be in the form of NaHCO3 not </a:t>
            </a:r>
            <a:r>
              <a:rPr lang="en-US" b="1" dirty="0" err="1">
                <a:solidFill>
                  <a:schemeClr val="bg1"/>
                </a:solidFill>
                <a:latin typeface="Calibri"/>
                <a:cs typeface="Calibri"/>
                <a:sym typeface="Symbol"/>
              </a:rPr>
              <a:t>NaCl</a:t>
            </a:r>
            <a:r>
              <a:rPr lang="en-US" b="1" dirty="0">
                <a:solidFill>
                  <a:schemeClr val="bg1"/>
                </a:solidFill>
                <a:latin typeface="Calibri"/>
                <a:cs typeface="Calibri"/>
                <a:sym typeface="Symbol"/>
              </a:rPr>
              <a:t>   </a:t>
            </a:r>
          </a:p>
          <a:p>
            <a:pPr marL="0" indent="0" algn="l" rtl="0">
              <a:buClr>
                <a:srgbClr val="F3A447"/>
              </a:buClr>
              <a:buFont typeface="Wingdings 2"/>
              <a:buNone/>
            </a:pPr>
            <a:r>
              <a:rPr lang="en-US" b="1" dirty="0">
                <a:solidFill>
                  <a:schemeClr val="bg1"/>
                </a:solidFill>
                <a:latin typeface="Calibri"/>
                <a:cs typeface="Calibri"/>
                <a:sym typeface="Symbol"/>
              </a:rPr>
              <a:t>   # </a:t>
            </a:r>
            <a:r>
              <a:rPr lang="en-US" b="1" dirty="0" err="1">
                <a:solidFill>
                  <a:schemeClr val="bg1"/>
                </a:solidFill>
                <a:latin typeface="Calibri"/>
                <a:cs typeface="Calibri"/>
                <a:sym typeface="Symbol"/>
              </a:rPr>
              <a:t>Cl</a:t>
            </a:r>
            <a:r>
              <a:rPr lang="en-US" b="1" dirty="0">
                <a:solidFill>
                  <a:schemeClr val="bg1"/>
                </a:solidFill>
                <a:latin typeface="Calibri"/>
                <a:cs typeface="Calibri"/>
                <a:sym typeface="Symbol"/>
              </a:rPr>
              <a:t>‾ loss in urine in the form of NH4Cl </a:t>
            </a:r>
            <a:r>
              <a:rPr lang="en-US" b="1" dirty="0" err="1">
                <a:solidFill>
                  <a:schemeClr val="bg1"/>
                </a:solidFill>
                <a:latin typeface="Calibri"/>
                <a:cs typeface="Calibri"/>
                <a:sym typeface="Symbol"/>
              </a:rPr>
              <a:t>hypochloremia</a:t>
            </a:r>
            <a:r>
              <a:rPr lang="en-US" b="1" dirty="0">
                <a:solidFill>
                  <a:schemeClr val="bg1"/>
                </a:solidFill>
                <a:latin typeface="Calibri"/>
                <a:cs typeface="Calibri"/>
                <a:sym typeface="Symbol"/>
              </a:rPr>
              <a:t> and acidic urine</a:t>
            </a:r>
          </a:p>
          <a:p>
            <a:pPr marL="0" indent="0" algn="l" rtl="0">
              <a:buClr>
                <a:srgbClr val="F3A447"/>
              </a:buClr>
              <a:buFont typeface="Wingdings 2"/>
              <a:buNone/>
            </a:pPr>
            <a:r>
              <a:rPr lang="en-US" b="1" dirty="0">
                <a:solidFill>
                  <a:schemeClr val="bg1"/>
                </a:solidFill>
                <a:latin typeface="Calibri"/>
                <a:cs typeface="Calibri"/>
                <a:sym typeface="Symbol"/>
              </a:rPr>
              <a:t> </a:t>
            </a:r>
          </a:p>
          <a:p>
            <a:pPr marL="0" indent="0" algn="l" rtl="0">
              <a:buClr>
                <a:srgbClr val="F3A447"/>
              </a:buClr>
              <a:buFont typeface="Wingdings 2"/>
              <a:buNone/>
            </a:pPr>
            <a:r>
              <a:rPr lang="en-US" b="1" dirty="0">
                <a:solidFill>
                  <a:schemeClr val="bg1"/>
                </a:solidFill>
                <a:latin typeface="Calibri"/>
                <a:cs typeface="Calibri"/>
                <a:sym typeface="Symbol"/>
              </a:rPr>
              <a:t>      ↑ NaHCO3 in blood alkalosis(alkaline blood)</a:t>
            </a:r>
          </a:p>
          <a:p>
            <a:pPr marL="0" indent="0" algn="l" rtl="0">
              <a:buClr>
                <a:srgbClr val="F3A447"/>
              </a:buClr>
              <a:buFont typeface="Wingdings 2"/>
              <a:buNone/>
            </a:pPr>
            <a:r>
              <a:rPr lang="en-US" b="1" dirty="0">
                <a:solidFill>
                  <a:schemeClr val="bg1"/>
                </a:solidFill>
                <a:latin typeface="Calibri"/>
                <a:cs typeface="Calibri"/>
                <a:sym typeface="Symbol"/>
              </a:rPr>
              <a:t>The  acidic urine&amp; alkaline blood is called paradoxical alkalosis</a:t>
            </a:r>
          </a:p>
          <a:p>
            <a:pPr algn="l" rtl="0">
              <a:buClr>
                <a:srgbClr val="F3A447"/>
              </a:buClr>
              <a:buFont typeface="Wingdings" panose="05000000000000000000" pitchFamily="2" charset="2"/>
              <a:buChar char="q"/>
            </a:pPr>
            <a:r>
              <a:rPr lang="en-US" b="1" u="sng" dirty="0">
                <a:solidFill>
                  <a:schemeClr val="bg1"/>
                </a:solidFill>
                <a:latin typeface="Calibri"/>
                <a:cs typeface="Calibri"/>
                <a:sym typeface="Symbol"/>
              </a:rPr>
              <a:t>Cushing syndrome</a:t>
            </a:r>
            <a:r>
              <a:rPr lang="en-US" b="1" dirty="0">
                <a:solidFill>
                  <a:schemeClr val="bg1"/>
                </a:solidFill>
                <a:latin typeface="Calibri"/>
                <a:cs typeface="Calibri"/>
                <a:sym typeface="Symbol"/>
              </a:rPr>
              <a:t>: Na&amp; water retention  &amp; K excretion hypokalemia</a:t>
            </a:r>
          </a:p>
          <a:p>
            <a:pPr marL="0" indent="0" algn="l" rtl="0">
              <a:buClr>
                <a:srgbClr val="F3A447"/>
              </a:buClr>
              <a:buFont typeface="Wingdings 2"/>
              <a:buNone/>
            </a:pPr>
            <a:endParaRPr lang="en-US" b="1" dirty="0">
              <a:solidFill>
                <a:schemeClr val="bg1"/>
              </a:solidFill>
              <a:latin typeface="Calibri"/>
            </a:endParaRPr>
          </a:p>
        </p:txBody>
      </p:sp>
    </p:spTree>
    <p:extLst>
      <p:ext uri="{BB962C8B-B14F-4D97-AF65-F5344CB8AC3E}">
        <p14:creationId xmlns:p14="http://schemas.microsoft.com/office/powerpoint/2010/main" val="387026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7884" y="810767"/>
            <a:ext cx="6824472" cy="40843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2502" y="1243582"/>
            <a:ext cx="9144000" cy="5037918"/>
          </a:xfrm>
          <a:prstGeom prst="rect">
            <a:avLst/>
          </a:prstGeom>
        </p:spPr>
        <p:txBody>
          <a:bodyPr vert="horz" wrap="square" lIns="0" tIns="226695" rIns="0" bIns="0" rtlCol="0">
            <a:spAutoFit/>
          </a:bodyPr>
          <a:lstStyle/>
          <a:p>
            <a:pPr marL="312420" indent="-274955">
              <a:spcBef>
                <a:spcPts val="1785"/>
              </a:spcBef>
              <a:buClr>
                <a:srgbClr val="9C007E"/>
              </a:buClr>
              <a:buSzPct val="94642"/>
              <a:buFont typeface="Arial"/>
              <a:buChar char=""/>
              <a:tabLst>
                <a:tab pos="313055" algn="l"/>
              </a:tabLst>
            </a:pPr>
            <a:r>
              <a:rPr sz="2400" b="1" spc="-30" dirty="0">
                <a:solidFill>
                  <a:srgbClr val="0000FF"/>
                </a:solidFill>
                <a:latin typeface="Arial"/>
                <a:cs typeface="Arial"/>
              </a:rPr>
              <a:t>Bicarbonate</a:t>
            </a:r>
            <a:r>
              <a:rPr sz="2400" b="1" spc="25" dirty="0">
                <a:solidFill>
                  <a:srgbClr val="0000FF"/>
                </a:solidFill>
                <a:latin typeface="Arial"/>
                <a:cs typeface="Arial"/>
              </a:rPr>
              <a:t> </a:t>
            </a:r>
            <a:r>
              <a:rPr sz="2400" b="1" spc="15" dirty="0">
                <a:solidFill>
                  <a:srgbClr val="0000FF"/>
                </a:solidFill>
                <a:latin typeface="Arial"/>
                <a:cs typeface="Arial"/>
              </a:rPr>
              <a:t>buffer</a:t>
            </a:r>
            <a:endParaRPr sz="2400" dirty="0">
              <a:solidFill>
                <a:prstClr val="black"/>
              </a:solidFill>
              <a:latin typeface="Arial"/>
              <a:cs typeface="Arial"/>
            </a:endParaRPr>
          </a:p>
          <a:p>
            <a:pPr marL="312420" indent="-274955">
              <a:spcBef>
                <a:spcPts val="1685"/>
              </a:spcBef>
              <a:buClr>
                <a:srgbClr val="9C007E"/>
              </a:buClr>
              <a:buSzPct val="94642"/>
              <a:buFont typeface="Arial"/>
              <a:buChar char=""/>
              <a:tabLst>
                <a:tab pos="313055" algn="l"/>
              </a:tabLst>
            </a:pPr>
            <a:r>
              <a:rPr sz="2400" b="1" spc="-50" dirty="0">
                <a:solidFill>
                  <a:srgbClr val="FF0066"/>
                </a:solidFill>
                <a:latin typeface="Arial"/>
                <a:cs typeface="Arial"/>
              </a:rPr>
              <a:t>Phosphate</a:t>
            </a:r>
            <a:r>
              <a:rPr sz="2400" b="1" spc="25" dirty="0">
                <a:solidFill>
                  <a:srgbClr val="FF0066"/>
                </a:solidFill>
                <a:latin typeface="Arial"/>
                <a:cs typeface="Arial"/>
              </a:rPr>
              <a:t> </a:t>
            </a:r>
            <a:r>
              <a:rPr sz="2400" b="1" spc="15" dirty="0">
                <a:solidFill>
                  <a:srgbClr val="FF0066"/>
                </a:solidFill>
                <a:latin typeface="Arial"/>
                <a:cs typeface="Arial"/>
              </a:rPr>
              <a:t>buffer</a:t>
            </a:r>
            <a:endParaRPr sz="2400" dirty="0">
              <a:solidFill>
                <a:prstClr val="black"/>
              </a:solidFill>
              <a:latin typeface="Arial"/>
              <a:cs typeface="Arial"/>
            </a:endParaRPr>
          </a:p>
          <a:p>
            <a:pPr marL="312420" indent="-274955">
              <a:spcBef>
                <a:spcPts val="1680"/>
              </a:spcBef>
              <a:buClr>
                <a:srgbClr val="9C007E"/>
              </a:buClr>
              <a:buSzPct val="94642"/>
              <a:buFont typeface="Arial"/>
              <a:buChar char=""/>
              <a:tabLst>
                <a:tab pos="313055" algn="l"/>
              </a:tabLst>
            </a:pPr>
            <a:r>
              <a:rPr sz="2400" b="1" spc="-30" dirty="0">
                <a:solidFill>
                  <a:srgbClr val="0000FF"/>
                </a:solidFill>
                <a:latin typeface="Arial"/>
                <a:cs typeface="Arial"/>
              </a:rPr>
              <a:t>Protein</a:t>
            </a:r>
            <a:r>
              <a:rPr sz="2400" b="1" dirty="0">
                <a:solidFill>
                  <a:srgbClr val="0000FF"/>
                </a:solidFill>
                <a:latin typeface="Arial"/>
                <a:cs typeface="Arial"/>
              </a:rPr>
              <a:t> </a:t>
            </a:r>
            <a:r>
              <a:rPr sz="2400" b="1" spc="15" dirty="0">
                <a:solidFill>
                  <a:srgbClr val="0000FF"/>
                </a:solidFill>
                <a:latin typeface="Arial"/>
                <a:cs typeface="Arial"/>
              </a:rPr>
              <a:t>buffer</a:t>
            </a:r>
            <a:endParaRPr sz="2400" dirty="0">
              <a:solidFill>
                <a:prstClr val="black"/>
              </a:solidFill>
              <a:latin typeface="Arial"/>
              <a:cs typeface="Arial"/>
            </a:endParaRPr>
          </a:p>
          <a:p>
            <a:pPr marL="312420" indent="-274955" algn="just">
              <a:spcBef>
                <a:spcPts val="1680"/>
              </a:spcBef>
              <a:buClr>
                <a:srgbClr val="9C007E"/>
              </a:buClr>
              <a:buSzPct val="94642"/>
              <a:buFont typeface="Arial"/>
              <a:buChar char=""/>
              <a:tabLst>
                <a:tab pos="313055" algn="l"/>
              </a:tabLst>
            </a:pPr>
            <a:r>
              <a:rPr sz="2400" b="1" u="sng" spc="-30" dirty="0">
                <a:solidFill>
                  <a:srgbClr val="C00000"/>
                </a:solidFill>
                <a:latin typeface="Arial"/>
                <a:cs typeface="Arial"/>
              </a:rPr>
              <a:t>Bicarbonate </a:t>
            </a:r>
            <a:r>
              <a:rPr sz="2400" b="1" u="sng" spc="15" dirty="0">
                <a:solidFill>
                  <a:srgbClr val="C00000"/>
                </a:solidFill>
                <a:latin typeface="Arial"/>
                <a:cs typeface="Arial"/>
              </a:rPr>
              <a:t>buffer</a:t>
            </a:r>
            <a:r>
              <a:rPr sz="2400" b="1" u="sng" spc="45" dirty="0">
                <a:solidFill>
                  <a:srgbClr val="C00000"/>
                </a:solidFill>
                <a:latin typeface="Arial"/>
                <a:cs typeface="Arial"/>
              </a:rPr>
              <a:t> </a:t>
            </a:r>
            <a:r>
              <a:rPr sz="2400" b="1" u="sng" spc="-95" dirty="0">
                <a:solidFill>
                  <a:srgbClr val="C00000"/>
                </a:solidFill>
                <a:latin typeface="Arial"/>
                <a:cs typeface="Arial"/>
              </a:rPr>
              <a:t>system</a:t>
            </a:r>
            <a:r>
              <a:rPr sz="2400" b="1" spc="-95" dirty="0">
                <a:solidFill>
                  <a:srgbClr val="C00000"/>
                </a:solidFill>
                <a:latin typeface="Arial"/>
                <a:cs typeface="Arial"/>
              </a:rPr>
              <a:t>:</a:t>
            </a:r>
            <a:endParaRPr sz="2400" dirty="0">
              <a:solidFill>
                <a:prstClr val="black"/>
              </a:solidFill>
              <a:latin typeface="Arial"/>
              <a:cs typeface="Arial"/>
            </a:endParaRPr>
          </a:p>
          <a:p>
            <a:pPr marL="312420" marR="30480" indent="-274955" algn="just">
              <a:lnSpc>
                <a:spcPct val="150000"/>
              </a:lnSpc>
              <a:buClr>
                <a:srgbClr val="9C007E"/>
              </a:buClr>
              <a:buSzPct val="94642"/>
              <a:buFont typeface="Arial"/>
              <a:buChar char=""/>
              <a:tabLst>
                <a:tab pos="313055" algn="l"/>
              </a:tabLst>
            </a:pPr>
            <a:r>
              <a:rPr sz="2400" b="1" spc="-65" dirty="0">
                <a:solidFill>
                  <a:srgbClr val="0000FF"/>
                </a:solidFill>
                <a:latin typeface="Arial"/>
                <a:cs typeface="Arial"/>
              </a:rPr>
              <a:t>Sodium </a:t>
            </a:r>
            <a:r>
              <a:rPr sz="2400" b="1" dirty="0">
                <a:solidFill>
                  <a:srgbClr val="0000FF"/>
                </a:solidFill>
                <a:latin typeface="Arial"/>
                <a:cs typeface="Arial"/>
              </a:rPr>
              <a:t>bicarbonate </a:t>
            </a:r>
            <a:r>
              <a:rPr sz="2400" b="1" spc="-235" dirty="0">
                <a:solidFill>
                  <a:srgbClr val="0000FF"/>
                </a:solidFill>
                <a:latin typeface="Arial"/>
                <a:cs typeface="Arial"/>
              </a:rPr>
              <a:t>&amp; </a:t>
            </a:r>
            <a:r>
              <a:rPr sz="2400" b="1" spc="-70" dirty="0">
                <a:solidFill>
                  <a:srgbClr val="0000FF"/>
                </a:solidFill>
                <a:latin typeface="Arial"/>
                <a:cs typeface="Arial"/>
              </a:rPr>
              <a:t>carbonic </a:t>
            </a:r>
            <a:r>
              <a:rPr sz="2400" b="1" spc="-50" dirty="0">
                <a:solidFill>
                  <a:srgbClr val="0000FF"/>
                </a:solidFill>
                <a:latin typeface="Arial"/>
                <a:cs typeface="Arial"/>
              </a:rPr>
              <a:t>acid </a:t>
            </a:r>
            <a:r>
              <a:rPr sz="2400" b="1" spc="-80" dirty="0">
                <a:solidFill>
                  <a:srgbClr val="0000FF"/>
                </a:solidFill>
                <a:latin typeface="Arial"/>
                <a:cs typeface="Arial"/>
              </a:rPr>
              <a:t>(NaHCO</a:t>
            </a:r>
            <a:r>
              <a:rPr sz="2400" b="1" spc="-120" baseline="-21021" dirty="0">
                <a:solidFill>
                  <a:srgbClr val="0000FF"/>
                </a:solidFill>
                <a:latin typeface="Arial"/>
                <a:cs typeface="Arial"/>
              </a:rPr>
              <a:t>3</a:t>
            </a:r>
            <a:r>
              <a:rPr sz="2400" b="1" spc="-80" dirty="0">
                <a:solidFill>
                  <a:srgbClr val="0000FF"/>
                </a:solidFill>
                <a:latin typeface="Arial"/>
                <a:cs typeface="Arial"/>
              </a:rPr>
              <a:t>-  </a:t>
            </a:r>
            <a:r>
              <a:rPr sz="2400" b="1" spc="-140" dirty="0">
                <a:solidFill>
                  <a:srgbClr val="0000FF"/>
                </a:solidFill>
                <a:latin typeface="Arial"/>
                <a:cs typeface="Arial"/>
              </a:rPr>
              <a:t>H</a:t>
            </a:r>
            <a:r>
              <a:rPr sz="2400" b="1" spc="-209" baseline="-21021" dirty="0">
                <a:solidFill>
                  <a:srgbClr val="0000FF"/>
                </a:solidFill>
                <a:latin typeface="Arial"/>
                <a:cs typeface="Arial"/>
              </a:rPr>
              <a:t>2</a:t>
            </a:r>
            <a:r>
              <a:rPr sz="2400" b="1" spc="-140" dirty="0">
                <a:solidFill>
                  <a:srgbClr val="0000FF"/>
                </a:solidFill>
                <a:latin typeface="Arial"/>
                <a:cs typeface="Arial"/>
              </a:rPr>
              <a:t>CO</a:t>
            </a:r>
            <a:r>
              <a:rPr sz="2400" b="1" spc="-209" baseline="-21021" dirty="0">
                <a:solidFill>
                  <a:srgbClr val="0000FF"/>
                </a:solidFill>
                <a:latin typeface="Arial"/>
                <a:cs typeface="Arial"/>
              </a:rPr>
              <a:t>3</a:t>
            </a:r>
            <a:r>
              <a:rPr sz="2400" b="1" spc="-140" dirty="0">
                <a:solidFill>
                  <a:srgbClr val="0000FF"/>
                </a:solidFill>
                <a:latin typeface="Arial"/>
                <a:cs typeface="Arial"/>
              </a:rPr>
              <a:t>) </a:t>
            </a:r>
            <a:r>
              <a:rPr sz="2400" b="1" spc="-165" dirty="0">
                <a:solidFill>
                  <a:srgbClr val="0000FF"/>
                </a:solidFill>
                <a:latin typeface="Arial"/>
                <a:cs typeface="Arial"/>
              </a:rPr>
              <a:t>is </a:t>
            </a:r>
            <a:r>
              <a:rPr sz="2400" b="1" spc="-15" dirty="0">
                <a:solidFill>
                  <a:srgbClr val="0000FF"/>
                </a:solidFill>
                <a:latin typeface="Arial"/>
                <a:cs typeface="Arial"/>
              </a:rPr>
              <a:t>the </a:t>
            </a:r>
            <a:r>
              <a:rPr sz="2400" b="1" spc="-85" dirty="0">
                <a:solidFill>
                  <a:srgbClr val="0000FF"/>
                </a:solidFill>
                <a:latin typeface="Arial"/>
                <a:cs typeface="Arial"/>
              </a:rPr>
              <a:t>most </a:t>
            </a:r>
            <a:r>
              <a:rPr sz="2400" b="1" u="sng" spc="5" dirty="0">
                <a:solidFill>
                  <a:srgbClr val="0000FF"/>
                </a:solidFill>
                <a:latin typeface="Arial"/>
                <a:cs typeface="Arial"/>
              </a:rPr>
              <a:t>predominant</a:t>
            </a:r>
            <a:r>
              <a:rPr sz="2400" b="1" spc="5" dirty="0">
                <a:solidFill>
                  <a:srgbClr val="0000FF"/>
                </a:solidFill>
                <a:latin typeface="Arial"/>
                <a:cs typeface="Arial"/>
              </a:rPr>
              <a:t> </a:t>
            </a:r>
            <a:r>
              <a:rPr sz="2400" b="1" spc="20" dirty="0">
                <a:solidFill>
                  <a:srgbClr val="0000FF"/>
                </a:solidFill>
                <a:latin typeface="Arial"/>
                <a:cs typeface="Arial"/>
              </a:rPr>
              <a:t>buffer </a:t>
            </a:r>
            <a:r>
              <a:rPr sz="2400" b="1" spc="-85" dirty="0">
                <a:solidFill>
                  <a:srgbClr val="0000FF"/>
                </a:solidFill>
                <a:latin typeface="Arial"/>
                <a:cs typeface="Arial"/>
              </a:rPr>
              <a:t>system  </a:t>
            </a:r>
            <a:r>
              <a:rPr sz="2400" b="1" spc="25" dirty="0">
                <a:solidFill>
                  <a:srgbClr val="0000FF"/>
                </a:solidFill>
                <a:latin typeface="Arial"/>
                <a:cs typeface="Arial"/>
              </a:rPr>
              <a:t>of </a:t>
            </a:r>
            <a:r>
              <a:rPr sz="2400" b="1" spc="-415" dirty="0">
                <a:solidFill>
                  <a:srgbClr val="0000FF"/>
                </a:solidFill>
                <a:latin typeface="Arial"/>
                <a:cs typeface="Arial"/>
              </a:rPr>
              <a:t>ECF</a:t>
            </a:r>
            <a:r>
              <a:rPr lang="en-US" sz="2400" b="1" spc="-415" dirty="0">
                <a:solidFill>
                  <a:srgbClr val="0000FF"/>
                </a:solidFill>
                <a:latin typeface="Arial"/>
                <a:cs typeface="Arial"/>
              </a:rPr>
              <a:t>.</a:t>
            </a:r>
          </a:p>
          <a:p>
            <a:pPr marL="312420" marR="30480" indent="-274955" algn="just">
              <a:lnSpc>
                <a:spcPct val="150000"/>
              </a:lnSpc>
              <a:buClr>
                <a:srgbClr val="9C007E"/>
              </a:buClr>
              <a:buSzPct val="94642"/>
              <a:buFont typeface="Arial"/>
              <a:buChar char=""/>
              <a:tabLst>
                <a:tab pos="313055" algn="l"/>
              </a:tabLst>
            </a:pPr>
            <a:r>
              <a:rPr lang="en-US" sz="2400" b="1" spc="-70" dirty="0">
                <a:solidFill>
                  <a:srgbClr val="0000FF"/>
                </a:solidFill>
                <a:latin typeface="Arial"/>
                <a:cs typeface="Arial"/>
              </a:rPr>
              <a:t>Carbonic </a:t>
            </a:r>
            <a:r>
              <a:rPr lang="en-US" sz="2400" b="1" spc="-50" dirty="0">
                <a:solidFill>
                  <a:srgbClr val="0000FF"/>
                </a:solidFill>
                <a:latin typeface="Arial"/>
                <a:cs typeface="Arial"/>
              </a:rPr>
              <a:t>acid </a:t>
            </a:r>
            <a:r>
              <a:rPr lang="en-US" sz="2400" b="1" spc="-100" dirty="0">
                <a:solidFill>
                  <a:srgbClr val="0000FF"/>
                </a:solidFill>
                <a:latin typeface="Arial"/>
                <a:cs typeface="Arial"/>
              </a:rPr>
              <a:t>dissociates </a:t>
            </a:r>
            <a:r>
              <a:rPr lang="en-US" sz="2400" b="1" spc="-25" dirty="0">
                <a:solidFill>
                  <a:srgbClr val="0000FF"/>
                </a:solidFill>
                <a:latin typeface="Arial"/>
                <a:cs typeface="Arial"/>
              </a:rPr>
              <a:t>into </a:t>
            </a:r>
            <a:r>
              <a:rPr lang="en-US" sz="2400" b="1" spc="15" dirty="0">
                <a:solidFill>
                  <a:srgbClr val="0000FF"/>
                </a:solidFill>
                <a:latin typeface="Arial"/>
                <a:cs typeface="Arial"/>
              </a:rPr>
              <a:t>hydrogen </a:t>
            </a:r>
            <a:r>
              <a:rPr lang="en-US" sz="2400" b="1" spc="-105" dirty="0">
                <a:solidFill>
                  <a:srgbClr val="0000FF"/>
                </a:solidFill>
                <a:latin typeface="Arial"/>
                <a:cs typeface="Arial"/>
              </a:rPr>
              <a:t>and  </a:t>
            </a:r>
            <a:r>
              <a:rPr lang="en-US" sz="2400" b="1" dirty="0">
                <a:solidFill>
                  <a:srgbClr val="0000FF"/>
                </a:solidFill>
                <a:latin typeface="Arial"/>
                <a:cs typeface="Arial"/>
              </a:rPr>
              <a:t>bicarbonate</a:t>
            </a:r>
            <a:r>
              <a:rPr lang="en-US" sz="2400" b="1" spc="30" dirty="0">
                <a:solidFill>
                  <a:srgbClr val="0000FF"/>
                </a:solidFill>
                <a:latin typeface="Arial"/>
                <a:cs typeface="Arial"/>
              </a:rPr>
              <a:t> </a:t>
            </a:r>
            <a:r>
              <a:rPr lang="en-US" sz="2400" b="1" spc="-110" dirty="0">
                <a:solidFill>
                  <a:srgbClr val="0000FF"/>
                </a:solidFill>
                <a:latin typeface="Arial"/>
                <a:cs typeface="Arial"/>
              </a:rPr>
              <a:t>ions.</a:t>
            </a:r>
          </a:p>
          <a:p>
            <a:pPr marL="312420" marR="30480" indent="-274955" algn="just">
              <a:lnSpc>
                <a:spcPct val="150000"/>
              </a:lnSpc>
              <a:buClr>
                <a:srgbClr val="9C007E"/>
              </a:buClr>
              <a:buSzPct val="94642"/>
              <a:buFont typeface="Arial"/>
              <a:buChar char=""/>
              <a:tabLst>
                <a:tab pos="313055" algn="l"/>
              </a:tabLst>
            </a:pPr>
            <a:endParaRPr lang="en-US" sz="2400" b="1" spc="-110" dirty="0">
              <a:solidFill>
                <a:srgbClr val="0000FF"/>
              </a:solidFill>
              <a:latin typeface="Arial"/>
              <a:cs typeface="Arial"/>
            </a:endParaRPr>
          </a:p>
          <a:p>
            <a:pPr marL="312420" marR="30480" indent="-274955" algn="just">
              <a:lnSpc>
                <a:spcPct val="150000"/>
              </a:lnSpc>
              <a:buClr>
                <a:srgbClr val="9C007E"/>
              </a:buClr>
              <a:buSzPct val="94642"/>
              <a:buFont typeface="Arial"/>
              <a:buChar char=""/>
              <a:tabLst>
                <a:tab pos="313055" algn="l"/>
              </a:tabLst>
            </a:pPr>
            <a:endParaRPr sz="2000" dirty="0">
              <a:solidFill>
                <a:prstClr val="black"/>
              </a:solidFill>
              <a:latin typeface="Arial"/>
              <a:cs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470624"/>
            <a:ext cx="51212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613" y="5747642"/>
            <a:ext cx="13049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5323" y="5455203"/>
            <a:ext cx="7683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73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504" y="764704"/>
            <a:ext cx="8856984" cy="5601020"/>
          </a:xfrm>
          <a:prstGeom prst="rect">
            <a:avLst/>
          </a:prstGeom>
        </p:spPr>
        <p:txBody>
          <a:bodyPr vert="horz" wrap="square" lIns="0" tIns="12700" rIns="0" bIns="0" rtlCol="0">
            <a:spAutoFit/>
          </a:bodyPr>
          <a:lstStyle/>
          <a:p>
            <a:pPr marL="286385" marR="286385" indent="-274320">
              <a:lnSpc>
                <a:spcPct val="150100"/>
              </a:lnSpc>
              <a:spcBef>
                <a:spcPts val="100"/>
              </a:spcBef>
              <a:buClr>
                <a:srgbClr val="9C007E"/>
              </a:buClr>
              <a:buSzPct val="94642"/>
              <a:buFont typeface="Arial"/>
              <a:buChar char=""/>
              <a:tabLst>
                <a:tab pos="287020" algn="l"/>
              </a:tabLst>
            </a:pPr>
            <a:r>
              <a:rPr sz="2400" b="1" spc="-145" dirty="0">
                <a:solidFill>
                  <a:prstClr val="black"/>
                </a:solidFill>
                <a:latin typeface="Arial"/>
                <a:cs typeface="Arial"/>
              </a:rPr>
              <a:t>The </a:t>
            </a:r>
            <a:r>
              <a:rPr sz="2400" b="1" spc="5" dirty="0">
                <a:solidFill>
                  <a:srgbClr val="FF0066"/>
                </a:solidFill>
                <a:latin typeface="Arial"/>
                <a:cs typeface="Arial"/>
              </a:rPr>
              <a:t>blood </a:t>
            </a:r>
            <a:r>
              <a:rPr sz="2400" b="1" spc="25" dirty="0">
                <a:solidFill>
                  <a:srgbClr val="FF0066"/>
                </a:solidFill>
                <a:latin typeface="Arial"/>
                <a:cs typeface="Arial"/>
              </a:rPr>
              <a:t>pH </a:t>
            </a:r>
            <a:r>
              <a:rPr sz="2400" b="1" spc="-280" dirty="0">
                <a:solidFill>
                  <a:srgbClr val="FF0066"/>
                </a:solidFill>
                <a:latin typeface="Arial"/>
                <a:cs typeface="Arial"/>
              </a:rPr>
              <a:t>7.4, </a:t>
            </a:r>
            <a:r>
              <a:rPr sz="2400" b="1" spc="-15" dirty="0">
                <a:solidFill>
                  <a:srgbClr val="FF0066"/>
                </a:solidFill>
                <a:latin typeface="Arial"/>
                <a:cs typeface="Arial"/>
              </a:rPr>
              <a:t>the </a:t>
            </a:r>
            <a:r>
              <a:rPr sz="2400" b="1" spc="40" dirty="0">
                <a:solidFill>
                  <a:srgbClr val="FF0066"/>
                </a:solidFill>
                <a:latin typeface="Arial"/>
                <a:cs typeface="Arial"/>
              </a:rPr>
              <a:t>ratio </a:t>
            </a:r>
            <a:r>
              <a:rPr sz="2400" b="1" spc="25" dirty="0">
                <a:solidFill>
                  <a:srgbClr val="FF0066"/>
                </a:solidFill>
                <a:latin typeface="Arial"/>
                <a:cs typeface="Arial"/>
              </a:rPr>
              <a:t>of </a:t>
            </a:r>
            <a:r>
              <a:rPr sz="2400" b="1" dirty="0">
                <a:solidFill>
                  <a:srgbClr val="FF0066"/>
                </a:solidFill>
                <a:latin typeface="Arial"/>
                <a:cs typeface="Arial"/>
              </a:rPr>
              <a:t>bicarbonate </a:t>
            </a:r>
            <a:r>
              <a:rPr sz="2400" b="1" spc="-195" dirty="0">
                <a:solidFill>
                  <a:srgbClr val="FF0066"/>
                </a:solidFill>
                <a:latin typeface="Arial"/>
                <a:cs typeface="Arial"/>
              </a:rPr>
              <a:t>to  </a:t>
            </a:r>
            <a:r>
              <a:rPr sz="2400" b="1" spc="-70" dirty="0">
                <a:solidFill>
                  <a:srgbClr val="FF0066"/>
                </a:solidFill>
                <a:latin typeface="Arial"/>
                <a:cs typeface="Arial"/>
              </a:rPr>
              <a:t>carbonic </a:t>
            </a:r>
            <a:r>
              <a:rPr sz="2400" b="1" spc="-50" dirty="0">
                <a:solidFill>
                  <a:srgbClr val="FF0066"/>
                </a:solidFill>
                <a:latin typeface="Arial"/>
                <a:cs typeface="Arial"/>
              </a:rPr>
              <a:t>acid </a:t>
            </a:r>
            <a:r>
              <a:rPr sz="2400" b="1" spc="-165" dirty="0">
                <a:solidFill>
                  <a:srgbClr val="FF0066"/>
                </a:solidFill>
                <a:latin typeface="Arial"/>
                <a:cs typeface="Arial"/>
              </a:rPr>
              <a:t>is </a:t>
            </a:r>
            <a:r>
              <a:rPr sz="2400" b="1" u="sng" spc="-400" dirty="0">
                <a:solidFill>
                  <a:srgbClr val="FF0066"/>
                </a:solidFill>
                <a:latin typeface="Arial"/>
                <a:cs typeface="Arial"/>
              </a:rPr>
              <a:t>20 </a:t>
            </a:r>
            <a:r>
              <a:rPr sz="2400" b="1" u="sng" spc="-160" dirty="0">
                <a:solidFill>
                  <a:srgbClr val="FF0066"/>
                </a:solidFill>
                <a:latin typeface="Arial"/>
                <a:cs typeface="Arial"/>
              </a:rPr>
              <a:t>:</a:t>
            </a:r>
            <a:r>
              <a:rPr sz="2400" b="1" u="sng" spc="310" dirty="0">
                <a:solidFill>
                  <a:srgbClr val="FF0066"/>
                </a:solidFill>
                <a:latin typeface="Arial"/>
                <a:cs typeface="Arial"/>
              </a:rPr>
              <a:t> </a:t>
            </a:r>
            <a:r>
              <a:rPr sz="2400" b="1" u="sng" spc="-400" dirty="0">
                <a:solidFill>
                  <a:srgbClr val="FF0066"/>
                </a:solidFill>
                <a:latin typeface="Arial"/>
                <a:cs typeface="Arial"/>
              </a:rPr>
              <a:t>1</a:t>
            </a:r>
            <a:endParaRPr sz="2400" u="sng" dirty="0">
              <a:solidFill>
                <a:prstClr val="black"/>
              </a:solidFill>
              <a:latin typeface="Arial"/>
              <a:cs typeface="Arial"/>
            </a:endParaRPr>
          </a:p>
          <a:p>
            <a:pPr marL="286385" marR="5080" indent="-274320">
              <a:lnSpc>
                <a:spcPts val="5040"/>
              </a:lnSpc>
              <a:spcBef>
                <a:spcPts val="450"/>
              </a:spcBef>
              <a:buClr>
                <a:srgbClr val="9C007E"/>
              </a:buClr>
              <a:buSzPct val="94642"/>
              <a:buFont typeface="Arial"/>
              <a:buChar char=""/>
              <a:tabLst>
                <a:tab pos="287020" algn="l"/>
              </a:tabLst>
            </a:pPr>
            <a:r>
              <a:rPr sz="2400" b="1" spc="-145" dirty="0">
                <a:solidFill>
                  <a:srgbClr val="0000FF"/>
                </a:solidFill>
                <a:latin typeface="Arial"/>
                <a:cs typeface="Arial"/>
              </a:rPr>
              <a:t>The </a:t>
            </a:r>
            <a:r>
              <a:rPr sz="2400" b="1" dirty="0">
                <a:solidFill>
                  <a:srgbClr val="0000FF"/>
                </a:solidFill>
                <a:latin typeface="Arial"/>
                <a:cs typeface="Arial"/>
              </a:rPr>
              <a:t>bicarbonate </a:t>
            </a:r>
            <a:r>
              <a:rPr sz="2400" b="1" spc="-55" dirty="0">
                <a:solidFill>
                  <a:srgbClr val="0000FF"/>
                </a:solidFill>
                <a:latin typeface="Arial"/>
                <a:cs typeface="Arial"/>
              </a:rPr>
              <a:t>concentration </a:t>
            </a:r>
            <a:r>
              <a:rPr sz="2400" b="1" spc="-165" dirty="0">
                <a:solidFill>
                  <a:srgbClr val="0000FF"/>
                </a:solidFill>
                <a:latin typeface="Arial"/>
                <a:cs typeface="Arial"/>
              </a:rPr>
              <a:t>is </a:t>
            </a:r>
            <a:r>
              <a:rPr sz="2400" b="1" spc="-135" dirty="0">
                <a:solidFill>
                  <a:srgbClr val="0000FF"/>
                </a:solidFill>
                <a:latin typeface="Arial"/>
                <a:cs typeface="Arial"/>
              </a:rPr>
              <a:t>much </a:t>
            </a:r>
            <a:r>
              <a:rPr sz="2400" b="1" spc="-80" dirty="0">
                <a:solidFill>
                  <a:srgbClr val="0000FF"/>
                </a:solidFill>
                <a:latin typeface="Arial"/>
                <a:cs typeface="Arial"/>
              </a:rPr>
              <a:t>higher  </a:t>
            </a:r>
            <a:r>
              <a:rPr sz="2400" b="1" spc="-295" dirty="0">
                <a:solidFill>
                  <a:srgbClr val="0000FF"/>
                </a:solidFill>
                <a:latin typeface="Arial"/>
                <a:cs typeface="Arial"/>
              </a:rPr>
              <a:t>(20 </a:t>
            </a:r>
            <a:r>
              <a:rPr sz="2400" b="1" spc="-70" dirty="0">
                <a:solidFill>
                  <a:srgbClr val="0000FF"/>
                </a:solidFill>
                <a:latin typeface="Arial"/>
                <a:cs typeface="Arial"/>
              </a:rPr>
              <a:t>times) </a:t>
            </a:r>
            <a:r>
              <a:rPr sz="2400" b="1" spc="5" dirty="0">
                <a:solidFill>
                  <a:srgbClr val="0000FF"/>
                </a:solidFill>
                <a:latin typeface="Arial"/>
                <a:cs typeface="Arial"/>
              </a:rPr>
              <a:t>than </a:t>
            </a:r>
            <a:r>
              <a:rPr sz="2400" b="1" spc="-70" dirty="0">
                <a:solidFill>
                  <a:srgbClr val="0000FF"/>
                </a:solidFill>
                <a:latin typeface="Arial"/>
                <a:cs typeface="Arial"/>
              </a:rPr>
              <a:t>carbonic </a:t>
            </a:r>
            <a:r>
              <a:rPr sz="2400" b="1" spc="-50" dirty="0">
                <a:solidFill>
                  <a:srgbClr val="0000FF"/>
                </a:solidFill>
                <a:latin typeface="Arial"/>
                <a:cs typeface="Arial"/>
              </a:rPr>
              <a:t>acid in </a:t>
            </a:r>
            <a:r>
              <a:rPr sz="2400" b="1" spc="-15" dirty="0">
                <a:solidFill>
                  <a:srgbClr val="0000FF"/>
                </a:solidFill>
                <a:latin typeface="Arial"/>
                <a:cs typeface="Arial"/>
              </a:rPr>
              <a:t>the</a:t>
            </a:r>
            <a:r>
              <a:rPr sz="2400" b="1" spc="95" dirty="0">
                <a:solidFill>
                  <a:srgbClr val="0000FF"/>
                </a:solidFill>
                <a:latin typeface="Arial"/>
                <a:cs typeface="Arial"/>
              </a:rPr>
              <a:t> </a:t>
            </a:r>
            <a:r>
              <a:rPr sz="2400" b="1" spc="-25" dirty="0">
                <a:solidFill>
                  <a:srgbClr val="0000FF"/>
                </a:solidFill>
                <a:latin typeface="Arial"/>
                <a:cs typeface="Arial"/>
              </a:rPr>
              <a:t>blood.</a:t>
            </a:r>
            <a:endParaRPr sz="2400" dirty="0">
              <a:solidFill>
                <a:prstClr val="black"/>
              </a:solidFill>
              <a:latin typeface="Arial"/>
              <a:cs typeface="Arial"/>
            </a:endParaRPr>
          </a:p>
          <a:p>
            <a:pPr marL="287020" indent="-274320">
              <a:spcBef>
                <a:spcPts val="1235"/>
              </a:spcBef>
              <a:buClr>
                <a:srgbClr val="9C007E"/>
              </a:buClr>
              <a:buSzPct val="94642"/>
              <a:buFont typeface="Arial"/>
              <a:buChar char=""/>
              <a:tabLst>
                <a:tab pos="287020" algn="l"/>
              </a:tabLst>
            </a:pPr>
            <a:r>
              <a:rPr sz="2400" b="1" spc="-200" dirty="0">
                <a:solidFill>
                  <a:prstClr val="black"/>
                </a:solidFill>
                <a:latin typeface="Arial"/>
                <a:cs typeface="Arial"/>
              </a:rPr>
              <a:t>This </a:t>
            </a:r>
            <a:r>
              <a:rPr sz="2400" b="1" spc="-160" dirty="0">
                <a:solidFill>
                  <a:prstClr val="black"/>
                </a:solidFill>
                <a:latin typeface="Arial"/>
                <a:cs typeface="Arial"/>
              </a:rPr>
              <a:t>is </a:t>
            </a:r>
            <a:r>
              <a:rPr sz="2400" b="1" spc="40" dirty="0">
                <a:solidFill>
                  <a:srgbClr val="FF0066"/>
                </a:solidFill>
                <a:latin typeface="Arial"/>
                <a:cs typeface="Arial"/>
              </a:rPr>
              <a:t>referred </a:t>
            </a:r>
            <a:r>
              <a:rPr sz="2400" b="1" dirty="0">
                <a:solidFill>
                  <a:srgbClr val="FF0066"/>
                </a:solidFill>
                <a:latin typeface="Arial"/>
                <a:cs typeface="Arial"/>
              </a:rPr>
              <a:t>to </a:t>
            </a:r>
            <a:r>
              <a:rPr sz="2400" b="1" spc="-65" dirty="0">
                <a:solidFill>
                  <a:srgbClr val="FF0066"/>
                </a:solidFill>
                <a:latin typeface="Arial"/>
                <a:cs typeface="Arial"/>
              </a:rPr>
              <a:t>as </a:t>
            </a:r>
            <a:r>
              <a:rPr sz="2400" b="1" u="sng" spc="70" dirty="0">
                <a:solidFill>
                  <a:srgbClr val="FF0066"/>
                </a:solidFill>
                <a:latin typeface="Arial"/>
                <a:cs typeface="Arial"/>
              </a:rPr>
              <a:t>alkali</a:t>
            </a:r>
            <a:r>
              <a:rPr sz="2400" b="1" u="sng" spc="370" dirty="0">
                <a:solidFill>
                  <a:srgbClr val="FF0066"/>
                </a:solidFill>
                <a:latin typeface="Arial"/>
                <a:cs typeface="Arial"/>
              </a:rPr>
              <a:t> </a:t>
            </a:r>
            <a:r>
              <a:rPr sz="2400" b="1" u="sng" spc="-25" dirty="0">
                <a:solidFill>
                  <a:srgbClr val="FF0066"/>
                </a:solidFill>
                <a:latin typeface="Arial"/>
                <a:cs typeface="Arial"/>
              </a:rPr>
              <a:t>reserve</a:t>
            </a:r>
            <a:r>
              <a:rPr sz="2400" b="1" spc="-25" dirty="0">
                <a:solidFill>
                  <a:srgbClr val="FF0066"/>
                </a:solidFill>
                <a:latin typeface="Arial"/>
                <a:cs typeface="Arial"/>
              </a:rPr>
              <a:t>.</a:t>
            </a:r>
            <a:endParaRPr lang="en-US" sz="2400" b="1" spc="-25" dirty="0">
              <a:solidFill>
                <a:srgbClr val="FF0066"/>
              </a:solidFill>
              <a:latin typeface="Arial"/>
              <a:cs typeface="Arial"/>
            </a:endParaRPr>
          </a:p>
          <a:p>
            <a:pPr marL="287020" indent="-274320">
              <a:spcBef>
                <a:spcPts val="1235"/>
              </a:spcBef>
              <a:buClr>
                <a:srgbClr val="9C007E"/>
              </a:buClr>
              <a:buSzPct val="94642"/>
              <a:buFont typeface="Arial"/>
              <a:buChar char=""/>
              <a:tabLst>
                <a:tab pos="287020" algn="l"/>
              </a:tabLst>
            </a:pPr>
            <a:endParaRPr lang="en-US" sz="2400" b="1" spc="-25" dirty="0">
              <a:solidFill>
                <a:srgbClr val="FF0066"/>
              </a:solidFill>
              <a:latin typeface="Arial"/>
              <a:cs typeface="Arial"/>
            </a:endParaRPr>
          </a:p>
          <a:p>
            <a:pPr marL="311785" marR="30480" lvl="0" indent="-274320">
              <a:lnSpc>
                <a:spcPct val="140000"/>
              </a:lnSpc>
              <a:spcBef>
                <a:spcPts val="100"/>
              </a:spcBef>
              <a:buClr>
                <a:srgbClr val="9C007E"/>
              </a:buClr>
              <a:buSzPct val="94642"/>
              <a:buFont typeface="Arial"/>
              <a:buChar char=""/>
              <a:tabLst>
                <a:tab pos="312420" algn="l"/>
              </a:tabLst>
            </a:pPr>
            <a:r>
              <a:rPr lang="en-US" sz="2400" b="1" spc="175" dirty="0">
                <a:solidFill>
                  <a:srgbClr val="0000FF"/>
                </a:solidFill>
                <a:latin typeface="Arial"/>
                <a:cs typeface="Arial"/>
              </a:rPr>
              <a:t>A </a:t>
            </a:r>
            <a:r>
              <a:rPr lang="en-US" sz="2400" b="1" u="sng" spc="45" dirty="0">
                <a:solidFill>
                  <a:srgbClr val="0000FF"/>
                </a:solidFill>
                <a:latin typeface="Arial"/>
                <a:cs typeface="Arial"/>
              </a:rPr>
              <a:t>rapid</a:t>
            </a:r>
            <a:r>
              <a:rPr lang="en-US" sz="2400" b="1" spc="45" dirty="0">
                <a:solidFill>
                  <a:srgbClr val="0000FF"/>
                </a:solidFill>
                <a:latin typeface="Arial"/>
                <a:cs typeface="Arial"/>
              </a:rPr>
              <a:t>  </a:t>
            </a:r>
            <a:r>
              <a:rPr lang="en-US" sz="2400" b="1" spc="-80" dirty="0">
                <a:solidFill>
                  <a:srgbClr val="0000FF"/>
                </a:solidFill>
                <a:latin typeface="Arial"/>
                <a:cs typeface="Arial"/>
              </a:rPr>
              <a:t>mechanism.</a:t>
            </a:r>
            <a:endParaRPr lang="en-US" sz="2400" dirty="0">
              <a:solidFill>
                <a:prstClr val="black"/>
              </a:solidFill>
              <a:latin typeface="Arial"/>
              <a:cs typeface="Arial"/>
            </a:endParaRPr>
          </a:p>
          <a:p>
            <a:pPr marL="311785" marR="179070" lvl="0" indent="-274320">
              <a:lnSpc>
                <a:spcPct val="140000"/>
              </a:lnSpc>
              <a:buClr>
                <a:srgbClr val="9C007E"/>
              </a:buClr>
              <a:buSzPct val="94642"/>
              <a:buFont typeface="Arial"/>
              <a:buChar char=""/>
              <a:tabLst>
                <a:tab pos="312420" algn="l"/>
              </a:tabLst>
            </a:pPr>
            <a:r>
              <a:rPr lang="en-US" sz="2400" b="1" spc="-200" dirty="0">
                <a:solidFill>
                  <a:prstClr val="black"/>
                </a:solidFill>
                <a:latin typeface="Arial"/>
                <a:cs typeface="Arial"/>
              </a:rPr>
              <a:t>This </a:t>
            </a:r>
            <a:r>
              <a:rPr lang="en-US" sz="2400" b="1" spc="-160" dirty="0">
                <a:solidFill>
                  <a:prstClr val="black"/>
                </a:solidFill>
                <a:latin typeface="Arial"/>
                <a:cs typeface="Arial"/>
              </a:rPr>
              <a:t>is </a:t>
            </a:r>
            <a:r>
              <a:rPr lang="en-US" sz="2400" b="1" spc="-20" dirty="0">
                <a:solidFill>
                  <a:srgbClr val="0000FF"/>
                </a:solidFill>
                <a:latin typeface="Arial"/>
                <a:cs typeface="Arial"/>
              </a:rPr>
              <a:t>achieved </a:t>
            </a:r>
            <a:r>
              <a:rPr lang="en-US" sz="2400" b="1" spc="80" dirty="0">
                <a:solidFill>
                  <a:srgbClr val="0000FF"/>
                </a:solidFill>
                <a:latin typeface="Arial"/>
                <a:cs typeface="Arial"/>
              </a:rPr>
              <a:t>by </a:t>
            </a:r>
            <a:r>
              <a:rPr lang="en-US" sz="2400" b="1" spc="5" dirty="0">
                <a:solidFill>
                  <a:srgbClr val="0000FF"/>
                </a:solidFill>
                <a:latin typeface="Arial"/>
                <a:cs typeface="Arial"/>
              </a:rPr>
              <a:t>regulating </a:t>
            </a:r>
            <a:r>
              <a:rPr lang="en-US" sz="2400" b="1" spc="-15" dirty="0">
                <a:solidFill>
                  <a:srgbClr val="0000FF"/>
                </a:solidFill>
                <a:latin typeface="Arial"/>
                <a:cs typeface="Arial"/>
              </a:rPr>
              <a:t>the  </a:t>
            </a:r>
            <a:r>
              <a:rPr lang="en-US" sz="2400" b="1" spc="-50" dirty="0">
                <a:solidFill>
                  <a:srgbClr val="0000FF"/>
                </a:solidFill>
                <a:latin typeface="Arial"/>
                <a:cs typeface="Arial"/>
              </a:rPr>
              <a:t>concentration </a:t>
            </a:r>
            <a:r>
              <a:rPr lang="en-US" sz="2400" b="1" spc="25" dirty="0">
                <a:solidFill>
                  <a:srgbClr val="0000FF"/>
                </a:solidFill>
                <a:latin typeface="Arial"/>
                <a:cs typeface="Arial"/>
              </a:rPr>
              <a:t>of </a:t>
            </a:r>
            <a:r>
              <a:rPr lang="en-US" sz="2400" b="1" spc="-70" dirty="0">
                <a:solidFill>
                  <a:srgbClr val="0000FF"/>
                </a:solidFill>
                <a:latin typeface="Arial"/>
                <a:cs typeface="Arial"/>
              </a:rPr>
              <a:t>carbonic </a:t>
            </a:r>
            <a:r>
              <a:rPr lang="en-US" sz="2400" b="1" spc="-50" dirty="0">
                <a:solidFill>
                  <a:srgbClr val="0000FF"/>
                </a:solidFill>
                <a:latin typeface="Arial"/>
                <a:cs typeface="Arial"/>
              </a:rPr>
              <a:t>acid </a:t>
            </a:r>
            <a:r>
              <a:rPr lang="en-US" sz="2400" b="1" spc="-135" dirty="0">
                <a:solidFill>
                  <a:srgbClr val="0000FF"/>
                </a:solidFill>
                <a:latin typeface="Arial"/>
                <a:cs typeface="Arial"/>
              </a:rPr>
              <a:t>(</a:t>
            </a:r>
            <a:r>
              <a:rPr lang="en-US" sz="2400" b="1" u="sng" spc="-135" dirty="0">
                <a:solidFill>
                  <a:srgbClr val="0000FF"/>
                </a:solidFill>
                <a:latin typeface="Arial"/>
                <a:cs typeface="Arial"/>
              </a:rPr>
              <a:t>H</a:t>
            </a:r>
            <a:r>
              <a:rPr lang="en-US" sz="2400" b="1" u="sng" spc="-202" baseline="-21021" dirty="0">
                <a:solidFill>
                  <a:srgbClr val="0000FF"/>
                </a:solidFill>
                <a:latin typeface="Arial"/>
                <a:cs typeface="Arial"/>
              </a:rPr>
              <a:t>2</a:t>
            </a:r>
            <a:r>
              <a:rPr lang="en-US" sz="2400" b="1" u="sng" spc="-135" dirty="0">
                <a:solidFill>
                  <a:srgbClr val="0000FF"/>
                </a:solidFill>
                <a:latin typeface="Arial"/>
                <a:cs typeface="Arial"/>
              </a:rPr>
              <a:t>CO</a:t>
            </a:r>
            <a:r>
              <a:rPr lang="en-US" sz="2400" b="1" u="sng" spc="-202" baseline="-21021" dirty="0">
                <a:solidFill>
                  <a:srgbClr val="0000FF"/>
                </a:solidFill>
                <a:latin typeface="Arial"/>
                <a:cs typeface="Arial"/>
              </a:rPr>
              <a:t>3</a:t>
            </a:r>
            <a:r>
              <a:rPr lang="en-US" sz="2400" b="1" u="sng" spc="-135" dirty="0">
                <a:solidFill>
                  <a:srgbClr val="0000FF"/>
                </a:solidFill>
                <a:latin typeface="Arial"/>
                <a:cs typeface="Arial"/>
              </a:rPr>
              <a:t>) </a:t>
            </a:r>
            <a:r>
              <a:rPr lang="en-US" sz="2400" b="1" spc="-50" dirty="0">
                <a:solidFill>
                  <a:srgbClr val="0000FF"/>
                </a:solidFill>
                <a:latin typeface="Arial"/>
                <a:cs typeface="Arial"/>
              </a:rPr>
              <a:t>in </a:t>
            </a:r>
            <a:r>
              <a:rPr lang="en-US" sz="2400" b="1" spc="-15" dirty="0">
                <a:solidFill>
                  <a:srgbClr val="0000FF"/>
                </a:solidFill>
                <a:latin typeface="Arial"/>
                <a:cs typeface="Arial"/>
              </a:rPr>
              <a:t>the  </a:t>
            </a:r>
            <a:r>
              <a:rPr lang="en-US" sz="2400" b="1" spc="-25" dirty="0">
                <a:solidFill>
                  <a:srgbClr val="0000FF"/>
                </a:solidFill>
                <a:latin typeface="Arial"/>
                <a:cs typeface="Arial"/>
              </a:rPr>
              <a:t>blood.</a:t>
            </a:r>
            <a:endParaRPr lang="en-US" sz="2400" dirty="0">
              <a:solidFill>
                <a:prstClr val="black"/>
              </a:solidFill>
              <a:latin typeface="Arial"/>
              <a:cs typeface="Arial"/>
            </a:endParaRPr>
          </a:p>
          <a:p>
            <a:pPr marL="287020" indent="-274320">
              <a:spcBef>
                <a:spcPts val="1235"/>
              </a:spcBef>
              <a:buClr>
                <a:srgbClr val="9C007E"/>
              </a:buClr>
              <a:buSzPct val="94642"/>
              <a:buFont typeface="Arial"/>
              <a:buChar char=""/>
              <a:tabLst>
                <a:tab pos="287020" algn="l"/>
              </a:tabLst>
            </a:pPr>
            <a:endParaRPr sz="2400" dirty="0">
              <a:solidFill>
                <a:prstClr val="black"/>
              </a:solidFill>
              <a:latin typeface="Arial"/>
              <a:cs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7" y="3861048"/>
            <a:ext cx="79136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22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856112"/>
            <a:ext cx="8712968" cy="5782993"/>
          </a:xfrm>
          <a:prstGeom prst="rect">
            <a:avLst/>
          </a:prstGeom>
        </p:spPr>
        <p:txBody>
          <a:bodyPr vert="horz" wrap="square" lIns="0" tIns="12065" rIns="0" bIns="0" rtlCol="0">
            <a:spAutoFit/>
          </a:bodyPr>
          <a:lstStyle/>
          <a:p>
            <a:pPr marL="311785" marR="92710" lvl="0" indent="-274320" defTabSz="914400" rtl="0" eaLnBrk="1" fontAlgn="auto" latinLnBrk="0" hangingPunct="1">
              <a:lnSpc>
                <a:spcPts val="5040"/>
              </a:lnSpc>
              <a:spcBef>
                <a:spcPts val="0"/>
              </a:spcBef>
              <a:spcAft>
                <a:spcPts val="0"/>
              </a:spcAft>
              <a:tabLst>
                <a:tab pos="312420" algn="l"/>
              </a:tabLst>
              <a:defRPr/>
            </a:pPr>
            <a:r>
              <a:rPr sz="2400" spc="-145" dirty="0">
                <a:solidFill>
                  <a:srgbClr val="000000"/>
                </a:solidFill>
              </a:rPr>
              <a:t>The </a:t>
            </a:r>
            <a:r>
              <a:rPr sz="2400" spc="50" dirty="0"/>
              <a:t>large </a:t>
            </a:r>
            <a:r>
              <a:rPr sz="2400" spc="-45" dirty="0"/>
              <a:t>volumes </a:t>
            </a:r>
            <a:r>
              <a:rPr sz="2400" spc="25" dirty="0"/>
              <a:t>of </a:t>
            </a:r>
            <a:r>
              <a:rPr sz="2400" spc="-180" dirty="0"/>
              <a:t>CO</a:t>
            </a:r>
            <a:r>
              <a:rPr sz="2400" spc="-270" baseline="-21021" dirty="0"/>
              <a:t>2 </a:t>
            </a:r>
            <a:r>
              <a:rPr sz="2400" spc="-30" dirty="0"/>
              <a:t>produced </a:t>
            </a:r>
            <a:r>
              <a:rPr sz="2400" spc="80" dirty="0"/>
              <a:t>by </a:t>
            </a:r>
            <a:r>
              <a:rPr sz="2400" spc="-15" dirty="0"/>
              <a:t>the  </a:t>
            </a:r>
            <a:r>
              <a:rPr sz="2400" spc="-30" dirty="0"/>
              <a:t>cellular </a:t>
            </a:r>
            <a:r>
              <a:rPr sz="2400" spc="-25" dirty="0"/>
              <a:t>metabolic </a:t>
            </a:r>
            <a:r>
              <a:rPr sz="2400" spc="-10" dirty="0"/>
              <a:t>activity</a:t>
            </a:r>
            <a:r>
              <a:rPr sz="2400" spc="5" dirty="0"/>
              <a:t>.</a:t>
            </a:r>
            <a:r>
              <a:rPr lang="en-US" sz="2400" spc="-30" dirty="0">
                <a:solidFill>
                  <a:srgbClr val="0000FF"/>
                </a:solidFill>
              </a:rPr>
              <a:t> All </a:t>
            </a:r>
            <a:r>
              <a:rPr lang="en-US" sz="2400" spc="25" dirty="0">
                <a:solidFill>
                  <a:srgbClr val="0000FF"/>
                </a:solidFill>
              </a:rPr>
              <a:t>of </a:t>
            </a:r>
            <a:r>
              <a:rPr lang="en-US" sz="2400" spc="-100" dirty="0">
                <a:solidFill>
                  <a:srgbClr val="0000FF"/>
                </a:solidFill>
              </a:rPr>
              <a:t>this </a:t>
            </a:r>
            <a:r>
              <a:rPr lang="en-US" sz="2400" spc="-175" dirty="0">
                <a:solidFill>
                  <a:srgbClr val="0000FF"/>
                </a:solidFill>
              </a:rPr>
              <a:t>CO</a:t>
            </a:r>
            <a:r>
              <a:rPr lang="en-US" sz="2400" spc="-262" baseline="-21021" dirty="0">
                <a:solidFill>
                  <a:srgbClr val="0000FF"/>
                </a:solidFill>
              </a:rPr>
              <a:t>2 </a:t>
            </a:r>
            <a:r>
              <a:rPr lang="en-US" sz="2400" spc="-165" dirty="0">
                <a:solidFill>
                  <a:srgbClr val="0000FF"/>
                </a:solidFill>
              </a:rPr>
              <a:t>is </a:t>
            </a:r>
            <a:r>
              <a:rPr lang="en-US" sz="2400" dirty="0">
                <a:solidFill>
                  <a:srgbClr val="0000FF"/>
                </a:solidFill>
              </a:rPr>
              <a:t>eliminated </a:t>
            </a:r>
            <a:r>
              <a:rPr lang="en-US" sz="2400" spc="15" dirty="0">
                <a:solidFill>
                  <a:srgbClr val="0000FF"/>
                </a:solidFill>
              </a:rPr>
              <a:t>from </a:t>
            </a:r>
            <a:r>
              <a:rPr lang="en-US" sz="2400" spc="-15" dirty="0">
                <a:solidFill>
                  <a:srgbClr val="0000FF"/>
                </a:solidFill>
              </a:rPr>
              <a:t>the </a:t>
            </a:r>
            <a:r>
              <a:rPr lang="en-US" sz="2400" spc="45" dirty="0">
                <a:solidFill>
                  <a:srgbClr val="0000FF"/>
                </a:solidFill>
              </a:rPr>
              <a:t>body </a:t>
            </a:r>
            <a:r>
              <a:rPr lang="en-US" sz="2400" spc="-260" dirty="0">
                <a:solidFill>
                  <a:srgbClr val="000000"/>
                </a:solidFill>
              </a:rPr>
              <a:t>in  </a:t>
            </a:r>
            <a:r>
              <a:rPr lang="en-US" sz="2400" spc="-15" dirty="0">
                <a:solidFill>
                  <a:srgbClr val="000000"/>
                </a:solidFill>
              </a:rPr>
              <a:t>the </a:t>
            </a:r>
            <a:r>
              <a:rPr lang="en-US" sz="2400" spc="55" dirty="0">
                <a:solidFill>
                  <a:srgbClr val="000000"/>
                </a:solidFill>
              </a:rPr>
              <a:t>expired </a:t>
            </a:r>
            <a:r>
              <a:rPr lang="en-US" sz="2400" spc="65" dirty="0">
                <a:solidFill>
                  <a:srgbClr val="000000"/>
                </a:solidFill>
              </a:rPr>
              <a:t>air via </a:t>
            </a:r>
            <a:r>
              <a:rPr lang="en-US" sz="2400" spc="-10" dirty="0">
                <a:solidFill>
                  <a:srgbClr val="000000"/>
                </a:solidFill>
              </a:rPr>
              <a:t>the</a:t>
            </a:r>
            <a:r>
              <a:rPr lang="en-US" sz="2400" spc="-165" dirty="0">
                <a:solidFill>
                  <a:srgbClr val="000000"/>
                </a:solidFill>
              </a:rPr>
              <a:t> </a:t>
            </a:r>
            <a:r>
              <a:rPr lang="en-US" sz="2400" spc="-90" dirty="0">
                <a:solidFill>
                  <a:srgbClr val="000000"/>
                </a:solidFill>
              </a:rPr>
              <a:t>lungs</a:t>
            </a:r>
            <a:br>
              <a:rPr lang="en-US" sz="2400" spc="-90" dirty="0">
                <a:solidFill>
                  <a:srgbClr val="000000"/>
                </a:solidFill>
              </a:rPr>
            </a:br>
            <a:br>
              <a:rPr lang="en-US" sz="2400" spc="-90" dirty="0">
                <a:solidFill>
                  <a:srgbClr val="000000"/>
                </a:solidFill>
              </a:rPr>
            </a:br>
            <a:r>
              <a:rPr lang="en-US" sz="2400" kern="1200" spc="-200" dirty="0">
                <a:solidFill>
                  <a:prstClr val="black"/>
                </a:solidFill>
                <a:ea typeface="+mn-ea"/>
              </a:rPr>
              <a:t>The respiratory  </a:t>
            </a:r>
            <a:r>
              <a:rPr lang="en-US" sz="2400" kern="1200" spc="-50" dirty="0" err="1">
                <a:solidFill>
                  <a:prstClr val="black"/>
                </a:solidFill>
                <a:ea typeface="+mn-ea"/>
              </a:rPr>
              <a:t>centre</a:t>
            </a:r>
            <a:r>
              <a:rPr lang="en-US" sz="2400" kern="1200" spc="-50" dirty="0">
                <a:solidFill>
                  <a:prstClr val="black"/>
                </a:solidFill>
                <a:ea typeface="+mn-ea"/>
              </a:rPr>
              <a:t> </a:t>
            </a:r>
            <a:r>
              <a:rPr lang="en-US" sz="2400" kern="1200" spc="-165" dirty="0">
                <a:solidFill>
                  <a:prstClr val="black"/>
                </a:solidFill>
                <a:ea typeface="+mn-ea"/>
              </a:rPr>
              <a:t>is </a:t>
            </a:r>
            <a:r>
              <a:rPr lang="en-US" sz="2400" kern="1200" spc="-10" dirty="0">
                <a:solidFill>
                  <a:srgbClr val="FF0066"/>
                </a:solidFill>
                <a:ea typeface="+mn-ea"/>
              </a:rPr>
              <a:t>highly </a:t>
            </a:r>
            <a:r>
              <a:rPr lang="en-US" sz="2400" kern="1200" spc="-70" dirty="0">
                <a:solidFill>
                  <a:srgbClr val="FF0066"/>
                </a:solidFill>
                <a:ea typeface="+mn-ea"/>
              </a:rPr>
              <a:t>sensitive </a:t>
            </a:r>
            <a:r>
              <a:rPr lang="en-US" sz="2400" kern="1200" dirty="0">
                <a:solidFill>
                  <a:srgbClr val="FF0066"/>
                </a:solidFill>
                <a:ea typeface="+mn-ea"/>
              </a:rPr>
              <a:t>to </a:t>
            </a:r>
            <a:r>
              <a:rPr lang="en-US" sz="2400" kern="1200" spc="-85" dirty="0">
                <a:solidFill>
                  <a:srgbClr val="FF0066"/>
                </a:solidFill>
                <a:ea typeface="+mn-ea"/>
              </a:rPr>
              <a:t>changes </a:t>
            </a:r>
            <a:r>
              <a:rPr lang="en-US" sz="2400" kern="1200" spc="-50" dirty="0">
                <a:solidFill>
                  <a:srgbClr val="FF0066"/>
                </a:solidFill>
                <a:ea typeface="+mn-ea"/>
              </a:rPr>
              <a:t>in </a:t>
            </a:r>
            <a:r>
              <a:rPr lang="en-US" sz="2400" kern="1200" spc="-145" dirty="0">
                <a:solidFill>
                  <a:srgbClr val="FF0066"/>
                </a:solidFill>
                <a:ea typeface="+mn-ea"/>
              </a:rPr>
              <a:t>the  </a:t>
            </a:r>
            <a:r>
              <a:rPr lang="en-US" sz="2400" kern="1200" spc="25" dirty="0">
                <a:solidFill>
                  <a:srgbClr val="FF0066"/>
                </a:solidFill>
                <a:ea typeface="+mn-ea"/>
              </a:rPr>
              <a:t>pH of</a:t>
            </a:r>
            <a:r>
              <a:rPr lang="en-US" sz="2400" kern="1200" spc="-30" dirty="0">
                <a:solidFill>
                  <a:srgbClr val="FF0066"/>
                </a:solidFill>
                <a:ea typeface="+mn-ea"/>
              </a:rPr>
              <a:t> </a:t>
            </a:r>
            <a:r>
              <a:rPr lang="en-US" sz="2400" kern="1200" spc="-25" dirty="0">
                <a:solidFill>
                  <a:srgbClr val="FF0066"/>
                </a:solidFill>
                <a:ea typeface="+mn-ea"/>
              </a:rPr>
              <a:t>blood.</a:t>
            </a:r>
            <a:br>
              <a:rPr lang="en-US" sz="2400" kern="1200" spc="-25" dirty="0">
                <a:solidFill>
                  <a:srgbClr val="FF0066"/>
                </a:solidFill>
                <a:ea typeface="+mn-ea"/>
              </a:rPr>
            </a:br>
            <a:r>
              <a:rPr lang="en-US" kern="1200" spc="-45" dirty="0">
                <a:solidFill>
                  <a:srgbClr val="0000FF"/>
                </a:solidFill>
                <a:ea typeface="+mn-ea"/>
              </a:rPr>
              <a:t>Decrease </a:t>
            </a:r>
            <a:r>
              <a:rPr lang="en-US" kern="1200" spc="-50" dirty="0">
                <a:solidFill>
                  <a:srgbClr val="0000FF"/>
                </a:solidFill>
                <a:ea typeface="+mn-ea"/>
              </a:rPr>
              <a:t>in </a:t>
            </a:r>
            <a:r>
              <a:rPr lang="en-US" kern="1200" spc="5" dirty="0">
                <a:solidFill>
                  <a:srgbClr val="0000FF"/>
                </a:solidFill>
                <a:ea typeface="+mn-ea"/>
              </a:rPr>
              <a:t>blood </a:t>
            </a:r>
            <a:r>
              <a:rPr lang="en-US" kern="1200" spc="25" dirty="0">
                <a:solidFill>
                  <a:srgbClr val="0000FF"/>
                </a:solidFill>
                <a:ea typeface="+mn-ea"/>
              </a:rPr>
              <a:t>pH </a:t>
            </a:r>
            <a:r>
              <a:rPr lang="en-US" kern="1200" spc="-135" dirty="0">
                <a:solidFill>
                  <a:srgbClr val="0000FF"/>
                </a:solidFill>
                <a:ea typeface="+mn-ea"/>
              </a:rPr>
              <a:t>causes </a:t>
            </a:r>
            <a:r>
              <a:rPr lang="en-US" kern="1200" spc="-15" dirty="0">
                <a:solidFill>
                  <a:srgbClr val="0000FF"/>
                </a:solidFill>
                <a:ea typeface="+mn-ea"/>
              </a:rPr>
              <a:t>hyperventilation  </a:t>
            </a:r>
            <a:r>
              <a:rPr lang="en-US" kern="1200" spc="5" dirty="0">
                <a:solidFill>
                  <a:srgbClr val="0000FF"/>
                </a:solidFill>
                <a:ea typeface="+mn-ea"/>
              </a:rPr>
              <a:t>to </a:t>
            </a:r>
            <a:r>
              <a:rPr lang="en-US" kern="1200" spc="90" dirty="0">
                <a:solidFill>
                  <a:srgbClr val="0000FF"/>
                </a:solidFill>
                <a:ea typeface="+mn-ea"/>
              </a:rPr>
              <a:t>blow </a:t>
            </a:r>
            <a:r>
              <a:rPr lang="en-US" kern="1200" spc="30" dirty="0">
                <a:solidFill>
                  <a:srgbClr val="0000FF"/>
                </a:solidFill>
                <a:ea typeface="+mn-ea"/>
              </a:rPr>
              <a:t>off </a:t>
            </a:r>
            <a:r>
              <a:rPr lang="en-US" kern="1200" spc="-200" dirty="0">
                <a:solidFill>
                  <a:srgbClr val="0000FF"/>
                </a:solidFill>
                <a:ea typeface="+mn-ea"/>
              </a:rPr>
              <a:t>co</a:t>
            </a:r>
            <a:r>
              <a:rPr lang="en-US" sz="2775" kern="1200" spc="-300" baseline="-21021" dirty="0">
                <a:solidFill>
                  <a:srgbClr val="0000FF"/>
                </a:solidFill>
                <a:ea typeface="+mn-ea"/>
              </a:rPr>
              <a:t>2 </a:t>
            </a:r>
            <a:r>
              <a:rPr lang="en-US" kern="1200" spc="-235" dirty="0">
                <a:solidFill>
                  <a:srgbClr val="0000FF"/>
                </a:solidFill>
                <a:ea typeface="+mn-ea"/>
              </a:rPr>
              <a:t>&amp; </a:t>
            </a:r>
            <a:r>
              <a:rPr lang="en-US" kern="1200" spc="-50" dirty="0">
                <a:solidFill>
                  <a:srgbClr val="0000FF"/>
                </a:solidFill>
                <a:ea typeface="+mn-ea"/>
              </a:rPr>
              <a:t>reducing </a:t>
            </a:r>
            <a:r>
              <a:rPr lang="en-US" kern="1200" spc="-15" dirty="0">
                <a:solidFill>
                  <a:srgbClr val="0000FF"/>
                </a:solidFill>
                <a:ea typeface="+mn-ea"/>
              </a:rPr>
              <a:t>the </a:t>
            </a:r>
            <a:r>
              <a:rPr lang="en-US" kern="1200" spc="-150" dirty="0">
                <a:solidFill>
                  <a:srgbClr val="0000FF"/>
                </a:solidFill>
                <a:ea typeface="+mn-ea"/>
              </a:rPr>
              <a:t>H</a:t>
            </a:r>
            <a:r>
              <a:rPr lang="en-US" sz="2775" kern="1200" spc="-225" baseline="-21021" dirty="0">
                <a:solidFill>
                  <a:srgbClr val="0000FF"/>
                </a:solidFill>
                <a:ea typeface="+mn-ea"/>
              </a:rPr>
              <a:t>2</a:t>
            </a:r>
            <a:r>
              <a:rPr lang="en-US" kern="1200" spc="-150" dirty="0">
                <a:solidFill>
                  <a:srgbClr val="0000FF"/>
                </a:solidFill>
                <a:ea typeface="+mn-ea"/>
              </a:rPr>
              <a:t>CO</a:t>
            </a:r>
            <a:r>
              <a:rPr lang="en-US" sz="2775" kern="1200" spc="-225" baseline="-21021" dirty="0">
                <a:solidFill>
                  <a:srgbClr val="0000FF"/>
                </a:solidFill>
                <a:ea typeface="+mn-ea"/>
              </a:rPr>
              <a:t>3</a:t>
            </a:r>
            <a:r>
              <a:rPr lang="en-US" sz="2775" b="0" kern="1200" baseline="-21021" dirty="0">
                <a:solidFill>
                  <a:prstClr val="black"/>
                </a:solidFill>
                <a:ea typeface="+mn-ea"/>
              </a:rPr>
              <a:t> </a:t>
            </a:r>
            <a:r>
              <a:rPr lang="en-US" kern="1200" spc="-60" dirty="0">
                <a:solidFill>
                  <a:srgbClr val="0000FF"/>
                </a:solidFill>
                <a:ea typeface="+mn-ea"/>
              </a:rPr>
              <a:t>concentration</a:t>
            </a:r>
            <a:br>
              <a:rPr lang="en-US" sz="2400" b="0" kern="1200" dirty="0">
                <a:solidFill>
                  <a:prstClr val="black"/>
                </a:solidFill>
                <a:ea typeface="+mn-ea"/>
              </a:rPr>
            </a:br>
            <a:endParaRPr sz="2400" dirty="0"/>
          </a:p>
        </p:txBody>
      </p:sp>
      <p:sp>
        <p:nvSpPr>
          <p:cNvPr id="3" name="object 3"/>
          <p:cNvSpPr txBox="1"/>
          <p:nvPr/>
        </p:nvSpPr>
        <p:spPr>
          <a:xfrm>
            <a:off x="827584" y="2636912"/>
            <a:ext cx="1036319" cy="452120"/>
          </a:xfrm>
          <a:prstGeom prst="rect">
            <a:avLst/>
          </a:prstGeom>
        </p:spPr>
        <p:txBody>
          <a:bodyPr vert="horz" wrap="square" lIns="0" tIns="12065" rIns="0" bIns="0" rtlCol="0">
            <a:spAutoFit/>
          </a:bodyPr>
          <a:lstStyle/>
          <a:p>
            <a:pPr marL="38100">
              <a:spcBef>
                <a:spcPts val="95"/>
              </a:spcBef>
            </a:pPr>
            <a:r>
              <a:rPr sz="2800" b="1" spc="-150" dirty="0">
                <a:solidFill>
                  <a:prstClr val="black"/>
                </a:solidFill>
                <a:latin typeface="Arial"/>
                <a:cs typeface="Arial"/>
              </a:rPr>
              <a:t>H</a:t>
            </a:r>
            <a:r>
              <a:rPr sz="2775" b="1" spc="-225" baseline="-21021" dirty="0">
                <a:solidFill>
                  <a:prstClr val="black"/>
                </a:solidFill>
                <a:latin typeface="Arial"/>
                <a:cs typeface="Arial"/>
              </a:rPr>
              <a:t>2</a:t>
            </a:r>
            <a:r>
              <a:rPr sz="2800" b="1" spc="-150" dirty="0">
                <a:solidFill>
                  <a:prstClr val="black"/>
                </a:solidFill>
                <a:latin typeface="Arial"/>
                <a:cs typeface="Arial"/>
              </a:rPr>
              <a:t>CO</a:t>
            </a:r>
            <a:r>
              <a:rPr sz="2775" b="1" spc="-225" baseline="-21021" dirty="0">
                <a:solidFill>
                  <a:prstClr val="black"/>
                </a:solidFill>
                <a:latin typeface="Arial"/>
                <a:cs typeface="Arial"/>
              </a:rPr>
              <a:t>3</a:t>
            </a:r>
            <a:endParaRPr sz="2775" baseline="-21021">
              <a:solidFill>
                <a:prstClr val="black"/>
              </a:solidFill>
              <a:latin typeface="Arial"/>
              <a:cs typeface="Arial"/>
            </a:endParaRPr>
          </a:p>
        </p:txBody>
      </p:sp>
      <p:sp>
        <p:nvSpPr>
          <p:cNvPr id="4" name="object 4"/>
          <p:cNvSpPr txBox="1"/>
          <p:nvPr/>
        </p:nvSpPr>
        <p:spPr>
          <a:xfrm>
            <a:off x="6058789" y="2823116"/>
            <a:ext cx="1706880" cy="452120"/>
          </a:xfrm>
          <a:prstGeom prst="rect">
            <a:avLst/>
          </a:prstGeom>
        </p:spPr>
        <p:txBody>
          <a:bodyPr vert="horz" wrap="square" lIns="0" tIns="12065" rIns="0" bIns="0" rtlCol="0">
            <a:spAutoFit/>
          </a:bodyPr>
          <a:lstStyle/>
          <a:p>
            <a:pPr marL="38100">
              <a:spcBef>
                <a:spcPts val="95"/>
              </a:spcBef>
            </a:pPr>
            <a:r>
              <a:rPr sz="2800" b="1" spc="-175" dirty="0">
                <a:solidFill>
                  <a:prstClr val="black"/>
                </a:solidFill>
                <a:latin typeface="Arial"/>
                <a:cs typeface="Arial"/>
              </a:rPr>
              <a:t>CO</a:t>
            </a:r>
            <a:r>
              <a:rPr sz="2775" b="1" spc="-262" baseline="-21021" dirty="0">
                <a:solidFill>
                  <a:prstClr val="black"/>
                </a:solidFill>
                <a:latin typeface="Arial"/>
                <a:cs typeface="Arial"/>
              </a:rPr>
              <a:t>2 </a:t>
            </a:r>
            <a:r>
              <a:rPr sz="2800" b="1" spc="70" dirty="0">
                <a:solidFill>
                  <a:prstClr val="black"/>
                </a:solidFill>
                <a:latin typeface="Arial"/>
                <a:cs typeface="Arial"/>
              </a:rPr>
              <a:t>+</a:t>
            </a:r>
            <a:r>
              <a:rPr sz="2800" b="1" spc="-250" dirty="0">
                <a:solidFill>
                  <a:prstClr val="black"/>
                </a:solidFill>
                <a:latin typeface="Arial"/>
                <a:cs typeface="Arial"/>
              </a:rPr>
              <a:t> </a:t>
            </a:r>
            <a:r>
              <a:rPr sz="2800" b="1" spc="-35" dirty="0">
                <a:solidFill>
                  <a:prstClr val="black"/>
                </a:solidFill>
                <a:latin typeface="Arial"/>
                <a:cs typeface="Arial"/>
              </a:rPr>
              <a:t>H</a:t>
            </a:r>
            <a:r>
              <a:rPr sz="2775" b="1" spc="-52" baseline="-21021" dirty="0">
                <a:solidFill>
                  <a:prstClr val="black"/>
                </a:solidFill>
                <a:latin typeface="Arial"/>
                <a:cs typeface="Arial"/>
              </a:rPr>
              <a:t>2</a:t>
            </a:r>
            <a:r>
              <a:rPr sz="2800" b="1" spc="-35" dirty="0">
                <a:solidFill>
                  <a:prstClr val="black"/>
                </a:solidFill>
                <a:latin typeface="Arial"/>
                <a:cs typeface="Arial"/>
              </a:rPr>
              <a:t>O</a:t>
            </a:r>
            <a:endParaRPr sz="2800" dirty="0">
              <a:solidFill>
                <a:prstClr val="black"/>
              </a:solidFill>
              <a:latin typeface="Arial"/>
              <a:cs typeface="Arial"/>
            </a:endParaRPr>
          </a:p>
        </p:txBody>
      </p:sp>
      <p:grpSp>
        <p:nvGrpSpPr>
          <p:cNvPr id="5" name="object 5"/>
          <p:cNvGrpSpPr/>
          <p:nvPr/>
        </p:nvGrpSpPr>
        <p:grpSpPr>
          <a:xfrm>
            <a:off x="2416990" y="2914407"/>
            <a:ext cx="3511550" cy="349250"/>
            <a:chOff x="2607564" y="5047488"/>
            <a:chExt cx="3511550" cy="349250"/>
          </a:xfrm>
        </p:grpSpPr>
        <p:sp>
          <p:nvSpPr>
            <p:cNvPr id="6" name="object 6"/>
            <p:cNvSpPr/>
            <p:nvPr/>
          </p:nvSpPr>
          <p:spPr>
            <a:xfrm>
              <a:off x="2607564" y="5047488"/>
              <a:ext cx="3511296" cy="348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2667762" y="5123815"/>
              <a:ext cx="3276600" cy="120650"/>
            </a:xfrm>
            <a:custGeom>
              <a:avLst/>
              <a:gdLst/>
              <a:ahLst/>
              <a:cxnLst/>
              <a:rect l="l" t="t" r="r" b="b"/>
              <a:pathLst>
                <a:path w="3276600" h="120650">
                  <a:moveTo>
                    <a:pt x="3173603" y="0"/>
                  </a:moveTo>
                  <a:lnTo>
                    <a:pt x="3165729" y="2032"/>
                  </a:lnTo>
                  <a:lnTo>
                    <a:pt x="3162046" y="8255"/>
                  </a:lnTo>
                  <a:lnTo>
                    <a:pt x="3158490" y="14351"/>
                  </a:lnTo>
                  <a:lnTo>
                    <a:pt x="3160522" y="22352"/>
                  </a:lnTo>
                  <a:lnTo>
                    <a:pt x="3166745" y="25908"/>
                  </a:lnTo>
                  <a:lnTo>
                    <a:pt x="3203064" y="47094"/>
                  </a:lnTo>
                  <a:lnTo>
                    <a:pt x="3250946" y="47117"/>
                  </a:lnTo>
                  <a:lnTo>
                    <a:pt x="3250946" y="73025"/>
                  </a:lnTo>
                  <a:lnTo>
                    <a:pt x="3203040" y="73025"/>
                  </a:lnTo>
                  <a:lnTo>
                    <a:pt x="3160522" y="97790"/>
                  </a:lnTo>
                  <a:lnTo>
                    <a:pt x="3158363" y="105791"/>
                  </a:lnTo>
                  <a:lnTo>
                    <a:pt x="3162046" y="111887"/>
                  </a:lnTo>
                  <a:lnTo>
                    <a:pt x="3165602" y="118110"/>
                  </a:lnTo>
                  <a:lnTo>
                    <a:pt x="3173603" y="120269"/>
                  </a:lnTo>
                  <a:lnTo>
                    <a:pt x="3179699" y="116586"/>
                  </a:lnTo>
                  <a:lnTo>
                    <a:pt x="3254388" y="73025"/>
                  </a:lnTo>
                  <a:lnTo>
                    <a:pt x="3250946" y="73025"/>
                  </a:lnTo>
                  <a:lnTo>
                    <a:pt x="3254427" y="73002"/>
                  </a:lnTo>
                  <a:lnTo>
                    <a:pt x="3276600" y="60071"/>
                  </a:lnTo>
                  <a:lnTo>
                    <a:pt x="3179826" y="3556"/>
                  </a:lnTo>
                  <a:lnTo>
                    <a:pt x="3173603" y="0"/>
                  </a:lnTo>
                  <a:close/>
                </a:path>
                <a:path w="3276600" h="120650">
                  <a:moveTo>
                    <a:pt x="3225295" y="60062"/>
                  </a:moveTo>
                  <a:lnTo>
                    <a:pt x="3203079" y="73002"/>
                  </a:lnTo>
                  <a:lnTo>
                    <a:pt x="3250946" y="73025"/>
                  </a:lnTo>
                  <a:lnTo>
                    <a:pt x="3250946" y="71247"/>
                  </a:lnTo>
                  <a:lnTo>
                    <a:pt x="3244468" y="71247"/>
                  </a:lnTo>
                  <a:lnTo>
                    <a:pt x="3225295" y="60062"/>
                  </a:lnTo>
                  <a:close/>
                </a:path>
                <a:path w="3276600" h="120650">
                  <a:moveTo>
                    <a:pt x="0" y="45593"/>
                  </a:moveTo>
                  <a:lnTo>
                    <a:pt x="0" y="71501"/>
                  </a:lnTo>
                  <a:lnTo>
                    <a:pt x="3203079" y="73002"/>
                  </a:lnTo>
                  <a:lnTo>
                    <a:pt x="3225295" y="60062"/>
                  </a:lnTo>
                  <a:lnTo>
                    <a:pt x="3203064" y="47094"/>
                  </a:lnTo>
                  <a:lnTo>
                    <a:pt x="0" y="45593"/>
                  </a:lnTo>
                  <a:close/>
                </a:path>
                <a:path w="3276600" h="120650">
                  <a:moveTo>
                    <a:pt x="3244468" y="48895"/>
                  </a:moveTo>
                  <a:lnTo>
                    <a:pt x="3225295" y="60062"/>
                  </a:lnTo>
                  <a:lnTo>
                    <a:pt x="3244468" y="71247"/>
                  </a:lnTo>
                  <a:lnTo>
                    <a:pt x="3244468" y="48895"/>
                  </a:lnTo>
                  <a:close/>
                </a:path>
                <a:path w="3276600" h="120650">
                  <a:moveTo>
                    <a:pt x="3250946" y="48895"/>
                  </a:moveTo>
                  <a:lnTo>
                    <a:pt x="3244468" y="48895"/>
                  </a:lnTo>
                  <a:lnTo>
                    <a:pt x="3244468" y="71247"/>
                  </a:lnTo>
                  <a:lnTo>
                    <a:pt x="3250946" y="71247"/>
                  </a:lnTo>
                  <a:lnTo>
                    <a:pt x="3250946" y="48895"/>
                  </a:lnTo>
                  <a:close/>
                </a:path>
                <a:path w="3276600" h="120650">
                  <a:moveTo>
                    <a:pt x="3203064" y="47094"/>
                  </a:moveTo>
                  <a:lnTo>
                    <a:pt x="3225295" y="60062"/>
                  </a:lnTo>
                  <a:lnTo>
                    <a:pt x="3244468" y="48895"/>
                  </a:lnTo>
                  <a:lnTo>
                    <a:pt x="3250946" y="48895"/>
                  </a:lnTo>
                  <a:lnTo>
                    <a:pt x="3250946" y="47117"/>
                  </a:lnTo>
                  <a:lnTo>
                    <a:pt x="3203064" y="47094"/>
                  </a:lnTo>
                  <a:close/>
                </a:path>
              </a:pathLst>
            </a:custGeom>
            <a:solidFill>
              <a:srgbClr val="FF388B"/>
            </a:solidFill>
          </p:spPr>
          <p:txBody>
            <a:bodyPr wrap="square" lIns="0" tIns="0" rIns="0" bIns="0" rtlCol="0"/>
            <a:lstStyle/>
            <a:p>
              <a:endParaRPr>
                <a:solidFill>
                  <a:prstClr val="black"/>
                </a:solidFill>
              </a:endParaRPr>
            </a:p>
          </p:txBody>
        </p:sp>
      </p:grpSp>
      <p:sp>
        <p:nvSpPr>
          <p:cNvPr id="8" name="object 8"/>
          <p:cNvSpPr txBox="1"/>
          <p:nvPr/>
        </p:nvSpPr>
        <p:spPr>
          <a:xfrm>
            <a:off x="2607564" y="2636912"/>
            <a:ext cx="2919730" cy="391160"/>
          </a:xfrm>
          <a:prstGeom prst="rect">
            <a:avLst/>
          </a:prstGeom>
        </p:spPr>
        <p:txBody>
          <a:bodyPr vert="horz" wrap="square" lIns="0" tIns="12700" rIns="0" bIns="0" rtlCol="0">
            <a:spAutoFit/>
          </a:bodyPr>
          <a:lstStyle/>
          <a:p>
            <a:pPr marL="12700">
              <a:spcBef>
                <a:spcPts val="100"/>
              </a:spcBef>
            </a:pPr>
            <a:r>
              <a:rPr sz="2400" b="1" spc="-60" dirty="0">
                <a:solidFill>
                  <a:srgbClr val="FF0066"/>
                </a:solidFill>
                <a:latin typeface="Arial"/>
                <a:cs typeface="Arial"/>
              </a:rPr>
              <a:t>Carbonic</a:t>
            </a:r>
            <a:r>
              <a:rPr sz="2400" b="1" spc="-35" dirty="0">
                <a:solidFill>
                  <a:srgbClr val="FF0066"/>
                </a:solidFill>
                <a:latin typeface="Arial"/>
                <a:cs typeface="Arial"/>
              </a:rPr>
              <a:t> </a:t>
            </a:r>
            <a:r>
              <a:rPr sz="2400" b="1" spc="10" dirty="0">
                <a:solidFill>
                  <a:srgbClr val="FF0066"/>
                </a:solidFill>
                <a:latin typeface="Arial"/>
                <a:cs typeface="Arial"/>
              </a:rPr>
              <a:t>anhydrase</a:t>
            </a:r>
            <a:endParaRPr sz="2400" dirty="0">
              <a:solidFill>
                <a:prstClr val="black"/>
              </a:solidFill>
              <a:latin typeface="Arial"/>
              <a:cs typeface="Arial"/>
            </a:endParaRPr>
          </a:p>
        </p:txBody>
      </p:sp>
    </p:spTree>
    <p:extLst>
      <p:ext uri="{BB962C8B-B14F-4D97-AF65-F5344CB8AC3E}">
        <p14:creationId xmlns:p14="http://schemas.microsoft.com/office/powerpoint/2010/main" val="95358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317" y="0"/>
            <a:ext cx="8856984" cy="6673622"/>
          </a:xfrm>
          <a:prstGeom prst="rect">
            <a:avLst/>
          </a:prstGeom>
        </p:spPr>
        <p:txBody>
          <a:bodyPr vert="horz" wrap="square" lIns="0" tIns="226060" rIns="0" bIns="0" rtlCol="0">
            <a:spAutoFit/>
          </a:bodyPr>
          <a:lstStyle/>
          <a:p>
            <a:pPr marL="37465">
              <a:spcBef>
                <a:spcPts val="1780"/>
              </a:spcBef>
              <a:buClr>
                <a:srgbClr val="9C007E"/>
              </a:buClr>
              <a:buSzPct val="94642"/>
              <a:tabLst>
                <a:tab pos="313055" algn="l"/>
              </a:tabLst>
            </a:pPr>
            <a:endParaRPr sz="2800" dirty="0">
              <a:solidFill>
                <a:prstClr val="black"/>
              </a:solidFill>
              <a:latin typeface="Arial"/>
              <a:cs typeface="Arial"/>
            </a:endParaRPr>
          </a:p>
          <a:p>
            <a:pPr marL="312420" marR="30480" indent="-274955">
              <a:lnSpc>
                <a:spcPct val="150000"/>
              </a:lnSpc>
              <a:buClr>
                <a:srgbClr val="9C007E"/>
              </a:buClr>
              <a:buSzPct val="94642"/>
              <a:buFont typeface="Arial"/>
              <a:buChar char=""/>
              <a:tabLst>
                <a:tab pos="313055" algn="l"/>
              </a:tabLst>
            </a:pPr>
            <a:r>
              <a:rPr sz="2800" b="1" spc="-10" dirty="0">
                <a:solidFill>
                  <a:srgbClr val="0000FF"/>
                </a:solidFill>
                <a:latin typeface="Arial"/>
                <a:cs typeface="Arial"/>
              </a:rPr>
              <a:t>Respiratory </a:t>
            </a:r>
            <a:r>
              <a:rPr sz="2800" b="1" spc="-55" dirty="0">
                <a:solidFill>
                  <a:srgbClr val="0000FF"/>
                </a:solidFill>
                <a:latin typeface="Arial"/>
                <a:cs typeface="Arial"/>
              </a:rPr>
              <a:t>control </a:t>
            </a:r>
            <a:r>
              <a:rPr sz="2800" b="1" spc="25" dirty="0">
                <a:solidFill>
                  <a:srgbClr val="0000FF"/>
                </a:solidFill>
                <a:latin typeface="Arial"/>
                <a:cs typeface="Arial"/>
              </a:rPr>
              <a:t>of </a:t>
            </a:r>
            <a:r>
              <a:rPr sz="2800" b="1" spc="5" dirty="0">
                <a:solidFill>
                  <a:srgbClr val="0000FF"/>
                </a:solidFill>
                <a:latin typeface="Arial"/>
                <a:cs typeface="Arial"/>
              </a:rPr>
              <a:t>blood </a:t>
            </a:r>
            <a:r>
              <a:rPr sz="2800" b="1" spc="25" dirty="0">
                <a:solidFill>
                  <a:srgbClr val="0000FF"/>
                </a:solidFill>
                <a:latin typeface="Arial"/>
                <a:cs typeface="Arial"/>
              </a:rPr>
              <a:t>pH </a:t>
            </a:r>
            <a:r>
              <a:rPr sz="2800" b="1" spc="-165" dirty="0">
                <a:solidFill>
                  <a:srgbClr val="0000FF"/>
                </a:solidFill>
                <a:latin typeface="Arial"/>
                <a:cs typeface="Arial"/>
              </a:rPr>
              <a:t>is</a:t>
            </a:r>
            <a:r>
              <a:rPr sz="2800" b="1" u="sng" spc="-165" dirty="0">
                <a:solidFill>
                  <a:srgbClr val="0000FF"/>
                </a:solidFill>
                <a:latin typeface="Arial"/>
                <a:cs typeface="Arial"/>
              </a:rPr>
              <a:t> </a:t>
            </a:r>
            <a:r>
              <a:rPr sz="2800" b="1" u="sng" spc="45" dirty="0">
                <a:solidFill>
                  <a:srgbClr val="FF0066"/>
                </a:solidFill>
                <a:latin typeface="Arial"/>
                <a:cs typeface="Arial"/>
              </a:rPr>
              <a:t>rapid </a:t>
            </a:r>
            <a:r>
              <a:rPr sz="2800" b="1" u="sng" spc="-160" dirty="0">
                <a:solidFill>
                  <a:srgbClr val="FF0066"/>
                </a:solidFill>
                <a:latin typeface="Arial"/>
                <a:cs typeface="Arial"/>
              </a:rPr>
              <a:t>but </a:t>
            </a:r>
            <a:r>
              <a:rPr sz="2800" b="1" spc="-160" dirty="0">
                <a:solidFill>
                  <a:srgbClr val="FF0066"/>
                </a:solidFill>
                <a:latin typeface="Arial"/>
                <a:cs typeface="Arial"/>
              </a:rPr>
              <a:t> </a:t>
            </a:r>
            <a:r>
              <a:rPr sz="2800" b="1" spc="15" dirty="0">
                <a:solidFill>
                  <a:srgbClr val="FF0066"/>
                </a:solidFill>
                <a:latin typeface="Arial"/>
                <a:cs typeface="Arial"/>
              </a:rPr>
              <a:t>only </a:t>
            </a:r>
            <a:r>
              <a:rPr sz="2800" b="1" spc="175" dirty="0">
                <a:solidFill>
                  <a:srgbClr val="FF0066"/>
                </a:solidFill>
                <a:latin typeface="Arial"/>
                <a:cs typeface="Arial"/>
              </a:rPr>
              <a:t>a </a:t>
            </a:r>
            <a:r>
              <a:rPr sz="2800" b="1" u="sng" spc="-65" dirty="0">
                <a:solidFill>
                  <a:srgbClr val="FF0066"/>
                </a:solidFill>
                <a:latin typeface="Arial"/>
                <a:cs typeface="Arial"/>
              </a:rPr>
              <a:t>short</a:t>
            </a:r>
            <a:r>
              <a:rPr sz="2800" b="1" spc="-65" dirty="0">
                <a:solidFill>
                  <a:srgbClr val="FF0066"/>
                </a:solidFill>
                <a:latin typeface="Arial"/>
                <a:cs typeface="Arial"/>
              </a:rPr>
              <a:t> </a:t>
            </a:r>
            <a:r>
              <a:rPr sz="2800" b="1" spc="10" dirty="0">
                <a:solidFill>
                  <a:srgbClr val="FF0066"/>
                </a:solidFill>
                <a:latin typeface="Arial"/>
                <a:cs typeface="Arial"/>
              </a:rPr>
              <a:t>term </a:t>
            </a:r>
            <a:r>
              <a:rPr sz="2800" b="1" spc="40" dirty="0">
                <a:solidFill>
                  <a:srgbClr val="FF0066"/>
                </a:solidFill>
                <a:latin typeface="Arial"/>
                <a:cs typeface="Arial"/>
              </a:rPr>
              <a:t>regulatory </a:t>
            </a:r>
            <a:r>
              <a:rPr sz="2800" b="1" spc="-125" dirty="0">
                <a:solidFill>
                  <a:srgbClr val="FF0066"/>
                </a:solidFill>
                <a:latin typeface="Arial"/>
                <a:cs typeface="Arial"/>
              </a:rPr>
              <a:t>process</a:t>
            </a:r>
            <a:r>
              <a:rPr sz="2800" b="1" spc="-125" dirty="0">
                <a:solidFill>
                  <a:srgbClr val="0000FF"/>
                </a:solidFill>
                <a:latin typeface="Arial"/>
                <a:cs typeface="Arial"/>
              </a:rPr>
              <a:t>, </a:t>
            </a:r>
            <a:r>
              <a:rPr sz="2800" b="1" spc="-145" dirty="0">
                <a:solidFill>
                  <a:srgbClr val="0000FF"/>
                </a:solidFill>
                <a:latin typeface="Arial"/>
                <a:cs typeface="Arial"/>
              </a:rPr>
              <a:t>since  </a:t>
            </a:r>
            <a:r>
              <a:rPr sz="2800" b="1" spc="10" dirty="0">
                <a:solidFill>
                  <a:srgbClr val="0000FF"/>
                </a:solidFill>
                <a:latin typeface="Arial"/>
                <a:cs typeface="Arial"/>
              </a:rPr>
              <a:t>hyperventilation </a:t>
            </a:r>
            <a:r>
              <a:rPr sz="2800" b="1" spc="-55" dirty="0">
                <a:solidFill>
                  <a:srgbClr val="0000FF"/>
                </a:solidFill>
                <a:latin typeface="Arial"/>
                <a:cs typeface="Arial"/>
              </a:rPr>
              <a:t>cannot </a:t>
            </a:r>
            <a:r>
              <a:rPr sz="2800" b="1" spc="-25" dirty="0">
                <a:solidFill>
                  <a:srgbClr val="0000FF"/>
                </a:solidFill>
                <a:latin typeface="Arial"/>
                <a:cs typeface="Arial"/>
              </a:rPr>
              <a:t>proceed </a:t>
            </a:r>
            <a:r>
              <a:rPr sz="2800" b="1" spc="35" dirty="0">
                <a:solidFill>
                  <a:srgbClr val="0000FF"/>
                </a:solidFill>
                <a:latin typeface="Arial"/>
                <a:cs typeface="Arial"/>
              </a:rPr>
              <a:t>for</a:t>
            </a:r>
            <a:r>
              <a:rPr sz="2800" b="1" spc="110" dirty="0">
                <a:solidFill>
                  <a:srgbClr val="0000FF"/>
                </a:solidFill>
                <a:latin typeface="Arial"/>
                <a:cs typeface="Arial"/>
              </a:rPr>
              <a:t> </a:t>
            </a:r>
            <a:r>
              <a:rPr sz="2800" b="1" spc="-45" dirty="0">
                <a:solidFill>
                  <a:srgbClr val="0000FF"/>
                </a:solidFill>
                <a:latin typeface="Arial"/>
                <a:cs typeface="Arial"/>
              </a:rPr>
              <a:t>long.</a:t>
            </a:r>
            <a:endParaRPr lang="en-US" sz="2800" b="1" spc="-45" dirty="0">
              <a:solidFill>
                <a:srgbClr val="0000FF"/>
              </a:solidFill>
              <a:latin typeface="Arial"/>
              <a:cs typeface="Arial"/>
            </a:endParaRPr>
          </a:p>
          <a:p>
            <a:pPr marL="312420" marR="30480" indent="-274955">
              <a:lnSpc>
                <a:spcPct val="150000"/>
              </a:lnSpc>
              <a:buClr>
                <a:srgbClr val="9C007E"/>
              </a:buClr>
              <a:buSzPct val="94642"/>
              <a:buFont typeface="Arial"/>
              <a:buChar char=""/>
              <a:tabLst>
                <a:tab pos="313055" algn="l"/>
              </a:tabLst>
            </a:pPr>
            <a:endParaRPr lang="en-US" sz="2800" b="1" spc="-45" dirty="0">
              <a:solidFill>
                <a:srgbClr val="0000FF"/>
              </a:solidFill>
              <a:latin typeface="Arial"/>
              <a:cs typeface="Arial"/>
            </a:endParaRPr>
          </a:p>
          <a:p>
            <a:pPr marL="311785" marR="77470" lvl="0" indent="-274320">
              <a:lnSpc>
                <a:spcPct val="150000"/>
              </a:lnSpc>
              <a:spcBef>
                <a:spcPts val="105"/>
              </a:spcBef>
              <a:buClr>
                <a:srgbClr val="9C007E"/>
              </a:buClr>
              <a:buSzPct val="94642"/>
              <a:buFont typeface="Arial"/>
              <a:buChar char=""/>
              <a:tabLst>
                <a:tab pos="312420" algn="l"/>
              </a:tabLst>
            </a:pPr>
            <a:r>
              <a:rPr lang="en-US" sz="2400" b="1" dirty="0">
                <a:solidFill>
                  <a:srgbClr val="FF0066"/>
                </a:solidFill>
                <a:latin typeface="Arial"/>
                <a:cs typeface="Arial"/>
              </a:rPr>
              <a:t>Hemoglobin </a:t>
            </a:r>
            <a:r>
              <a:rPr lang="en-US" sz="2400" b="1" spc="-75" dirty="0">
                <a:solidFill>
                  <a:srgbClr val="FF0066"/>
                </a:solidFill>
                <a:latin typeface="Arial"/>
                <a:cs typeface="Arial"/>
              </a:rPr>
              <a:t>binds </a:t>
            </a:r>
            <a:r>
              <a:rPr lang="en-US" sz="2400" b="1" spc="5" dirty="0">
                <a:solidFill>
                  <a:srgbClr val="FF0066"/>
                </a:solidFill>
                <a:latin typeface="Arial"/>
                <a:cs typeface="Arial"/>
              </a:rPr>
              <a:t>to </a:t>
            </a:r>
            <a:r>
              <a:rPr lang="en-US" sz="2400" b="1" spc="35" dirty="0">
                <a:solidFill>
                  <a:srgbClr val="FF0066"/>
                </a:solidFill>
                <a:latin typeface="Arial"/>
                <a:cs typeface="Arial"/>
              </a:rPr>
              <a:t>H</a:t>
            </a:r>
            <a:r>
              <a:rPr lang="en-US" sz="2400" b="1" spc="52" baseline="25525" dirty="0">
                <a:solidFill>
                  <a:srgbClr val="FF0066"/>
                </a:solidFill>
                <a:latin typeface="Arial"/>
                <a:cs typeface="Arial"/>
              </a:rPr>
              <a:t>+ </a:t>
            </a:r>
            <a:r>
              <a:rPr lang="en-US" sz="2400" b="1" spc="-95" dirty="0">
                <a:solidFill>
                  <a:srgbClr val="FF0066"/>
                </a:solidFill>
                <a:latin typeface="Arial"/>
                <a:cs typeface="Arial"/>
              </a:rPr>
              <a:t>ions </a:t>
            </a:r>
            <a:r>
              <a:rPr lang="en-US" sz="2400" b="1" spc="-235" dirty="0">
                <a:solidFill>
                  <a:srgbClr val="FF0066"/>
                </a:solidFill>
                <a:latin typeface="Arial"/>
                <a:cs typeface="Arial"/>
              </a:rPr>
              <a:t>&amp; </a:t>
            </a:r>
            <a:r>
              <a:rPr lang="en-US" sz="2400" b="1" spc="-70" dirty="0">
                <a:solidFill>
                  <a:srgbClr val="FF0066"/>
                </a:solidFill>
                <a:latin typeface="Arial"/>
                <a:cs typeface="Arial"/>
              </a:rPr>
              <a:t>helps </a:t>
            </a:r>
            <a:r>
              <a:rPr lang="en-US" sz="2400" b="1" spc="5" dirty="0">
                <a:solidFill>
                  <a:srgbClr val="FF0066"/>
                </a:solidFill>
                <a:latin typeface="Arial"/>
                <a:cs typeface="Arial"/>
              </a:rPr>
              <a:t>to  </a:t>
            </a:r>
            <a:r>
              <a:rPr lang="en-US" sz="2400" b="1" spc="-10" dirty="0">
                <a:solidFill>
                  <a:srgbClr val="FF0066"/>
                </a:solidFill>
                <a:latin typeface="Arial"/>
                <a:cs typeface="Arial"/>
              </a:rPr>
              <a:t>transport </a:t>
            </a:r>
            <a:r>
              <a:rPr lang="en-US" sz="2400" b="1" spc="-180" dirty="0">
                <a:solidFill>
                  <a:srgbClr val="FF0066"/>
                </a:solidFill>
                <a:latin typeface="Arial"/>
                <a:cs typeface="Arial"/>
              </a:rPr>
              <a:t>CO</a:t>
            </a:r>
            <a:r>
              <a:rPr lang="en-US" sz="2400" b="1" spc="-270" baseline="-21021" dirty="0">
                <a:solidFill>
                  <a:srgbClr val="FF0066"/>
                </a:solidFill>
                <a:latin typeface="Arial"/>
                <a:cs typeface="Arial"/>
              </a:rPr>
              <a:t>2 </a:t>
            </a:r>
            <a:r>
              <a:rPr lang="en-US" sz="2400" b="1" spc="-65" dirty="0">
                <a:solidFill>
                  <a:srgbClr val="FF0066"/>
                </a:solidFill>
                <a:latin typeface="Arial"/>
                <a:cs typeface="Arial"/>
              </a:rPr>
              <a:t>as </a:t>
            </a:r>
            <a:r>
              <a:rPr lang="en-US" sz="2400" b="1" spc="-105" dirty="0">
                <a:solidFill>
                  <a:srgbClr val="FF0066"/>
                </a:solidFill>
                <a:latin typeface="Arial"/>
                <a:cs typeface="Arial"/>
              </a:rPr>
              <a:t>HCO</a:t>
            </a:r>
            <a:r>
              <a:rPr lang="en-US" sz="2400" b="1" spc="-157" baseline="-21021" dirty="0">
                <a:solidFill>
                  <a:srgbClr val="FF0066"/>
                </a:solidFill>
                <a:latin typeface="Arial"/>
                <a:cs typeface="Arial"/>
              </a:rPr>
              <a:t>3</a:t>
            </a:r>
            <a:r>
              <a:rPr lang="en-US" sz="2400" b="1" spc="-157" baseline="25525" dirty="0">
                <a:solidFill>
                  <a:srgbClr val="FF0066"/>
                </a:solidFill>
                <a:latin typeface="Arial"/>
                <a:cs typeface="Arial"/>
              </a:rPr>
              <a:t>- </a:t>
            </a:r>
            <a:r>
              <a:rPr lang="en-US" sz="2400" b="1" spc="60" dirty="0">
                <a:solidFill>
                  <a:srgbClr val="FF0066"/>
                </a:solidFill>
                <a:latin typeface="Arial"/>
                <a:cs typeface="Arial"/>
              </a:rPr>
              <a:t>with </a:t>
            </a:r>
            <a:r>
              <a:rPr lang="en-US" sz="2400" b="1" spc="175" dirty="0">
                <a:solidFill>
                  <a:srgbClr val="FF0066"/>
                </a:solidFill>
                <a:latin typeface="Arial"/>
                <a:cs typeface="Arial"/>
              </a:rPr>
              <a:t>a </a:t>
            </a:r>
            <a:r>
              <a:rPr lang="en-US" sz="2400" b="1" spc="-45" dirty="0">
                <a:solidFill>
                  <a:srgbClr val="FF0066"/>
                </a:solidFill>
                <a:latin typeface="Arial"/>
                <a:cs typeface="Arial"/>
              </a:rPr>
              <a:t>minimum change  </a:t>
            </a:r>
            <a:r>
              <a:rPr lang="en-US" sz="2400" b="1" spc="-50" dirty="0">
                <a:solidFill>
                  <a:srgbClr val="FF0066"/>
                </a:solidFill>
                <a:latin typeface="Arial"/>
                <a:cs typeface="Arial"/>
              </a:rPr>
              <a:t>in</a:t>
            </a:r>
            <a:r>
              <a:rPr lang="en-US" sz="2400" b="1" dirty="0">
                <a:solidFill>
                  <a:srgbClr val="FF0066"/>
                </a:solidFill>
                <a:latin typeface="Arial"/>
                <a:cs typeface="Arial"/>
              </a:rPr>
              <a:t> </a:t>
            </a:r>
            <a:r>
              <a:rPr lang="en-US" sz="2400" b="1" spc="-40" dirty="0" err="1">
                <a:solidFill>
                  <a:srgbClr val="FF0066"/>
                </a:solidFill>
                <a:latin typeface="Arial"/>
                <a:cs typeface="Arial"/>
              </a:rPr>
              <a:t>pH.</a:t>
            </a:r>
            <a:endParaRPr lang="en-US" sz="2400" dirty="0">
              <a:solidFill>
                <a:prstClr val="black"/>
              </a:solidFill>
              <a:latin typeface="Arial"/>
              <a:cs typeface="Arial"/>
            </a:endParaRPr>
          </a:p>
          <a:p>
            <a:pPr marL="311785" marR="30480" lvl="0" indent="-274320">
              <a:lnSpc>
                <a:spcPct val="150000"/>
              </a:lnSpc>
              <a:spcBef>
                <a:spcPts val="5"/>
              </a:spcBef>
              <a:buClr>
                <a:srgbClr val="9C007E"/>
              </a:buClr>
              <a:buSzPct val="94642"/>
              <a:buFont typeface="Arial"/>
              <a:buChar char=""/>
              <a:tabLst>
                <a:tab pos="312420" algn="l"/>
                <a:tab pos="2299335" algn="l"/>
              </a:tabLst>
            </a:pPr>
            <a:r>
              <a:rPr lang="en-US" sz="2400" b="1" spc="10" dirty="0">
                <a:solidFill>
                  <a:srgbClr val="FF0066"/>
                </a:solidFill>
                <a:latin typeface="Arial"/>
                <a:cs typeface="Arial"/>
              </a:rPr>
              <a:t>In </a:t>
            </a:r>
            <a:r>
              <a:rPr lang="en-US" sz="2400" b="1" spc="-15" dirty="0">
                <a:solidFill>
                  <a:srgbClr val="FF0066"/>
                </a:solidFill>
                <a:latin typeface="Arial"/>
                <a:cs typeface="Arial"/>
              </a:rPr>
              <a:t>the </a:t>
            </a:r>
            <a:r>
              <a:rPr lang="en-US" sz="2400" b="1" spc="-100" dirty="0">
                <a:solidFill>
                  <a:srgbClr val="FF0066"/>
                </a:solidFill>
                <a:latin typeface="Arial"/>
                <a:cs typeface="Arial"/>
              </a:rPr>
              <a:t>lungs, </a:t>
            </a:r>
            <a:r>
              <a:rPr lang="en-US" sz="2400" b="1" spc="-15" dirty="0">
                <a:solidFill>
                  <a:srgbClr val="0000FF"/>
                </a:solidFill>
                <a:latin typeface="Arial"/>
                <a:cs typeface="Arial"/>
              </a:rPr>
              <a:t>hemoglobin </a:t>
            </a:r>
            <a:r>
              <a:rPr lang="en-US" sz="2400" b="1" spc="-95" dirty="0">
                <a:solidFill>
                  <a:srgbClr val="0000FF"/>
                </a:solidFill>
                <a:latin typeface="Arial"/>
                <a:cs typeface="Arial"/>
              </a:rPr>
              <a:t>combines </a:t>
            </a:r>
            <a:r>
              <a:rPr lang="en-US" sz="2400" b="1" spc="60" dirty="0">
                <a:solidFill>
                  <a:srgbClr val="0000FF"/>
                </a:solidFill>
                <a:latin typeface="Arial"/>
                <a:cs typeface="Arial"/>
              </a:rPr>
              <a:t>with </a:t>
            </a:r>
            <a:r>
              <a:rPr lang="en-US" sz="2400" b="1" spc="-110" dirty="0">
                <a:solidFill>
                  <a:srgbClr val="0000FF"/>
                </a:solidFill>
                <a:latin typeface="Arial"/>
                <a:cs typeface="Arial"/>
              </a:rPr>
              <a:t>O</a:t>
            </a:r>
            <a:r>
              <a:rPr lang="en-US" sz="2400" b="1" spc="-165" baseline="-21021" dirty="0">
                <a:solidFill>
                  <a:srgbClr val="0000FF"/>
                </a:solidFill>
                <a:latin typeface="Arial"/>
                <a:cs typeface="Arial"/>
              </a:rPr>
              <a:t>2</a:t>
            </a:r>
            <a:r>
              <a:rPr lang="en-US" sz="2400" b="1" spc="-110" dirty="0">
                <a:solidFill>
                  <a:srgbClr val="0000FF"/>
                </a:solidFill>
                <a:latin typeface="Arial"/>
                <a:cs typeface="Arial"/>
              </a:rPr>
              <a:t>, </a:t>
            </a:r>
            <a:r>
              <a:rPr lang="en-US" sz="2400" b="1" spc="45" dirty="0">
                <a:solidFill>
                  <a:srgbClr val="0000FF"/>
                </a:solidFill>
                <a:latin typeface="Arial"/>
                <a:cs typeface="Arial"/>
              </a:rPr>
              <a:t>H</a:t>
            </a:r>
            <a:r>
              <a:rPr lang="en-US" sz="2400" b="1" spc="67" baseline="25525" dirty="0">
                <a:solidFill>
                  <a:srgbClr val="0000FF"/>
                </a:solidFill>
                <a:latin typeface="Arial"/>
                <a:cs typeface="Arial"/>
              </a:rPr>
              <a:t>+ </a:t>
            </a:r>
            <a:r>
              <a:rPr lang="en-US" b="1" spc="45" dirty="0">
                <a:solidFill>
                  <a:srgbClr val="0000FF"/>
                </a:solidFill>
                <a:latin typeface="Arial"/>
                <a:cs typeface="Arial"/>
              </a:rPr>
              <a:t> </a:t>
            </a:r>
            <a:r>
              <a:rPr lang="en-US" sz="2400" b="1" spc="-95" dirty="0">
                <a:solidFill>
                  <a:srgbClr val="0000FF"/>
                </a:solidFill>
                <a:latin typeface="Arial"/>
                <a:cs typeface="Arial"/>
              </a:rPr>
              <a:t>ions </a:t>
            </a:r>
            <a:r>
              <a:rPr lang="en-US" sz="2400" b="1" spc="85" dirty="0">
                <a:solidFill>
                  <a:srgbClr val="0000FF"/>
                </a:solidFill>
                <a:latin typeface="Arial"/>
                <a:cs typeface="Arial"/>
              </a:rPr>
              <a:t>are </a:t>
            </a:r>
            <a:r>
              <a:rPr lang="en-US" sz="2400" b="1" spc="20" dirty="0">
                <a:solidFill>
                  <a:srgbClr val="0000FF"/>
                </a:solidFill>
                <a:latin typeface="Arial"/>
                <a:cs typeface="Arial"/>
              </a:rPr>
              <a:t>removed </a:t>
            </a:r>
            <a:r>
              <a:rPr lang="en-US" sz="2400" b="1" spc="-30" dirty="0">
                <a:solidFill>
                  <a:srgbClr val="0000FF"/>
                </a:solidFill>
                <a:latin typeface="Arial"/>
                <a:cs typeface="Arial"/>
              </a:rPr>
              <a:t>which </a:t>
            </a:r>
            <a:r>
              <a:rPr lang="en-US" sz="2400" b="1" spc="-65" dirty="0">
                <a:solidFill>
                  <a:srgbClr val="0000FF"/>
                </a:solidFill>
                <a:latin typeface="Arial"/>
                <a:cs typeface="Arial"/>
              </a:rPr>
              <a:t>combine </a:t>
            </a:r>
            <a:r>
              <a:rPr lang="en-US" sz="2400" b="1" spc="60" dirty="0">
                <a:solidFill>
                  <a:srgbClr val="0000FF"/>
                </a:solidFill>
                <a:latin typeface="Arial"/>
                <a:cs typeface="Arial"/>
              </a:rPr>
              <a:t>with </a:t>
            </a:r>
            <a:r>
              <a:rPr lang="en-US" sz="2400" b="1" spc="-114" dirty="0">
                <a:solidFill>
                  <a:srgbClr val="0000FF"/>
                </a:solidFill>
                <a:latin typeface="Arial"/>
                <a:cs typeface="Arial"/>
              </a:rPr>
              <a:t>HCO</a:t>
            </a:r>
            <a:r>
              <a:rPr lang="en-US" sz="2400" b="1" spc="-172" baseline="-21021" dirty="0">
                <a:solidFill>
                  <a:srgbClr val="0000FF"/>
                </a:solidFill>
                <a:latin typeface="Arial"/>
                <a:cs typeface="Arial"/>
              </a:rPr>
              <a:t>3</a:t>
            </a:r>
            <a:r>
              <a:rPr lang="en-US" sz="2400" b="1" spc="-172" baseline="25525" dirty="0">
                <a:solidFill>
                  <a:srgbClr val="0000FF"/>
                </a:solidFill>
                <a:latin typeface="Arial"/>
                <a:cs typeface="Arial"/>
              </a:rPr>
              <a:t>- </a:t>
            </a:r>
            <a:r>
              <a:rPr lang="en-US" sz="2400" b="1" dirty="0">
                <a:solidFill>
                  <a:srgbClr val="0000FF"/>
                </a:solidFill>
                <a:latin typeface="Arial"/>
                <a:cs typeface="Arial"/>
              </a:rPr>
              <a:t>to  </a:t>
            </a:r>
            <a:r>
              <a:rPr lang="en-US" sz="2400" b="1" spc="15" dirty="0">
                <a:solidFill>
                  <a:srgbClr val="0000FF"/>
                </a:solidFill>
                <a:latin typeface="Arial"/>
                <a:cs typeface="Arial"/>
              </a:rPr>
              <a:t>form</a:t>
            </a:r>
            <a:r>
              <a:rPr lang="en-US" sz="2400" b="1" spc="10" dirty="0">
                <a:solidFill>
                  <a:srgbClr val="0000FF"/>
                </a:solidFill>
                <a:latin typeface="Arial"/>
                <a:cs typeface="Arial"/>
              </a:rPr>
              <a:t> </a:t>
            </a:r>
            <a:r>
              <a:rPr lang="en-US" sz="2400" b="1" spc="-150" dirty="0">
                <a:solidFill>
                  <a:srgbClr val="0000FF"/>
                </a:solidFill>
                <a:latin typeface="Arial"/>
                <a:cs typeface="Arial"/>
              </a:rPr>
              <a:t>H</a:t>
            </a:r>
            <a:r>
              <a:rPr lang="en-US" sz="2400" b="1" spc="-225" baseline="-21021" dirty="0">
                <a:solidFill>
                  <a:srgbClr val="0000FF"/>
                </a:solidFill>
                <a:latin typeface="Arial"/>
                <a:cs typeface="Arial"/>
              </a:rPr>
              <a:t>2</a:t>
            </a:r>
            <a:r>
              <a:rPr lang="en-US" sz="2400" b="1" spc="-150" dirty="0">
                <a:solidFill>
                  <a:srgbClr val="0000FF"/>
                </a:solidFill>
                <a:latin typeface="Arial"/>
                <a:cs typeface="Arial"/>
              </a:rPr>
              <a:t>CO</a:t>
            </a:r>
            <a:r>
              <a:rPr lang="en-US" sz="2400" b="1" spc="-225" baseline="-21021" dirty="0">
                <a:solidFill>
                  <a:srgbClr val="0000FF"/>
                </a:solidFill>
                <a:latin typeface="Arial"/>
                <a:cs typeface="Arial"/>
              </a:rPr>
              <a:t>3	</a:t>
            </a:r>
            <a:r>
              <a:rPr lang="en-US" sz="2400" b="1" spc="-235" dirty="0">
                <a:solidFill>
                  <a:srgbClr val="0000FF"/>
                </a:solidFill>
                <a:latin typeface="Arial"/>
                <a:cs typeface="Arial"/>
              </a:rPr>
              <a:t>&amp; </a:t>
            </a:r>
            <a:r>
              <a:rPr lang="en-US" sz="2400" b="1" spc="-165" dirty="0">
                <a:solidFill>
                  <a:srgbClr val="0000FF"/>
                </a:solidFill>
                <a:latin typeface="Arial"/>
                <a:cs typeface="Arial"/>
              </a:rPr>
              <a:t>is </a:t>
            </a:r>
            <a:r>
              <a:rPr lang="en-US" sz="2400" b="1" spc="-100" dirty="0">
                <a:solidFill>
                  <a:srgbClr val="0000FF"/>
                </a:solidFill>
                <a:latin typeface="Arial"/>
                <a:cs typeface="Arial"/>
              </a:rPr>
              <a:t>dissociates </a:t>
            </a:r>
            <a:r>
              <a:rPr lang="en-US" sz="2400" b="1" spc="5" dirty="0">
                <a:solidFill>
                  <a:srgbClr val="0000FF"/>
                </a:solidFill>
                <a:latin typeface="Arial"/>
                <a:cs typeface="Arial"/>
              </a:rPr>
              <a:t>to </a:t>
            </a:r>
            <a:r>
              <a:rPr lang="en-US" sz="2400" b="1" dirty="0">
                <a:solidFill>
                  <a:srgbClr val="0000FF"/>
                </a:solidFill>
                <a:latin typeface="Arial"/>
                <a:cs typeface="Arial"/>
              </a:rPr>
              <a:t>release </a:t>
            </a:r>
            <a:r>
              <a:rPr lang="en-US" sz="2400" b="1" spc="-175" dirty="0">
                <a:solidFill>
                  <a:srgbClr val="0000FF"/>
                </a:solidFill>
                <a:latin typeface="Arial"/>
                <a:cs typeface="Arial"/>
              </a:rPr>
              <a:t>CO</a:t>
            </a:r>
            <a:r>
              <a:rPr lang="en-US" sz="2400" b="1" spc="-262" baseline="-21021" dirty="0">
                <a:solidFill>
                  <a:srgbClr val="0000FF"/>
                </a:solidFill>
                <a:latin typeface="Arial"/>
                <a:cs typeface="Arial"/>
              </a:rPr>
              <a:t>2 </a:t>
            </a:r>
            <a:r>
              <a:rPr lang="en-US" sz="2400" b="1" spc="5" dirty="0">
                <a:solidFill>
                  <a:srgbClr val="0000FF"/>
                </a:solidFill>
                <a:latin typeface="Arial"/>
                <a:cs typeface="Arial"/>
              </a:rPr>
              <a:t>to </a:t>
            </a:r>
            <a:r>
              <a:rPr lang="en-US" sz="2400" b="1" spc="25" dirty="0">
                <a:solidFill>
                  <a:srgbClr val="0000FF"/>
                </a:solidFill>
                <a:latin typeface="Arial"/>
                <a:cs typeface="Arial"/>
              </a:rPr>
              <a:t>be  </a:t>
            </a:r>
            <a:r>
              <a:rPr lang="en-US" sz="2400" b="1" spc="30" dirty="0">
                <a:solidFill>
                  <a:srgbClr val="0000FF"/>
                </a:solidFill>
                <a:latin typeface="Arial"/>
                <a:cs typeface="Arial"/>
              </a:rPr>
              <a:t>exhaled.</a:t>
            </a:r>
            <a:endParaRPr lang="en-US" sz="2400" dirty="0">
              <a:solidFill>
                <a:prstClr val="black"/>
              </a:solidFill>
              <a:latin typeface="Arial"/>
              <a:cs typeface="Arial"/>
            </a:endParaRPr>
          </a:p>
          <a:p>
            <a:pPr marL="312420" marR="30480" indent="-274955">
              <a:lnSpc>
                <a:spcPct val="150000"/>
              </a:lnSpc>
              <a:buClr>
                <a:srgbClr val="9C007E"/>
              </a:buClr>
              <a:buSzPct val="94642"/>
              <a:buFont typeface="Arial"/>
              <a:buChar char=""/>
              <a:tabLst>
                <a:tab pos="313055" algn="l"/>
              </a:tabLst>
            </a:pPr>
            <a:endParaRPr sz="2800" dirty="0">
              <a:solidFill>
                <a:prstClr val="black"/>
              </a:solidFill>
              <a:latin typeface="Arial"/>
              <a:cs typeface="Aria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17" y="2708920"/>
            <a:ext cx="45354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05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253" y="692696"/>
            <a:ext cx="5285232" cy="40843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179512" y="1101128"/>
            <a:ext cx="8856984" cy="6560770"/>
          </a:xfrm>
          <a:prstGeom prst="rect">
            <a:avLst/>
          </a:prstGeom>
        </p:spPr>
        <p:txBody>
          <a:bodyPr vert="horz" wrap="square" lIns="0" tIns="12700" rIns="0" bIns="0" rtlCol="0">
            <a:spAutoFit/>
          </a:bodyPr>
          <a:lstStyle/>
          <a:p>
            <a:pPr marL="337185" marR="647700" indent="-274320">
              <a:lnSpc>
                <a:spcPct val="150000"/>
              </a:lnSpc>
              <a:spcBef>
                <a:spcPts val="100"/>
              </a:spcBef>
              <a:buClr>
                <a:srgbClr val="9C007E"/>
              </a:buClr>
              <a:buSzPct val="94642"/>
              <a:buFont typeface="Arial"/>
              <a:buChar char=""/>
              <a:tabLst>
                <a:tab pos="337820" algn="l"/>
              </a:tabLst>
            </a:pPr>
            <a:r>
              <a:rPr sz="2400" b="1" spc="-35" dirty="0">
                <a:solidFill>
                  <a:srgbClr val="0000FF"/>
                </a:solidFill>
                <a:latin typeface="Arial"/>
                <a:cs typeface="Arial"/>
              </a:rPr>
              <a:t>Due </a:t>
            </a:r>
            <a:r>
              <a:rPr sz="2400" b="1" dirty="0">
                <a:solidFill>
                  <a:srgbClr val="0000FF"/>
                </a:solidFill>
                <a:latin typeface="Arial"/>
                <a:cs typeface="Arial"/>
              </a:rPr>
              <a:t>to </a:t>
            </a:r>
            <a:r>
              <a:rPr sz="2400" b="1" spc="-10" dirty="0">
                <a:solidFill>
                  <a:srgbClr val="0000FF"/>
                </a:solidFill>
                <a:latin typeface="Arial"/>
                <a:cs typeface="Arial"/>
              </a:rPr>
              <a:t>lack </a:t>
            </a:r>
            <a:r>
              <a:rPr sz="2400" b="1" spc="25" dirty="0">
                <a:solidFill>
                  <a:srgbClr val="0000FF"/>
                </a:solidFill>
                <a:latin typeface="Arial"/>
                <a:cs typeface="Arial"/>
              </a:rPr>
              <a:t>of </a:t>
            </a:r>
            <a:r>
              <a:rPr sz="2400" b="1" spc="-15" dirty="0">
                <a:solidFill>
                  <a:srgbClr val="0000FF"/>
                </a:solidFill>
                <a:latin typeface="Arial"/>
                <a:cs typeface="Arial"/>
              </a:rPr>
              <a:t>aerobic </a:t>
            </a:r>
            <a:r>
              <a:rPr sz="2400" b="1" spc="-25" dirty="0">
                <a:solidFill>
                  <a:srgbClr val="0000FF"/>
                </a:solidFill>
                <a:latin typeface="Arial"/>
                <a:cs typeface="Arial"/>
              </a:rPr>
              <a:t>metabolic </a:t>
            </a:r>
            <a:r>
              <a:rPr sz="2400" b="1" spc="-20" dirty="0">
                <a:solidFill>
                  <a:srgbClr val="0000FF"/>
                </a:solidFill>
                <a:latin typeface="Arial"/>
                <a:cs typeface="Arial"/>
              </a:rPr>
              <a:t>pathways,  </a:t>
            </a:r>
            <a:r>
              <a:rPr sz="2400" b="1" spc="-315" dirty="0">
                <a:solidFill>
                  <a:srgbClr val="0000FF"/>
                </a:solidFill>
                <a:latin typeface="Arial"/>
                <a:cs typeface="Arial"/>
              </a:rPr>
              <a:t>RBC </a:t>
            </a:r>
            <a:r>
              <a:rPr sz="2400" b="1" spc="-40" dirty="0">
                <a:solidFill>
                  <a:srgbClr val="0000FF"/>
                </a:solidFill>
                <a:latin typeface="Arial"/>
                <a:cs typeface="Arial"/>
              </a:rPr>
              <a:t>produce </a:t>
            </a:r>
            <a:r>
              <a:rPr sz="2400" b="1" spc="75" dirty="0">
                <a:solidFill>
                  <a:srgbClr val="0000FF"/>
                </a:solidFill>
                <a:latin typeface="Arial"/>
                <a:cs typeface="Arial"/>
              </a:rPr>
              <a:t>very </a:t>
            </a:r>
            <a:r>
              <a:rPr sz="2400" b="1" spc="-10" dirty="0">
                <a:solidFill>
                  <a:srgbClr val="0000FF"/>
                </a:solidFill>
                <a:latin typeface="Arial"/>
                <a:cs typeface="Arial"/>
              </a:rPr>
              <a:t>little</a:t>
            </a:r>
            <a:r>
              <a:rPr sz="2400" b="1" spc="-170" dirty="0">
                <a:solidFill>
                  <a:srgbClr val="0000FF"/>
                </a:solidFill>
                <a:latin typeface="Arial"/>
                <a:cs typeface="Arial"/>
              </a:rPr>
              <a:t> </a:t>
            </a:r>
            <a:r>
              <a:rPr sz="2400" b="1" spc="-180" dirty="0">
                <a:solidFill>
                  <a:srgbClr val="0000FF"/>
                </a:solidFill>
                <a:latin typeface="Arial"/>
                <a:cs typeface="Arial"/>
              </a:rPr>
              <a:t>CO</a:t>
            </a:r>
            <a:r>
              <a:rPr sz="2400" b="1" spc="-270" baseline="-21021" dirty="0">
                <a:solidFill>
                  <a:srgbClr val="0000FF"/>
                </a:solidFill>
                <a:latin typeface="Arial"/>
                <a:cs typeface="Arial"/>
              </a:rPr>
              <a:t>2</a:t>
            </a:r>
            <a:r>
              <a:rPr sz="2400" b="1" spc="-180" dirty="0">
                <a:solidFill>
                  <a:srgbClr val="0000FF"/>
                </a:solidFill>
                <a:latin typeface="Arial"/>
                <a:cs typeface="Arial"/>
              </a:rPr>
              <a:t>.</a:t>
            </a:r>
            <a:endParaRPr sz="2400" dirty="0">
              <a:solidFill>
                <a:prstClr val="black"/>
              </a:solidFill>
              <a:latin typeface="Arial"/>
              <a:cs typeface="Arial"/>
            </a:endParaRPr>
          </a:p>
          <a:p>
            <a:pPr marL="337185" marR="102235" indent="-274320">
              <a:lnSpc>
                <a:spcPct val="150000"/>
              </a:lnSpc>
              <a:buClr>
                <a:srgbClr val="9C007E"/>
              </a:buClr>
              <a:buSzPct val="94642"/>
              <a:buFont typeface="Arial"/>
              <a:buChar char=""/>
              <a:tabLst>
                <a:tab pos="337820" algn="l"/>
                <a:tab pos="2829560" algn="l"/>
              </a:tabLst>
            </a:pPr>
            <a:r>
              <a:rPr sz="2400" b="1" spc="-145" dirty="0">
                <a:solidFill>
                  <a:prstClr val="black"/>
                </a:solidFill>
                <a:latin typeface="Arial"/>
                <a:cs typeface="Arial"/>
              </a:rPr>
              <a:t>The </a:t>
            </a:r>
            <a:r>
              <a:rPr sz="2400" b="1" spc="-5" dirty="0">
                <a:solidFill>
                  <a:srgbClr val="0000FF"/>
                </a:solidFill>
                <a:latin typeface="Arial"/>
                <a:cs typeface="Arial"/>
              </a:rPr>
              <a:t>plasma </a:t>
            </a:r>
            <a:r>
              <a:rPr sz="2400" b="1" spc="-175" dirty="0">
                <a:solidFill>
                  <a:srgbClr val="0000FF"/>
                </a:solidFill>
                <a:latin typeface="Arial"/>
                <a:cs typeface="Arial"/>
              </a:rPr>
              <a:t>CO</a:t>
            </a:r>
            <a:r>
              <a:rPr sz="2400" b="1" spc="-262" baseline="-21021" dirty="0">
                <a:solidFill>
                  <a:srgbClr val="0000FF"/>
                </a:solidFill>
                <a:latin typeface="Arial"/>
                <a:cs typeface="Arial"/>
              </a:rPr>
              <a:t>2 </a:t>
            </a:r>
            <a:r>
              <a:rPr sz="2400" b="1" spc="-75" dirty="0">
                <a:solidFill>
                  <a:srgbClr val="0000FF"/>
                </a:solidFill>
                <a:latin typeface="Arial"/>
                <a:cs typeface="Arial"/>
              </a:rPr>
              <a:t>diffuses </a:t>
            </a:r>
            <a:r>
              <a:rPr sz="2400" b="1" spc="-20" dirty="0">
                <a:solidFill>
                  <a:srgbClr val="0000FF"/>
                </a:solidFill>
                <a:latin typeface="Arial"/>
                <a:cs typeface="Arial"/>
              </a:rPr>
              <a:t>into </a:t>
            </a:r>
            <a:r>
              <a:rPr sz="2400" b="1" spc="-315" dirty="0">
                <a:solidFill>
                  <a:srgbClr val="0000FF"/>
                </a:solidFill>
                <a:latin typeface="Arial"/>
                <a:cs typeface="Arial"/>
              </a:rPr>
              <a:t>RBC </a:t>
            </a:r>
            <a:r>
              <a:rPr sz="2400" b="1" spc="20" dirty="0">
                <a:solidFill>
                  <a:srgbClr val="0000FF"/>
                </a:solidFill>
                <a:latin typeface="Arial"/>
                <a:cs typeface="Arial"/>
              </a:rPr>
              <a:t>along </a:t>
            </a:r>
            <a:r>
              <a:rPr sz="2400" b="1" spc="-15" dirty="0">
                <a:solidFill>
                  <a:srgbClr val="0000FF"/>
                </a:solidFill>
                <a:latin typeface="Arial"/>
                <a:cs typeface="Arial"/>
              </a:rPr>
              <a:t>the  </a:t>
            </a:r>
            <a:r>
              <a:rPr sz="2400" b="1" spc="-50" dirty="0">
                <a:solidFill>
                  <a:srgbClr val="0000FF"/>
                </a:solidFill>
                <a:latin typeface="Arial"/>
                <a:cs typeface="Arial"/>
              </a:rPr>
              <a:t>concentration </a:t>
            </a:r>
            <a:r>
              <a:rPr sz="2400" b="1" spc="5" dirty="0">
                <a:solidFill>
                  <a:srgbClr val="0000FF"/>
                </a:solidFill>
                <a:latin typeface="Arial"/>
                <a:cs typeface="Arial"/>
              </a:rPr>
              <a:t>gradient, </a:t>
            </a:r>
            <a:r>
              <a:rPr sz="2400" b="1" spc="-20" dirty="0">
                <a:solidFill>
                  <a:srgbClr val="0000FF"/>
                </a:solidFill>
                <a:latin typeface="Arial"/>
                <a:cs typeface="Arial"/>
              </a:rPr>
              <a:t>it </a:t>
            </a:r>
            <a:r>
              <a:rPr sz="2400" b="1" spc="-95" dirty="0">
                <a:solidFill>
                  <a:srgbClr val="0000FF"/>
                </a:solidFill>
                <a:latin typeface="Arial"/>
                <a:cs typeface="Arial"/>
              </a:rPr>
              <a:t>combines </a:t>
            </a:r>
            <a:r>
              <a:rPr sz="2400" b="1" spc="60" dirty="0">
                <a:solidFill>
                  <a:srgbClr val="0000FF"/>
                </a:solidFill>
                <a:latin typeface="Arial"/>
                <a:cs typeface="Arial"/>
              </a:rPr>
              <a:t>with </a:t>
            </a:r>
            <a:r>
              <a:rPr sz="2400" b="1" spc="125" dirty="0">
                <a:solidFill>
                  <a:srgbClr val="0000FF"/>
                </a:solidFill>
                <a:latin typeface="Arial"/>
                <a:cs typeface="Arial"/>
              </a:rPr>
              <a:t>water  </a:t>
            </a:r>
            <a:r>
              <a:rPr sz="2400" b="1" spc="5" dirty="0">
                <a:solidFill>
                  <a:srgbClr val="0000FF"/>
                </a:solidFill>
                <a:latin typeface="Arial"/>
                <a:cs typeface="Arial"/>
              </a:rPr>
              <a:t>to</a:t>
            </a:r>
            <a:r>
              <a:rPr sz="2400" b="1" dirty="0">
                <a:solidFill>
                  <a:srgbClr val="0000FF"/>
                </a:solidFill>
                <a:latin typeface="Arial"/>
                <a:cs typeface="Arial"/>
              </a:rPr>
              <a:t> </a:t>
            </a:r>
            <a:r>
              <a:rPr sz="2400" b="1" spc="15" dirty="0">
                <a:solidFill>
                  <a:srgbClr val="0000FF"/>
                </a:solidFill>
                <a:latin typeface="Arial"/>
                <a:cs typeface="Arial"/>
              </a:rPr>
              <a:t>form</a:t>
            </a:r>
            <a:r>
              <a:rPr sz="2400" b="1" spc="10" dirty="0">
                <a:solidFill>
                  <a:srgbClr val="0000FF"/>
                </a:solidFill>
                <a:latin typeface="Arial"/>
                <a:cs typeface="Arial"/>
              </a:rPr>
              <a:t> </a:t>
            </a:r>
            <a:r>
              <a:rPr sz="2400" b="1" spc="-150" dirty="0">
                <a:solidFill>
                  <a:srgbClr val="0000FF"/>
                </a:solidFill>
                <a:latin typeface="Arial"/>
                <a:cs typeface="Arial"/>
              </a:rPr>
              <a:t>H</a:t>
            </a:r>
            <a:r>
              <a:rPr sz="2400" b="1" spc="-225" baseline="-21021" dirty="0">
                <a:solidFill>
                  <a:srgbClr val="0000FF"/>
                </a:solidFill>
                <a:latin typeface="Arial"/>
                <a:cs typeface="Arial"/>
              </a:rPr>
              <a:t>2</a:t>
            </a:r>
            <a:r>
              <a:rPr sz="2400" b="1" spc="-150" dirty="0">
                <a:solidFill>
                  <a:srgbClr val="0000FF"/>
                </a:solidFill>
                <a:latin typeface="Arial"/>
                <a:cs typeface="Arial"/>
              </a:rPr>
              <a:t>CO</a:t>
            </a:r>
            <a:r>
              <a:rPr sz="2400" b="1" spc="-225" baseline="-21021" dirty="0">
                <a:solidFill>
                  <a:srgbClr val="0000FF"/>
                </a:solidFill>
                <a:latin typeface="Arial"/>
                <a:cs typeface="Arial"/>
              </a:rPr>
              <a:t>3	</a:t>
            </a:r>
            <a:r>
              <a:rPr sz="2400" b="1" spc="80" dirty="0">
                <a:solidFill>
                  <a:srgbClr val="0000FF"/>
                </a:solidFill>
                <a:latin typeface="Arial"/>
                <a:cs typeface="Arial"/>
              </a:rPr>
              <a:t>by </a:t>
            </a:r>
            <a:r>
              <a:rPr sz="2400" b="1" spc="-75" dirty="0">
                <a:solidFill>
                  <a:srgbClr val="FF0066"/>
                </a:solidFill>
                <a:latin typeface="Arial"/>
                <a:cs typeface="Arial"/>
              </a:rPr>
              <a:t>Carbonic </a:t>
            </a:r>
            <a:r>
              <a:rPr sz="2400" b="1" spc="-5" dirty="0">
                <a:solidFill>
                  <a:srgbClr val="FF0066"/>
                </a:solidFill>
                <a:latin typeface="Arial"/>
                <a:cs typeface="Arial"/>
              </a:rPr>
              <a:t>anhydrase.</a:t>
            </a:r>
            <a:endParaRPr sz="2400" dirty="0">
              <a:solidFill>
                <a:prstClr val="black"/>
              </a:solidFill>
              <a:latin typeface="Arial"/>
              <a:cs typeface="Arial"/>
            </a:endParaRPr>
          </a:p>
          <a:p>
            <a:pPr marL="337820" indent="-274320">
              <a:spcBef>
                <a:spcPts val="1680"/>
              </a:spcBef>
              <a:buClr>
                <a:srgbClr val="9C007E"/>
              </a:buClr>
              <a:buSzPct val="94642"/>
              <a:buFont typeface="Arial"/>
              <a:buChar char=""/>
              <a:tabLst>
                <a:tab pos="337820" algn="l"/>
              </a:tabLst>
            </a:pPr>
            <a:r>
              <a:rPr sz="2400" b="1" spc="10" dirty="0">
                <a:solidFill>
                  <a:srgbClr val="FF0066"/>
                </a:solidFill>
                <a:latin typeface="Arial"/>
                <a:cs typeface="Arial"/>
              </a:rPr>
              <a:t>In </a:t>
            </a:r>
            <a:r>
              <a:rPr sz="2400" b="1" spc="-275" dirty="0">
                <a:solidFill>
                  <a:srgbClr val="FF0066"/>
                </a:solidFill>
                <a:latin typeface="Arial"/>
                <a:cs typeface="Arial"/>
              </a:rPr>
              <a:t>RBC, </a:t>
            </a:r>
            <a:r>
              <a:rPr sz="2400" b="1" spc="-150" dirty="0">
                <a:solidFill>
                  <a:srgbClr val="0000FF"/>
                </a:solidFill>
                <a:latin typeface="Arial"/>
                <a:cs typeface="Arial"/>
              </a:rPr>
              <a:t>H</a:t>
            </a:r>
            <a:r>
              <a:rPr sz="2400" b="1" spc="-225" baseline="-21021" dirty="0">
                <a:solidFill>
                  <a:srgbClr val="0000FF"/>
                </a:solidFill>
                <a:latin typeface="Arial"/>
                <a:cs typeface="Arial"/>
              </a:rPr>
              <a:t>2</a:t>
            </a:r>
            <a:r>
              <a:rPr sz="2400" b="1" spc="-150" dirty="0">
                <a:solidFill>
                  <a:srgbClr val="0000FF"/>
                </a:solidFill>
                <a:latin typeface="Arial"/>
                <a:cs typeface="Arial"/>
              </a:rPr>
              <a:t>CO</a:t>
            </a:r>
            <a:r>
              <a:rPr sz="2400" b="1" spc="-225" baseline="-21021" dirty="0">
                <a:solidFill>
                  <a:srgbClr val="0000FF"/>
                </a:solidFill>
                <a:latin typeface="Arial"/>
                <a:cs typeface="Arial"/>
              </a:rPr>
              <a:t>3 </a:t>
            </a:r>
            <a:r>
              <a:rPr sz="2400" b="1" spc="-100" dirty="0">
                <a:solidFill>
                  <a:srgbClr val="0000FF"/>
                </a:solidFill>
                <a:latin typeface="Arial"/>
                <a:cs typeface="Arial"/>
              </a:rPr>
              <a:t>dissociates </a:t>
            </a:r>
            <a:r>
              <a:rPr sz="2400" b="1" dirty="0">
                <a:solidFill>
                  <a:srgbClr val="0000FF"/>
                </a:solidFill>
                <a:latin typeface="Arial"/>
                <a:cs typeface="Arial"/>
              </a:rPr>
              <a:t>to </a:t>
            </a:r>
            <a:r>
              <a:rPr sz="2400" b="1" spc="-40" dirty="0">
                <a:solidFill>
                  <a:srgbClr val="0000FF"/>
                </a:solidFill>
                <a:latin typeface="Arial"/>
                <a:cs typeface="Arial"/>
              </a:rPr>
              <a:t>produce </a:t>
            </a:r>
            <a:r>
              <a:rPr sz="2400" b="1" spc="55" dirty="0">
                <a:solidFill>
                  <a:srgbClr val="0000FF"/>
                </a:solidFill>
                <a:latin typeface="Arial"/>
                <a:cs typeface="Arial"/>
              </a:rPr>
              <a:t>H</a:t>
            </a:r>
            <a:r>
              <a:rPr sz="2400" b="1" spc="82" baseline="25525" dirty="0">
                <a:solidFill>
                  <a:srgbClr val="0000FF"/>
                </a:solidFill>
                <a:latin typeface="Arial"/>
                <a:cs typeface="Arial"/>
              </a:rPr>
              <a:t>+ </a:t>
            </a:r>
            <a:r>
              <a:rPr sz="2400" b="1" spc="-235" dirty="0">
                <a:solidFill>
                  <a:srgbClr val="0000FF"/>
                </a:solidFill>
                <a:latin typeface="Arial"/>
                <a:cs typeface="Arial"/>
              </a:rPr>
              <a:t>&amp;</a:t>
            </a:r>
            <a:r>
              <a:rPr sz="2400" b="1" spc="160" dirty="0">
                <a:solidFill>
                  <a:srgbClr val="0000FF"/>
                </a:solidFill>
                <a:latin typeface="Arial"/>
                <a:cs typeface="Arial"/>
              </a:rPr>
              <a:t> </a:t>
            </a:r>
            <a:r>
              <a:rPr sz="2400" b="1" spc="-105" dirty="0">
                <a:solidFill>
                  <a:srgbClr val="0000FF"/>
                </a:solidFill>
                <a:latin typeface="Arial"/>
                <a:cs typeface="Arial"/>
              </a:rPr>
              <a:t>HCO</a:t>
            </a:r>
            <a:r>
              <a:rPr sz="2400" b="1" spc="-157" baseline="-21021" dirty="0">
                <a:solidFill>
                  <a:srgbClr val="0000FF"/>
                </a:solidFill>
                <a:latin typeface="Arial"/>
                <a:cs typeface="Arial"/>
              </a:rPr>
              <a:t>3</a:t>
            </a:r>
            <a:r>
              <a:rPr sz="2400" b="1" spc="-157" baseline="25525" dirty="0">
                <a:solidFill>
                  <a:srgbClr val="0000FF"/>
                </a:solidFill>
                <a:latin typeface="Arial"/>
                <a:cs typeface="Arial"/>
              </a:rPr>
              <a:t>-</a:t>
            </a:r>
            <a:endParaRPr lang="en-US" sz="2400" b="1" spc="-157" baseline="25525" dirty="0">
              <a:solidFill>
                <a:srgbClr val="0000FF"/>
              </a:solidFill>
              <a:latin typeface="Arial"/>
              <a:cs typeface="Arial"/>
            </a:endParaRPr>
          </a:p>
          <a:p>
            <a:pPr marL="312420" lvl="0" indent="-274320">
              <a:spcBef>
                <a:spcPts val="1780"/>
              </a:spcBef>
              <a:buClr>
                <a:srgbClr val="9C007E"/>
              </a:buClr>
              <a:buSzPct val="94642"/>
              <a:buFont typeface="Arial"/>
              <a:buChar char=""/>
              <a:tabLst>
                <a:tab pos="312420" algn="l"/>
              </a:tabLst>
            </a:pPr>
            <a:r>
              <a:rPr lang="en-US" sz="2400" b="1" spc="-140" dirty="0">
                <a:solidFill>
                  <a:prstClr val="black"/>
                </a:solidFill>
                <a:latin typeface="Arial"/>
                <a:cs typeface="Arial"/>
              </a:rPr>
              <a:t>The </a:t>
            </a:r>
            <a:r>
              <a:rPr lang="en-US" sz="2400" b="1" spc="45" dirty="0">
                <a:solidFill>
                  <a:srgbClr val="0000FF"/>
                </a:solidFill>
                <a:latin typeface="Arial"/>
                <a:cs typeface="Arial"/>
              </a:rPr>
              <a:t>H</a:t>
            </a:r>
            <a:r>
              <a:rPr lang="en-US" sz="2400" b="1" spc="67" baseline="25525" dirty="0">
                <a:solidFill>
                  <a:srgbClr val="0000FF"/>
                </a:solidFill>
                <a:latin typeface="Arial"/>
                <a:cs typeface="Arial"/>
              </a:rPr>
              <a:t>+ </a:t>
            </a:r>
            <a:r>
              <a:rPr lang="en-US" sz="2400" b="1" spc="-95" dirty="0">
                <a:solidFill>
                  <a:srgbClr val="0000FF"/>
                </a:solidFill>
                <a:latin typeface="Arial"/>
                <a:cs typeface="Arial"/>
              </a:rPr>
              <a:t>ions </a:t>
            </a:r>
            <a:r>
              <a:rPr lang="en-US" sz="2400" b="1" spc="85" dirty="0">
                <a:solidFill>
                  <a:srgbClr val="0000FF"/>
                </a:solidFill>
                <a:latin typeface="Arial"/>
                <a:cs typeface="Arial"/>
              </a:rPr>
              <a:t>are </a:t>
            </a:r>
            <a:r>
              <a:rPr lang="en-US" sz="2400" b="1" spc="20" dirty="0">
                <a:solidFill>
                  <a:srgbClr val="0000FF"/>
                </a:solidFill>
                <a:latin typeface="Arial"/>
                <a:cs typeface="Arial"/>
              </a:rPr>
              <a:t>buffered </a:t>
            </a:r>
            <a:r>
              <a:rPr lang="en-US" sz="2400" b="1" spc="80" dirty="0">
                <a:solidFill>
                  <a:srgbClr val="0000FF"/>
                </a:solidFill>
                <a:latin typeface="Arial"/>
                <a:cs typeface="Arial"/>
              </a:rPr>
              <a:t>by</a:t>
            </a:r>
            <a:r>
              <a:rPr lang="en-US" sz="2400" b="1" spc="-235" dirty="0">
                <a:solidFill>
                  <a:srgbClr val="0000FF"/>
                </a:solidFill>
                <a:latin typeface="Arial"/>
                <a:cs typeface="Arial"/>
              </a:rPr>
              <a:t> </a:t>
            </a:r>
            <a:r>
              <a:rPr lang="en-US" sz="2400" b="1" spc="-15" dirty="0">
                <a:solidFill>
                  <a:srgbClr val="0000FF"/>
                </a:solidFill>
                <a:latin typeface="Arial"/>
                <a:cs typeface="Arial"/>
              </a:rPr>
              <a:t>Hemoglobin.</a:t>
            </a:r>
            <a:endParaRPr lang="en-US" sz="2400" dirty="0">
              <a:solidFill>
                <a:prstClr val="black"/>
              </a:solidFill>
              <a:latin typeface="Arial"/>
              <a:cs typeface="Arial"/>
            </a:endParaRPr>
          </a:p>
          <a:p>
            <a:pPr marL="311785" marR="30480" lvl="0" indent="-274320">
              <a:lnSpc>
                <a:spcPct val="150000"/>
              </a:lnSpc>
              <a:spcBef>
                <a:spcPts val="5"/>
              </a:spcBef>
              <a:buClr>
                <a:srgbClr val="9C007E"/>
              </a:buClr>
              <a:buSzPct val="94642"/>
              <a:buFont typeface="Arial"/>
              <a:buChar char=""/>
              <a:tabLst>
                <a:tab pos="312420" algn="l"/>
              </a:tabLst>
            </a:pPr>
            <a:r>
              <a:rPr lang="en-US" sz="2400" b="1" spc="-170" dirty="0">
                <a:solidFill>
                  <a:prstClr val="black"/>
                </a:solidFill>
                <a:latin typeface="Arial"/>
                <a:cs typeface="Arial"/>
              </a:rPr>
              <a:t>As </a:t>
            </a:r>
            <a:r>
              <a:rPr lang="en-US" sz="2400" b="1" spc="-15" dirty="0">
                <a:solidFill>
                  <a:prstClr val="black"/>
                </a:solidFill>
                <a:latin typeface="Arial"/>
                <a:cs typeface="Arial"/>
              </a:rPr>
              <a:t>the </a:t>
            </a:r>
            <a:r>
              <a:rPr lang="en-US" sz="2400" b="1" spc="-55" dirty="0">
                <a:solidFill>
                  <a:srgbClr val="0000FF"/>
                </a:solidFill>
                <a:latin typeface="Arial"/>
                <a:cs typeface="Arial"/>
              </a:rPr>
              <a:t>concentration </a:t>
            </a:r>
            <a:r>
              <a:rPr lang="en-US" sz="2400" b="1" spc="25" dirty="0">
                <a:solidFill>
                  <a:srgbClr val="0000FF"/>
                </a:solidFill>
                <a:latin typeface="Arial"/>
                <a:cs typeface="Arial"/>
              </a:rPr>
              <a:t>of </a:t>
            </a:r>
            <a:r>
              <a:rPr lang="en-US" sz="2400" b="1" spc="-105" dirty="0">
                <a:solidFill>
                  <a:srgbClr val="0000FF"/>
                </a:solidFill>
                <a:latin typeface="Arial"/>
                <a:cs typeface="Arial"/>
              </a:rPr>
              <a:t>HCO</a:t>
            </a:r>
            <a:r>
              <a:rPr lang="en-US" sz="2400" b="1" spc="-157" baseline="-21021" dirty="0">
                <a:solidFill>
                  <a:srgbClr val="0000FF"/>
                </a:solidFill>
                <a:latin typeface="Arial"/>
                <a:cs typeface="Arial"/>
              </a:rPr>
              <a:t>3</a:t>
            </a:r>
            <a:r>
              <a:rPr lang="en-US" sz="2400" b="1" spc="-157" baseline="25525" dirty="0">
                <a:solidFill>
                  <a:srgbClr val="0000FF"/>
                </a:solidFill>
                <a:latin typeface="Arial"/>
                <a:cs typeface="Arial"/>
              </a:rPr>
              <a:t>- </a:t>
            </a:r>
            <a:r>
              <a:rPr lang="en-US" sz="2400" b="1" spc="-80" dirty="0">
                <a:solidFill>
                  <a:srgbClr val="0000FF"/>
                </a:solidFill>
                <a:latin typeface="Arial"/>
                <a:cs typeface="Arial"/>
              </a:rPr>
              <a:t>increases </a:t>
            </a:r>
            <a:r>
              <a:rPr lang="en-US" sz="2400" b="1" spc="-50" dirty="0">
                <a:solidFill>
                  <a:srgbClr val="0000FF"/>
                </a:solidFill>
                <a:latin typeface="Arial"/>
                <a:cs typeface="Arial"/>
              </a:rPr>
              <a:t>in </a:t>
            </a:r>
            <a:r>
              <a:rPr lang="en-US" sz="2400" b="1" spc="-150" dirty="0">
                <a:solidFill>
                  <a:srgbClr val="0000FF"/>
                </a:solidFill>
                <a:latin typeface="Arial"/>
                <a:cs typeface="Arial"/>
              </a:rPr>
              <a:t>the  </a:t>
            </a:r>
            <a:r>
              <a:rPr lang="en-US" sz="2400" b="1" spc="-275" dirty="0">
                <a:solidFill>
                  <a:srgbClr val="0000FF"/>
                </a:solidFill>
                <a:latin typeface="Arial"/>
                <a:cs typeface="Arial"/>
              </a:rPr>
              <a:t>RBC, </a:t>
            </a:r>
            <a:r>
              <a:rPr lang="en-US" sz="2400" b="1" spc="-20" dirty="0">
                <a:solidFill>
                  <a:srgbClr val="0000FF"/>
                </a:solidFill>
                <a:latin typeface="Arial"/>
                <a:cs typeface="Arial"/>
              </a:rPr>
              <a:t>it </a:t>
            </a:r>
            <a:r>
              <a:rPr lang="en-US" sz="2400" b="1" spc="-70" dirty="0">
                <a:solidFill>
                  <a:srgbClr val="0000FF"/>
                </a:solidFill>
                <a:latin typeface="Arial"/>
                <a:cs typeface="Arial"/>
              </a:rPr>
              <a:t>diffuses </a:t>
            </a:r>
            <a:r>
              <a:rPr lang="en-US" sz="2400" b="1" spc="-25" dirty="0">
                <a:solidFill>
                  <a:srgbClr val="0000FF"/>
                </a:solidFill>
                <a:latin typeface="Arial"/>
                <a:cs typeface="Arial"/>
              </a:rPr>
              <a:t>into </a:t>
            </a:r>
            <a:r>
              <a:rPr lang="en-US" sz="2400" b="1" dirty="0">
                <a:solidFill>
                  <a:srgbClr val="0000FF"/>
                </a:solidFill>
                <a:latin typeface="Arial"/>
                <a:cs typeface="Arial"/>
              </a:rPr>
              <a:t>plasma </a:t>
            </a:r>
            <a:r>
              <a:rPr lang="en-US" sz="2400" b="1" spc="15" dirty="0">
                <a:solidFill>
                  <a:srgbClr val="0000FF"/>
                </a:solidFill>
                <a:latin typeface="Arial"/>
                <a:cs typeface="Arial"/>
              </a:rPr>
              <a:t>along </a:t>
            </a:r>
            <a:r>
              <a:rPr lang="en-US" sz="2400" b="1" spc="60" dirty="0">
                <a:solidFill>
                  <a:srgbClr val="0000FF"/>
                </a:solidFill>
                <a:latin typeface="Arial"/>
                <a:cs typeface="Arial"/>
              </a:rPr>
              <a:t>with  </a:t>
            </a:r>
            <a:r>
              <a:rPr lang="en-US" sz="2400" b="1" spc="-50" dirty="0">
                <a:solidFill>
                  <a:srgbClr val="0000FF"/>
                </a:solidFill>
                <a:latin typeface="Arial"/>
                <a:cs typeface="Arial"/>
              </a:rPr>
              <a:t>concentration </a:t>
            </a:r>
            <a:r>
              <a:rPr lang="en-US" sz="2400" b="1" spc="5" dirty="0">
                <a:solidFill>
                  <a:srgbClr val="0000FF"/>
                </a:solidFill>
                <a:latin typeface="Arial"/>
                <a:cs typeface="Arial"/>
              </a:rPr>
              <a:t>gradient, </a:t>
            </a:r>
            <a:r>
              <a:rPr lang="en-US" sz="2400" b="1" spc="-50" dirty="0">
                <a:solidFill>
                  <a:srgbClr val="FF0066"/>
                </a:solidFill>
                <a:latin typeface="Arial"/>
                <a:cs typeface="Arial"/>
              </a:rPr>
              <a:t>in </a:t>
            </a:r>
            <a:r>
              <a:rPr lang="en-US" sz="2400" b="1" spc="5" dirty="0">
                <a:solidFill>
                  <a:srgbClr val="FF0066"/>
                </a:solidFill>
                <a:latin typeface="Arial"/>
                <a:cs typeface="Arial"/>
              </a:rPr>
              <a:t>exchange </a:t>
            </a:r>
            <a:r>
              <a:rPr lang="en-US" sz="2400" b="1" spc="35" dirty="0">
                <a:solidFill>
                  <a:srgbClr val="FF0066"/>
                </a:solidFill>
                <a:latin typeface="Arial"/>
                <a:cs typeface="Arial"/>
              </a:rPr>
              <a:t>for </a:t>
            </a:r>
            <a:r>
              <a:rPr lang="en-US" sz="2400" b="1" spc="-150" dirty="0">
                <a:solidFill>
                  <a:srgbClr val="FF0066"/>
                </a:solidFill>
                <a:latin typeface="Arial"/>
                <a:cs typeface="Arial"/>
              </a:rPr>
              <a:t>Cl</a:t>
            </a:r>
            <a:r>
              <a:rPr lang="en-US" sz="2400" b="1" spc="-225" baseline="25525" dirty="0">
                <a:solidFill>
                  <a:srgbClr val="FF0066"/>
                </a:solidFill>
                <a:latin typeface="Arial"/>
                <a:cs typeface="Arial"/>
              </a:rPr>
              <a:t>- </a:t>
            </a:r>
            <a:r>
              <a:rPr lang="en-US" b="1" spc="-150" dirty="0">
                <a:solidFill>
                  <a:srgbClr val="FF0066"/>
                </a:solidFill>
                <a:latin typeface="Arial"/>
                <a:cs typeface="Arial"/>
              </a:rPr>
              <a:t> </a:t>
            </a:r>
            <a:r>
              <a:rPr lang="en-US" sz="2400" b="1" spc="-110" dirty="0">
                <a:solidFill>
                  <a:srgbClr val="FF0066"/>
                </a:solidFill>
                <a:latin typeface="Arial"/>
                <a:cs typeface="Arial"/>
              </a:rPr>
              <a:t>ions, </a:t>
            </a:r>
            <a:r>
              <a:rPr lang="en-US" sz="2400" b="1" dirty="0">
                <a:solidFill>
                  <a:srgbClr val="FF0066"/>
                </a:solidFill>
                <a:latin typeface="Arial"/>
                <a:cs typeface="Arial"/>
              </a:rPr>
              <a:t>to </a:t>
            </a:r>
            <a:r>
              <a:rPr lang="en-US" sz="2400" b="1" spc="10" dirty="0">
                <a:solidFill>
                  <a:srgbClr val="FF0066"/>
                </a:solidFill>
                <a:latin typeface="Arial"/>
                <a:cs typeface="Arial"/>
              </a:rPr>
              <a:t>maintain </a:t>
            </a:r>
            <a:r>
              <a:rPr lang="en-US" sz="2400" b="1" spc="-50" dirty="0">
                <a:solidFill>
                  <a:srgbClr val="FF0066"/>
                </a:solidFill>
                <a:latin typeface="Arial"/>
                <a:cs typeface="Arial"/>
              </a:rPr>
              <a:t>electrical</a:t>
            </a:r>
            <a:r>
              <a:rPr lang="en-US" sz="2400" b="1" spc="130" dirty="0">
                <a:solidFill>
                  <a:srgbClr val="FF0066"/>
                </a:solidFill>
                <a:latin typeface="Arial"/>
                <a:cs typeface="Arial"/>
              </a:rPr>
              <a:t> </a:t>
            </a:r>
            <a:r>
              <a:rPr lang="en-US" sz="2400" b="1" spc="5" dirty="0">
                <a:solidFill>
                  <a:srgbClr val="FF0066"/>
                </a:solidFill>
                <a:latin typeface="Arial"/>
                <a:cs typeface="Arial"/>
              </a:rPr>
              <a:t>neutrality.</a:t>
            </a:r>
            <a:endParaRPr lang="en-US" sz="2400" dirty="0">
              <a:solidFill>
                <a:prstClr val="black"/>
              </a:solidFill>
              <a:latin typeface="Arial"/>
              <a:cs typeface="Arial"/>
            </a:endParaRPr>
          </a:p>
          <a:p>
            <a:pPr marL="337820" indent="-274320">
              <a:spcBef>
                <a:spcPts val="1680"/>
              </a:spcBef>
              <a:buClr>
                <a:srgbClr val="9C007E"/>
              </a:buClr>
              <a:buSzPct val="94642"/>
              <a:buFont typeface="Arial"/>
              <a:buChar char=""/>
              <a:tabLst>
                <a:tab pos="337820" algn="l"/>
              </a:tabLst>
            </a:pPr>
            <a:endParaRPr lang="en-US" sz="2400" b="1" spc="-157" baseline="25525" dirty="0">
              <a:solidFill>
                <a:srgbClr val="0000FF"/>
              </a:solidFill>
              <a:latin typeface="Arial"/>
              <a:cs typeface="Arial"/>
            </a:endParaRPr>
          </a:p>
          <a:p>
            <a:pPr marL="337820" indent="-274320">
              <a:spcBef>
                <a:spcPts val="1680"/>
              </a:spcBef>
              <a:buClr>
                <a:srgbClr val="9C007E"/>
              </a:buClr>
              <a:buSzPct val="94642"/>
              <a:buFont typeface="Arial"/>
              <a:buChar char=""/>
              <a:tabLst>
                <a:tab pos="337820" algn="l"/>
              </a:tabLst>
            </a:pPr>
            <a:endParaRPr sz="2400" baseline="25525" dirty="0">
              <a:solidFill>
                <a:prstClr val="black"/>
              </a:solidFill>
              <a:latin typeface="Arial"/>
              <a:cs typeface="Arial"/>
            </a:endParaRPr>
          </a:p>
        </p:txBody>
      </p:sp>
    </p:spTree>
    <p:extLst>
      <p:ext uri="{BB962C8B-B14F-4D97-AF65-F5344CB8AC3E}">
        <p14:creationId xmlns:p14="http://schemas.microsoft.com/office/powerpoint/2010/main" val="281970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355975" y="1753361"/>
            <a:ext cx="4255385" cy="4381501"/>
          </a:xfrm>
          <a:custGeom>
            <a:avLst/>
            <a:gdLst/>
            <a:ahLst/>
            <a:cxnLst/>
            <a:rect l="l" t="t" r="r" b="b"/>
            <a:pathLst>
              <a:path w="4572000" h="4754880">
                <a:moveTo>
                  <a:pt x="0" y="2377440"/>
                </a:moveTo>
                <a:lnTo>
                  <a:pt x="478" y="2328318"/>
                </a:lnTo>
                <a:lnTo>
                  <a:pt x="1906" y="2279440"/>
                </a:lnTo>
                <a:lnTo>
                  <a:pt x="4276" y="2230813"/>
                </a:lnTo>
                <a:lnTo>
                  <a:pt x="7578" y="2182449"/>
                </a:lnTo>
                <a:lnTo>
                  <a:pt x="11802" y="2134355"/>
                </a:lnTo>
                <a:lnTo>
                  <a:pt x="16940" y="2086543"/>
                </a:lnTo>
                <a:lnTo>
                  <a:pt x="22982" y="2039021"/>
                </a:lnTo>
                <a:lnTo>
                  <a:pt x="29920" y="1991799"/>
                </a:lnTo>
                <a:lnTo>
                  <a:pt x="37743" y="1944887"/>
                </a:lnTo>
                <a:lnTo>
                  <a:pt x="46444" y="1898294"/>
                </a:lnTo>
                <a:lnTo>
                  <a:pt x="56011" y="1852030"/>
                </a:lnTo>
                <a:lnTo>
                  <a:pt x="66438" y="1806104"/>
                </a:lnTo>
                <a:lnTo>
                  <a:pt x="77713" y="1760525"/>
                </a:lnTo>
                <a:lnTo>
                  <a:pt x="89829" y="1715305"/>
                </a:lnTo>
                <a:lnTo>
                  <a:pt x="102775" y="1670451"/>
                </a:lnTo>
                <a:lnTo>
                  <a:pt x="116543" y="1625973"/>
                </a:lnTo>
                <a:lnTo>
                  <a:pt x="131123" y="1581882"/>
                </a:lnTo>
                <a:lnTo>
                  <a:pt x="146507" y="1538186"/>
                </a:lnTo>
                <a:lnTo>
                  <a:pt x="162684" y="1494896"/>
                </a:lnTo>
                <a:lnTo>
                  <a:pt x="179647" y="1452020"/>
                </a:lnTo>
                <a:lnTo>
                  <a:pt x="197385" y="1409569"/>
                </a:lnTo>
                <a:lnTo>
                  <a:pt x="215890" y="1367551"/>
                </a:lnTo>
                <a:lnTo>
                  <a:pt x="235152" y="1325977"/>
                </a:lnTo>
                <a:lnTo>
                  <a:pt x="255162" y="1284856"/>
                </a:lnTo>
                <a:lnTo>
                  <a:pt x="275911" y="1244198"/>
                </a:lnTo>
                <a:lnTo>
                  <a:pt x="297389" y="1204011"/>
                </a:lnTo>
                <a:lnTo>
                  <a:pt x="319588" y="1164306"/>
                </a:lnTo>
                <a:lnTo>
                  <a:pt x="342499" y="1125093"/>
                </a:lnTo>
                <a:lnTo>
                  <a:pt x="366111" y="1086380"/>
                </a:lnTo>
                <a:lnTo>
                  <a:pt x="390417" y="1048177"/>
                </a:lnTo>
                <a:lnTo>
                  <a:pt x="415406" y="1010495"/>
                </a:lnTo>
                <a:lnTo>
                  <a:pt x="441069" y="973342"/>
                </a:lnTo>
                <a:lnTo>
                  <a:pt x="467399" y="936728"/>
                </a:lnTo>
                <a:lnTo>
                  <a:pt x="494384" y="900662"/>
                </a:lnTo>
                <a:lnTo>
                  <a:pt x="522016" y="865155"/>
                </a:lnTo>
                <a:lnTo>
                  <a:pt x="550286" y="830215"/>
                </a:lnTo>
                <a:lnTo>
                  <a:pt x="579184" y="795853"/>
                </a:lnTo>
                <a:lnTo>
                  <a:pt x="608702" y="762077"/>
                </a:lnTo>
                <a:lnTo>
                  <a:pt x="638830" y="728898"/>
                </a:lnTo>
                <a:lnTo>
                  <a:pt x="669559" y="696325"/>
                </a:lnTo>
                <a:lnTo>
                  <a:pt x="700880" y="664367"/>
                </a:lnTo>
                <a:lnTo>
                  <a:pt x="732784" y="633034"/>
                </a:lnTo>
                <a:lnTo>
                  <a:pt x="765261" y="602336"/>
                </a:lnTo>
                <a:lnTo>
                  <a:pt x="798302" y="572282"/>
                </a:lnTo>
                <a:lnTo>
                  <a:pt x="831898" y="542882"/>
                </a:lnTo>
                <a:lnTo>
                  <a:pt x="866040" y="514145"/>
                </a:lnTo>
                <a:lnTo>
                  <a:pt x="900718" y="486081"/>
                </a:lnTo>
                <a:lnTo>
                  <a:pt x="935924" y="458699"/>
                </a:lnTo>
                <a:lnTo>
                  <a:pt x="971649" y="432009"/>
                </a:lnTo>
                <a:lnTo>
                  <a:pt x="1007882" y="406021"/>
                </a:lnTo>
                <a:lnTo>
                  <a:pt x="1044615" y="380744"/>
                </a:lnTo>
                <a:lnTo>
                  <a:pt x="1081839" y="356188"/>
                </a:lnTo>
                <a:lnTo>
                  <a:pt x="1119545" y="332361"/>
                </a:lnTo>
                <a:lnTo>
                  <a:pt x="1157722" y="309275"/>
                </a:lnTo>
                <a:lnTo>
                  <a:pt x="1196363" y="286938"/>
                </a:lnTo>
                <a:lnTo>
                  <a:pt x="1235458" y="265360"/>
                </a:lnTo>
                <a:lnTo>
                  <a:pt x="1274997" y="244550"/>
                </a:lnTo>
                <a:lnTo>
                  <a:pt x="1314972" y="224518"/>
                </a:lnTo>
                <a:lnTo>
                  <a:pt x="1355373" y="205274"/>
                </a:lnTo>
                <a:lnTo>
                  <a:pt x="1396192" y="186826"/>
                </a:lnTo>
                <a:lnTo>
                  <a:pt x="1437418" y="169186"/>
                </a:lnTo>
                <a:lnTo>
                  <a:pt x="1479043" y="152362"/>
                </a:lnTo>
                <a:lnTo>
                  <a:pt x="1521058" y="136363"/>
                </a:lnTo>
                <a:lnTo>
                  <a:pt x="1563453" y="121200"/>
                </a:lnTo>
                <a:lnTo>
                  <a:pt x="1606219" y="106882"/>
                </a:lnTo>
                <a:lnTo>
                  <a:pt x="1649347" y="93418"/>
                </a:lnTo>
                <a:lnTo>
                  <a:pt x="1692828" y="80819"/>
                </a:lnTo>
                <a:lnTo>
                  <a:pt x="1736652" y="69093"/>
                </a:lnTo>
                <a:lnTo>
                  <a:pt x="1780811" y="58250"/>
                </a:lnTo>
                <a:lnTo>
                  <a:pt x="1825295" y="48299"/>
                </a:lnTo>
                <a:lnTo>
                  <a:pt x="1870095" y="39251"/>
                </a:lnTo>
                <a:lnTo>
                  <a:pt x="1915202" y="31115"/>
                </a:lnTo>
                <a:lnTo>
                  <a:pt x="1960607" y="23901"/>
                </a:lnTo>
                <a:lnTo>
                  <a:pt x="2006300" y="17617"/>
                </a:lnTo>
                <a:lnTo>
                  <a:pt x="2052272" y="12274"/>
                </a:lnTo>
                <a:lnTo>
                  <a:pt x="2098514" y="7880"/>
                </a:lnTo>
                <a:lnTo>
                  <a:pt x="2145017" y="4447"/>
                </a:lnTo>
                <a:lnTo>
                  <a:pt x="2191772" y="1982"/>
                </a:lnTo>
                <a:lnTo>
                  <a:pt x="2238769" y="497"/>
                </a:lnTo>
                <a:lnTo>
                  <a:pt x="2286000" y="0"/>
                </a:lnTo>
                <a:lnTo>
                  <a:pt x="2333230" y="497"/>
                </a:lnTo>
                <a:lnTo>
                  <a:pt x="2380227" y="1982"/>
                </a:lnTo>
                <a:lnTo>
                  <a:pt x="2426982" y="4447"/>
                </a:lnTo>
                <a:lnTo>
                  <a:pt x="2473485" y="7880"/>
                </a:lnTo>
                <a:lnTo>
                  <a:pt x="2519727" y="12274"/>
                </a:lnTo>
                <a:lnTo>
                  <a:pt x="2565699" y="17617"/>
                </a:lnTo>
                <a:lnTo>
                  <a:pt x="2611392" y="23901"/>
                </a:lnTo>
                <a:lnTo>
                  <a:pt x="2656797" y="31115"/>
                </a:lnTo>
                <a:lnTo>
                  <a:pt x="2701904" y="39251"/>
                </a:lnTo>
                <a:lnTo>
                  <a:pt x="2746704" y="48299"/>
                </a:lnTo>
                <a:lnTo>
                  <a:pt x="2791188" y="58250"/>
                </a:lnTo>
                <a:lnTo>
                  <a:pt x="2835347" y="69093"/>
                </a:lnTo>
                <a:lnTo>
                  <a:pt x="2879171" y="80819"/>
                </a:lnTo>
                <a:lnTo>
                  <a:pt x="2922652" y="93418"/>
                </a:lnTo>
                <a:lnTo>
                  <a:pt x="2965780" y="106882"/>
                </a:lnTo>
                <a:lnTo>
                  <a:pt x="3008546" y="121200"/>
                </a:lnTo>
                <a:lnTo>
                  <a:pt x="3050941" y="136363"/>
                </a:lnTo>
                <a:lnTo>
                  <a:pt x="3092956" y="152362"/>
                </a:lnTo>
                <a:lnTo>
                  <a:pt x="3134581" y="169186"/>
                </a:lnTo>
                <a:lnTo>
                  <a:pt x="3175807" y="186826"/>
                </a:lnTo>
                <a:lnTo>
                  <a:pt x="3216626" y="205274"/>
                </a:lnTo>
                <a:lnTo>
                  <a:pt x="3257027" y="224518"/>
                </a:lnTo>
                <a:lnTo>
                  <a:pt x="3297002" y="244550"/>
                </a:lnTo>
                <a:lnTo>
                  <a:pt x="3336541" y="265360"/>
                </a:lnTo>
                <a:lnTo>
                  <a:pt x="3375636" y="286938"/>
                </a:lnTo>
                <a:lnTo>
                  <a:pt x="3414277" y="309275"/>
                </a:lnTo>
                <a:lnTo>
                  <a:pt x="3452454" y="332361"/>
                </a:lnTo>
                <a:lnTo>
                  <a:pt x="3490160" y="356188"/>
                </a:lnTo>
                <a:lnTo>
                  <a:pt x="3527384" y="380744"/>
                </a:lnTo>
                <a:lnTo>
                  <a:pt x="3564117" y="406021"/>
                </a:lnTo>
                <a:lnTo>
                  <a:pt x="3600350" y="432009"/>
                </a:lnTo>
                <a:lnTo>
                  <a:pt x="3636075" y="458699"/>
                </a:lnTo>
                <a:lnTo>
                  <a:pt x="3671281" y="486081"/>
                </a:lnTo>
                <a:lnTo>
                  <a:pt x="3705959" y="514145"/>
                </a:lnTo>
                <a:lnTo>
                  <a:pt x="3740101" y="542882"/>
                </a:lnTo>
                <a:lnTo>
                  <a:pt x="3773697" y="572282"/>
                </a:lnTo>
                <a:lnTo>
                  <a:pt x="3806738" y="602336"/>
                </a:lnTo>
                <a:lnTo>
                  <a:pt x="3839215" y="633034"/>
                </a:lnTo>
                <a:lnTo>
                  <a:pt x="3871119" y="664367"/>
                </a:lnTo>
                <a:lnTo>
                  <a:pt x="3902440" y="696325"/>
                </a:lnTo>
                <a:lnTo>
                  <a:pt x="3933169" y="728898"/>
                </a:lnTo>
                <a:lnTo>
                  <a:pt x="3963297" y="762077"/>
                </a:lnTo>
                <a:lnTo>
                  <a:pt x="3992815" y="795853"/>
                </a:lnTo>
                <a:lnTo>
                  <a:pt x="4021713" y="830215"/>
                </a:lnTo>
                <a:lnTo>
                  <a:pt x="4049983" y="865155"/>
                </a:lnTo>
                <a:lnTo>
                  <a:pt x="4077615" y="900662"/>
                </a:lnTo>
                <a:lnTo>
                  <a:pt x="4104600" y="936728"/>
                </a:lnTo>
                <a:lnTo>
                  <a:pt x="4130930" y="973342"/>
                </a:lnTo>
                <a:lnTo>
                  <a:pt x="4156593" y="1010495"/>
                </a:lnTo>
                <a:lnTo>
                  <a:pt x="4181582" y="1048177"/>
                </a:lnTo>
                <a:lnTo>
                  <a:pt x="4205888" y="1086380"/>
                </a:lnTo>
                <a:lnTo>
                  <a:pt x="4229500" y="1125093"/>
                </a:lnTo>
                <a:lnTo>
                  <a:pt x="4252411" y="1164306"/>
                </a:lnTo>
                <a:lnTo>
                  <a:pt x="4274610" y="1204011"/>
                </a:lnTo>
                <a:lnTo>
                  <a:pt x="4296088" y="1244198"/>
                </a:lnTo>
                <a:lnTo>
                  <a:pt x="4316837" y="1284856"/>
                </a:lnTo>
                <a:lnTo>
                  <a:pt x="4336847" y="1325977"/>
                </a:lnTo>
                <a:lnTo>
                  <a:pt x="4356109" y="1367551"/>
                </a:lnTo>
                <a:lnTo>
                  <a:pt x="4374614" y="1409569"/>
                </a:lnTo>
                <a:lnTo>
                  <a:pt x="4392352" y="1452020"/>
                </a:lnTo>
                <a:lnTo>
                  <a:pt x="4409315" y="1494896"/>
                </a:lnTo>
                <a:lnTo>
                  <a:pt x="4425492" y="1538186"/>
                </a:lnTo>
                <a:lnTo>
                  <a:pt x="4440876" y="1581882"/>
                </a:lnTo>
                <a:lnTo>
                  <a:pt x="4455456" y="1625973"/>
                </a:lnTo>
                <a:lnTo>
                  <a:pt x="4469224" y="1670451"/>
                </a:lnTo>
                <a:lnTo>
                  <a:pt x="4482170" y="1715305"/>
                </a:lnTo>
                <a:lnTo>
                  <a:pt x="4494286" y="1760525"/>
                </a:lnTo>
                <a:lnTo>
                  <a:pt x="4505561" y="1806104"/>
                </a:lnTo>
                <a:lnTo>
                  <a:pt x="4515988" y="1852030"/>
                </a:lnTo>
                <a:lnTo>
                  <a:pt x="4525555" y="1898294"/>
                </a:lnTo>
                <a:lnTo>
                  <a:pt x="4534256" y="1944887"/>
                </a:lnTo>
                <a:lnTo>
                  <a:pt x="4542079" y="1991799"/>
                </a:lnTo>
                <a:lnTo>
                  <a:pt x="4549017" y="2039021"/>
                </a:lnTo>
                <a:lnTo>
                  <a:pt x="4555059" y="2086543"/>
                </a:lnTo>
                <a:lnTo>
                  <a:pt x="4560197" y="2134355"/>
                </a:lnTo>
                <a:lnTo>
                  <a:pt x="4564421" y="2182449"/>
                </a:lnTo>
                <a:lnTo>
                  <a:pt x="4567723" y="2230813"/>
                </a:lnTo>
                <a:lnTo>
                  <a:pt x="4570093" y="2279440"/>
                </a:lnTo>
                <a:lnTo>
                  <a:pt x="4571521" y="2328318"/>
                </a:lnTo>
                <a:lnTo>
                  <a:pt x="4571999" y="2377440"/>
                </a:lnTo>
                <a:lnTo>
                  <a:pt x="4571521" y="2426561"/>
                </a:lnTo>
                <a:lnTo>
                  <a:pt x="4570093" y="2475439"/>
                </a:lnTo>
                <a:lnTo>
                  <a:pt x="4567723" y="2524066"/>
                </a:lnTo>
                <a:lnTo>
                  <a:pt x="4564421" y="2572430"/>
                </a:lnTo>
                <a:lnTo>
                  <a:pt x="4560197" y="2620524"/>
                </a:lnTo>
                <a:lnTo>
                  <a:pt x="4555059" y="2668336"/>
                </a:lnTo>
                <a:lnTo>
                  <a:pt x="4549017" y="2715858"/>
                </a:lnTo>
                <a:lnTo>
                  <a:pt x="4542079" y="2763080"/>
                </a:lnTo>
                <a:lnTo>
                  <a:pt x="4534256" y="2809992"/>
                </a:lnTo>
                <a:lnTo>
                  <a:pt x="4525555" y="2856585"/>
                </a:lnTo>
                <a:lnTo>
                  <a:pt x="4515988" y="2902849"/>
                </a:lnTo>
                <a:lnTo>
                  <a:pt x="4505561" y="2948775"/>
                </a:lnTo>
                <a:lnTo>
                  <a:pt x="4494286" y="2994354"/>
                </a:lnTo>
                <a:lnTo>
                  <a:pt x="4482170" y="3039574"/>
                </a:lnTo>
                <a:lnTo>
                  <a:pt x="4469224" y="3084428"/>
                </a:lnTo>
                <a:lnTo>
                  <a:pt x="4455456" y="3128906"/>
                </a:lnTo>
                <a:lnTo>
                  <a:pt x="4440876" y="3172997"/>
                </a:lnTo>
                <a:lnTo>
                  <a:pt x="4425492" y="3216693"/>
                </a:lnTo>
                <a:lnTo>
                  <a:pt x="4409315" y="3259983"/>
                </a:lnTo>
                <a:lnTo>
                  <a:pt x="4392352" y="3302859"/>
                </a:lnTo>
                <a:lnTo>
                  <a:pt x="4374614" y="3345310"/>
                </a:lnTo>
                <a:lnTo>
                  <a:pt x="4356109" y="3387328"/>
                </a:lnTo>
                <a:lnTo>
                  <a:pt x="4336847" y="3428902"/>
                </a:lnTo>
                <a:lnTo>
                  <a:pt x="4316837" y="3470023"/>
                </a:lnTo>
                <a:lnTo>
                  <a:pt x="4296088" y="3510681"/>
                </a:lnTo>
                <a:lnTo>
                  <a:pt x="4274610" y="3550868"/>
                </a:lnTo>
                <a:lnTo>
                  <a:pt x="4252411" y="3590573"/>
                </a:lnTo>
                <a:lnTo>
                  <a:pt x="4229500" y="3629786"/>
                </a:lnTo>
                <a:lnTo>
                  <a:pt x="4205888" y="3668499"/>
                </a:lnTo>
                <a:lnTo>
                  <a:pt x="4181582" y="3706702"/>
                </a:lnTo>
                <a:lnTo>
                  <a:pt x="4156593" y="3744384"/>
                </a:lnTo>
                <a:lnTo>
                  <a:pt x="4130930" y="3781537"/>
                </a:lnTo>
                <a:lnTo>
                  <a:pt x="4104600" y="3818151"/>
                </a:lnTo>
                <a:lnTo>
                  <a:pt x="4077615" y="3854217"/>
                </a:lnTo>
                <a:lnTo>
                  <a:pt x="4049983" y="3889724"/>
                </a:lnTo>
                <a:lnTo>
                  <a:pt x="4021713" y="3924664"/>
                </a:lnTo>
                <a:lnTo>
                  <a:pt x="3992815" y="3959026"/>
                </a:lnTo>
                <a:lnTo>
                  <a:pt x="3963297" y="3992802"/>
                </a:lnTo>
                <a:lnTo>
                  <a:pt x="3933169" y="4025981"/>
                </a:lnTo>
                <a:lnTo>
                  <a:pt x="3902440" y="4058554"/>
                </a:lnTo>
                <a:lnTo>
                  <a:pt x="3871119" y="4090512"/>
                </a:lnTo>
                <a:lnTo>
                  <a:pt x="3839215" y="4121845"/>
                </a:lnTo>
                <a:lnTo>
                  <a:pt x="3806738" y="4152543"/>
                </a:lnTo>
                <a:lnTo>
                  <a:pt x="3773697" y="4182597"/>
                </a:lnTo>
                <a:lnTo>
                  <a:pt x="3740101" y="4211997"/>
                </a:lnTo>
                <a:lnTo>
                  <a:pt x="3705959" y="4240734"/>
                </a:lnTo>
                <a:lnTo>
                  <a:pt x="3671281" y="4268798"/>
                </a:lnTo>
                <a:lnTo>
                  <a:pt x="3636075" y="4296180"/>
                </a:lnTo>
                <a:lnTo>
                  <a:pt x="3600350" y="4322870"/>
                </a:lnTo>
                <a:lnTo>
                  <a:pt x="3564117" y="4348858"/>
                </a:lnTo>
                <a:lnTo>
                  <a:pt x="3527384" y="4374135"/>
                </a:lnTo>
                <a:lnTo>
                  <a:pt x="3490160" y="4398691"/>
                </a:lnTo>
                <a:lnTo>
                  <a:pt x="3452454" y="4422518"/>
                </a:lnTo>
                <a:lnTo>
                  <a:pt x="3414277" y="4445604"/>
                </a:lnTo>
                <a:lnTo>
                  <a:pt x="3375636" y="4467941"/>
                </a:lnTo>
                <a:lnTo>
                  <a:pt x="3336541" y="4489519"/>
                </a:lnTo>
                <a:lnTo>
                  <a:pt x="3297002" y="4510329"/>
                </a:lnTo>
                <a:lnTo>
                  <a:pt x="3257027" y="4530361"/>
                </a:lnTo>
                <a:lnTo>
                  <a:pt x="3216626" y="4549605"/>
                </a:lnTo>
                <a:lnTo>
                  <a:pt x="3175807" y="4568053"/>
                </a:lnTo>
                <a:lnTo>
                  <a:pt x="3134581" y="4585693"/>
                </a:lnTo>
                <a:lnTo>
                  <a:pt x="3092956" y="4602517"/>
                </a:lnTo>
                <a:lnTo>
                  <a:pt x="3050941" y="4618516"/>
                </a:lnTo>
                <a:lnTo>
                  <a:pt x="3008546" y="4633679"/>
                </a:lnTo>
                <a:lnTo>
                  <a:pt x="2965780" y="4647997"/>
                </a:lnTo>
                <a:lnTo>
                  <a:pt x="2922652" y="4661461"/>
                </a:lnTo>
                <a:lnTo>
                  <a:pt x="2879171" y="4674060"/>
                </a:lnTo>
                <a:lnTo>
                  <a:pt x="2835347" y="4685786"/>
                </a:lnTo>
                <a:lnTo>
                  <a:pt x="2791188" y="4696629"/>
                </a:lnTo>
                <a:lnTo>
                  <a:pt x="2746704" y="4706580"/>
                </a:lnTo>
                <a:lnTo>
                  <a:pt x="2701904" y="4715628"/>
                </a:lnTo>
                <a:lnTo>
                  <a:pt x="2656797" y="4723764"/>
                </a:lnTo>
                <a:lnTo>
                  <a:pt x="2611392" y="4730978"/>
                </a:lnTo>
                <a:lnTo>
                  <a:pt x="2565699" y="4737262"/>
                </a:lnTo>
                <a:lnTo>
                  <a:pt x="2519727" y="4742605"/>
                </a:lnTo>
                <a:lnTo>
                  <a:pt x="2473485" y="4746999"/>
                </a:lnTo>
                <a:lnTo>
                  <a:pt x="2426982" y="4750432"/>
                </a:lnTo>
                <a:lnTo>
                  <a:pt x="2380227" y="4752897"/>
                </a:lnTo>
                <a:lnTo>
                  <a:pt x="2333230" y="4754382"/>
                </a:lnTo>
                <a:lnTo>
                  <a:pt x="2286000" y="4754880"/>
                </a:lnTo>
                <a:lnTo>
                  <a:pt x="2238769" y="4754382"/>
                </a:lnTo>
                <a:lnTo>
                  <a:pt x="2191772" y="4752897"/>
                </a:lnTo>
                <a:lnTo>
                  <a:pt x="2145017" y="4750432"/>
                </a:lnTo>
                <a:lnTo>
                  <a:pt x="2098514" y="4746999"/>
                </a:lnTo>
                <a:lnTo>
                  <a:pt x="2052272" y="4742605"/>
                </a:lnTo>
                <a:lnTo>
                  <a:pt x="2006300" y="4737262"/>
                </a:lnTo>
                <a:lnTo>
                  <a:pt x="1960607" y="4730978"/>
                </a:lnTo>
                <a:lnTo>
                  <a:pt x="1915202" y="4723764"/>
                </a:lnTo>
                <a:lnTo>
                  <a:pt x="1870095" y="4715628"/>
                </a:lnTo>
                <a:lnTo>
                  <a:pt x="1825295" y="4706580"/>
                </a:lnTo>
                <a:lnTo>
                  <a:pt x="1780811" y="4696629"/>
                </a:lnTo>
                <a:lnTo>
                  <a:pt x="1736652" y="4685786"/>
                </a:lnTo>
                <a:lnTo>
                  <a:pt x="1692828" y="4674060"/>
                </a:lnTo>
                <a:lnTo>
                  <a:pt x="1649347" y="4661461"/>
                </a:lnTo>
                <a:lnTo>
                  <a:pt x="1606219" y="4647997"/>
                </a:lnTo>
                <a:lnTo>
                  <a:pt x="1563453" y="4633679"/>
                </a:lnTo>
                <a:lnTo>
                  <a:pt x="1521058" y="4618516"/>
                </a:lnTo>
                <a:lnTo>
                  <a:pt x="1479043" y="4602517"/>
                </a:lnTo>
                <a:lnTo>
                  <a:pt x="1437418" y="4585693"/>
                </a:lnTo>
                <a:lnTo>
                  <a:pt x="1396192" y="4568053"/>
                </a:lnTo>
                <a:lnTo>
                  <a:pt x="1355373" y="4549605"/>
                </a:lnTo>
                <a:lnTo>
                  <a:pt x="1314972" y="4530361"/>
                </a:lnTo>
                <a:lnTo>
                  <a:pt x="1274997" y="4510329"/>
                </a:lnTo>
                <a:lnTo>
                  <a:pt x="1235458" y="4489519"/>
                </a:lnTo>
                <a:lnTo>
                  <a:pt x="1196363" y="4467941"/>
                </a:lnTo>
                <a:lnTo>
                  <a:pt x="1157722" y="4445604"/>
                </a:lnTo>
                <a:lnTo>
                  <a:pt x="1119545" y="4422518"/>
                </a:lnTo>
                <a:lnTo>
                  <a:pt x="1081839" y="4398691"/>
                </a:lnTo>
                <a:lnTo>
                  <a:pt x="1044615" y="4374135"/>
                </a:lnTo>
                <a:lnTo>
                  <a:pt x="1007882" y="4348858"/>
                </a:lnTo>
                <a:lnTo>
                  <a:pt x="971649" y="4322870"/>
                </a:lnTo>
                <a:lnTo>
                  <a:pt x="935924" y="4296180"/>
                </a:lnTo>
                <a:lnTo>
                  <a:pt x="900718" y="4268798"/>
                </a:lnTo>
                <a:lnTo>
                  <a:pt x="866040" y="4240734"/>
                </a:lnTo>
                <a:lnTo>
                  <a:pt x="831898" y="4211997"/>
                </a:lnTo>
                <a:lnTo>
                  <a:pt x="798302" y="4182597"/>
                </a:lnTo>
                <a:lnTo>
                  <a:pt x="765261" y="4152543"/>
                </a:lnTo>
                <a:lnTo>
                  <a:pt x="732784" y="4121845"/>
                </a:lnTo>
                <a:lnTo>
                  <a:pt x="700880" y="4090512"/>
                </a:lnTo>
                <a:lnTo>
                  <a:pt x="669559" y="4058554"/>
                </a:lnTo>
                <a:lnTo>
                  <a:pt x="638830" y="4025981"/>
                </a:lnTo>
                <a:lnTo>
                  <a:pt x="608702" y="3992802"/>
                </a:lnTo>
                <a:lnTo>
                  <a:pt x="579184" y="3959026"/>
                </a:lnTo>
                <a:lnTo>
                  <a:pt x="550286" y="3924664"/>
                </a:lnTo>
                <a:lnTo>
                  <a:pt x="522016" y="3889724"/>
                </a:lnTo>
                <a:lnTo>
                  <a:pt x="494384" y="3854217"/>
                </a:lnTo>
                <a:lnTo>
                  <a:pt x="467399" y="3818151"/>
                </a:lnTo>
                <a:lnTo>
                  <a:pt x="441069" y="3781537"/>
                </a:lnTo>
                <a:lnTo>
                  <a:pt x="415406" y="3744384"/>
                </a:lnTo>
                <a:lnTo>
                  <a:pt x="390417" y="3706702"/>
                </a:lnTo>
                <a:lnTo>
                  <a:pt x="366111" y="3668499"/>
                </a:lnTo>
                <a:lnTo>
                  <a:pt x="342499" y="3629786"/>
                </a:lnTo>
                <a:lnTo>
                  <a:pt x="319588" y="3590573"/>
                </a:lnTo>
                <a:lnTo>
                  <a:pt x="297389" y="3550868"/>
                </a:lnTo>
                <a:lnTo>
                  <a:pt x="275911" y="3510681"/>
                </a:lnTo>
                <a:lnTo>
                  <a:pt x="255162" y="3470023"/>
                </a:lnTo>
                <a:lnTo>
                  <a:pt x="235152" y="3428902"/>
                </a:lnTo>
                <a:lnTo>
                  <a:pt x="215890" y="3387328"/>
                </a:lnTo>
                <a:lnTo>
                  <a:pt x="197385" y="3345310"/>
                </a:lnTo>
                <a:lnTo>
                  <a:pt x="179647" y="3302859"/>
                </a:lnTo>
                <a:lnTo>
                  <a:pt x="162684" y="3259983"/>
                </a:lnTo>
                <a:lnTo>
                  <a:pt x="146507" y="3216693"/>
                </a:lnTo>
                <a:lnTo>
                  <a:pt x="131123" y="3172997"/>
                </a:lnTo>
                <a:lnTo>
                  <a:pt x="116543" y="3128906"/>
                </a:lnTo>
                <a:lnTo>
                  <a:pt x="102775" y="3084428"/>
                </a:lnTo>
                <a:lnTo>
                  <a:pt x="89829" y="3039574"/>
                </a:lnTo>
                <a:lnTo>
                  <a:pt x="77713" y="2994354"/>
                </a:lnTo>
                <a:lnTo>
                  <a:pt x="66438" y="2948775"/>
                </a:lnTo>
                <a:lnTo>
                  <a:pt x="56011" y="2902849"/>
                </a:lnTo>
                <a:lnTo>
                  <a:pt x="46444" y="2856585"/>
                </a:lnTo>
                <a:lnTo>
                  <a:pt x="37743" y="2809992"/>
                </a:lnTo>
                <a:lnTo>
                  <a:pt x="29920" y="2763080"/>
                </a:lnTo>
                <a:lnTo>
                  <a:pt x="22982" y="2715858"/>
                </a:lnTo>
                <a:lnTo>
                  <a:pt x="16940" y="2668336"/>
                </a:lnTo>
                <a:lnTo>
                  <a:pt x="11802" y="2620524"/>
                </a:lnTo>
                <a:lnTo>
                  <a:pt x="7578" y="2572430"/>
                </a:lnTo>
                <a:lnTo>
                  <a:pt x="4276" y="2524066"/>
                </a:lnTo>
                <a:lnTo>
                  <a:pt x="1906" y="2475439"/>
                </a:lnTo>
                <a:lnTo>
                  <a:pt x="478" y="2426561"/>
                </a:lnTo>
                <a:lnTo>
                  <a:pt x="0" y="2377440"/>
                </a:lnTo>
                <a:close/>
              </a:path>
            </a:pathLst>
          </a:custGeom>
          <a:ln w="25908">
            <a:solidFill>
              <a:srgbClr val="6600CC"/>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488940" y="1890725"/>
            <a:ext cx="1672589" cy="391795"/>
          </a:xfrm>
          <a:prstGeom prst="rect">
            <a:avLst/>
          </a:prstGeom>
        </p:spPr>
        <p:txBody>
          <a:bodyPr vert="horz" wrap="square" lIns="0" tIns="12700" rIns="0" bIns="0" rtlCol="0">
            <a:spAutoFit/>
          </a:bodyPr>
          <a:lstStyle/>
          <a:p>
            <a:pPr marL="12700">
              <a:lnSpc>
                <a:spcPct val="100000"/>
              </a:lnSpc>
              <a:spcBef>
                <a:spcPts val="100"/>
              </a:spcBef>
            </a:pPr>
            <a:r>
              <a:rPr sz="2400" spc="-40" dirty="0">
                <a:solidFill>
                  <a:srgbClr val="FF0000"/>
                </a:solidFill>
              </a:rPr>
              <a:t>Erythrocyte</a:t>
            </a:r>
            <a:endParaRPr sz="2400"/>
          </a:p>
        </p:txBody>
      </p:sp>
      <p:sp>
        <p:nvSpPr>
          <p:cNvPr id="5" name="object 5"/>
          <p:cNvSpPr txBox="1"/>
          <p:nvPr/>
        </p:nvSpPr>
        <p:spPr>
          <a:xfrm>
            <a:off x="5574791" y="2622930"/>
            <a:ext cx="1501140" cy="391160"/>
          </a:xfrm>
          <a:prstGeom prst="rect">
            <a:avLst/>
          </a:prstGeom>
        </p:spPr>
        <p:txBody>
          <a:bodyPr vert="horz" wrap="square" lIns="0" tIns="12700" rIns="0" bIns="0" rtlCol="0">
            <a:spAutoFit/>
          </a:bodyPr>
          <a:lstStyle/>
          <a:p>
            <a:pPr marL="38100">
              <a:spcBef>
                <a:spcPts val="100"/>
              </a:spcBef>
            </a:pPr>
            <a:r>
              <a:rPr sz="2400" b="1" spc="-150" dirty="0">
                <a:solidFill>
                  <a:prstClr val="black"/>
                </a:solidFill>
                <a:latin typeface="Arial"/>
                <a:cs typeface="Arial"/>
              </a:rPr>
              <a:t>CO</a:t>
            </a:r>
            <a:r>
              <a:rPr sz="2400" b="1" spc="-225" baseline="-20833" dirty="0">
                <a:solidFill>
                  <a:prstClr val="black"/>
                </a:solidFill>
                <a:latin typeface="Arial"/>
                <a:cs typeface="Arial"/>
              </a:rPr>
              <a:t>2 </a:t>
            </a:r>
            <a:r>
              <a:rPr sz="2400" b="1" spc="60" dirty="0">
                <a:solidFill>
                  <a:prstClr val="black"/>
                </a:solidFill>
                <a:latin typeface="Arial"/>
                <a:cs typeface="Arial"/>
              </a:rPr>
              <a:t>+</a:t>
            </a:r>
            <a:r>
              <a:rPr sz="2400" b="1" spc="-10" dirty="0">
                <a:solidFill>
                  <a:prstClr val="black"/>
                </a:solidFill>
                <a:latin typeface="Arial"/>
                <a:cs typeface="Arial"/>
              </a:rPr>
              <a:t> </a:t>
            </a:r>
            <a:r>
              <a:rPr sz="2400" b="1" spc="-40" dirty="0">
                <a:solidFill>
                  <a:prstClr val="black"/>
                </a:solidFill>
                <a:latin typeface="Arial"/>
                <a:cs typeface="Arial"/>
              </a:rPr>
              <a:t>H</a:t>
            </a:r>
            <a:r>
              <a:rPr sz="2400" b="1" spc="-60" baseline="-20833" dirty="0">
                <a:solidFill>
                  <a:prstClr val="black"/>
                </a:solidFill>
                <a:latin typeface="Arial"/>
                <a:cs typeface="Arial"/>
              </a:rPr>
              <a:t>2</a:t>
            </a:r>
            <a:r>
              <a:rPr sz="2400" b="1" spc="-40" dirty="0">
                <a:solidFill>
                  <a:prstClr val="black"/>
                </a:solidFill>
                <a:latin typeface="Arial"/>
                <a:cs typeface="Arial"/>
              </a:rPr>
              <a:t>O</a:t>
            </a:r>
            <a:endParaRPr sz="2400">
              <a:solidFill>
                <a:prstClr val="black"/>
              </a:solidFill>
              <a:latin typeface="Arial"/>
              <a:cs typeface="Arial"/>
            </a:endParaRPr>
          </a:p>
        </p:txBody>
      </p:sp>
      <p:sp>
        <p:nvSpPr>
          <p:cNvPr id="6" name="object 6"/>
          <p:cNvSpPr txBox="1"/>
          <p:nvPr/>
        </p:nvSpPr>
        <p:spPr>
          <a:xfrm>
            <a:off x="5863844" y="3354146"/>
            <a:ext cx="1982470" cy="1123315"/>
          </a:xfrm>
          <a:prstGeom prst="rect">
            <a:avLst/>
          </a:prstGeom>
        </p:spPr>
        <p:txBody>
          <a:bodyPr vert="horz" wrap="square" lIns="0" tIns="12700" rIns="0" bIns="0" rtlCol="0">
            <a:spAutoFit/>
          </a:bodyPr>
          <a:lstStyle/>
          <a:p>
            <a:pPr marR="211454" algn="ctr">
              <a:spcBef>
                <a:spcPts val="100"/>
              </a:spcBef>
            </a:pPr>
            <a:r>
              <a:rPr sz="2400" b="1" spc="-180" dirty="0">
                <a:solidFill>
                  <a:srgbClr val="FF0000"/>
                </a:solidFill>
                <a:latin typeface="Arial"/>
                <a:cs typeface="Arial"/>
              </a:rPr>
              <a:t>CA</a:t>
            </a:r>
            <a:endParaRPr sz="2400">
              <a:solidFill>
                <a:prstClr val="black"/>
              </a:solidFill>
              <a:latin typeface="Arial"/>
              <a:cs typeface="Arial"/>
            </a:endParaRPr>
          </a:p>
          <a:p>
            <a:pPr marR="1050925" algn="ctr">
              <a:spcBef>
                <a:spcPts val="5"/>
              </a:spcBef>
            </a:pPr>
            <a:r>
              <a:rPr sz="2400" b="1" spc="-135" dirty="0">
                <a:solidFill>
                  <a:prstClr val="black"/>
                </a:solidFill>
                <a:latin typeface="Arial"/>
                <a:cs typeface="Arial"/>
              </a:rPr>
              <a:t>H</a:t>
            </a:r>
            <a:r>
              <a:rPr sz="2400" b="1" spc="-202" baseline="-20833" dirty="0">
                <a:solidFill>
                  <a:prstClr val="black"/>
                </a:solidFill>
                <a:latin typeface="Arial"/>
                <a:cs typeface="Arial"/>
              </a:rPr>
              <a:t>2</a:t>
            </a:r>
            <a:r>
              <a:rPr sz="2400" b="1" spc="-135" dirty="0">
                <a:solidFill>
                  <a:prstClr val="black"/>
                </a:solidFill>
                <a:latin typeface="Arial"/>
                <a:cs typeface="Arial"/>
              </a:rPr>
              <a:t>CO</a:t>
            </a:r>
            <a:r>
              <a:rPr sz="2400" b="1" spc="-202" baseline="-20833" dirty="0">
                <a:solidFill>
                  <a:prstClr val="black"/>
                </a:solidFill>
                <a:latin typeface="Arial"/>
                <a:cs typeface="Arial"/>
              </a:rPr>
              <a:t>3</a:t>
            </a:r>
            <a:endParaRPr sz="2400" baseline="-20833">
              <a:solidFill>
                <a:prstClr val="black"/>
              </a:solidFill>
              <a:latin typeface="Arial"/>
              <a:cs typeface="Arial"/>
            </a:endParaRPr>
          </a:p>
          <a:p>
            <a:pPr marL="1294765" algn="ctr"/>
            <a:r>
              <a:rPr sz="2400" b="1" spc="25" dirty="0">
                <a:solidFill>
                  <a:srgbClr val="0000FF"/>
                </a:solidFill>
                <a:latin typeface="Arial"/>
                <a:cs typeface="Arial"/>
              </a:rPr>
              <a:t>H</a:t>
            </a:r>
            <a:r>
              <a:rPr sz="2400" b="1" spc="25" dirty="0">
                <a:solidFill>
                  <a:prstClr val="black"/>
                </a:solidFill>
                <a:latin typeface="Arial"/>
                <a:cs typeface="Arial"/>
              </a:rPr>
              <a:t>Hb</a:t>
            </a:r>
            <a:endParaRPr sz="2400">
              <a:solidFill>
                <a:prstClr val="black"/>
              </a:solidFill>
              <a:latin typeface="Arial"/>
              <a:cs typeface="Arial"/>
            </a:endParaRPr>
          </a:p>
        </p:txBody>
      </p:sp>
      <p:sp>
        <p:nvSpPr>
          <p:cNvPr id="7" name="object 7"/>
          <p:cNvSpPr txBox="1"/>
          <p:nvPr/>
        </p:nvSpPr>
        <p:spPr>
          <a:xfrm>
            <a:off x="4893564" y="5183885"/>
            <a:ext cx="1776095" cy="391160"/>
          </a:xfrm>
          <a:prstGeom prst="rect">
            <a:avLst/>
          </a:prstGeom>
        </p:spPr>
        <p:txBody>
          <a:bodyPr vert="horz" wrap="square" lIns="0" tIns="12700" rIns="0" bIns="0" rtlCol="0">
            <a:spAutoFit/>
          </a:bodyPr>
          <a:lstStyle/>
          <a:p>
            <a:pPr marL="38100">
              <a:spcBef>
                <a:spcPts val="100"/>
              </a:spcBef>
              <a:tabLst>
                <a:tab pos="1035685" algn="l"/>
                <a:tab pos="1389380" algn="l"/>
              </a:tabLst>
            </a:pPr>
            <a:r>
              <a:rPr sz="2400" b="1" spc="-100" dirty="0">
                <a:solidFill>
                  <a:srgbClr val="FF0000"/>
                </a:solidFill>
                <a:latin typeface="Arial"/>
                <a:cs typeface="Arial"/>
              </a:rPr>
              <a:t>HCO</a:t>
            </a:r>
            <a:r>
              <a:rPr sz="2400" b="1" spc="-150" baseline="-20833" dirty="0">
                <a:solidFill>
                  <a:srgbClr val="FF0000"/>
                </a:solidFill>
                <a:latin typeface="Arial"/>
                <a:cs typeface="Arial"/>
              </a:rPr>
              <a:t>3</a:t>
            </a:r>
            <a:r>
              <a:rPr sz="2400" b="1" spc="-100" dirty="0">
                <a:solidFill>
                  <a:srgbClr val="FF0000"/>
                </a:solidFill>
                <a:latin typeface="Arial"/>
                <a:cs typeface="Arial"/>
              </a:rPr>
              <a:t>-	</a:t>
            </a:r>
            <a:r>
              <a:rPr sz="2400" b="1" spc="60" dirty="0">
                <a:solidFill>
                  <a:srgbClr val="FF0000"/>
                </a:solidFill>
                <a:latin typeface="Arial"/>
                <a:cs typeface="Arial"/>
              </a:rPr>
              <a:t>+	</a:t>
            </a:r>
            <a:r>
              <a:rPr sz="2400" b="1" spc="30" dirty="0">
                <a:solidFill>
                  <a:srgbClr val="0000FF"/>
                </a:solidFill>
                <a:latin typeface="Arial"/>
                <a:cs typeface="Arial"/>
              </a:rPr>
              <a:t>H</a:t>
            </a:r>
            <a:r>
              <a:rPr sz="2400" b="1" spc="44" baseline="24305" dirty="0">
                <a:solidFill>
                  <a:srgbClr val="0000FF"/>
                </a:solidFill>
                <a:latin typeface="Arial"/>
                <a:cs typeface="Arial"/>
              </a:rPr>
              <a:t>+</a:t>
            </a:r>
            <a:endParaRPr sz="2400" baseline="24305">
              <a:solidFill>
                <a:prstClr val="black"/>
              </a:solidFill>
              <a:latin typeface="Arial"/>
              <a:cs typeface="Arial"/>
            </a:endParaRPr>
          </a:p>
        </p:txBody>
      </p:sp>
      <p:sp>
        <p:nvSpPr>
          <p:cNvPr id="8" name="object 8"/>
          <p:cNvSpPr txBox="1"/>
          <p:nvPr/>
        </p:nvSpPr>
        <p:spPr>
          <a:xfrm>
            <a:off x="7292085" y="5183885"/>
            <a:ext cx="438150" cy="391160"/>
          </a:xfrm>
          <a:prstGeom prst="rect">
            <a:avLst/>
          </a:prstGeom>
        </p:spPr>
        <p:txBody>
          <a:bodyPr vert="horz" wrap="square" lIns="0" tIns="12700" rIns="0" bIns="0" rtlCol="0">
            <a:spAutoFit/>
          </a:bodyPr>
          <a:lstStyle/>
          <a:p>
            <a:pPr marL="12700">
              <a:spcBef>
                <a:spcPts val="100"/>
              </a:spcBef>
            </a:pPr>
            <a:r>
              <a:rPr sz="2400" b="1" spc="20" dirty="0">
                <a:solidFill>
                  <a:prstClr val="black"/>
                </a:solidFill>
                <a:latin typeface="Arial"/>
                <a:cs typeface="Arial"/>
              </a:rPr>
              <a:t>Hb</a:t>
            </a:r>
            <a:endParaRPr sz="2400">
              <a:solidFill>
                <a:prstClr val="black"/>
              </a:solidFill>
              <a:latin typeface="Arial"/>
              <a:cs typeface="Arial"/>
            </a:endParaRPr>
          </a:p>
        </p:txBody>
      </p:sp>
      <p:sp>
        <p:nvSpPr>
          <p:cNvPr id="9" name="object 9"/>
          <p:cNvSpPr txBox="1"/>
          <p:nvPr/>
        </p:nvSpPr>
        <p:spPr>
          <a:xfrm>
            <a:off x="6124955" y="5915355"/>
            <a:ext cx="400685" cy="391160"/>
          </a:xfrm>
          <a:prstGeom prst="rect">
            <a:avLst/>
          </a:prstGeom>
        </p:spPr>
        <p:txBody>
          <a:bodyPr vert="horz" wrap="square" lIns="0" tIns="12700" rIns="0" bIns="0" rtlCol="0">
            <a:spAutoFit/>
          </a:bodyPr>
          <a:lstStyle/>
          <a:p>
            <a:pPr marL="38100">
              <a:spcBef>
                <a:spcPts val="100"/>
              </a:spcBef>
            </a:pPr>
            <a:r>
              <a:rPr sz="2400" b="1" spc="-130" dirty="0">
                <a:solidFill>
                  <a:prstClr val="black"/>
                </a:solidFill>
                <a:latin typeface="Arial"/>
                <a:cs typeface="Arial"/>
              </a:rPr>
              <a:t>Cl</a:t>
            </a:r>
            <a:r>
              <a:rPr sz="2400" b="1" spc="-195" baseline="24305" dirty="0">
                <a:solidFill>
                  <a:prstClr val="black"/>
                </a:solidFill>
                <a:latin typeface="Arial"/>
                <a:cs typeface="Arial"/>
              </a:rPr>
              <a:t>-</a:t>
            </a:r>
            <a:endParaRPr sz="2400" baseline="24305">
              <a:solidFill>
                <a:prstClr val="black"/>
              </a:solidFill>
              <a:latin typeface="Arial"/>
              <a:cs typeface="Arial"/>
            </a:endParaRPr>
          </a:p>
        </p:txBody>
      </p:sp>
      <p:grpSp>
        <p:nvGrpSpPr>
          <p:cNvPr id="10" name="object 10"/>
          <p:cNvGrpSpPr/>
          <p:nvPr/>
        </p:nvGrpSpPr>
        <p:grpSpPr>
          <a:xfrm>
            <a:off x="5998464" y="3102864"/>
            <a:ext cx="1568450" cy="2216150"/>
            <a:chOff x="5998464" y="3102864"/>
            <a:chExt cx="1568450" cy="2216150"/>
          </a:xfrm>
        </p:grpSpPr>
        <p:sp>
          <p:nvSpPr>
            <p:cNvPr id="11" name="object 11"/>
            <p:cNvSpPr/>
            <p:nvPr/>
          </p:nvSpPr>
          <p:spPr>
            <a:xfrm>
              <a:off x="6073140" y="3102864"/>
              <a:ext cx="348996" cy="8442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2" name="object 12"/>
            <p:cNvSpPr/>
            <p:nvPr/>
          </p:nvSpPr>
          <p:spPr>
            <a:xfrm>
              <a:off x="6187821" y="3124962"/>
              <a:ext cx="120650" cy="609600"/>
            </a:xfrm>
            <a:custGeom>
              <a:avLst/>
              <a:gdLst/>
              <a:ahLst/>
              <a:cxnLst/>
              <a:rect l="l" t="t" r="r" b="b"/>
              <a:pathLst>
                <a:path w="120650" h="609600">
                  <a:moveTo>
                    <a:pt x="14477" y="491363"/>
                  </a:moveTo>
                  <a:lnTo>
                    <a:pt x="2031" y="498475"/>
                  </a:lnTo>
                  <a:lnTo>
                    <a:pt x="0" y="506475"/>
                  </a:lnTo>
                  <a:lnTo>
                    <a:pt x="3555" y="512571"/>
                  </a:lnTo>
                  <a:lnTo>
                    <a:pt x="59816" y="609600"/>
                  </a:lnTo>
                  <a:lnTo>
                    <a:pt x="74885" y="583945"/>
                  </a:lnTo>
                  <a:lnTo>
                    <a:pt x="46989" y="583945"/>
                  </a:lnTo>
                  <a:lnTo>
                    <a:pt x="47005" y="535945"/>
                  </a:lnTo>
                  <a:lnTo>
                    <a:pt x="25907" y="499618"/>
                  </a:lnTo>
                  <a:lnTo>
                    <a:pt x="22351" y="493394"/>
                  </a:lnTo>
                  <a:lnTo>
                    <a:pt x="14477" y="491363"/>
                  </a:lnTo>
                  <a:close/>
                </a:path>
                <a:path w="120650" h="609600">
                  <a:moveTo>
                    <a:pt x="47114" y="536134"/>
                  </a:moveTo>
                  <a:lnTo>
                    <a:pt x="46989" y="583945"/>
                  </a:lnTo>
                  <a:lnTo>
                    <a:pt x="72898" y="583945"/>
                  </a:lnTo>
                  <a:lnTo>
                    <a:pt x="72914" y="577469"/>
                  </a:lnTo>
                  <a:lnTo>
                    <a:pt x="48767" y="577342"/>
                  </a:lnTo>
                  <a:lnTo>
                    <a:pt x="59956" y="558246"/>
                  </a:lnTo>
                  <a:lnTo>
                    <a:pt x="47114" y="536134"/>
                  </a:lnTo>
                  <a:close/>
                </a:path>
                <a:path w="120650" h="609600">
                  <a:moveTo>
                    <a:pt x="105790" y="491489"/>
                  </a:moveTo>
                  <a:lnTo>
                    <a:pt x="97916" y="493649"/>
                  </a:lnTo>
                  <a:lnTo>
                    <a:pt x="94233" y="499744"/>
                  </a:lnTo>
                  <a:lnTo>
                    <a:pt x="73023" y="535945"/>
                  </a:lnTo>
                  <a:lnTo>
                    <a:pt x="72898" y="583945"/>
                  </a:lnTo>
                  <a:lnTo>
                    <a:pt x="74885" y="583945"/>
                  </a:lnTo>
                  <a:lnTo>
                    <a:pt x="116586" y="512952"/>
                  </a:lnTo>
                  <a:lnTo>
                    <a:pt x="120268" y="506730"/>
                  </a:lnTo>
                  <a:lnTo>
                    <a:pt x="118109" y="498856"/>
                  </a:lnTo>
                  <a:lnTo>
                    <a:pt x="112013" y="495173"/>
                  </a:lnTo>
                  <a:lnTo>
                    <a:pt x="105790" y="491489"/>
                  </a:lnTo>
                  <a:close/>
                </a:path>
                <a:path w="120650" h="609600">
                  <a:moveTo>
                    <a:pt x="59956" y="558246"/>
                  </a:moveTo>
                  <a:lnTo>
                    <a:pt x="48767" y="577342"/>
                  </a:lnTo>
                  <a:lnTo>
                    <a:pt x="71119" y="577469"/>
                  </a:lnTo>
                  <a:lnTo>
                    <a:pt x="59956" y="558246"/>
                  </a:lnTo>
                  <a:close/>
                </a:path>
                <a:path w="120650" h="609600">
                  <a:moveTo>
                    <a:pt x="73023" y="535945"/>
                  </a:moveTo>
                  <a:lnTo>
                    <a:pt x="59956" y="558246"/>
                  </a:lnTo>
                  <a:lnTo>
                    <a:pt x="71119" y="577469"/>
                  </a:lnTo>
                  <a:lnTo>
                    <a:pt x="72914" y="577469"/>
                  </a:lnTo>
                  <a:lnTo>
                    <a:pt x="73023" y="535945"/>
                  </a:lnTo>
                  <a:close/>
                </a:path>
                <a:path w="120650" h="609600">
                  <a:moveTo>
                    <a:pt x="74421" y="0"/>
                  </a:moveTo>
                  <a:lnTo>
                    <a:pt x="48513" y="0"/>
                  </a:lnTo>
                  <a:lnTo>
                    <a:pt x="47114" y="536134"/>
                  </a:lnTo>
                  <a:lnTo>
                    <a:pt x="59956" y="558246"/>
                  </a:lnTo>
                  <a:lnTo>
                    <a:pt x="73023" y="535945"/>
                  </a:lnTo>
                  <a:lnTo>
                    <a:pt x="74421" y="0"/>
                  </a:lnTo>
                  <a:close/>
                </a:path>
              </a:pathLst>
            </a:custGeom>
            <a:solidFill>
              <a:srgbClr val="FF388B"/>
            </a:solidFill>
          </p:spPr>
          <p:txBody>
            <a:bodyPr wrap="square" lIns="0" tIns="0" rIns="0" bIns="0" rtlCol="0"/>
            <a:lstStyle/>
            <a:p>
              <a:endParaRPr>
                <a:solidFill>
                  <a:prstClr val="black"/>
                </a:solidFill>
              </a:endParaRPr>
            </a:p>
          </p:txBody>
        </p:sp>
        <p:sp>
          <p:nvSpPr>
            <p:cNvPr id="13" name="object 13"/>
            <p:cNvSpPr/>
            <p:nvPr/>
          </p:nvSpPr>
          <p:spPr>
            <a:xfrm>
              <a:off x="5998464" y="4474464"/>
              <a:ext cx="348996" cy="8442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113145" y="4496562"/>
              <a:ext cx="120650" cy="609600"/>
            </a:xfrm>
            <a:custGeom>
              <a:avLst/>
              <a:gdLst/>
              <a:ahLst/>
              <a:cxnLst/>
              <a:rect l="l" t="t" r="r" b="b"/>
              <a:pathLst>
                <a:path w="120650" h="609600">
                  <a:moveTo>
                    <a:pt x="14477" y="491363"/>
                  </a:moveTo>
                  <a:lnTo>
                    <a:pt x="2031" y="498475"/>
                  </a:lnTo>
                  <a:lnTo>
                    <a:pt x="0" y="506475"/>
                  </a:lnTo>
                  <a:lnTo>
                    <a:pt x="3555" y="512571"/>
                  </a:lnTo>
                  <a:lnTo>
                    <a:pt x="59816" y="609600"/>
                  </a:lnTo>
                  <a:lnTo>
                    <a:pt x="74885" y="583945"/>
                  </a:lnTo>
                  <a:lnTo>
                    <a:pt x="46989" y="583945"/>
                  </a:lnTo>
                  <a:lnTo>
                    <a:pt x="47005" y="535945"/>
                  </a:lnTo>
                  <a:lnTo>
                    <a:pt x="25907" y="499618"/>
                  </a:lnTo>
                  <a:lnTo>
                    <a:pt x="22351" y="493394"/>
                  </a:lnTo>
                  <a:lnTo>
                    <a:pt x="14477" y="491363"/>
                  </a:lnTo>
                  <a:close/>
                </a:path>
                <a:path w="120650" h="609600">
                  <a:moveTo>
                    <a:pt x="47114" y="536134"/>
                  </a:moveTo>
                  <a:lnTo>
                    <a:pt x="46989" y="583945"/>
                  </a:lnTo>
                  <a:lnTo>
                    <a:pt x="72897" y="583945"/>
                  </a:lnTo>
                  <a:lnTo>
                    <a:pt x="72914" y="577469"/>
                  </a:lnTo>
                  <a:lnTo>
                    <a:pt x="48767" y="577342"/>
                  </a:lnTo>
                  <a:lnTo>
                    <a:pt x="59956" y="558246"/>
                  </a:lnTo>
                  <a:lnTo>
                    <a:pt x="47114" y="536134"/>
                  </a:lnTo>
                  <a:close/>
                </a:path>
                <a:path w="120650" h="609600">
                  <a:moveTo>
                    <a:pt x="105790" y="491489"/>
                  </a:moveTo>
                  <a:lnTo>
                    <a:pt x="97916" y="493649"/>
                  </a:lnTo>
                  <a:lnTo>
                    <a:pt x="94233" y="499744"/>
                  </a:lnTo>
                  <a:lnTo>
                    <a:pt x="73023" y="535945"/>
                  </a:lnTo>
                  <a:lnTo>
                    <a:pt x="72897" y="583945"/>
                  </a:lnTo>
                  <a:lnTo>
                    <a:pt x="74885" y="583945"/>
                  </a:lnTo>
                  <a:lnTo>
                    <a:pt x="116585" y="512952"/>
                  </a:lnTo>
                  <a:lnTo>
                    <a:pt x="120268" y="506730"/>
                  </a:lnTo>
                  <a:lnTo>
                    <a:pt x="118109" y="498729"/>
                  </a:lnTo>
                  <a:lnTo>
                    <a:pt x="105790" y="491489"/>
                  </a:lnTo>
                  <a:close/>
                </a:path>
                <a:path w="120650" h="609600">
                  <a:moveTo>
                    <a:pt x="59956" y="558246"/>
                  </a:moveTo>
                  <a:lnTo>
                    <a:pt x="48767" y="577342"/>
                  </a:lnTo>
                  <a:lnTo>
                    <a:pt x="71119" y="577469"/>
                  </a:lnTo>
                  <a:lnTo>
                    <a:pt x="59956" y="558246"/>
                  </a:lnTo>
                  <a:close/>
                </a:path>
                <a:path w="120650" h="609600">
                  <a:moveTo>
                    <a:pt x="73023" y="535945"/>
                  </a:moveTo>
                  <a:lnTo>
                    <a:pt x="59956" y="558246"/>
                  </a:lnTo>
                  <a:lnTo>
                    <a:pt x="71119" y="577469"/>
                  </a:lnTo>
                  <a:lnTo>
                    <a:pt x="72914" y="577469"/>
                  </a:lnTo>
                  <a:lnTo>
                    <a:pt x="73023" y="535945"/>
                  </a:lnTo>
                  <a:close/>
                </a:path>
                <a:path w="120650" h="609600">
                  <a:moveTo>
                    <a:pt x="74421" y="0"/>
                  </a:moveTo>
                  <a:lnTo>
                    <a:pt x="48513" y="0"/>
                  </a:lnTo>
                  <a:lnTo>
                    <a:pt x="47114" y="536134"/>
                  </a:lnTo>
                  <a:lnTo>
                    <a:pt x="59956" y="558246"/>
                  </a:lnTo>
                  <a:lnTo>
                    <a:pt x="73023" y="535945"/>
                  </a:lnTo>
                  <a:lnTo>
                    <a:pt x="74421" y="0"/>
                  </a:lnTo>
                  <a:close/>
                </a:path>
              </a:pathLst>
            </a:custGeom>
            <a:solidFill>
              <a:srgbClr val="FF388B"/>
            </a:solidFill>
          </p:spPr>
          <p:txBody>
            <a:bodyPr wrap="square" lIns="0" tIns="0" rIns="0" bIns="0" rtlCol="0"/>
            <a:lstStyle/>
            <a:p>
              <a:endParaRPr>
                <a:solidFill>
                  <a:prstClr val="black"/>
                </a:solidFill>
              </a:endParaRPr>
            </a:p>
          </p:txBody>
        </p:sp>
        <p:sp>
          <p:nvSpPr>
            <p:cNvPr id="15" name="object 15"/>
            <p:cNvSpPr/>
            <p:nvPr/>
          </p:nvSpPr>
          <p:spPr>
            <a:xfrm>
              <a:off x="7217664" y="4512564"/>
              <a:ext cx="348996" cy="7680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7331837" y="4648962"/>
              <a:ext cx="120650" cy="533400"/>
            </a:xfrm>
            <a:custGeom>
              <a:avLst/>
              <a:gdLst/>
              <a:ahLst/>
              <a:cxnLst/>
              <a:rect l="l" t="t" r="r" b="b"/>
              <a:pathLst>
                <a:path w="120650" h="533400">
                  <a:moveTo>
                    <a:pt x="60281" y="51353"/>
                  </a:moveTo>
                  <a:lnTo>
                    <a:pt x="47239" y="73549"/>
                  </a:lnTo>
                  <a:lnTo>
                    <a:pt x="45847" y="533400"/>
                  </a:lnTo>
                  <a:lnTo>
                    <a:pt x="71755" y="533400"/>
                  </a:lnTo>
                  <a:lnTo>
                    <a:pt x="73135" y="73549"/>
                  </a:lnTo>
                  <a:lnTo>
                    <a:pt x="60281" y="51353"/>
                  </a:lnTo>
                  <a:close/>
                </a:path>
                <a:path w="120650" h="533400">
                  <a:moveTo>
                    <a:pt x="75200" y="25654"/>
                  </a:moveTo>
                  <a:lnTo>
                    <a:pt x="73279" y="25654"/>
                  </a:lnTo>
                  <a:lnTo>
                    <a:pt x="73147" y="73570"/>
                  </a:lnTo>
                  <a:lnTo>
                    <a:pt x="94234" y="109981"/>
                  </a:lnTo>
                  <a:lnTo>
                    <a:pt x="97790" y="116205"/>
                  </a:lnTo>
                  <a:lnTo>
                    <a:pt x="105664" y="118363"/>
                  </a:lnTo>
                  <a:lnTo>
                    <a:pt x="111887" y="114681"/>
                  </a:lnTo>
                  <a:lnTo>
                    <a:pt x="118110" y="111125"/>
                  </a:lnTo>
                  <a:lnTo>
                    <a:pt x="120269" y="103250"/>
                  </a:lnTo>
                  <a:lnTo>
                    <a:pt x="116586" y="97027"/>
                  </a:lnTo>
                  <a:lnTo>
                    <a:pt x="75200" y="25654"/>
                  </a:lnTo>
                  <a:close/>
                </a:path>
                <a:path w="120650" h="533400">
                  <a:moveTo>
                    <a:pt x="60325" y="0"/>
                  </a:moveTo>
                  <a:lnTo>
                    <a:pt x="3556" y="96646"/>
                  </a:lnTo>
                  <a:lnTo>
                    <a:pt x="0" y="102869"/>
                  </a:lnTo>
                  <a:lnTo>
                    <a:pt x="2032" y="110743"/>
                  </a:lnTo>
                  <a:lnTo>
                    <a:pt x="8128" y="114426"/>
                  </a:lnTo>
                  <a:lnTo>
                    <a:pt x="14351" y="117982"/>
                  </a:lnTo>
                  <a:lnTo>
                    <a:pt x="22225" y="115950"/>
                  </a:lnTo>
                  <a:lnTo>
                    <a:pt x="25908" y="109855"/>
                  </a:lnTo>
                  <a:lnTo>
                    <a:pt x="47227" y="73570"/>
                  </a:lnTo>
                  <a:lnTo>
                    <a:pt x="47371" y="25654"/>
                  </a:lnTo>
                  <a:lnTo>
                    <a:pt x="75200" y="25654"/>
                  </a:lnTo>
                  <a:lnTo>
                    <a:pt x="60325" y="0"/>
                  </a:lnTo>
                  <a:close/>
                </a:path>
                <a:path w="120650" h="533400">
                  <a:moveTo>
                    <a:pt x="73279" y="25654"/>
                  </a:moveTo>
                  <a:lnTo>
                    <a:pt x="47371" y="25654"/>
                  </a:lnTo>
                  <a:lnTo>
                    <a:pt x="47227" y="73570"/>
                  </a:lnTo>
                  <a:lnTo>
                    <a:pt x="60281" y="51353"/>
                  </a:lnTo>
                  <a:lnTo>
                    <a:pt x="49149" y="32131"/>
                  </a:lnTo>
                  <a:lnTo>
                    <a:pt x="73259" y="32131"/>
                  </a:lnTo>
                  <a:lnTo>
                    <a:pt x="73279" y="25654"/>
                  </a:lnTo>
                  <a:close/>
                </a:path>
                <a:path w="120650" h="533400">
                  <a:moveTo>
                    <a:pt x="73259" y="32131"/>
                  </a:moveTo>
                  <a:lnTo>
                    <a:pt x="49149" y="32131"/>
                  </a:lnTo>
                  <a:lnTo>
                    <a:pt x="71501" y="32257"/>
                  </a:lnTo>
                  <a:lnTo>
                    <a:pt x="60281" y="51353"/>
                  </a:lnTo>
                  <a:lnTo>
                    <a:pt x="73135" y="73549"/>
                  </a:lnTo>
                  <a:lnTo>
                    <a:pt x="73259" y="32131"/>
                  </a:lnTo>
                  <a:close/>
                </a:path>
                <a:path w="120650" h="533400">
                  <a:moveTo>
                    <a:pt x="49149" y="32131"/>
                  </a:moveTo>
                  <a:lnTo>
                    <a:pt x="60281" y="51353"/>
                  </a:lnTo>
                  <a:lnTo>
                    <a:pt x="71501" y="32257"/>
                  </a:lnTo>
                  <a:lnTo>
                    <a:pt x="49149" y="32131"/>
                  </a:lnTo>
                  <a:close/>
                </a:path>
              </a:pathLst>
            </a:custGeom>
            <a:solidFill>
              <a:srgbClr val="FF388B"/>
            </a:solidFill>
          </p:spPr>
          <p:txBody>
            <a:bodyPr wrap="square" lIns="0" tIns="0" rIns="0" bIns="0" rtlCol="0"/>
            <a:lstStyle/>
            <a:p>
              <a:endParaRPr>
                <a:solidFill>
                  <a:prstClr val="black"/>
                </a:solidFill>
              </a:endParaRPr>
            </a:p>
          </p:txBody>
        </p:sp>
        <p:sp>
          <p:nvSpPr>
            <p:cNvPr id="17" name="object 17"/>
            <p:cNvSpPr/>
            <p:nvPr/>
          </p:nvSpPr>
          <p:spPr>
            <a:xfrm>
              <a:off x="6716268" y="4843272"/>
              <a:ext cx="746759" cy="448055"/>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8" name="object 18"/>
            <p:cNvSpPr/>
            <p:nvPr/>
          </p:nvSpPr>
          <p:spPr>
            <a:xfrm>
              <a:off x="6781038" y="4877562"/>
              <a:ext cx="609600" cy="304800"/>
            </a:xfrm>
            <a:custGeom>
              <a:avLst/>
              <a:gdLst/>
              <a:ahLst/>
              <a:cxnLst/>
              <a:rect l="l" t="t" r="r" b="b"/>
              <a:pathLst>
                <a:path w="609600" h="304800">
                  <a:moveTo>
                    <a:pt x="0" y="304800"/>
                  </a:moveTo>
                  <a:lnTo>
                    <a:pt x="609600" y="0"/>
                  </a:lnTo>
                </a:path>
              </a:pathLst>
            </a:custGeom>
            <a:ln w="25908">
              <a:solidFill>
                <a:srgbClr val="FF388B"/>
              </a:solidFill>
            </a:ln>
          </p:spPr>
          <p:txBody>
            <a:bodyPr wrap="square" lIns="0" tIns="0" rIns="0" bIns="0" rtlCol="0"/>
            <a:lstStyle/>
            <a:p>
              <a:endParaRPr>
                <a:solidFill>
                  <a:prstClr val="black"/>
                </a:solidFill>
              </a:endParaRPr>
            </a:p>
          </p:txBody>
        </p:sp>
      </p:grpSp>
      <p:sp>
        <p:nvSpPr>
          <p:cNvPr id="19" name="object 19"/>
          <p:cNvSpPr txBox="1"/>
          <p:nvPr/>
        </p:nvSpPr>
        <p:spPr>
          <a:xfrm>
            <a:off x="1026058" y="1982851"/>
            <a:ext cx="1072515" cy="391160"/>
          </a:xfrm>
          <a:prstGeom prst="rect">
            <a:avLst/>
          </a:prstGeom>
        </p:spPr>
        <p:txBody>
          <a:bodyPr vert="horz" wrap="square" lIns="0" tIns="12700" rIns="0" bIns="0" rtlCol="0">
            <a:spAutoFit/>
          </a:bodyPr>
          <a:lstStyle/>
          <a:p>
            <a:pPr marL="12700">
              <a:spcBef>
                <a:spcPts val="100"/>
              </a:spcBef>
            </a:pPr>
            <a:r>
              <a:rPr sz="2400" b="1" spc="-35" dirty="0">
                <a:solidFill>
                  <a:srgbClr val="0000FF"/>
                </a:solidFill>
                <a:latin typeface="Arial"/>
                <a:cs typeface="Arial"/>
              </a:rPr>
              <a:t>Plasma</a:t>
            </a:r>
            <a:endParaRPr sz="2400">
              <a:solidFill>
                <a:prstClr val="black"/>
              </a:solidFill>
              <a:latin typeface="Arial"/>
              <a:cs typeface="Arial"/>
            </a:endParaRPr>
          </a:p>
        </p:txBody>
      </p:sp>
      <p:sp>
        <p:nvSpPr>
          <p:cNvPr id="20" name="object 20"/>
          <p:cNvSpPr txBox="1"/>
          <p:nvPr/>
        </p:nvSpPr>
        <p:spPr>
          <a:xfrm>
            <a:off x="1157122" y="2668651"/>
            <a:ext cx="581660" cy="391160"/>
          </a:xfrm>
          <a:prstGeom prst="rect">
            <a:avLst/>
          </a:prstGeom>
        </p:spPr>
        <p:txBody>
          <a:bodyPr vert="horz" wrap="square" lIns="0" tIns="12700" rIns="0" bIns="0" rtlCol="0">
            <a:spAutoFit/>
          </a:bodyPr>
          <a:lstStyle/>
          <a:p>
            <a:pPr marL="12700">
              <a:spcBef>
                <a:spcPts val="100"/>
              </a:spcBef>
            </a:pPr>
            <a:r>
              <a:rPr sz="2400" b="1" u="sng" spc="-190" dirty="0">
                <a:solidFill>
                  <a:srgbClr val="0000FF"/>
                </a:solidFill>
                <a:latin typeface="Arial"/>
                <a:cs typeface="Arial"/>
              </a:rPr>
              <a:t>CO2</a:t>
            </a:r>
            <a:endParaRPr sz="2400" u="sng" dirty="0">
              <a:solidFill>
                <a:prstClr val="black"/>
              </a:solidFill>
              <a:latin typeface="Arial"/>
              <a:cs typeface="Arial"/>
            </a:endParaRPr>
          </a:p>
        </p:txBody>
      </p:sp>
      <p:sp>
        <p:nvSpPr>
          <p:cNvPr id="21" name="object 21"/>
          <p:cNvSpPr txBox="1"/>
          <p:nvPr/>
        </p:nvSpPr>
        <p:spPr>
          <a:xfrm>
            <a:off x="1026566" y="5183885"/>
            <a:ext cx="918844" cy="391160"/>
          </a:xfrm>
          <a:prstGeom prst="rect">
            <a:avLst/>
          </a:prstGeom>
        </p:spPr>
        <p:txBody>
          <a:bodyPr vert="horz" wrap="square" lIns="0" tIns="12700" rIns="0" bIns="0" rtlCol="0">
            <a:spAutoFit/>
          </a:bodyPr>
          <a:lstStyle/>
          <a:p>
            <a:pPr marL="38100">
              <a:spcBef>
                <a:spcPts val="100"/>
              </a:spcBef>
            </a:pPr>
            <a:r>
              <a:rPr sz="2400" b="1" spc="-120" dirty="0">
                <a:solidFill>
                  <a:srgbClr val="0000FF"/>
                </a:solidFill>
                <a:latin typeface="Arial"/>
                <a:cs typeface="Arial"/>
              </a:rPr>
              <a:t>HCO3</a:t>
            </a:r>
            <a:r>
              <a:rPr sz="2400" b="1" spc="-179" baseline="24305" dirty="0">
                <a:solidFill>
                  <a:srgbClr val="0000FF"/>
                </a:solidFill>
                <a:latin typeface="Arial"/>
                <a:cs typeface="Arial"/>
              </a:rPr>
              <a:t>-</a:t>
            </a:r>
            <a:endParaRPr sz="2400" baseline="24305">
              <a:solidFill>
                <a:prstClr val="black"/>
              </a:solidFill>
              <a:latin typeface="Arial"/>
              <a:cs typeface="Arial"/>
            </a:endParaRPr>
          </a:p>
        </p:txBody>
      </p:sp>
      <p:sp>
        <p:nvSpPr>
          <p:cNvPr id="22" name="object 22"/>
          <p:cNvSpPr txBox="1"/>
          <p:nvPr/>
        </p:nvSpPr>
        <p:spPr>
          <a:xfrm>
            <a:off x="1171346" y="5869635"/>
            <a:ext cx="400685" cy="391160"/>
          </a:xfrm>
          <a:prstGeom prst="rect">
            <a:avLst/>
          </a:prstGeom>
        </p:spPr>
        <p:txBody>
          <a:bodyPr vert="horz" wrap="square" lIns="0" tIns="12700" rIns="0" bIns="0" rtlCol="0">
            <a:spAutoFit/>
          </a:bodyPr>
          <a:lstStyle/>
          <a:p>
            <a:pPr marL="38100">
              <a:spcBef>
                <a:spcPts val="100"/>
              </a:spcBef>
            </a:pPr>
            <a:r>
              <a:rPr sz="2400" b="1" spc="-130" dirty="0">
                <a:solidFill>
                  <a:srgbClr val="0000FF"/>
                </a:solidFill>
                <a:latin typeface="Arial"/>
                <a:cs typeface="Arial"/>
              </a:rPr>
              <a:t>Cl</a:t>
            </a:r>
            <a:r>
              <a:rPr sz="2400" b="1" spc="-195" baseline="24305" dirty="0">
                <a:solidFill>
                  <a:srgbClr val="0000FF"/>
                </a:solidFill>
                <a:latin typeface="Arial"/>
                <a:cs typeface="Arial"/>
              </a:rPr>
              <a:t>-</a:t>
            </a:r>
            <a:endParaRPr sz="2400" baseline="24305">
              <a:solidFill>
                <a:prstClr val="black"/>
              </a:solidFill>
              <a:latin typeface="Arial"/>
              <a:cs typeface="Arial"/>
            </a:endParaRPr>
          </a:p>
        </p:txBody>
      </p:sp>
      <p:grpSp>
        <p:nvGrpSpPr>
          <p:cNvPr id="23" name="object 23"/>
          <p:cNvGrpSpPr/>
          <p:nvPr/>
        </p:nvGrpSpPr>
        <p:grpSpPr>
          <a:xfrm>
            <a:off x="1734728" y="2683764"/>
            <a:ext cx="4425950" cy="3625850"/>
            <a:chOff x="1693164" y="2683764"/>
            <a:chExt cx="4425950" cy="3625850"/>
          </a:xfrm>
        </p:grpSpPr>
        <p:sp>
          <p:nvSpPr>
            <p:cNvPr id="24" name="object 24"/>
            <p:cNvSpPr/>
            <p:nvPr/>
          </p:nvSpPr>
          <p:spPr>
            <a:xfrm>
              <a:off x="1693164" y="5960364"/>
              <a:ext cx="4425696" cy="34899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5" name="object 25"/>
            <p:cNvSpPr/>
            <p:nvPr/>
          </p:nvSpPr>
          <p:spPr>
            <a:xfrm>
              <a:off x="1753362" y="6036627"/>
              <a:ext cx="4191000" cy="120650"/>
            </a:xfrm>
            <a:custGeom>
              <a:avLst/>
              <a:gdLst/>
              <a:ahLst/>
              <a:cxnLst/>
              <a:rect l="l" t="t" r="r" b="b"/>
              <a:pathLst>
                <a:path w="4191000" h="120650">
                  <a:moveTo>
                    <a:pt x="4139688" y="60134"/>
                  </a:moveTo>
                  <a:lnTo>
                    <a:pt x="4074922" y="97891"/>
                  </a:lnTo>
                  <a:lnTo>
                    <a:pt x="4072890" y="105816"/>
                  </a:lnTo>
                  <a:lnTo>
                    <a:pt x="4080002" y="118173"/>
                  </a:lnTo>
                  <a:lnTo>
                    <a:pt x="4088003" y="120269"/>
                  </a:lnTo>
                  <a:lnTo>
                    <a:pt x="4168793" y="73088"/>
                  </a:lnTo>
                  <a:lnTo>
                    <a:pt x="4165346" y="73088"/>
                  </a:lnTo>
                  <a:lnTo>
                    <a:pt x="4165346" y="71323"/>
                  </a:lnTo>
                  <a:lnTo>
                    <a:pt x="4158868" y="71323"/>
                  </a:lnTo>
                  <a:lnTo>
                    <a:pt x="4139688" y="60134"/>
                  </a:lnTo>
                  <a:close/>
                </a:path>
                <a:path w="4191000" h="120650">
                  <a:moveTo>
                    <a:pt x="4117481" y="47180"/>
                  </a:moveTo>
                  <a:lnTo>
                    <a:pt x="0" y="47180"/>
                  </a:lnTo>
                  <a:lnTo>
                    <a:pt x="0" y="73088"/>
                  </a:lnTo>
                  <a:lnTo>
                    <a:pt x="4117481" y="73088"/>
                  </a:lnTo>
                  <a:lnTo>
                    <a:pt x="4139688" y="60134"/>
                  </a:lnTo>
                  <a:lnTo>
                    <a:pt x="4117481" y="47180"/>
                  </a:lnTo>
                  <a:close/>
                </a:path>
                <a:path w="4191000" h="120650">
                  <a:moveTo>
                    <a:pt x="4168793" y="47180"/>
                  </a:moveTo>
                  <a:lnTo>
                    <a:pt x="4165346" y="47180"/>
                  </a:lnTo>
                  <a:lnTo>
                    <a:pt x="4165346" y="73088"/>
                  </a:lnTo>
                  <a:lnTo>
                    <a:pt x="4168793" y="73088"/>
                  </a:lnTo>
                  <a:lnTo>
                    <a:pt x="4191000" y="60134"/>
                  </a:lnTo>
                  <a:lnTo>
                    <a:pt x="4168793" y="47180"/>
                  </a:lnTo>
                  <a:close/>
                </a:path>
                <a:path w="4191000" h="120650">
                  <a:moveTo>
                    <a:pt x="4158868" y="48945"/>
                  </a:moveTo>
                  <a:lnTo>
                    <a:pt x="4139688" y="60134"/>
                  </a:lnTo>
                  <a:lnTo>
                    <a:pt x="4158868" y="71323"/>
                  </a:lnTo>
                  <a:lnTo>
                    <a:pt x="4158868" y="48945"/>
                  </a:lnTo>
                  <a:close/>
                </a:path>
                <a:path w="4191000" h="120650">
                  <a:moveTo>
                    <a:pt x="4165346" y="48945"/>
                  </a:moveTo>
                  <a:lnTo>
                    <a:pt x="4158868" y="48945"/>
                  </a:lnTo>
                  <a:lnTo>
                    <a:pt x="4158868" y="71323"/>
                  </a:lnTo>
                  <a:lnTo>
                    <a:pt x="4165346" y="71323"/>
                  </a:lnTo>
                  <a:lnTo>
                    <a:pt x="4165346" y="48945"/>
                  </a:lnTo>
                  <a:close/>
                </a:path>
                <a:path w="4191000" h="120650">
                  <a:moveTo>
                    <a:pt x="4088003" y="0"/>
                  </a:moveTo>
                  <a:lnTo>
                    <a:pt x="4080002" y="2082"/>
                  </a:lnTo>
                  <a:lnTo>
                    <a:pt x="4072890" y="14452"/>
                  </a:lnTo>
                  <a:lnTo>
                    <a:pt x="4074922" y="22377"/>
                  </a:lnTo>
                  <a:lnTo>
                    <a:pt x="4139688" y="60134"/>
                  </a:lnTo>
                  <a:lnTo>
                    <a:pt x="4158868" y="48945"/>
                  </a:lnTo>
                  <a:lnTo>
                    <a:pt x="4165346" y="48945"/>
                  </a:lnTo>
                  <a:lnTo>
                    <a:pt x="4165346" y="47180"/>
                  </a:lnTo>
                  <a:lnTo>
                    <a:pt x="4168793" y="47180"/>
                  </a:lnTo>
                  <a:lnTo>
                    <a:pt x="4088003" y="0"/>
                  </a:lnTo>
                  <a:close/>
                </a:path>
              </a:pathLst>
            </a:custGeom>
            <a:solidFill>
              <a:srgbClr val="FF388B"/>
            </a:solidFill>
          </p:spPr>
          <p:txBody>
            <a:bodyPr wrap="square" lIns="0" tIns="0" rIns="0" bIns="0" rtlCol="0"/>
            <a:lstStyle/>
            <a:p>
              <a:endParaRPr>
                <a:solidFill>
                  <a:prstClr val="black"/>
                </a:solidFill>
              </a:endParaRPr>
            </a:p>
          </p:txBody>
        </p:sp>
        <p:sp>
          <p:nvSpPr>
            <p:cNvPr id="26" name="object 26"/>
            <p:cNvSpPr/>
            <p:nvPr/>
          </p:nvSpPr>
          <p:spPr>
            <a:xfrm>
              <a:off x="1959864" y="5274564"/>
              <a:ext cx="2901695" cy="348996"/>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7" name="object 27"/>
            <p:cNvSpPr/>
            <p:nvPr/>
          </p:nvSpPr>
          <p:spPr>
            <a:xfrm>
              <a:off x="2134362" y="5350891"/>
              <a:ext cx="2667000" cy="120650"/>
            </a:xfrm>
            <a:custGeom>
              <a:avLst/>
              <a:gdLst/>
              <a:ahLst/>
              <a:cxnLst/>
              <a:rect l="l" t="t" r="r" b="b"/>
              <a:pathLst>
                <a:path w="2667000" h="120650">
                  <a:moveTo>
                    <a:pt x="102996" y="0"/>
                  </a:moveTo>
                  <a:lnTo>
                    <a:pt x="0" y="60071"/>
                  </a:lnTo>
                  <a:lnTo>
                    <a:pt x="102996" y="120142"/>
                  </a:lnTo>
                  <a:lnTo>
                    <a:pt x="110998" y="118110"/>
                  </a:lnTo>
                  <a:lnTo>
                    <a:pt x="114554" y="111887"/>
                  </a:lnTo>
                  <a:lnTo>
                    <a:pt x="118110" y="105791"/>
                  </a:lnTo>
                  <a:lnTo>
                    <a:pt x="116077" y="97790"/>
                  </a:lnTo>
                  <a:lnTo>
                    <a:pt x="109855" y="94234"/>
                  </a:lnTo>
                  <a:lnTo>
                    <a:pt x="73496" y="73025"/>
                  </a:lnTo>
                  <a:lnTo>
                    <a:pt x="25654" y="73025"/>
                  </a:lnTo>
                  <a:lnTo>
                    <a:pt x="25654" y="47117"/>
                  </a:lnTo>
                  <a:lnTo>
                    <a:pt x="73496" y="47117"/>
                  </a:lnTo>
                  <a:lnTo>
                    <a:pt x="109855" y="25908"/>
                  </a:lnTo>
                  <a:lnTo>
                    <a:pt x="116077" y="22352"/>
                  </a:lnTo>
                  <a:lnTo>
                    <a:pt x="118110" y="14351"/>
                  </a:lnTo>
                  <a:lnTo>
                    <a:pt x="114554" y="8255"/>
                  </a:lnTo>
                  <a:lnTo>
                    <a:pt x="110998" y="2032"/>
                  </a:lnTo>
                  <a:lnTo>
                    <a:pt x="102996" y="0"/>
                  </a:lnTo>
                  <a:close/>
                </a:path>
                <a:path w="2667000" h="120650">
                  <a:moveTo>
                    <a:pt x="73496" y="47117"/>
                  </a:moveTo>
                  <a:lnTo>
                    <a:pt x="25654" y="47117"/>
                  </a:lnTo>
                  <a:lnTo>
                    <a:pt x="25654" y="73025"/>
                  </a:lnTo>
                  <a:lnTo>
                    <a:pt x="73496" y="73025"/>
                  </a:lnTo>
                  <a:lnTo>
                    <a:pt x="70448" y="71247"/>
                  </a:lnTo>
                  <a:lnTo>
                    <a:pt x="32131" y="71247"/>
                  </a:lnTo>
                  <a:lnTo>
                    <a:pt x="32131" y="48895"/>
                  </a:lnTo>
                  <a:lnTo>
                    <a:pt x="70448" y="48895"/>
                  </a:lnTo>
                  <a:lnTo>
                    <a:pt x="73496" y="47117"/>
                  </a:lnTo>
                  <a:close/>
                </a:path>
                <a:path w="2667000" h="120650">
                  <a:moveTo>
                    <a:pt x="2667000" y="47117"/>
                  </a:moveTo>
                  <a:lnTo>
                    <a:pt x="73496" y="47117"/>
                  </a:lnTo>
                  <a:lnTo>
                    <a:pt x="51289" y="60071"/>
                  </a:lnTo>
                  <a:lnTo>
                    <a:pt x="73496" y="73025"/>
                  </a:lnTo>
                  <a:lnTo>
                    <a:pt x="2667000" y="73025"/>
                  </a:lnTo>
                  <a:lnTo>
                    <a:pt x="2667000" y="47117"/>
                  </a:lnTo>
                  <a:close/>
                </a:path>
                <a:path w="2667000" h="120650">
                  <a:moveTo>
                    <a:pt x="32131" y="48895"/>
                  </a:moveTo>
                  <a:lnTo>
                    <a:pt x="32131" y="71247"/>
                  </a:lnTo>
                  <a:lnTo>
                    <a:pt x="51289" y="60071"/>
                  </a:lnTo>
                  <a:lnTo>
                    <a:pt x="32131" y="48895"/>
                  </a:lnTo>
                  <a:close/>
                </a:path>
                <a:path w="2667000" h="120650">
                  <a:moveTo>
                    <a:pt x="51289" y="60071"/>
                  </a:moveTo>
                  <a:lnTo>
                    <a:pt x="32131" y="71247"/>
                  </a:lnTo>
                  <a:lnTo>
                    <a:pt x="70448" y="71247"/>
                  </a:lnTo>
                  <a:lnTo>
                    <a:pt x="51289" y="60071"/>
                  </a:lnTo>
                  <a:close/>
                </a:path>
                <a:path w="2667000" h="120650">
                  <a:moveTo>
                    <a:pt x="70448" y="48895"/>
                  </a:moveTo>
                  <a:lnTo>
                    <a:pt x="32131"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8" name="object 28"/>
            <p:cNvSpPr/>
            <p:nvPr/>
          </p:nvSpPr>
          <p:spPr>
            <a:xfrm>
              <a:off x="1967484" y="2683764"/>
              <a:ext cx="3526536" cy="348996"/>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9" name="object 29"/>
            <p:cNvSpPr/>
            <p:nvPr/>
          </p:nvSpPr>
          <p:spPr>
            <a:xfrm>
              <a:off x="2027682" y="2760091"/>
              <a:ext cx="3291840" cy="120650"/>
            </a:xfrm>
            <a:custGeom>
              <a:avLst/>
              <a:gdLst/>
              <a:ahLst/>
              <a:cxnLst/>
              <a:rect l="l" t="t" r="r" b="b"/>
              <a:pathLst>
                <a:path w="3291840" h="120650">
                  <a:moveTo>
                    <a:pt x="3240550" y="60071"/>
                  </a:moveTo>
                  <a:lnTo>
                    <a:pt x="3181985" y="94234"/>
                  </a:lnTo>
                  <a:lnTo>
                    <a:pt x="3175762" y="97789"/>
                  </a:lnTo>
                  <a:lnTo>
                    <a:pt x="3173730" y="105791"/>
                  </a:lnTo>
                  <a:lnTo>
                    <a:pt x="3177285" y="111887"/>
                  </a:lnTo>
                  <a:lnTo>
                    <a:pt x="3180842" y="118110"/>
                  </a:lnTo>
                  <a:lnTo>
                    <a:pt x="3188843" y="120142"/>
                  </a:lnTo>
                  <a:lnTo>
                    <a:pt x="3269628" y="73025"/>
                  </a:lnTo>
                  <a:lnTo>
                    <a:pt x="3266185" y="73025"/>
                  </a:lnTo>
                  <a:lnTo>
                    <a:pt x="3266185" y="71247"/>
                  </a:lnTo>
                  <a:lnTo>
                    <a:pt x="3259708" y="71247"/>
                  </a:lnTo>
                  <a:lnTo>
                    <a:pt x="3240550" y="60071"/>
                  </a:lnTo>
                  <a:close/>
                </a:path>
                <a:path w="3291840" h="120650">
                  <a:moveTo>
                    <a:pt x="3218343" y="47117"/>
                  </a:moveTo>
                  <a:lnTo>
                    <a:pt x="0" y="47117"/>
                  </a:lnTo>
                  <a:lnTo>
                    <a:pt x="0" y="73025"/>
                  </a:lnTo>
                  <a:lnTo>
                    <a:pt x="3218343" y="73025"/>
                  </a:lnTo>
                  <a:lnTo>
                    <a:pt x="3240550" y="60071"/>
                  </a:lnTo>
                  <a:lnTo>
                    <a:pt x="3218343" y="47117"/>
                  </a:lnTo>
                  <a:close/>
                </a:path>
                <a:path w="3291840" h="120650">
                  <a:moveTo>
                    <a:pt x="3269629" y="47117"/>
                  </a:moveTo>
                  <a:lnTo>
                    <a:pt x="3266185" y="47117"/>
                  </a:lnTo>
                  <a:lnTo>
                    <a:pt x="3266185" y="73025"/>
                  </a:lnTo>
                  <a:lnTo>
                    <a:pt x="3269628" y="73025"/>
                  </a:lnTo>
                  <a:lnTo>
                    <a:pt x="3291840" y="60071"/>
                  </a:lnTo>
                  <a:lnTo>
                    <a:pt x="3269629" y="47117"/>
                  </a:lnTo>
                  <a:close/>
                </a:path>
                <a:path w="3291840" h="120650">
                  <a:moveTo>
                    <a:pt x="3259708" y="48895"/>
                  </a:moveTo>
                  <a:lnTo>
                    <a:pt x="3240550" y="60071"/>
                  </a:lnTo>
                  <a:lnTo>
                    <a:pt x="3259708" y="71247"/>
                  </a:lnTo>
                  <a:lnTo>
                    <a:pt x="3259708" y="48895"/>
                  </a:lnTo>
                  <a:close/>
                </a:path>
                <a:path w="3291840" h="120650">
                  <a:moveTo>
                    <a:pt x="3266185" y="48895"/>
                  </a:moveTo>
                  <a:lnTo>
                    <a:pt x="3259708" y="48895"/>
                  </a:lnTo>
                  <a:lnTo>
                    <a:pt x="3259708" y="71247"/>
                  </a:lnTo>
                  <a:lnTo>
                    <a:pt x="3266185" y="71247"/>
                  </a:lnTo>
                  <a:lnTo>
                    <a:pt x="3266185" y="48895"/>
                  </a:lnTo>
                  <a:close/>
                </a:path>
                <a:path w="3291840" h="120650">
                  <a:moveTo>
                    <a:pt x="3188843" y="0"/>
                  </a:moveTo>
                  <a:lnTo>
                    <a:pt x="3180842" y="2032"/>
                  </a:lnTo>
                  <a:lnTo>
                    <a:pt x="3177285" y="8255"/>
                  </a:lnTo>
                  <a:lnTo>
                    <a:pt x="3173730" y="14350"/>
                  </a:lnTo>
                  <a:lnTo>
                    <a:pt x="3175762" y="22351"/>
                  </a:lnTo>
                  <a:lnTo>
                    <a:pt x="3181985" y="25908"/>
                  </a:lnTo>
                  <a:lnTo>
                    <a:pt x="3240550" y="60071"/>
                  </a:lnTo>
                  <a:lnTo>
                    <a:pt x="3259708" y="48895"/>
                  </a:lnTo>
                  <a:lnTo>
                    <a:pt x="3266185" y="48895"/>
                  </a:lnTo>
                  <a:lnTo>
                    <a:pt x="3266185" y="47117"/>
                  </a:lnTo>
                  <a:lnTo>
                    <a:pt x="3269629" y="47117"/>
                  </a:lnTo>
                  <a:lnTo>
                    <a:pt x="3188843" y="0"/>
                  </a:lnTo>
                  <a:close/>
                </a:path>
              </a:pathLst>
            </a:custGeom>
            <a:solidFill>
              <a:srgbClr val="FF388B"/>
            </a:solidFill>
          </p:spPr>
          <p:txBody>
            <a:bodyPr wrap="square" lIns="0" tIns="0" rIns="0" bIns="0" rtlCol="0"/>
            <a:lstStyle/>
            <a:p>
              <a:endParaRPr>
                <a:solidFill>
                  <a:prstClr val="black"/>
                </a:solidFill>
              </a:endParaRPr>
            </a:p>
          </p:txBody>
        </p:sp>
      </p:grpSp>
      <p:sp>
        <p:nvSpPr>
          <p:cNvPr id="30" name="مستطيل 29"/>
          <p:cNvSpPr/>
          <p:nvPr/>
        </p:nvSpPr>
        <p:spPr>
          <a:xfrm>
            <a:off x="323529" y="608116"/>
            <a:ext cx="8820470" cy="1284454"/>
          </a:xfrm>
          <a:prstGeom prst="rect">
            <a:avLst/>
          </a:prstGeom>
        </p:spPr>
        <p:txBody>
          <a:bodyPr wrap="square">
            <a:spAutoFit/>
          </a:bodyPr>
          <a:lstStyle/>
          <a:p>
            <a:pPr marL="37465" marR="466090" lvl="0">
              <a:lnSpc>
                <a:spcPts val="5040"/>
              </a:lnSpc>
              <a:spcBef>
                <a:spcPts val="450"/>
              </a:spcBef>
              <a:buClr>
                <a:srgbClr val="9C007E"/>
              </a:buClr>
              <a:buSzPct val="94642"/>
              <a:tabLst>
                <a:tab pos="312420" algn="l"/>
              </a:tabLst>
            </a:pPr>
            <a:r>
              <a:rPr lang="en-US" sz="2400" b="1" spc="-200" dirty="0">
                <a:solidFill>
                  <a:prstClr val="black"/>
                </a:solidFill>
                <a:latin typeface="Arial"/>
                <a:cs typeface="Arial"/>
              </a:rPr>
              <a:t>This </a:t>
            </a:r>
            <a:r>
              <a:rPr lang="en-US" sz="2400" b="1" spc="-165" dirty="0">
                <a:solidFill>
                  <a:prstClr val="black"/>
                </a:solidFill>
                <a:latin typeface="Arial"/>
                <a:cs typeface="Arial"/>
              </a:rPr>
              <a:t>is </a:t>
            </a:r>
            <a:r>
              <a:rPr lang="en-US" sz="2400" b="1" spc="40" dirty="0">
                <a:solidFill>
                  <a:srgbClr val="FF0066"/>
                </a:solidFill>
                <a:latin typeface="Arial"/>
                <a:cs typeface="Arial"/>
              </a:rPr>
              <a:t>referred </a:t>
            </a:r>
            <a:r>
              <a:rPr lang="en-US" sz="2400" b="1" spc="5" dirty="0">
                <a:solidFill>
                  <a:srgbClr val="FF0066"/>
                </a:solidFill>
                <a:latin typeface="Arial"/>
                <a:cs typeface="Arial"/>
              </a:rPr>
              <a:t>to </a:t>
            </a:r>
            <a:r>
              <a:rPr lang="en-US" sz="2400" b="1" spc="-65" dirty="0">
                <a:solidFill>
                  <a:srgbClr val="FF0066"/>
                </a:solidFill>
                <a:latin typeface="Arial"/>
                <a:cs typeface="Arial"/>
              </a:rPr>
              <a:t>as </a:t>
            </a:r>
            <a:r>
              <a:rPr lang="en-US" sz="2400" b="1" u="sng" spc="-45" dirty="0">
                <a:solidFill>
                  <a:srgbClr val="FF0066"/>
                </a:solidFill>
                <a:latin typeface="Arial"/>
                <a:cs typeface="Arial"/>
              </a:rPr>
              <a:t>chloride </a:t>
            </a:r>
            <a:r>
              <a:rPr lang="en-US" sz="2400" b="1" u="sng" spc="-95" dirty="0">
                <a:solidFill>
                  <a:srgbClr val="FF0066"/>
                </a:solidFill>
                <a:latin typeface="Arial"/>
                <a:cs typeface="Arial"/>
              </a:rPr>
              <a:t>shift</a:t>
            </a:r>
            <a:r>
              <a:rPr lang="en-US" sz="2400" b="1" spc="-95" dirty="0">
                <a:solidFill>
                  <a:srgbClr val="FF0066"/>
                </a:solidFill>
                <a:latin typeface="Arial"/>
                <a:cs typeface="Arial"/>
              </a:rPr>
              <a:t>, </a:t>
            </a:r>
            <a:r>
              <a:rPr lang="en-US" sz="2400" b="1" spc="-70" dirty="0">
                <a:solidFill>
                  <a:srgbClr val="0000FF"/>
                </a:solidFill>
                <a:latin typeface="Arial"/>
                <a:cs typeface="Arial"/>
              </a:rPr>
              <a:t>helps </a:t>
            </a:r>
            <a:r>
              <a:rPr lang="en-US" sz="2400" b="1" spc="-185" dirty="0">
                <a:solidFill>
                  <a:srgbClr val="0000FF"/>
                </a:solidFill>
                <a:latin typeface="Arial"/>
                <a:cs typeface="Arial"/>
              </a:rPr>
              <a:t>to  </a:t>
            </a:r>
            <a:r>
              <a:rPr lang="en-US" sz="2400" b="1" spc="35" dirty="0">
                <a:solidFill>
                  <a:srgbClr val="0000FF"/>
                </a:solidFill>
                <a:latin typeface="Arial"/>
                <a:cs typeface="Arial"/>
              </a:rPr>
              <a:t>generate </a:t>
            </a:r>
            <a:r>
              <a:rPr lang="en-US" sz="2400" b="1" spc="-110" dirty="0">
                <a:solidFill>
                  <a:srgbClr val="0000FF"/>
                </a:solidFill>
                <a:latin typeface="Arial"/>
                <a:cs typeface="Arial"/>
              </a:rPr>
              <a:t>HCO</a:t>
            </a:r>
            <a:r>
              <a:rPr lang="en-US" sz="2400" b="1" spc="-165" baseline="-21021" dirty="0">
                <a:solidFill>
                  <a:srgbClr val="0000FF"/>
                </a:solidFill>
                <a:latin typeface="Arial"/>
                <a:cs typeface="Arial"/>
              </a:rPr>
              <a:t>3</a:t>
            </a:r>
            <a:r>
              <a:rPr lang="en-US" sz="2400" b="1" spc="-165" baseline="25525" dirty="0">
                <a:solidFill>
                  <a:srgbClr val="0000FF"/>
                </a:solidFill>
                <a:latin typeface="Arial"/>
                <a:cs typeface="Arial"/>
              </a:rPr>
              <a:t>-</a:t>
            </a:r>
            <a:r>
              <a:rPr lang="en-US" sz="2400" b="1" spc="359" baseline="25525" dirty="0">
                <a:solidFill>
                  <a:srgbClr val="0000FF"/>
                </a:solidFill>
                <a:latin typeface="Arial"/>
                <a:cs typeface="Arial"/>
              </a:rPr>
              <a:t> </a:t>
            </a:r>
            <a:r>
              <a:rPr lang="en-US" sz="2400" b="1" spc="-160" dirty="0">
                <a:solidFill>
                  <a:srgbClr val="0000FF"/>
                </a:solidFill>
                <a:latin typeface="Arial"/>
                <a:cs typeface="Arial"/>
              </a:rPr>
              <a:t>.</a:t>
            </a:r>
            <a:endParaRPr lang="en-US" sz="2400" dirty="0">
              <a:solidFill>
                <a:prstClr val="black"/>
              </a:solidFill>
              <a:latin typeface="Arial"/>
              <a:cs typeface="Arial"/>
            </a:endParaRPr>
          </a:p>
        </p:txBody>
      </p:sp>
    </p:spTree>
    <p:extLst>
      <p:ext uri="{BB962C8B-B14F-4D97-AF65-F5344CB8AC3E}">
        <p14:creationId xmlns:p14="http://schemas.microsoft.com/office/powerpoint/2010/main" val="66881305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ورق">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ورق">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ورق">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7B27F43C3424F14B9B09E11064185262" ma:contentTypeVersion="2" ma:contentTypeDescription="إنشاء مستند جديد." ma:contentTypeScope="" ma:versionID="74777f0aaaf83fa0109b45610832be46">
  <xsd:schema xmlns:xsd="http://www.w3.org/2001/XMLSchema" xmlns:xs="http://www.w3.org/2001/XMLSchema" xmlns:p="http://schemas.microsoft.com/office/2006/metadata/properties" xmlns:ns2="cfb739ad-8775-4f5f-a2cf-07c24ded535e" targetNamespace="http://schemas.microsoft.com/office/2006/metadata/properties" ma:root="true" ma:fieldsID="176c5ba3b820414081cd8cf45e0b7971" ns2:_="">
    <xsd:import namespace="cfb739ad-8775-4f5f-a2cf-07c24ded535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b739ad-8775-4f5f-a2cf-07c24ded53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ABD6D8-6369-444E-A9B2-D2B4EF605C1F}">
  <ds:schemaRefs>
    <ds:schemaRef ds:uri="http://schemas.microsoft.com/sharepoint/v3/contenttype/forms"/>
  </ds:schemaRefs>
</ds:datastoreItem>
</file>

<file path=customXml/itemProps2.xml><?xml version="1.0" encoding="utf-8"?>
<ds:datastoreItem xmlns:ds="http://schemas.openxmlformats.org/officeDocument/2006/customXml" ds:itemID="{384C09D8-A1AD-481F-A726-6403ACA7DD43}"/>
</file>

<file path=customXml/itemProps3.xml><?xml version="1.0" encoding="utf-8"?>
<ds:datastoreItem xmlns:ds="http://schemas.openxmlformats.org/officeDocument/2006/customXml" ds:itemID="{BC6DA98A-9EA0-4ED5-BE7E-77EA69454E1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551</TotalTime>
  <Words>1719</Words>
  <Application>Microsoft Office PowerPoint</Application>
  <PresentationFormat>On-screen Show (4:3)</PresentationFormat>
  <Paragraphs>289</Paragraphs>
  <Slides>33</Slides>
  <Notes>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ورق</vt:lpstr>
      <vt:lpstr>PowerPoint Presentation</vt:lpstr>
      <vt:lpstr>PowerPoint Presentation</vt:lpstr>
      <vt:lpstr>PowerPoint Presentation</vt:lpstr>
      <vt:lpstr>PowerPoint Presentation</vt:lpstr>
      <vt:lpstr>PowerPoint Presentation</vt:lpstr>
      <vt:lpstr>The large volumes of CO2 produced by the  cellular metabolic activity. All of this CO2 is eliminated from the body in  the expired air via the lungs  The respiratory  centre is highly sensitive to changes in the  pH of blood. Decrease in blood pH causes hyperventilation  to blow off co2 &amp; reducing the H2CO3 concentration </vt:lpstr>
      <vt:lpstr>PowerPoint Presentation</vt:lpstr>
      <vt:lpstr>PowerPoint Presentation</vt:lpstr>
      <vt:lpstr>Erythrocyte</vt:lpstr>
      <vt:lpstr>PowerPoint Presentation</vt:lpstr>
      <vt:lpstr>PowerPoint Presentation</vt:lpstr>
      <vt:lpstr>Tubular lumen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MCC</dc:creator>
  <cp:lastModifiedBy>hp_i5</cp:lastModifiedBy>
  <cp:revision>27</cp:revision>
  <dcterms:created xsi:type="dcterms:W3CDTF">2021-01-11T17:08:00Z</dcterms:created>
  <dcterms:modified xsi:type="dcterms:W3CDTF">2021-04-20T10:56:12Z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0x0101007B27F43C3424F14B9B09E11064185262</vt:lpwstr>
  </property>
</Properties>
</file>