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9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619A-FC6E-4FDE-AE3A-95548731319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79BA-2383-4E65-9B72-B9F65044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4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C619A-FC6E-4FDE-AE3A-95548731319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479BA-2383-4E65-9B72-B9F65044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b="1" smtClean="0">
                <a:solidFill>
                  <a:schemeClr val="bg1"/>
                </a:solidFill>
              </a:rPr>
              <a:t>UGS-Pathology of the Male Genital System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85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TESTIS- Cryptorchidism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2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TESTIS- Cryptorchidism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9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TESTIS- Vascular Disturbances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1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TESTIS- </a:t>
            </a: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Torsion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23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smtClean="0"/>
              <a:t>TESTIS- </a:t>
            </a:r>
            <a:r>
              <a:rPr lang="en-US" smtClean="0">
                <a:solidFill>
                  <a:schemeClr val="accent2"/>
                </a:solidFill>
              </a:rPr>
              <a:t>Bell clapper abnormality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0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TESTIS- </a:t>
            </a: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Torsion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0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TESTIS- Neoplasms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28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Testicular Neoplasms – Risk factors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44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Testicular Neoplasms - GCNIS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15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Testicular germ cell tumors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PENIS - Malformations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54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- Seminoma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63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- Seminoma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0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- Seminoma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66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- Embryonal carcinoma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03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Yolk sac tumor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72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Yolk sac tumor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16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Yolk sac tumor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55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Choriocarcinoma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46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Choriocarcinoma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18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Teratoma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3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smtClean="0"/>
              <a:t>PENIS - Malformations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02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Teratoma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26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Teratoma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80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Teratoma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45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Clinical features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58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Clinical features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84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tumor markers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75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>GCTs – tumor markers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13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PROSTATE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03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Prostate – main pathology: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40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Prostate</a:t>
            </a:r>
            <a:r>
              <a:rPr lang="en-US" b="1" smtClean="0"/>
              <a:t>– Histology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6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PENIS - Inflammatory Lesions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43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3000" b="1" smtClean="0"/>
              <a:t>Prostate</a:t>
            </a:r>
            <a:r>
              <a:rPr lang="it-IT" sz="3000" smtClean="0"/>
              <a:t> -</a:t>
            </a:r>
            <a:r>
              <a:rPr lang="it-IT" sz="3000" b="1" smtClean="0"/>
              <a:t> Benign Prostatic Hyperplasia (BPH)</a:t>
            </a:r>
            <a:endParaRPr lang="it-IT" sz="3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23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000" b="1" smtClean="0"/>
              <a:t>BPH - </a:t>
            </a:r>
            <a:r>
              <a:rPr lang="en-US" sz="3200" b="1" smtClean="0">
                <a:solidFill>
                  <a:schemeClr val="accent2"/>
                </a:solidFill>
              </a:rPr>
              <a:t>Pathogenesis</a:t>
            </a:r>
            <a:endParaRPr lang="en-US" sz="3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3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000" b="1" smtClean="0"/>
              <a:t>BPH - </a:t>
            </a:r>
            <a:r>
              <a:rPr lang="en-US" sz="3200" b="1" smtClean="0">
                <a:solidFill>
                  <a:schemeClr val="accent2"/>
                </a:solidFill>
              </a:rPr>
              <a:t>Clinical Features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26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Carcinoma of the Prostate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7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000" b="1" smtClean="0"/>
              <a:t>Prostatic adenoCa. - </a:t>
            </a:r>
            <a:r>
              <a:rPr lang="en-US" sz="3200" b="1" smtClean="0">
                <a:solidFill>
                  <a:schemeClr val="accent2"/>
                </a:solidFill>
              </a:rPr>
              <a:t>Pathogenesis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505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000" b="1" smtClean="0"/>
              <a:t>Prostatic adenoCa. - </a:t>
            </a:r>
            <a:r>
              <a:rPr lang="en-US" sz="3200" b="1" smtClean="0">
                <a:solidFill>
                  <a:schemeClr val="accent2"/>
                </a:solidFill>
              </a:rPr>
              <a:t>Pathogenesis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608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000" b="1" smtClean="0"/>
              <a:t>Prostatic adenoCa. - </a:t>
            </a:r>
            <a:r>
              <a:rPr lang="en-US" sz="3200" b="1" smtClean="0">
                <a:solidFill>
                  <a:schemeClr val="accent2"/>
                </a:solidFill>
              </a:rPr>
              <a:t>Morphology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581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000" b="1" smtClean="0"/>
              <a:t>Prostatic adenoCa. - </a:t>
            </a:r>
            <a:r>
              <a:rPr lang="en-US" sz="3200" b="1" smtClean="0">
                <a:solidFill>
                  <a:schemeClr val="accent2"/>
                </a:solidFill>
              </a:rPr>
              <a:t>Morphology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361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000" b="1" smtClean="0"/>
              <a:t>Prostatic adenoCa. - </a:t>
            </a:r>
            <a:r>
              <a:rPr lang="en-US" sz="3200" b="1" smtClean="0">
                <a:solidFill>
                  <a:schemeClr val="accent2"/>
                </a:solidFill>
              </a:rPr>
              <a:t>Clinical Features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571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000" b="1" smtClean="0"/>
              <a:t>Prostatic adenoCa. - </a:t>
            </a:r>
            <a:r>
              <a:rPr lang="en-US" sz="3200" b="1" smtClean="0">
                <a:solidFill>
                  <a:schemeClr val="accent2"/>
                </a:solidFill>
              </a:rPr>
              <a:t>Clinical Features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PENIS - Inflammatory Lesions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740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smtClean="0"/>
              <a:t>THANKS!</a:t>
            </a:r>
            <a:endParaRPr lang="en-US" sz="6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2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PENIS - Neoplasms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5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PENIS - Bowen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8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PENIS - SCC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3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PENIS - SCC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59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2D28F1D26FE4B931D7B4E1E0E1CED" ma:contentTypeVersion="2" ma:contentTypeDescription="Create a new document." ma:contentTypeScope="" ma:versionID="68094bf194e3f7dcee177ed59aeb4a55">
  <xsd:schema xmlns:xsd="http://www.w3.org/2001/XMLSchema" xmlns:xs="http://www.w3.org/2001/XMLSchema" xmlns:p="http://schemas.microsoft.com/office/2006/metadata/properties" xmlns:ns2="d7507fda-1071-41c4-a8ef-557a0a5032c8" targetNamespace="http://schemas.microsoft.com/office/2006/metadata/properties" ma:root="true" ma:fieldsID="3abc411a73a2ac27f0c82472c7a7045d" ns2:_="">
    <xsd:import namespace="d7507fda-1071-41c4-a8ef-557a0a5032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07fda-1071-41c4-a8ef-557a0a503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83FAAA-07D6-4277-9CF5-C34F20BE83AE}"/>
</file>

<file path=customXml/itemProps2.xml><?xml version="1.0" encoding="utf-8"?>
<ds:datastoreItem xmlns:ds="http://schemas.openxmlformats.org/officeDocument/2006/customXml" ds:itemID="{A452DFC5-B89C-4636-93AD-8822758788D2}"/>
</file>

<file path=customXml/itemProps3.xml><?xml version="1.0" encoding="utf-8"?>
<ds:datastoreItem xmlns:ds="http://schemas.openxmlformats.org/officeDocument/2006/customXml" ds:itemID="{BCBF43AB-CF12-4150-B865-1AD31ABC929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On-screen Show (16:9)</PresentationFormat>
  <Paragraphs>50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UGS-Pathology of the Male Genital System </vt:lpstr>
      <vt:lpstr>PENIS - Malformations</vt:lpstr>
      <vt:lpstr>PENIS - Malformations</vt:lpstr>
      <vt:lpstr>PENIS - Inflammatory Lesions</vt:lpstr>
      <vt:lpstr>PENIS - Inflammatory Lesions</vt:lpstr>
      <vt:lpstr>PENIS - Neoplasms</vt:lpstr>
      <vt:lpstr>PENIS - Bowen disease</vt:lpstr>
      <vt:lpstr>PENIS - SCC</vt:lpstr>
      <vt:lpstr>PENIS - SCC</vt:lpstr>
      <vt:lpstr>TESTIS- Cryptorchidism</vt:lpstr>
      <vt:lpstr>TESTIS- Cryptorchidism</vt:lpstr>
      <vt:lpstr>TESTIS- Vascular Disturbances</vt:lpstr>
      <vt:lpstr>TESTIS- Adult Torsion </vt:lpstr>
      <vt:lpstr>TESTIS- Bell clapper abnormality</vt:lpstr>
      <vt:lpstr>TESTIS- Adult Torsion </vt:lpstr>
      <vt:lpstr>TESTIS- Neoplasms </vt:lpstr>
      <vt:lpstr>Testicular Neoplasms – Risk factors</vt:lpstr>
      <vt:lpstr>Testicular Neoplasms - GCNIS</vt:lpstr>
      <vt:lpstr>Testicular germ cell tumors</vt:lpstr>
      <vt:lpstr>GCTs - Seminoma</vt:lpstr>
      <vt:lpstr>GCTs - Seminoma</vt:lpstr>
      <vt:lpstr>GCTs - Seminoma</vt:lpstr>
      <vt:lpstr>GCTs - Embryonal carcinoma </vt:lpstr>
      <vt:lpstr>GCTs – Yolk sac tumor</vt:lpstr>
      <vt:lpstr>GCTs – Yolk sac tumor</vt:lpstr>
      <vt:lpstr>GCTs – Yolk sac tumor</vt:lpstr>
      <vt:lpstr>GCTs – Choriocarcinoma</vt:lpstr>
      <vt:lpstr>GCTs – Choriocarcinoma</vt:lpstr>
      <vt:lpstr>GCTs – Teratoma</vt:lpstr>
      <vt:lpstr>GCTs – Teratoma</vt:lpstr>
      <vt:lpstr>GCTs – Teratoma</vt:lpstr>
      <vt:lpstr>GCTs – Teratoma</vt:lpstr>
      <vt:lpstr>GCTs – Clinical features</vt:lpstr>
      <vt:lpstr>GCTs – Clinical features</vt:lpstr>
      <vt:lpstr>GCTs – tumor markers</vt:lpstr>
      <vt:lpstr>GCTs – tumor markers</vt:lpstr>
      <vt:lpstr>PROSTATE</vt:lpstr>
      <vt:lpstr>Prostate – main pathology:</vt:lpstr>
      <vt:lpstr>Prostate– Histology</vt:lpstr>
      <vt:lpstr>Prostate - Benign Prostatic Hyperplasia (BPH)</vt:lpstr>
      <vt:lpstr>BPH - Pathogenesis</vt:lpstr>
      <vt:lpstr>BPH - Clinical Features</vt:lpstr>
      <vt:lpstr>Carcinoma of the Prostate</vt:lpstr>
      <vt:lpstr>Prostatic adenoCa. - Pathogenesis</vt:lpstr>
      <vt:lpstr>Prostatic adenoCa. - Pathogenesis</vt:lpstr>
      <vt:lpstr>Prostatic adenoCa. - Morphology</vt:lpstr>
      <vt:lpstr>Prostatic adenoCa. - Morphology</vt:lpstr>
      <vt:lpstr>Prostatic adenoCa. - Clinical Features</vt:lpstr>
      <vt:lpstr>Prostatic adenoCa. - Clinical Features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UGS-Pathology of the Male Genital System </dc:title>
  <dc:creator>mohammed hayel</dc:creator>
  <cp:lastModifiedBy>mohammed hayel</cp:lastModifiedBy>
  <cp:revision>1</cp:revision>
  <dcterms:created xsi:type="dcterms:W3CDTF">2021-04-29T09:18:24Z</dcterms:created>
  <dcterms:modified xsi:type="dcterms:W3CDTF">2021-04-29T09:18:24Z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0x010100CC72D28F1D26FE4B931D7B4E1E0E1CED</vt:lpwstr>
  </property>
</Properties>
</file>