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2" r:id="rId2"/>
    <p:sldId id="256" r:id="rId3"/>
    <p:sldId id="259" r:id="rId4"/>
    <p:sldId id="260" r:id="rId5"/>
    <p:sldId id="261" r:id="rId6"/>
    <p:sldId id="257" r:id="rId7"/>
    <p:sldId id="293" r:id="rId8"/>
    <p:sldId id="258" r:id="rId9"/>
    <p:sldId id="262" r:id="rId10"/>
    <p:sldId id="281" r:id="rId11"/>
    <p:sldId id="292" r:id="rId12"/>
    <p:sldId id="263" r:id="rId13"/>
    <p:sldId id="295" r:id="rId14"/>
    <p:sldId id="264" r:id="rId15"/>
    <p:sldId id="265" r:id="rId16"/>
    <p:sldId id="266" r:id="rId17"/>
    <p:sldId id="267" r:id="rId18"/>
    <p:sldId id="268" r:id="rId19"/>
    <p:sldId id="294" r:id="rId20"/>
    <p:sldId id="269" r:id="rId21"/>
    <p:sldId id="270" r:id="rId22"/>
    <p:sldId id="272" r:id="rId23"/>
    <p:sldId id="273" r:id="rId24"/>
    <p:sldId id="274" r:id="rId25"/>
    <p:sldId id="278" r:id="rId26"/>
    <p:sldId id="289" r:id="rId27"/>
    <p:sldId id="290" r:id="rId28"/>
    <p:sldId id="279" r:id="rId29"/>
    <p:sldId id="280" r:id="rId30"/>
    <p:sldId id="284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8221" autoAdjust="0"/>
  </p:normalViewPr>
  <p:slideViewPr>
    <p:cSldViewPr>
      <p:cViewPr>
        <p:scale>
          <a:sx n="66" d="100"/>
          <a:sy n="66" d="100"/>
        </p:scale>
        <p:origin x="-143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3B8C1A-9B1B-4DFF-B26D-233648B7507C}" type="datetimeFigureOut">
              <a:rPr lang="en-US"/>
              <a:pPr>
                <a:defRPr/>
              </a:pPr>
              <a:t>9/8/2021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2623159-1127-4D43-97CE-BF66ED812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112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A1A0B2-43A9-4C2E-813D-2893B451C71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242C6A-4BCC-419B-A396-452915E0FB1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702848-46C9-4BBA-BE89-27ED3029C0A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40F589-50BE-44A4-B79C-7A81DC9815E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61491A-7D79-43AA-B028-02D424F7E35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619DF2-9B4E-43A8-99E7-B085296D2DE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13C64B-5DA5-413D-860C-D7D94F45D2C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7E98EE-3CC2-4174-8266-E7DF115DC3C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CE0C9A-C416-4D6D-9E09-D0C8C6B51A0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C83356-E472-4C0E-9A59-93DB847F06B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5929DB-AB00-44D0-B219-879B8CA762F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1716C6-EEC9-434D-B485-077944A15C3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C7ED88-72D8-4C51-96F0-5E410CFB4DB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2D588B-FDEF-49A7-83F3-EF3E417E954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8B0761-3966-4686-B430-DA2EC332789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2A1E9F-840C-43BA-8A9D-619F511F7FA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EDA510-9C4D-4A3A-9A2A-5A9A2AB073C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0AE9DE-7DA3-4427-B62E-43E8F655BC1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BFB5D4-9BAA-4293-8B0E-43E7E62324A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36C490-EBA3-4C5D-B450-B55264B5D6C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4A683B-6A16-475E-B71A-91BA1337C2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E26356-29BF-4995-84C8-05153A85E2A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51A3A2-782F-4984-AB85-D4CCA81EF49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AE2547-8114-46C0-B046-A7180BDBA6E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19634-B0CD-46B6-8979-81E4993CBF3F}" type="datetimeFigureOut">
              <a:rPr lang="en-US"/>
              <a:pPr>
                <a:defRPr/>
              </a:pPr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238D6-5D22-4341-BC06-AC74FA878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6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6D8B7-BCEF-4330-89B1-DD53E1BBA24D}" type="datetimeFigureOut">
              <a:rPr lang="en-US"/>
              <a:pPr>
                <a:defRPr/>
              </a:pPr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9D624-A5E3-42AE-8150-268E4CB98A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CCD5C-694D-48A6-9BFC-D92934CEF3BD}" type="datetimeFigureOut">
              <a:rPr lang="en-US"/>
              <a:pPr>
                <a:defRPr/>
              </a:pPr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A822E-7FB3-426D-8C5A-D8BA4EA550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8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7DC48-6467-4D4A-BE8B-36541CEED318}" type="datetimeFigureOut">
              <a:rPr lang="en-US"/>
              <a:pPr>
                <a:defRPr/>
              </a:pPr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94E29-1551-43E4-A7CD-5B0FB7132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4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2BC76-89E6-4B6F-8D41-65DC89A21D8E}" type="datetimeFigureOut">
              <a:rPr lang="en-US"/>
              <a:pPr>
                <a:defRPr/>
              </a:pPr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77BBF-7C02-489A-A57D-6AA9F2261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30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CFFB9-806B-4B04-9FFD-EC22784F6125}" type="datetimeFigureOut">
              <a:rPr lang="en-US"/>
              <a:pPr>
                <a:defRPr/>
              </a:pPr>
              <a:t>9/8/2021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022BD-6118-4C39-9075-0AFA89D87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61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25B2A-8251-4ECF-B2B3-D18DE854640A}" type="datetimeFigureOut">
              <a:rPr lang="en-US"/>
              <a:pPr>
                <a:defRPr/>
              </a:pPr>
              <a:t>9/8/2021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5C539-1FA1-4F2A-80AF-B24B2696F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50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FDBB8-F9F0-47E6-B8E1-8EDC983E5993}" type="datetimeFigureOut">
              <a:rPr lang="en-US"/>
              <a:pPr>
                <a:defRPr/>
              </a:pPr>
              <a:t>9/8/2021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1A63D-DAC7-4749-8EA8-406A8210FF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04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584DF-72FF-4AE4-B566-383D43B7C3DF}" type="datetimeFigureOut">
              <a:rPr lang="en-US"/>
              <a:pPr>
                <a:defRPr/>
              </a:pPr>
              <a:t>9/8/2021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61061-F514-4E73-B921-9B558A174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601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F90D0-174F-4FDC-B709-9B5AA4C546B9}" type="datetimeFigureOut">
              <a:rPr lang="en-US"/>
              <a:pPr>
                <a:defRPr/>
              </a:pPr>
              <a:t>9/8/2021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A3836-8971-4D29-B777-9F38E6CEA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68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1C37F-3F97-46A7-ADB1-701405C1D9E6}" type="datetimeFigureOut">
              <a:rPr lang="en-US"/>
              <a:pPr>
                <a:defRPr/>
              </a:pPr>
              <a:t>9/8/2021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51A7C-43F6-412B-9655-02801A804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09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B4DBDC-646F-4143-AEE9-E921AEEDDC83}" type="datetimeFigureOut">
              <a:rPr lang="en-US"/>
              <a:pPr>
                <a:defRPr/>
              </a:pPr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97DAF1-CC7A-4A86-8A8E-6F7CF80C81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jo/url?sa=i&amp;rct=j&amp;q=&amp;esrc=s&amp;source=images&amp;cd=&amp;cad=rja&amp;uact=8&amp;ved=0ahUKEwjaufCB3vfJAhWFVxoKHd4EDyIQjRwIBw&amp;url=https://www.mutah.edu.jo/National-sec/index.htm&amp;psig=AFQjCNF9gqZMCJ2L1WCSX58F8SAdyG2nUw&amp;ust=145115774183085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nitrofurantoin-drug-information?source=see_link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uptodate.com/contents/fosfomycin-drug-information?source=see_link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0" y="-22225"/>
            <a:ext cx="74676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Renal Diseases in pregnancy</a:t>
            </a:r>
          </a:p>
        </p:txBody>
      </p:sp>
      <p:pic>
        <p:nvPicPr>
          <p:cNvPr id="2052" name="Picture 9" descr="https://www.mutah.edu.jo/National-sec/images/mutah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0" y="3733800"/>
            <a:ext cx="807720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Edited By : Noor Al-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huda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Esam Al-Karaki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Doctor's notes were  added in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orange color 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OBS &amp; GYN Department 2021 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447800" y="1752599"/>
            <a:ext cx="3873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Dr. </a:t>
            </a:r>
            <a:r>
              <a:rPr lang="en-US" sz="2400" b="1" dirty="0" err="1"/>
              <a:t>Ahlam</a:t>
            </a:r>
            <a:r>
              <a:rPr lang="en-US" sz="2400" b="1" dirty="0"/>
              <a:t> Al-</a:t>
            </a:r>
            <a:r>
              <a:rPr lang="en-US" sz="2400" b="1" dirty="0" err="1"/>
              <a:t>Kharabsheh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 descr="renal-diseases-and-pregnancy-7-63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43" y="457200"/>
            <a:ext cx="82296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43000" y="2895600"/>
            <a:ext cx="6934200" cy="6858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143000" y="3581400"/>
            <a:ext cx="6858000" cy="9144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مربع نص 1"/>
          <p:cNvSpPr txBox="1"/>
          <p:nvPr/>
        </p:nvSpPr>
        <p:spPr>
          <a:xfrm>
            <a:off x="1066800" y="6186269"/>
            <a:ext cx="7010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Normal osmolality 275-290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mosm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/Kg </a:t>
            </a:r>
            <a:endParaRPr lang="ar-JO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0314"/>
            <a:ext cx="9144000" cy="333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24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14" y="4027714"/>
            <a:ext cx="54864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029"/>
            <a:ext cx="9144000" cy="6828971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1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1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1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1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1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1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1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1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1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1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</a:t>
            </a:r>
            <a:r>
              <a:rPr lang="en-US" sz="3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Urinary tract symptoms: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700" b="1" dirty="0" smtClean="0">
                <a:latin typeface="Arial" pitchFamily="34" charset="0"/>
                <a:cs typeface="Arial" pitchFamily="34" charset="0"/>
              </a:rPr>
              <a:t>Frequency and nocturia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 due to peripheral edema and venous redistribution with supine position  , increase preload and renal blood flow 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(among the commonest &amp; earliest symptoms in pregnancy)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>**80 -95% of pregnant women. </a:t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>**Multifactorial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(Changes in bladder function &amp; in part to a small increase in urine output)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700" b="1" dirty="0" smtClean="0">
                <a:latin typeface="Arial" pitchFamily="34" charset="0"/>
                <a:cs typeface="Arial" pitchFamily="34" charset="0"/>
              </a:rPr>
              <a:t>Urgency &amp; incontinence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(85% of pregnant)</a:t>
            </a:r>
            <a:r>
              <a:rPr lang="en-US" sz="27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>Due to Uterine pressure on the bladder, hormonal effects on the suspensory ligaments of the urethra, and/or altered neuromuscular function of the urethral striated sphincter. Treatment includes pelvic floor muscle exercises.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first of all you have to rule UTI out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>
                <a:latin typeface="Arial" pitchFamily="34" charset="0"/>
                <a:cs typeface="Arial" pitchFamily="34" charset="0"/>
              </a:rPr>
            </a:br>
            <a:r>
              <a:rPr lang="en-US" sz="2800" dirty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>
                <a:latin typeface="Arial" pitchFamily="34" charset="0"/>
                <a:cs typeface="Arial" pitchFamily="34" charset="0"/>
              </a:rPr>
            </a:br>
            <a:r>
              <a:rPr lang="en-US" sz="2700" b="1" dirty="0" smtClean="0">
                <a:latin typeface="Arial" pitchFamily="34" charset="0"/>
                <a:cs typeface="Arial" pitchFamily="34" charset="0"/>
              </a:rPr>
              <a:t>Urine retention: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POSTPARTUM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>4-6 weeks after delivery for the pregnancy-induced physiologic changes to return to the non-pregnant state. Urinary incontinence during pregnancy may persist, and there is a risk of persistent incontinence six months postpartum.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18143" y="3782629"/>
            <a:ext cx="91186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dirty="0" smtClean="0"/>
              <a:t>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with advancing gestational age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 compression of uterus on pelvic floor muscle and ligaments and the effect of progesterone  and peptide of insulin family </a:t>
            </a:r>
            <a:endParaRPr lang="ar-JO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8086" y="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Urine Retention : </a:t>
            </a:r>
            <a:endParaRPr lang="ar-JO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10886" y="1143000"/>
            <a:ext cx="9144000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1-  in case of Retroverted ( wide angle between Vagina and cervix axis )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 with uterine enlargement toward the sacrum instead of abdomen  the uterus will be confined below the sacral promontory  and compress on proximal urethra  and bladder neck  acute retention ( 12-16 weeks ) .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In this case we can use Foley's catheter to empty bladder intermittently 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2- in case of IVF , Threatened mischarge , Cervical incompetence , history of PTL  we use  high dose of progesterone  Retention  and decrease Frequency and amount of urine  .</a:t>
            </a:r>
          </a:p>
          <a:p>
            <a:endParaRPr lang="en-US" b="1" dirty="0">
              <a:solidFill>
                <a:schemeClr val="accent6">
                  <a:lumMod val="75000"/>
                </a:schemeClr>
              </a:solidFill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à"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POST-PARTUM : 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1- in case of epidural anesthesia  block L3-L4  ( no bladder contraction ) block Parasympathetic   Reversible in 6-8 Hours 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2- Prolonged 2</a:t>
            </a:r>
            <a:r>
              <a:rPr lang="en-US" sz="2000" b="1" baseline="30000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nd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 stage  15:1000  ischemia of bladder wall  Loss sensation  and increase capacity . </a:t>
            </a:r>
          </a:p>
          <a:p>
            <a:pPr marL="285750" indent="-285750">
              <a:buFont typeface="Wingdings" pitchFamily="2" charset="2"/>
              <a:buChar char="à"/>
            </a:pPr>
            <a:endParaRPr lang="ar-JO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394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6096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Urinary Tract Infections: </a:t>
            </a:r>
          </a:p>
        </p:txBody>
      </p:sp>
      <p:sp>
        <p:nvSpPr>
          <p:cNvPr id="13315" name="Subtitle 3"/>
          <p:cNvSpPr>
            <a:spLocks noGrp="1"/>
          </p:cNvSpPr>
          <p:nvPr>
            <p:ph type="subTitle" idx="1"/>
          </p:nvPr>
        </p:nvSpPr>
        <p:spPr>
          <a:xfrm>
            <a:off x="381000" y="914400"/>
            <a:ext cx="8458200" cy="5715000"/>
          </a:xfrm>
        </p:spPr>
        <p:txBody>
          <a:bodyPr/>
          <a:lstStyle/>
          <a:p>
            <a:pPr algn="l" eaLnBrk="1" hangingPunct="1"/>
            <a:r>
              <a:rPr lang="en-US" sz="2400" b="1" i="1" u="sng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Asymptomatic bacteriuria </a:t>
            </a:r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occurs in </a:t>
            </a:r>
            <a:r>
              <a:rPr lang="en-US" sz="2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2-7%</a:t>
            </a:r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pregnant women &amp; typically occurs during early pregnancy, with approximately 25% identified in the second and third trimesters. </a:t>
            </a:r>
          </a:p>
          <a:p>
            <a:pPr algn="l" eaLnBrk="1" hangingPunct="1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Without treatment, as many as 30-40% of pregnant women with asymptomatic bacteriuria will develop a symptomatic UTI, including pyelonephritis. This risk is reduced by 70- 80% if bacteriuria is eradicated.</a:t>
            </a:r>
          </a:p>
          <a:p>
            <a:pPr algn="l" eaLnBrk="1" hangingPunct="1"/>
            <a:r>
              <a:rPr lang="en-US" sz="2400" b="1" i="1" u="sng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Acute cystitis </a:t>
            </a:r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occurs in </a:t>
            </a:r>
            <a:r>
              <a:rPr lang="en-US" sz="2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1-2%</a:t>
            </a:r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pregnant women, with 0.5-2% develop  acute pyelonephritis during pregnancy. Most cases of pyelonephritis occur during the 2nd &amp; 3rd trimesters.</a:t>
            </a:r>
          </a:p>
          <a:p>
            <a:pPr algn="l" eaLnBrk="1" hangingPunct="1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addition to prior untreated bacteriuria, other clinical characteristics that have been associated with acute pyelonephritis during pregnancy include age &lt;20 years, nulliparity, smoking, late presentation to care, sickle cell trait, and pre-existing (not gestational) diabetes</a:t>
            </a:r>
          </a:p>
        </p:txBody>
      </p:sp>
      <p:sp>
        <p:nvSpPr>
          <p:cNvPr id="4" name="Oval 3"/>
          <p:cNvSpPr/>
          <p:nvPr/>
        </p:nvSpPr>
        <p:spPr>
          <a:xfrm>
            <a:off x="3810000" y="1752600"/>
            <a:ext cx="1219200" cy="762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ctrTitle"/>
          </p:nvPr>
        </p:nvSpPr>
        <p:spPr>
          <a:xfrm>
            <a:off x="0" y="14514"/>
            <a:ext cx="7772400" cy="914400"/>
          </a:xfrm>
        </p:spPr>
        <p:txBody>
          <a:bodyPr/>
          <a:lstStyle/>
          <a:p>
            <a:pPr algn="l" eaLnBrk="1" hangingPunct="1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Pregnancy outcomes:</a:t>
            </a:r>
          </a:p>
        </p:txBody>
      </p:sp>
      <p:sp>
        <p:nvSpPr>
          <p:cNvPr id="14339" name="Subtitle 4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8610600" cy="5410200"/>
          </a:xfrm>
        </p:spPr>
        <p:txBody>
          <a:bodyPr/>
          <a:lstStyle/>
          <a:p>
            <a:pPr algn="l" eaLnBrk="1" hangingPunct="1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** </a:t>
            </a:r>
            <a:r>
              <a:rPr lang="en-US" sz="24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Untreated </a:t>
            </a:r>
            <a:r>
              <a:rPr lang="en-US" sz="2400" u="sn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bacteriuria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I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ncreased risk of </a:t>
            </a:r>
          </a:p>
          <a:p>
            <a:pPr algn="l" eaLnBrk="1" hangingPunct="1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1- Preterm birth</a:t>
            </a:r>
          </a:p>
          <a:p>
            <a:pPr algn="l" eaLnBrk="1" hangingPunct="1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2- Low birth weight</a:t>
            </a:r>
          </a:p>
          <a:p>
            <a:pPr algn="l" eaLnBrk="1" hangingPunct="1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3- Perinatal mortality </a:t>
            </a:r>
          </a:p>
          <a:p>
            <a:pPr algn="l" eaLnBrk="1" hangingPunct="1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**</a:t>
            </a:r>
            <a:r>
              <a:rPr lang="en-US" sz="24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Pyelonephritis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ncreased rate of: 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1- Preterm birth, primarily between weeks 33 and 36 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(10.3 versus 7.9 percent among those who did not)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No differences in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stillbirth or neonatal death.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Or IUFD</a:t>
            </a:r>
          </a:p>
          <a:p>
            <a:pPr algn="l" eaLnBrk="1" hangingPunct="1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2- Anemia (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hemolytic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), sepsis (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endotoxin bacteria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, and respiratory distress.</a:t>
            </a:r>
          </a:p>
          <a:p>
            <a:pPr algn="l" eaLnBrk="1" hangingPunct="1"/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** </a:t>
            </a:r>
            <a:r>
              <a:rPr lang="en-US" sz="2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Maternal morbidity and obstetric outcomes with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2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pyelonephritis do not appear to differ by trimester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229600" cy="838200"/>
          </a:xfrm>
        </p:spPr>
        <p:txBody>
          <a:bodyPr/>
          <a:lstStyle/>
          <a:p>
            <a:pPr algn="l" eaLnBrk="1" hangingPunct="1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Pathogenesis &amp; Microbiology: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1066800"/>
            <a:ext cx="8534400" cy="55626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E. coli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is the predominant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uropathogen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(70%) 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found in both asymptomatic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bacteriuria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UTI in pregnant women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Other organisms responsible for infection: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2400" b="1" i="1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Klebsiella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and </a:t>
            </a:r>
            <a:r>
              <a:rPr lang="en-US" sz="2400" b="1" i="1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Enterobacter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species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(3% each),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Proteus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(2%)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&amp;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gram+ve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organisms (group B Streptococcus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(10%)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152400" y="4003431"/>
            <a:ext cx="84582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 dirty="0"/>
              <a:t>These gain entry to the urinary tract by a direct extension from the gut, lymphatic spread via the bloodstream or</a:t>
            </a:r>
          </a:p>
          <a:p>
            <a:pPr eaLnBrk="1" hangingPunct="1"/>
            <a:r>
              <a:rPr lang="en-US" sz="3200" dirty="0" err="1"/>
              <a:t>transurethrally</a:t>
            </a:r>
            <a:r>
              <a:rPr lang="en-US" sz="3200" dirty="0"/>
              <a:t> from the perineum.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686800" cy="838200"/>
          </a:xfrm>
        </p:spPr>
        <p:txBody>
          <a:bodyPr/>
          <a:lstStyle/>
          <a:p>
            <a:pPr algn="l" eaLnBrk="1" hangingPunct="1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Asymptomatic bacteriuria: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" y="990600"/>
            <a:ext cx="8763000" cy="5638800"/>
          </a:xfrm>
        </p:spPr>
        <p:txBody>
          <a:bodyPr rtlCol="0">
            <a:normAutofit lnSpcReduction="1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**Screening: 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 is recommended to screen all pregnant women for asymptomatic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bacteriuria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at least once in early pregnancy. Screening is performed at 12 to 16 weeks gestation.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Rescreening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among those who did not have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bacteriuria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on the initial test is generally not performed in low-risk women. It is reasonable to rescreen women at high risk for infection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(history of UTI or presence of urinary tract anomalies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as single kidney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diabetes mellitus, hemoglobin S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due to papillary necrosis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or preterm labor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u="sng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By  clean catch mid stream specimen : clean genital area with water and soap then wash it with water , skip the first part of urine then collect the mid stream one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**Diagnostic criteria: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0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asymptomatic women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bacteriuria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is defined as two consecutive voided urine specimens with isolation of the same bacterial strain in quantitative counts of ≥10</a:t>
            </a:r>
            <a:r>
              <a:rPr lang="en-US" sz="20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colony forming units (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cfu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)/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mL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or a single catheterized urine specimen with one bacterial species isolated in a quantitative count of ≥10</a:t>
            </a:r>
            <a:r>
              <a:rPr lang="en-US" sz="20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cfu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mL.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If the first test is +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ve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, direct start antibiotic according to sensitivity </a:t>
            </a:r>
            <a:endParaRPr lang="en-US" sz="20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ctrTitle"/>
          </p:nvPr>
        </p:nvSpPr>
        <p:spPr>
          <a:xfrm>
            <a:off x="3629" y="228600"/>
            <a:ext cx="9140371" cy="533400"/>
          </a:xfrm>
        </p:spPr>
        <p:txBody>
          <a:bodyPr/>
          <a:lstStyle/>
          <a:p>
            <a:pPr algn="l" eaLnBrk="1" hangingPunct="1"/>
            <a:r>
              <a:rPr lang="en-US" sz="32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**Management: </a:t>
            </a:r>
            <a:r>
              <a:rPr lang="en-US" sz="3200" b="1" u="sng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according to gestational age, as outpatient  </a:t>
            </a:r>
          </a:p>
        </p:txBody>
      </p:sp>
      <p:sp>
        <p:nvSpPr>
          <p:cNvPr id="17411" name="Subtitle 4"/>
          <p:cNvSpPr>
            <a:spLocks noGrp="1"/>
          </p:cNvSpPr>
          <p:nvPr>
            <p:ph type="subTitle" idx="1"/>
          </p:nvPr>
        </p:nvSpPr>
        <p:spPr>
          <a:xfrm>
            <a:off x="384629" y="1124857"/>
            <a:ext cx="8610600" cy="57150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--Asymptomatic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bacteriuria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is treated with an antibiotic tailored to the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susceptibility pattern of the isolated organism, which is generally 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available at the time of diagnosis. Potential options include beta-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lactams, </a:t>
            </a:r>
            <a:r>
              <a:rPr lang="en-US" sz="20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/>
              </a:rPr>
              <a:t>nitrofurantoin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and </a:t>
            </a:r>
            <a:r>
              <a:rPr lang="en-US" sz="20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/>
              </a:rPr>
              <a:t>fosfomycin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4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choice of antimicrobial agent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14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should also take into account safety during pregnancy (including the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particular stage of pregnancy).</a:t>
            </a:r>
          </a:p>
          <a:p>
            <a:pPr algn="l" eaLnBrk="1" hangingPunct="1"/>
            <a:endParaRPr lang="en-US" sz="2000" u="sng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--Short courses of antibiotics are preferred to minimize the antimicrobial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exposure to the fetus.</a:t>
            </a:r>
          </a:p>
          <a:p>
            <a:pPr algn="l" eaLnBrk="1" hangingPunct="1">
              <a:spcBef>
                <a:spcPct val="0"/>
              </a:spcBef>
            </a:pP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--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30%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women fail to clear asymptomatic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bacteriuria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following a short course of therapy, a follow-up culture (Two weeks later) should be obtained as a test of cure.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l" eaLnBrk="1" hangingPunct="1">
              <a:spcBef>
                <a:spcPct val="0"/>
              </a:spcBef>
            </a:pPr>
            <a:endParaRPr lang="en-US" sz="2000" u="sng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>
              <a:spcBef>
                <a:spcPct val="0"/>
              </a:spcBef>
            </a:pPr>
            <a:endParaRPr lang="en-US" sz="2000" u="sng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6629400" y="838200"/>
            <a:ext cx="25146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Hemolysis  of mother and fetus , in case of affected fetus </a:t>
            </a:r>
            <a:endParaRPr lang="ar-JO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6" name="رابط كسهم مستقيم 5"/>
          <p:cNvCxnSpPr/>
          <p:nvPr/>
        </p:nvCxnSpPr>
        <p:spPr>
          <a:xfrm flipV="1">
            <a:off x="7620000" y="1761530"/>
            <a:ext cx="685800" cy="9816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ربع نص 6"/>
          <p:cNvSpPr txBox="1"/>
          <p:nvPr/>
        </p:nvSpPr>
        <p:spPr>
          <a:xfrm>
            <a:off x="533400" y="4983478"/>
            <a:ext cx="75438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Bactrim : 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Trimethoprim : increase risk of neural defect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 folic acid antagonism 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Sulfamethoxazole :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displace bilirubin from plasma binding site 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 increase neonatal jaundice </a:t>
            </a:r>
            <a:endParaRPr lang="ar-JO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" name="رابط كسهم مستقيم 8"/>
          <p:cNvCxnSpPr/>
          <p:nvPr/>
        </p:nvCxnSpPr>
        <p:spPr>
          <a:xfrm flipH="1">
            <a:off x="1905000" y="4191000"/>
            <a:ext cx="44958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flipH="1">
            <a:off x="2286000" y="4419600"/>
            <a:ext cx="43434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ربع نص 11"/>
          <p:cNvSpPr txBox="1"/>
          <p:nvPr/>
        </p:nvSpPr>
        <p:spPr>
          <a:xfrm>
            <a:off x="5392057" y="3657600"/>
            <a:ext cx="26670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At any gestational age </a:t>
            </a:r>
            <a:endParaRPr lang="ar-JO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0" y="1438364"/>
            <a:ext cx="38100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b="1" baseline="30000" dirty="0" smtClean="0">
                <a:solidFill>
                  <a:schemeClr val="accent6">
                    <a:lumMod val="75000"/>
                  </a:schemeClr>
                </a:solidFill>
              </a:rPr>
              <a:t>st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generation cephalosporin </a:t>
            </a:r>
            <a:endParaRPr lang="ar-JO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8" name="رابط كسهم مستقيم 17"/>
          <p:cNvCxnSpPr/>
          <p:nvPr/>
        </p:nvCxnSpPr>
        <p:spPr>
          <a:xfrm>
            <a:off x="152400" y="1807696"/>
            <a:ext cx="609600" cy="1697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156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09600"/>
            <a:ext cx="7772400" cy="55562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Renal changes in pregnancy: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838200"/>
            <a:ext cx="8534400" cy="5715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1- Size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 Both kidneys increase 1 to 1.5 cm in length during pregnancy.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Kidney volume increases by up to 30%.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increase in interstitial volume rather than in number of nephrons  .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2- 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Hemodynamic changes</a:t>
            </a:r>
            <a:r>
              <a:rPr lang="en-US" sz="2000" dirty="0" smtClean="0"/>
              <a:t>:   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increased renal perfusion and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glomerular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       filtration rate (GFR)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 Glycosuria  good environment for bacterial growth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Changes in urinary tract: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Dilatation of the ureters and renal pelvis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hydroureter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hydronephrosis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 more prominent on the right than the left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(up to 80 % of pregnant women) .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These changes can be visualized on ultrasound examination by the second trimester, and may not resolve until 6 to 12 weeks postpartum.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In case of hydronephrosis due to pregnancy may resolve after 6MONTHS </a:t>
            </a:r>
            <a:endParaRPr lang="en-US" sz="20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-2057400" y="4964113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ar-SA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6085114"/>
            <a:ext cx="8305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i="1" u="sng" dirty="0">
                <a:solidFill>
                  <a:srgbClr val="002060"/>
                </a:solidFill>
              </a:rPr>
              <a:t>What factors are attributed to these changes?</a:t>
            </a:r>
          </a:p>
          <a:p>
            <a:pPr eaLnBrk="1" hangingPunct="1"/>
            <a:endParaRPr lang="en-US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00400" y="381000"/>
            <a:ext cx="2743200" cy="68580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35" name="Title 3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686800" cy="8382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Acute Cystitis:</a:t>
            </a:r>
          </a:p>
        </p:txBody>
      </p:sp>
      <p:sp>
        <p:nvSpPr>
          <p:cNvPr id="18436" name="Subtitle 4"/>
          <p:cNvSpPr>
            <a:spLocks noGrp="1"/>
          </p:cNvSpPr>
          <p:nvPr>
            <p:ph type="subTitle" idx="1"/>
          </p:nvPr>
        </p:nvSpPr>
        <p:spPr>
          <a:xfrm>
            <a:off x="228600" y="990600"/>
            <a:ext cx="8686800" cy="5638800"/>
          </a:xfrm>
        </p:spPr>
        <p:txBody>
          <a:bodyPr/>
          <a:lstStyle/>
          <a:p>
            <a:pPr algn="l" eaLnBrk="1" hangingPunct="1"/>
            <a:endParaRPr lang="en-US" sz="2000" b="1" u="sng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/>
            <a:r>
              <a:rPr lang="en-US" sz="20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Clinical manifestations</a:t>
            </a:r>
            <a:r>
              <a:rPr lang="en-US" sz="20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l" eaLnBrk="1" hangingPunct="1"/>
            <a:endParaRPr lang="en-US" sz="2000" u="sng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**Sudden onset of dysuria, urgency and frequency. +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supra-pubic pain 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**Hematuria and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pyuria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 also frequently seen on urinalysis.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**Systemic symptoms,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such as fever and chills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are generally absent in isolated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cystitis.</a:t>
            </a:r>
          </a:p>
          <a:p>
            <a:pPr algn="l" eaLnBrk="1" hangingPunct="1">
              <a:spcBef>
                <a:spcPct val="0"/>
              </a:spcBef>
            </a:pP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sz="20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Diagnosis: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quantitative count ≥10</a:t>
            </a:r>
            <a:r>
              <a:rPr lang="en-US" sz="20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cfu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/mL in a symptomatic pregnant woman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 an indicator of symptomatic UTI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If bacteria that are not typical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uropathogens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(such as lactobacillus) are isolated, the diagnosis of cystitis is typically made only if they are isolated in high bacterial counts (≥10</a:t>
            </a:r>
            <a:r>
              <a:rPr lang="en-US" sz="14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cfu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/mL). </a:t>
            </a:r>
          </a:p>
        </p:txBody>
      </p:sp>
      <p:sp>
        <p:nvSpPr>
          <p:cNvPr id="2" name="مربع نص 1"/>
          <p:cNvSpPr txBox="1"/>
          <p:nvPr/>
        </p:nvSpPr>
        <p:spPr>
          <a:xfrm>
            <a:off x="5943600" y="731157"/>
            <a:ext cx="3429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Treat as outpatient </a:t>
            </a:r>
            <a:endParaRPr lang="ar-JO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686800" cy="762000"/>
          </a:xfrm>
        </p:spPr>
        <p:txBody>
          <a:bodyPr/>
          <a:lstStyle/>
          <a:p>
            <a:pPr algn="l" eaLnBrk="1" hangingPunct="1"/>
            <a:r>
              <a:rPr lang="en-US" sz="2400" b="1" u="sng" smtClean="0">
                <a:latin typeface="Arial" pitchFamily="34" charset="0"/>
                <a:cs typeface="Arial" pitchFamily="34" charset="0"/>
              </a:rPr>
              <a:t>Differential Diagnosis:</a:t>
            </a:r>
          </a:p>
        </p:txBody>
      </p:sp>
      <p:sp>
        <p:nvSpPr>
          <p:cNvPr id="19459" name="Subtitle 4"/>
          <p:cNvSpPr>
            <a:spLocks noGrp="1"/>
          </p:cNvSpPr>
          <p:nvPr>
            <p:ph type="subTitle" idx="1"/>
          </p:nvPr>
        </p:nvSpPr>
        <p:spPr>
          <a:xfrm>
            <a:off x="152400" y="914400"/>
            <a:ext cx="8686800" cy="57150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1-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splash , external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Dysuria in pregnant women can be seen with 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vaginitis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or 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urethritis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 eaLnBrk="1" hangingPunct="1">
              <a:spcBef>
                <a:spcPct val="0"/>
              </a:spcBef>
            </a:pP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2-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Urinary frequency and urgency may be symptoms of normal pregnancy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in the absence of urinary tract infection. </a:t>
            </a:r>
          </a:p>
          <a:p>
            <a:pPr algn="l" eaLnBrk="1" hangingPunct="1">
              <a:spcBef>
                <a:spcPct val="0"/>
              </a:spcBef>
            </a:pP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3-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If not already performed, testing for sexually transmitted infections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(chlamydia and gonorrhea)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 warranted for pregnant women with 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dysuria without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bacteriuria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or women who have persistent dysuria 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despite successful treatment of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bacteriuria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562600" y="1295400"/>
            <a:ext cx="2651125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562600" y="1371600"/>
            <a:ext cx="2651125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مستطيل 1"/>
          <p:cNvSpPr/>
          <p:nvPr/>
        </p:nvSpPr>
        <p:spPr>
          <a:xfrm>
            <a:off x="0" y="4545771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Prior </a:t>
            </a:r>
            <a:r>
              <a:rPr lang="en-US" dirty="0"/>
              <a:t>to confirming the diagnosis, empiric </a:t>
            </a:r>
            <a:r>
              <a:rPr lang="en-US" dirty="0" err="1"/>
              <a:t>treament</a:t>
            </a:r>
            <a:r>
              <a:rPr lang="en-US" dirty="0"/>
              <a:t> is typically initiated in</a:t>
            </a:r>
          </a:p>
          <a:p>
            <a:r>
              <a:rPr lang="en-US" dirty="0"/>
              <a:t>   a patient with consistent symptoms &amp; </a:t>
            </a:r>
            <a:r>
              <a:rPr lang="en-US" dirty="0" err="1"/>
              <a:t>pyuria</a:t>
            </a:r>
            <a:r>
              <a:rPr lang="en-US" dirty="0"/>
              <a:t> on urine analysis.</a:t>
            </a:r>
          </a:p>
          <a:p>
            <a:endParaRPr lang="en-US" dirty="0"/>
          </a:p>
          <a:p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Treatment </a:t>
            </a:r>
            <a:r>
              <a:rPr lang="en-US" dirty="0"/>
              <a:t>is by the same drugs used in treatment of asymptomatic</a:t>
            </a:r>
          </a:p>
          <a:p>
            <a:r>
              <a:rPr lang="en-US" dirty="0"/>
              <a:t>    </a:t>
            </a:r>
            <a:r>
              <a:rPr lang="en-US" dirty="0" err="1"/>
              <a:t>bacteriruia</a:t>
            </a:r>
            <a:r>
              <a:rPr lang="en-US" dirty="0"/>
              <a:t>.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52400" y="4176439"/>
            <a:ext cx="17524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/>
              <a:t>Management</a:t>
            </a:r>
            <a:endParaRPr lang="ar-JO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09800" y="228600"/>
            <a:ext cx="4343400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507" name="Title 3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2800" b="1" smtClean="0">
                <a:latin typeface="Arial" pitchFamily="34" charset="0"/>
                <a:cs typeface="Arial" pitchFamily="34" charset="0"/>
              </a:rPr>
              <a:t>Acute Pyelonephritis:</a:t>
            </a:r>
          </a:p>
        </p:txBody>
      </p:sp>
      <p:sp>
        <p:nvSpPr>
          <p:cNvPr id="21508" name="Subtitle 4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8686800" cy="5562600"/>
          </a:xfrm>
        </p:spPr>
        <p:txBody>
          <a:bodyPr/>
          <a:lstStyle/>
          <a:p>
            <a:pPr algn="l" eaLnBrk="1" hangingPunct="1"/>
            <a:r>
              <a:rPr lang="en-US" sz="24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Clinical Manifestations:</a:t>
            </a:r>
          </a:p>
          <a:p>
            <a:pPr algn="l" eaLnBrk="1" hangingPunct="1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typical symptoms in pregnant woman are the same as in non-pregnant women &amp; include </a:t>
            </a:r>
          </a:p>
          <a:p>
            <a:pPr algn="l" eaLnBrk="1" hangingPunct="1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1- Fever (&gt;38ºC or 100.4ºF), </a:t>
            </a:r>
          </a:p>
          <a:p>
            <a:pPr algn="l" eaLnBrk="1" hangingPunct="1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2- Flank pain.</a:t>
            </a:r>
          </a:p>
          <a:p>
            <a:pPr algn="l" eaLnBrk="1" hangingPunct="1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3- Nausea &amp; vomiting.</a:t>
            </a:r>
          </a:p>
          <a:p>
            <a:pPr algn="l" eaLnBrk="1" hangingPunct="1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4-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Costovertebral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angle tenderness. </a:t>
            </a:r>
          </a:p>
          <a:p>
            <a:pPr algn="l" eaLnBrk="1" hangingPunct="1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5- Symptoms of cystitis (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eg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dysuria) are not always present. 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6-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Pyuria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is a typical finding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WBC in urine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(its absence suggests an alternative diagnosis or 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              complete obstruction)</a:t>
            </a:r>
          </a:p>
          <a:p>
            <a:pPr algn="l" eaLnBrk="1" hangingPunct="1"/>
            <a:endParaRPr lang="en-US" sz="2000" b="1" u="sng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**Most cases of pyelonephritis occur during the 2</a:t>
            </a:r>
            <a:r>
              <a:rPr lang="en-US" sz="20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&amp; 3</a:t>
            </a:r>
            <a:r>
              <a:rPr lang="en-US" sz="20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rd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trimesters.</a:t>
            </a:r>
          </a:p>
          <a:p>
            <a:pPr algn="l" eaLnBrk="1" hangingPunct="1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 it’s an additional factor  for urine retention rather than progesterone , gravid uterus 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610600" cy="685800"/>
          </a:xfrm>
        </p:spPr>
        <p:txBody>
          <a:bodyPr/>
          <a:lstStyle/>
          <a:p>
            <a:pPr algn="l" eaLnBrk="1" hangingPunct="1"/>
            <a:r>
              <a:rPr lang="en-US" sz="2400" b="1" u="sng" smtClean="0">
                <a:latin typeface="Arial" pitchFamily="34" charset="0"/>
                <a:cs typeface="Arial" pitchFamily="34" charset="0"/>
              </a:rPr>
              <a:t>Diagnosis: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1143000"/>
            <a:ext cx="8686800" cy="50292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Clinical Symptoms + urine analysis &amp; culture.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Pyuria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is present in the majority of women.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Low threshold for suspicion.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 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patients who are severely ill or who have symptoms of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renal colic or history of renal stones, diabetes, history of prior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urologic surgery,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immunosuppression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repeated episodes of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pyelonephritis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or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urosepsis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imaging of the kidneys can be helpful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2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evaluate for complications.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In pregnant women, </a:t>
            </a:r>
            <a:r>
              <a:rPr lang="en-US" sz="2200" i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renal ultrasound 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 the preferred imaging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modality in order to avoid contrast or radiation exposure.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ctrTitle"/>
          </p:nvPr>
        </p:nvSpPr>
        <p:spPr>
          <a:xfrm>
            <a:off x="-18144" y="15181"/>
            <a:ext cx="8686800" cy="685800"/>
          </a:xfrm>
        </p:spPr>
        <p:txBody>
          <a:bodyPr/>
          <a:lstStyle/>
          <a:p>
            <a:pPr algn="l" eaLnBrk="1" hangingPunct="1"/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Treatment:</a:t>
            </a:r>
          </a:p>
        </p:txBody>
      </p:sp>
      <p:sp>
        <p:nvSpPr>
          <p:cNvPr id="23555" name="Subtitle 4"/>
          <p:cNvSpPr>
            <a:spLocks noGrp="1"/>
          </p:cNvSpPr>
          <p:nvPr>
            <p:ph type="subTitle" idx="1"/>
          </p:nvPr>
        </p:nvSpPr>
        <p:spPr>
          <a:xfrm>
            <a:off x="-29033" y="561472"/>
            <a:ext cx="9144000" cy="55626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Hospital admission for parenteral antibiotics.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Antibiotic therapy can be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converted to an oral regimen tailored to the susceptibility profile of the 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isolated organism following clinical improvement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l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Parenteral, broad spectrum beta-lactams are the preferred antibiotics for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initial empiric therapy of pyelonephritis .</a:t>
            </a:r>
          </a:p>
          <a:p>
            <a:pPr algn="l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Following the treatment course, suppressive antibiotics are typically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used for the remainder of the pregnancy to prevent recurrence.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20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Obstetric Management:</a:t>
            </a:r>
          </a:p>
          <a:p>
            <a:pPr algn="l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Pyelonephritis is not itself an indication for delivery. </a:t>
            </a:r>
          </a:p>
          <a:p>
            <a:pPr algn="l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If induction of labor or cesarean delivery for standard obstetrical indications is planned in a patient on treatment for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pyelonephritis (wait  until the patient is afebrile, as long as delaying the delivery is relatively  safe for the mother and fetus.</a:t>
            </a:r>
            <a:endParaRPr lang="en-US" sz="1600" b="1" u="sng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-16331" y="4850731"/>
            <a:ext cx="91476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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Rocephin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(Ceftriaxone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): 3</a:t>
            </a:r>
            <a:r>
              <a:rPr lang="en-US" b="1" baseline="30000" dirty="0" smtClean="0">
                <a:solidFill>
                  <a:schemeClr val="accent6">
                    <a:lumMod val="75000"/>
                  </a:schemeClr>
                </a:solidFill>
              </a:rPr>
              <a:t>rd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generation ( sufficient tissue adequacy )  but should be avoided at 3</a:t>
            </a:r>
            <a:r>
              <a:rPr lang="en-US" b="1" baseline="30000" dirty="0" smtClean="0">
                <a:solidFill>
                  <a:schemeClr val="accent6">
                    <a:lumMod val="75000"/>
                  </a:schemeClr>
                </a:solidFill>
              </a:rPr>
              <a:t>rd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trimester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 displace bilirubin . 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Sensitive to Rocephin ? We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can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use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Carbapenems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safe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during pregnancy . </a:t>
            </a:r>
            <a:endParaRPr lang="ar-JO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-41734" y="5662407"/>
            <a:ext cx="917302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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The response should be within 24-48 hours , then start with oral antibiotic 10-14 days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 2</a:t>
            </a:r>
            <a:r>
              <a:rPr lang="en-US" b="1" baseline="30000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nd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 trimester : Bactrim ,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beta lactam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Co-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amoxiclav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  . 3</a:t>
            </a:r>
            <a:r>
              <a:rPr lang="en-US" b="1" baseline="30000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rd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 trimester : beta lactam . </a:t>
            </a:r>
            <a:endParaRPr lang="ar-JO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-29033" y="6426695"/>
            <a:ext cx="914762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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No response ? Re-culture and check for renal anomaly (US)</a:t>
            </a:r>
            <a:endParaRPr lang="ar-JO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029200" y="-10886"/>
            <a:ext cx="41148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Fosfomycin and nitrofurantoin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 no tissue adequacy with pyelonephritis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ar-JO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9029" y="4091261"/>
            <a:ext cx="912585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less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than 34 weeks: tocolytics + antibiotic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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to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decrease the risk of PTL , but if she more than 34 weeks  and in labor 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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Delivery </a:t>
            </a:r>
            <a:endParaRPr lang="ar-JO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>
            <a:off x="29029" y="4850731"/>
            <a:ext cx="88863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447800" y="304800"/>
            <a:ext cx="6096000" cy="533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579" name="Title 2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763000" cy="762000"/>
          </a:xfrm>
        </p:spPr>
        <p:txBody>
          <a:bodyPr/>
          <a:lstStyle/>
          <a:p>
            <a:pPr eaLnBrk="1" hangingPunct="1"/>
            <a:r>
              <a:rPr lang="en-US" sz="2800" b="1" smtClean="0">
                <a:latin typeface="Arial" pitchFamily="34" charset="0"/>
                <a:cs typeface="Arial" pitchFamily="34" charset="0"/>
              </a:rPr>
              <a:t>Acute Kidney Injury (AKI)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8686800" cy="54864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Defined by the abrupt loss of kidney function.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 is uncommon in the developed world with an incidence of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1 in 20,000 pregnancies are affected by AKI severe enough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to require renal replacement therapy (RRT)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Causes can be divided according to the trimester: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1- </a:t>
            </a:r>
            <a:r>
              <a:rPr lang="en-US" sz="24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Early pregnancy: </a:t>
            </a:r>
            <a:r>
              <a:rPr lang="en-US" sz="20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hyperemesis</a:t>
            </a:r>
            <a:r>
              <a:rPr lang="en-US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gravidarum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septic abortion, viral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(influenza) or bacterial infection and/or sepsis &amp; OHSS.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2- </a:t>
            </a:r>
            <a:r>
              <a:rPr lang="en-US" sz="24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Late Pregnancy: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Severe preeclampsia  &amp; HELLP syndrome,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TTP or HUS, Acute fatty liver of pregnancy, hemorrhage (placenta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previa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placenta abruption, prolonged intrauterine fetal death, or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amniotic fluid embolism)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3- </a:t>
            </a:r>
            <a:r>
              <a:rPr lang="en-US" sz="20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Postpartum: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after CS , Stones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6354762"/>
          </a:xfrm>
        </p:spPr>
        <p:txBody>
          <a:bodyPr/>
          <a:lstStyle/>
          <a:p>
            <a:pPr algn="l"/>
            <a:r>
              <a:rPr lang="en-US" sz="240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smtClean="0">
                <a:latin typeface="Arial" pitchFamily="34" charset="0"/>
                <a:cs typeface="Arial" pitchFamily="34" charset="0"/>
              </a:rPr>
            </a:br>
            <a:r>
              <a:rPr lang="en-US" sz="240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smtClean="0">
                <a:latin typeface="Arial" pitchFamily="34" charset="0"/>
                <a:cs typeface="Arial" pitchFamily="34" charset="0"/>
              </a:rPr>
            </a:br>
            <a:r>
              <a:rPr lang="en-US" sz="240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smtClean="0">
                <a:latin typeface="Arial" pitchFamily="34" charset="0"/>
                <a:cs typeface="Arial" pitchFamily="34" charset="0"/>
              </a:rPr>
            </a:br>
            <a:r>
              <a:rPr lang="en-US" sz="240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smtClean="0">
                <a:latin typeface="Arial" pitchFamily="34" charset="0"/>
                <a:cs typeface="Arial" pitchFamily="34" charset="0"/>
              </a:rPr>
            </a:br>
            <a:r>
              <a:rPr lang="en-US" sz="240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smtClean="0">
                <a:latin typeface="Arial" pitchFamily="34" charset="0"/>
                <a:cs typeface="Arial" pitchFamily="34" charset="0"/>
              </a:rPr>
            </a:br>
            <a:r>
              <a:rPr lang="en-US" sz="240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smtClean="0">
                <a:latin typeface="Arial" pitchFamily="34" charset="0"/>
                <a:cs typeface="Arial" pitchFamily="34" charset="0"/>
              </a:rPr>
            </a:br>
            <a:r>
              <a:rPr lang="en-US" sz="240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smtClean="0">
                <a:latin typeface="Arial" pitchFamily="34" charset="0"/>
                <a:cs typeface="Arial" pitchFamily="34" charset="0"/>
              </a:rPr>
            </a:br>
            <a:r>
              <a:rPr lang="en-US" sz="240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smtClean="0">
                <a:latin typeface="Arial" pitchFamily="34" charset="0"/>
                <a:cs typeface="Arial" pitchFamily="34" charset="0"/>
              </a:rPr>
            </a:br>
            <a:r>
              <a:rPr lang="en-US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**  </a:t>
            </a:r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Pre-Renal AKI: </a:t>
            </a:r>
            <a:r>
              <a:rPr lang="en-US" smtClean="0"/>
              <a:t/>
            </a:r>
            <a:br>
              <a:rPr lang="en-US" smtClean="0"/>
            </a:br>
            <a:r>
              <a:rPr lang="en-US" sz="2400" smtClean="0">
                <a:latin typeface="Arial" pitchFamily="34" charset="0"/>
                <a:cs typeface="Arial" pitchFamily="34" charset="0"/>
              </a:rPr>
              <a:t>It is generally a hemodynamic disturbance that starts with reversible reduction in GFR, leading to ischemic acute tubular damage and resulting in irreversible cortical necrosis in the most extreme cases. </a:t>
            </a:r>
            <a:br>
              <a:rPr lang="en-US" sz="2400" smtClean="0">
                <a:latin typeface="Arial" pitchFamily="34" charset="0"/>
                <a:cs typeface="Arial" pitchFamily="34" charset="0"/>
              </a:rPr>
            </a:br>
            <a:r>
              <a:rPr lang="en-US" smtClean="0"/>
              <a:t/>
            </a:r>
            <a:br>
              <a:rPr lang="en-US" smtClean="0"/>
            </a:br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** Intra-Renal AKI: </a:t>
            </a:r>
            <a:r>
              <a:rPr lang="en-US" smtClean="0"/>
              <a:t/>
            </a:r>
            <a:br>
              <a:rPr lang="en-US" smtClean="0"/>
            </a:br>
            <a:r>
              <a:rPr lang="en-US" sz="2400" smtClean="0">
                <a:latin typeface="Arial" pitchFamily="34" charset="0"/>
                <a:cs typeface="Arial" pitchFamily="34" charset="0"/>
              </a:rPr>
              <a:t>Conditions that potentially are precipitated and worsened by pregnancy </a:t>
            </a:r>
            <a:br>
              <a:rPr lang="en-US" sz="2400" smtClean="0">
                <a:latin typeface="Arial" pitchFamily="34" charset="0"/>
                <a:cs typeface="Arial" pitchFamily="34" charset="0"/>
              </a:rPr>
            </a:br>
            <a:r>
              <a:rPr lang="en-US" smtClean="0"/>
              <a:t/>
            </a:r>
            <a:br>
              <a:rPr lang="en-US" smtClean="0"/>
            </a:br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** Post-Renal AKI: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58" y="0"/>
            <a:ext cx="915125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1447800" y="457200"/>
            <a:ext cx="4267200" cy="30777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Any cause of hypovolemia -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 tubal necrosis </a:t>
            </a:r>
            <a:endParaRPr lang="ar-JO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2895600" y="1219200"/>
            <a:ext cx="23622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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Sickle cell disease </a:t>
            </a:r>
            <a:endParaRPr lang="ar-JO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648200" y="3276600"/>
            <a:ext cx="342900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Microangiopathic hemolytic anemia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 multiple thrombi deposit within tubes  AKI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 Low platelets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 ,usually at 2</a:t>
            </a:r>
            <a:r>
              <a:rPr lang="en-US" b="1" baseline="30000" dirty="0" smtClean="0">
                <a:solidFill>
                  <a:schemeClr val="accent6">
                    <a:lumMod val="75000"/>
                  </a:schemeClr>
                </a:solidFill>
              </a:rPr>
              <a:t>nd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and 3</a:t>
            </a:r>
            <a:r>
              <a:rPr lang="en-US" b="1" baseline="30000" dirty="0" smtClean="0">
                <a:solidFill>
                  <a:schemeClr val="accent6">
                    <a:lumMod val="75000"/>
                  </a:schemeClr>
                </a:solidFill>
              </a:rPr>
              <a:t>rd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 trimester  </a:t>
            </a:r>
            <a:endParaRPr lang="ar-JO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6" name="رابط بشكل مرفق 5"/>
          <p:cNvCxnSpPr/>
          <p:nvPr/>
        </p:nvCxnSpPr>
        <p:spPr>
          <a:xfrm>
            <a:off x="3581400" y="3276600"/>
            <a:ext cx="986970" cy="46166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بشكل مرفق 7"/>
          <p:cNvCxnSpPr/>
          <p:nvPr/>
        </p:nvCxnSpPr>
        <p:spPr>
          <a:xfrm rot="5400000">
            <a:off x="7656984" y="3163416"/>
            <a:ext cx="383232" cy="3048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ربع نص 8"/>
          <p:cNvSpPr txBox="1"/>
          <p:nvPr/>
        </p:nvSpPr>
        <p:spPr>
          <a:xfrm>
            <a:off x="4419600" y="2057400"/>
            <a:ext cx="3886200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ADAMTS1S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 VWB cleavage protease , this enzyme already decreases during pregnancy  </a:t>
            </a:r>
            <a:endParaRPr lang="ar-JO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سهم للأسفل 9"/>
          <p:cNvSpPr/>
          <p:nvPr/>
        </p:nvSpPr>
        <p:spPr>
          <a:xfrm>
            <a:off x="4459514" y="2064266"/>
            <a:ext cx="457200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cxnSp>
        <p:nvCxnSpPr>
          <p:cNvPr id="12" name="رابط كسهم مستقيم 11"/>
          <p:cNvCxnSpPr/>
          <p:nvPr/>
        </p:nvCxnSpPr>
        <p:spPr>
          <a:xfrm flipV="1">
            <a:off x="3886200" y="27432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ربع نص 12"/>
          <p:cNvSpPr txBox="1"/>
          <p:nvPr/>
        </p:nvSpPr>
        <p:spPr>
          <a:xfrm>
            <a:off x="5517243" y="4759229"/>
            <a:ext cx="25527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TTP : genetic due to enzymes deficiency or acquired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 auto- Abs and pregnancy triggers it </a:t>
            </a:r>
            <a:endParaRPr lang="ar-JO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ctrTitle"/>
          </p:nvPr>
        </p:nvSpPr>
        <p:spPr>
          <a:xfrm>
            <a:off x="304800" y="457200"/>
            <a:ext cx="8610600" cy="609600"/>
          </a:xfrm>
        </p:spPr>
        <p:txBody>
          <a:bodyPr/>
          <a:lstStyle/>
          <a:p>
            <a:pPr algn="l" eaLnBrk="1" hangingPunct="1"/>
            <a:r>
              <a:rPr lang="en-US" sz="2800" b="1" i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Preeclampsia with or without HELLP</a:t>
            </a:r>
            <a:r>
              <a:rPr lang="en-US" sz="2800" i="1" smtClean="0">
                <a:latin typeface="Arial" pitchFamily="34" charset="0"/>
                <a:cs typeface="Arial" pitchFamily="34" charset="0"/>
              </a:rPr>
              <a:t> </a:t>
            </a:r>
            <a:br>
              <a:rPr lang="en-US" sz="2800" i="1" smtClean="0">
                <a:latin typeface="Arial" pitchFamily="34" charset="0"/>
                <a:cs typeface="Arial" pitchFamily="34" charset="0"/>
              </a:rPr>
            </a:br>
            <a:endParaRPr lang="en-US" sz="28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Subtitle 4"/>
          <p:cNvSpPr>
            <a:spLocks noGrp="1"/>
          </p:cNvSpPr>
          <p:nvPr>
            <p:ph type="subTitle" idx="1"/>
          </p:nvPr>
        </p:nvSpPr>
        <p:spPr>
          <a:xfrm>
            <a:off x="228600" y="914400"/>
            <a:ext cx="8686800" cy="57150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most common cause of AKI during pregnancy, &amp; is more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common when preeclampsia is accompanied by features of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the HELLP syndrome </a:t>
            </a:r>
            <a:r>
              <a:rPr lang="en-US" sz="1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(From 1%  to 7-15%).</a:t>
            </a:r>
          </a:p>
          <a:p>
            <a:pPr algn="l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most women with preeclampsia, GFR decreases on average by only 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30 to 40%, which results in only minor increases in the serum creatinine.</a:t>
            </a:r>
          </a:p>
          <a:p>
            <a:pPr algn="l" eaLnBrk="1" hangingPunct="1">
              <a:spcBef>
                <a:spcPct val="0"/>
              </a:spcBef>
            </a:pPr>
            <a:endParaRPr lang="en-US" sz="200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>
              <a:spcBef>
                <a:spcPct val="0"/>
              </a:spcBef>
            </a:pPr>
            <a:endParaRPr lang="en-US" sz="2800" b="1" i="1" u="sng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sz="2800" b="1" i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TTP &amp; HUS</a:t>
            </a:r>
            <a:endParaRPr lang="en-US" sz="200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Char char="Ø"/>
            </a:pPr>
            <a:r>
              <a:rPr lang="en-US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 is more common among patients with HUS.</a:t>
            </a:r>
          </a:p>
          <a:p>
            <a:pPr algn="l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Plasma exchange is an important component of treatment of AKI due to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either pregnancy-associated TTP or HUS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6705600" cy="685800"/>
          </a:xfrm>
        </p:spPr>
        <p:txBody>
          <a:bodyPr/>
          <a:lstStyle/>
          <a:p>
            <a:pPr algn="l" eaLnBrk="1" hangingPunct="1"/>
            <a:r>
              <a:rPr lang="en-US" sz="2800" b="1" i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Renal cortical necrosis</a:t>
            </a:r>
            <a:endParaRPr lang="en-US" sz="2800" i="1" u="sng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Subtitle 4"/>
          <p:cNvSpPr>
            <a:spLocks noGrp="1"/>
          </p:cNvSpPr>
          <p:nvPr>
            <p:ph type="subTitle" idx="1"/>
          </p:nvPr>
        </p:nvSpPr>
        <p:spPr>
          <a:xfrm>
            <a:off x="228600" y="990600"/>
            <a:ext cx="8610600" cy="5638800"/>
          </a:xfrm>
        </p:spPr>
        <p:txBody>
          <a:bodyPr/>
          <a:lstStyle/>
          <a:p>
            <a:pPr algn="l" eaLnBrk="1" hangingPunct="1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only 1-2% of all cases of AKI</a:t>
            </a:r>
          </a:p>
          <a:p>
            <a:pPr algn="l" eaLnBrk="1" hangingPunct="1"/>
            <a:endParaRPr lang="en-US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Presents with abrupt onset of 1-</a:t>
            </a:r>
            <a:r>
              <a:rPr lang="en-US" sz="22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oliguria</a:t>
            </a:r>
            <a:r>
              <a:rPr lang="en-US" sz="22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or </a:t>
            </a:r>
            <a:r>
              <a:rPr lang="en-US" sz="22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anuria</a:t>
            </a:r>
            <a:r>
              <a:rPr lang="en-US" sz="22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following an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obstetric catastrophe, that is frequently accompanied by 2-</a:t>
            </a:r>
            <a:r>
              <a:rPr lang="en-US" sz="22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gross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2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hematuria, 3-flank pain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and hypotension.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triad of oliguria/anuria, gross 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hematuria, and flank pain is unusual in the other causes of renal failure in pregnancy.</a:t>
            </a:r>
          </a:p>
          <a:p>
            <a:pPr algn="l" eaLnBrk="1" hangingPunct="1">
              <a:spcBef>
                <a:spcPct val="0"/>
              </a:spcBef>
            </a:pPr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diagnosis can usually be established by ultrasonography or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CT scanning, which demonstrates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hypoechoic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or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hypodense</a:t>
            </a:r>
            <a:endParaRPr lang="en-US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areas in the renal cortex.</a:t>
            </a:r>
          </a:p>
          <a:p>
            <a:pPr algn="l" eaLnBrk="1" hangingPunct="1">
              <a:spcBef>
                <a:spcPct val="0"/>
              </a:spcBef>
            </a:pPr>
            <a:endParaRPr lang="en-US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 specific therapy has been shown to be effective in this 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disorder. Many patients require dialysis ( 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LIFE LONG 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, but 20 to 40% have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partial recovery.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algn="l" eaLnBrk="1" hangingPunct="1">
              <a:buFont typeface="Wingdings" pitchFamily="2" charset="2"/>
              <a:buChar char="Ø"/>
            </a:pPr>
            <a:endParaRPr lang="en-US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مثلث متساوي الساقين 1"/>
          <p:cNvSpPr/>
          <p:nvPr/>
        </p:nvSpPr>
        <p:spPr>
          <a:xfrm>
            <a:off x="4876800" y="609600"/>
            <a:ext cx="1371600" cy="990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" name="مربع نص 2"/>
          <p:cNvSpPr txBox="1"/>
          <p:nvPr/>
        </p:nvSpPr>
        <p:spPr>
          <a:xfrm>
            <a:off x="5105400" y="1104900"/>
            <a:ext cx="914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Triad 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6202362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0" y="10886"/>
            <a:ext cx="9144000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</a:rPr>
              <a:t>1- </a:t>
            </a:r>
            <a:r>
              <a:rPr lang="en-US" sz="2400" b="1" dirty="0" smtClean="0">
                <a:solidFill>
                  <a:srgbClr val="FF0000"/>
                </a:solidFill>
              </a:rPr>
              <a:t>Progesterone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( on both ureters ) </a:t>
            </a:r>
            <a:r>
              <a:rPr lang="en-US" dirty="0" smtClean="0"/>
              <a:t>: </a:t>
            </a:r>
            <a:r>
              <a:rPr lang="en-US" sz="2000" dirty="0"/>
              <a:t>Reduces ureteral </a:t>
            </a:r>
            <a:r>
              <a:rPr lang="en-US" sz="2000" dirty="0" smtClean="0"/>
              <a:t>tone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( ureter dilatation ),</a:t>
            </a:r>
            <a:r>
              <a:rPr lang="en-US" sz="2000" dirty="0" smtClean="0"/>
              <a:t> </a:t>
            </a:r>
            <a:r>
              <a:rPr lang="en-US" sz="2000" dirty="0"/>
              <a:t>peristalsis, and </a:t>
            </a:r>
            <a:r>
              <a:rPr lang="en-US" sz="2000" dirty="0" smtClean="0"/>
              <a:t>contraction pressure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 increase urine stasis up to 100-200ml </a:t>
            </a:r>
            <a:endParaRPr lang="en-US" sz="1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/>
          </a:p>
          <a:p>
            <a:pPr eaLnBrk="1" hangingPunct="1"/>
            <a:endParaRPr lang="en-US" dirty="0"/>
          </a:p>
          <a:p>
            <a:pPr eaLnBrk="1" hangingPunct="1"/>
            <a:endParaRPr lang="en-US" sz="2400" b="1" dirty="0" smtClean="0">
              <a:solidFill>
                <a:srgbClr val="FF0000"/>
              </a:solidFill>
            </a:endParaRPr>
          </a:p>
          <a:p>
            <a:pPr eaLnBrk="1" hangingPunct="1"/>
            <a:endParaRPr lang="en-US" sz="24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sz="2400" b="1" dirty="0" smtClean="0">
                <a:solidFill>
                  <a:srgbClr val="FF0000"/>
                </a:solidFill>
              </a:rPr>
              <a:t>2-</a:t>
            </a:r>
            <a:r>
              <a:rPr lang="en-US" dirty="0" smtClean="0"/>
              <a:t> </a:t>
            </a:r>
            <a:r>
              <a:rPr lang="en-US" sz="2400" b="1" dirty="0">
                <a:solidFill>
                  <a:srgbClr val="FF0000"/>
                </a:solidFill>
              </a:rPr>
              <a:t>More on the right ureter: </a:t>
            </a:r>
            <a:r>
              <a:rPr lang="en-US" sz="2000" dirty="0"/>
              <a:t>Dextrorotation of the uterus by the sigmoid</a:t>
            </a:r>
          </a:p>
          <a:p>
            <a:pPr eaLnBrk="1" hangingPunct="1"/>
            <a:r>
              <a:rPr lang="en-US" sz="2000" dirty="0"/>
              <a:t> </a:t>
            </a:r>
            <a:r>
              <a:rPr lang="en-US" sz="2000" dirty="0" smtClean="0"/>
              <a:t>colon</a:t>
            </a:r>
            <a:r>
              <a:rPr lang="en-US" sz="2000" dirty="0"/>
              <a:t>, </a:t>
            </a:r>
            <a:r>
              <a:rPr lang="en-US" sz="2000" dirty="0" smtClean="0"/>
              <a:t>kinking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( acute angle )  </a:t>
            </a:r>
            <a:r>
              <a:rPr lang="en-US" sz="2000" dirty="0"/>
              <a:t>of the ureter as it crosses the right </a:t>
            </a:r>
            <a:r>
              <a:rPr lang="en-US" sz="2000" dirty="0" smtClean="0"/>
              <a:t>iliac artery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t the level of  brim </a:t>
            </a:r>
            <a:r>
              <a:rPr lang="en-US" sz="2000" dirty="0" smtClean="0"/>
              <a:t>,</a:t>
            </a:r>
            <a:r>
              <a:rPr lang="en-US" sz="2000" dirty="0"/>
              <a:t> and/or proximity to the right ovarian vein</a:t>
            </a:r>
            <a:r>
              <a:rPr lang="en-US" sz="2000" dirty="0" smtClean="0"/>
              <a:t>.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 peak of ureter dilatation  at 28 weeks. </a:t>
            </a:r>
          </a:p>
          <a:p>
            <a:pPr eaLnBrk="1" hangingPunct="1"/>
            <a:r>
              <a:rPr lang="en-US" sz="2000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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left ureter crosses iliac artery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at higher  level above the 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pelvic brim  with less acute angle 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uterus becomes pelvic-abdominal organ between 12-14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weeks.</a:t>
            </a:r>
          </a:p>
          <a:p>
            <a:pPr eaLnBrk="1" hangingPunct="1"/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As pregnancy progresses,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the venous congestion of pelvic vessels increase .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/>
            <a:r>
              <a:rPr lang="en-US" sz="2400" b="1" dirty="0">
                <a:solidFill>
                  <a:srgbClr val="FF0000"/>
                </a:solidFill>
              </a:rPr>
              <a:t>3-</a:t>
            </a:r>
            <a:r>
              <a:rPr lang="en-US" dirty="0"/>
              <a:t> </a:t>
            </a:r>
            <a:r>
              <a:rPr lang="en-US" sz="2000" dirty="0"/>
              <a:t>The vessels in the suspensory ligament of the ovary enlarge and may</a:t>
            </a:r>
          </a:p>
          <a:p>
            <a:pPr eaLnBrk="1" hangingPunct="1"/>
            <a:r>
              <a:rPr lang="en-US" sz="2000" dirty="0"/>
              <a:t>     compress the ureter at the brim of the bony pelvis</a:t>
            </a:r>
            <a:r>
              <a:rPr lang="en-US" dirty="0"/>
              <a:t>.</a:t>
            </a:r>
          </a:p>
          <a:p>
            <a:pPr eaLnBrk="1" hangingPunct="1"/>
            <a:r>
              <a:rPr lang="en-US" sz="2400" b="1" dirty="0" smtClean="0">
                <a:solidFill>
                  <a:srgbClr val="FF0000"/>
                </a:solidFill>
              </a:rPr>
              <a:t>4-</a:t>
            </a:r>
            <a:r>
              <a:rPr lang="en-US" dirty="0" smtClean="0"/>
              <a:t> </a:t>
            </a:r>
            <a:r>
              <a:rPr lang="en-US" sz="2000" dirty="0"/>
              <a:t>Pathologic obstruction </a:t>
            </a:r>
            <a:r>
              <a:rPr lang="en-US" sz="1600" dirty="0"/>
              <a:t>(by nephrolithiasis or stricture) </a:t>
            </a:r>
            <a:r>
              <a:rPr lang="en-US" sz="2000" dirty="0"/>
              <a:t>will also lead to </a:t>
            </a:r>
          </a:p>
          <a:p>
            <a:pPr eaLnBrk="1" hangingPunct="1"/>
            <a:r>
              <a:rPr lang="en-US" sz="2000" dirty="0"/>
              <a:t>     ureteral dilatation. It frequently results in flank pain, and can often be</a:t>
            </a:r>
          </a:p>
          <a:p>
            <a:pPr eaLnBrk="1" hangingPunct="1"/>
            <a:r>
              <a:rPr lang="en-US" sz="2000" dirty="0"/>
              <a:t>     distinguished from physiologic hydronephrosis by </a:t>
            </a:r>
            <a:r>
              <a:rPr lang="en-US" sz="2000" dirty="0" err="1"/>
              <a:t>radiographically</a:t>
            </a:r>
            <a:r>
              <a:rPr lang="en-US" sz="2000" dirty="0"/>
              <a:t> or</a:t>
            </a:r>
          </a:p>
          <a:p>
            <a:pPr eaLnBrk="1" hangingPunct="1"/>
            <a:r>
              <a:rPr lang="en-US" sz="2000" dirty="0"/>
              <a:t>     sonographically visualizing the cause of the obstruction.</a:t>
            </a:r>
          </a:p>
        </p:txBody>
      </p:sp>
      <p:sp>
        <p:nvSpPr>
          <p:cNvPr id="2" name="مربع نص 1"/>
          <p:cNvSpPr txBox="1"/>
          <p:nvPr/>
        </p:nvSpPr>
        <p:spPr>
          <a:xfrm>
            <a:off x="14514" y="990600"/>
            <a:ext cx="915851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What about Estrogen ?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 it increases the distal ureter thickness so increase its resistant against progesterone effect . </a:t>
            </a:r>
            <a:endParaRPr lang="ar-JO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4514" y="1698486"/>
            <a:ext cx="915851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physiological dilatation of proximal and middle ureter , but the distal one ( below the level of pelvic brim ) it's a pathology --&gt; due to the progesterone resistance of distal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part .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 Distal dilatation may be due to : strictures , stones during pregnancy , before and after it .</a:t>
            </a:r>
            <a:endParaRPr lang="ar-JO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6354762"/>
          </a:xfrm>
        </p:spPr>
        <p:txBody>
          <a:bodyPr/>
          <a:lstStyle/>
          <a:p>
            <a:pPr algn="l"/>
            <a:r>
              <a:rPr lang="en-US" sz="280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smtClean="0">
                <a:latin typeface="Arial" pitchFamily="34" charset="0"/>
                <a:cs typeface="Arial" pitchFamily="34" charset="0"/>
              </a:rPr>
            </a:br>
            <a:r>
              <a:rPr lang="en-US" sz="280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smtClean="0">
                <a:latin typeface="Arial" pitchFamily="34" charset="0"/>
                <a:cs typeface="Arial" pitchFamily="34" charset="0"/>
              </a:rPr>
            </a:br>
            <a:r>
              <a:rPr lang="en-US" sz="280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smtClean="0">
                <a:latin typeface="Arial" pitchFamily="34" charset="0"/>
                <a:cs typeface="Arial" pitchFamily="34" charset="0"/>
              </a:rPr>
            </a:br>
            <a:r>
              <a:rPr lang="en-US" sz="280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smtClean="0">
                <a:latin typeface="Arial" pitchFamily="34" charset="0"/>
                <a:cs typeface="Arial" pitchFamily="34" charset="0"/>
              </a:rPr>
            </a:br>
            <a:r>
              <a:rPr lang="en-US" sz="280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smtClean="0">
                <a:latin typeface="Arial" pitchFamily="34" charset="0"/>
                <a:cs typeface="Arial" pitchFamily="34" charset="0"/>
              </a:rPr>
            </a:br>
            <a:r>
              <a:rPr lang="en-US" sz="280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smtClean="0">
                <a:latin typeface="Arial" pitchFamily="34" charset="0"/>
                <a:cs typeface="Arial" pitchFamily="34" charset="0"/>
              </a:rPr>
            </a:br>
            <a:r>
              <a:rPr lang="en-US" sz="280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smtClean="0">
                <a:latin typeface="Arial" pitchFamily="34" charset="0"/>
                <a:cs typeface="Arial" pitchFamily="34" charset="0"/>
              </a:rPr>
            </a:br>
            <a:r>
              <a:rPr lang="en-US" sz="280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smtClean="0">
                <a:latin typeface="Arial" pitchFamily="34" charset="0"/>
                <a:cs typeface="Arial" pitchFamily="34" charset="0"/>
              </a:rPr>
            </a:br>
            <a:r>
              <a:rPr lang="en-US" sz="2800" smtClean="0">
                <a:latin typeface="Arial" pitchFamily="34" charset="0"/>
                <a:cs typeface="Arial" pitchFamily="34" charset="0"/>
              </a:rPr>
              <a:t>Treatment of AKI is supportive:</a:t>
            </a:r>
            <a:br>
              <a:rPr lang="en-US" sz="2800" smtClean="0">
                <a:latin typeface="Arial" pitchFamily="34" charset="0"/>
                <a:cs typeface="Arial" pitchFamily="34" charset="0"/>
              </a:rPr>
            </a:br>
            <a:r>
              <a:rPr lang="en-US" sz="2800" smtClean="0"/>
              <a:t>1- I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dentification of the underlying source of injury</a:t>
            </a:r>
            <a:br>
              <a:rPr lang="en-US" sz="2800" smtClean="0">
                <a:latin typeface="Arial" pitchFamily="34" charset="0"/>
                <a:cs typeface="Arial" pitchFamily="34" charset="0"/>
              </a:rPr>
            </a:br>
            <a:r>
              <a:rPr lang="en-US" sz="2800" smtClean="0">
                <a:latin typeface="Arial" pitchFamily="34" charset="0"/>
                <a:cs typeface="Arial" pitchFamily="34" charset="0"/>
              </a:rPr>
              <a:t>2- Volume resuscitation and prevention of further injury, </a:t>
            </a:r>
            <a:br>
              <a:rPr lang="en-US" sz="2800" smtClean="0">
                <a:latin typeface="Arial" pitchFamily="34" charset="0"/>
                <a:cs typeface="Arial" pitchFamily="34" charset="0"/>
              </a:rPr>
            </a:br>
            <a:r>
              <a:rPr lang="en-US" sz="2800" smtClean="0">
                <a:latin typeface="Arial" pitchFamily="34" charset="0"/>
                <a:cs typeface="Arial" pitchFamily="34" charset="0"/>
              </a:rPr>
              <a:t>3- Timely initiation of renal replacement therapy</a:t>
            </a:r>
            <a:br>
              <a:rPr lang="en-US" sz="2800" smtClean="0">
                <a:latin typeface="Arial" pitchFamily="34" charset="0"/>
                <a:cs typeface="Arial" pitchFamily="34" charset="0"/>
              </a:rPr>
            </a:br>
            <a:r>
              <a:rPr lang="en-US" sz="2800" smtClean="0">
                <a:latin typeface="Arial" pitchFamily="34" charset="0"/>
                <a:cs typeface="Arial" pitchFamily="34" charset="0"/>
              </a:rPr>
              <a:t>    (RRT) and prompt delivery of fetus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, if necessary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smtClean="0">
                <a:latin typeface="Arial" pitchFamily="34" charset="0"/>
                <a:cs typeface="Arial" pitchFamily="34" charset="0"/>
              </a:rPr>
            </a:br>
            <a:r>
              <a:rPr lang="en-US" sz="280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smtClean="0">
                <a:latin typeface="Arial" pitchFamily="34" charset="0"/>
                <a:cs typeface="Arial" pitchFamily="34" charset="0"/>
              </a:rPr>
            </a:br>
            <a:r>
              <a:rPr lang="en-US" sz="280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smtClean="0">
                <a:latin typeface="Arial" pitchFamily="34" charset="0"/>
                <a:cs typeface="Arial" pitchFamily="34" charset="0"/>
              </a:rPr>
            </a:br>
            <a:r>
              <a:rPr lang="en-US" sz="280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smtClean="0">
                <a:latin typeface="Arial" pitchFamily="34" charset="0"/>
                <a:cs typeface="Arial" pitchFamily="34" charset="0"/>
              </a:rPr>
            </a:br>
            <a:r>
              <a:rPr lang="en-US" sz="280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smtClean="0">
                <a:latin typeface="Arial" pitchFamily="34" charset="0"/>
                <a:cs typeface="Arial" pitchFamily="34" charset="0"/>
              </a:rPr>
            </a:br>
            <a:r>
              <a:rPr lang="en-US" sz="280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smtClean="0">
                <a:latin typeface="Arial" pitchFamily="34" charset="0"/>
                <a:cs typeface="Arial" pitchFamily="34" charset="0"/>
              </a:rPr>
            </a:br>
            <a:r>
              <a:rPr lang="en-US" sz="280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smtClean="0">
                <a:latin typeface="Arial" pitchFamily="34" charset="0"/>
                <a:cs typeface="Arial" pitchFamily="34" charset="0"/>
              </a:rPr>
            </a:br>
            <a:r>
              <a:rPr lang="en-US" sz="280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smtClean="0">
                <a:latin typeface="Arial" pitchFamily="34" charset="0"/>
                <a:cs typeface="Arial" pitchFamily="34" charset="0"/>
              </a:rPr>
            </a:br>
            <a:r>
              <a:rPr lang="en-US" sz="280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smtClean="0">
                <a:latin typeface="Arial" pitchFamily="34" charset="0"/>
                <a:cs typeface="Arial" pitchFamily="34" charset="0"/>
              </a:rPr>
            </a:br>
            <a:r>
              <a:rPr lang="en-US" sz="280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smtClean="0">
                <a:latin typeface="Arial" pitchFamily="34" charset="0"/>
                <a:cs typeface="Arial" pitchFamily="34" charset="0"/>
              </a:rPr>
            </a:br>
            <a:r>
              <a:rPr lang="en-US" sz="280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smtClean="0">
                <a:latin typeface="Arial" pitchFamily="34" charset="0"/>
                <a:cs typeface="Arial" pitchFamily="34" charset="0"/>
              </a:rPr>
            </a:br>
            <a:r>
              <a:rPr lang="en-US" sz="280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smtClean="0">
                <a:latin typeface="Arial" pitchFamily="34" charset="0"/>
                <a:cs typeface="Arial" pitchFamily="34" charset="0"/>
              </a:rPr>
            </a:br>
            <a:r>
              <a:rPr lang="en-US" sz="280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smtClean="0">
                <a:latin typeface="Arial" pitchFamily="34" charset="0"/>
                <a:cs typeface="Arial" pitchFamily="34" charset="0"/>
              </a:rPr>
            </a:br>
            <a:endParaRPr lang="en-US" sz="28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6354762"/>
          </a:xfrm>
        </p:spPr>
        <p:txBody>
          <a:bodyPr/>
          <a:lstStyle/>
          <a:p>
            <a:pPr eaLnBrk="1" hangingPunct="1"/>
            <a:endParaRPr lang="ar-SA" smtClean="0"/>
          </a:p>
        </p:txBody>
      </p:sp>
      <p:pic>
        <p:nvPicPr>
          <p:cNvPr id="5123" name="Picture 2" descr="149983-004-2CED340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75438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143" y="3551238"/>
            <a:ext cx="8991600" cy="1554162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Bladder: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 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>**The bladder mucosa is edematous and hyperemic in pregnancy.</a:t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>** Although progesterone-induced bladder wall relaxation may lead to</a:t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>    increased capacity, the enlarging uterus displaces the bladder</a:t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>     superiorly and anteriorly, and flattens it, which can decrease capacity.</a:t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Estrogen increase the bladder thickness , capacity  and compliance </a:t>
            </a:r>
            <a:br>
              <a:rPr lang="en-US" sz="2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</a:b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bladder capacity in pregnancy  1000-1200 cc </a:t>
            </a:r>
            <a:br>
              <a:rPr lang="en-US" sz="2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</a:b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Non pregnant female 400-600 cc 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2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increase of frequency it’s an early pregnancy sign , at 1</a:t>
            </a:r>
            <a:r>
              <a:rPr lang="en-US" sz="2200" baseline="30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st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trimester is due to  increase GFR , at the 2</a:t>
            </a:r>
            <a:r>
              <a:rPr lang="en-US" sz="2200" baseline="30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nd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one  due to uterus compression  element of ischemia and necrosis  and decrease in bladder sensation ( atony ) so increase in its capacity   reversible urine retention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4" descr="c00043_f043-002-978145575838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0" y="0"/>
            <a:ext cx="9144000" cy="362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-3629" y="4512992"/>
            <a:ext cx="9111343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At  early pregnancy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 increase plasma volume ? 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Progesterone is a vasodilator  increase preload  activation of RAA system   Angiotensin II is a vasoconstrictor , but in pregnancy response  of Angiotensin II  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Toward term   progesterone     , the effect of Angiotensin      so      renal blood flow      GFR .  </a:t>
            </a:r>
            <a:endParaRPr lang="ar-JO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سهم للأسفل 2"/>
          <p:cNvSpPr/>
          <p:nvPr/>
        </p:nvSpPr>
        <p:spPr>
          <a:xfrm>
            <a:off x="3425370" y="5427392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4" name="سهم لأعلى 3"/>
          <p:cNvSpPr/>
          <p:nvPr/>
        </p:nvSpPr>
        <p:spPr>
          <a:xfrm>
            <a:off x="6444343" y="5357384"/>
            <a:ext cx="3048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5" name="سهم للأسفل 4"/>
          <p:cNvSpPr/>
          <p:nvPr/>
        </p:nvSpPr>
        <p:spPr>
          <a:xfrm>
            <a:off x="7177314" y="538072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6" name="سهم للأسفل 5"/>
          <p:cNvSpPr/>
          <p:nvPr/>
        </p:nvSpPr>
        <p:spPr>
          <a:xfrm>
            <a:off x="616858" y="5732192"/>
            <a:ext cx="304800" cy="258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7" name="سهم للأسفل 6"/>
          <p:cNvSpPr/>
          <p:nvPr/>
        </p:nvSpPr>
        <p:spPr>
          <a:xfrm>
            <a:off x="8853714" y="5060704"/>
            <a:ext cx="254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8" name="مربع نص 7"/>
          <p:cNvSpPr txBox="1"/>
          <p:nvPr/>
        </p:nvSpPr>
        <p:spPr>
          <a:xfrm>
            <a:off x="-36286" y="6076684"/>
            <a:ext cx="91440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 Renal blood flow &gt;80% of non pregnant  at end of 1</a:t>
            </a:r>
            <a:r>
              <a:rPr lang="en-US" b="1" baseline="30000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st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 trimester </a:t>
            </a:r>
            <a:endParaRPr lang="ar-JO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34470" y="6488668"/>
            <a:ext cx="7391401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 GFR peak at end of 1</a:t>
            </a:r>
            <a:r>
              <a:rPr lang="en-US" b="1" baseline="30000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st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 trimester&gt; 40-50% </a:t>
            </a:r>
            <a:endParaRPr lang="ar-JO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-21772" y="3626393"/>
            <a:ext cx="9073244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there is some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degrees 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of decreased GFR toward term but still higher than non pregnant ,How? the Angiotensin II effect on Efferent arterioles , maintain blood within glomerular</a:t>
            </a:r>
            <a:endParaRPr lang="ar-JO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0" y="5029200"/>
            <a:ext cx="9144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GFR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   excretion of Uric acid ( marker for pre-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eclampsia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) Urea , Creatinine . </a:t>
            </a:r>
            <a:endParaRPr lang="ar-JO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سهم لأعلى 2"/>
          <p:cNvSpPr/>
          <p:nvPr/>
        </p:nvSpPr>
        <p:spPr>
          <a:xfrm>
            <a:off x="12700" y="4974380"/>
            <a:ext cx="228600" cy="3693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4" name="سهم لأعلى 3"/>
          <p:cNvSpPr/>
          <p:nvPr/>
        </p:nvSpPr>
        <p:spPr>
          <a:xfrm>
            <a:off x="1066800" y="5029200"/>
            <a:ext cx="228600" cy="3145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5" name="مستطيل 4"/>
          <p:cNvSpPr/>
          <p:nvPr/>
        </p:nvSpPr>
        <p:spPr>
          <a:xfrm>
            <a:off x="12700" y="5486400"/>
            <a:ext cx="914400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what about Aldosterone ( water and Na retention at distal tubules )  during Pregnancy ? it increases at 6 weeks toward term it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reaches 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3-6 folds more than in non pregnant ,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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increase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in plasma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volume ( 1.1-1.6 L) </a:t>
            </a:r>
            <a:endParaRPr lang="ar-JO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-29029" y="6494199"/>
            <a:ext cx="917302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During pregnancy no change on K level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 Progesterone rule . </a:t>
            </a:r>
            <a:endParaRPr lang="ar-JO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570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2400" y="228600"/>
            <a:ext cx="6324600" cy="60960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28600" y="3505200"/>
            <a:ext cx="1219200" cy="3810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6354762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Mechanisms of increased GFR in pregnancy:</a:t>
            </a:r>
            <a:br>
              <a:rPr lang="en-US" sz="2400" b="1" dirty="0" smtClean="0"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n-US" sz="2400" b="1" dirty="0" smtClean="0">
                <a:latin typeface="Arial" pitchFamily="34" charset="0"/>
                <a:cs typeface="Arial" pitchFamily="34" charset="0"/>
              </a:rPr>
            </a:b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**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Reduced vascular responsiveness to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vasopressors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such as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angiotensin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2,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norepinephrine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, and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antidiuretic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hormone (ADH) is well documented. This may be mediated, in part, by altered vascular receptor expression. </a:t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u="sng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200" u="sng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by effect of BHCG </a:t>
            </a:r>
            <a:r>
              <a:rPr lang="en-US" sz="2200" u="sng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lower threshold of ADH  increase blood and plasma volume </a:t>
            </a:r>
            <a:r>
              <a:rPr lang="en-US" sz="2200" u="sng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>**Nitric oxide synthesis increases during normal pregnancy and may contribute to the systemic and renal vasodilation and the fall in blood pressure.</a:t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Relaxin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 It increases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endothelin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and nitric oxide production in the renal circulation, leading to generalized renal vasodilation, decreased renal afferent and efferent arteriolar resistance, and a subsequent increase in renal blood flow and GFR. 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0" y="5105400"/>
            <a:ext cx="86868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Note : with pregnancy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          COP , GFR ( after 1 month of conception ),       peripheral vascular resistant  </a:t>
            </a:r>
            <a:endParaRPr lang="ar-JO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سهم لأعلى 5"/>
          <p:cNvSpPr/>
          <p:nvPr/>
        </p:nvSpPr>
        <p:spPr>
          <a:xfrm>
            <a:off x="2590800" y="5046561"/>
            <a:ext cx="457200" cy="3693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7" name="سهم للأسفل 6"/>
          <p:cNvSpPr/>
          <p:nvPr/>
        </p:nvSpPr>
        <p:spPr>
          <a:xfrm>
            <a:off x="7543800" y="5105400"/>
            <a:ext cx="304800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8" name="مستطيل 7"/>
          <p:cNvSpPr/>
          <p:nvPr/>
        </p:nvSpPr>
        <p:spPr>
          <a:xfrm>
            <a:off x="18143" y="575173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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Early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signs of pregnancy : increase frequency ( increase in plasma volume , GFR , renal blood flow ) , Abdominal pain , Breast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Soreness.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514"/>
            <a:ext cx="9144000" cy="6843486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1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1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1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1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1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1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1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1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1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1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1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Lab Tests:</a:t>
            </a:r>
            <a:br>
              <a:rPr lang="en-US" sz="31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u="sng" dirty="0" err="1" smtClean="0">
                <a:latin typeface="Arial" pitchFamily="34" charset="0"/>
                <a:cs typeface="Arial" pitchFamily="34" charset="0"/>
              </a:rPr>
              <a:t>Hyponatremia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: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>The fall in the plasma sodium concentration during pregnancy correlates closely with increased production of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hCG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that can induce a similar resetting of the thresholds for ADH release and thirst .</a:t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> Also,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hCG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appears to produce these changes via the release of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relaxin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Proteinuria: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>Urinary protein excretion rises in normal pregnancy, from the non-pregnant level of about 100 mg/day to about 150 - 200 mg/day in 3</a:t>
            </a:r>
            <a:r>
              <a:rPr lang="en-US" sz="2200" baseline="30000" dirty="0" smtClean="0">
                <a:latin typeface="Arial" pitchFamily="34" charset="0"/>
                <a:cs typeface="Arial" pitchFamily="34" charset="0"/>
              </a:rPr>
              <a:t>rd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 trimester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400" b="1" u="sng" dirty="0" err="1" smtClean="0">
                <a:latin typeface="Arial" pitchFamily="34" charset="0"/>
                <a:cs typeface="Arial" pitchFamily="34" charset="0"/>
              </a:rPr>
              <a:t>Glucosuria</a:t>
            </a: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Seen in 50% of pregnant women 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Excretion amount exceeds the reabsorption .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2209800" y="0"/>
            <a:ext cx="31242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Increase Na excretion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 Placental lactogen , Estrogen , Progesterone , Prolactin ,              GFR , ANP </a:t>
            </a:r>
            <a:endParaRPr lang="ar-JO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سهم لأعلى 3"/>
          <p:cNvSpPr/>
          <p:nvPr/>
        </p:nvSpPr>
        <p:spPr>
          <a:xfrm>
            <a:off x="4800600" y="584928"/>
            <a:ext cx="228600" cy="28592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5" name="مربع نص 4"/>
          <p:cNvSpPr txBox="1"/>
          <p:nvPr/>
        </p:nvSpPr>
        <p:spPr>
          <a:xfrm>
            <a:off x="5334000" y="0"/>
            <a:ext cx="3810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Increase Na reabsorption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 Aldosterone and Deoxycoricosteroid </a:t>
            </a:r>
            <a:endParaRPr lang="ar-JO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5301342" y="646331"/>
            <a:ext cx="384265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The net result : slight decrease in Na and Osmolality </a:t>
            </a:r>
            <a:endParaRPr lang="ar-JO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17754</TotalTime>
  <Words>1875</Words>
  <Application>Microsoft Office PowerPoint</Application>
  <PresentationFormat>عرض على الشاشة (3:4)‏</PresentationFormat>
  <Paragraphs>264</Paragraphs>
  <Slides>30</Slides>
  <Notes>24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30</vt:i4>
      </vt:variant>
    </vt:vector>
  </HeadingPairs>
  <TitlesOfParts>
    <vt:vector size="31" baseType="lpstr">
      <vt:lpstr>Office Theme</vt:lpstr>
      <vt:lpstr>Renal Diseases in pregnancy</vt:lpstr>
      <vt:lpstr>Renal changes in pregnancy:   </vt:lpstr>
      <vt:lpstr>                </vt:lpstr>
      <vt:lpstr>عرض تقديمي في PowerPoint</vt:lpstr>
      <vt:lpstr>    Bladder:   **The bladder mucosa is edematous and hyperemic in pregnancy.  ** Although progesterone-induced bladder wall relaxation may lead to     increased capacity, the enlarging uterus displaces the bladder      superiorly and anteriorly, and flattens it, which can decrease capacity.  Estrogen increase the bladder thickness , capacity  and compliance   bladder capacity in pregnancy  1000-1200 cc   Non pregnant female 400-600 cc    increase of frequency it’s an early pregnancy sign , at 1st trimester is due to  increase GFR , at the 2nd one  due to uterus compression  element of ischemia and necrosis  and decrease in bladder sensation ( atony ) so increase in its capacity   reversible urine retention                </vt:lpstr>
      <vt:lpstr>عرض تقديمي في PowerPoint</vt:lpstr>
      <vt:lpstr>عرض تقديمي في PowerPoint</vt:lpstr>
      <vt:lpstr>           Mechanisms of increased GFR in pregnancy:   **Reduced vascular responsiveness to vasopressors such as angiotensin 2, norepinephrine, and antidiuretic hormone (ADH) is well documented. This may be mediated, in part, by altered vascular receptor expression.   by effect of BHCG  lower threshold of ADH  increase blood and plasma volume   **Nitric oxide synthesis increases during normal pregnancy and may contribute to the systemic and renal vasodilation and the fall in blood pressure. Relaxin:  It increases endothelin and nitric oxide production in the renal circulation, leading to generalized renal vasodilation, decreased renal afferent and efferent arteriolar resistance, and a subsequent increase in renal blood flow and GFR.                 </vt:lpstr>
      <vt:lpstr>     Lab Tests: Hyponatremia:  The fall in the plasma sodium concentration during pregnancy correlates closely with increased production of hCG that can induce a similar resetting of the thresholds for ADH release and thirst .  Also, hCG appears to produce these changes via the release of relaxin.  Proteinuria: Urinary protein excretion rises in normal pregnancy, from the non-pregnant level of about 100 mg/day to about 150 - 200 mg/day in 3rd  trimester  Glucosuria: Seen in 50% of pregnant women  Excretion amount exceeds the reabsorption .          </vt:lpstr>
      <vt:lpstr>عرض تقديمي في PowerPoint</vt:lpstr>
      <vt:lpstr>عرض تقديمي في PowerPoint</vt:lpstr>
      <vt:lpstr>                              Urinary tract symptoms:  Frequency and nocturia ( due to peripheral edema and venous redistribution with supine position  , increase preload and renal blood flow : (among the commonest &amp; earliest symptoms in pregnancy)   **80 -95% of pregnant women.  **Multifactorial (Changes in bladder function &amp; in part to a small increase in urine output)  Urgency &amp; incontinence (85% of pregnant): Due to Uterine pressure on the bladder, hormonal effects on the suspensory ligaments of the urethra, and/or altered neuromuscular function of the urethral striated sphincter. Treatment includes pelvic floor muscle exercises.  first of all you have to rule UTI out     Urine retention: POSTPARTUM:  4-6 weeks after delivery for the pregnancy-induced physiologic changes to return to the non-pregnant state. Urinary incontinence during pregnancy may persist, and there is a risk of persistent incontinence six months postpartum.      </vt:lpstr>
      <vt:lpstr>Urine Retention : </vt:lpstr>
      <vt:lpstr>Urinary Tract Infections: </vt:lpstr>
      <vt:lpstr>Pregnancy outcomes:</vt:lpstr>
      <vt:lpstr>Pathogenesis &amp; Microbiology:</vt:lpstr>
      <vt:lpstr>Asymptomatic bacteriuria:</vt:lpstr>
      <vt:lpstr>**Management: according to gestational age, as outpatient  </vt:lpstr>
      <vt:lpstr>عرض تقديمي في PowerPoint</vt:lpstr>
      <vt:lpstr>Acute Cystitis:</vt:lpstr>
      <vt:lpstr>Differential Diagnosis:</vt:lpstr>
      <vt:lpstr>Acute Pyelonephritis:</vt:lpstr>
      <vt:lpstr>Diagnosis:</vt:lpstr>
      <vt:lpstr>Treatment:</vt:lpstr>
      <vt:lpstr>Acute Kidney Injury (AKI)</vt:lpstr>
      <vt:lpstr>        **  Pre-Renal AKI:  It is generally a hemodynamic disturbance that starts with reversible reduction in GFR, leading to ischemic acute tubular damage and resulting in irreversible cortical necrosis in the most extreme cases.   ** Intra-Renal AKI:  Conditions that potentially are precipitated and worsened by pregnancy   ** Post-Renal AKI:      </vt:lpstr>
      <vt:lpstr>عرض تقديمي في PowerPoint</vt:lpstr>
      <vt:lpstr>Preeclampsia with or without HELLP  </vt:lpstr>
      <vt:lpstr>Renal cortical necrosis</vt:lpstr>
      <vt:lpstr>        Treatment of AKI is supportive: 1- Identification of the underlying source of injury 2- Volume resuscitation and prevention of further injury,  3- Timely initiation of renal replacement therapy     (RRT) and prompt delivery of fetus, if necessary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Renal changes in pregnancy:</dc:title>
  <dc:creator>User</dc:creator>
  <cp:lastModifiedBy>user</cp:lastModifiedBy>
  <cp:revision>182</cp:revision>
  <dcterms:created xsi:type="dcterms:W3CDTF">2018-07-13T07:22:23Z</dcterms:created>
  <dcterms:modified xsi:type="dcterms:W3CDTF">2021-09-08T19:24:10Z</dcterms:modified>
</cp:coreProperties>
</file>