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81" r:id="rId10"/>
    <p:sldId id="280" r:id="rId11"/>
    <p:sldId id="264" r:id="rId12"/>
    <p:sldId id="267" r:id="rId13"/>
    <p:sldId id="265" r:id="rId14"/>
    <p:sldId id="268" r:id="rId15"/>
    <p:sldId id="269" r:id="rId16"/>
    <p:sldId id="270" r:id="rId17"/>
    <p:sldId id="272" r:id="rId18"/>
    <p:sldId id="271" r:id="rId19"/>
    <p:sldId id="274" r:id="rId20"/>
    <p:sldId id="278" r:id="rId21"/>
    <p:sldId id="273" r:id="rId22"/>
    <p:sldId id="283" r:id="rId23"/>
    <p:sldId id="275" r:id="rId24"/>
    <p:sldId id="276" r:id="rId25"/>
    <p:sldId id="277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Aortic dissection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b="1" dirty="0" smtClean="0"/>
              <a:t>Done by </a:t>
            </a:r>
            <a:r>
              <a:rPr lang="en-US" sz="1600" dirty="0" smtClean="0"/>
              <a:t>: </a:t>
            </a:r>
          </a:p>
          <a:p>
            <a:r>
              <a:rPr lang="en-US" sz="1600" dirty="0" smtClean="0"/>
              <a:t>obada  abuali </a:t>
            </a:r>
          </a:p>
          <a:p>
            <a:r>
              <a:rPr lang="en-US" sz="1600" dirty="0" smtClean="0"/>
              <a:t>Ahmad  qammaz</a:t>
            </a:r>
          </a:p>
          <a:p>
            <a:r>
              <a:rPr lang="en-US" sz="1600" b="1" dirty="0" smtClean="0"/>
              <a:t>Supervised by : </a:t>
            </a:r>
          </a:p>
          <a:p>
            <a:r>
              <a:rPr lang="en-US" sz="1600" dirty="0" smtClean="0"/>
              <a:t>dr  ahmad abunawas</a:t>
            </a:r>
          </a:p>
          <a:p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472813"/>
            <a:ext cx="983894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MY" sz="2400" dirty="0" smtClean="0">
                <a:cs typeface="Angsana New" panose="020B0502040204020203" pitchFamily="18" charset="-34"/>
              </a:rPr>
              <a:t>#Aortic </a:t>
            </a:r>
            <a:r>
              <a:rPr lang="en-MY" sz="2400" dirty="0">
                <a:cs typeface="Angsana New" panose="020B0502040204020203" pitchFamily="18" charset="-34"/>
              </a:rPr>
              <a:t>dissection affect men 2 to 5 times more than </a:t>
            </a:r>
            <a:r>
              <a:rPr lang="en-MY" sz="2400" dirty="0" smtClean="0">
                <a:cs typeface="Angsana New" panose="020B0502040204020203" pitchFamily="18" charset="-34"/>
              </a:rPr>
              <a:t>women, </a:t>
            </a:r>
            <a:r>
              <a:rPr lang="en-US" sz="2400" dirty="0"/>
              <a:t>although women tend to present later and experience worse out­comes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MY" sz="2400" dirty="0">
              <a:cs typeface="Angsana New" panose="020B0502040204020203" pitchFamily="18" charset="-34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MY" sz="2400" dirty="0">
              <a:cs typeface="Angsana New" panose="020B0502040204020203" pitchFamily="18" charset="-34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MY" sz="2400" dirty="0" smtClean="0">
                <a:cs typeface="Angsana New" panose="020B0502040204020203" pitchFamily="18" charset="-34"/>
              </a:rPr>
              <a:t>#Occurs </a:t>
            </a:r>
            <a:r>
              <a:rPr lang="en-MY" sz="2400" dirty="0">
                <a:cs typeface="Angsana New" panose="020B0502040204020203" pitchFamily="18" charset="-34"/>
              </a:rPr>
              <a:t>most frequently ( peak )  in the sixth 6</a:t>
            </a:r>
            <a:r>
              <a:rPr lang="en-MY" sz="2400" baseline="30000" dirty="0">
                <a:cs typeface="Angsana New" panose="020B0502040204020203" pitchFamily="18" charset="-34"/>
              </a:rPr>
              <a:t>th</a:t>
            </a:r>
            <a:r>
              <a:rPr lang="en-MY" sz="2400" dirty="0">
                <a:cs typeface="Angsana New" panose="020B0502040204020203" pitchFamily="18" charset="-34"/>
              </a:rPr>
              <a:t> and seventh 7</a:t>
            </a:r>
            <a:r>
              <a:rPr lang="en-MY" sz="2400" baseline="30000" dirty="0">
                <a:cs typeface="Angsana New" panose="020B0502040204020203" pitchFamily="18" charset="-34"/>
              </a:rPr>
              <a:t>th</a:t>
            </a:r>
            <a:r>
              <a:rPr lang="en-MY" sz="2400" dirty="0">
                <a:cs typeface="Angsana New" panose="020B0502040204020203" pitchFamily="18" charset="-34"/>
              </a:rPr>
              <a:t> decades of the life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MY" sz="2400" dirty="0">
              <a:cs typeface="Angsana New" panose="020B0502040204020203" pitchFamily="18" charset="-34"/>
            </a:endParaRPr>
          </a:p>
          <a:p>
            <a:pPr marL="457200" lvl="0" indent="-381000">
              <a:lnSpc>
                <a:spcPct val="100000"/>
              </a:lnSpc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  <a:defRPr/>
            </a:pPr>
            <a:r>
              <a:rPr lang="en-MY" sz="2400" dirty="0">
                <a:cs typeface="Angsana New" panose="020B0502040204020203" pitchFamily="18" charset="-34"/>
              </a:rPr>
              <a:t> </a:t>
            </a:r>
            <a:r>
              <a:rPr lang="en-MY" sz="2400" b="1" dirty="0">
                <a:cs typeface="Angsana New" panose="020B0502040204020203" pitchFamily="18" charset="-34"/>
              </a:rPr>
              <a:t>two </a:t>
            </a:r>
            <a:r>
              <a:rPr lang="en-MY" sz="2400" b="1" dirty="0" smtClean="0">
                <a:cs typeface="Angsana New" panose="020B0502040204020203" pitchFamily="18" charset="-34"/>
              </a:rPr>
              <a:t>risk group </a:t>
            </a:r>
            <a:r>
              <a:rPr lang="en-MY" sz="2400" b="1" dirty="0">
                <a:cs typeface="Angsana New" panose="020B0502040204020203" pitchFamily="18" charset="-34"/>
              </a:rPr>
              <a:t>of </a:t>
            </a:r>
            <a:r>
              <a:rPr lang="en-MY" sz="2400" b="1" dirty="0" smtClean="0">
                <a:cs typeface="Angsana New" panose="020B0502040204020203" pitchFamily="18" charset="-34"/>
              </a:rPr>
              <a:t>patients </a:t>
            </a:r>
            <a:r>
              <a:rPr lang="en-MY" sz="2400" dirty="0">
                <a:cs typeface="Angsana New" panose="020B0502040204020203" pitchFamily="18" charset="-34"/>
              </a:rPr>
              <a:t>: </a:t>
            </a:r>
            <a:endParaRPr lang="en-US" sz="2200" kern="0" dirty="0">
              <a:solidFill>
                <a:srgbClr val="415665"/>
              </a:solidFill>
              <a:latin typeface="Source Sans Pro"/>
              <a:sym typeface="Source Sans Pro"/>
            </a:endParaRPr>
          </a:p>
          <a:p>
            <a:pPr marL="76200" lvl="0" indent="0">
              <a:lnSpc>
                <a:spcPct val="100000"/>
              </a:lnSpc>
              <a:spcBef>
                <a:spcPts val="600"/>
              </a:spcBef>
              <a:buClr>
                <a:srgbClr val="0DB7C4"/>
              </a:buClr>
              <a:buSzPts val="2400"/>
              <a:buNone/>
              <a:defRPr/>
            </a:pPr>
            <a:r>
              <a:rPr lang="en-US" kern="0" dirty="0">
                <a:latin typeface="Source Sans Pro"/>
                <a:sym typeface="Source Sans Pro"/>
              </a:rPr>
              <a:t>(</a:t>
            </a:r>
            <a:r>
              <a:rPr lang="en-US" kern="0" dirty="0">
                <a:sym typeface="Source Sans Pro"/>
              </a:rPr>
              <a:t>1) Men 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ource Sans Pro"/>
              </a:rPr>
              <a:t>40-60 years </a:t>
            </a:r>
            <a:r>
              <a:rPr lang="en-US" kern="0" dirty="0">
                <a:sym typeface="Source Sans Pro"/>
              </a:rPr>
              <a:t>with antecedent hypertension (&gt;90% of cases).</a:t>
            </a:r>
          </a:p>
          <a:p>
            <a:pPr marL="76200" lvl="0" indent="0">
              <a:lnSpc>
                <a:spcPct val="100000"/>
              </a:lnSpc>
              <a:spcBef>
                <a:spcPts val="600"/>
              </a:spcBef>
              <a:buClr>
                <a:srgbClr val="0DB7C4"/>
              </a:buClr>
              <a:buSzPts val="2400"/>
              <a:buNone/>
              <a:defRPr/>
            </a:pPr>
            <a:r>
              <a:rPr lang="en-US" kern="0" dirty="0">
                <a:sym typeface="Source Sans Pro"/>
              </a:rPr>
              <a:t>(2) 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ource Sans Pro"/>
              </a:rPr>
              <a:t>Younger</a:t>
            </a:r>
            <a:r>
              <a:rPr lang="en-US" kern="0" dirty="0">
                <a:sym typeface="Source Sans Pro"/>
              </a:rPr>
              <a:t> adults with systemic or localized abnormalities of connective tissue affecting the aorta (e.g., Marfan syndrome).</a:t>
            </a:r>
            <a:endParaRPr lang="en-US" b="1" i="1" u="sng" kern="0" dirty="0">
              <a:sym typeface="Source Sans 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#symptoms</a:t>
            </a:r>
          </a:p>
          <a:p>
            <a:pPr marL="0" indent="0">
              <a:buNone/>
            </a:pPr>
            <a:r>
              <a:rPr lang="ar-JO" b="1" dirty="0" smtClean="0"/>
              <a:t>1</a:t>
            </a:r>
            <a:r>
              <a:rPr lang="en-US" b="1" dirty="0" smtClean="0"/>
              <a:t>) pain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A) anterior chest pain is more  common with proximal dissection (type A)</a:t>
            </a:r>
          </a:p>
          <a:p>
            <a:pPr marL="0" indent="0">
              <a:buNone/>
            </a:pPr>
            <a:r>
              <a:rPr lang="en-US" dirty="0" smtClean="0"/>
              <a:t>B) Interscapular back pain is more common with distal dissection (type B)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298685"/>
              </p:ext>
            </p:extLst>
          </p:nvPr>
        </p:nvGraphicFramePr>
        <p:xfrm>
          <a:off x="640458" y="4173166"/>
          <a:ext cx="11225516" cy="1908834"/>
        </p:xfrm>
        <a:graphic>
          <a:graphicData uri="http://schemas.openxmlformats.org/drawingml/2006/table">
            <a:tbl>
              <a:tblPr firstRow="1" lastCol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608179">
                  <a:extLst>
                    <a:ext uri="{9D8B030D-6E8A-4147-A177-3AD203B41FA5}">
                      <a16:colId xmlns:a16="http://schemas.microsoft.com/office/drawing/2014/main" val="272918507"/>
                    </a:ext>
                  </a:extLst>
                </a:gridCol>
                <a:gridCol w="1144259">
                  <a:extLst>
                    <a:ext uri="{9D8B030D-6E8A-4147-A177-3AD203B41FA5}">
                      <a16:colId xmlns:a16="http://schemas.microsoft.com/office/drawing/2014/main" val="4217853224"/>
                    </a:ext>
                  </a:extLst>
                </a:gridCol>
                <a:gridCol w="1384844">
                  <a:extLst>
                    <a:ext uri="{9D8B030D-6E8A-4147-A177-3AD203B41FA5}">
                      <a16:colId xmlns:a16="http://schemas.microsoft.com/office/drawing/2014/main" val="73351693"/>
                    </a:ext>
                  </a:extLst>
                </a:gridCol>
                <a:gridCol w="1357884">
                  <a:extLst>
                    <a:ext uri="{9D8B030D-6E8A-4147-A177-3AD203B41FA5}">
                      <a16:colId xmlns:a16="http://schemas.microsoft.com/office/drawing/2014/main" val="1186029877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799970161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3789294901"/>
                    </a:ext>
                  </a:extLst>
                </a:gridCol>
                <a:gridCol w="1618488">
                  <a:extLst>
                    <a:ext uri="{9D8B030D-6E8A-4147-A177-3AD203B41FA5}">
                      <a16:colId xmlns:a16="http://schemas.microsoft.com/office/drawing/2014/main" val="1842230451"/>
                    </a:ext>
                  </a:extLst>
                </a:gridCol>
                <a:gridCol w="1142094">
                  <a:extLst>
                    <a:ext uri="{9D8B030D-6E8A-4147-A177-3AD203B41FA5}">
                      <a16:colId xmlns:a16="http://schemas.microsoft.com/office/drawing/2014/main" val="74504944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14275548"/>
                    </a:ext>
                  </a:extLst>
                </a:gridCol>
              </a:tblGrid>
              <a:tr h="720114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Onset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Associated</a:t>
                      </a:r>
                      <a:r>
                        <a:rPr lang="en-US" baseline="0" dirty="0" smtClean="0"/>
                        <a:t> features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Timing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exacerbating/relieving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5606791"/>
                  </a:ext>
                </a:extLst>
              </a:tr>
              <a:tr h="999360">
                <a:tc>
                  <a:txBody>
                    <a:bodyPr/>
                    <a:lstStyle/>
                    <a:p>
                      <a:r>
                        <a:rPr lang="en-US" dirty="0" smtClean="0"/>
                        <a:t>Interscapular /retrosternal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sudden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Tearing</a:t>
                      </a:r>
                      <a:r>
                        <a:rPr lang="en-US" baseline="0" dirty="0" smtClean="0"/>
                        <a:t> /ripping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Back,</a:t>
                      </a:r>
                    </a:p>
                    <a:p>
                      <a:r>
                        <a:rPr lang="en-US" dirty="0" smtClean="0"/>
                        <a:t>between shoulders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Sweating</a:t>
                      </a:r>
                      <a:r>
                        <a:rPr lang="en-US" baseline="0" dirty="0" smtClean="0"/>
                        <a:t>,</a:t>
                      </a:r>
                    </a:p>
                    <a:p>
                      <a:r>
                        <a:rPr lang="en-US" baseline="0" dirty="0" smtClean="0"/>
                        <a:t>Syncope,</a:t>
                      </a:r>
                    </a:p>
                    <a:p>
                      <a:r>
                        <a:rPr lang="en-US" baseline="0" dirty="0" smtClean="0"/>
                        <a:t>Sign of limb ischemia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Acute</a:t>
                      </a:r>
                    </a:p>
                    <a:p>
                      <a:r>
                        <a:rPr lang="en-US" dirty="0" smtClean="0"/>
                        <a:t>presentation /prolonged</a:t>
                      </a:r>
                    </a:p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Spontaneous/</a:t>
                      </a:r>
                    </a:p>
                    <a:p>
                      <a:r>
                        <a:rPr lang="en-US" dirty="0" smtClean="0"/>
                        <a:t>No manoeuver</a:t>
                      </a:r>
                      <a:r>
                        <a:rPr lang="en-US" baseline="0" dirty="0" smtClean="0"/>
                        <a:t> relieve pain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sever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624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7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Differential 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98011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b="1" dirty="0" smtClean="0">
                <a:latin typeface="acumin-pro"/>
              </a:rPr>
              <a:t>A </a:t>
            </a:r>
            <a:r>
              <a:rPr lang="en-US" sz="2400" b="1" dirty="0">
                <a:latin typeface="acumin-pro"/>
              </a:rPr>
              <a:t>thoracic aortic dissection will often present as chest pain, a presenting problem that has multiple differential diagnoses</a:t>
            </a:r>
            <a:r>
              <a:rPr lang="en-US" sz="2400" b="1" dirty="0">
                <a:solidFill>
                  <a:srgbClr val="32323C"/>
                </a:solidFill>
                <a:latin typeface="acumin-pro"/>
              </a:rPr>
              <a:t>:</a:t>
            </a:r>
          </a:p>
          <a:p>
            <a:pPr algn="just"/>
            <a:r>
              <a:rPr lang="en-US" b="1" dirty="0">
                <a:solidFill>
                  <a:srgbClr val="32323C"/>
                </a:solidFill>
                <a:latin typeface="acumin-pro"/>
              </a:rPr>
              <a:t>Myocardial infarction</a:t>
            </a:r>
            <a:r>
              <a:rPr lang="en-US" dirty="0">
                <a:solidFill>
                  <a:srgbClr val="32323C"/>
                </a:solidFill>
                <a:latin typeface="acumin-pro"/>
              </a:rPr>
              <a:t> –  classically crushing and central chest pain, with signs of cardiac </a:t>
            </a:r>
            <a:r>
              <a:rPr lang="en-US" dirty="0" smtClean="0">
                <a:solidFill>
                  <a:srgbClr val="32323C"/>
                </a:solidFill>
                <a:latin typeface="acumin-pro"/>
              </a:rPr>
              <a:t>ischemia </a:t>
            </a:r>
            <a:r>
              <a:rPr lang="en-US" dirty="0">
                <a:solidFill>
                  <a:srgbClr val="32323C"/>
                </a:solidFill>
                <a:latin typeface="acumin-pro"/>
              </a:rPr>
              <a:t>on ECG and / or raised serum troponin levels</a:t>
            </a:r>
          </a:p>
          <a:p>
            <a:pPr algn="just"/>
            <a:r>
              <a:rPr lang="en-US" b="1" dirty="0">
                <a:solidFill>
                  <a:srgbClr val="32323C"/>
                </a:solidFill>
                <a:latin typeface="acumin-pro"/>
              </a:rPr>
              <a:t>Pulmonary embolism </a:t>
            </a:r>
            <a:r>
              <a:rPr lang="en-US" dirty="0">
                <a:solidFill>
                  <a:srgbClr val="32323C"/>
                </a:solidFill>
                <a:latin typeface="acumin-pro"/>
              </a:rPr>
              <a:t>– </a:t>
            </a:r>
            <a:r>
              <a:rPr lang="en-US" dirty="0" smtClean="0">
                <a:solidFill>
                  <a:srgbClr val="32323C"/>
                </a:solidFill>
                <a:latin typeface="acumin-pro"/>
              </a:rPr>
              <a:t>dyspnoea </a:t>
            </a:r>
            <a:r>
              <a:rPr lang="en-US" dirty="0">
                <a:solidFill>
                  <a:srgbClr val="32323C"/>
                </a:solidFill>
                <a:latin typeface="acumin-pro"/>
              </a:rPr>
              <a:t>will be a prominent feature and an ABG will demonstrate </a:t>
            </a:r>
            <a:r>
              <a:rPr lang="en-US" dirty="0" smtClean="0">
                <a:solidFill>
                  <a:srgbClr val="32323C"/>
                </a:solidFill>
                <a:latin typeface="acumin-pro"/>
              </a:rPr>
              <a:t>hypoxia</a:t>
            </a:r>
            <a:r>
              <a:rPr lang="en-US" dirty="0">
                <a:solidFill>
                  <a:srgbClr val="32323C"/>
                </a:solidFill>
                <a:latin typeface="acumin-pro"/>
              </a:rPr>
              <a:t>.</a:t>
            </a:r>
          </a:p>
          <a:p>
            <a:pPr algn="just"/>
            <a:r>
              <a:rPr lang="en-US" b="1" dirty="0">
                <a:solidFill>
                  <a:srgbClr val="32323C"/>
                </a:solidFill>
                <a:latin typeface="acumin-pro"/>
              </a:rPr>
              <a:t>Pericarditis </a:t>
            </a:r>
            <a:r>
              <a:rPr lang="en-US" dirty="0">
                <a:solidFill>
                  <a:srgbClr val="32323C"/>
                </a:solidFill>
                <a:latin typeface="acumin-pro"/>
              </a:rPr>
              <a:t>– classically pleuritic chest pain, with the ECG showing diffuse ST elevation, as well as potential pericardial rub on auscultation</a:t>
            </a:r>
          </a:p>
          <a:p>
            <a:pPr algn="just"/>
            <a:r>
              <a:rPr lang="en-US" b="1" dirty="0">
                <a:solidFill>
                  <a:srgbClr val="32323C"/>
                </a:solidFill>
                <a:latin typeface="acumin-pro"/>
              </a:rPr>
              <a:t>Musculoskeletal back pain </a:t>
            </a:r>
            <a:r>
              <a:rPr lang="en-US" dirty="0">
                <a:solidFill>
                  <a:srgbClr val="32323C"/>
                </a:solidFill>
                <a:latin typeface="acumin-pro"/>
              </a:rPr>
              <a:t>– the patient will not present with systemic signs of shock and will be tender to palpation of the chest wall or paraspinal muscles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 smtClean="0"/>
              <a:t>2) Nausea and vomiting </a:t>
            </a:r>
          </a:p>
          <a:p>
            <a:pPr marL="0" indent="0">
              <a:buNone/>
            </a:pPr>
            <a:r>
              <a:rPr lang="en-US" sz="7200" b="1" dirty="0" smtClean="0"/>
              <a:t>3) Sweating </a:t>
            </a:r>
          </a:p>
          <a:p>
            <a:pPr marL="0" lvl="0" indent="0">
              <a:buNone/>
            </a:pPr>
            <a:r>
              <a:rPr lang="en-US" sz="7200" b="1" dirty="0" smtClean="0"/>
              <a:t>4) Shortness of breath </a:t>
            </a:r>
          </a:p>
          <a:p>
            <a:pPr marL="0" indent="0">
              <a:buNone/>
            </a:pPr>
            <a:r>
              <a:rPr lang="en-US" sz="7200" b="1" dirty="0" smtClean="0"/>
              <a:t>5) Weakness </a:t>
            </a:r>
          </a:p>
          <a:p>
            <a:pPr marL="0" indent="0">
              <a:buNone/>
            </a:pPr>
            <a:r>
              <a:rPr lang="en-US" sz="7200" b="1" dirty="0" smtClean="0"/>
              <a:t>6) Syncope (fainting) </a:t>
            </a:r>
          </a:p>
          <a:p>
            <a:pPr marL="0" indent="0">
              <a:buNone/>
            </a:pPr>
            <a:r>
              <a:rPr lang="en-US" sz="11200" b="1" dirty="0" smtClean="0"/>
              <a:t>#Sign </a:t>
            </a:r>
            <a:r>
              <a:rPr lang="en-US" sz="7200" b="1" dirty="0" smtClean="0"/>
              <a:t>:</a:t>
            </a:r>
          </a:p>
          <a:p>
            <a:pPr marL="0" indent="0">
              <a:buNone/>
            </a:pPr>
            <a:r>
              <a:rPr lang="en-US" sz="7200" b="1" dirty="0" smtClean="0"/>
              <a:t> </a:t>
            </a:r>
            <a:r>
              <a:rPr lang="en-US" sz="7200" b="1" dirty="0"/>
              <a:t>Most are hypertensive , but some my be hypotensive ,A difference of more than 20mmHg in blood pressure between the arms </a:t>
            </a:r>
          </a:p>
          <a:p>
            <a:pPr marL="0" indent="0">
              <a:buNone/>
            </a:pPr>
            <a:r>
              <a:rPr lang="en-US" sz="7200" b="1" dirty="0" smtClean="0"/>
              <a:t>&amp; Diastolic murmur</a:t>
            </a:r>
            <a:r>
              <a:rPr lang="ar-JO" sz="7200" b="1" dirty="0" smtClean="0"/>
              <a:t> </a:t>
            </a:r>
            <a:r>
              <a:rPr lang="en-US" sz="7200" b="1" dirty="0" smtClean="0"/>
              <a:t>( aortic regurgitation )</a:t>
            </a:r>
            <a:endParaRPr lang="en-US" sz="7200" b="1" dirty="0"/>
          </a:p>
          <a:p>
            <a:pPr marL="0" lvl="0" indent="0">
              <a:buNone/>
            </a:pPr>
            <a:r>
              <a:rPr lang="en-US" sz="7200" b="1" dirty="0" smtClean="0"/>
              <a:t>&amp; Muffled </a:t>
            </a:r>
            <a:r>
              <a:rPr lang="en-US" sz="7200" b="1" dirty="0"/>
              <a:t>heart sounds (suggesting cardiac tamponade)</a:t>
            </a:r>
          </a:p>
          <a:p>
            <a:pPr marL="0" indent="0">
              <a:buNone/>
            </a:pPr>
            <a:r>
              <a:rPr lang="en-US" sz="5500" dirty="0" smtClean="0"/>
              <a:t> </a:t>
            </a:r>
            <a:endParaRPr lang="en-US" sz="55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16" y="2015732"/>
            <a:ext cx="3124544" cy="25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u="sng" dirty="0" smtClean="0"/>
              <a:t>1)  Chest X-ray </a:t>
            </a:r>
            <a:r>
              <a:rPr lang="en-US" dirty="0" smtClean="0"/>
              <a:t>:</a:t>
            </a:r>
            <a:endParaRPr lang="ar-JO" dirty="0" smtClean="0"/>
          </a:p>
          <a:p>
            <a:r>
              <a:rPr lang="en-US" sz="2400" dirty="0"/>
              <a:t>show a widened mediastinum (&gt;8cm</a:t>
            </a:r>
            <a:r>
              <a:rPr lang="en-US" sz="2400" dirty="0" smtClean="0"/>
              <a:t>) and abnormal aortic contour  .but these finding are absent in 10% of cases </a:t>
            </a:r>
            <a:endParaRPr lang="en-US" sz="24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r="20330"/>
          <a:stretch>
            <a:fillRect/>
          </a:stretch>
        </p:blipFill>
        <p:spPr>
          <a:xfrm>
            <a:off x="7818120" y="841248"/>
            <a:ext cx="3392423" cy="4425696"/>
          </a:xfrm>
        </p:spPr>
      </p:pic>
    </p:spTree>
    <p:extLst>
      <p:ext uri="{BB962C8B-B14F-4D97-AF65-F5344CB8AC3E}">
        <p14:creationId xmlns:p14="http://schemas.microsoft.com/office/powerpoint/2010/main" val="40300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="1" dirty="0"/>
              <a:t>) </a:t>
            </a:r>
            <a:r>
              <a:rPr lang="en-US" b="1" u="sng" dirty="0" smtClean="0"/>
              <a:t>Trans esophageal echocardiogram 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has a very high sensitivity and  specificity .it is noninvasive and can be performed at bedside .  </a:t>
            </a:r>
            <a:endParaRPr lang="en-US" sz="28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" b="1182"/>
          <a:stretch>
            <a:fillRect/>
          </a:stretch>
        </p:blipFill>
        <p:spPr>
          <a:xfrm>
            <a:off x="7818120" y="850392"/>
            <a:ext cx="3401567" cy="4416552"/>
          </a:xfrm>
        </p:spPr>
      </p:pic>
    </p:spTree>
    <p:extLst>
      <p:ext uri="{BB962C8B-B14F-4D97-AF65-F5344CB8AC3E}">
        <p14:creationId xmlns:p14="http://schemas.microsoft.com/office/powerpoint/2010/main" val="40234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="1" dirty="0"/>
              <a:t>) </a:t>
            </a:r>
            <a:r>
              <a:rPr lang="en-US" b="1" u="sng" dirty="0"/>
              <a:t>CT and MRI 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are both highly accurate but need stable patient , And MRI take longer to perform make it less ideal in the acute setting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78" y="2944367"/>
            <a:ext cx="9866376" cy="30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MRI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27860"/>
            <a:ext cx="10043160" cy="3977640"/>
          </a:xfrm>
        </p:spPr>
      </p:pic>
    </p:spTree>
    <p:extLst>
      <p:ext uri="{BB962C8B-B14F-4D97-AF65-F5344CB8AC3E}">
        <p14:creationId xmlns:p14="http://schemas.microsoft.com/office/powerpoint/2010/main" val="8813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="1" dirty="0"/>
              <a:t>) </a:t>
            </a:r>
            <a:r>
              <a:rPr lang="en-US" b="1" u="sng" dirty="0" smtClean="0"/>
              <a:t>Aortic</a:t>
            </a:r>
            <a:br>
              <a:rPr lang="en-US" b="1" u="sng" dirty="0" smtClean="0"/>
            </a:br>
            <a:r>
              <a:rPr lang="en-US" b="1" u="sng" dirty="0" smtClean="0"/>
              <a:t>   angiography </a:t>
            </a:r>
            <a:r>
              <a:rPr lang="en-US" b="1" dirty="0" smtClean="0"/>
              <a:t>: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" b="120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is invasive ,but is the best test for determining the extent of the dissection for surgery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7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1) </a:t>
            </a:r>
            <a:r>
              <a:rPr lang="en-US" sz="2400" dirty="0"/>
              <a:t>blood could continue in false tunnel until reach a branch of aorta compressing it: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renal artery : </a:t>
            </a:r>
            <a:r>
              <a:rPr lang="en-US" sz="2400" dirty="0"/>
              <a:t>decreased renal blood flow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Subclavian artery: </a:t>
            </a:r>
            <a:r>
              <a:rPr lang="en-US" sz="2400" dirty="0"/>
              <a:t>decreased flow to arms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Carotid artery: </a:t>
            </a:r>
            <a:r>
              <a:rPr lang="en-US" sz="2400" dirty="0"/>
              <a:t>cause neurological </a:t>
            </a:r>
            <a:r>
              <a:rPr lang="en-US" sz="2400" dirty="0" smtClean="0"/>
              <a:t>manifestations </a:t>
            </a:r>
            <a:r>
              <a:rPr lang="en-US" sz="2400" dirty="0"/>
              <a:t>(hemiplegia,hemianesthesia)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Coronary arteries: </a:t>
            </a:r>
            <a:r>
              <a:rPr lang="en-US" sz="2400" dirty="0"/>
              <a:t>MI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Aortic anatomy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60868"/>
            <a:ext cx="9603275" cy="3450613"/>
          </a:xfrm>
        </p:spPr>
        <p:txBody>
          <a:bodyPr/>
          <a:lstStyle/>
          <a:p>
            <a:r>
              <a:rPr lang="en-US" dirty="0"/>
              <a:t> is the main and largest </a:t>
            </a:r>
            <a:r>
              <a:rPr lang="en-US" dirty="0" smtClean="0"/>
              <a:t>artery</a:t>
            </a:r>
            <a:r>
              <a:rPr lang="en-US" dirty="0"/>
              <a:t> in the</a:t>
            </a:r>
            <a:r>
              <a:rPr lang="en-US" u="sng" dirty="0"/>
              <a:t> </a:t>
            </a:r>
            <a:r>
              <a:rPr lang="en-US" dirty="0"/>
              <a:t>human body carrying oxygenated blood from the left ventricle of the heart to all part of the body through systemic circulation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16" y="3136583"/>
            <a:ext cx="7872984" cy="238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b="1" dirty="0"/>
              <a:t>2)aortic regurgitation</a:t>
            </a:r>
            <a:r>
              <a:rPr lang="en-US" sz="2800" dirty="0"/>
              <a:t>: one half to two thirds of cases, which is mainly due to dilatation of the aortic root and thus valves leaflets pulled </a:t>
            </a:r>
            <a:r>
              <a:rPr lang="en-US" sz="2800" dirty="0" smtClean="0"/>
              <a:t>apart</a:t>
            </a:r>
          </a:p>
          <a:p>
            <a:pPr marL="0" indent="0">
              <a:buNone/>
            </a:pPr>
            <a:r>
              <a:rPr lang="en-US" sz="2800" dirty="0" smtClean="0"/>
              <a:t>( diastolic decrescendo murmur heard best at left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intercostal space accentuated by expiration , holding your breath and leaning forward , )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/>
              <a:t>3</a:t>
            </a:r>
            <a:r>
              <a:rPr lang="en-US" sz="4000" b="1" dirty="0" smtClean="0"/>
              <a:t>)cardiac tamponade </a:t>
            </a:r>
            <a:r>
              <a:rPr lang="en-US" sz="2800" dirty="0" smtClean="0"/>
              <a:t>: blood </a:t>
            </a:r>
            <a:r>
              <a:rPr lang="en-US" sz="2800" dirty="0"/>
              <a:t>could back up from aorta to heart and enter </a:t>
            </a:r>
            <a:r>
              <a:rPr lang="en-US" sz="2800" dirty="0" smtClean="0"/>
              <a:t>pericardium and  prevent the heart from filling properly  (very </a:t>
            </a:r>
            <a:r>
              <a:rPr lang="en-US" sz="2800" dirty="0"/>
              <a:t>dangerous complication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/>
              <a:t>On auscultation, muffled heart sound</a:t>
            </a:r>
          </a:p>
          <a:p>
            <a:pPr marL="0" indent="0">
              <a:buNone/>
            </a:pPr>
            <a:r>
              <a:rPr lang="en-US" sz="2800" dirty="0" smtClean="0"/>
              <a:t>Hypotension </a:t>
            </a:r>
          </a:p>
          <a:p>
            <a:pPr marL="0" indent="0">
              <a:buNone/>
            </a:pPr>
            <a:r>
              <a:rPr lang="en-US" sz="2800" dirty="0" smtClean="0"/>
              <a:t>Jugular venous distension  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4000" b="1" dirty="0" smtClean="0"/>
              <a:t>4)</a:t>
            </a:r>
            <a:r>
              <a:rPr lang="en-US" sz="2800" dirty="0" smtClean="0"/>
              <a:t>blood </a:t>
            </a:r>
            <a:r>
              <a:rPr lang="en-US" sz="2800" dirty="0"/>
              <a:t>in false lumen could puncture a hole in tunica media and externa </a:t>
            </a:r>
            <a:r>
              <a:rPr lang="en-US" sz="2800" dirty="0" smtClean="0"/>
              <a:t>and  </a:t>
            </a:r>
            <a:r>
              <a:rPr lang="en-US" sz="2800" dirty="0"/>
              <a:t>blood </a:t>
            </a:r>
            <a:r>
              <a:rPr lang="en-US" sz="2800" dirty="0" smtClean="0"/>
              <a:t>leak in </a:t>
            </a:r>
            <a:r>
              <a:rPr lang="en-US" sz="2800" dirty="0"/>
              <a:t>mediastinum (fatal due </a:t>
            </a:r>
            <a:r>
              <a:rPr lang="en-US" sz="2800" b="1" dirty="0"/>
              <a:t>to blood loss </a:t>
            </a:r>
            <a:r>
              <a:rPr lang="en-US" sz="2800" dirty="0"/>
              <a:t>and </a:t>
            </a:r>
            <a:r>
              <a:rPr lang="en-US" sz="2800" b="1" dirty="0" smtClean="0"/>
              <a:t>shock)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82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B981A99-3CBC-499A-B93E-5C21F565ABFC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 </a:t>
            </a:r>
            <a:r>
              <a:rPr lang="en-US" b="1" u="sng" dirty="0" smtClean="0"/>
              <a:t>the use of thrombolytic therapy in patient </a:t>
            </a:r>
            <a:r>
              <a:rPr lang="en-US" b="1" u="sng" dirty="0"/>
              <a:t>w</a:t>
            </a:r>
            <a:r>
              <a:rPr lang="en-US" b="1" u="sng" dirty="0" smtClean="0"/>
              <a:t>ith aortic dissection who incorrectly diagnosed as having an acute MI can have fatal consequence</a:t>
            </a:r>
            <a:r>
              <a:rPr lang="en-US" dirty="0" smtClean="0"/>
              <a:t> #</a:t>
            </a:r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b="1" dirty="0" smtClean="0"/>
              <a:t>Without treatment , about 50% of people with type A dissection die within three days and about 10% of people with type B dissection die within a month </a:t>
            </a:r>
            <a:r>
              <a:rPr lang="en-US" dirty="0" smtClean="0"/>
              <a:t>#</a:t>
            </a:r>
          </a:p>
          <a:p>
            <a:pPr marL="0" indent="0">
              <a:buNone/>
            </a:pPr>
            <a:r>
              <a:rPr lang="ar-JO" dirty="0" smtClean="0"/>
              <a:t>1</a:t>
            </a:r>
            <a:r>
              <a:rPr lang="en-US" dirty="0" smtClean="0"/>
              <a:t>) Initiate medical therapy immediately </a:t>
            </a:r>
          </a:p>
          <a:p>
            <a:pPr marL="457200" indent="-457200">
              <a:buAutoNum type="alphaLcParenR"/>
            </a:pPr>
            <a:r>
              <a:rPr lang="en-US" dirty="0" smtClean="0"/>
              <a:t>IV beta-blockers to lower heart rate and diminish the force of left ventricle ejection </a:t>
            </a:r>
          </a:p>
          <a:p>
            <a:pPr marL="457200" indent="-457200">
              <a:buAutoNum type="alphaLcParenR"/>
            </a:pPr>
            <a:r>
              <a:rPr lang="en-US" dirty="0" smtClean="0"/>
              <a:t>IV sodium nitroprusside to lower systolic BP below 120mm hg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sz="2600" dirty="0" smtClean="0"/>
              <a:t>) </a:t>
            </a:r>
            <a:r>
              <a:rPr lang="en-US" sz="2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most cases of type A dissections should be treated as surgical emergencies to prevent complication like MI </a:t>
            </a:r>
            <a:r>
              <a:rPr lang="en-US" sz="2600" dirty="0" smtClean="0">
                <a:solidFill>
                  <a:srgbClr val="000000"/>
                </a:solidFill>
                <a:latin typeface="Calibri" pitchFamily="34" charset="0"/>
              </a:rPr>
              <a:t>, aortic regurgitation ,cardiac tamponade .</a:t>
            </a:r>
          </a:p>
          <a:p>
            <a:pPr marL="0" indent="0">
              <a:buNone/>
            </a:pPr>
            <a:r>
              <a:rPr lang="en-US" sz="2600" dirty="0"/>
              <a:t>The objective in the </a:t>
            </a:r>
            <a:r>
              <a:rPr lang="en-US" sz="2600" b="1" dirty="0"/>
              <a:t>surgical</a:t>
            </a:r>
            <a:r>
              <a:rPr lang="en-US" sz="2600" dirty="0"/>
              <a:t> management of </a:t>
            </a:r>
            <a:r>
              <a:rPr lang="en-US" sz="2600" b="1" dirty="0"/>
              <a:t>aortic dissection</a:t>
            </a:r>
            <a:r>
              <a:rPr lang="en-US" sz="2600" dirty="0"/>
              <a:t> is to remove the most severely damaged segments of the </a:t>
            </a:r>
            <a:r>
              <a:rPr lang="en-US" sz="2600" b="1" dirty="0"/>
              <a:t>aorta</a:t>
            </a:r>
            <a:r>
              <a:rPr lang="en-US" sz="2600" dirty="0"/>
              <a:t>, </a:t>
            </a:r>
            <a:r>
              <a:rPr lang="en-US" sz="2600" dirty="0" smtClean="0"/>
              <a:t>and a </a:t>
            </a:r>
            <a:r>
              <a:rPr lang="en-US" sz="2600" dirty="0"/>
              <a:t>synthetic graft is often used to reconstruct the damaged </a:t>
            </a:r>
            <a:r>
              <a:rPr lang="en-US" sz="2600" dirty="0" smtClean="0"/>
              <a:t>vessel </a:t>
            </a:r>
            <a:r>
              <a:rPr lang="en-US" sz="2600" dirty="0"/>
              <a:t>to eliminate the entry of blood into the tear.</a:t>
            </a:r>
            <a:endParaRPr lang="en-US" sz="2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600" dirty="0" smtClean="0"/>
              <a:t>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654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3) for type B _ medical management 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Lower blood pressure as quickly as possible . First line drug include IV beta blocker such as labetalol ,esmolol or propranolol .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Pain control with morphine or dilaudid .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Unrelenting symptoms may require surgical treatment 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28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Aortic dissection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</a:t>
            </a:r>
            <a:r>
              <a:rPr lang="en-US" dirty="0" smtClean="0"/>
              <a:t>serious rare </a:t>
            </a:r>
            <a:r>
              <a:rPr lang="en-US" dirty="0"/>
              <a:t>condition in which the inner layer of the </a:t>
            </a:r>
            <a:r>
              <a:rPr lang="en-US" dirty="0" smtClean="0"/>
              <a:t>aorta tears and the Blood </a:t>
            </a:r>
            <a:r>
              <a:rPr lang="en-US" dirty="0"/>
              <a:t>surges through the tear, causing the inner and middle layers of the aorta to separate (dissect</a:t>
            </a:r>
            <a:r>
              <a:rPr lang="en-US" dirty="0" smtClean="0"/>
              <a:t>),</a:t>
            </a:r>
            <a:r>
              <a:rPr lang="en-US" dirty="0">
                <a:latin typeface="Berlin Sans FB" pitchFamily="34" charset="0"/>
              </a:rPr>
              <a:t> creating a ‘false lumen’ alongside the existing or</a:t>
            </a:r>
            <a:r>
              <a:rPr lang="ar-JO" dirty="0">
                <a:latin typeface="Berlin Sans FB" pitchFamily="34" charset="0"/>
              </a:rPr>
              <a:t> </a:t>
            </a:r>
            <a:r>
              <a:rPr lang="en-US" dirty="0">
                <a:latin typeface="Berlin Sans FB" pitchFamily="34" charset="0"/>
              </a:rPr>
              <a:t>‘true lumen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73" y="3246120"/>
            <a:ext cx="7456360" cy="25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2189468"/>
            <a:ext cx="9603275" cy="345061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There are two main anatomic classifications used to classify aortic dissection.</a:t>
            </a:r>
          </a:p>
          <a:p>
            <a:pPr marL="0" lvl="0" indent="0" rtl="1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9600" dirty="0"/>
              <a:t>#</a:t>
            </a:r>
            <a:r>
              <a:rPr lang="en-US" sz="9600" b="1" dirty="0" smtClean="0"/>
              <a:t>The </a:t>
            </a:r>
            <a:r>
              <a:rPr lang="en-US" sz="9600" b="1" dirty="0"/>
              <a:t>Stanford system </a:t>
            </a:r>
            <a:r>
              <a:rPr lang="en-US" sz="9600" dirty="0"/>
              <a:t>is more frequently employed. It classifies dissections into two types based on whether ascending or descending part of the aorta involved. </a:t>
            </a:r>
            <a:endParaRPr lang="en-US" sz="9600" dirty="0" smtClean="0"/>
          </a:p>
          <a:p>
            <a:pPr marL="0" lvl="0" indent="0" rtl="1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6000" dirty="0"/>
          </a:p>
          <a:p>
            <a:pPr marL="0" lvl="0" indent="0" rtl="1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3200" dirty="0" smtClean="0"/>
          </a:p>
          <a:p>
            <a:pPr marL="0" indent="0" rtl="1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1200" dirty="0" smtClean="0">
                <a:solidFill>
                  <a:srgbClr val="FF0000"/>
                </a:solidFill>
                <a:latin typeface="Berlin Sans FB" pitchFamily="34" charset="0"/>
              </a:rPr>
              <a:t>  type-A : any dissection that involves the Ascending aorta &amp; propagate to Arch &amp;  descending aorta </a:t>
            </a:r>
            <a:r>
              <a:rPr lang="en-US" sz="11200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11200" dirty="0" smtClean="0">
                <a:solidFill>
                  <a:srgbClr val="FF0000"/>
                </a:solidFill>
                <a:latin typeface="Berlin Sans FB" pitchFamily="34" charset="0"/>
              </a:rPr>
              <a:t>( the origin from anywhere in this path ) </a:t>
            </a:r>
          </a:p>
          <a:p>
            <a:pPr marL="0" indent="0" rtl="1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MY" sz="11200" dirty="0" smtClean="0">
                <a:solidFill>
                  <a:srgbClr val="FF0000"/>
                </a:solidFill>
                <a:latin typeface="Impact" panose="020B0806030902050204"/>
              </a:rPr>
              <a:t>Account </a:t>
            </a:r>
            <a:r>
              <a:rPr lang="en-MY" sz="11200" dirty="0">
                <a:solidFill>
                  <a:srgbClr val="FF0000"/>
                </a:solidFill>
                <a:latin typeface="Impact" panose="020B0806030902050204"/>
              </a:rPr>
              <a:t>for 60% of the aortic dissection </a:t>
            </a:r>
          </a:p>
          <a:p>
            <a:pPr marL="0" lvl="0" indent="0" rtl="1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11200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pPr marL="0" lvl="0" indent="0" rtl="1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11200" dirty="0" smtClean="0">
                <a:solidFill>
                  <a:srgbClr val="F84734"/>
                </a:solidFill>
                <a:latin typeface="Berlin Sans FB" pitchFamily="34" charset="0"/>
              </a:rPr>
              <a:t>       </a:t>
            </a:r>
          </a:p>
          <a:p>
            <a:pPr marL="0" lvl="0" indent="0">
              <a:buClr>
                <a:srgbClr val="B80E0F"/>
              </a:buClr>
              <a:buSzPct val="160000"/>
              <a:buNone/>
              <a:defRPr/>
            </a:pPr>
            <a:r>
              <a:rPr lang="en-US" sz="4500" dirty="0" smtClean="0">
                <a:solidFill>
                  <a:srgbClr val="C00000"/>
                </a:solidFill>
                <a:latin typeface="Berlin Sans FB" pitchFamily="34" charset="0"/>
              </a:rPr>
              <a:t>  </a:t>
            </a:r>
            <a:endParaRPr lang="en-MY" sz="4500" dirty="0"/>
          </a:p>
          <a:p>
            <a:pPr marL="0" lvl="0" indent="0" rtl="1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3100" dirty="0" smtClean="0">
                <a:solidFill>
                  <a:srgbClr val="F84734"/>
                </a:solidFill>
                <a:latin typeface="Berlin Sans FB" pitchFamily="34" charset="0"/>
              </a:rPr>
              <a:t>  </a:t>
            </a:r>
            <a:endParaRPr lang="ar-JO" sz="3100" dirty="0" smtClean="0">
              <a:solidFill>
                <a:srgbClr val="F84734"/>
              </a:solidFill>
              <a:latin typeface="Berlin Sans FB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Berlin Sans FB" pitchFamily="34" charset="0"/>
              </a:rPr>
              <a:t>B-type : any dissection that Does NOT affect the Ascending aorta</a:t>
            </a:r>
            <a:r>
              <a:rPr lang="en-US" sz="3200" dirty="0">
                <a:solidFill>
                  <a:srgbClr val="F84734"/>
                </a:solidFill>
                <a:latin typeface="Berlin Sans FB" pitchFamily="34" charset="0"/>
              </a:rPr>
              <a:t> </a:t>
            </a:r>
            <a:r>
              <a:rPr lang="en-US" sz="3200" dirty="0" smtClean="0">
                <a:solidFill>
                  <a:srgbClr val="F84734"/>
                </a:solidFill>
                <a:latin typeface="Berlin Sans FB" pitchFamily="34" charset="0"/>
              </a:rPr>
              <a:t>,</a:t>
            </a:r>
          </a:p>
          <a:p>
            <a:pPr marL="0" indent="0">
              <a:buNone/>
            </a:pPr>
            <a:r>
              <a:rPr lang="en-MY" sz="3200" b="1" dirty="0" smtClean="0">
                <a:solidFill>
                  <a:prstClr val="black"/>
                </a:solidFill>
                <a:latin typeface="Impact" panose="020B0806030902050204"/>
              </a:rPr>
              <a:t> </a:t>
            </a:r>
            <a:r>
              <a:rPr lang="en-MY" sz="3200" b="1" dirty="0">
                <a:solidFill>
                  <a:srgbClr val="FF0000"/>
                </a:solidFill>
                <a:latin typeface="Impact" panose="020B0806030902050204"/>
              </a:rPr>
              <a:t>Account for 40% of aortic dissections </a:t>
            </a:r>
            <a:r>
              <a:rPr lang="en-MY" sz="3200" b="1" dirty="0" smtClean="0">
                <a:solidFill>
                  <a:srgbClr val="FF0000"/>
                </a:solidFill>
                <a:latin typeface="Impact" panose="020B0806030902050204"/>
              </a:rPr>
              <a:t>,</a:t>
            </a:r>
          </a:p>
          <a:p>
            <a:pPr marL="0" indent="0">
              <a:buNone/>
            </a:pPr>
            <a:r>
              <a:rPr lang="en-MY" sz="3200" b="1" dirty="0" smtClean="0">
                <a:solidFill>
                  <a:srgbClr val="FF0000"/>
                </a:solidFill>
              </a:rPr>
              <a:t>Dissection </a:t>
            </a:r>
            <a:r>
              <a:rPr lang="en-MY" sz="3200" b="1" dirty="0">
                <a:solidFill>
                  <a:srgbClr val="FF0000"/>
                </a:solidFill>
              </a:rPr>
              <a:t>commences distal to the left subclavian artery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1716595"/>
            <a:ext cx="9603275" cy="4473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#</a:t>
            </a:r>
            <a:r>
              <a:rPr lang="en-US" sz="2400" b="1" dirty="0" smtClean="0"/>
              <a:t>The </a:t>
            </a:r>
            <a:r>
              <a:rPr lang="en-US" sz="2400" b="1" dirty="0"/>
              <a:t>DeBakey </a:t>
            </a:r>
            <a:r>
              <a:rPr lang="en-US" sz="2400" dirty="0"/>
              <a:t>classification is based upon the site of origin </a:t>
            </a:r>
            <a:r>
              <a:rPr lang="en-US" sz="2400" dirty="0" smtClean="0"/>
              <a:t>of </a:t>
            </a:r>
            <a:r>
              <a:rPr lang="en-US" sz="2400" dirty="0"/>
              <a:t>the dissection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Type </a:t>
            </a:r>
            <a:r>
              <a:rPr lang="en-US" sz="2400" b="1" dirty="0" smtClean="0">
                <a:solidFill>
                  <a:srgbClr val="FF0000"/>
                </a:solidFill>
              </a:rPr>
              <a:t>1: </a:t>
            </a:r>
            <a:r>
              <a:rPr lang="en-US" sz="2400" b="1" dirty="0">
                <a:solidFill>
                  <a:srgbClr val="FF0000"/>
                </a:solidFill>
              </a:rPr>
              <a:t>originates in the ascending aorta and to at least the aortic </a:t>
            </a:r>
            <a:r>
              <a:rPr lang="en-US" sz="2400" b="1" dirty="0" smtClean="0">
                <a:solidFill>
                  <a:srgbClr val="FF0000"/>
                </a:solidFill>
              </a:rPr>
              <a:t>arch.it is most often seen in patient less than 65 year of age and  is the most lethal  form of the disease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Type </a:t>
            </a:r>
            <a:r>
              <a:rPr lang="en-US" sz="2400" b="1" dirty="0" smtClean="0">
                <a:solidFill>
                  <a:srgbClr val="FF0000"/>
                </a:solidFill>
              </a:rPr>
              <a:t>2: </a:t>
            </a:r>
            <a:r>
              <a:rPr lang="en-US" sz="2400" b="1" dirty="0">
                <a:solidFill>
                  <a:srgbClr val="FF0000"/>
                </a:solidFill>
              </a:rPr>
              <a:t>originates in and is limited to the ascending aorta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ar-JO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Type 3: begins </a:t>
            </a:r>
            <a:r>
              <a:rPr lang="en-US" sz="2400" b="1" dirty="0">
                <a:solidFill>
                  <a:srgbClr val="FF0000"/>
                </a:solidFill>
              </a:rPr>
              <a:t>in the descending aorta and extends </a:t>
            </a:r>
            <a:r>
              <a:rPr lang="en-US" sz="2400" b="1" dirty="0" smtClean="0">
                <a:solidFill>
                  <a:srgbClr val="FF0000"/>
                </a:solidFill>
              </a:rPr>
              <a:t>distally</a:t>
            </a:r>
            <a:r>
              <a:rPr lang="en-US" sz="2400" b="1" dirty="0">
                <a:solidFill>
                  <a:srgbClr val="FF0000"/>
                </a:solidFill>
                <a:latin typeface="Berlin Sans FB" pitchFamily="34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Classically in elderly patients with atherosclerotic disease and hypertension</a:t>
            </a:r>
          </a:p>
          <a:p>
            <a:pPr marL="0" indent="0">
              <a:buNone/>
            </a:pPr>
            <a:endParaRPr lang="en-US" sz="2400" dirty="0">
              <a:solidFill>
                <a:srgbClr val="793D89"/>
              </a:solidFill>
              <a:latin typeface="Berlin Sans FB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and risk factor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*</a:t>
            </a:r>
            <a:r>
              <a:rPr lang="en-US" sz="2600" b="1" dirty="0" smtClean="0"/>
              <a:t>long-standing systemic Hypertension </a:t>
            </a:r>
            <a:r>
              <a:rPr lang="en-US" sz="2600" b="1" dirty="0"/>
              <a:t>(occurs in 70% of </a:t>
            </a:r>
            <a:r>
              <a:rPr lang="en-US" sz="2600" b="1" dirty="0" smtClean="0"/>
              <a:t>patients )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Pathogenesis</a:t>
            </a:r>
            <a:r>
              <a:rPr lang="en-US" sz="2200" dirty="0" smtClean="0"/>
              <a:t> ;</a:t>
            </a:r>
            <a:r>
              <a:rPr lang="en-US" sz="2200" kern="0" dirty="0">
                <a:sym typeface="Source Sans Pro"/>
              </a:rPr>
              <a:t> Narrowing of the vasa vasorum </a:t>
            </a:r>
            <a:r>
              <a:rPr lang="en-US" sz="2200" kern="0" dirty="0">
                <a:sym typeface="Wingdings" pitchFamily="2" charset="2"/>
              </a:rPr>
              <a:t> d</a:t>
            </a:r>
            <a:r>
              <a:rPr lang="en-US" sz="2200" kern="0" dirty="0">
                <a:sym typeface="Source Sans Pro"/>
              </a:rPr>
              <a:t>iminished flow through vasa vasorum </a:t>
            </a:r>
            <a:r>
              <a:rPr lang="en-US" sz="2200" kern="0" dirty="0">
                <a:sym typeface="Wingdings" pitchFamily="2" charset="2"/>
              </a:rPr>
              <a:t> </a:t>
            </a:r>
            <a:r>
              <a:rPr lang="en-US" sz="2200" kern="0" dirty="0">
                <a:sym typeface="Source Sans Pro"/>
              </a:rPr>
              <a:t>degenerative changes in ECM &amp; variable loss of medial SMCs</a:t>
            </a:r>
            <a:endParaRPr lang="en-US" sz="2200" dirty="0"/>
          </a:p>
          <a:p>
            <a:pPr marL="0" lvl="0" indent="0">
              <a:buNone/>
            </a:pPr>
            <a:r>
              <a:rPr lang="en-US" sz="2200" dirty="0" smtClean="0"/>
              <a:t>*</a:t>
            </a:r>
            <a:r>
              <a:rPr lang="en-US" sz="2600" b="1" dirty="0"/>
              <a:t>An abrupt, transient, severe increase in blood pressure </a:t>
            </a:r>
            <a:r>
              <a:rPr lang="en-US" sz="2200" dirty="0"/>
              <a:t>(e.g., strenuous weight lifting and use of sympathomimetic agents such as cocaine, ecstasy, or energy drinks</a:t>
            </a:r>
            <a:r>
              <a:rPr lang="en-US" sz="2200" dirty="0" smtClean="0"/>
              <a:t>)</a:t>
            </a:r>
            <a:endParaRPr lang="en-US" sz="2800" b="1" dirty="0" smtClean="0"/>
          </a:p>
          <a:p>
            <a:pPr marL="0" lvl="0" indent="0">
              <a:buNone/>
            </a:pPr>
            <a:r>
              <a:rPr lang="en-US" sz="2200" dirty="0" smtClean="0"/>
              <a:t>*</a:t>
            </a:r>
            <a:r>
              <a:rPr lang="en-US" sz="2800" b="1" dirty="0" smtClean="0"/>
              <a:t>Genetic conditions </a:t>
            </a:r>
            <a:r>
              <a:rPr lang="en-US" sz="2200" dirty="0" smtClean="0"/>
              <a:t>including: Marfan syndrome , Ehlers-Danlos syndrome, Turner syndrome, and bicuspid aortic valve, coarctation of the aorta.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*</a:t>
            </a:r>
            <a:r>
              <a:rPr lang="en-US" sz="2400" b="1" dirty="0"/>
              <a:t>Aortic instrumentation or surgery </a:t>
            </a:r>
            <a:r>
              <a:rPr lang="en-US" dirty="0"/>
              <a:t>(coronary artery bypass, aortic or mitral valve replacement, and percutaneous stenting or catheter insertion)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2400" b="1" dirty="0" smtClean="0"/>
              <a:t>Inflammatory </a:t>
            </a:r>
            <a:r>
              <a:rPr lang="en-US" sz="2400" b="1" dirty="0"/>
              <a:t>or infectious diseases </a:t>
            </a:r>
            <a:r>
              <a:rPr lang="en-US" dirty="0"/>
              <a:t>that cause vasculitis (syphilis, cocaine use)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*</a:t>
            </a:r>
            <a:r>
              <a:rPr lang="en-US" sz="2400" b="1" dirty="0"/>
              <a:t>Pre-existing aortic aneurysm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6455</TotalTime>
  <Words>939</Words>
  <Application>Microsoft Office PowerPoint</Application>
  <PresentationFormat>Widescreen</PresentationFormat>
  <Paragraphs>131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acumin-pro</vt:lpstr>
      <vt:lpstr>Angsana New</vt:lpstr>
      <vt:lpstr>Arial</vt:lpstr>
      <vt:lpstr>Berlin Sans FB</vt:lpstr>
      <vt:lpstr>Calibri</vt:lpstr>
      <vt:lpstr>Gill Sans MT</vt:lpstr>
      <vt:lpstr>Impact</vt:lpstr>
      <vt:lpstr>Source Sans Pro</vt:lpstr>
      <vt:lpstr>Wingdings</vt:lpstr>
      <vt:lpstr>Gallery</vt:lpstr>
      <vt:lpstr>Aortic dissection</vt:lpstr>
      <vt:lpstr>Aortic anatomy </vt:lpstr>
      <vt:lpstr>Aortic dissection </vt:lpstr>
      <vt:lpstr>Classification </vt:lpstr>
      <vt:lpstr>PowerPoint Presentation</vt:lpstr>
      <vt:lpstr>PowerPoint Presentation</vt:lpstr>
      <vt:lpstr>PowerPoint Presentation</vt:lpstr>
      <vt:lpstr>Causes and risk factor </vt:lpstr>
      <vt:lpstr>PowerPoint Presentation</vt:lpstr>
      <vt:lpstr>Epidemiology </vt:lpstr>
      <vt:lpstr>Clinical features </vt:lpstr>
      <vt:lpstr>Differential diagnosis </vt:lpstr>
      <vt:lpstr>PowerPoint Presentation</vt:lpstr>
      <vt:lpstr>Diagnosis </vt:lpstr>
      <vt:lpstr>2) Trans esophageal echocardiogram :</vt:lpstr>
      <vt:lpstr>3) CT and MRI :</vt:lpstr>
      <vt:lpstr>MRI</vt:lpstr>
      <vt:lpstr>4) Aortic    angiography :</vt:lpstr>
      <vt:lpstr>Complication </vt:lpstr>
      <vt:lpstr>PowerPoint Presentation</vt:lpstr>
      <vt:lpstr>PowerPoint Presentation</vt:lpstr>
      <vt:lpstr>PowerPoint Presentation</vt:lpstr>
      <vt:lpstr>Treatment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94</cp:revision>
  <dcterms:created xsi:type="dcterms:W3CDTF">2020-11-13T18:59:58Z</dcterms:created>
  <dcterms:modified xsi:type="dcterms:W3CDTF">2020-12-13T13:20:57Z</dcterms:modified>
</cp:coreProperties>
</file>