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56" r:id="rId2"/>
    <p:sldId id="257" r:id="rId3"/>
    <p:sldId id="259" r:id="rId4"/>
    <p:sldId id="272" r:id="rId5"/>
    <p:sldId id="260" r:id="rId6"/>
    <p:sldId id="261" r:id="rId7"/>
    <p:sldId id="273" r:id="rId8"/>
    <p:sldId id="263" r:id="rId9"/>
    <p:sldId id="278" r:id="rId10"/>
    <p:sldId id="279" r:id="rId11"/>
    <p:sldId id="280" r:id="rId12"/>
    <p:sldId id="281" r:id="rId13"/>
    <p:sldId id="264" r:id="rId14"/>
    <p:sldId id="271" r:id="rId15"/>
    <p:sldId id="268" r:id="rId16"/>
    <p:sldId id="276" r:id="rId17"/>
    <p:sldId id="265" r:id="rId18"/>
    <p:sldId id="266" r:id="rId19"/>
    <p:sldId id="277" r:id="rId20"/>
    <p:sldId id="274" r:id="rId21"/>
    <p:sldId id="267" r:id="rId22"/>
    <p:sldId id="275" r:id="rId23"/>
  </p:sldIdLst>
  <p:sldSz cx="12161838" cy="7497763"/>
  <p:notesSz cx="6858000" cy="9144000"/>
  <p:defaultTextStyle>
    <a:defPPr>
      <a:defRPr lang="en-US"/>
    </a:defPPr>
    <a:lvl1pPr marL="0" algn="l" defTabSz="1065825" rtl="0" eaLnBrk="1" latinLnBrk="0" hangingPunct="1">
      <a:defRPr sz="2100" kern="1200">
        <a:solidFill>
          <a:schemeClr val="tx1"/>
        </a:solidFill>
        <a:latin typeface="+mn-lt"/>
        <a:ea typeface="+mn-ea"/>
        <a:cs typeface="+mn-cs"/>
      </a:defRPr>
    </a:lvl1pPr>
    <a:lvl2pPr marL="532912" algn="l" defTabSz="1065825" rtl="0" eaLnBrk="1" latinLnBrk="0" hangingPunct="1">
      <a:defRPr sz="2100" kern="1200">
        <a:solidFill>
          <a:schemeClr val="tx1"/>
        </a:solidFill>
        <a:latin typeface="+mn-lt"/>
        <a:ea typeface="+mn-ea"/>
        <a:cs typeface="+mn-cs"/>
      </a:defRPr>
    </a:lvl2pPr>
    <a:lvl3pPr marL="1065825" algn="l" defTabSz="1065825" rtl="0" eaLnBrk="1" latinLnBrk="0" hangingPunct="1">
      <a:defRPr sz="2100" kern="1200">
        <a:solidFill>
          <a:schemeClr val="tx1"/>
        </a:solidFill>
        <a:latin typeface="+mn-lt"/>
        <a:ea typeface="+mn-ea"/>
        <a:cs typeface="+mn-cs"/>
      </a:defRPr>
    </a:lvl3pPr>
    <a:lvl4pPr marL="1598737" algn="l" defTabSz="1065825" rtl="0" eaLnBrk="1" latinLnBrk="0" hangingPunct="1">
      <a:defRPr sz="2100" kern="1200">
        <a:solidFill>
          <a:schemeClr val="tx1"/>
        </a:solidFill>
        <a:latin typeface="+mn-lt"/>
        <a:ea typeface="+mn-ea"/>
        <a:cs typeface="+mn-cs"/>
      </a:defRPr>
    </a:lvl4pPr>
    <a:lvl5pPr marL="2131649" algn="l" defTabSz="1065825" rtl="0" eaLnBrk="1" latinLnBrk="0" hangingPunct="1">
      <a:defRPr sz="2100" kern="1200">
        <a:solidFill>
          <a:schemeClr val="tx1"/>
        </a:solidFill>
        <a:latin typeface="+mn-lt"/>
        <a:ea typeface="+mn-ea"/>
        <a:cs typeface="+mn-cs"/>
      </a:defRPr>
    </a:lvl5pPr>
    <a:lvl6pPr marL="2664562" algn="l" defTabSz="1065825" rtl="0" eaLnBrk="1" latinLnBrk="0" hangingPunct="1">
      <a:defRPr sz="2100" kern="1200">
        <a:solidFill>
          <a:schemeClr val="tx1"/>
        </a:solidFill>
        <a:latin typeface="+mn-lt"/>
        <a:ea typeface="+mn-ea"/>
        <a:cs typeface="+mn-cs"/>
      </a:defRPr>
    </a:lvl6pPr>
    <a:lvl7pPr marL="3197474" algn="l" defTabSz="1065825" rtl="0" eaLnBrk="1" latinLnBrk="0" hangingPunct="1">
      <a:defRPr sz="2100" kern="1200">
        <a:solidFill>
          <a:schemeClr val="tx1"/>
        </a:solidFill>
        <a:latin typeface="+mn-lt"/>
        <a:ea typeface="+mn-ea"/>
        <a:cs typeface="+mn-cs"/>
      </a:defRPr>
    </a:lvl7pPr>
    <a:lvl8pPr marL="3730386" algn="l" defTabSz="1065825" rtl="0" eaLnBrk="1" latinLnBrk="0" hangingPunct="1">
      <a:defRPr sz="2100" kern="1200">
        <a:solidFill>
          <a:schemeClr val="tx1"/>
        </a:solidFill>
        <a:latin typeface="+mn-lt"/>
        <a:ea typeface="+mn-ea"/>
        <a:cs typeface="+mn-cs"/>
      </a:defRPr>
    </a:lvl8pPr>
    <a:lvl9pPr marL="4263299" algn="l" defTabSz="1065825"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62">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966" y="-72"/>
      </p:cViewPr>
      <p:guideLst>
        <p:guide orient="horz" pos="2362"/>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F7C46-34A3-4336-B484-FBF5744EA341}" type="datetimeFigureOut">
              <a:rPr lang="en-US" smtClean="0"/>
              <a:t>3/9/2022</a:t>
            </a:fld>
            <a:endParaRPr lang="en-US"/>
          </a:p>
        </p:txBody>
      </p:sp>
      <p:sp>
        <p:nvSpPr>
          <p:cNvPr id="4" name="عنصر نائب لصورة الشريحة 3"/>
          <p:cNvSpPr>
            <a:spLocks noGrp="1" noRot="1" noChangeAspect="1"/>
          </p:cNvSpPr>
          <p:nvPr>
            <p:ph type="sldImg" idx="2"/>
          </p:nvPr>
        </p:nvSpPr>
        <p:spPr>
          <a:xfrm>
            <a:off x="649288" y="685800"/>
            <a:ext cx="55594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8DBAC-E345-4F3A-A9BA-73ACF692638B}" type="slidenum">
              <a:rPr lang="en-US" smtClean="0"/>
              <a:t>‹#›</a:t>
            </a:fld>
            <a:endParaRPr lang="en-US"/>
          </a:p>
        </p:txBody>
      </p:sp>
    </p:spTree>
    <p:extLst>
      <p:ext uri="{BB962C8B-B14F-4D97-AF65-F5344CB8AC3E}">
        <p14:creationId xmlns:p14="http://schemas.microsoft.com/office/powerpoint/2010/main" val="155686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1"/>
      </p:bgRef>
    </p:bg>
    <p:spTree>
      <p:nvGrpSpPr>
        <p:cNvPr id="1" name=""/>
        <p:cNvGrpSpPr/>
        <p:nvPr/>
      </p:nvGrpSpPr>
      <p:grpSpPr>
        <a:xfrm>
          <a:off x="0" y="0"/>
          <a:ext cx="0" cy="0"/>
          <a:chOff x="0" y="0"/>
          <a:chExt cx="0" cy="0"/>
        </a:xfrm>
      </p:grpSpPr>
      <p:sp>
        <p:nvSpPr>
          <p:cNvPr id="8" name="مستطيل 7"/>
          <p:cNvSpPr/>
          <p:nvPr/>
        </p:nvSpPr>
        <p:spPr>
          <a:xfrm flipH="1">
            <a:off x="3547203" y="0"/>
            <a:ext cx="8614635" cy="7497763"/>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a:p>
        </p:txBody>
      </p:sp>
      <p:sp>
        <p:nvSpPr>
          <p:cNvPr id="9" name="رابط مستقيم 8"/>
          <p:cNvSpPr>
            <a:spLocks noChangeShapeType="1"/>
          </p:cNvSpPr>
          <p:nvPr/>
        </p:nvSpPr>
        <p:spPr bwMode="auto">
          <a:xfrm rot="16200000">
            <a:off x="-201679" y="3748882"/>
            <a:ext cx="7497763"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112334" tIns="56167" rIns="112334" bIns="56167" anchor="t" compatLnSpc="1"/>
          <a:lstStyle>
            <a:extLst/>
          </a:lstStyle>
          <a:p>
            <a:endParaRPr kumimoji="0" lang="en-US"/>
          </a:p>
        </p:txBody>
      </p:sp>
      <p:sp>
        <p:nvSpPr>
          <p:cNvPr id="12" name="عنوان 11"/>
          <p:cNvSpPr>
            <a:spLocks noGrp="1"/>
          </p:cNvSpPr>
          <p:nvPr>
            <p:ph type="ctrTitle"/>
          </p:nvPr>
        </p:nvSpPr>
        <p:spPr>
          <a:xfrm>
            <a:off x="4478051" y="583159"/>
            <a:ext cx="6790360" cy="3135731"/>
          </a:xfrm>
        </p:spPr>
        <p:txBody>
          <a:bodyPr lIns="56167" tIns="0" rIns="56167">
            <a:noAutofit/>
          </a:bodyPr>
          <a:lstStyle>
            <a:lvl1pPr algn="r">
              <a:defRPr sz="5200" b="1"/>
            </a:lvl1pPr>
            <a:extLst/>
          </a:lstStyle>
          <a:p>
            <a:r>
              <a:rPr kumimoji="0" lang="ar-SA" smtClean="0"/>
              <a:t>انقر لتحرير نمط العنوان الرئيسي</a:t>
            </a:r>
            <a:endParaRPr kumimoji="0" lang="en-US"/>
          </a:p>
        </p:txBody>
      </p:sp>
      <p:sp>
        <p:nvSpPr>
          <p:cNvPr id="25" name="عنوان فرعي 24"/>
          <p:cNvSpPr>
            <a:spLocks noGrp="1"/>
          </p:cNvSpPr>
          <p:nvPr>
            <p:ph type="subTitle" idx="1"/>
          </p:nvPr>
        </p:nvSpPr>
        <p:spPr>
          <a:xfrm>
            <a:off x="4461524" y="3870088"/>
            <a:ext cx="6802833" cy="1203980"/>
          </a:xfrm>
        </p:spPr>
        <p:txBody>
          <a:bodyPr lIns="56167" tIns="0" rIns="56167" bIns="0"/>
          <a:lstStyle>
            <a:lvl1pPr marL="0" indent="0" algn="r">
              <a:buNone/>
              <a:defRPr sz="2700">
                <a:solidFill>
                  <a:srgbClr val="FFFFFF"/>
                </a:solidFill>
                <a:effectLst/>
              </a:defRPr>
            </a:lvl1pPr>
            <a:lvl2pPr marL="561670" indent="0" algn="ctr">
              <a:buNone/>
            </a:lvl2pPr>
            <a:lvl3pPr marL="1123340" indent="0" algn="ctr">
              <a:buNone/>
            </a:lvl3pPr>
            <a:lvl4pPr marL="1685011" indent="0" algn="ctr">
              <a:buNone/>
            </a:lvl4pPr>
            <a:lvl5pPr marL="2246681" indent="0" algn="ctr">
              <a:buNone/>
            </a:lvl5pPr>
            <a:lvl6pPr marL="2808351" indent="0" algn="ctr">
              <a:buNone/>
            </a:lvl6pPr>
            <a:lvl7pPr marL="3370021" indent="0" algn="ctr">
              <a:buNone/>
            </a:lvl7pPr>
            <a:lvl8pPr marL="3931691" indent="0" algn="ctr">
              <a:buNone/>
            </a:lvl8pPr>
            <a:lvl9pPr marL="4493362" indent="0" algn="ctr">
              <a:buNone/>
            </a:lvl9pPr>
            <a:extLst/>
          </a:lstStyle>
          <a:p>
            <a:r>
              <a:rPr kumimoji="0" lang="ar-SA" smtClean="0"/>
              <a:t>انقر لتحرير نمط العنوان الثانوي الرئيسي</a:t>
            </a:r>
            <a:endParaRPr kumimoji="0" lang="en-US"/>
          </a:p>
        </p:txBody>
      </p:sp>
      <p:sp>
        <p:nvSpPr>
          <p:cNvPr id="31" name="عنصر نائب للتاريخ 30"/>
          <p:cNvSpPr>
            <a:spLocks noGrp="1"/>
          </p:cNvSpPr>
          <p:nvPr>
            <p:ph type="dt" sz="half" idx="10"/>
          </p:nvPr>
        </p:nvSpPr>
        <p:spPr>
          <a:xfrm>
            <a:off x="7808932" y="7169718"/>
            <a:ext cx="2663347" cy="248069"/>
          </a:xfrm>
        </p:spPr>
        <p:txBody>
          <a:bodyPr/>
          <a:lstStyle>
            <a:lvl1pPr>
              <a:defRPr lang="en-US" smtClean="0">
                <a:solidFill>
                  <a:srgbClr val="FFFFFF"/>
                </a:solidFill>
              </a:defRPr>
            </a:lvl1pPr>
            <a:extLst/>
          </a:lstStyle>
          <a:p>
            <a:fld id="{4A4C79B1-80B1-430D-A00B-7E63B217CABF}" type="datetime1">
              <a:rPr lang="en-US" smtClean="0"/>
              <a:t>3/9/2022</a:t>
            </a:fld>
            <a:endParaRPr lang="en-US"/>
          </a:p>
        </p:txBody>
      </p:sp>
      <p:sp>
        <p:nvSpPr>
          <p:cNvPr id="18" name="عنصر نائب للتذييل 17"/>
          <p:cNvSpPr>
            <a:spLocks noGrp="1"/>
          </p:cNvSpPr>
          <p:nvPr>
            <p:ph type="ftr" sz="quarter" idx="11"/>
          </p:nvPr>
        </p:nvSpPr>
        <p:spPr>
          <a:xfrm>
            <a:off x="3749900" y="7169718"/>
            <a:ext cx="3893972" cy="249925"/>
          </a:xfrm>
        </p:spPr>
        <p:txBody>
          <a:bodyPr/>
          <a:lstStyle>
            <a:lvl1pPr>
              <a:defRPr lang="en-US" dirty="0">
                <a:solidFill>
                  <a:srgbClr val="FFFFFF"/>
                </a:solidFill>
              </a:defRPr>
            </a:lvl1pPr>
            <a:extLst/>
          </a:lstStyle>
          <a:p>
            <a:endParaRPr lang="en-US"/>
          </a:p>
        </p:txBody>
      </p:sp>
      <p:sp>
        <p:nvSpPr>
          <p:cNvPr id="29" name="عنصر نائب لرقم الشريحة 28"/>
          <p:cNvSpPr>
            <a:spLocks noGrp="1"/>
          </p:cNvSpPr>
          <p:nvPr>
            <p:ph type="sldNum" sz="quarter" idx="12"/>
          </p:nvPr>
        </p:nvSpPr>
        <p:spPr>
          <a:xfrm>
            <a:off x="10481850" y="7167862"/>
            <a:ext cx="782507" cy="249925"/>
          </a:xfrm>
        </p:spPr>
        <p:txBody>
          <a:bodyPr/>
          <a:lstStyle>
            <a:lvl1pPr>
              <a:defRPr lang="en-US" smtClean="0">
                <a:solidFill>
                  <a:srgbClr val="FFFFFF"/>
                </a:solidFill>
              </a:defRPr>
            </a:lvl1pPr>
            <a:extLst/>
          </a:lstStyle>
          <a:p>
            <a:fld id="{5110E12D-3B38-40C2-A14A-BD3761357C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37B156E-6178-486C-A361-A98A11F70817}" type="datetime1">
              <a:rPr lang="en-US" smtClean="0"/>
              <a:t>3/9/2022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5110E12D-3B38-40C2-A14A-BD3761357C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15984" y="300605"/>
            <a:ext cx="2026973" cy="6397397"/>
          </a:xfrm>
        </p:spPr>
        <p:txBody>
          <a:bodyPr vert="eaVert" ancho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8092" y="300263"/>
            <a:ext cx="8006543" cy="6397397"/>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5643093" y="7169718"/>
            <a:ext cx="2663347" cy="248069"/>
          </a:xfrm>
        </p:spPr>
        <p:txBody>
          <a:bodyPr/>
          <a:lstStyle>
            <a:extLst/>
          </a:lstStyle>
          <a:p>
            <a:fld id="{51572B8D-188C-4490-B476-960E3660391E}" type="datetime1">
              <a:rPr lang="en-US" smtClean="0"/>
              <a:t>3/9/2022</a:t>
            </a:fld>
            <a:endParaRPr lang="en-US"/>
          </a:p>
        </p:txBody>
      </p:sp>
      <p:sp>
        <p:nvSpPr>
          <p:cNvPr id="5" name="عنصر نائب للتذييل 4"/>
          <p:cNvSpPr>
            <a:spLocks noGrp="1"/>
          </p:cNvSpPr>
          <p:nvPr>
            <p:ph type="ftr" sz="quarter" idx="11"/>
          </p:nvPr>
        </p:nvSpPr>
        <p:spPr>
          <a:xfrm>
            <a:off x="608092" y="7167862"/>
            <a:ext cx="4864735" cy="249925"/>
          </a:xfrm>
        </p:spPr>
        <p:txBody>
          <a:bodyPr/>
          <a:lstStyle>
            <a:extLst/>
          </a:lstStyle>
          <a:p>
            <a:endParaRPr lang="en-US"/>
          </a:p>
        </p:txBody>
      </p:sp>
      <p:sp>
        <p:nvSpPr>
          <p:cNvPr id="6" name="عنصر نائب لرقم الشريحة 5"/>
          <p:cNvSpPr>
            <a:spLocks noGrp="1"/>
          </p:cNvSpPr>
          <p:nvPr>
            <p:ph type="sldNum" sz="quarter" idx="12"/>
          </p:nvPr>
        </p:nvSpPr>
        <p:spPr>
          <a:xfrm>
            <a:off x="8318697" y="7164529"/>
            <a:ext cx="782507" cy="249925"/>
          </a:xfrm>
        </p:spPr>
        <p:txBody>
          <a:bodyPr/>
          <a:lstStyle>
            <a:lvl1pPr>
              <a:defRPr>
                <a:solidFill>
                  <a:schemeClr val="tx2"/>
                </a:solidFill>
              </a:defRPr>
            </a:lvl1pPr>
            <a:extLst/>
          </a:lstStyle>
          <a:p>
            <a:fld id="{5110E12D-3B38-40C2-A14A-BD3761357C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21B04DFC-D451-4416-9F8C-4D5C50787237}" type="datetime1">
              <a:rPr lang="en-US" smtClean="0"/>
              <a:t>3/9/2022</a:t>
            </a:fld>
            <a:endParaRPr lang="en-US"/>
          </a:p>
        </p:txBody>
      </p:sp>
      <p:sp>
        <p:nvSpPr>
          <p:cNvPr id="5" name="عنصر نائب للتذييل 4"/>
          <p:cNvSpPr>
            <a:spLocks noGrp="1"/>
          </p:cNvSpPr>
          <p:nvPr>
            <p:ph type="ftr" sz="quarter" idx="11"/>
          </p:nvPr>
        </p:nvSpPr>
        <p:spPr/>
        <p:txBody>
          <a:bodyPr/>
          <a:lstStyle>
            <a:extLst/>
          </a:lstStyle>
          <a:p>
            <a:endParaRPr lang="en-US"/>
          </a:p>
        </p:txBody>
      </p:sp>
      <p:sp>
        <p:nvSpPr>
          <p:cNvPr id="6" name="عنصر نائب لرقم الشريحة 5"/>
          <p:cNvSpPr>
            <a:spLocks noGrp="1"/>
          </p:cNvSpPr>
          <p:nvPr>
            <p:ph type="sldNum" sz="quarter" idx="12"/>
          </p:nvPr>
        </p:nvSpPr>
        <p:spPr/>
        <p:txBody>
          <a:bodyPr/>
          <a:lstStyle>
            <a:extLst/>
          </a:lstStyle>
          <a:p>
            <a:fld id="{5110E12D-3B38-40C2-A14A-BD3761357C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1">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418881" y="3085079"/>
            <a:ext cx="8320017" cy="1489139"/>
          </a:xfrm>
        </p:spPr>
        <p:txBody>
          <a:bodyPr tIns="0" anchor="t"/>
          <a:lstStyle>
            <a:lvl1pPr algn="r">
              <a:buNone/>
              <a:defRPr sz="52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418881" y="2082712"/>
            <a:ext cx="8320017" cy="812867"/>
          </a:xfrm>
        </p:spPr>
        <p:txBody>
          <a:bodyPr anchor="b"/>
          <a:lstStyle>
            <a:lvl1pPr marL="0" indent="0" algn="r">
              <a:buNone/>
              <a:defRPr sz="2500">
                <a:solidFill>
                  <a:schemeClr val="tx1"/>
                </a:solidFill>
                <a:effectLst/>
              </a:defRPr>
            </a:lvl1pPr>
            <a:lvl2pPr>
              <a:buNone/>
              <a:defRPr sz="2200">
                <a:solidFill>
                  <a:schemeClr val="tx1">
                    <a:tint val="75000"/>
                  </a:schemeClr>
                </a:solidFill>
              </a:defRPr>
            </a:lvl2pPr>
            <a:lvl3pPr>
              <a:buNone/>
              <a:defRPr sz="20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6283401" y="7168476"/>
            <a:ext cx="2663347" cy="248069"/>
          </a:xfrm>
        </p:spPr>
        <p:txBody>
          <a:bodyPr bIns="0" anchor="b"/>
          <a:lstStyle>
            <a:lvl1pPr>
              <a:defRPr>
                <a:solidFill>
                  <a:schemeClr val="tx2"/>
                </a:solidFill>
              </a:defRPr>
            </a:lvl1pPr>
            <a:extLst/>
          </a:lstStyle>
          <a:p>
            <a:fld id="{0783E6AD-CB2F-407B-BCA3-7027A4BAD1B2}" type="datetime1">
              <a:rPr lang="en-US" smtClean="0"/>
              <a:t>3/9/2022</a:t>
            </a:fld>
            <a:endParaRPr lang="en-US"/>
          </a:p>
        </p:txBody>
      </p:sp>
      <p:sp>
        <p:nvSpPr>
          <p:cNvPr id="5" name="عنصر نائب للتذييل 4"/>
          <p:cNvSpPr>
            <a:spLocks noGrp="1"/>
          </p:cNvSpPr>
          <p:nvPr>
            <p:ph type="ftr" sz="quarter" idx="11"/>
          </p:nvPr>
        </p:nvSpPr>
        <p:spPr>
          <a:xfrm>
            <a:off x="2308086" y="7168476"/>
            <a:ext cx="3851249" cy="249925"/>
          </a:xfrm>
        </p:spPr>
        <p:txBody>
          <a:bodyPr bIns="0" anchor="b"/>
          <a:lstStyle>
            <a:lvl1pPr>
              <a:defRPr>
                <a:solidFill>
                  <a:schemeClr val="tx2"/>
                </a:solidFill>
              </a:defRPr>
            </a:lvl1pPr>
            <a:extLst/>
          </a:lstStyle>
          <a:p>
            <a:endParaRPr lang="en-US"/>
          </a:p>
        </p:txBody>
      </p:sp>
      <p:sp>
        <p:nvSpPr>
          <p:cNvPr id="6" name="عنصر نائب لرقم الشريحة 5"/>
          <p:cNvSpPr>
            <a:spLocks noGrp="1"/>
          </p:cNvSpPr>
          <p:nvPr>
            <p:ph type="sldNum" sz="quarter" idx="12"/>
          </p:nvPr>
        </p:nvSpPr>
        <p:spPr>
          <a:xfrm>
            <a:off x="8956391" y="7166620"/>
            <a:ext cx="782507" cy="249925"/>
          </a:xfrm>
        </p:spPr>
        <p:txBody>
          <a:bodyPr/>
          <a:lstStyle>
            <a:extLst/>
          </a:lstStyle>
          <a:p>
            <a:fld id="{5110E12D-3B38-40C2-A14A-BD3761357CC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8092" y="349896"/>
            <a:ext cx="9632176" cy="1249627"/>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608092" y="1749479"/>
            <a:ext cx="4682308" cy="4948177"/>
          </a:xfrm>
        </p:spPr>
        <p:txBody>
          <a:bodyPr anchor="t"/>
          <a:lstStyle>
            <a:lvl1pPr>
              <a:defRPr sz="3400"/>
            </a:lvl1pPr>
            <a:lvl2pPr>
              <a:defRPr sz="2900"/>
            </a:lvl2pPr>
            <a:lvl3pPr>
              <a:defRPr sz="2500"/>
            </a:lvl3pPr>
            <a:lvl4pPr>
              <a:defRPr sz="2200"/>
            </a:lvl4pPr>
            <a:lvl5pPr>
              <a:defRPr sz="22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557960" y="1749479"/>
            <a:ext cx="4682308" cy="4948177"/>
          </a:xfrm>
        </p:spPr>
        <p:txBody>
          <a:bodyPr anchor="t"/>
          <a:lstStyle>
            <a:lvl1pPr>
              <a:defRPr sz="3400"/>
            </a:lvl1pPr>
            <a:lvl2pPr>
              <a:defRPr sz="2900"/>
            </a:lvl2pPr>
            <a:lvl3pPr>
              <a:defRPr sz="2500"/>
            </a:lvl3pPr>
            <a:lvl4pPr>
              <a:defRPr sz="2200"/>
            </a:lvl4pPr>
            <a:lvl5pPr>
              <a:defRPr sz="22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3F16E1E8-1154-4980-83C6-C5966B2B5E78}" type="datetime1">
              <a:rPr lang="en-US" smtClean="0"/>
              <a:t>3/9/2022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5110E12D-3B38-40C2-A14A-BD3761357C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8092" y="349896"/>
            <a:ext cx="9632176" cy="1249627"/>
          </a:xfrm>
        </p:spPr>
        <p:txBody>
          <a:bodyPr anchor="b"/>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8092" y="6414753"/>
            <a:ext cx="4682308" cy="499851"/>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200" b="1">
                <a:solidFill>
                  <a:schemeClr val="tx2"/>
                </a:solidFill>
                <a:effectLst/>
              </a:defRPr>
            </a:lvl1pPr>
            <a:lvl2pPr>
              <a:buNone/>
              <a:defRPr sz="2500" b="1"/>
            </a:lvl2pPr>
            <a:lvl3pPr>
              <a:buNone/>
              <a:defRPr sz="2200" b="1"/>
            </a:lvl3pPr>
            <a:lvl4pPr>
              <a:buNone/>
              <a:defRPr sz="2000" b="1"/>
            </a:lvl4pPr>
            <a:lvl5pPr>
              <a:buNone/>
              <a:defRPr sz="20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5557960" y="6414753"/>
            <a:ext cx="4682308" cy="499851"/>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2200" b="1">
                <a:solidFill>
                  <a:schemeClr val="tx2"/>
                </a:solidFill>
                <a:effectLst/>
              </a:defRPr>
            </a:lvl1pPr>
            <a:lvl2pPr>
              <a:buNone/>
              <a:defRPr sz="2500" b="1"/>
            </a:lvl2pPr>
            <a:lvl3pPr>
              <a:buNone/>
              <a:defRPr sz="2200" b="1"/>
            </a:lvl3pPr>
            <a:lvl4pPr>
              <a:buNone/>
              <a:defRPr sz="2000" b="1"/>
            </a:lvl4pPr>
            <a:lvl5pPr>
              <a:buNone/>
              <a:defRPr sz="20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608092" y="1871533"/>
            <a:ext cx="4682308" cy="4498658"/>
          </a:xfrm>
        </p:spPr>
        <p:txBody>
          <a:bodyPr/>
          <a:lstStyle>
            <a:lvl1pPr>
              <a:defRPr sz="2900"/>
            </a:lvl1pPr>
            <a:lvl2pPr>
              <a:defRPr sz="2500"/>
            </a:lvl2pPr>
            <a:lvl3pPr>
              <a:defRPr sz="22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5557960" y="1871533"/>
            <a:ext cx="4682308" cy="4498658"/>
          </a:xfrm>
        </p:spPr>
        <p:txBody>
          <a:bodyPr/>
          <a:lstStyle>
            <a:lvl1pPr>
              <a:defRPr sz="2900"/>
            </a:lvl1pPr>
            <a:lvl2pPr>
              <a:defRPr sz="2500"/>
            </a:lvl2pPr>
            <a:lvl3pPr>
              <a:defRPr sz="22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A2D01687-EE4D-49FF-8AE6-9B21DEC09E98}" type="datetime1">
              <a:rPr lang="en-US" smtClean="0"/>
              <a:t>3/9/2022</a:t>
            </a:fld>
            <a:endParaRPr lang="en-US"/>
          </a:p>
        </p:txBody>
      </p:sp>
      <p:sp>
        <p:nvSpPr>
          <p:cNvPr id="8" name="عنصر نائب للتذييل 7"/>
          <p:cNvSpPr>
            <a:spLocks noGrp="1"/>
          </p:cNvSpPr>
          <p:nvPr>
            <p:ph type="ftr" sz="quarter" idx="11"/>
          </p:nvPr>
        </p:nvSpPr>
        <p:spPr/>
        <p:txBody>
          <a:bodyPr/>
          <a:lstStyle>
            <a:extLst/>
          </a:lstStyle>
          <a:p>
            <a:endParaRPr lang="en-US"/>
          </a:p>
        </p:txBody>
      </p:sp>
      <p:sp>
        <p:nvSpPr>
          <p:cNvPr id="9" name="عنصر نائب لرقم الشريحة 8"/>
          <p:cNvSpPr>
            <a:spLocks noGrp="1"/>
          </p:cNvSpPr>
          <p:nvPr>
            <p:ph type="sldNum" sz="quarter" idx="12"/>
          </p:nvPr>
        </p:nvSpPr>
        <p:spPr/>
        <p:txBody>
          <a:bodyPr/>
          <a:lstStyle>
            <a:extLst/>
          </a:lstStyle>
          <a:p>
            <a:fld id="{5110E12D-3B38-40C2-A14A-BD3761357C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8092" y="349896"/>
            <a:ext cx="9632176" cy="1249627"/>
          </a:xfrm>
        </p:spPr>
        <p:txBody>
          <a:bodyP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9FD3D1-C0C6-41D3-AD02-6711ABDAD7FD}" type="datetime1">
              <a:rPr lang="en-US" smtClean="0"/>
              <a:t>3/9/2022</a:t>
            </a:fld>
            <a:endParaRPr lang="en-US"/>
          </a:p>
        </p:txBody>
      </p:sp>
      <p:sp>
        <p:nvSpPr>
          <p:cNvPr id="4" name="عنصر نائب للتذييل 3"/>
          <p:cNvSpPr>
            <a:spLocks noGrp="1"/>
          </p:cNvSpPr>
          <p:nvPr>
            <p:ph type="ftr" sz="quarter" idx="11"/>
          </p:nvPr>
        </p:nvSpPr>
        <p:spPr/>
        <p:txBody>
          <a:bodyPr/>
          <a:lstStyle>
            <a:extLst/>
          </a:lstStyle>
          <a:p>
            <a:endParaRPr lang="en-US"/>
          </a:p>
        </p:txBody>
      </p:sp>
      <p:sp>
        <p:nvSpPr>
          <p:cNvPr id="5" name="عنصر نائب لرقم الشريحة 4"/>
          <p:cNvSpPr>
            <a:spLocks noGrp="1"/>
          </p:cNvSpPr>
          <p:nvPr>
            <p:ph type="sldNum" sz="quarter" idx="12"/>
          </p:nvPr>
        </p:nvSpPr>
        <p:spPr/>
        <p:txBody>
          <a:bodyPr/>
          <a:lstStyle>
            <a:extLst/>
          </a:lstStyle>
          <a:p>
            <a:fld id="{5110E12D-3B38-40C2-A14A-BD3761357C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solidFill>
                  <a:schemeClr val="tx2"/>
                </a:solidFill>
              </a:defRPr>
            </a:lvl1pPr>
            <a:extLst/>
          </a:lstStyle>
          <a:p>
            <a:fld id="{F3F7A02C-5A76-41AA-8BA5-4FEC4941B4CC}" type="datetime1">
              <a:rPr lang="en-US" smtClean="0"/>
              <a:t>3/9/2022</a:t>
            </a:fld>
            <a:endParaRPr lang="en-US"/>
          </a:p>
        </p:txBody>
      </p:sp>
      <p:sp>
        <p:nvSpPr>
          <p:cNvPr id="3" name="عنصر نائب للتذييل 2"/>
          <p:cNvSpPr>
            <a:spLocks noGrp="1"/>
          </p:cNvSpPr>
          <p:nvPr>
            <p:ph type="ftr" sz="quarter" idx="11"/>
          </p:nvPr>
        </p:nvSpPr>
        <p:spPr/>
        <p:txBody>
          <a:bodyPr/>
          <a:lstStyle>
            <a:lvl1pPr>
              <a:defRPr>
                <a:solidFill>
                  <a:schemeClr val="tx2"/>
                </a:solidFill>
              </a:defRPr>
            </a:lvl1pPr>
            <a:extLst/>
          </a:lstStyle>
          <a:p>
            <a:endParaRPr lang="en-US"/>
          </a:p>
        </p:txBody>
      </p:sp>
      <p:sp>
        <p:nvSpPr>
          <p:cNvPr id="4" name="عنصر نائب لرقم الشريحة 3"/>
          <p:cNvSpPr>
            <a:spLocks noGrp="1"/>
          </p:cNvSpPr>
          <p:nvPr>
            <p:ph type="sldNum" sz="quarter" idx="12"/>
          </p:nvPr>
        </p:nvSpPr>
        <p:spPr/>
        <p:txBody>
          <a:bodyPr/>
          <a:lstStyle>
            <a:extLst/>
          </a:lstStyle>
          <a:p>
            <a:fld id="{5110E12D-3B38-40C2-A14A-BD3761357C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8092" y="249925"/>
            <a:ext cx="7844386" cy="1282951"/>
          </a:xfrm>
        </p:spPr>
        <p:txBody>
          <a:bodyPr wrap="square" anchor="b"/>
          <a:lstStyle>
            <a:lvl1pPr algn="l">
              <a:buNone/>
              <a:defRPr lang="en-US" sz="2900" baseline="0" smtClean="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08092" y="1637105"/>
            <a:ext cx="7844386" cy="658719"/>
          </a:xfrm>
        </p:spPr>
        <p:txBody>
          <a:bodyPr rot="0" spcFirstLastPara="0" vertOverflow="overflow" horzOverflow="overflow" vert="horz" wrap="square" lIns="56167" tIns="0" rIns="0" bIns="0" numCol="1" spcCol="0" rtlCol="0" fromWordArt="0" anchor="t" anchorCtr="0" forceAA="0" compatLnSpc="1">
            <a:normAutofit/>
          </a:bodyPr>
          <a:lstStyle>
            <a:lvl1pPr marL="0" indent="0">
              <a:spcBef>
                <a:spcPts val="0"/>
              </a:spcBef>
              <a:spcAft>
                <a:spcPts val="0"/>
              </a:spcAft>
              <a:buNone/>
              <a:defRPr sz="1700"/>
            </a:lvl1pPr>
            <a:lvl2pPr>
              <a:buNone/>
              <a:defRPr sz="1500"/>
            </a:lvl2pPr>
            <a:lvl3pPr>
              <a:buNone/>
              <a:defRPr sz="1200"/>
            </a:lvl3pPr>
            <a:lvl4pPr>
              <a:buNone/>
              <a:defRPr sz="1100"/>
            </a:lvl4pPr>
            <a:lvl5pPr>
              <a:buNone/>
              <a:defRPr sz="11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608092" y="2332637"/>
            <a:ext cx="9628122" cy="4779580"/>
          </a:xfrm>
        </p:spPr>
        <p:txBody>
          <a:bodyPr/>
          <a:lstStyle>
            <a:lvl1pPr>
              <a:defRPr sz="3900"/>
            </a:lvl1pPr>
            <a:lvl2pPr>
              <a:defRPr sz="3400"/>
            </a:lvl2pPr>
            <a:lvl3pPr>
              <a:defRPr sz="2900"/>
            </a:lvl3pPr>
            <a:lvl4pPr>
              <a:defRPr sz="2500"/>
            </a:lvl4pPr>
            <a:lvl5pPr>
              <a:defRPr sz="25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B64789EC-6156-49A2-A8B4-D31FC32571A3}" type="datetime1">
              <a:rPr lang="en-US" smtClean="0"/>
              <a:t>3/9/2022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5110E12D-3B38-40C2-A14A-BD3761357C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2"/>
      </p:bgRef>
    </p:bg>
    <p:spTree>
      <p:nvGrpSpPr>
        <p:cNvPr id="1" name=""/>
        <p:cNvGrpSpPr/>
        <p:nvPr/>
      </p:nvGrpSpPr>
      <p:grpSpPr>
        <a:xfrm>
          <a:off x="0" y="0"/>
          <a:ext cx="0" cy="0"/>
          <a:chOff x="0" y="0"/>
          <a:chExt cx="0" cy="0"/>
        </a:xfrm>
      </p:grpSpPr>
      <p:sp>
        <p:nvSpPr>
          <p:cNvPr id="8" name="مستطيل 7"/>
          <p:cNvSpPr/>
          <p:nvPr/>
        </p:nvSpPr>
        <p:spPr>
          <a:xfrm rot="21240000">
            <a:off x="795319" y="1098391"/>
            <a:ext cx="5745121" cy="471488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12334" tIns="56167" rIns="112334" bIns="56167" rtlCol="0" anchor="ctr"/>
          <a:lstStyle>
            <a:extLst/>
          </a:lstStyle>
          <a:p>
            <a:pPr algn="ctr" eaLnBrk="1" latinLnBrk="0" hangingPunct="1"/>
            <a:endParaRPr kumimoji="0" lang="en-US"/>
          </a:p>
        </p:txBody>
      </p:sp>
      <p:sp>
        <p:nvSpPr>
          <p:cNvPr id="9" name="مستطيل 8"/>
          <p:cNvSpPr/>
          <p:nvPr/>
        </p:nvSpPr>
        <p:spPr>
          <a:xfrm rot="21420000">
            <a:off x="793640" y="1091993"/>
            <a:ext cx="5745121" cy="4714880"/>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12334" tIns="56167" rIns="112334" bIns="56167" rtlCol="0" anchor="ctr"/>
          <a:lstStyle>
            <a:extLst/>
          </a:lstStyle>
          <a:p>
            <a:pPr algn="ctr" eaLnBrk="1" latinLnBrk="0" hangingPunct="1"/>
            <a:endParaRPr kumimoji="0" lang="en-US"/>
          </a:p>
        </p:txBody>
      </p:sp>
      <p:sp>
        <p:nvSpPr>
          <p:cNvPr id="2" name="عنوان 1"/>
          <p:cNvSpPr>
            <a:spLocks noGrp="1"/>
          </p:cNvSpPr>
          <p:nvPr>
            <p:ph type="title"/>
          </p:nvPr>
        </p:nvSpPr>
        <p:spPr>
          <a:xfrm>
            <a:off x="7167688" y="1249627"/>
            <a:ext cx="4560689" cy="2249329"/>
          </a:xfrm>
        </p:spPr>
        <p:txBody>
          <a:bodyPr vert="horz" anchor="b"/>
          <a:lstStyle>
            <a:lvl1pPr algn="l">
              <a:buNone/>
              <a:defRPr sz="37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ar-SA" smtClean="0"/>
              <a:t>انقر لتحرير نمط العنوان الرئيسي</a:t>
            </a:r>
            <a:endParaRPr kumimoji="0" lang="en-US" dirty="0"/>
          </a:p>
        </p:txBody>
      </p:sp>
      <p:sp>
        <p:nvSpPr>
          <p:cNvPr id="4" name="عنصر نائب للنص 3"/>
          <p:cNvSpPr>
            <a:spLocks noGrp="1"/>
          </p:cNvSpPr>
          <p:nvPr>
            <p:ph type="body" sz="half" idx="2"/>
          </p:nvPr>
        </p:nvSpPr>
        <p:spPr>
          <a:xfrm>
            <a:off x="7167688" y="3589955"/>
            <a:ext cx="4560689" cy="2099374"/>
          </a:xfrm>
        </p:spPr>
        <p:txBody>
          <a:bodyPr rot="0" spcFirstLastPara="0" vertOverflow="overflow" horzOverflow="overflow" vert="horz" wrap="square" lIns="101101" tIns="0" rIns="0" bIns="0" numCol="1" spcCol="0" rtlCol="0" fromWordArt="0" anchor="t" anchorCtr="0" forceAA="0" compatLnSpc="1">
            <a:normAutofit/>
          </a:bodyPr>
          <a:lstStyle>
            <a:lvl1pPr marL="0" indent="0">
              <a:lnSpc>
                <a:spcPct val="100000"/>
              </a:lnSpc>
              <a:spcBef>
                <a:spcPts val="0"/>
              </a:spcBef>
              <a:buFontTx/>
              <a:buNone/>
              <a:defRPr sz="1700" baseline="0">
                <a:solidFill>
                  <a:schemeClr val="tx1"/>
                </a:solidFill>
              </a:defRPr>
            </a:lvl1pPr>
            <a:lvl2pPr>
              <a:defRPr sz="1500"/>
            </a:lvl2pPr>
            <a:lvl3pPr>
              <a:defRPr sz="1200"/>
            </a:lvl3pPr>
            <a:lvl4pPr>
              <a:defRPr sz="1100"/>
            </a:lvl4pPr>
            <a:lvl5pPr>
              <a:defRPr sz="11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extLst/>
          </a:lstStyle>
          <a:p>
            <a:fld id="{AF7B0927-5A11-43E1-ABFD-A70676077127}" type="datetime1">
              <a:rPr lang="en-US" smtClean="0"/>
              <a:t>3/9/2022</a:t>
            </a:fld>
            <a:endParaRPr lang="en-US"/>
          </a:p>
        </p:txBody>
      </p:sp>
      <p:sp>
        <p:nvSpPr>
          <p:cNvPr id="6" name="عنصر نائب للتذييل 5"/>
          <p:cNvSpPr>
            <a:spLocks noGrp="1"/>
          </p:cNvSpPr>
          <p:nvPr>
            <p:ph type="ftr" sz="quarter" idx="11"/>
          </p:nvPr>
        </p:nvSpPr>
        <p:spPr/>
        <p:txBody>
          <a:bodyPr/>
          <a:lstStyle>
            <a:extLst/>
          </a:lstStyle>
          <a:p>
            <a:endParaRPr lang="en-US"/>
          </a:p>
        </p:txBody>
      </p:sp>
      <p:sp>
        <p:nvSpPr>
          <p:cNvPr id="7" name="عنصر نائب لرقم الشريحة 6"/>
          <p:cNvSpPr>
            <a:spLocks noGrp="1"/>
          </p:cNvSpPr>
          <p:nvPr>
            <p:ph type="sldNum" sz="quarter" idx="12"/>
          </p:nvPr>
        </p:nvSpPr>
        <p:spPr/>
        <p:txBody>
          <a:bodyPr/>
          <a:lstStyle>
            <a:extLst/>
          </a:lstStyle>
          <a:p>
            <a:fld id="{5110E12D-3B38-40C2-A14A-BD3761357CC6}" type="slidenum">
              <a:rPr lang="en-US" smtClean="0"/>
              <a:t>‹#›</a:t>
            </a:fld>
            <a:endParaRPr lang="en-US"/>
          </a:p>
        </p:txBody>
      </p:sp>
      <p:sp>
        <p:nvSpPr>
          <p:cNvPr id="10" name="عنصر نائب للصورة 9"/>
          <p:cNvSpPr>
            <a:spLocks noGrp="1"/>
          </p:cNvSpPr>
          <p:nvPr>
            <p:ph type="pic" idx="1"/>
          </p:nvPr>
        </p:nvSpPr>
        <p:spPr>
          <a:xfrm>
            <a:off x="882720" y="1138114"/>
            <a:ext cx="5594445" cy="4598628"/>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900"/>
            </a:lvl1pPr>
            <a:extLst/>
          </a:lstStyle>
          <a:p>
            <a:r>
              <a:rPr kumimoji="0" lang="ar-SA" smtClean="0"/>
              <a:t>انقر فوق الأيقونة لإضافة صورة</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flipH="1">
            <a:off x="10844306" y="0"/>
            <a:ext cx="1317532" cy="7497763"/>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112334" tIns="56167" rIns="112334" bIns="56167" anchor="ctr"/>
          <a:lstStyle>
            <a:extLst/>
          </a:lstStyle>
          <a:p>
            <a:pPr algn="ctr" eaLnBrk="1" latinLnBrk="0" hangingPunct="1"/>
            <a:endParaRPr kumimoji="0" lang="en-US"/>
          </a:p>
        </p:txBody>
      </p:sp>
      <p:sp>
        <p:nvSpPr>
          <p:cNvPr id="3" name="عنصر نائب للعنوان 2"/>
          <p:cNvSpPr>
            <a:spLocks noGrp="1"/>
          </p:cNvSpPr>
          <p:nvPr>
            <p:ph type="title"/>
          </p:nvPr>
        </p:nvSpPr>
        <p:spPr>
          <a:xfrm>
            <a:off x="608092" y="349896"/>
            <a:ext cx="9628122" cy="1249627"/>
          </a:xfrm>
          <a:prstGeom prst="rect">
            <a:avLst/>
          </a:prstGeom>
        </p:spPr>
        <p:txBody>
          <a:bodyPr vert="horz" lIns="56167" tIns="0" rIns="56167" bIns="0" anchor="b" anchorCtr="0">
            <a:normAutofit/>
          </a:bodyPr>
          <a:lstStyle>
            <a:extLst/>
          </a:lstStyle>
          <a:p>
            <a:r>
              <a:rPr kumimoji="0" lang="ar-SA" smtClean="0"/>
              <a:t>انقر لتحرير نمط العنوان الرئيسي</a:t>
            </a:r>
            <a:endParaRPr kumimoji="0" lang="en-US"/>
          </a:p>
        </p:txBody>
      </p:sp>
      <p:sp>
        <p:nvSpPr>
          <p:cNvPr id="31" name="عنصر نائب للنص 30"/>
          <p:cNvSpPr>
            <a:spLocks noGrp="1"/>
          </p:cNvSpPr>
          <p:nvPr>
            <p:ph type="body" idx="1"/>
          </p:nvPr>
        </p:nvSpPr>
        <p:spPr>
          <a:xfrm>
            <a:off x="608092" y="1759554"/>
            <a:ext cx="9628122" cy="5298419"/>
          </a:xfrm>
          <a:prstGeom prst="rect">
            <a:avLst/>
          </a:prstGeom>
        </p:spPr>
        <p:txBody>
          <a:bodyPr vert="horz" lIns="112334" tIns="56167" rIns="112334" bIns="56167">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7" name="عنصر نائب للتاريخ 26"/>
          <p:cNvSpPr>
            <a:spLocks noGrp="1"/>
          </p:cNvSpPr>
          <p:nvPr>
            <p:ph type="dt" sz="half" idx="2"/>
          </p:nvPr>
        </p:nvSpPr>
        <p:spPr>
          <a:xfrm>
            <a:off x="5647242" y="7169718"/>
            <a:ext cx="2663347" cy="248069"/>
          </a:xfrm>
          <a:prstGeom prst="rect">
            <a:avLst/>
          </a:prstGeom>
        </p:spPr>
        <p:txBody>
          <a:bodyPr vert="horz" lIns="112334" tIns="0" rIns="112334" bIns="0" anchor="b"/>
          <a:lstStyle>
            <a:lvl1pPr algn="l" eaLnBrk="1" latinLnBrk="0" hangingPunct="1">
              <a:defRPr kumimoji="0" sz="1200">
                <a:solidFill>
                  <a:schemeClr val="tx2"/>
                </a:solidFill>
              </a:defRPr>
            </a:lvl1pPr>
            <a:extLst/>
          </a:lstStyle>
          <a:p>
            <a:fld id="{2A513C98-0E43-4F45-99C4-DB6A61A985F1}" type="datetime1">
              <a:rPr lang="en-US" smtClean="0"/>
              <a:t>3/9/2022</a:t>
            </a:fld>
            <a:endParaRPr lang="en-US"/>
          </a:p>
        </p:txBody>
      </p:sp>
      <p:sp>
        <p:nvSpPr>
          <p:cNvPr id="4" name="عنصر نائب للتذييل 3"/>
          <p:cNvSpPr>
            <a:spLocks noGrp="1"/>
          </p:cNvSpPr>
          <p:nvPr>
            <p:ph type="ftr" sz="quarter" idx="3"/>
          </p:nvPr>
        </p:nvSpPr>
        <p:spPr>
          <a:xfrm>
            <a:off x="608092" y="7169718"/>
            <a:ext cx="4864735" cy="249925"/>
          </a:xfrm>
          <a:prstGeom prst="rect">
            <a:avLst/>
          </a:prstGeom>
        </p:spPr>
        <p:txBody>
          <a:bodyPr vert="horz" lIns="112334" tIns="0" rIns="112334" bIns="0" anchor="b"/>
          <a:lstStyle>
            <a:lvl1pPr algn="r" eaLnBrk="1" latinLnBrk="0" hangingPunct="1">
              <a:defRPr kumimoji="0" sz="1200">
                <a:solidFill>
                  <a:schemeClr val="tx2"/>
                </a:solidFill>
              </a:defRPr>
            </a:lvl1pPr>
            <a:extLst/>
          </a:lstStyle>
          <a:p>
            <a:endParaRPr lang="en-US"/>
          </a:p>
        </p:txBody>
      </p:sp>
      <p:sp>
        <p:nvSpPr>
          <p:cNvPr id="16" name="عنصر نائب لرقم الشريحة 15"/>
          <p:cNvSpPr>
            <a:spLocks noGrp="1"/>
          </p:cNvSpPr>
          <p:nvPr>
            <p:ph type="sldNum" sz="quarter" idx="4"/>
          </p:nvPr>
        </p:nvSpPr>
        <p:spPr>
          <a:xfrm>
            <a:off x="8314643" y="7167862"/>
            <a:ext cx="782507" cy="249925"/>
          </a:xfrm>
          <a:prstGeom prst="rect">
            <a:avLst/>
          </a:prstGeom>
        </p:spPr>
        <p:txBody>
          <a:bodyPr vert="horz" lIns="0" tIns="0" rIns="0" bIns="0" anchor="b"/>
          <a:lstStyle>
            <a:lvl1pPr algn="r" eaLnBrk="1" latinLnBrk="0" hangingPunct="1">
              <a:defRPr kumimoji="0" sz="1400">
                <a:solidFill>
                  <a:schemeClr val="tx2"/>
                </a:solidFill>
              </a:defRPr>
            </a:lvl1pPr>
            <a:extLst/>
          </a:lstStyle>
          <a:p>
            <a:fld id="{5110E12D-3B38-40C2-A14A-BD3761357CC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1" latinLnBrk="0" hangingPunct="1">
        <a:spcBef>
          <a:spcPct val="0"/>
        </a:spcBef>
        <a:buNone/>
        <a:defRPr kumimoji="0" sz="47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337002" indent="-337002" algn="l" rtl="0" eaLnBrk="1" latinLnBrk="0" hangingPunct="1">
        <a:spcBef>
          <a:spcPts val="737"/>
        </a:spcBef>
        <a:buClr>
          <a:schemeClr val="tx2"/>
        </a:buClr>
        <a:buSzPct val="73000"/>
        <a:buFont typeface="Wingdings 2"/>
        <a:buChar char=""/>
        <a:defRPr kumimoji="0" sz="3200" kern="1200" baseline="0">
          <a:solidFill>
            <a:schemeClr val="tx1"/>
          </a:solidFill>
          <a:latin typeface="+mn-lt"/>
          <a:ea typeface="+mn-ea"/>
          <a:cs typeface="+mn-cs"/>
        </a:defRPr>
      </a:lvl1pPr>
      <a:lvl2pPr marL="640304" indent="-280835" algn="l" rtl="0" eaLnBrk="1" latinLnBrk="0" hangingPunct="1">
        <a:spcBef>
          <a:spcPts val="614"/>
        </a:spcBef>
        <a:buClr>
          <a:schemeClr val="accent4"/>
        </a:buClr>
        <a:buSzPct val="80000"/>
        <a:buFont typeface="Wingdings 2"/>
        <a:buChar char=""/>
        <a:defRPr kumimoji="0" sz="2800" kern="1200">
          <a:solidFill>
            <a:schemeClr val="tx1">
              <a:tint val="85000"/>
            </a:schemeClr>
          </a:solidFill>
          <a:latin typeface="+mn-lt"/>
          <a:ea typeface="+mn-ea"/>
          <a:cs typeface="+mn-cs"/>
        </a:defRPr>
      </a:lvl2pPr>
      <a:lvl3pPr marL="932373" indent="-280835" algn="l" rtl="0" eaLnBrk="1" latinLnBrk="0" hangingPunct="1">
        <a:spcBef>
          <a:spcPts val="491"/>
        </a:spcBef>
        <a:buClr>
          <a:schemeClr val="accent4"/>
        </a:buClr>
        <a:buSzPct val="60000"/>
        <a:buFont typeface="Wingdings"/>
        <a:buChar char=""/>
        <a:defRPr kumimoji="0" sz="2500" kern="1200">
          <a:solidFill>
            <a:schemeClr val="tx1"/>
          </a:solidFill>
          <a:latin typeface="+mn-lt"/>
          <a:ea typeface="+mn-ea"/>
          <a:cs typeface="+mn-cs"/>
        </a:defRPr>
      </a:lvl3pPr>
      <a:lvl4pPr marL="1235674" indent="-280835" algn="l" rtl="0" eaLnBrk="1" latinLnBrk="0" hangingPunct="1">
        <a:spcBef>
          <a:spcPct val="20000"/>
        </a:spcBef>
        <a:buClr>
          <a:schemeClr val="accent4"/>
        </a:buClr>
        <a:buSzPct val="80000"/>
        <a:buFont typeface="Wingdings 2"/>
        <a:buChar char=""/>
        <a:defRPr kumimoji="0" sz="2500" kern="1200">
          <a:solidFill>
            <a:schemeClr val="tx1">
              <a:tint val="85000"/>
            </a:schemeClr>
          </a:solidFill>
          <a:latin typeface="+mn-lt"/>
          <a:ea typeface="+mn-ea"/>
          <a:cs typeface="+mn-cs"/>
        </a:defRPr>
      </a:lvl4pPr>
      <a:lvl5pPr marL="1572677" indent="-280835" algn="l" rtl="0" eaLnBrk="1" latinLnBrk="0" hangingPunct="1">
        <a:spcBef>
          <a:spcPts val="491"/>
        </a:spcBef>
        <a:buClr>
          <a:schemeClr val="accent4"/>
        </a:buClr>
        <a:buSzPct val="70000"/>
        <a:buFont typeface="Wingdings"/>
        <a:buChar char=""/>
        <a:defRPr kumimoji="0" sz="2200" kern="1200">
          <a:solidFill>
            <a:schemeClr val="tx1"/>
          </a:solidFill>
          <a:latin typeface="+mn-lt"/>
          <a:ea typeface="+mn-ea"/>
          <a:cs typeface="+mn-cs"/>
        </a:defRPr>
      </a:lvl5pPr>
      <a:lvl6pPr marL="1808578" indent="-224668" algn="l" rtl="0" eaLnBrk="1" latinLnBrk="0" hangingPunct="1">
        <a:spcBef>
          <a:spcPts val="491"/>
        </a:spcBef>
        <a:buClr>
          <a:schemeClr val="accent4"/>
        </a:buClr>
        <a:buSzPct val="80000"/>
        <a:buFont typeface="Wingdings 2"/>
        <a:buChar char=""/>
        <a:defRPr kumimoji="0" sz="2200" kern="1200">
          <a:solidFill>
            <a:schemeClr val="tx1">
              <a:tint val="85000"/>
            </a:schemeClr>
          </a:solidFill>
          <a:latin typeface="+mn-lt"/>
          <a:ea typeface="+mn-ea"/>
          <a:cs typeface="+mn-cs"/>
        </a:defRPr>
      </a:lvl6pPr>
      <a:lvl7pPr marL="2055713" indent="-224668" algn="l" rtl="0" eaLnBrk="1" latinLnBrk="0" hangingPunct="1">
        <a:spcBef>
          <a:spcPct val="20000"/>
        </a:spcBef>
        <a:buClr>
          <a:schemeClr val="accent4"/>
        </a:buClr>
        <a:buSzPct val="80000"/>
        <a:buFont typeface="Wingdings 2"/>
        <a:buChar char=""/>
        <a:defRPr kumimoji="0" sz="2000" kern="1200" baseline="0">
          <a:solidFill>
            <a:schemeClr val="tx1"/>
          </a:solidFill>
          <a:latin typeface="+mn-lt"/>
          <a:ea typeface="+mn-ea"/>
          <a:cs typeface="+mn-cs"/>
        </a:defRPr>
      </a:lvl7pPr>
      <a:lvl8pPr marL="2269148" indent="-224668" algn="l" rtl="0" eaLnBrk="1" latinLnBrk="0" hangingPunct="1">
        <a:spcBef>
          <a:spcPts val="369"/>
        </a:spcBef>
        <a:buClr>
          <a:schemeClr val="accent4"/>
        </a:buClr>
        <a:buSzPct val="100000"/>
        <a:buChar char="•"/>
        <a:defRPr kumimoji="0" sz="2000" kern="1200" baseline="0">
          <a:solidFill>
            <a:schemeClr val="tx1">
              <a:tint val="85000"/>
            </a:schemeClr>
          </a:solidFill>
          <a:latin typeface="+mn-lt"/>
          <a:ea typeface="+mn-ea"/>
          <a:cs typeface="+mn-cs"/>
        </a:defRPr>
      </a:lvl8pPr>
      <a:lvl9pPr marL="2527516" indent="-224668" algn="l" rtl="0" eaLnBrk="1" latinLnBrk="0" hangingPunct="1">
        <a:spcBef>
          <a:spcPct val="20000"/>
        </a:spcBef>
        <a:buClr>
          <a:schemeClr val="accent4"/>
        </a:buClr>
        <a:buSzPct val="100000"/>
        <a:buFont typeface="Wingdings"/>
        <a:buChar char="§"/>
        <a:defRPr kumimoji="0" sz="17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61670" algn="l" rtl="0" eaLnBrk="1" latinLnBrk="0" hangingPunct="1">
        <a:defRPr kumimoji="0" kern="1200">
          <a:solidFill>
            <a:schemeClr val="tx1"/>
          </a:solidFill>
          <a:latin typeface="+mn-lt"/>
          <a:ea typeface="+mn-ea"/>
          <a:cs typeface="+mn-cs"/>
        </a:defRPr>
      </a:lvl2pPr>
      <a:lvl3pPr marL="1123340" algn="l" rtl="0" eaLnBrk="1" latinLnBrk="0" hangingPunct="1">
        <a:defRPr kumimoji="0" kern="1200">
          <a:solidFill>
            <a:schemeClr val="tx1"/>
          </a:solidFill>
          <a:latin typeface="+mn-lt"/>
          <a:ea typeface="+mn-ea"/>
          <a:cs typeface="+mn-cs"/>
        </a:defRPr>
      </a:lvl3pPr>
      <a:lvl4pPr marL="1685011" algn="l" rtl="0" eaLnBrk="1" latinLnBrk="0" hangingPunct="1">
        <a:defRPr kumimoji="0" kern="1200">
          <a:solidFill>
            <a:schemeClr val="tx1"/>
          </a:solidFill>
          <a:latin typeface="+mn-lt"/>
          <a:ea typeface="+mn-ea"/>
          <a:cs typeface="+mn-cs"/>
        </a:defRPr>
      </a:lvl4pPr>
      <a:lvl5pPr marL="2246681" algn="l" rtl="0" eaLnBrk="1" latinLnBrk="0" hangingPunct="1">
        <a:defRPr kumimoji="0" kern="1200">
          <a:solidFill>
            <a:schemeClr val="tx1"/>
          </a:solidFill>
          <a:latin typeface="+mn-lt"/>
          <a:ea typeface="+mn-ea"/>
          <a:cs typeface="+mn-cs"/>
        </a:defRPr>
      </a:lvl5pPr>
      <a:lvl6pPr marL="2808351" algn="l" rtl="0" eaLnBrk="1" latinLnBrk="0" hangingPunct="1">
        <a:defRPr kumimoji="0" kern="1200">
          <a:solidFill>
            <a:schemeClr val="tx1"/>
          </a:solidFill>
          <a:latin typeface="+mn-lt"/>
          <a:ea typeface="+mn-ea"/>
          <a:cs typeface="+mn-cs"/>
        </a:defRPr>
      </a:lvl6pPr>
      <a:lvl7pPr marL="3370021" algn="l" rtl="0" eaLnBrk="1" latinLnBrk="0" hangingPunct="1">
        <a:defRPr kumimoji="0" kern="1200">
          <a:solidFill>
            <a:schemeClr val="tx1"/>
          </a:solidFill>
          <a:latin typeface="+mn-lt"/>
          <a:ea typeface="+mn-ea"/>
          <a:cs typeface="+mn-cs"/>
        </a:defRPr>
      </a:lvl7pPr>
      <a:lvl8pPr marL="3931691" algn="l" rtl="0" eaLnBrk="1" latinLnBrk="0" hangingPunct="1">
        <a:defRPr kumimoji="0" kern="1200">
          <a:solidFill>
            <a:schemeClr val="tx1"/>
          </a:solidFill>
          <a:latin typeface="+mn-lt"/>
          <a:ea typeface="+mn-ea"/>
          <a:cs typeface="+mn-cs"/>
        </a:defRPr>
      </a:lvl8pPr>
      <a:lvl9pPr marL="449336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2138" y="3332339"/>
            <a:ext cx="10742957" cy="1829454"/>
          </a:xfrm>
        </p:spPr>
        <p:txBody>
          <a:bodyPr>
            <a:normAutofit/>
          </a:bodyPr>
          <a:lstStyle/>
          <a:p>
            <a:r>
              <a:rPr lang="en-US" sz="4000" dirty="0" smtClean="0">
                <a:solidFill>
                  <a:schemeClr val="bg2">
                    <a:lumMod val="90000"/>
                  </a:schemeClr>
                </a:solidFill>
              </a:rPr>
              <a:t>Fatima </a:t>
            </a:r>
            <a:r>
              <a:rPr lang="en-US" sz="4000" dirty="0" err="1" smtClean="0">
                <a:solidFill>
                  <a:schemeClr val="bg2">
                    <a:lumMod val="90000"/>
                  </a:schemeClr>
                </a:solidFill>
              </a:rPr>
              <a:t>Albustanji</a:t>
            </a:r>
            <a:r>
              <a:rPr lang="en-US" sz="4000" dirty="0" smtClean="0">
                <a:solidFill>
                  <a:schemeClr val="bg2">
                    <a:lumMod val="90000"/>
                  </a:schemeClr>
                </a:solidFill>
              </a:rPr>
              <a:t/>
            </a:r>
            <a:br>
              <a:rPr lang="en-US" sz="4000" dirty="0" smtClean="0">
                <a:solidFill>
                  <a:schemeClr val="bg2">
                    <a:lumMod val="90000"/>
                  </a:schemeClr>
                </a:solidFill>
              </a:rPr>
            </a:br>
            <a:r>
              <a:rPr lang="en-US" sz="4000" dirty="0" smtClean="0">
                <a:solidFill>
                  <a:schemeClr val="bg2">
                    <a:lumMod val="90000"/>
                  </a:schemeClr>
                </a:solidFill>
              </a:rPr>
              <a:t>Rania </a:t>
            </a:r>
            <a:r>
              <a:rPr lang="en-US" sz="4000" dirty="0" err="1" smtClean="0">
                <a:solidFill>
                  <a:schemeClr val="bg2">
                    <a:lumMod val="90000"/>
                  </a:schemeClr>
                </a:solidFill>
              </a:rPr>
              <a:t>Albustanji</a:t>
            </a:r>
            <a:endParaRPr lang="en-US" sz="4000" dirty="0">
              <a:solidFill>
                <a:schemeClr val="bg2">
                  <a:lumMod val="90000"/>
                </a:schemeClr>
              </a:solidFill>
            </a:endParaRPr>
          </a:p>
        </p:txBody>
      </p:sp>
      <p:sp>
        <p:nvSpPr>
          <p:cNvPr id="3" name="Subtitle 2"/>
          <p:cNvSpPr>
            <a:spLocks noGrp="1"/>
          </p:cNvSpPr>
          <p:nvPr>
            <p:ph type="subTitle" idx="1"/>
          </p:nvPr>
        </p:nvSpPr>
        <p:spPr>
          <a:xfrm>
            <a:off x="594519" y="1539081"/>
            <a:ext cx="10742957" cy="1639511"/>
          </a:xfrm>
        </p:spPr>
        <p:txBody>
          <a:bodyPr>
            <a:normAutofit/>
          </a:bodyPr>
          <a:lstStyle/>
          <a:p>
            <a:r>
              <a:rPr lang="en-US" sz="7700" dirty="0"/>
              <a:t>Pericarditis </a:t>
            </a:r>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1</a:t>
            </a:fld>
            <a:endParaRPr lang="en-US"/>
          </a:p>
        </p:txBody>
      </p:sp>
    </p:spTree>
    <p:extLst>
      <p:ext uri="{BB962C8B-B14F-4D97-AF65-F5344CB8AC3E}">
        <p14:creationId xmlns:p14="http://schemas.microsoft.com/office/powerpoint/2010/main" val="3682216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5110E12D-3B38-40C2-A14A-BD3761357CC6}" type="slidenum">
              <a:rPr lang="en-US" smtClean="0"/>
              <a:t>10</a:t>
            </a:fld>
            <a:endParaRPr lang="en-US"/>
          </a:p>
        </p:txBody>
      </p:sp>
      <p:sp>
        <p:nvSpPr>
          <p:cNvPr id="5" name="عنصر نائب للمحتوى 2"/>
          <p:cNvSpPr>
            <a:spLocks noGrp="1"/>
          </p:cNvSpPr>
          <p:nvPr>
            <p:ph idx="1"/>
          </p:nvPr>
        </p:nvSpPr>
        <p:spPr>
          <a:xfrm>
            <a:off x="442119" y="1081881"/>
            <a:ext cx="10668000" cy="5334000"/>
          </a:xfrm>
        </p:spPr>
        <p:txBody>
          <a:bodyPr>
            <a:noAutofit/>
          </a:bodyPr>
          <a:lstStyle/>
          <a:p>
            <a:pPr marL="0" indent="0">
              <a:buNone/>
            </a:pPr>
            <a:r>
              <a:rPr lang="en-US" sz="3600" b="1" i="1" dirty="0" smtClean="0">
                <a:latin typeface="HelveticaNeue-BoldCondObl"/>
              </a:rPr>
              <a:t>Clinical </a:t>
            </a:r>
            <a:r>
              <a:rPr lang="en-US" sz="3600" b="1" i="1" dirty="0">
                <a:latin typeface="HelveticaNeue-BoldCondObl"/>
              </a:rPr>
              <a:t>features</a:t>
            </a:r>
          </a:p>
          <a:p>
            <a:pPr marL="0" indent="0">
              <a:buNone/>
            </a:pPr>
            <a:r>
              <a:rPr lang="en-US" sz="2400" dirty="0">
                <a:latin typeface="HelveticaNeue-Light"/>
              </a:rPr>
              <a:t>With the onset of an effusion the heart sounds may become</a:t>
            </a:r>
          </a:p>
          <a:p>
            <a:pPr marL="0" indent="0">
              <a:buNone/>
            </a:pPr>
            <a:r>
              <a:rPr lang="en-US" sz="2400" dirty="0">
                <a:latin typeface="HelveticaNeue-Light"/>
              </a:rPr>
              <a:t>quieter, and a friction rub, if present, may diminish in intensity but</a:t>
            </a:r>
          </a:p>
          <a:p>
            <a:pPr marL="0" indent="0">
              <a:buNone/>
            </a:pPr>
            <a:r>
              <a:rPr lang="en-US" sz="2400" dirty="0">
                <a:latin typeface="HelveticaNeue-Light"/>
              </a:rPr>
              <a:t>is not always abolished</a:t>
            </a:r>
            <a:r>
              <a:rPr lang="en-US" sz="2400" dirty="0" smtClean="0">
                <a:latin typeface="HelveticaNeue-Light"/>
              </a:rPr>
              <a:t>.</a:t>
            </a:r>
          </a:p>
          <a:p>
            <a:pPr marL="0" indent="0">
              <a:buNone/>
            </a:pPr>
            <a:r>
              <a:rPr lang="en-US" sz="2400" dirty="0" smtClean="0">
                <a:latin typeface="HelveticaNeue-Light"/>
              </a:rPr>
              <a:t>Larger </a:t>
            </a:r>
            <a:r>
              <a:rPr lang="en-US" sz="2400" dirty="0">
                <a:latin typeface="HelveticaNeue-Light"/>
              </a:rPr>
              <a:t>effusions may be </a:t>
            </a:r>
            <a:r>
              <a:rPr lang="en-US" sz="2400" dirty="0" smtClean="0">
                <a:latin typeface="HelveticaNeue-Light"/>
              </a:rPr>
              <a:t>accompanied by </a:t>
            </a:r>
            <a:r>
              <a:rPr lang="en-US" sz="2400" dirty="0">
                <a:latin typeface="HelveticaNeue-Light"/>
              </a:rPr>
              <a:t>a sensation of retrosternal oppression. While most </a:t>
            </a:r>
            <a:r>
              <a:rPr lang="en-US" sz="2400" dirty="0" smtClean="0">
                <a:latin typeface="HelveticaNeue-Light"/>
              </a:rPr>
              <a:t>effusions do </a:t>
            </a:r>
            <a:r>
              <a:rPr lang="en-US" sz="2400" dirty="0">
                <a:latin typeface="HelveticaNeue-Light"/>
              </a:rPr>
              <a:t>not have significant </a:t>
            </a:r>
            <a:r>
              <a:rPr lang="en-US" sz="2400" dirty="0" err="1">
                <a:latin typeface="HelveticaNeue-Light"/>
              </a:rPr>
              <a:t>haemodynamic</a:t>
            </a:r>
            <a:r>
              <a:rPr lang="en-US" sz="2400" dirty="0">
                <a:latin typeface="HelveticaNeue-Light"/>
              </a:rPr>
              <a:t> </a:t>
            </a:r>
            <a:r>
              <a:rPr lang="en-US" sz="2400" dirty="0" smtClean="0">
                <a:latin typeface="HelveticaNeue-Light"/>
              </a:rPr>
              <a:t>effects.</a:t>
            </a:r>
          </a:p>
          <a:p>
            <a:pPr marL="0" indent="0">
              <a:buNone/>
            </a:pPr>
            <a:r>
              <a:rPr lang="en-US" sz="2400" dirty="0" smtClean="0">
                <a:latin typeface="HelveticaNeue-Light"/>
              </a:rPr>
              <a:t>Large </a:t>
            </a:r>
            <a:r>
              <a:rPr lang="en-US" sz="2400" dirty="0">
                <a:latin typeface="HelveticaNeue-Light"/>
              </a:rPr>
              <a:t>or </a:t>
            </a:r>
            <a:r>
              <a:rPr lang="en-US" sz="2400" dirty="0" smtClean="0">
                <a:latin typeface="HelveticaNeue-Light"/>
              </a:rPr>
              <a:t>rapidly developing </a:t>
            </a:r>
            <a:r>
              <a:rPr lang="en-US" sz="2400" dirty="0">
                <a:latin typeface="HelveticaNeue-Light"/>
              </a:rPr>
              <a:t>effusions may cause cardiac </a:t>
            </a:r>
            <a:r>
              <a:rPr lang="en-US" sz="2400" dirty="0" err="1" smtClean="0">
                <a:latin typeface="HelveticaNeue-Light"/>
              </a:rPr>
              <a:t>tamponade</a:t>
            </a:r>
            <a:r>
              <a:rPr lang="en-US" sz="2400" dirty="0" smtClean="0">
                <a:latin typeface="HelveticaNeue-Light"/>
              </a:rPr>
              <a:t>.</a:t>
            </a:r>
          </a:p>
          <a:p>
            <a:pPr marL="0" indent="0">
              <a:buNone/>
            </a:pPr>
            <a:r>
              <a:rPr lang="en-US" sz="2400" dirty="0" smtClean="0">
                <a:latin typeface="HelveticaNeue-Light"/>
              </a:rPr>
              <a:t>Typical </a:t>
            </a:r>
            <a:r>
              <a:rPr lang="en-US" sz="2400" dirty="0">
                <a:latin typeface="HelveticaNeue-Light"/>
              </a:rPr>
              <a:t>physical </a:t>
            </a:r>
            <a:r>
              <a:rPr lang="en-US" sz="2400" dirty="0" smtClean="0">
                <a:latin typeface="HelveticaNeue-Light"/>
              </a:rPr>
              <a:t>findings are: </a:t>
            </a:r>
            <a:r>
              <a:rPr lang="en-US" sz="2400" dirty="0">
                <a:latin typeface="HelveticaNeue-Light"/>
              </a:rPr>
              <a:t>a markedly raised JVP, hypotension, </a:t>
            </a:r>
            <a:r>
              <a:rPr lang="en-US" sz="2400" dirty="0" err="1">
                <a:latin typeface="HelveticaNeue-Light"/>
              </a:rPr>
              <a:t>pulsus</a:t>
            </a:r>
            <a:r>
              <a:rPr lang="en-US" sz="2400" dirty="0">
                <a:latin typeface="HelveticaNeue-Light"/>
              </a:rPr>
              <a:t> </a:t>
            </a:r>
            <a:r>
              <a:rPr lang="en-US" sz="2400" dirty="0" err="1" smtClean="0">
                <a:latin typeface="HelveticaNeue-Light"/>
              </a:rPr>
              <a:t>paradoxus</a:t>
            </a:r>
            <a:r>
              <a:rPr lang="en-US" sz="2400" dirty="0" smtClean="0">
                <a:latin typeface="HelveticaNeue-Light"/>
              </a:rPr>
              <a:t> and oliguria.</a:t>
            </a:r>
          </a:p>
        </p:txBody>
      </p:sp>
      <p:sp>
        <p:nvSpPr>
          <p:cNvPr id="6" name="عنوان 1"/>
          <p:cNvSpPr>
            <a:spLocks noGrp="1"/>
          </p:cNvSpPr>
          <p:nvPr>
            <p:ph type="title"/>
          </p:nvPr>
        </p:nvSpPr>
        <p:spPr>
          <a:xfrm>
            <a:off x="250904" y="167482"/>
            <a:ext cx="9628122" cy="914400"/>
          </a:xfrm>
        </p:spPr>
        <p:txBody>
          <a:bodyPr/>
          <a:lstStyle/>
          <a:p>
            <a:r>
              <a:rPr lang="en-US" sz="4800" dirty="0">
                <a:latin typeface="HelveticaNeue-BoldCond"/>
              </a:rPr>
              <a:t>Pericardial effusion</a:t>
            </a:r>
            <a:endParaRPr lang="en-US" dirty="0"/>
          </a:p>
        </p:txBody>
      </p:sp>
    </p:spTree>
    <p:extLst>
      <p:ext uri="{BB962C8B-B14F-4D97-AF65-F5344CB8AC3E}">
        <p14:creationId xmlns:p14="http://schemas.microsoft.com/office/powerpoint/2010/main" val="2208392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32570" y="7247838"/>
            <a:ext cx="782507" cy="249925"/>
          </a:xfrm>
        </p:spPr>
        <p:txBody>
          <a:bodyPr/>
          <a:lstStyle/>
          <a:p>
            <a:fld id="{5110E12D-3B38-40C2-A14A-BD3761357CC6}" type="slidenum">
              <a:rPr lang="en-US" smtClean="0"/>
              <a:t>11</a:t>
            </a:fld>
            <a:endParaRPr lang="en-US" dirty="0"/>
          </a:p>
        </p:txBody>
      </p:sp>
      <p:sp>
        <p:nvSpPr>
          <p:cNvPr id="5" name="عنوان 1"/>
          <p:cNvSpPr>
            <a:spLocks noGrp="1"/>
          </p:cNvSpPr>
          <p:nvPr>
            <p:ph type="title"/>
          </p:nvPr>
        </p:nvSpPr>
        <p:spPr>
          <a:xfrm>
            <a:off x="594519" y="167481"/>
            <a:ext cx="9628122" cy="914400"/>
          </a:xfrm>
        </p:spPr>
        <p:txBody>
          <a:bodyPr/>
          <a:lstStyle/>
          <a:p>
            <a:r>
              <a:rPr lang="en-US" sz="4800" dirty="0">
                <a:latin typeface="HelveticaNeue-BoldCond"/>
              </a:rPr>
              <a:t>Pericardial effusion</a:t>
            </a:r>
            <a:endParaRPr lang="en-US" dirty="0"/>
          </a:p>
        </p:txBody>
      </p:sp>
      <p:sp>
        <p:nvSpPr>
          <p:cNvPr id="6" name="مستطيل 5"/>
          <p:cNvSpPr/>
          <p:nvPr/>
        </p:nvSpPr>
        <p:spPr>
          <a:xfrm>
            <a:off x="468261" y="1462881"/>
            <a:ext cx="10413258" cy="4608954"/>
          </a:xfrm>
          <a:prstGeom prst="rect">
            <a:avLst/>
          </a:prstGeom>
        </p:spPr>
        <p:txBody>
          <a:bodyPr wrap="square">
            <a:spAutoFit/>
          </a:bodyPr>
          <a:lstStyle/>
          <a:p>
            <a:pPr lvl="0" defTabSz="914400">
              <a:spcBef>
                <a:spcPts val="737"/>
              </a:spcBef>
              <a:buClr>
                <a:srgbClr val="B13F9A"/>
              </a:buClr>
              <a:buSzPct val="73000"/>
            </a:pPr>
            <a:r>
              <a:rPr lang="en-US" sz="3600" b="1" i="1" dirty="0">
                <a:solidFill>
                  <a:prstClr val="black"/>
                </a:solidFill>
                <a:latin typeface="HelveticaNeue-BoldCondObl"/>
              </a:rPr>
              <a:t>Investigations</a:t>
            </a:r>
          </a:p>
          <a:p>
            <a:pPr marL="342900" lvl="0" indent="-342900" defTabSz="914400">
              <a:spcBef>
                <a:spcPts val="737"/>
              </a:spcBef>
              <a:buClr>
                <a:srgbClr val="B13F9A"/>
              </a:buClr>
              <a:buSzPct val="73000"/>
              <a:buFont typeface="Arial" pitchFamily="34" charset="0"/>
              <a:buChar char="•"/>
            </a:pPr>
            <a:r>
              <a:rPr lang="en-US" sz="2400" dirty="0">
                <a:solidFill>
                  <a:prstClr val="black"/>
                </a:solidFill>
                <a:latin typeface="HelveticaNeue-Light"/>
              </a:rPr>
              <a:t>Echocardiography is the definitive investigation and is </a:t>
            </a:r>
            <a:r>
              <a:rPr lang="en-US" sz="2400" dirty="0" smtClean="0">
                <a:solidFill>
                  <a:prstClr val="black"/>
                </a:solidFill>
                <a:latin typeface="HelveticaNeue-Light"/>
              </a:rPr>
              <a:t>helpful in monitoring the </a:t>
            </a:r>
            <a:r>
              <a:rPr lang="en-US" sz="2400" dirty="0">
                <a:solidFill>
                  <a:prstClr val="black"/>
                </a:solidFill>
                <a:latin typeface="HelveticaNeue-Light"/>
              </a:rPr>
              <a:t>size of the effusion and its effect on </a:t>
            </a:r>
            <a:r>
              <a:rPr lang="en-US" sz="2400" dirty="0" smtClean="0">
                <a:solidFill>
                  <a:prstClr val="black"/>
                </a:solidFill>
                <a:latin typeface="HelveticaNeue-Light"/>
              </a:rPr>
              <a:t>cardiac function. </a:t>
            </a:r>
          </a:p>
          <a:p>
            <a:pPr marL="342900" lvl="0" indent="-342900" defTabSz="914400">
              <a:spcBef>
                <a:spcPts val="737"/>
              </a:spcBef>
              <a:buClr>
                <a:srgbClr val="B13F9A"/>
              </a:buClr>
              <a:buSzPct val="73000"/>
              <a:buFont typeface="Arial" pitchFamily="34" charset="0"/>
              <a:buChar char="•"/>
            </a:pPr>
            <a:r>
              <a:rPr lang="en-US" sz="2400" dirty="0" smtClean="0">
                <a:solidFill>
                  <a:prstClr val="black"/>
                </a:solidFill>
                <a:latin typeface="HelveticaNeue-Light"/>
              </a:rPr>
              <a:t>The </a:t>
            </a:r>
            <a:r>
              <a:rPr lang="en-US" sz="2400" dirty="0">
                <a:solidFill>
                  <a:prstClr val="black"/>
                </a:solidFill>
                <a:latin typeface="HelveticaNeue-Light"/>
              </a:rPr>
              <a:t>QRS voltages on the ECG are </a:t>
            </a:r>
            <a:r>
              <a:rPr lang="en-US" sz="2400" dirty="0" smtClean="0">
                <a:solidFill>
                  <a:prstClr val="black"/>
                </a:solidFill>
                <a:latin typeface="HelveticaNeue-Light"/>
              </a:rPr>
              <a:t>often reduced </a:t>
            </a:r>
            <a:r>
              <a:rPr lang="en-US" sz="2400" dirty="0">
                <a:solidFill>
                  <a:prstClr val="black"/>
                </a:solidFill>
                <a:latin typeface="HelveticaNeue-Light"/>
              </a:rPr>
              <a:t>in the presence of a large effusion. The QRS </a:t>
            </a:r>
            <a:r>
              <a:rPr lang="en-US" sz="2400" dirty="0" smtClean="0">
                <a:solidFill>
                  <a:prstClr val="black"/>
                </a:solidFill>
                <a:latin typeface="HelveticaNeue-Light"/>
              </a:rPr>
              <a:t>complexes may </a:t>
            </a:r>
            <a:r>
              <a:rPr lang="en-US" sz="2400" dirty="0">
                <a:solidFill>
                  <a:prstClr val="black"/>
                </a:solidFill>
                <a:latin typeface="HelveticaNeue-Light"/>
              </a:rPr>
              <a:t>alternate in amplitude due to a to-and-fro motion of </a:t>
            </a:r>
            <a:r>
              <a:rPr lang="en-US" sz="2400" dirty="0" smtClean="0">
                <a:solidFill>
                  <a:prstClr val="black"/>
                </a:solidFill>
                <a:latin typeface="HelveticaNeue-Light"/>
              </a:rPr>
              <a:t>the heart </a:t>
            </a:r>
            <a:r>
              <a:rPr lang="en-US" sz="2400" dirty="0">
                <a:solidFill>
                  <a:prstClr val="black"/>
                </a:solidFill>
                <a:latin typeface="HelveticaNeue-Light"/>
              </a:rPr>
              <a:t>within the fluid-filled pericardial sac (</a:t>
            </a:r>
            <a:r>
              <a:rPr lang="en-US" sz="2400" dirty="0" smtClean="0">
                <a:solidFill>
                  <a:prstClr val="black"/>
                </a:solidFill>
                <a:latin typeface="HelveticaNeue-Light"/>
              </a:rPr>
              <a:t>electrical </a:t>
            </a:r>
            <a:r>
              <a:rPr lang="en-US" sz="2400" dirty="0" err="1" smtClean="0">
                <a:solidFill>
                  <a:prstClr val="black"/>
                </a:solidFill>
                <a:latin typeface="HelveticaNeue-Light"/>
              </a:rPr>
              <a:t>alternans</a:t>
            </a:r>
            <a:r>
              <a:rPr lang="en-US" sz="2400" dirty="0">
                <a:solidFill>
                  <a:prstClr val="black"/>
                </a:solidFill>
                <a:latin typeface="HelveticaNeue-Light"/>
              </a:rPr>
              <a:t>).</a:t>
            </a:r>
          </a:p>
          <a:p>
            <a:pPr marL="342900" lvl="0" indent="-342900" defTabSz="914400">
              <a:spcBef>
                <a:spcPts val="737"/>
              </a:spcBef>
              <a:buClr>
                <a:srgbClr val="B13F9A"/>
              </a:buClr>
              <a:buSzPct val="73000"/>
              <a:buFont typeface="Arial" pitchFamily="34" charset="0"/>
              <a:buChar char="•"/>
            </a:pPr>
            <a:r>
              <a:rPr lang="en-US" sz="2400" dirty="0">
                <a:solidFill>
                  <a:prstClr val="black"/>
                </a:solidFill>
                <a:latin typeface="HelveticaNeue-Light"/>
              </a:rPr>
              <a:t>The chest X-ray may show an increase in the size of the </a:t>
            </a:r>
            <a:r>
              <a:rPr lang="en-US" sz="2400" dirty="0" smtClean="0">
                <a:solidFill>
                  <a:prstClr val="black"/>
                </a:solidFill>
                <a:latin typeface="HelveticaNeue-Light"/>
              </a:rPr>
              <a:t>cardiac silhouette </a:t>
            </a:r>
            <a:r>
              <a:rPr lang="en-US" sz="2400" dirty="0">
                <a:solidFill>
                  <a:prstClr val="black"/>
                </a:solidFill>
                <a:latin typeface="HelveticaNeue-Light"/>
              </a:rPr>
              <a:t>and, when there is a large effusion, this has a </a:t>
            </a:r>
            <a:r>
              <a:rPr lang="en-US" sz="2400" dirty="0" smtClean="0">
                <a:solidFill>
                  <a:prstClr val="black"/>
                </a:solidFill>
                <a:latin typeface="HelveticaNeue-Light"/>
              </a:rPr>
              <a:t>globular appearance</a:t>
            </a:r>
            <a:r>
              <a:rPr lang="en-US" sz="2400" dirty="0">
                <a:solidFill>
                  <a:prstClr val="black"/>
                </a:solidFill>
                <a:latin typeface="HelveticaNeue-Light"/>
              </a:rPr>
              <a:t>. Aspiration of the effusion may be required </a:t>
            </a:r>
            <a:r>
              <a:rPr lang="en-US" sz="2400" dirty="0" smtClean="0">
                <a:solidFill>
                  <a:prstClr val="black"/>
                </a:solidFill>
                <a:latin typeface="HelveticaNeue-Light"/>
              </a:rPr>
              <a:t>for diagnostic </a:t>
            </a:r>
            <a:r>
              <a:rPr lang="en-US" sz="2400" dirty="0">
                <a:solidFill>
                  <a:prstClr val="black"/>
                </a:solidFill>
                <a:latin typeface="HelveticaNeue-Light"/>
              </a:rPr>
              <a:t>purposes and, if necessary, for treatment of </a:t>
            </a:r>
            <a:r>
              <a:rPr lang="en-US" sz="2400" dirty="0" smtClean="0">
                <a:solidFill>
                  <a:prstClr val="black"/>
                </a:solidFill>
                <a:latin typeface="HelveticaNeue-Light"/>
              </a:rPr>
              <a:t>large effusions.</a:t>
            </a:r>
            <a:endParaRPr lang="en-US" sz="2400" dirty="0">
              <a:solidFill>
                <a:prstClr val="black"/>
              </a:solidFill>
            </a:endParaRPr>
          </a:p>
        </p:txBody>
      </p:sp>
    </p:spTree>
    <p:extLst>
      <p:ext uri="{BB962C8B-B14F-4D97-AF65-F5344CB8AC3E}">
        <p14:creationId xmlns:p14="http://schemas.microsoft.com/office/powerpoint/2010/main" val="496411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5110E12D-3B38-40C2-A14A-BD3761357CC6}" type="slidenum">
              <a:rPr lang="en-US" smtClean="0"/>
              <a:t>12</a:t>
            </a:fld>
            <a:endParaRPr lang="en-US"/>
          </a:p>
        </p:txBody>
      </p:sp>
      <p:pic>
        <p:nvPicPr>
          <p:cNvPr id="3074" name="Picture 2" descr="Pericardial effusion - water bottle sign | Radiology Case | Radiopaedia.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19" y="1005681"/>
            <a:ext cx="4876800" cy="487680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319" y="1234281"/>
            <a:ext cx="414337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رابط كسهم مستقيم 6"/>
          <p:cNvCxnSpPr/>
          <p:nvPr/>
        </p:nvCxnSpPr>
        <p:spPr>
          <a:xfrm>
            <a:off x="7452519" y="1462881"/>
            <a:ext cx="914400" cy="914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flipV="1">
            <a:off x="9586119" y="4282281"/>
            <a:ext cx="609600" cy="11430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8671719" y="3410590"/>
            <a:ext cx="914400" cy="415498"/>
          </a:xfrm>
          <a:prstGeom prst="rect">
            <a:avLst/>
          </a:prstGeom>
          <a:noFill/>
        </p:spPr>
        <p:txBody>
          <a:bodyPr wrap="square" rtlCol="0">
            <a:spAutoFit/>
          </a:bodyPr>
          <a:lstStyle/>
          <a:p>
            <a:r>
              <a:rPr lang="en-US" dirty="0" smtClean="0">
                <a:solidFill>
                  <a:schemeClr val="bg2">
                    <a:lumMod val="90000"/>
                  </a:schemeClr>
                </a:solidFill>
              </a:rPr>
              <a:t>LV</a:t>
            </a:r>
            <a:endParaRPr lang="en-US" dirty="0">
              <a:solidFill>
                <a:schemeClr val="bg2">
                  <a:lumMod val="90000"/>
                </a:schemeClr>
              </a:solidFill>
            </a:endParaRPr>
          </a:p>
        </p:txBody>
      </p:sp>
    </p:spTree>
    <p:extLst>
      <p:ext uri="{BB962C8B-B14F-4D97-AF65-F5344CB8AC3E}">
        <p14:creationId xmlns:p14="http://schemas.microsoft.com/office/powerpoint/2010/main" val="376338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9719" y="319881"/>
            <a:ext cx="9628122" cy="974842"/>
          </a:xfrm>
        </p:spPr>
        <p:txBody>
          <a:bodyPr/>
          <a:lstStyle/>
          <a:p>
            <a:r>
              <a:rPr lang="en-US" dirty="0"/>
              <a:t>Constrictive Pericarditis</a:t>
            </a:r>
          </a:p>
        </p:txBody>
      </p:sp>
      <p:sp>
        <p:nvSpPr>
          <p:cNvPr id="3" name="عنصر نائب للمحتوى 2"/>
          <p:cNvSpPr>
            <a:spLocks noGrp="1"/>
          </p:cNvSpPr>
          <p:nvPr>
            <p:ph idx="1"/>
          </p:nvPr>
        </p:nvSpPr>
        <p:spPr>
          <a:xfrm>
            <a:off x="542957" y="1386681"/>
            <a:ext cx="10262362" cy="5867400"/>
          </a:xfrm>
        </p:spPr>
        <p:txBody>
          <a:bodyPr>
            <a:noAutofit/>
          </a:bodyPr>
          <a:lstStyle/>
          <a:p>
            <a:r>
              <a:rPr lang="en-US" sz="2400" b="1" dirty="0" smtClean="0"/>
              <a:t>1. Definition </a:t>
            </a:r>
            <a:endParaRPr lang="en-US" sz="2400" b="1" dirty="0"/>
          </a:p>
          <a:p>
            <a:pPr marL="138557" indent="0">
              <a:buNone/>
            </a:pPr>
            <a:r>
              <a:rPr lang="en-US" sz="2400" dirty="0" smtClean="0"/>
              <a:t>Fibrous </a:t>
            </a:r>
            <a:r>
              <a:rPr lang="en-US" sz="2400" dirty="0"/>
              <a:t>scaring of the pericardium leads to rigidity and thickening of pericardium, with obliteration of the pericardial cavity .</a:t>
            </a:r>
          </a:p>
          <a:p>
            <a:pPr marL="481457" indent="-342900"/>
            <a:r>
              <a:rPr lang="en-US" sz="2400" dirty="0"/>
              <a:t>2. </a:t>
            </a:r>
            <a:r>
              <a:rPr lang="en-US" sz="2400" b="1" dirty="0"/>
              <a:t>Pathophysiology </a:t>
            </a:r>
          </a:p>
          <a:p>
            <a:pPr marL="595757" indent="-457200">
              <a:buAutoNum type="alphaLcPeriod"/>
            </a:pPr>
            <a:r>
              <a:rPr lang="en-US" sz="2400" dirty="0"/>
              <a:t>A fibrotic , rigid pericardium restricts the diastolic filling of the heart .</a:t>
            </a:r>
          </a:p>
          <a:p>
            <a:pPr marL="595757" indent="-457200">
              <a:buAutoNum type="alphaLcPeriod"/>
            </a:pPr>
            <a:r>
              <a:rPr lang="en-US" sz="2400" dirty="0"/>
              <a:t>Constrictive pericarditis is characterized by compromised cardiac function caused by a thickened, rigid, and fibrous pericardium secondary to acute pericarditis.</a:t>
            </a:r>
          </a:p>
          <a:p>
            <a:pPr marL="595757" indent="-457200">
              <a:buAutoNum type="alphaLcPeriod"/>
            </a:pPr>
            <a:r>
              <a:rPr lang="en-US" sz="2400" dirty="0"/>
              <a:t>The rigid thickened pericardium limits </a:t>
            </a:r>
            <a:r>
              <a:rPr lang="en-US" sz="2400" dirty="0" smtClean="0"/>
              <a:t>the</a:t>
            </a:r>
            <a:br>
              <a:rPr lang="en-US" sz="2400" dirty="0" smtClean="0"/>
            </a:br>
            <a:r>
              <a:rPr lang="en-US" sz="2400" dirty="0" smtClean="0"/>
              <a:t>ventricular </a:t>
            </a:r>
            <a:r>
              <a:rPr lang="en-US" sz="2400" dirty="0"/>
              <a:t>filling as the elastic limit of the </a:t>
            </a:r>
            <a:r>
              <a:rPr lang="en-US" sz="2400" dirty="0" smtClean="0"/>
              <a:t/>
            </a:r>
            <a:br>
              <a:rPr lang="en-US" sz="2400" dirty="0" smtClean="0"/>
            </a:br>
            <a:r>
              <a:rPr lang="en-US" sz="2400" dirty="0" smtClean="0"/>
              <a:t>diseased </a:t>
            </a:r>
            <a:r>
              <a:rPr lang="en-US" sz="2400" dirty="0"/>
              <a:t>pericardium is much lesser than that </a:t>
            </a:r>
            <a:r>
              <a:rPr lang="en-US" sz="2400" dirty="0" smtClean="0"/>
              <a:t/>
            </a:r>
            <a:br>
              <a:rPr lang="en-US" sz="2400" dirty="0" smtClean="0"/>
            </a:br>
            <a:r>
              <a:rPr lang="en-US" sz="2400" dirty="0" smtClean="0"/>
              <a:t>of </a:t>
            </a:r>
            <a:r>
              <a:rPr lang="en-US" sz="2400" dirty="0"/>
              <a:t>a normal pericardium. </a:t>
            </a:r>
          </a:p>
        </p:txBody>
      </p:sp>
      <p:sp>
        <p:nvSpPr>
          <p:cNvPr id="5" name="عنصر نائب لرقم الشريحة 4"/>
          <p:cNvSpPr>
            <a:spLocks noGrp="1"/>
          </p:cNvSpPr>
          <p:nvPr>
            <p:ph type="sldNum" sz="quarter" idx="12"/>
          </p:nvPr>
        </p:nvSpPr>
        <p:spPr>
          <a:xfrm>
            <a:off x="0" y="7247838"/>
            <a:ext cx="782507" cy="249925"/>
          </a:xfrm>
        </p:spPr>
        <p:txBody>
          <a:bodyPr/>
          <a:lstStyle/>
          <a:p>
            <a:fld id="{5110E12D-3B38-40C2-A14A-BD3761357CC6}" type="slidenum">
              <a:rPr lang="en-US" smtClean="0"/>
              <a:t>13</a:t>
            </a:fld>
            <a:endParaRPr lang="en-US"/>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1838" y="5044281"/>
            <a:ext cx="3810000" cy="2453482"/>
          </a:xfrm>
          <a:prstGeom prst="rect">
            <a:avLst/>
          </a:prstGeom>
        </p:spPr>
      </p:pic>
    </p:spTree>
    <p:extLst>
      <p:ext uri="{BB962C8B-B14F-4D97-AF65-F5344CB8AC3E}">
        <p14:creationId xmlns:p14="http://schemas.microsoft.com/office/powerpoint/2010/main" val="94452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8F910A-93D6-4AEA-AEBA-A5B9DEE173E6}"/>
              </a:ext>
            </a:extLst>
          </p:cNvPr>
          <p:cNvSpPr>
            <a:spLocks noGrp="1"/>
          </p:cNvSpPr>
          <p:nvPr>
            <p:ph type="title"/>
          </p:nvPr>
        </p:nvSpPr>
        <p:spPr/>
        <p:txBody>
          <a:bodyPr/>
          <a:lstStyle/>
          <a:p>
            <a:r>
              <a:rPr lang="en-US" dirty="0"/>
              <a:t>Constrictive pericarditis</a:t>
            </a:r>
          </a:p>
        </p:txBody>
      </p:sp>
      <p:sp>
        <p:nvSpPr>
          <p:cNvPr id="3" name="Content Placeholder 2">
            <a:extLst>
              <a:ext uri="{FF2B5EF4-FFF2-40B4-BE49-F238E27FC236}">
                <a16:creationId xmlns="" xmlns:a16="http://schemas.microsoft.com/office/drawing/2014/main" id="{B17BDD2F-949C-41EF-B34E-77BBB240ADA2}"/>
              </a:ext>
            </a:extLst>
          </p:cNvPr>
          <p:cNvSpPr>
            <a:spLocks noGrp="1"/>
          </p:cNvSpPr>
          <p:nvPr>
            <p:ph idx="1"/>
          </p:nvPr>
        </p:nvSpPr>
        <p:spPr/>
        <p:txBody>
          <a:bodyPr/>
          <a:lstStyle/>
          <a:p>
            <a:r>
              <a:rPr lang="en-US" dirty="0"/>
              <a:t>Pericarditis can cause chest pain that:</a:t>
            </a:r>
          </a:p>
          <a:p>
            <a:endParaRPr lang="en-US" dirty="0"/>
          </a:p>
          <a:p>
            <a:r>
              <a:rPr lang="en-US" dirty="0"/>
              <a:t>Is sharp and stabbing (caused by the heart rubbing against the pericardium)</a:t>
            </a:r>
          </a:p>
          <a:p>
            <a:r>
              <a:rPr lang="en-US" dirty="0"/>
              <a:t>May get worse when you cough, swallow, take deep breaths or lie flat</a:t>
            </a:r>
          </a:p>
          <a:p>
            <a:r>
              <a:rPr lang="en-US" dirty="0"/>
              <a:t>Feels better when you sit up and lean forward</a:t>
            </a:r>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14</a:t>
            </a:fld>
            <a:endParaRPr lang="en-US"/>
          </a:p>
        </p:txBody>
      </p:sp>
    </p:spTree>
    <p:extLst>
      <p:ext uri="{BB962C8B-B14F-4D97-AF65-F5344CB8AC3E}">
        <p14:creationId xmlns:p14="http://schemas.microsoft.com/office/powerpoint/2010/main" val="3534697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65919" y="243681"/>
            <a:ext cx="9628122" cy="960585"/>
          </a:xfrm>
        </p:spPr>
        <p:txBody>
          <a:bodyPr/>
          <a:lstStyle/>
          <a:p>
            <a:r>
              <a:rPr lang="en-US" dirty="0"/>
              <a:t>Constrictive pericarditis</a:t>
            </a:r>
          </a:p>
        </p:txBody>
      </p:sp>
      <p:sp>
        <p:nvSpPr>
          <p:cNvPr id="3" name="عنصر نائب للمحتوى 2"/>
          <p:cNvSpPr>
            <a:spLocks noGrp="1"/>
          </p:cNvSpPr>
          <p:nvPr>
            <p:ph idx="1"/>
          </p:nvPr>
        </p:nvSpPr>
        <p:spPr>
          <a:xfrm>
            <a:off x="608092" y="1940795"/>
            <a:ext cx="9892427" cy="5313286"/>
          </a:xfrm>
        </p:spPr>
        <p:txBody>
          <a:bodyPr>
            <a:normAutofit/>
          </a:bodyPr>
          <a:lstStyle/>
          <a:p>
            <a:r>
              <a:rPr lang="en-US" sz="2800" b="1" dirty="0"/>
              <a:t>4</a:t>
            </a:r>
            <a:r>
              <a:rPr lang="en-US" sz="2800" b="1" dirty="0" smtClean="0"/>
              <a:t>. </a:t>
            </a:r>
            <a:r>
              <a:rPr lang="en-US" b="1" dirty="0"/>
              <a:t>Causes </a:t>
            </a:r>
          </a:p>
          <a:p>
            <a:r>
              <a:rPr lang="en-US" sz="2800" b="1" dirty="0"/>
              <a:t>In many patients , the cause is never identified and is idiopathic or related to a previous viral infection.</a:t>
            </a:r>
          </a:p>
          <a:p>
            <a:r>
              <a:rPr lang="en-US" sz="2800" b="1" dirty="0"/>
              <a:t>Other causes include recurrent pericarditis , uremia , radiation therapy , tumor invasion , connective tissue disorders , and prior surgery involving the pericardium </a:t>
            </a:r>
          </a:p>
          <a:p>
            <a:r>
              <a:rPr lang="en-US" sz="2800" b="1" dirty="0"/>
              <a:t>Tuberculosis is the most common cause of constrictive pericarditis in developing countries</a:t>
            </a:r>
            <a:r>
              <a:rPr lang="en-US" sz="2800" b="1" dirty="0" smtClean="0"/>
              <a:t>.</a:t>
            </a:r>
            <a:endParaRPr lang="en-US" sz="2800" b="1" dirty="0"/>
          </a:p>
        </p:txBody>
      </p:sp>
      <p:sp>
        <p:nvSpPr>
          <p:cNvPr id="5" name="عنصر نائب لرقم الشريحة 4"/>
          <p:cNvSpPr>
            <a:spLocks noGrp="1"/>
          </p:cNvSpPr>
          <p:nvPr>
            <p:ph type="sldNum" sz="quarter" idx="12"/>
          </p:nvPr>
        </p:nvSpPr>
        <p:spPr/>
        <p:txBody>
          <a:bodyPr/>
          <a:lstStyle/>
          <a:p>
            <a:fld id="{5110E12D-3B38-40C2-A14A-BD3761357CC6}" type="slidenum">
              <a:rPr lang="en-US" smtClean="0"/>
              <a:t>15</a:t>
            </a:fld>
            <a:endParaRPr lang="en-US"/>
          </a:p>
        </p:txBody>
      </p:sp>
    </p:spTree>
    <p:extLst>
      <p:ext uri="{BB962C8B-B14F-4D97-AF65-F5344CB8AC3E}">
        <p14:creationId xmlns:p14="http://schemas.microsoft.com/office/powerpoint/2010/main" val="798814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5110E12D-3B38-40C2-A14A-BD3761357CC6}" type="slidenum">
              <a:rPr lang="en-US" smtClean="0"/>
              <a:t>16</a:t>
            </a:fld>
            <a:endParaRPr lang="en-US"/>
          </a:p>
        </p:txBody>
      </p:sp>
      <p:sp>
        <p:nvSpPr>
          <p:cNvPr id="5" name="مستطيل 4"/>
          <p:cNvSpPr/>
          <p:nvPr/>
        </p:nvSpPr>
        <p:spPr>
          <a:xfrm>
            <a:off x="365919" y="1920081"/>
            <a:ext cx="6731718" cy="4693593"/>
          </a:xfrm>
          <a:prstGeom prst="rect">
            <a:avLst/>
          </a:prstGeom>
        </p:spPr>
        <p:txBody>
          <a:bodyPr wrap="square">
            <a:spAutoFit/>
          </a:bodyPr>
          <a:lstStyle/>
          <a:p>
            <a:pPr marL="337002" lvl="0" indent="-337002" defTabSz="914400">
              <a:spcBef>
                <a:spcPts val="737"/>
              </a:spcBef>
              <a:buClr>
                <a:srgbClr val="F0AD00"/>
              </a:buClr>
              <a:buSzPct val="73000"/>
              <a:buFont typeface="Wingdings 2"/>
              <a:buChar char=""/>
            </a:pPr>
            <a:r>
              <a:rPr lang="en-US" sz="2400" b="1" dirty="0" smtClean="0">
                <a:solidFill>
                  <a:prstClr val="black"/>
                </a:solidFill>
              </a:rPr>
              <a:t>5. </a:t>
            </a:r>
            <a:r>
              <a:rPr lang="en-US" sz="2400" b="1" dirty="0">
                <a:solidFill>
                  <a:prstClr val="black"/>
                </a:solidFill>
              </a:rPr>
              <a:t>Clinical Features </a:t>
            </a:r>
          </a:p>
          <a:p>
            <a:pPr marL="881507" lvl="0" indent="-742950" defTabSz="914400">
              <a:spcBef>
                <a:spcPts val="737"/>
              </a:spcBef>
              <a:buClr>
                <a:srgbClr val="F0AD00"/>
              </a:buClr>
              <a:buSzPct val="73000"/>
              <a:buFont typeface="+mj-lt"/>
              <a:buAutoNum type="arabicPeriod"/>
            </a:pPr>
            <a:r>
              <a:rPr lang="en-US" sz="2000" b="1" dirty="0">
                <a:solidFill>
                  <a:prstClr val="black"/>
                </a:solidFill>
              </a:rPr>
              <a:t>Symptoms of reduced cardiac output (forward </a:t>
            </a:r>
            <a:r>
              <a:rPr lang="en-US" sz="2000" b="1" dirty="0" smtClean="0">
                <a:solidFill>
                  <a:prstClr val="black"/>
                </a:solidFill>
              </a:rPr>
              <a:t>failure): Fatigue</a:t>
            </a:r>
            <a:r>
              <a:rPr lang="en-US" sz="2000" b="1" dirty="0">
                <a:solidFill>
                  <a:prstClr val="black"/>
                </a:solidFill>
              </a:rPr>
              <a:t>, dyspnea on exertion.</a:t>
            </a:r>
          </a:p>
          <a:p>
            <a:pPr marL="881507" lvl="0" indent="-742950" defTabSz="914400">
              <a:spcBef>
                <a:spcPts val="737"/>
              </a:spcBef>
              <a:buClr>
                <a:srgbClr val="F0AD00"/>
              </a:buClr>
              <a:buSzPct val="73000"/>
              <a:buFont typeface="+mj-lt"/>
              <a:buAutoNum type="arabicPeriod"/>
            </a:pPr>
            <a:r>
              <a:rPr lang="en-US" sz="2000" b="1" dirty="0">
                <a:solidFill>
                  <a:prstClr val="black"/>
                </a:solidFill>
              </a:rPr>
              <a:t>patients with constrictive pericarditis present in one of two ways :</a:t>
            </a:r>
          </a:p>
          <a:p>
            <a:pPr marL="138557" lvl="0" defTabSz="914400">
              <a:spcBef>
                <a:spcPts val="737"/>
              </a:spcBef>
              <a:buClr>
                <a:srgbClr val="F0AD00"/>
              </a:buClr>
              <a:buSzPct val="73000"/>
            </a:pPr>
            <a:r>
              <a:rPr lang="en-US" sz="2000" b="1" dirty="0">
                <a:solidFill>
                  <a:prstClr val="black"/>
                </a:solidFill>
              </a:rPr>
              <a:t>         a. with symptoms characteristic of </a:t>
            </a:r>
            <a:r>
              <a:rPr lang="en-US" sz="2000" b="1" dirty="0" smtClean="0">
                <a:solidFill>
                  <a:prstClr val="black"/>
                </a:solidFill>
              </a:rPr>
              <a:t>fluid overload (systemic venous congestion)  </a:t>
            </a:r>
            <a:r>
              <a:rPr lang="en-US" sz="2000" b="1" dirty="0">
                <a:solidFill>
                  <a:prstClr val="black"/>
                </a:solidFill>
              </a:rPr>
              <a:t>such as </a:t>
            </a:r>
            <a:r>
              <a:rPr lang="en-US" sz="2000" b="1" dirty="0" smtClean="0">
                <a:solidFill>
                  <a:prstClr val="black"/>
                </a:solidFill>
              </a:rPr>
              <a:t>edema, ascites, </a:t>
            </a:r>
            <a:r>
              <a:rPr lang="en-US" sz="2000" b="1" dirty="0">
                <a:solidFill>
                  <a:prstClr val="black"/>
                </a:solidFill>
              </a:rPr>
              <a:t>and pleural effusions.</a:t>
            </a:r>
          </a:p>
          <a:p>
            <a:pPr marL="138557" lvl="0" defTabSz="914400">
              <a:spcBef>
                <a:spcPts val="737"/>
              </a:spcBef>
              <a:buClr>
                <a:srgbClr val="F0AD00"/>
              </a:buClr>
              <a:buSzPct val="73000"/>
            </a:pPr>
            <a:r>
              <a:rPr lang="en-US" sz="2000" b="1" dirty="0">
                <a:solidFill>
                  <a:prstClr val="black"/>
                </a:solidFill>
              </a:rPr>
              <a:t>        b. with symptoms related to the diminished                              </a:t>
            </a:r>
          </a:p>
          <a:p>
            <a:pPr marL="138557" lvl="0" defTabSz="914400">
              <a:spcBef>
                <a:spcPts val="737"/>
              </a:spcBef>
              <a:buClr>
                <a:srgbClr val="F0AD00"/>
              </a:buClr>
              <a:buSzPct val="73000"/>
            </a:pPr>
            <a:r>
              <a:rPr lang="en-US" sz="2000" b="1" dirty="0">
                <a:solidFill>
                  <a:prstClr val="black"/>
                </a:solidFill>
              </a:rPr>
              <a:t>        cardiac output such as dyspnea on </a:t>
            </a:r>
            <a:r>
              <a:rPr lang="en-US" sz="2000" b="1" dirty="0" smtClean="0">
                <a:solidFill>
                  <a:prstClr val="black"/>
                </a:solidFill>
              </a:rPr>
              <a:t>exertion, fatigue, decreased </a:t>
            </a:r>
            <a:r>
              <a:rPr lang="en-US" sz="2000" b="1" dirty="0">
                <a:solidFill>
                  <a:prstClr val="black"/>
                </a:solidFill>
              </a:rPr>
              <a:t>exercise </a:t>
            </a:r>
            <a:r>
              <a:rPr lang="en-US" sz="2000" b="1" dirty="0" smtClean="0">
                <a:solidFill>
                  <a:prstClr val="black"/>
                </a:solidFill>
              </a:rPr>
              <a:t>tolerance, </a:t>
            </a:r>
            <a:r>
              <a:rPr lang="en-US" sz="2000" b="1" dirty="0">
                <a:solidFill>
                  <a:prstClr val="black"/>
                </a:solidFill>
              </a:rPr>
              <a:t>and </a:t>
            </a:r>
            <a:r>
              <a:rPr lang="en-US" sz="2000" b="1" dirty="0" smtClean="0">
                <a:solidFill>
                  <a:prstClr val="black"/>
                </a:solidFill>
              </a:rPr>
              <a:t>cachexia.</a:t>
            </a:r>
            <a:endParaRPr lang="en-US" sz="2000" b="1" dirty="0">
              <a:solidFill>
                <a:prstClr val="black"/>
              </a:solidFill>
            </a:endParaRPr>
          </a:p>
          <a:p>
            <a:pPr marL="138557" lvl="0" defTabSz="914400">
              <a:spcBef>
                <a:spcPts val="737"/>
              </a:spcBef>
              <a:buClr>
                <a:srgbClr val="F0AD00"/>
              </a:buClr>
              <a:buSzPct val="73000"/>
            </a:pPr>
            <a:r>
              <a:rPr lang="en-US" sz="2000" b="1" dirty="0">
                <a:solidFill>
                  <a:prstClr val="black"/>
                </a:solidFill>
              </a:rPr>
              <a:t>         </a:t>
            </a:r>
            <a:r>
              <a:rPr lang="en-US" sz="2000" b="1" dirty="0" smtClean="0">
                <a:solidFill>
                  <a:prstClr val="black"/>
                </a:solidFill>
              </a:rPr>
              <a:t>c</a:t>
            </a:r>
            <a:r>
              <a:rPr lang="en-US" sz="2000" b="1" dirty="0">
                <a:solidFill>
                  <a:prstClr val="black"/>
                </a:solidFill>
              </a:rPr>
              <a:t>. patient can present with a combination of both these findings </a:t>
            </a:r>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7637" y="1920081"/>
            <a:ext cx="4898371" cy="4953000"/>
          </a:xfrm>
          <a:prstGeom prst="rect">
            <a:avLst/>
          </a:prstGeom>
        </p:spPr>
      </p:pic>
      <p:sp>
        <p:nvSpPr>
          <p:cNvPr id="7" name="عنوان 1"/>
          <p:cNvSpPr>
            <a:spLocks noGrp="1"/>
          </p:cNvSpPr>
          <p:nvPr>
            <p:ph type="title"/>
          </p:nvPr>
        </p:nvSpPr>
        <p:spPr>
          <a:xfrm>
            <a:off x="365919" y="243681"/>
            <a:ext cx="9628122" cy="960585"/>
          </a:xfrm>
        </p:spPr>
        <p:txBody>
          <a:bodyPr/>
          <a:lstStyle/>
          <a:p>
            <a:r>
              <a:rPr lang="en-US" dirty="0"/>
              <a:t>Constrictive pericarditis</a:t>
            </a:r>
          </a:p>
        </p:txBody>
      </p:sp>
    </p:spTree>
    <p:extLst>
      <p:ext uri="{BB962C8B-B14F-4D97-AF65-F5344CB8AC3E}">
        <p14:creationId xmlns:p14="http://schemas.microsoft.com/office/powerpoint/2010/main" val="3992074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0914" y="319881"/>
            <a:ext cx="9628122" cy="1112985"/>
          </a:xfrm>
        </p:spPr>
        <p:txBody>
          <a:bodyPr/>
          <a:lstStyle/>
          <a:p>
            <a:r>
              <a:rPr lang="en-US" dirty="0"/>
              <a:t>Constrictive pericarditis</a:t>
            </a:r>
          </a:p>
        </p:txBody>
      </p:sp>
      <p:sp>
        <p:nvSpPr>
          <p:cNvPr id="3" name="عنصر نائب للمحتوى 2"/>
          <p:cNvSpPr>
            <a:spLocks noGrp="1"/>
          </p:cNvSpPr>
          <p:nvPr>
            <p:ph idx="1"/>
          </p:nvPr>
        </p:nvSpPr>
        <p:spPr>
          <a:xfrm>
            <a:off x="594519" y="1633464"/>
            <a:ext cx="10363200" cy="5298419"/>
          </a:xfrm>
        </p:spPr>
        <p:txBody>
          <a:bodyPr>
            <a:normAutofit/>
          </a:bodyPr>
          <a:lstStyle/>
          <a:p>
            <a:r>
              <a:rPr lang="en-US" sz="2400" b="1" dirty="0"/>
              <a:t>6</a:t>
            </a:r>
            <a:r>
              <a:rPr lang="en-US" sz="2400" b="1" dirty="0" smtClean="0"/>
              <a:t>. </a:t>
            </a:r>
            <a:r>
              <a:rPr lang="en-US" sz="2400" b="1" dirty="0"/>
              <a:t>Signs include :</a:t>
            </a:r>
          </a:p>
          <a:p>
            <a:pPr marL="138557" indent="0">
              <a:buNone/>
            </a:pPr>
            <a:r>
              <a:rPr lang="en-US" sz="2400" b="1" dirty="0"/>
              <a:t>   </a:t>
            </a:r>
            <a:r>
              <a:rPr lang="en-US" sz="2400" b="1" dirty="0" smtClean="0"/>
              <a:t>   </a:t>
            </a:r>
            <a:r>
              <a:rPr lang="en-US" sz="2400" b="1" dirty="0"/>
              <a:t>a. JVD ___ most prominent physical finding . </a:t>
            </a:r>
          </a:p>
          <a:p>
            <a:pPr marL="138557" indent="0">
              <a:buNone/>
            </a:pPr>
            <a:r>
              <a:rPr lang="en-US" sz="2400" b="1" dirty="0"/>
              <a:t>      b. </a:t>
            </a:r>
            <a:r>
              <a:rPr lang="en-US" sz="2400" b="1" dirty="0" err="1"/>
              <a:t>Kussmaul</a:t>
            </a:r>
            <a:r>
              <a:rPr lang="en-US" sz="2400" b="1" dirty="0"/>
              <a:t> sign __ JVP (venous pressure ) paradoxically increases during inspiration </a:t>
            </a:r>
          </a:p>
          <a:p>
            <a:pPr marL="138557" indent="0">
              <a:buNone/>
            </a:pPr>
            <a:r>
              <a:rPr lang="en-US" sz="2400" b="1" dirty="0" smtClean="0"/>
              <a:t>      c</a:t>
            </a:r>
            <a:r>
              <a:rPr lang="en-US" sz="2400" b="1" dirty="0"/>
              <a:t>. Pericardial </a:t>
            </a:r>
            <a:r>
              <a:rPr lang="en-US" sz="2400" b="1" dirty="0" smtClean="0"/>
              <a:t>knock (loud early third heart sound) </a:t>
            </a:r>
            <a:r>
              <a:rPr lang="en-US" sz="2400" b="1" dirty="0"/>
              <a:t>__corresponding to the abrupt cessation of ventricular filling </a:t>
            </a:r>
          </a:p>
          <a:p>
            <a:pPr marL="138557" indent="0">
              <a:buNone/>
            </a:pPr>
            <a:r>
              <a:rPr lang="en-US" sz="2400" b="1" dirty="0" smtClean="0"/>
              <a:t>      d</a:t>
            </a:r>
            <a:r>
              <a:rPr lang="en-US" sz="2400" b="1" dirty="0"/>
              <a:t>. Ascites </a:t>
            </a:r>
          </a:p>
          <a:p>
            <a:pPr marL="138557" indent="0">
              <a:buNone/>
            </a:pPr>
            <a:r>
              <a:rPr lang="en-US" sz="2400" b="1" dirty="0" smtClean="0"/>
              <a:t>      e</a:t>
            </a:r>
            <a:r>
              <a:rPr lang="en-US" sz="2400" b="1" dirty="0"/>
              <a:t>. Dependent edema </a:t>
            </a:r>
          </a:p>
        </p:txBody>
      </p:sp>
      <p:sp>
        <p:nvSpPr>
          <p:cNvPr id="5" name="عنصر نائب لرقم الشريحة 4"/>
          <p:cNvSpPr>
            <a:spLocks noGrp="1"/>
          </p:cNvSpPr>
          <p:nvPr>
            <p:ph type="sldNum" sz="quarter" idx="12"/>
          </p:nvPr>
        </p:nvSpPr>
        <p:spPr/>
        <p:txBody>
          <a:bodyPr/>
          <a:lstStyle/>
          <a:p>
            <a:fld id="{5110E12D-3B38-40C2-A14A-BD3761357CC6}" type="slidenum">
              <a:rPr lang="en-US" smtClean="0"/>
              <a:t>17</a:t>
            </a:fld>
            <a:endParaRPr lang="en-US"/>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119" y="4214916"/>
            <a:ext cx="2667000" cy="3098635"/>
          </a:xfrm>
          <a:prstGeom prst="rect">
            <a:avLst/>
          </a:prstGeom>
        </p:spPr>
      </p:pic>
    </p:spTree>
    <p:extLst>
      <p:ext uri="{BB962C8B-B14F-4D97-AF65-F5344CB8AC3E}">
        <p14:creationId xmlns:p14="http://schemas.microsoft.com/office/powerpoint/2010/main" val="4245126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3519" y="-6145"/>
            <a:ext cx="9628122" cy="1249627"/>
          </a:xfrm>
        </p:spPr>
        <p:txBody>
          <a:bodyPr/>
          <a:lstStyle/>
          <a:p>
            <a:r>
              <a:rPr lang="en-US" dirty="0"/>
              <a:t>Constrictive pericarditis</a:t>
            </a:r>
          </a:p>
        </p:txBody>
      </p:sp>
      <p:sp>
        <p:nvSpPr>
          <p:cNvPr id="3" name="عنصر نائب للمحتوى 2"/>
          <p:cNvSpPr>
            <a:spLocks noGrp="1"/>
          </p:cNvSpPr>
          <p:nvPr>
            <p:ph idx="1"/>
          </p:nvPr>
        </p:nvSpPr>
        <p:spPr>
          <a:xfrm>
            <a:off x="436205" y="1483999"/>
            <a:ext cx="7168714" cy="4779482"/>
          </a:xfrm>
        </p:spPr>
        <p:txBody>
          <a:bodyPr>
            <a:noAutofit/>
          </a:bodyPr>
          <a:lstStyle/>
          <a:p>
            <a:r>
              <a:rPr lang="en-US" sz="3600" dirty="0" smtClean="0"/>
              <a:t>7. </a:t>
            </a:r>
            <a:r>
              <a:rPr lang="en-US" sz="3600" dirty="0"/>
              <a:t>Diagnosis</a:t>
            </a:r>
          </a:p>
          <a:p>
            <a:pPr marL="138557" indent="0">
              <a:buNone/>
            </a:pPr>
            <a:r>
              <a:rPr lang="en-US" sz="2400" dirty="0" smtClean="0"/>
              <a:t>1. ECG: nonspecific </a:t>
            </a:r>
            <a:r>
              <a:rPr lang="en-US" sz="2400" dirty="0"/>
              <a:t>changes such as low QRS </a:t>
            </a:r>
            <a:r>
              <a:rPr lang="en-US" sz="2400" dirty="0" smtClean="0"/>
              <a:t>voltages, </a:t>
            </a:r>
            <a:r>
              <a:rPr lang="en-US" sz="2400" dirty="0"/>
              <a:t>T –wave flattening or </a:t>
            </a:r>
            <a:r>
              <a:rPr lang="en-US" sz="2400" dirty="0" smtClean="0"/>
              <a:t>inversion, </a:t>
            </a:r>
            <a:r>
              <a:rPr lang="en-US" sz="2400" dirty="0"/>
              <a:t>left atrial </a:t>
            </a:r>
            <a:r>
              <a:rPr lang="en-US" sz="2400" dirty="0" smtClean="0"/>
              <a:t>abnormalities.</a:t>
            </a:r>
            <a:endParaRPr lang="en-US" sz="2400" dirty="0"/>
          </a:p>
          <a:p>
            <a:pPr marL="138557" indent="0">
              <a:buNone/>
            </a:pPr>
            <a:r>
              <a:rPr lang="en-US" sz="2400" dirty="0"/>
              <a:t>           b. </a:t>
            </a:r>
            <a:r>
              <a:rPr lang="en-US" sz="2400" dirty="0" err="1"/>
              <a:t>Afib</a:t>
            </a:r>
            <a:r>
              <a:rPr lang="en-US" sz="2400" dirty="0"/>
              <a:t> </a:t>
            </a:r>
            <a:r>
              <a:rPr lang="en-US" sz="2400" dirty="0" smtClean="0"/>
              <a:t>is common</a:t>
            </a:r>
            <a:endParaRPr lang="en-US" sz="2400" dirty="0"/>
          </a:p>
          <a:p>
            <a:pPr marL="138557" indent="0">
              <a:buNone/>
            </a:pPr>
            <a:r>
              <a:rPr lang="en-US" sz="2400" dirty="0" smtClean="0"/>
              <a:t>2. Echocardiogram</a:t>
            </a:r>
            <a:endParaRPr lang="en-US" sz="2400" dirty="0"/>
          </a:p>
          <a:p>
            <a:pPr marL="138557" indent="0">
              <a:buNone/>
            </a:pPr>
            <a:r>
              <a:rPr lang="en-US" sz="2400" dirty="0" smtClean="0"/>
              <a:t>3. CT </a:t>
            </a:r>
            <a:r>
              <a:rPr lang="en-US" sz="2400" dirty="0"/>
              <a:t>scan and MRI may also show pericardial thickening and calcification , and can aid greatly in the diagnosis .</a:t>
            </a:r>
          </a:p>
          <a:p>
            <a:pPr marL="138557" indent="0">
              <a:buNone/>
            </a:pPr>
            <a:r>
              <a:rPr lang="en-US" sz="2400" dirty="0" smtClean="0"/>
              <a:t>4. Chest X-Ray, shows pericardial calcifications.</a:t>
            </a:r>
            <a:endParaRPr lang="en-US" sz="2400" dirty="0"/>
          </a:p>
          <a:p>
            <a:pPr marL="138557" indent="0">
              <a:buNone/>
            </a:pPr>
            <a:endParaRPr lang="en-US" sz="1600" dirty="0"/>
          </a:p>
        </p:txBody>
      </p:sp>
      <p:sp>
        <p:nvSpPr>
          <p:cNvPr id="5" name="عنصر نائب لرقم الشريحة 4"/>
          <p:cNvSpPr>
            <a:spLocks noGrp="1"/>
          </p:cNvSpPr>
          <p:nvPr>
            <p:ph type="sldNum" sz="quarter" idx="12"/>
          </p:nvPr>
        </p:nvSpPr>
        <p:spPr>
          <a:xfrm>
            <a:off x="0" y="7241774"/>
            <a:ext cx="782507" cy="249925"/>
          </a:xfrm>
        </p:spPr>
        <p:txBody>
          <a:bodyPr/>
          <a:lstStyle/>
          <a:p>
            <a:fld id="{5110E12D-3B38-40C2-A14A-BD3761357CC6}" type="slidenum">
              <a:rPr lang="en-US" smtClean="0"/>
              <a:t>18</a:t>
            </a:fld>
            <a:endParaRPr lang="en-US"/>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5501" y="1614123"/>
            <a:ext cx="3842061" cy="2660170"/>
          </a:xfrm>
          <a:prstGeom prst="rect">
            <a:avLst/>
          </a:prstGeom>
        </p:spPr>
      </p:pic>
      <p:pic>
        <p:nvPicPr>
          <p:cNvPr id="8" name="صورة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41" y="4358572"/>
            <a:ext cx="4367697" cy="3139282"/>
          </a:xfrm>
          <a:prstGeom prst="rect">
            <a:avLst/>
          </a:prstGeom>
        </p:spPr>
      </p:pic>
    </p:spTree>
    <p:extLst>
      <p:ext uri="{BB962C8B-B14F-4D97-AF65-F5344CB8AC3E}">
        <p14:creationId xmlns:p14="http://schemas.microsoft.com/office/powerpoint/2010/main" val="1013677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a:xfrm>
            <a:off x="0" y="7247838"/>
            <a:ext cx="782507" cy="249925"/>
          </a:xfrm>
        </p:spPr>
        <p:txBody>
          <a:bodyPr/>
          <a:lstStyle/>
          <a:p>
            <a:fld id="{5110E12D-3B38-40C2-A14A-BD3761357CC6}" type="slidenum">
              <a:rPr lang="en-US" smtClean="0"/>
              <a:t>19</a:t>
            </a:fld>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719" y="243681"/>
            <a:ext cx="3339592" cy="2989210"/>
          </a:xfrm>
          <a:prstGeom prst="rect">
            <a:avLst/>
          </a:prstGeom>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519" y="3520281"/>
            <a:ext cx="7239000" cy="3777625"/>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319" y="243682"/>
            <a:ext cx="3733800" cy="298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رابط كسهم مستقيم 7"/>
          <p:cNvCxnSpPr/>
          <p:nvPr/>
        </p:nvCxnSpPr>
        <p:spPr>
          <a:xfrm flipV="1">
            <a:off x="2270919" y="2453481"/>
            <a:ext cx="304800" cy="30480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H="1" flipV="1">
            <a:off x="7604919" y="2453481"/>
            <a:ext cx="304800" cy="30480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11"/>
          <p:cNvCxnSpPr/>
          <p:nvPr/>
        </p:nvCxnSpPr>
        <p:spPr>
          <a:xfrm flipV="1">
            <a:off x="6461919" y="6111081"/>
            <a:ext cx="304800" cy="304800"/>
          </a:xfrm>
          <a:prstGeom prst="straightConnector1">
            <a:avLst/>
          </a:prstGeom>
          <a:ln w="28575">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385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Pericadium</a:t>
            </a:r>
            <a:r>
              <a:rPr lang="en-US" dirty="0"/>
              <a:t> </a:t>
            </a:r>
          </a:p>
        </p:txBody>
      </p:sp>
      <p:sp>
        <p:nvSpPr>
          <p:cNvPr id="3" name="Content Placeholder 2"/>
          <p:cNvSpPr>
            <a:spLocks noGrp="1"/>
          </p:cNvSpPr>
          <p:nvPr>
            <p:ph idx="1"/>
          </p:nvPr>
        </p:nvSpPr>
        <p:spPr>
          <a:xfrm>
            <a:off x="763014" y="1920081"/>
            <a:ext cx="5713493" cy="4640576"/>
          </a:xfrm>
        </p:spPr>
        <p:txBody>
          <a:bodyPr>
            <a:normAutofit fontScale="92500" lnSpcReduction="10000"/>
          </a:bodyPr>
          <a:lstStyle/>
          <a:p>
            <a:pPr marL="0" indent="0">
              <a:buNone/>
            </a:pPr>
            <a:endParaRPr lang="en-US" dirty="0"/>
          </a:p>
          <a:p>
            <a:r>
              <a:rPr lang="en-US" dirty="0"/>
              <a:t>15-50 mL of an </a:t>
            </a:r>
            <a:r>
              <a:rPr lang="en-US" dirty="0" err="1"/>
              <a:t>ultrafiltrate</a:t>
            </a:r>
            <a:r>
              <a:rPr lang="en-US" dirty="0"/>
              <a:t> of plasma.</a:t>
            </a:r>
          </a:p>
          <a:p>
            <a:endParaRPr lang="en-US" dirty="0"/>
          </a:p>
          <a:p>
            <a:endParaRPr lang="en-US" dirty="0"/>
          </a:p>
          <a:p>
            <a:r>
              <a:rPr lang="en-US" dirty="0"/>
              <a:t>The pericardium is a </a:t>
            </a:r>
            <a:r>
              <a:rPr lang="en-US" dirty="0" err="1"/>
              <a:t>fibroelastic</a:t>
            </a:r>
            <a:r>
              <a:rPr lang="en-US" dirty="0"/>
              <a:t> sac made up of visceral and parietal layers separated by a space, the pericardial cavity. </a:t>
            </a:r>
          </a:p>
          <a:p>
            <a:endParaRPr lang="en-US" dirty="0"/>
          </a:p>
        </p:txBody>
      </p:sp>
      <p:sp>
        <p:nvSpPr>
          <p:cNvPr id="5" name="عنصر نائب لرقم الشريحة 4"/>
          <p:cNvSpPr>
            <a:spLocks noGrp="1"/>
          </p:cNvSpPr>
          <p:nvPr>
            <p:ph type="sldNum" sz="quarter" idx="12"/>
          </p:nvPr>
        </p:nvSpPr>
        <p:spPr/>
        <p:txBody>
          <a:bodyPr/>
          <a:lstStyle/>
          <a:p>
            <a:fld id="{5110E12D-3B38-40C2-A14A-BD3761357CC6}" type="slidenum">
              <a:rPr lang="en-US" smtClean="0"/>
              <a:t>2</a:t>
            </a:fld>
            <a:endParaRPr lang="en-US"/>
          </a:p>
        </p:txBody>
      </p:sp>
      <p:sp>
        <p:nvSpPr>
          <p:cNvPr id="4" name="Title 1"/>
          <p:cNvSpPr txBox="1">
            <a:spLocks/>
          </p:cNvSpPr>
          <p:nvPr/>
        </p:nvSpPr>
        <p:spPr>
          <a:xfrm>
            <a:off x="506744" y="166618"/>
            <a:ext cx="10945655" cy="1369591"/>
          </a:xfrm>
          <a:prstGeom prst="rect">
            <a:avLst/>
          </a:prstGeom>
        </p:spPr>
        <p:txBody>
          <a:bodyPr vert="horz" lIns="106582" tIns="53291" rIns="53291" bIns="53291" rtlCol="0" anchor="ctr">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507" y="2332637"/>
            <a:ext cx="5574176" cy="449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0761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366F2E-4A6F-4580-A7FC-CA84701ABEA1}"/>
              </a:ext>
            </a:extLst>
          </p:cNvPr>
          <p:cNvSpPr>
            <a:spLocks noGrp="1"/>
          </p:cNvSpPr>
          <p:nvPr>
            <p:ph type="title"/>
          </p:nvPr>
        </p:nvSpPr>
        <p:spPr>
          <a:xfrm>
            <a:off x="365919" y="0"/>
            <a:ext cx="9628122" cy="914400"/>
          </a:xfrm>
        </p:spPr>
        <p:txBody>
          <a:bodyPr/>
          <a:lstStyle/>
          <a:p>
            <a:r>
              <a:rPr lang="en-US" dirty="0"/>
              <a:t>Constrictive pericarditis</a:t>
            </a:r>
          </a:p>
        </p:txBody>
      </p:sp>
      <p:sp>
        <p:nvSpPr>
          <p:cNvPr id="3" name="Content Placeholder 2">
            <a:extLst>
              <a:ext uri="{FF2B5EF4-FFF2-40B4-BE49-F238E27FC236}">
                <a16:creationId xmlns="" xmlns:a16="http://schemas.microsoft.com/office/drawing/2014/main" id="{1BF0FEDB-09DE-456A-8C12-1FC0F751E491}"/>
              </a:ext>
            </a:extLst>
          </p:cNvPr>
          <p:cNvSpPr>
            <a:spLocks noGrp="1"/>
          </p:cNvSpPr>
          <p:nvPr>
            <p:ph idx="1"/>
          </p:nvPr>
        </p:nvSpPr>
        <p:spPr>
          <a:xfrm>
            <a:off x="137319" y="1135596"/>
            <a:ext cx="10593049" cy="5410200"/>
          </a:xfrm>
        </p:spPr>
        <p:txBody>
          <a:bodyPr>
            <a:noAutofit/>
          </a:bodyPr>
          <a:lstStyle/>
          <a:p>
            <a:pPr algn="l">
              <a:buFont typeface="Arial" panose="020B0604020202020204" pitchFamily="34" charset="0"/>
              <a:buChar char="•"/>
            </a:pPr>
            <a:r>
              <a:rPr lang="en-US" sz="2000" b="1" i="0" dirty="0">
                <a:solidFill>
                  <a:srgbClr val="343536"/>
                </a:solidFill>
                <a:effectLst/>
                <a:latin typeface="Source Sans Pro" panose="020B0503030403020204" pitchFamily="34" charset="0"/>
              </a:rPr>
              <a:t>Chest X-ray </a:t>
            </a:r>
            <a:r>
              <a:rPr lang="en-US" sz="2000" b="0" i="0" dirty="0">
                <a:solidFill>
                  <a:srgbClr val="343536"/>
                </a:solidFill>
                <a:effectLst/>
                <a:latin typeface="Source Sans Pro" panose="020B0503030403020204" pitchFamily="34" charset="0"/>
              </a:rPr>
              <a:t>to see the size of your heart and any fluid in your lungs.</a:t>
            </a:r>
          </a:p>
          <a:p>
            <a:pPr algn="l">
              <a:buFont typeface="Arial" panose="020B0604020202020204" pitchFamily="34" charset="0"/>
              <a:buChar char="•"/>
            </a:pPr>
            <a:r>
              <a:rPr lang="en-US" sz="2000" b="1" i="0" dirty="0">
                <a:solidFill>
                  <a:srgbClr val="343536"/>
                </a:solidFill>
                <a:effectLst/>
                <a:latin typeface="Source Sans Pro" panose="020B0503030403020204" pitchFamily="34" charset="0"/>
              </a:rPr>
              <a:t>Electrocardiogram </a:t>
            </a:r>
            <a:r>
              <a:rPr lang="en-US" sz="2000" b="0" i="0" dirty="0">
                <a:solidFill>
                  <a:srgbClr val="343536"/>
                </a:solidFill>
                <a:effectLst/>
                <a:latin typeface="Source Sans Pro" panose="020B0503030403020204" pitchFamily="34" charset="0"/>
              </a:rPr>
              <a:t>(ECG or EKG) to look for changes in your heart rhythm. In about half of all patients with pericarditis, the heart rhythm goes through a sequence of four distinct patterns. Some patients do not have any changes, and if they do, they may be temporary.</a:t>
            </a:r>
          </a:p>
          <a:p>
            <a:pPr algn="l">
              <a:buFont typeface="Arial" panose="020B0604020202020204" pitchFamily="34" charset="0"/>
              <a:buChar char="•"/>
            </a:pPr>
            <a:r>
              <a:rPr lang="en-US" sz="2000" b="1" i="0" dirty="0">
                <a:solidFill>
                  <a:srgbClr val="343536"/>
                </a:solidFill>
                <a:effectLst/>
                <a:latin typeface="Source Sans Pro" panose="020B0503030403020204" pitchFamily="34" charset="0"/>
              </a:rPr>
              <a:t>Echocardiogram (echo) </a:t>
            </a:r>
            <a:r>
              <a:rPr lang="en-US" sz="2000" b="0" i="0" dirty="0">
                <a:solidFill>
                  <a:srgbClr val="343536"/>
                </a:solidFill>
                <a:effectLst/>
                <a:latin typeface="Source Sans Pro" panose="020B0503030403020204" pitchFamily="34" charset="0"/>
              </a:rPr>
              <a:t>to see how well your heart is working and check for fluid or pericardial effusion around the heart. An echo will show the classic signs of constrictive pericarditis, including a stiff or thick pericardium that constricts the heart’s normal movement.</a:t>
            </a:r>
          </a:p>
          <a:p>
            <a:pPr algn="l">
              <a:buFont typeface="Arial" panose="020B0604020202020204" pitchFamily="34" charset="0"/>
              <a:buChar char="•"/>
            </a:pPr>
            <a:r>
              <a:rPr lang="en-US" sz="2000" b="1" i="0" dirty="0">
                <a:solidFill>
                  <a:srgbClr val="343536"/>
                </a:solidFill>
                <a:effectLst/>
                <a:latin typeface="Source Sans Pro" panose="020B0503030403020204" pitchFamily="34" charset="0"/>
              </a:rPr>
              <a:t>CT scan </a:t>
            </a:r>
            <a:r>
              <a:rPr lang="en-US" sz="2000" b="0" i="0" dirty="0">
                <a:solidFill>
                  <a:srgbClr val="343536"/>
                </a:solidFill>
                <a:effectLst/>
                <a:latin typeface="Source Sans Pro" panose="020B0503030403020204" pitchFamily="34" charset="0"/>
              </a:rPr>
              <a:t>to look for calcium in the pericardium, fluid, inflammation, tumors and disease of the areas around the heart. Iodine dye is used during the test to get more information about the inflammation. This is an important test for patients who may need surgery for constrictive pericarditis.</a:t>
            </a:r>
          </a:p>
          <a:p>
            <a:pPr algn="l">
              <a:buFont typeface="Arial" panose="020B0604020202020204" pitchFamily="34" charset="0"/>
              <a:buChar char="•"/>
            </a:pPr>
            <a:r>
              <a:rPr lang="en-US" sz="2000" b="1" i="0" dirty="0">
                <a:solidFill>
                  <a:srgbClr val="343536"/>
                </a:solidFill>
                <a:effectLst/>
                <a:latin typeface="Source Sans Pro" panose="020B0503030403020204" pitchFamily="34" charset="0"/>
              </a:rPr>
              <a:t>Cardiac catheterization </a:t>
            </a:r>
            <a:r>
              <a:rPr lang="en-US" sz="2000" b="0" i="0" dirty="0">
                <a:solidFill>
                  <a:srgbClr val="343536"/>
                </a:solidFill>
                <a:effectLst/>
                <a:latin typeface="Source Sans Pro" panose="020B0503030403020204" pitchFamily="34" charset="0"/>
              </a:rPr>
              <a:t>to get information about the filling pressures in the heart. This is used to confirm a diagnosis of constrictive pericarditis.</a:t>
            </a:r>
          </a:p>
          <a:p>
            <a:pPr algn="l">
              <a:buFont typeface="Arial" panose="020B0604020202020204" pitchFamily="34" charset="0"/>
              <a:buChar char="•"/>
            </a:pPr>
            <a:r>
              <a:rPr lang="en-US" sz="2000" b="1" i="0" dirty="0">
                <a:solidFill>
                  <a:srgbClr val="343536"/>
                </a:solidFill>
                <a:effectLst/>
                <a:latin typeface="Source Sans Pro" panose="020B0503030403020204" pitchFamily="34" charset="0"/>
              </a:rPr>
              <a:t>Blood tests </a:t>
            </a:r>
            <a:r>
              <a:rPr lang="en-US" sz="2000" b="0" i="0" dirty="0">
                <a:solidFill>
                  <a:srgbClr val="343536"/>
                </a:solidFill>
                <a:effectLst/>
                <a:latin typeface="Source Sans Pro" panose="020B0503030403020204" pitchFamily="34" charset="0"/>
              </a:rPr>
              <a:t>can be used to make sure you are not having a heart attack, to see how well your heart is working, test the fluid in the pericardium and help find the cause of pericarditis. If you have pericarditis, it is common for your sedimentation rate (ESR)and ultra sensitive C reactive protein levels (markers of inflammation) to be higher than normal. </a:t>
            </a:r>
          </a:p>
          <a:p>
            <a:endParaRPr lang="en-US" sz="2000" dirty="0"/>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20</a:t>
            </a:fld>
            <a:endParaRPr lang="en-US"/>
          </a:p>
        </p:txBody>
      </p:sp>
    </p:spTree>
    <p:extLst>
      <p:ext uri="{BB962C8B-B14F-4D97-AF65-F5344CB8AC3E}">
        <p14:creationId xmlns:p14="http://schemas.microsoft.com/office/powerpoint/2010/main" val="442845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Constrictive pericarditis</a:t>
            </a:r>
          </a:p>
        </p:txBody>
      </p:sp>
      <p:sp>
        <p:nvSpPr>
          <p:cNvPr id="3" name="عنصر نائب للمحتوى 2"/>
          <p:cNvSpPr>
            <a:spLocks noGrp="1"/>
          </p:cNvSpPr>
          <p:nvPr>
            <p:ph idx="1"/>
          </p:nvPr>
        </p:nvSpPr>
        <p:spPr/>
        <p:txBody>
          <a:bodyPr>
            <a:normAutofit/>
          </a:bodyPr>
          <a:lstStyle/>
          <a:p>
            <a:r>
              <a:rPr lang="en-US" sz="2400" b="1" dirty="0"/>
              <a:t>D. Treatment </a:t>
            </a:r>
          </a:p>
          <a:p>
            <a:pPr marL="881507" indent="-742950">
              <a:buFont typeface="+mj-lt"/>
              <a:buAutoNum type="arabicPeriod"/>
            </a:pPr>
            <a:r>
              <a:rPr lang="en-US" sz="2400" b="1" dirty="0"/>
              <a:t>Treat the underlying condition </a:t>
            </a:r>
          </a:p>
          <a:p>
            <a:pPr marL="881507" indent="-742950">
              <a:buFont typeface="+mj-lt"/>
              <a:buAutoNum type="arabicPeriod"/>
            </a:pPr>
            <a:r>
              <a:rPr lang="en-US" sz="2400" b="1" dirty="0" smtClean="0"/>
              <a:t>Loop diuretics + aldosterone antagonists </a:t>
            </a:r>
            <a:r>
              <a:rPr lang="en-US" sz="2400" b="1" dirty="0"/>
              <a:t>may be extremely helpful in treating fluid overload symptoms </a:t>
            </a:r>
          </a:p>
          <a:p>
            <a:pPr marL="881507" indent="-742950">
              <a:buFont typeface="+mj-lt"/>
              <a:buAutoNum type="arabicPeriod"/>
            </a:pPr>
            <a:r>
              <a:rPr lang="en-US" sz="2400" b="1" dirty="0"/>
              <a:t>Surgical </a:t>
            </a:r>
            <a:r>
              <a:rPr lang="en-US" sz="2400" b="1" dirty="0" err="1" smtClean="0"/>
              <a:t>pericardiectomy</a:t>
            </a:r>
            <a:r>
              <a:rPr lang="en-US" sz="2400" b="1" dirty="0" smtClean="0"/>
              <a:t>.</a:t>
            </a:r>
          </a:p>
          <a:p>
            <a:pPr marL="881507" indent="-742950">
              <a:buFont typeface="+mj-lt"/>
              <a:buAutoNum type="arabicPeriod"/>
            </a:pPr>
            <a:r>
              <a:rPr lang="en-US" sz="2400" b="1" dirty="0" smtClean="0"/>
              <a:t>Surgical excision of fibrotic part of</a:t>
            </a:r>
            <a:br>
              <a:rPr lang="en-US" sz="2400" b="1" dirty="0" smtClean="0"/>
            </a:br>
            <a:r>
              <a:rPr lang="en-US" sz="2400" b="1" dirty="0" smtClean="0"/>
              <a:t>pericardium</a:t>
            </a:r>
            <a:r>
              <a:rPr lang="en-US" sz="2400" b="1" dirty="0" smtClean="0"/>
              <a:t> </a:t>
            </a:r>
            <a:r>
              <a:rPr lang="en-US" sz="2400" b="1" dirty="0" smtClean="0"/>
              <a:t>(carries high</a:t>
            </a:r>
            <a:br>
              <a:rPr lang="en-US" sz="2400" b="1" dirty="0" smtClean="0"/>
            </a:br>
            <a:r>
              <a:rPr lang="en-US" sz="2400" b="1" dirty="0" smtClean="0"/>
              <a:t>mortality up to 50%)</a:t>
            </a:r>
            <a:endParaRPr lang="en-US" sz="2400" b="1" dirty="0"/>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21</a:t>
            </a:fld>
            <a:endParaRPr lang="en-US"/>
          </a:p>
        </p:txBody>
      </p:sp>
      <p:pic>
        <p:nvPicPr>
          <p:cNvPr id="6" name="عنصر نائب للمحتوى 7"/>
          <p:cNvPicPr>
            <a:picLocks noChangeAspect="1"/>
          </p:cNvPicPr>
          <p:nvPr/>
        </p:nvPicPr>
        <p:blipFill rotWithShape="1">
          <a:blip r:embed="rId2">
            <a:extLst>
              <a:ext uri="{28A0092B-C50C-407E-A947-70E740481C1C}">
                <a14:useLocalDpi xmlns:a14="http://schemas.microsoft.com/office/drawing/2010/main" val="0"/>
              </a:ext>
            </a:extLst>
          </a:blip>
          <a:srcRect l="14470"/>
          <a:stretch/>
        </p:blipFill>
        <p:spPr>
          <a:xfrm>
            <a:off x="8062119" y="3596481"/>
            <a:ext cx="3515947" cy="3442494"/>
          </a:xfrm>
          <a:prstGeom prst="rect">
            <a:avLst/>
          </a:prstGeom>
        </p:spPr>
      </p:pic>
    </p:spTree>
    <p:extLst>
      <p:ext uri="{BB962C8B-B14F-4D97-AF65-F5344CB8AC3E}">
        <p14:creationId xmlns:p14="http://schemas.microsoft.com/office/powerpoint/2010/main" val="640944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5110E12D-3B38-40C2-A14A-BD3761357CC6}" type="slidenum">
              <a:rPr lang="en-US" smtClean="0"/>
              <a:t>22</a:t>
            </a:fld>
            <a:endParaRPr lang="en-US"/>
          </a:p>
        </p:txBody>
      </p:sp>
      <p:pic>
        <p:nvPicPr>
          <p:cNvPr id="1026" name="Picture 2" descr="Thank You Images Funny And Pictures To Show Appre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919" y="31320"/>
            <a:ext cx="5924342" cy="7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15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pericarditis</a:t>
            </a:r>
          </a:p>
        </p:txBody>
      </p:sp>
      <p:sp>
        <p:nvSpPr>
          <p:cNvPr id="3" name="Content Placeholder 2"/>
          <p:cNvSpPr>
            <a:spLocks noGrp="1"/>
          </p:cNvSpPr>
          <p:nvPr>
            <p:ph idx="1"/>
          </p:nvPr>
        </p:nvSpPr>
        <p:spPr/>
        <p:txBody>
          <a:bodyPr/>
          <a:lstStyle/>
          <a:p>
            <a:r>
              <a:rPr lang="en-US" b="1" dirty="0">
                <a:solidFill>
                  <a:srgbClr val="0070C0"/>
                </a:solidFill>
              </a:rPr>
              <a:t>definition</a:t>
            </a:r>
            <a:r>
              <a:rPr lang="en-US" dirty="0"/>
              <a:t> : inflammation of the pericardium that either occurs as an isolated</a:t>
            </a:r>
          </a:p>
          <a:p>
            <a:pPr marL="138557" indent="0">
              <a:buNone/>
            </a:pPr>
            <a:r>
              <a:rPr lang="en-US" dirty="0"/>
              <a:t>    process or with concurrent myocarditis</a:t>
            </a:r>
          </a:p>
          <a:p>
            <a:pPr marL="138557" indent="0">
              <a:buNone/>
            </a:pPr>
            <a:r>
              <a:rPr lang="en-US" dirty="0"/>
              <a:t>    (</a:t>
            </a:r>
            <a:r>
              <a:rPr lang="en-US" dirty="0" err="1"/>
              <a:t>myopericarditis</a:t>
            </a:r>
            <a:r>
              <a:rPr lang="en-US" dirty="0"/>
              <a:t>).</a:t>
            </a:r>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3</a:t>
            </a:fld>
            <a:endParaRPr lang="en-US"/>
          </a:p>
        </p:txBody>
      </p:sp>
    </p:spTree>
    <p:extLst>
      <p:ext uri="{BB962C8B-B14F-4D97-AF65-F5344CB8AC3E}">
        <p14:creationId xmlns:p14="http://schemas.microsoft.com/office/powerpoint/2010/main" val="2503422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919" y="91281"/>
            <a:ext cx="9343154" cy="762000"/>
          </a:xfrm>
        </p:spPr>
        <p:txBody>
          <a:bodyPr/>
          <a:lstStyle/>
          <a:p>
            <a:r>
              <a:rPr lang="en-US" dirty="0"/>
              <a:t>Acute pericarditis </a:t>
            </a:r>
          </a:p>
        </p:txBody>
      </p:sp>
      <p:sp>
        <p:nvSpPr>
          <p:cNvPr id="3" name="Content Placeholder 2"/>
          <p:cNvSpPr>
            <a:spLocks noGrp="1"/>
          </p:cNvSpPr>
          <p:nvPr>
            <p:ph idx="1"/>
          </p:nvPr>
        </p:nvSpPr>
        <p:spPr>
          <a:xfrm>
            <a:off x="137319" y="853281"/>
            <a:ext cx="10668000" cy="6019800"/>
          </a:xfrm>
        </p:spPr>
        <p:txBody>
          <a:bodyPr>
            <a:noAutofit/>
          </a:bodyPr>
          <a:lstStyle/>
          <a:p>
            <a:pPr marL="138557" indent="0">
              <a:buNone/>
            </a:pPr>
            <a:r>
              <a:rPr lang="en-US" sz="2800" b="1" dirty="0" smtClean="0">
                <a:solidFill>
                  <a:srgbClr val="0070C0"/>
                </a:solidFill>
              </a:rPr>
              <a:t>Etiology</a:t>
            </a:r>
            <a:endParaRPr lang="en-US" sz="1400" dirty="0"/>
          </a:p>
          <a:p>
            <a:r>
              <a:rPr lang="en-US" sz="2000" dirty="0"/>
              <a:t>•</a:t>
            </a:r>
            <a:r>
              <a:rPr lang="en-US" sz="2000" b="1" dirty="0"/>
              <a:t> Idiopathic </a:t>
            </a:r>
            <a:r>
              <a:rPr lang="en-US" sz="2000" dirty="0"/>
              <a:t>: (probably </a:t>
            </a:r>
            <a:r>
              <a:rPr lang="en-US" sz="2000" dirty="0" err="1"/>
              <a:t>postviral</a:t>
            </a:r>
            <a:r>
              <a:rPr lang="en-US" sz="2000" dirty="0"/>
              <a:t>): Most cases of idiopathic pericarditis are presumed to be </a:t>
            </a:r>
            <a:r>
              <a:rPr lang="en-US" sz="2000" dirty="0" err="1"/>
              <a:t>postviral</a:t>
            </a:r>
            <a:r>
              <a:rPr lang="en-US" sz="2000" dirty="0"/>
              <a:t>, usually preceded by a recent flu-like illness or by upper respiratory or GI </a:t>
            </a:r>
            <a:r>
              <a:rPr lang="en-US" sz="2000" dirty="0" smtClean="0"/>
              <a:t>symptoms</a:t>
            </a:r>
            <a:endParaRPr lang="en-US" sz="2000" dirty="0"/>
          </a:p>
          <a:p>
            <a:r>
              <a:rPr lang="en-US" sz="2000" dirty="0"/>
              <a:t>• </a:t>
            </a:r>
            <a:r>
              <a:rPr lang="en-US" sz="2000" b="1" dirty="0"/>
              <a:t>Infectious</a:t>
            </a:r>
          </a:p>
          <a:p>
            <a:r>
              <a:rPr lang="en-US" sz="2000" dirty="0"/>
              <a:t>o </a:t>
            </a:r>
            <a:r>
              <a:rPr lang="en-US" sz="2000" b="1" dirty="0"/>
              <a:t>Most commonly viral </a:t>
            </a:r>
            <a:r>
              <a:rPr lang="en-US" sz="2000" dirty="0"/>
              <a:t>(e.g., </a:t>
            </a:r>
            <a:r>
              <a:rPr lang="en-US" sz="2000" dirty="0" err="1"/>
              <a:t>coxsackie</a:t>
            </a:r>
            <a:r>
              <a:rPr lang="en-US" sz="2000" dirty="0"/>
              <a:t> B virus)</a:t>
            </a:r>
          </a:p>
          <a:p>
            <a:r>
              <a:rPr lang="en-US" sz="2000" dirty="0"/>
              <a:t>o Bacterial (e.g., </a:t>
            </a:r>
            <a:r>
              <a:rPr lang="en-US" sz="2000" i="1" dirty="0"/>
              <a:t>Staphylococcus </a:t>
            </a:r>
            <a:r>
              <a:rPr lang="en-US" sz="2000" dirty="0"/>
              <a:t>spp., </a:t>
            </a:r>
            <a:r>
              <a:rPr lang="en-US" sz="2000" i="1" dirty="0"/>
              <a:t>Streptococcus </a:t>
            </a:r>
            <a:r>
              <a:rPr lang="en-US" sz="2000" dirty="0"/>
              <a:t>spp., or </a:t>
            </a:r>
            <a:r>
              <a:rPr lang="en-US" sz="2000" i="1" dirty="0"/>
              <a:t>M. tuberculosis</a:t>
            </a:r>
            <a:r>
              <a:rPr lang="en-US" sz="2000" dirty="0"/>
              <a:t>)</a:t>
            </a:r>
          </a:p>
          <a:p>
            <a:r>
              <a:rPr lang="en-US" sz="2000" dirty="0"/>
              <a:t>o Fungal</a:t>
            </a:r>
          </a:p>
          <a:p>
            <a:r>
              <a:rPr lang="en-US" sz="2000" dirty="0"/>
              <a:t>o </a:t>
            </a:r>
            <a:r>
              <a:rPr lang="en-US" sz="2000" dirty="0" smtClean="0"/>
              <a:t>Toxoplasmosis</a:t>
            </a:r>
            <a:endParaRPr lang="en-US" sz="2000" dirty="0"/>
          </a:p>
          <a:p>
            <a:r>
              <a:rPr lang="en-US" sz="2000" dirty="0"/>
              <a:t>• </a:t>
            </a:r>
            <a:r>
              <a:rPr lang="en-US" sz="2000" b="1" dirty="0"/>
              <a:t>Myocardial infarction (fibrinous pericarditis )</a:t>
            </a:r>
          </a:p>
          <a:p>
            <a:r>
              <a:rPr lang="en-US" sz="2000" b="1" dirty="0"/>
              <a:t>after MI (Dressler syndrome): </a:t>
            </a:r>
            <a:r>
              <a:rPr lang="en-US" sz="2000" dirty="0"/>
              <a:t>weeks to months following an acute myocardial </a:t>
            </a:r>
            <a:r>
              <a:rPr lang="en-US" sz="2000" dirty="0" smtClean="0"/>
              <a:t>infarction</a:t>
            </a:r>
            <a:endParaRPr lang="en-US" sz="2000" dirty="0"/>
          </a:p>
          <a:p>
            <a:r>
              <a:rPr lang="en-US" sz="2000" dirty="0"/>
              <a:t>• Postoperative (</a:t>
            </a:r>
            <a:r>
              <a:rPr lang="en-US" sz="2000" b="1" dirty="0" err="1"/>
              <a:t>postpericardiotomy</a:t>
            </a:r>
            <a:r>
              <a:rPr lang="en-US" sz="2000" b="1" dirty="0"/>
              <a:t> syndrome</a:t>
            </a:r>
            <a:r>
              <a:rPr lang="en-US" sz="2000" dirty="0"/>
              <a:t>): blunt or sharp trauma to the </a:t>
            </a:r>
            <a:r>
              <a:rPr lang="en-US" sz="2000" dirty="0" smtClean="0"/>
              <a:t>pericardium</a:t>
            </a:r>
            <a:endParaRPr lang="en-US" sz="1400" dirty="0"/>
          </a:p>
          <a:p>
            <a:r>
              <a:rPr lang="en-US" sz="1600" dirty="0"/>
              <a:t>• Neoplasm (e.g., Hodgkin lymphoma)</a:t>
            </a:r>
          </a:p>
          <a:p>
            <a:r>
              <a:rPr lang="en-US" sz="1600" dirty="0"/>
              <a:t>• Uremia (e.g., due to acute or chronic renal failure)</a:t>
            </a:r>
          </a:p>
          <a:p>
            <a:r>
              <a:rPr lang="en-US" sz="1600" dirty="0"/>
              <a:t>• Radiation</a:t>
            </a:r>
          </a:p>
          <a:p>
            <a:r>
              <a:rPr lang="en-US" sz="1600" dirty="0"/>
              <a:t>• Autoimmune connective tissue diseases (e.g., rheumatoid arthritis, systemic lupus, scleroderma)</a:t>
            </a:r>
          </a:p>
          <a:p>
            <a:pPr marL="138557" indent="0">
              <a:buNone/>
            </a:pPr>
            <a:endParaRPr lang="en-US" sz="1400" dirty="0"/>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4</a:t>
            </a:fld>
            <a:endParaRPr lang="en-US"/>
          </a:p>
        </p:txBody>
      </p:sp>
    </p:spTree>
    <p:extLst>
      <p:ext uri="{BB962C8B-B14F-4D97-AF65-F5344CB8AC3E}">
        <p14:creationId xmlns:p14="http://schemas.microsoft.com/office/powerpoint/2010/main" val="1666586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9" y="91281"/>
            <a:ext cx="9264018" cy="1314661"/>
          </a:xfrm>
        </p:spPr>
        <p:txBody>
          <a:bodyPr/>
          <a:lstStyle/>
          <a:p>
            <a:r>
              <a:rPr lang="en-US" dirty="0"/>
              <a:t>Acute pericarditis </a:t>
            </a:r>
          </a:p>
        </p:txBody>
      </p:sp>
      <p:sp>
        <p:nvSpPr>
          <p:cNvPr id="3" name="Content Placeholder 2"/>
          <p:cNvSpPr>
            <a:spLocks noGrp="1"/>
          </p:cNvSpPr>
          <p:nvPr>
            <p:ph idx="1"/>
          </p:nvPr>
        </p:nvSpPr>
        <p:spPr>
          <a:xfrm>
            <a:off x="365919" y="1615281"/>
            <a:ext cx="10210800" cy="5638800"/>
          </a:xfrm>
        </p:spPr>
        <p:txBody>
          <a:bodyPr>
            <a:noAutofit/>
          </a:bodyPr>
          <a:lstStyle/>
          <a:p>
            <a:r>
              <a:rPr lang="en-US" sz="3200" b="1" dirty="0">
                <a:solidFill>
                  <a:srgbClr val="0070C0"/>
                </a:solidFill>
              </a:rPr>
              <a:t>Clinical presentation </a:t>
            </a:r>
          </a:p>
          <a:p>
            <a:r>
              <a:rPr lang="en-US" sz="2200" b="1" dirty="0"/>
              <a:t>• Chest pain: </a:t>
            </a:r>
            <a:r>
              <a:rPr lang="en-US" sz="2200" dirty="0"/>
              <a:t> sharp</a:t>
            </a:r>
            <a:endParaRPr lang="en-US" sz="2200" b="1" dirty="0"/>
          </a:p>
          <a:p>
            <a:pPr marL="138557" indent="0">
              <a:buNone/>
            </a:pPr>
            <a:r>
              <a:rPr lang="en-US" sz="2200" dirty="0"/>
              <a:t>o Pleuritic chest pain (aggravated by coughing, swallowing, or deep </a:t>
            </a:r>
            <a:r>
              <a:rPr lang="en-US" sz="2200" dirty="0" smtClean="0"/>
              <a:t>inspiration and </a:t>
            </a:r>
            <a:r>
              <a:rPr lang="en-US" sz="2200" dirty="0"/>
              <a:t>relieved by sitting or leaning forward</a:t>
            </a:r>
            <a:r>
              <a:rPr lang="en-US" sz="2200" dirty="0" smtClean="0"/>
              <a:t>).</a:t>
            </a:r>
            <a:endParaRPr lang="en-US" sz="2200" dirty="0"/>
          </a:p>
          <a:p>
            <a:r>
              <a:rPr lang="en-US" sz="2200" dirty="0"/>
              <a:t>• </a:t>
            </a:r>
            <a:r>
              <a:rPr lang="en-US" sz="2200" b="1" dirty="0"/>
              <a:t>Pericardial friction rub</a:t>
            </a:r>
            <a:r>
              <a:rPr lang="en-US" sz="2200" dirty="0"/>
              <a:t>: </a:t>
            </a:r>
            <a:r>
              <a:rPr lang="en-US" sz="2200" b="1" dirty="0"/>
              <a:t>high-pitched scratching </a:t>
            </a:r>
            <a:r>
              <a:rPr lang="en-US" sz="2200" dirty="0"/>
              <a:t>on auscultation</a:t>
            </a:r>
          </a:p>
          <a:p>
            <a:pPr marL="138557" indent="0">
              <a:buNone/>
            </a:pPr>
            <a:r>
              <a:rPr lang="en-US" sz="2200" dirty="0"/>
              <a:t>         o Indicates friction between the visceral and parietal pericardial tissue</a:t>
            </a:r>
          </a:p>
          <a:p>
            <a:pPr marL="138557" indent="0">
              <a:buNone/>
            </a:pPr>
            <a:r>
              <a:rPr lang="en-US" sz="2200" dirty="0"/>
              <a:t>         o </a:t>
            </a:r>
            <a:r>
              <a:rPr lang="en-US" sz="2200" dirty="0">
                <a:solidFill>
                  <a:srgbClr val="00B050"/>
                </a:solidFill>
              </a:rPr>
              <a:t>Best heard over </a:t>
            </a:r>
            <a:r>
              <a:rPr lang="en-US" sz="2200" dirty="0"/>
              <a:t>the </a:t>
            </a:r>
            <a:r>
              <a:rPr lang="en-US" sz="2200" u="sng" dirty="0"/>
              <a:t>left sternal border </a:t>
            </a:r>
            <a:r>
              <a:rPr lang="en-US" sz="2200" b="1" u="sng" dirty="0" smtClean="0"/>
              <a:t>during </a:t>
            </a:r>
            <a:r>
              <a:rPr lang="en-US" sz="2200" b="1" u="sng" dirty="0"/>
              <a:t>expiration </a:t>
            </a:r>
            <a:r>
              <a:rPr lang="en-US" sz="2200" dirty="0" smtClean="0"/>
              <a:t>while the</a:t>
            </a:r>
            <a:br>
              <a:rPr lang="en-US" sz="2200" dirty="0" smtClean="0"/>
            </a:br>
            <a:r>
              <a:rPr lang="en-US" sz="2200" dirty="0" smtClean="0"/>
              <a:t>            patient is </a:t>
            </a:r>
            <a:r>
              <a:rPr lang="en-US" sz="2200" b="1" u="sng" dirty="0"/>
              <a:t>sitting up and leaning </a:t>
            </a:r>
            <a:r>
              <a:rPr lang="en-US" sz="2200" b="1" u="sng" dirty="0" smtClean="0"/>
              <a:t>forward.</a:t>
            </a:r>
            <a:endParaRPr lang="en-US" sz="2200" b="1" u="sng" dirty="0"/>
          </a:p>
          <a:p>
            <a:pPr marL="138557" indent="0" algn="ctr">
              <a:buNone/>
            </a:pPr>
            <a:r>
              <a:rPr lang="en-US" sz="2200" dirty="0" smtClean="0"/>
              <a:t>-Occurs </a:t>
            </a:r>
            <a:r>
              <a:rPr lang="en-US" sz="2200" dirty="0"/>
              <a:t>in atrial and ventricular systole, as well as early </a:t>
            </a:r>
            <a:r>
              <a:rPr lang="en-US" sz="2200" dirty="0" smtClean="0"/>
              <a:t>diastole </a:t>
            </a:r>
          </a:p>
          <a:p>
            <a:pPr marL="138557" indent="0" algn="ctr">
              <a:buNone/>
            </a:pPr>
            <a:r>
              <a:rPr lang="en-US" sz="2200" b="1" dirty="0"/>
              <a:t>-</a:t>
            </a:r>
            <a:r>
              <a:rPr lang="en-US" sz="2200" b="1" dirty="0" smtClean="0"/>
              <a:t>Present </a:t>
            </a:r>
            <a:r>
              <a:rPr lang="en-US" sz="2200" b="1" dirty="0"/>
              <a:t>in 85% of patients with acute pericarditis</a:t>
            </a:r>
            <a:r>
              <a:rPr lang="en-US" sz="2200" b="1" dirty="0" smtClean="0"/>
              <a:t>.</a:t>
            </a:r>
            <a:endParaRPr lang="en-US" sz="2200" b="1" dirty="0"/>
          </a:p>
          <a:p>
            <a:r>
              <a:rPr lang="en-US" sz="2200" b="1" dirty="0"/>
              <a:t> </a:t>
            </a:r>
            <a:r>
              <a:rPr lang="en-US" sz="2200" dirty="0"/>
              <a:t>•</a:t>
            </a:r>
            <a:r>
              <a:rPr lang="en-US" sz="2200" b="1" dirty="0"/>
              <a:t>fever</a:t>
            </a:r>
            <a:r>
              <a:rPr lang="en-US" sz="2200" dirty="0"/>
              <a:t> maybe present </a:t>
            </a:r>
            <a:endParaRPr lang="en-US" sz="2200" b="1" dirty="0"/>
          </a:p>
          <a:p>
            <a:r>
              <a:rPr lang="en-US" sz="2200" dirty="0"/>
              <a:t>• </a:t>
            </a:r>
            <a:r>
              <a:rPr lang="en-US" sz="2200" b="1" dirty="0"/>
              <a:t>Pericardial effusion</a:t>
            </a:r>
          </a:p>
          <a:p>
            <a:pPr marL="138557" indent="0">
              <a:buNone/>
            </a:pPr>
            <a:r>
              <a:rPr lang="en-US" sz="2200" dirty="0"/>
              <a:t>             o Faint heart sounds</a:t>
            </a:r>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5</a:t>
            </a:fld>
            <a:endParaRPr lang="en-US"/>
          </a:p>
        </p:txBody>
      </p:sp>
    </p:spTree>
    <p:extLst>
      <p:ext uri="{BB962C8B-B14F-4D97-AF65-F5344CB8AC3E}">
        <p14:creationId xmlns:p14="http://schemas.microsoft.com/office/powerpoint/2010/main" val="310345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t>
            </a:r>
            <a:r>
              <a:rPr lang="en-US" dirty="0" err="1"/>
              <a:t>pericaditis</a:t>
            </a:r>
            <a:r>
              <a:rPr lang="en-US" dirty="0"/>
              <a:t> </a:t>
            </a:r>
          </a:p>
        </p:txBody>
      </p:sp>
      <p:sp>
        <p:nvSpPr>
          <p:cNvPr id="3" name="Content Placeholder 2"/>
          <p:cNvSpPr>
            <a:spLocks noGrp="1"/>
          </p:cNvSpPr>
          <p:nvPr>
            <p:ph idx="1"/>
          </p:nvPr>
        </p:nvSpPr>
        <p:spPr/>
        <p:txBody>
          <a:bodyPr>
            <a:normAutofit/>
          </a:bodyPr>
          <a:lstStyle/>
          <a:p>
            <a:r>
              <a:rPr lang="it-IT" b="1" dirty="0">
                <a:solidFill>
                  <a:srgbClr val="0070C0"/>
                </a:solidFill>
              </a:rPr>
              <a:t>Diagnostic criteria for acute pericarditis</a:t>
            </a:r>
          </a:p>
          <a:p>
            <a:r>
              <a:rPr lang="en-US" b="1" dirty="0"/>
              <a:t>At least two </a:t>
            </a:r>
            <a:r>
              <a:rPr lang="en-US" dirty="0"/>
              <a:t>of the following four criteria must be present for a diagnosis of acute pericarditis:</a:t>
            </a:r>
          </a:p>
          <a:p>
            <a:endParaRPr lang="en-US" dirty="0"/>
          </a:p>
          <a:p>
            <a:pPr marL="138557" indent="0">
              <a:buNone/>
            </a:pPr>
            <a:r>
              <a:rPr lang="en-US" dirty="0"/>
              <a:t>1. Characteristic chest pain</a:t>
            </a:r>
          </a:p>
          <a:p>
            <a:pPr marL="138557" indent="0">
              <a:buNone/>
            </a:pPr>
            <a:r>
              <a:rPr lang="en-US" dirty="0"/>
              <a:t>2. Pericardial friction rub</a:t>
            </a:r>
          </a:p>
          <a:p>
            <a:pPr marL="138557" indent="0">
              <a:buNone/>
            </a:pPr>
            <a:r>
              <a:rPr lang="en-US" dirty="0"/>
              <a:t>3. Typical ECG changes</a:t>
            </a:r>
          </a:p>
          <a:p>
            <a:pPr marL="138557" indent="0">
              <a:buNone/>
            </a:pPr>
            <a:r>
              <a:rPr lang="en-US" dirty="0"/>
              <a:t>4. New or worsening pericardial effusion</a:t>
            </a:r>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6</a:t>
            </a:fld>
            <a:endParaRPr lang="en-US"/>
          </a:p>
        </p:txBody>
      </p:sp>
    </p:spTree>
    <p:extLst>
      <p:ext uri="{BB962C8B-B14F-4D97-AF65-F5344CB8AC3E}">
        <p14:creationId xmlns:p14="http://schemas.microsoft.com/office/powerpoint/2010/main" val="1216062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3352" y="4739481"/>
            <a:ext cx="12268200" cy="2453482"/>
          </a:xfrm>
        </p:spPr>
        <p:txBody>
          <a:bodyPr>
            <a:noAutofit/>
          </a:bodyPr>
          <a:lstStyle/>
          <a:p>
            <a:r>
              <a:rPr lang="en-US" sz="2800" dirty="0"/>
              <a:t> </a:t>
            </a:r>
            <a:r>
              <a:rPr lang="en-US" sz="2800" b="1" dirty="0">
                <a:solidFill>
                  <a:srgbClr val="0070C0"/>
                </a:solidFill>
              </a:rPr>
              <a:t>investigation</a:t>
            </a:r>
            <a:endParaRPr lang="en-US" sz="2800" dirty="0"/>
          </a:p>
          <a:p>
            <a:r>
              <a:rPr lang="en-US" sz="2200" b="1" dirty="0"/>
              <a:t>1. ECG </a:t>
            </a:r>
            <a:r>
              <a:rPr lang="en-US" sz="2200" dirty="0"/>
              <a:t>shows four changes in sequence</a:t>
            </a:r>
          </a:p>
          <a:p>
            <a:pPr marL="138557" indent="0">
              <a:buNone/>
            </a:pPr>
            <a:r>
              <a:rPr lang="en-US" sz="2200" b="1" dirty="0" smtClean="0"/>
              <a:t>    a</a:t>
            </a:r>
            <a:r>
              <a:rPr lang="en-US" sz="2200" b="1" dirty="0"/>
              <a:t>. </a:t>
            </a:r>
            <a:r>
              <a:rPr lang="en-US" sz="2200" dirty="0"/>
              <a:t>Diffuse ST elevation and PR  depression, with PR elevation in lead </a:t>
            </a:r>
            <a:r>
              <a:rPr lang="en-US" sz="2200" dirty="0" err="1"/>
              <a:t>aVR</a:t>
            </a:r>
            <a:endParaRPr lang="en-US" sz="2200" dirty="0"/>
          </a:p>
          <a:p>
            <a:pPr marL="138557" indent="0">
              <a:buNone/>
            </a:pPr>
            <a:r>
              <a:rPr lang="en-US" sz="2200" dirty="0"/>
              <a:t>      </a:t>
            </a:r>
            <a:r>
              <a:rPr lang="en-US" sz="2200" b="1" dirty="0" smtClean="0"/>
              <a:t>b</a:t>
            </a:r>
            <a:r>
              <a:rPr lang="en-US" sz="2200" b="1" dirty="0"/>
              <a:t>. </a:t>
            </a:r>
            <a:r>
              <a:rPr lang="en-US" sz="2200" dirty="0"/>
              <a:t>ST segment returns to normal-typically around 1 week </a:t>
            </a:r>
          </a:p>
          <a:p>
            <a:pPr marL="138557" indent="0">
              <a:buNone/>
            </a:pPr>
            <a:r>
              <a:rPr lang="en-US" sz="2200" dirty="0"/>
              <a:t>      </a:t>
            </a:r>
            <a:r>
              <a:rPr lang="en-US" sz="2200" b="1" dirty="0" smtClean="0"/>
              <a:t>c</a:t>
            </a:r>
            <a:r>
              <a:rPr lang="en-US" sz="2200" b="1" dirty="0"/>
              <a:t>. </a:t>
            </a:r>
            <a:r>
              <a:rPr lang="en-US" sz="2200" dirty="0"/>
              <a:t>T-wave inverts-does not occur in  all patients</a:t>
            </a:r>
          </a:p>
          <a:p>
            <a:pPr marL="138557" indent="0">
              <a:buNone/>
            </a:pPr>
            <a:r>
              <a:rPr lang="en-US" sz="2200" b="1" dirty="0"/>
              <a:t>    </a:t>
            </a:r>
            <a:r>
              <a:rPr lang="en-US" sz="2200" b="1" dirty="0" smtClean="0"/>
              <a:t>d</a:t>
            </a:r>
            <a:r>
              <a:rPr lang="en-US" sz="2200" b="1" dirty="0"/>
              <a:t>. </a:t>
            </a:r>
            <a:r>
              <a:rPr lang="en-US" sz="2200" dirty="0"/>
              <a:t>ECG returns to normal baseline (as prior to onset of pericarditis) </a:t>
            </a:r>
            <a:r>
              <a:rPr lang="en-US" sz="2200" dirty="0" smtClean="0"/>
              <a:t>after weeks </a:t>
            </a:r>
            <a:r>
              <a:rPr lang="en-US" sz="2200" dirty="0"/>
              <a:t>to months</a:t>
            </a:r>
            <a:r>
              <a:rPr lang="en-US" sz="2000" dirty="0" smtClean="0"/>
              <a:t>.</a:t>
            </a:r>
            <a:endParaRPr lang="en-US" sz="2000" dirty="0"/>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7</a:t>
            </a:fld>
            <a:endParaRPr lang="en-US"/>
          </a:p>
        </p:txBody>
      </p:sp>
      <p:cxnSp>
        <p:nvCxnSpPr>
          <p:cNvPr id="13" name="Straight Arrow Connector 12"/>
          <p:cNvCxnSpPr/>
          <p:nvPr/>
        </p:nvCxnSpPr>
        <p:spPr>
          <a:xfrm flipV="1">
            <a:off x="7234996" y="3291681"/>
            <a:ext cx="0" cy="40201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119" y="0"/>
            <a:ext cx="11410666" cy="4633844"/>
          </a:xfrm>
          <a:prstGeom prst="rect">
            <a:avLst/>
          </a:prstGeom>
          <a:ln>
            <a:solidFill>
              <a:schemeClr val="accent1"/>
            </a:solidFill>
          </a:ln>
        </p:spPr>
      </p:pic>
      <p:sp>
        <p:nvSpPr>
          <p:cNvPr id="8" name="Rectangle 7"/>
          <p:cNvSpPr/>
          <p:nvPr/>
        </p:nvSpPr>
        <p:spPr>
          <a:xfrm>
            <a:off x="3032919" y="167481"/>
            <a:ext cx="533400" cy="228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AVR</a:t>
            </a:r>
          </a:p>
        </p:txBody>
      </p:sp>
    </p:spTree>
    <p:extLst>
      <p:ext uri="{BB962C8B-B14F-4D97-AF65-F5344CB8AC3E}">
        <p14:creationId xmlns:p14="http://schemas.microsoft.com/office/powerpoint/2010/main" val="36968095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Acute </a:t>
            </a:r>
            <a:r>
              <a:rPr lang="en-US" dirty="0" err="1"/>
              <a:t>pericaditis</a:t>
            </a:r>
            <a:r>
              <a:rPr lang="en-US" dirty="0"/>
              <a:t> </a:t>
            </a:r>
          </a:p>
        </p:txBody>
      </p:sp>
      <p:sp>
        <p:nvSpPr>
          <p:cNvPr id="3" name="Content Placeholder 2"/>
          <p:cNvSpPr>
            <a:spLocks noGrp="1"/>
          </p:cNvSpPr>
          <p:nvPr>
            <p:ph idx="1"/>
          </p:nvPr>
        </p:nvSpPr>
        <p:spPr/>
        <p:txBody>
          <a:bodyPr>
            <a:normAutofit lnSpcReduction="10000"/>
          </a:bodyPr>
          <a:lstStyle/>
          <a:p>
            <a:r>
              <a:rPr lang="en-US" b="1" dirty="0">
                <a:solidFill>
                  <a:srgbClr val="0070C0"/>
                </a:solidFill>
              </a:rPr>
              <a:t>Treatment : </a:t>
            </a:r>
          </a:p>
          <a:p>
            <a:r>
              <a:rPr lang="en-US" dirty="0"/>
              <a:t>1. Most cases are self-limited and resolve in 2 to 6 weeks. </a:t>
            </a:r>
          </a:p>
          <a:p>
            <a:r>
              <a:rPr lang="en-US" dirty="0"/>
              <a:t>2. Treat the underlying cause if known. </a:t>
            </a:r>
          </a:p>
          <a:p>
            <a:r>
              <a:rPr lang="en-US" dirty="0"/>
              <a:t>3. First-line therapy is high-dose NSAIDS (aspirin, ibuprofen, naproxen, or indomethacin). Colchicine is recommended as adjunctive therapy in addition to NSAIDS. </a:t>
            </a:r>
          </a:p>
          <a:p>
            <a:r>
              <a:rPr lang="en-US" dirty="0"/>
              <a:t>4. Glucocorticoids may be tried if pain does not respond to NSAIDS,</a:t>
            </a:r>
            <a:endParaRPr lang="en-US" b="1" dirty="0">
              <a:solidFill>
                <a:srgbClr val="0070C0"/>
              </a:solidFill>
            </a:endParaRPr>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8</a:t>
            </a:fld>
            <a:endParaRPr lang="en-US"/>
          </a:p>
        </p:txBody>
      </p:sp>
    </p:spTree>
    <p:extLst>
      <p:ext uri="{BB962C8B-B14F-4D97-AF65-F5344CB8AC3E}">
        <p14:creationId xmlns:p14="http://schemas.microsoft.com/office/powerpoint/2010/main" val="13208844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0904" y="167482"/>
            <a:ext cx="9628122" cy="914400"/>
          </a:xfrm>
        </p:spPr>
        <p:txBody>
          <a:bodyPr/>
          <a:lstStyle/>
          <a:p>
            <a:r>
              <a:rPr lang="en-US" sz="4800" dirty="0">
                <a:latin typeface="HelveticaNeue-BoldCond"/>
              </a:rPr>
              <a:t>Pericardial effusion</a:t>
            </a:r>
            <a:endParaRPr lang="en-US" dirty="0"/>
          </a:p>
        </p:txBody>
      </p:sp>
      <p:sp>
        <p:nvSpPr>
          <p:cNvPr id="4" name="عنصر نائب لرقم الشريحة 3"/>
          <p:cNvSpPr>
            <a:spLocks noGrp="1"/>
          </p:cNvSpPr>
          <p:nvPr>
            <p:ph type="sldNum" sz="quarter" idx="12"/>
          </p:nvPr>
        </p:nvSpPr>
        <p:spPr/>
        <p:txBody>
          <a:bodyPr/>
          <a:lstStyle/>
          <a:p>
            <a:fld id="{5110E12D-3B38-40C2-A14A-BD3761357CC6}" type="slidenum">
              <a:rPr lang="en-US" smtClean="0"/>
              <a:t>9</a:t>
            </a:fld>
            <a:endParaRPr lang="en-US"/>
          </a:p>
        </p:txBody>
      </p:sp>
      <p:sp>
        <p:nvSpPr>
          <p:cNvPr id="5" name="مستطيل 4"/>
          <p:cNvSpPr/>
          <p:nvPr/>
        </p:nvSpPr>
        <p:spPr>
          <a:xfrm>
            <a:off x="442119" y="2072481"/>
            <a:ext cx="9906000" cy="5047536"/>
          </a:xfrm>
          <a:prstGeom prst="rect">
            <a:avLst/>
          </a:prstGeom>
        </p:spPr>
        <p:txBody>
          <a:bodyPr wrap="square">
            <a:spAutoFit/>
          </a:bodyPr>
          <a:lstStyle/>
          <a:p>
            <a:pPr marL="342900" indent="-342900">
              <a:buFont typeface="Arial" pitchFamily="34" charset="0"/>
              <a:buChar char="•"/>
            </a:pPr>
            <a:r>
              <a:rPr lang="en-US" sz="2800" dirty="0" smtClean="0"/>
              <a:t>Causes </a:t>
            </a:r>
            <a:r>
              <a:rPr lang="en-US" sz="2800" dirty="0"/>
              <a:t>of acute pericarditis </a:t>
            </a:r>
            <a:r>
              <a:rPr lang="en-US" sz="2800" dirty="0" smtClean="0"/>
              <a:t>and pericardial effusion:</a:t>
            </a:r>
            <a:endParaRPr lang="en-US" sz="2800" dirty="0"/>
          </a:p>
          <a:p>
            <a:pPr marL="342900" indent="-342900">
              <a:buFont typeface="Arial" pitchFamily="34" charset="0"/>
              <a:buChar char="•"/>
            </a:pPr>
            <a:r>
              <a:rPr lang="en-US" sz="2800" b="1" dirty="0"/>
              <a:t>Infection</a:t>
            </a:r>
          </a:p>
          <a:p>
            <a:r>
              <a:rPr lang="en-US" dirty="0" smtClean="0"/>
              <a:t>     • </a:t>
            </a:r>
            <a:r>
              <a:rPr lang="en-US" dirty="0"/>
              <a:t>Viral</a:t>
            </a:r>
          </a:p>
          <a:p>
            <a:r>
              <a:rPr lang="en-US" dirty="0" smtClean="0"/>
              <a:t>     • </a:t>
            </a:r>
            <a:r>
              <a:rPr lang="en-US" dirty="0"/>
              <a:t>Bacterial</a:t>
            </a:r>
          </a:p>
          <a:p>
            <a:r>
              <a:rPr lang="en-US" dirty="0" smtClean="0"/>
              <a:t>     • </a:t>
            </a:r>
            <a:r>
              <a:rPr lang="en-US" dirty="0"/>
              <a:t>Tuberculosis</a:t>
            </a:r>
          </a:p>
          <a:p>
            <a:pPr marL="342900" indent="-342900">
              <a:buFont typeface="Arial" pitchFamily="34" charset="0"/>
              <a:buChar char="•"/>
            </a:pPr>
            <a:r>
              <a:rPr lang="en-US" sz="2800" b="1" dirty="0"/>
              <a:t>Inflammatory</a:t>
            </a:r>
          </a:p>
          <a:p>
            <a:r>
              <a:rPr lang="en-US" dirty="0" smtClean="0"/>
              <a:t>     • </a:t>
            </a:r>
            <a:r>
              <a:rPr lang="en-US" dirty="0"/>
              <a:t>Rheumatoid arthritis</a:t>
            </a:r>
          </a:p>
          <a:p>
            <a:r>
              <a:rPr lang="en-US" dirty="0" smtClean="0"/>
              <a:t>     • </a:t>
            </a:r>
            <a:r>
              <a:rPr lang="en-US" dirty="0"/>
              <a:t>Systemic lupus </a:t>
            </a:r>
            <a:r>
              <a:rPr lang="en-US" dirty="0" err="1"/>
              <a:t>erythematosus</a:t>
            </a:r>
            <a:endParaRPr lang="en-US" dirty="0"/>
          </a:p>
          <a:p>
            <a:r>
              <a:rPr lang="en-US" dirty="0" smtClean="0"/>
              <a:t>     • </a:t>
            </a:r>
            <a:r>
              <a:rPr lang="en-US" dirty="0"/>
              <a:t>Rheumatic fever</a:t>
            </a:r>
          </a:p>
          <a:p>
            <a:pPr marL="342900" indent="-342900">
              <a:buFont typeface="Arial" pitchFamily="34" charset="0"/>
              <a:buChar char="•"/>
            </a:pPr>
            <a:r>
              <a:rPr lang="en-US" sz="2800" b="1" dirty="0"/>
              <a:t>Other</a:t>
            </a:r>
          </a:p>
          <a:p>
            <a:r>
              <a:rPr lang="en-US" dirty="0" smtClean="0"/>
              <a:t>     • </a:t>
            </a:r>
            <a:r>
              <a:rPr lang="en-US" dirty="0"/>
              <a:t>Post-myocardial infarction</a:t>
            </a:r>
          </a:p>
          <a:p>
            <a:r>
              <a:rPr lang="en-US" dirty="0" smtClean="0"/>
              <a:t>     • </a:t>
            </a:r>
            <a:r>
              <a:rPr lang="en-US" dirty="0" err="1"/>
              <a:t>Uraemia</a:t>
            </a:r>
            <a:endParaRPr lang="en-US" dirty="0"/>
          </a:p>
          <a:p>
            <a:r>
              <a:rPr lang="en-US" dirty="0" smtClean="0"/>
              <a:t>     • </a:t>
            </a:r>
            <a:r>
              <a:rPr lang="en-US" dirty="0"/>
              <a:t>Malignancy</a:t>
            </a:r>
          </a:p>
          <a:p>
            <a:r>
              <a:rPr lang="en-US" dirty="0" smtClean="0"/>
              <a:t>     • </a:t>
            </a:r>
            <a:r>
              <a:rPr lang="en-US" dirty="0"/>
              <a:t>Trauma</a:t>
            </a:r>
          </a:p>
        </p:txBody>
      </p:sp>
      <p:sp>
        <p:nvSpPr>
          <p:cNvPr id="6" name="مستطيل 5"/>
          <p:cNvSpPr/>
          <p:nvPr/>
        </p:nvSpPr>
        <p:spPr>
          <a:xfrm>
            <a:off x="715599" y="1209050"/>
            <a:ext cx="10287000" cy="584775"/>
          </a:xfrm>
          <a:prstGeom prst="rect">
            <a:avLst/>
          </a:prstGeom>
        </p:spPr>
        <p:txBody>
          <a:bodyPr wrap="square">
            <a:spAutoFit/>
          </a:bodyPr>
          <a:lstStyle/>
          <a:p>
            <a:pPr marL="457200" lvl="0" indent="-457200" defTabSz="914400">
              <a:spcBef>
                <a:spcPts val="737"/>
              </a:spcBef>
              <a:buClr>
                <a:srgbClr val="B13F9A"/>
              </a:buClr>
              <a:buSzPct val="73000"/>
              <a:buFont typeface="Arial" pitchFamily="34" charset="0"/>
              <a:buChar char="•"/>
            </a:pPr>
            <a:r>
              <a:rPr lang="en-US" sz="3200" dirty="0">
                <a:solidFill>
                  <a:prstClr val="black"/>
                </a:solidFill>
                <a:latin typeface="HelveticaNeue-Light"/>
              </a:rPr>
              <a:t>Pericardial effusion often accompanies pericarditis.</a:t>
            </a:r>
          </a:p>
        </p:txBody>
      </p:sp>
    </p:spTree>
    <p:extLst>
      <p:ext uri="{BB962C8B-B14F-4D97-AF65-F5344CB8AC3E}">
        <p14:creationId xmlns:p14="http://schemas.microsoft.com/office/powerpoint/2010/main" val="1117071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وافر">
  <a:themeElements>
    <a:clrScheme name="واف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واف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واف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2075</TotalTime>
  <Words>1412</Words>
  <Application>Microsoft Office PowerPoint</Application>
  <PresentationFormat>مخصص</PresentationFormat>
  <Paragraphs>165</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وافر</vt:lpstr>
      <vt:lpstr>Fatima Albustanji Rania Albustanji</vt:lpstr>
      <vt:lpstr>Pericadium </vt:lpstr>
      <vt:lpstr>Acute pericarditis</vt:lpstr>
      <vt:lpstr>Acute pericarditis </vt:lpstr>
      <vt:lpstr>Acute pericarditis </vt:lpstr>
      <vt:lpstr>Acute pericaditis </vt:lpstr>
      <vt:lpstr>عرض تقديمي في PowerPoint</vt:lpstr>
      <vt:lpstr>Acute pericaditis </vt:lpstr>
      <vt:lpstr>Pericardial effusion</vt:lpstr>
      <vt:lpstr>Pericardial effusion</vt:lpstr>
      <vt:lpstr>Pericardial effusion</vt:lpstr>
      <vt:lpstr>عرض تقديمي في PowerPoint</vt:lpstr>
      <vt:lpstr>Constrictive Pericarditis</vt:lpstr>
      <vt:lpstr>Constrictive pericarditis</vt:lpstr>
      <vt:lpstr>Constrictive pericarditis</vt:lpstr>
      <vt:lpstr>Constrictive pericarditis</vt:lpstr>
      <vt:lpstr>Constrictive pericarditis</vt:lpstr>
      <vt:lpstr>Constrictive pericarditis</vt:lpstr>
      <vt:lpstr>عرض تقديمي في PowerPoint</vt:lpstr>
      <vt:lpstr>Constrictive pericarditis</vt:lpstr>
      <vt:lpstr>Constrictive pericarditis</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Pericarditis</dc:title>
  <dc:creator>user</dc:creator>
  <cp:lastModifiedBy>JABARI 4 COMPUTER</cp:lastModifiedBy>
  <cp:revision>46</cp:revision>
  <dcterms:created xsi:type="dcterms:W3CDTF">2021-11-20T09:55:11Z</dcterms:created>
  <dcterms:modified xsi:type="dcterms:W3CDTF">2022-03-08T22:05:33Z</dcterms:modified>
</cp:coreProperties>
</file>