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0" r:id="rId2"/>
    <p:sldId id="292" r:id="rId3"/>
    <p:sldId id="271" r:id="rId4"/>
    <p:sldId id="272" r:id="rId5"/>
    <p:sldId id="303" r:id="rId6"/>
    <p:sldId id="304" r:id="rId7"/>
    <p:sldId id="298" r:id="rId8"/>
    <p:sldId id="302" r:id="rId9"/>
    <p:sldId id="299" r:id="rId10"/>
    <p:sldId id="300" r:id="rId11"/>
    <p:sldId id="30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460" autoAdjust="0"/>
  </p:normalViewPr>
  <p:slideViewPr>
    <p:cSldViewPr snapToGrid="0">
      <p:cViewPr varScale="1">
        <p:scale>
          <a:sx n="47" d="100"/>
          <a:sy n="47" d="100"/>
        </p:scale>
        <p:origin x="15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dgm:fillClrLst>
    <dgm:linClrLst meth="repeat">
      <a:schemeClr val="lt1">
        <a:alpha val="0"/>
      </a:schemeClr>
    </dgm:linClrLst>
    <dgm:effectClrLst/>
    <dgm:txLinClrLst/>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1772E0-3604-4E58-ABD4-B7B6F3AB24FA}" type="doc">
      <dgm:prSet loTypeId="urn:microsoft.com/office/officeart/2018/5/layout/IconCircleLabelList" loCatId="icon" qsTypeId="urn:microsoft.com/office/officeart/2005/8/quickstyle/simple1" qsCatId="simple" csTypeId="urn:microsoft.com/office/officeart/2018/5/colors/Iconchunking_neutralicon_accent4_2" csCatId="accent4" phldr="1"/>
      <dgm:spPr/>
      <dgm:t>
        <a:bodyPr/>
        <a:lstStyle/>
        <a:p>
          <a:endParaRPr lang="en-US"/>
        </a:p>
      </dgm:t>
    </dgm:pt>
    <dgm:pt modelId="{382A6CE9-8BD3-4FE5-9F77-1EDADC0AA99F}">
      <dgm:prSet/>
      <dgm:spPr/>
      <dgm:t>
        <a:bodyPr/>
        <a:lstStyle/>
        <a:p>
          <a:pPr>
            <a:defRPr cap="all"/>
          </a:pPr>
          <a:r>
            <a:rPr lang="en-US"/>
            <a:t>Resting membrane potential (RMP)</a:t>
          </a:r>
        </a:p>
      </dgm:t>
    </dgm:pt>
    <dgm:pt modelId="{3982412B-FFB5-4BFF-8F09-5CCAAB51D069}" type="parTrans" cxnId="{49421611-53AF-4FF0-9A89-B44C731B3BFD}">
      <dgm:prSet/>
      <dgm:spPr/>
      <dgm:t>
        <a:bodyPr/>
        <a:lstStyle/>
        <a:p>
          <a:endParaRPr lang="en-US"/>
        </a:p>
      </dgm:t>
    </dgm:pt>
    <dgm:pt modelId="{A32C3EC5-254A-4C28-90E7-C3F8F9A7618E}" type="sibTrans" cxnId="{49421611-53AF-4FF0-9A89-B44C731B3BFD}">
      <dgm:prSet/>
      <dgm:spPr/>
      <dgm:t>
        <a:bodyPr/>
        <a:lstStyle/>
        <a:p>
          <a:endParaRPr lang="en-US"/>
        </a:p>
      </dgm:t>
    </dgm:pt>
    <dgm:pt modelId="{A27BA2EF-6440-45A0-946B-38554AC195EC}">
      <dgm:prSet/>
      <dgm:spPr/>
      <dgm:t>
        <a:bodyPr/>
        <a:lstStyle/>
        <a:p>
          <a:pPr>
            <a:defRPr cap="all"/>
          </a:pPr>
          <a:r>
            <a:rPr lang="en-US"/>
            <a:t>Electrochemical equilibrium </a:t>
          </a:r>
        </a:p>
      </dgm:t>
    </dgm:pt>
    <dgm:pt modelId="{50B61F77-94CE-4123-8B1C-B905F5083E5A}" type="parTrans" cxnId="{AD252883-0E19-4824-B6FB-FA1433FF182F}">
      <dgm:prSet/>
      <dgm:spPr/>
      <dgm:t>
        <a:bodyPr/>
        <a:lstStyle/>
        <a:p>
          <a:endParaRPr lang="en-US"/>
        </a:p>
      </dgm:t>
    </dgm:pt>
    <dgm:pt modelId="{0DA7A7CB-88F6-4704-80F9-8CCE96B4F4A8}" type="sibTrans" cxnId="{AD252883-0E19-4824-B6FB-FA1433FF182F}">
      <dgm:prSet/>
      <dgm:spPr/>
      <dgm:t>
        <a:bodyPr/>
        <a:lstStyle/>
        <a:p>
          <a:endParaRPr lang="en-US"/>
        </a:p>
      </dgm:t>
    </dgm:pt>
    <dgm:pt modelId="{A6003655-5458-4EF3-ACD1-B118AE63E31C}">
      <dgm:prSet/>
      <dgm:spPr/>
      <dgm:t>
        <a:bodyPr/>
        <a:lstStyle/>
        <a:p>
          <a:pPr>
            <a:defRPr cap="all"/>
          </a:pPr>
          <a:r>
            <a:rPr lang="en-US"/>
            <a:t>Gibbs - Donnan potential </a:t>
          </a:r>
        </a:p>
      </dgm:t>
    </dgm:pt>
    <dgm:pt modelId="{D81CCDD7-B3DF-47DB-8663-626B4A69A845}" type="parTrans" cxnId="{C0B776D8-B7C8-4471-979D-3DEED965262E}">
      <dgm:prSet/>
      <dgm:spPr/>
      <dgm:t>
        <a:bodyPr/>
        <a:lstStyle/>
        <a:p>
          <a:endParaRPr lang="en-US"/>
        </a:p>
      </dgm:t>
    </dgm:pt>
    <dgm:pt modelId="{B1108B07-92FC-4B72-BDE7-4B7E321E00F8}" type="sibTrans" cxnId="{C0B776D8-B7C8-4471-979D-3DEED965262E}">
      <dgm:prSet/>
      <dgm:spPr/>
      <dgm:t>
        <a:bodyPr/>
        <a:lstStyle/>
        <a:p>
          <a:endParaRPr lang="en-US"/>
        </a:p>
      </dgm:t>
    </dgm:pt>
    <dgm:pt modelId="{E249AB88-AA3D-49C3-BF93-F0B2589DDD35}">
      <dgm:prSet/>
      <dgm:spPr/>
      <dgm:t>
        <a:bodyPr/>
        <a:lstStyle/>
        <a:p>
          <a:pPr>
            <a:defRPr cap="all"/>
          </a:pPr>
          <a:r>
            <a:rPr lang="en-US"/>
            <a:t>Nernst equation (ion equilibrium potential )</a:t>
          </a:r>
        </a:p>
      </dgm:t>
    </dgm:pt>
    <dgm:pt modelId="{0F9B02C3-84AE-4C73-94BF-F500DC7FADB1}" type="parTrans" cxnId="{7F752674-EB39-4306-8917-4EA9EA2ED56F}">
      <dgm:prSet/>
      <dgm:spPr/>
      <dgm:t>
        <a:bodyPr/>
        <a:lstStyle/>
        <a:p>
          <a:endParaRPr lang="en-US"/>
        </a:p>
      </dgm:t>
    </dgm:pt>
    <dgm:pt modelId="{16193F82-252B-42D7-A03A-786ADB0A7EF5}" type="sibTrans" cxnId="{7F752674-EB39-4306-8917-4EA9EA2ED56F}">
      <dgm:prSet/>
      <dgm:spPr/>
      <dgm:t>
        <a:bodyPr/>
        <a:lstStyle/>
        <a:p>
          <a:endParaRPr lang="en-US"/>
        </a:p>
      </dgm:t>
    </dgm:pt>
    <dgm:pt modelId="{EC717B42-5232-4287-B3C8-234F14A90659}" type="pres">
      <dgm:prSet presAssocID="{B31772E0-3604-4E58-ABD4-B7B6F3AB24FA}" presName="root" presStyleCnt="0">
        <dgm:presLayoutVars>
          <dgm:dir/>
          <dgm:resizeHandles val="exact"/>
        </dgm:presLayoutVars>
      </dgm:prSet>
      <dgm:spPr/>
    </dgm:pt>
    <dgm:pt modelId="{6DA12FDE-CF91-4AF1-8AF2-5EFE9A7858BD}" type="pres">
      <dgm:prSet presAssocID="{382A6CE9-8BD3-4FE5-9F77-1EDADC0AA99F}" presName="compNode" presStyleCnt="0"/>
      <dgm:spPr/>
    </dgm:pt>
    <dgm:pt modelId="{B5CAFA44-E6BD-4A70-A6F3-75E71B090F06}" type="pres">
      <dgm:prSet presAssocID="{382A6CE9-8BD3-4FE5-9F77-1EDADC0AA99F}" presName="iconBgRect" presStyleLbl="bgShp" presStyleIdx="0" presStyleCnt="4"/>
      <dgm:spPr/>
    </dgm:pt>
    <dgm:pt modelId="{5EA80D6C-7D2B-4B9C-8CF3-CA60999F2372}" type="pres">
      <dgm:prSet presAssocID="{382A6CE9-8BD3-4FE5-9F77-1EDADC0AA99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uscle Arm"/>
        </a:ext>
      </dgm:extLst>
    </dgm:pt>
    <dgm:pt modelId="{55422621-A930-4EFA-9060-159686FC0A87}" type="pres">
      <dgm:prSet presAssocID="{382A6CE9-8BD3-4FE5-9F77-1EDADC0AA99F}" presName="spaceRect" presStyleCnt="0"/>
      <dgm:spPr/>
    </dgm:pt>
    <dgm:pt modelId="{2E7129A7-AFCE-4105-B526-7EAF845F99CE}" type="pres">
      <dgm:prSet presAssocID="{382A6CE9-8BD3-4FE5-9F77-1EDADC0AA99F}" presName="textRect" presStyleLbl="revTx" presStyleIdx="0" presStyleCnt="4">
        <dgm:presLayoutVars>
          <dgm:chMax val="1"/>
          <dgm:chPref val="1"/>
        </dgm:presLayoutVars>
      </dgm:prSet>
      <dgm:spPr/>
    </dgm:pt>
    <dgm:pt modelId="{DD14AD37-F791-4337-919C-82226D988E9C}" type="pres">
      <dgm:prSet presAssocID="{A32C3EC5-254A-4C28-90E7-C3F8F9A7618E}" presName="sibTrans" presStyleCnt="0"/>
      <dgm:spPr/>
    </dgm:pt>
    <dgm:pt modelId="{CD5254F6-A77D-4DD0-9C70-6AFB262175D9}" type="pres">
      <dgm:prSet presAssocID="{A27BA2EF-6440-45A0-946B-38554AC195EC}" presName="compNode" presStyleCnt="0"/>
      <dgm:spPr/>
    </dgm:pt>
    <dgm:pt modelId="{16D7335F-FC65-4F91-9E66-191FC350E7A8}" type="pres">
      <dgm:prSet presAssocID="{A27BA2EF-6440-45A0-946B-38554AC195EC}" presName="iconBgRect" presStyleLbl="bgShp" presStyleIdx="1" presStyleCnt="4"/>
      <dgm:spPr/>
    </dgm:pt>
    <dgm:pt modelId="{7F90D8C6-5EDA-49BF-9A22-9A8B6364E59C}" type="pres">
      <dgm:prSet presAssocID="{A27BA2EF-6440-45A0-946B-38554AC195E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ask"/>
        </a:ext>
      </dgm:extLst>
    </dgm:pt>
    <dgm:pt modelId="{1304BA01-5447-4722-B0A1-78F6DE433A91}" type="pres">
      <dgm:prSet presAssocID="{A27BA2EF-6440-45A0-946B-38554AC195EC}" presName="spaceRect" presStyleCnt="0"/>
      <dgm:spPr/>
    </dgm:pt>
    <dgm:pt modelId="{804EEBD8-1D03-469C-B0A4-69A03D7AF7A5}" type="pres">
      <dgm:prSet presAssocID="{A27BA2EF-6440-45A0-946B-38554AC195EC}" presName="textRect" presStyleLbl="revTx" presStyleIdx="1" presStyleCnt="4">
        <dgm:presLayoutVars>
          <dgm:chMax val="1"/>
          <dgm:chPref val="1"/>
        </dgm:presLayoutVars>
      </dgm:prSet>
      <dgm:spPr/>
    </dgm:pt>
    <dgm:pt modelId="{B6F74994-61BC-40AF-ADF0-A35FB1895C7C}" type="pres">
      <dgm:prSet presAssocID="{0DA7A7CB-88F6-4704-80F9-8CCE96B4F4A8}" presName="sibTrans" presStyleCnt="0"/>
      <dgm:spPr/>
    </dgm:pt>
    <dgm:pt modelId="{C03327E7-9C02-465F-A4F1-0F6F80AF3DB2}" type="pres">
      <dgm:prSet presAssocID="{A6003655-5458-4EF3-ACD1-B118AE63E31C}" presName="compNode" presStyleCnt="0"/>
      <dgm:spPr/>
    </dgm:pt>
    <dgm:pt modelId="{84D1E009-B884-4C21-80AD-E09D4959CCD4}" type="pres">
      <dgm:prSet presAssocID="{A6003655-5458-4EF3-ACD1-B118AE63E31C}" presName="iconBgRect" presStyleLbl="bgShp" presStyleIdx="2" presStyleCnt="4"/>
      <dgm:spPr/>
    </dgm:pt>
    <dgm:pt modelId="{1762AC12-5692-495D-A2E8-0FB0EF43C57D}" type="pres">
      <dgm:prSet presAssocID="{A6003655-5458-4EF3-ACD1-B118AE63E31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ghtning"/>
        </a:ext>
      </dgm:extLst>
    </dgm:pt>
    <dgm:pt modelId="{CAF59A2D-9E90-4E11-9504-03142D1C3A6D}" type="pres">
      <dgm:prSet presAssocID="{A6003655-5458-4EF3-ACD1-B118AE63E31C}" presName="spaceRect" presStyleCnt="0"/>
      <dgm:spPr/>
    </dgm:pt>
    <dgm:pt modelId="{C81C2529-0894-4090-B544-C2F096E0BDB5}" type="pres">
      <dgm:prSet presAssocID="{A6003655-5458-4EF3-ACD1-B118AE63E31C}" presName="textRect" presStyleLbl="revTx" presStyleIdx="2" presStyleCnt="4">
        <dgm:presLayoutVars>
          <dgm:chMax val="1"/>
          <dgm:chPref val="1"/>
        </dgm:presLayoutVars>
      </dgm:prSet>
      <dgm:spPr/>
    </dgm:pt>
    <dgm:pt modelId="{0A38C5B5-62F1-4858-849C-AA1C6801CDF7}" type="pres">
      <dgm:prSet presAssocID="{B1108B07-92FC-4B72-BDE7-4B7E321E00F8}" presName="sibTrans" presStyleCnt="0"/>
      <dgm:spPr/>
    </dgm:pt>
    <dgm:pt modelId="{87CEA51D-C2A5-4C7F-8292-ADB20EA6EA4C}" type="pres">
      <dgm:prSet presAssocID="{E249AB88-AA3D-49C3-BF93-F0B2589DDD35}" presName="compNode" presStyleCnt="0"/>
      <dgm:spPr/>
    </dgm:pt>
    <dgm:pt modelId="{8778C1B6-A1D2-495A-92B7-430ED30BDBA1}" type="pres">
      <dgm:prSet presAssocID="{E249AB88-AA3D-49C3-BF93-F0B2589DDD35}" presName="iconBgRect" presStyleLbl="bgShp" presStyleIdx="3" presStyleCnt="4"/>
      <dgm:spPr/>
    </dgm:pt>
    <dgm:pt modelId="{E476A919-8409-46A0-BE6A-638CE9B3C618}" type="pres">
      <dgm:prSet presAssocID="{E249AB88-AA3D-49C3-BF93-F0B2589DDD3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tom"/>
        </a:ext>
      </dgm:extLst>
    </dgm:pt>
    <dgm:pt modelId="{5ACA6581-1D67-4035-BD07-2C955E8CB477}" type="pres">
      <dgm:prSet presAssocID="{E249AB88-AA3D-49C3-BF93-F0B2589DDD35}" presName="spaceRect" presStyleCnt="0"/>
      <dgm:spPr/>
    </dgm:pt>
    <dgm:pt modelId="{8A350553-2B88-4EF9-8B0C-16488CA199D6}" type="pres">
      <dgm:prSet presAssocID="{E249AB88-AA3D-49C3-BF93-F0B2589DDD35}" presName="textRect" presStyleLbl="revTx" presStyleIdx="3" presStyleCnt="4">
        <dgm:presLayoutVars>
          <dgm:chMax val="1"/>
          <dgm:chPref val="1"/>
        </dgm:presLayoutVars>
      </dgm:prSet>
      <dgm:spPr/>
    </dgm:pt>
  </dgm:ptLst>
  <dgm:cxnLst>
    <dgm:cxn modelId="{49421611-53AF-4FF0-9A89-B44C731B3BFD}" srcId="{B31772E0-3604-4E58-ABD4-B7B6F3AB24FA}" destId="{382A6CE9-8BD3-4FE5-9F77-1EDADC0AA99F}" srcOrd="0" destOrd="0" parTransId="{3982412B-FFB5-4BFF-8F09-5CCAAB51D069}" sibTransId="{A32C3EC5-254A-4C28-90E7-C3F8F9A7618E}"/>
    <dgm:cxn modelId="{7F752674-EB39-4306-8917-4EA9EA2ED56F}" srcId="{B31772E0-3604-4E58-ABD4-B7B6F3AB24FA}" destId="{E249AB88-AA3D-49C3-BF93-F0B2589DDD35}" srcOrd="3" destOrd="0" parTransId="{0F9B02C3-84AE-4C73-94BF-F500DC7FADB1}" sibTransId="{16193F82-252B-42D7-A03A-786ADB0A7EF5}"/>
    <dgm:cxn modelId="{1C005D76-1984-47FC-A68A-9AA33F92ADE6}" type="presOf" srcId="{E249AB88-AA3D-49C3-BF93-F0B2589DDD35}" destId="{8A350553-2B88-4EF9-8B0C-16488CA199D6}" srcOrd="0" destOrd="0" presId="urn:microsoft.com/office/officeart/2018/5/layout/IconCircleLabelList"/>
    <dgm:cxn modelId="{3C001F57-A37B-47C2-96C1-80AC967674AF}" type="presOf" srcId="{A27BA2EF-6440-45A0-946B-38554AC195EC}" destId="{804EEBD8-1D03-469C-B0A4-69A03D7AF7A5}" srcOrd="0" destOrd="0" presId="urn:microsoft.com/office/officeart/2018/5/layout/IconCircleLabelList"/>
    <dgm:cxn modelId="{AD252883-0E19-4824-B6FB-FA1433FF182F}" srcId="{B31772E0-3604-4E58-ABD4-B7B6F3AB24FA}" destId="{A27BA2EF-6440-45A0-946B-38554AC195EC}" srcOrd="1" destOrd="0" parTransId="{50B61F77-94CE-4123-8B1C-B905F5083E5A}" sibTransId="{0DA7A7CB-88F6-4704-80F9-8CCE96B4F4A8}"/>
    <dgm:cxn modelId="{A61575B4-09D2-4E32-ABF3-99E912D3784A}" type="presOf" srcId="{B31772E0-3604-4E58-ABD4-B7B6F3AB24FA}" destId="{EC717B42-5232-4287-B3C8-234F14A90659}" srcOrd="0" destOrd="0" presId="urn:microsoft.com/office/officeart/2018/5/layout/IconCircleLabelList"/>
    <dgm:cxn modelId="{1C3E8CCF-8BB7-4BF4-B701-D4A2FF25A1BC}" type="presOf" srcId="{382A6CE9-8BD3-4FE5-9F77-1EDADC0AA99F}" destId="{2E7129A7-AFCE-4105-B526-7EAF845F99CE}" srcOrd="0" destOrd="0" presId="urn:microsoft.com/office/officeart/2018/5/layout/IconCircleLabelList"/>
    <dgm:cxn modelId="{C0B776D8-B7C8-4471-979D-3DEED965262E}" srcId="{B31772E0-3604-4E58-ABD4-B7B6F3AB24FA}" destId="{A6003655-5458-4EF3-ACD1-B118AE63E31C}" srcOrd="2" destOrd="0" parTransId="{D81CCDD7-B3DF-47DB-8663-626B4A69A845}" sibTransId="{B1108B07-92FC-4B72-BDE7-4B7E321E00F8}"/>
    <dgm:cxn modelId="{60A2A2FF-2FB5-45AC-AD05-2D131C405A0F}" type="presOf" srcId="{A6003655-5458-4EF3-ACD1-B118AE63E31C}" destId="{C81C2529-0894-4090-B544-C2F096E0BDB5}" srcOrd="0" destOrd="0" presId="urn:microsoft.com/office/officeart/2018/5/layout/IconCircleLabelList"/>
    <dgm:cxn modelId="{CE2A1360-9264-4805-B887-3EB98E3E08AE}" type="presParOf" srcId="{EC717B42-5232-4287-B3C8-234F14A90659}" destId="{6DA12FDE-CF91-4AF1-8AF2-5EFE9A7858BD}" srcOrd="0" destOrd="0" presId="urn:microsoft.com/office/officeart/2018/5/layout/IconCircleLabelList"/>
    <dgm:cxn modelId="{D0F13691-527D-4181-8F07-70F95E95821D}" type="presParOf" srcId="{6DA12FDE-CF91-4AF1-8AF2-5EFE9A7858BD}" destId="{B5CAFA44-E6BD-4A70-A6F3-75E71B090F06}" srcOrd="0" destOrd="0" presId="urn:microsoft.com/office/officeart/2018/5/layout/IconCircleLabelList"/>
    <dgm:cxn modelId="{45BC8578-9E55-465D-856E-FBDC78E05133}" type="presParOf" srcId="{6DA12FDE-CF91-4AF1-8AF2-5EFE9A7858BD}" destId="{5EA80D6C-7D2B-4B9C-8CF3-CA60999F2372}" srcOrd="1" destOrd="0" presId="urn:microsoft.com/office/officeart/2018/5/layout/IconCircleLabelList"/>
    <dgm:cxn modelId="{A554E4F3-15CD-427B-9490-6B30F4B507B0}" type="presParOf" srcId="{6DA12FDE-CF91-4AF1-8AF2-5EFE9A7858BD}" destId="{55422621-A930-4EFA-9060-159686FC0A87}" srcOrd="2" destOrd="0" presId="urn:microsoft.com/office/officeart/2018/5/layout/IconCircleLabelList"/>
    <dgm:cxn modelId="{01AB320F-07B6-432F-927D-BF568002F056}" type="presParOf" srcId="{6DA12FDE-CF91-4AF1-8AF2-5EFE9A7858BD}" destId="{2E7129A7-AFCE-4105-B526-7EAF845F99CE}" srcOrd="3" destOrd="0" presId="urn:microsoft.com/office/officeart/2018/5/layout/IconCircleLabelList"/>
    <dgm:cxn modelId="{01626517-6BDC-42E6-9D0F-EAF95D8A269A}" type="presParOf" srcId="{EC717B42-5232-4287-B3C8-234F14A90659}" destId="{DD14AD37-F791-4337-919C-82226D988E9C}" srcOrd="1" destOrd="0" presId="urn:microsoft.com/office/officeart/2018/5/layout/IconCircleLabelList"/>
    <dgm:cxn modelId="{4A581643-A7C7-4CAC-945E-0DBB83CF3F32}" type="presParOf" srcId="{EC717B42-5232-4287-B3C8-234F14A90659}" destId="{CD5254F6-A77D-4DD0-9C70-6AFB262175D9}" srcOrd="2" destOrd="0" presId="urn:microsoft.com/office/officeart/2018/5/layout/IconCircleLabelList"/>
    <dgm:cxn modelId="{94DB7BBA-CB77-452A-83A4-49BD61D78BFE}" type="presParOf" srcId="{CD5254F6-A77D-4DD0-9C70-6AFB262175D9}" destId="{16D7335F-FC65-4F91-9E66-191FC350E7A8}" srcOrd="0" destOrd="0" presId="urn:microsoft.com/office/officeart/2018/5/layout/IconCircleLabelList"/>
    <dgm:cxn modelId="{5CABB610-8E42-49CE-9C4B-74A632663FDC}" type="presParOf" srcId="{CD5254F6-A77D-4DD0-9C70-6AFB262175D9}" destId="{7F90D8C6-5EDA-49BF-9A22-9A8B6364E59C}" srcOrd="1" destOrd="0" presId="urn:microsoft.com/office/officeart/2018/5/layout/IconCircleLabelList"/>
    <dgm:cxn modelId="{DEF6E11D-DC2C-4C82-8ACD-90FCF3F4BE8A}" type="presParOf" srcId="{CD5254F6-A77D-4DD0-9C70-6AFB262175D9}" destId="{1304BA01-5447-4722-B0A1-78F6DE433A91}" srcOrd="2" destOrd="0" presId="urn:microsoft.com/office/officeart/2018/5/layout/IconCircleLabelList"/>
    <dgm:cxn modelId="{1D6ACC37-B1E4-4A17-AA88-B348FDE1A8BA}" type="presParOf" srcId="{CD5254F6-A77D-4DD0-9C70-6AFB262175D9}" destId="{804EEBD8-1D03-469C-B0A4-69A03D7AF7A5}" srcOrd="3" destOrd="0" presId="urn:microsoft.com/office/officeart/2018/5/layout/IconCircleLabelList"/>
    <dgm:cxn modelId="{0C720006-3DA4-42F6-8707-5FC8E95C1E24}" type="presParOf" srcId="{EC717B42-5232-4287-B3C8-234F14A90659}" destId="{B6F74994-61BC-40AF-ADF0-A35FB1895C7C}" srcOrd="3" destOrd="0" presId="urn:microsoft.com/office/officeart/2018/5/layout/IconCircleLabelList"/>
    <dgm:cxn modelId="{3D706CB0-8DD4-4D51-B630-B56A2ED192C4}" type="presParOf" srcId="{EC717B42-5232-4287-B3C8-234F14A90659}" destId="{C03327E7-9C02-465F-A4F1-0F6F80AF3DB2}" srcOrd="4" destOrd="0" presId="urn:microsoft.com/office/officeart/2018/5/layout/IconCircleLabelList"/>
    <dgm:cxn modelId="{7F5D4B29-CE25-426C-B225-DA18842230D4}" type="presParOf" srcId="{C03327E7-9C02-465F-A4F1-0F6F80AF3DB2}" destId="{84D1E009-B884-4C21-80AD-E09D4959CCD4}" srcOrd="0" destOrd="0" presId="urn:microsoft.com/office/officeart/2018/5/layout/IconCircleLabelList"/>
    <dgm:cxn modelId="{B03BE658-9093-4945-8841-77EDF6AFB3FE}" type="presParOf" srcId="{C03327E7-9C02-465F-A4F1-0F6F80AF3DB2}" destId="{1762AC12-5692-495D-A2E8-0FB0EF43C57D}" srcOrd="1" destOrd="0" presId="urn:microsoft.com/office/officeart/2018/5/layout/IconCircleLabelList"/>
    <dgm:cxn modelId="{ED000557-F1BE-4A34-B15C-752736F332AD}" type="presParOf" srcId="{C03327E7-9C02-465F-A4F1-0F6F80AF3DB2}" destId="{CAF59A2D-9E90-4E11-9504-03142D1C3A6D}" srcOrd="2" destOrd="0" presId="urn:microsoft.com/office/officeart/2018/5/layout/IconCircleLabelList"/>
    <dgm:cxn modelId="{74682C5D-DED1-4903-B28F-257C788CE814}" type="presParOf" srcId="{C03327E7-9C02-465F-A4F1-0F6F80AF3DB2}" destId="{C81C2529-0894-4090-B544-C2F096E0BDB5}" srcOrd="3" destOrd="0" presId="urn:microsoft.com/office/officeart/2018/5/layout/IconCircleLabelList"/>
    <dgm:cxn modelId="{94E77685-F74B-4C7C-A666-48BAFE0DBC27}" type="presParOf" srcId="{EC717B42-5232-4287-B3C8-234F14A90659}" destId="{0A38C5B5-62F1-4858-849C-AA1C6801CDF7}" srcOrd="5" destOrd="0" presId="urn:microsoft.com/office/officeart/2018/5/layout/IconCircleLabelList"/>
    <dgm:cxn modelId="{06A072FE-C7EA-4624-BDEA-67B4464E0E07}" type="presParOf" srcId="{EC717B42-5232-4287-B3C8-234F14A90659}" destId="{87CEA51D-C2A5-4C7F-8292-ADB20EA6EA4C}" srcOrd="6" destOrd="0" presId="urn:microsoft.com/office/officeart/2018/5/layout/IconCircleLabelList"/>
    <dgm:cxn modelId="{2A662E46-E993-4638-BDCE-23CDD9F35716}" type="presParOf" srcId="{87CEA51D-C2A5-4C7F-8292-ADB20EA6EA4C}" destId="{8778C1B6-A1D2-495A-92B7-430ED30BDBA1}" srcOrd="0" destOrd="0" presId="urn:microsoft.com/office/officeart/2018/5/layout/IconCircleLabelList"/>
    <dgm:cxn modelId="{71E21926-BDEC-4FEF-8E91-DF9348B24216}" type="presParOf" srcId="{87CEA51D-C2A5-4C7F-8292-ADB20EA6EA4C}" destId="{E476A919-8409-46A0-BE6A-638CE9B3C618}" srcOrd="1" destOrd="0" presId="urn:microsoft.com/office/officeart/2018/5/layout/IconCircleLabelList"/>
    <dgm:cxn modelId="{475504FE-B100-474B-BF83-2E7EDB35A4AB}" type="presParOf" srcId="{87CEA51D-C2A5-4C7F-8292-ADB20EA6EA4C}" destId="{5ACA6581-1D67-4035-BD07-2C955E8CB477}" srcOrd="2" destOrd="0" presId="urn:microsoft.com/office/officeart/2018/5/layout/IconCircleLabelList"/>
    <dgm:cxn modelId="{787112CC-B7FF-43F3-BA11-917BDA20AC8C}" type="presParOf" srcId="{87CEA51D-C2A5-4C7F-8292-ADB20EA6EA4C}" destId="{8A350553-2B88-4EF9-8B0C-16488CA199D6}"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AFA44-E6BD-4A70-A6F3-75E71B090F06}">
      <dsp:nvSpPr>
        <dsp:cNvPr id="0" name=""/>
        <dsp:cNvSpPr/>
      </dsp:nvSpPr>
      <dsp:spPr>
        <a:xfrm>
          <a:off x="1009132" y="451498"/>
          <a:ext cx="1265714" cy="126571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A80D6C-7D2B-4B9C-8CF3-CA60999F2372}">
      <dsp:nvSpPr>
        <dsp:cNvPr id="0" name=""/>
        <dsp:cNvSpPr/>
      </dsp:nvSpPr>
      <dsp:spPr>
        <a:xfrm>
          <a:off x="1278874" y="721240"/>
          <a:ext cx="726229" cy="7262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7129A7-AFCE-4105-B526-7EAF845F99CE}">
      <dsp:nvSpPr>
        <dsp:cNvPr id="0" name=""/>
        <dsp:cNvSpPr/>
      </dsp:nvSpPr>
      <dsp:spPr>
        <a:xfrm>
          <a:off x="604518" y="2111451"/>
          <a:ext cx="207494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Resting membrane potential (RMP)</a:t>
          </a:r>
        </a:p>
      </dsp:txBody>
      <dsp:txXfrm>
        <a:off x="604518" y="2111451"/>
        <a:ext cx="2074942" cy="720000"/>
      </dsp:txXfrm>
    </dsp:sp>
    <dsp:sp modelId="{16D7335F-FC65-4F91-9E66-191FC350E7A8}">
      <dsp:nvSpPr>
        <dsp:cNvPr id="0" name=""/>
        <dsp:cNvSpPr/>
      </dsp:nvSpPr>
      <dsp:spPr>
        <a:xfrm>
          <a:off x="3447189" y="451498"/>
          <a:ext cx="1265714" cy="126571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90D8C6-5EDA-49BF-9A22-9A8B6364E59C}">
      <dsp:nvSpPr>
        <dsp:cNvPr id="0" name=""/>
        <dsp:cNvSpPr/>
      </dsp:nvSpPr>
      <dsp:spPr>
        <a:xfrm>
          <a:off x="3716931" y="721240"/>
          <a:ext cx="726229" cy="7262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4EEBD8-1D03-469C-B0A4-69A03D7AF7A5}">
      <dsp:nvSpPr>
        <dsp:cNvPr id="0" name=""/>
        <dsp:cNvSpPr/>
      </dsp:nvSpPr>
      <dsp:spPr>
        <a:xfrm>
          <a:off x="3042575" y="2111451"/>
          <a:ext cx="207494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Electrochemical equilibrium </a:t>
          </a:r>
        </a:p>
      </dsp:txBody>
      <dsp:txXfrm>
        <a:off x="3042575" y="2111451"/>
        <a:ext cx="2074942" cy="720000"/>
      </dsp:txXfrm>
    </dsp:sp>
    <dsp:sp modelId="{84D1E009-B884-4C21-80AD-E09D4959CCD4}">
      <dsp:nvSpPr>
        <dsp:cNvPr id="0" name=""/>
        <dsp:cNvSpPr/>
      </dsp:nvSpPr>
      <dsp:spPr>
        <a:xfrm>
          <a:off x="5885246" y="451498"/>
          <a:ext cx="1265714" cy="126571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62AC12-5692-495D-A2E8-0FB0EF43C57D}">
      <dsp:nvSpPr>
        <dsp:cNvPr id="0" name=""/>
        <dsp:cNvSpPr/>
      </dsp:nvSpPr>
      <dsp:spPr>
        <a:xfrm>
          <a:off x="6154988" y="721240"/>
          <a:ext cx="726229" cy="7262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1C2529-0894-4090-B544-C2F096E0BDB5}">
      <dsp:nvSpPr>
        <dsp:cNvPr id="0" name=""/>
        <dsp:cNvSpPr/>
      </dsp:nvSpPr>
      <dsp:spPr>
        <a:xfrm>
          <a:off x="5480632" y="2111451"/>
          <a:ext cx="207494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Gibbs - Donnan potential </a:t>
          </a:r>
        </a:p>
      </dsp:txBody>
      <dsp:txXfrm>
        <a:off x="5480632" y="2111451"/>
        <a:ext cx="2074942" cy="720000"/>
      </dsp:txXfrm>
    </dsp:sp>
    <dsp:sp modelId="{8778C1B6-A1D2-495A-92B7-430ED30BDBA1}">
      <dsp:nvSpPr>
        <dsp:cNvPr id="0" name=""/>
        <dsp:cNvSpPr/>
      </dsp:nvSpPr>
      <dsp:spPr>
        <a:xfrm>
          <a:off x="8323303" y="451498"/>
          <a:ext cx="1265714" cy="126571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76A919-8409-46A0-BE6A-638CE9B3C618}">
      <dsp:nvSpPr>
        <dsp:cNvPr id="0" name=""/>
        <dsp:cNvSpPr/>
      </dsp:nvSpPr>
      <dsp:spPr>
        <a:xfrm>
          <a:off x="8593045" y="721240"/>
          <a:ext cx="726229" cy="72622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A350553-2B88-4EF9-8B0C-16488CA199D6}">
      <dsp:nvSpPr>
        <dsp:cNvPr id="0" name=""/>
        <dsp:cNvSpPr/>
      </dsp:nvSpPr>
      <dsp:spPr>
        <a:xfrm>
          <a:off x="7918689" y="2111451"/>
          <a:ext cx="207494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Nernst equation (ion equilibrium potential )</a:t>
          </a:r>
        </a:p>
      </dsp:txBody>
      <dsp:txXfrm>
        <a:off x="7918689" y="2111451"/>
        <a:ext cx="2074942"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0E894A-D0C8-45E7-B4FC-55E3821C1AB4}" type="datetimeFigureOut">
              <a:rPr lang="en-US" smtClean="0"/>
              <a:t>3/20/2023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2A4C33-BA93-4F5F-907B-EDA6CDC16307}" type="slidenum">
              <a:rPr lang="en-US" smtClean="0"/>
              <a:t>‹#›</a:t>
            </a:fld>
            <a:endParaRPr lang="en-US"/>
          </a:p>
        </p:txBody>
      </p:sp>
    </p:spTree>
    <p:extLst>
      <p:ext uri="{BB962C8B-B14F-4D97-AF65-F5344CB8AC3E}">
        <p14:creationId xmlns:p14="http://schemas.microsoft.com/office/powerpoint/2010/main" val="192470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2A4C33-BA93-4F5F-907B-EDA6CDC16307}" type="slidenum">
              <a:rPr lang="en-US" smtClean="0"/>
              <a:t>2</a:t>
            </a:fld>
            <a:endParaRPr lang="en-US"/>
          </a:p>
        </p:txBody>
      </p:sp>
    </p:spTree>
    <p:extLst>
      <p:ext uri="{BB962C8B-B14F-4D97-AF65-F5344CB8AC3E}">
        <p14:creationId xmlns:p14="http://schemas.microsoft.com/office/powerpoint/2010/main" val="3574053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6B623AE6-9BEC-48FF-AA0E-C950EEA0CD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646013-1970-4C51-8086-1F9C2267EC7D}" type="slidenum">
              <a:rPr lang="en-AU" altLang="en-US"/>
              <a:pPr eaLnBrk="1" hangingPunct="1"/>
              <a:t>4</a:t>
            </a:fld>
            <a:endParaRPr lang="en-AU" altLang="en-US"/>
          </a:p>
        </p:txBody>
      </p:sp>
      <p:sp>
        <p:nvSpPr>
          <p:cNvPr id="25603" name="Rectangle 2">
            <a:extLst>
              <a:ext uri="{FF2B5EF4-FFF2-40B4-BE49-F238E27FC236}">
                <a16:creationId xmlns:a16="http://schemas.microsoft.com/office/drawing/2014/main" id="{E1212486-47A9-4403-9FE4-24FA112E2CC7}"/>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941273B9-C341-48F9-BFB4-26C98C678EE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AU" altLang="en-US" sz="900" dirty="0">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2A4C33-BA93-4F5F-907B-EDA6CDC16307}" type="slidenum">
              <a:rPr lang="en-US" smtClean="0"/>
              <a:t>6</a:t>
            </a:fld>
            <a:endParaRPr lang="en-US"/>
          </a:p>
        </p:txBody>
      </p:sp>
    </p:spTree>
    <p:extLst>
      <p:ext uri="{BB962C8B-B14F-4D97-AF65-F5344CB8AC3E}">
        <p14:creationId xmlns:p14="http://schemas.microsoft.com/office/powerpoint/2010/main" val="948721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2A4C33-BA93-4F5F-907B-EDA6CDC16307}" type="slidenum">
              <a:rPr lang="en-US" smtClean="0"/>
              <a:t>8</a:t>
            </a:fld>
            <a:endParaRPr lang="en-US"/>
          </a:p>
        </p:txBody>
      </p:sp>
    </p:spTree>
    <p:extLst>
      <p:ext uri="{BB962C8B-B14F-4D97-AF65-F5344CB8AC3E}">
        <p14:creationId xmlns:p14="http://schemas.microsoft.com/office/powerpoint/2010/main" val="1088290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2A4C33-BA93-4F5F-907B-EDA6CDC16307}" type="slidenum">
              <a:rPr lang="en-US" smtClean="0"/>
              <a:t>9</a:t>
            </a:fld>
            <a:endParaRPr lang="en-US"/>
          </a:p>
        </p:txBody>
      </p:sp>
    </p:spTree>
    <p:extLst>
      <p:ext uri="{BB962C8B-B14F-4D97-AF65-F5344CB8AC3E}">
        <p14:creationId xmlns:p14="http://schemas.microsoft.com/office/powerpoint/2010/main" val="2747697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E0B22-F4FD-44E6-9765-AC8AD5811E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B14F0E-0445-4319-A89B-83AD96DA19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A5D431-6788-46A2-A0B7-3429724A399D}"/>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01434D11-8F50-4053-8B1A-4CA198A592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FCAAFA-C5E1-4C7F-8AF7-19B641B30785}"/>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629743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28C78-7B4D-4F54-BC0A-B99A7A75A5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FC8653-F2FF-4C63-A383-6C8E6F645D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951C7C-8F3B-4F0E-B652-CA5CA15FBC2C}"/>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3A3A5277-2944-4A62-A1E2-D0729BD76C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36460A-BFAF-44A8-AF88-82B2EEFEAF6F}"/>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3481170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1C7149-25D3-47CC-B7BC-15328193E0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C98691-B537-4A39-87AC-56A1C3DB52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1525A-1EC9-46FA-BF19-259D9A42AAF2}"/>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C65E8C33-7A55-445A-A2A5-9E70A1BF99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937437-16A0-4F76-A095-F8D2A3AB32D1}"/>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4225557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4E54-5A44-419B-8906-34770D9938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006D4-3928-46D7-B6D6-ED5075BBC3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B02B56-6205-4EA3-B699-874E1D8AB650}"/>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A44C94EE-51C2-4C51-82BF-2E7AA2D28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7103A1-9BE3-437F-A139-6F4FDB69CB46}"/>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352862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D587C-22A7-4D82-A73D-B3B79BE377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A84356-2755-4DF7-B5D7-6F2B0ACDBB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C3BC71-5AC1-49BD-843C-4BC9F935A835}"/>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2FFE35AE-0B8B-4222-82FB-A77DE7842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F63C8-18FF-4B6B-8B0A-969BD7CFE3D2}"/>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364523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50C50-FE4C-401D-B881-53D64E6634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84D08E-88D5-4FAF-8DD0-7EA1437106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062392-B45D-492E-B1CA-8D565215E4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0CADDE-D6AD-4F30-9597-8CBFD4038B00}"/>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6" name="Footer Placeholder 5">
            <a:extLst>
              <a:ext uri="{FF2B5EF4-FFF2-40B4-BE49-F238E27FC236}">
                <a16:creationId xmlns:a16="http://schemas.microsoft.com/office/drawing/2014/main" id="{715572B4-DFB1-4E9F-A02B-1B724DFE35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2A45E-DDA0-4083-BD59-305C4E4B7ACF}"/>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1194668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3E7A-A470-4AD7-B1F3-9DF8965976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0D1B44-C5F8-43AC-B7F2-1396C38941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12B279-2048-4606-8528-AE6EC5A9DF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8E9ADE-928B-44FF-9F57-9C91C4377B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65A10-9F59-4368-AB77-0792DB7654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EDC85E-A75B-453C-9D59-4BBB3F770ADB}"/>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8" name="Footer Placeholder 7">
            <a:extLst>
              <a:ext uri="{FF2B5EF4-FFF2-40B4-BE49-F238E27FC236}">
                <a16:creationId xmlns:a16="http://schemas.microsoft.com/office/drawing/2014/main" id="{27F92867-BDA3-42FA-8368-0751E4C902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0E84BF-0758-4FA9-B0B3-89BCF1D57ABB}"/>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3690658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D9260-0361-4DF3-A132-CE38F8B609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892CFF-256A-4E72-91A3-4DAEC7C082B6}"/>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4" name="Footer Placeholder 3">
            <a:extLst>
              <a:ext uri="{FF2B5EF4-FFF2-40B4-BE49-F238E27FC236}">
                <a16:creationId xmlns:a16="http://schemas.microsoft.com/office/drawing/2014/main" id="{D338D500-321C-4B92-BD89-FC7F714A01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723C8D-B4F7-4DB5-B257-5D22770C0D75}"/>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415297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4EBE0-12A9-4A39-B1C0-6B2C4F540BCE}"/>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3" name="Footer Placeholder 2">
            <a:extLst>
              <a:ext uri="{FF2B5EF4-FFF2-40B4-BE49-F238E27FC236}">
                <a16:creationId xmlns:a16="http://schemas.microsoft.com/office/drawing/2014/main" id="{1E3039AC-78DF-4D0E-8E2C-D0384D4318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E8253-403E-49A1-BB66-6CA56F0164AA}"/>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887300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A85FC-4EBF-4AD5-97E4-8962C56F8E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0C09F2-B6AD-495F-81B5-4D109F90B6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D4EB99-BD0F-413E-B4D0-2743C5FCB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3B8730-CB07-4FD2-9973-D2D80CD37DCE}"/>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6" name="Footer Placeholder 5">
            <a:extLst>
              <a:ext uri="{FF2B5EF4-FFF2-40B4-BE49-F238E27FC236}">
                <a16:creationId xmlns:a16="http://schemas.microsoft.com/office/drawing/2014/main" id="{92A9246B-8A1E-45B0-886F-8A201B73F3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D70F7-51C3-400D-A0B1-EE9C6B979C75}"/>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2392431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FDBFC-77D4-4078-BCAF-E0004EF621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20229C-3814-4607-AF62-A3B4C2E1BF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EFD15F-1CC1-491D-B304-AE30249619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E6767D-D7C9-45DF-9CF2-927D9F24534A}"/>
              </a:ext>
            </a:extLst>
          </p:cNvPr>
          <p:cNvSpPr>
            <a:spLocks noGrp="1"/>
          </p:cNvSpPr>
          <p:nvPr>
            <p:ph type="dt" sz="half" idx="10"/>
          </p:nvPr>
        </p:nvSpPr>
        <p:spPr/>
        <p:txBody>
          <a:bodyPr/>
          <a:lstStyle/>
          <a:p>
            <a:fld id="{F2B28F97-E462-4C1E-AFCE-52E677B34C31}" type="datetimeFigureOut">
              <a:rPr lang="en-US" smtClean="0"/>
              <a:t>3/20/2023</a:t>
            </a:fld>
            <a:endParaRPr lang="en-US"/>
          </a:p>
        </p:txBody>
      </p:sp>
      <p:sp>
        <p:nvSpPr>
          <p:cNvPr id="6" name="Footer Placeholder 5">
            <a:extLst>
              <a:ext uri="{FF2B5EF4-FFF2-40B4-BE49-F238E27FC236}">
                <a16:creationId xmlns:a16="http://schemas.microsoft.com/office/drawing/2014/main" id="{93B6D9E2-F5B4-4790-9E53-DFD1A8628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0806B-E300-438A-862A-207957840D86}"/>
              </a:ext>
            </a:extLst>
          </p:cNvPr>
          <p:cNvSpPr>
            <a:spLocks noGrp="1"/>
          </p:cNvSpPr>
          <p:nvPr>
            <p:ph type="sldNum" sz="quarter" idx="12"/>
          </p:nvPr>
        </p:nvSpPr>
        <p:spPr/>
        <p:txBody>
          <a:bodyPr/>
          <a:lstStyle/>
          <a:p>
            <a:fld id="{60B66963-8415-449B-9BE6-E94E5D0D456D}" type="slidenum">
              <a:rPr lang="en-US" smtClean="0"/>
              <a:t>‹#›</a:t>
            </a:fld>
            <a:endParaRPr lang="en-US"/>
          </a:p>
        </p:txBody>
      </p:sp>
    </p:spTree>
    <p:extLst>
      <p:ext uri="{BB962C8B-B14F-4D97-AF65-F5344CB8AC3E}">
        <p14:creationId xmlns:p14="http://schemas.microsoft.com/office/powerpoint/2010/main" val="404458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19642E-397A-4E89-B0A6-C7BDEF1449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456F3D-AD91-451E-ACF7-A30850EB0C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9FA3D6-9C86-4B85-A2F2-1633226A61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28F97-E462-4C1E-AFCE-52E677B34C31}" type="datetimeFigureOut">
              <a:rPr lang="en-US" smtClean="0"/>
              <a:t>3/20/2023</a:t>
            </a:fld>
            <a:endParaRPr lang="en-US"/>
          </a:p>
        </p:txBody>
      </p:sp>
      <p:sp>
        <p:nvSpPr>
          <p:cNvPr id="5" name="Footer Placeholder 4">
            <a:extLst>
              <a:ext uri="{FF2B5EF4-FFF2-40B4-BE49-F238E27FC236}">
                <a16:creationId xmlns:a16="http://schemas.microsoft.com/office/drawing/2014/main" id="{81919C2E-C764-4238-83A6-7F322FDC0E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0A3F53-BEBB-45DD-9DC9-2B393F66DB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66963-8415-449B-9BE6-E94E5D0D456D}" type="slidenum">
              <a:rPr lang="en-US" smtClean="0"/>
              <a:t>‹#›</a:t>
            </a:fld>
            <a:endParaRPr lang="en-US"/>
          </a:p>
        </p:txBody>
      </p:sp>
    </p:spTree>
    <p:extLst>
      <p:ext uri="{BB962C8B-B14F-4D97-AF65-F5344CB8AC3E}">
        <p14:creationId xmlns:p14="http://schemas.microsoft.com/office/powerpoint/2010/main" val="1047793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136">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104" name="Rectangle 138">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52604"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098" name="Title 1">
            <a:extLst>
              <a:ext uri="{FF2B5EF4-FFF2-40B4-BE49-F238E27FC236}">
                <a16:creationId xmlns:a16="http://schemas.microsoft.com/office/drawing/2014/main" id="{1FE96234-E6F7-4DED-BA6E-6E0960ABC71A}"/>
              </a:ext>
            </a:extLst>
          </p:cNvPr>
          <p:cNvSpPr>
            <a:spLocks noGrp="1"/>
          </p:cNvSpPr>
          <p:nvPr>
            <p:ph type="title"/>
          </p:nvPr>
        </p:nvSpPr>
        <p:spPr>
          <a:xfrm>
            <a:off x="3045213" y="731520"/>
            <a:ext cx="6089904" cy="1426464"/>
          </a:xfrm>
        </p:spPr>
        <p:txBody>
          <a:bodyPr>
            <a:normAutofit/>
          </a:bodyPr>
          <a:lstStyle/>
          <a:p>
            <a:pPr algn="ctr"/>
            <a:r>
              <a:rPr lang="en-US" altLang="en-US" b="1">
                <a:solidFill>
                  <a:srgbClr val="FFFFFF"/>
                </a:solidFill>
              </a:rPr>
              <a:t>objectives</a:t>
            </a:r>
          </a:p>
        </p:txBody>
      </p:sp>
      <p:sp>
        <p:nvSpPr>
          <p:cNvPr id="141" name="Rectangle 140">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3" name="Rectangle 142">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05" name="Content Placeholder 2">
            <a:extLst>
              <a:ext uri="{FF2B5EF4-FFF2-40B4-BE49-F238E27FC236}">
                <a16:creationId xmlns:a16="http://schemas.microsoft.com/office/drawing/2014/main" id="{B5425D0A-7575-41E5-B1CD-0273AA599226}"/>
              </a:ext>
            </a:extLst>
          </p:cNvPr>
          <p:cNvGraphicFramePr>
            <a:graphicFrameLocks noGrp="1"/>
          </p:cNvGraphicFramePr>
          <p:nvPr>
            <p:ph idx="1"/>
            <p:extLst>
              <p:ext uri="{D42A27DB-BD31-4B8C-83A1-F6EECF244321}">
                <p14:modId xmlns:p14="http://schemas.microsoft.com/office/powerpoint/2010/main" val="936705766"/>
              </p:ext>
            </p:extLst>
          </p:nvPr>
        </p:nvGraphicFramePr>
        <p:xfrm>
          <a:off x="788988" y="2798763"/>
          <a:ext cx="10598150" cy="32829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EC202-48B6-E350-9414-98715857B95C}"/>
              </a:ext>
            </a:extLst>
          </p:cNvPr>
          <p:cNvSpPr>
            <a:spLocks noGrp="1"/>
          </p:cNvSpPr>
          <p:nvPr>
            <p:ph type="title"/>
          </p:nvPr>
        </p:nvSpPr>
        <p:spPr/>
        <p:txBody>
          <a:bodyPr/>
          <a:lstStyle/>
          <a:p>
            <a:r>
              <a:rPr lang="en-US" dirty="0"/>
              <a:t>Results of donna's equilibrium </a:t>
            </a:r>
          </a:p>
        </p:txBody>
      </p:sp>
      <p:sp>
        <p:nvSpPr>
          <p:cNvPr id="3" name="Content Placeholder 2">
            <a:extLst>
              <a:ext uri="{FF2B5EF4-FFF2-40B4-BE49-F238E27FC236}">
                <a16:creationId xmlns:a16="http://schemas.microsoft.com/office/drawing/2014/main" id="{2187BA50-5C29-1089-E4E3-BA84EC1E1B8A}"/>
              </a:ext>
            </a:extLst>
          </p:cNvPr>
          <p:cNvSpPr>
            <a:spLocks noGrp="1"/>
          </p:cNvSpPr>
          <p:nvPr>
            <p:ph idx="1"/>
          </p:nvPr>
        </p:nvSpPr>
        <p:spPr/>
        <p:txBody>
          <a:bodyPr/>
          <a:lstStyle/>
          <a:p>
            <a:pPr marL="0" indent="0">
              <a:buNone/>
            </a:pPr>
            <a:r>
              <a:rPr lang="en-US" dirty="0"/>
              <a:t>Protein component ( blood )     Non protein component ( cells)  </a:t>
            </a:r>
          </a:p>
          <a:p>
            <a:r>
              <a:rPr lang="en-US" dirty="0"/>
              <a:t>Conc of Na+ = Electrical of Na+</a:t>
            </a:r>
          </a:p>
          <a:p>
            <a:r>
              <a:rPr lang="en-US" dirty="0"/>
              <a:t>Positive  charge= -negative charge  in each compartment </a:t>
            </a:r>
          </a:p>
          <a:p>
            <a:r>
              <a:rPr lang="en-US" dirty="0"/>
              <a:t>The product of Na+ and Cl-= Product of Na+ and Cl-</a:t>
            </a:r>
          </a:p>
          <a:p>
            <a:r>
              <a:rPr lang="en-US" dirty="0"/>
              <a:t>The sum of Na + and cl-&gt; The sum of Na + and cl-</a:t>
            </a:r>
          </a:p>
          <a:p>
            <a:r>
              <a:rPr lang="en-US" dirty="0"/>
              <a:t>Osmotic pressure &gt;</a:t>
            </a:r>
          </a:p>
          <a:p>
            <a:r>
              <a:rPr lang="en-US" dirty="0"/>
              <a:t> water moves from non protein to protein </a:t>
            </a:r>
          </a:p>
        </p:txBody>
      </p:sp>
    </p:spTree>
    <p:extLst>
      <p:ext uri="{BB962C8B-B14F-4D97-AF65-F5344CB8AC3E}">
        <p14:creationId xmlns:p14="http://schemas.microsoft.com/office/powerpoint/2010/main" val="3490536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4D20-975D-C55F-A8E2-BAD61DC99C5E}"/>
              </a:ext>
            </a:extLst>
          </p:cNvPr>
          <p:cNvSpPr>
            <a:spLocks noGrp="1"/>
          </p:cNvSpPr>
          <p:nvPr>
            <p:ph type="title"/>
          </p:nvPr>
        </p:nvSpPr>
        <p:spPr/>
        <p:txBody>
          <a:bodyPr/>
          <a:lstStyle/>
          <a:p>
            <a:r>
              <a:rPr lang="en-US" dirty="0"/>
              <a:t>Physiology versus pathology</a:t>
            </a:r>
          </a:p>
        </p:txBody>
      </p:sp>
      <p:sp>
        <p:nvSpPr>
          <p:cNvPr id="3" name="Content Placeholder 2">
            <a:extLst>
              <a:ext uri="{FF2B5EF4-FFF2-40B4-BE49-F238E27FC236}">
                <a16:creationId xmlns:a16="http://schemas.microsoft.com/office/drawing/2014/main" id="{8CBD832E-6FD0-590F-28D8-BE5E3EC7BAF1}"/>
              </a:ext>
            </a:extLst>
          </p:cNvPr>
          <p:cNvSpPr>
            <a:spLocks noGrp="1"/>
          </p:cNvSpPr>
          <p:nvPr>
            <p:ph idx="1"/>
          </p:nvPr>
        </p:nvSpPr>
        <p:spPr>
          <a:xfrm>
            <a:off x="838200" y="1690688"/>
            <a:ext cx="10515600" cy="4486275"/>
          </a:xfrm>
        </p:spPr>
        <p:txBody>
          <a:bodyPr>
            <a:normAutofit lnSpcReduction="10000"/>
          </a:bodyPr>
          <a:lstStyle/>
          <a:p>
            <a:pPr marL="0" indent="0">
              <a:buNone/>
            </a:pPr>
            <a:r>
              <a:rPr lang="en-US" dirty="0"/>
              <a:t>Hypoperfusion </a:t>
            </a:r>
          </a:p>
          <a:p>
            <a:pPr marL="0" indent="0">
              <a:buNone/>
            </a:pPr>
            <a:r>
              <a:rPr lang="en-US" dirty="0"/>
              <a:t>Heart: Angina </a:t>
            </a:r>
          </a:p>
          <a:p>
            <a:pPr marL="0" indent="0">
              <a:buNone/>
            </a:pPr>
            <a:r>
              <a:rPr lang="en-US" dirty="0"/>
              <a:t>Brain: ischemic stroke </a:t>
            </a:r>
          </a:p>
          <a:p>
            <a:pPr marL="0" indent="0">
              <a:buNone/>
            </a:pPr>
            <a:r>
              <a:rPr lang="en-US" dirty="0"/>
              <a:t>Liver: cholecystitis </a:t>
            </a:r>
          </a:p>
          <a:p>
            <a:pPr marL="0" indent="0">
              <a:buNone/>
            </a:pPr>
            <a:r>
              <a:rPr lang="en-US" dirty="0"/>
              <a:t>Shock </a:t>
            </a:r>
          </a:p>
          <a:p>
            <a:pPr marL="0" indent="0">
              <a:buNone/>
            </a:pPr>
            <a:r>
              <a:rPr lang="en-US" dirty="0"/>
              <a:t>Factors affecting perfusion ( Effective arterial blood Volume)</a:t>
            </a:r>
          </a:p>
          <a:p>
            <a:pPr marL="0" indent="0">
              <a:buNone/>
            </a:pPr>
            <a:r>
              <a:rPr lang="en-US" dirty="0"/>
              <a:t>Oncotic pressure </a:t>
            </a:r>
          </a:p>
          <a:p>
            <a:pPr marL="0" indent="0">
              <a:buNone/>
            </a:pPr>
            <a:r>
              <a:rPr lang="en-US" dirty="0"/>
              <a:t>Donna's equilibrium </a:t>
            </a:r>
          </a:p>
          <a:p>
            <a:pPr marL="0" indent="0">
              <a:buNone/>
            </a:pPr>
            <a:r>
              <a:rPr lang="en-US" dirty="0"/>
              <a:t>Plasma Proteins  are acting in their own self interest </a:t>
            </a:r>
          </a:p>
        </p:txBody>
      </p:sp>
    </p:spTree>
    <p:extLst>
      <p:ext uri="{BB962C8B-B14F-4D97-AF65-F5344CB8AC3E}">
        <p14:creationId xmlns:p14="http://schemas.microsoft.com/office/powerpoint/2010/main" val="4085942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2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41" name="Rectangle 3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3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53B1EA-E965-4075-9D1B-EB741C94E515}"/>
              </a:ext>
            </a:extLst>
          </p:cNvPr>
          <p:cNvSpPr>
            <a:spLocks noGrp="1"/>
          </p:cNvSpPr>
          <p:nvPr>
            <p:ph type="title"/>
          </p:nvPr>
        </p:nvSpPr>
        <p:spPr>
          <a:xfrm>
            <a:off x="1043631" y="809898"/>
            <a:ext cx="9942716" cy="1554480"/>
          </a:xfrm>
        </p:spPr>
        <p:txBody>
          <a:bodyPr anchor="ctr">
            <a:normAutofit/>
          </a:bodyPr>
          <a:lstStyle/>
          <a:p>
            <a:r>
              <a:rPr lang="en-US" sz="4800"/>
              <a:t>Excitable membrane tissue </a:t>
            </a:r>
          </a:p>
        </p:txBody>
      </p:sp>
      <p:sp>
        <p:nvSpPr>
          <p:cNvPr id="3" name="Content Placeholder 2">
            <a:extLst>
              <a:ext uri="{FF2B5EF4-FFF2-40B4-BE49-F238E27FC236}">
                <a16:creationId xmlns:a16="http://schemas.microsoft.com/office/drawing/2014/main" id="{C461308B-12E6-4DD9-888E-9CFA9CB8E13F}"/>
              </a:ext>
            </a:extLst>
          </p:cNvPr>
          <p:cNvSpPr>
            <a:spLocks noGrp="1"/>
          </p:cNvSpPr>
          <p:nvPr>
            <p:ph idx="1"/>
          </p:nvPr>
        </p:nvSpPr>
        <p:spPr>
          <a:xfrm>
            <a:off x="1045028" y="3017522"/>
            <a:ext cx="9941319" cy="3124658"/>
          </a:xfrm>
        </p:spPr>
        <p:txBody>
          <a:bodyPr anchor="ctr">
            <a:normAutofit/>
          </a:bodyPr>
          <a:lstStyle/>
          <a:p>
            <a:pPr marL="0" indent="0">
              <a:buNone/>
            </a:pPr>
            <a:r>
              <a:rPr lang="en-US" sz="2400" dirty="0"/>
              <a:t>neurons or nerves are identified as excitable cells because they can be electrically excited resulting in the generation of action potentials. Other examples of excitable cells are skeletal, smooth, and cardiac muscle cells </a:t>
            </a:r>
          </a:p>
        </p:txBody>
      </p:sp>
      <p:cxnSp>
        <p:nvCxnSpPr>
          <p:cNvPr id="39" name="Straight Connector 3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758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EDD2D5BC-E45A-4B37-8874-1D9A41E75D8C}"/>
              </a:ext>
            </a:extLst>
          </p:cNvPr>
          <p:cNvSpPr>
            <a:spLocks noGrp="1"/>
          </p:cNvSpPr>
          <p:nvPr>
            <p:ph type="title"/>
          </p:nvPr>
        </p:nvSpPr>
        <p:spPr/>
        <p:txBody>
          <a:bodyPr/>
          <a:lstStyle/>
          <a:p>
            <a:r>
              <a:rPr lang="en-US" altLang="en-US" b="1"/>
              <a:t>Membrane potential </a:t>
            </a:r>
          </a:p>
        </p:txBody>
      </p:sp>
      <p:sp>
        <p:nvSpPr>
          <p:cNvPr id="5123" name="Content Placeholder 2">
            <a:extLst>
              <a:ext uri="{FF2B5EF4-FFF2-40B4-BE49-F238E27FC236}">
                <a16:creationId xmlns:a16="http://schemas.microsoft.com/office/drawing/2014/main" id="{30D28A4D-6AB5-4D47-8732-E3012758F4F1}"/>
              </a:ext>
            </a:extLst>
          </p:cNvPr>
          <p:cNvSpPr>
            <a:spLocks noGrp="1"/>
          </p:cNvSpPr>
          <p:nvPr>
            <p:ph idx="1"/>
          </p:nvPr>
        </p:nvSpPr>
        <p:spPr>
          <a:xfrm>
            <a:off x="1524000" y="2332038"/>
            <a:ext cx="8229600" cy="4525962"/>
          </a:xfrm>
        </p:spPr>
        <p:txBody>
          <a:bodyPr/>
          <a:lstStyle/>
          <a:p>
            <a:r>
              <a:rPr lang="en-US" altLang="en-US" sz="4000"/>
              <a:t> Biological function and one of the examples is </a:t>
            </a:r>
          </a:p>
          <a:p>
            <a:pPr>
              <a:buFontTx/>
              <a:buNone/>
            </a:pPr>
            <a:r>
              <a:rPr lang="en-US" altLang="en-US" sz="4000"/>
              <a:t>          Action potential</a:t>
            </a:r>
          </a:p>
          <a:p>
            <a:r>
              <a:rPr lang="en-US" altLang="en-US" sz="4000"/>
              <a:t> Muscle contraction </a:t>
            </a:r>
          </a:p>
          <a:p>
            <a:r>
              <a:rPr lang="en-US" altLang="en-US" sz="4000"/>
              <a:t>Signal transduction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7" name="Picture 9">
            <a:extLst>
              <a:ext uri="{FF2B5EF4-FFF2-40B4-BE49-F238E27FC236}">
                <a16:creationId xmlns:a16="http://schemas.microsoft.com/office/drawing/2014/main" id="{60EEE1E1-AFA6-4F4B-928E-2B8EFED33BF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41720" y="0"/>
            <a:ext cx="6035040"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6" name="Picture 8">
            <a:extLst>
              <a:ext uri="{FF2B5EF4-FFF2-40B4-BE49-F238E27FC236}">
                <a16:creationId xmlns:a16="http://schemas.microsoft.com/office/drawing/2014/main" id="{2C56A609-0F78-490E-BA2C-1668819EF02E}"/>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0" y="4012822"/>
            <a:ext cx="5426764" cy="25234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 name="Rectangle 72">
            <a:extLst>
              <a:ext uri="{FF2B5EF4-FFF2-40B4-BE49-F238E27FC236}">
                <a16:creationId xmlns:a16="http://schemas.microsoft.com/office/drawing/2014/main" id="{799448F2-0E5B-42DA-B2D1-11A14E947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0280" y="0"/>
            <a:ext cx="9144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E8A7552-20E1-4F34-ADAB-C1DB6634D4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83280"/>
            <a:ext cx="6126480" cy="9144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8" name="Picture 12">
            <a:extLst>
              <a:ext uri="{FF2B5EF4-FFF2-40B4-BE49-F238E27FC236}">
                <a16:creationId xmlns:a16="http://schemas.microsoft.com/office/drawing/2014/main" id="{5A6F1E9B-B758-4706-9A9B-447B809C4111}"/>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79214" y="0"/>
            <a:ext cx="5426764" cy="322690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4F2FF-7218-4E9C-6624-65611D8F9B50}"/>
              </a:ext>
            </a:extLst>
          </p:cNvPr>
          <p:cNvSpPr>
            <a:spLocks noGrp="1"/>
          </p:cNvSpPr>
          <p:nvPr>
            <p:ph type="title"/>
          </p:nvPr>
        </p:nvSpPr>
        <p:spPr/>
        <p:txBody>
          <a:bodyPr/>
          <a:lstStyle/>
          <a:p>
            <a:r>
              <a:rPr lang="en-US" dirty="0"/>
              <a:t>Resting membrane potential</a:t>
            </a:r>
          </a:p>
        </p:txBody>
      </p:sp>
      <p:sp>
        <p:nvSpPr>
          <p:cNvPr id="3" name="Content Placeholder 2">
            <a:extLst>
              <a:ext uri="{FF2B5EF4-FFF2-40B4-BE49-F238E27FC236}">
                <a16:creationId xmlns:a16="http://schemas.microsoft.com/office/drawing/2014/main" id="{A1DF32F2-B137-A457-2E8C-BB96FF6FEDE8}"/>
              </a:ext>
            </a:extLst>
          </p:cNvPr>
          <p:cNvSpPr>
            <a:spLocks noGrp="1"/>
          </p:cNvSpPr>
          <p:nvPr>
            <p:ph idx="1"/>
          </p:nvPr>
        </p:nvSpPr>
        <p:spPr/>
        <p:txBody>
          <a:bodyPr/>
          <a:lstStyle/>
          <a:p>
            <a:pPr marL="0" indent="0">
              <a:buNone/>
            </a:pPr>
            <a:r>
              <a:rPr lang="en-US" dirty="0"/>
              <a:t>K outflow is important than Na+ inflow</a:t>
            </a:r>
          </a:p>
          <a:p>
            <a:pPr marL="0" indent="0">
              <a:buNone/>
            </a:pPr>
            <a:r>
              <a:rPr lang="en-US" dirty="0"/>
              <a:t>Nernst equation </a:t>
            </a:r>
          </a:p>
          <a:p>
            <a:pPr marL="0" indent="0">
              <a:buNone/>
            </a:pPr>
            <a:r>
              <a:rPr lang="en-US" dirty="0"/>
              <a:t>equilibrium potential = conc outside/ conc inside </a:t>
            </a:r>
          </a:p>
          <a:p>
            <a:pPr marL="0" indent="0">
              <a:buNone/>
            </a:pPr>
            <a:r>
              <a:rPr lang="en-US" dirty="0"/>
              <a:t>equilibrium potential= - log conc inside/ conc outside </a:t>
            </a:r>
          </a:p>
          <a:p>
            <a:pPr marL="0" indent="0">
              <a:buNone/>
            </a:pPr>
            <a:endParaRPr lang="en-US" dirty="0"/>
          </a:p>
          <a:p>
            <a:pPr marL="0" indent="0">
              <a:buNone/>
            </a:pPr>
            <a:r>
              <a:rPr lang="en-US" dirty="0"/>
              <a:t>Goldmans equation </a:t>
            </a:r>
          </a:p>
          <a:p>
            <a:pPr marL="0" indent="0">
              <a:buNone/>
            </a:pPr>
            <a:r>
              <a:rPr lang="en-US" dirty="0"/>
              <a:t>Selective permeability 95%</a:t>
            </a:r>
          </a:p>
          <a:p>
            <a:pPr marL="0" indent="0">
              <a:buNone/>
            </a:pPr>
            <a:r>
              <a:rPr lang="en-US" dirty="0"/>
              <a:t>Na+ and K+ ATP </a:t>
            </a:r>
            <a:r>
              <a:rPr lang="en-US" dirty="0" err="1"/>
              <a:t>ase</a:t>
            </a:r>
            <a:r>
              <a:rPr lang="en-US" dirty="0"/>
              <a:t> Pump </a:t>
            </a:r>
          </a:p>
          <a:p>
            <a:pPr marL="0" indent="0">
              <a:buNone/>
            </a:pPr>
            <a:endParaRPr lang="en-US" dirty="0"/>
          </a:p>
        </p:txBody>
      </p:sp>
    </p:spTree>
    <p:extLst>
      <p:ext uri="{BB962C8B-B14F-4D97-AF65-F5344CB8AC3E}">
        <p14:creationId xmlns:p14="http://schemas.microsoft.com/office/powerpoint/2010/main" val="2302193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69778-B7D0-5883-A5F1-8824CE80AF71}"/>
              </a:ext>
            </a:extLst>
          </p:cNvPr>
          <p:cNvSpPr>
            <a:spLocks noGrp="1"/>
          </p:cNvSpPr>
          <p:nvPr>
            <p:ph type="title"/>
          </p:nvPr>
        </p:nvSpPr>
        <p:spPr/>
        <p:txBody>
          <a:bodyPr/>
          <a:lstStyle/>
          <a:p>
            <a:r>
              <a:rPr lang="en-US" dirty="0"/>
              <a:t>Application </a:t>
            </a:r>
          </a:p>
        </p:txBody>
      </p:sp>
      <p:sp>
        <p:nvSpPr>
          <p:cNvPr id="3" name="Content Placeholder 2">
            <a:extLst>
              <a:ext uri="{FF2B5EF4-FFF2-40B4-BE49-F238E27FC236}">
                <a16:creationId xmlns:a16="http://schemas.microsoft.com/office/drawing/2014/main" id="{0D45C9DE-5DE9-58F8-42D5-F540C4E84D6B}"/>
              </a:ext>
            </a:extLst>
          </p:cNvPr>
          <p:cNvSpPr>
            <a:spLocks noGrp="1"/>
          </p:cNvSpPr>
          <p:nvPr>
            <p:ph idx="1"/>
          </p:nvPr>
        </p:nvSpPr>
        <p:spPr/>
        <p:txBody>
          <a:bodyPr>
            <a:normAutofit lnSpcReduction="10000"/>
          </a:bodyPr>
          <a:lstStyle/>
          <a:p>
            <a:pPr marL="0" indent="0">
              <a:buNone/>
            </a:pPr>
            <a:r>
              <a:rPr lang="en-US" dirty="0"/>
              <a:t>Hypokalemia                                          sodium      CNS</a:t>
            </a:r>
          </a:p>
          <a:p>
            <a:pPr marL="0" indent="0">
              <a:buNone/>
            </a:pPr>
            <a:r>
              <a:rPr lang="en-US" dirty="0"/>
              <a:t>                                                                  K+         cardiac </a:t>
            </a:r>
          </a:p>
          <a:p>
            <a:r>
              <a:rPr lang="en-US" dirty="0"/>
              <a:t>Decrease K+ </a:t>
            </a:r>
          </a:p>
          <a:p>
            <a:r>
              <a:rPr lang="en-US" dirty="0"/>
              <a:t>Increase K+ efflux</a:t>
            </a:r>
          </a:p>
          <a:p>
            <a:r>
              <a:rPr lang="en-US" dirty="0"/>
              <a:t>Decrease Depolarization </a:t>
            </a:r>
          </a:p>
          <a:p>
            <a:pPr marL="0" indent="0">
              <a:buNone/>
            </a:pPr>
            <a:r>
              <a:rPr lang="en-US" dirty="0"/>
              <a:t> Hyperkalemia </a:t>
            </a:r>
          </a:p>
          <a:p>
            <a:pPr marL="0" indent="0">
              <a:buNone/>
            </a:pPr>
            <a:r>
              <a:rPr lang="en-US" dirty="0"/>
              <a:t>Increase K</a:t>
            </a:r>
          </a:p>
          <a:p>
            <a:pPr marL="0" indent="0">
              <a:buNone/>
            </a:pPr>
            <a:r>
              <a:rPr lang="en-US" dirty="0"/>
              <a:t>Decrease K+ efflux</a:t>
            </a:r>
          </a:p>
          <a:p>
            <a:pPr marL="0" indent="0">
              <a:buNone/>
            </a:pPr>
            <a:r>
              <a:rPr lang="en-US" dirty="0"/>
              <a:t>Increase depolarization cardia arrest </a:t>
            </a:r>
          </a:p>
          <a:p>
            <a:endParaRPr lang="en-US" dirty="0"/>
          </a:p>
        </p:txBody>
      </p:sp>
    </p:spTree>
    <p:extLst>
      <p:ext uri="{BB962C8B-B14F-4D97-AF65-F5344CB8AC3E}">
        <p14:creationId xmlns:p14="http://schemas.microsoft.com/office/powerpoint/2010/main" val="1057083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D5E3-C311-4EF8-AE24-62C8AB0CCEDC}"/>
              </a:ext>
            </a:extLst>
          </p:cNvPr>
          <p:cNvSpPr>
            <a:spLocks noGrp="1"/>
          </p:cNvSpPr>
          <p:nvPr>
            <p:ph type="title"/>
          </p:nvPr>
        </p:nvSpPr>
        <p:spPr>
          <a:xfrm>
            <a:off x="694765" y="182563"/>
            <a:ext cx="10515600" cy="853757"/>
          </a:xfrm>
        </p:spPr>
        <p:txBody>
          <a:bodyPr>
            <a:normAutofit/>
          </a:bodyPr>
          <a:lstStyle/>
          <a:p>
            <a:r>
              <a:rPr lang="en-US" dirty="0"/>
              <a:t>Myelinated versus non myelinated </a:t>
            </a:r>
          </a:p>
        </p:txBody>
      </p:sp>
      <p:sp>
        <p:nvSpPr>
          <p:cNvPr id="3" name="Content Placeholder 2">
            <a:extLst>
              <a:ext uri="{FF2B5EF4-FFF2-40B4-BE49-F238E27FC236}">
                <a16:creationId xmlns:a16="http://schemas.microsoft.com/office/drawing/2014/main" id="{F8959AF4-A70A-4EDA-9237-7F4A5BCD90EB}"/>
              </a:ext>
            </a:extLst>
          </p:cNvPr>
          <p:cNvSpPr>
            <a:spLocks noGrp="1"/>
          </p:cNvSpPr>
          <p:nvPr>
            <p:ph idx="1"/>
          </p:nvPr>
        </p:nvSpPr>
        <p:spPr>
          <a:xfrm>
            <a:off x="0" y="1036320"/>
            <a:ext cx="12188951" cy="5821680"/>
          </a:xfrm>
        </p:spPr>
        <p:txBody>
          <a:bodyPr>
            <a:normAutofit fontScale="92500"/>
          </a:bodyPr>
          <a:lstStyle/>
          <a:p>
            <a:pPr marL="0" indent="0">
              <a:buNone/>
            </a:pPr>
            <a:endParaRPr lang="en-AU" altLang="en-US" sz="1500" dirty="0">
              <a:latin typeface="Arial" panose="020B0604020202020204" pitchFamily="34" charset="0"/>
              <a:cs typeface="Arial" panose="020B0604020202020204" pitchFamily="34" charset="0"/>
            </a:endParaRPr>
          </a:p>
          <a:p>
            <a:pPr marL="0" indent="0">
              <a:buNone/>
            </a:pPr>
            <a:r>
              <a:rPr lang="en-AU" altLang="en-US" dirty="0">
                <a:latin typeface="Times New Roman" panose="02020603050405020304" pitchFamily="18" charset="0"/>
                <a:cs typeface="Times New Roman" panose="02020603050405020304" pitchFamily="18" charset="0"/>
              </a:rPr>
              <a:t>How fast is the action potential in our living cells? Let us compare electrical conduction in a wire which is about 186000miles/sec and in the action potential is 100m/sec in thickest myelinated nerve cell ; in the wire it is electrons moving through a copper wire while in the cells it is moving through cytoplasm thus it is not even comparable</a:t>
            </a:r>
          </a:p>
          <a:p>
            <a:pPr marL="0" indent="0">
              <a:buNone/>
            </a:pPr>
            <a:r>
              <a:rPr lang="en-US" dirty="0">
                <a:latin typeface="Times New Roman" panose="02020603050405020304" pitchFamily="18" charset="0"/>
                <a:cs typeface="Times New Roman" panose="02020603050405020304" pitchFamily="18" charset="0"/>
              </a:rPr>
              <a:t>Myelinated </a:t>
            </a:r>
          </a:p>
          <a:p>
            <a:r>
              <a:rPr lang="en-AU" altLang="en-US" dirty="0">
                <a:latin typeface="Times New Roman" panose="02020603050405020304" pitchFamily="18" charset="0"/>
                <a:cs typeface="Times New Roman" panose="02020603050405020304" pitchFamily="18" charset="0"/>
              </a:rPr>
              <a:t>Special types of cells called glial cells : macroglia;   </a:t>
            </a:r>
          </a:p>
          <a:p>
            <a:pPr marL="0" indent="0">
              <a:buNone/>
            </a:pPr>
            <a:r>
              <a:rPr lang="en-AU" altLang="en-US" dirty="0">
                <a:latin typeface="Times New Roman" panose="02020603050405020304" pitchFamily="18" charset="0"/>
                <a:cs typeface="Times New Roman" panose="02020603050405020304" pitchFamily="18" charset="0"/>
              </a:rPr>
              <a:t>Oligodendrocytes; if it in the CNS</a:t>
            </a:r>
          </a:p>
          <a:p>
            <a:pPr marL="0" indent="0">
              <a:buNone/>
            </a:pPr>
            <a:r>
              <a:rPr lang="en-AU" altLang="en-US" dirty="0">
                <a:latin typeface="Times New Roman" panose="02020603050405020304" pitchFamily="18" charset="0"/>
                <a:cs typeface="Times New Roman" panose="02020603050405020304" pitchFamily="18" charset="0"/>
              </a:rPr>
              <a:t>Shawn cells ; and if it is around sensory and motor cells in peripheral CNS</a:t>
            </a:r>
          </a:p>
          <a:p>
            <a:pPr marL="0" indent="0">
              <a:buNone/>
            </a:pPr>
            <a:r>
              <a:rPr lang="en-US" dirty="0">
                <a:latin typeface="Times New Roman" panose="02020603050405020304" pitchFamily="18" charset="0"/>
                <a:cs typeface="Times New Roman" panose="02020603050405020304" pitchFamily="18" charset="0"/>
              </a:rPr>
              <a:t>The largest area and the short length the faster is the velocity</a:t>
            </a:r>
          </a:p>
          <a:p>
            <a:pPr marL="0" indent="0">
              <a:buNone/>
            </a:pPr>
            <a:r>
              <a:rPr lang="en-US" dirty="0">
                <a:latin typeface="Times New Roman" panose="02020603050405020304" pitchFamily="18" charset="0"/>
                <a:cs typeface="Times New Roman" panose="02020603050405020304" pitchFamily="18" charset="0"/>
              </a:rPr>
              <a:t> A&gt;B&gt;C  </a:t>
            </a:r>
          </a:p>
          <a:p>
            <a:pPr marL="0" indent="0">
              <a:buNone/>
            </a:pPr>
            <a:r>
              <a:rPr lang="en-US" dirty="0">
                <a:latin typeface="Times New Roman" panose="02020603050405020304" pitchFamily="18" charset="0"/>
                <a:cs typeface="Times New Roman" panose="02020603050405020304" pitchFamily="18" charset="0"/>
              </a:rPr>
              <a:t>C Most affected by lidocaine ( local anesthesia)</a:t>
            </a:r>
          </a:p>
          <a:p>
            <a:pPr marL="0" indent="0">
              <a:buNone/>
            </a:pPr>
            <a:r>
              <a:rPr lang="en-US" dirty="0">
                <a:latin typeface="Times New Roman" panose="02020603050405020304" pitchFamily="18" charset="0"/>
                <a:cs typeface="Times New Roman" panose="02020603050405020304" pitchFamily="18" charset="0"/>
              </a:rPr>
              <a:t>A hypoxic metabolic active and away from blood supply  </a:t>
            </a:r>
          </a:p>
        </p:txBody>
      </p:sp>
    </p:spTree>
    <p:extLst>
      <p:ext uri="{BB962C8B-B14F-4D97-AF65-F5344CB8AC3E}">
        <p14:creationId xmlns:p14="http://schemas.microsoft.com/office/powerpoint/2010/main" val="23070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B90488-A7C8-3F74-5346-4810DC4084B5}"/>
              </a:ext>
            </a:extLst>
          </p:cNvPr>
          <p:cNvSpPr>
            <a:spLocks noGrp="1"/>
          </p:cNvSpPr>
          <p:nvPr>
            <p:ph idx="1"/>
          </p:nvPr>
        </p:nvSpPr>
        <p:spPr>
          <a:xfrm>
            <a:off x="365760" y="751840"/>
            <a:ext cx="11643360" cy="5689600"/>
          </a:xfrm>
        </p:spPr>
        <p:txBody>
          <a:bodyPr>
            <a:normAutofit fontScale="92500" lnSpcReduction="10000"/>
          </a:bodyPr>
          <a:lstStyle/>
          <a:p>
            <a:r>
              <a:rPr lang="en-US" dirty="0"/>
              <a:t>Neurons and neuroglial cell (non excitable)</a:t>
            </a:r>
          </a:p>
          <a:p>
            <a:pPr marL="0" indent="0">
              <a:buNone/>
            </a:pPr>
            <a:endParaRPr lang="en-US" dirty="0"/>
          </a:p>
          <a:p>
            <a:r>
              <a:rPr lang="en-US" dirty="0"/>
              <a:t>Axon </a:t>
            </a:r>
            <a:r>
              <a:rPr lang="en-US" dirty="0" err="1"/>
              <a:t>Hillok</a:t>
            </a:r>
            <a:r>
              <a:rPr lang="en-US" dirty="0"/>
              <a:t> </a:t>
            </a:r>
          </a:p>
          <a:p>
            <a:pPr marL="0" indent="0">
              <a:buNone/>
            </a:pPr>
            <a:r>
              <a:rPr lang="en-US" dirty="0"/>
              <a:t> Depolarization : Na+</a:t>
            </a:r>
          </a:p>
          <a:p>
            <a:pPr marL="0" indent="0">
              <a:buNone/>
            </a:pPr>
            <a:r>
              <a:rPr lang="en-US" dirty="0"/>
              <a:t>Hyperpolarization: Cl-</a:t>
            </a:r>
          </a:p>
          <a:p>
            <a:pPr marL="0" indent="0">
              <a:buNone/>
            </a:pPr>
            <a:r>
              <a:rPr lang="en-US" dirty="0"/>
              <a:t>Repolarization: K+</a:t>
            </a:r>
          </a:p>
          <a:p>
            <a:pPr marL="0" indent="0">
              <a:buNone/>
            </a:pPr>
            <a:endParaRPr lang="en-US" dirty="0"/>
          </a:p>
          <a:p>
            <a:pPr marL="0" indent="0">
              <a:buNone/>
            </a:pPr>
            <a:r>
              <a:rPr lang="en-US" dirty="0"/>
              <a:t>Anti arrythmia Na+  channel blockers  ( local anesthetic)</a:t>
            </a:r>
          </a:p>
          <a:p>
            <a:pPr marL="0" indent="0">
              <a:buNone/>
            </a:pPr>
            <a:r>
              <a:rPr lang="en-US" dirty="0"/>
              <a:t>Sedative and hypnotics   influx of Cl- the frequency ions</a:t>
            </a:r>
          </a:p>
          <a:p>
            <a:pPr marL="0" indent="0">
              <a:buNone/>
            </a:pPr>
            <a:r>
              <a:rPr lang="en-US" dirty="0"/>
              <a:t>K+ influx inner ear  </a:t>
            </a:r>
          </a:p>
          <a:p>
            <a:pPr marL="0" indent="0">
              <a:buNone/>
            </a:pPr>
            <a:r>
              <a:rPr lang="en-US" dirty="0"/>
              <a:t>  general  anesthesia  GABA</a:t>
            </a:r>
          </a:p>
          <a:p>
            <a:pPr marL="0" indent="0">
              <a:buNone/>
            </a:pPr>
            <a:r>
              <a:rPr lang="en-US" dirty="0"/>
              <a:t>  </a:t>
            </a:r>
          </a:p>
        </p:txBody>
      </p:sp>
    </p:spTree>
    <p:extLst>
      <p:ext uri="{BB962C8B-B14F-4D97-AF65-F5344CB8AC3E}">
        <p14:creationId xmlns:p14="http://schemas.microsoft.com/office/powerpoint/2010/main" val="845343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4A0EE-C40E-5FD5-3FDE-D88A18922982}"/>
              </a:ext>
            </a:extLst>
          </p:cNvPr>
          <p:cNvSpPr>
            <a:spLocks noGrp="1"/>
          </p:cNvSpPr>
          <p:nvPr>
            <p:ph type="title"/>
          </p:nvPr>
        </p:nvSpPr>
        <p:spPr/>
        <p:txBody>
          <a:bodyPr/>
          <a:lstStyle/>
          <a:p>
            <a:r>
              <a:rPr lang="en-US" dirty="0"/>
              <a:t>donna's equilibrium</a:t>
            </a:r>
          </a:p>
        </p:txBody>
      </p:sp>
      <p:sp>
        <p:nvSpPr>
          <p:cNvPr id="3" name="Content Placeholder 2">
            <a:extLst>
              <a:ext uri="{FF2B5EF4-FFF2-40B4-BE49-F238E27FC236}">
                <a16:creationId xmlns:a16="http://schemas.microsoft.com/office/drawing/2014/main" id="{F38EAB8A-4EC2-2CE6-F16E-E180F6EB590A}"/>
              </a:ext>
            </a:extLst>
          </p:cNvPr>
          <p:cNvSpPr>
            <a:spLocks noGrp="1"/>
          </p:cNvSpPr>
          <p:nvPr>
            <p:ph idx="1"/>
          </p:nvPr>
        </p:nvSpPr>
        <p:spPr>
          <a:xfrm>
            <a:off x="838200" y="1572896"/>
            <a:ext cx="10515600" cy="4351338"/>
          </a:xfrm>
        </p:spPr>
        <p:txBody>
          <a:bodyPr/>
          <a:lstStyle/>
          <a:p>
            <a:r>
              <a:rPr lang="en-US" dirty="0"/>
              <a:t>The presence  non diffusible ions on one side of the membrane affects the distribution of diffusible ions on both sides of a semipermeable membrane.</a:t>
            </a:r>
          </a:p>
          <a:p>
            <a:pPr marL="0" indent="0">
              <a:buNone/>
            </a:pPr>
            <a:r>
              <a:rPr lang="en-US" dirty="0"/>
              <a:t>At equilibrium </a:t>
            </a:r>
          </a:p>
          <a:p>
            <a:pPr marL="0" indent="0">
              <a:buNone/>
            </a:pPr>
            <a:r>
              <a:rPr lang="en-US" dirty="0"/>
              <a:t>Protein component        non protein component </a:t>
            </a:r>
          </a:p>
          <a:p>
            <a:pPr marL="0" indent="0">
              <a:buNone/>
            </a:pPr>
            <a:r>
              <a:rPr lang="en-US" dirty="0"/>
              <a:t>9 protein -                            6Cl-</a:t>
            </a:r>
          </a:p>
          <a:p>
            <a:pPr marL="0" indent="0">
              <a:buNone/>
            </a:pPr>
            <a:r>
              <a:rPr lang="en-US" dirty="0"/>
              <a:t>3 CL-                                    6Na+</a:t>
            </a:r>
          </a:p>
          <a:p>
            <a:pPr marL="0" indent="0">
              <a:buNone/>
            </a:pPr>
            <a:r>
              <a:rPr lang="en-US" dirty="0"/>
              <a:t>12Na+  </a:t>
            </a:r>
          </a:p>
        </p:txBody>
      </p:sp>
    </p:spTree>
    <p:extLst>
      <p:ext uri="{BB962C8B-B14F-4D97-AF65-F5344CB8AC3E}">
        <p14:creationId xmlns:p14="http://schemas.microsoft.com/office/powerpoint/2010/main" val="2435500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501</Words>
  <Application>Microsoft Office PowerPoint</Application>
  <PresentationFormat>Widescreen</PresentationFormat>
  <Paragraphs>84</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objectives</vt:lpstr>
      <vt:lpstr>Excitable membrane tissue </vt:lpstr>
      <vt:lpstr>Membrane potential </vt:lpstr>
      <vt:lpstr>PowerPoint Presentation</vt:lpstr>
      <vt:lpstr>Resting membrane potential</vt:lpstr>
      <vt:lpstr>Application </vt:lpstr>
      <vt:lpstr>Myelinated versus non myelinated </vt:lpstr>
      <vt:lpstr>PowerPoint Presentation</vt:lpstr>
      <vt:lpstr>donna's equilibrium</vt:lpstr>
      <vt:lpstr>Results of donna's equilibrium </vt:lpstr>
      <vt:lpstr>Physiology versus pathology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arwa rawashdeh</dc:creator>
  <cp:lastModifiedBy>arwa rawashdeh</cp:lastModifiedBy>
  <cp:revision>24</cp:revision>
  <dcterms:created xsi:type="dcterms:W3CDTF">2021-03-22T13:23:08Z</dcterms:created>
  <dcterms:modified xsi:type="dcterms:W3CDTF">2023-03-20T16:44:09Z</dcterms:modified>
</cp:coreProperties>
</file>