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8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C2D5A-7325-01D5-CBBF-0E40053C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8CDB-BCEA-4013-A5E9-774CB52A32E0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C2944-8F5D-D3A6-2717-5C15EEAF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801F-D7EF-A22C-B93B-E485DCCE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0FEB5-58BE-49E7-86B5-8499DECEDC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989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3823D-040A-43F2-DFAD-11FEF7F8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68B8-AAA6-479D-BC23-08C4BFA20BF1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74C7-2283-2784-4382-8DBDEE51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BCF3A-1AEE-C094-C601-D2E4C5FA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0D7D7-00A8-48A4-8BBD-9E4432AD4A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3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6B3F1-6390-BEA4-B249-51A1645B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E0F4-1DB6-4448-96FF-A8775EB03C8A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85182-63BB-5CE0-2BD7-F19370E2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839C-715A-EC4E-61FB-7E2A05CB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F633-5BAC-40C1-B72B-D6A36C53B0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256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103632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31333" y="1143000"/>
            <a:ext cx="5080000" cy="4637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214533" y="1143000"/>
            <a:ext cx="5080000" cy="46370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0546E2F-3F03-F2DB-D8DA-4BFD9C0B7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D5BC224-5A32-ABE2-4859-0827B0311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EB4C7CE-98F7-ADA5-6110-C442B7A9D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714F-3380-485E-B45F-6CCAD9FD096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AD33A-57F2-9E0F-E7CD-54C8BF27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FA5E-AA10-44EA-934D-934FDAD16790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271D-88BD-5C23-C023-DC50E3B1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292D2-5C31-3663-A734-09F26C3F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E9CFC-2F7A-486F-8C9D-CCB1A2A01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936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BA300-CFCE-6E87-C0C4-EDA7CB73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2F6E-6282-48EC-8052-39BE0EB991DC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F912-5928-E137-BB9E-3828EFB8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79641-7690-7510-B0FA-0F56423A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3E54-DC47-4CE2-B39B-900ED51089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93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D11AF0-DF36-487B-1840-5D886289B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D832-085C-4FE1-BB01-926B09F4D192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A8B425-1BE5-559D-CFAA-B863619E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652271-3E53-8CFE-7A7F-50A5CB81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85ED-0B76-458E-B7CD-C1CE5DC5E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858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3E957A4-E41F-DF6C-0635-04417E99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B0B44-CA75-41CA-AE8F-FAF74A246A9E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5016F4-2275-EDAC-074C-AAA74DF0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E08BA1-CDEA-9996-BC3A-D9CC548C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80D11-333C-47D6-90B3-BD17A5C559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778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6E446D-545E-2DC2-7190-BE72AA8A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8996-184A-4508-BA59-A641BFCBE853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F8FFDF-70E6-2DA0-31FB-0E0447DA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CD0849-69BD-41B9-F560-2D9A4078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6136E-FBFF-4C3D-B2ED-08FB0F5137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57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F6E45C-6820-888C-D167-C169D13E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EBC8-2897-4025-8A90-D42D984DB7D1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6F14BB-A135-50C9-28CE-9699E111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903417-E386-C39D-D764-81A3CC75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1D97-6C4F-463C-A478-30E3AF8A0F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198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F3A311-48D3-E42E-66F3-8F84799F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B32D-209C-4C31-95B2-870C47FB979B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5DB1ED-6AB8-A966-1802-51E03142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47CCA6-C02B-33BC-6850-7A8410B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876CC-6EFF-415C-B301-0A77D75FBA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97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830D3-CE0B-F94F-6D26-C00EA12B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FAF1-0D02-4815-B849-98A4C209BCE4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8DF7F3-E807-9F9C-EA3B-2D883256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DEE252-E6B3-02FE-8BE1-FBE54064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47B1B-5634-4EBC-82DA-017F9E5A10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0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5AF93D-4E16-A82D-FD53-95CDC056F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8189D1C-D566-3609-C255-299E15CCA0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10DE-6DC7-C515-2407-CDE6FAFEF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640555-E140-4265-9133-9286AB3E0148}" type="datetimeFigureOut">
              <a:rPr lang="en-GB"/>
              <a:pPr>
                <a:defRPr/>
              </a:pPr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6E80-4299-B403-082E-4AE79184A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08EC5-9B66-340C-032A-C1479A532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0673F3A-9D38-461D-B36A-45264274260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hyperlink" Target="http://bp3.blogger.com/_TGR8TxUfiIw/RmtdbrJUuTI/AAAAAAAAAF0/78AjZ0Jmdbg/s1600-h/14.jpg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http://bp3.blogger.com/_TGR8TxUfiIw/RmtdbrJUuTI/AAAAAAAAAF0/78AjZ0Jmdbg/s400/14.jpg" TargetMode="Externa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Integumentary/Images/skthickA020tc.jpg" TargetMode="Externa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5" Type="http://schemas.openxmlformats.org/officeDocument/2006/relationships/image" Target="http://www.lab.anhb.uwa.edu.au/mb140/CorePages/Integumentary/Images/skthin040he.jpg" TargetMode="External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lab.anhb.uwa.edu.au/mb140/CorePages/Integumentary/Images/labmi040he.jpg" TargetMode="External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E3840FA-39B2-2199-FE47-D8E3C375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300"/>
            <a:ext cx="9144000" cy="2387600"/>
          </a:xfrm>
        </p:spPr>
        <p:txBody>
          <a:bodyPr/>
          <a:lstStyle/>
          <a:p>
            <a:r>
              <a:rPr lang="en-US" altLang="en-US"/>
              <a:t>MSS MODULE 2023</a:t>
            </a:r>
            <a:br>
              <a:rPr lang="en-US" altLang="en-US"/>
            </a:br>
            <a:r>
              <a:rPr lang="en-US" altLang="en-US"/>
              <a:t>HISTOLOGY</a:t>
            </a:r>
            <a:endParaRPr lang="en-GB" altLang="en-US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721E93DD-F498-1BEE-937B-9242F410D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3375"/>
            <a:ext cx="9144000" cy="1655763"/>
          </a:xfrm>
        </p:spPr>
        <p:txBody>
          <a:bodyPr/>
          <a:lstStyle/>
          <a:p>
            <a:r>
              <a:rPr lang="en-US" altLang="en-US"/>
              <a:t>SKIN HISTOLOGY</a:t>
            </a:r>
          </a:p>
          <a:p>
            <a:r>
              <a:rPr lang="en-US" altLang="en-US"/>
              <a:t>Dr AMAL ALBTOOSH</a:t>
            </a:r>
            <a:endParaRPr lang="en-GB" altLang="en-US"/>
          </a:p>
        </p:txBody>
      </p:sp>
      <p:pic>
        <p:nvPicPr>
          <p:cNvPr id="3076" name="Picture 2" descr="و ما نيل المطالب بالتمني... ولكن تؤخد... - English With Amine | فيسبوك">
            <a:extLst>
              <a:ext uri="{FF2B5EF4-FFF2-40B4-BE49-F238E27FC236}">
                <a16:creationId xmlns:a16="http://schemas.microsoft.com/office/drawing/2014/main" id="{C5F2EECE-0D68-1781-C189-BC832B47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2"/>
          <a:stretch>
            <a:fillRect/>
          </a:stretch>
        </p:blipFill>
        <p:spPr bwMode="auto">
          <a:xfrm>
            <a:off x="4556125" y="4529138"/>
            <a:ext cx="33877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74A87D40-95B5-2C08-3631-4E7F5BB3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990600"/>
            <a:ext cx="3429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Sebaceous glands</a:t>
            </a: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dermal exocrine glands associated with hairs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holocrine secretion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secrete an oily substance (sebum) for hair flexibility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the sebum secretion is influenced by sex hormones/ adolescence acne</a:t>
            </a:r>
          </a:p>
        </p:txBody>
      </p:sp>
      <p:pic>
        <p:nvPicPr>
          <p:cNvPr id="12291" name="Picture 7" descr="SkinII">
            <a:extLst>
              <a:ext uri="{FF2B5EF4-FFF2-40B4-BE49-F238E27FC236}">
                <a16:creationId xmlns:a16="http://schemas.microsoft.com/office/drawing/2014/main" id="{1A22B730-801C-5F42-3B4F-CDF16030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10927" r="3935" b="8723"/>
          <a:stretch>
            <a:fillRect/>
          </a:stretch>
        </p:blipFill>
        <p:spPr bwMode="auto">
          <a:xfrm>
            <a:off x="5257800" y="344488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Related image">
            <a:extLst>
              <a:ext uri="{FF2B5EF4-FFF2-40B4-BE49-F238E27FC236}">
                <a16:creationId xmlns:a16="http://schemas.microsoft.com/office/drawing/2014/main" id="{09F04730-A5F5-FEEB-6069-F7B5739B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5052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Image result for arrector pili muscle histology">
            <a:extLst>
              <a:ext uri="{FF2B5EF4-FFF2-40B4-BE49-F238E27FC236}">
                <a16:creationId xmlns:a16="http://schemas.microsoft.com/office/drawing/2014/main" id="{93CD99C0-7D43-23D7-1078-8B3D5B8A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9402" r="6891" b="8333"/>
          <a:stretch>
            <a:fillRect/>
          </a:stretch>
        </p:blipFill>
        <p:spPr bwMode="auto">
          <a:xfrm>
            <a:off x="6705600" y="4413250"/>
            <a:ext cx="3505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23E973C7-126D-9658-D889-A998C8CCD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9900"/>
            <a:ext cx="41148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chemeClr val="tx2"/>
                </a:solidFill>
              </a:rPr>
              <a:t>Sweat glands </a:t>
            </a:r>
            <a:r>
              <a:rPr lang="en-US" altLang="en-US" sz="2400" dirty="0"/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Sudoriferous glands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ar-JO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        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lang="ar-JO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1800" b="1" dirty="0">
                <a:solidFill>
                  <a:schemeClr val="tx2"/>
                </a:solidFill>
              </a:rPr>
              <a:t>Eccrine sweat glands</a:t>
            </a:r>
            <a:r>
              <a:rPr lang="en-US" altLang="en-US" sz="1800" dirty="0"/>
              <a:t> (Merocrine sweat glands)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dirty="0"/>
              <a:t>         </a:t>
            </a:r>
            <a:r>
              <a:rPr lang="en-US" altLang="en-US" sz="1800" b="1" dirty="0"/>
              <a:t>all over</a:t>
            </a:r>
            <a:r>
              <a:rPr lang="en-US" altLang="en-US" sz="1800" dirty="0"/>
              <a:t> the body.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dirty="0"/>
              <a:t>         coiled tubular glands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dirty="0"/>
              <a:t>         </a:t>
            </a:r>
            <a:r>
              <a:rPr lang="en-US" altLang="en-US" sz="1800" b="1" dirty="0"/>
              <a:t>body temperature regulation.</a:t>
            </a:r>
            <a:r>
              <a:rPr lang="en-US" altLang="en-US" sz="1800" dirty="0"/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b="1" dirty="0"/>
              <a:t>         cholinergic innervations/ </a:t>
            </a:r>
            <a:r>
              <a:rPr lang="en-US" altLang="en-US" sz="1800" dirty="0"/>
              <a:t>respond to heat</a:t>
            </a:r>
            <a:r>
              <a:rPr lang="en-US" altLang="en-US" sz="1800" b="1" dirty="0"/>
              <a:t>.</a:t>
            </a:r>
            <a:endParaRPr lang="en-US" altLang="en-US" sz="1800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     </a:t>
            </a:r>
            <a:r>
              <a:rPr lang="en-US" altLang="en-US" sz="1800" b="1" dirty="0">
                <a:solidFill>
                  <a:schemeClr val="tx2"/>
                </a:solidFill>
              </a:rPr>
              <a:t>Apocrine sweat glands</a:t>
            </a:r>
            <a:r>
              <a:rPr lang="en-US" altLang="en-US" sz="2400" dirty="0"/>
              <a:t> </a:t>
            </a:r>
            <a:r>
              <a:rPr lang="en-US" altLang="en-US" sz="1800" dirty="0"/>
              <a:t>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800" dirty="0"/>
              <a:t>         </a:t>
            </a:r>
            <a:r>
              <a:rPr lang="en-US" altLang="en-US" sz="1800" b="1" dirty="0"/>
              <a:t>large</a:t>
            </a:r>
            <a:r>
              <a:rPr lang="en-US" altLang="en-US" sz="1800" dirty="0"/>
              <a:t> /</a:t>
            </a:r>
            <a:r>
              <a:rPr lang="en-US" altLang="en-US" sz="1800" b="1" dirty="0"/>
              <a:t>axilla</a:t>
            </a:r>
            <a:r>
              <a:rPr lang="en-US" altLang="en-US" sz="1800" dirty="0"/>
              <a:t> /</a:t>
            </a:r>
            <a:r>
              <a:rPr lang="en-US" altLang="en-US" sz="1800" b="1" dirty="0"/>
              <a:t>external genitalia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anus</a:t>
            </a:r>
            <a:r>
              <a:rPr lang="en-US" altLang="en-US" sz="1800" dirty="0"/>
              <a:t> </a:t>
            </a:r>
            <a:endParaRPr lang="ar-JO" altLang="en-US" sz="18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-JO" altLang="en-US" sz="1800" dirty="0">
                <a:cs typeface="Times New Roman" panose="02020603050405020304" pitchFamily="18" charset="0"/>
              </a:rPr>
              <a:t>          </a:t>
            </a:r>
            <a:r>
              <a:rPr lang="en-US" altLang="en-US" sz="1800" dirty="0"/>
              <a:t>functional at puberty </a:t>
            </a:r>
            <a:endParaRPr lang="ar-JO" altLang="en-US" sz="1800" dirty="0"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-JO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cs typeface="Times New Roman" panose="02020603050405020304" pitchFamily="18" charset="0"/>
              </a:rPr>
              <a:t>        </a:t>
            </a:r>
            <a:r>
              <a:rPr lang="en-US" altLang="en-US" sz="1800" b="1" dirty="0"/>
              <a:t>adrenergic innervation/ </a:t>
            </a:r>
            <a:r>
              <a:rPr lang="en-US" altLang="en-US" sz="1800" dirty="0"/>
              <a:t>respond to emotional and sensory stimuli</a:t>
            </a:r>
            <a:r>
              <a:rPr lang="en-US" altLang="en-US" sz="2400" dirty="0"/>
              <a:t> </a:t>
            </a:r>
          </a:p>
        </p:txBody>
      </p:sp>
      <p:pic>
        <p:nvPicPr>
          <p:cNvPr id="13315" name="Picture 6" descr="sweat020he">
            <a:extLst>
              <a:ext uri="{FF2B5EF4-FFF2-40B4-BE49-F238E27FC236}">
                <a16:creationId xmlns:a16="http://schemas.microsoft.com/office/drawing/2014/main" id="{80828A8B-0D66-4F0D-8E4D-554884C7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381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swa020he">
            <a:extLst>
              <a:ext uri="{FF2B5EF4-FFF2-40B4-BE49-F238E27FC236}">
                <a16:creationId xmlns:a16="http://schemas.microsoft.com/office/drawing/2014/main" id="{A8A6A8B5-39D6-3767-0278-61352F16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/>
          <a:stretch>
            <a:fillRect/>
          </a:stretch>
        </p:blipFill>
        <p:spPr bwMode="auto">
          <a:xfrm>
            <a:off x="6553200" y="38100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releasgland">
            <a:extLst>
              <a:ext uri="{FF2B5EF4-FFF2-40B4-BE49-F238E27FC236}">
                <a16:creationId xmlns:a16="http://schemas.microsoft.com/office/drawing/2014/main" id="{98D7D793-77CA-8C6B-3FE5-2D3A2BEED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8"/>
          <a:stretch>
            <a:fillRect/>
          </a:stretch>
        </p:blipFill>
        <p:spPr bwMode="auto">
          <a:xfrm>
            <a:off x="5867400" y="4572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image014">
            <a:extLst>
              <a:ext uri="{FF2B5EF4-FFF2-40B4-BE49-F238E27FC236}">
                <a16:creationId xmlns:a16="http://schemas.microsoft.com/office/drawing/2014/main" id="{A5D38946-8390-DC19-5616-AE4E7F1B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57656459-AE10-6CE4-B8F0-16BCF4C4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85988"/>
            <a:ext cx="40386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Nails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plates of keratin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nail plate, nail bed, nail groove, nail root, dorsal and ventral matrix, lunula  eponychium or cuticle, hyponychium  </a:t>
            </a:r>
          </a:p>
        </p:txBody>
      </p:sp>
      <p:pic>
        <p:nvPicPr>
          <p:cNvPr id="15363" name="BLOGGER_PHOTO_ID_5074252135182678322" descr="http://bp3.blogger.com/_TGR8TxUfiIw/RmtdbrJUuTI/AAAAAAAAAF0/78AjZ0Jmdbg/s400/14.jpg">
            <a:hlinkClick r:id="rId2"/>
            <a:extLst>
              <a:ext uri="{FF2B5EF4-FFF2-40B4-BE49-F238E27FC236}">
                <a16:creationId xmlns:a16="http://schemas.microsoft.com/office/drawing/2014/main" id="{673CDC28-18B7-8B0C-97A6-AE3094C3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77382921-8788-B4CC-C612-EFEF0D562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0"/>
            <a:ext cx="662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Nerve</a:t>
            </a:r>
            <a:r>
              <a:rPr lang="en-US" altLang="en-US" sz="2400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supply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endParaRPr lang="ar-JO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-Free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altLang="en-US" sz="2000" b="1">
                <a:latin typeface="Times New Roman" panose="02020603050405020304" pitchFamily="18" charset="0"/>
              </a:rPr>
              <a:t>free endings</a:t>
            </a:r>
            <a:r>
              <a:rPr lang="en-US" altLang="en-US" sz="2000">
                <a:latin typeface="Times New Roman" panose="02020603050405020304" pitchFamily="18" charset="0"/>
              </a:rPr>
              <a:t>, </a:t>
            </a:r>
            <a:r>
              <a:rPr lang="en-US" altLang="en-US" sz="2000" b="1">
                <a:latin typeface="Times New Roman" panose="02020603050405020304" pitchFamily="18" charset="0"/>
              </a:rPr>
              <a:t>Merkel’s disc</a:t>
            </a:r>
            <a:r>
              <a:rPr lang="en-US" altLang="en-US" sz="2000">
                <a:latin typeface="Times New Roman" panose="02020603050405020304" pitchFamily="18" charset="0"/>
              </a:rPr>
              <a:t> and </a:t>
            </a:r>
            <a:r>
              <a:rPr lang="en-US" altLang="en-US" sz="2000" b="1">
                <a:latin typeface="Times New Roman" panose="02020603050405020304" pitchFamily="18" charset="0"/>
              </a:rPr>
              <a:t>hair follicle receptors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      - 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Encapsulated terminals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altLang="en-US" sz="2000" b="1">
                <a:latin typeface="Times New Roman" panose="02020603050405020304" pitchFamily="18" charset="0"/>
              </a:rPr>
              <a:t>tactile (Meissner’s) corpuscles, bulboid corpuscles (Krause’s end bulb), lamellar (Pacinian) corpuscles, </a:t>
            </a:r>
            <a:r>
              <a:rPr lang="en-US" altLang="en-US" sz="2000">
                <a:latin typeface="Times New Roman" panose="02020603050405020304" pitchFamily="18" charset="0"/>
              </a:rPr>
              <a:t>and</a:t>
            </a:r>
            <a:r>
              <a:rPr lang="en-US" altLang="en-US" sz="2000" b="1">
                <a:latin typeface="Times New Roman" panose="02020603050405020304" pitchFamily="18" charset="0"/>
              </a:rPr>
              <a:t> Ruffini’s corpuscles </a:t>
            </a:r>
          </a:p>
        </p:txBody>
      </p:sp>
      <p:pic>
        <p:nvPicPr>
          <p:cNvPr id="16387" name="Picture 5" descr="Merkel corpuscles 1">
            <a:extLst>
              <a:ext uri="{FF2B5EF4-FFF2-40B4-BE49-F238E27FC236}">
                <a16:creationId xmlns:a16="http://schemas.microsoft.com/office/drawing/2014/main" id="{0837CA47-DA29-E63C-AE2E-876148F7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609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F601D110-19A1-01A3-C28D-4F26D5AB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838200"/>
            <a:ext cx="44958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Char char=""/>
            </a:pPr>
            <a:r>
              <a:rPr lang="en-US" altLang="en-US" sz="2200" b="1">
                <a:solidFill>
                  <a:schemeClr val="tx2"/>
                </a:solidFill>
                <a:latin typeface="Times New Roman" panose="02020603050405020304" pitchFamily="18" charset="0"/>
              </a:rPr>
              <a:t>Free nerve endings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no complex sensory structures/ </a:t>
            </a:r>
            <a:r>
              <a:rPr lang="en-US" altLang="en-US" sz="2000" b="1">
                <a:latin typeface="Times New Roman" panose="02020603050405020304" pitchFamily="18" charset="0"/>
              </a:rPr>
              <a:t>non-encapsulated/ </a:t>
            </a:r>
            <a:r>
              <a:rPr lang="en-US" altLang="en-US" sz="2000">
                <a:latin typeface="Times New Roman" panose="02020603050405020304" pitchFamily="18" charset="0"/>
              </a:rPr>
              <a:t>epidermis/  sense </a:t>
            </a:r>
            <a:r>
              <a:rPr lang="en-US" altLang="en-US" sz="2000" b="1">
                <a:latin typeface="Times New Roman" panose="02020603050405020304" pitchFamily="18" charset="0"/>
              </a:rPr>
              <a:t>pain and temperature</a:t>
            </a:r>
            <a:r>
              <a:rPr lang="en-US" altLang="en-US" sz="200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7411" name="Picture 5" descr="Free_nerve_endings">
            <a:extLst>
              <a:ext uri="{FF2B5EF4-FFF2-40B4-BE49-F238E27FC236}">
                <a16:creationId xmlns:a16="http://schemas.microsoft.com/office/drawing/2014/main" id="{2FD7E345-9993-A591-8C17-34B4BFC2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25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F748754F-78A2-2A79-F3DC-C31FC8C82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"/>
            <a:ext cx="678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Merkel disk receptor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000" b="1">
                <a:latin typeface="Times New Roman" panose="02020603050405020304" pitchFamily="18" charset="0"/>
              </a:rPr>
              <a:t>non- encapsulated</a:t>
            </a:r>
            <a:r>
              <a:rPr lang="en-US" altLang="en-US" sz="2000">
                <a:latin typeface="Times New Roman" panose="02020603050405020304" pitchFamily="18" charset="0"/>
              </a:rPr>
              <a:t> mechanoreceptors/ surrounding hair follicles/ </a:t>
            </a:r>
            <a:r>
              <a:rPr lang="en-US" altLang="en-US" sz="2000" b="1">
                <a:latin typeface="Times New Roman" panose="02020603050405020304" pitchFamily="18" charset="0"/>
              </a:rPr>
              <a:t>touch</a:t>
            </a:r>
            <a:r>
              <a:rPr lang="en-US" altLang="en-US" sz="2000">
                <a:latin typeface="Times New Roman" panose="02020603050405020304" pitchFamily="18" charset="0"/>
              </a:rPr>
              <a:t>/ </a:t>
            </a:r>
            <a:r>
              <a:rPr lang="en-US" altLang="en-US" sz="2000" b="1">
                <a:latin typeface="Times New Roman" panose="02020603050405020304" pitchFamily="18" charset="0"/>
              </a:rPr>
              <a:t>basal layer</a:t>
            </a:r>
            <a:r>
              <a:rPr lang="en-US" altLang="en-US" sz="2000">
                <a:latin typeface="Times New Roman" panose="02020603050405020304" pitchFamily="18" charset="0"/>
              </a:rPr>
              <a:t>/ the </a:t>
            </a:r>
            <a:r>
              <a:rPr lang="en-US" altLang="en-US" sz="2000" b="1">
                <a:latin typeface="Times New Roman" panose="02020603050405020304" pitchFamily="18" charset="0"/>
              </a:rPr>
              <a:t>most sensitive</a:t>
            </a:r>
            <a:r>
              <a:rPr lang="en-US" altLang="en-US" sz="2000">
                <a:latin typeface="Times New Roman" panose="02020603050405020304" pitchFamily="18" charset="0"/>
              </a:rPr>
              <a:t> of the main types of mechanoreceptors to </a:t>
            </a:r>
            <a:r>
              <a:rPr lang="en-US" altLang="en-US" sz="2000" b="1">
                <a:latin typeface="Times New Roman" panose="02020603050405020304" pitchFamily="18" charset="0"/>
              </a:rPr>
              <a:t>vibrations at low frequencies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Hair follicle receptors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000">
                <a:latin typeface="Times New Roman" panose="02020603050405020304" pitchFamily="18" charset="0"/>
              </a:rPr>
              <a:t> these mechanoreceptors sense the </a:t>
            </a:r>
            <a:r>
              <a:rPr lang="en-US" altLang="en-US" sz="2000" b="1">
                <a:latin typeface="Times New Roman" panose="02020603050405020304" pitchFamily="18" charset="0"/>
              </a:rPr>
              <a:t>presence and direction of hair</a:t>
            </a:r>
            <a:r>
              <a:rPr lang="en-US" altLang="en-US" sz="2000">
                <a:latin typeface="Times New Roman" panose="02020603050405020304" pitchFamily="18" charset="0"/>
              </a:rPr>
              <a:t> displacement. </a:t>
            </a:r>
          </a:p>
        </p:txBody>
      </p:sp>
      <p:pic>
        <p:nvPicPr>
          <p:cNvPr id="18435" name="Picture 5" descr="Merkel disk receptor">
            <a:extLst>
              <a:ext uri="{FF2B5EF4-FFF2-40B4-BE49-F238E27FC236}">
                <a16:creationId xmlns:a16="http://schemas.microsoft.com/office/drawing/2014/main" id="{DC86993A-EB17-A51A-68FB-E8E15AD3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579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61114CD7-EAAD-8684-28E6-BA8080156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38200"/>
            <a:ext cx="6477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Meissner’s corpuscles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 (or 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tactile corpuscles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b="1">
                <a:latin typeface="Times New Roman" panose="02020603050405020304" pitchFamily="18" charset="0"/>
              </a:rPr>
              <a:t>encapsulated</a:t>
            </a:r>
            <a:r>
              <a:rPr lang="en-US" altLang="en-US" sz="2400">
                <a:latin typeface="Times New Roman" panose="02020603050405020304" pitchFamily="18" charset="0"/>
              </a:rPr>
              <a:t> mechanoreceptors present in the dermal papilla / sensitivity to </a:t>
            </a:r>
            <a:r>
              <a:rPr lang="en-US" altLang="en-US" sz="2400" b="1">
                <a:latin typeface="Times New Roman" panose="02020603050405020304" pitchFamily="18" charset="0"/>
              </a:rPr>
              <a:t>light touch</a:t>
            </a:r>
            <a:r>
              <a:rPr lang="en-US" altLang="en-US" sz="2400">
                <a:latin typeface="Times New Roman" panose="02020603050405020304" pitchFamily="18" charset="0"/>
              </a:rPr>
              <a:t> (sensitive to </a:t>
            </a:r>
            <a:r>
              <a:rPr lang="en-US" altLang="en-US" sz="2400" b="1">
                <a:latin typeface="Times New Roman" panose="02020603050405020304" pitchFamily="18" charset="0"/>
              </a:rPr>
              <a:t>low frequency</a:t>
            </a:r>
            <a:r>
              <a:rPr lang="en-US" altLang="en-US" sz="2400">
                <a:latin typeface="Times New Roman" panose="02020603050405020304" pitchFamily="18" charset="0"/>
              </a:rPr>
              <a:t> stimuli) / </a:t>
            </a:r>
            <a:r>
              <a:rPr lang="en-US" altLang="en-US" sz="2400" b="1">
                <a:latin typeface="Times New Roman" panose="02020603050405020304" pitchFamily="18" charset="0"/>
              </a:rPr>
              <a:t>do not</a:t>
            </a:r>
            <a:r>
              <a:rPr lang="en-US" altLang="en-US" sz="2400">
                <a:latin typeface="Times New Roman" panose="02020603050405020304" pitchFamily="18" charset="0"/>
              </a:rPr>
              <a:t> detect pain/ their number drops with age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9459" name="Picture 5" descr="Meissner's corpuscle">
            <a:extLst>
              <a:ext uri="{FF2B5EF4-FFF2-40B4-BE49-F238E27FC236}">
                <a16:creationId xmlns:a16="http://schemas.microsoft.com/office/drawing/2014/main" id="{36EAADF4-6D2B-A466-C1DD-064D025E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Meissner's corpuscle3">
            <a:extLst>
              <a:ext uri="{FF2B5EF4-FFF2-40B4-BE49-F238E27FC236}">
                <a16:creationId xmlns:a16="http://schemas.microsoft.com/office/drawing/2014/main" id="{C2502A15-E98D-ADD5-49D8-16C7F8E0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4724400" y="3124200"/>
            <a:ext cx="2743200" cy="2514600"/>
          </a:xfrm>
          <a:prstGeom prst="rect">
            <a:avLst/>
          </a:prstGeom>
          <a:noFill/>
          <a:ln w="19050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22533" name="Picture 7" descr="800px-WVSOM_Meissner%27s_corpuslce">
            <a:extLst>
              <a:ext uri="{FF2B5EF4-FFF2-40B4-BE49-F238E27FC236}">
                <a16:creationId xmlns:a16="http://schemas.microsoft.com/office/drawing/2014/main" id="{480AE86C-C2B3-0740-A7A3-A944A418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7543800" y="3124200"/>
            <a:ext cx="2743200" cy="2438400"/>
          </a:xfrm>
          <a:prstGeom prst="rect">
            <a:avLst/>
          </a:prstGeom>
          <a:noFill/>
          <a:ln w="12700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C9D04DCF-293E-E402-86F6-6743C1A0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14400"/>
            <a:ext cx="6934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Pacinian corpuscles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dermis</a:t>
            </a:r>
            <a:r>
              <a:rPr lang="en-US" altLang="en-US" sz="2400">
                <a:latin typeface="Times New Roman" panose="02020603050405020304" pitchFamily="18" charset="0"/>
              </a:rPr>
              <a:t> of thick skin of fingers /respond to </a:t>
            </a:r>
            <a:r>
              <a:rPr lang="en-US" altLang="en-US" sz="2400" b="1">
                <a:latin typeface="Times New Roman" panose="02020603050405020304" pitchFamily="18" charset="0"/>
              </a:rPr>
              <a:t>pressure and vibration</a:t>
            </a:r>
            <a:r>
              <a:rPr lang="en-US" altLang="en-US" sz="2400">
                <a:latin typeface="Times New Roman" panose="02020603050405020304" pitchFamily="18" charset="0"/>
              </a:rPr>
              <a:t>. large </a:t>
            </a:r>
            <a:r>
              <a:rPr lang="en-US" altLang="en-US" sz="2400" b="1">
                <a:latin typeface="Times New Roman" panose="02020603050405020304" pitchFamily="18" charset="0"/>
              </a:rPr>
              <a:t>receptive field</a:t>
            </a:r>
            <a:r>
              <a:rPr lang="en-US" altLang="en-US" sz="2400">
                <a:latin typeface="Times New Roman" panose="02020603050405020304" pitchFamily="18" charset="0"/>
              </a:rPr>
              <a:t> on the skin's surface with an especially sensitive center. </a:t>
            </a:r>
            <a:r>
              <a:rPr lang="en-US" altLang="en-US" sz="2400" b="1">
                <a:latin typeface="Times New Roman" panose="02020603050405020304" pitchFamily="18" charset="0"/>
              </a:rPr>
              <a:t>larger and fewer than others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0483" name="Picture 5" descr="20pacinianCorpuscle_Hp">
            <a:extLst>
              <a:ext uri="{FF2B5EF4-FFF2-40B4-BE49-F238E27FC236}">
                <a16:creationId xmlns:a16="http://schemas.microsoft.com/office/drawing/2014/main" id="{6EC9D84C-18F4-5A3C-B7D4-32BB3F6F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7919" r="2487" b="6973"/>
          <a:stretch>
            <a:fillRect/>
          </a:stretch>
        </p:blipFill>
        <p:spPr bwMode="auto">
          <a:xfrm>
            <a:off x="7054850" y="3030538"/>
            <a:ext cx="397033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>
            <a:extLst>
              <a:ext uri="{FF2B5EF4-FFF2-40B4-BE49-F238E27FC236}">
                <a16:creationId xmlns:a16="http://schemas.microsoft.com/office/drawing/2014/main" id="{A9F206A2-FC3D-C74E-9795-0AC0C1540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760663"/>
            <a:ext cx="60356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F4AB5DFC-964C-2220-B0FD-95151CCD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0"/>
            <a:ext cx="685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Ruffini’s corpuscles</a:t>
            </a:r>
            <a:r>
              <a:rPr lang="en-US" altLang="en-US" sz="2400">
                <a:latin typeface="Times New Roman" panose="02020603050405020304" pitchFamily="18" charset="0"/>
              </a:rPr>
              <a:t> – are encapsulated mechanoreceptors /deep in the </a:t>
            </a:r>
            <a:r>
              <a:rPr lang="en-US" altLang="en-US" sz="2400" b="1">
                <a:latin typeface="Times New Roman" panose="02020603050405020304" pitchFamily="18" charset="0"/>
              </a:rPr>
              <a:t>reticular layer</a:t>
            </a:r>
            <a:r>
              <a:rPr lang="en-US" altLang="en-US" sz="2400">
                <a:latin typeface="Times New Roman" panose="02020603050405020304" pitchFamily="18" charset="0"/>
              </a:rPr>
              <a:t> where they respond to </a:t>
            </a:r>
            <a:r>
              <a:rPr lang="en-US" altLang="en-US" sz="2400" b="1">
                <a:latin typeface="Times New Roman" panose="02020603050405020304" pitchFamily="18" charset="0"/>
              </a:rPr>
              <a:t>distortion or stretching</a:t>
            </a:r>
            <a:r>
              <a:rPr lang="en-US" altLang="en-US" sz="2400">
                <a:latin typeface="Times New Roman" panose="02020603050405020304" pitchFamily="18" charset="0"/>
              </a:rPr>
              <a:t> of the skin (sustained or </a:t>
            </a:r>
            <a:r>
              <a:rPr lang="en-US" altLang="en-US" sz="2400" b="1">
                <a:latin typeface="Times New Roman" panose="02020603050405020304" pitchFamily="18" charset="0"/>
              </a:rPr>
              <a:t>continuous stress</a:t>
            </a:r>
            <a:r>
              <a:rPr lang="en-US" altLang="en-US" sz="2400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1507" name="Picture 5" descr="Merkel disk receptor">
            <a:extLst>
              <a:ext uri="{FF2B5EF4-FFF2-40B4-BE49-F238E27FC236}">
                <a16:creationId xmlns:a16="http://schemas.microsoft.com/office/drawing/2014/main" id="{A7C9D5A7-3038-6DE8-2280-61CECF9C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5867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780C165E-BF35-68BF-4425-F10521463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Skin structure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556CA069-E9A7-13A3-3148-288FBC5FBE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00150"/>
            <a:ext cx="6586538" cy="5410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is composed of TWO primary layers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Epidermis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which provides waterproofing and serves as a barrier to infection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Dermis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appendages of the skin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NOTE:  </a:t>
            </a:r>
            <a:r>
              <a:rPr lang="en-US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Hypodermis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superfecial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subcuteneous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adipose layer (THIRD LAYER FROM ANATOMICAL POINT OF VIEW)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alt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2000" dirty="0"/>
              <a:t>The thickness of the skin varies from less than 1mm to more than 5mm.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/>
              <a:t>     </a:t>
            </a:r>
            <a:r>
              <a:rPr lang="en-US" altLang="en-US" sz="2000" b="1" i="1" dirty="0">
                <a:solidFill>
                  <a:schemeClr val="tx2"/>
                </a:solidFill>
              </a:rPr>
              <a:t>Thick skin</a:t>
            </a:r>
            <a:r>
              <a:rPr lang="en-US" altLang="en-US" sz="2000" dirty="0"/>
              <a:t> (hairless skin) contains </a:t>
            </a:r>
            <a:r>
              <a:rPr lang="en-US" altLang="en-US" sz="2000" b="1" dirty="0"/>
              <a:t>THICK EPIDERMIS </a:t>
            </a:r>
            <a:r>
              <a:rPr lang="en-US" altLang="en-US" sz="2000" dirty="0" err="1"/>
              <a:t>e.g</a:t>
            </a:r>
            <a:r>
              <a:rPr lang="en-US" altLang="en-US" sz="2000" dirty="0"/>
              <a:t> palms of hands soles of feet. It has sweat glands, no hair follicles and no sebaceous glands.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dirty="0"/>
              <a:t>    </a:t>
            </a:r>
            <a:r>
              <a:rPr lang="en-US" altLang="en-US" sz="2000" b="1" i="1" dirty="0">
                <a:solidFill>
                  <a:schemeClr val="tx2"/>
                </a:solidFill>
              </a:rPr>
              <a:t>Thin skin</a:t>
            </a:r>
            <a:r>
              <a:rPr lang="en-US" altLang="en-US" sz="2000" i="1" dirty="0"/>
              <a:t> </a:t>
            </a:r>
            <a:r>
              <a:rPr lang="en-US" altLang="en-US" sz="2000" dirty="0"/>
              <a:t>(thin epidermis) contains hair follicles, sweat glands and sebaceous glands.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BE85EE9A-C270-F24C-1C8F-090664741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33575"/>
            <a:ext cx="42005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F8EBFA2A-CB37-E30C-147E-0756635F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473075"/>
            <a:ext cx="678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Krause end bulb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s (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bulboid corpuscles)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encapsulated Thermo-mechanoreceptors</a:t>
            </a:r>
            <a:r>
              <a:rPr lang="en-US" altLang="en-US" sz="2400">
                <a:latin typeface="Times New Roman" panose="02020603050405020304" pitchFamily="18" charset="0"/>
              </a:rPr>
              <a:t> in: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400">
                <a:latin typeface="Times New Roman" panose="02020603050405020304" pitchFamily="18" charset="0"/>
              </a:rPr>
              <a:t> the papillary layer </a:t>
            </a:r>
            <a:r>
              <a:rPr lang="en-US" altLang="en-US" sz="2400" b="1">
                <a:latin typeface="Times New Roman" panose="02020603050405020304" pitchFamily="18" charset="0"/>
              </a:rPr>
              <a:t>dermis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Symbol" panose="05050102010706020507" pitchFamily="18" charset="2"/>
              <a:buChar char=""/>
            </a:pPr>
            <a:r>
              <a:rPr lang="en-US" altLang="en-US" sz="2400">
                <a:latin typeface="Times New Roman" panose="02020603050405020304" pitchFamily="18" charset="0"/>
              </a:rPr>
              <a:t>oral mucosa of the oral cavity and tongue / respond to </a:t>
            </a:r>
            <a:r>
              <a:rPr lang="en-US" altLang="en-US" sz="2400" b="1">
                <a:latin typeface="Times New Roman" panose="02020603050405020304" pitchFamily="18" charset="0"/>
              </a:rPr>
              <a:t>cold</a:t>
            </a:r>
            <a:r>
              <a:rPr lang="en-US" altLang="en-US" sz="2400">
                <a:latin typeface="Times New Roman" panose="02020603050405020304" pitchFamily="18" charset="0"/>
              </a:rPr>
              <a:t> and low-frequency </a:t>
            </a:r>
            <a:r>
              <a:rPr lang="en-US" altLang="en-US" sz="2400" b="1">
                <a:latin typeface="Times New Roman" panose="02020603050405020304" pitchFamily="18" charset="0"/>
              </a:rPr>
              <a:t>vibration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2531" name="Picture 5" descr="Krause end bulbs">
            <a:extLst>
              <a:ext uri="{FF2B5EF4-FFF2-40B4-BE49-F238E27FC236}">
                <a16:creationId xmlns:a16="http://schemas.microsoft.com/office/drawing/2014/main" id="{8FDB5A35-E29A-B34C-FB3A-141247B5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3434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22690F7-52C6-B404-BAB3-9CDD9A03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768475"/>
            <a:ext cx="6862762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D6027C8C-89FF-556D-F5E7-6F084284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2728913" y="1023938"/>
            <a:ext cx="5943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ttp://www.lab.anhb.uwa.edu.au/mb140/CorePages/Integumentary/Images/skthickA020tc.jpg">
            <a:extLst>
              <a:ext uri="{FF2B5EF4-FFF2-40B4-BE49-F238E27FC236}">
                <a16:creationId xmlns:a16="http://schemas.microsoft.com/office/drawing/2014/main" id="{8F5B7256-F9D5-B8D5-69AA-81196046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4724400" cy="594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10" descr="http://www.lab.anhb.uwa.edu.au/mb140/CorePages/Integumentary/Images/skthin040he.jpg">
            <a:extLst>
              <a:ext uri="{FF2B5EF4-FFF2-40B4-BE49-F238E27FC236}">
                <a16:creationId xmlns:a16="http://schemas.microsoft.com/office/drawing/2014/main" id="{22A9673A-EC41-2394-0B30-5FA7DC6D11A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r:link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4114800" cy="5791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71AF958B-996F-5629-0331-9F44CD09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0"/>
          <a:stretch>
            <a:fillRect/>
          </a:stretch>
        </p:blipFill>
        <p:spPr bwMode="auto">
          <a:xfrm>
            <a:off x="1228725" y="1463675"/>
            <a:ext cx="973455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055">
            <a:extLst>
              <a:ext uri="{FF2B5EF4-FFF2-40B4-BE49-F238E27FC236}">
                <a16:creationId xmlns:a16="http://schemas.microsoft.com/office/drawing/2014/main" id="{AAEA631D-3B1A-33A7-BCEF-F4F249FBD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2578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7171" name="Rectangle 2056">
            <a:extLst>
              <a:ext uri="{FF2B5EF4-FFF2-40B4-BE49-F238E27FC236}">
                <a16:creationId xmlns:a16="http://schemas.microsoft.com/office/drawing/2014/main" id="{9DD865C1-1AD3-4EB6-3A3D-EFD98445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"/>
            <a:ext cx="388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7172" name="Rectangle 1032">
            <a:extLst>
              <a:ext uri="{FF2B5EF4-FFF2-40B4-BE49-F238E27FC236}">
                <a16:creationId xmlns:a16="http://schemas.microsoft.com/office/drawing/2014/main" id="{66AF94DC-5B85-7A1A-D1EC-DA1D8D5E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74638"/>
            <a:ext cx="8534400" cy="132238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Epidermis</a:t>
            </a:r>
            <a:r>
              <a:rPr lang="en-US" altLang="en-US" sz="2000" dirty="0">
                <a:solidFill>
                  <a:schemeClr val="tx2"/>
                </a:solidFill>
              </a:rPr>
              <a:t>   </a:t>
            </a: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    </a:t>
            </a:r>
            <a:r>
              <a:rPr lang="en-US" altLang="en-US" sz="2000" dirty="0"/>
              <a:t>Consists of a keratinized stratified squamous epithelium. 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algn="justLow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tx2"/>
                </a:solidFill>
              </a:rPr>
              <a:t>     </a:t>
            </a:r>
            <a:r>
              <a:rPr lang="en-US" altLang="en-US" sz="2000" dirty="0"/>
              <a:t>layers of </a:t>
            </a:r>
            <a:r>
              <a:rPr lang="en-US" altLang="en-US" sz="2000" b="1" dirty="0" err="1"/>
              <a:t>keratenocytes</a:t>
            </a:r>
            <a:r>
              <a:rPr lang="en-US" altLang="en-US" sz="2000" b="1" dirty="0"/>
              <a:t> </a:t>
            </a:r>
            <a:r>
              <a:rPr lang="en-US" altLang="en-US" sz="2000" dirty="0"/>
              <a:t>differentiate and become filled with keratin migrates upward through layers (keratinization</a:t>
            </a:r>
            <a:r>
              <a:rPr lang="ar-JO" altLang="en-US" sz="2000" dirty="0"/>
              <a:t>(</a:t>
            </a:r>
            <a:endParaRPr lang="en-US" altLang="en-US" sz="2000" dirty="0"/>
          </a:p>
        </p:txBody>
      </p:sp>
      <p:pic>
        <p:nvPicPr>
          <p:cNvPr id="7173" name="Picture 1">
            <a:extLst>
              <a:ext uri="{FF2B5EF4-FFF2-40B4-BE49-F238E27FC236}">
                <a16:creationId xmlns:a16="http://schemas.microsoft.com/office/drawing/2014/main" id="{AF0CC9A7-CA37-3BB7-BC88-5751484B6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81175"/>
            <a:ext cx="102711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5CDDE85C-4F50-6E9B-294A-A57828043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1090613"/>
            <a:ext cx="832167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57200" indent="-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Other cells of the epidermis include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2000">
                <a:latin typeface="Times New Roman" panose="02020603050405020304" pitchFamily="18" charset="0"/>
              </a:rPr>
              <a:t>Melanocytes                   2. Langerhans cells                 3. Merckle cells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Melanocytes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melanin gives the brown colour component of the skin </a:t>
            </a:r>
            <a:r>
              <a:rPr lang="en-US" altLang="en-US" sz="2000" b="1">
                <a:latin typeface="Times New Roman" panose="02020603050405020304" pitchFamily="18" charset="0"/>
              </a:rPr>
              <a:t>(melanin)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ectodermal in oirgin, neural crest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dendritic cells with </a:t>
            </a:r>
            <a:r>
              <a:rPr lang="en-US" altLang="en-US" sz="2000" b="1">
                <a:latin typeface="Times New Roman" panose="02020603050405020304" pitchFamily="18" charset="0"/>
              </a:rPr>
              <a:t>no desmosomes</a:t>
            </a:r>
            <a:r>
              <a:rPr lang="en-US" altLang="en-US" sz="2000">
                <a:latin typeface="Times New Roman" panose="02020603050405020304" pitchFamily="18" charset="0"/>
              </a:rPr>
              <a:t> with keratenocytes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melanosomes for melanogenesis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latin typeface="Times New Roman" panose="02020603050405020304" pitchFamily="18" charset="0"/>
              </a:rPr>
              <a:t> mainly in the epidermis basal layer, could not be identified in LM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found in skin, eye and hair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melanogenesis under the effect of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000">
                <a:latin typeface="Times New Roman" panose="02020603050405020304" pitchFamily="18" charset="0"/>
              </a:rPr>
              <a:t>- race                             - hormones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      - exposure to light         - age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                                            </a:t>
            </a:r>
          </a:p>
        </p:txBody>
      </p:sp>
      <p:pic>
        <p:nvPicPr>
          <p:cNvPr id="8195" name="Picture 6" descr="http://www.lab.anhb.uwa.edu.au/mb140/CorePages/Integumentary/Images/labmi040he.jpg">
            <a:extLst>
              <a:ext uri="{FF2B5EF4-FFF2-40B4-BE49-F238E27FC236}">
                <a16:creationId xmlns:a16="http://schemas.microsoft.com/office/drawing/2014/main" id="{9F9312B8-4545-B60F-F5C1-DCAE37E9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2754313"/>
            <a:ext cx="2590800" cy="190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0DD4D5D2-DF28-EBBD-8FCA-9FF51ECD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1201738"/>
            <a:ext cx="75438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Langerhans' cells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-dendretic cells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-contain large granules called Birbeck granules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-important in immune reactions of the epidermis/ macrophages (antigen-presenting cells)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-no desmosomes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Merkel</a:t>
            </a:r>
            <a:r>
              <a:rPr lang="en-US" altLang="en-US" sz="2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cells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large oval cells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numerous cytoplasmic granules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commonly associated with free nerve endings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sensory mechanoreceptors / neuroendocrine cells </a:t>
            </a: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7F248E46-0A33-DE37-B7BC-080C2EA52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4679950"/>
            <a:ext cx="87264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">
            <a:extLst>
              <a:ext uri="{FF2B5EF4-FFF2-40B4-BE49-F238E27FC236}">
                <a16:creationId xmlns:a16="http://schemas.microsoft.com/office/drawing/2014/main" id="{EAE7E382-16E5-191C-0EB0-BBE9CEDE67D2}"/>
              </a:ext>
            </a:extLst>
          </p:cNvPr>
          <p:cNvGrpSpPr>
            <a:grpSpLocks/>
          </p:cNvGrpSpPr>
          <p:nvPr/>
        </p:nvGrpSpPr>
        <p:grpSpPr bwMode="auto">
          <a:xfrm>
            <a:off x="4213225" y="3503613"/>
            <a:ext cx="3827463" cy="2971800"/>
            <a:chOff x="4425" y="3420"/>
            <a:chExt cx="5187" cy="3402"/>
          </a:xfrm>
        </p:grpSpPr>
        <p:pic>
          <p:nvPicPr>
            <p:cNvPr id="10244" name="Picture 15" descr="epi3">
              <a:extLst>
                <a:ext uri="{FF2B5EF4-FFF2-40B4-BE49-F238E27FC236}">
                  <a16:creationId xmlns:a16="http://schemas.microsoft.com/office/drawing/2014/main" id="{9131FCE7-86C0-54C0-A08C-DB39E6577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6"/>
            <a:stretch>
              <a:fillRect/>
            </a:stretch>
          </p:blipFill>
          <p:spPr bwMode="auto">
            <a:xfrm>
              <a:off x="4572" y="3420"/>
              <a:ext cx="5040" cy="340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5" name="Freeform 16">
              <a:extLst>
                <a:ext uri="{FF2B5EF4-FFF2-40B4-BE49-F238E27FC236}">
                  <a16:creationId xmlns:a16="http://schemas.microsoft.com/office/drawing/2014/main" id="{12C92032-BA56-5BB2-5E8C-8260476A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5397"/>
              <a:ext cx="5085" cy="753"/>
            </a:xfrm>
            <a:custGeom>
              <a:avLst/>
              <a:gdLst>
                <a:gd name="T0" fmla="*/ 5085 w 5085"/>
                <a:gd name="T1" fmla="*/ 348 h 753"/>
                <a:gd name="T2" fmla="*/ 4890 w 5085"/>
                <a:gd name="T3" fmla="*/ 333 h 753"/>
                <a:gd name="T4" fmla="*/ 4650 w 5085"/>
                <a:gd name="T5" fmla="*/ 258 h 753"/>
                <a:gd name="T6" fmla="*/ 4410 w 5085"/>
                <a:gd name="T7" fmla="*/ 183 h 753"/>
                <a:gd name="T8" fmla="*/ 4320 w 5085"/>
                <a:gd name="T9" fmla="*/ 153 h 753"/>
                <a:gd name="T10" fmla="*/ 4275 w 5085"/>
                <a:gd name="T11" fmla="*/ 123 h 753"/>
                <a:gd name="T12" fmla="*/ 4065 w 5085"/>
                <a:gd name="T13" fmla="*/ 48 h 753"/>
                <a:gd name="T14" fmla="*/ 3975 w 5085"/>
                <a:gd name="T15" fmla="*/ 18 h 753"/>
                <a:gd name="T16" fmla="*/ 3930 w 5085"/>
                <a:gd name="T17" fmla="*/ 3 h 753"/>
                <a:gd name="T18" fmla="*/ 3345 w 5085"/>
                <a:gd name="T19" fmla="*/ 18 h 753"/>
                <a:gd name="T20" fmla="*/ 3300 w 5085"/>
                <a:gd name="T21" fmla="*/ 63 h 753"/>
                <a:gd name="T22" fmla="*/ 3165 w 5085"/>
                <a:gd name="T23" fmla="*/ 123 h 753"/>
                <a:gd name="T24" fmla="*/ 2550 w 5085"/>
                <a:gd name="T25" fmla="*/ 183 h 753"/>
                <a:gd name="T26" fmla="*/ 1545 w 5085"/>
                <a:gd name="T27" fmla="*/ 198 h 753"/>
                <a:gd name="T28" fmla="*/ 1110 w 5085"/>
                <a:gd name="T29" fmla="*/ 183 h 753"/>
                <a:gd name="T30" fmla="*/ 1020 w 5085"/>
                <a:gd name="T31" fmla="*/ 213 h 753"/>
                <a:gd name="T32" fmla="*/ 975 w 5085"/>
                <a:gd name="T33" fmla="*/ 243 h 753"/>
                <a:gd name="T34" fmla="*/ 840 w 5085"/>
                <a:gd name="T35" fmla="*/ 303 h 753"/>
                <a:gd name="T36" fmla="*/ 720 w 5085"/>
                <a:gd name="T37" fmla="*/ 453 h 753"/>
                <a:gd name="T38" fmla="*/ 540 w 5085"/>
                <a:gd name="T39" fmla="*/ 558 h 753"/>
                <a:gd name="T40" fmla="*/ 495 w 5085"/>
                <a:gd name="T41" fmla="*/ 588 h 753"/>
                <a:gd name="T42" fmla="*/ 300 w 5085"/>
                <a:gd name="T43" fmla="*/ 633 h 753"/>
                <a:gd name="T44" fmla="*/ 90 w 5085"/>
                <a:gd name="T45" fmla="*/ 723 h 753"/>
                <a:gd name="T46" fmla="*/ 90 w 5085"/>
                <a:gd name="T47" fmla="*/ 723 h 753"/>
                <a:gd name="T48" fmla="*/ 0 w 5085"/>
                <a:gd name="T49" fmla="*/ 753 h 7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85"/>
                <a:gd name="T76" fmla="*/ 0 h 753"/>
                <a:gd name="T77" fmla="*/ 5085 w 5085"/>
                <a:gd name="T78" fmla="*/ 753 h 7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85" h="753">
                  <a:moveTo>
                    <a:pt x="5085" y="348"/>
                  </a:moveTo>
                  <a:cubicBezTo>
                    <a:pt x="5020" y="343"/>
                    <a:pt x="4955" y="341"/>
                    <a:pt x="4890" y="333"/>
                  </a:cubicBezTo>
                  <a:cubicBezTo>
                    <a:pt x="4809" y="323"/>
                    <a:pt x="4728" y="284"/>
                    <a:pt x="4650" y="258"/>
                  </a:cubicBezTo>
                  <a:cubicBezTo>
                    <a:pt x="4570" y="231"/>
                    <a:pt x="4490" y="210"/>
                    <a:pt x="4410" y="183"/>
                  </a:cubicBezTo>
                  <a:cubicBezTo>
                    <a:pt x="4380" y="173"/>
                    <a:pt x="4346" y="171"/>
                    <a:pt x="4320" y="153"/>
                  </a:cubicBezTo>
                  <a:cubicBezTo>
                    <a:pt x="4305" y="143"/>
                    <a:pt x="4291" y="130"/>
                    <a:pt x="4275" y="123"/>
                  </a:cubicBezTo>
                  <a:cubicBezTo>
                    <a:pt x="4207" y="93"/>
                    <a:pt x="4135" y="67"/>
                    <a:pt x="4065" y="48"/>
                  </a:cubicBezTo>
                  <a:cubicBezTo>
                    <a:pt x="4034" y="40"/>
                    <a:pt x="4005" y="28"/>
                    <a:pt x="3975" y="18"/>
                  </a:cubicBezTo>
                  <a:cubicBezTo>
                    <a:pt x="3960" y="13"/>
                    <a:pt x="3930" y="3"/>
                    <a:pt x="3930" y="3"/>
                  </a:cubicBezTo>
                  <a:cubicBezTo>
                    <a:pt x="3735" y="8"/>
                    <a:pt x="3539" y="0"/>
                    <a:pt x="3345" y="18"/>
                  </a:cubicBezTo>
                  <a:cubicBezTo>
                    <a:pt x="3324" y="20"/>
                    <a:pt x="3316" y="49"/>
                    <a:pt x="3300" y="63"/>
                  </a:cubicBezTo>
                  <a:cubicBezTo>
                    <a:pt x="3262" y="95"/>
                    <a:pt x="3214" y="115"/>
                    <a:pt x="3165" y="123"/>
                  </a:cubicBezTo>
                  <a:cubicBezTo>
                    <a:pt x="2904" y="166"/>
                    <a:pt x="2898" y="170"/>
                    <a:pt x="2550" y="183"/>
                  </a:cubicBezTo>
                  <a:cubicBezTo>
                    <a:pt x="2260" y="280"/>
                    <a:pt x="1673" y="200"/>
                    <a:pt x="1545" y="198"/>
                  </a:cubicBezTo>
                  <a:cubicBezTo>
                    <a:pt x="1399" y="169"/>
                    <a:pt x="1257" y="165"/>
                    <a:pt x="1110" y="183"/>
                  </a:cubicBezTo>
                  <a:cubicBezTo>
                    <a:pt x="1080" y="193"/>
                    <a:pt x="1050" y="203"/>
                    <a:pt x="1020" y="213"/>
                  </a:cubicBezTo>
                  <a:cubicBezTo>
                    <a:pt x="1003" y="219"/>
                    <a:pt x="991" y="235"/>
                    <a:pt x="975" y="243"/>
                  </a:cubicBezTo>
                  <a:cubicBezTo>
                    <a:pt x="932" y="264"/>
                    <a:pt x="885" y="288"/>
                    <a:pt x="840" y="303"/>
                  </a:cubicBezTo>
                  <a:cubicBezTo>
                    <a:pt x="796" y="347"/>
                    <a:pt x="766" y="412"/>
                    <a:pt x="720" y="453"/>
                  </a:cubicBezTo>
                  <a:cubicBezTo>
                    <a:pt x="661" y="505"/>
                    <a:pt x="605" y="526"/>
                    <a:pt x="540" y="558"/>
                  </a:cubicBezTo>
                  <a:cubicBezTo>
                    <a:pt x="524" y="566"/>
                    <a:pt x="512" y="581"/>
                    <a:pt x="495" y="588"/>
                  </a:cubicBezTo>
                  <a:cubicBezTo>
                    <a:pt x="435" y="614"/>
                    <a:pt x="363" y="614"/>
                    <a:pt x="300" y="633"/>
                  </a:cubicBezTo>
                  <a:cubicBezTo>
                    <a:pt x="190" y="666"/>
                    <a:pt x="207" y="664"/>
                    <a:pt x="90" y="723"/>
                  </a:cubicBezTo>
                  <a:cubicBezTo>
                    <a:pt x="60" y="733"/>
                    <a:pt x="0" y="753"/>
                    <a:pt x="0" y="7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Text Box 17">
              <a:extLst>
                <a:ext uri="{FF2B5EF4-FFF2-40B4-BE49-F238E27FC236}">
                  <a16:creationId xmlns:a16="http://schemas.microsoft.com/office/drawing/2014/main" id="{52C8F16F-F6F2-2B3C-E952-E153C2785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" y="4755"/>
              <a:ext cx="405" cy="4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400" b="1">
                  <a:cs typeface="Arial" panose="020B0604020202020204" pitchFamily="34" charset="0"/>
                </a:rPr>
                <a:t>P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7" name="Text Box 18">
              <a:extLst>
                <a:ext uri="{FF2B5EF4-FFF2-40B4-BE49-F238E27FC236}">
                  <a16:creationId xmlns:a16="http://schemas.microsoft.com/office/drawing/2014/main" id="{9B62091A-36BF-0A82-1687-38D587D6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0" y="5925"/>
              <a:ext cx="405" cy="4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en-US" sz="1400" b="1">
                  <a:cs typeface="Arial" panose="020B0604020202020204" pitchFamily="34" charset="0"/>
                </a:rPr>
                <a:t>R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0243" name="Picture 1">
            <a:extLst>
              <a:ext uri="{FF2B5EF4-FFF2-40B4-BE49-F238E27FC236}">
                <a16:creationId xmlns:a16="http://schemas.microsoft.com/office/drawing/2014/main" id="{90E08354-5352-B970-79F5-455E22AF7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"/>
          <a:stretch>
            <a:fillRect/>
          </a:stretch>
        </p:blipFill>
        <p:spPr bwMode="auto">
          <a:xfrm>
            <a:off x="358775" y="620713"/>
            <a:ext cx="110648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E9B88AE0-CAEA-6110-F46C-974565785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31800"/>
            <a:ext cx="73152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Appendages of the Skin</a:t>
            </a: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</a:p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Hair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</a:rPr>
              <a:t>  </a:t>
            </a:r>
            <a:r>
              <a:rPr lang="en-US" altLang="en-US" sz="1800" b="1">
                <a:latin typeface="Times New Roman" panose="02020603050405020304" pitchFamily="18" charset="0"/>
              </a:rPr>
              <a:t>(hard keratin)</a:t>
            </a:r>
          </a:p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thin filaments of keratin </a:t>
            </a:r>
          </a:p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epithelial invaginations of the epidermis</a:t>
            </a:r>
          </a:p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Shaft, root, sheath, hair follicle, bulb, arrector pili muscle </a:t>
            </a:r>
          </a:p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1267" name="Picture 6" descr="72_Hair_folliculeb">
            <a:extLst>
              <a:ext uri="{FF2B5EF4-FFF2-40B4-BE49-F238E27FC236}">
                <a16:creationId xmlns:a16="http://schemas.microsoft.com/office/drawing/2014/main" id="{A8771644-5C04-504A-8949-4DD089A3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hairfollicle010he2">
            <a:extLst>
              <a:ext uri="{FF2B5EF4-FFF2-40B4-BE49-F238E27FC236}">
                <a16:creationId xmlns:a16="http://schemas.microsoft.com/office/drawing/2014/main" id="{065DDF55-5666-0181-89B1-231C2D618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1242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668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MSS MODULE 2023 HISTOLOGY</vt:lpstr>
      <vt:lpstr>Skin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razanemad852@gmail.com</cp:lastModifiedBy>
  <cp:revision>15</cp:revision>
  <dcterms:created xsi:type="dcterms:W3CDTF">2023-02-25T04:45:25Z</dcterms:created>
  <dcterms:modified xsi:type="dcterms:W3CDTF">2023-02-27T19:49:23Z</dcterms:modified>
</cp:coreProperties>
</file>