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8"/>
  </p:notesMasterIdLst>
  <p:sldIdLst>
    <p:sldId id="256" r:id="rId3"/>
    <p:sldId id="269" r:id="rId4"/>
    <p:sldId id="270" r:id="rId5"/>
    <p:sldId id="268" r:id="rId6"/>
    <p:sldId id="317" r:id="rId7"/>
    <p:sldId id="267" r:id="rId8"/>
    <p:sldId id="266" r:id="rId9"/>
    <p:sldId id="265" r:id="rId10"/>
    <p:sldId id="271" r:id="rId11"/>
    <p:sldId id="264" r:id="rId12"/>
    <p:sldId id="263" r:id="rId13"/>
    <p:sldId id="322" r:id="rId14"/>
    <p:sldId id="273" r:id="rId15"/>
    <p:sldId id="280" r:id="rId16"/>
    <p:sldId id="272" r:id="rId17"/>
    <p:sldId id="279" r:id="rId18"/>
    <p:sldId id="278" r:id="rId19"/>
    <p:sldId id="281" r:id="rId20"/>
    <p:sldId id="319" r:id="rId21"/>
    <p:sldId id="320" r:id="rId22"/>
    <p:sldId id="277" r:id="rId23"/>
    <p:sldId id="276" r:id="rId24"/>
    <p:sldId id="275" r:id="rId25"/>
    <p:sldId id="282" r:id="rId26"/>
    <p:sldId id="284" r:id="rId27"/>
    <p:sldId id="288" r:id="rId28"/>
    <p:sldId id="287" r:id="rId29"/>
    <p:sldId id="286" r:id="rId30"/>
    <p:sldId id="291" r:id="rId31"/>
    <p:sldId id="292" r:id="rId32"/>
    <p:sldId id="302" r:id="rId33"/>
    <p:sldId id="295" r:id="rId34"/>
    <p:sldId id="296" r:id="rId35"/>
    <p:sldId id="297" r:id="rId36"/>
    <p:sldId id="298" r:id="rId37"/>
    <p:sldId id="299" r:id="rId38"/>
    <p:sldId id="300" r:id="rId39"/>
    <p:sldId id="301" r:id="rId40"/>
    <p:sldId id="321" r:id="rId41"/>
    <p:sldId id="304" r:id="rId42"/>
    <p:sldId id="386" r:id="rId43"/>
    <p:sldId id="387" r:id="rId44"/>
    <p:sldId id="388" r:id="rId45"/>
    <p:sldId id="323" r:id="rId46"/>
    <p:sldId id="324" r:id="rId47"/>
    <p:sldId id="389" r:id="rId48"/>
    <p:sldId id="325" r:id="rId49"/>
    <p:sldId id="326" r:id="rId50"/>
    <p:sldId id="327" r:id="rId51"/>
    <p:sldId id="390" r:id="rId52"/>
    <p:sldId id="392" r:id="rId53"/>
    <p:sldId id="330" r:id="rId54"/>
    <p:sldId id="332" r:id="rId55"/>
    <p:sldId id="393" r:id="rId56"/>
    <p:sldId id="333" r:id="rId57"/>
    <p:sldId id="399" r:id="rId58"/>
    <p:sldId id="336" r:id="rId59"/>
    <p:sldId id="337" r:id="rId60"/>
    <p:sldId id="338" r:id="rId61"/>
    <p:sldId id="339" r:id="rId62"/>
    <p:sldId id="340" r:id="rId63"/>
    <p:sldId id="341" r:id="rId64"/>
    <p:sldId id="342" r:id="rId65"/>
    <p:sldId id="343" r:id="rId66"/>
    <p:sldId id="398" r:id="rId67"/>
    <p:sldId id="344" r:id="rId68"/>
    <p:sldId id="345" r:id="rId69"/>
    <p:sldId id="346" r:id="rId70"/>
    <p:sldId id="347" r:id="rId71"/>
    <p:sldId id="348" r:id="rId72"/>
    <p:sldId id="349" r:id="rId73"/>
    <p:sldId id="350" r:id="rId74"/>
    <p:sldId id="394" r:id="rId75"/>
    <p:sldId id="352" r:id="rId76"/>
    <p:sldId id="353" r:id="rId77"/>
    <p:sldId id="354" r:id="rId78"/>
    <p:sldId id="355" r:id="rId79"/>
    <p:sldId id="356" r:id="rId80"/>
    <p:sldId id="357" r:id="rId81"/>
    <p:sldId id="358" r:id="rId82"/>
    <p:sldId id="359" r:id="rId83"/>
    <p:sldId id="360" r:id="rId84"/>
    <p:sldId id="361" r:id="rId85"/>
    <p:sldId id="362" r:id="rId86"/>
    <p:sldId id="363" r:id="rId87"/>
    <p:sldId id="395" r:id="rId88"/>
    <p:sldId id="365" r:id="rId89"/>
    <p:sldId id="367" r:id="rId90"/>
    <p:sldId id="368" r:id="rId91"/>
    <p:sldId id="369" r:id="rId92"/>
    <p:sldId id="370" r:id="rId93"/>
    <p:sldId id="371" r:id="rId94"/>
    <p:sldId id="372" r:id="rId95"/>
    <p:sldId id="373" r:id="rId96"/>
    <p:sldId id="374" r:id="rId97"/>
    <p:sldId id="375" r:id="rId98"/>
    <p:sldId id="376" r:id="rId99"/>
    <p:sldId id="377" r:id="rId100"/>
    <p:sldId id="378" r:id="rId101"/>
    <p:sldId id="379" r:id="rId102"/>
    <p:sldId id="380" r:id="rId103"/>
    <p:sldId id="381" r:id="rId104"/>
    <p:sldId id="382" r:id="rId105"/>
    <p:sldId id="383" r:id="rId106"/>
    <p:sldId id="400" r:id="rId10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94660"/>
  </p:normalViewPr>
  <p:slideViewPr>
    <p:cSldViewPr>
      <p:cViewPr varScale="1">
        <p:scale>
          <a:sx n="74" d="100"/>
          <a:sy n="74" d="100"/>
        </p:scale>
        <p:origin x="108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presProps" Target="pres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6E3F91-7536-4091-96DC-06996F3903F0}" type="datetimeFigureOut">
              <a:rPr lang="en-US" smtClean="0"/>
              <a:t>3/13/2021</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E743E3-CD87-4950-AAD4-273CFD2284F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uptodate.com/contents/puerperal-uterine-inversion/abstract/8"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s://www.uptodate.com/contents/puerperal-uterine-inversion/abstract/13"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uptodate.com/contents/isoflurane-drug-information?topicRef=4458&amp;source=see_link" TargetMode="External"/><Relationship Id="rId3" Type="http://schemas.openxmlformats.org/officeDocument/2006/relationships/hyperlink" Target="https://www.uptodate.com/contents/nitroglycerin-glyceryl-trinitrate-drug-information?topicRef=4458&amp;source=see_link" TargetMode="External"/><Relationship Id="rId7" Type="http://schemas.openxmlformats.org/officeDocument/2006/relationships/hyperlink" Target="https://www.uptodate.com/contents/desflurane-drug-information?topicRef=4458&amp;source=see_link" TargetMode="External"/><Relationship Id="rId2" Type="http://schemas.openxmlformats.org/officeDocument/2006/relationships/slide" Target="../slides/slide52.xml"/><Relationship Id="rId1" Type="http://schemas.openxmlformats.org/officeDocument/2006/relationships/notesMaster" Target="../notesMasters/notesMaster1.xml"/><Relationship Id="rId6" Type="http://schemas.openxmlformats.org/officeDocument/2006/relationships/hyperlink" Target="https://www.uptodate.com/contents/sevoflurane-drug-information?topicRef=4458&amp;source=see_link" TargetMode="External"/><Relationship Id="rId5" Type="http://schemas.openxmlformats.org/officeDocument/2006/relationships/hyperlink" Target="https://www.uptodate.com/contents/magnesium-sulfate-drug-information?topicRef=4458&amp;source=see_link" TargetMode="External"/><Relationship Id="rId4" Type="http://schemas.openxmlformats.org/officeDocument/2006/relationships/hyperlink" Target="https://www.uptodate.com/contents/terbutaline-drug-information?topicRef=4458&amp;source=see_link"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b="0" i="0" kern="1200" dirty="0">
                <a:solidFill>
                  <a:schemeClr val="tx1"/>
                </a:solidFill>
                <a:latin typeface="+mn-lt"/>
                <a:ea typeface="+mn-ea"/>
                <a:cs typeface="+mn-cs"/>
              </a:rPr>
              <a:t>An episiotomy may be classified into two types:</a:t>
            </a:r>
          </a:p>
          <a:p>
            <a:r>
              <a:rPr lang="en-US" sz="1200" b="1" i="0" kern="1200" dirty="0">
                <a:solidFill>
                  <a:schemeClr val="tx1"/>
                </a:solidFill>
                <a:latin typeface="+mn-lt"/>
                <a:ea typeface="+mn-ea"/>
                <a:cs typeface="+mn-cs"/>
              </a:rPr>
              <a:t>Midline or </a:t>
            </a:r>
            <a:r>
              <a:rPr lang="en-US" sz="1200" b="1" i="0" kern="1200" dirty="0" err="1">
                <a:solidFill>
                  <a:schemeClr val="tx1"/>
                </a:solidFill>
                <a:latin typeface="+mn-lt"/>
                <a:ea typeface="+mn-ea"/>
                <a:cs typeface="+mn-cs"/>
              </a:rPr>
              <a:t>median.</a:t>
            </a:r>
            <a:r>
              <a:rPr lang="en-US" sz="1200" b="0" i="0" kern="1200" dirty="0" err="1">
                <a:solidFill>
                  <a:schemeClr val="tx1"/>
                </a:solidFill>
                <a:latin typeface="+mn-lt"/>
                <a:ea typeface="+mn-ea"/>
                <a:cs typeface="+mn-cs"/>
              </a:rPr>
              <a:t>This</a:t>
            </a:r>
            <a:r>
              <a:rPr lang="en-US" sz="1200" b="0" i="0" kern="1200" dirty="0">
                <a:solidFill>
                  <a:schemeClr val="tx1"/>
                </a:solidFill>
                <a:latin typeface="+mn-lt"/>
                <a:ea typeface="+mn-ea"/>
                <a:cs typeface="+mn-cs"/>
              </a:rPr>
              <a:t> refers to a vertical incision that is made from the lower opening of the vagina toward the rectum. This type of episiotomy usually heals well but may be more likely to tear and extend into the rectal area, called a third or fourth degree laceration.</a:t>
            </a:r>
          </a:p>
          <a:p>
            <a:r>
              <a:rPr lang="en-US" sz="1200" b="1" i="0" kern="1200" dirty="0" err="1">
                <a:solidFill>
                  <a:schemeClr val="tx1"/>
                </a:solidFill>
                <a:latin typeface="+mn-lt"/>
                <a:ea typeface="+mn-ea"/>
                <a:cs typeface="+mn-cs"/>
              </a:rPr>
              <a:t>Mediolateral</a:t>
            </a:r>
            <a:r>
              <a:rPr lang="en-US" sz="1200" b="0" i="0" kern="1200" dirty="0">
                <a:solidFill>
                  <a:schemeClr val="tx1"/>
                </a:solidFill>
                <a:latin typeface="+mn-lt"/>
                <a:ea typeface="+mn-ea"/>
                <a:cs typeface="+mn-cs"/>
              </a:rPr>
              <a:t>. This refers to an incision that is made at a 45-degree angle from the lower opening of the vagina to either side. This type of episiotomy does not tend to tear or extend, but is associated with greater blood loss and may not heal as well.</a:t>
            </a:r>
          </a:p>
          <a:p>
            <a:endParaRPr lang="en-US" dirty="0"/>
          </a:p>
        </p:txBody>
      </p:sp>
      <p:sp>
        <p:nvSpPr>
          <p:cNvPr id="4" name="عنصر نائب لرقم الشريحة 3"/>
          <p:cNvSpPr>
            <a:spLocks noGrp="1"/>
          </p:cNvSpPr>
          <p:nvPr>
            <p:ph type="sldNum" sz="quarter" idx="10"/>
          </p:nvPr>
        </p:nvSpPr>
        <p:spPr/>
        <p:txBody>
          <a:bodyPr/>
          <a:lstStyle/>
          <a:p>
            <a:fld id="{2DE743E3-CD87-4950-AAD4-273CFD2284FD}" type="slidenum">
              <a:rPr lang="en-US" smtClean="0"/>
              <a:t>33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C00000"/>
                </a:solidFill>
                <a:effectLst>
                  <a:outerShdw blurRad="38100" dist="38100" dir="2700000" algn="tl">
                    <a:srgbClr val="000000">
                      <a:alpha val="43137"/>
                    </a:srgbClr>
                  </a:outerShdw>
                </a:effectLst>
              </a:rPr>
              <a:t>2-Fluid loss </a:t>
            </a:r>
            <a:r>
              <a:rPr lang="en-US" sz="1200" b="1" dirty="0" err="1">
                <a:effectLst>
                  <a:outerShdw blurRad="38100" dist="38100" dir="2700000" algn="tl">
                    <a:srgbClr val="000000">
                      <a:alpha val="43137"/>
                    </a:srgbClr>
                  </a:outerShdw>
                </a:effectLst>
              </a:rPr>
              <a:t>e.g</a:t>
            </a:r>
            <a:r>
              <a:rPr lang="en-US" sz="1200" b="1" dirty="0">
                <a:solidFill>
                  <a:srgbClr val="C00000"/>
                </a:solidFill>
                <a:effectLst>
                  <a:outerShdw blurRad="38100" dist="38100" dir="2700000" algn="tl">
                    <a:srgbClr val="000000">
                      <a:alpha val="43137"/>
                    </a:srgbClr>
                  </a:outerShdw>
                </a:effectLst>
              </a:rPr>
              <a:t> </a:t>
            </a:r>
            <a:r>
              <a:rPr lang="en-US" sz="1200" b="1" dirty="0">
                <a:effectLst>
                  <a:outerShdw blurRad="38100" dist="38100" dir="2700000" algn="tl">
                    <a:srgbClr val="000000">
                      <a:alpha val="43137"/>
                    </a:srgbClr>
                  </a:outerShdw>
                </a:effectLst>
              </a:rPr>
              <a:t>Hyperemesis </a:t>
            </a:r>
            <a:r>
              <a:rPr lang="en-US" sz="1200" b="1" dirty="0" err="1">
                <a:effectLst>
                  <a:outerShdw blurRad="38100" dist="38100" dir="2700000" algn="tl">
                    <a:srgbClr val="000000">
                      <a:alpha val="43137"/>
                    </a:srgbClr>
                  </a:outerShdw>
                </a:effectLst>
              </a:rPr>
              <a:t>gravidarum</a:t>
            </a:r>
            <a:r>
              <a:rPr lang="en-US" sz="1200" b="1" dirty="0">
                <a:effectLst>
                  <a:outerShdw blurRad="38100" dist="38100" dir="2700000" algn="tl">
                    <a:srgbClr val="000000">
                      <a:alpha val="43137"/>
                    </a:srgbClr>
                  </a:outerShdw>
                </a:effectLst>
              </a:rPr>
              <a:t> , Diarrhea,  keto-acidosis.</a:t>
            </a:r>
            <a:r>
              <a:rPr lang="en-US" sz="1200" b="1" dirty="0">
                <a:solidFill>
                  <a:srgbClr val="C00000"/>
                </a:solidFill>
                <a:effectLst>
                  <a:outerShdw blurRad="38100" dist="38100" dir="2700000" algn="tl">
                    <a:srgbClr val="000000">
                      <a:alpha val="43137"/>
                    </a:srgbClr>
                  </a:outerShdw>
                </a:effectLst>
              </a:rPr>
              <a:t> </a:t>
            </a:r>
          </a:p>
          <a:p>
            <a:pPr algn="l" rtl="0"/>
            <a:endParaRPr lang="en-US"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996401B-1E5F-4931-8547-5D262DC92BED}" type="slidenum">
              <a:rPr kumimoji="0" lang="ar-JO"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61</a:t>
            </a:fld>
            <a:endParaRPr kumimoji="0" lang="ar-JO"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09528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kern="1200" dirty="0">
                <a:solidFill>
                  <a:schemeClr val="tx1"/>
                </a:solidFill>
                <a:effectLst/>
                <a:latin typeface="+mn-lt"/>
                <a:ea typeface="+mn-ea"/>
                <a:cs typeface="+mn-cs"/>
              </a:rPr>
              <a:t>cervical </a:t>
            </a:r>
            <a:r>
              <a:rPr lang="en-US" sz="1200" b="1" i="0" kern="1200" dirty="0">
                <a:solidFill>
                  <a:schemeClr val="tx1"/>
                </a:solidFill>
                <a:effectLst/>
                <a:latin typeface="+mn-lt"/>
                <a:ea typeface="+mn-ea"/>
                <a:cs typeface="+mn-cs"/>
              </a:rPr>
              <a:t>ectropion</a:t>
            </a:r>
            <a:r>
              <a:rPr lang="en-US" sz="1200" b="0" i="0" kern="1200" dirty="0">
                <a:solidFill>
                  <a:schemeClr val="tx1"/>
                </a:solidFill>
                <a:effectLst/>
                <a:latin typeface="+mn-lt"/>
                <a:ea typeface="+mn-ea"/>
                <a:cs typeface="+mn-cs"/>
              </a:rPr>
              <a:t>, or cervical ectopy, is when the soft cells (glandular cells) that line the inside of the cervical canal spread to the outer surface of your cervix. The outside of your cervix normally has hard cells (epithelial cells). Where the two types of cells meet is called the transformation zone</a:t>
            </a:r>
            <a:endParaRPr lang="en-US"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996401B-1E5F-4931-8547-5D262DC92BED}" type="slidenum">
              <a:rPr kumimoji="0" lang="ar-JO"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63</a:t>
            </a:fld>
            <a:endParaRPr kumimoji="0" lang="ar-JO"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233864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200" b="1" dirty="0"/>
              <a:t>Whole blood: </a:t>
            </a:r>
            <a:r>
              <a:rPr lang="en-US" sz="1200" dirty="0"/>
              <a:t>only used in torrential bleeding.</a:t>
            </a:r>
          </a:p>
          <a:p>
            <a:pPr algn="l"/>
            <a:endParaRPr lang="en-US"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996401B-1E5F-4931-8547-5D262DC92BED}" type="slidenum">
              <a:rPr kumimoji="0" lang="ar-JO"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70</a:t>
            </a:fld>
            <a:endParaRPr kumimoji="0" lang="ar-JO"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529895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a:t> </a:t>
            </a:r>
            <a:endParaRPr lang="ar-JO" dirty="0"/>
          </a:p>
        </p:txBody>
      </p:sp>
      <p:sp>
        <p:nvSpPr>
          <p:cNvPr id="4" name="عنصر نائب لرقم الشريحة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DA43FF8-3842-42AA-9298-1A31CD463094}" type="slidenum">
              <a:rPr kumimoji="0" lang="ar-JO"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82</a:t>
            </a:fld>
            <a:endParaRPr kumimoji="0" lang="ar-JO"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558666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kern="1200" dirty="0">
                <a:solidFill>
                  <a:schemeClr val="tx1"/>
                </a:solidFill>
                <a:effectLst/>
                <a:latin typeface="+mn-lt"/>
                <a:ea typeface="+mn-ea"/>
                <a:cs typeface="+mn-cs"/>
              </a:rPr>
              <a:t>The pathogenesis of uterine inversion is incompletely understood. It has been attributed to use of excessive cord traction and fundal pressure (</a:t>
            </a:r>
            <a:r>
              <a:rPr lang="en-US" sz="1200" b="0" i="0" kern="1200" dirty="0" err="1">
                <a:solidFill>
                  <a:schemeClr val="tx1"/>
                </a:solidFill>
                <a:effectLst/>
                <a:latin typeface="+mn-lt"/>
                <a:ea typeface="+mn-ea"/>
                <a:cs typeface="+mn-cs"/>
              </a:rPr>
              <a:t>Credé</a:t>
            </a:r>
            <a:r>
              <a:rPr lang="en-US" sz="1200" b="0" i="0" kern="1200" dirty="0">
                <a:solidFill>
                  <a:schemeClr val="tx1"/>
                </a:solidFill>
                <a:effectLst/>
                <a:latin typeface="+mn-lt"/>
                <a:ea typeface="+mn-ea"/>
                <a:cs typeface="+mn-cs"/>
              </a:rPr>
              <a:t> maneuver) during the third stage of labor, especially in the setting of an atonic uterus with fundal implantation of the placenta [</a:t>
            </a:r>
            <a:r>
              <a:rPr lang="en-US" sz="1200" b="0" i="0" u="sng" kern="1200" dirty="0">
                <a:solidFill>
                  <a:schemeClr val="tx1"/>
                </a:solidFill>
                <a:effectLst/>
                <a:latin typeface="+mn-lt"/>
                <a:ea typeface="+mn-ea"/>
                <a:cs typeface="+mn-cs"/>
                <a:hlinkClick r:id="rId3"/>
              </a:rPr>
              <a:t>8</a:t>
            </a:r>
            <a:r>
              <a:rPr lang="en-US" sz="1200" b="0" i="0" kern="1200" dirty="0">
                <a:solidFill>
                  <a:schemeClr val="tx1"/>
                </a:solidFill>
                <a:effectLst/>
                <a:latin typeface="+mn-lt"/>
                <a:ea typeface="+mn-ea"/>
                <a:cs typeface="+mn-cs"/>
              </a:rPr>
              <a:t>]. However, evidence is inconsistent, and a causal relationship between management of the third stage and puerperal uterine inversion is unproven [</a:t>
            </a:r>
            <a:r>
              <a:rPr lang="en-US" sz="1200" b="0" i="0" u="sng" kern="1200" dirty="0">
                <a:solidFill>
                  <a:schemeClr val="tx1"/>
                </a:solidFill>
                <a:effectLst/>
                <a:latin typeface="+mn-lt"/>
                <a:ea typeface="+mn-ea"/>
                <a:cs typeface="+mn-cs"/>
                <a:hlinkClick r:id="rId4"/>
              </a:rPr>
              <a:t>13</a:t>
            </a:r>
            <a:r>
              <a:rPr lang="en-US" sz="1200" b="0" i="0" kern="1200" dirty="0">
                <a:solidFill>
                  <a:schemeClr val="tx1"/>
                </a:solidFill>
                <a:effectLst/>
                <a:latin typeface="+mn-lt"/>
                <a:ea typeface="+mn-ea"/>
                <a:cs typeface="+mn-cs"/>
              </a:rPr>
              <a:t>]. It is likely that other factors play a role since spontaneous inversions occur and inversion is rare even though cord traction and the </a:t>
            </a:r>
            <a:r>
              <a:rPr lang="en-US" sz="1200" b="0" i="0" kern="1200" dirty="0" err="1">
                <a:solidFill>
                  <a:schemeClr val="tx1"/>
                </a:solidFill>
                <a:effectLst/>
                <a:latin typeface="+mn-lt"/>
                <a:ea typeface="+mn-ea"/>
                <a:cs typeface="+mn-cs"/>
              </a:rPr>
              <a:t>Credé</a:t>
            </a:r>
            <a:r>
              <a:rPr lang="en-US" sz="1200" b="0" i="0" kern="1200" dirty="0">
                <a:solidFill>
                  <a:schemeClr val="tx1"/>
                </a:solidFill>
                <a:effectLst/>
                <a:latin typeface="+mn-lt"/>
                <a:ea typeface="+mn-ea"/>
                <a:cs typeface="+mn-cs"/>
              </a:rPr>
              <a:t> maneuver are common.</a:t>
            </a:r>
            <a:endParaRPr lang="en-US"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996401B-1E5F-4931-8547-5D262DC92BED}" type="slidenum">
              <a:rPr kumimoji="0" lang="ar-JO"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42</a:t>
            </a:fld>
            <a:endParaRPr kumimoji="0" lang="ar-JO"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379151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kern="1200" dirty="0">
                <a:solidFill>
                  <a:schemeClr val="tx1"/>
                </a:solidFill>
                <a:effectLst/>
                <a:latin typeface="+mn-lt"/>
                <a:ea typeface="+mn-ea"/>
                <a:cs typeface="+mn-cs"/>
              </a:rPr>
              <a:t>RISK </a:t>
            </a:r>
            <a:r>
              <a:rPr lang="en-US" sz="1200" b="1" i="0" kern="1200" dirty="0" err="1">
                <a:solidFill>
                  <a:schemeClr val="tx1"/>
                </a:solidFill>
                <a:effectLst/>
                <a:latin typeface="+mn-lt"/>
                <a:ea typeface="+mn-ea"/>
                <a:cs typeface="+mn-cs"/>
              </a:rPr>
              <a:t>FACTORS</a:t>
            </a:r>
            <a:r>
              <a:rPr lang="en-US" sz="1200" b="0" i="0" kern="1200" dirty="0" err="1">
                <a:solidFill>
                  <a:schemeClr val="tx1"/>
                </a:solidFill>
                <a:effectLst/>
                <a:latin typeface="+mn-lt"/>
                <a:ea typeface="+mn-ea"/>
                <a:cs typeface="+mn-cs"/>
              </a:rPr>
              <a:t>Risk</a:t>
            </a:r>
            <a:r>
              <a:rPr lang="en-US" sz="1200" b="0" i="0" kern="1200" dirty="0">
                <a:solidFill>
                  <a:schemeClr val="tx1"/>
                </a:solidFill>
                <a:effectLst/>
                <a:latin typeface="+mn-lt"/>
                <a:ea typeface="+mn-ea"/>
                <a:cs typeface="+mn-cs"/>
              </a:rPr>
              <a:t> factors for inversion, which are present in fewer than 50 percent of inversion cases, include macrosomia, rapid or prolonged labor and delivery, short umbilical cord, severe preeclampsia, use of uterine relaxants, </a:t>
            </a:r>
            <a:r>
              <a:rPr lang="en-US" sz="1200" b="0" i="0" kern="1200" dirty="0" err="1">
                <a:solidFill>
                  <a:schemeClr val="tx1"/>
                </a:solidFill>
                <a:effectLst/>
                <a:latin typeface="+mn-lt"/>
                <a:ea typeface="+mn-ea"/>
                <a:cs typeface="+mn-cs"/>
              </a:rPr>
              <a:t>nulliparity</a:t>
            </a:r>
            <a:r>
              <a:rPr lang="en-US" sz="1200" b="0" i="0" kern="1200" dirty="0">
                <a:solidFill>
                  <a:schemeClr val="tx1"/>
                </a:solidFill>
                <a:effectLst/>
                <a:latin typeface="+mn-lt"/>
                <a:ea typeface="+mn-ea"/>
                <a:cs typeface="+mn-cs"/>
              </a:rPr>
              <a:t>, uterine anomalies or tumors (leiomyoma), retained placenta, and placenta </a:t>
            </a:r>
            <a:r>
              <a:rPr lang="en-US" sz="1200" b="0" i="0" kern="1200" dirty="0" err="1">
                <a:solidFill>
                  <a:schemeClr val="tx1"/>
                </a:solidFill>
                <a:effectLst/>
                <a:latin typeface="+mn-lt"/>
                <a:ea typeface="+mn-ea"/>
                <a:cs typeface="+mn-cs"/>
              </a:rPr>
              <a:t>accreta</a:t>
            </a:r>
            <a:endParaRPr lang="en-US"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996401B-1E5F-4931-8547-5D262DC92BED}" type="slidenum">
              <a:rPr kumimoji="0" lang="ar-JO"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43</a:t>
            </a:fld>
            <a:endParaRPr kumimoji="0" lang="ar-JO"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921905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kern="1200" dirty="0">
                <a:solidFill>
                  <a:schemeClr val="tx1"/>
                </a:solidFill>
                <a:effectLst/>
                <a:latin typeface="+mn-lt"/>
                <a:ea typeface="+mn-ea"/>
                <a:cs typeface="+mn-cs"/>
              </a:rPr>
              <a:t>●1</a:t>
            </a:r>
            <a:r>
              <a:rPr lang="en-US" sz="1200" b="0" i="0" kern="1200" baseline="30000" dirty="0">
                <a:solidFill>
                  <a:schemeClr val="tx1"/>
                </a:solidFill>
                <a:effectLst/>
                <a:latin typeface="+mn-lt"/>
                <a:ea typeface="+mn-ea"/>
                <a:cs typeface="+mn-cs"/>
              </a:rPr>
              <a:t>st</a:t>
            </a:r>
            <a:r>
              <a:rPr lang="en-US" sz="1200" b="0" i="0" kern="1200" dirty="0">
                <a:solidFill>
                  <a:schemeClr val="tx1"/>
                </a:solidFill>
                <a:effectLst/>
                <a:latin typeface="+mn-lt"/>
                <a:ea typeface="+mn-ea"/>
                <a:cs typeface="+mn-cs"/>
              </a:rPr>
              <a:t> degree (also called incomplete) – The fundus is within the endometrial cavity</a:t>
            </a:r>
          </a:p>
          <a:p>
            <a:pPr algn="l"/>
            <a:r>
              <a:rPr lang="en-US" sz="1200" b="0" i="0" kern="1200" dirty="0">
                <a:solidFill>
                  <a:schemeClr val="tx1"/>
                </a:solidFill>
                <a:effectLst/>
                <a:latin typeface="+mn-lt"/>
                <a:ea typeface="+mn-ea"/>
                <a:cs typeface="+mn-cs"/>
              </a:rPr>
              <a:t>●2</a:t>
            </a:r>
            <a:r>
              <a:rPr lang="en-US" sz="1200" b="0" i="0" kern="1200" baseline="30000" dirty="0">
                <a:solidFill>
                  <a:schemeClr val="tx1"/>
                </a:solidFill>
                <a:effectLst/>
                <a:latin typeface="+mn-lt"/>
                <a:ea typeface="+mn-ea"/>
                <a:cs typeface="+mn-cs"/>
              </a:rPr>
              <a:t>nd</a:t>
            </a:r>
            <a:r>
              <a:rPr lang="en-US" sz="1200" b="0" i="0" kern="1200" dirty="0">
                <a:solidFill>
                  <a:schemeClr val="tx1"/>
                </a:solidFill>
                <a:effectLst/>
                <a:latin typeface="+mn-lt"/>
                <a:ea typeface="+mn-ea"/>
                <a:cs typeface="+mn-cs"/>
              </a:rPr>
              <a:t> degree (also called complete) – The fundus protrudes through the cervical </a:t>
            </a:r>
            <a:r>
              <a:rPr lang="en-US" sz="1200" b="0" i="0" kern="1200" dirty="0" err="1">
                <a:solidFill>
                  <a:schemeClr val="tx1"/>
                </a:solidFill>
                <a:effectLst/>
                <a:latin typeface="+mn-lt"/>
                <a:ea typeface="+mn-ea"/>
                <a:cs typeface="+mn-cs"/>
              </a:rPr>
              <a:t>os</a:t>
            </a:r>
            <a:endParaRPr lang="en-US" sz="1200" b="0" i="0" kern="1200" dirty="0">
              <a:solidFill>
                <a:schemeClr val="tx1"/>
              </a:solidFill>
              <a:effectLst/>
              <a:latin typeface="+mn-lt"/>
              <a:ea typeface="+mn-ea"/>
              <a:cs typeface="+mn-cs"/>
            </a:endParaRPr>
          </a:p>
          <a:p>
            <a:pPr algn="l"/>
            <a:r>
              <a:rPr lang="en-US" sz="1200" b="0" i="0" kern="1200" dirty="0">
                <a:solidFill>
                  <a:schemeClr val="tx1"/>
                </a:solidFill>
                <a:effectLst/>
                <a:latin typeface="+mn-lt"/>
                <a:ea typeface="+mn-ea"/>
                <a:cs typeface="+mn-cs"/>
              </a:rPr>
              <a:t>●3</a:t>
            </a:r>
            <a:r>
              <a:rPr lang="en-US" sz="1200" b="0" i="0" kern="1200" baseline="30000" dirty="0">
                <a:solidFill>
                  <a:schemeClr val="tx1"/>
                </a:solidFill>
                <a:effectLst/>
                <a:latin typeface="+mn-lt"/>
                <a:ea typeface="+mn-ea"/>
                <a:cs typeface="+mn-cs"/>
              </a:rPr>
              <a:t>rd</a:t>
            </a:r>
            <a:r>
              <a:rPr lang="en-US" sz="1200" b="0" i="0" kern="1200" dirty="0">
                <a:solidFill>
                  <a:schemeClr val="tx1"/>
                </a:solidFill>
                <a:effectLst/>
                <a:latin typeface="+mn-lt"/>
                <a:ea typeface="+mn-ea"/>
                <a:cs typeface="+mn-cs"/>
              </a:rPr>
              <a:t> degree (also called prolapsed) – The fundus protrudes to or beyond the </a:t>
            </a:r>
            <a:r>
              <a:rPr lang="en-US" sz="1200" b="0" i="0" kern="1200" dirty="0" err="1">
                <a:solidFill>
                  <a:schemeClr val="tx1"/>
                </a:solidFill>
                <a:effectLst/>
                <a:latin typeface="+mn-lt"/>
                <a:ea typeface="+mn-ea"/>
                <a:cs typeface="+mn-cs"/>
              </a:rPr>
              <a:t>introitus</a:t>
            </a:r>
            <a:endParaRPr lang="en-US" sz="1200" b="0" i="0" kern="1200" dirty="0">
              <a:solidFill>
                <a:schemeClr val="tx1"/>
              </a:solidFill>
              <a:effectLst/>
              <a:latin typeface="+mn-lt"/>
              <a:ea typeface="+mn-ea"/>
              <a:cs typeface="+mn-cs"/>
            </a:endParaRPr>
          </a:p>
          <a:p>
            <a:pPr algn="l"/>
            <a:r>
              <a:rPr lang="en-US" sz="1200" b="0" i="0" kern="1200" dirty="0">
                <a:solidFill>
                  <a:schemeClr val="tx1"/>
                </a:solidFill>
                <a:effectLst/>
                <a:latin typeface="+mn-lt"/>
                <a:ea typeface="+mn-ea"/>
                <a:cs typeface="+mn-cs"/>
              </a:rPr>
              <a:t>●4</a:t>
            </a:r>
            <a:r>
              <a:rPr lang="en-US" sz="1200" b="0" i="0" kern="1200" baseline="30000" dirty="0">
                <a:solidFill>
                  <a:schemeClr val="tx1"/>
                </a:solidFill>
                <a:effectLst/>
                <a:latin typeface="+mn-lt"/>
                <a:ea typeface="+mn-ea"/>
                <a:cs typeface="+mn-cs"/>
              </a:rPr>
              <a:t>th</a:t>
            </a:r>
            <a:r>
              <a:rPr lang="en-US" sz="1200" b="0" i="0" kern="1200" dirty="0">
                <a:solidFill>
                  <a:schemeClr val="tx1"/>
                </a:solidFill>
                <a:effectLst/>
                <a:latin typeface="+mn-lt"/>
                <a:ea typeface="+mn-ea"/>
                <a:cs typeface="+mn-cs"/>
              </a:rPr>
              <a:t> degree (also called total) – Both the uterus and vagina are inverted</a:t>
            </a:r>
          </a:p>
          <a:p>
            <a:pPr algn="l"/>
            <a:endParaRPr lang="en-US"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996401B-1E5F-4931-8547-5D262DC92BED}" type="slidenum">
              <a:rPr kumimoji="0" lang="ar-JO"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45</a:t>
            </a:fld>
            <a:endParaRPr kumimoji="0" lang="ar-JO"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51865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kern="1200" dirty="0">
                <a:solidFill>
                  <a:schemeClr val="tx1"/>
                </a:solidFill>
                <a:effectLst/>
                <a:latin typeface="+mn-lt"/>
                <a:ea typeface="+mn-ea"/>
                <a:cs typeface="+mn-cs"/>
              </a:rPr>
              <a:t>Establish adequate intravenous access and aggressive fluid/blood product resuscitation</a:t>
            </a:r>
            <a:r>
              <a:rPr lang="en-US" sz="1200" b="0" i="0" kern="1200" dirty="0">
                <a:solidFill>
                  <a:schemeClr val="tx1"/>
                </a:solidFill>
                <a:effectLst/>
                <a:latin typeface="+mn-lt"/>
                <a:ea typeface="+mn-ea"/>
                <a:cs typeface="+mn-cs"/>
              </a:rPr>
              <a:t>. We suggest placement of two large bore intravenous lines (</a:t>
            </a:r>
            <a:r>
              <a:rPr lang="en-US" sz="1200" b="0" i="0" kern="1200" dirty="0" err="1">
                <a:solidFill>
                  <a:schemeClr val="tx1"/>
                </a:solidFill>
                <a:effectLst/>
                <a:latin typeface="+mn-lt"/>
                <a:ea typeface="+mn-ea"/>
                <a:cs typeface="+mn-cs"/>
              </a:rPr>
              <a:t>eg</a:t>
            </a:r>
            <a:r>
              <a:rPr lang="en-US" sz="1200" b="0" i="0" kern="1200" dirty="0">
                <a:solidFill>
                  <a:schemeClr val="tx1"/>
                </a:solidFill>
                <a:effectLst/>
                <a:latin typeface="+mn-lt"/>
                <a:ea typeface="+mn-ea"/>
                <a:cs typeface="+mn-cs"/>
              </a:rPr>
              <a:t>, at least one intravenous catheter should be 16-gauge) and begin infusion of crystalloid to support blood pressure. Draw blood for baseline laboratory tests, including a complete blood count and coagulation studies (fibrinogen concentration, prothrombin time, activated partial thromboplastin time). Blood should be administered, as needed, to treat hypovolemia and prevent cardiovascular collapse. Activate your institutional massive transfusion protocol, as needed</a:t>
            </a:r>
            <a:endParaRPr lang="en-US"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996401B-1E5F-4931-8547-5D262DC92BED}" type="slidenum">
              <a:rPr kumimoji="0" lang="ar-JO"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50</a:t>
            </a:fld>
            <a:endParaRPr kumimoji="0" lang="ar-JO"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87733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latin typeface="Kartika" pitchFamily="18" charset="0"/>
                <a:cs typeface="Kartika" pitchFamily="18" charset="0"/>
              </a:rPr>
              <a:t>The management of a uterine inversion requires quick thinking. The patient rapidly goes into shock, and immediate intravascular volume expansion with IV crystalloids is required</a:t>
            </a:r>
            <a:endParaRPr lang="en-US"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996401B-1E5F-4931-8547-5D262DC92BED}" type="slidenum">
              <a:rPr kumimoji="0" lang="ar-JO"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51</a:t>
            </a:fld>
            <a:endParaRPr kumimoji="0" lang="ar-JO"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074167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dirty="0">
                <a:solidFill>
                  <a:schemeClr val="tx1"/>
                </a:solidFill>
                <a:latin typeface="Kartika" pitchFamily="18" charset="0"/>
                <a:cs typeface="Kartika" pitchFamily="18" charset="0"/>
              </a:rPr>
              <a:t>At laparotomy, a vertical incision should be made through the posterior portion of the cervix to incise the constriction ring and allow the fundus to be replaced into the peritoneal cavity. Suturing of the cervical incision completes this procedure </a:t>
            </a:r>
            <a:endParaRPr lang="en-US" sz="1200" kern="1200" dirty="0">
              <a:solidFill>
                <a:schemeClr val="tx1"/>
              </a:solidFill>
              <a:effectLst/>
              <a:latin typeface="+mn-lt"/>
              <a:ea typeface="+mn-ea"/>
              <a:cs typeface="+mn-cs"/>
            </a:endParaRPr>
          </a:p>
          <a:p>
            <a:pPr algn="l" rtl="0"/>
            <a:r>
              <a:rPr lang="en-US" sz="1200" kern="1200" dirty="0">
                <a:solidFill>
                  <a:schemeClr val="tx1"/>
                </a:solidFill>
                <a:effectLst/>
                <a:latin typeface="+mn-lt"/>
                <a:ea typeface="+mn-ea"/>
                <a:cs typeface="+mn-cs"/>
              </a:rPr>
              <a:t>Manual replacement is then reattempted.</a:t>
            </a:r>
          </a:p>
          <a:p>
            <a:pPr algn="l" rtl="0"/>
            <a:r>
              <a:rPr lang="en-US"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hlinkClick r:id="rId3"/>
              </a:rPr>
              <a:t>Nitroglycerin</a:t>
            </a:r>
            <a:r>
              <a:rPr lang="en-US" sz="1200" kern="1200" dirty="0">
                <a:solidFill>
                  <a:schemeClr val="tx1"/>
                </a:solidFill>
                <a:effectLst/>
                <a:latin typeface="+mn-lt"/>
                <a:ea typeface="+mn-ea"/>
                <a:cs typeface="+mn-cs"/>
              </a:rPr>
              <a:t> </a:t>
            </a:r>
          </a:p>
          <a:p>
            <a:pPr algn="l" rtl="0"/>
            <a:r>
              <a:rPr lang="en-US"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hlinkClick r:id="rId4"/>
              </a:rPr>
              <a:t>Terbutaline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or </a:t>
            </a:r>
            <a:r>
              <a:rPr lang="en-US" sz="1200" kern="1200" dirty="0">
                <a:solidFill>
                  <a:schemeClr val="tx1"/>
                </a:solidFill>
                <a:effectLst/>
                <a:latin typeface="+mn-lt"/>
                <a:ea typeface="+mn-ea"/>
                <a:cs typeface="+mn-cs"/>
                <a:hlinkClick r:id="rId5"/>
              </a:rPr>
              <a:t>magnesium sulfate</a:t>
            </a:r>
            <a:r>
              <a:rPr lang="en-US" sz="1200" kern="1200" dirty="0">
                <a:solidFill>
                  <a:schemeClr val="tx1"/>
                </a:solidFill>
                <a:effectLst/>
                <a:latin typeface="+mn-lt"/>
                <a:ea typeface="+mn-ea"/>
                <a:cs typeface="+mn-cs"/>
              </a:rPr>
              <a:t> (are other options for uterine relaxation.</a:t>
            </a:r>
          </a:p>
          <a:p>
            <a:pPr algn="l" rtl="0"/>
            <a:r>
              <a:rPr lang="en-US" sz="1200" kern="1200" dirty="0">
                <a:solidFill>
                  <a:schemeClr val="tx1"/>
                </a:solidFill>
                <a:effectLst/>
                <a:latin typeface="+mn-lt"/>
                <a:ea typeface="+mn-ea"/>
                <a:cs typeface="+mn-cs"/>
              </a:rPr>
              <a:t>Inhalational anesthetic agents, such as </a:t>
            </a:r>
            <a:r>
              <a:rPr lang="en-US" sz="1200" kern="1200" dirty="0">
                <a:solidFill>
                  <a:schemeClr val="tx1"/>
                </a:solidFill>
                <a:effectLst/>
                <a:latin typeface="+mn-lt"/>
                <a:ea typeface="+mn-ea"/>
                <a:cs typeface="+mn-cs"/>
                <a:hlinkClick r:id="rId6"/>
              </a:rPr>
              <a:t>sevoflurane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hlinkClick r:id="rId7"/>
              </a:rPr>
              <a:t>desflurane</a:t>
            </a:r>
            <a:r>
              <a:rPr lang="en-US" sz="1200" kern="1200" dirty="0">
                <a:solidFill>
                  <a:schemeClr val="tx1"/>
                </a:solidFill>
                <a:effectLst/>
                <a:latin typeface="+mn-lt"/>
                <a:ea typeface="+mn-ea"/>
                <a:cs typeface="+mn-cs"/>
              </a:rPr>
              <a:t>, and </a:t>
            </a:r>
            <a:r>
              <a:rPr lang="en-US" sz="1200" kern="1200" dirty="0">
                <a:solidFill>
                  <a:schemeClr val="tx1"/>
                </a:solidFill>
                <a:effectLst/>
                <a:latin typeface="+mn-lt"/>
                <a:ea typeface="+mn-ea"/>
                <a:cs typeface="+mn-cs"/>
                <a:hlinkClick r:id="rId8"/>
              </a:rPr>
              <a:t>isoflurane</a:t>
            </a:r>
            <a:r>
              <a:rPr lang="en-US" sz="1200" kern="1200" dirty="0">
                <a:solidFill>
                  <a:schemeClr val="tx1"/>
                </a:solidFill>
                <a:effectLst/>
                <a:latin typeface="+mn-lt"/>
                <a:ea typeface="+mn-ea"/>
                <a:cs typeface="+mn-cs"/>
              </a:rPr>
              <a:t>, are also excellent uterine relaxants and may allow uterine replacement without surgical intervention </a:t>
            </a:r>
          </a:p>
          <a:p>
            <a:pPr algn="l" rtl="0"/>
            <a:r>
              <a:rPr lang="en-US" sz="1200" kern="1200" dirty="0">
                <a:solidFill>
                  <a:schemeClr val="tx1"/>
                </a:solidFill>
                <a:effectLst/>
                <a:latin typeface="+mn-lt"/>
                <a:ea typeface="+mn-ea"/>
                <a:cs typeface="+mn-cs"/>
              </a:rPr>
              <a:t>Halothane and </a:t>
            </a:r>
            <a:r>
              <a:rPr lang="en-US" sz="1200" kern="1200" dirty="0" err="1">
                <a:solidFill>
                  <a:schemeClr val="tx1"/>
                </a:solidFill>
                <a:effectLst/>
                <a:latin typeface="+mn-lt"/>
                <a:ea typeface="+mn-ea"/>
                <a:cs typeface="+mn-cs"/>
              </a:rPr>
              <a:t>enflurane</a:t>
            </a:r>
            <a:r>
              <a:rPr lang="en-US" sz="1200" kern="1200" dirty="0">
                <a:solidFill>
                  <a:schemeClr val="tx1"/>
                </a:solidFill>
                <a:effectLst/>
                <a:latin typeface="+mn-lt"/>
                <a:ea typeface="+mn-ea"/>
                <a:cs typeface="+mn-cs"/>
              </a:rPr>
              <a:t> are also effective, but these drugs are not used in adults in the United States because of concerns about serious side effects </a:t>
            </a:r>
          </a:p>
          <a:p>
            <a:pPr algn="l" rtl="0"/>
            <a:r>
              <a:rPr lang="en-US" sz="1200" kern="1200" dirty="0">
                <a:solidFill>
                  <a:schemeClr val="tx1"/>
                </a:solidFill>
                <a:effectLst/>
                <a:latin typeface="+mn-lt"/>
                <a:ea typeface="+mn-ea"/>
                <a:cs typeface="+mn-cs"/>
              </a:rPr>
              <a:t>Therefore, inhalational anesthetic agents are best administered in the operating room as an initial step before proceeding to laparotomy for correction of an otherwise refractory uterine inversion. </a:t>
            </a:r>
          </a:p>
          <a:p>
            <a:pPr algn="l" rtl="0"/>
            <a:endParaRPr lang="en-US" sz="1200" b="1" kern="1200" dirty="0">
              <a:solidFill>
                <a:schemeClr val="tx1"/>
              </a:solidFill>
              <a:effectLst/>
              <a:latin typeface="+mn-lt"/>
              <a:ea typeface="+mn-ea"/>
              <a:cs typeface="+mn-cs"/>
            </a:endParaRPr>
          </a:p>
          <a:p>
            <a:pPr algn="l" rtl="0"/>
            <a:r>
              <a:rPr lang="en-US" sz="1200" b="1" kern="1200" dirty="0">
                <a:solidFill>
                  <a:schemeClr val="tx1"/>
                </a:solidFill>
                <a:effectLst/>
                <a:latin typeface="+mn-lt"/>
                <a:ea typeface="+mn-ea"/>
                <a:cs typeface="+mn-cs"/>
              </a:rPr>
              <a:t>Huntington procedure</a:t>
            </a:r>
            <a:r>
              <a:rPr lang="en-US" sz="1200" kern="1200" dirty="0">
                <a:solidFill>
                  <a:schemeClr val="tx1"/>
                </a:solidFill>
                <a:effectLst/>
                <a:latin typeface="+mn-lt"/>
                <a:ea typeface="+mn-ea"/>
                <a:cs typeface="+mn-cs"/>
              </a:rPr>
              <a:t> </a:t>
            </a:r>
          </a:p>
          <a:p>
            <a:pPr algn="l" rtl="0"/>
            <a:r>
              <a:rPr lang="en-US" sz="1200" b="1" kern="1200" dirty="0" err="1">
                <a:solidFill>
                  <a:schemeClr val="tx1"/>
                </a:solidFill>
                <a:effectLst/>
                <a:latin typeface="+mn-lt"/>
                <a:ea typeface="+mn-ea"/>
                <a:cs typeface="+mn-cs"/>
              </a:rPr>
              <a:t>Haultain</a:t>
            </a:r>
            <a:r>
              <a:rPr lang="en-US" sz="1200" b="1" kern="1200" dirty="0">
                <a:solidFill>
                  <a:schemeClr val="tx1"/>
                </a:solidFill>
                <a:effectLst/>
                <a:latin typeface="+mn-lt"/>
                <a:ea typeface="+mn-ea"/>
                <a:cs typeface="+mn-cs"/>
              </a:rPr>
              <a:t> procedure</a:t>
            </a:r>
            <a:r>
              <a:rPr lang="en-US" sz="1200" kern="1200" dirty="0">
                <a:solidFill>
                  <a:schemeClr val="tx1"/>
                </a:solidFill>
                <a:effectLst/>
                <a:latin typeface="+mn-lt"/>
                <a:ea typeface="+mn-ea"/>
                <a:cs typeface="+mn-cs"/>
              </a:rPr>
              <a:t> </a:t>
            </a:r>
          </a:p>
          <a:p>
            <a:pPr algn="l" rtl="0"/>
            <a:endParaRPr lang="en-US"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996401B-1E5F-4931-8547-5D262DC92BED}" type="slidenum">
              <a:rPr kumimoji="0" lang="ar-JO"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52</a:t>
            </a:fld>
            <a:endParaRPr kumimoji="0" lang="ar-JO"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324555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Instead of allies </a:t>
            </a:r>
            <a:r>
              <a:rPr lang="en-US" dirty="0" err="1"/>
              <a:t>foreceps</a:t>
            </a:r>
            <a:r>
              <a:rPr lang="en-US" dirty="0"/>
              <a:t> alternatively </a:t>
            </a:r>
            <a:r>
              <a:rPr lang="en-US" dirty="0" err="1"/>
              <a:t>vaccum</a:t>
            </a:r>
            <a:r>
              <a:rPr lang="en-US" baseline="0" dirty="0"/>
              <a:t> cup CAN BE USED IN THE HUNTINGTON procedure </a:t>
            </a:r>
            <a:endParaRPr lang="en-US"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996401B-1E5F-4931-8547-5D262DC92BED}" type="slidenum">
              <a:rPr kumimoji="0" lang="ar-JO"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55</a:t>
            </a:fld>
            <a:endParaRPr kumimoji="0" lang="ar-JO"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023450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kern="1200" dirty="0">
                <a:solidFill>
                  <a:schemeClr val="tx1"/>
                </a:solidFill>
                <a:effectLst/>
                <a:latin typeface="+mn-lt"/>
                <a:ea typeface="+mn-ea"/>
                <a:cs typeface="+mn-cs"/>
              </a:rPr>
              <a:t>Mendelson's syndrome</a:t>
            </a:r>
            <a:r>
              <a:rPr lang="en-US" sz="1200" b="0" i="0" kern="1200" dirty="0">
                <a:solidFill>
                  <a:schemeClr val="tx1"/>
                </a:solidFill>
                <a:effectLst/>
                <a:latin typeface="+mn-lt"/>
                <a:ea typeface="+mn-ea"/>
                <a:cs typeface="+mn-cs"/>
              </a:rPr>
              <a:t> is chemical pneumonitis or aspiration pneumonitis caused by aspiration during </a:t>
            </a:r>
            <a:r>
              <a:rPr lang="en-US" sz="1200" b="0" i="0" kern="1200" dirty="0" err="1">
                <a:solidFill>
                  <a:schemeClr val="tx1"/>
                </a:solidFill>
                <a:effectLst/>
                <a:latin typeface="+mn-lt"/>
                <a:ea typeface="+mn-ea"/>
                <a:cs typeface="+mn-cs"/>
              </a:rPr>
              <a:t>anaesthesia</a:t>
            </a:r>
            <a:r>
              <a:rPr lang="en-US" sz="1200" b="0" i="0" kern="1200" dirty="0">
                <a:solidFill>
                  <a:schemeClr val="tx1"/>
                </a:solidFill>
                <a:effectLst/>
                <a:latin typeface="+mn-lt"/>
                <a:ea typeface="+mn-ea"/>
                <a:cs typeface="+mn-cs"/>
              </a:rPr>
              <a:t>, especially during pregnancy. Aspiration contents may include gastric juice, blood, bile, water or an association of them</a:t>
            </a:r>
            <a:endParaRPr lang="en-US"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996401B-1E5F-4931-8547-5D262DC92BED}" type="slidenum">
              <a:rPr kumimoji="0" lang="ar-JO"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58</a:t>
            </a:fld>
            <a:endParaRPr kumimoji="0" lang="ar-JO"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648632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191" y="1"/>
            <a:ext cx="9145191"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2099733"/>
            <a:ext cx="6619244" cy="2677648"/>
          </a:xfrm>
          <a:prstGeom prst="rect">
            <a:avLst/>
          </a:prstGeom>
        </p:spPr>
        <p:txBody>
          <a:bodyPr anchor="b"/>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866216" y="4777380"/>
            <a:ext cx="6619244" cy="861420"/>
          </a:xfrm>
        </p:spPr>
        <p:txBody>
          <a:bodyPr anchor="t"/>
          <a:lstStyle>
            <a:lvl1pPr marL="0" indent="0" algn="l">
              <a:buNone/>
              <a:defRPr cap="all">
                <a:solidFill>
                  <a:schemeClr val="tx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7495414" y="1830325"/>
            <a:ext cx="990599" cy="228599"/>
          </a:xfrm>
        </p:spPr>
        <p:txBody>
          <a:bodyPr/>
          <a:lstStyle>
            <a:lvl1pPr algn="l">
              <a:defRPr b="0">
                <a:solidFill>
                  <a:schemeClr val="bg1"/>
                </a:solidFill>
              </a:defRPr>
            </a:lvl1pPr>
          </a:lstStyle>
          <a:p>
            <a:fld id="{6E83647C-A0A0-8644-AB7A-4574C91CBAB0}" type="datetimeFigureOut">
              <a:rPr lang="en-US" smtClean="0"/>
              <a:pPr/>
              <a:t>3/13/2021</a:t>
            </a:fld>
            <a:endParaRPr lang="en-US"/>
          </a:p>
        </p:txBody>
      </p:sp>
      <p:sp>
        <p:nvSpPr>
          <p:cNvPr id="5" name="Footer Placeholder 4"/>
          <p:cNvSpPr>
            <a:spLocks noGrp="1"/>
          </p:cNvSpPr>
          <p:nvPr>
            <p:ph type="ftr" sz="quarter" idx="11"/>
          </p:nvPr>
        </p:nvSpPr>
        <p:spPr>
          <a:xfrm rot="5400000">
            <a:off x="6230493" y="3266694"/>
            <a:ext cx="3867912" cy="233172"/>
          </a:xfrm>
        </p:spPr>
        <p:txBody>
          <a:bodyPr/>
          <a:lstStyle>
            <a:lvl1pPr>
              <a:defRPr sz="750" b="0">
                <a:solidFill>
                  <a:schemeClr val="bg1"/>
                </a:solidFill>
              </a:defRPr>
            </a:lvl1pPr>
          </a:lstStyle>
          <a:p>
            <a:endParaRPr lang="en-US"/>
          </a:p>
        </p:txBody>
      </p:sp>
      <p:sp>
        <p:nvSpPr>
          <p:cNvPr id="8" name="Rectangle 7"/>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3257" y="292609"/>
            <a:ext cx="628649" cy="767687"/>
          </a:xfrm>
        </p:spPr>
        <p:txBody>
          <a:bodyPr/>
          <a:lstStyle>
            <a:lvl1pPr>
              <a:defRPr sz="2100" b="0" i="0">
                <a:latin typeface="+mj-lt"/>
              </a:defRPr>
            </a:lvl1pPr>
          </a:lstStyle>
          <a:p>
            <a:fld id="{A289EC77-1166-B145-9C10-CD747BCD6D36}" type="slidenum">
              <a:rPr lang="en-US" smtClean="0"/>
              <a:pPr/>
              <a:t>‹#›</a:t>
            </a:fld>
            <a:endParaRPr lang="en-US"/>
          </a:p>
        </p:txBody>
      </p:sp>
    </p:spTree>
    <p:extLst>
      <p:ext uri="{BB962C8B-B14F-4D97-AF65-F5344CB8AC3E}">
        <p14:creationId xmlns:p14="http://schemas.microsoft.com/office/powerpoint/2010/main" val="2847992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9"/>
            <a:ext cx="6619244" cy="706964"/>
          </a:xfrm>
          <a:prstGeom prst="rect">
            <a:avLst/>
          </a:prstGeom>
        </p:spPr>
        <p:txBody>
          <a:bodyPr anchor="ctr"/>
          <a:lstStyle/>
          <a:p>
            <a:r>
              <a:rPr lang="en-US"/>
              <a:t>Click to edit Master title style</a:t>
            </a:r>
            <a:endParaRPr lang="en-US" dirty="0"/>
          </a:p>
        </p:txBody>
      </p:sp>
      <p:sp>
        <p:nvSpPr>
          <p:cNvPr id="3" name="Content Placeholder 2"/>
          <p:cNvSpPr>
            <a:spLocks noGrp="1"/>
          </p:cNvSpPr>
          <p:nvPr>
            <p:ph idx="1"/>
          </p:nvPr>
        </p:nvSpPr>
        <p:spPr>
          <a:xfrm>
            <a:off x="866216" y="2603500"/>
            <a:ext cx="6619244"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83647C-A0A0-8644-AB7A-4574C91CBAB0}" type="datetimeFigureOut">
              <a:rPr lang="en-US" smtClean="0"/>
              <a:pPr/>
              <a:t>3/13/2021</a:t>
            </a:fld>
            <a:endParaRPr lang="en-US"/>
          </a:p>
        </p:txBody>
      </p:sp>
      <p:sp>
        <p:nvSpPr>
          <p:cNvPr id="5" name="Footer Placeholder 4"/>
          <p:cNvSpPr>
            <a:spLocks noGrp="1"/>
          </p:cNvSpPr>
          <p:nvPr>
            <p:ph type="ftr" sz="quarter" idx="11"/>
          </p:nvPr>
        </p:nvSpPr>
        <p:spPr/>
        <p:txBody>
          <a:bodyPr/>
          <a:lstStyle>
            <a:lvl1pPr>
              <a:defRPr sz="750" b="1"/>
            </a:lvl1pPr>
          </a:lstStyle>
          <a:p>
            <a:endParaRPr lang="en-US"/>
          </a:p>
        </p:txBody>
      </p:sp>
      <p:sp>
        <p:nvSpPr>
          <p:cNvPr id="6" name="Slide Number Placeholder 5"/>
          <p:cNvSpPr>
            <a:spLocks noGrp="1"/>
          </p:cNvSpPr>
          <p:nvPr>
            <p:ph type="sldNum" sz="quarter" idx="12"/>
          </p:nvPr>
        </p:nvSpPr>
        <p:spPr/>
        <p:txBody>
          <a:bodyPr/>
          <a:lstStyle/>
          <a:p>
            <a:fld id="{A289EC77-1166-B145-9C10-CD747BCD6D36}" type="slidenum">
              <a:rPr lang="en-US" smtClean="0"/>
              <a:pPr/>
              <a:t>‹#›</a:t>
            </a:fld>
            <a:endParaRPr lang="en-US"/>
          </a:p>
        </p:txBody>
      </p:sp>
    </p:spTree>
    <p:extLst>
      <p:ext uri="{BB962C8B-B14F-4D97-AF65-F5344CB8AC3E}">
        <p14:creationId xmlns:p14="http://schemas.microsoft.com/office/powerpoint/2010/main" val="1525900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191" y="1"/>
            <a:ext cx="9145191"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7" y="2679192"/>
            <a:ext cx="3257550" cy="2286000"/>
          </a:xfrm>
          <a:prstGeom prst="rect">
            <a:avLst/>
          </a:prstGeom>
        </p:spPr>
        <p:txBody>
          <a:bodyPr anchor="ctr" anchorCtr="0"/>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170932" y="2679192"/>
            <a:ext cx="2818638" cy="2286000"/>
          </a:xfrm>
        </p:spPr>
        <p:txBody>
          <a:bodyPr anchor="ctr" anchorCtr="0"/>
          <a:lstStyle>
            <a:lvl1pPr marL="0" indent="0" algn="l">
              <a:buNone/>
              <a:defRPr sz="150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83647C-A0A0-8644-AB7A-4574C91CBAB0}" type="datetimeFigureOut">
              <a:rPr lang="en-US" smtClean="0"/>
              <a:pPr/>
              <a:t>3/13/2021</a:t>
            </a:fld>
            <a:endParaRPr lang="en-US"/>
          </a:p>
        </p:txBody>
      </p:sp>
      <p:sp>
        <p:nvSpPr>
          <p:cNvPr id="5" name="Footer Placeholder 4"/>
          <p:cNvSpPr>
            <a:spLocks noGrp="1"/>
          </p:cNvSpPr>
          <p:nvPr>
            <p:ph type="ftr" sz="quarter" idx="11"/>
          </p:nvPr>
        </p:nvSpPr>
        <p:spPr/>
        <p:txBody>
          <a:bodyPr/>
          <a:lstStyle>
            <a:lvl1pPr>
              <a:defRPr sz="750" b="1"/>
            </a:lvl1pPr>
          </a:lstStyle>
          <a:p>
            <a:endParaRPr lang="en-US"/>
          </a:p>
        </p:txBody>
      </p:sp>
      <p:sp>
        <p:nvSpPr>
          <p:cNvPr id="10" name="Rectangle 9"/>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289EC77-1166-B145-9C10-CD747BCD6D36}" type="slidenum">
              <a:rPr lang="en-US" smtClean="0"/>
              <a:pPr/>
              <a:t>‹#›</a:t>
            </a:fld>
            <a:endParaRPr lang="en-US"/>
          </a:p>
        </p:txBody>
      </p:sp>
    </p:spTree>
    <p:extLst>
      <p:ext uri="{BB962C8B-B14F-4D97-AF65-F5344CB8AC3E}">
        <p14:creationId xmlns:p14="http://schemas.microsoft.com/office/powerpoint/2010/main" val="1753474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66215" y="969264"/>
            <a:ext cx="6619244" cy="70408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66216" y="2603501"/>
            <a:ext cx="3621024"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6582" y="2603500"/>
            <a:ext cx="3621024"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83647C-A0A0-8644-AB7A-4574C91CBAB0}" type="datetimeFigureOut">
              <a:rPr lang="en-US" smtClean="0"/>
              <a:pPr/>
              <a:t>3/13/2021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89EC77-1166-B145-9C10-CD747BCD6D36}" type="slidenum">
              <a:rPr lang="en-US" smtClean="0"/>
              <a:pPr/>
              <a:t>‹#›</a:t>
            </a:fld>
            <a:endParaRPr lang="en-US"/>
          </a:p>
        </p:txBody>
      </p:sp>
    </p:spTree>
    <p:extLst>
      <p:ext uri="{BB962C8B-B14F-4D97-AF65-F5344CB8AC3E}">
        <p14:creationId xmlns:p14="http://schemas.microsoft.com/office/powerpoint/2010/main" val="4077229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66216" y="969264"/>
            <a:ext cx="6619244" cy="704088"/>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216" y="2606040"/>
            <a:ext cx="3621024"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66216" y="3198448"/>
            <a:ext cx="3621024" cy="284378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6582" y="2606040"/>
            <a:ext cx="3621024"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56533" y="3187922"/>
            <a:ext cx="3618870" cy="2854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83647C-A0A0-8644-AB7A-4574C91CBAB0}" type="datetimeFigureOut">
              <a:rPr lang="en-US" smtClean="0"/>
              <a:pPr/>
              <a:t>3/13/2021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89EC77-1166-B145-9C10-CD747BCD6D36}" type="slidenum">
              <a:rPr lang="en-US" smtClean="0"/>
              <a:pPr/>
              <a:t>‹#›</a:t>
            </a:fld>
            <a:endParaRPr lang="en-US"/>
          </a:p>
        </p:txBody>
      </p:sp>
    </p:spTree>
    <p:extLst>
      <p:ext uri="{BB962C8B-B14F-4D97-AF65-F5344CB8AC3E}">
        <p14:creationId xmlns:p14="http://schemas.microsoft.com/office/powerpoint/2010/main" val="3448082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64109" y="969264"/>
            <a:ext cx="6619244" cy="70408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83647C-A0A0-8644-AB7A-4574C91CBAB0}" type="datetimeFigureOut">
              <a:rPr lang="en-US" smtClean="0"/>
              <a:pPr/>
              <a:t>3/13/2021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89EC77-1166-B145-9C10-CD747BCD6D36}" type="slidenum">
              <a:rPr lang="en-US" smtClean="0"/>
              <a:pPr/>
              <a:t>‹#›</a:t>
            </a:fld>
            <a:endParaRPr lang="en-US"/>
          </a:p>
        </p:txBody>
      </p:sp>
    </p:spTree>
    <p:extLst>
      <p:ext uri="{BB962C8B-B14F-4D97-AF65-F5344CB8AC3E}">
        <p14:creationId xmlns:p14="http://schemas.microsoft.com/office/powerpoint/2010/main" val="2614750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83647C-A0A0-8644-AB7A-4574C91CBAB0}" type="datetimeFigureOut">
              <a:rPr lang="en-US" smtClean="0"/>
              <a:pPr/>
              <a:t>3/13/2021</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289EC77-1166-B145-9C10-CD747BCD6D36}" type="slidenum">
              <a:rPr lang="en-US" smtClean="0"/>
              <a:pPr/>
              <a:t>‹#›</a:t>
            </a:fld>
            <a:endParaRPr lang="en-US"/>
          </a:p>
        </p:txBody>
      </p:sp>
    </p:spTree>
    <p:extLst>
      <p:ext uri="{BB962C8B-B14F-4D97-AF65-F5344CB8AC3E}">
        <p14:creationId xmlns:p14="http://schemas.microsoft.com/office/powerpoint/2010/main" val="3179539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191" y="1"/>
            <a:ext cx="9145191"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5" y="1298448"/>
            <a:ext cx="2094869" cy="1597152"/>
          </a:xfrm>
          <a:prstGeom prst="rect">
            <a:avLst/>
          </a:prstGeo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4334256" y="1447800"/>
            <a:ext cx="3896998"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215" y="3129281"/>
            <a:ext cx="2094869" cy="2895599"/>
          </a:xfrm>
        </p:spPr>
        <p:txBody>
          <a:bodyPr/>
          <a:lstStyle>
            <a:lvl1pPr marL="0" indent="0">
              <a:buNone/>
              <a:defRPr sz="1050">
                <a:solidFill>
                  <a:schemeClr val="tx2">
                    <a:lumMod val="40000"/>
                    <a:lumOff val="6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E83647C-A0A0-8644-AB7A-4574C91CBAB0}" type="datetimeFigureOut">
              <a:rPr lang="en-US" smtClean="0"/>
              <a:pPr/>
              <a:t>3/13/2021</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289EC77-1166-B145-9C10-CD747BCD6D36}" type="slidenum">
              <a:rPr lang="en-US" smtClean="0"/>
              <a:pPr/>
              <a:t>‹#›</a:t>
            </a:fld>
            <a:endParaRPr lang="en-US"/>
          </a:p>
        </p:txBody>
      </p:sp>
    </p:spTree>
    <p:extLst>
      <p:ext uri="{BB962C8B-B14F-4D97-AF65-F5344CB8AC3E}">
        <p14:creationId xmlns:p14="http://schemas.microsoft.com/office/powerpoint/2010/main" val="2749612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191" y="1"/>
            <a:ext cx="9145191"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5431" y="1693332"/>
            <a:ext cx="2895194" cy="1735668"/>
          </a:xfrm>
          <a:prstGeom prst="rect">
            <a:avLst/>
          </a:prstGeo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10903" y="1143000"/>
            <a:ext cx="242039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bwMode="gray">
          <a:xfrm>
            <a:off x="866216" y="3657600"/>
            <a:ext cx="2894409" cy="1371600"/>
          </a:xfrm>
        </p:spPr>
        <p:txBody>
          <a:bodyPr>
            <a:normAutofit/>
          </a:bodyPr>
          <a:lstStyle>
            <a:lvl1pPr marL="0" indent="0">
              <a:buNone/>
              <a:defRPr sz="1050">
                <a:solidFill>
                  <a:schemeClr val="tx2">
                    <a:lumMod val="40000"/>
                    <a:lumOff val="6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E83647C-A0A0-8644-AB7A-4574C91CBAB0}" type="datetimeFigureOut">
              <a:rPr lang="en-US" smtClean="0"/>
              <a:pPr/>
              <a:t>3/13/2021</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289EC77-1166-B145-9C10-CD747BCD6D36}" type="slidenum">
              <a:rPr lang="en-US" smtClean="0"/>
              <a:pPr/>
              <a:t>‹#›</a:t>
            </a:fld>
            <a:endParaRPr lang="en-US"/>
          </a:p>
        </p:txBody>
      </p:sp>
    </p:spTree>
    <p:extLst>
      <p:ext uri="{BB962C8B-B14F-4D97-AF65-F5344CB8AC3E}">
        <p14:creationId xmlns:p14="http://schemas.microsoft.com/office/powerpoint/2010/main" val="5106956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191" y="1"/>
            <a:ext cx="9145191"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8" y="4969927"/>
            <a:ext cx="6619243" cy="566738"/>
          </a:xfrm>
          <a:prstGeom prst="rect">
            <a:avLst/>
          </a:prstGeo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685800"/>
            <a:ext cx="661924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bwMode="gray">
          <a:xfrm>
            <a:off x="866218" y="5536665"/>
            <a:ext cx="6619242" cy="493712"/>
          </a:xfrm>
        </p:spPr>
        <p:txBody>
          <a:bodyPr>
            <a:normAutofit/>
          </a:bodyPr>
          <a:lstStyle>
            <a:lvl1pPr marL="0" indent="0">
              <a:buNone/>
              <a:defRPr sz="900">
                <a:solidFill>
                  <a:schemeClr val="tx2">
                    <a:lumMod val="40000"/>
                    <a:lumOff val="6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E83647C-A0A0-8644-AB7A-4574C91CBAB0}" type="datetimeFigureOut">
              <a:rPr lang="en-US" smtClean="0"/>
              <a:pPr/>
              <a:t>3/13/2021</a:t>
            </a:fld>
            <a:endParaRPr lang="en-US"/>
          </a:p>
        </p:txBody>
      </p:sp>
      <p:sp>
        <p:nvSpPr>
          <p:cNvPr id="6" name="Footer Placeholder 5"/>
          <p:cNvSpPr>
            <a:spLocks noGrp="1"/>
          </p:cNvSpPr>
          <p:nvPr>
            <p:ph type="ftr" sz="quarter" idx="11"/>
          </p:nvPr>
        </p:nvSpPr>
        <p:spPr/>
        <p:txBody>
          <a:bodyPr/>
          <a:lstStyle/>
          <a:p>
            <a:endParaRPr lang="en-US"/>
          </a:p>
        </p:txBody>
      </p:sp>
      <p:sp>
        <p:nvSpPr>
          <p:cNvPr id="12" name="Rectangle 1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289EC77-1166-B145-9C10-CD747BCD6D36}" type="slidenum">
              <a:rPr lang="en-US" smtClean="0"/>
              <a:pPr/>
              <a:t>‹#›</a:t>
            </a:fld>
            <a:endParaRPr lang="en-US"/>
          </a:p>
        </p:txBody>
      </p:sp>
    </p:spTree>
    <p:extLst>
      <p:ext uri="{BB962C8B-B14F-4D97-AF65-F5344CB8AC3E}">
        <p14:creationId xmlns:p14="http://schemas.microsoft.com/office/powerpoint/2010/main" val="3040814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191" y="1"/>
            <a:ext cx="9145191"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060704"/>
            <a:ext cx="6624828" cy="1371600"/>
          </a:xfrm>
          <a:prstGeom prst="rect">
            <a:avLst/>
          </a:prstGeom>
        </p:spPr>
        <p:txBody>
          <a:bodyPr anchor="ctr" anchorCtr="0"/>
          <a:lstStyle>
            <a:lvl1pPr>
              <a:defRPr sz="3000"/>
            </a:lvl1pPr>
          </a:lstStyle>
          <a:p>
            <a:r>
              <a:rPr lang="en-US"/>
              <a:t>Click to edit Master title style</a:t>
            </a:r>
            <a:endParaRPr lang="en-US" dirty="0"/>
          </a:p>
        </p:txBody>
      </p:sp>
      <p:sp>
        <p:nvSpPr>
          <p:cNvPr id="8" name="Text Placeholder 3"/>
          <p:cNvSpPr>
            <a:spLocks noGrp="1"/>
          </p:cNvSpPr>
          <p:nvPr>
            <p:ph type="body" sz="half" idx="2"/>
          </p:nvPr>
        </p:nvSpPr>
        <p:spPr>
          <a:xfrm>
            <a:off x="864109" y="3547872"/>
            <a:ext cx="6619244" cy="2478024"/>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6E83647C-A0A0-8644-AB7A-4574C91CBAB0}" type="datetimeFigureOut">
              <a:rPr lang="en-US" smtClean="0"/>
              <a:pPr/>
              <a:t>3/13/2021</a:t>
            </a:fld>
            <a:endParaRPr lang="en-US"/>
          </a:p>
        </p:txBody>
      </p:sp>
      <p:sp>
        <p:nvSpPr>
          <p:cNvPr id="5" name="Footer Placeholder 4"/>
          <p:cNvSpPr>
            <a:spLocks noGrp="1"/>
          </p:cNvSpPr>
          <p:nvPr>
            <p:ph type="ftr" sz="quarter" idx="11"/>
          </p:nvPr>
        </p:nvSpPr>
        <p:spPr/>
        <p:txBody>
          <a:bodyPr/>
          <a:lstStyle/>
          <a:p>
            <a:endParaRPr lang="en-US"/>
          </a:p>
        </p:txBody>
      </p:sp>
      <p:sp>
        <p:nvSpPr>
          <p:cNvPr id="11" name="Rectangle 10"/>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289EC77-1166-B145-9C10-CD747BCD6D36}" type="slidenum">
              <a:rPr lang="en-US" smtClean="0"/>
              <a:pPr/>
              <a:t>‹#›</a:t>
            </a:fld>
            <a:endParaRPr lang="en-US"/>
          </a:p>
        </p:txBody>
      </p:sp>
    </p:spTree>
    <p:extLst>
      <p:ext uri="{BB962C8B-B14F-4D97-AF65-F5344CB8AC3E}">
        <p14:creationId xmlns:p14="http://schemas.microsoft.com/office/powerpoint/2010/main" val="2708939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191" y="1"/>
            <a:ext cx="9145191"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673721" y="596768"/>
            <a:ext cx="601434" cy="120032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7200" dirty="0">
                <a:solidFill>
                  <a:schemeClr val="tx2">
                    <a:lumMod val="40000"/>
                    <a:lumOff val="60000"/>
                  </a:schemeClr>
                </a:solidFill>
              </a:rPr>
              <a:t>“</a:t>
            </a:r>
          </a:p>
        </p:txBody>
      </p:sp>
      <p:sp>
        <p:nvSpPr>
          <p:cNvPr id="15" name="TextBox 14"/>
          <p:cNvSpPr txBox="1"/>
          <p:nvPr/>
        </p:nvSpPr>
        <p:spPr bwMode="gray">
          <a:xfrm>
            <a:off x="7286297" y="2629301"/>
            <a:ext cx="601434" cy="120032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7200" dirty="0">
                <a:solidFill>
                  <a:schemeClr val="tx2">
                    <a:lumMod val="40000"/>
                    <a:lumOff val="60000"/>
                  </a:schemeClr>
                </a:solidFill>
              </a:rPr>
              <a:t>”</a:t>
            </a:r>
          </a:p>
        </p:txBody>
      </p:sp>
      <p:sp>
        <p:nvSpPr>
          <p:cNvPr id="2" name="Title 1"/>
          <p:cNvSpPr>
            <a:spLocks noGrp="1"/>
          </p:cNvSpPr>
          <p:nvPr>
            <p:ph type="title"/>
          </p:nvPr>
        </p:nvSpPr>
        <p:spPr>
          <a:xfrm>
            <a:off x="1181101" y="980518"/>
            <a:ext cx="6345737" cy="2698249"/>
          </a:xfrm>
          <a:prstGeom prst="rect">
            <a:avLst/>
          </a:prstGeom>
        </p:spPr>
        <p:txBody>
          <a:bodyPr anchor="ctr" anchorCtr="0"/>
          <a:lstStyle>
            <a:lvl1pPr>
              <a:defRPr sz="3000"/>
            </a:lvl1pPr>
          </a:lstStyle>
          <a:p>
            <a:r>
              <a:rPr lang="en-US"/>
              <a:t>Click to edit Master title style</a:t>
            </a:r>
            <a:endParaRPr lang="en-US" dirty="0"/>
          </a:p>
        </p:txBody>
      </p:sp>
      <p:sp>
        <p:nvSpPr>
          <p:cNvPr id="11" name="Text Placeholder 3"/>
          <p:cNvSpPr>
            <a:spLocks noGrp="1"/>
          </p:cNvSpPr>
          <p:nvPr>
            <p:ph type="body" sz="half" idx="14"/>
          </p:nvPr>
        </p:nvSpPr>
        <p:spPr bwMode="gray">
          <a:xfrm>
            <a:off x="1459459" y="3679987"/>
            <a:ext cx="5794329" cy="342174"/>
          </a:xfrm>
        </p:spPr>
        <p:txBody>
          <a:bodyPr vert="horz" lIns="91440" tIns="45720" rIns="91440" bIns="45720" rtlCol="0" anchor="t">
            <a:normAutofit/>
          </a:bodyPr>
          <a:lstStyle>
            <a:lvl1pPr>
              <a:buNone/>
              <a:defRPr lang="en-US" sz="1050" cap="small" dirty="0">
                <a:solidFill>
                  <a:schemeClr val="tx2">
                    <a:lumMod val="40000"/>
                    <a:lumOff val="60000"/>
                  </a:schemeClr>
                </a:solidFill>
                <a:latin typeface="+mn-lt"/>
              </a:defRPr>
            </a:lvl1pPr>
          </a:lstStyle>
          <a:p>
            <a:pPr marL="0" lvl="0" indent="0">
              <a:buNone/>
            </a:pPr>
            <a:r>
              <a:rPr lang="en-US"/>
              <a:t>Click to edit Master text styles</a:t>
            </a:r>
          </a:p>
        </p:txBody>
      </p:sp>
      <p:sp>
        <p:nvSpPr>
          <p:cNvPr id="10" name="Text Placeholder 3"/>
          <p:cNvSpPr>
            <a:spLocks noGrp="1"/>
          </p:cNvSpPr>
          <p:nvPr>
            <p:ph type="body" sz="half" idx="2"/>
          </p:nvPr>
        </p:nvSpPr>
        <p:spPr>
          <a:xfrm>
            <a:off x="866216" y="5029198"/>
            <a:ext cx="6619244" cy="997858"/>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6E83647C-A0A0-8644-AB7A-4574C91CBAB0}" type="datetimeFigureOut">
              <a:rPr lang="en-US" smtClean="0"/>
              <a:pPr/>
              <a:t>3/13/2021</a:t>
            </a:fld>
            <a:endParaRPr lang="en-US"/>
          </a:p>
        </p:txBody>
      </p:sp>
      <p:sp>
        <p:nvSpPr>
          <p:cNvPr id="5" name="Footer Placeholder 4"/>
          <p:cNvSpPr>
            <a:spLocks noGrp="1"/>
          </p:cNvSpPr>
          <p:nvPr>
            <p:ph type="ftr" sz="quarter" idx="11"/>
          </p:nvPr>
        </p:nvSpPr>
        <p:spPr/>
        <p:txBody>
          <a:bodyPr/>
          <a:lstStyle/>
          <a:p>
            <a:endParaRPr lang="en-US"/>
          </a:p>
        </p:txBody>
      </p:sp>
      <p:sp>
        <p:nvSpPr>
          <p:cNvPr id="23" name="Rectangle 22"/>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289EC77-1166-B145-9C10-CD747BCD6D36}" type="slidenum">
              <a:rPr lang="en-US" smtClean="0"/>
              <a:pPr/>
              <a:t>‹#›</a:t>
            </a:fld>
            <a:endParaRPr lang="en-US"/>
          </a:p>
        </p:txBody>
      </p:sp>
    </p:spTree>
    <p:extLst>
      <p:ext uri="{BB962C8B-B14F-4D97-AF65-F5344CB8AC3E}">
        <p14:creationId xmlns:p14="http://schemas.microsoft.com/office/powerpoint/2010/main" val="29490790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191" y="1"/>
            <a:ext cx="9145191"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373525"/>
            <a:ext cx="6649217" cy="1819656"/>
          </a:xfrm>
          <a:prstGeom prst="rect">
            <a:avLst/>
          </a:prstGeo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5029200"/>
            <a:ext cx="6619244" cy="860400"/>
          </a:xfrm>
        </p:spPr>
        <p:txBody>
          <a:bodyPr anchor="t"/>
          <a:lstStyle>
            <a:lvl1pPr marL="0" indent="0" algn="l">
              <a:buNone/>
              <a:defRPr sz="1500" cap="none">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83647C-A0A0-8644-AB7A-4574C91CBAB0}" type="datetimeFigureOut">
              <a:rPr lang="en-US" smtClean="0"/>
              <a:pPr/>
              <a:t>3/13/2021</a:t>
            </a:fld>
            <a:endParaRPr lang="en-US"/>
          </a:p>
        </p:txBody>
      </p:sp>
      <p:sp>
        <p:nvSpPr>
          <p:cNvPr id="5" name="Footer Placeholder 4"/>
          <p:cNvSpPr>
            <a:spLocks noGrp="1"/>
          </p:cNvSpPr>
          <p:nvPr>
            <p:ph type="ftr" sz="quarter" idx="11"/>
          </p:nvPr>
        </p:nvSpPr>
        <p:spPr/>
        <p:txBody>
          <a:bodyPr/>
          <a:lstStyle/>
          <a:p>
            <a:endParaRPr lang="en-US"/>
          </a:p>
        </p:txBody>
      </p:sp>
      <p:sp>
        <p:nvSpPr>
          <p:cNvPr id="10" name="Rectangle 9"/>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289EC77-1166-B145-9C10-CD747BCD6D36}" type="slidenum">
              <a:rPr lang="en-US" smtClean="0"/>
              <a:pPr/>
              <a:t>‹#›</a:t>
            </a:fld>
            <a:endParaRPr lang="en-US"/>
          </a:p>
        </p:txBody>
      </p:sp>
    </p:spTree>
    <p:extLst>
      <p:ext uri="{BB962C8B-B14F-4D97-AF65-F5344CB8AC3E}">
        <p14:creationId xmlns:p14="http://schemas.microsoft.com/office/powerpoint/2010/main" val="23818566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a:prstGeom prst="rect">
            <a:avLst/>
          </a:prstGeom>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6" y="2603501"/>
            <a:ext cx="2346876" cy="576261"/>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866216" y="3179764"/>
            <a:ext cx="2346876" cy="284729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384541" y="2603501"/>
            <a:ext cx="2359035" cy="576261"/>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3384541" y="3179764"/>
            <a:ext cx="2359035" cy="284729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915025" y="2595032"/>
            <a:ext cx="2370772" cy="58473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915025" y="3179764"/>
            <a:ext cx="2370772" cy="284729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3288743" y="2603500"/>
            <a:ext cx="24423"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31868"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E83647C-A0A0-8644-AB7A-4574C91CBAB0}" type="datetimeFigureOut">
              <a:rPr lang="en-US" smtClean="0"/>
              <a:pPr/>
              <a:t>3/13/2021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89EC77-1166-B145-9C10-CD747BCD6D36}" type="slidenum">
              <a:rPr lang="en-US" smtClean="0"/>
              <a:pPr/>
              <a:t>‹#›</a:t>
            </a:fld>
            <a:endParaRPr lang="en-US"/>
          </a:p>
        </p:txBody>
      </p:sp>
    </p:spTree>
    <p:extLst>
      <p:ext uri="{BB962C8B-B14F-4D97-AF65-F5344CB8AC3E}">
        <p14:creationId xmlns:p14="http://schemas.microsoft.com/office/powerpoint/2010/main" val="34423482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a:prstGeom prst="rect">
            <a:avLst/>
          </a:prstGeom>
        </p:spPr>
        <p:txBody>
          <a:bodyPr anchor="ctr" anchorCtr="0"/>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5" y="4532845"/>
            <a:ext cx="2287829" cy="576260"/>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9" name="Picture Placeholder 2"/>
          <p:cNvSpPr>
            <a:spLocks noGrp="1" noChangeAspect="1"/>
          </p:cNvSpPr>
          <p:nvPr>
            <p:ph type="pic" idx="15"/>
          </p:nvPr>
        </p:nvSpPr>
        <p:spPr>
          <a:xfrm>
            <a:off x="1000914" y="2610916"/>
            <a:ext cx="201843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866215" y="5109108"/>
            <a:ext cx="2287829" cy="91794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426649" y="4532842"/>
            <a:ext cx="228782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0" name="Picture Placeholder 2"/>
          <p:cNvSpPr>
            <a:spLocks noGrp="1" noChangeAspect="1"/>
          </p:cNvSpPr>
          <p:nvPr>
            <p:ph type="pic" idx="21"/>
          </p:nvPr>
        </p:nvSpPr>
        <p:spPr>
          <a:xfrm>
            <a:off x="3561347"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3426649" y="5109108"/>
            <a:ext cx="2287829" cy="91257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987575" y="4532842"/>
            <a:ext cx="228782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1" name="Picture Placeholder 2"/>
          <p:cNvSpPr>
            <a:spLocks noGrp="1" noChangeAspect="1"/>
          </p:cNvSpPr>
          <p:nvPr>
            <p:ph type="pic" idx="22"/>
          </p:nvPr>
        </p:nvSpPr>
        <p:spPr>
          <a:xfrm>
            <a:off x="6122273"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987575" y="5109108"/>
            <a:ext cx="2287829" cy="917947"/>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3288184" y="2603501"/>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55514" y="2603501"/>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E83647C-A0A0-8644-AB7A-4574C91CBAB0}" type="datetimeFigureOut">
              <a:rPr lang="en-US" smtClean="0"/>
              <a:pPr/>
              <a:t>3/13/2021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89EC77-1166-B145-9C10-CD747BCD6D36}" type="slidenum">
              <a:rPr lang="en-US" smtClean="0"/>
              <a:pPr/>
              <a:t>‹#›</a:t>
            </a:fld>
            <a:endParaRPr lang="en-US"/>
          </a:p>
        </p:txBody>
      </p:sp>
    </p:spTree>
    <p:extLst>
      <p:ext uri="{BB962C8B-B14F-4D97-AF65-F5344CB8AC3E}">
        <p14:creationId xmlns:p14="http://schemas.microsoft.com/office/powerpoint/2010/main" val="7830763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66216" y="2595033"/>
            <a:ext cx="6619244" cy="3424768"/>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83647C-A0A0-8644-AB7A-4574C91CBAB0}" type="datetimeFigureOut">
              <a:rPr lang="en-US" smtClean="0"/>
              <a:pPr/>
              <a:t>3/13/2021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89EC77-1166-B145-9C10-CD747BCD6D36}" type="slidenum">
              <a:rPr lang="en-US" smtClean="0"/>
              <a:pPr/>
              <a:t>‹#›</a:t>
            </a:fld>
            <a:endParaRPr lang="en-US"/>
          </a:p>
        </p:txBody>
      </p:sp>
    </p:spTree>
    <p:extLst>
      <p:ext uri="{BB962C8B-B14F-4D97-AF65-F5344CB8AC3E}">
        <p14:creationId xmlns:p14="http://schemas.microsoft.com/office/powerpoint/2010/main" val="36248451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191" y="1"/>
            <a:ext cx="9145191"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2568" y="1278466"/>
            <a:ext cx="1081175" cy="4748591"/>
          </a:xfrm>
          <a:prstGeom prst="rect">
            <a:avLst/>
          </a:prstGeo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216" y="1278466"/>
            <a:ext cx="4692019" cy="474859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83647C-A0A0-8644-AB7A-4574C91CBAB0}" type="datetimeFigureOut">
              <a:rPr lang="en-US" smtClean="0"/>
              <a:pPr/>
              <a:t>3/13/2021</a:t>
            </a:fld>
            <a:endParaRPr lang="en-US"/>
          </a:p>
        </p:txBody>
      </p:sp>
      <p:sp>
        <p:nvSpPr>
          <p:cNvPr id="5" name="Footer Placeholder 4"/>
          <p:cNvSpPr>
            <a:spLocks noGrp="1"/>
          </p:cNvSpPr>
          <p:nvPr>
            <p:ph type="ftr" sz="quarter" idx="11"/>
          </p:nvPr>
        </p:nvSpPr>
        <p:spPr/>
        <p:txBody>
          <a:bodyPr/>
          <a:lstStyle/>
          <a:p>
            <a:endParaRPr lang="en-US"/>
          </a:p>
        </p:txBody>
      </p:sp>
      <p:sp>
        <p:nvSpPr>
          <p:cNvPr id="20" name="Rectangle 19"/>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289EC77-1166-B145-9C10-CD747BCD6D36}" type="slidenum">
              <a:rPr lang="en-US" smtClean="0"/>
              <a:pPr/>
              <a:t>‹#›</a:t>
            </a:fld>
            <a:endParaRPr lang="en-US"/>
          </a:p>
        </p:txBody>
      </p:sp>
    </p:spTree>
    <p:extLst>
      <p:ext uri="{BB962C8B-B14F-4D97-AF65-F5344CB8AC3E}">
        <p14:creationId xmlns:p14="http://schemas.microsoft.com/office/powerpoint/2010/main" val="42808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191" y="1"/>
            <a:ext cx="9145191"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866216" y="973668"/>
            <a:ext cx="6571060"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216" y="2603500"/>
            <a:ext cx="6571060"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89571" y="6391657"/>
            <a:ext cx="742949" cy="304799"/>
          </a:xfrm>
          <a:prstGeom prst="rect">
            <a:avLst/>
          </a:prstGeom>
        </p:spPr>
        <p:txBody>
          <a:bodyPr vert="horz" lIns="91440" tIns="45720" rIns="91440" bIns="45720" rtlCol="0" anchor="ctr" anchorCtr="0"/>
          <a:lstStyle>
            <a:lvl1pPr algn="r">
              <a:defRPr sz="750" b="1" i="0">
                <a:solidFill>
                  <a:schemeClr val="accent1"/>
                </a:solidFill>
              </a:defRPr>
            </a:lvl1pPr>
          </a:lstStyle>
          <a:p>
            <a:fld id="{6E83647C-A0A0-8644-AB7A-4574C91CBAB0}" type="datetimeFigureOut">
              <a:rPr lang="en-US" smtClean="0"/>
              <a:pPr/>
              <a:t>3/13/2021</a:t>
            </a:fld>
            <a:endParaRPr lang="en-US"/>
          </a:p>
        </p:txBody>
      </p:sp>
      <p:sp>
        <p:nvSpPr>
          <p:cNvPr id="5" name="Footer Placeholder 4"/>
          <p:cNvSpPr>
            <a:spLocks noGrp="1"/>
          </p:cNvSpPr>
          <p:nvPr>
            <p:ph type="ftr" sz="quarter" idx="3"/>
          </p:nvPr>
        </p:nvSpPr>
        <p:spPr>
          <a:xfrm>
            <a:off x="418338" y="6391656"/>
            <a:ext cx="2900934" cy="310896"/>
          </a:xfrm>
          <a:prstGeom prst="rect">
            <a:avLst/>
          </a:prstGeom>
        </p:spPr>
        <p:txBody>
          <a:bodyPr vert="horz" lIns="91440" tIns="45720" rIns="91440" bIns="45720" rtlCol="0" anchor="ctr" anchorCtr="0"/>
          <a:lstStyle>
            <a:lvl1pPr algn="l">
              <a:defRPr sz="750" b="1" i="0">
                <a:solidFill>
                  <a:schemeClr val="accent1"/>
                </a:solidFill>
              </a:defRPr>
            </a:lvl1pPr>
          </a:lstStyle>
          <a:p>
            <a:endParaRPr lang="en-US"/>
          </a:p>
        </p:txBody>
      </p:sp>
      <p:sp>
        <p:nvSpPr>
          <p:cNvPr id="29" name="Rectangle 28"/>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100" b="0" i="0">
                <a:solidFill>
                  <a:schemeClr val="bg1"/>
                </a:solidFill>
              </a:defRPr>
            </a:lvl1pPr>
          </a:lstStyle>
          <a:p>
            <a:fld id="{A289EC77-1166-B145-9C10-CD747BCD6D36}" type="slidenum">
              <a:rPr lang="en-US" smtClean="0"/>
              <a:pPr/>
              <a:t>‹#›</a:t>
            </a:fld>
            <a:endParaRPr lang="en-US"/>
          </a:p>
        </p:txBody>
      </p:sp>
    </p:spTree>
    <p:extLst>
      <p:ext uri="{BB962C8B-B14F-4D97-AF65-F5344CB8AC3E}">
        <p14:creationId xmlns:p14="http://schemas.microsoft.com/office/powerpoint/2010/main" val="33622613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whattoexpect.com/pregnancy/pregnancy-health/placenta-accreta"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2209800"/>
          </a:xfrm>
        </p:spPr>
        <p:txBody>
          <a:bodyPr/>
          <a:lstStyle/>
          <a:p>
            <a:r>
              <a:rPr lang="en-US" dirty="0"/>
              <a:t>Complication of third stage of </a:t>
            </a:r>
            <a:r>
              <a:rPr lang="en-US" dirty="0" err="1"/>
              <a:t>labour</a:t>
            </a:r>
            <a:r>
              <a:rPr lang="en-US" dirty="0"/>
              <a:t> and obstetric shock </a:t>
            </a:r>
          </a:p>
        </p:txBody>
      </p:sp>
      <p:sp>
        <p:nvSpPr>
          <p:cNvPr id="3" name="Subtitle 2"/>
          <p:cNvSpPr>
            <a:spLocks noGrp="1"/>
          </p:cNvSpPr>
          <p:nvPr>
            <p:ph type="subTitle" idx="1"/>
          </p:nvPr>
        </p:nvSpPr>
        <p:spPr>
          <a:xfrm>
            <a:off x="533400" y="3886200"/>
            <a:ext cx="8229600" cy="2743200"/>
          </a:xfrm>
        </p:spPr>
        <p:txBody>
          <a:bodyPr>
            <a:normAutofit/>
          </a:bodyPr>
          <a:lstStyle/>
          <a:p>
            <a:r>
              <a:rPr lang="en-US" dirty="0"/>
              <a:t>Supervised by: dr. </a:t>
            </a:r>
            <a:r>
              <a:rPr lang="en-US" dirty="0" err="1"/>
              <a:t>adel</a:t>
            </a:r>
            <a:r>
              <a:rPr lang="en-US" dirty="0"/>
              <a:t> </a:t>
            </a:r>
            <a:r>
              <a:rPr lang="en-US" dirty="0" err="1"/>
              <a:t>abu</a:t>
            </a:r>
            <a:r>
              <a:rPr lang="en-US" dirty="0"/>
              <a:t> </a:t>
            </a:r>
            <a:r>
              <a:rPr lang="en-US" dirty="0" err="1"/>
              <a:t>alhajea</a:t>
            </a:r>
            <a:endParaRPr lang="en-US" dirty="0"/>
          </a:p>
          <a:p>
            <a:r>
              <a:rPr lang="en-US" dirty="0"/>
              <a:t>Done by :</a:t>
            </a:r>
            <a:r>
              <a:rPr lang="en-US" dirty="0" err="1"/>
              <a:t>Hasan</a:t>
            </a:r>
            <a:r>
              <a:rPr lang="en-US" dirty="0"/>
              <a:t> </a:t>
            </a:r>
            <a:r>
              <a:rPr lang="en-US" dirty="0" err="1"/>
              <a:t>Alaa</a:t>
            </a:r>
            <a:r>
              <a:rPr lang="en-US" dirty="0"/>
              <a:t> </a:t>
            </a:r>
            <a:r>
              <a:rPr lang="en-US" dirty="0" err="1"/>
              <a:t>AL_Maaitah</a:t>
            </a:r>
            <a:endParaRPr lang="ar-JO" dirty="0"/>
          </a:p>
          <a:p>
            <a:endParaRPr 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Uterine </a:t>
            </a:r>
            <a:r>
              <a:rPr lang="en-US" dirty="0" err="1"/>
              <a:t>Atony</a:t>
            </a:r>
            <a:endParaRPr lang="en-US" dirty="0"/>
          </a:p>
        </p:txBody>
      </p:sp>
      <p:sp>
        <p:nvSpPr>
          <p:cNvPr id="3" name="Content Placeholder 2"/>
          <p:cNvSpPr>
            <a:spLocks noGrp="1"/>
          </p:cNvSpPr>
          <p:nvPr>
            <p:ph idx="1"/>
          </p:nvPr>
        </p:nvSpPr>
        <p:spPr/>
        <p:txBody>
          <a:bodyPr>
            <a:normAutofit lnSpcReduction="10000"/>
          </a:bodyPr>
          <a:lstStyle/>
          <a:p>
            <a:r>
              <a:rPr lang="en-US" dirty="0"/>
              <a:t>Most of the blood loss due to uterine </a:t>
            </a:r>
            <a:r>
              <a:rPr lang="en-US" dirty="0" err="1"/>
              <a:t>atony</a:t>
            </a:r>
            <a:r>
              <a:rPr lang="en-US" dirty="0"/>
              <a:t> occurs  from the </a:t>
            </a:r>
            <a:r>
              <a:rPr lang="en-US" dirty="0" err="1"/>
              <a:t>myometrial</a:t>
            </a:r>
            <a:r>
              <a:rPr lang="en-US" dirty="0"/>
              <a:t> spiral arterioles  and </a:t>
            </a:r>
            <a:r>
              <a:rPr lang="en-US" dirty="0" err="1"/>
              <a:t>decidual</a:t>
            </a:r>
            <a:r>
              <a:rPr lang="en-US" dirty="0"/>
              <a:t> veins that previously supplied and drained the </a:t>
            </a:r>
            <a:r>
              <a:rPr lang="en-US" dirty="0" err="1"/>
              <a:t>intervillous</a:t>
            </a:r>
            <a:r>
              <a:rPr lang="en-US" dirty="0"/>
              <a:t> spaces of the </a:t>
            </a:r>
            <a:r>
              <a:rPr lang="en-US" dirty="0" err="1"/>
              <a:t>placenta.As</a:t>
            </a:r>
            <a:r>
              <a:rPr lang="en-US" dirty="0"/>
              <a:t> the contractions of the  partially empty uterus cause placental  separation, bleeding occurs and continues until the uterine musculature contracts around the blood vessels and acts as  physiologic-anatomic ligature</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1351B6D-2D5B-4DD0-86FC-5C2428349B54}"/>
              </a:ext>
            </a:extLst>
          </p:cNvPr>
          <p:cNvSpPr>
            <a:spLocks noGrp="1"/>
          </p:cNvSpPr>
          <p:nvPr>
            <p:ph type="title"/>
          </p:nvPr>
        </p:nvSpPr>
        <p:spPr/>
        <p:txBody>
          <a:bodyPr>
            <a:normAutofit fontScale="90000"/>
          </a:bodyPr>
          <a:lstStyle/>
          <a:p>
            <a:pPr algn="l"/>
            <a:r>
              <a:rPr lang="en-US" sz="2025" b="1" dirty="0">
                <a:solidFill>
                  <a:srgbClr val="FF0000"/>
                </a:solidFill>
                <a:latin typeface="Comic Sans MS" panose="030F0702030302020204" pitchFamily="66" charset="0"/>
              </a:rPr>
              <a:t>The decision to proceed with perimortem caesarean section</a:t>
            </a:r>
            <a:endParaRPr lang="ar-JO" sz="2025" b="1" dirty="0">
              <a:solidFill>
                <a:srgbClr val="FF0000"/>
              </a:solidFill>
              <a:latin typeface="Comic Sans MS" panose="030F0702030302020204" pitchFamily="66" charset="0"/>
            </a:endParaRPr>
          </a:p>
        </p:txBody>
      </p:sp>
      <p:sp>
        <p:nvSpPr>
          <p:cNvPr id="3" name="عنصر نائب للمحتوى 2">
            <a:extLst>
              <a:ext uri="{FF2B5EF4-FFF2-40B4-BE49-F238E27FC236}">
                <a16:creationId xmlns:a16="http://schemas.microsoft.com/office/drawing/2014/main" id="{4D666E44-75A3-4826-8026-F053F92A1D2A}"/>
              </a:ext>
            </a:extLst>
          </p:cNvPr>
          <p:cNvSpPr>
            <a:spLocks noGrp="1"/>
          </p:cNvSpPr>
          <p:nvPr>
            <p:ph idx="1"/>
          </p:nvPr>
        </p:nvSpPr>
        <p:spPr/>
        <p:txBody>
          <a:bodyPr>
            <a:normAutofit/>
          </a:bodyPr>
          <a:lstStyle/>
          <a:p>
            <a:pPr algn="l" rtl="0"/>
            <a:r>
              <a:rPr lang="en-US" sz="1800" b="1" dirty="0">
                <a:solidFill>
                  <a:schemeClr val="tx2"/>
                </a:solidFill>
              </a:rPr>
              <a:t>If there is no ROSC after 4 minutes of effectively performed CPR, a clear decision should be made rapidly to start PMCS. The gestational age should be 20 weeks or greater .</a:t>
            </a:r>
          </a:p>
          <a:p>
            <a:pPr algn="l" rtl="0"/>
            <a:endParaRPr lang="en-US" sz="1800" b="1" dirty="0">
              <a:solidFill>
                <a:schemeClr val="tx1"/>
              </a:solidFill>
            </a:endParaRPr>
          </a:p>
          <a:p>
            <a:pPr marL="25718" indent="0">
              <a:buNone/>
            </a:pPr>
            <a:r>
              <a:rPr lang="en-US" sz="1800" b="1" dirty="0">
                <a:solidFill>
                  <a:srgbClr val="FF0000"/>
                </a:solidFill>
                <a:latin typeface="Comic Sans MS" panose="030F0702030302020204" pitchFamily="66" charset="0"/>
              </a:rPr>
              <a:t>Where should perimortem caesarean section be performed?</a:t>
            </a:r>
          </a:p>
          <a:p>
            <a:pPr algn="l" rtl="0"/>
            <a:r>
              <a:rPr lang="en-US" sz="1800" b="1" dirty="0">
                <a:solidFill>
                  <a:schemeClr val="tx2"/>
                </a:solidFill>
              </a:rPr>
              <a:t>In the hospital setting, the PMCS can become delayed if the woman is moved to the operating theatre, so the surgery should be performed in the delivery room or in the emergency department.</a:t>
            </a:r>
            <a:endParaRPr lang="ar-JO" sz="1800" b="1" dirty="0">
              <a:solidFill>
                <a:schemeClr val="tx2"/>
              </a:solidFill>
            </a:endParaRPr>
          </a:p>
        </p:txBody>
      </p:sp>
    </p:spTree>
    <p:extLst>
      <p:ext uri="{BB962C8B-B14F-4D97-AF65-F5344CB8AC3E}">
        <p14:creationId xmlns:p14="http://schemas.microsoft.com/office/powerpoint/2010/main" val="388544290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a:extLst>
              <a:ext uri="{FF2B5EF4-FFF2-40B4-BE49-F238E27FC236}">
                <a16:creationId xmlns:a16="http://schemas.microsoft.com/office/drawing/2014/main" id="{9ED64CED-7137-4C89-844E-DF5094B4FD79}"/>
              </a:ext>
            </a:extLst>
          </p:cNvPr>
          <p:cNvSpPr>
            <a:spLocks noGrp="1"/>
          </p:cNvSpPr>
          <p:nvPr>
            <p:ph type="title"/>
          </p:nvPr>
        </p:nvSpPr>
        <p:spPr/>
        <p:txBody>
          <a:bodyPr>
            <a:normAutofit fontScale="90000"/>
          </a:bodyPr>
          <a:lstStyle/>
          <a:p>
            <a:r>
              <a:rPr lang="en-US" b="1" dirty="0">
                <a:solidFill>
                  <a:srgbClr val="FF0000"/>
                </a:solidFill>
                <a:latin typeface="Comic Sans MS" panose="030F0702030302020204" pitchFamily="66" charset="0"/>
              </a:rPr>
              <a:t>practical steps : </a:t>
            </a:r>
            <a:br>
              <a:rPr lang="en-US" b="1" dirty="0">
                <a:solidFill>
                  <a:srgbClr val="FF0000"/>
                </a:solidFill>
                <a:latin typeface="Comic Sans MS" panose="030F0702030302020204" pitchFamily="66" charset="0"/>
              </a:rPr>
            </a:br>
            <a:endParaRPr lang="ar-JO" b="1" dirty="0">
              <a:solidFill>
                <a:srgbClr val="FF0000"/>
              </a:solidFill>
              <a:latin typeface="Comic Sans MS" panose="030F0702030302020204" pitchFamily="66" charset="0"/>
            </a:endParaRPr>
          </a:p>
        </p:txBody>
      </p:sp>
      <p:sp>
        <p:nvSpPr>
          <p:cNvPr id="3" name="عنصر نائب للمحتوى 2">
            <a:extLst>
              <a:ext uri="{FF2B5EF4-FFF2-40B4-BE49-F238E27FC236}">
                <a16:creationId xmlns:a16="http://schemas.microsoft.com/office/drawing/2014/main" id="{E13BFFEB-2204-4310-B7E9-ECBBC039B82C}"/>
              </a:ext>
            </a:extLst>
          </p:cNvPr>
          <p:cNvSpPr>
            <a:spLocks noGrp="1"/>
          </p:cNvSpPr>
          <p:nvPr>
            <p:ph idx="1"/>
          </p:nvPr>
        </p:nvSpPr>
        <p:spPr>
          <a:xfrm>
            <a:off x="467545" y="2505218"/>
            <a:ext cx="8280919" cy="3254991"/>
          </a:xfrm>
        </p:spPr>
        <p:txBody>
          <a:bodyPr>
            <a:normAutofit/>
          </a:bodyPr>
          <a:lstStyle/>
          <a:p>
            <a:pPr algn="l" rtl="0"/>
            <a:r>
              <a:rPr lang="en-US" sz="1800" b="1" dirty="0">
                <a:solidFill>
                  <a:srgbClr val="FF0000"/>
                </a:solidFill>
              </a:rPr>
              <a:t>1) Preparation : </a:t>
            </a:r>
          </a:p>
          <a:p>
            <a:pPr algn="l" rtl="0"/>
            <a:r>
              <a:rPr lang="en-US" b="1" dirty="0">
                <a:solidFill>
                  <a:schemeClr val="tx2"/>
                </a:solidFill>
              </a:rPr>
              <a:t>Full surgical scrub is not required and only basic personal protective equipment should be worn (disposable gloves and apron). Wearing full gowns/masks can cause delays and ‘full sterility’ is not required. The abdomen should be cleansed where possible, but this should not delay starting the procedure.</a:t>
            </a:r>
          </a:p>
          <a:p>
            <a:pPr algn="l" rtl="0"/>
            <a:endParaRPr lang="en-US" b="1" dirty="0">
              <a:solidFill>
                <a:schemeClr val="tx2"/>
              </a:solidFill>
            </a:endParaRPr>
          </a:p>
          <a:p>
            <a:pPr algn="l" rtl="0"/>
            <a:r>
              <a:rPr lang="en-US" sz="1800" b="1" dirty="0">
                <a:solidFill>
                  <a:srgbClr val="FF0000"/>
                </a:solidFill>
              </a:rPr>
              <a:t>2) Abdominal entry</a:t>
            </a:r>
          </a:p>
          <a:p>
            <a:pPr algn="l" rtl="0"/>
            <a:r>
              <a:rPr lang="en-US" b="1" dirty="0">
                <a:solidFill>
                  <a:schemeClr val="tx2"/>
                </a:solidFill>
              </a:rPr>
              <a:t> For PMCS it is best to make a lower abdominal, vertical midline incision (starting at or just below the umbilicus) as this provides the quickest route of entry into the abdomen to deliver the fetus and maximizes access to the abdominal cavity</a:t>
            </a:r>
            <a:endParaRPr lang="ar-JO" b="1" dirty="0">
              <a:solidFill>
                <a:schemeClr val="tx2"/>
              </a:solidFill>
            </a:endParaRPr>
          </a:p>
        </p:txBody>
      </p:sp>
    </p:spTree>
    <p:extLst>
      <p:ext uri="{BB962C8B-B14F-4D97-AF65-F5344CB8AC3E}">
        <p14:creationId xmlns:p14="http://schemas.microsoft.com/office/powerpoint/2010/main" val="407216487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E9BBE64D-F859-4658-BC9E-4047BCFF31D4}"/>
              </a:ext>
            </a:extLst>
          </p:cNvPr>
          <p:cNvSpPr>
            <a:spLocks noGrp="1"/>
          </p:cNvSpPr>
          <p:nvPr>
            <p:ph idx="1"/>
          </p:nvPr>
        </p:nvSpPr>
        <p:spPr>
          <a:xfrm>
            <a:off x="261369" y="1952482"/>
            <a:ext cx="8621264" cy="4048268"/>
          </a:xfrm>
        </p:spPr>
        <p:txBody>
          <a:bodyPr>
            <a:normAutofit/>
          </a:bodyPr>
          <a:lstStyle/>
          <a:p>
            <a:pPr marL="0" indent="0">
              <a:buNone/>
            </a:pPr>
            <a:endParaRPr lang="en-US" sz="1800" b="1" dirty="0">
              <a:solidFill>
                <a:srgbClr val="FF0000"/>
              </a:solidFill>
            </a:endParaRPr>
          </a:p>
          <a:p>
            <a:pPr marL="0" indent="0">
              <a:buNone/>
            </a:pPr>
            <a:r>
              <a:rPr lang="en-US" sz="1800" b="1" dirty="0">
                <a:solidFill>
                  <a:srgbClr val="FF0000"/>
                </a:solidFill>
              </a:rPr>
              <a:t>3) Uterine incision</a:t>
            </a:r>
          </a:p>
          <a:p>
            <a:pPr marL="0" indent="0">
              <a:buNone/>
            </a:pPr>
            <a:r>
              <a:rPr lang="en-US" sz="1800" b="1" dirty="0">
                <a:solidFill>
                  <a:schemeClr val="tx2"/>
                </a:solidFill>
              </a:rPr>
              <a:t>The choice between a lower-segment transverse incision and a vertical (classical) incision in the uterus depends on several factors, including the operator’s experience and, importantly, the gestation. The type of uterine incision chosen should facilitate the quickest possible delivery of the fetus.</a:t>
            </a:r>
          </a:p>
          <a:p>
            <a:pPr marL="0" indent="0">
              <a:buNone/>
            </a:pPr>
            <a:endParaRPr lang="en-US" b="1" dirty="0">
              <a:solidFill>
                <a:schemeClr val="tx1"/>
              </a:solidFill>
            </a:endParaRPr>
          </a:p>
          <a:p>
            <a:pPr marL="0" indent="0">
              <a:buNone/>
            </a:pPr>
            <a:endParaRPr lang="en-US" b="1" dirty="0">
              <a:solidFill>
                <a:schemeClr val="tx1"/>
              </a:solidFill>
            </a:endParaRPr>
          </a:p>
          <a:p>
            <a:pPr marL="0" indent="0">
              <a:buNone/>
            </a:pPr>
            <a:r>
              <a:rPr lang="en-US" sz="1800" b="1" dirty="0">
                <a:solidFill>
                  <a:srgbClr val="FF0000"/>
                </a:solidFill>
              </a:rPr>
              <a:t>4) Managing the placenta</a:t>
            </a:r>
          </a:p>
          <a:p>
            <a:pPr marL="0" indent="0">
              <a:buNone/>
            </a:pPr>
            <a:r>
              <a:rPr lang="en-US" sz="1800" b="1" dirty="0">
                <a:solidFill>
                  <a:schemeClr val="tx2"/>
                </a:solidFill>
              </a:rPr>
              <a:t>Once the baby is delivered, the placenta can be delivered or left in situ, but maternal resuscitation should continue. Management is dictated by the subsequent effectiveness of continuing resuscitation.</a:t>
            </a:r>
            <a:endParaRPr lang="ar-JO" sz="1800" b="1" dirty="0">
              <a:solidFill>
                <a:schemeClr val="tx2"/>
              </a:solidFill>
            </a:endParaRPr>
          </a:p>
        </p:txBody>
      </p:sp>
    </p:spTree>
    <p:extLst>
      <p:ext uri="{BB962C8B-B14F-4D97-AF65-F5344CB8AC3E}">
        <p14:creationId xmlns:p14="http://schemas.microsoft.com/office/powerpoint/2010/main" val="173206079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4CD9EC1-FACC-48F2-9FF5-ACF475356219}"/>
              </a:ext>
            </a:extLst>
          </p:cNvPr>
          <p:cNvSpPr>
            <a:spLocks noGrp="1"/>
          </p:cNvSpPr>
          <p:nvPr>
            <p:ph type="title"/>
          </p:nvPr>
        </p:nvSpPr>
        <p:spPr>
          <a:xfrm>
            <a:off x="395536" y="1314450"/>
            <a:ext cx="8424936" cy="1017270"/>
          </a:xfrm>
        </p:spPr>
        <p:txBody>
          <a:bodyPr>
            <a:normAutofit/>
          </a:bodyPr>
          <a:lstStyle/>
          <a:p>
            <a:r>
              <a:rPr lang="en-US" b="1" dirty="0">
                <a:solidFill>
                  <a:srgbClr val="FF0000"/>
                </a:solidFill>
                <a:latin typeface="Comic Sans MS" panose="030F0702030302020204" pitchFamily="66" charset="0"/>
              </a:rPr>
              <a:t>Management when resuscitation is successful </a:t>
            </a:r>
            <a:endParaRPr lang="ar-JO" b="1" dirty="0">
              <a:solidFill>
                <a:srgbClr val="FF0000"/>
              </a:solidFill>
              <a:latin typeface="Comic Sans MS" panose="030F0702030302020204" pitchFamily="66" charset="0"/>
            </a:endParaRPr>
          </a:p>
        </p:txBody>
      </p:sp>
      <p:sp>
        <p:nvSpPr>
          <p:cNvPr id="3" name="عنصر نائب للمحتوى 2">
            <a:extLst>
              <a:ext uri="{FF2B5EF4-FFF2-40B4-BE49-F238E27FC236}">
                <a16:creationId xmlns:a16="http://schemas.microsoft.com/office/drawing/2014/main" id="{EF7E1EF8-7ADC-47BE-9790-E06085FB9414}"/>
              </a:ext>
            </a:extLst>
          </p:cNvPr>
          <p:cNvSpPr>
            <a:spLocks noGrp="1"/>
          </p:cNvSpPr>
          <p:nvPr>
            <p:ph idx="1"/>
          </p:nvPr>
        </p:nvSpPr>
        <p:spPr>
          <a:xfrm>
            <a:off x="395537" y="2726922"/>
            <a:ext cx="8352927" cy="3028950"/>
          </a:xfrm>
        </p:spPr>
        <p:txBody>
          <a:bodyPr>
            <a:normAutofit/>
          </a:bodyPr>
          <a:lstStyle/>
          <a:p>
            <a:pPr algn="l" rtl="0"/>
            <a:r>
              <a:rPr lang="en-US" sz="1800" b="1" dirty="0"/>
              <a:t>With ROSC, bleeding can arise from an </a:t>
            </a:r>
            <a:r>
              <a:rPr lang="en-US" sz="1800" b="1" dirty="0">
                <a:solidFill>
                  <a:srgbClr val="FF0000"/>
                </a:solidFill>
              </a:rPr>
              <a:t>atonic uterus </a:t>
            </a:r>
            <a:r>
              <a:rPr lang="en-US" sz="1800" b="1" dirty="0"/>
              <a:t>(requiring appropriate uterotonic medication) and/or from the edges of uterine incision .</a:t>
            </a:r>
          </a:p>
          <a:p>
            <a:pPr algn="l" rtl="0"/>
            <a:endParaRPr lang="en-US" sz="1800" b="1" dirty="0"/>
          </a:p>
          <a:p>
            <a:pPr algn="l" rtl="0"/>
            <a:r>
              <a:rPr lang="en-US" sz="1800" b="1" dirty="0"/>
              <a:t> Appropriate broad-spectrum intravenous </a:t>
            </a:r>
            <a:r>
              <a:rPr lang="en-US" sz="1800" b="1" dirty="0">
                <a:solidFill>
                  <a:srgbClr val="FF0000"/>
                </a:solidFill>
              </a:rPr>
              <a:t>antibiotics</a:t>
            </a:r>
            <a:r>
              <a:rPr lang="en-US" sz="1800" b="1" dirty="0"/>
              <a:t> should be given and duration of treatment clearly documented. </a:t>
            </a:r>
            <a:endParaRPr lang="ar-JO" sz="1800" b="1" dirty="0"/>
          </a:p>
        </p:txBody>
      </p:sp>
    </p:spTree>
    <p:extLst>
      <p:ext uri="{BB962C8B-B14F-4D97-AF65-F5344CB8AC3E}">
        <p14:creationId xmlns:p14="http://schemas.microsoft.com/office/powerpoint/2010/main" val="192514830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766D0A4-07D9-4C31-A942-DC26148E85C2}"/>
              </a:ext>
            </a:extLst>
          </p:cNvPr>
          <p:cNvSpPr>
            <a:spLocks noGrp="1"/>
          </p:cNvSpPr>
          <p:nvPr>
            <p:ph type="title"/>
          </p:nvPr>
        </p:nvSpPr>
        <p:spPr>
          <a:xfrm>
            <a:off x="323529" y="1314450"/>
            <a:ext cx="8496944" cy="1017270"/>
          </a:xfrm>
        </p:spPr>
        <p:txBody>
          <a:bodyPr>
            <a:normAutofit/>
          </a:bodyPr>
          <a:lstStyle/>
          <a:p>
            <a:r>
              <a:rPr lang="en-US" b="1" dirty="0">
                <a:solidFill>
                  <a:srgbClr val="FF0000"/>
                </a:solidFill>
                <a:latin typeface="Comic Sans MS" panose="030F0702030302020204" pitchFamily="66" charset="0"/>
              </a:rPr>
              <a:t>Management when resuscitation is unsuccessful </a:t>
            </a:r>
            <a:endParaRPr lang="ar-JO" dirty="0"/>
          </a:p>
        </p:txBody>
      </p:sp>
      <p:sp>
        <p:nvSpPr>
          <p:cNvPr id="3" name="عنصر نائب للمحتوى 2">
            <a:extLst>
              <a:ext uri="{FF2B5EF4-FFF2-40B4-BE49-F238E27FC236}">
                <a16:creationId xmlns:a16="http://schemas.microsoft.com/office/drawing/2014/main" id="{4D774BE4-BA9D-4350-937E-4597A81CB090}"/>
              </a:ext>
            </a:extLst>
          </p:cNvPr>
          <p:cNvSpPr>
            <a:spLocks noGrp="1"/>
          </p:cNvSpPr>
          <p:nvPr>
            <p:ph idx="1"/>
          </p:nvPr>
        </p:nvSpPr>
        <p:spPr>
          <a:xfrm>
            <a:off x="323529" y="2459209"/>
            <a:ext cx="8496944" cy="3028950"/>
          </a:xfrm>
        </p:spPr>
        <p:txBody>
          <a:bodyPr>
            <a:normAutofit/>
          </a:bodyPr>
          <a:lstStyle/>
          <a:p>
            <a:pPr algn="l" rtl="0"/>
            <a:endParaRPr lang="en-US" sz="2100" b="1" dirty="0"/>
          </a:p>
          <a:p>
            <a:pPr algn="l" rtl="0"/>
            <a:r>
              <a:rPr lang="en-US" sz="2100" b="1" dirty="0"/>
              <a:t>After the uterus is emptied, resuscitation efforts should continue until the clinical situation dictates a decision to </a:t>
            </a:r>
            <a:r>
              <a:rPr lang="en-US" sz="2100" b="1" dirty="0">
                <a:solidFill>
                  <a:srgbClr val="FF0000"/>
                </a:solidFill>
              </a:rPr>
              <a:t>stop ….</a:t>
            </a:r>
            <a:endParaRPr lang="ar-JO" sz="2100" b="1" dirty="0">
              <a:solidFill>
                <a:srgbClr val="FF0000"/>
              </a:solidFill>
            </a:endParaRPr>
          </a:p>
        </p:txBody>
      </p:sp>
    </p:spTree>
    <p:extLst>
      <p:ext uri="{BB962C8B-B14F-4D97-AF65-F5344CB8AC3E}">
        <p14:creationId xmlns:p14="http://schemas.microsoft.com/office/powerpoint/2010/main" val="223795229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p>
        </p:txBody>
      </p:sp>
      <p:sp>
        <p:nvSpPr>
          <p:cNvPr id="4" name="Content Placeholder 2"/>
          <p:cNvSpPr>
            <a:spLocks noGrp="1"/>
          </p:cNvSpPr>
          <p:nvPr>
            <p:ph idx="1"/>
          </p:nvPr>
        </p:nvSpPr>
        <p:spPr/>
        <p:txBody>
          <a:bodyPr>
            <a:normAutofit/>
          </a:bodyPr>
          <a:lstStyle/>
          <a:p>
            <a:pPr marL="385763" indent="-385763">
              <a:buFont typeface="+mj-lt"/>
              <a:buAutoNum type="arabicPeriod"/>
            </a:pPr>
            <a:endParaRPr lang="en-US" sz="1500" dirty="0">
              <a:latin typeface="Kartika" pitchFamily="18" charset="0"/>
              <a:cs typeface="Kartika" pitchFamily="18" charset="0"/>
            </a:endParaRPr>
          </a:p>
          <a:p>
            <a:pPr marL="385763" indent="-385763">
              <a:buFont typeface="+mj-lt"/>
              <a:buAutoNum type="arabicPeriod"/>
            </a:pPr>
            <a:r>
              <a:rPr lang="en-US" sz="1500" dirty="0" err="1">
                <a:latin typeface="Kartika" pitchFamily="18" charset="0"/>
                <a:cs typeface="Kartika" pitchFamily="18" charset="0"/>
              </a:rPr>
              <a:t>Hecker</a:t>
            </a:r>
            <a:r>
              <a:rPr lang="en-US" sz="1500" dirty="0">
                <a:latin typeface="Kartika" pitchFamily="18" charset="0"/>
                <a:cs typeface="Kartika" pitchFamily="18" charset="0"/>
              </a:rPr>
              <a:t> &amp; </a:t>
            </a:r>
            <a:r>
              <a:rPr lang="en-US" sz="1500" dirty="0" err="1">
                <a:latin typeface="Kartika" pitchFamily="18" charset="0"/>
                <a:cs typeface="Kartika" pitchFamily="18" charset="0"/>
              </a:rPr>
              <a:t>moores</a:t>
            </a:r>
            <a:r>
              <a:rPr lang="en-US" sz="1500" dirty="0">
                <a:latin typeface="Kartika" pitchFamily="18" charset="0"/>
                <a:cs typeface="Kartika" pitchFamily="18" charset="0"/>
              </a:rPr>
              <a:t> 6</a:t>
            </a:r>
            <a:r>
              <a:rPr lang="en-US" sz="1500" baseline="30000" dirty="0">
                <a:latin typeface="Kartika" pitchFamily="18" charset="0"/>
                <a:cs typeface="Kartika" pitchFamily="18" charset="0"/>
              </a:rPr>
              <a:t>th</a:t>
            </a:r>
            <a:r>
              <a:rPr lang="en-US" sz="1500" dirty="0">
                <a:latin typeface="Kartika" pitchFamily="18" charset="0"/>
                <a:cs typeface="Kartika" pitchFamily="18" charset="0"/>
              </a:rPr>
              <a:t> edition</a:t>
            </a:r>
          </a:p>
          <a:p>
            <a:pPr marL="385763" indent="-385763">
              <a:buFont typeface="+mj-lt"/>
              <a:buAutoNum type="arabicPeriod"/>
            </a:pPr>
            <a:r>
              <a:rPr lang="en-US" sz="1500" dirty="0">
                <a:latin typeface="Kartika" pitchFamily="18" charset="0"/>
                <a:cs typeface="Kartika" pitchFamily="18" charset="0"/>
              </a:rPr>
              <a:t>Blue Prints Obstetrics &amp; Gynecology 6th Edition</a:t>
            </a:r>
          </a:p>
          <a:p>
            <a:pPr marL="385763" indent="-385763">
              <a:buFont typeface="+mj-lt"/>
              <a:buAutoNum type="arabicPeriod"/>
            </a:pPr>
            <a:r>
              <a:rPr lang="en-US" sz="1500" dirty="0">
                <a:latin typeface="Kartika" pitchFamily="18" charset="0"/>
                <a:cs typeface="Kartika" pitchFamily="18" charset="0"/>
              </a:rPr>
              <a:t>Up to date 2021</a:t>
            </a:r>
          </a:p>
          <a:p>
            <a:pPr marL="385763" indent="-385763">
              <a:buFont typeface="+mj-lt"/>
              <a:buAutoNum type="arabicPeriod"/>
            </a:pPr>
            <a:br>
              <a:rPr lang="en-US" sz="1500" dirty="0">
                <a:latin typeface="Kartika" pitchFamily="18" charset="0"/>
                <a:cs typeface="Kartika" pitchFamily="18" charset="0"/>
              </a:rPr>
            </a:br>
            <a:endParaRPr lang="ar-JO" sz="1500" dirty="0">
              <a:latin typeface="Kartika"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5676" y="4204083"/>
            <a:ext cx="1565031" cy="1674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7372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Uterine </a:t>
            </a:r>
            <a:r>
              <a:rPr lang="en-US" dirty="0" err="1"/>
              <a:t>Atony</a:t>
            </a:r>
            <a:endParaRPr lang="en-US" dirty="0"/>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r>
              <a:rPr lang="en-US" dirty="0"/>
              <a:t>During pregnancy,  uterine relaxation is facilitated by progesterone and parathyroid hormone–related peptide (</a:t>
            </a:r>
            <a:r>
              <a:rPr lang="en-US" dirty="0" err="1"/>
              <a:t>PTHrP</a:t>
            </a:r>
            <a:r>
              <a:rPr lang="en-US" dirty="0"/>
              <a:t>). The latter plays an important role in  maintaining uterine relaxation during pregnancy  however, as soon as the uterus is emptied (delivery of the fetus and placenta), the gene controlling this hormone is turned off and the uterus is allowed to contract more completely. If there is a failure of complete expulsion of the placenta or poor uterine contractility leading to excessive bleeding, the uterus will fill with blood. The distention is thought to reactivate the expression  of  </a:t>
            </a:r>
            <a:r>
              <a:rPr lang="en-US" dirty="0" err="1"/>
              <a:t>PTHrP</a:t>
            </a:r>
            <a:r>
              <a:rPr lang="en-US" dirty="0"/>
              <a:t> and cause uterine relaxation,  thereby leading to excessive hemorrhage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86A65-7212-F74D-853F-A22F4E4DC881}"/>
              </a:ext>
            </a:extLst>
          </p:cNvPr>
          <p:cNvSpPr>
            <a:spLocks noGrp="1"/>
          </p:cNvSpPr>
          <p:nvPr>
            <p:ph type="title"/>
          </p:nvPr>
        </p:nvSpPr>
        <p:spPr>
          <a:xfrm>
            <a:off x="866215" y="973668"/>
            <a:ext cx="7124846" cy="706964"/>
          </a:xfrm>
        </p:spPr>
        <p:txBody>
          <a:bodyPr>
            <a:normAutofit fontScale="90000"/>
          </a:bodyPr>
          <a:lstStyle/>
          <a:p>
            <a:r>
              <a:rPr lang="en-US" b="1" dirty="0"/>
              <a:t>FACTORS PREDISPOSING TO POSTPARTUM UTERINE ATONY </a:t>
            </a:r>
            <a:endParaRPr lang="en-US" dirty="0"/>
          </a:p>
        </p:txBody>
      </p:sp>
      <p:sp>
        <p:nvSpPr>
          <p:cNvPr id="3" name="Content Placeholder 2">
            <a:extLst>
              <a:ext uri="{FF2B5EF4-FFF2-40B4-BE49-F238E27FC236}">
                <a16:creationId xmlns:a16="http://schemas.microsoft.com/office/drawing/2014/main" id="{2ADA1D47-9D81-3A40-B358-1DB7130CF253}"/>
              </a:ext>
            </a:extLst>
          </p:cNvPr>
          <p:cNvSpPr>
            <a:spLocks noGrp="1"/>
          </p:cNvSpPr>
          <p:nvPr>
            <p:ph idx="1"/>
          </p:nvPr>
        </p:nvSpPr>
        <p:spPr>
          <a:xfrm>
            <a:off x="380494" y="2186610"/>
            <a:ext cx="8067767" cy="4671391"/>
          </a:xfrm>
        </p:spPr>
        <p:txBody>
          <a:bodyPr>
            <a:normAutofit/>
          </a:bodyPr>
          <a:lstStyle/>
          <a:p>
            <a:pPr>
              <a:buFont typeface="+mj-lt"/>
              <a:buAutoNum type="arabicPeriod"/>
            </a:pPr>
            <a:r>
              <a:rPr lang="en-US" sz="2000" b="1" dirty="0"/>
              <a:t>History of postpartum hemorrhage</a:t>
            </a:r>
          </a:p>
          <a:p>
            <a:pPr>
              <a:buFont typeface="+mj-lt"/>
              <a:buAutoNum type="arabicPeriod"/>
            </a:pPr>
            <a:r>
              <a:rPr lang="en-US" sz="2000" b="1" dirty="0"/>
              <a:t>Prolonged labor</a:t>
            </a:r>
          </a:p>
          <a:p>
            <a:pPr>
              <a:buFont typeface="+mj-lt"/>
              <a:buAutoNum type="arabicPeriod"/>
            </a:pPr>
            <a:r>
              <a:rPr lang="en-US" sz="2000" b="1" dirty="0"/>
              <a:t>Grand multiparity (a parity of 5 or more)</a:t>
            </a:r>
          </a:p>
          <a:p>
            <a:pPr>
              <a:buFont typeface="+mj-lt"/>
              <a:buAutoNum type="arabicPeriod"/>
            </a:pPr>
            <a:r>
              <a:rPr lang="en-US" sz="2000" dirty="0"/>
              <a:t>Overdistention of the uterus (Multiple gestations, Polyhydramnios, Fetal macrosomia)</a:t>
            </a:r>
          </a:p>
          <a:p>
            <a:pPr>
              <a:buFont typeface="+mj-lt"/>
              <a:buAutoNum type="arabicPeriod"/>
            </a:pPr>
            <a:r>
              <a:rPr lang="en-US" sz="2000" dirty="0"/>
              <a:t>Abnormal labor (Oxytocic augmentation of labor and rapid labor (&lt;3 </a:t>
            </a:r>
            <a:r>
              <a:rPr lang="en-US" sz="2000" dirty="0" err="1"/>
              <a:t>hr</a:t>
            </a:r>
            <a:r>
              <a:rPr lang="en-US" sz="2000" dirty="0"/>
              <a:t>).</a:t>
            </a:r>
          </a:p>
          <a:p>
            <a:pPr>
              <a:buFont typeface="+mj-lt"/>
              <a:buAutoNum type="arabicPeriod"/>
            </a:pPr>
            <a:r>
              <a:rPr lang="en-US" sz="2000" dirty="0"/>
              <a:t>Conditions that interfere with contraction of the uterus (such as uterine leiomyomata or magnesium sulfate). </a:t>
            </a:r>
          </a:p>
          <a:p>
            <a:pPr>
              <a:buFont typeface="+mj-lt"/>
              <a:buAutoNum type="arabicPeriod"/>
            </a:pPr>
            <a:r>
              <a:rPr lang="en-US" sz="2000" dirty="0"/>
              <a:t>Chorioamnionitis</a:t>
            </a:r>
          </a:p>
          <a:p>
            <a:pPr>
              <a:buFont typeface="+mj-lt"/>
              <a:buAutoNum type="arabicPeriod"/>
            </a:pPr>
            <a:r>
              <a:rPr lang="en-US" sz="2000" dirty="0"/>
              <a:t>Halogenated anesthetics </a:t>
            </a:r>
          </a:p>
          <a:p>
            <a:pPr>
              <a:buFont typeface="+mj-lt"/>
              <a:buAutoNum type="arabicPeriod"/>
            </a:pPr>
            <a:r>
              <a:rPr lang="en-US" sz="2000" dirty="0"/>
              <a:t>Genetic and epigenetic factors (maternal, environmental, and fetal) </a:t>
            </a:r>
          </a:p>
          <a:p>
            <a:pPr>
              <a:buFont typeface="+mj-lt"/>
              <a:buAutoNum type="arabicPeriod"/>
            </a:pPr>
            <a:endParaRPr lang="en-US" sz="2000" dirty="0"/>
          </a:p>
        </p:txBody>
      </p:sp>
    </p:spTree>
    <p:extLst>
      <p:ext uri="{BB962C8B-B14F-4D97-AF65-F5344CB8AC3E}">
        <p14:creationId xmlns:p14="http://schemas.microsoft.com/office/powerpoint/2010/main" val="2112634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Prevention Of Uterine </a:t>
            </a:r>
            <a:r>
              <a:rPr lang="en-US" b="1" dirty="0" err="1"/>
              <a:t>Atony</a:t>
            </a:r>
            <a:endParaRPr lang="en-US" dirty="0"/>
          </a:p>
        </p:txBody>
      </p:sp>
      <p:sp>
        <p:nvSpPr>
          <p:cNvPr id="3" name="Content Placeholder 2"/>
          <p:cNvSpPr>
            <a:spLocks noGrp="1"/>
          </p:cNvSpPr>
          <p:nvPr>
            <p:ph idx="1"/>
          </p:nvPr>
        </p:nvSpPr>
        <p:spPr>
          <a:xfrm>
            <a:off x="0" y="1371600"/>
            <a:ext cx="8915400" cy="5486400"/>
          </a:xfrm>
        </p:spPr>
        <p:txBody>
          <a:bodyPr>
            <a:normAutofit fontScale="85000" lnSpcReduction="20000"/>
          </a:bodyPr>
          <a:lstStyle/>
          <a:p>
            <a:pPr>
              <a:buFont typeface="+mj-lt"/>
              <a:buAutoNum type="arabicPeriod"/>
            </a:pPr>
            <a:r>
              <a:rPr lang="en-US" dirty="0"/>
              <a:t>Active management of the third stage of labor, As soon as the fetus has been delivered, an infusion of </a:t>
            </a:r>
            <a:r>
              <a:rPr lang="en-US" dirty="0" err="1"/>
              <a:t>oxytocin</a:t>
            </a:r>
            <a:r>
              <a:rPr lang="en-US" dirty="0"/>
              <a:t> 10 to 40 U/L IV should be started and maintained during the first 6 hours postpartum. </a:t>
            </a:r>
          </a:p>
          <a:p>
            <a:pPr>
              <a:buFont typeface="+mj-lt"/>
              <a:buAutoNum type="arabicPeriod"/>
            </a:pPr>
            <a:r>
              <a:rPr lang="en-US" dirty="0"/>
              <a:t>Immediate breastfeeding may also enhance uterine contractility and, thus, reduce blood loss.</a:t>
            </a:r>
          </a:p>
          <a:p>
            <a:pPr>
              <a:buFont typeface="+mj-lt"/>
              <a:buAutoNum type="arabicPeriod"/>
            </a:pPr>
            <a:r>
              <a:rPr lang="en-US" dirty="0"/>
              <a:t>The vagina and perineum should be inspected to rule out any lacerations that could cause excessive bleeding. </a:t>
            </a:r>
          </a:p>
          <a:p>
            <a:pPr>
              <a:buFont typeface="+mj-lt"/>
              <a:buAutoNum type="arabicPeriod"/>
            </a:pPr>
            <a:r>
              <a:rPr lang="en-US" dirty="0"/>
              <a:t>The placenta should be carefully assessed at delivery to make certain there are no missing cotyledons (lobules of placenta). </a:t>
            </a:r>
          </a:p>
          <a:p>
            <a:pPr>
              <a:buFont typeface="+mj-lt"/>
              <a:buAutoNum type="arabicPeriod"/>
            </a:pPr>
            <a:r>
              <a:rPr lang="en-US" dirty="0"/>
              <a:t>The uterus should be evaluated by abdominal palpation during the first 1 to 2 hours before transfer to the postpartum unit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a:t>
            </a:r>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r>
              <a:rPr lang="en-US" altLang="en-US" b="1" dirty="0"/>
              <a:t>Initial Assessment:</a:t>
            </a:r>
          </a:p>
          <a:p>
            <a:pPr>
              <a:buBlip>
                <a:blip r:embed="rId2"/>
              </a:buBlip>
              <a:defRPr/>
            </a:pPr>
            <a:r>
              <a:rPr lang="en-US" altLang="en-US" dirty="0"/>
              <a:t>IV access with 18 G </a:t>
            </a:r>
            <a:r>
              <a:rPr lang="en-US" altLang="en-US" dirty="0" err="1"/>
              <a:t>cannula</a:t>
            </a:r>
            <a:r>
              <a:rPr lang="en-US" altLang="en-US" dirty="0"/>
              <a:t> X 2</a:t>
            </a:r>
          </a:p>
          <a:p>
            <a:pPr>
              <a:buBlip>
                <a:blip r:embed="rId2"/>
              </a:buBlip>
              <a:defRPr/>
            </a:pPr>
            <a:r>
              <a:rPr lang="en-US" altLang="en-US" dirty="0"/>
              <a:t>Infuse as rapidly as required :-Crystalloid  (</a:t>
            </a:r>
            <a:r>
              <a:rPr lang="en-US" altLang="en-US" dirty="0" err="1"/>
              <a:t>eg</a:t>
            </a:r>
            <a:r>
              <a:rPr lang="en-US" altLang="en-US" dirty="0"/>
              <a:t> Ringer or normal Saline ).</a:t>
            </a:r>
          </a:p>
          <a:p>
            <a:pPr>
              <a:buBlip>
                <a:blip r:embed="rId2"/>
              </a:buBlip>
              <a:defRPr/>
            </a:pPr>
            <a:r>
              <a:rPr lang="en-US" altLang="en-US" dirty="0"/>
              <a:t>Oxygen by mask , 8 </a:t>
            </a:r>
            <a:r>
              <a:rPr lang="en-US" altLang="en-US" dirty="0" err="1"/>
              <a:t>Litres</a:t>
            </a:r>
            <a:r>
              <a:rPr lang="en-US" altLang="en-US" dirty="0"/>
              <a:t>/ min</a:t>
            </a:r>
          </a:p>
          <a:p>
            <a:pPr>
              <a:buBlip>
                <a:blip r:embed="rId2"/>
              </a:buBlip>
              <a:defRPr/>
            </a:pPr>
            <a:r>
              <a:rPr lang="en-US" altLang="en-US" dirty="0"/>
              <a:t>Monitor BP,P,R,CVP </a:t>
            </a:r>
          </a:p>
          <a:p>
            <a:pPr>
              <a:buBlip>
                <a:blip r:embed="rId2"/>
              </a:buBlip>
              <a:defRPr/>
            </a:pPr>
            <a:r>
              <a:rPr lang="en-US" altLang="en-US" dirty="0"/>
              <a:t>Fix a </a:t>
            </a:r>
            <a:r>
              <a:rPr lang="en-US" altLang="en-US" dirty="0" err="1"/>
              <a:t>foley</a:t>
            </a:r>
            <a:r>
              <a:rPr lang="en-US" altLang="en-US" dirty="0"/>
              <a:t> catheter . </a:t>
            </a:r>
            <a:r>
              <a:rPr lang="en-US" altLang="en-US" dirty="0">
                <a:latin typeface="Arial" charset="0"/>
              </a:rPr>
              <a:t>–</a:t>
            </a:r>
            <a:r>
              <a:rPr lang="en-US" altLang="en-US" dirty="0"/>
              <a:t>Urine output  </a:t>
            </a:r>
          </a:p>
          <a:p>
            <a:pPr>
              <a:buBlip>
                <a:blip r:embed="rId2"/>
              </a:buBlip>
              <a:defRPr/>
            </a:pPr>
            <a:r>
              <a:rPr lang="en-US" altLang="en-US" b="1" dirty="0"/>
              <a:t>Laboratory tests :</a:t>
            </a:r>
            <a:r>
              <a:rPr lang="en-US" altLang="en-US" dirty="0"/>
              <a:t> CBC ; Coagulation screen ;Group &amp; X-match . </a:t>
            </a:r>
          </a:p>
          <a:p>
            <a:pPr>
              <a:buBlip>
                <a:blip r:embed="rId2"/>
              </a:buBlip>
              <a:defRPr/>
            </a:pPr>
            <a:r>
              <a:rPr lang="en-US" altLang="en-US" dirty="0"/>
              <a:t>Then assess the etiology</a:t>
            </a:r>
          </a:p>
          <a:p>
            <a:pPr>
              <a:buBlip>
                <a:blip r:embed="rId2"/>
              </a:buBlip>
              <a:defRPr/>
            </a:pPr>
            <a:r>
              <a:rPr lang="en-US" altLang="en-US" dirty="0"/>
              <a:t>Main management depend mainly on severity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a:t>
            </a:r>
          </a:p>
        </p:txBody>
      </p:sp>
      <p:sp>
        <p:nvSpPr>
          <p:cNvPr id="3" name="Content Placeholder 2"/>
          <p:cNvSpPr>
            <a:spLocks noGrp="1"/>
          </p:cNvSpPr>
          <p:nvPr>
            <p:ph idx="1"/>
          </p:nvPr>
        </p:nvSpPr>
        <p:spPr>
          <a:xfrm>
            <a:off x="457200" y="1600200"/>
            <a:ext cx="8534400" cy="5257800"/>
          </a:xfrm>
        </p:spPr>
        <p:txBody>
          <a:bodyPr>
            <a:normAutofit fontScale="77500" lnSpcReduction="20000"/>
          </a:bodyPr>
          <a:lstStyle/>
          <a:p>
            <a:r>
              <a:rPr lang="en-US" sz="3900" dirty="0"/>
              <a:t>1- Immediate bimanual massage</a:t>
            </a:r>
          </a:p>
          <a:p>
            <a:r>
              <a:rPr lang="en-US" altLang="en-US" sz="3600" b="1" dirty="0"/>
              <a:t> Bimanual compression of the uterus</a:t>
            </a:r>
            <a:endParaRPr lang="en-US" sz="3900" dirty="0"/>
          </a:p>
          <a:p>
            <a:r>
              <a:rPr lang="en-US" sz="3900" dirty="0"/>
              <a:t>2-Administer </a:t>
            </a:r>
            <a:r>
              <a:rPr lang="en-US" sz="3900" dirty="0" err="1"/>
              <a:t>uterotonics</a:t>
            </a:r>
            <a:r>
              <a:rPr lang="en-US" sz="3900" dirty="0"/>
              <a:t> (with requisite precautions)</a:t>
            </a:r>
          </a:p>
          <a:p>
            <a:pPr marL="0" indent="0">
              <a:buFont typeface="Arial" charset="0"/>
              <a:buChar char="•"/>
            </a:pPr>
            <a:r>
              <a:rPr lang="en-US" sz="3900" dirty="0"/>
              <a:t>Continuous </a:t>
            </a:r>
            <a:r>
              <a:rPr lang="en-US" sz="3900" dirty="0" err="1"/>
              <a:t>Oxytocin</a:t>
            </a:r>
            <a:r>
              <a:rPr lang="en-US" sz="3900" dirty="0"/>
              <a:t>—IV: 10–40 units/1 L normal saline or lactated Ringer solution.</a:t>
            </a:r>
          </a:p>
          <a:p>
            <a:pPr marL="0" indent="0">
              <a:buNone/>
            </a:pPr>
            <a:r>
              <a:rPr lang="en-US" sz="3900" dirty="0"/>
              <a:t>* </a:t>
            </a:r>
            <a:r>
              <a:rPr lang="en-US" sz="3900" dirty="0" err="1"/>
              <a:t>Methylergonovine</a:t>
            </a:r>
            <a:r>
              <a:rPr lang="en-US" sz="3900" dirty="0"/>
              <a:t>—IM:</a:t>
            </a:r>
            <a:r>
              <a:rPr lang="en-US" sz="4000" dirty="0"/>
              <a:t> : 0.2 mg IM; may repeat in 2–4 hours</a:t>
            </a:r>
            <a:endParaRPr lang="en-US" sz="3900" dirty="0"/>
          </a:p>
          <a:p>
            <a:pPr marL="0" indent="0">
              <a:buFont typeface="Arial" charset="0"/>
              <a:buChar char="•"/>
            </a:pPr>
            <a:r>
              <a:rPr lang="en-US" sz="3900" dirty="0"/>
              <a:t>15-methyl PGF2</a:t>
            </a:r>
            <a:r>
              <a:rPr lang="el-GR" sz="3900" dirty="0"/>
              <a:t>α—</a:t>
            </a:r>
            <a:r>
              <a:rPr lang="en-US" sz="3900" dirty="0"/>
              <a:t>IM 0.25 mg every 15 to 90 minutes for up to 8 doses	</a:t>
            </a:r>
          </a:p>
          <a:p>
            <a:pPr marL="0" indent="0">
              <a:buFont typeface="Arial" charset="0"/>
              <a:buChar char="•"/>
            </a:pPr>
            <a:r>
              <a:rPr lang="en-US" sz="3900" dirty="0"/>
              <a:t>* Misoprostol—800–1000 </a:t>
            </a:r>
            <a:r>
              <a:rPr lang="el-GR" sz="3900" dirty="0"/>
              <a:t>μ</a:t>
            </a:r>
            <a:r>
              <a:rPr lang="en-US" sz="3900" dirty="0"/>
              <a:t>g rectally; one dose</a:t>
            </a:r>
          </a:p>
          <a:p>
            <a:pPr marL="0" indent="0">
              <a:buNone/>
            </a:pPr>
            <a:r>
              <a:rPr lang="en-US" sz="3900" dirty="0"/>
              <a:t>		</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AF9B4594-CC52-084E-9559-BBE2990E3545}"/>
              </a:ext>
            </a:extLst>
          </p:cNvPr>
          <p:cNvPicPr>
            <a:picLocks noGrp="1" noChangeAspect="1"/>
          </p:cNvPicPr>
          <p:nvPr>
            <p:ph idx="1"/>
          </p:nvPr>
        </p:nvPicPr>
        <p:blipFill>
          <a:blip r:embed="rId2"/>
          <a:stretch>
            <a:fillRect/>
          </a:stretch>
        </p:blipFill>
        <p:spPr>
          <a:xfrm>
            <a:off x="1600200" y="288473"/>
            <a:ext cx="6477000" cy="660543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Management  </a:t>
            </a:r>
          </a:p>
        </p:txBody>
      </p:sp>
      <p:sp>
        <p:nvSpPr>
          <p:cNvPr id="3" name="Content Placeholder 2"/>
          <p:cNvSpPr>
            <a:spLocks noGrp="1"/>
          </p:cNvSpPr>
          <p:nvPr>
            <p:ph idx="1"/>
          </p:nvPr>
        </p:nvSpPr>
        <p:spPr/>
        <p:txBody>
          <a:bodyPr>
            <a:normAutofit fontScale="85000" lnSpcReduction="10000"/>
          </a:bodyPr>
          <a:lstStyle/>
          <a:p>
            <a:r>
              <a:rPr lang="en-US" dirty="0"/>
              <a:t>Fertility preserved</a:t>
            </a:r>
          </a:p>
          <a:p>
            <a:r>
              <a:rPr lang="en-US" dirty="0"/>
              <a:t>1- Uterine packing </a:t>
            </a:r>
          </a:p>
          <a:p>
            <a:r>
              <a:rPr lang="en-US" dirty="0"/>
              <a:t>Is defined as </a:t>
            </a:r>
            <a:r>
              <a:rPr lang="en-US" dirty="0" err="1"/>
              <a:t>tamponading</a:t>
            </a:r>
            <a:r>
              <a:rPr lang="en-US" dirty="0"/>
              <a:t> bleeding points against bony or </a:t>
            </a:r>
            <a:r>
              <a:rPr lang="en-US" dirty="0" err="1"/>
              <a:t>fascial</a:t>
            </a:r>
            <a:r>
              <a:rPr lang="en-US" dirty="0"/>
              <a:t> tissues of pelvis, leading to cessation of blood flow and formation of clot locally.</a:t>
            </a:r>
          </a:p>
          <a:p>
            <a:r>
              <a:rPr lang="en-US" dirty="0" err="1"/>
              <a:t>Tamponade</a:t>
            </a:r>
            <a:r>
              <a:rPr lang="en-US" dirty="0"/>
              <a:t> pressure exceeding arterial or venous pressure will control smaller arterial and low pressure capillary bleeding but not larger vessels, if the latter is suspected, other techniques for managing this must be considered such as arterial-</a:t>
            </a:r>
            <a:r>
              <a:rPr lang="en-US" dirty="0" err="1"/>
              <a:t>embolisation</a:t>
            </a:r>
            <a:r>
              <a:rPr lang="en-US" dirty="0"/>
              <a:t> or ligation of the internal iliac arteries or their branches.</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1. Gauze Uterine Packing</a:t>
            </a:r>
          </a:p>
          <a:p>
            <a:endParaRPr lang="en-US" b="1" dirty="0"/>
          </a:p>
          <a:p>
            <a:r>
              <a:rPr lang="en-US" dirty="0"/>
              <a:t> 2. Balloon </a:t>
            </a:r>
            <a:r>
              <a:rPr lang="en-US" dirty="0" err="1"/>
              <a:t>Tamponade</a:t>
            </a:r>
            <a:r>
              <a:rPr lang="en-US" dirty="0"/>
              <a:t> </a:t>
            </a:r>
          </a:p>
        </p:txBody>
      </p:sp>
      <p:pic>
        <p:nvPicPr>
          <p:cNvPr id="4" name="Picture 3">
            <a:extLst>
              <a:ext uri="{FF2B5EF4-FFF2-40B4-BE49-F238E27FC236}">
                <a16:creationId xmlns:a16="http://schemas.microsoft.com/office/drawing/2014/main" id="{98B6B711-F6F5-3343-BC71-89E00A173E20}"/>
              </a:ext>
            </a:extLst>
          </p:cNvPr>
          <p:cNvPicPr>
            <a:picLocks noChangeAspect="1"/>
          </p:cNvPicPr>
          <p:nvPr/>
        </p:nvPicPr>
        <p:blipFill>
          <a:blip r:embed="rId2"/>
          <a:stretch>
            <a:fillRect/>
          </a:stretch>
        </p:blipFill>
        <p:spPr>
          <a:xfrm>
            <a:off x="6096000" y="0"/>
            <a:ext cx="2819400" cy="3289300"/>
          </a:xfrm>
          <a:prstGeom prst="rect">
            <a:avLst/>
          </a:prstGeom>
        </p:spPr>
      </p:pic>
      <p:pic>
        <p:nvPicPr>
          <p:cNvPr id="5" name="Picture 4">
            <a:extLst>
              <a:ext uri="{FF2B5EF4-FFF2-40B4-BE49-F238E27FC236}">
                <a16:creationId xmlns:a16="http://schemas.microsoft.com/office/drawing/2014/main" id="{AD21615F-04F3-A149-8CEF-D06BECB716DC}"/>
              </a:ext>
            </a:extLst>
          </p:cNvPr>
          <p:cNvPicPr>
            <a:picLocks noChangeAspect="1"/>
          </p:cNvPicPr>
          <p:nvPr/>
        </p:nvPicPr>
        <p:blipFill>
          <a:blip r:embed="rId3" cstate="print"/>
          <a:stretch>
            <a:fillRect/>
          </a:stretch>
        </p:blipFill>
        <p:spPr>
          <a:xfrm>
            <a:off x="5486400" y="4419600"/>
            <a:ext cx="2832741" cy="243839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D12B-5C1C-2947-9533-68666B13AE6A}"/>
              </a:ext>
            </a:extLst>
          </p:cNvPr>
          <p:cNvSpPr>
            <a:spLocks noGrp="1"/>
          </p:cNvSpPr>
          <p:nvPr>
            <p:ph type="title"/>
          </p:nvPr>
        </p:nvSpPr>
        <p:spPr/>
        <p:txBody>
          <a:bodyPr/>
          <a:lstStyle/>
          <a:p>
            <a:r>
              <a:rPr lang="en-US" dirty="0"/>
              <a:t>1. Gauze Uterine Packing </a:t>
            </a:r>
          </a:p>
        </p:txBody>
      </p:sp>
      <p:sp>
        <p:nvSpPr>
          <p:cNvPr id="3" name="Content Placeholder 2">
            <a:extLst>
              <a:ext uri="{FF2B5EF4-FFF2-40B4-BE49-F238E27FC236}">
                <a16:creationId xmlns:a16="http://schemas.microsoft.com/office/drawing/2014/main" id="{B1AB6EEF-0946-C742-BD9B-DE101C10BB32}"/>
              </a:ext>
            </a:extLst>
          </p:cNvPr>
          <p:cNvSpPr>
            <a:spLocks noGrp="1"/>
          </p:cNvSpPr>
          <p:nvPr>
            <p:ph idx="1"/>
          </p:nvPr>
        </p:nvSpPr>
        <p:spPr>
          <a:xfrm>
            <a:off x="443120" y="2703443"/>
            <a:ext cx="3790950" cy="3316357"/>
          </a:xfrm>
        </p:spPr>
        <p:txBody>
          <a:bodyPr>
            <a:normAutofit/>
          </a:bodyPr>
          <a:lstStyle/>
          <a:p>
            <a:r>
              <a:rPr lang="en-US" sz="2000" b="1" dirty="0"/>
              <a:t> This was the standard tamponade technique until recently.</a:t>
            </a:r>
          </a:p>
          <a:p>
            <a:r>
              <a:rPr lang="en-US" sz="2000" b="1" dirty="0"/>
              <a:t>-Availability of more effective balloon tamponade method</a:t>
            </a:r>
          </a:p>
          <a:p>
            <a:r>
              <a:rPr lang="en-US" sz="2000" b="1" dirty="0"/>
              <a:t>-Improved medical management of PPH</a:t>
            </a:r>
          </a:p>
          <a:p>
            <a:r>
              <a:rPr lang="en-US" sz="2000" b="1" dirty="0"/>
              <a:t>-Increased incidence of infection</a:t>
            </a:r>
          </a:p>
          <a:p>
            <a:endParaRPr lang="en-US" sz="2000" b="1" dirty="0"/>
          </a:p>
        </p:txBody>
      </p:sp>
      <p:pic>
        <p:nvPicPr>
          <p:cNvPr id="5" name="Picture 4">
            <a:extLst>
              <a:ext uri="{FF2B5EF4-FFF2-40B4-BE49-F238E27FC236}">
                <a16:creationId xmlns:a16="http://schemas.microsoft.com/office/drawing/2014/main" id="{98B6B711-F6F5-3343-BC71-89E00A173E20}"/>
              </a:ext>
            </a:extLst>
          </p:cNvPr>
          <p:cNvPicPr>
            <a:picLocks noChangeAspect="1"/>
          </p:cNvPicPr>
          <p:nvPr/>
        </p:nvPicPr>
        <p:blipFill>
          <a:blip r:embed="rId2"/>
          <a:stretch>
            <a:fillRect/>
          </a:stretch>
        </p:blipFill>
        <p:spPr>
          <a:xfrm>
            <a:off x="4572000" y="2350880"/>
            <a:ext cx="3790950" cy="4356100"/>
          </a:xfrm>
          <a:prstGeom prst="rect">
            <a:avLst/>
          </a:prstGeom>
        </p:spPr>
      </p:pic>
    </p:spTree>
    <p:extLst>
      <p:ext uri="{BB962C8B-B14F-4D97-AF65-F5344CB8AC3E}">
        <p14:creationId xmlns:p14="http://schemas.microsoft.com/office/powerpoint/2010/main" val="671354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Post Partum Hemorrhage</a:t>
            </a:r>
            <a:endParaRPr lang="en-US" dirty="0"/>
          </a:p>
        </p:txBody>
      </p:sp>
      <p:sp>
        <p:nvSpPr>
          <p:cNvPr id="3" name="Content Placeholder 2"/>
          <p:cNvSpPr>
            <a:spLocks noGrp="1"/>
          </p:cNvSpPr>
          <p:nvPr>
            <p:ph idx="1"/>
          </p:nvPr>
        </p:nvSpPr>
        <p:spPr>
          <a:xfrm>
            <a:off x="457200" y="1600200"/>
            <a:ext cx="8229600" cy="5105400"/>
          </a:xfrm>
        </p:spPr>
        <p:txBody>
          <a:bodyPr>
            <a:normAutofit lnSpcReduction="10000"/>
          </a:bodyPr>
          <a:lstStyle/>
          <a:p>
            <a:r>
              <a:rPr lang="en-US" dirty="0"/>
              <a:t>PPH is defined as blood loss in excess of 500 </a:t>
            </a:r>
            <a:r>
              <a:rPr lang="en-US" dirty="0" err="1"/>
              <a:t>mL</a:t>
            </a:r>
            <a:r>
              <a:rPr lang="en-US" dirty="0"/>
              <a:t> at the time of vaginal delivery or blood loss in excess of 1000 </a:t>
            </a:r>
            <a:r>
              <a:rPr lang="en-US" dirty="0" err="1"/>
              <a:t>mL</a:t>
            </a:r>
            <a:r>
              <a:rPr lang="en-US" dirty="0"/>
              <a:t> following cesarean delivery, and </a:t>
            </a:r>
            <a:r>
              <a:rPr lang="en-US" altLang="en-US" dirty="0"/>
              <a:t>&gt;1500cc blood loss after CS hysterectomy</a:t>
            </a:r>
            <a:endParaRPr lang="en-US" dirty="0"/>
          </a:p>
          <a:p>
            <a:r>
              <a:rPr lang="en-US" dirty="0"/>
              <a:t>Postpartum hemorrhage (PPH), the leading cause of maternal mortality. </a:t>
            </a:r>
          </a:p>
          <a:p>
            <a:r>
              <a:rPr lang="en-US" dirty="0"/>
              <a:t>The prevalence of postpartum hemorrhage is approximately 6% of all deliveries and accounts for 25% of all maternal deaths.</a:t>
            </a:r>
            <a:r>
              <a:rPr lang="ar-JO" dirty="0"/>
              <a:t> </a:t>
            </a:r>
            <a:endParaRPr lang="en-US" dirty="0"/>
          </a:p>
          <a:p>
            <a:endParaRPr lang="en-US" dirty="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6EE1-69AD-EA47-9F59-2A22E17B4337}"/>
              </a:ext>
            </a:extLst>
          </p:cNvPr>
          <p:cNvSpPr>
            <a:spLocks noGrp="1"/>
          </p:cNvSpPr>
          <p:nvPr>
            <p:ph type="title"/>
          </p:nvPr>
        </p:nvSpPr>
        <p:spPr/>
        <p:txBody>
          <a:bodyPr/>
          <a:lstStyle/>
          <a:p>
            <a:r>
              <a:rPr lang="en-US" dirty="0"/>
              <a:t>2. Balloon Tamponade </a:t>
            </a:r>
          </a:p>
        </p:txBody>
      </p:sp>
      <p:sp>
        <p:nvSpPr>
          <p:cNvPr id="3" name="Content Placeholder 2">
            <a:extLst>
              <a:ext uri="{FF2B5EF4-FFF2-40B4-BE49-F238E27FC236}">
                <a16:creationId xmlns:a16="http://schemas.microsoft.com/office/drawing/2014/main" id="{F31DF648-D86C-394E-97FB-75B233C05DCB}"/>
              </a:ext>
            </a:extLst>
          </p:cNvPr>
          <p:cNvSpPr>
            <a:spLocks noGrp="1"/>
          </p:cNvSpPr>
          <p:nvPr>
            <p:ph idx="1"/>
          </p:nvPr>
        </p:nvSpPr>
        <p:spPr>
          <a:xfrm>
            <a:off x="762000" y="2057400"/>
            <a:ext cx="3089558" cy="3797300"/>
          </a:xfrm>
        </p:spPr>
        <p:txBody>
          <a:bodyPr>
            <a:normAutofit fontScale="70000" lnSpcReduction="20000"/>
          </a:bodyPr>
          <a:lstStyle/>
          <a:p>
            <a:r>
              <a:rPr lang="en-US" dirty="0"/>
              <a:t>A balloon is inserted to the uterus through the cervix &amp; it is inflated with water (400 -500ml) to get the tamponade effect. It has a drainage hole to allow blood drainage if it collect at the top of balloon.</a:t>
            </a:r>
          </a:p>
          <a:p>
            <a:r>
              <a:rPr lang="en-US" dirty="0"/>
              <a:t> Contour uterine shape.</a:t>
            </a:r>
          </a:p>
        </p:txBody>
      </p:sp>
      <p:pic>
        <p:nvPicPr>
          <p:cNvPr id="5" name="Picture 4">
            <a:extLst>
              <a:ext uri="{FF2B5EF4-FFF2-40B4-BE49-F238E27FC236}">
                <a16:creationId xmlns:a16="http://schemas.microsoft.com/office/drawing/2014/main" id="{AD21615F-04F3-A149-8CEF-D06BECB716DC}"/>
              </a:ext>
            </a:extLst>
          </p:cNvPr>
          <p:cNvPicPr>
            <a:picLocks noChangeAspect="1"/>
          </p:cNvPicPr>
          <p:nvPr/>
        </p:nvPicPr>
        <p:blipFill>
          <a:blip r:embed="rId2"/>
          <a:stretch>
            <a:fillRect/>
          </a:stretch>
        </p:blipFill>
        <p:spPr>
          <a:xfrm>
            <a:off x="4948652" y="2542140"/>
            <a:ext cx="2284489" cy="4315860"/>
          </a:xfrm>
          <a:prstGeom prst="rect">
            <a:avLst/>
          </a:prstGeom>
        </p:spPr>
      </p:pic>
    </p:spTree>
    <p:extLst>
      <p:ext uri="{BB962C8B-B14F-4D97-AF65-F5344CB8AC3E}">
        <p14:creationId xmlns:p14="http://schemas.microsoft.com/office/powerpoint/2010/main" val="1015905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a:t>
            </a:r>
          </a:p>
        </p:txBody>
      </p:sp>
      <p:sp>
        <p:nvSpPr>
          <p:cNvPr id="3" name="Content Placeholder 2"/>
          <p:cNvSpPr>
            <a:spLocks noGrp="1"/>
          </p:cNvSpPr>
          <p:nvPr>
            <p:ph idx="1"/>
          </p:nvPr>
        </p:nvSpPr>
        <p:spPr>
          <a:xfrm>
            <a:off x="457200" y="1371600"/>
            <a:ext cx="8229600" cy="5105400"/>
          </a:xfrm>
        </p:spPr>
        <p:txBody>
          <a:bodyPr>
            <a:normAutofit/>
          </a:bodyPr>
          <a:lstStyle/>
          <a:p>
            <a:r>
              <a:rPr lang="en-US" b="1" dirty="0"/>
              <a:t>2- vascular ligation </a:t>
            </a:r>
          </a:p>
          <a:p>
            <a:r>
              <a:rPr lang="en-US" dirty="0"/>
              <a:t>A- </a:t>
            </a:r>
            <a:r>
              <a:rPr lang="en-US" altLang="en-US" b="1" dirty="0"/>
              <a:t>Uterine  Artery Ligation</a:t>
            </a:r>
          </a:p>
          <a:p>
            <a:r>
              <a:rPr lang="en-US" altLang="en-US" dirty="0"/>
              <a:t>It is </a:t>
            </a:r>
            <a:r>
              <a:rPr lang="en-US" altLang="en-US" dirty="0" err="1"/>
              <a:t>hemostatic</a:t>
            </a:r>
            <a:r>
              <a:rPr lang="en-US" altLang="en-US" dirty="0"/>
              <a:t> by reducing </a:t>
            </a:r>
            <a:r>
              <a:rPr lang="en-US" altLang="en-US" dirty="0">
                <a:latin typeface="Arial" panose="020B0604020202020204" pitchFamily="34" charset="0"/>
              </a:rPr>
              <a:t>‘</a:t>
            </a:r>
            <a:r>
              <a:rPr lang="en-US" altLang="en-US" dirty="0"/>
              <a:t> pulse pressure to </a:t>
            </a:r>
            <a:r>
              <a:rPr lang="en-US" altLang="en-US" dirty="0">
                <a:latin typeface="Arial" panose="020B0604020202020204" pitchFamily="34" charset="0"/>
              </a:rPr>
              <a:t>‘</a:t>
            </a:r>
            <a:r>
              <a:rPr lang="en-US" altLang="en-US" dirty="0"/>
              <a:t> uterus as 90% of its blood supply is from </a:t>
            </a:r>
            <a:r>
              <a:rPr lang="en-US" altLang="en-US" dirty="0">
                <a:latin typeface="Arial" panose="020B0604020202020204" pitchFamily="34" charset="0"/>
              </a:rPr>
              <a:t>‘</a:t>
            </a:r>
            <a:r>
              <a:rPr lang="en-US" altLang="en-US" dirty="0"/>
              <a:t> uterine vessels</a:t>
            </a:r>
          </a:p>
          <a:p>
            <a:pPr>
              <a:buBlip>
                <a:blip r:embed="rId2"/>
              </a:buBlip>
              <a:defRPr/>
            </a:pPr>
            <a:r>
              <a:rPr lang="en-US" altLang="en-US" dirty="0"/>
              <a:t>Collateral circulation &amp; </a:t>
            </a:r>
            <a:r>
              <a:rPr lang="en-US" altLang="en-US" dirty="0" err="1"/>
              <a:t>recanalization</a:t>
            </a:r>
            <a:r>
              <a:rPr lang="en-US" altLang="en-US" dirty="0"/>
              <a:t> of </a:t>
            </a:r>
            <a:r>
              <a:rPr lang="en-US" altLang="en-US" dirty="0">
                <a:latin typeface="Arial" panose="020B0604020202020204" pitchFamily="34" charset="0"/>
              </a:rPr>
              <a:t>‘</a:t>
            </a:r>
            <a:r>
              <a:rPr lang="en-US" altLang="en-US" dirty="0"/>
              <a:t> uterine vessels will be established within 6-8 wks &amp; future fertility is not affected .</a:t>
            </a:r>
          </a:p>
          <a:p>
            <a:pPr>
              <a:buBlip>
                <a:blip r:embed="rId2"/>
              </a:buBlip>
              <a:defRPr/>
            </a:pPr>
            <a:r>
              <a:rPr lang="en-US" altLang="en-US" dirty="0"/>
              <a:t>It has a success rate of 95 %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a:xfrm>
            <a:off x="457200" y="1600200"/>
            <a:ext cx="8229600" cy="5029200"/>
          </a:xfrm>
        </p:spPr>
        <p:txBody>
          <a:bodyPr>
            <a:normAutofit/>
          </a:bodyPr>
          <a:lstStyle/>
          <a:p>
            <a:r>
              <a:rPr lang="en-US" dirty="0"/>
              <a:t>B- </a:t>
            </a:r>
            <a:r>
              <a:rPr lang="en-US" altLang="en-US" b="1" dirty="0"/>
              <a:t>Internal Iliac Artery Ligation</a:t>
            </a:r>
          </a:p>
          <a:p>
            <a:pPr>
              <a:lnSpc>
                <a:spcPct val="90000"/>
              </a:lnSpc>
              <a:buBlip>
                <a:blip r:embed="rId2"/>
              </a:buBlip>
              <a:defRPr/>
            </a:pPr>
            <a:r>
              <a:rPr lang="en-US" altLang="en-US" dirty="0"/>
              <a:t>Bilateral internal iliac artery ligation may be performed to reduce </a:t>
            </a:r>
            <a:r>
              <a:rPr lang="en-US" altLang="en-US" dirty="0">
                <a:latin typeface="Arial" panose="020B0604020202020204" pitchFamily="34" charset="0"/>
              </a:rPr>
              <a:t>‘</a:t>
            </a:r>
            <a:r>
              <a:rPr lang="en-US" altLang="en-US" dirty="0"/>
              <a:t> arterial pulse pressure to pelvic organs.</a:t>
            </a:r>
          </a:p>
          <a:p>
            <a:pPr>
              <a:lnSpc>
                <a:spcPct val="90000"/>
              </a:lnSpc>
              <a:buBlip>
                <a:blip r:embed="rId2"/>
              </a:buBlip>
              <a:defRPr/>
            </a:pPr>
            <a:r>
              <a:rPr lang="en-US" altLang="en-US" dirty="0"/>
              <a:t>40-60 % Success rate .</a:t>
            </a:r>
          </a:p>
          <a:p>
            <a:pPr>
              <a:lnSpc>
                <a:spcPct val="90000"/>
              </a:lnSpc>
              <a:buBlip>
                <a:blip r:embed="rId2"/>
              </a:buBlip>
              <a:defRPr/>
            </a:pPr>
            <a:r>
              <a:rPr lang="en-US" altLang="en-US" dirty="0"/>
              <a:t>Currently has fallen out of favor because of </a:t>
            </a:r>
            <a:r>
              <a:rPr lang="en-US" altLang="en-US" dirty="0">
                <a:latin typeface="Arial" panose="020B0604020202020204" pitchFamily="34" charset="0"/>
              </a:rPr>
              <a:t>‘</a:t>
            </a:r>
            <a:r>
              <a:rPr lang="en-US" altLang="en-US" dirty="0"/>
              <a:t> technical difficulties associated with its performance, instead ,a stepwise progression of uterine-ovarian vessel ligation should be rapidly performed . </a:t>
            </a:r>
            <a:endParaRPr lang="en-GB" altLang="en-US" dirty="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t>Complications of Internal Iliac artery Ligation</a:t>
            </a:r>
            <a:endParaRPr lang="en-US" dirty="0"/>
          </a:p>
        </p:txBody>
      </p:sp>
      <p:sp>
        <p:nvSpPr>
          <p:cNvPr id="3" name="Content Placeholder 2"/>
          <p:cNvSpPr>
            <a:spLocks noGrp="1"/>
          </p:cNvSpPr>
          <p:nvPr>
            <p:ph idx="1"/>
          </p:nvPr>
        </p:nvSpPr>
        <p:spPr/>
        <p:txBody>
          <a:bodyPr/>
          <a:lstStyle/>
          <a:p>
            <a:pPr>
              <a:buBlip>
                <a:blip r:embed="rId2"/>
              </a:buBlip>
              <a:defRPr/>
            </a:pPr>
            <a:r>
              <a:rPr lang="en-US" altLang="en-US" sz="4000" dirty="0"/>
              <a:t>Inadvertent ligation of </a:t>
            </a:r>
            <a:r>
              <a:rPr lang="en-US" altLang="en-US" sz="4000" dirty="0">
                <a:latin typeface="Arial" panose="020B0604020202020204" pitchFamily="34" charset="0"/>
              </a:rPr>
              <a:t>‘</a:t>
            </a:r>
            <a:r>
              <a:rPr lang="en-US" altLang="en-US" sz="4000" dirty="0"/>
              <a:t> common iliac or external iliac artery .</a:t>
            </a:r>
          </a:p>
          <a:p>
            <a:pPr>
              <a:buBlip>
                <a:blip r:embed="rId2"/>
              </a:buBlip>
              <a:defRPr/>
            </a:pPr>
            <a:r>
              <a:rPr lang="en-US" altLang="en-US" sz="4000" dirty="0" err="1"/>
              <a:t>Ureteral</a:t>
            </a:r>
            <a:r>
              <a:rPr lang="en-US" altLang="en-US" sz="4000" dirty="0"/>
              <a:t> or </a:t>
            </a:r>
            <a:r>
              <a:rPr lang="en-US" altLang="en-US" sz="4000" dirty="0" err="1"/>
              <a:t>hypogastric</a:t>
            </a:r>
            <a:r>
              <a:rPr lang="en-US" altLang="en-US" sz="4000" dirty="0"/>
              <a:t> vein injuries .</a:t>
            </a:r>
          </a:p>
          <a:p>
            <a:pPr>
              <a:buBlip>
                <a:blip r:embed="rId2"/>
              </a:buBlip>
              <a:defRPr/>
            </a:pPr>
            <a:r>
              <a:rPr lang="en-US" altLang="en-US" sz="4000" dirty="0"/>
              <a:t>Wound infection .</a:t>
            </a:r>
          </a:p>
          <a:p>
            <a:pPr>
              <a:buBlip>
                <a:blip r:embed="rId2"/>
              </a:buBlip>
              <a:defRPr/>
            </a:pPr>
            <a:r>
              <a:rPr lang="en-US" altLang="en-US" sz="4000" dirty="0"/>
              <a:t>Lower extremity paresis .</a:t>
            </a:r>
          </a:p>
          <a:p>
            <a:pPr>
              <a:buBlip>
                <a:blip r:embed="rId2"/>
              </a:buBlip>
              <a:defRPr/>
            </a:pPr>
            <a:r>
              <a:rPr lang="en-US" altLang="en-US" sz="4000" dirty="0"/>
              <a:t>Cardiac arrest </a:t>
            </a:r>
            <a:r>
              <a:rPr lang="en-US" altLang="en-US" dirty="0"/>
              <a:t>.</a:t>
            </a:r>
            <a:endParaRPr lang="en-GB" altLang="en-US" dirty="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p:txBody>
          <a:bodyPr/>
          <a:lstStyle/>
          <a:p>
            <a:r>
              <a:rPr lang="en-US" altLang="en-US" dirty="0"/>
              <a:t>3- </a:t>
            </a:r>
            <a:r>
              <a:rPr lang="en-US" altLang="en-US" b="1" dirty="0"/>
              <a:t>Angiographic selective </a:t>
            </a:r>
            <a:r>
              <a:rPr lang="en-US" altLang="en-US" b="1" dirty="0" err="1"/>
              <a:t>embolization</a:t>
            </a:r>
            <a:endParaRPr lang="en-US" altLang="en-US" b="1" dirty="0"/>
          </a:p>
          <a:p>
            <a:pPr>
              <a:lnSpc>
                <a:spcPct val="90000"/>
              </a:lnSpc>
              <a:buBlip>
                <a:blip r:embed="rId2"/>
              </a:buBlip>
              <a:defRPr/>
            </a:pPr>
            <a:r>
              <a:rPr lang="en-US" altLang="en-US" dirty="0"/>
              <a:t>90-100 % Success .</a:t>
            </a:r>
          </a:p>
          <a:p>
            <a:pPr>
              <a:lnSpc>
                <a:spcPct val="90000"/>
              </a:lnSpc>
              <a:buBlip>
                <a:blip r:embed="rId2"/>
              </a:buBlip>
              <a:defRPr/>
            </a:pPr>
            <a:r>
              <a:rPr lang="en-US" altLang="en-US" dirty="0"/>
              <a:t>Done in centers with interventional radiologists .</a:t>
            </a:r>
          </a:p>
          <a:p>
            <a:pPr>
              <a:lnSpc>
                <a:spcPct val="90000"/>
              </a:lnSpc>
              <a:buBlip>
                <a:blip r:embed="rId2"/>
              </a:buBlip>
              <a:defRPr/>
            </a:pPr>
            <a:r>
              <a:rPr lang="en-US" altLang="en-US" dirty="0"/>
              <a:t>Fever, pelvic infection , contrast media </a:t>
            </a:r>
            <a:r>
              <a:rPr lang="en-US" altLang="en-US" dirty="0" err="1"/>
              <a:t>nephrotoxicity</a:t>
            </a:r>
            <a:r>
              <a:rPr lang="en-US" altLang="en-US" dirty="0"/>
              <a:t>, &amp; buttock </a:t>
            </a:r>
            <a:r>
              <a:rPr lang="en-US" altLang="en-US" dirty="0" err="1"/>
              <a:t>claudication</a:t>
            </a:r>
            <a:r>
              <a:rPr lang="en-US" altLang="en-US" dirty="0"/>
              <a:t> are rare complications &amp; are reported in 6%-7%</a:t>
            </a:r>
            <a:endParaRPr lang="en-GB" altLang="en-US" dirty="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p:txBody>
          <a:bodyPr>
            <a:normAutofit lnSpcReduction="10000"/>
          </a:bodyPr>
          <a:lstStyle/>
          <a:p>
            <a:r>
              <a:rPr lang="en-US" altLang="en-US" b="1" dirty="0"/>
              <a:t>5- B-Lynch surgical technique</a:t>
            </a:r>
          </a:p>
          <a:p>
            <a:r>
              <a:rPr lang="en-US" altLang="en-US" dirty="0"/>
              <a:t>technique was used to control massive PPH</a:t>
            </a:r>
          </a:p>
          <a:p>
            <a:pPr>
              <a:buBlip>
                <a:blip r:embed="rId2"/>
              </a:buBlip>
              <a:defRPr/>
            </a:pPr>
            <a:r>
              <a:rPr lang="en-US" altLang="en-US" dirty="0"/>
              <a:t>B-Lynch suture helps us effectively to avoid </a:t>
            </a:r>
            <a:r>
              <a:rPr lang="en-US" altLang="en-US" dirty="0">
                <a:latin typeface="Arial" panose="020B0604020202020204" pitchFamily="34" charset="0"/>
              </a:rPr>
              <a:t>‘</a:t>
            </a:r>
            <a:r>
              <a:rPr lang="en-US" altLang="en-US" dirty="0"/>
              <a:t> need for hysterectomy in patients in whom medical RX have failed to stop intractable PPH due to uterine </a:t>
            </a:r>
            <a:r>
              <a:rPr lang="en-US" altLang="en-US" dirty="0" err="1"/>
              <a:t>atony</a:t>
            </a:r>
            <a:r>
              <a:rPr lang="en-US" altLang="en-US" dirty="0"/>
              <a:t> .</a:t>
            </a:r>
          </a:p>
          <a:p>
            <a:pPr>
              <a:buBlip>
                <a:blip r:embed="rId2"/>
              </a:buBlip>
              <a:defRPr/>
            </a:pPr>
            <a:r>
              <a:rPr lang="en-US" altLang="en-US" dirty="0"/>
              <a:t>The technique is easily learned &amp; much simpler to perform than internal iliac artery ligation .</a:t>
            </a:r>
            <a:endParaRPr lang="en-GB" altLang="en-US" dirty="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a:t>
            </a:r>
          </a:p>
        </p:txBody>
      </p:sp>
      <p:sp>
        <p:nvSpPr>
          <p:cNvPr id="3" name="Content Placeholder 2"/>
          <p:cNvSpPr>
            <a:spLocks noGrp="1"/>
          </p:cNvSpPr>
          <p:nvPr>
            <p:ph idx="1"/>
          </p:nvPr>
        </p:nvSpPr>
        <p:spPr/>
        <p:txBody>
          <a:bodyPr/>
          <a:lstStyle/>
          <a:p>
            <a:r>
              <a:rPr lang="en-US" dirty="0"/>
              <a:t>If patient doesn’t want to preserve fertility :</a:t>
            </a:r>
          </a:p>
          <a:p>
            <a:r>
              <a:rPr lang="en-US" b="1" dirty="0"/>
              <a:t>Hysterectomy</a:t>
            </a:r>
            <a:r>
              <a:rPr lang="en-US" dirty="0"/>
              <a:t> is done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RETAINED PLACENTAL TISSUE </a:t>
            </a:r>
            <a:endParaRPr lang="en-US" dirty="0"/>
          </a:p>
        </p:txBody>
      </p:sp>
      <p:sp>
        <p:nvSpPr>
          <p:cNvPr id="3" name="Content Placeholder 2"/>
          <p:cNvSpPr>
            <a:spLocks noGrp="1"/>
          </p:cNvSpPr>
          <p:nvPr>
            <p:ph idx="1"/>
          </p:nvPr>
        </p:nvSpPr>
        <p:spPr>
          <a:xfrm>
            <a:off x="457200" y="1600200"/>
            <a:ext cx="8229600" cy="5105400"/>
          </a:xfrm>
        </p:spPr>
        <p:txBody>
          <a:bodyPr>
            <a:normAutofit fontScale="70000" lnSpcReduction="20000"/>
          </a:bodyPr>
          <a:lstStyle/>
          <a:p>
            <a:r>
              <a:rPr lang="en-US" b="1" dirty="0"/>
              <a:t>In about one-half of the patients with delayed PPH, placental fragments are present. </a:t>
            </a:r>
            <a:r>
              <a:rPr lang="en-US" dirty="0"/>
              <a:t>The uterus is unable to maintain a contraction and </a:t>
            </a:r>
            <a:r>
              <a:rPr lang="en-US" dirty="0" err="1"/>
              <a:t>involute</a:t>
            </a:r>
            <a:r>
              <a:rPr lang="en-US" dirty="0"/>
              <a:t> normally around a retained placental tissue mass. </a:t>
            </a:r>
          </a:p>
          <a:p>
            <a:r>
              <a:rPr lang="en-US" dirty="0"/>
              <a:t> </a:t>
            </a:r>
          </a:p>
          <a:p>
            <a:r>
              <a:rPr lang="en-US" dirty="0"/>
              <a:t>There are three scenarios in which a retained placenta can occur:</a:t>
            </a:r>
          </a:p>
          <a:p>
            <a:r>
              <a:rPr lang="en-US" b="1" dirty="0"/>
              <a:t>Placenta </a:t>
            </a:r>
            <a:r>
              <a:rPr lang="en-US" b="1" dirty="0" err="1"/>
              <a:t>adherens</a:t>
            </a:r>
            <a:r>
              <a:rPr lang="en-US" b="1" dirty="0"/>
              <a:t>, </a:t>
            </a:r>
            <a:r>
              <a:rPr lang="en-US" dirty="0"/>
              <a:t>which happens because the uterine muscles don’t contract enough to make the placenta separate from the uterine wall and expel it from the womb.</a:t>
            </a:r>
          </a:p>
          <a:p>
            <a:r>
              <a:rPr lang="en-US" b="1" dirty="0"/>
              <a:t>Trapped placenta,</a:t>
            </a:r>
            <a:r>
              <a:rPr lang="en-US" dirty="0"/>
              <a:t> which happens when the placenta separates from the uterus but does not naturally exit the mother’s body. This can occur when the cervix begins to close before the entire placenta is excreted.</a:t>
            </a:r>
          </a:p>
          <a:p>
            <a:r>
              <a:rPr lang="en-US" b="1" dirty="0">
                <a:hlinkClick r:id="rId2"/>
              </a:rPr>
              <a:t>Placenta </a:t>
            </a:r>
            <a:r>
              <a:rPr lang="en-US" b="1" dirty="0" err="1">
                <a:hlinkClick r:id="rId2"/>
              </a:rPr>
              <a:t>accreta</a:t>
            </a:r>
            <a:r>
              <a:rPr lang="en-US" b="1" dirty="0"/>
              <a:t>, </a:t>
            </a:r>
            <a:r>
              <a:rPr lang="en-US" dirty="0"/>
              <a:t>which happens when the placenta grows into the deeper layer of the uterus and is unable to naturally detach from the organ. This is the most dangerous type of retained placenta and can lead to a hysterectomy and blood transfusions.</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RETAINED PLACENTAL TISSUE </a:t>
            </a: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b="1" dirty="0"/>
              <a:t>If retained placental fragments are suspected, ultrasonic assessment of the uterus should be performed. If placental fragments are identified, manual exploration of the uterine cavity </a:t>
            </a:r>
            <a:r>
              <a:rPr lang="en-US" dirty="0"/>
              <a:t>should be performed. The endometrial surface should be palpated carefully to identify any retained products of conception, uterine wall lacerations, or partial uterine inversion.</a:t>
            </a:r>
          </a:p>
          <a:p>
            <a:r>
              <a:rPr lang="en-US" dirty="0"/>
              <a:t> If no cause for the bleeding is found, </a:t>
            </a:r>
            <a:r>
              <a:rPr lang="en-US" b="1" dirty="0"/>
              <a:t>coagulopathy </a:t>
            </a:r>
            <a:r>
              <a:rPr lang="en-US" dirty="0"/>
              <a:t>must be considered. </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MANAGEMENT</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b="1" dirty="0"/>
              <a:t>Manual removal</a:t>
            </a:r>
          </a:p>
          <a:p>
            <a:pPr marL="457200" indent="-457200">
              <a:buFont typeface="+mj-lt"/>
              <a:buAutoNum type="arabicPeriod"/>
            </a:pPr>
            <a:r>
              <a:rPr lang="en-US" b="1" dirty="0"/>
              <a:t>Ultrasound assessment/guidance to assure complete removal</a:t>
            </a:r>
          </a:p>
          <a:p>
            <a:pPr marL="457200" indent="-457200">
              <a:buFont typeface="+mj-lt"/>
              <a:buAutoNum type="arabicPeriod"/>
            </a:pPr>
            <a:r>
              <a:rPr lang="en-US" b="1" dirty="0"/>
              <a:t>Suction curettage—ideally performed with ultrasound guidance in operating room (OR)</a:t>
            </a:r>
          </a:p>
          <a:p>
            <a:pPr marL="457200" indent="-457200">
              <a:buFont typeface="+mj-lt"/>
              <a:buAutoNum type="arabicPeriod"/>
            </a:pPr>
            <a:r>
              <a:rPr lang="en-US" b="1" dirty="0"/>
              <a:t>Maintain suspicion for accrete.</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Maternal Morbidity of PPH</a:t>
            </a:r>
            <a:endParaRPr lang="en-US" dirty="0"/>
          </a:p>
        </p:txBody>
      </p:sp>
      <p:sp>
        <p:nvSpPr>
          <p:cNvPr id="3" name="Content Placeholder 2"/>
          <p:cNvSpPr>
            <a:spLocks noGrp="1"/>
          </p:cNvSpPr>
          <p:nvPr>
            <p:ph idx="1"/>
          </p:nvPr>
        </p:nvSpPr>
        <p:spPr>
          <a:xfrm>
            <a:off x="457200" y="1600200"/>
            <a:ext cx="8229600" cy="5257800"/>
          </a:xfrm>
        </p:spPr>
        <p:txBody>
          <a:bodyPr/>
          <a:lstStyle/>
          <a:p>
            <a:pPr>
              <a:buBlip>
                <a:blip r:embed="rId2"/>
              </a:buBlip>
              <a:defRPr/>
            </a:pPr>
            <a:r>
              <a:rPr lang="en-US" altLang="en-US" dirty="0"/>
              <a:t>Transient or permanent renal damage </a:t>
            </a:r>
          </a:p>
          <a:p>
            <a:pPr>
              <a:buBlip>
                <a:blip r:embed="rId2"/>
              </a:buBlip>
              <a:defRPr/>
            </a:pPr>
            <a:r>
              <a:rPr lang="en-US" altLang="en-US" dirty="0"/>
              <a:t>Acute respiratory dysfunction </a:t>
            </a:r>
          </a:p>
          <a:p>
            <a:pPr>
              <a:buBlip>
                <a:blip r:embed="rId2"/>
              </a:buBlip>
              <a:defRPr/>
            </a:pPr>
            <a:r>
              <a:rPr lang="en-US" altLang="en-US" dirty="0"/>
              <a:t>Abscess formation 2ry to infection of pelvic hematomas</a:t>
            </a:r>
          </a:p>
          <a:p>
            <a:pPr>
              <a:buBlip>
                <a:blip r:embed="rId2"/>
              </a:buBlip>
              <a:defRPr/>
            </a:pPr>
            <a:r>
              <a:rPr lang="en-US" altLang="en-US" dirty="0"/>
              <a:t>Frequent need for additional surgical procedures</a:t>
            </a:r>
          </a:p>
          <a:p>
            <a:pPr>
              <a:buBlip>
                <a:blip r:embed="rId2"/>
              </a:buBlip>
              <a:defRPr/>
            </a:pPr>
            <a:r>
              <a:rPr lang="en-US" altLang="en-US" dirty="0"/>
              <a:t>Transfusion related hepatitis &amp; AIDS</a:t>
            </a:r>
          </a:p>
          <a:p>
            <a:pPr>
              <a:buBlip>
                <a:blip r:embed="rId2"/>
              </a:buBlip>
              <a:defRPr/>
            </a:pPr>
            <a:r>
              <a:rPr lang="en-US" altLang="en-US" dirty="0"/>
              <a:t>Long term sequel: Sheehan</a:t>
            </a:r>
            <a:r>
              <a:rPr lang="en-US" altLang="en-US" dirty="0">
                <a:latin typeface="Arial" panose="020B0604020202020204" pitchFamily="34" charset="0"/>
              </a:rPr>
              <a:t>’</a:t>
            </a:r>
            <a:r>
              <a:rPr lang="en-US" altLang="en-US" dirty="0"/>
              <a:t>s Syndrome  </a:t>
            </a:r>
            <a:endParaRPr lang="en-GB" altLang="en-US" dirty="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05BE3C58-7DD7-E340-94C2-83F3ADF55BE3}"/>
              </a:ext>
            </a:extLst>
          </p:cNvPr>
          <p:cNvPicPr>
            <a:picLocks noGrp="1" noChangeAspect="1"/>
          </p:cNvPicPr>
          <p:nvPr>
            <p:ph idx="1"/>
          </p:nvPr>
        </p:nvPicPr>
        <p:blipFill>
          <a:blip r:embed="rId2"/>
          <a:stretch>
            <a:fillRect/>
          </a:stretch>
        </p:blipFill>
        <p:spPr>
          <a:xfrm>
            <a:off x="1600200" y="990600"/>
            <a:ext cx="6324599" cy="555268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 Placental Implantation</a:t>
            </a:r>
          </a:p>
        </p:txBody>
      </p:sp>
      <p:sp>
        <p:nvSpPr>
          <p:cNvPr id="3" name="Content Placeholder 2"/>
          <p:cNvSpPr>
            <a:spLocks noGrp="1"/>
          </p:cNvSpPr>
          <p:nvPr>
            <p:ph idx="1"/>
          </p:nvPr>
        </p:nvSpPr>
        <p:spPr/>
        <p:txBody>
          <a:bodyPr>
            <a:normAutofit fontScale="85000" lnSpcReduction="20000"/>
          </a:bodyPr>
          <a:lstStyle/>
          <a:p>
            <a:r>
              <a:rPr lang="en-US" dirty="0">
                <a:latin typeface="Kartika" pitchFamily="18" charset="0"/>
                <a:cs typeface="Kartika" pitchFamily="18" charset="0"/>
              </a:rPr>
              <a:t>Low implantation of the placenta can predispose the patient to PPH because the relative content of musculature decreases in the lower uterine segment, which may result in insufficient muscular control of placental site bleeding. </a:t>
            </a:r>
          </a:p>
          <a:p>
            <a:r>
              <a:rPr lang="en-US" dirty="0">
                <a:latin typeface="Kartika" pitchFamily="18" charset="0"/>
                <a:cs typeface="Kartika" pitchFamily="18" charset="0"/>
              </a:rPr>
              <a:t>Verifying a fully drained bladder and the use of </a:t>
            </a:r>
            <a:r>
              <a:rPr lang="en-US" dirty="0" err="1">
                <a:latin typeface="Kartika" pitchFamily="18" charset="0"/>
                <a:cs typeface="Kartika" pitchFamily="18" charset="0"/>
              </a:rPr>
              <a:t>uterotonic</a:t>
            </a:r>
            <a:r>
              <a:rPr lang="en-US" dirty="0">
                <a:latin typeface="Kartika" pitchFamily="18" charset="0"/>
                <a:cs typeface="Kartika" pitchFamily="18" charset="0"/>
              </a:rPr>
              <a:t> agents such as oxytocin, </a:t>
            </a:r>
            <a:r>
              <a:rPr lang="en-US" dirty="0" err="1">
                <a:latin typeface="Kartika" pitchFamily="18" charset="0"/>
                <a:cs typeface="Kartika" pitchFamily="18" charset="0"/>
              </a:rPr>
              <a:t>methylergonovine</a:t>
            </a:r>
            <a:r>
              <a:rPr lang="en-US" dirty="0">
                <a:latin typeface="Kartika" pitchFamily="18" charset="0"/>
                <a:cs typeface="Kartika" pitchFamily="18" charset="0"/>
              </a:rPr>
              <a:t>, or prostaglandin is usually sufficient.</a:t>
            </a:r>
          </a:p>
          <a:p>
            <a:r>
              <a:rPr lang="en-US" dirty="0">
                <a:latin typeface="Kartika" pitchFamily="18" charset="0"/>
                <a:cs typeface="Kartika" pitchFamily="18" charset="0"/>
              </a:rPr>
              <a:t> If bleeding continues, surgical management must be considered. </a:t>
            </a:r>
            <a:endParaRPr lang="ar-JO" dirty="0">
              <a:latin typeface="Kartika" pitchFamily="18" charset="0"/>
            </a:endParaRPr>
          </a:p>
          <a:p>
            <a:endParaRPr lang="en-US" dirty="0"/>
          </a:p>
        </p:txBody>
      </p:sp>
    </p:spTree>
    <p:extLst>
      <p:ext uri="{BB962C8B-B14F-4D97-AF65-F5344CB8AC3E}">
        <p14:creationId xmlns:p14="http://schemas.microsoft.com/office/powerpoint/2010/main" val="2783634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Genital Tract Trauma</a:t>
            </a:r>
          </a:p>
        </p:txBody>
      </p:sp>
      <p:sp>
        <p:nvSpPr>
          <p:cNvPr id="3" name="Content Placeholder 2"/>
          <p:cNvSpPr>
            <a:spLocks noGrp="1"/>
          </p:cNvSpPr>
          <p:nvPr>
            <p:ph idx="1"/>
          </p:nvPr>
        </p:nvSpPr>
        <p:spPr/>
        <p:txBody>
          <a:bodyPr>
            <a:normAutofit fontScale="77500" lnSpcReduction="20000"/>
          </a:bodyPr>
          <a:lstStyle/>
          <a:p>
            <a:r>
              <a:rPr lang="en-US" dirty="0"/>
              <a:t>Trauma during delivery is the </a:t>
            </a:r>
            <a:r>
              <a:rPr lang="en-US" dirty="0">
                <a:solidFill>
                  <a:srgbClr val="FF0000"/>
                </a:solidFill>
              </a:rPr>
              <a:t>second most </a:t>
            </a:r>
            <a:r>
              <a:rPr lang="en-US" dirty="0"/>
              <a:t>common cause of PPH.</a:t>
            </a:r>
          </a:p>
          <a:p>
            <a:r>
              <a:rPr lang="en-US" dirty="0"/>
              <a:t>During vaginal delivery, lacerations of the cervix and vagina may occur </a:t>
            </a:r>
            <a:r>
              <a:rPr lang="en-US" u="sng" dirty="0"/>
              <a:t>spontaneously</a:t>
            </a:r>
            <a:r>
              <a:rPr lang="en-US" dirty="0"/>
              <a:t>, but they are more common following the use of </a:t>
            </a:r>
            <a:r>
              <a:rPr lang="en-US" dirty="0">
                <a:solidFill>
                  <a:srgbClr val="FF0000"/>
                </a:solidFill>
              </a:rPr>
              <a:t>forceps</a:t>
            </a:r>
            <a:r>
              <a:rPr lang="en-US" dirty="0"/>
              <a:t> or a </a:t>
            </a:r>
            <a:r>
              <a:rPr lang="en-US" dirty="0">
                <a:solidFill>
                  <a:srgbClr val="FF0000"/>
                </a:solidFill>
              </a:rPr>
              <a:t>vacuum extractor</a:t>
            </a:r>
            <a:r>
              <a:rPr lang="en-US" dirty="0"/>
              <a:t>.</a:t>
            </a:r>
          </a:p>
          <a:p>
            <a:r>
              <a:rPr lang="en-US" dirty="0"/>
              <a:t>Lacerations are particularly prone to occur over the perineal body, in the </a:t>
            </a:r>
            <a:r>
              <a:rPr lang="en-US" dirty="0" err="1"/>
              <a:t>periurethral</a:t>
            </a:r>
            <a:r>
              <a:rPr lang="en-US" dirty="0"/>
              <a:t> area, and over the ischial spines along the posterolateral aspects of the vagina. The cervix may lacerate at the two lateral angles while rapidly dilating in the first stage of labor</a:t>
            </a:r>
          </a:p>
          <a:p>
            <a:r>
              <a:rPr lang="en-US" dirty="0"/>
              <a:t>In case of </a:t>
            </a:r>
            <a:r>
              <a:rPr lang="en-US" u="sng" dirty="0"/>
              <a:t>PPH</a:t>
            </a:r>
            <a:r>
              <a:rPr lang="en-US" dirty="0"/>
              <a:t> and a </a:t>
            </a:r>
            <a:r>
              <a:rPr lang="en-US" u="sng" dirty="0"/>
              <a:t>well-contracted</a:t>
            </a:r>
            <a:r>
              <a:rPr lang="en-US" dirty="0"/>
              <a:t> uterus you </a:t>
            </a:r>
            <a:r>
              <a:rPr lang="en-US" b="1" dirty="0"/>
              <a:t>must</a:t>
            </a:r>
            <a:r>
              <a:rPr lang="en-US" dirty="0"/>
              <a:t> exclude </a:t>
            </a:r>
            <a:r>
              <a:rPr lang="en-US" dirty="0">
                <a:solidFill>
                  <a:srgbClr val="FF0000"/>
                </a:solidFill>
              </a:rPr>
              <a:t>genital tract trauma</a:t>
            </a:r>
            <a:r>
              <a:rPr lang="en-US" dirty="0"/>
              <a:t>!</a:t>
            </a:r>
            <a:endParaRPr lang="ar-JO" dirty="0"/>
          </a:p>
          <a:p>
            <a:endParaRPr lang="en-US" dirty="0"/>
          </a:p>
        </p:txBody>
      </p:sp>
    </p:spTree>
    <p:extLst>
      <p:ext uri="{BB962C8B-B14F-4D97-AF65-F5344CB8AC3E}">
        <p14:creationId xmlns:p14="http://schemas.microsoft.com/office/powerpoint/2010/main" val="13344930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Genital Tract Trauma; Types</a:t>
            </a:r>
          </a:p>
        </p:txBody>
      </p:sp>
      <p:sp>
        <p:nvSpPr>
          <p:cNvPr id="3" name="Content Placeholder 2"/>
          <p:cNvSpPr>
            <a:spLocks noGrp="1"/>
          </p:cNvSpPr>
          <p:nvPr>
            <p:ph idx="1"/>
          </p:nvPr>
        </p:nvSpPr>
        <p:spPr/>
        <p:txBody>
          <a:bodyPr/>
          <a:lstStyle/>
          <a:p>
            <a:r>
              <a:rPr lang="en-US" dirty="0"/>
              <a:t>Lower genital tract: </a:t>
            </a:r>
          </a:p>
          <a:p>
            <a:pPr marL="428625" indent="-428625">
              <a:buFont typeface="+mj-lt"/>
              <a:buAutoNum type="romanLcPeriod"/>
            </a:pPr>
            <a:r>
              <a:rPr lang="en-US" dirty="0"/>
              <a:t> </a:t>
            </a:r>
            <a:r>
              <a:rPr lang="en-US" sz="1800" dirty="0"/>
              <a:t>Perineal lacerations</a:t>
            </a:r>
          </a:p>
          <a:p>
            <a:pPr marL="428625" indent="-428625">
              <a:buFont typeface="+mj-lt"/>
              <a:buAutoNum type="romanLcPeriod"/>
            </a:pPr>
            <a:r>
              <a:rPr lang="en-US" sz="1800" dirty="0"/>
              <a:t>Vaginal lacerations</a:t>
            </a:r>
          </a:p>
          <a:p>
            <a:pPr marL="428625" indent="-428625">
              <a:buFont typeface="+mj-lt"/>
              <a:buAutoNum type="romanLcPeriod"/>
            </a:pPr>
            <a:r>
              <a:rPr lang="en-US" sz="1800" dirty="0"/>
              <a:t>Cervical tears</a:t>
            </a:r>
          </a:p>
          <a:p>
            <a:pPr marL="385763" indent="-385763">
              <a:buFont typeface="+mj-lt"/>
              <a:buAutoNum type="romanLcPeriod"/>
            </a:pPr>
            <a:r>
              <a:rPr lang="en-US" sz="1800" dirty="0"/>
              <a:t>Episiotomy extension</a:t>
            </a:r>
          </a:p>
          <a:p>
            <a:endParaRPr lang="en-US" dirty="0"/>
          </a:p>
          <a:p>
            <a:r>
              <a:rPr lang="en-US" dirty="0"/>
              <a:t>Upper genital tract:</a:t>
            </a:r>
          </a:p>
          <a:p>
            <a:pPr marL="428625" indent="-428625">
              <a:buFont typeface="+mj-lt"/>
              <a:buAutoNum type="romanLcPeriod"/>
            </a:pPr>
            <a:r>
              <a:rPr lang="en-US" sz="1800" dirty="0"/>
              <a:t>Uterine rupture</a:t>
            </a:r>
          </a:p>
          <a:p>
            <a:pPr marL="428625" indent="-428625">
              <a:buFont typeface="+mj-lt"/>
              <a:buAutoNum type="romanLcPeriod"/>
            </a:pPr>
            <a:endParaRPr lang="en-US" dirty="0"/>
          </a:p>
          <a:p>
            <a:pPr marL="0" indent="0">
              <a:buNone/>
            </a:pPr>
            <a:endParaRPr lang="en-US" sz="1800" dirty="0"/>
          </a:p>
        </p:txBody>
      </p:sp>
    </p:spTree>
    <p:extLst>
      <p:ext uri="{BB962C8B-B14F-4D97-AF65-F5344CB8AC3E}">
        <p14:creationId xmlns:p14="http://schemas.microsoft.com/office/powerpoint/2010/main" val="828824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Genital Tract Trauma; Management</a:t>
            </a:r>
          </a:p>
        </p:txBody>
      </p:sp>
      <p:sp>
        <p:nvSpPr>
          <p:cNvPr id="3" name="Content Placeholder 2"/>
          <p:cNvSpPr>
            <a:spLocks noGrp="1"/>
          </p:cNvSpPr>
          <p:nvPr>
            <p:ph idx="1"/>
          </p:nvPr>
        </p:nvSpPr>
        <p:spPr/>
        <p:txBody>
          <a:bodyPr>
            <a:normAutofit fontScale="92500" lnSpcReduction="20000"/>
          </a:bodyPr>
          <a:lstStyle/>
          <a:p>
            <a:r>
              <a:rPr lang="en-US" dirty="0"/>
              <a:t>When </a:t>
            </a:r>
            <a:r>
              <a:rPr lang="en-US" u="sng" dirty="0"/>
              <a:t>PPH</a:t>
            </a:r>
            <a:r>
              <a:rPr lang="en-US" dirty="0"/>
              <a:t> is related to genital tract trauma, surgical intervention is </a:t>
            </a:r>
            <a:r>
              <a:rPr lang="en-US" u="sng" dirty="0">
                <a:solidFill>
                  <a:srgbClr val="FF0000"/>
                </a:solidFill>
              </a:rPr>
              <a:t>necessary</a:t>
            </a:r>
          </a:p>
          <a:p>
            <a:r>
              <a:rPr lang="en-US" dirty="0"/>
              <a:t>Repair of vaginal lacerations requires good light and good exposure, and the tissues should be approximated without dead space.</a:t>
            </a:r>
          </a:p>
          <a:p>
            <a:endParaRPr lang="en-US" dirty="0"/>
          </a:p>
          <a:p>
            <a:r>
              <a:rPr lang="en-US" dirty="0"/>
              <a:t>Cervical lacerations </a:t>
            </a:r>
            <a:r>
              <a:rPr lang="en-US" u="sng" dirty="0"/>
              <a:t>do not</a:t>
            </a:r>
            <a:r>
              <a:rPr lang="en-US" dirty="0"/>
              <a:t> need to be sutured unless they are actively bleeding.</a:t>
            </a:r>
          </a:p>
          <a:p>
            <a:r>
              <a:rPr lang="en-US" dirty="0"/>
              <a:t>As a rule, repair of these lacerations is usually </a:t>
            </a:r>
            <a:r>
              <a:rPr lang="en-US" dirty="0">
                <a:solidFill>
                  <a:srgbClr val="FF0000"/>
                </a:solidFill>
              </a:rPr>
              <a:t>not</a:t>
            </a:r>
            <a:r>
              <a:rPr lang="en-US" dirty="0"/>
              <a:t> difficult, if adequate exposure is provided</a:t>
            </a:r>
          </a:p>
          <a:p>
            <a:endParaRPr lang="en-US" dirty="0"/>
          </a:p>
        </p:txBody>
      </p:sp>
    </p:spTree>
    <p:extLst>
      <p:ext uri="{BB962C8B-B14F-4D97-AF65-F5344CB8AC3E}">
        <p14:creationId xmlns:p14="http://schemas.microsoft.com/office/powerpoint/2010/main" val="3607485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Genital Tract Trauma; Management</a:t>
            </a:r>
          </a:p>
        </p:txBody>
      </p:sp>
      <p:sp>
        <p:nvSpPr>
          <p:cNvPr id="5" name="Content Placeholder 4"/>
          <p:cNvSpPr>
            <a:spLocks noGrp="1"/>
          </p:cNvSpPr>
          <p:nvPr>
            <p:ph idx="1"/>
          </p:nvPr>
        </p:nvSpPr>
        <p:spPr/>
        <p:txBody>
          <a:bodyPr/>
          <a:lstStyle/>
          <a:p>
            <a:r>
              <a:rPr lang="en-US" dirty="0"/>
              <a:t>The first suture must be placed well </a:t>
            </a:r>
          </a:p>
          <a:p>
            <a:pPr marL="0" indent="0">
              <a:buNone/>
            </a:pPr>
            <a:r>
              <a:rPr lang="en-US" dirty="0"/>
              <a:t>above the apex of the laceration to</a:t>
            </a:r>
          </a:p>
          <a:p>
            <a:pPr marL="0" indent="0">
              <a:buNone/>
            </a:pPr>
            <a:r>
              <a:rPr lang="en-US" dirty="0"/>
              <a:t> incorporate any retracted bleeding</a:t>
            </a:r>
          </a:p>
          <a:p>
            <a:pPr marL="0" indent="0">
              <a:buNone/>
            </a:pPr>
            <a:r>
              <a:rPr lang="en-US" dirty="0"/>
              <a:t> arterioles into the ligature.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2743200"/>
            <a:ext cx="3345594" cy="3860301"/>
          </a:xfrm>
          <a:prstGeom prst="rect">
            <a:avLst/>
          </a:prstGeom>
        </p:spPr>
      </p:pic>
    </p:spTree>
    <p:extLst>
      <p:ext uri="{BB962C8B-B14F-4D97-AF65-F5344CB8AC3E}">
        <p14:creationId xmlns:p14="http://schemas.microsoft.com/office/powerpoint/2010/main" val="38407074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Hematomas</a:t>
            </a:r>
          </a:p>
        </p:txBody>
      </p:sp>
      <p:sp>
        <p:nvSpPr>
          <p:cNvPr id="3" name="Content Placeholder 2"/>
          <p:cNvSpPr>
            <a:spLocks noGrp="1"/>
          </p:cNvSpPr>
          <p:nvPr>
            <p:ph idx="1"/>
          </p:nvPr>
        </p:nvSpPr>
        <p:spPr/>
        <p:txBody>
          <a:bodyPr/>
          <a:lstStyle/>
          <a:p>
            <a:r>
              <a:rPr lang="en-US" dirty="0">
                <a:latin typeface="Kartika" pitchFamily="18" charset="0"/>
                <a:cs typeface="Kartika" pitchFamily="18" charset="0"/>
              </a:rPr>
              <a:t>Hematomas can occur anywhere from the vulva to the upper vagina as a result of delivery trauma. </a:t>
            </a:r>
          </a:p>
          <a:p>
            <a:r>
              <a:rPr lang="en-US" dirty="0"/>
              <a:t>The area is </a:t>
            </a:r>
            <a:r>
              <a:rPr lang="en-US" dirty="0" err="1">
                <a:solidFill>
                  <a:srgbClr val="FF0000"/>
                </a:solidFill>
              </a:rPr>
              <a:t>ecchymotic</a:t>
            </a:r>
            <a:r>
              <a:rPr lang="en-US" dirty="0"/>
              <a:t>, and an outline of the </a:t>
            </a:r>
            <a:r>
              <a:rPr lang="en-US" u="sng" dirty="0"/>
              <a:t>swollen area </a:t>
            </a:r>
            <a:r>
              <a:rPr lang="en-US" dirty="0"/>
              <a:t>is visible.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267200"/>
            <a:ext cx="2379201" cy="212199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4114800"/>
            <a:ext cx="2157713" cy="2329187"/>
          </a:xfrm>
          <a:prstGeom prst="rect">
            <a:avLst/>
          </a:prstGeom>
        </p:spPr>
      </p:pic>
    </p:spTree>
    <p:extLst>
      <p:ext uri="{BB962C8B-B14F-4D97-AF65-F5344CB8AC3E}">
        <p14:creationId xmlns:p14="http://schemas.microsoft.com/office/powerpoint/2010/main" val="6234480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Hematomas; Signs &amp; Symptoms</a:t>
            </a:r>
          </a:p>
        </p:txBody>
      </p:sp>
      <p:sp>
        <p:nvSpPr>
          <p:cNvPr id="3" name="Content Placeholder 2"/>
          <p:cNvSpPr>
            <a:spLocks noGrp="1"/>
          </p:cNvSpPr>
          <p:nvPr>
            <p:ph idx="1"/>
          </p:nvPr>
        </p:nvSpPr>
        <p:spPr/>
        <p:txBody>
          <a:bodyPr/>
          <a:lstStyle/>
          <a:p>
            <a:r>
              <a:rPr lang="en-US" dirty="0">
                <a:latin typeface="Kartika" pitchFamily="18" charset="0"/>
                <a:cs typeface="Kartika" pitchFamily="18" charset="0"/>
              </a:rPr>
              <a:t>They present with: </a:t>
            </a:r>
          </a:p>
          <a:p>
            <a:pPr>
              <a:buFont typeface="+mj-lt"/>
              <a:buAutoNum type="arabicPeriod"/>
            </a:pPr>
            <a:r>
              <a:rPr lang="en-US" sz="1800" dirty="0">
                <a:latin typeface="Kartika" pitchFamily="18" charset="0"/>
                <a:cs typeface="Kartika" pitchFamily="18" charset="0"/>
              </a:rPr>
              <a:t>Tense and tender </a:t>
            </a:r>
            <a:r>
              <a:rPr lang="en-US" sz="1800" b="1" dirty="0">
                <a:solidFill>
                  <a:schemeClr val="accent6">
                    <a:lumMod val="75000"/>
                  </a:schemeClr>
                </a:solidFill>
                <a:latin typeface="Kartika" pitchFamily="18" charset="0"/>
                <a:cs typeface="Kartika" pitchFamily="18" charset="0"/>
              </a:rPr>
              <a:t>swelling</a:t>
            </a:r>
            <a:r>
              <a:rPr lang="en-US" sz="1800" dirty="0">
                <a:latin typeface="Kartika" pitchFamily="18" charset="0"/>
                <a:cs typeface="Kartika" pitchFamily="18" charset="0"/>
              </a:rPr>
              <a:t> to one side of the vagina.</a:t>
            </a:r>
          </a:p>
          <a:p>
            <a:pPr>
              <a:buFont typeface="+mj-lt"/>
              <a:buAutoNum type="arabicPeriod"/>
            </a:pPr>
            <a:r>
              <a:rPr lang="en-US" sz="1800" dirty="0">
                <a:latin typeface="Kartika" pitchFamily="18" charset="0"/>
                <a:cs typeface="Kartika" pitchFamily="18" charset="0"/>
              </a:rPr>
              <a:t>Severe </a:t>
            </a:r>
            <a:r>
              <a:rPr lang="en-US" sz="1800" b="1" dirty="0">
                <a:solidFill>
                  <a:schemeClr val="accent6">
                    <a:lumMod val="75000"/>
                  </a:schemeClr>
                </a:solidFill>
                <a:latin typeface="Kartika" pitchFamily="18" charset="0"/>
                <a:cs typeface="Kartika" pitchFamily="18" charset="0"/>
              </a:rPr>
              <a:t>pain</a:t>
            </a:r>
            <a:r>
              <a:rPr lang="en-US" sz="1800" dirty="0">
                <a:latin typeface="Kartika" pitchFamily="18" charset="0"/>
                <a:cs typeface="Kartika" pitchFamily="18" charset="0"/>
              </a:rPr>
              <a:t> unrelieved with painkillers.</a:t>
            </a:r>
          </a:p>
          <a:p>
            <a:pPr>
              <a:buFont typeface="+mj-lt"/>
              <a:buAutoNum type="arabicPeriod"/>
            </a:pPr>
            <a:r>
              <a:rPr lang="en-US" sz="1800" dirty="0">
                <a:latin typeface="Kartika" pitchFamily="18" charset="0"/>
                <a:cs typeface="Kartika" pitchFamily="18" charset="0"/>
              </a:rPr>
              <a:t>Difficulty in passing </a:t>
            </a:r>
            <a:r>
              <a:rPr lang="en-US" sz="1800" b="1" dirty="0">
                <a:solidFill>
                  <a:schemeClr val="accent6">
                    <a:lumMod val="75000"/>
                  </a:schemeClr>
                </a:solidFill>
                <a:latin typeface="Kartika" pitchFamily="18" charset="0"/>
                <a:cs typeface="Kartika" pitchFamily="18" charset="0"/>
              </a:rPr>
              <a:t>urine</a:t>
            </a:r>
            <a:r>
              <a:rPr lang="en-US" sz="1800" dirty="0">
                <a:latin typeface="Kartika" pitchFamily="18" charset="0"/>
                <a:cs typeface="Kartika" pitchFamily="18" charset="0"/>
              </a:rPr>
              <a:t>, if the swelling presses on the urethra.</a:t>
            </a:r>
          </a:p>
          <a:p>
            <a:pPr>
              <a:buFont typeface="+mj-lt"/>
              <a:buAutoNum type="arabicPeriod"/>
            </a:pPr>
            <a:r>
              <a:rPr lang="en-US" sz="1800" dirty="0">
                <a:latin typeface="Kartika" pitchFamily="18" charset="0"/>
                <a:cs typeface="Kartika" pitchFamily="18" charset="0"/>
              </a:rPr>
              <a:t>Rectal pressure can occur.</a:t>
            </a:r>
          </a:p>
          <a:p>
            <a:pPr>
              <a:buFont typeface="+mj-lt"/>
              <a:buAutoNum type="arabicPeriod"/>
            </a:pPr>
            <a:r>
              <a:rPr lang="en-US" sz="1800" dirty="0">
                <a:latin typeface="Kartika" pitchFamily="18" charset="0"/>
                <a:cs typeface="Kartika" pitchFamily="18" charset="0"/>
              </a:rPr>
              <a:t>The bleeding can be severe enough to cause the patient to go into </a:t>
            </a:r>
            <a:r>
              <a:rPr lang="en-US" sz="1800" b="1" dirty="0">
                <a:solidFill>
                  <a:schemeClr val="accent6">
                    <a:lumMod val="75000"/>
                  </a:schemeClr>
                </a:solidFill>
                <a:latin typeface="Kartika" pitchFamily="18" charset="0"/>
                <a:cs typeface="Kartika" pitchFamily="18" charset="0"/>
              </a:rPr>
              <a:t>hemorrhagic shock</a:t>
            </a:r>
            <a:r>
              <a:rPr lang="en-US" sz="1800" dirty="0">
                <a:latin typeface="Kartika" pitchFamily="18" charset="0"/>
                <a:cs typeface="Kartika" pitchFamily="18" charset="0"/>
              </a:rPr>
              <a:t>.</a:t>
            </a:r>
          </a:p>
          <a:p>
            <a:pPr>
              <a:buFont typeface="+mj-lt"/>
              <a:buAutoNum type="arabicPeriod"/>
            </a:pPr>
            <a:endParaRPr lang="en-US" sz="1800" dirty="0">
              <a:latin typeface="Kartika" pitchFamily="18" charset="0"/>
              <a:cs typeface="Kartika" pitchFamily="18" charset="0"/>
            </a:endParaRPr>
          </a:p>
          <a:p>
            <a:pPr>
              <a:buFont typeface="+mj-lt"/>
              <a:buAutoNum type="arabicPeriod"/>
            </a:pPr>
            <a:endParaRPr lang="en-US" sz="1800" dirty="0">
              <a:latin typeface="Kartika" pitchFamily="18" charset="0"/>
              <a:cs typeface="Kartika" pitchFamily="18" charset="0"/>
            </a:endParaRPr>
          </a:p>
          <a:p>
            <a:endParaRPr lang="en-US" dirty="0"/>
          </a:p>
        </p:txBody>
      </p:sp>
    </p:spTree>
    <p:extLst>
      <p:ext uri="{BB962C8B-B14F-4D97-AF65-F5344CB8AC3E}">
        <p14:creationId xmlns:p14="http://schemas.microsoft.com/office/powerpoint/2010/main" val="3469012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Hematomas; Management</a:t>
            </a:r>
          </a:p>
        </p:txBody>
      </p:sp>
      <p:sp>
        <p:nvSpPr>
          <p:cNvPr id="3" name="Content Placeholder 2"/>
          <p:cNvSpPr>
            <a:spLocks noGrp="1"/>
          </p:cNvSpPr>
          <p:nvPr>
            <p:ph idx="1"/>
          </p:nvPr>
        </p:nvSpPr>
        <p:spPr/>
        <p:txBody>
          <a:bodyPr>
            <a:normAutofit fontScale="92500" lnSpcReduction="20000"/>
          </a:bodyPr>
          <a:lstStyle/>
          <a:p>
            <a:r>
              <a:rPr lang="en-US" b="1" dirty="0">
                <a:latin typeface="Kartika" pitchFamily="18" charset="0"/>
                <a:cs typeface="Kartika" pitchFamily="18" charset="0"/>
              </a:rPr>
              <a:t>Large, expanding hematomas </a:t>
            </a:r>
            <a:r>
              <a:rPr lang="en-US" dirty="0">
                <a:latin typeface="Kartika" pitchFamily="18" charset="0"/>
                <a:cs typeface="Kartika" pitchFamily="18" charset="0"/>
              </a:rPr>
              <a:t>of the genital tract require surgical evacuation of clots and a search for bleeding vessels that can be ligated.</a:t>
            </a:r>
          </a:p>
          <a:p>
            <a:r>
              <a:rPr lang="en-US" b="1" dirty="0">
                <a:latin typeface="Kartika" pitchFamily="18" charset="0"/>
                <a:cs typeface="Kartika" pitchFamily="18" charset="0"/>
              </a:rPr>
              <a:t>Stable hematomas </a:t>
            </a:r>
            <a:r>
              <a:rPr lang="en-US" dirty="0">
                <a:latin typeface="Kartika" pitchFamily="18" charset="0"/>
                <a:cs typeface="Kartika" pitchFamily="18" charset="0"/>
              </a:rPr>
              <a:t>can be observed and treated conservatively.</a:t>
            </a:r>
          </a:p>
          <a:p>
            <a:r>
              <a:rPr lang="en-US" b="1" dirty="0">
                <a:latin typeface="Kartika" pitchFamily="18" charset="0"/>
                <a:cs typeface="Kartika" pitchFamily="18" charset="0"/>
              </a:rPr>
              <a:t>A retroperitoneal hematoma </a:t>
            </a:r>
            <a:r>
              <a:rPr lang="en-US" dirty="0">
                <a:latin typeface="Kartika" pitchFamily="18" charset="0"/>
                <a:cs typeface="Kartika" pitchFamily="18" charset="0"/>
              </a:rPr>
              <a:t>generally begins in the pelvis. If the bleeding cannot be controlled using a vaginal approach, a laparotomy may be necessary </a:t>
            </a:r>
          </a:p>
          <a:p>
            <a:endParaRPr lang="en-US" dirty="0">
              <a:latin typeface="Kartika" pitchFamily="18" charset="0"/>
              <a:cs typeface="Kartika" pitchFamily="18" charset="0"/>
            </a:endParaRPr>
          </a:p>
          <a:p>
            <a:endParaRPr lang="en-US" dirty="0">
              <a:latin typeface="Kartika" pitchFamily="18" charset="0"/>
              <a:cs typeface="Kartika" pitchFamily="18" charset="0"/>
            </a:endParaRPr>
          </a:p>
          <a:p>
            <a:endParaRPr lang="en-US" dirty="0"/>
          </a:p>
        </p:txBody>
      </p:sp>
    </p:spTree>
    <p:extLst>
      <p:ext uri="{BB962C8B-B14F-4D97-AF65-F5344CB8AC3E}">
        <p14:creationId xmlns:p14="http://schemas.microsoft.com/office/powerpoint/2010/main" val="27347754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Coagulation Disorders</a:t>
            </a:r>
          </a:p>
        </p:txBody>
      </p:sp>
      <p:pic>
        <p:nvPicPr>
          <p:cNvPr id="4" name="عنصر نائب للمحتوى 3" descr="4nsic-postpartum-hemorrhage-28-638.jpg"/>
          <p:cNvPicPr>
            <a:picLocks noGrp="1" noChangeAspect="1"/>
          </p:cNvPicPr>
          <p:nvPr>
            <p:ph idx="1"/>
          </p:nvPr>
        </p:nvPicPr>
        <p:blipFill>
          <a:blip r:embed="rId2"/>
          <a:stretch>
            <a:fillRect/>
          </a:stretch>
        </p:blipFill>
        <p:spPr>
          <a:xfrm>
            <a:off x="8644" y="1184172"/>
            <a:ext cx="9135355" cy="5140428"/>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5400" b="1" dirty="0">
                <a:effectLst>
                  <a:outerShdw blurRad="38100" dist="38100" dir="2700000" algn="tl">
                    <a:srgbClr val="000000"/>
                  </a:outerShdw>
                </a:effectLst>
              </a:rPr>
              <a:t>Classification of PPH:</a:t>
            </a:r>
            <a:r>
              <a:rPr lang="en-US" altLang="en-US" sz="5400" dirty="0">
                <a:effectLst>
                  <a:outerShdw blurRad="38100" dist="38100" dir="2700000" algn="tl">
                    <a:srgbClr val="000000"/>
                  </a:outerShdw>
                </a:effectLst>
              </a:rPr>
              <a:t> </a:t>
            </a:r>
            <a:endParaRPr lang="en-US" sz="5400" dirty="0"/>
          </a:p>
        </p:txBody>
      </p:sp>
      <p:sp>
        <p:nvSpPr>
          <p:cNvPr id="3" name="Content Placeholder 2"/>
          <p:cNvSpPr>
            <a:spLocks noGrp="1"/>
          </p:cNvSpPr>
          <p:nvPr>
            <p:ph idx="1"/>
          </p:nvPr>
        </p:nvSpPr>
        <p:spPr/>
        <p:txBody>
          <a:bodyPr>
            <a:normAutofit/>
          </a:bodyPr>
          <a:lstStyle/>
          <a:p>
            <a:pPr>
              <a:buClr>
                <a:schemeClr val="hlink"/>
              </a:buClr>
              <a:buBlip>
                <a:blip r:embed="rId2"/>
              </a:buBlip>
              <a:defRPr/>
            </a:pPr>
            <a:r>
              <a:rPr lang="en-US" altLang="en-US" sz="4400" dirty="0">
                <a:effectLst>
                  <a:outerShdw blurRad="38100" dist="38100" dir="2700000" algn="tl">
                    <a:srgbClr val="000000"/>
                  </a:outerShdw>
                </a:effectLst>
              </a:rPr>
              <a:t>1ry : PPH within </a:t>
            </a:r>
            <a:r>
              <a:rPr lang="en-US" altLang="en-US" sz="4400" dirty="0">
                <a:effectLst>
                  <a:outerShdw blurRad="38100" dist="38100" dir="2700000" algn="tl">
                    <a:srgbClr val="000000"/>
                  </a:outerShdw>
                </a:effectLst>
                <a:latin typeface="Arial" panose="020B0604020202020204" pitchFamily="34" charset="0"/>
              </a:rPr>
              <a:t>‘</a:t>
            </a:r>
            <a:r>
              <a:rPr lang="en-US" altLang="en-US" sz="4400" dirty="0">
                <a:effectLst>
                  <a:outerShdw blurRad="38100" dist="38100" dir="2700000" algn="tl">
                    <a:srgbClr val="000000"/>
                  </a:outerShdw>
                </a:effectLst>
              </a:rPr>
              <a:t>1</a:t>
            </a:r>
            <a:r>
              <a:rPr lang="en-US" altLang="en-US" sz="4400" baseline="30000" dirty="0">
                <a:effectLst>
                  <a:outerShdw blurRad="38100" dist="38100" dir="2700000" algn="tl">
                    <a:srgbClr val="000000"/>
                  </a:outerShdw>
                </a:effectLst>
              </a:rPr>
              <a:t>st</a:t>
            </a:r>
            <a:r>
              <a:rPr lang="en-US" altLang="en-US" sz="4400" dirty="0">
                <a:effectLst>
                  <a:outerShdw blurRad="38100" dist="38100" dir="2700000" algn="tl">
                    <a:srgbClr val="000000"/>
                  </a:outerShdw>
                </a:effectLst>
              </a:rPr>
              <a:t> 24 hours of delivery.</a:t>
            </a:r>
          </a:p>
          <a:p>
            <a:pPr>
              <a:buClr>
                <a:schemeClr val="hlink"/>
              </a:buClr>
              <a:buBlip>
                <a:blip r:embed="rId2"/>
              </a:buBlip>
              <a:defRPr/>
            </a:pPr>
            <a:r>
              <a:rPr lang="en-US" altLang="en-US" sz="4400" dirty="0">
                <a:effectLst>
                  <a:outerShdw blurRad="38100" dist="38100" dir="2700000" algn="tl">
                    <a:srgbClr val="000000"/>
                  </a:outerShdw>
                </a:effectLst>
              </a:rPr>
              <a:t>2ry :PPH after 24 hours ;up to 6 weeks postpartum</a:t>
            </a:r>
            <a:endParaRPr lang="en-US" sz="4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Coagulation Disorders; Management</a:t>
            </a:r>
          </a:p>
        </p:txBody>
      </p:sp>
      <p:sp>
        <p:nvSpPr>
          <p:cNvPr id="3" name="Content Placeholder 2"/>
          <p:cNvSpPr>
            <a:spLocks noGrp="1"/>
          </p:cNvSpPr>
          <p:nvPr>
            <p:ph idx="1"/>
          </p:nvPr>
        </p:nvSpPr>
        <p:spPr/>
        <p:txBody>
          <a:bodyPr/>
          <a:lstStyle/>
          <a:p>
            <a:r>
              <a:rPr lang="en-US" dirty="0"/>
              <a:t>When PPH is associated with coagulopathy, the specific defect should be corrected by the infusion of blood products.</a:t>
            </a:r>
          </a:p>
          <a:p>
            <a:r>
              <a:rPr lang="en-US" dirty="0"/>
              <a:t>Patients with thrombocytopenia</a:t>
            </a:r>
          </a:p>
          <a:p>
            <a:pPr marL="0" indent="0">
              <a:buNone/>
            </a:pPr>
            <a:r>
              <a:rPr lang="en-US" dirty="0"/>
              <a:t>  require platelet concentrate infusions;</a:t>
            </a:r>
          </a:p>
          <a:p>
            <a:pPr marL="0" indent="0">
              <a:buNone/>
            </a:pPr>
            <a:r>
              <a:rPr lang="en-US" dirty="0"/>
              <a:t>  those with von </a:t>
            </a:r>
            <a:r>
              <a:rPr lang="en-US" dirty="0" err="1"/>
              <a:t>Willebrand</a:t>
            </a:r>
            <a:r>
              <a:rPr lang="en-US" dirty="0"/>
              <a:t> disease </a:t>
            </a:r>
          </a:p>
          <a:p>
            <a:pPr marL="0" indent="0">
              <a:buNone/>
            </a:pPr>
            <a:r>
              <a:rPr lang="en-US" dirty="0"/>
              <a:t>  require factor VIII concentrate or</a:t>
            </a:r>
          </a:p>
          <a:p>
            <a:pPr marL="0" indent="0">
              <a:buNone/>
            </a:pPr>
            <a:r>
              <a:rPr lang="en-US" dirty="0"/>
              <a:t>  cryoprecipitate.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4054" y="2667000"/>
            <a:ext cx="3999892" cy="3107686"/>
          </a:xfrm>
          <a:prstGeom prst="rect">
            <a:avLst/>
          </a:prstGeom>
        </p:spPr>
      </p:pic>
    </p:spTree>
    <p:extLst>
      <p:ext uri="{BB962C8B-B14F-4D97-AF65-F5344CB8AC3E}">
        <p14:creationId xmlns:p14="http://schemas.microsoft.com/office/powerpoint/2010/main" val="42647248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6216" y="2432050"/>
            <a:ext cx="6619244" cy="931008"/>
          </a:xfrm>
        </p:spPr>
        <p:txBody>
          <a:bodyPr>
            <a:normAutofit fontScale="90000"/>
          </a:bodyPr>
          <a:lstStyle/>
          <a:p>
            <a:r>
              <a:rPr lang="en-US" dirty="0"/>
              <a:t>Uterine inversion and obstetric shock </a:t>
            </a:r>
          </a:p>
        </p:txBody>
      </p:sp>
      <p:sp>
        <p:nvSpPr>
          <p:cNvPr id="3" name="Subtitle 2"/>
          <p:cNvSpPr>
            <a:spLocks noGrp="1"/>
          </p:cNvSpPr>
          <p:nvPr>
            <p:ph type="subTitle" idx="1"/>
          </p:nvPr>
        </p:nvSpPr>
        <p:spPr>
          <a:xfrm>
            <a:off x="866216" y="3675355"/>
            <a:ext cx="6619244" cy="1532120"/>
          </a:xfrm>
        </p:spPr>
        <p:txBody>
          <a:bodyPr>
            <a:normAutofit/>
          </a:bodyPr>
          <a:lstStyle/>
          <a:p>
            <a:r>
              <a:rPr lang="en-US" sz="1500" b="1" dirty="0">
                <a:solidFill>
                  <a:schemeClr val="bg1"/>
                </a:solidFill>
              </a:rPr>
              <a:t>Presented by: </a:t>
            </a:r>
            <a:r>
              <a:rPr lang="en-US" sz="1500" b="1" dirty="0" err="1">
                <a:solidFill>
                  <a:schemeClr val="bg1"/>
                </a:solidFill>
              </a:rPr>
              <a:t>Areej</a:t>
            </a:r>
            <a:r>
              <a:rPr lang="en-US" sz="1500" b="1" dirty="0">
                <a:solidFill>
                  <a:schemeClr val="bg1"/>
                </a:solidFill>
              </a:rPr>
              <a:t> </a:t>
            </a:r>
            <a:r>
              <a:rPr lang="en-US" sz="1500" b="1" dirty="0" err="1">
                <a:solidFill>
                  <a:schemeClr val="bg1"/>
                </a:solidFill>
              </a:rPr>
              <a:t>khashahneh</a:t>
            </a:r>
            <a:r>
              <a:rPr lang="en-US" sz="1500" b="1" dirty="0">
                <a:solidFill>
                  <a:schemeClr val="bg1"/>
                </a:solidFill>
              </a:rPr>
              <a:t> </a:t>
            </a:r>
          </a:p>
          <a:p>
            <a:r>
              <a:rPr lang="en-US" sz="1500" b="1" dirty="0">
                <a:solidFill>
                  <a:schemeClr val="bg1"/>
                </a:solidFill>
              </a:rPr>
              <a:t>                          </a:t>
            </a:r>
            <a:r>
              <a:rPr lang="en-US" sz="1500" b="1" dirty="0" err="1">
                <a:solidFill>
                  <a:schemeClr val="bg1"/>
                </a:solidFill>
              </a:rPr>
              <a:t>leen</a:t>
            </a:r>
            <a:r>
              <a:rPr lang="en-US" sz="1500" b="1" dirty="0">
                <a:solidFill>
                  <a:schemeClr val="bg1"/>
                </a:solidFill>
              </a:rPr>
              <a:t> </a:t>
            </a:r>
            <a:r>
              <a:rPr lang="en-US" sz="1500" b="1" dirty="0" err="1">
                <a:solidFill>
                  <a:schemeClr val="bg1"/>
                </a:solidFill>
              </a:rPr>
              <a:t>alawneh</a:t>
            </a:r>
            <a:endParaRPr lang="ar-JO" sz="1500" b="1" dirty="0">
              <a:solidFill>
                <a:schemeClr val="bg1"/>
              </a:solidFill>
            </a:endParaRPr>
          </a:p>
          <a:p>
            <a:r>
              <a:rPr lang="en-US" sz="1500" b="1" dirty="0">
                <a:solidFill>
                  <a:schemeClr val="bg1"/>
                </a:solidFill>
              </a:rPr>
              <a:t> </a:t>
            </a:r>
            <a:br>
              <a:rPr lang="en-US" sz="1500" b="1" dirty="0">
                <a:solidFill>
                  <a:schemeClr val="bg1"/>
                </a:solidFill>
              </a:rPr>
            </a:br>
            <a:r>
              <a:rPr lang="en-US" sz="1500" b="1" dirty="0">
                <a:solidFill>
                  <a:schemeClr val="bg1"/>
                </a:solidFill>
              </a:rPr>
              <a:t>supervised by: </a:t>
            </a:r>
            <a:r>
              <a:rPr lang="en-US" sz="1500" b="1" dirty="0" err="1">
                <a:solidFill>
                  <a:schemeClr val="bg1"/>
                </a:solidFill>
              </a:rPr>
              <a:t>dr</a:t>
            </a:r>
            <a:r>
              <a:rPr lang="en-US" sz="1500" b="1" dirty="0">
                <a:solidFill>
                  <a:schemeClr val="bg1"/>
                </a:solidFill>
              </a:rPr>
              <a:t> .Adel </a:t>
            </a:r>
            <a:r>
              <a:rPr lang="en-US" sz="1500" b="1" dirty="0" err="1">
                <a:solidFill>
                  <a:schemeClr val="bg1"/>
                </a:solidFill>
              </a:rPr>
              <a:t>abu</a:t>
            </a:r>
            <a:r>
              <a:rPr lang="en-US" sz="1500" b="1" dirty="0">
                <a:solidFill>
                  <a:schemeClr val="bg1"/>
                </a:solidFill>
              </a:rPr>
              <a:t> </a:t>
            </a:r>
            <a:r>
              <a:rPr lang="en-US" sz="1500" b="1" dirty="0" err="1">
                <a:solidFill>
                  <a:schemeClr val="bg1"/>
                </a:solidFill>
              </a:rPr>
              <a:t>alhaija</a:t>
            </a:r>
            <a:r>
              <a:rPr lang="en-US" sz="1500" b="1" dirty="0">
                <a:solidFill>
                  <a:schemeClr val="bg1"/>
                </a:solidFill>
              </a:rPr>
              <a:t> </a:t>
            </a:r>
          </a:p>
        </p:txBody>
      </p:sp>
    </p:spTree>
    <p:extLst>
      <p:ext uri="{BB962C8B-B14F-4D97-AF65-F5344CB8AC3E}">
        <p14:creationId xmlns:p14="http://schemas.microsoft.com/office/powerpoint/2010/main" val="20894728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UTERINE INVERSION </a:t>
            </a:r>
            <a:endParaRPr lang="ar-JO" dirty="0"/>
          </a:p>
        </p:txBody>
      </p:sp>
      <p:sp>
        <p:nvSpPr>
          <p:cNvPr id="3" name="Content Placeholder 2"/>
          <p:cNvSpPr>
            <a:spLocks noGrp="1"/>
          </p:cNvSpPr>
          <p:nvPr>
            <p:ph idx="1"/>
          </p:nvPr>
        </p:nvSpPr>
        <p:spPr>
          <a:xfrm>
            <a:off x="225189" y="2638283"/>
            <a:ext cx="8618561" cy="4035330"/>
          </a:xfrm>
        </p:spPr>
        <p:txBody>
          <a:bodyPr>
            <a:noAutofit/>
          </a:bodyPr>
          <a:lstStyle/>
          <a:p>
            <a:pPr algn="l" rtl="0"/>
            <a:r>
              <a:rPr lang="en-US" sz="1500" dirty="0">
                <a:latin typeface="Kartika" pitchFamily="18" charset="0"/>
                <a:cs typeface="Kartika" pitchFamily="18" charset="0"/>
              </a:rPr>
              <a:t>Uterine inversion is the “</a:t>
            </a:r>
            <a:r>
              <a:rPr lang="en-US" sz="1500" dirty="0">
                <a:solidFill>
                  <a:srgbClr val="FF0000"/>
                </a:solidFill>
                <a:latin typeface="Kartika" pitchFamily="18" charset="0"/>
                <a:cs typeface="Kartika" pitchFamily="18" charset="0"/>
              </a:rPr>
              <a:t>turning inside out</a:t>
            </a:r>
            <a:r>
              <a:rPr lang="en-US" sz="1500" dirty="0">
                <a:latin typeface="Kartika" pitchFamily="18" charset="0"/>
                <a:cs typeface="Kartika" pitchFamily="18" charset="0"/>
              </a:rPr>
              <a:t>” of the uterus in the third stage of labor. It is quite rare.</a:t>
            </a:r>
          </a:p>
          <a:p>
            <a:pPr algn="l" rtl="0"/>
            <a:r>
              <a:rPr lang="en-US" sz="1500" dirty="0">
                <a:latin typeface="Kartika" pitchFamily="18" charset="0"/>
                <a:cs typeface="Kartika" pitchFamily="18" charset="0"/>
              </a:rPr>
              <a:t> Just after the second stage of labor, the uterus is somewhat </a:t>
            </a:r>
            <a:r>
              <a:rPr lang="en-US" sz="1500" dirty="0" err="1">
                <a:latin typeface="Kartika" pitchFamily="18" charset="0"/>
                <a:cs typeface="Kartika" pitchFamily="18" charset="0"/>
              </a:rPr>
              <a:t>atonic</a:t>
            </a:r>
            <a:r>
              <a:rPr lang="en-US" sz="1500" dirty="0">
                <a:latin typeface="Kartika" pitchFamily="18" charset="0"/>
                <a:cs typeface="Kartika" pitchFamily="18" charset="0"/>
              </a:rPr>
              <a:t>, the cervix open, and the placenta attached.</a:t>
            </a:r>
          </a:p>
          <a:p>
            <a:pPr algn="l" rtl="0"/>
            <a:r>
              <a:rPr lang="en-US" sz="1500" dirty="0">
                <a:latin typeface="Kartika" pitchFamily="18" charset="0"/>
                <a:cs typeface="Kartika" pitchFamily="18" charset="0"/>
              </a:rPr>
              <a:t> Improper management of the third stage of labor can cause an iatrogenic uterine inversion. If the inexperienced physician exerts </a:t>
            </a:r>
            <a:r>
              <a:rPr lang="en-US" sz="1500" dirty="0" err="1">
                <a:latin typeface="Kartika" pitchFamily="18" charset="0"/>
                <a:cs typeface="Kartika" pitchFamily="18" charset="0"/>
              </a:rPr>
              <a:t>fundal</a:t>
            </a:r>
            <a:r>
              <a:rPr lang="en-US" sz="1500" dirty="0">
                <a:latin typeface="Kartika" pitchFamily="18" charset="0"/>
                <a:cs typeface="Kartika" pitchFamily="18" charset="0"/>
              </a:rPr>
              <a:t> pressure while pulling on the umbilical cord before complete placental separation (particularly with a </a:t>
            </a:r>
            <a:r>
              <a:rPr lang="en-US" sz="1500" dirty="0" err="1">
                <a:latin typeface="Kartika" pitchFamily="18" charset="0"/>
                <a:cs typeface="Kartika" pitchFamily="18" charset="0"/>
              </a:rPr>
              <a:t>fundal</a:t>
            </a:r>
            <a:r>
              <a:rPr lang="en-US" sz="1500" dirty="0">
                <a:latin typeface="Kartika" pitchFamily="18" charset="0"/>
                <a:cs typeface="Kartika" pitchFamily="18" charset="0"/>
              </a:rPr>
              <a:t> implantation of the placenta), uterine inversion may occur. As the </a:t>
            </a:r>
            <a:r>
              <a:rPr lang="en-US" sz="1500" dirty="0" err="1">
                <a:latin typeface="Kartika" pitchFamily="18" charset="0"/>
                <a:cs typeface="Kartika" pitchFamily="18" charset="0"/>
              </a:rPr>
              <a:t>fundus</a:t>
            </a:r>
            <a:r>
              <a:rPr lang="en-US" sz="1500" dirty="0">
                <a:latin typeface="Kartika" pitchFamily="18" charset="0"/>
                <a:cs typeface="Kartika" pitchFamily="18" charset="0"/>
              </a:rPr>
              <a:t> of the uterus moves through the vagina</a:t>
            </a:r>
            <a:r>
              <a:rPr lang="en-US" sz="1500" u="sng" dirty="0">
                <a:latin typeface="Kartika" pitchFamily="18" charset="0"/>
                <a:cs typeface="Kartika" pitchFamily="18" charset="0"/>
              </a:rPr>
              <a:t>, t</a:t>
            </a:r>
            <a:r>
              <a:rPr lang="en-US" sz="1500" dirty="0">
                <a:latin typeface="Kartika" pitchFamily="18" charset="0"/>
                <a:cs typeface="Kartika" pitchFamily="18" charset="0"/>
              </a:rPr>
              <a:t>he inversion exerts traction on peritoneal structures, which can elicit a profound </a:t>
            </a:r>
            <a:r>
              <a:rPr lang="en-US" sz="1500" dirty="0" err="1">
                <a:latin typeface="Kartika" pitchFamily="18" charset="0"/>
                <a:cs typeface="Kartika" pitchFamily="18" charset="0"/>
              </a:rPr>
              <a:t>vasovagal</a:t>
            </a:r>
            <a:r>
              <a:rPr lang="en-US" sz="1500" dirty="0">
                <a:latin typeface="Kartika" pitchFamily="18" charset="0"/>
                <a:cs typeface="Kartika" pitchFamily="18" charset="0"/>
              </a:rPr>
              <a:t> response. The resulting </a:t>
            </a:r>
            <a:r>
              <a:rPr lang="en-US" sz="1500" dirty="0" err="1">
                <a:latin typeface="Kartika" pitchFamily="18" charset="0"/>
                <a:cs typeface="Kartika" pitchFamily="18" charset="0"/>
              </a:rPr>
              <a:t>vasodilation</a:t>
            </a:r>
            <a:r>
              <a:rPr lang="en-US" sz="1500" dirty="0">
                <a:latin typeface="Kartika" pitchFamily="18" charset="0"/>
                <a:cs typeface="Kartika" pitchFamily="18" charset="0"/>
              </a:rPr>
              <a:t> increases bleeding and the risk of </a:t>
            </a:r>
            <a:r>
              <a:rPr lang="en-US" sz="1500" dirty="0" err="1">
                <a:latin typeface="Kartika" pitchFamily="18" charset="0"/>
                <a:cs typeface="Kartika" pitchFamily="18" charset="0"/>
              </a:rPr>
              <a:t>hypovolemic</a:t>
            </a:r>
            <a:r>
              <a:rPr lang="en-US" sz="1500" dirty="0">
                <a:latin typeface="Kartika" pitchFamily="18" charset="0"/>
                <a:cs typeface="Kartika" pitchFamily="18" charset="0"/>
              </a:rPr>
              <a:t> shock.</a:t>
            </a:r>
          </a:p>
          <a:p>
            <a:pPr algn="l" rtl="0"/>
            <a:r>
              <a:rPr lang="en-US" sz="1500" dirty="0">
                <a:latin typeface="Kartika" pitchFamily="18" charset="0"/>
                <a:cs typeface="Kartika" pitchFamily="18" charset="0"/>
              </a:rPr>
              <a:t> If the placenta is completely or partially separated, the uterine </a:t>
            </a:r>
            <a:r>
              <a:rPr lang="en-US" sz="1500" dirty="0" err="1">
                <a:latin typeface="Kartika" pitchFamily="18" charset="0"/>
                <a:cs typeface="Kartika" pitchFamily="18" charset="0"/>
              </a:rPr>
              <a:t>atony</a:t>
            </a:r>
            <a:r>
              <a:rPr lang="en-US" sz="1500" dirty="0">
                <a:latin typeface="Kartika" pitchFamily="18" charset="0"/>
                <a:cs typeface="Kartika" pitchFamily="18" charset="0"/>
              </a:rPr>
              <a:t> may cause profuse </a:t>
            </a:r>
            <a:r>
              <a:rPr lang="en-US" sz="1500" u="sng" dirty="0">
                <a:latin typeface="Kartika" pitchFamily="18" charset="0"/>
                <a:cs typeface="Kartika" pitchFamily="18" charset="0"/>
              </a:rPr>
              <a:t>bleeding</a:t>
            </a:r>
            <a:r>
              <a:rPr lang="en-US" sz="1500" dirty="0">
                <a:latin typeface="Kartika" pitchFamily="18" charset="0"/>
                <a:cs typeface="Kartika" pitchFamily="18" charset="0"/>
              </a:rPr>
              <a:t>, which compounds the </a:t>
            </a:r>
            <a:r>
              <a:rPr lang="en-US" sz="1500" dirty="0" err="1">
                <a:latin typeface="Kartika" pitchFamily="18" charset="0"/>
                <a:cs typeface="Kartika" pitchFamily="18" charset="0"/>
              </a:rPr>
              <a:t>vasovagal</a:t>
            </a:r>
            <a:r>
              <a:rPr lang="en-US" sz="1500" dirty="0">
                <a:latin typeface="Kartika" pitchFamily="18" charset="0"/>
                <a:cs typeface="Kartika" pitchFamily="18" charset="0"/>
              </a:rPr>
              <a:t> shock.</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نتيجة بحث الصور عن ‪uterine inversion‬‏"/>
          <p:cNvPicPr>
            <a:picLocks noChangeAspect="1" noChangeArrowheads="1"/>
          </p:cNvPicPr>
          <p:nvPr/>
        </p:nvPicPr>
        <p:blipFill>
          <a:blip r:embed="rId3" cstate="print"/>
          <a:srcRect/>
          <a:stretch>
            <a:fillRect/>
          </a:stretch>
        </p:blipFill>
        <p:spPr bwMode="auto">
          <a:xfrm>
            <a:off x="0" y="1500174"/>
            <a:ext cx="9144000" cy="3857634"/>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0748"/>
            <a:ext cx="8229600" cy="857250"/>
          </a:xfrm>
        </p:spPr>
        <p:txBody>
          <a:bodyPr>
            <a:normAutofit/>
          </a:bodyPr>
          <a:lstStyle/>
          <a:p>
            <a:pPr algn="ctr"/>
            <a:r>
              <a:rPr lang="en-US" sz="4050" dirty="0"/>
              <a:t>CLASSIFICATION</a:t>
            </a:r>
            <a:endParaRPr lang="ar-JO" sz="4050" dirty="0"/>
          </a:p>
        </p:txBody>
      </p:sp>
      <p:sp>
        <p:nvSpPr>
          <p:cNvPr id="3" name="Content Placeholder 2"/>
          <p:cNvSpPr>
            <a:spLocks noGrp="1"/>
          </p:cNvSpPr>
          <p:nvPr>
            <p:ph idx="1"/>
          </p:nvPr>
        </p:nvSpPr>
        <p:spPr/>
        <p:txBody>
          <a:bodyPr>
            <a:normAutofit/>
          </a:bodyPr>
          <a:lstStyle/>
          <a:p>
            <a:pPr algn="l">
              <a:buFont typeface="Arial" pitchFamily="34" charset="0"/>
              <a:buNone/>
              <a:defRPr/>
            </a:pPr>
            <a:r>
              <a:rPr lang="en-US" sz="2100" dirty="0">
                <a:latin typeface="Arial Rounded MT Bold" pitchFamily="34" charset="0"/>
                <a:cs typeface="Times New Roman" pitchFamily="18" charset="0"/>
              </a:rPr>
              <a:t>Uterine inversion classified according to:</a:t>
            </a:r>
          </a:p>
          <a:p>
            <a:pPr algn="l">
              <a:buFont typeface="Arial" pitchFamily="34" charset="0"/>
              <a:buNone/>
              <a:defRPr/>
            </a:pPr>
            <a:endParaRPr lang="en-US" sz="2100" dirty="0">
              <a:latin typeface="Arial Rounded MT Bold" pitchFamily="34" charset="0"/>
              <a:cs typeface="Times New Roman" pitchFamily="18" charset="0"/>
            </a:endParaRPr>
          </a:p>
          <a:p>
            <a:pPr marL="385763" indent="-385763">
              <a:buFont typeface="+mj-lt"/>
              <a:buAutoNum type="arabicPeriod"/>
              <a:defRPr/>
            </a:pPr>
            <a:r>
              <a:rPr lang="en-US" sz="2100" dirty="0">
                <a:solidFill>
                  <a:srgbClr val="FF0000"/>
                </a:solidFill>
                <a:latin typeface="Arial Rounded MT Bold" pitchFamily="34" charset="0"/>
                <a:cs typeface="Times New Roman" pitchFamily="18" charset="0"/>
              </a:rPr>
              <a:t>Severity</a:t>
            </a:r>
            <a:r>
              <a:rPr lang="en-US" sz="2100" dirty="0">
                <a:latin typeface="Arial Rounded MT Bold" pitchFamily="34" charset="0"/>
                <a:cs typeface="Times New Roman" pitchFamily="18" charset="0"/>
              </a:rPr>
              <a:t> of uterine inversion.</a:t>
            </a:r>
          </a:p>
          <a:p>
            <a:pPr marL="385763" indent="-385763">
              <a:buFont typeface="+mj-lt"/>
              <a:buAutoNum type="arabicPeriod"/>
              <a:defRPr/>
            </a:pPr>
            <a:endParaRPr lang="en-US" sz="2100" dirty="0">
              <a:latin typeface="Arial Rounded MT Bold" pitchFamily="34" charset="0"/>
              <a:cs typeface="Times New Roman" pitchFamily="18" charset="0"/>
            </a:endParaRPr>
          </a:p>
          <a:p>
            <a:pPr marL="385763" indent="-385763">
              <a:buFont typeface="+mj-lt"/>
              <a:buAutoNum type="arabicPeriod"/>
              <a:defRPr/>
            </a:pPr>
            <a:endParaRPr lang="en-US" sz="2100" dirty="0">
              <a:latin typeface="Arial Rounded MT Bold" pitchFamily="34" charset="0"/>
              <a:cs typeface="Times New Roman" pitchFamily="18" charset="0"/>
            </a:endParaRPr>
          </a:p>
          <a:p>
            <a:pPr marL="385763" indent="-385763">
              <a:buFont typeface="+mj-lt"/>
              <a:buAutoNum type="arabicPeriod"/>
              <a:defRPr/>
            </a:pPr>
            <a:r>
              <a:rPr lang="en-US" sz="2100" dirty="0">
                <a:solidFill>
                  <a:srgbClr val="FF0000"/>
                </a:solidFill>
                <a:latin typeface="Arial Rounded MT Bold" pitchFamily="34" charset="0"/>
                <a:cs typeface="Times New Roman" pitchFamily="18" charset="0"/>
              </a:rPr>
              <a:t>Timing</a:t>
            </a:r>
            <a:r>
              <a:rPr lang="en-US" sz="2100" dirty="0">
                <a:latin typeface="Arial Rounded MT Bold" pitchFamily="34" charset="0"/>
                <a:cs typeface="Times New Roman" pitchFamily="18" charset="0"/>
              </a:rPr>
              <a:t> of the event.</a:t>
            </a:r>
          </a:p>
          <a:p>
            <a:pPr algn="l">
              <a:defRPr/>
            </a:pPr>
            <a:endParaRPr lang="ar-JO" sz="2100" dirty="0">
              <a:latin typeface="Arial Rounded MT Bold" pitchFamily="34" charset="0"/>
              <a:cs typeface="Times New Roman" pitchFamily="18" charset="0"/>
            </a:endParaRPr>
          </a:p>
          <a:p>
            <a:pPr algn="l" rtl="0"/>
            <a:endParaRPr lang="ar-JO" sz="2100" dirty="0">
              <a:latin typeface="Arial Rounded MT Bold" pitchFamily="34" charset="0"/>
            </a:endParaRPr>
          </a:p>
        </p:txBody>
      </p:sp>
      <p:sp>
        <p:nvSpPr>
          <p:cNvPr id="4" name="Slide Number Placeholder 3"/>
          <p:cNvSpPr>
            <a:spLocks noGrp="1"/>
          </p:cNvSpPr>
          <p:nvPr>
            <p:ph type="sldNum" sz="quarter" idx="12"/>
          </p:nvPr>
        </p:nvSpPr>
        <p:spPr/>
        <p:txBody>
          <a:bodyPr/>
          <a:lstStyle/>
          <a:p>
            <a:pPr defTabSz="342900"/>
            <a:fld id="{DC958907-F4F8-4A4F-A4BC-A3F5C174694C}" type="slidenum">
              <a:rPr lang="ar-JO">
                <a:solidFill>
                  <a:prstClr val="white"/>
                </a:solidFill>
                <a:latin typeface="Century Gothic" panose="020B0502020202020204"/>
                <a:cs typeface="Arial" panose="020B0604020202020204" pitchFamily="34" charset="0"/>
              </a:rPr>
              <a:pPr defTabSz="342900"/>
              <a:t>44</a:t>
            </a:fld>
            <a:endParaRPr lang="ar-JO">
              <a:solidFill>
                <a:prstClr val="white"/>
              </a:solidFill>
              <a:latin typeface="Century Gothic" panose="020B0502020202020204"/>
              <a:cs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6187"/>
            <a:ext cx="7710985" cy="857250"/>
          </a:xfrm>
        </p:spPr>
        <p:txBody>
          <a:bodyPr>
            <a:noAutofit/>
          </a:bodyPr>
          <a:lstStyle/>
          <a:p>
            <a:r>
              <a:rPr lang="en-US" sz="3300" b="1" dirty="0"/>
              <a:t>According to uterine inversion severity</a:t>
            </a:r>
            <a:endParaRPr lang="ar-JO" sz="3300" b="1" dirty="0"/>
          </a:p>
        </p:txBody>
      </p:sp>
      <p:sp>
        <p:nvSpPr>
          <p:cNvPr id="3" name="Content Placeholder 2"/>
          <p:cNvSpPr>
            <a:spLocks noGrp="1"/>
          </p:cNvSpPr>
          <p:nvPr>
            <p:ph idx="1"/>
          </p:nvPr>
        </p:nvSpPr>
        <p:spPr>
          <a:xfrm>
            <a:off x="457200" y="2730405"/>
            <a:ext cx="8363272" cy="2870295"/>
          </a:xfrm>
        </p:spPr>
        <p:txBody>
          <a:bodyPr>
            <a:normAutofit fontScale="92500"/>
          </a:bodyPr>
          <a:lstStyle/>
          <a:p>
            <a:pPr algn="l" rtl="0"/>
            <a:r>
              <a:rPr lang="en-US" dirty="0">
                <a:solidFill>
                  <a:srgbClr val="FF0000"/>
                </a:solidFill>
                <a:latin typeface="Kartika" pitchFamily="18" charset="0"/>
                <a:cs typeface="Kartika" pitchFamily="18" charset="0"/>
              </a:rPr>
              <a:t>First Degree </a:t>
            </a:r>
            <a:r>
              <a:rPr lang="en-US" dirty="0">
                <a:latin typeface="Kartika" pitchFamily="18" charset="0"/>
                <a:cs typeface="Kartika" pitchFamily="18" charset="0"/>
              </a:rPr>
              <a:t>: Inverted uterine wall extends to but not through the cervix.</a:t>
            </a:r>
          </a:p>
          <a:p>
            <a:pPr algn="l" rtl="0"/>
            <a:endParaRPr lang="en-US" dirty="0">
              <a:latin typeface="Kartika" pitchFamily="18" charset="0"/>
              <a:cs typeface="Kartika" pitchFamily="18" charset="0"/>
            </a:endParaRPr>
          </a:p>
          <a:p>
            <a:pPr algn="l" rtl="0"/>
            <a:endParaRPr lang="en-US" dirty="0">
              <a:latin typeface="Kartika" pitchFamily="18" charset="0"/>
              <a:cs typeface="Kartika" pitchFamily="18" charset="0"/>
            </a:endParaRPr>
          </a:p>
          <a:p>
            <a:pPr algn="l" rtl="0"/>
            <a:r>
              <a:rPr lang="en-US" dirty="0">
                <a:solidFill>
                  <a:srgbClr val="FF0000"/>
                </a:solidFill>
                <a:latin typeface="Kartika" pitchFamily="18" charset="0"/>
                <a:cs typeface="Kartika" pitchFamily="18" charset="0"/>
              </a:rPr>
              <a:t>Second Degree </a:t>
            </a:r>
            <a:r>
              <a:rPr lang="en-US" dirty="0">
                <a:latin typeface="Kartika" pitchFamily="18" charset="0"/>
                <a:cs typeface="Kartika" pitchFamily="18" charset="0"/>
              </a:rPr>
              <a:t>: Inverted uterine wall protrudes through the cervix but  remains in the vagina.</a:t>
            </a:r>
          </a:p>
          <a:p>
            <a:pPr algn="l" rtl="0"/>
            <a:endParaRPr lang="en-US" dirty="0">
              <a:latin typeface="Kartika" pitchFamily="18" charset="0"/>
              <a:cs typeface="Kartika" pitchFamily="18" charset="0"/>
            </a:endParaRPr>
          </a:p>
          <a:p>
            <a:pPr algn="l" rtl="0"/>
            <a:endParaRPr lang="en-US" dirty="0">
              <a:latin typeface="Kartika" pitchFamily="18" charset="0"/>
              <a:cs typeface="Kartika" pitchFamily="18" charset="0"/>
            </a:endParaRPr>
          </a:p>
          <a:p>
            <a:pPr algn="l" rtl="0"/>
            <a:r>
              <a:rPr lang="en-US" dirty="0">
                <a:solidFill>
                  <a:srgbClr val="FF0000"/>
                </a:solidFill>
                <a:latin typeface="Kartika" pitchFamily="18" charset="0"/>
                <a:cs typeface="Kartika" pitchFamily="18" charset="0"/>
              </a:rPr>
              <a:t>Third Degree </a:t>
            </a:r>
            <a:r>
              <a:rPr lang="en-US" dirty="0">
                <a:latin typeface="Kartika" pitchFamily="18" charset="0"/>
                <a:cs typeface="Kartika" pitchFamily="18" charset="0"/>
              </a:rPr>
              <a:t>: Inverted uterine fundus extends outside the vagina.</a:t>
            </a:r>
          </a:p>
          <a:p>
            <a:pPr algn="l" rtl="0"/>
            <a:endParaRPr lang="en-US" dirty="0">
              <a:latin typeface="Kartika" pitchFamily="18" charset="0"/>
              <a:cs typeface="Kartika" pitchFamily="18" charset="0"/>
            </a:endParaRPr>
          </a:p>
          <a:p>
            <a:pPr algn="l" rtl="0"/>
            <a:endParaRPr lang="en-US" dirty="0">
              <a:latin typeface="Kartika" pitchFamily="18" charset="0"/>
              <a:cs typeface="Kartika" pitchFamily="18" charset="0"/>
            </a:endParaRPr>
          </a:p>
          <a:p>
            <a:pPr algn="l" rtl="0"/>
            <a:r>
              <a:rPr lang="en-US" dirty="0">
                <a:solidFill>
                  <a:srgbClr val="FF0000"/>
                </a:solidFill>
                <a:latin typeface="Kartika" pitchFamily="18" charset="0"/>
                <a:cs typeface="Kartika" pitchFamily="18" charset="0"/>
              </a:rPr>
              <a:t>Fourth Degree </a:t>
            </a:r>
            <a:r>
              <a:rPr lang="en-US" dirty="0">
                <a:latin typeface="Kartika" pitchFamily="18" charset="0"/>
                <a:cs typeface="Kartika" pitchFamily="18" charset="0"/>
              </a:rPr>
              <a:t>:Total inversion; both the vagina and uterus are inverted.</a:t>
            </a:r>
            <a:endParaRPr lang="ar-JO" dirty="0">
              <a:latin typeface="Kartika" pitchFamily="18" charset="0"/>
            </a:endParaRPr>
          </a:p>
          <a:p>
            <a:pPr algn="l" rtl="0"/>
            <a:endParaRPr lang="ar-JO" dirty="0">
              <a:latin typeface="Kartika" pitchFamily="18" charset="0"/>
            </a:endParaRPr>
          </a:p>
        </p:txBody>
      </p:sp>
      <p:sp>
        <p:nvSpPr>
          <p:cNvPr id="4" name="Slide Number Placeholder 3"/>
          <p:cNvSpPr>
            <a:spLocks noGrp="1"/>
          </p:cNvSpPr>
          <p:nvPr>
            <p:ph type="sldNum" sz="quarter" idx="12"/>
          </p:nvPr>
        </p:nvSpPr>
        <p:spPr/>
        <p:txBody>
          <a:bodyPr/>
          <a:lstStyle/>
          <a:p>
            <a:pPr defTabSz="342900"/>
            <a:fld id="{DC958907-F4F8-4A4F-A4BC-A3F5C174694C}" type="slidenum">
              <a:rPr lang="ar-JO">
                <a:solidFill>
                  <a:prstClr val="white"/>
                </a:solidFill>
                <a:latin typeface="Century Gothic" panose="020B0502020202020204"/>
                <a:cs typeface="Arial" panose="020B0604020202020204" pitchFamily="34" charset="0"/>
              </a:rPr>
              <a:pPr defTabSz="342900"/>
              <a:t>45</a:t>
            </a:fld>
            <a:endParaRPr lang="ar-JO">
              <a:solidFill>
                <a:prstClr val="white"/>
              </a:solidFill>
              <a:latin typeface="Century Gothic" panose="020B0502020202020204"/>
              <a:cs typeface="Arial" panose="020B0604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57251"/>
            <a:ext cx="9144000" cy="5143500"/>
          </a:xfrm>
        </p:spPr>
      </p:pic>
      <p:sp>
        <p:nvSpPr>
          <p:cNvPr id="3" name="TextBox 2"/>
          <p:cNvSpPr txBox="1"/>
          <p:nvPr/>
        </p:nvSpPr>
        <p:spPr>
          <a:xfrm>
            <a:off x="0" y="1461164"/>
            <a:ext cx="1678676" cy="1338828"/>
          </a:xfrm>
          <a:prstGeom prst="rect">
            <a:avLst/>
          </a:prstGeom>
          <a:noFill/>
        </p:spPr>
        <p:txBody>
          <a:bodyPr wrap="square" rtlCol="0">
            <a:spAutoFit/>
          </a:bodyPr>
          <a:lstStyle/>
          <a:p>
            <a:pPr defTabSz="342900"/>
            <a:r>
              <a:rPr lang="en-US" sz="1350" dirty="0">
                <a:solidFill>
                  <a:prstClr val="black"/>
                </a:solidFill>
                <a:latin typeface="Kartika" pitchFamily="18" charset="0"/>
                <a:cs typeface="Kartika" pitchFamily="18" charset="0"/>
              </a:rPr>
              <a:t>Inverted uterine wall extends to but not through the cervix.</a:t>
            </a:r>
          </a:p>
          <a:p>
            <a:pPr defTabSz="342900"/>
            <a:endParaRPr lang="en-US" sz="1350" dirty="0">
              <a:solidFill>
                <a:prstClr val="black"/>
              </a:solidFill>
              <a:latin typeface="Kartika" pitchFamily="18" charset="0"/>
              <a:cs typeface="Kartika" pitchFamily="18" charset="0"/>
            </a:endParaRPr>
          </a:p>
          <a:p>
            <a:pPr defTabSz="342900"/>
            <a:endParaRPr lang="en-US" sz="1350" dirty="0">
              <a:solidFill>
                <a:prstClr val="black"/>
              </a:solidFill>
              <a:latin typeface="Century Gothic" panose="020B0502020202020204"/>
            </a:endParaRPr>
          </a:p>
        </p:txBody>
      </p:sp>
      <p:sp>
        <p:nvSpPr>
          <p:cNvPr id="5" name="TextBox 4"/>
          <p:cNvSpPr txBox="1"/>
          <p:nvPr/>
        </p:nvSpPr>
        <p:spPr>
          <a:xfrm>
            <a:off x="7639335" y="1665880"/>
            <a:ext cx="1504666" cy="1546577"/>
          </a:xfrm>
          <a:prstGeom prst="rect">
            <a:avLst/>
          </a:prstGeom>
          <a:noFill/>
        </p:spPr>
        <p:txBody>
          <a:bodyPr wrap="square" rtlCol="0">
            <a:spAutoFit/>
          </a:bodyPr>
          <a:lstStyle/>
          <a:p>
            <a:pPr defTabSz="342900"/>
            <a:r>
              <a:rPr lang="en-US" sz="1350" dirty="0">
                <a:solidFill>
                  <a:prstClr val="black"/>
                </a:solidFill>
                <a:latin typeface="Kartika" pitchFamily="18" charset="0"/>
                <a:cs typeface="Kartika" pitchFamily="18" charset="0"/>
              </a:rPr>
              <a:t>Inverted uterine wall protrudes through the cervix but  remains in the vagina.</a:t>
            </a:r>
          </a:p>
          <a:p>
            <a:pPr defTabSz="342900"/>
            <a:endParaRPr lang="en-US" sz="1350" dirty="0">
              <a:solidFill>
                <a:prstClr val="black"/>
              </a:solidFill>
              <a:latin typeface="Century Gothic" panose="020B0502020202020204"/>
            </a:endParaRPr>
          </a:p>
        </p:txBody>
      </p:sp>
      <p:sp>
        <p:nvSpPr>
          <p:cNvPr id="6" name="TextBox 5"/>
          <p:cNvSpPr txBox="1"/>
          <p:nvPr/>
        </p:nvSpPr>
        <p:spPr>
          <a:xfrm>
            <a:off x="143303" y="4194128"/>
            <a:ext cx="1535373" cy="1338828"/>
          </a:xfrm>
          <a:prstGeom prst="rect">
            <a:avLst/>
          </a:prstGeom>
          <a:noFill/>
        </p:spPr>
        <p:txBody>
          <a:bodyPr wrap="square" rtlCol="0">
            <a:spAutoFit/>
          </a:bodyPr>
          <a:lstStyle/>
          <a:p>
            <a:pPr defTabSz="342900"/>
            <a:r>
              <a:rPr lang="en-US" sz="1350" dirty="0">
                <a:solidFill>
                  <a:prstClr val="black"/>
                </a:solidFill>
                <a:latin typeface="Kartika" pitchFamily="18" charset="0"/>
                <a:cs typeface="Kartika" pitchFamily="18" charset="0"/>
              </a:rPr>
              <a:t>Inverted uterine fundus extends outside the vagina.</a:t>
            </a:r>
          </a:p>
          <a:p>
            <a:pPr defTabSz="342900"/>
            <a:endParaRPr lang="en-US" sz="1350" dirty="0">
              <a:solidFill>
                <a:prstClr val="black"/>
              </a:solidFill>
              <a:latin typeface="Kartika" pitchFamily="18" charset="0"/>
              <a:cs typeface="Kartika" pitchFamily="18" charset="0"/>
            </a:endParaRPr>
          </a:p>
          <a:p>
            <a:pPr defTabSz="342900"/>
            <a:endParaRPr lang="en-US" sz="1350" dirty="0">
              <a:solidFill>
                <a:prstClr val="black"/>
              </a:solidFill>
              <a:latin typeface="Century Gothic" panose="020B0502020202020204"/>
            </a:endParaRPr>
          </a:p>
        </p:txBody>
      </p:sp>
      <p:sp>
        <p:nvSpPr>
          <p:cNvPr id="7" name="TextBox 6"/>
          <p:cNvSpPr txBox="1"/>
          <p:nvPr/>
        </p:nvSpPr>
        <p:spPr>
          <a:xfrm>
            <a:off x="7639335" y="5094374"/>
            <a:ext cx="1504666" cy="1338828"/>
          </a:xfrm>
          <a:prstGeom prst="rect">
            <a:avLst/>
          </a:prstGeom>
          <a:noFill/>
        </p:spPr>
        <p:txBody>
          <a:bodyPr wrap="square" rtlCol="0">
            <a:spAutoFit/>
          </a:bodyPr>
          <a:lstStyle/>
          <a:p>
            <a:pPr defTabSz="342900"/>
            <a:r>
              <a:rPr lang="en-US" sz="1350" dirty="0">
                <a:solidFill>
                  <a:prstClr val="black"/>
                </a:solidFill>
                <a:latin typeface="Kartika" pitchFamily="18" charset="0"/>
                <a:cs typeface="Kartika" pitchFamily="18" charset="0"/>
              </a:rPr>
              <a:t>Total inversion; both the vagina and uterus are inverted.</a:t>
            </a:r>
            <a:endParaRPr lang="ar-JO" sz="1350" dirty="0">
              <a:solidFill>
                <a:prstClr val="black"/>
              </a:solidFill>
              <a:latin typeface="Kartika" pitchFamily="18" charset="0"/>
              <a:cs typeface="Arial" panose="020B0604020202020204" pitchFamily="34" charset="0"/>
            </a:endParaRPr>
          </a:p>
          <a:p>
            <a:pPr defTabSz="342900"/>
            <a:endParaRPr lang="en-US" sz="1350" dirty="0">
              <a:solidFill>
                <a:prstClr val="black"/>
              </a:solidFill>
              <a:latin typeface="Century Gothic" panose="020B0502020202020204"/>
            </a:endParaRPr>
          </a:p>
        </p:txBody>
      </p:sp>
    </p:spTree>
    <p:extLst>
      <p:ext uri="{BB962C8B-B14F-4D97-AF65-F5344CB8AC3E}">
        <p14:creationId xmlns:p14="http://schemas.microsoft.com/office/powerpoint/2010/main" val="26931981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322766"/>
            <a:ext cx="8686800" cy="857250"/>
          </a:xfrm>
        </p:spPr>
        <p:txBody>
          <a:bodyPr>
            <a:normAutofit/>
          </a:bodyPr>
          <a:lstStyle/>
          <a:p>
            <a:r>
              <a:rPr lang="en-US" b="1" dirty="0"/>
              <a:t>According to timing of the event</a:t>
            </a:r>
            <a:endParaRPr lang="ar-JO" b="1" dirty="0"/>
          </a:p>
        </p:txBody>
      </p:sp>
      <p:sp>
        <p:nvSpPr>
          <p:cNvPr id="3" name="Content Placeholder 2"/>
          <p:cNvSpPr>
            <a:spLocks noGrp="1"/>
          </p:cNvSpPr>
          <p:nvPr>
            <p:ph idx="1"/>
          </p:nvPr>
        </p:nvSpPr>
        <p:spPr/>
        <p:txBody>
          <a:bodyPr>
            <a:noAutofit/>
          </a:bodyPr>
          <a:lstStyle/>
          <a:p>
            <a:pPr algn="l" rtl="0">
              <a:buNone/>
            </a:pPr>
            <a:endParaRPr lang="en-US" sz="2100" dirty="0">
              <a:latin typeface="Kartika" pitchFamily="18" charset="0"/>
              <a:cs typeface="Kartika" pitchFamily="18" charset="0"/>
            </a:endParaRPr>
          </a:p>
          <a:p>
            <a:pPr algn="l" rtl="0"/>
            <a:r>
              <a:rPr lang="en-US" sz="2100" dirty="0">
                <a:solidFill>
                  <a:srgbClr val="FF0000"/>
                </a:solidFill>
                <a:latin typeface="Kartika" pitchFamily="18" charset="0"/>
                <a:cs typeface="Kartika" pitchFamily="18" charset="0"/>
              </a:rPr>
              <a:t>Acute</a:t>
            </a:r>
            <a:r>
              <a:rPr lang="en-US" sz="2100" dirty="0">
                <a:latin typeface="Kartika" pitchFamily="18" charset="0"/>
                <a:cs typeface="Kartika" pitchFamily="18" charset="0"/>
              </a:rPr>
              <a:t> : Within 24 hours of delivery .</a:t>
            </a:r>
          </a:p>
          <a:p>
            <a:pPr algn="l" rtl="0"/>
            <a:endParaRPr lang="en-US" sz="2100" dirty="0">
              <a:latin typeface="Kartika" pitchFamily="18" charset="0"/>
              <a:cs typeface="Kartika" pitchFamily="18" charset="0"/>
            </a:endParaRPr>
          </a:p>
          <a:p>
            <a:pPr algn="l" rtl="0"/>
            <a:r>
              <a:rPr lang="en-US" sz="2100" dirty="0">
                <a:solidFill>
                  <a:srgbClr val="FF0000"/>
                </a:solidFill>
                <a:latin typeface="Kartika" pitchFamily="18" charset="0"/>
                <a:cs typeface="Kartika" pitchFamily="18" charset="0"/>
              </a:rPr>
              <a:t>Subacute</a:t>
            </a:r>
            <a:r>
              <a:rPr lang="en-US" sz="2100" dirty="0">
                <a:latin typeface="Kartika" pitchFamily="18" charset="0"/>
                <a:cs typeface="Kartika" pitchFamily="18" charset="0"/>
              </a:rPr>
              <a:t> : More than 24 hours but less than 4 weeks postpartum.</a:t>
            </a:r>
          </a:p>
          <a:p>
            <a:pPr algn="l" rtl="0"/>
            <a:endParaRPr lang="en-US" sz="2100" dirty="0">
              <a:latin typeface="Kartika" pitchFamily="18" charset="0"/>
              <a:cs typeface="Kartika" pitchFamily="18" charset="0"/>
            </a:endParaRPr>
          </a:p>
          <a:p>
            <a:pPr algn="l" rtl="0"/>
            <a:r>
              <a:rPr lang="en-US" sz="2100" dirty="0">
                <a:solidFill>
                  <a:srgbClr val="FF0000"/>
                </a:solidFill>
                <a:latin typeface="Kartika" pitchFamily="18" charset="0"/>
                <a:cs typeface="Kartika" pitchFamily="18" charset="0"/>
              </a:rPr>
              <a:t>Chronic</a:t>
            </a:r>
            <a:r>
              <a:rPr lang="en-US" sz="2100" dirty="0">
                <a:latin typeface="Kartika" pitchFamily="18" charset="0"/>
                <a:cs typeface="Kartika" pitchFamily="18" charset="0"/>
              </a:rPr>
              <a:t> : more than 4 weeks after delivery</a:t>
            </a:r>
            <a:endParaRPr lang="ar-JO" sz="2100" dirty="0">
              <a:latin typeface="Kartika" pitchFamily="18" charset="0"/>
            </a:endParaRPr>
          </a:p>
        </p:txBody>
      </p:sp>
      <p:sp>
        <p:nvSpPr>
          <p:cNvPr id="4" name="Slide Number Placeholder 3"/>
          <p:cNvSpPr>
            <a:spLocks noGrp="1"/>
          </p:cNvSpPr>
          <p:nvPr>
            <p:ph type="sldNum" sz="quarter" idx="12"/>
          </p:nvPr>
        </p:nvSpPr>
        <p:spPr/>
        <p:txBody>
          <a:bodyPr/>
          <a:lstStyle/>
          <a:p>
            <a:pPr defTabSz="342900"/>
            <a:fld id="{DC958907-F4F8-4A4F-A4BC-A3F5C174694C}" type="slidenum">
              <a:rPr lang="ar-JO">
                <a:solidFill>
                  <a:prstClr val="white"/>
                </a:solidFill>
                <a:latin typeface="Century Gothic" panose="020B0502020202020204"/>
                <a:cs typeface="Arial" panose="020B0604020202020204" pitchFamily="34" charset="0"/>
              </a:rPr>
              <a:pPr defTabSz="342900"/>
              <a:t>47</a:t>
            </a:fld>
            <a:endParaRPr lang="ar-JO">
              <a:solidFill>
                <a:prstClr val="white"/>
              </a:solidFill>
              <a:latin typeface="Century Gothic" panose="020B0502020202020204"/>
              <a:cs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06742"/>
            <a:ext cx="8229600" cy="857250"/>
          </a:xfrm>
        </p:spPr>
        <p:txBody>
          <a:bodyPr/>
          <a:lstStyle/>
          <a:p>
            <a:r>
              <a:rPr lang="en-US" b="1" dirty="0"/>
              <a:t>Clinical presentation</a:t>
            </a:r>
            <a:endParaRPr lang="ar-JO" b="1" dirty="0"/>
          </a:p>
        </p:txBody>
      </p:sp>
      <p:sp>
        <p:nvSpPr>
          <p:cNvPr id="3" name="Content Placeholder 2"/>
          <p:cNvSpPr>
            <a:spLocks noGrp="1"/>
          </p:cNvSpPr>
          <p:nvPr>
            <p:ph idx="1"/>
          </p:nvPr>
        </p:nvSpPr>
        <p:spPr>
          <a:xfrm>
            <a:off x="866216" y="2820111"/>
            <a:ext cx="6619244" cy="2562225"/>
          </a:xfrm>
        </p:spPr>
        <p:txBody>
          <a:bodyPr>
            <a:noAutofit/>
          </a:bodyPr>
          <a:lstStyle/>
          <a:p>
            <a:pPr algn="l" rtl="0"/>
            <a:r>
              <a:rPr lang="en-US" sz="1800" dirty="0">
                <a:latin typeface="Kartika" pitchFamily="18" charset="0"/>
                <a:cs typeface="Kartika" pitchFamily="18" charset="0"/>
              </a:rPr>
              <a:t>Vaginal bleeding potentially resulting in shock</a:t>
            </a:r>
          </a:p>
          <a:p>
            <a:pPr algn="l" rtl="0"/>
            <a:endParaRPr lang="en-US" sz="1800" dirty="0">
              <a:latin typeface="Kartika" pitchFamily="18" charset="0"/>
              <a:cs typeface="Kartika" pitchFamily="18" charset="0"/>
            </a:endParaRPr>
          </a:p>
          <a:p>
            <a:pPr algn="l" rtl="0"/>
            <a:r>
              <a:rPr lang="en-US" sz="1800" dirty="0">
                <a:latin typeface="Kartika" pitchFamily="18" charset="0"/>
                <a:cs typeface="Kartika" pitchFamily="18" charset="0"/>
              </a:rPr>
              <a:t>lower abdominal pain</a:t>
            </a:r>
          </a:p>
          <a:p>
            <a:pPr algn="l" rtl="0"/>
            <a:endParaRPr lang="en-US" sz="1800" dirty="0">
              <a:latin typeface="Kartika" pitchFamily="18" charset="0"/>
              <a:cs typeface="Kartika" pitchFamily="18" charset="0"/>
            </a:endParaRPr>
          </a:p>
          <a:p>
            <a:pPr algn="l" rtl="0"/>
            <a:r>
              <a:rPr lang="en-US" sz="1800" dirty="0">
                <a:latin typeface="Kartika" pitchFamily="18" charset="0"/>
                <a:cs typeface="Kartika" pitchFamily="18" charset="0"/>
              </a:rPr>
              <a:t> The presence of a smooth, round mass protruding from the cervix or vagina</a:t>
            </a:r>
          </a:p>
          <a:p>
            <a:pPr algn="l" rtl="0"/>
            <a:endParaRPr lang="en-US" sz="1800" dirty="0">
              <a:latin typeface="Kartika" pitchFamily="18" charset="0"/>
              <a:cs typeface="Kartika" pitchFamily="18" charset="0"/>
            </a:endParaRPr>
          </a:p>
          <a:p>
            <a:pPr algn="l" rtl="0"/>
            <a:r>
              <a:rPr lang="en-US" sz="1800" dirty="0">
                <a:latin typeface="Kartika" pitchFamily="18" charset="0"/>
                <a:cs typeface="Kartika" pitchFamily="18" charset="0"/>
              </a:rPr>
              <a:t>On abdominal examination , absence of uterine fundus.</a:t>
            </a:r>
          </a:p>
          <a:p>
            <a:pPr algn="l" rtl="0"/>
            <a:endParaRPr lang="ar-JO" sz="1800" dirty="0">
              <a:latin typeface="Kartika" pitchFamily="18" charset="0"/>
            </a:endParaRPr>
          </a:p>
        </p:txBody>
      </p:sp>
      <p:sp>
        <p:nvSpPr>
          <p:cNvPr id="4" name="Slide Number Placeholder 3"/>
          <p:cNvSpPr>
            <a:spLocks noGrp="1"/>
          </p:cNvSpPr>
          <p:nvPr>
            <p:ph type="sldNum" sz="quarter" idx="12"/>
          </p:nvPr>
        </p:nvSpPr>
        <p:spPr/>
        <p:txBody>
          <a:bodyPr/>
          <a:lstStyle/>
          <a:p>
            <a:pPr defTabSz="342900"/>
            <a:fld id="{DC958907-F4F8-4A4F-A4BC-A3F5C174694C}" type="slidenum">
              <a:rPr lang="ar-JO">
                <a:solidFill>
                  <a:prstClr val="white"/>
                </a:solidFill>
                <a:latin typeface="Century Gothic" panose="020B0502020202020204"/>
                <a:cs typeface="Arial" panose="020B0604020202020204" pitchFamily="34" charset="0"/>
              </a:rPr>
              <a:pPr defTabSz="342900"/>
              <a:t>48</a:t>
            </a:fld>
            <a:endParaRPr lang="ar-JO">
              <a:solidFill>
                <a:prstClr val="white"/>
              </a:solidFill>
              <a:latin typeface="Century Gothic" panose="020B0502020202020204"/>
              <a:cs typeface="Arial" panose="020B06040202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3" y="1052736"/>
            <a:ext cx="8604448" cy="857250"/>
          </a:xfrm>
        </p:spPr>
        <p:txBody>
          <a:bodyPr/>
          <a:lstStyle/>
          <a:p>
            <a:r>
              <a:rPr lang="en-US" b="1" dirty="0"/>
              <a:t>Diagnosis</a:t>
            </a:r>
            <a:endParaRPr lang="ar-JO" b="1" dirty="0"/>
          </a:p>
        </p:txBody>
      </p:sp>
      <p:sp>
        <p:nvSpPr>
          <p:cNvPr id="3" name="Content Placeholder 2"/>
          <p:cNvSpPr>
            <a:spLocks noGrp="1"/>
          </p:cNvSpPr>
          <p:nvPr>
            <p:ph idx="1"/>
          </p:nvPr>
        </p:nvSpPr>
        <p:spPr>
          <a:xfrm>
            <a:off x="457200" y="2699698"/>
            <a:ext cx="8229600" cy="3051560"/>
          </a:xfrm>
        </p:spPr>
        <p:txBody>
          <a:bodyPr vert="horz" lIns="68580" tIns="34290" rIns="68580" bIns="34290" rtlCol="0">
            <a:noAutofit/>
          </a:bodyPr>
          <a:lstStyle/>
          <a:p>
            <a:r>
              <a:rPr lang="en-US" sz="1800" dirty="0">
                <a:solidFill>
                  <a:srgbClr val="FF0000"/>
                </a:solidFill>
                <a:latin typeface="Kartika" pitchFamily="18" charset="0"/>
                <a:cs typeface="Kartika" pitchFamily="18" charset="0"/>
              </a:rPr>
              <a:t>Mainly Clinically  </a:t>
            </a:r>
          </a:p>
          <a:p>
            <a:pPr>
              <a:buFont typeface="Wingdings 3" charset="2"/>
              <a:buNone/>
            </a:pPr>
            <a:r>
              <a:rPr lang="en-US" sz="1800" dirty="0">
                <a:latin typeface="Kartika" pitchFamily="18" charset="0"/>
                <a:cs typeface="Kartika" pitchFamily="18" charset="0"/>
              </a:rPr>
              <a:t>- Classic observations include : </a:t>
            </a:r>
          </a:p>
          <a:p>
            <a:pPr>
              <a:buFont typeface="Wingdings 3" charset="2"/>
              <a:buNone/>
            </a:pPr>
            <a:r>
              <a:rPr lang="en-US" sz="1800" dirty="0">
                <a:latin typeface="Kartika" pitchFamily="18" charset="0"/>
                <a:cs typeface="Kartika" pitchFamily="18" charset="0"/>
              </a:rPr>
              <a:t>1- early-onset postpartum hemorrhage </a:t>
            </a:r>
          </a:p>
          <a:p>
            <a:pPr>
              <a:buFont typeface="Wingdings 3" charset="2"/>
              <a:buNone/>
            </a:pPr>
            <a:r>
              <a:rPr lang="en-US" sz="1800" dirty="0">
                <a:latin typeface="Kartika" pitchFamily="18" charset="0"/>
                <a:cs typeface="Kartika" pitchFamily="18" charset="0"/>
              </a:rPr>
              <a:t>2- sudden appearance of a vaginal mass </a:t>
            </a:r>
          </a:p>
          <a:p>
            <a:pPr>
              <a:buFont typeface="Wingdings 3" charset="2"/>
              <a:buNone/>
            </a:pPr>
            <a:r>
              <a:rPr lang="en-US" sz="1800" dirty="0">
                <a:latin typeface="Kartika" pitchFamily="18" charset="0"/>
                <a:cs typeface="Kartika" pitchFamily="18" charset="0"/>
              </a:rPr>
              <a:t>3- various degrees of maternal cardiovascular collapse.</a:t>
            </a:r>
          </a:p>
          <a:p>
            <a:endParaRPr lang="en-US" sz="1800" dirty="0">
              <a:latin typeface="Kartika" pitchFamily="18" charset="0"/>
              <a:cs typeface="Kartika" pitchFamily="18" charset="0"/>
            </a:endParaRPr>
          </a:p>
          <a:p>
            <a:r>
              <a:rPr lang="en-US" sz="1800" dirty="0">
                <a:latin typeface="Kartika" pitchFamily="18" charset="0"/>
                <a:cs typeface="Kartika" pitchFamily="18" charset="0"/>
              </a:rPr>
              <a:t>In incomplete inversions : </a:t>
            </a:r>
          </a:p>
          <a:p>
            <a:r>
              <a:rPr lang="en-US" sz="1800" dirty="0">
                <a:latin typeface="Kartika" pitchFamily="18" charset="0"/>
                <a:cs typeface="Kartika" pitchFamily="18" charset="0"/>
              </a:rPr>
              <a:t>a mass is may not be seen externally and postpartum hemorrhage is usually the most striking symptom.</a:t>
            </a:r>
          </a:p>
          <a:p>
            <a:endParaRPr lang="en-US" sz="1800" dirty="0">
              <a:latin typeface="Kartika" pitchFamily="18" charset="0"/>
              <a:cs typeface="Kartika" pitchFamily="18" charset="0"/>
            </a:endParaRPr>
          </a:p>
          <a:p>
            <a:pPr>
              <a:buFont typeface="Wingdings 3" charset="2"/>
              <a:buNone/>
            </a:pPr>
            <a:r>
              <a:rPr lang="en-US" sz="1800" dirty="0">
                <a:latin typeface="Kartika" pitchFamily="18" charset="0"/>
                <a:cs typeface="Kartika" pitchFamily="18" charset="0"/>
              </a:rPr>
              <a:t> </a:t>
            </a:r>
            <a:endParaRPr lang="ar-JO" sz="1800" dirty="0">
              <a:latin typeface="Kartika" pitchFamily="18" charset="0"/>
              <a:cs typeface="Kartika" pitchFamily="18" charset="0"/>
            </a:endParaRPr>
          </a:p>
        </p:txBody>
      </p:sp>
      <p:sp>
        <p:nvSpPr>
          <p:cNvPr id="5" name="Slide Number Placeholder 4"/>
          <p:cNvSpPr>
            <a:spLocks noGrp="1"/>
          </p:cNvSpPr>
          <p:nvPr>
            <p:ph type="sldNum" sz="quarter" idx="12"/>
          </p:nvPr>
        </p:nvSpPr>
        <p:spPr/>
        <p:txBody>
          <a:bodyPr/>
          <a:lstStyle/>
          <a:p>
            <a:pPr defTabSz="342900"/>
            <a:fld id="{DC958907-F4F8-4A4F-A4BC-A3F5C174694C}" type="slidenum">
              <a:rPr lang="ar-JO">
                <a:solidFill>
                  <a:prstClr val="white"/>
                </a:solidFill>
                <a:latin typeface="Century Gothic" panose="020B0502020202020204"/>
                <a:cs typeface="Arial" panose="020B0604020202020204" pitchFamily="34" charset="0"/>
              </a:rPr>
              <a:pPr defTabSz="342900"/>
              <a:t>49</a:t>
            </a:fld>
            <a:endParaRPr lang="ar-JO">
              <a:solidFill>
                <a:prstClr val="white"/>
              </a:solidFill>
              <a:latin typeface="Century Gothic" panose="020B0502020202020204"/>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Causes of primary PPH (4 T’s)</a:t>
            </a:r>
          </a:p>
        </p:txBody>
      </p:sp>
      <p:pic>
        <p:nvPicPr>
          <p:cNvPr id="4" name="Picture 4">
            <a:extLst>
              <a:ext uri="{FF2B5EF4-FFF2-40B4-BE49-F238E27FC236}">
                <a16:creationId xmlns:a16="http://schemas.microsoft.com/office/drawing/2014/main" id="{8C119F06-82C7-CA48-B5BA-54ADFAAF0553}"/>
              </a:ext>
            </a:extLst>
          </p:cNvPr>
          <p:cNvPicPr>
            <a:picLocks noGrp="1" noChangeAspect="1"/>
          </p:cNvPicPr>
          <p:nvPr>
            <p:ph idx="1"/>
          </p:nvPr>
        </p:nvPicPr>
        <p:blipFill>
          <a:blip r:embed="rId2"/>
          <a:stretch>
            <a:fillRect/>
          </a:stretch>
        </p:blipFill>
        <p:spPr>
          <a:xfrm>
            <a:off x="457200" y="1676400"/>
            <a:ext cx="8229599" cy="35052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Manegement</a:t>
            </a:r>
            <a:r>
              <a:rPr lang="en-US" dirty="0"/>
              <a:t> </a:t>
            </a:r>
          </a:p>
        </p:txBody>
      </p:sp>
      <p:sp>
        <p:nvSpPr>
          <p:cNvPr id="3" name="Content Placeholder 2"/>
          <p:cNvSpPr>
            <a:spLocks noGrp="1"/>
          </p:cNvSpPr>
          <p:nvPr>
            <p:ph idx="1"/>
          </p:nvPr>
        </p:nvSpPr>
        <p:spPr>
          <a:xfrm>
            <a:off x="327547" y="2617812"/>
            <a:ext cx="8628797" cy="3382939"/>
          </a:xfrm>
        </p:spPr>
        <p:txBody>
          <a:bodyPr>
            <a:normAutofit/>
          </a:bodyPr>
          <a:lstStyle/>
          <a:p>
            <a:r>
              <a:rPr lang="en-US" sz="1500" b="1" dirty="0"/>
              <a:t>Discontinue </a:t>
            </a:r>
            <a:r>
              <a:rPr lang="en-US" sz="1500" b="1" dirty="0" err="1"/>
              <a:t>uterotonic</a:t>
            </a:r>
            <a:r>
              <a:rPr lang="en-US" sz="1500" b="1" dirty="0"/>
              <a:t> drugs</a:t>
            </a:r>
            <a:r>
              <a:rPr lang="en-US" sz="1500" dirty="0"/>
              <a:t> since uterine relaxation is needed for replacement of the uterine fundus</a:t>
            </a:r>
          </a:p>
          <a:p>
            <a:r>
              <a:rPr lang="en-US" sz="1500" b="1" dirty="0"/>
              <a:t>Call for immediate assistance</a:t>
            </a:r>
            <a:endParaRPr lang="en-US" sz="1500" dirty="0"/>
          </a:p>
          <a:p>
            <a:r>
              <a:rPr lang="en-US" sz="1500" b="1" dirty="0">
                <a:solidFill>
                  <a:schemeClr val="tx1"/>
                </a:solidFill>
              </a:rPr>
              <a:t>Establish adequate intravenous access and aggressive fluid/blood product resuscitation </a:t>
            </a:r>
            <a:r>
              <a:rPr lang="en-US" sz="1500" dirty="0">
                <a:solidFill>
                  <a:schemeClr val="tx1"/>
                </a:solidFill>
              </a:rPr>
              <a:t>place two large bore cannulas and begin infusion of crystalloid to support blood pressure</a:t>
            </a:r>
            <a:endParaRPr lang="en-US" sz="1500" b="1" dirty="0"/>
          </a:p>
          <a:p>
            <a:r>
              <a:rPr lang="en-US" sz="1500" b="1" dirty="0"/>
              <a:t>Do not remove the placenta: Management of the placenta</a:t>
            </a:r>
            <a:r>
              <a:rPr lang="en-US" sz="1500" dirty="0"/>
              <a:t> — do not remove the placenta until the uterus has been replaced. Removing the placenta before replacing the uterus increases blood loss, which may be severe </a:t>
            </a:r>
          </a:p>
          <a:p>
            <a:r>
              <a:rPr lang="en-US" sz="1500" b="1" dirty="0"/>
              <a:t>Immediately attempt to manually replace the inverted uterus</a:t>
            </a:r>
            <a:r>
              <a:rPr lang="en-US" sz="1500" dirty="0"/>
              <a:t> to its normal position</a:t>
            </a:r>
          </a:p>
        </p:txBody>
      </p:sp>
    </p:spTree>
    <p:extLst>
      <p:ext uri="{BB962C8B-B14F-4D97-AF65-F5344CB8AC3E}">
        <p14:creationId xmlns:p14="http://schemas.microsoft.com/office/powerpoint/2010/main" val="25661194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5210033" cy="5143500"/>
          </a:xfrm>
          <a:prstGeom prst="rect">
            <a:avLst/>
          </a:prstGeom>
        </p:spPr>
      </p:pic>
      <p:sp>
        <p:nvSpPr>
          <p:cNvPr id="3" name="Content Placeholder 5"/>
          <p:cNvSpPr txBox="1">
            <a:spLocks/>
          </p:cNvSpPr>
          <p:nvPr/>
        </p:nvSpPr>
        <p:spPr>
          <a:xfrm>
            <a:off x="5210033" y="1768238"/>
            <a:ext cx="3807726" cy="3951027"/>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257175" indent="-257175" defTabSz="342900">
              <a:spcBef>
                <a:spcPts val="750"/>
              </a:spcBef>
              <a:buClr>
                <a:srgbClr val="B01513"/>
              </a:buClr>
            </a:pPr>
            <a:r>
              <a:rPr lang="en-US" sz="2100">
                <a:solidFill>
                  <a:prstClr val="black">
                    <a:lumMod val="75000"/>
                    <a:lumOff val="25000"/>
                  </a:prstClr>
                </a:solidFill>
                <a:latin typeface="Century Gothic" panose="020B0502020202020204"/>
              </a:rPr>
              <a:t>The inverted uterus is replaced by placing a hand inside the vagina and pushing the fundus along the long axis of the vagina toward the umbilicus. If a constriction ring is palpable, pressure should be applied to the part of the fundus nearest the ring to ease it through from bottom to top.</a:t>
            </a:r>
            <a:endParaRPr lang="en-US" sz="2100" dirty="0">
              <a:solidFill>
                <a:prstClr val="black">
                  <a:lumMod val="75000"/>
                  <a:lumOff val="25000"/>
                </a:prstClr>
              </a:solidFill>
              <a:latin typeface="Century Gothic" panose="020B0502020202020204"/>
            </a:endParaRPr>
          </a:p>
        </p:txBody>
      </p:sp>
    </p:spTree>
    <p:extLst>
      <p:ext uri="{BB962C8B-B14F-4D97-AF65-F5344CB8AC3E}">
        <p14:creationId xmlns:p14="http://schemas.microsoft.com/office/powerpoint/2010/main" val="36071273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manual replacement cont.</a:t>
            </a:r>
            <a:endParaRPr lang="ar-JO" dirty="0"/>
          </a:p>
        </p:txBody>
      </p:sp>
      <p:sp>
        <p:nvSpPr>
          <p:cNvPr id="4" name="Content Placeholder 3"/>
          <p:cNvSpPr>
            <a:spLocks noGrp="1"/>
          </p:cNvSpPr>
          <p:nvPr>
            <p:ph idx="1"/>
          </p:nvPr>
        </p:nvSpPr>
        <p:spPr>
          <a:xfrm>
            <a:off x="457200" y="2750877"/>
            <a:ext cx="8229600" cy="2780248"/>
          </a:xfrm>
          <a:prstGeom prst="rect">
            <a:avLst/>
          </a:prstGeom>
        </p:spPr>
        <p:txBody>
          <a:bodyPr wrap="square">
            <a:spAutoFit/>
          </a:bodyPr>
          <a:lstStyle/>
          <a:p>
            <a:pPr algn="l" rtl="0"/>
            <a:r>
              <a:rPr lang="en-US" sz="2100" dirty="0">
                <a:solidFill>
                  <a:schemeClr val="tx1"/>
                </a:solidFill>
                <a:latin typeface="Kartika" pitchFamily="18" charset="0"/>
                <a:cs typeface="Kartika" pitchFamily="18" charset="0"/>
              </a:rPr>
              <a:t>If this is unsuccessful, a further attempt should be made using </a:t>
            </a:r>
            <a:r>
              <a:rPr lang="en-US" sz="2100" b="1" dirty="0">
                <a:solidFill>
                  <a:schemeClr val="tx1"/>
                </a:solidFill>
                <a:latin typeface="Kartika" pitchFamily="18" charset="0"/>
                <a:cs typeface="Kartika" pitchFamily="18" charset="0"/>
              </a:rPr>
              <a:t>IV nitroglycerin</a:t>
            </a:r>
            <a:r>
              <a:rPr lang="en-US" sz="2100" dirty="0">
                <a:solidFill>
                  <a:schemeClr val="tx1"/>
                </a:solidFill>
                <a:latin typeface="Kartika" pitchFamily="18" charset="0"/>
                <a:cs typeface="Kartika" pitchFamily="18" charset="0"/>
              </a:rPr>
              <a:t> (100 </a:t>
            </a:r>
            <a:r>
              <a:rPr lang="en-US" sz="2100" dirty="0" err="1">
                <a:solidFill>
                  <a:schemeClr val="tx1"/>
                </a:solidFill>
                <a:latin typeface="Kartika" pitchFamily="18" charset="0"/>
                <a:cs typeface="Kartika" pitchFamily="18" charset="0"/>
              </a:rPr>
              <a:t>μg</a:t>
            </a:r>
            <a:r>
              <a:rPr lang="en-US" sz="2100" dirty="0">
                <a:solidFill>
                  <a:schemeClr val="tx1"/>
                </a:solidFill>
                <a:latin typeface="Kartika" pitchFamily="18" charset="0"/>
                <a:cs typeface="Kartika" pitchFamily="18" charset="0"/>
              </a:rPr>
              <a:t>) or </a:t>
            </a:r>
            <a:r>
              <a:rPr lang="en-US" sz="2100" b="1" dirty="0">
                <a:solidFill>
                  <a:schemeClr val="tx1"/>
                </a:solidFill>
                <a:latin typeface="Kartika" pitchFamily="18" charset="0"/>
                <a:cs typeface="Kartika" pitchFamily="18" charset="0"/>
              </a:rPr>
              <a:t>general anesthesia </a:t>
            </a:r>
            <a:r>
              <a:rPr lang="en-US" sz="2100" dirty="0">
                <a:solidFill>
                  <a:schemeClr val="tx1"/>
                </a:solidFill>
                <a:latin typeface="Kartika" pitchFamily="18" charset="0"/>
                <a:cs typeface="Kartika" pitchFamily="18" charset="0"/>
              </a:rPr>
              <a:t>to relax the uterine muscle. Once replaced, a dilute infusion of </a:t>
            </a:r>
            <a:r>
              <a:rPr lang="en-US" sz="2100" dirty="0" err="1">
                <a:solidFill>
                  <a:schemeClr val="tx1"/>
                </a:solidFill>
                <a:latin typeface="Kartika" pitchFamily="18" charset="0"/>
                <a:cs typeface="Kartika" pitchFamily="18" charset="0"/>
              </a:rPr>
              <a:t>oxytocin</a:t>
            </a:r>
            <a:r>
              <a:rPr lang="en-US" sz="2100" dirty="0">
                <a:solidFill>
                  <a:schemeClr val="tx1"/>
                </a:solidFill>
                <a:latin typeface="Kartika" pitchFamily="18" charset="0"/>
                <a:cs typeface="Kartika" pitchFamily="18" charset="0"/>
              </a:rPr>
              <a:t> should be started to cause the uterus to contract before removing the intrauterine hand. </a:t>
            </a:r>
          </a:p>
          <a:p>
            <a:pPr algn="l" rtl="0"/>
            <a:r>
              <a:rPr lang="en-US" sz="2100" dirty="0">
                <a:solidFill>
                  <a:schemeClr val="tx1"/>
                </a:solidFill>
                <a:latin typeface="Kartika" pitchFamily="18" charset="0"/>
                <a:cs typeface="Kartika" pitchFamily="18" charset="0"/>
              </a:rPr>
              <a:t>Rarely, the uterus cannot be replaced from below, and a surgical procedure may be required. </a:t>
            </a:r>
            <a:endParaRPr lang="ar-JO" sz="2100" dirty="0">
              <a:solidFill>
                <a:schemeClr val="tx1"/>
              </a:solidFill>
              <a:latin typeface="Kartika"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285875"/>
            <a:ext cx="8229600" cy="857250"/>
          </a:xfrm>
        </p:spPr>
        <p:txBody>
          <a:bodyPr/>
          <a:lstStyle/>
          <a:p>
            <a:r>
              <a:rPr lang="en-US" b="1" dirty="0"/>
              <a:t>Hydrostatic reduction</a:t>
            </a:r>
            <a:endParaRPr lang="ar-JO" b="1" dirty="0"/>
          </a:p>
        </p:txBody>
      </p:sp>
      <p:sp>
        <p:nvSpPr>
          <p:cNvPr id="3" name="Content Placeholder 2"/>
          <p:cNvSpPr>
            <a:spLocks noGrp="1"/>
          </p:cNvSpPr>
          <p:nvPr>
            <p:ph idx="1"/>
          </p:nvPr>
        </p:nvSpPr>
        <p:spPr>
          <a:xfrm>
            <a:off x="251520" y="2617811"/>
            <a:ext cx="8892480" cy="3629862"/>
          </a:xfrm>
        </p:spPr>
        <p:txBody>
          <a:bodyPr>
            <a:noAutofit/>
          </a:bodyPr>
          <a:lstStyle/>
          <a:p>
            <a:pPr algn="l" rtl="0"/>
            <a:r>
              <a:rPr lang="en-US" sz="1800" dirty="0">
                <a:latin typeface="Arial Rounded MT Bold" pitchFamily="34" charset="0"/>
              </a:rPr>
              <a:t>Digital manipulation may aggravate the vasovagal and the hemorrhagic shock that usually accompanies acute uterine inversion.</a:t>
            </a:r>
            <a:endParaRPr lang="ar-JO" sz="1800" dirty="0">
              <a:latin typeface="Arial Rounded MT Bold" pitchFamily="34" charset="0"/>
            </a:endParaRPr>
          </a:p>
          <a:p>
            <a:r>
              <a:rPr lang="en-US" sz="1500" dirty="0"/>
              <a:t>Hydrostatic reduction of acute uterine inversion is an option if all other interventions have failed and surgical intervention is not </a:t>
            </a:r>
            <a:r>
              <a:rPr lang="en-US" sz="1800" dirty="0"/>
              <a:t>possible.</a:t>
            </a:r>
            <a:endParaRPr lang="en-US" sz="1800" dirty="0">
              <a:latin typeface="Arial Rounded MT Bold" pitchFamily="34" charset="0"/>
            </a:endParaRPr>
          </a:p>
          <a:p>
            <a:pPr algn="l" rtl="0"/>
            <a:endParaRPr lang="en-US" sz="1800" dirty="0">
              <a:latin typeface="Arial Rounded MT Bold" pitchFamily="34" charset="0"/>
            </a:endParaRPr>
          </a:p>
          <a:p>
            <a:pPr algn="l" rtl="0"/>
            <a:r>
              <a:rPr lang="en-US" sz="1800" dirty="0">
                <a:latin typeface="Arial Rounded MT Bold" pitchFamily="34" charset="0"/>
              </a:rPr>
              <a:t>The main problem with hydrostatic replacement is developing a good enough water seal to allow generation of adequate hydrostatic pressures to allow uterine replacement</a:t>
            </a:r>
          </a:p>
          <a:p>
            <a:pPr algn="l" rtl="0"/>
            <a:endParaRPr lang="en-US" sz="1800" dirty="0">
              <a:latin typeface="Arial Rounded MT Bold"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4339988" y="2187906"/>
            <a:ext cx="4565177" cy="3495840"/>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257175" indent="-257175" defTabSz="342900">
              <a:spcBef>
                <a:spcPts val="750"/>
              </a:spcBef>
              <a:buClr>
                <a:srgbClr val="B01513"/>
              </a:buClr>
            </a:pPr>
            <a:r>
              <a:rPr lang="en-US" sz="1350" dirty="0">
                <a:solidFill>
                  <a:prstClr val="black">
                    <a:lumMod val="75000"/>
                    <a:lumOff val="25000"/>
                  </a:prstClr>
                </a:solidFill>
                <a:latin typeface="Century Gothic" panose="020B0502020202020204"/>
              </a:rPr>
              <a:t>The patient is placed in reversed Trendelenburg lithotomy position. </a:t>
            </a:r>
          </a:p>
          <a:p>
            <a:pPr marL="257175" indent="-257175" defTabSz="342900">
              <a:spcBef>
                <a:spcPts val="750"/>
              </a:spcBef>
              <a:buClr>
                <a:srgbClr val="B01513"/>
              </a:buClr>
            </a:pPr>
            <a:r>
              <a:rPr lang="en-US" sz="1350" dirty="0">
                <a:solidFill>
                  <a:prstClr val="black">
                    <a:lumMod val="75000"/>
                    <a:lumOff val="25000"/>
                  </a:prstClr>
                </a:solidFill>
                <a:latin typeface="Century Gothic" panose="020B0502020202020204"/>
              </a:rPr>
              <a:t>A bag of warmed fluid is hung at least one meter above the patient and allowed to flow by gravity or with light pressure through tubing connected to a </a:t>
            </a:r>
            <a:r>
              <a:rPr lang="en-US" sz="1350" dirty="0" err="1">
                <a:solidFill>
                  <a:prstClr val="black">
                    <a:lumMod val="75000"/>
                    <a:lumOff val="25000"/>
                  </a:prstClr>
                </a:solidFill>
                <a:latin typeface="Century Gothic" panose="020B0502020202020204"/>
              </a:rPr>
              <a:t>silastic</a:t>
            </a:r>
            <a:r>
              <a:rPr lang="en-US" sz="1350" dirty="0">
                <a:solidFill>
                  <a:prstClr val="black">
                    <a:lumMod val="75000"/>
                    <a:lumOff val="25000"/>
                  </a:prstClr>
                </a:solidFill>
                <a:latin typeface="Century Gothic" panose="020B0502020202020204"/>
              </a:rPr>
              <a:t> </a:t>
            </a:r>
            <a:r>
              <a:rPr lang="en-US" sz="1350" dirty="0" err="1">
                <a:solidFill>
                  <a:prstClr val="black">
                    <a:lumMod val="75000"/>
                    <a:lumOff val="25000"/>
                  </a:prstClr>
                </a:solidFill>
                <a:latin typeface="Century Gothic" panose="020B0502020202020204"/>
              </a:rPr>
              <a:t>ventouse</a:t>
            </a:r>
            <a:r>
              <a:rPr lang="en-US" sz="1350" dirty="0">
                <a:solidFill>
                  <a:prstClr val="black">
                    <a:lumMod val="75000"/>
                    <a:lumOff val="25000"/>
                  </a:prstClr>
                </a:solidFill>
                <a:latin typeface="Century Gothic" panose="020B0502020202020204"/>
              </a:rPr>
              <a:t> cup in the vagina; the seal between the perimeter of the cup and the vagina prevents significant leakage. </a:t>
            </a:r>
          </a:p>
          <a:p>
            <a:pPr marL="257175" indent="-257175" defTabSz="342900">
              <a:spcBef>
                <a:spcPts val="750"/>
              </a:spcBef>
              <a:buClr>
                <a:srgbClr val="B01513"/>
              </a:buClr>
            </a:pPr>
            <a:r>
              <a:rPr lang="en-US" sz="1350" dirty="0">
                <a:solidFill>
                  <a:prstClr val="black">
                    <a:lumMod val="75000"/>
                    <a:lumOff val="25000"/>
                  </a:prstClr>
                </a:solidFill>
                <a:latin typeface="Century Gothic" panose="020B0502020202020204"/>
              </a:rPr>
              <a:t>The resulting intravaginal hydrostatic pressure may force the inverted fundus back to its normal position. </a:t>
            </a:r>
          </a:p>
          <a:p>
            <a:pPr marL="257175" indent="-257175" defTabSz="342900">
              <a:spcBef>
                <a:spcPts val="750"/>
              </a:spcBef>
              <a:buClr>
                <a:srgbClr val="B01513"/>
              </a:buClr>
            </a:pPr>
            <a:r>
              <a:rPr lang="en-US" sz="1350" dirty="0">
                <a:solidFill>
                  <a:prstClr val="black">
                    <a:lumMod val="75000"/>
                    <a:lumOff val="25000"/>
                  </a:prstClr>
                </a:solidFill>
                <a:latin typeface="Century Gothic" panose="020B0502020202020204"/>
              </a:rPr>
              <a:t>Two to 5 liters of fluid may be needed.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84903"/>
            <a:ext cx="4438075" cy="4626484"/>
          </a:xfrm>
          <a:prstGeom prst="rect">
            <a:avLst/>
          </a:prstGeom>
        </p:spPr>
      </p:pic>
    </p:spTree>
    <p:extLst>
      <p:ext uri="{BB962C8B-B14F-4D97-AF65-F5344CB8AC3E}">
        <p14:creationId xmlns:p14="http://schemas.microsoft.com/office/powerpoint/2010/main" val="19749619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4" name="Content Placeholder 3" descr="management-of-acute-uterine-inversion-by-dr-shashwat-jani-36-638.jpg"/>
          <p:cNvPicPr>
            <a:picLocks noGrp="1" noChangeAspect="1"/>
          </p:cNvPicPr>
          <p:nvPr>
            <p:ph idx="1"/>
          </p:nvPr>
        </p:nvPicPr>
        <p:blipFill>
          <a:blip r:embed="rId3" cstate="print"/>
          <a:stretch>
            <a:fillRect/>
          </a:stretch>
        </p:blipFill>
        <p:spPr>
          <a:xfrm>
            <a:off x="0" y="857250"/>
            <a:ext cx="9144000" cy="5148875"/>
          </a:xfrm>
        </p:spPr>
      </p:pic>
      <p:sp>
        <p:nvSpPr>
          <p:cNvPr id="3" name="Rectangle 2"/>
          <p:cNvSpPr/>
          <p:nvPr/>
        </p:nvSpPr>
        <p:spPr>
          <a:xfrm>
            <a:off x="5938145" y="4864573"/>
            <a:ext cx="3094630" cy="11361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342900"/>
            <a:endParaRPr lang="en-US" sz="1350">
              <a:solidFill>
                <a:prstClr val="white"/>
              </a:solidFill>
              <a:latin typeface="Century Gothic" panose="020B0502020202020204"/>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7255" y="1377761"/>
            <a:ext cx="6619244" cy="2008236"/>
          </a:xfrm>
        </p:spPr>
        <p:txBody>
          <a:bodyPr/>
          <a:lstStyle/>
          <a:p>
            <a:r>
              <a:rPr lang="en-US" dirty="0"/>
              <a:t>obstetric shock</a:t>
            </a:r>
            <a:br>
              <a:rPr lang="en-US" dirty="0"/>
            </a:br>
            <a:r>
              <a:rPr lang="en-US" dirty="0"/>
              <a:t> </a:t>
            </a:r>
          </a:p>
        </p:txBody>
      </p:sp>
      <p:sp>
        <p:nvSpPr>
          <p:cNvPr id="3" name="Subtitle 2"/>
          <p:cNvSpPr>
            <a:spLocks noGrp="1"/>
          </p:cNvSpPr>
          <p:nvPr>
            <p:ph type="subTitle" idx="1"/>
          </p:nvPr>
        </p:nvSpPr>
        <p:spPr>
          <a:xfrm>
            <a:off x="477255" y="3508327"/>
            <a:ext cx="7885411" cy="1985750"/>
          </a:xfrm>
        </p:spPr>
        <p:txBody>
          <a:bodyPr>
            <a:normAutofit/>
          </a:bodyPr>
          <a:lstStyle/>
          <a:p>
            <a:r>
              <a:rPr lang="en-US" b="1" dirty="0">
                <a:solidFill>
                  <a:schemeClr val="bg1"/>
                </a:solidFill>
              </a:rPr>
              <a:t>Presented by: </a:t>
            </a:r>
            <a:r>
              <a:rPr lang="en-US" b="1" dirty="0" err="1">
                <a:solidFill>
                  <a:schemeClr val="bg1"/>
                </a:solidFill>
              </a:rPr>
              <a:t>Areej</a:t>
            </a:r>
            <a:r>
              <a:rPr lang="en-US" b="1" dirty="0">
                <a:solidFill>
                  <a:schemeClr val="bg1"/>
                </a:solidFill>
              </a:rPr>
              <a:t> </a:t>
            </a:r>
            <a:r>
              <a:rPr lang="en-US" b="1" dirty="0" err="1">
                <a:solidFill>
                  <a:schemeClr val="bg1"/>
                </a:solidFill>
              </a:rPr>
              <a:t>khashahneh</a:t>
            </a:r>
            <a:r>
              <a:rPr lang="en-US" b="1" dirty="0">
                <a:solidFill>
                  <a:schemeClr val="bg1"/>
                </a:solidFill>
              </a:rPr>
              <a:t> </a:t>
            </a:r>
          </a:p>
          <a:p>
            <a:r>
              <a:rPr lang="en-US" b="1" dirty="0">
                <a:solidFill>
                  <a:schemeClr val="bg1"/>
                </a:solidFill>
              </a:rPr>
              <a:t>                          </a:t>
            </a:r>
            <a:r>
              <a:rPr lang="en-US" b="1" dirty="0" err="1">
                <a:solidFill>
                  <a:schemeClr val="bg1"/>
                </a:solidFill>
              </a:rPr>
              <a:t>leen</a:t>
            </a:r>
            <a:r>
              <a:rPr lang="en-US" b="1" dirty="0">
                <a:solidFill>
                  <a:schemeClr val="bg1"/>
                </a:solidFill>
              </a:rPr>
              <a:t> </a:t>
            </a:r>
            <a:r>
              <a:rPr lang="en-US" b="1" dirty="0" err="1">
                <a:solidFill>
                  <a:schemeClr val="bg1"/>
                </a:solidFill>
              </a:rPr>
              <a:t>alawneh</a:t>
            </a:r>
            <a:endParaRPr lang="ar-JO" b="1" dirty="0">
              <a:solidFill>
                <a:schemeClr val="bg1"/>
              </a:solidFill>
            </a:endParaRPr>
          </a:p>
          <a:p>
            <a:r>
              <a:rPr lang="en-US" b="1" dirty="0">
                <a:solidFill>
                  <a:schemeClr val="bg1"/>
                </a:solidFill>
              </a:rPr>
              <a:t> </a:t>
            </a:r>
            <a:br>
              <a:rPr lang="en-US" b="1" dirty="0">
                <a:solidFill>
                  <a:schemeClr val="bg1"/>
                </a:solidFill>
              </a:rPr>
            </a:br>
            <a:r>
              <a:rPr lang="en-US" b="1" dirty="0">
                <a:solidFill>
                  <a:schemeClr val="bg1"/>
                </a:solidFill>
              </a:rPr>
              <a:t>supervised by: </a:t>
            </a:r>
            <a:r>
              <a:rPr lang="en-US" b="1" dirty="0" err="1">
                <a:solidFill>
                  <a:schemeClr val="bg1"/>
                </a:solidFill>
              </a:rPr>
              <a:t>dr</a:t>
            </a:r>
            <a:r>
              <a:rPr lang="en-US" b="1" dirty="0">
                <a:solidFill>
                  <a:schemeClr val="bg1"/>
                </a:solidFill>
              </a:rPr>
              <a:t> .Adel </a:t>
            </a:r>
            <a:r>
              <a:rPr lang="en-US" b="1" dirty="0" err="1">
                <a:solidFill>
                  <a:schemeClr val="bg1"/>
                </a:solidFill>
              </a:rPr>
              <a:t>abu</a:t>
            </a:r>
            <a:r>
              <a:rPr lang="en-US" b="1" dirty="0">
                <a:solidFill>
                  <a:schemeClr val="bg1"/>
                </a:solidFill>
              </a:rPr>
              <a:t> </a:t>
            </a:r>
            <a:r>
              <a:rPr lang="en-US" b="1" dirty="0" err="1">
                <a:solidFill>
                  <a:schemeClr val="bg1"/>
                </a:solidFill>
              </a:rPr>
              <a:t>alhaija</a:t>
            </a:r>
            <a:r>
              <a:rPr lang="en-US" b="1" dirty="0">
                <a:solidFill>
                  <a:schemeClr val="bg1"/>
                </a:solidFill>
              </a:rPr>
              <a:t> </a:t>
            </a:r>
          </a:p>
        </p:txBody>
      </p:sp>
    </p:spTree>
    <p:extLst>
      <p:ext uri="{BB962C8B-B14F-4D97-AF65-F5344CB8AC3E}">
        <p14:creationId xmlns:p14="http://schemas.microsoft.com/office/powerpoint/2010/main" val="36917830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1285860"/>
            <a:ext cx="7406640" cy="1017270"/>
          </a:xfrm>
        </p:spPr>
        <p:txBody>
          <a:bodyPr/>
          <a:lstStyle/>
          <a:p>
            <a:r>
              <a:rPr lang="en-US" sz="3600" b="1" dirty="0"/>
              <a:t>Definition </a:t>
            </a:r>
            <a:endParaRPr lang="ar-JO" sz="3600" b="1" dirty="0"/>
          </a:p>
        </p:txBody>
      </p:sp>
      <p:sp>
        <p:nvSpPr>
          <p:cNvPr id="3" name="عنصر نائب للمحتوى 2"/>
          <p:cNvSpPr>
            <a:spLocks noGrp="1"/>
          </p:cNvSpPr>
          <p:nvPr>
            <p:ph idx="1"/>
          </p:nvPr>
        </p:nvSpPr>
        <p:spPr>
          <a:xfrm>
            <a:off x="457200" y="2188644"/>
            <a:ext cx="8219256" cy="2860537"/>
          </a:xfrm>
        </p:spPr>
        <p:txBody>
          <a:bodyPr/>
          <a:lstStyle/>
          <a:p>
            <a:pPr algn="l">
              <a:buNone/>
            </a:pPr>
            <a:endParaRPr lang="en-US" sz="3600" b="1" dirty="0">
              <a:solidFill>
                <a:srgbClr val="C00000"/>
              </a:solidFill>
            </a:endParaRPr>
          </a:p>
          <a:p>
            <a:pPr algn="l">
              <a:buNone/>
            </a:pPr>
            <a:r>
              <a:rPr lang="en-US" sz="3600" b="1" dirty="0">
                <a:solidFill>
                  <a:srgbClr val="C00000"/>
                </a:solidFill>
              </a:rPr>
              <a:t>Shock </a:t>
            </a:r>
            <a:r>
              <a:rPr lang="en-US" dirty="0"/>
              <a:t> </a:t>
            </a:r>
            <a:r>
              <a:rPr lang="en-US" sz="1800" b="1" dirty="0"/>
              <a:t>is a acute and generalized  condition resulting from inability of the circulatory system to provide the tissues requirements from oxygen and nutrients and to remove metabolites.</a:t>
            </a:r>
            <a:endParaRPr lang="ar-JO" sz="1800" b="1"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1071546"/>
            <a:ext cx="7406640" cy="1017270"/>
          </a:xfrm>
        </p:spPr>
        <p:txBody>
          <a:bodyPr>
            <a:normAutofit/>
          </a:bodyPr>
          <a:lstStyle/>
          <a:p>
            <a:r>
              <a:rPr lang="en-US" sz="4050" b="1" dirty="0"/>
              <a:t>Types and causes  </a:t>
            </a:r>
            <a:endParaRPr lang="ar-JO" sz="4050" b="1" dirty="0"/>
          </a:p>
        </p:txBody>
      </p:sp>
      <p:sp>
        <p:nvSpPr>
          <p:cNvPr id="3" name="عنصر نائب للمحتوى 2"/>
          <p:cNvSpPr>
            <a:spLocks noGrp="1"/>
          </p:cNvSpPr>
          <p:nvPr>
            <p:ph idx="1"/>
          </p:nvPr>
        </p:nvSpPr>
        <p:spPr>
          <a:xfrm>
            <a:off x="388961" y="2618531"/>
            <a:ext cx="8297839" cy="3221501"/>
          </a:xfrm>
        </p:spPr>
        <p:txBody>
          <a:bodyPr>
            <a:normAutofit lnSpcReduction="10000"/>
          </a:bodyPr>
          <a:lstStyle/>
          <a:p>
            <a:pPr marL="0" indent="0">
              <a:lnSpc>
                <a:spcPct val="90000"/>
              </a:lnSpc>
              <a:spcBef>
                <a:spcPts val="300"/>
              </a:spcBef>
              <a:buSzPct val="68000"/>
              <a:defRPr/>
            </a:pPr>
            <a:r>
              <a:rPr lang="en-US" sz="2700" b="1" dirty="0">
                <a:solidFill>
                  <a:srgbClr val="C00000"/>
                </a:solidFill>
              </a:rPr>
              <a:t>Hypovolemic Shock</a:t>
            </a:r>
            <a:endParaRPr lang="en-US" sz="2100" b="1" dirty="0">
              <a:solidFill>
                <a:srgbClr val="C00000"/>
              </a:solidFill>
            </a:endParaRPr>
          </a:p>
          <a:p>
            <a:pPr marL="0" indent="0">
              <a:lnSpc>
                <a:spcPct val="90000"/>
              </a:lnSpc>
              <a:spcBef>
                <a:spcPts val="300"/>
              </a:spcBef>
              <a:buSzPct val="68000"/>
              <a:defRPr/>
            </a:pPr>
            <a:r>
              <a:rPr lang="en-US" sz="2700" b="1" dirty="0">
                <a:solidFill>
                  <a:srgbClr val="C00000"/>
                </a:solidFill>
              </a:rPr>
              <a:t> Septic shock</a:t>
            </a:r>
          </a:p>
          <a:p>
            <a:pPr marL="0" indent="0">
              <a:lnSpc>
                <a:spcPct val="90000"/>
              </a:lnSpc>
              <a:spcBef>
                <a:spcPts val="300"/>
              </a:spcBef>
              <a:buSzPct val="68000"/>
              <a:defRPr/>
            </a:pPr>
            <a:endParaRPr lang="en-US" sz="1800" b="1" dirty="0">
              <a:effectLst>
                <a:outerShdw blurRad="38100" dist="38100" dir="2700000" algn="tl">
                  <a:srgbClr val="C0C0C0"/>
                </a:outerShdw>
              </a:effectLst>
            </a:endParaRPr>
          </a:p>
          <a:p>
            <a:pPr marL="0" indent="0">
              <a:lnSpc>
                <a:spcPct val="90000"/>
              </a:lnSpc>
              <a:spcBef>
                <a:spcPts val="300"/>
              </a:spcBef>
              <a:buSzPct val="68000"/>
              <a:defRPr/>
            </a:pPr>
            <a:r>
              <a:rPr lang="en-US" sz="1800" b="1" dirty="0">
                <a:effectLst>
                  <a:outerShdw blurRad="38100" dist="38100" dir="2700000" algn="tl">
                    <a:srgbClr val="C0C0C0"/>
                  </a:outerShdw>
                </a:effectLst>
              </a:rPr>
              <a:t> Cardiogenic Shock</a:t>
            </a:r>
          </a:p>
          <a:p>
            <a:pPr marL="0" indent="0">
              <a:lnSpc>
                <a:spcPct val="90000"/>
              </a:lnSpc>
              <a:spcBef>
                <a:spcPts val="300"/>
              </a:spcBef>
              <a:buSzPct val="68000"/>
              <a:defRPr/>
            </a:pPr>
            <a:endParaRPr lang="en-US" sz="1800" b="1" dirty="0">
              <a:effectLst>
                <a:outerShdw blurRad="38100" dist="38100" dir="2700000" algn="tl">
                  <a:srgbClr val="C0C0C0"/>
                </a:outerShdw>
              </a:effectLst>
            </a:endParaRPr>
          </a:p>
          <a:p>
            <a:pPr marL="0" indent="0">
              <a:lnSpc>
                <a:spcPct val="90000"/>
              </a:lnSpc>
              <a:spcBef>
                <a:spcPts val="300"/>
              </a:spcBef>
              <a:buSzPct val="68000"/>
              <a:defRPr/>
            </a:pPr>
            <a:r>
              <a:rPr lang="en-US" sz="1800" b="1" dirty="0">
                <a:effectLst>
                  <a:outerShdw blurRad="38100" dist="38100" dir="2700000" algn="tl">
                    <a:srgbClr val="C0C0C0"/>
                  </a:outerShdw>
                </a:effectLst>
              </a:rPr>
              <a:t> Neurogenic Shock</a:t>
            </a:r>
          </a:p>
          <a:p>
            <a:pPr marL="0" indent="0">
              <a:lnSpc>
                <a:spcPct val="90000"/>
              </a:lnSpc>
              <a:spcBef>
                <a:spcPts val="300"/>
              </a:spcBef>
              <a:buSzPct val="68000"/>
              <a:defRPr/>
            </a:pPr>
            <a:endParaRPr lang="en-US" sz="1800" b="1" dirty="0">
              <a:effectLst>
                <a:outerShdw blurRad="38100" dist="38100" dir="2700000" algn="tl">
                  <a:srgbClr val="C0C0C0"/>
                </a:outerShdw>
              </a:effectLst>
            </a:endParaRPr>
          </a:p>
          <a:p>
            <a:pPr marL="0" indent="0">
              <a:lnSpc>
                <a:spcPct val="90000"/>
              </a:lnSpc>
              <a:spcBef>
                <a:spcPts val="300"/>
              </a:spcBef>
              <a:buSzPct val="68000"/>
              <a:defRPr/>
            </a:pPr>
            <a:r>
              <a:rPr lang="en-US" sz="1800" b="1" dirty="0">
                <a:effectLst>
                  <a:outerShdw blurRad="38100" dist="38100" dir="2700000" algn="tl">
                    <a:srgbClr val="C0C0C0"/>
                  </a:outerShdw>
                </a:effectLst>
              </a:rPr>
              <a:t> Anaphylactic Shock</a:t>
            </a:r>
          </a:p>
          <a:p>
            <a:pPr marL="0" indent="0">
              <a:lnSpc>
                <a:spcPct val="90000"/>
              </a:lnSpc>
              <a:spcBef>
                <a:spcPts val="300"/>
              </a:spcBef>
              <a:buSzPct val="68000"/>
              <a:defRPr/>
            </a:pPr>
            <a:endParaRPr lang="en-US" sz="1800" b="1" dirty="0">
              <a:solidFill>
                <a:srgbClr val="C00000"/>
              </a:solidFill>
              <a:effectLst>
                <a:outerShdw blurRad="38100" dist="38100" dir="2700000" algn="tl">
                  <a:srgbClr val="C0C0C0"/>
                </a:outerShdw>
              </a:effectLst>
              <a:cs typeface="Arial" pitchFamily="34" charset="0"/>
            </a:endParaRPr>
          </a:p>
          <a:p>
            <a:pPr marL="0" indent="0">
              <a:lnSpc>
                <a:spcPct val="90000"/>
              </a:lnSpc>
              <a:spcBef>
                <a:spcPts val="300"/>
              </a:spcBef>
              <a:buSzPct val="68000"/>
              <a:defRPr/>
            </a:pPr>
            <a:r>
              <a:rPr lang="en-US" sz="1800" b="1" dirty="0">
                <a:solidFill>
                  <a:srgbClr val="C00000"/>
                </a:solidFill>
                <a:cs typeface="Arial" pitchFamily="34" charset="0"/>
              </a:rPr>
              <a:t> In Obstetric cases shock is most commonly due to either hemorrhage or sepsis .</a:t>
            </a:r>
          </a:p>
          <a:p>
            <a:pPr marL="0" indent="0">
              <a:lnSpc>
                <a:spcPct val="90000"/>
              </a:lnSpc>
              <a:spcBef>
                <a:spcPts val="300"/>
              </a:spcBef>
              <a:buSzPct val="68000"/>
              <a:defRPr/>
            </a:pPr>
            <a:endParaRPr lang="ar-JO" sz="1800" b="1" dirty="0">
              <a:effectLst>
                <a:outerShdw blurRad="38100" dist="38100" dir="2700000" algn="tl">
                  <a:srgbClr val="C0C0C0"/>
                </a:outerShdw>
              </a:effectLst>
            </a:endParaRPr>
          </a:p>
          <a:p>
            <a:pPr marL="0" indent="0">
              <a:lnSpc>
                <a:spcPct val="90000"/>
              </a:lnSpc>
              <a:spcBef>
                <a:spcPts val="300"/>
              </a:spcBef>
              <a:buSzPct val="68000"/>
              <a:defRPr/>
            </a:pPr>
            <a:endParaRPr lang="ar-JO" dirty="0"/>
          </a:p>
        </p:txBody>
      </p:sp>
      <p:sp>
        <p:nvSpPr>
          <p:cNvPr id="4" name="مستطيل مستدير الزوايا 3"/>
          <p:cNvSpPr/>
          <p:nvPr/>
        </p:nvSpPr>
        <p:spPr>
          <a:xfrm>
            <a:off x="5403511" y="1601261"/>
            <a:ext cx="3071834" cy="294681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342900">
              <a:defRPr/>
            </a:pPr>
            <a:r>
              <a:rPr lang="en-US" sz="2100" b="1" dirty="0">
                <a:solidFill>
                  <a:prstClr val="white"/>
                </a:solidFill>
                <a:effectLst>
                  <a:outerShdw blurRad="31750" dist="25400" dir="5400000" algn="tl" rotWithShape="0">
                    <a:srgbClr val="000000">
                      <a:alpha val="25000"/>
                    </a:srgbClr>
                  </a:outerShdw>
                </a:effectLst>
                <a:latin typeface="Century Gothic" panose="020B0502020202020204"/>
              </a:rPr>
              <a:t>Other causes in pregnancy </a:t>
            </a:r>
            <a:r>
              <a:rPr lang="en-US" sz="1500" b="1" dirty="0">
                <a:solidFill>
                  <a:prstClr val="white"/>
                </a:solidFill>
                <a:effectLst>
                  <a:outerShdw blurRad="31750" dist="25400" dir="5400000" algn="tl" rotWithShape="0">
                    <a:srgbClr val="000000">
                      <a:alpha val="25000"/>
                    </a:srgbClr>
                  </a:outerShdw>
                </a:effectLst>
                <a:latin typeface="Century Gothic" panose="020B0502020202020204"/>
              </a:rPr>
              <a:t>:</a:t>
            </a:r>
          </a:p>
          <a:p>
            <a:pPr algn="ctr" defTabSz="342900">
              <a:buFont typeface="Arial" pitchFamily="34" charset="0"/>
              <a:buChar char="•"/>
              <a:defRPr/>
            </a:pPr>
            <a:endParaRPr lang="en-US" sz="1500" b="1" dirty="0">
              <a:solidFill>
                <a:prstClr val="white"/>
              </a:solidFill>
              <a:effectLst>
                <a:outerShdw blurRad="31750" dist="25400" dir="5400000" algn="tl" rotWithShape="0">
                  <a:srgbClr val="000000">
                    <a:alpha val="25000"/>
                  </a:srgbClr>
                </a:outerShdw>
              </a:effectLst>
              <a:latin typeface="Century Gothic" panose="020B0502020202020204"/>
            </a:endParaRPr>
          </a:p>
          <a:p>
            <a:pPr algn="ctr" defTabSz="342900">
              <a:defRPr/>
            </a:pPr>
            <a:r>
              <a:rPr lang="en-US" b="1" dirty="0">
                <a:solidFill>
                  <a:srgbClr val="C00000"/>
                </a:solidFill>
                <a:effectLst>
                  <a:outerShdw blurRad="31750" dist="25400" dir="5400000" algn="tl" rotWithShape="0">
                    <a:srgbClr val="000000">
                      <a:alpha val="25000"/>
                    </a:srgbClr>
                  </a:outerShdw>
                </a:effectLst>
                <a:latin typeface="Century Gothic" panose="020B0502020202020204"/>
              </a:rPr>
              <a:t> Embolism</a:t>
            </a:r>
            <a:r>
              <a:rPr lang="en-US" sz="1500" b="1" dirty="0">
                <a:solidFill>
                  <a:prstClr val="white"/>
                </a:solidFill>
                <a:effectLst>
                  <a:outerShdw blurRad="31750" dist="25400" dir="5400000" algn="tl" rotWithShape="0">
                    <a:srgbClr val="000000">
                      <a:alpha val="25000"/>
                    </a:srgbClr>
                  </a:outerShdw>
                </a:effectLst>
                <a:latin typeface="Century Gothic" panose="020B0502020202020204"/>
              </a:rPr>
              <a:t>: amniotic fluid, air or thrombus.</a:t>
            </a:r>
          </a:p>
          <a:p>
            <a:pPr algn="ctr" defTabSz="342900">
              <a:defRPr/>
            </a:pPr>
            <a:endParaRPr lang="en-US" sz="1500" b="1" dirty="0">
              <a:solidFill>
                <a:prstClr val="white"/>
              </a:solidFill>
              <a:effectLst>
                <a:outerShdw blurRad="31750" dist="25400" dir="5400000" algn="tl" rotWithShape="0">
                  <a:srgbClr val="000000">
                    <a:alpha val="25000"/>
                  </a:srgbClr>
                </a:outerShdw>
              </a:effectLst>
              <a:latin typeface="Century Gothic" panose="020B0502020202020204"/>
            </a:endParaRPr>
          </a:p>
          <a:p>
            <a:pPr algn="ctr" defTabSz="342900">
              <a:defRPr/>
            </a:pPr>
            <a:r>
              <a:rPr lang="en-US" b="1" dirty="0">
                <a:solidFill>
                  <a:srgbClr val="C00000"/>
                </a:solidFill>
                <a:effectLst>
                  <a:outerShdw blurRad="31750" dist="25400" dir="5400000" algn="tl" rotWithShape="0">
                    <a:srgbClr val="000000">
                      <a:alpha val="25000"/>
                    </a:srgbClr>
                  </a:outerShdw>
                </a:effectLst>
                <a:latin typeface="Century Gothic" panose="020B0502020202020204"/>
              </a:rPr>
              <a:t> </a:t>
            </a:r>
            <a:r>
              <a:rPr lang="en-US" b="1" dirty="0" err="1">
                <a:solidFill>
                  <a:srgbClr val="C00000"/>
                </a:solidFill>
                <a:effectLst>
                  <a:outerShdw blurRad="31750" dist="25400" dir="5400000" algn="tl" rotWithShape="0">
                    <a:srgbClr val="000000">
                      <a:alpha val="25000"/>
                    </a:srgbClr>
                  </a:outerShdw>
                </a:effectLst>
                <a:latin typeface="Century Gothic" panose="020B0502020202020204"/>
              </a:rPr>
              <a:t>Anaesthetic</a:t>
            </a:r>
            <a:r>
              <a:rPr lang="en-US" b="1" dirty="0">
                <a:solidFill>
                  <a:srgbClr val="C00000"/>
                </a:solidFill>
                <a:effectLst>
                  <a:outerShdw blurRad="31750" dist="25400" dir="5400000" algn="tl" rotWithShape="0">
                    <a:srgbClr val="000000">
                      <a:alpha val="25000"/>
                    </a:srgbClr>
                  </a:outerShdw>
                </a:effectLst>
                <a:latin typeface="Century Gothic" panose="020B0502020202020204"/>
              </a:rPr>
              <a:t> </a:t>
            </a:r>
            <a:r>
              <a:rPr lang="en-US" sz="1500" b="1" dirty="0">
                <a:solidFill>
                  <a:prstClr val="white"/>
                </a:solidFill>
                <a:effectLst>
                  <a:outerShdw blurRad="31750" dist="25400" dir="5400000" algn="tl" rotWithShape="0">
                    <a:srgbClr val="000000">
                      <a:alpha val="25000"/>
                    </a:srgbClr>
                  </a:outerShdw>
                </a:effectLst>
                <a:latin typeface="Century Gothic" panose="020B0502020202020204"/>
              </a:rPr>
              <a:t>complications: as </a:t>
            </a:r>
            <a:r>
              <a:rPr lang="en-US" sz="1500" b="1" dirty="0" err="1">
                <a:solidFill>
                  <a:prstClr val="white"/>
                </a:solidFill>
                <a:effectLst>
                  <a:outerShdw blurRad="31750" dist="25400" dir="5400000" algn="tl" rotWithShape="0">
                    <a:srgbClr val="000000">
                      <a:alpha val="25000"/>
                    </a:srgbClr>
                  </a:outerShdw>
                </a:effectLst>
                <a:latin typeface="Century Gothic" panose="020B0502020202020204"/>
              </a:rPr>
              <a:t>Mendelson's</a:t>
            </a:r>
            <a:r>
              <a:rPr lang="en-US" sz="1500" b="1" dirty="0">
                <a:solidFill>
                  <a:prstClr val="white"/>
                </a:solidFill>
                <a:effectLst>
                  <a:outerShdw blurRad="31750" dist="25400" dir="5400000" algn="tl" rotWithShape="0">
                    <a:srgbClr val="000000">
                      <a:alpha val="25000"/>
                    </a:srgbClr>
                  </a:outerShdw>
                </a:effectLst>
                <a:latin typeface="Century Gothic" panose="020B0502020202020204"/>
              </a:rPr>
              <a:t> syndrome</a:t>
            </a:r>
            <a:endParaRPr lang="ar-JO" sz="1500" dirty="0">
              <a:solidFill>
                <a:prstClr val="white"/>
              </a:solidFill>
              <a:latin typeface="Century Gothic" panose="020B0502020202020204"/>
              <a:cs typeface="Arial" panose="020B060402020202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5" y="1232282"/>
            <a:ext cx="8215370" cy="1017270"/>
          </a:xfrm>
        </p:spPr>
        <p:txBody>
          <a:bodyPr>
            <a:normAutofit/>
          </a:bodyPr>
          <a:lstStyle/>
          <a:p>
            <a:r>
              <a:rPr lang="en-US" altLang="en-US" sz="3300" b="1" dirty="0">
                <a:solidFill>
                  <a:srgbClr val="C00000"/>
                </a:solidFill>
              </a:rPr>
              <a:t>Classic Clinical Picture of Shock</a:t>
            </a:r>
            <a:endParaRPr lang="ar-JO" sz="3300" dirty="0">
              <a:solidFill>
                <a:srgbClr val="C00000"/>
              </a:solidFill>
            </a:endParaRPr>
          </a:p>
        </p:txBody>
      </p:sp>
      <p:sp>
        <p:nvSpPr>
          <p:cNvPr id="3" name="عنصر نائب للمحتوى 2"/>
          <p:cNvSpPr>
            <a:spLocks noGrp="1"/>
          </p:cNvSpPr>
          <p:nvPr>
            <p:ph idx="1"/>
          </p:nvPr>
        </p:nvSpPr>
        <p:spPr>
          <a:xfrm>
            <a:off x="857252" y="2485167"/>
            <a:ext cx="7404653" cy="3536181"/>
          </a:xfrm>
        </p:spPr>
        <p:txBody>
          <a:bodyPr>
            <a:normAutofit fontScale="92500" lnSpcReduction="20000"/>
          </a:bodyPr>
          <a:lstStyle/>
          <a:p>
            <a:pPr algn="l">
              <a:buNone/>
            </a:pPr>
            <a:r>
              <a:rPr lang="en-US" altLang="en-US" b="1" dirty="0"/>
              <a:t>*</a:t>
            </a:r>
            <a:r>
              <a:rPr lang="en-US" altLang="en-US" sz="1950" b="1" dirty="0"/>
              <a:t>Low blood pressure.</a:t>
            </a:r>
          </a:p>
          <a:p>
            <a:pPr algn="l">
              <a:buNone/>
            </a:pPr>
            <a:r>
              <a:rPr lang="en-US" altLang="en-US" sz="1950" b="1" dirty="0"/>
              <a:t>*</a:t>
            </a:r>
            <a:r>
              <a:rPr lang="en-US" altLang="en-US" sz="1950" b="1" dirty="0" err="1"/>
              <a:t>Tachypnea</a:t>
            </a:r>
            <a:r>
              <a:rPr lang="en-US" altLang="en-US" sz="1950" b="1" dirty="0"/>
              <a:t> .  </a:t>
            </a:r>
          </a:p>
          <a:p>
            <a:pPr algn="l">
              <a:buNone/>
            </a:pPr>
            <a:r>
              <a:rPr lang="en-US" altLang="en-US" sz="1950" b="1" dirty="0"/>
              <a:t>*Rapid weak (</a:t>
            </a:r>
            <a:r>
              <a:rPr lang="en-US" altLang="en-US" sz="1950" b="1" dirty="0" err="1"/>
              <a:t>thready</a:t>
            </a:r>
            <a:r>
              <a:rPr lang="en-US" altLang="en-US" sz="1950" b="1" dirty="0"/>
              <a:t>) pulse. </a:t>
            </a:r>
          </a:p>
          <a:p>
            <a:pPr algn="l">
              <a:buNone/>
            </a:pPr>
            <a:r>
              <a:rPr lang="en-US" altLang="en-US" sz="1950" b="1" dirty="0"/>
              <a:t>*Cold clammy sweat.</a:t>
            </a:r>
          </a:p>
          <a:p>
            <a:pPr algn="l">
              <a:buNone/>
            </a:pPr>
            <a:r>
              <a:rPr lang="en-US" altLang="en-US" sz="1950" b="1" dirty="0"/>
              <a:t>*Pallor.</a:t>
            </a:r>
          </a:p>
          <a:p>
            <a:pPr algn="l">
              <a:buNone/>
            </a:pPr>
            <a:r>
              <a:rPr lang="en-US" altLang="en-US" sz="1950" b="1" dirty="0"/>
              <a:t>*Cyanosis of the fingers.</a:t>
            </a:r>
          </a:p>
          <a:p>
            <a:pPr algn="l">
              <a:buNone/>
            </a:pPr>
            <a:r>
              <a:rPr lang="en-US" altLang="en-US" sz="1950" b="1" dirty="0"/>
              <a:t>*Dimness of vision.</a:t>
            </a:r>
          </a:p>
          <a:p>
            <a:pPr algn="l">
              <a:buNone/>
            </a:pPr>
            <a:r>
              <a:rPr lang="en-US" altLang="en-US" sz="1950" b="1" dirty="0"/>
              <a:t>*Restlessness (</a:t>
            </a:r>
            <a:r>
              <a:rPr lang="en-US" altLang="en-US" sz="1950" b="1" dirty="0" err="1"/>
              <a:t>sympathatic</a:t>
            </a:r>
            <a:r>
              <a:rPr lang="en-US" altLang="en-US" sz="1950" b="1" dirty="0"/>
              <a:t> effect) .</a:t>
            </a:r>
          </a:p>
          <a:p>
            <a:pPr algn="l">
              <a:buNone/>
            </a:pPr>
            <a:r>
              <a:rPr lang="en-US" altLang="en-US" sz="1950" b="1" dirty="0"/>
              <a:t>*</a:t>
            </a:r>
            <a:r>
              <a:rPr lang="en-US" altLang="en-US" sz="1950" b="1" dirty="0" err="1"/>
              <a:t>Oliguria</a:t>
            </a:r>
            <a:r>
              <a:rPr lang="en-US" altLang="en-US" sz="1950" b="1" dirty="0"/>
              <a:t> or </a:t>
            </a:r>
            <a:r>
              <a:rPr lang="en-US" altLang="en-US" sz="1950" b="1" dirty="0" err="1"/>
              <a:t>anuria</a:t>
            </a:r>
            <a:r>
              <a:rPr lang="en-US" altLang="en-US" sz="1950" b="1" dirty="0"/>
              <a:t>.</a:t>
            </a:r>
          </a:p>
          <a:p>
            <a:pPr algn="l">
              <a:buNone/>
            </a:pPr>
            <a:r>
              <a:rPr lang="en-US" altLang="en-US" sz="1950" b="1" dirty="0"/>
              <a:t>*Dizziness</a:t>
            </a:r>
          </a:p>
          <a:p>
            <a:pPr algn="l">
              <a:buNone/>
            </a:pPr>
            <a:r>
              <a:rPr lang="en-US" altLang="en-US" sz="1950" b="1" dirty="0"/>
              <a:t>*Confusion &amp; altered conscious state</a:t>
            </a:r>
          </a:p>
          <a:p>
            <a:pPr algn="l">
              <a:buNone/>
            </a:pPr>
            <a:endParaRPr lang="ar-JO"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Causes of Primary PPH</a:t>
            </a:r>
            <a:endParaRPr lang="en-US" dirty="0"/>
          </a:p>
        </p:txBody>
      </p:sp>
      <p:sp>
        <p:nvSpPr>
          <p:cNvPr id="3" name="Content Placeholder 2"/>
          <p:cNvSpPr>
            <a:spLocks noGrp="1"/>
          </p:cNvSpPr>
          <p:nvPr>
            <p:ph idx="1"/>
          </p:nvPr>
        </p:nvSpPr>
        <p:spPr/>
        <p:txBody>
          <a:bodyPr/>
          <a:lstStyle/>
          <a:p>
            <a:pPr>
              <a:buBlip>
                <a:blip r:embed="rId2"/>
              </a:buBlip>
              <a:defRPr/>
            </a:pPr>
            <a:r>
              <a:rPr lang="en-US" altLang="en-US" sz="3600" dirty="0"/>
              <a:t>Uterine causes (90%)</a:t>
            </a:r>
          </a:p>
          <a:p>
            <a:pPr>
              <a:buNone/>
              <a:defRPr/>
            </a:pPr>
            <a:r>
              <a:rPr lang="en-US" altLang="en-US" sz="3600" dirty="0"/>
              <a:t>1-Uterine </a:t>
            </a:r>
            <a:r>
              <a:rPr lang="en-US" altLang="en-US" sz="3600" dirty="0" err="1"/>
              <a:t>atony</a:t>
            </a:r>
            <a:r>
              <a:rPr lang="en-US" altLang="en-US" sz="3600" dirty="0"/>
              <a:t> (70-80%)</a:t>
            </a:r>
          </a:p>
          <a:p>
            <a:pPr>
              <a:buNone/>
              <a:defRPr/>
            </a:pPr>
            <a:r>
              <a:rPr lang="en-US" altLang="en-US" sz="3600" dirty="0"/>
              <a:t>2-Retained placental products</a:t>
            </a:r>
          </a:p>
          <a:p>
            <a:pPr>
              <a:buNone/>
              <a:defRPr/>
            </a:pPr>
            <a:r>
              <a:rPr lang="en-US" altLang="en-US" sz="3600" dirty="0"/>
              <a:t>3-Uterine rupture</a:t>
            </a:r>
          </a:p>
          <a:p>
            <a:pPr>
              <a:buNone/>
              <a:defRPr/>
            </a:pPr>
            <a:r>
              <a:rPr lang="en-US" altLang="en-US" sz="3600" dirty="0"/>
              <a:t>4-Uterine inversion</a:t>
            </a:r>
          </a:p>
          <a:p>
            <a:pPr>
              <a:buNone/>
              <a:defRPr/>
            </a:pPr>
            <a:endParaRPr lang="en-US" altLang="en-US" sz="3600" dirty="0"/>
          </a:p>
          <a:p>
            <a:pPr>
              <a:buNone/>
              <a:defRPr/>
            </a:pPr>
            <a:endParaRPr lang="en-GB" altLang="en-US" sz="3600" dirty="0"/>
          </a:p>
          <a:p>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1500174"/>
            <a:ext cx="8358246" cy="1017270"/>
          </a:xfrm>
        </p:spPr>
        <p:txBody>
          <a:bodyPr>
            <a:noAutofit/>
          </a:bodyPr>
          <a:lstStyle/>
          <a:p>
            <a:pPr algn="ctr"/>
            <a:r>
              <a:rPr lang="en-US" sz="3600" b="1" dirty="0" err="1">
                <a:solidFill>
                  <a:srgbClr val="C00000"/>
                </a:solidFill>
              </a:rPr>
              <a:t>Hypovolemic</a:t>
            </a:r>
            <a:r>
              <a:rPr lang="en-US" sz="3600" b="1" dirty="0">
                <a:solidFill>
                  <a:srgbClr val="C00000"/>
                </a:solidFill>
              </a:rPr>
              <a:t> Shock</a:t>
            </a:r>
            <a:br>
              <a:rPr lang="en-US" sz="3600" b="1" dirty="0">
                <a:solidFill>
                  <a:srgbClr val="C00000"/>
                </a:solidFill>
              </a:rPr>
            </a:br>
            <a:endParaRPr lang="ar-JO" sz="3600" dirty="0">
              <a:solidFill>
                <a:srgbClr val="C00000"/>
              </a:solidFill>
            </a:endParaRPr>
          </a:p>
        </p:txBody>
      </p:sp>
      <p:sp>
        <p:nvSpPr>
          <p:cNvPr id="3" name="عنصر نائب للمحتوى 2"/>
          <p:cNvSpPr>
            <a:spLocks noGrp="1"/>
          </p:cNvSpPr>
          <p:nvPr>
            <p:ph idx="1"/>
          </p:nvPr>
        </p:nvSpPr>
        <p:spPr>
          <a:xfrm>
            <a:off x="319753" y="2625322"/>
            <a:ext cx="8229600" cy="2987999"/>
          </a:xfrm>
        </p:spPr>
        <p:txBody>
          <a:bodyPr>
            <a:normAutofit/>
          </a:bodyPr>
          <a:lstStyle/>
          <a:p>
            <a:pPr algn="l">
              <a:buNone/>
            </a:pPr>
            <a:r>
              <a:rPr lang="en-US" sz="2400" b="1" dirty="0"/>
              <a:t>Rapid fluid loss or inadequate circulating volume &gt;&gt;&gt; inadequate perfusion &gt;&gt;&gt; </a:t>
            </a:r>
          </a:p>
          <a:p>
            <a:pPr algn="l">
              <a:buNone/>
            </a:pPr>
            <a:r>
              <a:rPr lang="en-US" sz="2400" b="1" dirty="0"/>
              <a:t> multiple organ failure</a:t>
            </a:r>
            <a:endParaRPr lang="ar-JO" sz="24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8" y="1314450"/>
            <a:ext cx="8178374" cy="1017270"/>
          </a:xfrm>
        </p:spPr>
        <p:txBody>
          <a:bodyPr>
            <a:noAutofit/>
          </a:bodyPr>
          <a:lstStyle/>
          <a:p>
            <a:r>
              <a:rPr lang="en-US" b="1" dirty="0">
                <a:solidFill>
                  <a:srgbClr val="C00000"/>
                </a:solidFill>
                <a:effectLst>
                  <a:outerShdw blurRad="38100" dist="38100" dir="2700000" algn="tl">
                    <a:srgbClr val="000000">
                      <a:alpha val="43137"/>
                    </a:srgbClr>
                  </a:outerShdw>
                </a:effectLst>
              </a:rPr>
              <a:t>Causes of </a:t>
            </a:r>
            <a:r>
              <a:rPr lang="en-US" b="1" dirty="0" err="1">
                <a:solidFill>
                  <a:srgbClr val="C00000"/>
                </a:solidFill>
                <a:effectLst>
                  <a:outerShdw blurRad="38100" dist="38100" dir="2700000" algn="tl">
                    <a:srgbClr val="000000">
                      <a:alpha val="43137"/>
                    </a:srgbClr>
                  </a:outerShdw>
                </a:effectLst>
              </a:rPr>
              <a:t>hypovolemic</a:t>
            </a:r>
            <a:r>
              <a:rPr lang="en-US" b="1" dirty="0">
                <a:solidFill>
                  <a:srgbClr val="C00000"/>
                </a:solidFill>
                <a:effectLst>
                  <a:outerShdw blurRad="38100" dist="38100" dir="2700000" algn="tl">
                    <a:srgbClr val="000000">
                      <a:alpha val="43137"/>
                    </a:srgbClr>
                  </a:outerShdw>
                </a:effectLst>
              </a:rPr>
              <a:t> shock in pregnancy :</a:t>
            </a:r>
            <a:br>
              <a:rPr lang="en-US" b="1" dirty="0">
                <a:solidFill>
                  <a:srgbClr val="C00000"/>
                </a:solidFill>
                <a:effectLst>
                  <a:outerShdw blurRad="38100" dist="38100" dir="2700000" algn="tl">
                    <a:srgbClr val="000000">
                      <a:alpha val="43137"/>
                    </a:srgbClr>
                  </a:outerShdw>
                </a:effectLst>
              </a:rPr>
            </a:br>
            <a:endParaRPr lang="ar-JO" dirty="0">
              <a:solidFill>
                <a:srgbClr val="C00000"/>
              </a:solidFill>
            </a:endParaRPr>
          </a:p>
        </p:txBody>
      </p:sp>
      <p:sp>
        <p:nvSpPr>
          <p:cNvPr id="3" name="عنصر نائب للمحتوى 2"/>
          <p:cNvSpPr>
            <a:spLocks noGrp="1"/>
          </p:cNvSpPr>
          <p:nvPr>
            <p:ph idx="1"/>
          </p:nvPr>
        </p:nvSpPr>
        <p:spPr>
          <a:xfrm>
            <a:off x="428598" y="2809875"/>
            <a:ext cx="8046662" cy="3190875"/>
          </a:xfrm>
        </p:spPr>
        <p:txBody>
          <a:bodyPr>
            <a:normAutofit fontScale="92500"/>
          </a:bodyPr>
          <a:lstStyle/>
          <a:p>
            <a:pPr algn="l">
              <a:buNone/>
            </a:pPr>
            <a:r>
              <a:rPr lang="en-US" sz="2100" b="1" dirty="0">
                <a:solidFill>
                  <a:srgbClr val="C00000"/>
                </a:solidFill>
                <a:effectLst>
                  <a:outerShdw blurRad="38100" dist="38100" dir="2700000" algn="tl">
                    <a:srgbClr val="000000">
                      <a:alpha val="43137"/>
                    </a:srgbClr>
                  </a:outerShdw>
                </a:effectLst>
              </a:rPr>
              <a:t>1-Blood loss (obstetric hemorrhage) </a:t>
            </a:r>
          </a:p>
          <a:p>
            <a:pPr algn="l">
              <a:buNone/>
              <a:defRPr/>
            </a:pPr>
            <a:endParaRPr lang="en-US" sz="2100" b="1" dirty="0">
              <a:solidFill>
                <a:srgbClr val="C00000"/>
              </a:solidFill>
              <a:effectLst>
                <a:outerShdw blurRad="38100" dist="38100" dir="2700000" algn="tl">
                  <a:srgbClr val="000000">
                    <a:alpha val="43137"/>
                  </a:srgbClr>
                </a:outerShdw>
              </a:effectLst>
            </a:endParaRPr>
          </a:p>
          <a:p>
            <a:pPr algn="l">
              <a:buNone/>
              <a:defRPr/>
            </a:pPr>
            <a:r>
              <a:rPr lang="en-US" sz="2100" b="1" dirty="0">
                <a:solidFill>
                  <a:srgbClr val="C00000"/>
                </a:solidFill>
                <a:effectLst>
                  <a:outerShdw blurRad="38100" dist="38100" dir="2700000" algn="tl">
                    <a:srgbClr val="000000">
                      <a:alpha val="43137"/>
                    </a:srgbClr>
                  </a:outerShdw>
                </a:effectLst>
              </a:rPr>
              <a:t> 2-Fluid loss </a:t>
            </a:r>
            <a:r>
              <a:rPr lang="en-US" sz="2100" b="1" dirty="0" err="1">
                <a:effectLst>
                  <a:outerShdw blurRad="38100" dist="38100" dir="2700000" algn="tl">
                    <a:srgbClr val="000000">
                      <a:alpha val="43137"/>
                    </a:srgbClr>
                  </a:outerShdw>
                </a:effectLst>
              </a:rPr>
              <a:t>e.g</a:t>
            </a:r>
            <a:r>
              <a:rPr lang="en-US" sz="2100" b="1" dirty="0">
                <a:solidFill>
                  <a:srgbClr val="C00000"/>
                </a:solidFill>
                <a:effectLst>
                  <a:outerShdw blurRad="38100" dist="38100" dir="2700000" algn="tl">
                    <a:srgbClr val="000000">
                      <a:alpha val="43137"/>
                    </a:srgbClr>
                  </a:outerShdw>
                </a:effectLst>
              </a:rPr>
              <a:t> </a:t>
            </a:r>
            <a:r>
              <a:rPr lang="en-US" sz="2100" b="1" dirty="0">
                <a:effectLst>
                  <a:outerShdw blurRad="38100" dist="38100" dir="2700000" algn="tl">
                    <a:srgbClr val="000000">
                      <a:alpha val="43137"/>
                    </a:srgbClr>
                  </a:outerShdw>
                </a:effectLst>
              </a:rPr>
              <a:t>Hyperemesis </a:t>
            </a:r>
            <a:r>
              <a:rPr lang="en-US" sz="2100" b="1" dirty="0" err="1">
                <a:effectLst>
                  <a:outerShdw blurRad="38100" dist="38100" dir="2700000" algn="tl">
                    <a:srgbClr val="000000">
                      <a:alpha val="43137"/>
                    </a:srgbClr>
                  </a:outerShdw>
                </a:effectLst>
              </a:rPr>
              <a:t>gravidarum</a:t>
            </a:r>
            <a:r>
              <a:rPr lang="en-US" sz="2100" b="1" dirty="0">
                <a:effectLst>
                  <a:outerShdw blurRad="38100" dist="38100" dir="2700000" algn="tl">
                    <a:srgbClr val="000000">
                      <a:alpha val="43137"/>
                    </a:srgbClr>
                  </a:outerShdw>
                </a:effectLst>
              </a:rPr>
              <a:t> , Diarrhea.</a:t>
            </a:r>
            <a:endParaRPr lang="en-US" sz="2100" b="1" dirty="0">
              <a:solidFill>
                <a:srgbClr val="C00000"/>
              </a:solidFill>
              <a:effectLst>
                <a:outerShdw blurRad="38100" dist="38100" dir="2700000" algn="tl">
                  <a:srgbClr val="000000">
                    <a:alpha val="43137"/>
                  </a:srgbClr>
                </a:outerShdw>
              </a:effectLst>
            </a:endParaRPr>
          </a:p>
          <a:p>
            <a:pPr algn="l">
              <a:buNone/>
              <a:defRPr/>
            </a:pPr>
            <a:endParaRPr lang="en-US" sz="2100" b="1" dirty="0">
              <a:solidFill>
                <a:srgbClr val="C00000"/>
              </a:solidFill>
              <a:effectLst>
                <a:outerShdw blurRad="38100" dist="38100" dir="2700000" algn="tl">
                  <a:srgbClr val="000000">
                    <a:alpha val="43137"/>
                  </a:srgbClr>
                </a:outerShdw>
              </a:effectLst>
            </a:endParaRPr>
          </a:p>
          <a:p>
            <a:pPr algn="l">
              <a:buNone/>
              <a:defRPr/>
            </a:pPr>
            <a:r>
              <a:rPr lang="en-US" sz="2100" b="1" dirty="0">
                <a:solidFill>
                  <a:srgbClr val="C00000"/>
                </a:solidFill>
                <a:effectLst>
                  <a:outerShdw blurRad="38100" dist="38100" dir="2700000" algn="tl">
                    <a:srgbClr val="000000">
                      <a:alpha val="43137"/>
                    </a:srgbClr>
                  </a:outerShdw>
                </a:effectLst>
              </a:rPr>
              <a:t> 3-Supine hypotension syndrome . </a:t>
            </a:r>
          </a:p>
          <a:p>
            <a:pPr algn="l">
              <a:buNone/>
              <a:defRPr/>
            </a:pPr>
            <a:r>
              <a:rPr lang="en-US" sz="1425" b="1" dirty="0">
                <a:solidFill>
                  <a:srgbClr val="C00000"/>
                </a:solidFill>
                <a:effectLst>
                  <a:outerShdw blurRad="38100" dist="38100" dir="2700000" algn="tl">
                    <a:srgbClr val="000000">
                      <a:alpha val="43137"/>
                    </a:srgbClr>
                  </a:outerShdw>
                </a:effectLst>
              </a:rPr>
              <a:t> </a:t>
            </a:r>
            <a:r>
              <a:rPr lang="en-US" sz="1950" b="1" dirty="0">
                <a:solidFill>
                  <a:srgbClr val="C00000"/>
                </a:solidFill>
                <a:effectLst>
                  <a:outerShdw blurRad="38100" dist="38100" dir="2700000" algn="tl">
                    <a:srgbClr val="000000">
                      <a:alpha val="43137"/>
                    </a:srgbClr>
                  </a:outerShdw>
                </a:effectLst>
              </a:rPr>
              <a:t>4-Splanchnic shock </a:t>
            </a:r>
            <a:r>
              <a:rPr lang="en-US" sz="1950" b="1" dirty="0">
                <a:effectLst>
                  <a:outerShdw blurRad="38100" dist="38100" dir="2700000" algn="tl">
                    <a:srgbClr val="000000">
                      <a:alpha val="43137"/>
                    </a:srgbClr>
                  </a:outerShdw>
                </a:effectLst>
              </a:rPr>
              <a:t> </a:t>
            </a:r>
            <a:r>
              <a:rPr lang="en-US" sz="1950" b="1" dirty="0"/>
              <a:t>Rapid evacuation of the uterine contents as in precipitate </a:t>
            </a:r>
            <a:r>
              <a:rPr lang="en-US" sz="1950" b="1" dirty="0" err="1"/>
              <a:t>labour</a:t>
            </a:r>
            <a:r>
              <a:rPr lang="en-US" sz="1950" b="1" dirty="0"/>
              <a:t> and rupture of membranes in polyhydramnios. This is accompanied by rapid accumulation of blood in the </a:t>
            </a:r>
            <a:r>
              <a:rPr lang="en-US" sz="1950" b="1" dirty="0" err="1"/>
              <a:t>splanchnic</a:t>
            </a:r>
            <a:r>
              <a:rPr lang="en-US" sz="1950" b="1" dirty="0"/>
              <a:t> area due to sudden relief of pressure</a:t>
            </a:r>
            <a:r>
              <a:rPr lang="en-US" sz="1950" b="1" dirty="0">
                <a:effectLst>
                  <a:outerShdw blurRad="38100" dist="38100" dir="2700000" algn="tl">
                    <a:srgbClr val="000000">
                      <a:alpha val="43137"/>
                    </a:srgbClr>
                  </a:outerShdw>
                </a:effectLst>
              </a:rPr>
              <a:t>.</a:t>
            </a:r>
          </a:p>
          <a:p>
            <a:endParaRPr lang="ar-JO" sz="1950" b="1"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928661" y="2731376"/>
            <a:ext cx="7215238" cy="2946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342900"/>
            <a:r>
              <a:rPr lang="en-US" sz="2700" b="1" dirty="0">
                <a:solidFill>
                  <a:prstClr val="white"/>
                </a:solidFill>
                <a:latin typeface="Century Gothic" panose="020B0502020202020204"/>
              </a:rPr>
              <a:t>The most common form of </a:t>
            </a:r>
            <a:r>
              <a:rPr lang="en-US" sz="2700" b="1" dirty="0" err="1">
                <a:solidFill>
                  <a:prstClr val="white"/>
                </a:solidFill>
                <a:latin typeface="Century Gothic" panose="020B0502020202020204"/>
              </a:rPr>
              <a:t>hypovolemic</a:t>
            </a:r>
            <a:r>
              <a:rPr lang="en-US" sz="2700" b="1" dirty="0">
                <a:solidFill>
                  <a:prstClr val="white"/>
                </a:solidFill>
                <a:latin typeface="Century Gothic" panose="020B0502020202020204"/>
              </a:rPr>
              <a:t> shock in obstetrics is hemorrhagic shock . </a:t>
            </a:r>
            <a:br>
              <a:rPr lang="en-US" sz="2700" b="1" dirty="0">
                <a:solidFill>
                  <a:prstClr val="white"/>
                </a:solidFill>
                <a:latin typeface="Times New Roman" charset="0"/>
              </a:rPr>
            </a:br>
            <a:endParaRPr lang="ar-JO" sz="2700" b="1" dirty="0">
              <a:solidFill>
                <a:prstClr val="white"/>
              </a:solidFill>
              <a:latin typeface="Century Gothic" panose="020B0502020202020204"/>
              <a:cs typeface="Arial" panose="020B060402020202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1446595"/>
            <a:ext cx="8229600" cy="589364"/>
          </a:xfrm>
        </p:spPr>
        <p:txBody>
          <a:bodyPr>
            <a:noAutofit/>
          </a:bodyPr>
          <a:lstStyle/>
          <a:p>
            <a:pPr algn="ctr"/>
            <a:r>
              <a:rPr lang="en-US" sz="3300" b="1" dirty="0">
                <a:solidFill>
                  <a:srgbClr val="C00000"/>
                </a:solidFill>
              </a:rPr>
              <a:t>Causes in pregnancy </a:t>
            </a:r>
            <a:br>
              <a:rPr lang="en-US" sz="3300" b="1" dirty="0">
                <a:solidFill>
                  <a:srgbClr val="C00000"/>
                </a:solidFill>
              </a:rPr>
            </a:br>
            <a:endParaRPr lang="ar-JO" sz="3300" dirty="0">
              <a:solidFill>
                <a:srgbClr val="FFC000"/>
              </a:solidFill>
            </a:endParaRPr>
          </a:p>
        </p:txBody>
      </p:sp>
      <p:sp>
        <p:nvSpPr>
          <p:cNvPr id="3" name="عنصر نائب للمحتوى 2"/>
          <p:cNvSpPr>
            <a:spLocks noGrp="1"/>
          </p:cNvSpPr>
          <p:nvPr>
            <p:ph idx="1"/>
          </p:nvPr>
        </p:nvSpPr>
        <p:spPr>
          <a:xfrm>
            <a:off x="348018" y="2155444"/>
            <a:ext cx="8795982" cy="3964791"/>
          </a:xfrm>
        </p:spPr>
        <p:txBody>
          <a:bodyPr>
            <a:normAutofit fontScale="70000" lnSpcReduction="20000"/>
          </a:bodyPr>
          <a:lstStyle/>
          <a:p>
            <a:pPr>
              <a:buNone/>
              <a:defRPr/>
            </a:pPr>
            <a:endParaRPr lang="en-US" dirty="0">
              <a:solidFill>
                <a:srgbClr val="C00000"/>
              </a:solidFill>
            </a:endParaRPr>
          </a:p>
          <a:p>
            <a:pPr marL="557213" indent="-557213">
              <a:buAutoNum type="alphaLcParenR"/>
              <a:defRPr/>
            </a:pPr>
            <a:r>
              <a:rPr lang="en-US" sz="3000" b="1" dirty="0">
                <a:solidFill>
                  <a:srgbClr val="C00000"/>
                </a:solidFill>
              </a:rPr>
              <a:t>Bleeding in early pregnancy</a:t>
            </a:r>
            <a:r>
              <a:rPr lang="en-US" sz="2700" b="1" dirty="0">
                <a:solidFill>
                  <a:srgbClr val="C00000"/>
                </a:solidFill>
              </a:rPr>
              <a:t> </a:t>
            </a:r>
            <a:r>
              <a:rPr lang="en-US" sz="2700" b="1" dirty="0"/>
              <a:t>:</a:t>
            </a:r>
          </a:p>
          <a:p>
            <a:pPr marL="0" indent="0">
              <a:buNone/>
              <a:defRPr/>
            </a:pPr>
            <a:r>
              <a:rPr lang="en-US" sz="2175" b="1" dirty="0"/>
              <a:t> miscarriage (incomplete), ruptured ectopic pregnancy &amp; trophoblastic disease .</a:t>
            </a:r>
          </a:p>
          <a:p>
            <a:pPr algn="l">
              <a:buNone/>
              <a:defRPr/>
            </a:pPr>
            <a:endParaRPr lang="en-US" sz="2175" b="1" dirty="0"/>
          </a:p>
          <a:p>
            <a:pPr algn="l">
              <a:buNone/>
              <a:defRPr/>
            </a:pPr>
            <a:r>
              <a:rPr lang="en-US" sz="3000" b="1" dirty="0">
                <a:solidFill>
                  <a:srgbClr val="C00000"/>
                </a:solidFill>
              </a:rPr>
              <a:t>b) </a:t>
            </a:r>
            <a:r>
              <a:rPr lang="en-US" sz="3000" b="1" dirty="0" err="1">
                <a:solidFill>
                  <a:srgbClr val="C00000"/>
                </a:solidFill>
              </a:rPr>
              <a:t>Antepartum</a:t>
            </a:r>
            <a:r>
              <a:rPr lang="en-US" sz="3000" b="1" dirty="0">
                <a:solidFill>
                  <a:srgbClr val="C00000"/>
                </a:solidFill>
              </a:rPr>
              <a:t> hemorrhage : </a:t>
            </a:r>
          </a:p>
          <a:p>
            <a:pPr algn="l">
              <a:buNone/>
              <a:defRPr/>
            </a:pPr>
            <a:endParaRPr lang="en-US" sz="2175" b="1" dirty="0">
              <a:solidFill>
                <a:srgbClr val="FF0000"/>
              </a:solidFill>
            </a:endParaRPr>
          </a:p>
          <a:p>
            <a:pPr>
              <a:spcBef>
                <a:spcPts val="0"/>
              </a:spcBef>
              <a:buNone/>
              <a:defRPr/>
            </a:pPr>
            <a:r>
              <a:rPr lang="en-US" sz="2175" b="1" dirty="0">
                <a:latin typeface="Arial" pitchFamily="34" charset="0"/>
                <a:cs typeface="Arial" pitchFamily="34" charset="0"/>
              </a:rPr>
              <a:t> Placental abruption , Placenta </a:t>
            </a:r>
            <a:r>
              <a:rPr lang="en-US" sz="2175" b="1" dirty="0" err="1">
                <a:latin typeface="Arial" pitchFamily="34" charset="0"/>
                <a:cs typeface="Arial" pitchFamily="34" charset="0"/>
              </a:rPr>
              <a:t>Previa</a:t>
            </a:r>
            <a:r>
              <a:rPr lang="en-US" sz="2175" b="1" dirty="0">
                <a:latin typeface="Arial" pitchFamily="34" charset="0"/>
                <a:cs typeface="Arial" pitchFamily="34" charset="0"/>
              </a:rPr>
              <a:t> , Uterine rupture </a:t>
            </a:r>
          </a:p>
          <a:p>
            <a:pPr>
              <a:spcBef>
                <a:spcPts val="0"/>
              </a:spcBef>
              <a:buNone/>
              <a:defRPr/>
            </a:pPr>
            <a:r>
              <a:rPr lang="en-US" sz="2175" b="1" dirty="0">
                <a:latin typeface="Arial" pitchFamily="34" charset="0"/>
                <a:cs typeface="Arial" pitchFamily="34" charset="0"/>
              </a:rPr>
              <a:t> Cervical and vaginal pathologies : </a:t>
            </a:r>
            <a:r>
              <a:rPr lang="en-US" sz="2175" b="1" dirty="0" err="1">
                <a:latin typeface="Arial" pitchFamily="34" charset="0"/>
                <a:cs typeface="Arial" pitchFamily="34" charset="0"/>
              </a:rPr>
              <a:t>Ectropion</a:t>
            </a:r>
            <a:r>
              <a:rPr lang="en-US" sz="2175" b="1" dirty="0">
                <a:latin typeface="Arial" pitchFamily="34" charset="0"/>
                <a:cs typeface="Arial" pitchFamily="34" charset="0"/>
              </a:rPr>
              <a:t>, polyps, tumor </a:t>
            </a:r>
            <a:r>
              <a:rPr lang="en-US" sz="2175" dirty="0">
                <a:latin typeface="Arial" pitchFamily="34" charset="0"/>
                <a:cs typeface="Arial" pitchFamily="34" charset="0"/>
              </a:rPr>
              <a:t>.</a:t>
            </a:r>
            <a:endParaRPr lang="en-US" sz="2175" b="1" dirty="0">
              <a:solidFill>
                <a:srgbClr val="FF0000"/>
              </a:solidFill>
            </a:endParaRPr>
          </a:p>
          <a:p>
            <a:pPr marL="385763" indent="-385763">
              <a:buNone/>
              <a:defRPr/>
            </a:pPr>
            <a:endParaRPr lang="en-US" sz="2175" b="1" dirty="0">
              <a:solidFill>
                <a:srgbClr val="FF0000"/>
              </a:solidFill>
            </a:endParaRPr>
          </a:p>
          <a:p>
            <a:pPr algn="l">
              <a:buNone/>
              <a:defRPr/>
            </a:pPr>
            <a:r>
              <a:rPr lang="en-US" sz="3000" b="1" dirty="0">
                <a:solidFill>
                  <a:srgbClr val="C00000"/>
                </a:solidFill>
              </a:rPr>
              <a:t>c) Post partum hemorrhage : </a:t>
            </a:r>
          </a:p>
          <a:p>
            <a:pPr algn="l">
              <a:buNone/>
              <a:defRPr/>
            </a:pPr>
            <a:r>
              <a:rPr lang="en-US" sz="2175" b="1" dirty="0"/>
              <a:t>Uterine atony  , Retained placental products, low placental implantation,  Uterine rupture ,genital tract trauma , vaginal hematoma ( concealed </a:t>
            </a:r>
            <a:r>
              <a:rPr lang="en-US" sz="2175" b="1" dirty="0" err="1"/>
              <a:t>pph</a:t>
            </a:r>
            <a:r>
              <a:rPr lang="en-US" sz="2175" b="1" dirty="0"/>
              <a:t> ; may cause shock without external evidence of bleeding), Uterine inversion , &amp; coagulopathies.</a:t>
            </a:r>
            <a:endParaRPr lang="en-US" sz="2175" b="1" dirty="0">
              <a:solidFill>
                <a:srgbClr val="FF0000"/>
              </a:solidFill>
            </a:endParaRPr>
          </a:p>
          <a:p>
            <a:pPr marL="385763" indent="-385763">
              <a:buNone/>
              <a:defRPr/>
            </a:pPr>
            <a:r>
              <a:rPr lang="en-US" sz="3000" b="1" dirty="0">
                <a:solidFill>
                  <a:srgbClr val="C00000"/>
                </a:solidFill>
              </a:rPr>
              <a:t>d) Trauma </a:t>
            </a:r>
            <a:r>
              <a:rPr lang="en-US" sz="3000" dirty="0">
                <a:solidFill>
                  <a:srgbClr val="002060"/>
                </a:solidFill>
              </a:rPr>
              <a:t>: </a:t>
            </a:r>
            <a:r>
              <a:rPr lang="en-US" sz="2175" b="1" dirty="0"/>
              <a:t>accidents, falls</a:t>
            </a:r>
            <a:r>
              <a:rPr lang="en-US" sz="2175" b="1" dirty="0">
                <a:solidFill>
                  <a:srgbClr val="002060"/>
                </a:solidFill>
              </a:rPr>
              <a:t>.</a:t>
            </a:r>
            <a:endParaRPr lang="en-US" sz="2175" dirty="0"/>
          </a:p>
          <a:p>
            <a:pPr algn="l">
              <a:buNone/>
            </a:pPr>
            <a:endParaRPr lang="ar-JO"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1285860"/>
            <a:ext cx="8229600" cy="490524"/>
          </a:xfrm>
        </p:spPr>
        <p:txBody>
          <a:bodyPr>
            <a:normAutofit fontScale="90000"/>
          </a:bodyPr>
          <a:lstStyle/>
          <a:p>
            <a:r>
              <a:rPr lang="en-US" b="1" dirty="0">
                <a:solidFill>
                  <a:srgbClr val="C00000"/>
                </a:solidFill>
              </a:rPr>
              <a:t>Classification of </a:t>
            </a:r>
            <a:r>
              <a:rPr lang="en-US" b="1" dirty="0" err="1">
                <a:solidFill>
                  <a:srgbClr val="C00000"/>
                </a:solidFill>
              </a:rPr>
              <a:t>hemorragic</a:t>
            </a:r>
            <a:r>
              <a:rPr lang="en-US" b="1" dirty="0">
                <a:solidFill>
                  <a:srgbClr val="C00000"/>
                </a:solidFill>
              </a:rPr>
              <a:t> shock</a:t>
            </a:r>
            <a:endParaRPr lang="ar-JO" b="1" dirty="0">
              <a:solidFill>
                <a:srgbClr val="C00000"/>
              </a:solidFill>
            </a:endParaRPr>
          </a:p>
        </p:txBody>
      </p:sp>
      <p:sp>
        <p:nvSpPr>
          <p:cNvPr id="3" name="عنصر نائب للمحتوى 2"/>
          <p:cNvSpPr>
            <a:spLocks noGrp="1"/>
          </p:cNvSpPr>
          <p:nvPr>
            <p:ph idx="1"/>
          </p:nvPr>
        </p:nvSpPr>
        <p:spPr>
          <a:xfrm>
            <a:off x="327546" y="2648518"/>
            <a:ext cx="3807726" cy="3183341"/>
          </a:xfrm>
        </p:spPr>
        <p:txBody>
          <a:bodyPr>
            <a:normAutofit fontScale="55000" lnSpcReduction="20000"/>
          </a:bodyPr>
          <a:lstStyle/>
          <a:p>
            <a:pPr algn="l" rtl="0">
              <a:buNone/>
            </a:pPr>
            <a:r>
              <a:rPr lang="en-US" sz="3825" b="1" dirty="0">
                <a:solidFill>
                  <a:srgbClr val="C00000"/>
                </a:solidFill>
              </a:rPr>
              <a:t>Class I   15%</a:t>
            </a:r>
          </a:p>
          <a:p>
            <a:pPr algn="l" rtl="0">
              <a:buNone/>
            </a:pPr>
            <a:r>
              <a:rPr lang="en-US" sz="3000" dirty="0"/>
              <a:t>Normal pulse &amp; blood pressure</a:t>
            </a:r>
            <a:r>
              <a:rPr lang="en-US" sz="2850" b="1" dirty="0"/>
              <a:t>.</a:t>
            </a:r>
            <a:br>
              <a:rPr lang="en-US" sz="3000" b="1" dirty="0"/>
            </a:br>
            <a:endParaRPr lang="en-US" sz="3000" b="1" dirty="0"/>
          </a:p>
          <a:p>
            <a:pPr algn="l" rtl="0">
              <a:buNone/>
            </a:pPr>
            <a:r>
              <a:rPr lang="en-US" sz="3825" b="1" dirty="0">
                <a:solidFill>
                  <a:srgbClr val="C00000"/>
                </a:solidFill>
              </a:rPr>
              <a:t>Class II    20-25%</a:t>
            </a:r>
          </a:p>
          <a:p>
            <a:pPr marL="205740" indent="-205740">
              <a:lnSpc>
                <a:spcPct val="120000"/>
              </a:lnSpc>
              <a:spcBef>
                <a:spcPts val="450"/>
              </a:spcBef>
              <a:buNone/>
            </a:pPr>
            <a:r>
              <a:rPr lang="en-US" sz="3000" dirty="0"/>
              <a:t>Tachycardia.</a:t>
            </a:r>
          </a:p>
          <a:p>
            <a:pPr marL="205740" indent="-205740">
              <a:lnSpc>
                <a:spcPct val="120000"/>
              </a:lnSpc>
              <a:spcBef>
                <a:spcPts val="450"/>
              </a:spcBef>
              <a:buNone/>
            </a:pPr>
            <a:r>
              <a:rPr lang="en-US" sz="3000" dirty="0" err="1"/>
              <a:t>Tachypnoea</a:t>
            </a:r>
            <a:r>
              <a:rPr lang="en-US" sz="3000" dirty="0"/>
              <a:t>.</a:t>
            </a:r>
          </a:p>
          <a:p>
            <a:pPr marL="205740" indent="-205740">
              <a:lnSpc>
                <a:spcPct val="120000"/>
              </a:lnSpc>
              <a:spcBef>
                <a:spcPts val="450"/>
              </a:spcBef>
              <a:buNone/>
            </a:pPr>
            <a:r>
              <a:rPr lang="en-US" sz="3000" dirty="0"/>
              <a:t>Pulse pressure (&lt;30mmHg).</a:t>
            </a:r>
          </a:p>
          <a:p>
            <a:pPr marL="205740" indent="-205740">
              <a:lnSpc>
                <a:spcPct val="120000"/>
              </a:lnSpc>
              <a:spcBef>
                <a:spcPts val="450"/>
              </a:spcBef>
              <a:buNone/>
            </a:pPr>
            <a:r>
              <a:rPr lang="en-US" sz="3000" dirty="0"/>
              <a:t>Low systolic pressure.</a:t>
            </a:r>
          </a:p>
          <a:p>
            <a:pPr marL="205740" indent="-205740">
              <a:lnSpc>
                <a:spcPct val="120000"/>
              </a:lnSpc>
              <a:spcBef>
                <a:spcPts val="450"/>
              </a:spcBef>
              <a:buNone/>
            </a:pPr>
            <a:r>
              <a:rPr lang="en-US" sz="3000" dirty="0"/>
              <a:t>Delayed capillary filling</a:t>
            </a:r>
            <a:r>
              <a:rPr lang="en-US" sz="2850" b="1" dirty="0"/>
              <a:t>.</a:t>
            </a:r>
          </a:p>
          <a:p>
            <a:pPr>
              <a:buNone/>
            </a:pPr>
            <a:endParaRPr lang="ar-JO" dirty="0"/>
          </a:p>
        </p:txBody>
      </p:sp>
      <p:sp>
        <p:nvSpPr>
          <p:cNvPr id="4" name="Content Placeholder 2"/>
          <p:cNvSpPr txBox="1">
            <a:spLocks/>
          </p:cNvSpPr>
          <p:nvPr/>
        </p:nvSpPr>
        <p:spPr>
          <a:xfrm>
            <a:off x="4421874" y="2556396"/>
            <a:ext cx="4473054" cy="3275463"/>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257175" indent="-257175" defTabSz="342900">
              <a:spcBef>
                <a:spcPts val="750"/>
              </a:spcBef>
              <a:buClr>
                <a:srgbClr val="B01513"/>
              </a:buClr>
              <a:buNone/>
            </a:pPr>
            <a:r>
              <a:rPr lang="en-US" sz="2100" b="1" dirty="0">
                <a:solidFill>
                  <a:srgbClr val="C00000"/>
                </a:solidFill>
                <a:latin typeface="Century Gothic" panose="020B0502020202020204"/>
              </a:rPr>
              <a:t>Class III     30-35%</a:t>
            </a:r>
          </a:p>
          <a:p>
            <a:pPr marL="205740" indent="-205740" defTabSz="342900">
              <a:spcBef>
                <a:spcPts val="450"/>
              </a:spcBef>
              <a:buClr>
                <a:srgbClr val="B01513"/>
              </a:buClr>
              <a:buNone/>
            </a:pPr>
            <a:r>
              <a:rPr lang="en-US" sz="1350" dirty="0">
                <a:solidFill>
                  <a:prstClr val="black">
                    <a:lumMod val="75000"/>
                    <a:lumOff val="25000"/>
                  </a:prstClr>
                </a:solidFill>
                <a:latin typeface="Century Gothic" panose="020B0502020202020204"/>
              </a:rPr>
              <a:t>Skin: cold, clammy and pale.</a:t>
            </a:r>
          </a:p>
          <a:p>
            <a:pPr marL="205740" indent="-205740" defTabSz="342900">
              <a:spcBef>
                <a:spcPts val="450"/>
              </a:spcBef>
              <a:buClr>
                <a:srgbClr val="B01513"/>
              </a:buClr>
              <a:buNone/>
            </a:pPr>
            <a:r>
              <a:rPr lang="en-US" sz="1350" dirty="0">
                <a:solidFill>
                  <a:prstClr val="black">
                    <a:lumMod val="75000"/>
                    <a:lumOff val="25000"/>
                  </a:prstClr>
                </a:solidFill>
                <a:latin typeface="Century Gothic" panose="020B0502020202020204"/>
              </a:rPr>
              <a:t>Severe drop in blood pressure.</a:t>
            </a:r>
          </a:p>
          <a:p>
            <a:pPr marL="205740" indent="-205740" defTabSz="342900">
              <a:spcBef>
                <a:spcPts val="450"/>
              </a:spcBef>
              <a:buClr>
                <a:srgbClr val="B01513"/>
              </a:buClr>
              <a:buNone/>
            </a:pPr>
            <a:r>
              <a:rPr lang="en-US" sz="1350" dirty="0">
                <a:solidFill>
                  <a:prstClr val="black">
                    <a:lumMod val="75000"/>
                    <a:lumOff val="25000"/>
                  </a:prstClr>
                </a:solidFill>
                <a:latin typeface="Century Gothic" panose="020B0502020202020204"/>
              </a:rPr>
              <a:t>Restlessness.</a:t>
            </a:r>
          </a:p>
          <a:p>
            <a:pPr marL="205740" indent="-205740" defTabSz="342900">
              <a:spcBef>
                <a:spcPts val="450"/>
              </a:spcBef>
              <a:buClr>
                <a:srgbClr val="B01513"/>
              </a:buClr>
              <a:buNone/>
            </a:pPr>
            <a:r>
              <a:rPr lang="en-US" sz="1350" dirty="0">
                <a:solidFill>
                  <a:prstClr val="black">
                    <a:lumMod val="75000"/>
                    <a:lumOff val="25000"/>
                  </a:prstClr>
                </a:solidFill>
                <a:latin typeface="Century Gothic" panose="020B0502020202020204"/>
              </a:rPr>
              <a:t>Oliguria (&lt;30 ml/hour).</a:t>
            </a:r>
          </a:p>
          <a:p>
            <a:pPr marL="205740" indent="-205740" defTabSz="342900">
              <a:spcBef>
                <a:spcPts val="450"/>
              </a:spcBef>
              <a:buClr>
                <a:srgbClr val="B01513"/>
              </a:buClr>
              <a:buNone/>
            </a:pPr>
            <a:r>
              <a:rPr lang="en-US" sz="1350" dirty="0">
                <a:solidFill>
                  <a:prstClr val="black">
                    <a:lumMod val="75000"/>
                    <a:lumOff val="25000"/>
                  </a:prstClr>
                </a:solidFill>
                <a:latin typeface="Century Gothic" panose="020B0502020202020204"/>
              </a:rPr>
              <a:t>Metabolic acidosis (blood pH &lt;7.5).</a:t>
            </a:r>
          </a:p>
          <a:p>
            <a:pPr marL="257175" indent="-257175" defTabSz="342900">
              <a:spcBef>
                <a:spcPts val="750"/>
              </a:spcBef>
              <a:buClr>
                <a:srgbClr val="B01513"/>
              </a:buClr>
              <a:buNone/>
            </a:pPr>
            <a:r>
              <a:rPr lang="en-US" sz="2100" b="1" dirty="0">
                <a:solidFill>
                  <a:srgbClr val="C00000"/>
                </a:solidFill>
                <a:latin typeface="Century Gothic" panose="020B0502020202020204"/>
              </a:rPr>
              <a:t>Class IV    40-45%</a:t>
            </a:r>
          </a:p>
          <a:p>
            <a:pPr marL="205740" indent="-205740" defTabSz="342900">
              <a:lnSpc>
                <a:spcPct val="110000"/>
              </a:lnSpc>
              <a:spcBef>
                <a:spcPts val="450"/>
              </a:spcBef>
              <a:buClr>
                <a:srgbClr val="B01513"/>
              </a:buClr>
              <a:buNone/>
            </a:pPr>
            <a:r>
              <a:rPr lang="en-US" dirty="0">
                <a:solidFill>
                  <a:prstClr val="black">
                    <a:lumMod val="75000"/>
                    <a:lumOff val="25000"/>
                  </a:prstClr>
                </a:solidFill>
                <a:latin typeface="Century Gothic" panose="020B0502020202020204"/>
              </a:rPr>
              <a:t>Profound hypotension.</a:t>
            </a:r>
          </a:p>
          <a:p>
            <a:pPr marL="205740" indent="-205740" defTabSz="342900">
              <a:lnSpc>
                <a:spcPct val="110000"/>
              </a:lnSpc>
              <a:spcBef>
                <a:spcPts val="450"/>
              </a:spcBef>
              <a:buClr>
                <a:srgbClr val="B01513"/>
              </a:buClr>
              <a:buNone/>
            </a:pPr>
            <a:r>
              <a:rPr lang="en-US" dirty="0">
                <a:solidFill>
                  <a:prstClr val="black">
                    <a:lumMod val="75000"/>
                    <a:lumOff val="25000"/>
                  </a:prstClr>
                </a:solidFill>
                <a:latin typeface="Century Gothic" panose="020B0502020202020204"/>
              </a:rPr>
              <a:t>The carotid pulse is the only felt one.</a:t>
            </a:r>
          </a:p>
          <a:p>
            <a:pPr marL="205740" indent="-205740" defTabSz="342900">
              <a:lnSpc>
                <a:spcPct val="110000"/>
              </a:lnSpc>
              <a:spcBef>
                <a:spcPts val="450"/>
              </a:spcBef>
              <a:buClr>
                <a:srgbClr val="B01513"/>
              </a:buClr>
              <a:buNone/>
            </a:pPr>
            <a:r>
              <a:rPr lang="en-US" dirty="0">
                <a:solidFill>
                  <a:prstClr val="black">
                    <a:lumMod val="75000"/>
                    <a:lumOff val="25000"/>
                  </a:prstClr>
                </a:solidFill>
                <a:latin typeface="Century Gothic" panose="020B0502020202020204"/>
              </a:rPr>
              <a:t>Irreversible shock.</a:t>
            </a:r>
          </a:p>
          <a:p>
            <a:pPr marL="257175" indent="-257175" defTabSz="342900">
              <a:lnSpc>
                <a:spcPct val="110000"/>
              </a:lnSpc>
              <a:spcBef>
                <a:spcPts val="750"/>
              </a:spcBef>
              <a:buClr>
                <a:srgbClr val="B01513"/>
              </a:buClr>
            </a:pPr>
            <a:endParaRPr lang="en-US" sz="1350" dirty="0">
              <a:solidFill>
                <a:prstClr val="black">
                  <a:lumMod val="75000"/>
                  <a:lumOff val="25000"/>
                </a:prstClr>
              </a:solidFill>
              <a:latin typeface="Century Gothic" panose="020B0502020202020204"/>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nvGraphicFramePr>
        <p:xfrm>
          <a:off x="143303" y="2566632"/>
          <a:ext cx="8915400" cy="2710589"/>
        </p:xfrm>
        <a:graphic>
          <a:graphicData uri="http://schemas.openxmlformats.org/drawingml/2006/table">
            <a:tbl>
              <a:tblPr firstRow="1" bandRow="1">
                <a:tableStyleId>{5C22544A-7EE6-4342-B048-85BDC9FD1C3A}</a:tableStyleId>
              </a:tblPr>
              <a:tblGrid>
                <a:gridCol w="1783080">
                  <a:extLst>
                    <a:ext uri="{9D8B030D-6E8A-4147-A177-3AD203B41FA5}">
                      <a16:colId xmlns:a16="http://schemas.microsoft.com/office/drawing/2014/main" val="20000"/>
                    </a:ext>
                  </a:extLst>
                </a:gridCol>
                <a:gridCol w="1783080">
                  <a:extLst>
                    <a:ext uri="{9D8B030D-6E8A-4147-A177-3AD203B41FA5}">
                      <a16:colId xmlns:a16="http://schemas.microsoft.com/office/drawing/2014/main" val="20001"/>
                    </a:ext>
                  </a:extLst>
                </a:gridCol>
                <a:gridCol w="1783080">
                  <a:extLst>
                    <a:ext uri="{9D8B030D-6E8A-4147-A177-3AD203B41FA5}">
                      <a16:colId xmlns:a16="http://schemas.microsoft.com/office/drawing/2014/main" val="20002"/>
                    </a:ext>
                  </a:extLst>
                </a:gridCol>
                <a:gridCol w="1783080">
                  <a:extLst>
                    <a:ext uri="{9D8B030D-6E8A-4147-A177-3AD203B41FA5}">
                      <a16:colId xmlns:a16="http://schemas.microsoft.com/office/drawing/2014/main" val="20003"/>
                    </a:ext>
                  </a:extLst>
                </a:gridCol>
                <a:gridCol w="1783080">
                  <a:extLst>
                    <a:ext uri="{9D8B030D-6E8A-4147-A177-3AD203B41FA5}">
                      <a16:colId xmlns:a16="http://schemas.microsoft.com/office/drawing/2014/main" val="20004"/>
                    </a:ext>
                  </a:extLst>
                </a:gridCol>
              </a:tblGrid>
              <a:tr h="427928">
                <a:tc>
                  <a:txBody>
                    <a:bodyPr/>
                    <a:lstStyle/>
                    <a:p>
                      <a:pPr algn="ctr"/>
                      <a:r>
                        <a:rPr lang="en-US" sz="1000" dirty="0">
                          <a:solidFill>
                            <a:schemeClr val="bg1"/>
                          </a:solidFill>
                        </a:rPr>
                        <a:t>Classes </a:t>
                      </a:r>
                    </a:p>
                  </a:txBody>
                  <a:tcPr marL="68580" marR="68580" marT="34290" marB="34290"/>
                </a:tc>
                <a:tc>
                  <a:txBody>
                    <a:bodyPr/>
                    <a:lstStyle/>
                    <a:p>
                      <a:pPr algn="ctr"/>
                      <a:r>
                        <a:rPr lang="az-Cyrl-AZ" sz="1000" dirty="0">
                          <a:solidFill>
                            <a:schemeClr val="bg1"/>
                          </a:solidFill>
                          <a:latin typeface="Times New Roman" panose="02020603050405020304" pitchFamily="18" charset="0"/>
                        </a:rPr>
                        <a:t>І</a:t>
                      </a:r>
                      <a:endParaRPr lang="en-US" sz="1000" dirty="0">
                        <a:solidFill>
                          <a:schemeClr val="bg1"/>
                        </a:solidFill>
                      </a:endParaRPr>
                    </a:p>
                  </a:txBody>
                  <a:tcPr marL="68580" marR="68580" marT="34290" marB="34290"/>
                </a:tc>
                <a:tc>
                  <a:txBody>
                    <a:bodyPr/>
                    <a:lstStyle/>
                    <a:p>
                      <a:pPr algn="ctr"/>
                      <a:r>
                        <a:rPr lang="az-Cyrl-AZ" sz="1000" dirty="0">
                          <a:solidFill>
                            <a:schemeClr val="bg1"/>
                          </a:solidFill>
                          <a:latin typeface="Times New Roman" panose="02020603050405020304" pitchFamily="18" charset="0"/>
                        </a:rPr>
                        <a:t>ІІ</a:t>
                      </a:r>
                      <a:endParaRPr lang="en-US" sz="1000" dirty="0">
                        <a:solidFill>
                          <a:schemeClr val="bg1"/>
                        </a:solidFill>
                      </a:endParaRPr>
                    </a:p>
                  </a:txBody>
                  <a:tcPr marL="68580" marR="68580" marT="34290" marB="34290"/>
                </a:tc>
                <a:tc>
                  <a:txBody>
                    <a:bodyPr/>
                    <a:lstStyle/>
                    <a:p>
                      <a:pPr algn="ctr"/>
                      <a:r>
                        <a:rPr lang="az-Cyrl-AZ" sz="1000" dirty="0">
                          <a:solidFill>
                            <a:schemeClr val="bg1"/>
                          </a:solidFill>
                          <a:latin typeface="Times New Roman" panose="02020603050405020304" pitchFamily="18" charset="0"/>
                        </a:rPr>
                        <a:t>ІІІ</a:t>
                      </a:r>
                      <a:endParaRPr lang="en-US" sz="1000" dirty="0">
                        <a:solidFill>
                          <a:schemeClr val="bg1"/>
                        </a:solidFill>
                      </a:endParaRPr>
                    </a:p>
                  </a:txBody>
                  <a:tcPr marL="68580" marR="68580" marT="34290" marB="34290"/>
                </a:tc>
                <a:tc>
                  <a:txBody>
                    <a:bodyPr/>
                    <a:lstStyle/>
                    <a:p>
                      <a:pPr algn="ctr"/>
                      <a:r>
                        <a:rPr lang="az-Cyrl-AZ" sz="1000" dirty="0">
                          <a:solidFill>
                            <a:schemeClr val="bg1"/>
                          </a:solidFill>
                          <a:latin typeface="Times New Roman" panose="02020603050405020304" pitchFamily="18" charset="0"/>
                        </a:rPr>
                        <a:t>І</a:t>
                      </a:r>
                      <a:r>
                        <a:rPr lang="en-US" sz="1000" dirty="0">
                          <a:solidFill>
                            <a:schemeClr val="bg1"/>
                          </a:solidFill>
                          <a:latin typeface="Times New Roman" panose="02020603050405020304" pitchFamily="18" charset="0"/>
                        </a:rPr>
                        <a:t>V</a:t>
                      </a:r>
                      <a:endParaRPr lang="en-US" sz="1000" dirty="0">
                        <a:solidFill>
                          <a:schemeClr val="bg1"/>
                        </a:solidFill>
                      </a:endParaRPr>
                    </a:p>
                  </a:txBody>
                  <a:tcPr marL="68580" marR="68580" marT="34290" marB="34290"/>
                </a:tc>
                <a:extLst>
                  <a:ext uri="{0D108BD9-81ED-4DB2-BD59-A6C34878D82A}">
                    <a16:rowId xmlns:a16="http://schemas.microsoft.com/office/drawing/2014/main" val="10000"/>
                  </a:ext>
                </a:extLst>
              </a:tr>
              <a:tr h="377190">
                <a:tc>
                  <a:txBody>
                    <a:bodyPr/>
                    <a:lstStyle/>
                    <a:p>
                      <a:pPr algn="ctr"/>
                      <a:r>
                        <a:rPr lang="en-US" sz="1000" dirty="0">
                          <a:solidFill>
                            <a:schemeClr val="tx1"/>
                          </a:solidFill>
                        </a:rPr>
                        <a:t>Pulse </a:t>
                      </a:r>
                    </a:p>
                  </a:txBody>
                  <a:tcPr marL="68580" marR="68580" marT="34290" marB="34290"/>
                </a:tc>
                <a:tc>
                  <a:txBody>
                    <a:bodyPr/>
                    <a:lstStyle/>
                    <a:p>
                      <a:pPr algn="ctr"/>
                      <a:r>
                        <a:rPr lang="en-US" sz="1000" dirty="0">
                          <a:solidFill>
                            <a:srgbClr val="000000"/>
                          </a:solidFill>
                          <a:latin typeface="Times New Roman" panose="02020603050405020304" pitchFamily="18" charset="0"/>
                        </a:rPr>
                        <a:t>&lt; 100 b/min </a:t>
                      </a:r>
                      <a:endParaRPr lang="en-US" sz="1000" dirty="0">
                        <a:solidFill>
                          <a:schemeClr val="tx1"/>
                        </a:solidFill>
                      </a:endParaRPr>
                    </a:p>
                  </a:txBody>
                  <a:tcPr marL="68580" marR="68580" marT="34290" marB="34290"/>
                </a:tc>
                <a:tc>
                  <a:txBody>
                    <a:bodyPr/>
                    <a:lstStyle/>
                    <a:p>
                      <a:pPr algn="ctr"/>
                      <a:r>
                        <a:rPr lang="en-US" sz="1000" dirty="0">
                          <a:solidFill>
                            <a:srgbClr val="000000"/>
                          </a:solidFill>
                          <a:latin typeface="Times New Roman" panose="02020603050405020304" pitchFamily="18" charset="0"/>
                        </a:rPr>
                        <a:t>100 - 120 b/min</a:t>
                      </a:r>
                      <a:endParaRPr lang="en-US" sz="1000" dirty="0">
                        <a:solidFill>
                          <a:schemeClr val="tx1"/>
                        </a:solidFill>
                      </a:endParaRPr>
                    </a:p>
                  </a:txBody>
                  <a:tcPr marL="68580" marR="68580" marT="34290" marB="34290"/>
                </a:tc>
                <a:tc>
                  <a:txBody>
                    <a:bodyPr/>
                    <a:lstStyle/>
                    <a:p>
                      <a:pPr algn="ctr"/>
                      <a:r>
                        <a:rPr lang="en-US" sz="1000" dirty="0">
                          <a:solidFill>
                            <a:srgbClr val="000000"/>
                          </a:solidFill>
                          <a:latin typeface="Times New Roman" panose="02020603050405020304" pitchFamily="18" charset="0"/>
                        </a:rPr>
                        <a:t>120 - 140 b/min</a:t>
                      </a:r>
                      <a:endParaRPr lang="en-US" sz="1000" dirty="0">
                        <a:solidFill>
                          <a:schemeClr val="tx1"/>
                        </a:solidFill>
                      </a:endParaRP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solidFill>
                            <a:srgbClr val="000000"/>
                          </a:solidFill>
                          <a:latin typeface="Times New Roman" panose="02020603050405020304" pitchFamily="18" charset="0"/>
                        </a:rPr>
                        <a:t>&gt; 140 b/min</a:t>
                      </a:r>
                    </a:p>
                    <a:p>
                      <a:pPr algn="ctr"/>
                      <a:endParaRPr lang="en-US" sz="1000" dirty="0">
                        <a:solidFill>
                          <a:schemeClr val="tx1"/>
                        </a:solidFill>
                      </a:endParaRPr>
                    </a:p>
                  </a:txBody>
                  <a:tcPr marL="68580" marR="68580" marT="34290" marB="34290"/>
                </a:tc>
                <a:extLst>
                  <a:ext uri="{0D108BD9-81ED-4DB2-BD59-A6C34878D82A}">
                    <a16:rowId xmlns:a16="http://schemas.microsoft.com/office/drawing/2014/main" val="10001"/>
                  </a:ext>
                </a:extLst>
              </a:tr>
              <a:tr h="427928">
                <a:tc>
                  <a:txBody>
                    <a:bodyPr/>
                    <a:lstStyle/>
                    <a:p>
                      <a:pPr algn="ctr"/>
                      <a:r>
                        <a:rPr lang="en-US" sz="1000" dirty="0" err="1">
                          <a:solidFill>
                            <a:schemeClr val="tx1"/>
                          </a:solidFill>
                        </a:rPr>
                        <a:t>Bp</a:t>
                      </a:r>
                      <a:endParaRPr lang="en-US" sz="1000" dirty="0">
                        <a:solidFill>
                          <a:schemeClr val="tx1"/>
                        </a:solidFill>
                      </a:endParaRPr>
                    </a:p>
                  </a:txBody>
                  <a:tcPr marL="68580" marR="68580" marT="34290" marB="34290"/>
                </a:tc>
                <a:tc>
                  <a:txBody>
                    <a:bodyPr/>
                    <a:lstStyle/>
                    <a:p>
                      <a:pPr algn="ctr"/>
                      <a:r>
                        <a:rPr lang="en-US" sz="1000" dirty="0">
                          <a:solidFill>
                            <a:schemeClr val="tx1"/>
                          </a:solidFill>
                        </a:rPr>
                        <a:t>normal</a:t>
                      </a:r>
                    </a:p>
                  </a:txBody>
                  <a:tcPr marL="68580" marR="68580" marT="34290" marB="34290"/>
                </a:tc>
                <a:tc>
                  <a:txBody>
                    <a:bodyPr/>
                    <a:lstStyle/>
                    <a:p>
                      <a:pPr algn="ctr"/>
                      <a:r>
                        <a:rPr lang="en-US" sz="1000" dirty="0">
                          <a:solidFill>
                            <a:schemeClr val="tx1"/>
                          </a:solidFill>
                        </a:rPr>
                        <a:t>Normal </a:t>
                      </a:r>
                    </a:p>
                  </a:txBody>
                  <a:tcPr marL="68580" marR="68580" marT="34290" marB="34290"/>
                </a:tc>
                <a:tc>
                  <a:txBody>
                    <a:bodyPr/>
                    <a:lstStyle/>
                    <a:p>
                      <a:pPr algn="ctr"/>
                      <a:r>
                        <a:rPr lang="en-US" sz="1000" dirty="0">
                          <a:solidFill>
                            <a:srgbClr val="000000"/>
                          </a:solidFill>
                          <a:latin typeface="Times New Roman" panose="02020603050405020304" pitchFamily="18" charset="0"/>
                        </a:rPr>
                        <a:t>↓</a:t>
                      </a:r>
                      <a:endParaRPr lang="en-US" sz="1000" dirty="0">
                        <a:solidFill>
                          <a:schemeClr val="tx1"/>
                        </a:solidFill>
                      </a:endParaRPr>
                    </a:p>
                  </a:txBody>
                  <a:tcPr marL="68580" marR="68580" marT="34290" marB="34290"/>
                </a:tc>
                <a:tc>
                  <a:txBody>
                    <a:bodyPr/>
                    <a:lstStyle/>
                    <a:p>
                      <a:pPr algn="ctr"/>
                      <a:r>
                        <a:rPr lang="en-US" sz="1000" dirty="0">
                          <a:solidFill>
                            <a:srgbClr val="000000"/>
                          </a:solidFill>
                          <a:latin typeface="Times New Roman" panose="02020603050405020304" pitchFamily="18" charset="0"/>
                        </a:rPr>
                        <a:t>↓↓</a:t>
                      </a:r>
                      <a:endParaRPr lang="en-US" sz="1000" dirty="0">
                        <a:solidFill>
                          <a:schemeClr val="tx1"/>
                        </a:solidFill>
                      </a:endParaRPr>
                    </a:p>
                  </a:txBody>
                  <a:tcPr marL="68580" marR="68580" marT="34290" marB="34290"/>
                </a:tc>
                <a:extLst>
                  <a:ext uri="{0D108BD9-81ED-4DB2-BD59-A6C34878D82A}">
                    <a16:rowId xmlns:a16="http://schemas.microsoft.com/office/drawing/2014/main" val="10002"/>
                  </a:ext>
                </a:extLst>
              </a:tr>
              <a:tr h="466686">
                <a:tc>
                  <a:txBody>
                    <a:bodyPr/>
                    <a:lstStyle/>
                    <a:p>
                      <a:pPr algn="ctr"/>
                      <a:r>
                        <a:rPr lang="en-US" sz="1000" dirty="0">
                          <a:solidFill>
                            <a:schemeClr val="tx1"/>
                          </a:solidFill>
                        </a:rPr>
                        <a:t>Urine</a:t>
                      </a:r>
                      <a:r>
                        <a:rPr lang="en-US" sz="1000" baseline="0" dirty="0">
                          <a:solidFill>
                            <a:schemeClr val="tx1"/>
                          </a:solidFill>
                        </a:rPr>
                        <a:t> output</a:t>
                      </a:r>
                      <a:endParaRPr lang="en-US" sz="1000" dirty="0">
                        <a:solidFill>
                          <a:schemeClr val="tx1"/>
                        </a:solidFill>
                      </a:endParaRPr>
                    </a:p>
                  </a:txBody>
                  <a:tcPr marL="68580" marR="68580" marT="34290" marB="34290"/>
                </a:tc>
                <a:tc>
                  <a:txBody>
                    <a:bodyPr/>
                    <a:lstStyle/>
                    <a:p>
                      <a:pPr algn="ctr"/>
                      <a:r>
                        <a:rPr lang="en-US" sz="1000" dirty="0">
                          <a:solidFill>
                            <a:schemeClr val="tx1"/>
                          </a:solidFill>
                        </a:rPr>
                        <a:t>Normal(</a:t>
                      </a:r>
                      <a:r>
                        <a:rPr lang="en-US" sz="1000" b="1" dirty="0">
                          <a:solidFill>
                            <a:srgbClr val="C10000"/>
                          </a:solidFill>
                          <a:latin typeface="Britannic Bold" panose="020B0903060703020204" pitchFamily="34" charset="0"/>
                        </a:rPr>
                        <a:t> </a:t>
                      </a:r>
                      <a:r>
                        <a:rPr lang="en-US" sz="1000" dirty="0">
                          <a:solidFill>
                            <a:srgbClr val="000000"/>
                          </a:solidFill>
                          <a:latin typeface="Times New Roman" panose="02020603050405020304" pitchFamily="18" charset="0"/>
                        </a:rPr>
                        <a:t>&gt; 30 ml / </a:t>
                      </a:r>
                      <a:r>
                        <a:rPr lang="en-US" sz="1000" dirty="0" err="1">
                          <a:solidFill>
                            <a:srgbClr val="000000"/>
                          </a:solidFill>
                          <a:latin typeface="Times New Roman" panose="02020603050405020304" pitchFamily="18" charset="0"/>
                        </a:rPr>
                        <a:t>hr</a:t>
                      </a:r>
                      <a:r>
                        <a:rPr lang="en-US" sz="1000" dirty="0">
                          <a:solidFill>
                            <a:srgbClr val="000000"/>
                          </a:solidFill>
                          <a:latin typeface="Times New Roman" panose="02020603050405020304" pitchFamily="18" charset="0"/>
                        </a:rPr>
                        <a:t> )</a:t>
                      </a:r>
                      <a:endParaRPr lang="en-US" sz="1000" dirty="0">
                        <a:solidFill>
                          <a:schemeClr val="tx1"/>
                        </a:solidFill>
                      </a:endParaRPr>
                    </a:p>
                  </a:txBody>
                  <a:tcPr marL="68580" marR="68580" marT="34290" marB="34290"/>
                </a:tc>
                <a:tc>
                  <a:txBody>
                    <a:bodyPr/>
                    <a:lstStyle/>
                    <a:p>
                      <a:pPr algn="ctr"/>
                      <a:r>
                        <a:rPr lang="en-US" sz="1000" dirty="0">
                          <a:solidFill>
                            <a:schemeClr val="tx1"/>
                          </a:solidFill>
                        </a:rPr>
                        <a:t>15-30 ml/</a:t>
                      </a:r>
                      <a:r>
                        <a:rPr lang="en-US" sz="1000" dirty="0" err="1">
                          <a:solidFill>
                            <a:schemeClr val="tx1"/>
                          </a:solidFill>
                        </a:rPr>
                        <a:t>hr</a:t>
                      </a:r>
                      <a:endParaRPr lang="en-US" sz="1000" dirty="0">
                        <a:solidFill>
                          <a:schemeClr val="tx1"/>
                        </a:solidFill>
                      </a:endParaRPr>
                    </a:p>
                  </a:txBody>
                  <a:tcPr marL="68580" marR="68580" marT="34290" marB="34290"/>
                </a:tc>
                <a:tc>
                  <a:txBody>
                    <a:bodyPr/>
                    <a:lstStyle/>
                    <a:p>
                      <a:pPr algn="ctr"/>
                      <a:r>
                        <a:rPr lang="en-US" sz="1000" dirty="0">
                          <a:solidFill>
                            <a:schemeClr val="tx1"/>
                          </a:solidFill>
                        </a:rPr>
                        <a:t>5-15 ml/</a:t>
                      </a:r>
                      <a:r>
                        <a:rPr lang="en-US" sz="1000" dirty="0" err="1">
                          <a:solidFill>
                            <a:schemeClr val="tx1"/>
                          </a:solidFill>
                        </a:rPr>
                        <a:t>hr</a:t>
                      </a:r>
                      <a:endParaRPr lang="en-US" sz="1000" dirty="0">
                        <a:solidFill>
                          <a:schemeClr val="tx1"/>
                        </a:solidFill>
                      </a:endParaRP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solidFill>
                            <a:srgbClr val="000000"/>
                          </a:solidFill>
                          <a:latin typeface="Times New Roman" panose="02020603050405020304" pitchFamily="18" charset="0"/>
                        </a:rPr>
                        <a:t>&lt; 5 ml / </a:t>
                      </a:r>
                      <a:r>
                        <a:rPr lang="en-US" sz="1000" dirty="0" err="1">
                          <a:solidFill>
                            <a:srgbClr val="000000"/>
                          </a:solidFill>
                          <a:latin typeface="Times New Roman" panose="02020603050405020304" pitchFamily="18" charset="0"/>
                        </a:rPr>
                        <a:t>hr</a:t>
                      </a:r>
                      <a:endParaRPr lang="en-US" sz="1000" dirty="0">
                        <a:solidFill>
                          <a:srgbClr val="000000"/>
                        </a:solidFill>
                        <a:latin typeface="Times New Roman" panose="02020603050405020304" pitchFamily="18" charset="0"/>
                      </a:endParaRPr>
                    </a:p>
                  </a:txBody>
                  <a:tcPr marL="68580" marR="68580" marT="34290" marB="34290"/>
                </a:tc>
                <a:extLst>
                  <a:ext uri="{0D108BD9-81ED-4DB2-BD59-A6C34878D82A}">
                    <a16:rowId xmlns:a16="http://schemas.microsoft.com/office/drawing/2014/main" val="10003"/>
                  </a:ext>
                </a:extLst>
              </a:tr>
              <a:tr h="427928">
                <a:tc>
                  <a:txBody>
                    <a:bodyPr/>
                    <a:lstStyle/>
                    <a:p>
                      <a:pPr algn="ctr"/>
                      <a:r>
                        <a:rPr lang="en-US" sz="1000" dirty="0">
                          <a:solidFill>
                            <a:schemeClr val="tx1"/>
                          </a:solidFill>
                        </a:rPr>
                        <a:t>% blood loss</a:t>
                      </a:r>
                    </a:p>
                  </a:txBody>
                  <a:tcPr marL="68580" marR="68580" marT="34290" marB="34290"/>
                </a:tc>
                <a:tc>
                  <a:txBody>
                    <a:bodyPr/>
                    <a:lstStyle/>
                    <a:p>
                      <a:pPr algn="ctr"/>
                      <a:r>
                        <a:rPr lang="en-US" sz="1000" dirty="0">
                          <a:solidFill>
                            <a:schemeClr val="tx1"/>
                          </a:solidFill>
                        </a:rPr>
                        <a:t>Mild/(</a:t>
                      </a:r>
                      <a:r>
                        <a:rPr lang="en-US" sz="1000" dirty="0">
                          <a:solidFill>
                            <a:srgbClr val="000000"/>
                          </a:solidFill>
                          <a:latin typeface="Times New Roman" panose="02020603050405020304" pitchFamily="18" charset="0"/>
                        </a:rPr>
                        <a:t>&lt; 15 % )</a:t>
                      </a:r>
                      <a:endParaRPr lang="en-US" sz="1000" dirty="0">
                        <a:solidFill>
                          <a:schemeClr val="tx1"/>
                        </a:solidFill>
                      </a:endParaRPr>
                    </a:p>
                  </a:txBody>
                  <a:tcPr marL="68580" marR="68580" marT="34290" marB="34290"/>
                </a:tc>
                <a:tc>
                  <a:txBody>
                    <a:bodyPr/>
                    <a:lstStyle/>
                    <a:p>
                      <a:pPr algn="ctr"/>
                      <a:r>
                        <a:rPr lang="en-US" sz="1000" dirty="0">
                          <a:solidFill>
                            <a:srgbClr val="000000"/>
                          </a:solidFill>
                          <a:latin typeface="Times New Roman" panose="02020603050405020304" pitchFamily="18" charset="0"/>
                        </a:rPr>
                        <a:t>15 -30 % </a:t>
                      </a:r>
                      <a:endParaRPr lang="en-US" sz="1000" dirty="0">
                        <a:solidFill>
                          <a:schemeClr val="tx1"/>
                        </a:solidFill>
                      </a:endParaRPr>
                    </a:p>
                  </a:txBody>
                  <a:tcPr marL="68580" marR="68580" marT="34290" marB="34290"/>
                </a:tc>
                <a:tc>
                  <a:txBody>
                    <a:bodyPr/>
                    <a:lstStyle/>
                    <a:p>
                      <a:pPr algn="ctr"/>
                      <a:r>
                        <a:rPr lang="en-US" sz="1000" dirty="0">
                          <a:solidFill>
                            <a:srgbClr val="000000"/>
                          </a:solidFill>
                          <a:latin typeface="Times New Roman" panose="02020603050405020304" pitchFamily="18" charset="0"/>
                        </a:rPr>
                        <a:t>30 -40 % </a:t>
                      </a:r>
                      <a:endParaRPr lang="en-US" sz="1000" dirty="0">
                        <a:solidFill>
                          <a:schemeClr val="tx1"/>
                        </a:solidFill>
                      </a:endParaRP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solidFill>
                            <a:srgbClr val="000000"/>
                          </a:solidFill>
                          <a:latin typeface="Times New Roman" panose="02020603050405020304" pitchFamily="18" charset="0"/>
                        </a:rPr>
                        <a:t>&gt; 40%</a:t>
                      </a:r>
                    </a:p>
                  </a:txBody>
                  <a:tcPr marL="68580" marR="68580" marT="34290" marB="34290"/>
                </a:tc>
                <a:extLst>
                  <a:ext uri="{0D108BD9-81ED-4DB2-BD59-A6C34878D82A}">
                    <a16:rowId xmlns:a16="http://schemas.microsoft.com/office/drawing/2014/main" val="10004"/>
                  </a:ext>
                </a:extLst>
              </a:tr>
              <a:tr h="427928">
                <a:tc>
                  <a:txBody>
                    <a:bodyPr/>
                    <a:lstStyle/>
                    <a:p>
                      <a:pPr algn="ctr"/>
                      <a:r>
                        <a:rPr lang="en-US" sz="1000" dirty="0">
                          <a:solidFill>
                            <a:schemeClr val="tx1"/>
                          </a:solidFill>
                        </a:rPr>
                        <a:t>Mental state</a:t>
                      </a:r>
                    </a:p>
                  </a:txBody>
                  <a:tcPr marL="68580" marR="68580" marT="34290" marB="34290"/>
                </a:tc>
                <a:tc>
                  <a:txBody>
                    <a:bodyPr/>
                    <a:lstStyle/>
                    <a:p>
                      <a:pPr algn="ctr"/>
                      <a:r>
                        <a:rPr lang="en-US" sz="1000" dirty="0">
                          <a:solidFill>
                            <a:schemeClr val="tx1"/>
                          </a:solidFill>
                        </a:rPr>
                        <a:t>Anxious</a:t>
                      </a:r>
                      <a:r>
                        <a:rPr lang="en-US" sz="1000" baseline="0" dirty="0">
                          <a:solidFill>
                            <a:schemeClr val="tx1"/>
                          </a:solidFill>
                        </a:rPr>
                        <a:t> </a:t>
                      </a:r>
                      <a:endParaRPr lang="en-US" sz="1000" dirty="0">
                        <a:solidFill>
                          <a:schemeClr val="tx1"/>
                        </a:solidFill>
                      </a:endParaRPr>
                    </a:p>
                  </a:txBody>
                  <a:tcPr marL="68580" marR="68580" marT="34290" marB="34290"/>
                </a:tc>
                <a:tc>
                  <a:txBody>
                    <a:bodyPr/>
                    <a:lstStyle/>
                    <a:p>
                      <a:pPr algn="ctr"/>
                      <a:r>
                        <a:rPr lang="en-US" sz="1000" dirty="0">
                          <a:solidFill>
                            <a:srgbClr val="000000"/>
                          </a:solidFill>
                          <a:latin typeface="Times New Roman" panose="02020603050405020304" pitchFamily="18" charset="0"/>
                        </a:rPr>
                        <a:t>Agitated</a:t>
                      </a:r>
                      <a:endParaRPr lang="en-US" sz="1000" dirty="0">
                        <a:solidFill>
                          <a:schemeClr val="tx1"/>
                        </a:solidFill>
                      </a:endParaRPr>
                    </a:p>
                  </a:txBody>
                  <a:tcPr marL="68580" marR="68580" marT="34290" marB="34290"/>
                </a:tc>
                <a:tc>
                  <a:txBody>
                    <a:bodyPr/>
                    <a:lstStyle/>
                    <a:p>
                      <a:pPr algn="ctr"/>
                      <a:r>
                        <a:rPr lang="en-US" sz="1000" dirty="0">
                          <a:solidFill>
                            <a:srgbClr val="000000"/>
                          </a:solidFill>
                          <a:latin typeface="Times New Roman" panose="02020603050405020304" pitchFamily="18" charset="0"/>
                        </a:rPr>
                        <a:t>confused</a:t>
                      </a:r>
                      <a:endParaRPr lang="en-US" sz="1000" dirty="0">
                        <a:solidFill>
                          <a:schemeClr val="tx1"/>
                        </a:solidFill>
                      </a:endParaRP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solidFill>
                            <a:srgbClr val="000000"/>
                          </a:solidFill>
                          <a:latin typeface="Times New Roman" panose="02020603050405020304" pitchFamily="18" charset="0"/>
                        </a:rPr>
                        <a:t>drowsy or lethargic</a:t>
                      </a:r>
                      <a:endParaRPr lang="en-US" sz="1000" dirty="0"/>
                    </a:p>
                    <a:p>
                      <a:pPr algn="ctr"/>
                      <a:endParaRPr lang="en-US" sz="1000" dirty="0">
                        <a:solidFill>
                          <a:schemeClr val="tx1"/>
                        </a:solidFill>
                      </a:endParaRPr>
                    </a:p>
                  </a:txBody>
                  <a:tcPr marL="68580" marR="68580" marT="34290" marB="34290"/>
                </a:tc>
                <a:extLst>
                  <a:ext uri="{0D108BD9-81ED-4DB2-BD59-A6C34878D82A}">
                    <a16:rowId xmlns:a16="http://schemas.microsoft.com/office/drawing/2014/main" val="10005"/>
                  </a:ext>
                </a:extLst>
              </a:tr>
            </a:tbl>
          </a:graphicData>
        </a:graphic>
      </p:graphicFrame>
      <p:sp>
        <p:nvSpPr>
          <p:cNvPr id="3" name="عنوان 1"/>
          <p:cNvSpPr txBox="1">
            <a:spLocks/>
          </p:cNvSpPr>
          <p:nvPr/>
        </p:nvSpPr>
        <p:spPr>
          <a:xfrm>
            <a:off x="143303" y="1040598"/>
            <a:ext cx="8229600" cy="490524"/>
          </a:xfrm>
          <a:prstGeom prst="rect">
            <a:avLst/>
          </a:prstGeom>
        </p:spPr>
        <p:txBody>
          <a:bodyPr>
            <a:normAutofit lnSpcReduction="10000"/>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342900"/>
            <a:r>
              <a:rPr lang="en-US" sz="2700" b="1" dirty="0">
                <a:solidFill>
                  <a:srgbClr val="C00000"/>
                </a:solidFill>
                <a:latin typeface="Century Gothic" panose="020B0502020202020204"/>
              </a:rPr>
              <a:t>Classification of </a:t>
            </a:r>
            <a:r>
              <a:rPr lang="en-US" sz="2700" b="1" dirty="0" err="1">
                <a:solidFill>
                  <a:srgbClr val="C00000"/>
                </a:solidFill>
                <a:latin typeface="Century Gothic" panose="020B0502020202020204"/>
              </a:rPr>
              <a:t>hemorragic</a:t>
            </a:r>
            <a:r>
              <a:rPr lang="en-US" sz="2700" b="1" dirty="0">
                <a:solidFill>
                  <a:srgbClr val="C00000"/>
                </a:solidFill>
                <a:latin typeface="Century Gothic" panose="020B0502020202020204"/>
              </a:rPr>
              <a:t> shock (summary)</a:t>
            </a:r>
            <a:endParaRPr lang="ar-JO" sz="2700" b="1" dirty="0">
              <a:solidFill>
                <a:srgbClr val="C00000"/>
              </a:solidFill>
              <a:latin typeface="Century Gothic" panose="020B0502020202020204"/>
              <a:cs typeface="Times New Roman" panose="02020603050405020304" pitchFamily="18" charset="0"/>
            </a:endParaRPr>
          </a:p>
        </p:txBody>
      </p:sp>
    </p:spTree>
    <p:extLst>
      <p:ext uri="{BB962C8B-B14F-4D97-AF65-F5344CB8AC3E}">
        <p14:creationId xmlns:p14="http://schemas.microsoft.com/office/powerpoint/2010/main" val="9132551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842939" y="2648122"/>
            <a:ext cx="7000924" cy="3161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342900"/>
            <a:r>
              <a:rPr lang="en-US" sz="2400" b="1" dirty="0">
                <a:solidFill>
                  <a:prstClr val="white"/>
                </a:solidFill>
                <a:latin typeface="Century Gothic" panose="020B0502020202020204"/>
              </a:rPr>
              <a:t>The normal pregnant woman can withstand blood loss of 500 ml and even up to 1000 ml during delivery without obvious danger due to physiological cardiovascular and </a:t>
            </a:r>
            <a:r>
              <a:rPr lang="en-US" sz="2400" b="1" dirty="0" err="1">
                <a:solidFill>
                  <a:prstClr val="white"/>
                </a:solidFill>
                <a:latin typeface="Century Gothic" panose="020B0502020202020204"/>
              </a:rPr>
              <a:t>haematological</a:t>
            </a:r>
            <a:r>
              <a:rPr lang="en-US" sz="2400" b="1" dirty="0">
                <a:solidFill>
                  <a:prstClr val="white"/>
                </a:solidFill>
                <a:latin typeface="Century Gothic" panose="020B0502020202020204"/>
              </a:rPr>
              <a:t> adaptations during pregnancy.</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57250" y="1314450"/>
            <a:ext cx="7406640" cy="828666"/>
          </a:xfrm>
        </p:spPr>
        <p:txBody>
          <a:bodyPr>
            <a:noAutofit/>
          </a:bodyPr>
          <a:lstStyle/>
          <a:p>
            <a:pPr algn="ctr"/>
            <a:r>
              <a:rPr lang="en-US" b="1" dirty="0">
                <a:solidFill>
                  <a:srgbClr val="C00000"/>
                </a:solidFill>
              </a:rPr>
              <a:t>Phases of </a:t>
            </a:r>
            <a:r>
              <a:rPr lang="en-US" b="1" dirty="0" err="1">
                <a:solidFill>
                  <a:srgbClr val="C00000"/>
                </a:solidFill>
              </a:rPr>
              <a:t>Haemorrhagic</a:t>
            </a:r>
            <a:r>
              <a:rPr lang="en-US" b="1" dirty="0">
                <a:solidFill>
                  <a:srgbClr val="C00000"/>
                </a:solidFill>
              </a:rPr>
              <a:t> Shock</a:t>
            </a:r>
            <a:br>
              <a:rPr lang="en-US" dirty="0">
                <a:solidFill>
                  <a:srgbClr val="C00000"/>
                </a:solidFill>
              </a:rPr>
            </a:br>
            <a:endParaRPr lang="ar-JO" dirty="0"/>
          </a:p>
        </p:txBody>
      </p:sp>
      <p:sp>
        <p:nvSpPr>
          <p:cNvPr id="3" name="عنصر نائب للمحتوى 2"/>
          <p:cNvSpPr>
            <a:spLocks noGrp="1"/>
          </p:cNvSpPr>
          <p:nvPr>
            <p:ph idx="1"/>
          </p:nvPr>
        </p:nvSpPr>
        <p:spPr>
          <a:xfrm>
            <a:off x="572573" y="2159591"/>
            <a:ext cx="8373535" cy="3696917"/>
          </a:xfrm>
        </p:spPr>
        <p:txBody>
          <a:bodyPr>
            <a:normAutofit/>
          </a:bodyPr>
          <a:lstStyle/>
          <a:p>
            <a:pPr lvl="0" algn="l" rtl="0">
              <a:buNone/>
            </a:pPr>
            <a:endParaRPr lang="en-US" b="1" dirty="0"/>
          </a:p>
          <a:p>
            <a:pPr lvl="0" algn="l" rtl="0">
              <a:buNone/>
            </a:pPr>
            <a:r>
              <a:rPr lang="en-US" sz="2100" b="1" dirty="0"/>
              <a:t> </a:t>
            </a:r>
            <a:r>
              <a:rPr lang="en-US" sz="2100" b="1" dirty="0">
                <a:solidFill>
                  <a:srgbClr val="C00000"/>
                </a:solidFill>
              </a:rPr>
              <a:t>Phase of compensation</a:t>
            </a:r>
            <a:endParaRPr lang="en-US" sz="2100" b="1" dirty="0"/>
          </a:p>
          <a:p>
            <a:pPr lvl="0" algn="l" rtl="0">
              <a:buNone/>
            </a:pPr>
            <a:r>
              <a:rPr lang="en-US" b="1" dirty="0"/>
              <a:t>Sympathetic stimulation</a:t>
            </a:r>
            <a:r>
              <a:rPr lang="en-US" dirty="0"/>
              <a:t>: It is the initial response to blood loss leading to peripheral vasoconstriction to maintain blood supply to the vital organs.</a:t>
            </a:r>
          </a:p>
          <a:p>
            <a:pPr algn="l">
              <a:buNone/>
            </a:pPr>
            <a:r>
              <a:rPr lang="ar-JO" b="1" dirty="0"/>
              <a:t>            </a:t>
            </a:r>
            <a:r>
              <a:rPr lang="en-US" b="1" dirty="0"/>
              <a:t>Clinical picture</a:t>
            </a:r>
            <a:r>
              <a:rPr lang="en-US" dirty="0"/>
              <a:t>: Pallor, tachycardia, </a:t>
            </a:r>
            <a:r>
              <a:rPr lang="en-US" dirty="0" err="1"/>
              <a:t>tachypnoea</a:t>
            </a:r>
            <a:endParaRPr lang="ar-JO" dirty="0"/>
          </a:p>
          <a:p>
            <a:pPr lvl="0" algn="l" rtl="0">
              <a:buNone/>
            </a:pPr>
            <a:endParaRPr lang="en-US" sz="2400" b="1" dirty="0">
              <a:solidFill>
                <a:srgbClr val="C00000"/>
              </a:solidFill>
            </a:endParaRPr>
          </a:p>
          <a:p>
            <a:pPr lvl="0" algn="l" rtl="0">
              <a:buNone/>
            </a:pPr>
            <a:r>
              <a:rPr lang="en-US" sz="2100" b="1" dirty="0">
                <a:solidFill>
                  <a:srgbClr val="C00000"/>
                </a:solidFill>
              </a:rPr>
              <a:t>Phase of </a:t>
            </a:r>
            <a:r>
              <a:rPr lang="en-US" sz="2100" b="1" dirty="0" err="1">
                <a:solidFill>
                  <a:srgbClr val="C00000"/>
                </a:solidFill>
              </a:rPr>
              <a:t>decompensation</a:t>
            </a:r>
            <a:r>
              <a:rPr lang="en-US" sz="2100" b="1" dirty="0">
                <a:solidFill>
                  <a:srgbClr val="C00000"/>
                </a:solidFill>
              </a:rPr>
              <a:t>:</a:t>
            </a:r>
            <a:endParaRPr lang="en-US" dirty="0"/>
          </a:p>
          <a:p>
            <a:pPr lvl="0" algn="l" rtl="0">
              <a:buNone/>
            </a:pPr>
            <a:r>
              <a:rPr lang="en-US" dirty="0"/>
              <a:t>Blood loss </a:t>
            </a:r>
            <a:r>
              <a:rPr lang="en-US" b="1" dirty="0"/>
              <a:t>exceeds 1000 ml </a:t>
            </a:r>
            <a:r>
              <a:rPr lang="en-US" dirty="0"/>
              <a:t>in normal patient or less if other adverse factors are operating.</a:t>
            </a:r>
          </a:p>
          <a:p>
            <a:pPr lvl="0" algn="l" rtl="0">
              <a:buNone/>
            </a:pPr>
            <a:r>
              <a:rPr lang="en-US" b="1" dirty="0"/>
              <a:t>Clinical picture:</a:t>
            </a:r>
            <a:r>
              <a:rPr lang="en-US" dirty="0"/>
              <a:t> is the classic clinical picture of shock.</a:t>
            </a:r>
          </a:p>
          <a:p>
            <a:pPr lvl="0" algn="l" rtl="0">
              <a:buNone/>
            </a:pPr>
            <a:r>
              <a:rPr lang="en-US" dirty="0"/>
              <a:t>Adequate treatment at this phase improves the condition rapidly without residual adverse effects.</a:t>
            </a:r>
            <a:endParaRPr lang="en-US" b="1" i="1" dirty="0"/>
          </a:p>
          <a:p>
            <a:endParaRPr lang="ar-JO"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1446595"/>
            <a:ext cx="8229600" cy="375050"/>
          </a:xfrm>
        </p:spPr>
        <p:txBody>
          <a:bodyPr>
            <a:noAutofit/>
          </a:bodyPr>
          <a:lstStyle/>
          <a:p>
            <a:pPr algn="ctr"/>
            <a:r>
              <a:rPr lang="en-US" b="1" dirty="0">
                <a:solidFill>
                  <a:srgbClr val="C00000"/>
                </a:solidFill>
              </a:rPr>
              <a:t>Phases …. </a:t>
            </a:r>
            <a:br>
              <a:rPr lang="en-US" dirty="0">
                <a:solidFill>
                  <a:srgbClr val="C00000"/>
                </a:solidFill>
              </a:rPr>
            </a:br>
            <a:endParaRPr lang="ar-JO" dirty="0">
              <a:solidFill>
                <a:srgbClr val="C00000"/>
              </a:solidFill>
            </a:endParaRPr>
          </a:p>
        </p:txBody>
      </p:sp>
      <p:sp>
        <p:nvSpPr>
          <p:cNvPr id="3" name="عنصر نائب للمحتوى 2"/>
          <p:cNvSpPr>
            <a:spLocks noGrp="1"/>
          </p:cNvSpPr>
          <p:nvPr>
            <p:ph idx="1"/>
          </p:nvPr>
        </p:nvSpPr>
        <p:spPr>
          <a:xfrm>
            <a:off x="500034" y="2158226"/>
            <a:ext cx="8497253" cy="4018370"/>
          </a:xfrm>
        </p:spPr>
        <p:txBody>
          <a:bodyPr>
            <a:normAutofit fontScale="40000" lnSpcReduction="20000"/>
          </a:bodyPr>
          <a:lstStyle/>
          <a:p>
            <a:pPr algn="l">
              <a:buNone/>
            </a:pPr>
            <a:endParaRPr lang="en-US" sz="4500" b="1" dirty="0">
              <a:solidFill>
                <a:srgbClr val="C00000"/>
              </a:solidFill>
            </a:endParaRPr>
          </a:p>
          <a:p>
            <a:pPr algn="l">
              <a:buNone/>
            </a:pPr>
            <a:r>
              <a:rPr lang="en-US" sz="5250" b="1" dirty="0">
                <a:solidFill>
                  <a:srgbClr val="C00000"/>
                </a:solidFill>
              </a:rPr>
              <a:t>Phase of cellular damage and danger of death:</a:t>
            </a:r>
            <a:endParaRPr lang="ar-JO" sz="5250" b="1" dirty="0">
              <a:solidFill>
                <a:srgbClr val="C00000"/>
              </a:solidFill>
            </a:endParaRPr>
          </a:p>
          <a:p>
            <a:pPr algn="l">
              <a:buNone/>
            </a:pPr>
            <a:endParaRPr lang="en-US" sz="3150" dirty="0"/>
          </a:p>
          <a:p>
            <a:pPr lvl="0" algn="l" rtl="0">
              <a:buNone/>
            </a:pPr>
            <a:r>
              <a:rPr lang="en-US" sz="4125" b="1" dirty="0"/>
              <a:t>Metabolic acidosis</a:t>
            </a:r>
            <a:r>
              <a:rPr lang="en-US" sz="4125" dirty="0"/>
              <a:t>: due to anaerobic metabolism initiated after lack of oxygen.</a:t>
            </a:r>
          </a:p>
          <a:p>
            <a:pPr lvl="0" algn="l" rtl="0">
              <a:buNone/>
            </a:pPr>
            <a:r>
              <a:rPr lang="en-US" sz="4125" dirty="0"/>
              <a:t>Arteriolar dilatation: caused by accumulation of metabolites leading to pooling and stagnation of blood in the capillaries and leakage of fluid into the tissues.</a:t>
            </a:r>
          </a:p>
          <a:p>
            <a:pPr lvl="0" algn="l" rtl="0">
              <a:buNone/>
            </a:pPr>
            <a:r>
              <a:rPr lang="en-US" sz="4125" b="1" dirty="0"/>
              <a:t>Disseminated intravascular coagulation:</a:t>
            </a:r>
            <a:r>
              <a:rPr lang="en-US" sz="4125" dirty="0"/>
              <a:t> caused by release of </a:t>
            </a:r>
            <a:r>
              <a:rPr lang="en-US" sz="4125" dirty="0" err="1"/>
              <a:t>thromboplastin</a:t>
            </a:r>
            <a:r>
              <a:rPr lang="en-US" sz="4125" dirty="0"/>
              <a:t> from the damaged tissues.</a:t>
            </a:r>
          </a:p>
          <a:p>
            <a:pPr lvl="0" algn="l" rtl="0">
              <a:buNone/>
            </a:pPr>
            <a:r>
              <a:rPr lang="en-US" sz="4125" b="1" dirty="0"/>
              <a:t>Cardiac failure: </a:t>
            </a:r>
            <a:r>
              <a:rPr lang="en-US" sz="4125" dirty="0"/>
              <a:t>due to diminished coronary blood flow.</a:t>
            </a:r>
          </a:p>
          <a:p>
            <a:pPr lvl="0" algn="l" rtl="0">
              <a:buNone/>
            </a:pPr>
            <a:r>
              <a:rPr lang="en-US" sz="4125" dirty="0"/>
              <a:t>In this phase death is imminent, transfusion alone is inadequate and if recovery from acute phase occurs residual tissue damage as renal and/ or pituitary necrosis will occur.</a:t>
            </a:r>
          </a:p>
          <a:p>
            <a:pPr algn="l">
              <a:buNone/>
            </a:pPr>
            <a:endParaRPr lang="ar-JO" sz="4125"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1500174"/>
            <a:ext cx="8229600" cy="482207"/>
          </a:xfrm>
        </p:spPr>
        <p:txBody>
          <a:bodyPr>
            <a:noAutofit/>
          </a:bodyPr>
          <a:lstStyle/>
          <a:p>
            <a:r>
              <a:rPr lang="en-US" sz="3300" b="1" dirty="0">
                <a:solidFill>
                  <a:srgbClr val="C00000"/>
                </a:solidFill>
              </a:rPr>
              <a:t>Management</a:t>
            </a:r>
            <a:br>
              <a:rPr lang="en-US" sz="3300" b="1" dirty="0">
                <a:solidFill>
                  <a:srgbClr val="C00000"/>
                </a:solidFill>
              </a:rPr>
            </a:br>
            <a:endParaRPr lang="ar-JO" sz="3300" b="1" dirty="0">
              <a:solidFill>
                <a:srgbClr val="C00000"/>
              </a:solidFill>
            </a:endParaRPr>
          </a:p>
        </p:txBody>
      </p:sp>
      <p:sp>
        <p:nvSpPr>
          <p:cNvPr id="3" name="عنصر نائب للمحتوى 2"/>
          <p:cNvSpPr>
            <a:spLocks noGrp="1"/>
          </p:cNvSpPr>
          <p:nvPr>
            <p:ph idx="1"/>
          </p:nvPr>
        </p:nvSpPr>
        <p:spPr>
          <a:xfrm>
            <a:off x="285720" y="2147476"/>
            <a:ext cx="8858280" cy="4125545"/>
          </a:xfrm>
        </p:spPr>
        <p:txBody>
          <a:bodyPr>
            <a:normAutofit/>
          </a:bodyPr>
          <a:lstStyle/>
          <a:p>
            <a:pPr algn="l">
              <a:buNone/>
            </a:pPr>
            <a:endParaRPr lang="ar-JO" altLang="en-US" sz="1800" dirty="0">
              <a:solidFill>
                <a:prstClr val="black"/>
              </a:solidFill>
            </a:endParaRPr>
          </a:p>
          <a:p>
            <a:pPr algn="l">
              <a:buNone/>
            </a:pPr>
            <a:r>
              <a:rPr lang="en-US" altLang="en-US" sz="1800" dirty="0"/>
              <a:t>Detect the </a:t>
            </a:r>
            <a:r>
              <a:rPr lang="en-US" altLang="en-US" sz="1800" b="1" dirty="0"/>
              <a:t>cause</a:t>
            </a:r>
            <a:r>
              <a:rPr lang="en-US" altLang="en-US" sz="1800" dirty="0"/>
              <a:t> and </a:t>
            </a:r>
            <a:r>
              <a:rPr lang="en-US" altLang="en-US" sz="1800" b="1" dirty="0"/>
              <a:t>arrest hemorrhage, &amp; ABC</a:t>
            </a:r>
            <a:r>
              <a:rPr lang="ar-JO" altLang="en-US" sz="1800" b="1" dirty="0">
                <a:solidFill>
                  <a:srgbClr val="C00000"/>
                </a:solidFill>
              </a:rPr>
              <a:t>*</a:t>
            </a:r>
            <a:endParaRPr lang="en-US" altLang="en-US" sz="1800" b="1" dirty="0">
              <a:solidFill>
                <a:srgbClr val="C00000"/>
              </a:solidFill>
            </a:endParaRPr>
          </a:p>
          <a:p>
            <a:pPr lvl="0" algn="l" eaLnBrk="0" fontAlgn="base" hangingPunct="0">
              <a:spcAft>
                <a:spcPct val="0"/>
              </a:spcAft>
              <a:buNone/>
            </a:pPr>
            <a:r>
              <a:rPr lang="en-US" altLang="en-US" sz="1800" b="1" dirty="0">
                <a:solidFill>
                  <a:srgbClr val="C00000"/>
                </a:solidFill>
              </a:rPr>
              <a:t>*</a:t>
            </a:r>
            <a:r>
              <a:rPr lang="en-US" altLang="en-US" sz="1800" b="1" dirty="0"/>
              <a:t>Adequate ventilation providing oxygen by mask, nasal tube  or tracheal intubation if needed.</a:t>
            </a:r>
          </a:p>
          <a:p>
            <a:pPr lvl="0" algn="l" eaLnBrk="0" fontAlgn="base" hangingPunct="0">
              <a:spcAft>
                <a:spcPct val="0"/>
              </a:spcAft>
              <a:buNone/>
            </a:pPr>
            <a:r>
              <a:rPr lang="en-US" altLang="en-US" sz="1800" b="1" dirty="0">
                <a:solidFill>
                  <a:srgbClr val="C00000"/>
                </a:solidFill>
              </a:rPr>
              <a:t>*</a:t>
            </a:r>
            <a:r>
              <a:rPr lang="en-US" altLang="en-US" sz="1800" b="1" dirty="0"/>
              <a:t>Insertion of two large </a:t>
            </a:r>
            <a:r>
              <a:rPr lang="en-US" altLang="en-US" sz="1800" b="1" dirty="0" err="1"/>
              <a:t>cannulas</a:t>
            </a:r>
            <a:r>
              <a:rPr lang="en-US" altLang="en-US" sz="1800" b="1" dirty="0"/>
              <a:t> (for blood, fluids and drugs infusion which should be given by IV route in shocked patient) ) with </a:t>
            </a:r>
            <a:r>
              <a:rPr lang="en-US" altLang="en-US" sz="1800" b="1" u="sng" dirty="0"/>
              <a:t>blood sample </a:t>
            </a:r>
            <a:r>
              <a:rPr lang="en-US" altLang="en-US" sz="1800" b="1" dirty="0"/>
              <a:t>collection for blood grouping, </a:t>
            </a:r>
            <a:r>
              <a:rPr lang="en-US" altLang="en-US" sz="1800" b="1" dirty="0" err="1"/>
              <a:t>Rh</a:t>
            </a:r>
            <a:r>
              <a:rPr lang="en-US" altLang="en-US" sz="1800" b="1" dirty="0"/>
              <a:t> &amp; cross-matching, CBC, electrolytes, liver &amp; kidney function tests, blood sugar and </a:t>
            </a:r>
            <a:endParaRPr lang="ar-JO" altLang="en-US" sz="1800" b="1" dirty="0"/>
          </a:p>
          <a:p>
            <a:pPr lvl="0" algn="l" eaLnBrk="0" fontAlgn="base" hangingPunct="0">
              <a:spcAft>
                <a:spcPct val="0"/>
              </a:spcAft>
              <a:buNone/>
            </a:pPr>
            <a:r>
              <a:rPr lang="en-US" altLang="en-US" sz="1800" b="1" dirty="0"/>
              <a:t>coagulation profile (PT, PTT, fibrinogen &amp; FDPs).</a:t>
            </a:r>
            <a:endParaRPr lang="ar-JO" altLang="en-US" sz="1800" b="1" dirty="0"/>
          </a:p>
          <a:p>
            <a:pPr lvl="0" algn="l" eaLnBrk="0" fontAlgn="base" hangingPunct="0">
              <a:spcAft>
                <a:spcPct val="0"/>
              </a:spcAft>
              <a:buNone/>
            </a:pPr>
            <a:r>
              <a:rPr lang="en-US" altLang="en-US" sz="1800" b="1" dirty="0">
                <a:solidFill>
                  <a:srgbClr val="C00000"/>
                </a:solidFill>
              </a:rPr>
              <a:t>*</a:t>
            </a:r>
            <a:r>
              <a:rPr lang="en-US" altLang="en-US" sz="1800" b="1" dirty="0"/>
              <a:t>Warmth, recumbent position with legs slightly elevated.</a:t>
            </a:r>
            <a:endParaRPr lang="ar-JO" altLang="en-US" sz="1800" b="1" dirty="0"/>
          </a:p>
          <a:p>
            <a:pPr lvl="0" algn="l" eaLnBrk="0" fontAlgn="base" hangingPunct="0">
              <a:spcAft>
                <a:spcPct val="0"/>
              </a:spcAft>
              <a:buNone/>
            </a:pPr>
            <a:r>
              <a:rPr lang="en-US" altLang="en-US" sz="1800" b="1" dirty="0">
                <a:solidFill>
                  <a:srgbClr val="C00000"/>
                </a:solidFill>
              </a:rPr>
              <a:t>*</a:t>
            </a:r>
            <a:r>
              <a:rPr lang="en-US" altLang="en-US" sz="1800" b="1" dirty="0"/>
              <a:t>Morphine to alleviate pain and apprehension if needed</a:t>
            </a:r>
            <a:endParaRPr lang="en-US" sz="1800" b="1" dirty="0"/>
          </a:p>
          <a:p>
            <a:pPr algn="l"/>
            <a:endParaRPr lang="ar-JO"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Non-Uterine causes(10%)</a:t>
            </a:r>
            <a:endParaRPr lang="en-US" dirty="0"/>
          </a:p>
        </p:txBody>
      </p:sp>
      <p:sp>
        <p:nvSpPr>
          <p:cNvPr id="3" name="Content Placeholder 2"/>
          <p:cNvSpPr>
            <a:spLocks noGrp="1"/>
          </p:cNvSpPr>
          <p:nvPr>
            <p:ph idx="1"/>
          </p:nvPr>
        </p:nvSpPr>
        <p:spPr/>
        <p:txBody>
          <a:bodyPr/>
          <a:lstStyle/>
          <a:p>
            <a:pPr>
              <a:buNone/>
              <a:defRPr/>
            </a:pPr>
            <a:r>
              <a:rPr lang="en-US" altLang="en-US" dirty="0"/>
              <a:t>1-Lower genital tract lacerations</a:t>
            </a:r>
          </a:p>
          <a:p>
            <a:pPr>
              <a:buNone/>
              <a:defRPr/>
            </a:pPr>
            <a:r>
              <a:rPr lang="en-US" altLang="en-US" dirty="0"/>
              <a:t>2-Pelvic hematomas</a:t>
            </a:r>
          </a:p>
          <a:p>
            <a:pPr>
              <a:buNone/>
              <a:defRPr/>
            </a:pPr>
            <a:r>
              <a:rPr lang="en-US" altLang="en-US" dirty="0"/>
              <a:t>3- Coagulation disorders;(</a:t>
            </a:r>
            <a:r>
              <a:rPr lang="en-US" altLang="en-US" dirty="0" err="1"/>
              <a:t>Abruptio</a:t>
            </a:r>
            <a:r>
              <a:rPr lang="en-US" altLang="en-US" dirty="0"/>
              <a:t> </a:t>
            </a:r>
            <a:r>
              <a:rPr lang="en-US" altLang="en-US" dirty="0" err="1"/>
              <a:t>placentae</a:t>
            </a:r>
            <a:r>
              <a:rPr lang="en-US" altLang="en-US" dirty="0"/>
              <a:t>,  Retained dead fetus, Amniotic fluid embolism, Inherited coagulopathy ).</a:t>
            </a:r>
            <a:endParaRPr lang="en-GB" altLang="en-US" dirty="0"/>
          </a:p>
          <a:p>
            <a:pPr>
              <a:buNone/>
            </a:pP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42910" y="1178703"/>
            <a:ext cx="7406640" cy="857256"/>
          </a:xfrm>
        </p:spPr>
        <p:txBody>
          <a:bodyPr>
            <a:normAutofit/>
          </a:bodyPr>
          <a:lstStyle/>
          <a:p>
            <a:r>
              <a:rPr lang="en-US" b="1" dirty="0">
                <a:solidFill>
                  <a:srgbClr val="C00000"/>
                </a:solidFill>
              </a:rPr>
              <a:t>Management cont…</a:t>
            </a:r>
            <a:endParaRPr lang="ar-JO" b="1" dirty="0">
              <a:solidFill>
                <a:srgbClr val="C00000"/>
              </a:solidFill>
            </a:endParaRPr>
          </a:p>
        </p:txBody>
      </p:sp>
      <p:sp>
        <p:nvSpPr>
          <p:cNvPr id="3" name="عنصر نائب للمحتوى 2"/>
          <p:cNvSpPr>
            <a:spLocks noGrp="1"/>
          </p:cNvSpPr>
          <p:nvPr>
            <p:ph idx="1"/>
          </p:nvPr>
        </p:nvSpPr>
        <p:spPr>
          <a:xfrm>
            <a:off x="457201" y="2488736"/>
            <a:ext cx="8472518" cy="3362335"/>
          </a:xfrm>
        </p:spPr>
        <p:txBody>
          <a:bodyPr>
            <a:normAutofit lnSpcReduction="10000"/>
          </a:bodyPr>
          <a:lstStyle/>
          <a:p>
            <a:pPr marL="385763" indent="-385763">
              <a:buNone/>
              <a:defRPr/>
            </a:pPr>
            <a:r>
              <a:rPr lang="en-US" sz="2250" b="1" dirty="0">
                <a:solidFill>
                  <a:srgbClr val="C00000"/>
                </a:solidFill>
              </a:rPr>
              <a:t>Fluid, blood and blood component replacement:</a:t>
            </a:r>
            <a:endParaRPr lang="en-US" sz="2250" dirty="0">
              <a:solidFill>
                <a:srgbClr val="C00000"/>
              </a:solidFill>
            </a:endParaRPr>
          </a:p>
          <a:p>
            <a:pPr algn="l">
              <a:buNone/>
              <a:defRPr/>
            </a:pPr>
            <a:endParaRPr lang="ar-JO" sz="2250" dirty="0"/>
          </a:p>
          <a:p>
            <a:pPr algn="l">
              <a:buNone/>
              <a:defRPr/>
            </a:pPr>
            <a:r>
              <a:rPr lang="en-US" sz="1950" b="1" dirty="0"/>
              <a:t>Crystalloid solutions </a:t>
            </a:r>
            <a:r>
              <a:rPr lang="en-US" sz="1950" dirty="0"/>
              <a:t>as lactated Ringer’s solution or normal saline (basic therapy for acute hemorrhage is crystalloid and blood).</a:t>
            </a:r>
          </a:p>
          <a:p>
            <a:pPr algn="l">
              <a:buNone/>
              <a:defRPr/>
            </a:pPr>
            <a:r>
              <a:rPr lang="en-US" sz="1950" b="1" dirty="0"/>
              <a:t>Colloid therapy</a:t>
            </a:r>
            <a:r>
              <a:rPr lang="en-US" sz="1950" dirty="0"/>
              <a:t>( </a:t>
            </a:r>
            <a:r>
              <a:rPr lang="en-US" sz="1950" dirty="0" err="1"/>
              <a:t>dextran</a:t>
            </a:r>
            <a:r>
              <a:rPr lang="en-US" sz="1950" dirty="0"/>
              <a:t> 40 or 70 ,plasma protein fraction or fresh frozen plasma) will provide more volume expansion than crystalloids.</a:t>
            </a:r>
          </a:p>
          <a:p>
            <a:pPr algn="l">
              <a:buNone/>
              <a:defRPr/>
            </a:pPr>
            <a:r>
              <a:rPr lang="en-US" sz="1950" b="1" dirty="0"/>
              <a:t>Whole blood</a:t>
            </a:r>
          </a:p>
          <a:p>
            <a:pPr algn="l">
              <a:buNone/>
              <a:defRPr/>
            </a:pPr>
            <a:r>
              <a:rPr lang="en-US" sz="1950" b="1" dirty="0"/>
              <a:t>Packed RBCs</a:t>
            </a:r>
            <a:r>
              <a:rPr lang="en-US" sz="1950" dirty="0"/>
              <a:t> are usually used. Transfusion is needed when </a:t>
            </a:r>
            <a:r>
              <a:rPr lang="en-US" sz="1950" dirty="0" err="1"/>
              <a:t>Hb</a:t>
            </a:r>
            <a:r>
              <a:rPr lang="en-US" sz="1950" dirty="0"/>
              <a:t> concentration falls to &lt;8 g/</a:t>
            </a:r>
            <a:r>
              <a:rPr lang="en-US" sz="1950" dirty="0" err="1"/>
              <a:t>dLor</a:t>
            </a:r>
            <a:r>
              <a:rPr lang="en-US" sz="1950" dirty="0"/>
              <a:t> Ht &lt;25 %.</a:t>
            </a:r>
          </a:p>
          <a:p>
            <a:pPr algn="l">
              <a:buNone/>
            </a:pPr>
            <a:endParaRPr lang="ar-JO"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063228"/>
            <a:ext cx="8229600" cy="758417"/>
          </a:xfrm>
        </p:spPr>
        <p:txBody>
          <a:bodyPr>
            <a:noAutofit/>
          </a:bodyPr>
          <a:lstStyle/>
          <a:p>
            <a:pPr algn="l">
              <a:defRPr/>
            </a:pPr>
            <a:r>
              <a:rPr lang="en-US" b="1" dirty="0">
                <a:solidFill>
                  <a:srgbClr val="C00000"/>
                </a:solidFill>
              </a:rPr>
              <a:t>Management cont…</a:t>
            </a:r>
            <a:endParaRPr lang="ar-JO" b="1" dirty="0">
              <a:solidFill>
                <a:srgbClr val="C00000"/>
              </a:solidFill>
            </a:endParaRPr>
          </a:p>
        </p:txBody>
      </p:sp>
      <p:sp>
        <p:nvSpPr>
          <p:cNvPr id="3" name="عنصر نائب للمحتوى 2"/>
          <p:cNvSpPr>
            <a:spLocks noGrp="1"/>
          </p:cNvSpPr>
          <p:nvPr>
            <p:ph idx="1"/>
          </p:nvPr>
        </p:nvSpPr>
        <p:spPr>
          <a:xfrm>
            <a:off x="214282" y="2628047"/>
            <a:ext cx="8929718" cy="3158389"/>
          </a:xfrm>
        </p:spPr>
        <p:txBody>
          <a:bodyPr>
            <a:normAutofit/>
          </a:bodyPr>
          <a:lstStyle/>
          <a:p>
            <a:pPr algn="l">
              <a:buNone/>
            </a:pPr>
            <a:r>
              <a:rPr lang="en-US" sz="2400" b="1" dirty="0">
                <a:solidFill>
                  <a:srgbClr val="C00000"/>
                </a:solidFill>
              </a:rPr>
              <a:t>Monitoring :</a:t>
            </a:r>
            <a:br>
              <a:rPr lang="en-US" dirty="0">
                <a:solidFill>
                  <a:srgbClr val="FF0000"/>
                </a:solidFill>
              </a:rPr>
            </a:br>
            <a:endParaRPr lang="en-US" dirty="0">
              <a:solidFill>
                <a:srgbClr val="FF0000"/>
              </a:solidFill>
            </a:endParaRPr>
          </a:p>
          <a:p>
            <a:pPr algn="l">
              <a:buNone/>
            </a:pPr>
            <a:r>
              <a:rPr lang="en-US" sz="1800" b="1" dirty="0"/>
              <a:t>Vital signs, urine output (Normal is 1-2 ml/kg/hr.) , central venous pressure (CVP)</a:t>
            </a:r>
          </a:p>
          <a:p>
            <a:pPr algn="l">
              <a:buNone/>
            </a:pPr>
            <a:r>
              <a:rPr lang="en-US" sz="1800" b="1" dirty="0"/>
              <a:t> pulmonary artery pressure &amp; repeat lab investigations.</a:t>
            </a:r>
          </a:p>
          <a:p>
            <a:pPr algn="l">
              <a:buNone/>
            </a:pPr>
            <a:endParaRPr lang="en-US" sz="1800" b="1" dirty="0"/>
          </a:p>
          <a:p>
            <a:pPr algn="l">
              <a:buNone/>
            </a:pPr>
            <a:r>
              <a:rPr lang="en-US" sz="1800" b="1" dirty="0">
                <a:ln w="1905"/>
              </a:rPr>
              <a:t>Clinical improvement in the: pallor, cyanosis, air hunger, sweating and consciousness.</a:t>
            </a:r>
            <a:endParaRPr lang="ar-JO" sz="1800" b="1"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85786" y="1178703"/>
            <a:ext cx="7406640" cy="857256"/>
          </a:xfrm>
        </p:spPr>
        <p:txBody>
          <a:bodyPr>
            <a:normAutofit/>
          </a:bodyPr>
          <a:lstStyle/>
          <a:p>
            <a:r>
              <a:rPr lang="en-US" b="1" dirty="0">
                <a:solidFill>
                  <a:srgbClr val="C00000"/>
                </a:solidFill>
              </a:rPr>
              <a:t>Management cont…</a:t>
            </a:r>
            <a:endParaRPr lang="ar-JO" b="1" dirty="0">
              <a:solidFill>
                <a:srgbClr val="C00000"/>
              </a:solidFill>
            </a:endParaRPr>
          </a:p>
        </p:txBody>
      </p:sp>
      <p:sp>
        <p:nvSpPr>
          <p:cNvPr id="3" name="عنصر نائب للمحتوى 2"/>
          <p:cNvSpPr>
            <a:spLocks noGrp="1"/>
          </p:cNvSpPr>
          <p:nvPr>
            <p:ph idx="1"/>
          </p:nvPr>
        </p:nvSpPr>
        <p:spPr>
          <a:xfrm>
            <a:off x="498999" y="2350231"/>
            <a:ext cx="7404653" cy="3232556"/>
          </a:xfrm>
        </p:spPr>
        <p:txBody>
          <a:bodyPr>
            <a:normAutofit fontScale="92500" lnSpcReduction="10000"/>
          </a:bodyPr>
          <a:lstStyle/>
          <a:p>
            <a:pPr algn="l">
              <a:buNone/>
            </a:pPr>
            <a:r>
              <a:rPr lang="en-US" sz="2925" b="1" dirty="0">
                <a:ln w="1905"/>
                <a:solidFill>
                  <a:srgbClr val="C00000"/>
                </a:solidFill>
                <a:effectLst>
                  <a:innerShdw blurRad="69850" dist="43180" dir="5400000">
                    <a:srgbClr val="000000">
                      <a:alpha val="65000"/>
                    </a:srgbClr>
                  </a:innerShdw>
                </a:effectLst>
              </a:rPr>
              <a:t>Drug therapy</a:t>
            </a:r>
          </a:p>
          <a:p>
            <a:pPr algn="l">
              <a:buNone/>
              <a:defRPr/>
            </a:pPr>
            <a:r>
              <a:rPr lang="en-US" sz="1650" b="1" dirty="0">
                <a:ln w="1905"/>
                <a:effectLst>
                  <a:innerShdw blurRad="69850" dist="43180" dir="5400000">
                    <a:srgbClr val="000000">
                      <a:alpha val="65000"/>
                    </a:srgbClr>
                  </a:innerShdw>
                </a:effectLst>
              </a:rPr>
              <a:t>Analgesics</a:t>
            </a:r>
            <a:r>
              <a:rPr lang="en-US" sz="1650" dirty="0">
                <a:ln w="1905"/>
                <a:effectLst>
                  <a:innerShdw blurRad="69850" dist="43180" dir="5400000">
                    <a:srgbClr val="000000">
                      <a:alpha val="65000"/>
                    </a:srgbClr>
                  </a:innerShdw>
                </a:effectLst>
              </a:rPr>
              <a:t>:10- 15 mg morphine IV if there is pain, tissue damage or irritability.</a:t>
            </a:r>
          </a:p>
          <a:p>
            <a:pPr algn="l">
              <a:buNone/>
              <a:defRPr/>
            </a:pPr>
            <a:r>
              <a:rPr lang="en-US" sz="1650" b="1" dirty="0">
                <a:ln w="1905"/>
                <a:effectLst>
                  <a:innerShdw blurRad="69850" dist="43180" dir="5400000">
                    <a:srgbClr val="000000">
                      <a:alpha val="65000"/>
                    </a:srgbClr>
                  </a:innerShdw>
                </a:effectLst>
              </a:rPr>
              <a:t>Sodium bicarbonate</a:t>
            </a:r>
            <a:r>
              <a:rPr lang="en-US" sz="1650" dirty="0">
                <a:ln w="1905"/>
                <a:effectLst>
                  <a:innerShdw blurRad="69850" dist="43180" dir="5400000">
                    <a:srgbClr val="000000">
                      <a:alpha val="65000"/>
                    </a:srgbClr>
                  </a:innerShdw>
                </a:effectLst>
              </a:rPr>
              <a:t>: if metabolic acidosis is demonstrated.</a:t>
            </a:r>
          </a:p>
          <a:p>
            <a:pPr algn="l">
              <a:buNone/>
              <a:defRPr/>
            </a:pPr>
            <a:r>
              <a:rPr lang="en-US" sz="1650" b="1" dirty="0" err="1">
                <a:ln w="1905"/>
                <a:effectLst>
                  <a:innerShdw blurRad="69850" dist="43180" dir="5400000">
                    <a:srgbClr val="000000">
                      <a:alpha val="65000"/>
                    </a:srgbClr>
                  </a:innerShdw>
                </a:effectLst>
              </a:rPr>
              <a:t>Vasopressors</a:t>
            </a:r>
            <a:r>
              <a:rPr lang="en-US" sz="1650" dirty="0">
                <a:ln w="1905"/>
                <a:effectLst>
                  <a:innerShdw blurRad="69850" dist="43180" dir="5400000">
                    <a:srgbClr val="000000">
                      <a:alpha val="65000"/>
                    </a:srgbClr>
                  </a:innerShdw>
                </a:effectLst>
              </a:rPr>
              <a:t>: to increase the blood pressure so maintain renal perfusion.</a:t>
            </a:r>
          </a:p>
          <a:p>
            <a:pPr lvl="2" algn="l">
              <a:buNone/>
              <a:defRPr/>
            </a:pPr>
            <a:r>
              <a:rPr lang="en-US" sz="1650" b="1" dirty="0">
                <a:ln w="1905"/>
                <a:effectLst>
                  <a:innerShdw blurRad="69850" dist="43180" dir="5400000">
                    <a:srgbClr val="000000">
                      <a:alpha val="65000"/>
                    </a:srgbClr>
                  </a:innerShdw>
                </a:effectLst>
              </a:rPr>
              <a:t>Dopamine:</a:t>
            </a:r>
            <a:r>
              <a:rPr lang="en-US" sz="1650" dirty="0">
                <a:ln w="1905"/>
                <a:effectLst>
                  <a:innerShdw blurRad="69850" dist="43180" dir="5400000">
                    <a:srgbClr val="000000">
                      <a:alpha val="65000"/>
                    </a:srgbClr>
                  </a:innerShdw>
                </a:effectLst>
              </a:rPr>
              <a:t> is the drug of choice.</a:t>
            </a:r>
          </a:p>
          <a:p>
            <a:pPr lvl="2" algn="l">
              <a:buNone/>
              <a:defRPr/>
            </a:pPr>
            <a:r>
              <a:rPr lang="en-US" sz="1650" b="1" dirty="0">
                <a:ln w="1905"/>
                <a:effectLst>
                  <a:innerShdw blurRad="69850" dist="43180" dir="5400000">
                    <a:srgbClr val="000000">
                      <a:alpha val="65000"/>
                    </a:srgbClr>
                  </a:innerShdw>
                </a:effectLst>
              </a:rPr>
              <a:t>ß -adrenergic stimulant</a:t>
            </a:r>
            <a:r>
              <a:rPr lang="en-US" sz="1650" dirty="0">
                <a:ln w="1905"/>
                <a:effectLst>
                  <a:innerShdw blurRad="69850" dist="43180" dir="5400000">
                    <a:srgbClr val="000000">
                      <a:alpha val="65000"/>
                    </a:srgbClr>
                  </a:innerShdw>
                </a:effectLst>
              </a:rPr>
              <a:t>: </a:t>
            </a:r>
            <a:r>
              <a:rPr lang="en-US" sz="1650" dirty="0" err="1">
                <a:ln w="1905"/>
                <a:effectLst>
                  <a:innerShdw blurRad="69850" dist="43180" dir="5400000">
                    <a:srgbClr val="000000">
                      <a:alpha val="65000"/>
                    </a:srgbClr>
                  </a:innerShdw>
                </a:effectLst>
              </a:rPr>
              <a:t>isoprenaline</a:t>
            </a:r>
            <a:r>
              <a:rPr lang="en-US" sz="1650" dirty="0">
                <a:ln w="1905"/>
                <a:effectLst>
                  <a:innerShdw blurRad="69850" dist="43180" dir="5400000">
                    <a:srgbClr val="000000">
                      <a:alpha val="65000"/>
                    </a:srgbClr>
                  </a:innerShdw>
                </a:effectLst>
              </a:rPr>
              <a:t>.</a:t>
            </a:r>
          </a:p>
          <a:p>
            <a:pPr algn="l"/>
            <a:endParaRPr lang="en-US" sz="1650" dirty="0"/>
          </a:p>
          <a:p>
            <a:pPr lvl="1" algn="l" rtl="0"/>
            <a:r>
              <a:rPr lang="en-US" sz="1650" b="1" dirty="0"/>
              <a:t>Corticosteroids: Hydrocortisone 200 mg daily. Its mode of action is controversial; it may decrease peripheral resistance and potentiate cardiac response so it improves tissue perfusion.</a:t>
            </a:r>
          </a:p>
          <a:p>
            <a:endParaRPr lang="ar-JO" sz="1650" b="1"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3"/>
          <p:cNvSpPr/>
          <p:nvPr/>
        </p:nvSpPr>
        <p:spPr>
          <a:xfrm>
            <a:off x="375314" y="2369766"/>
            <a:ext cx="8028295" cy="32147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342900"/>
            <a:r>
              <a:rPr lang="en-US" altLang="en-US" sz="2700" b="1" dirty="0">
                <a:solidFill>
                  <a:prstClr val="white"/>
                </a:solidFill>
                <a:latin typeface="Century Gothic" panose="020B0502020202020204"/>
              </a:rPr>
              <a:t>1)  Acute renal failure.  </a:t>
            </a:r>
          </a:p>
          <a:p>
            <a:pPr algn="ctr" defTabSz="342900"/>
            <a:endParaRPr lang="en-US" altLang="en-US" sz="2700" b="1" dirty="0">
              <a:solidFill>
                <a:prstClr val="white"/>
              </a:solidFill>
              <a:latin typeface="Century Gothic" panose="020B0502020202020204"/>
            </a:endParaRPr>
          </a:p>
          <a:p>
            <a:pPr algn="ctr" defTabSz="342900"/>
            <a:r>
              <a:rPr lang="en-US" altLang="en-US" sz="2700" b="1" dirty="0">
                <a:solidFill>
                  <a:prstClr val="white"/>
                </a:solidFill>
                <a:latin typeface="Century Gothic" panose="020B0502020202020204"/>
              </a:rPr>
              <a:t>2)  Pituitary necrosis (</a:t>
            </a:r>
            <a:r>
              <a:rPr lang="en-US" altLang="en-US" sz="2700" b="1" dirty="0" err="1">
                <a:solidFill>
                  <a:prstClr val="white"/>
                </a:solidFill>
                <a:latin typeface="Century Gothic" panose="020B0502020202020204"/>
              </a:rPr>
              <a:t>Sheehan‟s</a:t>
            </a:r>
            <a:r>
              <a:rPr lang="en-US" altLang="en-US" sz="2700" b="1" dirty="0">
                <a:solidFill>
                  <a:prstClr val="white"/>
                </a:solidFill>
                <a:latin typeface="Century Gothic" panose="020B0502020202020204"/>
              </a:rPr>
              <a:t> syndrome) </a:t>
            </a:r>
          </a:p>
          <a:p>
            <a:pPr algn="ctr" defTabSz="342900"/>
            <a:endParaRPr lang="en-US" altLang="en-US" sz="2700" b="1" dirty="0">
              <a:solidFill>
                <a:prstClr val="white"/>
              </a:solidFill>
              <a:latin typeface="Century Gothic" panose="020B0502020202020204"/>
            </a:endParaRPr>
          </a:p>
          <a:p>
            <a:pPr algn="ctr" defTabSz="342900"/>
            <a:r>
              <a:rPr lang="en-US" altLang="en-US" sz="2700" b="1" dirty="0">
                <a:solidFill>
                  <a:prstClr val="white"/>
                </a:solidFill>
                <a:latin typeface="Century Gothic" panose="020B0502020202020204"/>
              </a:rPr>
              <a:t>3)  Disseminated intravascular coagulation (DIC)</a:t>
            </a:r>
            <a:endParaRPr lang="ar-JO" sz="2700" b="1" dirty="0">
              <a:solidFill>
                <a:prstClr val="white"/>
              </a:solidFill>
              <a:latin typeface="Century Gothic" panose="020B0502020202020204"/>
              <a:cs typeface="Arial" panose="020B0604020202020204" pitchFamily="34" charset="0"/>
            </a:endParaRPr>
          </a:p>
        </p:txBody>
      </p:sp>
      <p:sp>
        <p:nvSpPr>
          <p:cNvPr id="3" name="عنوان 1"/>
          <p:cNvSpPr txBox="1">
            <a:spLocks/>
          </p:cNvSpPr>
          <p:nvPr/>
        </p:nvSpPr>
        <p:spPr>
          <a:xfrm>
            <a:off x="743386" y="1239484"/>
            <a:ext cx="6619244" cy="530223"/>
          </a:xfrm>
          <a:prstGeom prst="rect">
            <a:avLst/>
          </a:prstGeom>
        </p:spPr>
        <p:txBody>
          <a:bodyPr>
            <a:norm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342900"/>
            <a:r>
              <a:rPr lang="en-US" altLang="en-US" sz="2700" b="1">
                <a:solidFill>
                  <a:srgbClr val="C00000"/>
                </a:solidFill>
                <a:latin typeface="Century Gothic" panose="020B0502020202020204"/>
              </a:rPr>
              <a:t>Complications of Hypovolemic shock </a:t>
            </a:r>
            <a:endParaRPr lang="ar-JO" sz="2700" b="1" dirty="0">
              <a:solidFill>
                <a:srgbClr val="C00000"/>
              </a:solidFill>
              <a:latin typeface="Century Gothic" panose="020B0502020202020204"/>
              <a:cs typeface="Times New Roman" panose="02020603050405020304" pitchFamily="18" charset="0"/>
            </a:endParaRPr>
          </a:p>
        </p:txBody>
      </p:sp>
    </p:spTree>
    <p:extLst>
      <p:ext uri="{BB962C8B-B14F-4D97-AF65-F5344CB8AC3E}">
        <p14:creationId xmlns:p14="http://schemas.microsoft.com/office/powerpoint/2010/main" val="6650636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85786" y="1232282"/>
            <a:ext cx="7406640" cy="1017270"/>
          </a:xfrm>
        </p:spPr>
        <p:txBody>
          <a:bodyPr>
            <a:normAutofit/>
          </a:bodyPr>
          <a:lstStyle/>
          <a:p>
            <a:pPr algn="ctr"/>
            <a:r>
              <a:rPr lang="en-US" b="1" dirty="0" err="1">
                <a:solidFill>
                  <a:srgbClr val="C00000"/>
                </a:solidFill>
              </a:rPr>
              <a:t>Neurogenic</a:t>
            </a:r>
            <a:r>
              <a:rPr lang="en-US" b="1" dirty="0">
                <a:solidFill>
                  <a:srgbClr val="C00000"/>
                </a:solidFill>
              </a:rPr>
              <a:t> Shock</a:t>
            </a:r>
            <a:endParaRPr lang="ar-JO" dirty="0">
              <a:solidFill>
                <a:srgbClr val="C00000"/>
              </a:solidFill>
            </a:endParaRPr>
          </a:p>
        </p:txBody>
      </p:sp>
      <p:sp>
        <p:nvSpPr>
          <p:cNvPr id="3" name="عنصر نائب للمحتوى 2"/>
          <p:cNvSpPr>
            <a:spLocks noGrp="1"/>
          </p:cNvSpPr>
          <p:nvPr>
            <p:ph idx="1"/>
          </p:nvPr>
        </p:nvSpPr>
        <p:spPr>
          <a:xfrm>
            <a:off x="457200" y="2276347"/>
            <a:ext cx="8229600" cy="3750495"/>
          </a:xfrm>
        </p:spPr>
        <p:txBody>
          <a:bodyPr>
            <a:normAutofit/>
          </a:bodyPr>
          <a:lstStyle/>
          <a:p>
            <a:pPr algn="l" rtl="0">
              <a:defRPr/>
            </a:pPr>
            <a:endParaRPr lang="en-US" dirty="0">
              <a:latin typeface="+mj-lt"/>
            </a:endParaRPr>
          </a:p>
          <a:p>
            <a:pPr algn="l" rtl="0">
              <a:defRPr/>
            </a:pPr>
            <a:r>
              <a:rPr lang="en-US" sz="1800" dirty="0">
                <a:latin typeface="+mj-lt"/>
              </a:rPr>
              <a:t>Is a</a:t>
            </a:r>
            <a:r>
              <a:rPr lang="en-US" sz="1800" b="1" dirty="0">
                <a:latin typeface="+mj-lt"/>
              </a:rPr>
              <a:t> distributive type</a:t>
            </a:r>
            <a:r>
              <a:rPr lang="en-US" sz="1800" dirty="0">
                <a:latin typeface="+mj-lt"/>
              </a:rPr>
              <a:t> of shock resulting in </a:t>
            </a:r>
            <a:r>
              <a:rPr lang="en-US" sz="1800" b="1" dirty="0">
                <a:latin typeface="+mj-lt"/>
              </a:rPr>
              <a:t>low blood pressure</a:t>
            </a:r>
            <a:r>
              <a:rPr lang="en-US" sz="1800" dirty="0">
                <a:latin typeface="+mj-lt"/>
              </a:rPr>
              <a:t>, occasionally with a</a:t>
            </a:r>
            <a:r>
              <a:rPr lang="en-US" sz="1800" b="1" dirty="0">
                <a:latin typeface="+mj-lt"/>
              </a:rPr>
              <a:t> slowed heart rate</a:t>
            </a:r>
            <a:r>
              <a:rPr lang="en-US" sz="1800" dirty="0">
                <a:latin typeface="+mj-lt"/>
              </a:rPr>
              <a:t>, that is attributed to the disruption of the autonomic pathways within the spinal cord.</a:t>
            </a:r>
          </a:p>
          <a:p>
            <a:pPr algn="l" rtl="0">
              <a:defRPr/>
            </a:pPr>
            <a:endParaRPr lang="en-US" sz="1800" dirty="0">
              <a:latin typeface="+mj-lt"/>
            </a:endParaRPr>
          </a:p>
          <a:p>
            <a:pPr algn="l" rtl="0">
              <a:defRPr/>
            </a:pPr>
            <a:r>
              <a:rPr lang="en-US" sz="1800" dirty="0">
                <a:latin typeface="+mj-lt"/>
              </a:rPr>
              <a:t> It can occur after damage to the central nervous system such as</a:t>
            </a:r>
            <a:r>
              <a:rPr lang="en-US" sz="1800" b="1" dirty="0">
                <a:latin typeface="+mj-lt"/>
              </a:rPr>
              <a:t> spinal cord injury </a:t>
            </a:r>
            <a:r>
              <a:rPr lang="en-US" sz="1800" dirty="0">
                <a:latin typeface="+mj-lt"/>
              </a:rPr>
              <a:t>.</a:t>
            </a:r>
          </a:p>
          <a:p>
            <a:pPr algn="l" rtl="0">
              <a:defRPr/>
            </a:pPr>
            <a:endParaRPr lang="en-US" sz="1800" dirty="0">
              <a:latin typeface="+mj-lt"/>
            </a:endParaRPr>
          </a:p>
          <a:p>
            <a:pPr algn="l" rtl="0">
              <a:defRPr/>
            </a:pPr>
            <a:r>
              <a:rPr lang="en-US" sz="1800" dirty="0">
                <a:latin typeface="+mj-lt"/>
              </a:rPr>
              <a:t> Low blood pressure occurs due to decreased systemic vascular resistance resulting in pooling of blood within the extremities lacking sympathetic tone.</a:t>
            </a:r>
            <a:endParaRPr lang="ar-JO" sz="18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1063229"/>
            <a:ext cx="8501122" cy="811995"/>
          </a:xfrm>
        </p:spPr>
        <p:txBody>
          <a:bodyPr>
            <a:normAutofit/>
          </a:bodyPr>
          <a:lstStyle/>
          <a:p>
            <a:pPr algn="l"/>
            <a:r>
              <a:rPr lang="en-US" b="1" dirty="0" err="1">
                <a:solidFill>
                  <a:srgbClr val="C00000"/>
                </a:solidFill>
              </a:rPr>
              <a:t>Neurogenic</a:t>
            </a:r>
            <a:r>
              <a:rPr lang="en-US" b="1" dirty="0">
                <a:solidFill>
                  <a:srgbClr val="C00000"/>
                </a:solidFill>
              </a:rPr>
              <a:t> shock due to uterine inversion</a:t>
            </a:r>
            <a:endParaRPr lang="ar-JO" b="1" dirty="0">
              <a:solidFill>
                <a:srgbClr val="C00000"/>
              </a:solidFill>
            </a:endParaRPr>
          </a:p>
        </p:txBody>
      </p:sp>
      <p:sp>
        <p:nvSpPr>
          <p:cNvPr id="3" name="عنصر نائب للمحتوى 2"/>
          <p:cNvSpPr>
            <a:spLocks noGrp="1"/>
          </p:cNvSpPr>
          <p:nvPr>
            <p:ph idx="1"/>
          </p:nvPr>
        </p:nvSpPr>
        <p:spPr>
          <a:xfrm>
            <a:off x="457200" y="2578608"/>
            <a:ext cx="8229600" cy="3964809"/>
          </a:xfrm>
        </p:spPr>
        <p:txBody>
          <a:bodyPr>
            <a:normAutofit/>
          </a:bodyPr>
          <a:lstStyle/>
          <a:p>
            <a:pPr algn="l">
              <a:buNone/>
            </a:pPr>
            <a:r>
              <a:rPr lang="en-US" b="1" dirty="0">
                <a:latin typeface="Century Gothic" panose="020B0502020202020204"/>
              </a:rPr>
              <a:t>Stretching of the broad ligament or compression of the ovaries ( traction of </a:t>
            </a:r>
            <a:r>
              <a:rPr lang="en-US" b="1" dirty="0" err="1">
                <a:latin typeface="Century Gothic" panose="020B0502020202020204"/>
              </a:rPr>
              <a:t>suspensory</a:t>
            </a:r>
            <a:r>
              <a:rPr lang="en-US" b="1" dirty="0">
                <a:latin typeface="Century Gothic" panose="020B0502020202020204"/>
              </a:rPr>
              <a:t> ligaments  as they are drawn together results in a parasympathetic reflex, which </a:t>
            </a:r>
            <a:br>
              <a:rPr lang="ar-JO" b="1" dirty="0">
                <a:latin typeface="Century Gothic" panose="020B0502020202020204"/>
              </a:rPr>
            </a:br>
            <a:r>
              <a:rPr lang="en-US" b="1" dirty="0">
                <a:latin typeface="Century Gothic" panose="020B0502020202020204"/>
              </a:rPr>
              <a:t>contributes to the acute symptoms (</a:t>
            </a:r>
            <a:r>
              <a:rPr lang="en-US" b="1" dirty="0" err="1">
                <a:latin typeface="Century Gothic" panose="020B0502020202020204"/>
              </a:rPr>
              <a:t>neurogenic</a:t>
            </a:r>
            <a:r>
              <a:rPr lang="en-US" b="1" dirty="0">
                <a:latin typeface="Century Gothic" panose="020B0502020202020204"/>
              </a:rPr>
              <a:t> shock).</a:t>
            </a:r>
          </a:p>
          <a:p>
            <a:pPr algn="l">
              <a:buNone/>
            </a:pPr>
            <a:endParaRPr lang="en-US" dirty="0"/>
          </a:p>
          <a:p>
            <a:pPr algn="l" rtl="0"/>
            <a:r>
              <a:rPr lang="en-US" dirty="0">
                <a:latin typeface="Arial Rounded MT Bold" pitchFamily="34" charset="0"/>
              </a:rPr>
              <a:t>the extent of the observed bleeding varies depending on the degree of </a:t>
            </a:r>
            <a:r>
              <a:rPr lang="en-US" dirty="0" err="1">
                <a:latin typeface="Arial Rounded MT Bold" pitchFamily="34" charset="0"/>
              </a:rPr>
              <a:t>prolapse</a:t>
            </a:r>
            <a:r>
              <a:rPr lang="en-US" dirty="0">
                <a:latin typeface="Arial Rounded MT Bold" pitchFamily="34" charset="0"/>
              </a:rPr>
              <a:t>.</a:t>
            </a:r>
          </a:p>
          <a:p>
            <a:pPr algn="l" rtl="0"/>
            <a:r>
              <a:rPr lang="en-US" dirty="0">
                <a:latin typeface="Arial Rounded MT Bold" pitchFamily="34" charset="0"/>
              </a:rPr>
              <a:t>the extent of shock is more than that attributable to the observed blood loss alone.</a:t>
            </a:r>
          </a:p>
          <a:p>
            <a:pPr algn="l" rtl="0"/>
            <a:r>
              <a:rPr lang="en-US" dirty="0">
                <a:latin typeface="Arial Rounded MT Bold" pitchFamily="34" charset="0"/>
              </a:rPr>
              <a:t>So the shock is </a:t>
            </a:r>
            <a:r>
              <a:rPr lang="en-US" dirty="0" err="1">
                <a:latin typeface="Arial Rounded MT Bold" pitchFamily="34" charset="0"/>
              </a:rPr>
              <a:t>Neurogenic</a:t>
            </a:r>
            <a:r>
              <a:rPr lang="en-US" dirty="0">
                <a:latin typeface="Arial Rounded MT Bold" pitchFamily="34" charset="0"/>
              </a:rPr>
              <a:t> in nature</a:t>
            </a:r>
            <a:endParaRPr lang="en-US" dirty="0"/>
          </a:p>
          <a:p>
            <a:pPr algn="l">
              <a:buNone/>
            </a:pPr>
            <a:endParaRPr lang="en-US" dirty="0"/>
          </a:p>
          <a:p>
            <a:pPr algn="l">
              <a:buNone/>
            </a:pPr>
            <a:r>
              <a:rPr lang="en-US" sz="2100" b="1" dirty="0" err="1"/>
              <a:t>Mx</a:t>
            </a:r>
            <a:r>
              <a:rPr lang="en-US" sz="2100" b="1" dirty="0"/>
              <a:t>:</a:t>
            </a:r>
            <a:endParaRPr lang="en-US" b="1" dirty="0"/>
          </a:p>
          <a:p>
            <a:pPr algn="l">
              <a:buNone/>
            </a:pPr>
            <a:r>
              <a:rPr lang="en-US" sz="1500" b="1" dirty="0" err="1"/>
              <a:t>Ressustation</a:t>
            </a:r>
            <a:endParaRPr lang="en-US" sz="1500" b="1" dirty="0"/>
          </a:p>
          <a:p>
            <a:pPr algn="l">
              <a:buNone/>
            </a:pPr>
            <a:r>
              <a:rPr lang="ar-JO" sz="1500" b="1" dirty="0"/>
              <a:t> </a:t>
            </a:r>
            <a:r>
              <a:rPr lang="en-US" sz="1500" b="1" dirty="0"/>
              <a:t>Atropine and </a:t>
            </a:r>
            <a:r>
              <a:rPr lang="en-US" sz="1500" b="1" dirty="0" err="1"/>
              <a:t>and</a:t>
            </a:r>
            <a:r>
              <a:rPr lang="en-US" sz="1500" b="1" dirty="0"/>
              <a:t> </a:t>
            </a:r>
            <a:r>
              <a:rPr lang="en-US" sz="1500" b="1" dirty="0" err="1"/>
              <a:t>vasopressor</a:t>
            </a:r>
            <a:r>
              <a:rPr lang="en-US" sz="1500" b="1" dirty="0"/>
              <a:t> agent may </a:t>
            </a:r>
            <a:r>
              <a:rPr lang="en-US" sz="1500" b="1" dirty="0" err="1"/>
              <a:t>requried</a:t>
            </a:r>
            <a:r>
              <a:rPr lang="en-US" sz="1500" b="1" dirty="0"/>
              <a:t> due to </a:t>
            </a:r>
            <a:r>
              <a:rPr lang="en-US" sz="1500" b="1" dirty="0" err="1"/>
              <a:t>bradycardia</a:t>
            </a:r>
            <a:r>
              <a:rPr lang="en-US" dirty="0">
                <a:solidFill>
                  <a:schemeClr val="tx1">
                    <a:lumMod val="65000"/>
                    <a:lumOff val="35000"/>
                  </a:schemeClr>
                </a:solidFill>
              </a:rPr>
              <a:t> </a:t>
            </a:r>
            <a:endParaRPr lang="ar-JO" dirty="0">
              <a:solidFill>
                <a:schemeClr val="tx1">
                  <a:lumMod val="65000"/>
                  <a:lumOff val="35000"/>
                </a:schemeClr>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1178703"/>
            <a:ext cx="7929618" cy="1393041"/>
          </a:xfrm>
        </p:spPr>
        <p:txBody>
          <a:bodyPr>
            <a:noAutofit/>
          </a:bodyPr>
          <a:lstStyle/>
          <a:p>
            <a:pPr algn="ctr"/>
            <a:r>
              <a:rPr lang="en-US" sz="2400" b="1" dirty="0">
                <a:solidFill>
                  <a:srgbClr val="C00000"/>
                </a:solidFill>
              </a:rPr>
              <a:t>ENDOTOXIC (SEPTIC) SHOCK</a:t>
            </a:r>
            <a:br>
              <a:rPr lang="en-US" sz="2400" b="1" dirty="0">
                <a:solidFill>
                  <a:srgbClr val="C00000"/>
                </a:solidFill>
              </a:rPr>
            </a:br>
            <a:r>
              <a:rPr lang="en-US" sz="2400" b="1" dirty="0">
                <a:solidFill>
                  <a:srgbClr val="C00000"/>
                </a:solidFill>
              </a:rPr>
              <a:t>sepsis + hypotension</a:t>
            </a:r>
            <a:endParaRPr lang="ar-JO" sz="2400" b="1" dirty="0">
              <a:solidFill>
                <a:srgbClr val="C00000"/>
              </a:solidFill>
            </a:endParaRPr>
          </a:p>
        </p:txBody>
      </p:sp>
      <p:sp>
        <p:nvSpPr>
          <p:cNvPr id="3" name="عنصر نائب للمحتوى 2"/>
          <p:cNvSpPr>
            <a:spLocks noGrp="1"/>
          </p:cNvSpPr>
          <p:nvPr>
            <p:ph idx="1"/>
          </p:nvPr>
        </p:nvSpPr>
        <p:spPr>
          <a:xfrm>
            <a:off x="285720" y="2946794"/>
            <a:ext cx="8229600" cy="2464611"/>
          </a:xfrm>
        </p:spPr>
        <p:txBody>
          <a:bodyPr>
            <a:normAutofit/>
          </a:bodyPr>
          <a:lstStyle/>
          <a:p>
            <a:pPr algn="l" rtl="0"/>
            <a:r>
              <a:rPr lang="en-US" sz="2700" b="1" dirty="0">
                <a:solidFill>
                  <a:srgbClr val="C00000"/>
                </a:solidFill>
              </a:rPr>
              <a:t>To diagnose</a:t>
            </a:r>
            <a:r>
              <a:rPr lang="en-US" sz="2100" b="1" dirty="0">
                <a:solidFill>
                  <a:srgbClr val="C00000"/>
                </a:solidFill>
              </a:rPr>
              <a:t>:</a:t>
            </a:r>
          </a:p>
          <a:p>
            <a:pPr algn="l" rtl="0">
              <a:buNone/>
            </a:pPr>
            <a:r>
              <a:rPr lang="en-US" sz="2100" b="1" dirty="0">
                <a:solidFill>
                  <a:srgbClr val="C00000"/>
                </a:solidFill>
              </a:rPr>
              <a:t> </a:t>
            </a:r>
            <a:r>
              <a:rPr lang="en-US" sz="2100" b="1" dirty="0"/>
              <a:t>1- positive blood culture </a:t>
            </a:r>
          </a:p>
          <a:p>
            <a:pPr algn="l" rtl="0">
              <a:buNone/>
            </a:pPr>
            <a:r>
              <a:rPr lang="en-US" sz="2100" b="1" dirty="0"/>
              <a:t>2- hypotension despite of </a:t>
            </a:r>
            <a:r>
              <a:rPr lang="en-US" sz="2100" b="1" dirty="0" err="1"/>
              <a:t>adeqate</a:t>
            </a:r>
            <a:r>
              <a:rPr lang="en-US" sz="2100" b="1" dirty="0"/>
              <a:t> fluid </a:t>
            </a:r>
            <a:r>
              <a:rPr lang="en-US" sz="2100" b="1" dirty="0" err="1"/>
              <a:t>resustation</a:t>
            </a:r>
            <a:r>
              <a:rPr lang="en-US" sz="2100" b="1" dirty="0"/>
              <a:t> </a:t>
            </a:r>
          </a:p>
          <a:p>
            <a:endParaRPr lang="ar-JO"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57250" y="1314450"/>
            <a:ext cx="7406640" cy="560774"/>
          </a:xfrm>
        </p:spPr>
        <p:txBody>
          <a:bodyPr>
            <a:normAutofit/>
          </a:bodyPr>
          <a:lstStyle/>
          <a:p>
            <a:endParaRPr lang="ar-JO" dirty="0"/>
          </a:p>
        </p:txBody>
      </p:sp>
      <p:sp>
        <p:nvSpPr>
          <p:cNvPr id="3" name="عنصر نائب للمحتوى 2"/>
          <p:cNvSpPr>
            <a:spLocks noGrp="1"/>
          </p:cNvSpPr>
          <p:nvPr>
            <p:ph idx="1"/>
          </p:nvPr>
        </p:nvSpPr>
        <p:spPr>
          <a:xfrm>
            <a:off x="786913" y="2326646"/>
            <a:ext cx="7404653" cy="3536181"/>
          </a:xfrm>
        </p:spPr>
        <p:txBody>
          <a:bodyPr>
            <a:normAutofit/>
          </a:bodyPr>
          <a:lstStyle/>
          <a:p>
            <a:pPr algn="l" rtl="0"/>
            <a:r>
              <a:rPr lang="en-US" sz="3000" b="1" dirty="0">
                <a:solidFill>
                  <a:srgbClr val="C00000"/>
                </a:solidFill>
              </a:rPr>
              <a:t>Obstetric Causes</a:t>
            </a:r>
            <a:endParaRPr lang="en-US" sz="3000" dirty="0">
              <a:solidFill>
                <a:srgbClr val="C00000"/>
              </a:solidFill>
            </a:endParaRPr>
          </a:p>
          <a:p>
            <a:pPr lvl="0" algn="l" rtl="0"/>
            <a:r>
              <a:rPr lang="en-US" sz="2100" b="1" dirty="0"/>
              <a:t>Septic abortion.</a:t>
            </a:r>
          </a:p>
          <a:p>
            <a:pPr lvl="0" algn="l" rtl="0"/>
            <a:r>
              <a:rPr lang="en-US" sz="2100" b="1" dirty="0"/>
              <a:t>Prolonged rupture of membranes.</a:t>
            </a:r>
          </a:p>
          <a:p>
            <a:pPr lvl="0" algn="l" rtl="0"/>
            <a:r>
              <a:rPr lang="en-US" sz="2100" b="1" dirty="0"/>
              <a:t>Manipulations and instrumentations.</a:t>
            </a:r>
          </a:p>
          <a:p>
            <a:pPr lvl="0" algn="l" rtl="0"/>
            <a:r>
              <a:rPr lang="en-US" sz="2100" b="1" dirty="0"/>
              <a:t>Trauma.</a:t>
            </a:r>
          </a:p>
          <a:p>
            <a:pPr lvl="0" algn="l" rtl="0"/>
            <a:r>
              <a:rPr lang="en-US" sz="2100" b="1" dirty="0"/>
              <a:t>Retained placental tissues.</a:t>
            </a:r>
          </a:p>
          <a:p>
            <a:pPr lvl="0" algn="l" rtl="0"/>
            <a:r>
              <a:rPr lang="en-US" sz="2100" b="1" dirty="0"/>
              <a:t>Toxic shock syndrome</a:t>
            </a:r>
          </a:p>
          <a:p>
            <a:pPr lvl="0" algn="l" rtl="0"/>
            <a:r>
              <a:rPr lang="en-US" sz="2100" b="1" dirty="0"/>
              <a:t>Severe acute </a:t>
            </a:r>
            <a:r>
              <a:rPr lang="en-US" sz="2100" b="1" dirty="0" err="1"/>
              <a:t>pyelonephritis</a:t>
            </a:r>
            <a:r>
              <a:rPr lang="en-US" sz="2100" b="1" dirty="0"/>
              <a:t>.</a:t>
            </a:r>
          </a:p>
          <a:p>
            <a:endParaRPr lang="ar-JO"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42910" y="1314450"/>
            <a:ext cx="7620980" cy="1017270"/>
          </a:xfrm>
        </p:spPr>
        <p:txBody>
          <a:bodyPr>
            <a:normAutofit/>
          </a:bodyPr>
          <a:lstStyle/>
          <a:p>
            <a:r>
              <a:rPr lang="en-US" b="1" dirty="0">
                <a:solidFill>
                  <a:srgbClr val="C00000"/>
                </a:solidFill>
              </a:rPr>
              <a:t>Septic shock passes with 2 main stages:</a:t>
            </a:r>
            <a:br>
              <a:rPr lang="en-US" sz="2400" dirty="0"/>
            </a:br>
            <a:endParaRPr lang="ar-JO" sz="2400" dirty="0"/>
          </a:p>
        </p:txBody>
      </p:sp>
      <p:sp>
        <p:nvSpPr>
          <p:cNvPr id="3" name="عنصر نائب للمحتوى 2"/>
          <p:cNvSpPr>
            <a:spLocks noGrp="1"/>
          </p:cNvSpPr>
          <p:nvPr>
            <p:ph idx="1"/>
          </p:nvPr>
        </p:nvSpPr>
        <p:spPr>
          <a:xfrm>
            <a:off x="457200" y="2411009"/>
            <a:ext cx="8229600" cy="3857652"/>
          </a:xfrm>
        </p:spPr>
        <p:txBody>
          <a:bodyPr>
            <a:normAutofit/>
          </a:bodyPr>
          <a:lstStyle/>
          <a:p>
            <a:pPr algn="l" rtl="0"/>
            <a:r>
              <a:rPr lang="en-US" sz="2100" b="1" i="1" dirty="0"/>
              <a:t>Reversible stage: it has 2 phases:</a:t>
            </a:r>
            <a:endParaRPr lang="en-US" sz="2100" dirty="0"/>
          </a:p>
          <a:p>
            <a:pPr algn="l" rtl="0"/>
            <a:endParaRPr lang="en-US" dirty="0"/>
          </a:p>
        </p:txBody>
      </p:sp>
      <p:sp>
        <p:nvSpPr>
          <p:cNvPr id="4" name="مستطيل مستدير الزوايا 3"/>
          <p:cNvSpPr/>
          <p:nvPr/>
        </p:nvSpPr>
        <p:spPr>
          <a:xfrm>
            <a:off x="669287" y="2803104"/>
            <a:ext cx="2970729" cy="31976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defTabSz="342900"/>
            <a:r>
              <a:rPr lang="en-US" b="1" dirty="0">
                <a:solidFill>
                  <a:prstClr val="white"/>
                </a:solidFill>
                <a:latin typeface="Century Gothic" panose="020B0502020202020204"/>
              </a:rPr>
              <a:t>Early (warm) phase: there are;</a:t>
            </a:r>
          </a:p>
          <a:p>
            <a:pPr marL="342900" lvl="1" defTabSz="342900"/>
            <a:r>
              <a:rPr lang="en-US" b="1" dirty="0">
                <a:solidFill>
                  <a:prstClr val="white"/>
                </a:solidFill>
                <a:latin typeface="Century Gothic" panose="020B0502020202020204"/>
              </a:rPr>
              <a:t>hypotension,</a:t>
            </a:r>
          </a:p>
          <a:p>
            <a:pPr marL="342900" lvl="1" defTabSz="342900"/>
            <a:r>
              <a:rPr lang="en-US" b="1" dirty="0">
                <a:solidFill>
                  <a:prstClr val="white"/>
                </a:solidFill>
                <a:latin typeface="Century Gothic" panose="020B0502020202020204"/>
              </a:rPr>
              <a:t>tachycardia,</a:t>
            </a:r>
          </a:p>
          <a:p>
            <a:pPr marL="342900" lvl="1" defTabSz="342900"/>
            <a:r>
              <a:rPr lang="en-US" b="1" dirty="0">
                <a:solidFill>
                  <a:prstClr val="white"/>
                </a:solidFill>
                <a:latin typeface="Century Gothic" panose="020B0502020202020204"/>
              </a:rPr>
              <a:t>pyrexia,</a:t>
            </a:r>
          </a:p>
          <a:p>
            <a:pPr marL="342900" lvl="1" defTabSz="342900"/>
            <a:r>
              <a:rPr lang="en-US" b="1" dirty="0">
                <a:solidFill>
                  <a:prstClr val="white"/>
                </a:solidFill>
                <a:latin typeface="Century Gothic" panose="020B0502020202020204"/>
              </a:rPr>
              <a:t>rigors,</a:t>
            </a:r>
          </a:p>
          <a:p>
            <a:pPr marL="342900" lvl="1" defTabSz="342900"/>
            <a:r>
              <a:rPr lang="en-US" b="1" dirty="0">
                <a:solidFill>
                  <a:prstClr val="white"/>
                </a:solidFill>
                <a:latin typeface="Century Gothic" panose="020B0502020202020204"/>
              </a:rPr>
              <a:t>flushed skin,</a:t>
            </a:r>
          </a:p>
          <a:p>
            <a:pPr marL="342900" lvl="1" defTabSz="342900"/>
            <a:r>
              <a:rPr lang="en-US" b="1" dirty="0">
                <a:solidFill>
                  <a:prstClr val="white"/>
                </a:solidFill>
                <a:latin typeface="Century Gothic" panose="020B0502020202020204"/>
              </a:rPr>
              <a:t>patient is alert,</a:t>
            </a:r>
          </a:p>
          <a:p>
            <a:pPr marL="342900" lvl="1" defTabSz="342900"/>
            <a:r>
              <a:rPr lang="en-US" b="1" dirty="0" err="1">
                <a:solidFill>
                  <a:prstClr val="white"/>
                </a:solidFill>
                <a:latin typeface="Century Gothic" panose="020B0502020202020204"/>
              </a:rPr>
              <a:t>leucocytosis</a:t>
            </a:r>
            <a:r>
              <a:rPr lang="en-US" b="1" dirty="0">
                <a:solidFill>
                  <a:prstClr val="white"/>
                </a:solidFill>
                <a:latin typeface="Century Gothic" panose="020B0502020202020204"/>
              </a:rPr>
              <a:t> develops within hours.</a:t>
            </a:r>
          </a:p>
          <a:p>
            <a:pPr defTabSz="342900"/>
            <a:endParaRPr lang="ar-JO" b="1" dirty="0">
              <a:solidFill>
                <a:srgbClr val="C00000"/>
              </a:solidFill>
              <a:latin typeface="Century Gothic" panose="020B0502020202020204"/>
              <a:cs typeface="Arial" panose="020B0604020202020204" pitchFamily="34" charset="0"/>
            </a:endParaRPr>
          </a:p>
        </p:txBody>
      </p:sp>
      <p:sp>
        <p:nvSpPr>
          <p:cNvPr id="5" name="مستطيل مستدير الزوايا 4"/>
          <p:cNvSpPr/>
          <p:nvPr/>
        </p:nvSpPr>
        <p:spPr>
          <a:xfrm>
            <a:off x="5213839" y="2803104"/>
            <a:ext cx="3050051" cy="31009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defTabSz="342900"/>
            <a:r>
              <a:rPr lang="en-US" b="1" dirty="0">
                <a:solidFill>
                  <a:prstClr val="white"/>
                </a:solidFill>
                <a:latin typeface="Century Gothic" panose="020B0502020202020204"/>
              </a:rPr>
              <a:t>Late (cold) phase: there are;</a:t>
            </a:r>
          </a:p>
          <a:p>
            <a:pPr marL="342900" lvl="1" defTabSz="342900"/>
            <a:r>
              <a:rPr lang="en-US" b="1" dirty="0">
                <a:solidFill>
                  <a:prstClr val="white"/>
                </a:solidFill>
                <a:latin typeface="Century Gothic" panose="020B0502020202020204"/>
              </a:rPr>
              <a:t>cold and clammy skin,</a:t>
            </a:r>
          </a:p>
          <a:p>
            <a:pPr marL="342900" lvl="1" defTabSz="342900"/>
            <a:r>
              <a:rPr lang="en-US" b="1" dirty="0">
                <a:solidFill>
                  <a:prstClr val="white"/>
                </a:solidFill>
                <a:latin typeface="Century Gothic" panose="020B0502020202020204"/>
              </a:rPr>
              <a:t>mottled cyanosis,   </a:t>
            </a:r>
          </a:p>
          <a:p>
            <a:pPr marL="342900" lvl="1" defTabSz="342900"/>
            <a:r>
              <a:rPr lang="en-US" b="1" dirty="0" err="1">
                <a:solidFill>
                  <a:prstClr val="white"/>
                </a:solidFill>
                <a:latin typeface="Century Gothic" panose="020B0502020202020204"/>
              </a:rPr>
              <a:t>purpura</a:t>
            </a:r>
            <a:r>
              <a:rPr lang="en-US" b="1" dirty="0">
                <a:solidFill>
                  <a:prstClr val="white"/>
                </a:solidFill>
                <a:latin typeface="Century Gothic" panose="020B0502020202020204"/>
              </a:rPr>
              <a:t>,</a:t>
            </a:r>
          </a:p>
          <a:p>
            <a:pPr marL="342900" lvl="1" defTabSz="342900"/>
            <a:r>
              <a:rPr lang="en-US" b="1" dirty="0">
                <a:solidFill>
                  <a:prstClr val="white"/>
                </a:solidFill>
                <a:latin typeface="Century Gothic" panose="020B0502020202020204"/>
              </a:rPr>
              <a:t>jaundice,</a:t>
            </a:r>
          </a:p>
          <a:p>
            <a:pPr marL="342900" lvl="1" defTabSz="342900"/>
            <a:r>
              <a:rPr lang="en-US" b="1" dirty="0">
                <a:solidFill>
                  <a:prstClr val="white"/>
                </a:solidFill>
                <a:latin typeface="Century Gothic" panose="020B0502020202020204"/>
              </a:rPr>
              <a:t>progressive mental confusion,</a:t>
            </a:r>
          </a:p>
          <a:p>
            <a:pPr marL="342900" lvl="1" defTabSz="342900"/>
            <a:r>
              <a:rPr lang="en-US" b="1" dirty="0">
                <a:solidFill>
                  <a:prstClr val="white"/>
                </a:solidFill>
                <a:latin typeface="Century Gothic" panose="020B0502020202020204"/>
              </a:rPr>
              <a:t>coma.</a:t>
            </a:r>
          </a:p>
          <a:p>
            <a:pPr defTabSz="342900"/>
            <a:endParaRPr lang="ar-JO" b="1" dirty="0">
              <a:solidFill>
                <a:prstClr val="white"/>
              </a:solidFill>
              <a:latin typeface="Century Gothic" panose="020B0502020202020204"/>
              <a:cs typeface="Arial" panose="020B0604020202020204"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1553753"/>
            <a:ext cx="8229600" cy="321471"/>
          </a:xfrm>
        </p:spPr>
        <p:txBody>
          <a:bodyPr>
            <a:noAutofit/>
          </a:bodyPr>
          <a:lstStyle/>
          <a:p>
            <a:pPr algn="ctr"/>
            <a:r>
              <a:rPr lang="en-US" b="1" dirty="0"/>
              <a:t>Irreversible stage</a:t>
            </a:r>
            <a:br>
              <a:rPr lang="en-US" dirty="0"/>
            </a:br>
            <a:endParaRPr lang="ar-JO" dirty="0"/>
          </a:p>
        </p:txBody>
      </p:sp>
      <p:sp>
        <p:nvSpPr>
          <p:cNvPr id="3" name="عنصر نائب للمحتوى 2"/>
          <p:cNvSpPr>
            <a:spLocks noGrp="1"/>
          </p:cNvSpPr>
          <p:nvPr>
            <p:ph idx="1"/>
          </p:nvPr>
        </p:nvSpPr>
        <p:spPr>
          <a:xfrm>
            <a:off x="428596" y="2744292"/>
            <a:ext cx="8229600" cy="3375446"/>
          </a:xfrm>
        </p:spPr>
        <p:txBody>
          <a:bodyPr>
            <a:normAutofit/>
          </a:bodyPr>
          <a:lstStyle/>
          <a:p>
            <a:pPr algn="l" rtl="0"/>
            <a:r>
              <a:rPr lang="en-US" sz="1800" b="1" dirty="0"/>
              <a:t>Prolonged cellular hypoxia leads to:</a:t>
            </a:r>
          </a:p>
          <a:p>
            <a:pPr lvl="0" algn="l" rtl="0"/>
            <a:r>
              <a:rPr lang="en-US" sz="1800" b="1" dirty="0"/>
              <a:t>metabolic acidosis,</a:t>
            </a:r>
          </a:p>
          <a:p>
            <a:pPr lvl="0" algn="l" rtl="0"/>
            <a:r>
              <a:rPr lang="en-US" sz="1800" b="1" dirty="0"/>
              <a:t>acute renal failure,   </a:t>
            </a:r>
          </a:p>
          <a:p>
            <a:pPr lvl="0" algn="l" rtl="0"/>
            <a:r>
              <a:rPr lang="en-US" sz="1800" b="1" dirty="0"/>
              <a:t>cardiac failure,</a:t>
            </a:r>
          </a:p>
          <a:p>
            <a:pPr lvl="0" algn="l" rtl="0"/>
            <a:r>
              <a:rPr lang="en-US" sz="1800" b="1" dirty="0"/>
              <a:t>pulmonary </a:t>
            </a:r>
            <a:r>
              <a:rPr lang="en-US" sz="1800" b="1" dirty="0" err="1"/>
              <a:t>oedema</a:t>
            </a:r>
            <a:r>
              <a:rPr lang="en-US" sz="1800" b="1" dirty="0"/>
              <a:t>,   </a:t>
            </a:r>
          </a:p>
          <a:p>
            <a:pPr lvl="0" algn="l" rtl="0"/>
            <a:r>
              <a:rPr lang="en-US" sz="1800" b="1" dirty="0"/>
              <a:t>adrenal failure and ultimately death.</a:t>
            </a:r>
          </a:p>
          <a:p>
            <a:pPr algn="l"/>
            <a:endParaRPr lang="ar-JO" sz="18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Causes of secondary PPH</a:t>
            </a:r>
            <a:endParaRPr lang="en-US" dirty="0"/>
          </a:p>
        </p:txBody>
      </p:sp>
      <p:sp>
        <p:nvSpPr>
          <p:cNvPr id="3" name="Content Placeholder 2"/>
          <p:cNvSpPr>
            <a:spLocks noGrp="1"/>
          </p:cNvSpPr>
          <p:nvPr>
            <p:ph idx="1"/>
          </p:nvPr>
        </p:nvSpPr>
        <p:spPr/>
        <p:txBody>
          <a:bodyPr>
            <a:normAutofit/>
          </a:bodyPr>
          <a:lstStyle/>
          <a:p>
            <a:r>
              <a:rPr lang="en-US" sz="4000" dirty="0"/>
              <a:t>1-This is usually due to </a:t>
            </a:r>
            <a:r>
              <a:rPr lang="en-US" sz="4000" dirty="0" err="1"/>
              <a:t>subinvolution</a:t>
            </a:r>
            <a:r>
              <a:rPr lang="en-US" sz="4000" dirty="0"/>
              <a:t> of the uterus and disruption of the placental site  several weeks postpartum</a:t>
            </a:r>
          </a:p>
          <a:p>
            <a:r>
              <a:rPr lang="en-US" sz="4000" dirty="0"/>
              <a:t>2- due to the retention of placental fragments that separate several days after delivery</a:t>
            </a:r>
            <a:r>
              <a:rPr lang="en-US" dirty="0"/>
              <a:t>. 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14348" y="1300971"/>
            <a:ext cx="7406640" cy="750099"/>
          </a:xfrm>
        </p:spPr>
        <p:txBody>
          <a:bodyPr/>
          <a:lstStyle/>
          <a:p>
            <a:pPr algn="ctr"/>
            <a:r>
              <a:rPr lang="en-US" b="1" dirty="0">
                <a:solidFill>
                  <a:srgbClr val="C00000"/>
                </a:solidFill>
              </a:rPr>
              <a:t>Management of septic shock</a:t>
            </a:r>
            <a:endParaRPr lang="ar-JO" b="1" dirty="0">
              <a:solidFill>
                <a:srgbClr val="C00000"/>
              </a:solidFill>
            </a:endParaRPr>
          </a:p>
        </p:txBody>
      </p:sp>
      <p:sp>
        <p:nvSpPr>
          <p:cNvPr id="3" name="عنصر نائب للمحتوى 2"/>
          <p:cNvSpPr>
            <a:spLocks noGrp="1"/>
          </p:cNvSpPr>
          <p:nvPr>
            <p:ph idx="1"/>
          </p:nvPr>
        </p:nvSpPr>
        <p:spPr>
          <a:xfrm>
            <a:off x="457200" y="2513392"/>
            <a:ext cx="8229600" cy="3804074"/>
          </a:xfrm>
        </p:spPr>
        <p:txBody>
          <a:bodyPr>
            <a:normAutofit/>
          </a:bodyPr>
          <a:lstStyle/>
          <a:p>
            <a:pPr lvl="0" algn="l" rtl="0"/>
            <a:r>
              <a:rPr lang="en-US" sz="1200" b="1" dirty="0"/>
              <a:t>Replacement of blood loss: by whole blood, if not available start with colloids or crystalloids. The CVP measurement is essential to guard against circulatory overload.</a:t>
            </a:r>
          </a:p>
          <a:p>
            <a:pPr lvl="0" algn="l" rtl="0"/>
            <a:r>
              <a:rPr lang="en-US" sz="1200" b="1" dirty="0"/>
              <a:t>Corticosteroids: as;</a:t>
            </a:r>
          </a:p>
          <a:p>
            <a:pPr lvl="1" algn="l" rtl="0"/>
            <a:r>
              <a:rPr lang="en-US" b="1" dirty="0"/>
              <a:t>Hydrocortisone 1gm IV / 6 hours or,</a:t>
            </a:r>
          </a:p>
          <a:p>
            <a:pPr lvl="0" algn="l" rtl="0"/>
            <a:r>
              <a:rPr lang="en-US" sz="1200" b="1" dirty="0"/>
              <a:t>β-adrenergic stimulants: as </a:t>
            </a:r>
            <a:r>
              <a:rPr lang="en-US" sz="1200" b="1" dirty="0" err="1"/>
              <a:t>isoprenaline</a:t>
            </a:r>
            <a:r>
              <a:rPr lang="en-US" sz="1200" b="1" dirty="0"/>
              <a:t> cause arteriolar dilatation, increase heart rate and stroke volume improving tissue perfusion. </a:t>
            </a:r>
          </a:p>
          <a:p>
            <a:pPr lvl="0" algn="l" rtl="0"/>
            <a:r>
              <a:rPr lang="en-US" sz="1200" b="1" dirty="0"/>
              <a:t>Oxygen: if respiratory function is impaired.</a:t>
            </a:r>
          </a:p>
          <a:p>
            <a:pPr lvl="0" algn="l" rtl="0"/>
            <a:r>
              <a:rPr lang="en-US" sz="1200" b="1" dirty="0" err="1"/>
              <a:t>Aminophylline</a:t>
            </a:r>
            <a:r>
              <a:rPr lang="en-US" sz="1200" b="1" dirty="0"/>
              <a:t>: improves respiratory function by alleviating </a:t>
            </a:r>
            <a:r>
              <a:rPr lang="en-US" sz="1200" b="1" dirty="0" err="1"/>
              <a:t>bronchospasm</a:t>
            </a:r>
            <a:r>
              <a:rPr lang="en-US" sz="1200" b="1" dirty="0"/>
              <a:t>.</a:t>
            </a:r>
          </a:p>
          <a:p>
            <a:pPr algn="l" rtl="0"/>
            <a:r>
              <a:rPr lang="en-US" sz="1200" b="1" dirty="0"/>
              <a:t>Antibiotic therapy:</a:t>
            </a:r>
          </a:p>
          <a:p>
            <a:pPr lvl="0" algn="l" rtl="0"/>
            <a:r>
              <a:rPr lang="en-US" sz="1200" b="1" dirty="0"/>
              <a:t>Swabs for culture and sensitivity are taken first.</a:t>
            </a:r>
          </a:p>
          <a:p>
            <a:pPr algn="l"/>
            <a:r>
              <a:rPr lang="en-US" sz="1200" b="1" dirty="0"/>
              <a:t>Antibiotic therapy is starting immediately till the result of culture and given by IV route</a:t>
            </a:r>
            <a:r>
              <a:rPr lang="en-US" sz="1200" dirty="0"/>
              <a:t>. </a:t>
            </a:r>
            <a:endParaRPr lang="ar-JO" sz="12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idx="1"/>
          </p:nvPr>
        </p:nvSpPr>
        <p:spPr/>
        <p:txBody>
          <a:bodyPr>
            <a:normAutofit/>
          </a:bodyPr>
          <a:lstStyle/>
          <a:p>
            <a:pPr algn="l" rtl="0">
              <a:buNone/>
            </a:pPr>
            <a:r>
              <a:rPr lang="en-US" sz="2700" b="1" dirty="0">
                <a:solidFill>
                  <a:srgbClr val="C00000"/>
                </a:solidFill>
              </a:rPr>
              <a:t>Surgical treatment:</a:t>
            </a:r>
          </a:p>
          <a:p>
            <a:pPr algn="l" rtl="0">
              <a:buNone/>
            </a:pPr>
            <a:r>
              <a:rPr lang="en-US" sz="1800" b="1" dirty="0"/>
              <a:t>Is indicated when there is retained infected tissues as in septic abortion. It should be removed as soon as antibiotic therapy and resuscitative measures have been started by:</a:t>
            </a:r>
          </a:p>
          <a:p>
            <a:pPr lvl="0" algn="l" rtl="0">
              <a:buNone/>
            </a:pPr>
            <a:r>
              <a:rPr lang="en-US" sz="1800" b="1" dirty="0"/>
              <a:t>suction evacuation,</a:t>
            </a:r>
          </a:p>
          <a:p>
            <a:pPr lvl="0" algn="l" rtl="0">
              <a:buNone/>
            </a:pPr>
            <a:r>
              <a:rPr lang="en-US" sz="1800" b="1" dirty="0"/>
              <a:t>or</a:t>
            </a:r>
          </a:p>
          <a:p>
            <a:pPr algn="l">
              <a:buNone/>
            </a:pPr>
            <a:r>
              <a:rPr lang="en-US" sz="1800" b="1" dirty="0"/>
              <a:t>hysterectomy in advanced infection.</a:t>
            </a:r>
            <a:endParaRPr lang="ar-JO" sz="1800" b="1"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1178703"/>
            <a:ext cx="7692392" cy="803678"/>
          </a:xfrm>
        </p:spPr>
        <p:txBody>
          <a:bodyPr/>
          <a:lstStyle/>
          <a:p>
            <a:r>
              <a:rPr lang="en-US" b="1" dirty="0" err="1">
                <a:solidFill>
                  <a:srgbClr val="C00000"/>
                </a:solidFill>
              </a:rPr>
              <a:t>Cardiogenic</a:t>
            </a:r>
            <a:r>
              <a:rPr lang="en-US" b="1" dirty="0">
                <a:solidFill>
                  <a:srgbClr val="C00000"/>
                </a:solidFill>
              </a:rPr>
              <a:t> shock</a:t>
            </a:r>
            <a:endParaRPr lang="ar-JO" b="1" dirty="0">
              <a:solidFill>
                <a:srgbClr val="C00000"/>
              </a:solidFill>
            </a:endParaRPr>
          </a:p>
        </p:txBody>
      </p:sp>
      <p:sp>
        <p:nvSpPr>
          <p:cNvPr id="3" name="عنصر نائب للمحتوى 2"/>
          <p:cNvSpPr>
            <a:spLocks noGrp="1"/>
          </p:cNvSpPr>
          <p:nvPr>
            <p:ph idx="1"/>
          </p:nvPr>
        </p:nvSpPr>
        <p:spPr>
          <a:xfrm>
            <a:off x="351692" y="2402761"/>
            <a:ext cx="8229600" cy="4125527"/>
          </a:xfrm>
        </p:spPr>
        <p:txBody>
          <a:bodyPr>
            <a:normAutofit/>
          </a:bodyPr>
          <a:lstStyle/>
          <a:p>
            <a:pPr algn="l">
              <a:buNone/>
            </a:pPr>
            <a:r>
              <a:rPr lang="en-US" sz="1800" b="1" dirty="0"/>
              <a:t>Rare in </a:t>
            </a:r>
            <a:r>
              <a:rPr lang="en-US" sz="1800" b="1" dirty="0" err="1"/>
              <a:t>prgnanacy</a:t>
            </a:r>
            <a:endParaRPr lang="en-US" sz="1800" b="1" dirty="0"/>
          </a:p>
          <a:p>
            <a:pPr lvl="0" algn="l" rtl="0"/>
            <a:r>
              <a:rPr lang="en-US" sz="1800" b="1" dirty="0"/>
              <a:t>Due to ineffective contraction of the cardiac muscle due to</a:t>
            </a:r>
          </a:p>
          <a:p>
            <a:pPr lvl="1" algn="l" rtl="0"/>
            <a:r>
              <a:rPr lang="en-US" sz="1800" b="1" dirty="0"/>
              <a:t>Myocardial infarction.         </a:t>
            </a:r>
          </a:p>
          <a:p>
            <a:pPr lvl="1" algn="l" rtl="0"/>
            <a:r>
              <a:rPr lang="en-US" sz="1800" b="1" dirty="0"/>
              <a:t>Heart failure.</a:t>
            </a:r>
          </a:p>
          <a:p>
            <a:pPr algn="l">
              <a:buNone/>
            </a:pPr>
            <a:r>
              <a:rPr lang="en-US" sz="2700" b="1" dirty="0">
                <a:solidFill>
                  <a:srgbClr val="C00000"/>
                </a:solidFill>
              </a:rPr>
              <a:t>Anaphylactic shock</a:t>
            </a:r>
            <a:r>
              <a:rPr lang="en-US" sz="2700" dirty="0">
                <a:solidFill>
                  <a:srgbClr val="C00000"/>
                </a:solidFill>
              </a:rPr>
              <a:t>:</a:t>
            </a:r>
          </a:p>
          <a:p>
            <a:pPr algn="l">
              <a:buNone/>
            </a:pPr>
            <a:r>
              <a:rPr lang="en-US" sz="1800" b="1" dirty="0"/>
              <a:t>It is uncommon </a:t>
            </a:r>
          </a:p>
          <a:p>
            <a:pPr algn="l">
              <a:buNone/>
            </a:pPr>
            <a:r>
              <a:rPr lang="en-US" sz="1800" b="1" dirty="0"/>
              <a:t>Due to sensitivity to drugs like penicillin </a:t>
            </a:r>
          </a:p>
          <a:p>
            <a:pPr algn="l">
              <a:buNone/>
            </a:pPr>
            <a:r>
              <a:rPr lang="en-US" sz="1800" b="1" dirty="0" err="1"/>
              <a:t>Mx</a:t>
            </a:r>
            <a:r>
              <a:rPr lang="en-US" sz="1800" b="1" dirty="0"/>
              <a:t>, stop </a:t>
            </a:r>
            <a:r>
              <a:rPr lang="en-US" sz="1800" b="1" dirty="0" err="1"/>
              <a:t>adminstration</a:t>
            </a:r>
            <a:r>
              <a:rPr lang="en-US" sz="1800" b="1" dirty="0"/>
              <a:t> of suspected agent , </a:t>
            </a:r>
            <a:r>
              <a:rPr lang="en-US" sz="1800" b="1" dirty="0" err="1"/>
              <a:t>ABC,oxygen</a:t>
            </a:r>
            <a:r>
              <a:rPr lang="en-US" sz="1800" b="1" dirty="0"/>
              <a:t>, epinephrine, antihistamine, </a:t>
            </a:r>
            <a:r>
              <a:rPr lang="en-US" sz="1800" b="1" dirty="0" err="1"/>
              <a:t>corticosteriod,b</a:t>
            </a:r>
            <a:r>
              <a:rPr lang="en-US" sz="1800" b="1" dirty="0"/>
              <a:t>- agonist .</a:t>
            </a:r>
            <a:r>
              <a:rPr lang="en-US" dirty="0"/>
              <a:t>.  </a:t>
            </a:r>
            <a:endParaRPr lang="ar-JO"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73853" y="1168904"/>
            <a:ext cx="7406640" cy="1017270"/>
          </a:xfrm>
        </p:spPr>
        <p:txBody>
          <a:bodyPr/>
          <a:lstStyle/>
          <a:p>
            <a:pPr algn="ctr"/>
            <a:r>
              <a:rPr lang="en-US" b="1" dirty="0">
                <a:solidFill>
                  <a:srgbClr val="FF0000"/>
                </a:solidFill>
                <a:latin typeface="Comic Sans MS" panose="030F0702030302020204" pitchFamily="66" charset="0"/>
              </a:rPr>
              <a:t>Amniotic fluid embolism </a:t>
            </a:r>
            <a:endParaRPr lang="ar-JO" dirty="0">
              <a:solidFill>
                <a:srgbClr val="FF0000"/>
              </a:solidFill>
              <a:latin typeface="Comic Sans MS" panose="030F0702030302020204" pitchFamily="66" charset="0"/>
            </a:endParaRPr>
          </a:p>
        </p:txBody>
      </p:sp>
      <p:sp>
        <p:nvSpPr>
          <p:cNvPr id="3" name="عنصر نائب للمحتوى 2"/>
          <p:cNvSpPr>
            <a:spLocks noGrp="1"/>
          </p:cNvSpPr>
          <p:nvPr>
            <p:ph idx="1"/>
          </p:nvPr>
        </p:nvSpPr>
        <p:spPr>
          <a:xfrm>
            <a:off x="357159" y="2618725"/>
            <a:ext cx="8501122" cy="3461156"/>
          </a:xfrm>
        </p:spPr>
        <p:txBody>
          <a:bodyPr>
            <a:normAutofit/>
          </a:bodyPr>
          <a:lstStyle/>
          <a:p>
            <a:pPr marL="0" indent="0">
              <a:buNone/>
            </a:pPr>
            <a:r>
              <a:rPr lang="en-US" b="1" dirty="0">
                <a:solidFill>
                  <a:schemeClr val="tx1"/>
                </a:solidFill>
                <a:latin typeface="Arial"/>
                <a:cs typeface="Arial"/>
              </a:rPr>
              <a:t>Amniotic fluid embolism (AFE) is a life-threatening obstetric emergency.</a:t>
            </a:r>
          </a:p>
          <a:p>
            <a:pPr marL="0" indent="0">
              <a:buNone/>
            </a:pPr>
            <a:endParaRPr lang="en-US" b="1" dirty="0">
              <a:latin typeface="Arial"/>
              <a:cs typeface="Arial"/>
            </a:endParaRPr>
          </a:p>
          <a:p>
            <a:pPr marL="0" indent="0">
              <a:buNone/>
            </a:pPr>
            <a:r>
              <a:rPr lang="en-US" b="1" dirty="0">
                <a:latin typeface="Arial"/>
                <a:cs typeface="Arial"/>
              </a:rPr>
              <a:t>It happens </a:t>
            </a:r>
            <a:r>
              <a:rPr lang="en-US" b="1" dirty="0">
                <a:solidFill>
                  <a:srgbClr val="C00000"/>
                </a:solidFill>
                <a:latin typeface="Arial"/>
                <a:cs typeface="Arial"/>
              </a:rPr>
              <a:t>due to </a:t>
            </a:r>
            <a:r>
              <a:rPr lang="en-US" b="1" dirty="0">
                <a:latin typeface="Arial"/>
                <a:cs typeface="Arial"/>
              </a:rPr>
              <a:t>entering of amniotic fluid ,fetal cells  hair and amniotic debris entering the maternal circulation causing cardio-pulmonary collapse .</a:t>
            </a:r>
          </a:p>
          <a:p>
            <a:pPr marL="0" indent="0">
              <a:buNone/>
            </a:pPr>
            <a:endParaRPr lang="en-US" b="1" dirty="0">
              <a:latin typeface="Arial"/>
              <a:cs typeface="Arial"/>
            </a:endParaRPr>
          </a:p>
          <a:p>
            <a:pPr marL="0" indent="0">
              <a:buNone/>
            </a:pPr>
            <a:r>
              <a:rPr lang="en-US" b="1" dirty="0">
                <a:solidFill>
                  <a:srgbClr val="C00000"/>
                </a:solidFill>
                <a:latin typeface="Arial"/>
                <a:cs typeface="Arial"/>
              </a:rPr>
              <a:t>Time of event :</a:t>
            </a:r>
          </a:p>
          <a:p>
            <a:pPr marL="0" indent="0">
              <a:buNone/>
            </a:pPr>
            <a:r>
              <a:rPr lang="en-US" b="1" dirty="0">
                <a:latin typeface="Arial"/>
                <a:cs typeface="Arial"/>
              </a:rPr>
              <a:t>- During labor / During CS / After normal vaginal delivery</a:t>
            </a:r>
          </a:p>
          <a:p>
            <a:pPr marL="0" indent="0">
              <a:buNone/>
            </a:pPr>
            <a:r>
              <a:rPr lang="en-US" b="1" dirty="0">
                <a:latin typeface="Arial"/>
                <a:cs typeface="Arial"/>
              </a:rPr>
              <a:t>- During second trimester .</a:t>
            </a:r>
          </a:p>
          <a:p>
            <a:endParaRPr lang="ar-JO"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lvl="0" algn="l">
              <a:buNone/>
            </a:pPr>
            <a:r>
              <a:rPr lang="en-US" b="1" dirty="0">
                <a:solidFill>
                  <a:srgbClr val="C00000"/>
                </a:solidFill>
                <a:latin typeface="Trebuchet MS" panose="020B0603020202020204"/>
              </a:rPr>
              <a:t>13 - 86% </a:t>
            </a:r>
            <a:r>
              <a:rPr lang="en-US" b="1" dirty="0">
                <a:latin typeface="Trebuchet MS" panose="020B0603020202020204"/>
              </a:rPr>
              <a:t>maternal mortality / </a:t>
            </a:r>
            <a:r>
              <a:rPr lang="en-US" b="1" dirty="0">
                <a:solidFill>
                  <a:srgbClr val="C00000"/>
                </a:solidFill>
                <a:latin typeface="Trebuchet MS" panose="020B0603020202020204"/>
              </a:rPr>
              <a:t>50%</a:t>
            </a:r>
            <a:r>
              <a:rPr lang="en-US" b="1" dirty="0">
                <a:latin typeface="Trebuchet MS" panose="020B0603020202020204"/>
              </a:rPr>
              <a:t> of deaths in the first hour </a:t>
            </a:r>
          </a:p>
          <a:p>
            <a:pPr algn="l">
              <a:buNone/>
            </a:pPr>
            <a:r>
              <a:rPr lang="en-US" b="1" dirty="0">
                <a:solidFill>
                  <a:srgbClr val="C00000"/>
                </a:solidFill>
                <a:latin typeface="Trebuchet MS" panose="020B0603020202020204"/>
              </a:rPr>
              <a:t>Neonatal survival 70%</a:t>
            </a:r>
            <a:endParaRPr lang="en-US" b="1" u="sng" dirty="0">
              <a:solidFill>
                <a:srgbClr val="C00000"/>
              </a:solidFill>
              <a:latin typeface="Trebuchet MS" panose="020B0603020202020204"/>
            </a:endParaRPr>
          </a:p>
          <a:p>
            <a:pPr lvl="0" algn="l">
              <a:buNone/>
            </a:pPr>
            <a:endParaRPr lang="en-US" b="1" dirty="0">
              <a:latin typeface="Trebuchet MS" panose="020B0603020202020204"/>
            </a:endParaRPr>
          </a:p>
          <a:p>
            <a:pPr lvl="0" algn="l">
              <a:buNone/>
            </a:pPr>
            <a:r>
              <a:rPr lang="en-US" b="1" dirty="0">
                <a:latin typeface="Trebuchet MS" panose="020B0603020202020204"/>
              </a:rPr>
              <a:t>Can't be predicted or prevented from occurring / Often isn't diagnosed until </a:t>
            </a:r>
            <a:r>
              <a:rPr lang="en-US" b="1" dirty="0">
                <a:solidFill>
                  <a:srgbClr val="FF0000"/>
                </a:solidFill>
                <a:latin typeface="Trebuchet MS" panose="020B0603020202020204"/>
              </a:rPr>
              <a:t>autopsy</a:t>
            </a:r>
          </a:p>
          <a:p>
            <a:pPr algn="l">
              <a:buNone/>
            </a:pPr>
            <a:endParaRPr lang="ar-JO"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1285860"/>
            <a:ext cx="8229600" cy="939546"/>
          </a:xfrm>
        </p:spPr>
        <p:txBody>
          <a:bodyPr>
            <a:normAutofit/>
          </a:bodyPr>
          <a:lstStyle/>
          <a:p>
            <a:pPr algn="ctr"/>
            <a:r>
              <a:rPr lang="en-US" b="1" dirty="0">
                <a:solidFill>
                  <a:srgbClr val="FF0000"/>
                </a:solidFill>
                <a:latin typeface="Comic Sans MS" panose="030F0702030302020204" pitchFamily="66" charset="0"/>
              </a:rPr>
              <a:t>Etiology</a:t>
            </a:r>
            <a:br>
              <a:rPr lang="en-US" b="1" dirty="0">
                <a:solidFill>
                  <a:srgbClr val="FF0000"/>
                </a:solidFill>
                <a:latin typeface="Comic Sans MS" panose="030F0702030302020204" pitchFamily="66" charset="0"/>
              </a:rPr>
            </a:br>
            <a:endParaRPr lang="ar-JO" b="1" dirty="0">
              <a:solidFill>
                <a:srgbClr val="FF0000"/>
              </a:solidFill>
              <a:latin typeface="Comic Sans MS" panose="030F0702030302020204" pitchFamily="66" charset="0"/>
            </a:endParaRPr>
          </a:p>
        </p:txBody>
      </p:sp>
      <p:sp>
        <p:nvSpPr>
          <p:cNvPr id="3" name="عنصر نائب للمحتوى 2"/>
          <p:cNvSpPr>
            <a:spLocks noGrp="1"/>
          </p:cNvSpPr>
          <p:nvPr>
            <p:ph idx="1"/>
          </p:nvPr>
        </p:nvSpPr>
        <p:spPr>
          <a:xfrm>
            <a:off x="357159" y="2908872"/>
            <a:ext cx="8429684" cy="3544232"/>
          </a:xfrm>
        </p:spPr>
        <p:txBody>
          <a:bodyPr>
            <a:normAutofit/>
          </a:bodyPr>
          <a:lstStyle/>
          <a:p>
            <a:pPr marL="0" indent="0">
              <a:spcBef>
                <a:spcPts val="0"/>
              </a:spcBef>
              <a:buNone/>
              <a:defRPr/>
            </a:pPr>
            <a:r>
              <a:rPr lang="en-US" sz="3000" b="1" dirty="0">
                <a:solidFill>
                  <a:srgbClr val="FF0000"/>
                </a:solidFill>
                <a:latin typeface="Trebuchet MS" panose="020B0603020202020204"/>
              </a:rPr>
              <a:t>AF</a:t>
            </a:r>
            <a:r>
              <a:rPr lang="en-US" sz="1800" b="1" dirty="0">
                <a:solidFill>
                  <a:schemeClr val="tx1"/>
                </a:solidFill>
                <a:latin typeface="Trebuchet MS" panose="020B0603020202020204"/>
              </a:rPr>
              <a:t> </a:t>
            </a:r>
            <a:r>
              <a:rPr lang="en-US" sz="1800" b="1" dirty="0">
                <a:solidFill>
                  <a:schemeClr val="tx2"/>
                </a:solidFill>
                <a:latin typeface="Trebuchet MS" panose="020B0603020202020204"/>
              </a:rPr>
              <a:t>may enter into the maternal circulation due to :-</a:t>
            </a:r>
          </a:p>
          <a:p>
            <a:pPr>
              <a:spcBef>
                <a:spcPts val="0"/>
              </a:spcBef>
              <a:buFont typeface="Wingdings" pitchFamily="2" charset="2"/>
              <a:buChar char="ü"/>
              <a:defRPr/>
            </a:pPr>
            <a:endParaRPr lang="en-US" b="1" dirty="0">
              <a:solidFill>
                <a:schemeClr val="tx2"/>
              </a:solidFill>
              <a:latin typeface="Trebuchet MS" panose="020B0603020202020204"/>
            </a:endParaRPr>
          </a:p>
          <a:p>
            <a:pPr>
              <a:spcBef>
                <a:spcPts val="0"/>
              </a:spcBef>
              <a:buFont typeface="Wingdings" pitchFamily="2" charset="2"/>
              <a:buChar char="ü"/>
              <a:defRPr/>
            </a:pPr>
            <a:r>
              <a:rPr lang="en-US" b="1" dirty="0">
                <a:solidFill>
                  <a:schemeClr val="tx2"/>
                </a:solidFill>
                <a:latin typeface="Trebuchet MS" panose="020B0603020202020204"/>
              </a:rPr>
              <a:t>Increased intrauterine pressure :</a:t>
            </a:r>
          </a:p>
          <a:p>
            <a:pPr marL="0" indent="0">
              <a:spcBef>
                <a:spcPts val="0"/>
              </a:spcBef>
              <a:buNone/>
              <a:defRPr/>
            </a:pPr>
            <a:r>
              <a:rPr lang="en-US" b="1" dirty="0">
                <a:solidFill>
                  <a:schemeClr val="tx2"/>
                </a:solidFill>
                <a:latin typeface="Trebuchet MS" panose="020B0603020202020204"/>
              </a:rPr>
              <a:t>accidental </a:t>
            </a:r>
            <a:r>
              <a:rPr lang="en-US" b="1" dirty="0" err="1">
                <a:solidFill>
                  <a:schemeClr val="tx2"/>
                </a:solidFill>
                <a:latin typeface="Trebuchet MS" panose="020B0603020202020204"/>
              </a:rPr>
              <a:t>hge</a:t>
            </a:r>
            <a:r>
              <a:rPr lang="en-US" b="1" dirty="0">
                <a:solidFill>
                  <a:schemeClr val="tx2"/>
                </a:solidFill>
                <a:latin typeface="Trebuchet MS" panose="020B0603020202020204"/>
              </a:rPr>
              <a:t> , </a:t>
            </a:r>
            <a:r>
              <a:rPr lang="en-US" b="1" dirty="0" err="1">
                <a:solidFill>
                  <a:schemeClr val="tx2"/>
                </a:solidFill>
                <a:latin typeface="Trebuchet MS" panose="020B0603020202020204"/>
              </a:rPr>
              <a:t>oxytocin</a:t>
            </a:r>
            <a:r>
              <a:rPr lang="en-US" b="1" dirty="0">
                <a:solidFill>
                  <a:schemeClr val="tx2"/>
                </a:solidFill>
                <a:latin typeface="Trebuchet MS" panose="020B0603020202020204"/>
              </a:rPr>
              <a:t> overdose with intact membranes</a:t>
            </a:r>
          </a:p>
          <a:p>
            <a:pPr marL="0" indent="0">
              <a:spcBef>
                <a:spcPts val="0"/>
              </a:spcBef>
              <a:buNone/>
              <a:defRPr/>
            </a:pPr>
            <a:endParaRPr lang="en-US" b="1" dirty="0">
              <a:solidFill>
                <a:schemeClr val="tx2"/>
              </a:solidFill>
              <a:effectLst>
                <a:outerShdw blurRad="38100" dist="38100" dir="2700000" algn="tl">
                  <a:srgbClr val="000000">
                    <a:alpha val="43137"/>
                  </a:srgbClr>
                </a:outerShdw>
              </a:effectLst>
              <a:latin typeface="Trebuchet MS" panose="020B0603020202020204"/>
            </a:endParaRPr>
          </a:p>
          <a:p>
            <a:pPr>
              <a:spcBef>
                <a:spcPts val="0"/>
              </a:spcBef>
              <a:buFont typeface="Wingdings" pitchFamily="2" charset="2"/>
              <a:buChar char="ü"/>
              <a:defRPr/>
            </a:pPr>
            <a:r>
              <a:rPr lang="en-US" b="1" dirty="0">
                <a:solidFill>
                  <a:schemeClr val="tx2"/>
                </a:solidFill>
                <a:latin typeface="Trebuchet MS" panose="020B0603020202020204"/>
              </a:rPr>
              <a:t>Opened uterine or </a:t>
            </a:r>
            <a:r>
              <a:rPr lang="en-US" b="1" dirty="0" err="1">
                <a:solidFill>
                  <a:schemeClr val="tx2"/>
                </a:solidFill>
                <a:latin typeface="Trebuchet MS" panose="020B0603020202020204"/>
              </a:rPr>
              <a:t>endocervical</a:t>
            </a:r>
            <a:r>
              <a:rPr lang="en-US" b="1" dirty="0">
                <a:solidFill>
                  <a:schemeClr val="tx2"/>
                </a:solidFill>
                <a:latin typeface="Trebuchet MS" panose="020B0603020202020204"/>
              </a:rPr>
              <a:t> veins :</a:t>
            </a:r>
          </a:p>
          <a:p>
            <a:pPr marL="0" indent="0">
              <a:spcBef>
                <a:spcPts val="0"/>
              </a:spcBef>
              <a:buNone/>
              <a:defRPr/>
            </a:pPr>
            <a:r>
              <a:rPr lang="en-US" b="1" dirty="0">
                <a:solidFill>
                  <a:schemeClr val="tx2"/>
                </a:solidFill>
                <a:latin typeface="Trebuchet MS" panose="020B0603020202020204"/>
              </a:rPr>
              <a:t>as in genital tract lacerations e.g. rupture uterus</a:t>
            </a:r>
          </a:p>
          <a:p>
            <a:pPr marL="0" indent="0">
              <a:spcBef>
                <a:spcPts val="0"/>
              </a:spcBef>
              <a:buNone/>
              <a:defRPr/>
            </a:pPr>
            <a:endParaRPr lang="en-US" b="1" dirty="0">
              <a:solidFill>
                <a:schemeClr val="tx2"/>
              </a:solidFill>
              <a:latin typeface="Trebuchet MS" panose="020B0603020202020204"/>
            </a:endParaRPr>
          </a:p>
          <a:p>
            <a:pPr marL="0" indent="0">
              <a:spcBef>
                <a:spcPts val="0"/>
              </a:spcBef>
              <a:buNone/>
              <a:defRPr/>
            </a:pPr>
            <a:r>
              <a:rPr lang="en-US" sz="1800" b="1" dirty="0">
                <a:solidFill>
                  <a:schemeClr val="tx2"/>
                </a:solidFill>
                <a:latin typeface="Trebuchet MS" panose="020B0603020202020204"/>
              </a:rPr>
              <a:t>The above factors also lead to </a:t>
            </a:r>
            <a:r>
              <a:rPr lang="en-US" sz="1800" b="1" dirty="0">
                <a:solidFill>
                  <a:srgbClr val="FF0000"/>
                </a:solidFill>
                <a:latin typeface="Trebuchet MS" panose="020B0603020202020204"/>
              </a:rPr>
              <a:t>fetal distress</a:t>
            </a:r>
            <a:r>
              <a:rPr lang="en-US" sz="1800" b="1" dirty="0">
                <a:solidFill>
                  <a:schemeClr val="tx2"/>
                </a:solidFill>
                <a:latin typeface="Trebuchet MS" panose="020B0603020202020204"/>
              </a:rPr>
              <a:t>  &gt; </a:t>
            </a:r>
            <a:r>
              <a:rPr lang="en-US" sz="1800" b="1" dirty="0" err="1">
                <a:solidFill>
                  <a:schemeClr val="tx2"/>
                </a:solidFill>
                <a:latin typeface="Trebuchet MS" panose="020B0603020202020204"/>
              </a:rPr>
              <a:t>meconium</a:t>
            </a:r>
            <a:r>
              <a:rPr lang="en-US" sz="1800" b="1" dirty="0">
                <a:solidFill>
                  <a:schemeClr val="tx2"/>
                </a:solidFill>
                <a:latin typeface="Trebuchet MS" panose="020B0603020202020204"/>
              </a:rPr>
              <a:t> stained AF &gt; this potentiates the toxic nature of AF &gt; worsens the symptoms</a:t>
            </a:r>
          </a:p>
          <a:p>
            <a:endParaRPr lang="ar-JO" b="1" dirty="0">
              <a:solidFill>
                <a:schemeClr val="tx1"/>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عنصر نائب للمحتوى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0977" y="3119367"/>
            <a:ext cx="6638643" cy="2881384"/>
          </a:xfrm>
          <a:prstGeom prst="rect">
            <a:avLst/>
          </a:prstGeom>
        </p:spPr>
      </p:pic>
      <p:sp>
        <p:nvSpPr>
          <p:cNvPr id="3" name="عنوان 1"/>
          <p:cNvSpPr txBox="1">
            <a:spLocks/>
          </p:cNvSpPr>
          <p:nvPr/>
        </p:nvSpPr>
        <p:spPr>
          <a:xfrm>
            <a:off x="184928" y="1153804"/>
            <a:ext cx="8791888" cy="1875230"/>
          </a:xfrm>
          <a:prstGeom prst="rect">
            <a:avLst/>
          </a:prstGeom>
        </p:spPr>
        <p:txBody>
          <a:bodyP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342900"/>
            <a:r>
              <a:rPr lang="en-US" sz="1800" b="1" dirty="0">
                <a:solidFill>
                  <a:prstClr val="black"/>
                </a:solidFill>
                <a:effectLst>
                  <a:outerShdw blurRad="38100" dist="38100" dir="2700000" algn="tl">
                    <a:srgbClr val="000000"/>
                  </a:outerShdw>
                </a:effectLst>
                <a:latin typeface="Century Gothic" panose="020B0502020202020204"/>
              </a:rPr>
              <a:t>Immediately or shortly after a difficult delivery :-</a:t>
            </a:r>
            <a:br>
              <a:rPr lang="en-US" sz="1800" b="1" dirty="0">
                <a:solidFill>
                  <a:prstClr val="black"/>
                </a:solidFill>
                <a:latin typeface="Century Gothic" panose="020B0502020202020204"/>
              </a:rPr>
            </a:br>
            <a:r>
              <a:rPr lang="en-US" sz="1800" b="1" dirty="0">
                <a:solidFill>
                  <a:prstClr val="black"/>
                </a:solidFill>
                <a:latin typeface="Century Gothic" panose="020B0502020202020204"/>
              </a:rPr>
              <a:t>-</a:t>
            </a:r>
            <a:r>
              <a:rPr lang="en-US" sz="1800" b="1" dirty="0">
                <a:solidFill>
                  <a:prstClr val="black"/>
                </a:solidFill>
                <a:effectLst>
                  <a:outerShdw blurRad="38100" dist="38100" dir="2700000" algn="tl">
                    <a:srgbClr val="000000"/>
                  </a:outerShdw>
                </a:effectLst>
                <a:latin typeface="Century Gothic" panose="020B0502020202020204"/>
              </a:rPr>
              <a:t>RDS &amp; circulatory collapse</a:t>
            </a:r>
            <a:br>
              <a:rPr lang="en-US" sz="1800" b="1" dirty="0">
                <a:solidFill>
                  <a:prstClr val="black"/>
                </a:solidFill>
                <a:effectLst>
                  <a:outerShdw blurRad="38100" dist="38100" dir="2700000" algn="tl">
                    <a:srgbClr val="000000"/>
                  </a:outerShdw>
                </a:effectLst>
                <a:latin typeface="Century Gothic" panose="020B0502020202020204"/>
              </a:rPr>
            </a:br>
            <a:r>
              <a:rPr lang="en-US" sz="1800" b="1" dirty="0">
                <a:solidFill>
                  <a:prstClr val="black"/>
                </a:solidFill>
                <a:effectLst>
                  <a:outerShdw blurRad="38100" dist="38100" dir="2700000" algn="tl">
                    <a:srgbClr val="000000"/>
                  </a:outerShdw>
                </a:effectLst>
                <a:latin typeface="Century Gothic" panose="020B0502020202020204"/>
              </a:rPr>
              <a:t> -DIC &gt; bleeding from genital tract &amp; other sites of trauma</a:t>
            </a:r>
            <a:br>
              <a:rPr lang="en-US" sz="1800" b="1" dirty="0">
                <a:solidFill>
                  <a:prstClr val="black"/>
                </a:solidFill>
                <a:latin typeface="Century Gothic" panose="020B0502020202020204"/>
              </a:rPr>
            </a:br>
            <a:r>
              <a:rPr lang="en-US" sz="1800" b="1" dirty="0">
                <a:solidFill>
                  <a:prstClr val="black"/>
                </a:solidFill>
                <a:latin typeface="Century Gothic" panose="020B0502020202020204"/>
              </a:rPr>
              <a:t>-</a:t>
            </a:r>
            <a:r>
              <a:rPr lang="en-US" sz="1800" b="1" dirty="0">
                <a:solidFill>
                  <a:prstClr val="black"/>
                </a:solidFill>
                <a:effectLst>
                  <a:outerShdw blurRad="38100" dist="38100" dir="2700000" algn="tl">
                    <a:srgbClr val="000000"/>
                  </a:outerShdw>
                </a:effectLst>
                <a:latin typeface="Century Gothic" panose="020B0502020202020204"/>
              </a:rPr>
              <a:t>Deep coma &amp; immediate death ( &gt; 50% )</a:t>
            </a:r>
            <a:br>
              <a:rPr lang="en-US" sz="1800" b="1" dirty="0">
                <a:solidFill>
                  <a:prstClr val="black"/>
                </a:solidFill>
                <a:latin typeface="Century Gothic" panose="020B0502020202020204"/>
              </a:rPr>
            </a:br>
            <a:r>
              <a:rPr lang="en-US" sz="1800" b="1" dirty="0">
                <a:solidFill>
                  <a:prstClr val="black"/>
                </a:solidFill>
                <a:latin typeface="Century Gothic" panose="020B0502020202020204"/>
              </a:rPr>
              <a:t>-</a:t>
            </a:r>
            <a:r>
              <a:rPr lang="en-US" sz="1800" b="1" dirty="0">
                <a:solidFill>
                  <a:prstClr val="black"/>
                </a:solidFill>
                <a:effectLst>
                  <a:outerShdw blurRad="38100" dist="38100" dir="2700000" algn="tl">
                    <a:srgbClr val="000000"/>
                  </a:outerShdw>
                </a:effectLst>
                <a:latin typeface="Century Gothic" panose="020B0502020202020204"/>
              </a:rPr>
              <a:t>Recently , it is proved to be a form of </a:t>
            </a:r>
            <a:r>
              <a:rPr lang="en-US" sz="1800" b="1" dirty="0">
                <a:solidFill>
                  <a:srgbClr val="FF0000"/>
                </a:solidFill>
                <a:effectLst>
                  <a:outerShdw blurRad="38100" dist="38100" dir="2700000" algn="tl">
                    <a:srgbClr val="000000"/>
                  </a:outerShdw>
                </a:effectLst>
                <a:latin typeface="Century Gothic" panose="020B0502020202020204"/>
              </a:rPr>
              <a:t>anaphylactic shock </a:t>
            </a:r>
            <a:r>
              <a:rPr lang="en-US" sz="1800" b="1" dirty="0">
                <a:solidFill>
                  <a:prstClr val="black"/>
                </a:solidFill>
                <a:effectLst>
                  <a:outerShdw blurRad="38100" dist="38100" dir="2700000" algn="tl">
                    <a:srgbClr val="000000"/>
                  </a:outerShdw>
                </a:effectLst>
                <a:latin typeface="Century Gothic" panose="020B0502020202020204"/>
              </a:rPr>
              <a:t>to the antigenic AF</a:t>
            </a:r>
            <a:br>
              <a:rPr lang="en-US" sz="1800" b="1" dirty="0">
                <a:solidFill>
                  <a:prstClr val="black"/>
                </a:solidFill>
                <a:latin typeface="Century Gothic" panose="020B0502020202020204"/>
              </a:rPr>
            </a:br>
            <a:endParaRPr lang="ar-JO" sz="1800" dirty="0">
              <a:solidFill>
                <a:prstClr val="black"/>
              </a:solidFill>
              <a:latin typeface="Century Gothic" panose="020B0502020202020204"/>
              <a:cs typeface="Times New Roman" panose="02020603050405020304" pitchFamily="18" charset="0"/>
            </a:endParaRPr>
          </a:p>
        </p:txBody>
      </p:sp>
    </p:spTree>
    <p:extLst>
      <p:ext uri="{BB962C8B-B14F-4D97-AF65-F5344CB8AC3E}">
        <p14:creationId xmlns:p14="http://schemas.microsoft.com/office/powerpoint/2010/main" val="34772755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96839" y="2679226"/>
            <a:ext cx="8608325" cy="3173105"/>
          </a:xfrm>
        </p:spPr>
        <p:txBody>
          <a:bodyPr>
            <a:normAutofit/>
          </a:bodyPr>
          <a:lstStyle/>
          <a:p>
            <a:pPr marL="0" indent="0">
              <a:buNone/>
            </a:pPr>
            <a:r>
              <a:rPr lang="en-US" sz="1800" b="1" u="sng" dirty="0">
                <a:solidFill>
                  <a:srgbClr val="FFC000"/>
                </a:solidFill>
                <a:effectLst>
                  <a:outerShdw blurRad="38100" dist="38100" dir="2700000" algn="tl">
                    <a:srgbClr val="000000"/>
                  </a:outerShdw>
                </a:effectLst>
              </a:rPr>
              <a:t>Phase 1:</a:t>
            </a:r>
            <a:endParaRPr lang="en-US" sz="1800" b="1" u="sng" dirty="0">
              <a:solidFill>
                <a:srgbClr val="FFC000"/>
              </a:solidFill>
            </a:endParaRPr>
          </a:p>
          <a:p>
            <a:pPr marL="0" indent="0">
              <a:buNone/>
            </a:pPr>
            <a:r>
              <a:rPr lang="en-US" sz="1800" b="1" dirty="0">
                <a:solidFill>
                  <a:schemeClr val="tx1"/>
                </a:solidFill>
                <a:effectLst>
                  <a:outerShdw blurRad="38100" dist="38100" dir="2700000" algn="tl">
                    <a:srgbClr val="000000">
                      <a:alpha val="43137"/>
                    </a:srgbClr>
                  </a:outerShdw>
                </a:effectLst>
              </a:rPr>
              <a:t>Amniotic fluid and fetal cells enter the maternal circulation &gt; pulmonary artery vasospasm &gt; pulmonary hypertension &gt; elevated right ventricular pressure &gt; hypoxia myocardial and pulmonary capillary damage &gt; left heart failure &gt; </a:t>
            </a:r>
            <a:r>
              <a:rPr lang="en-US" sz="1800" b="1" dirty="0">
                <a:solidFill>
                  <a:srgbClr val="FF0000"/>
                </a:solidFill>
                <a:effectLst>
                  <a:outerShdw blurRad="38100" dist="38100" dir="2700000" algn="tl">
                    <a:srgbClr val="000000">
                      <a:alpha val="43137"/>
                    </a:srgbClr>
                  </a:outerShdw>
                </a:effectLst>
              </a:rPr>
              <a:t>acute respiratory distress syndrome</a:t>
            </a:r>
          </a:p>
          <a:p>
            <a:pPr marL="0" indent="0">
              <a:buNone/>
            </a:pPr>
            <a:endParaRPr lang="en-US" sz="1800" b="1" dirty="0">
              <a:solidFill>
                <a:srgbClr val="FF0000"/>
              </a:solidFill>
              <a:effectLst>
                <a:outerShdw blurRad="38100" dist="38100" dir="2700000" algn="tl">
                  <a:srgbClr val="000000">
                    <a:alpha val="43137"/>
                  </a:srgbClr>
                </a:outerShdw>
              </a:effectLst>
            </a:endParaRPr>
          </a:p>
          <a:p>
            <a:pPr marL="0" indent="0">
              <a:buNone/>
            </a:pPr>
            <a:r>
              <a:rPr lang="en-US" sz="1800" b="1" u="sng" dirty="0">
                <a:solidFill>
                  <a:srgbClr val="FF9900"/>
                </a:solidFill>
                <a:effectLst>
                  <a:outerShdw blurRad="38100" dist="38100" dir="2700000" algn="tl">
                    <a:srgbClr val="000000">
                      <a:alpha val="43137"/>
                    </a:srgbClr>
                  </a:outerShdw>
                </a:effectLst>
              </a:rPr>
              <a:t>Phase 2:</a:t>
            </a:r>
          </a:p>
          <a:p>
            <a:pPr marL="0" indent="0">
              <a:buNone/>
            </a:pPr>
            <a:r>
              <a:rPr lang="en-US" sz="1800" b="1" dirty="0">
                <a:solidFill>
                  <a:schemeClr val="tx1"/>
                </a:solidFill>
                <a:effectLst>
                  <a:outerShdw blurRad="38100" dist="38100" dir="2700000" algn="tl">
                    <a:srgbClr val="000000">
                      <a:alpha val="43137"/>
                    </a:srgbClr>
                  </a:outerShdw>
                </a:effectLst>
              </a:rPr>
              <a:t>biochemical mediators &gt; </a:t>
            </a:r>
            <a:r>
              <a:rPr lang="en-US" sz="1800" b="1" dirty="0">
                <a:solidFill>
                  <a:srgbClr val="FF0000"/>
                </a:solidFill>
                <a:effectLst>
                  <a:outerShdw blurRad="38100" dist="38100" dir="2700000" algn="tl">
                    <a:srgbClr val="000000">
                      <a:alpha val="43137"/>
                    </a:srgbClr>
                  </a:outerShdw>
                </a:effectLst>
              </a:rPr>
              <a:t>DIC</a:t>
            </a:r>
            <a:r>
              <a:rPr lang="en-US" sz="1800" b="1" dirty="0">
                <a:solidFill>
                  <a:schemeClr val="tx1"/>
                </a:solidFill>
                <a:effectLst>
                  <a:outerShdw blurRad="38100" dist="38100" dir="2700000" algn="tl">
                    <a:srgbClr val="000000">
                      <a:alpha val="43137"/>
                    </a:srgbClr>
                  </a:outerShdw>
                </a:effectLst>
              </a:rPr>
              <a:t> &gt; Hemorrhagic phase characterized by massive hemorrhage and uterine </a:t>
            </a:r>
            <a:r>
              <a:rPr lang="en-US" sz="1800" b="1" dirty="0" err="1">
                <a:solidFill>
                  <a:schemeClr val="tx1"/>
                </a:solidFill>
                <a:effectLst>
                  <a:outerShdw blurRad="38100" dist="38100" dir="2700000" algn="tl">
                    <a:srgbClr val="000000">
                      <a:alpha val="43137"/>
                    </a:srgbClr>
                  </a:outerShdw>
                </a:effectLst>
              </a:rPr>
              <a:t>atony</a:t>
            </a:r>
            <a:r>
              <a:rPr lang="en-US" sz="1800" b="1" dirty="0">
                <a:solidFill>
                  <a:schemeClr val="tx1"/>
                </a:solidFill>
                <a:effectLst>
                  <a:outerShdw blurRad="38100" dist="38100" dir="2700000" algn="tl">
                    <a:srgbClr val="000000">
                      <a:alpha val="43137"/>
                    </a:srgbClr>
                  </a:outerShdw>
                </a:effectLst>
              </a:rPr>
              <a:t>.</a:t>
            </a:r>
          </a:p>
          <a:p>
            <a:endParaRPr lang="ar-JO" sz="180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0588" y="1079696"/>
            <a:ext cx="7406640" cy="1017270"/>
          </a:xfrm>
        </p:spPr>
        <p:txBody>
          <a:bodyPr/>
          <a:lstStyle/>
          <a:p>
            <a:r>
              <a:rPr lang="en-US" b="1" dirty="0">
                <a:solidFill>
                  <a:srgbClr val="FF0000"/>
                </a:solidFill>
                <a:effectLst>
                  <a:outerShdw blurRad="38100" dist="38100" dir="2700000" algn="tl">
                    <a:srgbClr val="000000">
                      <a:alpha val="43137"/>
                    </a:srgbClr>
                  </a:outerShdw>
                </a:effectLst>
                <a:latin typeface="Comic Sans MS" pitchFamily="66" charset="0"/>
              </a:rPr>
              <a:t>Diagnosis</a:t>
            </a:r>
            <a:endParaRPr lang="ar-JO" dirty="0">
              <a:solidFill>
                <a:srgbClr val="FF0000"/>
              </a:solidFill>
            </a:endParaRPr>
          </a:p>
        </p:txBody>
      </p:sp>
      <p:sp>
        <p:nvSpPr>
          <p:cNvPr id="3" name="عنصر نائب للمحتوى 2"/>
          <p:cNvSpPr>
            <a:spLocks noGrp="1"/>
          </p:cNvSpPr>
          <p:nvPr>
            <p:ph idx="1"/>
          </p:nvPr>
        </p:nvSpPr>
        <p:spPr>
          <a:xfrm>
            <a:off x="610588" y="2477716"/>
            <a:ext cx="7772549" cy="3028950"/>
          </a:xfrm>
        </p:spPr>
        <p:txBody>
          <a:bodyPr>
            <a:normAutofit/>
          </a:bodyPr>
          <a:lstStyle/>
          <a:p>
            <a:pPr algn="l">
              <a:buFont typeface="Wingdings" pitchFamily="2" charset="2"/>
              <a:buChar char="ü"/>
            </a:pPr>
            <a:r>
              <a:rPr lang="en-US" sz="1800" b="1" u="sng" dirty="0">
                <a:solidFill>
                  <a:srgbClr val="FF9900"/>
                </a:solidFill>
                <a:effectLst>
                  <a:outerShdw blurRad="38100" dist="38100" dir="2700000" algn="tl">
                    <a:srgbClr val="000000"/>
                  </a:outerShdw>
                </a:effectLst>
              </a:rPr>
              <a:t>Suspected</a:t>
            </a:r>
            <a:r>
              <a:rPr lang="en-US" sz="1800" b="1" dirty="0">
                <a:solidFill>
                  <a:schemeClr val="accent1">
                    <a:lumMod val="75000"/>
                  </a:schemeClr>
                </a:solidFill>
                <a:effectLst>
                  <a:outerShdw blurRad="38100" dist="38100" dir="2700000" algn="tl">
                    <a:srgbClr val="000000"/>
                  </a:outerShdw>
                </a:effectLst>
              </a:rPr>
              <a:t> </a:t>
            </a:r>
            <a:r>
              <a:rPr lang="en-US" sz="1800" b="1" dirty="0">
                <a:solidFill>
                  <a:schemeClr val="accent1">
                    <a:lumMod val="50000"/>
                  </a:schemeClr>
                </a:solidFill>
                <a:effectLst>
                  <a:outerShdw blurRad="38100" dist="38100" dir="2700000" algn="tl">
                    <a:srgbClr val="000000"/>
                  </a:outerShdw>
                </a:effectLst>
              </a:rPr>
              <a:t>in any case of sudden postpartum collapse &amp; DIC</a:t>
            </a:r>
            <a:endParaRPr lang="en-US" sz="1800" b="1" dirty="0">
              <a:solidFill>
                <a:schemeClr val="accent1">
                  <a:lumMod val="50000"/>
                </a:schemeClr>
              </a:solidFill>
            </a:endParaRPr>
          </a:p>
          <a:p>
            <a:pPr algn="l">
              <a:buFont typeface="Wingdings" pitchFamily="2" charset="2"/>
              <a:buChar char="ü"/>
            </a:pPr>
            <a:r>
              <a:rPr lang="en-US" sz="1800" b="1" u="sng" dirty="0">
                <a:solidFill>
                  <a:srgbClr val="FF9900"/>
                </a:solidFill>
                <a:effectLst>
                  <a:outerShdw blurRad="38100" dist="38100" dir="2700000" algn="tl">
                    <a:srgbClr val="000000"/>
                  </a:outerShdw>
                </a:effectLst>
              </a:rPr>
              <a:t>Proved by </a:t>
            </a:r>
            <a:r>
              <a:rPr lang="en-US" sz="1800" b="1" dirty="0">
                <a:solidFill>
                  <a:schemeClr val="accent1">
                    <a:lumMod val="50000"/>
                  </a:schemeClr>
                </a:solidFill>
                <a:effectLst>
                  <a:outerShdw blurRad="38100" dist="38100" dir="2700000" algn="tl">
                    <a:srgbClr val="000000"/>
                  </a:outerShdw>
                </a:effectLst>
              </a:rPr>
              <a:t>finding AF debris ( fetal </a:t>
            </a:r>
            <a:r>
              <a:rPr lang="en-US" sz="1800" b="1" dirty="0" err="1">
                <a:solidFill>
                  <a:schemeClr val="accent1">
                    <a:lumMod val="50000"/>
                  </a:schemeClr>
                </a:solidFill>
                <a:effectLst>
                  <a:outerShdw blurRad="38100" dist="38100" dir="2700000" algn="tl">
                    <a:srgbClr val="000000"/>
                  </a:outerShdw>
                </a:effectLst>
              </a:rPr>
              <a:t>squamous</a:t>
            </a:r>
            <a:r>
              <a:rPr lang="en-US" sz="1800" b="1" dirty="0">
                <a:solidFill>
                  <a:schemeClr val="accent1">
                    <a:lumMod val="50000"/>
                  </a:schemeClr>
                </a:solidFill>
                <a:effectLst>
                  <a:outerShdw blurRad="38100" dist="38100" dir="2700000" algn="tl">
                    <a:srgbClr val="000000"/>
                  </a:outerShdw>
                </a:effectLst>
              </a:rPr>
              <a:t> cells, </a:t>
            </a:r>
            <a:r>
              <a:rPr lang="en-US" sz="1800" b="1" dirty="0" err="1">
                <a:solidFill>
                  <a:schemeClr val="accent1">
                    <a:lumMod val="50000"/>
                  </a:schemeClr>
                </a:solidFill>
                <a:effectLst>
                  <a:outerShdw blurRad="38100" dist="38100" dir="2700000" algn="tl">
                    <a:srgbClr val="000000"/>
                  </a:outerShdw>
                </a:effectLst>
              </a:rPr>
              <a:t>lanugo</a:t>
            </a:r>
            <a:r>
              <a:rPr lang="en-US" sz="1800" b="1" dirty="0">
                <a:solidFill>
                  <a:schemeClr val="accent1">
                    <a:lumMod val="50000"/>
                  </a:schemeClr>
                </a:solidFill>
                <a:effectLst>
                  <a:outerShdw blurRad="38100" dist="38100" dir="2700000" algn="tl">
                    <a:srgbClr val="000000"/>
                  </a:outerShdw>
                </a:effectLst>
              </a:rPr>
              <a:t> hair , </a:t>
            </a:r>
            <a:r>
              <a:rPr lang="en-US" sz="1800" b="1" dirty="0" err="1">
                <a:solidFill>
                  <a:schemeClr val="accent1">
                    <a:lumMod val="50000"/>
                  </a:schemeClr>
                </a:solidFill>
                <a:effectLst>
                  <a:outerShdw blurRad="38100" dist="38100" dir="2700000" algn="tl">
                    <a:srgbClr val="000000"/>
                  </a:outerShdw>
                </a:effectLst>
              </a:rPr>
              <a:t>vernix</a:t>
            </a:r>
            <a:r>
              <a:rPr lang="en-US" sz="1800" b="1" dirty="0">
                <a:solidFill>
                  <a:schemeClr val="accent1">
                    <a:lumMod val="50000"/>
                  </a:schemeClr>
                </a:solidFill>
                <a:effectLst>
                  <a:outerShdw blurRad="38100" dist="38100" dir="2700000" algn="tl">
                    <a:srgbClr val="000000"/>
                  </a:outerShdw>
                </a:effectLst>
              </a:rPr>
              <a:t> – greasy deposit covering the baby skin at birth- ) in the pulmonary vessels by autopsy .</a:t>
            </a:r>
            <a:endParaRPr lang="en-US" sz="1800" b="1" dirty="0">
              <a:solidFill>
                <a:schemeClr val="accent1">
                  <a:lumMod val="50000"/>
                </a:schemeClr>
              </a:solidFill>
            </a:endParaRPr>
          </a:p>
          <a:p>
            <a:pPr algn="l">
              <a:buFont typeface="Wingdings" pitchFamily="2" charset="2"/>
              <a:buChar char="ü"/>
            </a:pPr>
            <a:r>
              <a:rPr lang="en-US" sz="1800" b="1" u="sng" dirty="0">
                <a:solidFill>
                  <a:srgbClr val="FF9900"/>
                </a:solidFill>
                <a:effectLst>
                  <a:outerShdw blurRad="38100" dist="38100" dir="2700000" algn="tl">
                    <a:srgbClr val="000000"/>
                  </a:outerShdw>
                </a:effectLst>
              </a:rPr>
              <a:t>investigations</a:t>
            </a:r>
            <a:r>
              <a:rPr lang="en-US" sz="1800" b="1" dirty="0">
                <a:solidFill>
                  <a:schemeClr val="accent1">
                    <a:lumMod val="75000"/>
                  </a:schemeClr>
                </a:solidFill>
                <a:effectLst>
                  <a:outerShdw blurRad="38100" dist="38100" dir="2700000" algn="tl">
                    <a:srgbClr val="000000"/>
                  </a:outerShdw>
                </a:effectLst>
              </a:rPr>
              <a:t> </a:t>
            </a:r>
            <a:r>
              <a:rPr lang="en-US" sz="1800" b="1" dirty="0">
                <a:solidFill>
                  <a:schemeClr val="bg1"/>
                </a:solidFill>
                <a:effectLst>
                  <a:outerShdw blurRad="38100" dist="38100" dir="2700000" algn="tl">
                    <a:srgbClr val="000000"/>
                  </a:outerShdw>
                </a:effectLst>
              </a:rPr>
              <a:t>:</a:t>
            </a:r>
            <a:r>
              <a:rPr lang="en-US" sz="1800" b="1" dirty="0">
                <a:solidFill>
                  <a:schemeClr val="accent1">
                    <a:lumMod val="50000"/>
                  </a:schemeClr>
                </a:solidFill>
                <a:effectLst>
                  <a:outerShdw blurRad="38100" dist="38100" dir="2700000" algn="tl">
                    <a:srgbClr val="000000"/>
                  </a:outerShdw>
                </a:effectLst>
              </a:rPr>
              <a:t> ECG, chest X-ray , V-Q scan</a:t>
            </a:r>
            <a:endParaRPr lang="en-US" sz="1800" b="1" dirty="0">
              <a:solidFill>
                <a:schemeClr val="accent1">
                  <a:lumMod val="50000"/>
                </a:schemeClr>
              </a:solidFill>
            </a:endParaRPr>
          </a:p>
          <a:p>
            <a:pPr algn="l"/>
            <a:endParaRPr lang="ar-JO" sz="1800" dirty="0"/>
          </a:p>
        </p:txBody>
      </p:sp>
      <p:sp>
        <p:nvSpPr>
          <p:cNvPr id="4" name="شكل بيضاوي 3"/>
          <p:cNvSpPr/>
          <p:nvPr/>
        </p:nvSpPr>
        <p:spPr>
          <a:xfrm>
            <a:off x="244680" y="4179081"/>
            <a:ext cx="2643206" cy="1821669"/>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defTabSz="342900">
              <a:defRPr/>
            </a:pPr>
            <a:r>
              <a:rPr lang="en-US" sz="1350" b="1" dirty="0">
                <a:solidFill>
                  <a:prstClr val="white"/>
                </a:solidFill>
                <a:effectLst>
                  <a:outerShdw blurRad="38100" dist="38100" dir="2700000" algn="tl">
                    <a:srgbClr val="000000"/>
                  </a:outerShdw>
                </a:effectLst>
                <a:latin typeface="Trebuchet MS" panose="020B0603020202020204"/>
              </a:rPr>
              <a:t>A sudden drop in O2 saturation can be the initial indication of AFE during c/s.</a:t>
            </a:r>
            <a:endParaRPr lang="en-US" sz="1350" b="1" dirty="0">
              <a:solidFill>
                <a:prstClr val="white"/>
              </a:solidFill>
              <a:latin typeface="Trebuchet MS" panose="020B0603020202020204"/>
            </a:endParaRPr>
          </a:p>
        </p:txBody>
      </p:sp>
      <p:pic>
        <p:nvPicPr>
          <p:cNvPr id="5" name="صورة 4"/>
          <p:cNvPicPr>
            <a:picLocks noChangeAspect="1"/>
          </p:cNvPicPr>
          <p:nvPr/>
        </p:nvPicPr>
        <p:blipFill rotWithShape="1">
          <a:blip r:embed="rId2">
            <a:extLst>
              <a:ext uri="{28A0092B-C50C-407E-A947-70E740481C1C}">
                <a14:useLocalDpi xmlns:a14="http://schemas.microsoft.com/office/drawing/2010/main" val="0"/>
              </a:ext>
            </a:extLst>
          </a:blip>
          <a:srcRect l="3801" t="12598" r="51897" b="12598"/>
          <a:stretch/>
        </p:blipFill>
        <p:spPr>
          <a:xfrm>
            <a:off x="3214677" y="4232660"/>
            <a:ext cx="2198461" cy="17145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1CB7A618-96DB-4F7C-B18C-896089690DCF}"/>
              </a:ext>
            </a:extLst>
          </p:cNvPr>
          <p:cNvPicPr>
            <a:picLocks noChangeAspect="1"/>
          </p:cNvPicPr>
          <p:nvPr/>
        </p:nvPicPr>
        <p:blipFill>
          <a:blip r:embed="rId3"/>
          <a:stretch>
            <a:fillRect/>
          </a:stretch>
        </p:blipFill>
        <p:spPr>
          <a:xfrm>
            <a:off x="5821206" y="4346420"/>
            <a:ext cx="3204235" cy="1599205"/>
          </a:xfrm>
          <a:prstGeom prst="rect">
            <a:avLst/>
          </a:prstGeo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1160748"/>
            <a:ext cx="7406640" cy="1017270"/>
          </a:xfrm>
        </p:spPr>
        <p:txBody>
          <a:bodyPr/>
          <a:lstStyle/>
          <a:p>
            <a:r>
              <a:rPr lang="en-US" b="1" dirty="0">
                <a:solidFill>
                  <a:srgbClr val="FF0000"/>
                </a:solidFill>
                <a:effectLst>
                  <a:outerShdw blurRad="38100" dist="38100" dir="2700000" algn="tl">
                    <a:srgbClr val="000000">
                      <a:alpha val="43137"/>
                    </a:srgbClr>
                  </a:outerShdw>
                </a:effectLst>
                <a:latin typeface="Comic Sans MS" pitchFamily="66" charset="0"/>
              </a:rPr>
              <a:t>Management</a:t>
            </a:r>
            <a:endParaRPr lang="ar-JO" dirty="0">
              <a:solidFill>
                <a:srgbClr val="FF0000"/>
              </a:solidFill>
            </a:endParaRPr>
          </a:p>
        </p:txBody>
      </p:sp>
      <p:sp>
        <p:nvSpPr>
          <p:cNvPr id="3" name="عنصر نائب للمحتوى 2"/>
          <p:cNvSpPr>
            <a:spLocks noGrp="1"/>
          </p:cNvSpPr>
          <p:nvPr>
            <p:ph idx="1"/>
          </p:nvPr>
        </p:nvSpPr>
        <p:spPr>
          <a:xfrm>
            <a:off x="611560" y="2582464"/>
            <a:ext cx="7992888" cy="3251232"/>
          </a:xfrm>
        </p:spPr>
        <p:txBody>
          <a:bodyPr>
            <a:normAutofit/>
          </a:bodyPr>
          <a:lstStyle/>
          <a:p>
            <a:pPr algn="l">
              <a:buNone/>
            </a:pPr>
            <a:r>
              <a:rPr lang="en-US" sz="1800" b="1" dirty="0">
                <a:solidFill>
                  <a:schemeClr val="accent1">
                    <a:lumMod val="50000"/>
                  </a:schemeClr>
                </a:solidFill>
                <a:effectLst>
                  <a:outerShdw blurRad="38100" dist="38100" dir="2700000" algn="tl">
                    <a:srgbClr val="000000"/>
                  </a:outerShdw>
                </a:effectLst>
              </a:rPr>
              <a:t>Restoration of cardiovascular and pulmonary equilibrium immediately </a:t>
            </a:r>
            <a:endParaRPr lang="en-US" sz="1800" b="1" dirty="0">
              <a:solidFill>
                <a:schemeClr val="accent1">
                  <a:lumMod val="50000"/>
                </a:schemeClr>
              </a:solidFill>
            </a:endParaRPr>
          </a:p>
          <a:p>
            <a:pPr algn="l">
              <a:buNone/>
            </a:pPr>
            <a:endParaRPr lang="en-US" sz="1800" b="1" dirty="0">
              <a:solidFill>
                <a:schemeClr val="accent1">
                  <a:lumMod val="50000"/>
                </a:schemeClr>
              </a:solidFill>
              <a:effectLst>
                <a:outerShdw blurRad="38100" dist="38100" dir="2700000" algn="tl">
                  <a:srgbClr val="000000"/>
                </a:outerShdw>
              </a:effectLst>
            </a:endParaRPr>
          </a:p>
          <a:p>
            <a:pPr algn="l">
              <a:buNone/>
            </a:pPr>
            <a:r>
              <a:rPr lang="en-US" sz="1800" b="1" dirty="0">
                <a:solidFill>
                  <a:schemeClr val="accent1">
                    <a:lumMod val="50000"/>
                  </a:schemeClr>
                </a:solidFill>
                <a:effectLst>
                  <a:outerShdw blurRad="38100" dist="38100" dir="2700000" algn="tl">
                    <a:srgbClr val="000000"/>
                  </a:outerShdw>
                </a:effectLst>
              </a:rPr>
              <a:t>Maintain systolic blood pressure &gt; </a:t>
            </a:r>
            <a:r>
              <a:rPr lang="en-US" sz="1800" b="1" dirty="0">
                <a:solidFill>
                  <a:srgbClr val="FF0000"/>
                </a:solidFill>
                <a:effectLst>
                  <a:outerShdw blurRad="38100" dist="38100" dir="2700000" algn="tl">
                    <a:srgbClr val="000000"/>
                  </a:outerShdw>
                </a:effectLst>
              </a:rPr>
              <a:t>90 mm Hg</a:t>
            </a:r>
            <a:endParaRPr lang="en-US" sz="1800" b="1" dirty="0">
              <a:solidFill>
                <a:srgbClr val="FF0000"/>
              </a:solidFill>
            </a:endParaRPr>
          </a:p>
          <a:p>
            <a:pPr algn="l">
              <a:buNone/>
            </a:pPr>
            <a:r>
              <a:rPr lang="en-US" sz="1800" b="1" dirty="0">
                <a:solidFill>
                  <a:schemeClr val="accent1">
                    <a:lumMod val="50000"/>
                  </a:schemeClr>
                </a:solidFill>
                <a:effectLst>
                  <a:outerShdw blurRad="38100" dist="38100" dir="2700000" algn="tl">
                    <a:srgbClr val="000000"/>
                  </a:outerShdw>
                </a:effectLst>
              </a:rPr>
              <a:t>Urine output &gt; </a:t>
            </a:r>
            <a:r>
              <a:rPr lang="en-US" sz="1800" b="1" dirty="0">
                <a:solidFill>
                  <a:srgbClr val="FF0000"/>
                </a:solidFill>
                <a:effectLst>
                  <a:outerShdw blurRad="38100" dist="38100" dir="2700000" algn="tl">
                    <a:srgbClr val="000000"/>
                  </a:outerShdw>
                </a:effectLst>
              </a:rPr>
              <a:t>25 ml/hr</a:t>
            </a:r>
            <a:endParaRPr lang="en-US" sz="1800" b="1" dirty="0">
              <a:solidFill>
                <a:srgbClr val="FF0000"/>
              </a:solidFill>
            </a:endParaRPr>
          </a:p>
          <a:p>
            <a:pPr algn="l">
              <a:buNone/>
            </a:pPr>
            <a:r>
              <a:rPr lang="it-IT" sz="1800" b="1" dirty="0">
                <a:solidFill>
                  <a:schemeClr val="accent1">
                    <a:lumMod val="50000"/>
                  </a:schemeClr>
                </a:solidFill>
                <a:effectLst>
                  <a:outerShdw blurRad="38100" dist="38100" dir="2700000" algn="tl">
                    <a:srgbClr val="000000"/>
                  </a:outerShdw>
                </a:effectLst>
              </a:rPr>
              <a:t>Arterial pO2 &gt; </a:t>
            </a:r>
            <a:r>
              <a:rPr lang="it-IT" sz="1800" b="1" dirty="0">
                <a:solidFill>
                  <a:srgbClr val="FF0000"/>
                </a:solidFill>
                <a:effectLst>
                  <a:outerShdw blurRad="38100" dist="38100" dir="2700000" algn="tl">
                    <a:srgbClr val="000000"/>
                  </a:outerShdw>
                </a:effectLst>
              </a:rPr>
              <a:t>60 mm Hg</a:t>
            </a:r>
            <a:r>
              <a:rPr lang="it-IT" sz="1800" b="1" dirty="0">
                <a:solidFill>
                  <a:schemeClr val="accent1">
                    <a:lumMod val="50000"/>
                  </a:schemeClr>
                </a:solidFill>
                <a:effectLst>
                  <a:outerShdw blurRad="38100" dist="38100" dir="2700000" algn="tl">
                    <a:srgbClr val="000000"/>
                  </a:outerShdw>
                </a:effectLst>
              </a:rPr>
              <a:t>.</a:t>
            </a:r>
            <a:endParaRPr lang="it-IT" sz="1800" b="1" dirty="0">
              <a:solidFill>
                <a:schemeClr val="accent1">
                  <a:lumMod val="50000"/>
                </a:schemeClr>
              </a:solidFill>
            </a:endParaRPr>
          </a:p>
          <a:p>
            <a:pPr algn="l">
              <a:buNone/>
            </a:pPr>
            <a:r>
              <a:rPr lang="en-US" sz="1800" b="1" dirty="0">
                <a:solidFill>
                  <a:schemeClr val="accent1">
                    <a:lumMod val="50000"/>
                  </a:schemeClr>
                </a:solidFill>
                <a:effectLst>
                  <a:outerShdw blurRad="38100" dist="38100" dir="2700000" algn="tl">
                    <a:srgbClr val="000000"/>
                  </a:outerShdw>
                </a:effectLst>
              </a:rPr>
              <a:t>Re-establishing uterine tone</a:t>
            </a:r>
            <a:endParaRPr lang="en-US" sz="1800" b="1" dirty="0">
              <a:solidFill>
                <a:schemeClr val="accent1">
                  <a:lumMod val="50000"/>
                </a:schemeClr>
              </a:solidFill>
            </a:endParaRPr>
          </a:p>
          <a:p>
            <a:pPr algn="l">
              <a:buNone/>
            </a:pPr>
            <a:r>
              <a:rPr lang="en-US" sz="1800" b="1" dirty="0">
                <a:solidFill>
                  <a:schemeClr val="accent1">
                    <a:lumMod val="50000"/>
                  </a:schemeClr>
                </a:solidFill>
                <a:effectLst>
                  <a:outerShdw blurRad="38100" dist="38100" dir="2700000" algn="tl">
                    <a:srgbClr val="000000"/>
                  </a:outerShdw>
                </a:effectLst>
              </a:rPr>
              <a:t>Correct coagulation abnormalities</a:t>
            </a:r>
            <a:endParaRPr lang="en-US" sz="1800" b="1" dirty="0">
              <a:solidFill>
                <a:schemeClr val="accent1">
                  <a:lumMod val="50000"/>
                </a:schemeClr>
              </a:solidFill>
            </a:endParaRPr>
          </a:p>
          <a:p>
            <a:endParaRPr lang="ar-JO"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Uterine </a:t>
            </a:r>
            <a:r>
              <a:rPr lang="en-US" dirty="0" err="1"/>
              <a:t>Atony</a:t>
            </a:r>
            <a:endParaRPr lang="en-US" dirty="0"/>
          </a:p>
        </p:txBody>
      </p:sp>
      <p:sp>
        <p:nvSpPr>
          <p:cNvPr id="3" name="Content Placeholder 2"/>
          <p:cNvSpPr>
            <a:spLocks noGrp="1"/>
          </p:cNvSpPr>
          <p:nvPr>
            <p:ph idx="1"/>
          </p:nvPr>
        </p:nvSpPr>
        <p:spPr>
          <a:xfrm>
            <a:off x="381000" y="2057400"/>
            <a:ext cx="8458200" cy="4800600"/>
          </a:xfrm>
        </p:spPr>
        <p:txBody>
          <a:bodyPr>
            <a:noAutofit/>
          </a:bodyPr>
          <a:lstStyle/>
          <a:p>
            <a:r>
              <a:rPr lang="en-US" sz="3600" b="1" dirty="0"/>
              <a:t>Def: Failure of the uterus to contract after placental separation leads to excessive placental site bleeding.</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428750"/>
            <a:ext cx="8229600" cy="788258"/>
          </a:xfrm>
        </p:spPr>
        <p:txBody>
          <a:bodyPr>
            <a:noAutofit/>
          </a:bodyPr>
          <a:lstStyle/>
          <a:p>
            <a:pPr algn="ctr"/>
            <a:r>
              <a:rPr lang="en-US" sz="2400" b="1" dirty="0">
                <a:solidFill>
                  <a:srgbClr val="FF0000"/>
                </a:solidFill>
                <a:latin typeface="Comic Sans MS" panose="030F0702030302020204" pitchFamily="66" charset="0"/>
              </a:rPr>
              <a:t>IMMEDIATE  MEASURES :</a:t>
            </a:r>
            <a:br>
              <a:rPr lang="en-US" sz="2400" dirty="0">
                <a:solidFill>
                  <a:srgbClr val="FF0000"/>
                </a:solidFill>
                <a:latin typeface="Comic Sans MS" panose="030F0702030302020204" pitchFamily="66" charset="0"/>
              </a:rPr>
            </a:br>
            <a:endParaRPr lang="ar-JO" sz="2400" dirty="0">
              <a:solidFill>
                <a:srgbClr val="FF0000"/>
              </a:solidFill>
              <a:latin typeface="Comic Sans MS" panose="030F0702030302020204" pitchFamily="66" charset="0"/>
            </a:endParaRPr>
          </a:p>
        </p:txBody>
      </p:sp>
      <p:sp>
        <p:nvSpPr>
          <p:cNvPr id="3" name="عنصر نائب للمحتوى 2"/>
          <p:cNvSpPr>
            <a:spLocks noGrp="1"/>
          </p:cNvSpPr>
          <p:nvPr>
            <p:ph idx="1"/>
          </p:nvPr>
        </p:nvSpPr>
        <p:spPr/>
        <p:txBody>
          <a:bodyPr>
            <a:normAutofit/>
          </a:bodyPr>
          <a:lstStyle/>
          <a:p>
            <a:pPr marL="0" indent="0">
              <a:spcBef>
                <a:spcPts val="0"/>
              </a:spcBef>
              <a:buNone/>
            </a:pPr>
            <a:r>
              <a:rPr lang="en-US" sz="2100" b="1" dirty="0">
                <a:solidFill>
                  <a:schemeClr val="accent1">
                    <a:lumMod val="50000"/>
                  </a:schemeClr>
                </a:solidFill>
              </a:rPr>
              <a:t>- Set up IV Infusion, O2 administration.</a:t>
            </a:r>
          </a:p>
          <a:p>
            <a:pPr marL="0" indent="0">
              <a:spcBef>
                <a:spcPts val="0"/>
              </a:spcBef>
              <a:buNone/>
            </a:pPr>
            <a:endParaRPr lang="en-US" sz="2100" b="1" dirty="0">
              <a:solidFill>
                <a:schemeClr val="accent1">
                  <a:lumMod val="50000"/>
                </a:schemeClr>
              </a:solidFill>
            </a:endParaRPr>
          </a:p>
          <a:p>
            <a:pPr marL="0" indent="0">
              <a:spcBef>
                <a:spcPts val="0"/>
              </a:spcBef>
              <a:buNone/>
            </a:pPr>
            <a:r>
              <a:rPr lang="en-US" sz="2100" b="1" dirty="0">
                <a:solidFill>
                  <a:schemeClr val="accent1">
                    <a:lumMod val="50000"/>
                  </a:schemeClr>
                </a:solidFill>
              </a:rPr>
              <a:t>- Airway control : </a:t>
            </a:r>
            <a:r>
              <a:rPr lang="en-US" sz="2100" b="1" dirty="0" err="1">
                <a:solidFill>
                  <a:schemeClr val="accent1">
                    <a:lumMod val="50000"/>
                  </a:schemeClr>
                </a:solidFill>
              </a:rPr>
              <a:t>endotracheal</a:t>
            </a:r>
            <a:r>
              <a:rPr lang="en-US" sz="2100" b="1" dirty="0">
                <a:solidFill>
                  <a:schemeClr val="accent1">
                    <a:lumMod val="50000"/>
                  </a:schemeClr>
                </a:solidFill>
              </a:rPr>
              <a:t> intubation</a:t>
            </a:r>
          </a:p>
          <a:p>
            <a:pPr marL="0" indent="0">
              <a:spcBef>
                <a:spcPts val="0"/>
              </a:spcBef>
              <a:buNone/>
            </a:pPr>
            <a:endParaRPr lang="en-US" sz="2100" b="1" dirty="0">
              <a:solidFill>
                <a:schemeClr val="accent1">
                  <a:lumMod val="50000"/>
                </a:schemeClr>
              </a:solidFill>
            </a:endParaRPr>
          </a:p>
          <a:p>
            <a:pPr marL="0" indent="0">
              <a:spcBef>
                <a:spcPts val="0"/>
              </a:spcBef>
              <a:buNone/>
            </a:pPr>
            <a:r>
              <a:rPr lang="en-US" sz="2100" b="1" dirty="0">
                <a:solidFill>
                  <a:schemeClr val="accent1">
                    <a:lumMod val="50000"/>
                  </a:schemeClr>
                </a:solidFill>
              </a:rPr>
              <a:t>- maximal ventilation and oxygenation.</a:t>
            </a:r>
          </a:p>
          <a:p>
            <a:pPr marL="0" indent="0">
              <a:spcBef>
                <a:spcPts val="0"/>
              </a:spcBef>
              <a:buNone/>
            </a:pPr>
            <a:endParaRPr lang="en-US" sz="2100" b="1" dirty="0">
              <a:solidFill>
                <a:schemeClr val="accent1">
                  <a:lumMod val="50000"/>
                </a:schemeClr>
              </a:solidFill>
            </a:endParaRPr>
          </a:p>
          <a:p>
            <a:pPr marL="0" indent="0">
              <a:spcBef>
                <a:spcPts val="0"/>
              </a:spcBef>
              <a:buNone/>
            </a:pPr>
            <a:r>
              <a:rPr lang="en-US" sz="2100" b="1" dirty="0">
                <a:solidFill>
                  <a:schemeClr val="accent1">
                    <a:lumMod val="50000"/>
                  </a:schemeClr>
                </a:solidFill>
              </a:rPr>
              <a:t>- LABS : CBC , ABG , PT , PTT , fibrinogen, Fibrin degradation products (FDP) .</a:t>
            </a:r>
          </a:p>
          <a:p>
            <a:pPr>
              <a:buNone/>
            </a:pPr>
            <a:endParaRPr lang="en-US" sz="2100" b="1" dirty="0"/>
          </a:p>
          <a:p>
            <a:pPr>
              <a:buNone/>
            </a:pPr>
            <a:endParaRPr lang="ar-JO" sz="2100" b="1"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a:extLst>
              <a:ext uri="{FF2B5EF4-FFF2-40B4-BE49-F238E27FC236}">
                <a16:creationId xmlns:a16="http://schemas.microsoft.com/office/drawing/2014/main" id="{B0E03ACA-EE57-4288-B7B3-831E7A9A07A5}"/>
              </a:ext>
            </a:extLst>
          </p:cNvPr>
          <p:cNvSpPr>
            <a:spLocks noGrp="1"/>
          </p:cNvSpPr>
          <p:nvPr>
            <p:ph type="title"/>
          </p:nvPr>
        </p:nvSpPr>
        <p:spPr>
          <a:xfrm>
            <a:off x="611560" y="1115586"/>
            <a:ext cx="7406640" cy="1017270"/>
          </a:xfrm>
        </p:spPr>
        <p:txBody>
          <a:bodyPr/>
          <a:lstStyle/>
          <a:p>
            <a:r>
              <a:rPr lang="en-US" dirty="0">
                <a:solidFill>
                  <a:srgbClr val="FF0000"/>
                </a:solidFill>
                <a:latin typeface="Comic Sans MS" panose="030F0702030302020204" pitchFamily="66" charset="0"/>
              </a:rPr>
              <a:t>CARDIAC ARREST </a:t>
            </a:r>
            <a:endParaRPr lang="ar-JO" dirty="0">
              <a:solidFill>
                <a:srgbClr val="FF0000"/>
              </a:solidFill>
              <a:latin typeface="Comic Sans MS" panose="030F0702030302020204" pitchFamily="66" charset="0"/>
            </a:endParaRPr>
          </a:p>
        </p:txBody>
      </p:sp>
      <p:sp>
        <p:nvSpPr>
          <p:cNvPr id="3" name="عنصر نائب للمحتوى 2">
            <a:extLst>
              <a:ext uri="{FF2B5EF4-FFF2-40B4-BE49-F238E27FC236}">
                <a16:creationId xmlns:a16="http://schemas.microsoft.com/office/drawing/2014/main" id="{F9596200-B178-4DC4-B67F-4A2877A4738C}"/>
              </a:ext>
            </a:extLst>
          </p:cNvPr>
          <p:cNvSpPr>
            <a:spLocks noGrp="1"/>
          </p:cNvSpPr>
          <p:nvPr>
            <p:ph idx="1"/>
          </p:nvPr>
        </p:nvSpPr>
        <p:spPr>
          <a:xfrm>
            <a:off x="251521" y="2692052"/>
            <a:ext cx="8496943" cy="3564396"/>
          </a:xfrm>
        </p:spPr>
        <p:txBody>
          <a:bodyPr>
            <a:normAutofit/>
          </a:bodyPr>
          <a:lstStyle/>
          <a:p>
            <a:pPr algn="l" rtl="0"/>
            <a:r>
              <a:rPr lang="en-US" sz="1800" dirty="0">
                <a:solidFill>
                  <a:schemeClr val="tx1"/>
                </a:solidFill>
              </a:rPr>
              <a:t>Sudden circulatory collapse caused by sudden failure of the heart to pump the blood adequately.</a:t>
            </a:r>
          </a:p>
          <a:p>
            <a:pPr algn="l" rtl="0"/>
            <a:r>
              <a:rPr lang="en-US" sz="2100" b="1" dirty="0">
                <a:solidFill>
                  <a:srgbClr val="FF0000"/>
                </a:solidFill>
              </a:rPr>
              <a:t>Types</a:t>
            </a:r>
          </a:p>
          <a:p>
            <a:pPr algn="l" rtl="0"/>
            <a:r>
              <a:rPr lang="en-US" sz="1800" b="1" dirty="0">
                <a:solidFill>
                  <a:schemeClr val="accent2"/>
                </a:solidFill>
              </a:rPr>
              <a:t>Complete cessation </a:t>
            </a:r>
            <a:r>
              <a:rPr lang="en-US" sz="1800" dirty="0">
                <a:solidFill>
                  <a:schemeClr val="tx1"/>
                </a:solidFill>
              </a:rPr>
              <a:t>of mechanical and electrical activity: asystole.</a:t>
            </a:r>
          </a:p>
          <a:p>
            <a:pPr algn="l" rtl="0"/>
            <a:r>
              <a:rPr lang="en-US" sz="1800" b="1" dirty="0">
                <a:solidFill>
                  <a:schemeClr val="accent2"/>
                </a:solidFill>
              </a:rPr>
              <a:t>Rapid ineffective activity</a:t>
            </a:r>
            <a:r>
              <a:rPr lang="en-US" sz="1800" dirty="0">
                <a:solidFill>
                  <a:schemeClr val="tx1"/>
                </a:solidFill>
              </a:rPr>
              <a:t>: ventricular tachycardia and ventricular fibrillation.</a:t>
            </a:r>
          </a:p>
          <a:p>
            <a:pPr algn="l" rtl="0"/>
            <a:r>
              <a:rPr lang="en-US" sz="1800" b="1" dirty="0">
                <a:solidFill>
                  <a:schemeClr val="accent2"/>
                </a:solidFill>
              </a:rPr>
              <a:t>Slow ineffective activity</a:t>
            </a:r>
            <a:r>
              <a:rPr lang="en-US" sz="1800" dirty="0">
                <a:solidFill>
                  <a:schemeClr val="tx1"/>
                </a:solidFill>
              </a:rPr>
              <a:t>: sinus bradycardia and complete heart block.</a:t>
            </a:r>
          </a:p>
          <a:p>
            <a:pPr algn="l" rtl="0"/>
            <a:r>
              <a:rPr lang="en-US" sz="1800" b="1" dirty="0">
                <a:solidFill>
                  <a:srgbClr val="FF0000"/>
                </a:solidFill>
              </a:rPr>
              <a:t>In practice, asystole and ventricular fibrillation account for almost all cases of cardiac arrest.</a:t>
            </a:r>
          </a:p>
          <a:p>
            <a:pPr algn="l" rtl="0"/>
            <a:endParaRPr lang="ar-JO" sz="1800" dirty="0">
              <a:solidFill>
                <a:schemeClr val="tx1"/>
              </a:solidFill>
            </a:endParaRPr>
          </a:p>
        </p:txBody>
      </p:sp>
    </p:spTree>
    <p:extLst>
      <p:ext uri="{BB962C8B-B14F-4D97-AF65-F5344CB8AC3E}">
        <p14:creationId xmlns:p14="http://schemas.microsoft.com/office/powerpoint/2010/main" val="132280659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4156AA51-6552-4481-B284-8FEB2A0745B5}"/>
              </a:ext>
            </a:extLst>
          </p:cNvPr>
          <p:cNvSpPr>
            <a:spLocks noGrp="1"/>
          </p:cNvSpPr>
          <p:nvPr>
            <p:ph idx="1"/>
          </p:nvPr>
        </p:nvSpPr>
        <p:spPr>
          <a:xfrm>
            <a:off x="253191" y="2875249"/>
            <a:ext cx="8496944" cy="3813982"/>
          </a:xfrm>
        </p:spPr>
        <p:txBody>
          <a:bodyPr>
            <a:normAutofit/>
          </a:bodyPr>
          <a:lstStyle/>
          <a:p>
            <a:pPr algn="l" rtl="0"/>
            <a:r>
              <a:rPr lang="en-US" sz="1800" b="1" dirty="0">
                <a:solidFill>
                  <a:schemeClr val="tx1"/>
                </a:solidFill>
              </a:rPr>
              <a:t>Maternal cardiac arrest is a </a:t>
            </a:r>
            <a:r>
              <a:rPr lang="en-US" sz="1800" b="1" dirty="0">
                <a:solidFill>
                  <a:srgbClr val="FF0000"/>
                </a:solidFill>
              </a:rPr>
              <a:t>rare</a:t>
            </a:r>
            <a:r>
              <a:rPr lang="en-US" sz="1800" b="1" dirty="0">
                <a:solidFill>
                  <a:schemeClr val="tx1"/>
                </a:solidFill>
              </a:rPr>
              <a:t> event occurring in approximately 1 in 12 500 pregnancies.</a:t>
            </a:r>
          </a:p>
          <a:p>
            <a:pPr algn="l" rtl="0"/>
            <a:r>
              <a:rPr lang="en-US" sz="1800" b="1" dirty="0">
                <a:solidFill>
                  <a:schemeClr val="tx1"/>
                </a:solidFill>
              </a:rPr>
              <a:t> The most common causes of cardiac arrest in pregnancy are hemorrhage </a:t>
            </a:r>
            <a:r>
              <a:rPr lang="en-US" sz="1800" b="1" dirty="0">
                <a:solidFill>
                  <a:srgbClr val="FF0000"/>
                </a:solidFill>
              </a:rPr>
              <a:t>(45%) </a:t>
            </a:r>
            <a:r>
              <a:rPr lang="en-US" sz="1800" b="1" dirty="0">
                <a:solidFill>
                  <a:schemeClr val="tx1"/>
                </a:solidFill>
              </a:rPr>
              <a:t>, amniotic ﬂuid embolism </a:t>
            </a:r>
            <a:r>
              <a:rPr lang="en-US" sz="1800" b="1" dirty="0">
                <a:solidFill>
                  <a:srgbClr val="FF0000"/>
                </a:solidFill>
              </a:rPr>
              <a:t>(13%) </a:t>
            </a:r>
            <a:r>
              <a:rPr lang="en-US" sz="1800" b="1" dirty="0">
                <a:solidFill>
                  <a:schemeClr val="tx1"/>
                </a:solidFill>
              </a:rPr>
              <a:t>, heart failure </a:t>
            </a:r>
            <a:r>
              <a:rPr lang="en-US" sz="1800" b="1" dirty="0">
                <a:solidFill>
                  <a:srgbClr val="FF0000"/>
                </a:solidFill>
              </a:rPr>
              <a:t>(13%) </a:t>
            </a:r>
            <a:r>
              <a:rPr lang="en-US" sz="1800" b="1" dirty="0">
                <a:solidFill>
                  <a:schemeClr val="tx1"/>
                </a:solidFill>
              </a:rPr>
              <a:t>, </a:t>
            </a:r>
            <a:r>
              <a:rPr lang="en-US" sz="1800" b="1" dirty="0" err="1">
                <a:solidFill>
                  <a:schemeClr val="tx1"/>
                </a:solidFill>
              </a:rPr>
              <a:t>anaesthetic</a:t>
            </a:r>
            <a:r>
              <a:rPr lang="en-US" sz="1800" b="1" dirty="0">
                <a:solidFill>
                  <a:schemeClr val="tx1"/>
                </a:solidFill>
              </a:rPr>
              <a:t> complications </a:t>
            </a:r>
            <a:r>
              <a:rPr lang="en-US" sz="1800" b="1" dirty="0">
                <a:solidFill>
                  <a:srgbClr val="FF0000"/>
                </a:solidFill>
              </a:rPr>
              <a:t>(8%) </a:t>
            </a:r>
            <a:r>
              <a:rPr lang="en-US" sz="1800" b="1" dirty="0">
                <a:solidFill>
                  <a:schemeClr val="tx1"/>
                </a:solidFill>
              </a:rPr>
              <a:t>and trauma </a:t>
            </a:r>
            <a:r>
              <a:rPr lang="en-US" sz="1800" b="1" dirty="0">
                <a:solidFill>
                  <a:srgbClr val="FF0000"/>
                </a:solidFill>
              </a:rPr>
              <a:t>(3%) </a:t>
            </a:r>
            <a:r>
              <a:rPr lang="en-US" sz="1800" b="1" dirty="0">
                <a:solidFill>
                  <a:schemeClr val="tx1"/>
                </a:solidFill>
              </a:rPr>
              <a:t>.</a:t>
            </a:r>
            <a:endParaRPr lang="ar-JO" sz="1800" b="1" dirty="0">
              <a:solidFill>
                <a:schemeClr val="tx1"/>
              </a:solidFill>
            </a:endParaRPr>
          </a:p>
        </p:txBody>
      </p:sp>
    </p:spTree>
    <p:extLst>
      <p:ext uri="{BB962C8B-B14F-4D97-AF65-F5344CB8AC3E}">
        <p14:creationId xmlns:p14="http://schemas.microsoft.com/office/powerpoint/2010/main" val="25841384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a:extLst>
              <a:ext uri="{FF2B5EF4-FFF2-40B4-BE49-F238E27FC236}">
                <a16:creationId xmlns:a16="http://schemas.microsoft.com/office/drawing/2014/main" id="{C7FDE3C9-F98A-4A8E-A0AF-B7585C3CB5DB}"/>
              </a:ext>
            </a:extLst>
          </p:cNvPr>
          <p:cNvSpPr>
            <a:spLocks noGrp="1"/>
          </p:cNvSpPr>
          <p:nvPr>
            <p:ph type="title"/>
          </p:nvPr>
        </p:nvSpPr>
        <p:spPr/>
        <p:txBody>
          <a:bodyPr>
            <a:normAutofit fontScale="90000"/>
          </a:bodyPr>
          <a:lstStyle/>
          <a:p>
            <a:r>
              <a:rPr lang="en-US" b="1" dirty="0">
                <a:solidFill>
                  <a:srgbClr val="FF0000"/>
                </a:solidFill>
                <a:latin typeface="Comic Sans MS" panose="030F0702030302020204" pitchFamily="66" charset="0"/>
              </a:rPr>
              <a:t>Diagnosis</a:t>
            </a:r>
            <a:br>
              <a:rPr lang="en-US" b="1" dirty="0">
                <a:solidFill>
                  <a:srgbClr val="FF0000"/>
                </a:solidFill>
                <a:latin typeface="Comic Sans MS" panose="030F0702030302020204" pitchFamily="66" charset="0"/>
              </a:rPr>
            </a:br>
            <a:endParaRPr lang="ar-JO" dirty="0">
              <a:solidFill>
                <a:srgbClr val="FF0000"/>
              </a:solidFill>
              <a:latin typeface="Comic Sans MS" panose="030F0702030302020204" pitchFamily="66" charset="0"/>
            </a:endParaRPr>
          </a:p>
        </p:txBody>
      </p:sp>
      <p:sp>
        <p:nvSpPr>
          <p:cNvPr id="3" name="عنصر نائب للمحتوى 2">
            <a:extLst>
              <a:ext uri="{FF2B5EF4-FFF2-40B4-BE49-F238E27FC236}">
                <a16:creationId xmlns:a16="http://schemas.microsoft.com/office/drawing/2014/main" id="{9C4E4BC8-4778-4B08-BF75-A53518623FDD}"/>
              </a:ext>
            </a:extLst>
          </p:cNvPr>
          <p:cNvSpPr>
            <a:spLocks noGrp="1"/>
          </p:cNvSpPr>
          <p:nvPr>
            <p:ph idx="1"/>
          </p:nvPr>
        </p:nvSpPr>
        <p:spPr/>
        <p:txBody>
          <a:bodyPr>
            <a:normAutofit/>
          </a:bodyPr>
          <a:lstStyle/>
          <a:p>
            <a:pPr marL="25718" indent="0">
              <a:buNone/>
            </a:pPr>
            <a:endParaRPr lang="en-US" sz="2100" b="1" dirty="0"/>
          </a:p>
          <a:p>
            <a:pPr algn="l" rtl="0"/>
            <a:r>
              <a:rPr lang="en-US" sz="2100" b="1" dirty="0"/>
              <a:t>Sudden collapse.  </a:t>
            </a:r>
          </a:p>
          <a:p>
            <a:pPr algn="l" rtl="0"/>
            <a:r>
              <a:rPr lang="en-US" sz="2100" b="1" dirty="0"/>
              <a:t>Loss of consciousness.</a:t>
            </a:r>
          </a:p>
          <a:p>
            <a:pPr algn="l" rtl="0"/>
            <a:r>
              <a:rPr lang="en-US" sz="2100" b="1" dirty="0"/>
              <a:t>Absence of pulse including the carotid and femoral pulse.</a:t>
            </a:r>
          </a:p>
          <a:p>
            <a:pPr algn="l" rtl="0"/>
            <a:r>
              <a:rPr lang="en-US" sz="2100" b="1" dirty="0" err="1"/>
              <a:t>Apnoea</a:t>
            </a:r>
            <a:r>
              <a:rPr lang="en-US" sz="2100" b="1" dirty="0"/>
              <a:t> and cyanosis of variable degree.</a:t>
            </a:r>
          </a:p>
          <a:p>
            <a:pPr algn="l" rtl="0"/>
            <a:r>
              <a:rPr lang="en-US" sz="2100" b="1" dirty="0"/>
              <a:t>Fixed dilatation of the pupils.</a:t>
            </a:r>
          </a:p>
          <a:p>
            <a:pPr algn="l" rtl="0"/>
            <a:endParaRPr lang="ar-JO" sz="2100" b="1" dirty="0"/>
          </a:p>
        </p:txBody>
      </p:sp>
    </p:spTree>
    <p:extLst>
      <p:ext uri="{BB962C8B-B14F-4D97-AF65-F5344CB8AC3E}">
        <p14:creationId xmlns:p14="http://schemas.microsoft.com/office/powerpoint/2010/main" val="141740206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517DB49E-7759-4E10-B94B-04B721B4D04E}"/>
              </a:ext>
            </a:extLst>
          </p:cNvPr>
          <p:cNvSpPr>
            <a:spLocks noGrp="1"/>
          </p:cNvSpPr>
          <p:nvPr>
            <p:ph idx="1"/>
          </p:nvPr>
        </p:nvSpPr>
        <p:spPr>
          <a:xfrm>
            <a:off x="251520" y="2134163"/>
            <a:ext cx="8640960" cy="3446145"/>
          </a:xfrm>
        </p:spPr>
        <p:txBody>
          <a:bodyPr>
            <a:normAutofit/>
          </a:bodyPr>
          <a:lstStyle/>
          <a:p>
            <a:pPr algn="l" rtl="0">
              <a:lnSpc>
                <a:spcPct val="110000"/>
              </a:lnSpc>
            </a:pPr>
            <a:endParaRPr lang="en-US" sz="1800" b="1" dirty="0"/>
          </a:p>
          <a:p>
            <a:pPr algn="l" rtl="0">
              <a:lnSpc>
                <a:spcPct val="110000"/>
              </a:lnSpc>
            </a:pPr>
            <a:endParaRPr lang="en-US" sz="1800" b="1" dirty="0"/>
          </a:p>
          <a:p>
            <a:pPr marL="0" indent="0">
              <a:lnSpc>
                <a:spcPct val="110000"/>
              </a:lnSpc>
              <a:buNone/>
            </a:pPr>
            <a:r>
              <a:rPr lang="en-US" sz="1800" b="1" dirty="0">
                <a:solidFill>
                  <a:schemeClr val="tx2"/>
                </a:solidFill>
              </a:rPr>
              <a:t>In maternal cardiac arrest, the resuscitation algorithm followed is essentially the same as that for nonpregnant women, apart from certain speciﬁc anatomical considerations (for example, manual displacement of the gravid uterus and placement of deﬁbrillator pads). However, the main difference in the continuing management of cardiac arrest in pregnancy is the critical decision to perform </a:t>
            </a:r>
            <a:r>
              <a:rPr lang="en-US" sz="1800" b="1" dirty="0">
                <a:solidFill>
                  <a:srgbClr val="FF0000"/>
                </a:solidFill>
              </a:rPr>
              <a:t>PMCS</a:t>
            </a:r>
            <a:r>
              <a:rPr lang="en-US" sz="1800" b="1" dirty="0">
                <a:solidFill>
                  <a:schemeClr val="tx2"/>
                </a:solidFill>
              </a:rPr>
              <a:t> if cardiopulmonary resuscitation </a:t>
            </a:r>
            <a:r>
              <a:rPr lang="en-US" sz="1800" b="1" dirty="0">
                <a:solidFill>
                  <a:srgbClr val="FF0000"/>
                </a:solidFill>
              </a:rPr>
              <a:t>(CPR) </a:t>
            </a:r>
            <a:r>
              <a:rPr lang="en-US" sz="1800" b="1" dirty="0">
                <a:solidFill>
                  <a:schemeClr val="tx2"/>
                </a:solidFill>
              </a:rPr>
              <a:t>fails to result in rapid return of spontaneous circulation </a:t>
            </a:r>
            <a:r>
              <a:rPr lang="en-US" sz="1800" b="1" dirty="0">
                <a:solidFill>
                  <a:srgbClr val="FF0000"/>
                </a:solidFill>
              </a:rPr>
              <a:t>(ROSC)</a:t>
            </a:r>
            <a:endParaRPr lang="ar-JO" sz="1800" b="1" dirty="0">
              <a:solidFill>
                <a:srgbClr val="FF0000"/>
              </a:solidFill>
            </a:endParaRPr>
          </a:p>
        </p:txBody>
      </p:sp>
    </p:spTree>
    <p:extLst>
      <p:ext uri="{BB962C8B-B14F-4D97-AF65-F5344CB8AC3E}">
        <p14:creationId xmlns:p14="http://schemas.microsoft.com/office/powerpoint/2010/main" val="5531772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C7972ED-1533-43BB-879B-55C5614902EB}"/>
              </a:ext>
            </a:extLst>
          </p:cNvPr>
          <p:cNvSpPr>
            <a:spLocks noGrp="1"/>
          </p:cNvSpPr>
          <p:nvPr>
            <p:ph type="title"/>
          </p:nvPr>
        </p:nvSpPr>
        <p:spPr>
          <a:xfrm>
            <a:off x="539552" y="1106742"/>
            <a:ext cx="7406640" cy="1017270"/>
          </a:xfrm>
        </p:spPr>
        <p:txBody>
          <a:bodyPr>
            <a:normAutofit/>
          </a:bodyPr>
          <a:lstStyle/>
          <a:p>
            <a:pPr algn="l" rtl="0"/>
            <a:r>
              <a:rPr lang="en-US" sz="2025" b="1" dirty="0">
                <a:solidFill>
                  <a:srgbClr val="FF0000"/>
                </a:solidFill>
                <a:latin typeface="Comic Sans MS" panose="030F0702030302020204" pitchFamily="66" charset="0"/>
              </a:rPr>
              <a:t>Initial resuscitation :</a:t>
            </a:r>
            <a:endParaRPr lang="ar-JO" sz="2025" b="1" dirty="0">
              <a:solidFill>
                <a:srgbClr val="FF0000"/>
              </a:solidFill>
              <a:latin typeface="Comic Sans MS" panose="030F0702030302020204" pitchFamily="66" charset="0"/>
            </a:endParaRPr>
          </a:p>
        </p:txBody>
      </p:sp>
      <p:sp>
        <p:nvSpPr>
          <p:cNvPr id="3" name="عنصر نائب للمحتوى 2">
            <a:extLst>
              <a:ext uri="{FF2B5EF4-FFF2-40B4-BE49-F238E27FC236}">
                <a16:creationId xmlns:a16="http://schemas.microsoft.com/office/drawing/2014/main" id="{95D71F32-969F-4930-8AC6-47E5AD807D18}"/>
              </a:ext>
            </a:extLst>
          </p:cNvPr>
          <p:cNvSpPr>
            <a:spLocks noGrp="1"/>
          </p:cNvSpPr>
          <p:nvPr>
            <p:ph idx="1"/>
          </p:nvPr>
        </p:nvSpPr>
        <p:spPr>
          <a:xfrm>
            <a:off x="395537" y="2285665"/>
            <a:ext cx="8352927" cy="3564396"/>
          </a:xfrm>
        </p:spPr>
        <p:txBody>
          <a:bodyPr>
            <a:normAutofit/>
          </a:bodyPr>
          <a:lstStyle/>
          <a:p>
            <a:pPr marL="0" indent="0">
              <a:buNone/>
            </a:pPr>
            <a:r>
              <a:rPr lang="en-US" sz="1650" b="1" dirty="0">
                <a:solidFill>
                  <a:srgbClr val="FF0000"/>
                </a:solidFill>
              </a:rPr>
              <a:t>1) Airway:</a:t>
            </a:r>
          </a:p>
          <a:p>
            <a:pPr algn="l" rtl="0"/>
            <a:r>
              <a:rPr lang="en-US" b="1" dirty="0">
                <a:solidFill>
                  <a:schemeClr val="tx2"/>
                </a:solidFill>
              </a:rPr>
              <a:t>Clear it: from vomitus, blood, teeth, foreign body ...etc.</a:t>
            </a:r>
          </a:p>
          <a:p>
            <a:pPr algn="l" rtl="0"/>
            <a:r>
              <a:rPr lang="en-US" b="1" dirty="0">
                <a:solidFill>
                  <a:schemeClr val="tx2"/>
                </a:solidFill>
              </a:rPr>
              <a:t>Maintain it: Pull mandible and tongue forward.</a:t>
            </a:r>
          </a:p>
          <a:p>
            <a:pPr algn="l" rtl="0"/>
            <a:r>
              <a:rPr lang="en-US" b="1" dirty="0">
                <a:solidFill>
                  <a:schemeClr val="tx2"/>
                </a:solidFill>
              </a:rPr>
              <a:t>Insert an airway.</a:t>
            </a:r>
          </a:p>
          <a:p>
            <a:pPr algn="l" rtl="0"/>
            <a:r>
              <a:rPr lang="en-US" b="1" dirty="0">
                <a:solidFill>
                  <a:schemeClr val="tx2"/>
                </a:solidFill>
              </a:rPr>
              <a:t>Endotracheal intubation as soon as possible.</a:t>
            </a:r>
          </a:p>
          <a:p>
            <a:pPr marL="0" indent="0">
              <a:buNone/>
            </a:pPr>
            <a:r>
              <a:rPr lang="en-US" sz="1650" b="1" dirty="0">
                <a:solidFill>
                  <a:srgbClr val="FF0000"/>
                </a:solidFill>
              </a:rPr>
              <a:t>2) Breathing:</a:t>
            </a:r>
          </a:p>
          <a:p>
            <a:pPr algn="l" rtl="0"/>
            <a:r>
              <a:rPr lang="en-US" b="1" dirty="0">
                <a:solidFill>
                  <a:schemeClr val="tx2"/>
                </a:solidFill>
              </a:rPr>
              <a:t>One of the following is used:</a:t>
            </a:r>
          </a:p>
          <a:p>
            <a:pPr algn="l" rtl="0"/>
            <a:r>
              <a:rPr lang="en-US" b="1" dirty="0">
                <a:solidFill>
                  <a:schemeClr val="tx2"/>
                </a:solidFill>
              </a:rPr>
              <a:t>Mouth-to-mouth artificial respiration.</a:t>
            </a:r>
          </a:p>
          <a:p>
            <a:pPr algn="l" rtl="0"/>
            <a:r>
              <a:rPr lang="en-US" b="1" dirty="0">
                <a:solidFill>
                  <a:schemeClr val="tx2"/>
                </a:solidFill>
              </a:rPr>
              <a:t>Mask and </a:t>
            </a:r>
            <a:r>
              <a:rPr lang="en-US" b="1" dirty="0" err="1">
                <a:solidFill>
                  <a:schemeClr val="tx2"/>
                </a:solidFill>
              </a:rPr>
              <a:t>ambu</a:t>
            </a:r>
            <a:r>
              <a:rPr lang="en-US" b="1" dirty="0">
                <a:solidFill>
                  <a:schemeClr val="tx2"/>
                </a:solidFill>
              </a:rPr>
              <a:t> bag with 100 % oxygen.</a:t>
            </a:r>
          </a:p>
          <a:p>
            <a:pPr algn="l" rtl="0"/>
            <a:r>
              <a:rPr lang="en-US" b="1" dirty="0">
                <a:solidFill>
                  <a:schemeClr val="tx2"/>
                </a:solidFill>
              </a:rPr>
              <a:t>Cuffed endotracheal tube with intermittent positive pressure of 100% oxygen.</a:t>
            </a:r>
          </a:p>
          <a:p>
            <a:pPr algn="l" rtl="0"/>
            <a:r>
              <a:rPr lang="en-US" b="1" dirty="0">
                <a:solidFill>
                  <a:schemeClr val="tx2"/>
                </a:solidFill>
              </a:rPr>
              <a:t>The aim is to achieve arterial oxygen saturation (SaO2) of 94–98%</a:t>
            </a:r>
            <a:endParaRPr lang="ar-JO" b="1" dirty="0">
              <a:solidFill>
                <a:schemeClr val="tx2"/>
              </a:solidFill>
            </a:endParaRPr>
          </a:p>
        </p:txBody>
      </p:sp>
    </p:spTree>
    <p:extLst>
      <p:ext uri="{BB962C8B-B14F-4D97-AF65-F5344CB8AC3E}">
        <p14:creationId xmlns:p14="http://schemas.microsoft.com/office/powerpoint/2010/main" val="84101763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7524B73C-9D28-4EDF-BD9B-0685029E0AA4}"/>
              </a:ext>
            </a:extLst>
          </p:cNvPr>
          <p:cNvSpPr>
            <a:spLocks noGrp="1"/>
          </p:cNvSpPr>
          <p:nvPr>
            <p:ph idx="1"/>
          </p:nvPr>
        </p:nvSpPr>
        <p:spPr>
          <a:xfrm>
            <a:off x="628650" y="1757364"/>
            <a:ext cx="7886700" cy="3335927"/>
          </a:xfrm>
        </p:spPr>
        <p:txBody>
          <a:bodyPr>
            <a:normAutofit/>
          </a:bodyPr>
          <a:lstStyle/>
          <a:p>
            <a:pPr marL="0" indent="0">
              <a:buNone/>
            </a:pPr>
            <a:r>
              <a:rPr lang="en-US" sz="1800" b="1" dirty="0">
                <a:solidFill>
                  <a:srgbClr val="FF0000"/>
                </a:solidFill>
              </a:rPr>
              <a:t>3) Circulation :</a:t>
            </a:r>
          </a:p>
          <a:p>
            <a:pPr marL="0" indent="0">
              <a:buNone/>
            </a:pPr>
            <a:endParaRPr lang="en-US" sz="1800" b="1" dirty="0">
              <a:solidFill>
                <a:srgbClr val="FF0000"/>
              </a:solidFill>
            </a:endParaRPr>
          </a:p>
          <a:p>
            <a:pPr marL="0" indent="0">
              <a:buNone/>
            </a:pPr>
            <a:r>
              <a:rPr lang="en-US" dirty="0"/>
              <a:t> </a:t>
            </a:r>
            <a:r>
              <a:rPr lang="en-US" sz="1800" b="1" dirty="0">
                <a:solidFill>
                  <a:schemeClr val="tx1"/>
                </a:solidFill>
              </a:rPr>
              <a:t>Cardiac compressions have a direct effect on outcome so should be performed immediately and competently. </a:t>
            </a:r>
          </a:p>
          <a:p>
            <a:pPr marL="0" indent="0">
              <a:buNone/>
            </a:pPr>
            <a:r>
              <a:rPr lang="en-US" sz="1800" b="1" dirty="0">
                <a:solidFill>
                  <a:schemeClr val="tx1"/>
                </a:solidFill>
              </a:rPr>
              <a:t>Thirty cardiac compressions </a:t>
            </a:r>
            <a:r>
              <a:rPr lang="en-US" sz="1800" b="1" dirty="0">
                <a:solidFill>
                  <a:srgbClr val="FF0000"/>
                </a:solidFill>
              </a:rPr>
              <a:t>(at a rate of 100 per minute) </a:t>
            </a:r>
            <a:r>
              <a:rPr lang="en-US" sz="1800" b="1" dirty="0">
                <a:solidFill>
                  <a:schemeClr val="tx1"/>
                </a:solidFill>
              </a:rPr>
              <a:t>should be performed to every </a:t>
            </a:r>
            <a:r>
              <a:rPr lang="en-US" sz="1800" b="1" dirty="0">
                <a:solidFill>
                  <a:srgbClr val="FF0000"/>
                </a:solidFill>
              </a:rPr>
              <a:t>two ventilation </a:t>
            </a:r>
            <a:r>
              <a:rPr lang="en-US" sz="1800" b="1" dirty="0">
                <a:solidFill>
                  <a:schemeClr val="tx1"/>
                </a:solidFill>
              </a:rPr>
              <a:t>breaths until defibrillator pads and the defibrillator are available. Once the patient is intubated, ventilate at a rate of 10 breaths per minute with continuous chest compressions at 100 per minute without pausing during ventilation .</a:t>
            </a:r>
            <a:endParaRPr lang="ar-JO" sz="1800" b="1" dirty="0">
              <a:solidFill>
                <a:schemeClr val="tx1"/>
              </a:solidFill>
            </a:endParaRPr>
          </a:p>
        </p:txBody>
      </p:sp>
    </p:spTree>
    <p:extLst>
      <p:ext uri="{BB962C8B-B14F-4D97-AF65-F5344CB8AC3E}">
        <p14:creationId xmlns:p14="http://schemas.microsoft.com/office/powerpoint/2010/main" val="305540482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CA53C6C-14AD-4BE0-BF7C-DD2EA5D9344F}"/>
              </a:ext>
            </a:extLst>
          </p:cNvPr>
          <p:cNvSpPr>
            <a:spLocks noGrp="1"/>
          </p:cNvSpPr>
          <p:nvPr>
            <p:ph type="title"/>
          </p:nvPr>
        </p:nvSpPr>
        <p:spPr/>
        <p:txBody>
          <a:bodyPr>
            <a:normAutofit/>
          </a:bodyPr>
          <a:lstStyle/>
          <a:p>
            <a:pPr algn="ctr"/>
            <a:r>
              <a:rPr lang="en-US" dirty="0">
                <a:solidFill>
                  <a:srgbClr val="FF0000"/>
                </a:solidFill>
                <a:latin typeface="Comic Sans MS" panose="030F0702030302020204" pitchFamily="66" charset="0"/>
              </a:rPr>
              <a:t>Manual displacement of the uterus</a:t>
            </a:r>
            <a:endParaRPr lang="ar-JO" dirty="0">
              <a:solidFill>
                <a:srgbClr val="FF0000"/>
              </a:solidFill>
              <a:latin typeface="Comic Sans MS" panose="030F0702030302020204" pitchFamily="66" charset="0"/>
            </a:endParaRPr>
          </a:p>
        </p:txBody>
      </p:sp>
      <p:pic>
        <p:nvPicPr>
          <p:cNvPr id="5" name="عنصر نائب للمحتوى 4">
            <a:extLst>
              <a:ext uri="{FF2B5EF4-FFF2-40B4-BE49-F238E27FC236}">
                <a16:creationId xmlns:a16="http://schemas.microsoft.com/office/drawing/2014/main" id="{54BDF915-945A-4BDE-9AD8-1292DB4E4D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932" y="2196346"/>
            <a:ext cx="2711768" cy="1942947"/>
          </a:xfrm>
        </p:spPr>
      </p:pic>
      <p:pic>
        <p:nvPicPr>
          <p:cNvPr id="7" name="صورة 6">
            <a:extLst>
              <a:ext uri="{FF2B5EF4-FFF2-40B4-BE49-F238E27FC236}">
                <a16:creationId xmlns:a16="http://schemas.microsoft.com/office/drawing/2014/main" id="{AF909590-6786-487A-992B-CF8E75A9CD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88" y="4078724"/>
            <a:ext cx="2711768" cy="1165860"/>
          </a:xfrm>
          <a:prstGeom prst="rect">
            <a:avLst/>
          </a:prstGeom>
        </p:spPr>
      </p:pic>
      <p:pic>
        <p:nvPicPr>
          <p:cNvPr id="9" name="صورة 8">
            <a:extLst>
              <a:ext uri="{FF2B5EF4-FFF2-40B4-BE49-F238E27FC236}">
                <a16:creationId xmlns:a16="http://schemas.microsoft.com/office/drawing/2014/main" id="{051DBB97-59BD-453E-9A65-0C04FFA843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2149" y="2451200"/>
            <a:ext cx="4090307" cy="2553239"/>
          </a:xfrm>
          <a:prstGeom prst="rect">
            <a:avLst/>
          </a:prstGeom>
        </p:spPr>
      </p:pic>
    </p:spTree>
    <p:extLst>
      <p:ext uri="{BB962C8B-B14F-4D97-AF65-F5344CB8AC3E}">
        <p14:creationId xmlns:p14="http://schemas.microsoft.com/office/powerpoint/2010/main" val="38420977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120EB417-D41E-4158-82BA-49DF2026FB7E}"/>
              </a:ext>
            </a:extLst>
          </p:cNvPr>
          <p:cNvSpPr>
            <a:spLocks noGrp="1"/>
          </p:cNvSpPr>
          <p:nvPr>
            <p:ph idx="1"/>
          </p:nvPr>
        </p:nvSpPr>
        <p:spPr>
          <a:xfrm>
            <a:off x="628650" y="1713276"/>
            <a:ext cx="7886700" cy="3261454"/>
          </a:xfrm>
        </p:spPr>
        <p:txBody>
          <a:bodyPr>
            <a:normAutofit/>
          </a:bodyPr>
          <a:lstStyle/>
          <a:p>
            <a:pPr algn="l" rtl="0"/>
            <a:r>
              <a:rPr lang="en-US" sz="2100" b="1" dirty="0">
                <a:solidFill>
                  <a:srgbClr val="FF0000"/>
                </a:solidFill>
              </a:rPr>
              <a:t>4) Intravenous accesses :  </a:t>
            </a:r>
          </a:p>
          <a:p>
            <a:pPr algn="l" rtl="0"/>
            <a:endParaRPr lang="en-US" sz="2100" b="1" dirty="0">
              <a:solidFill>
                <a:srgbClr val="FF0000"/>
              </a:solidFill>
            </a:endParaRPr>
          </a:p>
          <a:p>
            <a:pPr algn="l" rtl="0"/>
            <a:r>
              <a:rPr lang="en-US" sz="1800" b="1" dirty="0">
                <a:solidFill>
                  <a:schemeClr val="tx2"/>
                </a:solidFill>
              </a:rPr>
              <a:t>Early vascular access should also be obtained, ideally with two wide-bore (minimum 16 G) cannula above the level of the diaphragm so that fluids administered are not affected by aortocaval compression. Intraosseous access should be considered in situations where rapid access is required or where intravenous cannulation is difficult</a:t>
            </a:r>
            <a:endParaRPr lang="ar-JO" sz="1800" b="1" dirty="0">
              <a:solidFill>
                <a:schemeClr val="tx2"/>
              </a:solidFill>
            </a:endParaRPr>
          </a:p>
        </p:txBody>
      </p:sp>
    </p:spTree>
    <p:extLst>
      <p:ext uri="{BB962C8B-B14F-4D97-AF65-F5344CB8AC3E}">
        <p14:creationId xmlns:p14="http://schemas.microsoft.com/office/powerpoint/2010/main" val="413751402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72AFDEB-1593-433B-BD33-014BD420DB59}"/>
              </a:ext>
            </a:extLst>
          </p:cNvPr>
          <p:cNvSpPr>
            <a:spLocks noGrp="1"/>
          </p:cNvSpPr>
          <p:nvPr>
            <p:ph type="title"/>
          </p:nvPr>
        </p:nvSpPr>
        <p:spPr/>
        <p:txBody>
          <a:bodyPr>
            <a:normAutofit fontScale="90000"/>
          </a:bodyPr>
          <a:lstStyle/>
          <a:p>
            <a:pPr algn="l" rtl="0"/>
            <a:r>
              <a:rPr lang="en-US" b="1" dirty="0">
                <a:solidFill>
                  <a:srgbClr val="FF0000"/>
                </a:solidFill>
                <a:latin typeface="Comic Sans MS" panose="030F0702030302020204" pitchFamily="66" charset="0"/>
              </a:rPr>
              <a:t>Perimortem caesarean section</a:t>
            </a:r>
            <a:r>
              <a:rPr lang="en-US" b="1" dirty="0">
                <a:latin typeface="Comic Sans MS" panose="030F0702030302020204" pitchFamily="66" charset="0"/>
              </a:rPr>
              <a:t>: why and when?</a:t>
            </a:r>
            <a:br>
              <a:rPr lang="en-US" b="1" dirty="0">
                <a:latin typeface="Comic Sans MS" panose="030F0702030302020204" pitchFamily="66" charset="0"/>
              </a:rPr>
            </a:br>
            <a:endParaRPr lang="ar-JO" b="1" dirty="0">
              <a:latin typeface="Comic Sans MS" panose="030F0702030302020204" pitchFamily="66" charset="0"/>
            </a:endParaRPr>
          </a:p>
        </p:txBody>
      </p:sp>
      <p:sp>
        <p:nvSpPr>
          <p:cNvPr id="3" name="عنصر نائب للمحتوى 2">
            <a:extLst>
              <a:ext uri="{FF2B5EF4-FFF2-40B4-BE49-F238E27FC236}">
                <a16:creationId xmlns:a16="http://schemas.microsoft.com/office/drawing/2014/main" id="{3AE0A1AC-55CF-4717-8345-C6D57C107746}"/>
              </a:ext>
            </a:extLst>
          </p:cNvPr>
          <p:cNvSpPr>
            <a:spLocks noGrp="1"/>
          </p:cNvSpPr>
          <p:nvPr>
            <p:ph idx="1"/>
          </p:nvPr>
        </p:nvSpPr>
        <p:spPr>
          <a:xfrm>
            <a:off x="857252" y="2648519"/>
            <a:ext cx="7819205" cy="3028950"/>
          </a:xfrm>
        </p:spPr>
        <p:txBody>
          <a:bodyPr/>
          <a:lstStyle/>
          <a:p>
            <a:pPr algn="l" rtl="0"/>
            <a:r>
              <a:rPr lang="en-US" dirty="0"/>
              <a:t> </a:t>
            </a:r>
            <a:r>
              <a:rPr lang="en-US" sz="1800" b="1" dirty="0">
                <a:solidFill>
                  <a:schemeClr val="tx1"/>
                </a:solidFill>
              </a:rPr>
              <a:t>The current Royal College of Obstetricians and </a:t>
            </a:r>
            <a:r>
              <a:rPr lang="en-US" sz="1800" b="1" dirty="0" err="1">
                <a:solidFill>
                  <a:schemeClr val="tx1"/>
                </a:solidFill>
              </a:rPr>
              <a:t>Gynaecologists’</a:t>
            </a:r>
            <a:r>
              <a:rPr lang="en-US" sz="1800" b="1" dirty="0">
                <a:solidFill>
                  <a:schemeClr val="tx1"/>
                </a:solidFill>
              </a:rPr>
              <a:t> (</a:t>
            </a:r>
            <a:r>
              <a:rPr lang="en-US" sz="1800" b="1" dirty="0">
                <a:solidFill>
                  <a:srgbClr val="FF0000"/>
                </a:solidFill>
              </a:rPr>
              <a:t>RCOG</a:t>
            </a:r>
            <a:r>
              <a:rPr lang="en-US" sz="1800" b="1" dirty="0">
                <a:solidFill>
                  <a:schemeClr val="tx1"/>
                </a:solidFill>
              </a:rPr>
              <a:t>) guideline Maternal Collapse in Pregnancy and Puerperium recommends that PMCS should be performed if there is no ROSC after </a:t>
            </a:r>
            <a:r>
              <a:rPr lang="en-US" sz="1800" b="1" dirty="0">
                <a:solidFill>
                  <a:srgbClr val="FF0000"/>
                </a:solidFill>
              </a:rPr>
              <a:t>4 minutes </a:t>
            </a:r>
            <a:r>
              <a:rPr lang="en-US" sz="1800" b="1" dirty="0">
                <a:solidFill>
                  <a:schemeClr val="tx1"/>
                </a:solidFill>
              </a:rPr>
              <a:t>of correctly performed CPR in a woman who is greater than </a:t>
            </a:r>
            <a:r>
              <a:rPr lang="en-US" sz="1800" b="1" dirty="0">
                <a:solidFill>
                  <a:srgbClr val="FF0000"/>
                </a:solidFill>
              </a:rPr>
              <a:t>20 weeks </a:t>
            </a:r>
            <a:r>
              <a:rPr lang="en-US" sz="1800" b="1" dirty="0">
                <a:solidFill>
                  <a:schemeClr val="tx1"/>
                </a:solidFill>
              </a:rPr>
              <a:t>of gestation. Delivery of the fetus should ideally be completed </a:t>
            </a:r>
            <a:r>
              <a:rPr lang="en-US" sz="1800" b="1" dirty="0">
                <a:solidFill>
                  <a:srgbClr val="FF0000"/>
                </a:solidFill>
              </a:rPr>
              <a:t>5 minutes </a:t>
            </a:r>
            <a:r>
              <a:rPr lang="en-US" sz="1800" b="1" dirty="0">
                <a:solidFill>
                  <a:schemeClr val="tx1"/>
                </a:solidFill>
              </a:rPr>
              <a:t>after cardiac arrest. </a:t>
            </a:r>
            <a:endParaRPr lang="ar-JO" b="1" dirty="0">
              <a:solidFill>
                <a:schemeClr val="tx1"/>
              </a:solidFill>
            </a:endParaRPr>
          </a:p>
        </p:txBody>
      </p:sp>
    </p:spTree>
    <p:extLst>
      <p:ext uri="{BB962C8B-B14F-4D97-AF65-F5344CB8AC3E}">
        <p14:creationId xmlns:p14="http://schemas.microsoft.com/office/powerpoint/2010/main" val="30893884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1378</TotalTime>
  <Words>6567</Words>
  <Application>Microsoft Office PowerPoint</Application>
  <PresentationFormat>On-screen Show (4:3)</PresentationFormat>
  <Paragraphs>671</Paragraphs>
  <Slides>105</Slides>
  <Notes>13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105</vt:i4>
      </vt:variant>
    </vt:vector>
  </HeadingPairs>
  <TitlesOfParts>
    <vt:vector size="118" baseType="lpstr">
      <vt:lpstr>Arial</vt:lpstr>
      <vt:lpstr>Arial Rounded MT Bold</vt:lpstr>
      <vt:lpstr>Britannic Bold</vt:lpstr>
      <vt:lpstr>Calibri</vt:lpstr>
      <vt:lpstr>Century Gothic</vt:lpstr>
      <vt:lpstr>Comic Sans MS</vt:lpstr>
      <vt:lpstr>Kartika</vt:lpstr>
      <vt:lpstr>Times New Roman</vt:lpstr>
      <vt:lpstr>Trebuchet MS</vt:lpstr>
      <vt:lpstr>Wingdings</vt:lpstr>
      <vt:lpstr>Wingdings 3</vt:lpstr>
      <vt:lpstr>Office Theme</vt:lpstr>
      <vt:lpstr>Ion Boardroom</vt:lpstr>
      <vt:lpstr>Complication of third stage of labour and obstetric shock </vt:lpstr>
      <vt:lpstr>Post Partum Hemorrhage</vt:lpstr>
      <vt:lpstr>Maternal Morbidity of PPH</vt:lpstr>
      <vt:lpstr>Classification of PPH: </vt:lpstr>
      <vt:lpstr>Causes of primary PPH (4 T’s)</vt:lpstr>
      <vt:lpstr>Causes of Primary PPH</vt:lpstr>
      <vt:lpstr>Non-Uterine causes(10%)</vt:lpstr>
      <vt:lpstr>Causes of secondary PPH</vt:lpstr>
      <vt:lpstr>Uterine Atony</vt:lpstr>
      <vt:lpstr>Uterine Atony</vt:lpstr>
      <vt:lpstr>Uterine Atony</vt:lpstr>
      <vt:lpstr>FACTORS PREDISPOSING TO POSTPARTUM UTERINE ATONY </vt:lpstr>
      <vt:lpstr>Prevention Of Uterine Atony</vt:lpstr>
      <vt:lpstr>Management </vt:lpstr>
      <vt:lpstr>Management </vt:lpstr>
      <vt:lpstr>PowerPoint Presentation</vt:lpstr>
      <vt:lpstr>Management  </vt:lpstr>
      <vt:lpstr>PowerPoint Presentation</vt:lpstr>
      <vt:lpstr>1. Gauze Uterine Packing </vt:lpstr>
      <vt:lpstr>2. Balloon Tamponade </vt:lpstr>
      <vt:lpstr>Management </vt:lpstr>
      <vt:lpstr>Management</vt:lpstr>
      <vt:lpstr>Complications of Internal Iliac artery Ligation</vt:lpstr>
      <vt:lpstr>management</vt:lpstr>
      <vt:lpstr>management</vt:lpstr>
      <vt:lpstr>Management </vt:lpstr>
      <vt:lpstr>RETAINED PLACENTAL TISSUE </vt:lpstr>
      <vt:lpstr>RETAINED PLACENTAL TISSUE </vt:lpstr>
      <vt:lpstr>MANAGEMENT</vt:lpstr>
      <vt:lpstr>PowerPoint Presentation</vt:lpstr>
      <vt:lpstr>Low Placental Implantation</vt:lpstr>
      <vt:lpstr>Genital Tract Trauma</vt:lpstr>
      <vt:lpstr>Genital Tract Trauma; Types</vt:lpstr>
      <vt:lpstr>Genital Tract Trauma; Management</vt:lpstr>
      <vt:lpstr>Genital Tract Trauma; Management</vt:lpstr>
      <vt:lpstr>Hematomas</vt:lpstr>
      <vt:lpstr>Hematomas; Signs &amp; Symptoms</vt:lpstr>
      <vt:lpstr>Hematomas; Management</vt:lpstr>
      <vt:lpstr>Coagulation Disorders</vt:lpstr>
      <vt:lpstr>Coagulation Disorders; Management</vt:lpstr>
      <vt:lpstr>Uterine inversion and obstetric shock </vt:lpstr>
      <vt:lpstr>UTERINE INVERSION </vt:lpstr>
      <vt:lpstr>PowerPoint Presentation</vt:lpstr>
      <vt:lpstr>CLASSIFICATION</vt:lpstr>
      <vt:lpstr>According to uterine inversion severity</vt:lpstr>
      <vt:lpstr>PowerPoint Presentation</vt:lpstr>
      <vt:lpstr>According to timing of the event</vt:lpstr>
      <vt:lpstr>Clinical presentation</vt:lpstr>
      <vt:lpstr>Diagnosis</vt:lpstr>
      <vt:lpstr>Manegement </vt:lpstr>
      <vt:lpstr>PowerPoint Presentation</vt:lpstr>
      <vt:lpstr>manual replacement cont.</vt:lpstr>
      <vt:lpstr>Hydrostatic reduction</vt:lpstr>
      <vt:lpstr>PowerPoint Presentation</vt:lpstr>
      <vt:lpstr>PowerPoint Presentation</vt:lpstr>
      <vt:lpstr>obstetric shock  </vt:lpstr>
      <vt:lpstr>Definition </vt:lpstr>
      <vt:lpstr>Types and causes  </vt:lpstr>
      <vt:lpstr>Classic Clinical Picture of Shock</vt:lpstr>
      <vt:lpstr>Hypovolemic Shock </vt:lpstr>
      <vt:lpstr>Causes of hypovolemic shock in pregnancy : </vt:lpstr>
      <vt:lpstr>PowerPoint Presentation</vt:lpstr>
      <vt:lpstr>Causes in pregnancy  </vt:lpstr>
      <vt:lpstr>Classification of hemorragic shock</vt:lpstr>
      <vt:lpstr>PowerPoint Presentation</vt:lpstr>
      <vt:lpstr>PowerPoint Presentation</vt:lpstr>
      <vt:lpstr>Phases of Haemorrhagic Shock </vt:lpstr>
      <vt:lpstr>Phases ….  </vt:lpstr>
      <vt:lpstr>Management </vt:lpstr>
      <vt:lpstr>Management cont…</vt:lpstr>
      <vt:lpstr>Management cont…</vt:lpstr>
      <vt:lpstr>Management cont…</vt:lpstr>
      <vt:lpstr>PowerPoint Presentation</vt:lpstr>
      <vt:lpstr>Neurogenic Shock</vt:lpstr>
      <vt:lpstr>Neurogenic shock due to uterine inversion</vt:lpstr>
      <vt:lpstr>ENDOTOXIC (SEPTIC) SHOCK sepsis + hypotension</vt:lpstr>
      <vt:lpstr>PowerPoint Presentation</vt:lpstr>
      <vt:lpstr>Septic shock passes with 2 main stages: </vt:lpstr>
      <vt:lpstr>Irreversible stage </vt:lpstr>
      <vt:lpstr>Management of septic shock</vt:lpstr>
      <vt:lpstr>PowerPoint Presentation</vt:lpstr>
      <vt:lpstr>Cardiogenic shock</vt:lpstr>
      <vt:lpstr>Amniotic fluid embolism </vt:lpstr>
      <vt:lpstr>PowerPoint Presentation</vt:lpstr>
      <vt:lpstr>Etiology </vt:lpstr>
      <vt:lpstr>PowerPoint Presentation</vt:lpstr>
      <vt:lpstr>PowerPoint Presentation</vt:lpstr>
      <vt:lpstr>Diagnosis</vt:lpstr>
      <vt:lpstr>Management</vt:lpstr>
      <vt:lpstr>IMMEDIATE  MEASURES : </vt:lpstr>
      <vt:lpstr>CARDIAC ARREST </vt:lpstr>
      <vt:lpstr>PowerPoint Presentation</vt:lpstr>
      <vt:lpstr>Diagnosis </vt:lpstr>
      <vt:lpstr>PowerPoint Presentation</vt:lpstr>
      <vt:lpstr>Initial resuscitation :</vt:lpstr>
      <vt:lpstr>PowerPoint Presentation</vt:lpstr>
      <vt:lpstr>Manual displacement of the uterus</vt:lpstr>
      <vt:lpstr>PowerPoint Presentation</vt:lpstr>
      <vt:lpstr>Perimortem caesarean section: why and when? </vt:lpstr>
      <vt:lpstr>The decision to proceed with perimortem caesarean section</vt:lpstr>
      <vt:lpstr>practical steps :  </vt:lpstr>
      <vt:lpstr>PowerPoint Presentation</vt:lpstr>
      <vt:lpstr>Management when resuscitation is successful </vt:lpstr>
      <vt:lpstr>Management when resuscitation is unsuccessful </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Complication of third stage of labour and obstetric shock </dc:title>
  <dc:creator>Z</dc:creator>
  <cp:lastModifiedBy>rayan</cp:lastModifiedBy>
  <cp:revision>47</cp:revision>
  <dcterms:created xsi:type="dcterms:W3CDTF">2006-08-16T00:00:00Z</dcterms:created>
  <dcterms:modified xsi:type="dcterms:W3CDTF">2021-03-13T10:05:42Z</dcterms:modified>
</cp:coreProperties>
</file>