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256" r:id="rId5"/>
    <p:sldId id="257" r:id="rId6"/>
    <p:sldId id="259" r:id="rId7"/>
    <p:sldId id="328" r:id="rId8"/>
    <p:sldId id="319" r:id="rId9"/>
    <p:sldId id="318" r:id="rId10"/>
    <p:sldId id="329" r:id="rId11"/>
    <p:sldId id="260" r:id="rId12"/>
    <p:sldId id="297" r:id="rId13"/>
    <p:sldId id="324" r:id="rId14"/>
    <p:sldId id="261" r:id="rId15"/>
    <p:sldId id="262" r:id="rId16"/>
    <p:sldId id="263" r:id="rId17"/>
    <p:sldId id="264" r:id="rId18"/>
    <p:sldId id="266" r:id="rId19"/>
    <p:sldId id="309" r:id="rId20"/>
    <p:sldId id="301" r:id="rId21"/>
    <p:sldId id="270" r:id="rId22"/>
    <p:sldId id="308" r:id="rId23"/>
    <p:sldId id="271" r:id="rId24"/>
    <p:sldId id="302" r:id="rId25"/>
    <p:sldId id="303" r:id="rId26"/>
    <p:sldId id="304" r:id="rId27"/>
    <p:sldId id="305" r:id="rId28"/>
    <p:sldId id="310" r:id="rId29"/>
    <p:sldId id="311" r:id="rId30"/>
    <p:sldId id="312" r:id="rId31"/>
    <p:sldId id="313" r:id="rId32"/>
    <p:sldId id="314" r:id="rId33"/>
    <p:sldId id="317" r:id="rId34"/>
    <p:sldId id="315" r:id="rId35"/>
    <p:sldId id="276" r:id="rId36"/>
    <p:sldId id="306" r:id="rId37"/>
    <p:sldId id="287" r:id="rId38"/>
    <p:sldId id="288" r:id="rId39"/>
    <p:sldId id="290" r:id="rId40"/>
    <p:sldId id="292" r:id="rId41"/>
    <p:sldId id="293" r:id="rId42"/>
    <p:sldId id="295" r:id="rId43"/>
    <p:sldId id="296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viewProps" Target="view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presProps" Target="pres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tableStyles" Target="tableStyle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theme" Target="theme/theme1.xml" /><Relationship Id="rId8" Type="http://schemas.openxmlformats.org/officeDocument/2006/relationships/slide" Target="slides/slide4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18DACB-6315-472A-B1E7-954F8F4FA64B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EE08AF-129D-4D6C-ABCE-3EF5CBC16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30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9E3DC-3F8F-4108-B65E-91CCACDD71F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C3A67-99FD-4DF0-A9CC-BE5CC13F93A7}" type="datetime1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35F2-0A06-453A-8D66-49365B74B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5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46DBE-468B-4BD0-B649-6A1771296CF1}" type="datetime1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32CC0-C6D9-4517-B43B-D8FB3A898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A8B91-1586-4D0B-9DAB-802D2D5730CB}" type="datetime1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CD17-EBCE-456D-9778-AD7D3E5BB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6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DE283-911D-47E9-BFB1-D7C3FCB8F1B7}" type="datetime1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A2CD5-FFB3-4C62-8560-24991132A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4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E9181-01B1-499A-9C20-570C6F02FB14}" type="datetime1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57AC3-CC8C-4E77-A527-180067D3C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5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C66BE-FE93-4FFF-8C63-33F4A2A4A1ED}" type="datetime1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11C19-69F7-4A39-BF2C-C6D48D242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3E7D2-1A69-40DF-B4C9-2F9732AE6C81}" type="datetime1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80C13-265A-4E77-AF10-B8E159546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7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81164-A42B-4375-9717-AD475CAFB2CD}" type="datetime1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72316-D91D-4EF4-BE3B-A5166691A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2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3343F-C0FB-467C-A685-286540ACB162}" type="datetime1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06D37-73B4-4B62-8729-7FD09E089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1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DA922-FFDA-4972-845F-A6C34C62382F}" type="datetime1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18907-41AA-4386-851C-AF366DCEC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01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04B95-4BE1-4865-8C39-9C3D94B91E4C}" type="datetime1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89D1A-B3BA-4A18-B4C9-71FA8AA61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24330A-30F0-4E81-A657-7C3683E4F15E}" type="datetime1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EACD7A-7EDB-4153-9AA7-B24E41BBC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4" Type="http://schemas.microsoft.com/office/2007/relationships/hdphoto" Target="../media/hdphoto6.wdp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Relationship Id="rId4" Type="http://schemas.microsoft.com/office/2007/relationships/hdphoto" Target="../media/hdphoto7.wdp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7" Type="http://schemas.microsoft.com/office/2007/relationships/hdphoto" Target="../media/hdphoto10.wdp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5.png" /><Relationship Id="rId5" Type="http://schemas.microsoft.com/office/2007/relationships/hdphoto" Target="../media/hdphoto9.wdp" /><Relationship Id="rId4" Type="http://schemas.openxmlformats.org/officeDocument/2006/relationships/image" Target="../media/image24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Relationship Id="rId4" Type="http://schemas.microsoft.com/office/2007/relationships/hdphoto" Target="../media/hdphoto11.wdp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3.wdp" /><Relationship Id="rId4" Type="http://schemas.openxmlformats.org/officeDocument/2006/relationships/image" Target="../media/image29.jpeg" 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1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15.wdp" /><Relationship Id="rId4" Type="http://schemas.openxmlformats.org/officeDocument/2006/relationships/image" Target="../media/image34.pn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5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5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4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285875" y="588541"/>
            <a:ext cx="6715125" cy="1184275"/>
          </a:xfrm>
        </p:spPr>
        <p:txBody>
          <a:bodyPr/>
          <a:lstStyle/>
          <a:p>
            <a:pPr eaLnBrk="1" hangingPunct="1"/>
            <a:r>
              <a:rPr lang="en-US" b="1" dirty="0"/>
              <a:t>The Urinary System</a:t>
            </a:r>
            <a:br>
              <a:rPr lang="en-US" b="1" dirty="0"/>
            </a:br>
            <a:r>
              <a:rPr lang="en-US" sz="3600" b="1" dirty="0"/>
              <a:t>The Third Year</a:t>
            </a:r>
          </a:p>
        </p:txBody>
      </p:sp>
      <p:pic>
        <p:nvPicPr>
          <p:cNvPr id="2051" name="Picture 2" descr="http://t1.gstatic.com/images?q=tbn:ANd9GcRF0hO0RS1NfFlKKV31CpSORu9rGxMZ6BJSpj9I6JSqVoXZVh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36663"/>
            <a:ext cx="4319587" cy="398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0C080-547E-4D99-9D07-8151058393DC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11491A4-8601-4B61-B8ED-8B45BF47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7984"/>
            <a:ext cx="1073170" cy="135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6" name="Picture 2" descr="Image result for cortical labyrint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692"/>
            <a:ext cx="8064896" cy="59306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2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The uriniferous tubule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696"/>
            <a:ext cx="8928100" cy="604941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Consists of 2 parts:   nephron + collecting  duct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1- </a:t>
            </a:r>
            <a:r>
              <a:rPr lang="en-US" sz="2800" b="1" dirty="0">
                <a:solidFill>
                  <a:srgbClr val="FF0000"/>
                </a:solidFill>
              </a:rPr>
              <a:t>Nephron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: the structural &amp; functional unit of the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kidney that filter blood →  which </a:t>
            </a:r>
            <a:r>
              <a:rPr lang="en-US" sz="2800" b="1" dirty="0">
                <a:solidFill>
                  <a:srgbClr val="FF0000"/>
                </a:solidFill>
              </a:rPr>
              <a:t>produce urine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2- </a:t>
            </a:r>
            <a:r>
              <a:rPr lang="en-US" sz="2800" b="1" dirty="0">
                <a:solidFill>
                  <a:srgbClr val="FF0000"/>
                </a:solidFill>
              </a:rPr>
              <a:t>Collecting duct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concentrate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&amp; carries urine → to minor calyx 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99811"/>
            <a:ext cx="3671961" cy="41135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2FBCB-950A-415F-B156-76EF56301BA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6804025" y="5538788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Nephron</a:t>
            </a:r>
            <a:endParaRPr lang="ar-JO" sz="1600" b="1"/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7715250" y="6019800"/>
            <a:ext cx="14462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Collecting duct</a:t>
            </a:r>
            <a:endParaRPr lang="ar-JO" sz="1600" b="1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8316416" y="2915165"/>
            <a:ext cx="288032" cy="80223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/>
            <a:r>
              <a:rPr lang="en-US" sz="3200" b="1" u="sng"/>
              <a:t>A- The nephron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613"/>
            <a:ext cx="9001125" cy="59055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kidney contains 1- 1.4 million nephrons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Each nephron consists of: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1- </a:t>
            </a:r>
            <a:r>
              <a:rPr lang="en-US" sz="2800" b="1" dirty="0"/>
              <a:t>Renal ( malpigian) corpuscle </a:t>
            </a:r>
            <a:endParaRPr lang="en-US" sz="28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2- </a:t>
            </a:r>
            <a:r>
              <a:rPr lang="en-US" sz="2800" b="1" dirty="0"/>
              <a:t>Proximal convoluted tubule (PCT)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3- </a:t>
            </a:r>
            <a:r>
              <a:rPr lang="en-US" sz="2800" b="1" dirty="0"/>
              <a:t>Loop of Henle</a:t>
            </a:r>
            <a:endParaRPr lang="en-US" sz="28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4- </a:t>
            </a:r>
            <a:r>
              <a:rPr lang="en-US" sz="2800" b="1" dirty="0"/>
              <a:t>Distal convoluted tubule (DCT)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B7A5-2747-4538-B5DE-DA65437115B9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8198" name="Picture 2" descr="http://www.austincc.edu/apreview/NursingPics/RenalPics/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01763"/>
            <a:ext cx="3529013" cy="4979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715000" y="1857375"/>
            <a:ext cx="928688" cy="11430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350"/>
            <a:ext cx="9001125" cy="6454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Classification of nephrons: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u="sng" dirty="0">
                <a:solidFill>
                  <a:srgbClr val="FF0000"/>
                </a:solidFill>
              </a:rPr>
              <a:t>Cortical nephrons</a:t>
            </a:r>
            <a:r>
              <a:rPr lang="en-US" sz="2800" dirty="0">
                <a:solidFill>
                  <a:srgbClr val="FF0000"/>
                </a:solidFill>
              </a:rPr>
              <a:t>:  </a:t>
            </a:r>
            <a:r>
              <a:rPr lang="en-US" sz="2800" dirty="0"/>
              <a:t>85%,  short loop of </a:t>
            </a:r>
            <a:r>
              <a:rPr lang="en-US" sz="2800" dirty="0" err="1"/>
              <a:t>Henle</a:t>
            </a:r>
            <a:r>
              <a:rPr lang="en-US" sz="2800" dirty="0"/>
              <a:t>, extend close to </a:t>
            </a:r>
            <a:r>
              <a:rPr lang="en-US" sz="2800" dirty="0" err="1"/>
              <a:t>cortico</a:t>
            </a:r>
            <a:r>
              <a:rPr lang="en-US" sz="2800" dirty="0"/>
              <a:t>-medullary  junction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 err="1">
                <a:solidFill>
                  <a:srgbClr val="FF0000"/>
                </a:solidFill>
              </a:rPr>
              <a:t>Juxta</a:t>
            </a:r>
            <a:r>
              <a:rPr lang="en-US" sz="2800" dirty="0">
                <a:solidFill>
                  <a:srgbClr val="FF0000"/>
                </a:solidFill>
              </a:rPr>
              <a:t>-medullary nephron</a:t>
            </a:r>
            <a:r>
              <a:rPr lang="en-US" sz="2800" dirty="0"/>
              <a:t>:  has  long Loop of </a:t>
            </a:r>
            <a:r>
              <a:rPr lang="en-US" sz="2800" dirty="0" err="1"/>
              <a:t>Henle</a:t>
            </a:r>
            <a:r>
              <a:rPr lang="en-US" sz="2800" dirty="0"/>
              <a:t>, extend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deep in the medulla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They are responsible for setting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up medullary osmotic gradient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→ production of concentrated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hypertonic urine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44DF0-D716-48C7-BF69-95C66D36E103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9221" name="Picture 6" descr="https://classconnection.s3.amazonaws.com/596/flashcards/1072596/jpg/figure-14-18-1426E19FC9D2DE46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28938"/>
            <a:ext cx="3752850" cy="3643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825" y="3644900"/>
            <a:ext cx="4681538" cy="2232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Renal (Malpigian) corpuscle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5" y="765174"/>
            <a:ext cx="9107487" cy="6048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Renal corpuscle is where blood filtration occurs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it has 2 parts: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</a:t>
            </a:r>
            <a:r>
              <a:rPr lang="en-US" sz="2800" dirty="0">
                <a:solidFill>
                  <a:srgbClr val="FF0000"/>
                </a:solidFill>
              </a:rPr>
              <a:t>urinary &amp; vascular parts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1 - Bowman’s capsule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i="1" dirty="0"/>
              <a:t>Double walled chamber has: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Inner/ visceral layer (podocytes)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Outer /parietal layer (simple squamous epithelium)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2- Glomerulus 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Tuft of capillaries, inside the capsule, supplied by afferent arteriole &amp; drained by efferent arteriole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431925"/>
            <a:ext cx="3351213" cy="292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B010D-A2E9-4B73-8750-56CC21B9E543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10247" name="Picture 2" descr="http://exchangedownloads.smarttech.com/public/content/6e/6ecaadcf-05d0-48ec-9652-fc2b25718afa/previews/small/0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449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 descr="http://upload.wikimedia.org/wikipedia/commons/thumb/3/30/Gray1130.svg/250px-Gray1130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44675"/>
            <a:ext cx="143351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rot="5400000">
            <a:off x="4429125" y="1643063"/>
            <a:ext cx="571500" cy="285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" name="TextBox 14"/>
          <p:cNvSpPr txBox="1">
            <a:spLocks noChangeArrowheads="1"/>
          </p:cNvSpPr>
          <p:nvPr/>
        </p:nvSpPr>
        <p:spPr bwMode="auto">
          <a:xfrm>
            <a:off x="4714875" y="1214438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1</a:t>
            </a:r>
            <a:endParaRPr lang="ar-JO" b="1" dirty="0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3257611" y="2276872"/>
            <a:ext cx="742889" cy="1520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2" name="TextBox 17"/>
          <p:cNvSpPr txBox="1">
            <a:spLocks noChangeArrowheads="1"/>
          </p:cNvSpPr>
          <p:nvPr/>
        </p:nvSpPr>
        <p:spPr bwMode="auto">
          <a:xfrm>
            <a:off x="2955925" y="2123564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2</a:t>
            </a:r>
            <a:endParaRPr lang="ar-JO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Glomerulus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79388" y="765175"/>
            <a:ext cx="8785225" cy="5832475"/>
          </a:xfrm>
        </p:spPr>
        <p:txBody>
          <a:bodyPr/>
          <a:lstStyle/>
          <a:p>
            <a:pPr eaLnBrk="1" hangingPunct="1"/>
            <a:r>
              <a:rPr lang="en-US" sz="2400" b="1" dirty="0"/>
              <a:t>The prefiltered blood enter the glomerulus through afferent a &amp; filtered blood exit through efferent a.</a:t>
            </a:r>
          </a:p>
          <a:p>
            <a:pPr eaLnBrk="1" hangingPunct="1"/>
            <a:r>
              <a:rPr lang="en-US" sz="2400" b="1" dirty="0"/>
              <a:t>The afferent arteriole has </a:t>
            </a:r>
            <a:r>
              <a:rPr lang="en-US" sz="2400" b="1" dirty="0">
                <a:solidFill>
                  <a:srgbClr val="FF0000"/>
                </a:solidFill>
              </a:rPr>
              <a:t>a thicker</a:t>
            </a:r>
            <a:r>
              <a:rPr lang="en-US" sz="2400" b="1" u="sng" dirty="0">
                <a:solidFill>
                  <a:srgbClr val="FF0000"/>
                </a:solidFill>
              </a:rPr>
              <a:t> media</a:t>
            </a:r>
            <a:r>
              <a:rPr lang="en-US" sz="2400" b="1" dirty="0"/>
              <a:t>, and </a:t>
            </a:r>
            <a:r>
              <a:rPr lang="en-US" sz="2400" b="1" dirty="0">
                <a:solidFill>
                  <a:srgbClr val="FF0000"/>
                </a:solidFill>
              </a:rPr>
              <a:t>larger diameter </a:t>
            </a:r>
            <a:r>
              <a:rPr lang="en-US" sz="2400" b="1" dirty="0"/>
              <a:t>than the efferent one </a:t>
            </a:r>
            <a:r>
              <a:rPr lang="en-US" sz="2400" b="1" u="sng" dirty="0"/>
              <a:t>to create a high glomerular pressure </a:t>
            </a:r>
            <a:r>
              <a:rPr lang="en-US" sz="2400" b="1" dirty="0"/>
              <a:t>→ large quantities of filtrate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83049"/>
            <a:ext cx="5051425" cy="3570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85DF8-F09E-4FFE-99F7-11E715DFA743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11271" name="Picture 2" descr="http://upload.wikimedia.org/wikipedia/commons/thumb/2/2b/Physiology_of_Nephron.png/411px-Physiology_of_Nephr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2420938"/>
            <a:ext cx="3209925" cy="410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088F5-68CD-43BC-8C69-670986148876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2292" name="AutoShape 2" descr="https://upload.wikimedia.org/wikipedia/commons/8/8d/2104_Three_Major_Capillary_Type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2293" name="AutoShape 4" descr="https://upload.wikimedia.org/wikipedia/commons/thumb/8/8d/2104_Three_Major_Capillary_Types.jpg/600px-2104_Three_Major_Capillary_Type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2294" name="AutoShape 6" descr="https://classconnection.s3.amazonaws.com/672/flashcards/2654672/png/screen_shot_2014-03-31_at_64244_pm-1451A677FDA5E527E2B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323528" y="4221088"/>
            <a:ext cx="4896544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400" dirty="0"/>
              <a:t>Bowman’s capsule visceral layer is lined with special cells called </a:t>
            </a:r>
            <a:r>
              <a:rPr lang="en-US" sz="2400" dirty="0">
                <a:solidFill>
                  <a:srgbClr val="FF0000"/>
                </a:solidFill>
              </a:rPr>
              <a:t>Podocytes</a:t>
            </a:r>
          </a:p>
          <a:p>
            <a:r>
              <a:rPr lang="en-US" sz="2400" dirty="0"/>
              <a:t>Outer layer lined e simple squamous epithelium</a:t>
            </a:r>
            <a:endParaRPr lang="ar-JO" sz="2400" dirty="0"/>
          </a:p>
        </p:txBody>
      </p:sp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211585" y="516736"/>
            <a:ext cx="5368526" cy="3416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/>
              <a:t>The wall of the glomerular capillaries is lined with fenestrated endothelial cells (70 – 100 nm), restrict the passage of blood cells &amp; proteins </a:t>
            </a:r>
          </a:p>
          <a:p>
            <a:pPr eaLnBrk="1" hangingPunct="1"/>
            <a:r>
              <a:rPr lang="en-US" sz="2400" dirty="0"/>
              <a:t>with continuous basement membrane formed of type IV collagen (-</a:t>
            </a:r>
            <a:r>
              <a:rPr lang="en-US" sz="2400" dirty="0" err="1"/>
              <a:t>ve</a:t>
            </a:r>
            <a:r>
              <a:rPr lang="en-US" sz="2400" dirty="0"/>
              <a:t> charged) which repel portions (-</a:t>
            </a:r>
            <a:r>
              <a:rPr lang="en-US" sz="2400" dirty="0" err="1"/>
              <a:t>ve</a:t>
            </a:r>
            <a:r>
              <a:rPr lang="en-US" sz="2400" dirty="0"/>
              <a:t> charged) from escaping through ( if Abs  attack BM cause damage → </a:t>
            </a:r>
            <a:r>
              <a:rPr lang="en-US" sz="2400" dirty="0">
                <a:solidFill>
                  <a:srgbClr val="FF0000"/>
                </a:solidFill>
              </a:rPr>
              <a:t>glomerulonephritis</a:t>
            </a:r>
            <a:endParaRPr lang="ar-JO" sz="2400" dirty="0">
              <a:solidFill>
                <a:srgbClr val="FF0000"/>
              </a:solidFill>
            </a:endParaRPr>
          </a:p>
        </p:txBody>
      </p:sp>
      <p:pic>
        <p:nvPicPr>
          <p:cNvPr id="12298" name="Picture 2" descr="http://images.slideplayer.com/16/5103145/slides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6" r="25671"/>
          <a:stretch>
            <a:fillRect/>
          </a:stretch>
        </p:blipFill>
        <p:spPr bwMode="auto">
          <a:xfrm>
            <a:off x="5796136" y="666750"/>
            <a:ext cx="3136726" cy="2246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armaceuticals | Free Full-Text | Metformin Protects against Podocyte  Injury in Diabetic Kidney Disease | HTML">
            <a:extLst>
              <a:ext uri="{FF2B5EF4-FFF2-40B4-BE49-F238E27FC236}">
                <a16:creationId xmlns:a16="http://schemas.microsoft.com/office/drawing/2014/main" id="{E1584E23-58EE-4B46-BC2C-31A3FBAB5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1795"/>
          <a:stretch/>
        </p:blipFill>
        <p:spPr bwMode="auto">
          <a:xfrm>
            <a:off x="5652119" y="3165946"/>
            <a:ext cx="3384377" cy="32153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857250"/>
          </a:xfrm>
        </p:spPr>
        <p:txBody>
          <a:bodyPr/>
          <a:lstStyle/>
          <a:p>
            <a:pPr eaLnBrk="1" hangingPunct="1"/>
            <a:r>
              <a:rPr lang="en-US" sz="3200" b="1" u="sng"/>
              <a:t>Podocytes</a:t>
            </a:r>
            <a:endParaRPr lang="ar-JO" sz="3200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836712"/>
            <a:ext cx="8572500" cy="594985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are flattened  cells with several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primary processes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1ry process send numerous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2ry process (</a:t>
            </a:r>
            <a:r>
              <a:rPr lang="en-US" sz="2800" b="1" dirty="0">
                <a:solidFill>
                  <a:srgbClr val="FF0000"/>
                </a:solidFill>
              </a:rPr>
              <a:t>pedicles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Encircle the underlying bl. capillary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2ry process interdigitate  </a:t>
            </a:r>
            <a:r>
              <a:rPr lang="en-US" sz="2800" dirty="0"/>
              <a:t>with each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other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Forming minute spaces in-between called </a:t>
            </a:r>
            <a:r>
              <a:rPr lang="en-US" sz="2800" b="1" dirty="0">
                <a:solidFill>
                  <a:srgbClr val="FF0000"/>
                </a:solidFill>
              </a:rPr>
              <a:t>filtration slits </a:t>
            </a:r>
            <a:r>
              <a:rPr lang="en-US" sz="2800" dirty="0"/>
              <a:t>closed by semipermeable </a:t>
            </a:r>
            <a:r>
              <a:rPr lang="en-US" sz="2800" dirty="0">
                <a:solidFill>
                  <a:srgbClr val="FF0000"/>
                </a:solidFill>
              </a:rPr>
              <a:t>diaphragm (10- 40 nm)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they comprise the main filtration barrier in the glomerulus they also express vit D receptors 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C2E78-2916-4790-ACF0-8A187AD71288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13319" name="Picture 4" descr="http://www.siumed.edu/~dking2/crr/images/gl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42875"/>
            <a:ext cx="3000375" cy="1785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ct.downstate.edu/courseware/histomanual/slides/big/lab_14_0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060848"/>
            <a:ext cx="3000375" cy="2376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F4325-E14D-48FA-B5CD-5E1C4BC893A7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2381250" y="5957888"/>
            <a:ext cx="44053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Filtration slits &amp;  slit diaphragm</a:t>
            </a:r>
            <a:endParaRPr lang="ar-JO" sz="2000" b="1"/>
          </a:p>
        </p:txBody>
      </p:sp>
      <p:pic>
        <p:nvPicPr>
          <p:cNvPr id="14341" name="Picture 2" descr="http://scistand.com/wp-content/uploads/sites/3/2016/02/path_podocyte_2a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3675"/>
            <a:ext cx="3577416" cy="194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AutoShape 4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3" name="AutoShape 6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4" name="AutoShape 8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5" name="AutoShape 10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6" name="AutoShape 12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pic>
        <p:nvPicPr>
          <p:cNvPr id="14347" name="Picture 14" descr="http://dm5migu4zj3pb.cloudfront.net/manuscripts/23000/23577/medium/JCI0423577.f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143125"/>
            <a:ext cx="6786563" cy="378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gure 2 from Regulation of Podocyte apoptosis in Diabetic Kidney Disease -  Role of SHIP2, PDK1 and CDK2 | Semantic Scholar">
            <a:extLst>
              <a:ext uri="{FF2B5EF4-FFF2-40B4-BE49-F238E27FC236}">
                <a16:creationId xmlns:a16="http://schemas.microsoft.com/office/drawing/2014/main" id="{B5F4F83B-27BA-42CC-91D3-592210F92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686240" y="193676"/>
            <a:ext cx="3846200" cy="19208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C008E-5BDB-48F6-93E4-CC5702167DA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15364" name="Picture 2" descr="http://www.meddean.luc.edu/lumen/meded/Histo/HistoImages/hl7A-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/>
          <a:stretch/>
        </p:blipFill>
        <p:spPr bwMode="auto">
          <a:xfrm>
            <a:off x="3963863" y="1025235"/>
            <a:ext cx="5000625" cy="4832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urved Connector 6"/>
          <p:cNvCxnSpPr/>
          <p:nvPr/>
        </p:nvCxnSpPr>
        <p:spPr>
          <a:xfrm rot="5400000" flipH="1" flipV="1">
            <a:off x="6119366" y="4112419"/>
            <a:ext cx="1728787" cy="73025"/>
          </a:xfrm>
          <a:prstGeom prst="curvedConnector3">
            <a:avLst>
              <a:gd name="adj1" fmla="val 46793"/>
            </a:avLst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6200000" flipV="1">
            <a:off x="4715495" y="4076700"/>
            <a:ext cx="1728787" cy="144463"/>
          </a:xfrm>
          <a:prstGeom prst="curvedConnector3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5343872" y="5121275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Capillary lumen</a:t>
            </a:r>
          </a:p>
        </p:txBody>
      </p:sp>
      <p:pic>
        <p:nvPicPr>
          <p:cNvPr id="2050" name="Picture 2" descr="http://ect.downstate.edu/courseware/histomanual/slides/big/lab_14_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25234"/>
            <a:ext cx="3667125" cy="48326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131840" y="548680"/>
            <a:ext cx="1512168" cy="4320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r>
              <a:rPr lang="en-US" sz="2800" u="sng" dirty="0">
                <a:solidFill>
                  <a:srgbClr val="FF0000"/>
                </a:solidFill>
              </a:rPr>
              <a:t>The urinary system consists of: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2 kidneys (Filtrate blood 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2 ureters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Urinary bladder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Urethra </a:t>
            </a:r>
          </a:p>
          <a:p>
            <a:pPr eaLnBrk="1" hangingPunct="1"/>
            <a:r>
              <a:rPr lang="en-US" sz="2800" u="sng" dirty="0">
                <a:solidFill>
                  <a:srgbClr val="FF0000"/>
                </a:solidFill>
              </a:rPr>
              <a:t>Function:</a:t>
            </a:r>
          </a:p>
          <a:p>
            <a:pPr eaLnBrk="1" hangingPunct="1"/>
            <a:r>
              <a:rPr lang="en-US" sz="2800" dirty="0"/>
              <a:t>Removing waste &amp; water from body</a:t>
            </a:r>
          </a:p>
          <a:p>
            <a:pPr eaLnBrk="1" hangingPunct="1"/>
            <a:r>
              <a:rPr lang="en-US" sz="2800" dirty="0"/>
              <a:t>Reabsorption of vital nutrients</a:t>
            </a:r>
          </a:p>
          <a:p>
            <a:pPr eaLnBrk="1" hangingPunct="1"/>
            <a:r>
              <a:rPr lang="en-US" sz="2800" dirty="0"/>
              <a:t>Maintain acid /base balance</a:t>
            </a:r>
          </a:p>
          <a:p>
            <a:pPr eaLnBrk="1" hangingPunct="1"/>
            <a:r>
              <a:rPr lang="en-US" sz="2800" dirty="0"/>
              <a:t>Help in control blood pressure</a:t>
            </a:r>
          </a:p>
          <a:p>
            <a:pPr eaLnBrk="1" hangingPunct="1"/>
            <a:r>
              <a:rPr lang="en-US" sz="2800" dirty="0"/>
              <a:t>Help in produce red blood cells (EPO Hormone)</a:t>
            </a:r>
          </a:p>
          <a:p>
            <a:pPr eaLnBrk="1" hangingPunct="1"/>
            <a:r>
              <a:rPr lang="en-US" sz="2800" dirty="0"/>
              <a:t>Produce </a:t>
            </a:r>
            <a:r>
              <a:rPr lang="en-US" sz="2800" dirty="0" err="1"/>
              <a:t>Calcitriol</a:t>
            </a:r>
            <a:r>
              <a:rPr lang="en-US" sz="2800" dirty="0"/>
              <a:t> (</a:t>
            </a:r>
            <a:r>
              <a:rPr lang="en-US" sz="2800" dirty="0" err="1"/>
              <a:t>Vit</a:t>
            </a:r>
            <a:r>
              <a:rPr lang="en-US" sz="2800" dirty="0"/>
              <a:t>. D) regulate </a:t>
            </a:r>
            <a:r>
              <a:rPr lang="en-US" sz="2800" dirty="0" err="1"/>
              <a:t>Ca</a:t>
            </a:r>
            <a:r>
              <a:rPr lang="en-US" sz="2800" dirty="0"/>
              <a:t>⁺ → healthy bones </a:t>
            </a:r>
          </a:p>
        </p:txBody>
      </p:sp>
      <p:pic>
        <p:nvPicPr>
          <p:cNvPr id="3075" name="Picture 4" descr="23-01_UrnrySysOrgn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8" t="36119" r="2727" b="11765"/>
          <a:stretch>
            <a:fillRect/>
          </a:stretch>
        </p:blipFill>
        <p:spPr bwMode="auto">
          <a:xfrm>
            <a:off x="5715000" y="357189"/>
            <a:ext cx="3321050" cy="472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" y="188913"/>
            <a:ext cx="8858250" cy="6264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cytoplasm of Podocytes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contains ↑free ribosomes, </a:t>
            </a:r>
            <a:r>
              <a:rPr lang="en-US" sz="2800" dirty="0" err="1"/>
              <a:t>rER</a:t>
            </a:r>
            <a:r>
              <a:rPr lang="en-US" sz="2800" dirty="0"/>
              <a:t>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Mitochondria , Golgi, </a:t>
            </a:r>
            <a:r>
              <a:rPr lang="en-US" sz="2800" b="1" dirty="0"/>
              <a:t>actin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   microfilaments</a:t>
            </a:r>
            <a:r>
              <a:rPr lang="en-US" sz="2800" dirty="0"/>
              <a:t> (contractility).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C00000"/>
                </a:solidFill>
              </a:rPr>
              <a:t>Function of </a:t>
            </a:r>
            <a:r>
              <a:rPr lang="en-US" sz="2800" u="sng" dirty="0" err="1">
                <a:solidFill>
                  <a:srgbClr val="C00000"/>
                </a:solidFill>
              </a:rPr>
              <a:t>podocyte</a:t>
            </a:r>
            <a:r>
              <a:rPr lang="en-US" sz="2800" dirty="0"/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1-  formation of blood renal barrier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2- Renewal of glomerular basement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membrane (GBM)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9E538-3B75-467F-8ACB-2ED49C5B7209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16389" name="irc_mi" descr="http://image.slidesharecdn.com/kdneyanatomyphysiologyanddisorders-120122111724-phpapp01/95/kidney-anatomy-physiology-and-disorders-31-728.jpg?cb=132725312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6" t="9067" r="39120" b="10399"/>
          <a:stretch>
            <a:fillRect/>
          </a:stretch>
        </p:blipFill>
        <p:spPr bwMode="auto">
          <a:xfrm>
            <a:off x="5292725" y="260350"/>
            <a:ext cx="3706813" cy="287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AutoShape 2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1" name="AutoShape 4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2" name="AutoShape 6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3" name="AutoShape 8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8001000" y="4214813"/>
            <a:ext cx="50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???</a:t>
            </a:r>
            <a:endParaRPr lang="ar-JO"/>
          </a:p>
        </p:txBody>
      </p:sp>
      <p:pic>
        <p:nvPicPr>
          <p:cNvPr id="16395" name="Picture 2" descr="http://www.hanall.co.kr/upload/%EC%82%AC%EB%B3%B8%20-%20filter%20sli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040" b="7802"/>
          <a:stretch>
            <a:fillRect/>
          </a:stretch>
        </p:blipFill>
        <p:spPr bwMode="auto">
          <a:xfrm>
            <a:off x="5572125" y="3286125"/>
            <a:ext cx="3143250" cy="335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Blood Renal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735013"/>
            <a:ext cx="9036050" cy="60071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Barrier that separate blood inside glomerular capillaries from glomerular filtrate inside Bowman’s space &amp; through which filtration of blood occur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Formed of 3 layers: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1- Glomerular endothelium (fenestrated)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2- Basement </a:t>
            </a:r>
            <a:r>
              <a:rPr lang="en-US" sz="2800" dirty="0" err="1"/>
              <a:t>m.</a:t>
            </a:r>
            <a:r>
              <a:rPr lang="en-US" sz="2800" dirty="0"/>
              <a:t> (continuous &amp; -</a:t>
            </a:r>
            <a:r>
              <a:rPr lang="en-US" sz="2800" dirty="0" err="1"/>
              <a:t>ve</a:t>
            </a:r>
            <a:r>
              <a:rPr lang="en-US" sz="2800" dirty="0"/>
              <a:t> charged 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3- Filtration slit diaphragms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28CC0-46CF-4DCB-9B35-F7FB68986A79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17415" name="Picture 2" descr="http://www.siumed.edu/~dking2/crr/images/glom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24400"/>
            <a:ext cx="3887787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443663" y="1628775"/>
            <a:ext cx="2628900" cy="5000625"/>
            <a:chOff x="6286500" y="1628775"/>
            <a:chExt cx="2786063" cy="5000625"/>
          </a:xfrm>
        </p:grpSpPr>
        <p:grpSp>
          <p:nvGrpSpPr>
            <p:cNvPr id="9" name="Group 8"/>
            <p:cNvGrpSpPr/>
            <p:nvPr/>
          </p:nvGrpSpPr>
          <p:grpSpPr>
            <a:xfrm>
              <a:off x="6286500" y="1628775"/>
              <a:ext cx="2786063" cy="5000625"/>
              <a:chOff x="6286500" y="1628775"/>
              <a:chExt cx="2786063" cy="5000625"/>
            </a:xfrm>
          </p:grpSpPr>
          <p:pic>
            <p:nvPicPr>
              <p:cNvPr id="17414" name="Picture 2" descr="http://www.hanall.co.kr/upload/%EC%82%AC%EB%B3%B8%20-%20filter%20sli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6500" y="1628775"/>
                <a:ext cx="2786063" cy="50006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6444208" y="2348880"/>
                <a:ext cx="788640" cy="78605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 flipH="1">
              <a:off x="8244408" y="3171606"/>
              <a:ext cx="828155" cy="54542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/>
            <a:r>
              <a:rPr lang="en-US" sz="3200" b="1" u="sng"/>
              <a:t>Mesangial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Specialized cells found around glomerular capillaries of the kidney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They are 2 types: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1- Intra -glomerular 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located along glomerular capillaries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within renal corpuscle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2- Extra-glomerular (</a:t>
            </a:r>
            <a:r>
              <a:rPr lang="en-US" sz="2800" u="sng" dirty="0" err="1">
                <a:solidFill>
                  <a:srgbClr val="FF0000"/>
                </a:solidFill>
              </a:rPr>
              <a:t>Lacis</a:t>
            </a:r>
            <a:r>
              <a:rPr lang="en-US" sz="2800" u="sng" dirty="0">
                <a:solidFill>
                  <a:srgbClr val="FF0000"/>
                </a:solidFill>
              </a:rPr>
              <a:t> cells) 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located at the vascular pole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pic>
        <p:nvPicPr>
          <p:cNvPr id="18437" name="Picture 2" descr="http://exchangedownloads.smarttech.com/public/content/6e/6ecaadcf-05d0-48ec-9652-fc2b25718afa/previews/small/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4450"/>
            <a:ext cx="19446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http://upload.wikimedia.org/wikipedia/commons/7/79/Kidney_Nephron_Ce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125663"/>
            <a:ext cx="3398838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4284663" y="1773238"/>
            <a:ext cx="3279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Extra-glomerular mesangial cells</a:t>
            </a:r>
          </a:p>
        </p:txBody>
      </p:sp>
      <p:cxnSp>
        <p:nvCxnSpPr>
          <p:cNvPr id="8" name="Straight Arrow Connector 7"/>
          <p:cNvCxnSpPr>
            <a:stCxn id="18439" idx="2"/>
          </p:cNvCxnSpPr>
          <p:nvPr/>
        </p:nvCxnSpPr>
        <p:spPr>
          <a:xfrm>
            <a:off x="5924550" y="2141538"/>
            <a:ext cx="1279525" cy="9763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668963" y="4292600"/>
            <a:ext cx="1135062" cy="7842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2" name="TextBox 12"/>
          <p:cNvSpPr txBox="1">
            <a:spLocks noChangeArrowheads="1"/>
          </p:cNvSpPr>
          <p:nvPr/>
        </p:nvSpPr>
        <p:spPr bwMode="auto">
          <a:xfrm>
            <a:off x="4562475" y="5084763"/>
            <a:ext cx="1809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Intra-glomerular </a:t>
            </a:r>
          </a:p>
          <a:p>
            <a:pPr eaLnBrk="1" hangingPunct="1"/>
            <a:r>
              <a:rPr lang="en-US" b="1"/>
              <a:t> mesangial cells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8AA05-1F5E-4158-8A50-6588DAC6E4C0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388" y="0"/>
            <a:ext cx="8856662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Intra-glomerular </a:t>
            </a:r>
            <a:r>
              <a:rPr lang="en-US" sz="2800" b="1" u="sng" dirty="0" err="1">
                <a:solidFill>
                  <a:srgbClr val="FF0000"/>
                </a:solidFill>
              </a:rPr>
              <a:t>mesangial</a:t>
            </a:r>
            <a:r>
              <a:rPr lang="en-US" sz="2800" b="1" u="sng" dirty="0">
                <a:solidFill>
                  <a:srgbClr val="FF0000"/>
                </a:solidFill>
              </a:rPr>
              <a:t> cells: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Specialized </a:t>
            </a:r>
            <a:r>
              <a:rPr lang="en-US" sz="2800" b="1" dirty="0">
                <a:solidFill>
                  <a:srgbClr val="FF0000"/>
                </a:solidFill>
              </a:rPr>
              <a:t>pericytes</a:t>
            </a:r>
            <a:r>
              <a:rPr lang="en-US" sz="2800" dirty="0"/>
              <a:t> located between the endothelial cells &amp; the basement membrane of glomerular capillaries form </a:t>
            </a:r>
            <a:r>
              <a:rPr lang="en-US" sz="2800" b="1" dirty="0" err="1">
                <a:solidFill>
                  <a:srgbClr val="FF0000"/>
                </a:solidFill>
              </a:rPr>
              <a:t>mesangium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1- Filtration: regulate bl. flow of glomerular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capillaries by their contractile activity →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control GFR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2- Structural support to glomerulus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3- Phagocytosis &amp; renewal of BM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E2CD1-EF90-44F0-B238-AC2A10CD3111}" type="slidenum">
              <a:rPr lang="en-US"/>
              <a:pPr>
                <a:defRPr/>
              </a:pPr>
              <a:t>23</a:t>
            </a:fld>
            <a:endParaRPr lang="en-US"/>
          </a:p>
        </p:txBody>
      </p:sp>
      <p:pic>
        <p:nvPicPr>
          <p:cNvPr id="19461" name="Picture 2" descr="http://upload.wikimedia.org/wikipedia/commons/7/79/Kidney_Nephron_Ce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/>
          <a:stretch>
            <a:fillRect/>
          </a:stretch>
        </p:blipFill>
        <p:spPr bwMode="auto">
          <a:xfrm>
            <a:off x="6553200" y="1336674"/>
            <a:ext cx="2410817" cy="256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5364163" y="1484784"/>
            <a:ext cx="1944141" cy="10801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4" descr="https://s3.amazonaws.com/classconnection/521/flashcards/2279521/png/screen_shot_2014-11-22_at_122857_pm-149D8C3F74B70084794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35425"/>
            <a:ext cx="3168650" cy="256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333375"/>
            <a:ext cx="8531225" cy="6408738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Extra-glomerular </a:t>
            </a:r>
            <a:r>
              <a:rPr lang="en-US" sz="2800" b="1" u="sng" dirty="0" err="1">
                <a:solidFill>
                  <a:srgbClr val="FF0000"/>
                </a:solidFill>
              </a:rPr>
              <a:t>mesangial</a:t>
            </a:r>
            <a:r>
              <a:rPr lang="en-US" sz="2800" b="1" u="sng" dirty="0">
                <a:solidFill>
                  <a:srgbClr val="FF0000"/>
                </a:solidFill>
              </a:rPr>
              <a:t> cells (</a:t>
            </a:r>
            <a:r>
              <a:rPr lang="en-US" sz="2800" b="1" u="sng" dirty="0" err="1">
                <a:solidFill>
                  <a:srgbClr val="FF0000"/>
                </a:solidFill>
              </a:rPr>
              <a:t>Lacis</a:t>
            </a:r>
            <a:r>
              <a:rPr lang="en-US" sz="2800" b="1" u="sng" dirty="0">
                <a:solidFill>
                  <a:srgbClr val="FF0000"/>
                </a:solidFill>
              </a:rPr>
              <a:t> cells):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Specialized </a:t>
            </a:r>
            <a:r>
              <a:rPr lang="en-US" sz="2800" b="1" dirty="0"/>
              <a:t>smooth </a:t>
            </a:r>
            <a:r>
              <a:rPr lang="en-US" sz="2800" b="1" dirty="0" err="1"/>
              <a:t>ms</a:t>
            </a:r>
            <a:r>
              <a:rPr lang="en-US" sz="2800" b="1" dirty="0"/>
              <a:t> cells </a:t>
            </a:r>
            <a:r>
              <a:rPr lang="en-US" sz="2800" dirty="0"/>
              <a:t>found outside the glomerulus , at the vascular end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1- Role in regulation of </a:t>
            </a:r>
            <a:r>
              <a:rPr lang="en-US" sz="2800" dirty="0" err="1"/>
              <a:t>bl</a:t>
            </a:r>
            <a:r>
              <a:rPr lang="en-US" sz="2800" dirty="0"/>
              <a:t> flow to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kidney &amp; systemic bl. pressure via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Renin-Angiotensin-Aldosterone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system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2- Part of </a:t>
            </a:r>
            <a:r>
              <a:rPr lang="en-US" sz="2800" b="1" dirty="0" err="1">
                <a:solidFill>
                  <a:srgbClr val="FF0000"/>
                </a:solidFill>
              </a:rPr>
              <a:t>Juxta</a:t>
            </a:r>
            <a:r>
              <a:rPr lang="en-US" sz="2800" b="1" dirty="0">
                <a:solidFill>
                  <a:srgbClr val="FF0000"/>
                </a:solidFill>
              </a:rPr>
              <a:t>-glomerular apparatus</a:t>
            </a:r>
            <a:r>
              <a:rPr lang="en-US" sz="2800" dirty="0"/>
              <a:t>, together  with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macula </a:t>
            </a:r>
            <a:r>
              <a:rPr lang="en-US" sz="2800" dirty="0" err="1"/>
              <a:t>densa</a:t>
            </a:r>
            <a:r>
              <a:rPr lang="en-US" sz="2800" dirty="0"/>
              <a:t> &amp; granular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3- may play role in secretion of </a:t>
            </a:r>
            <a:r>
              <a:rPr lang="en-US" sz="2800" u="sng" dirty="0">
                <a:solidFill>
                  <a:srgbClr val="FF0000"/>
                </a:solidFill>
              </a:rPr>
              <a:t>erythropoietin Hormone</a:t>
            </a:r>
            <a:r>
              <a:rPr lang="en-US" sz="28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7E127-3B8D-4BDC-8F1E-001BF427F85A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20485" name="AutoShape 2" descr="https://classconnection.s3.amazonaws.com/381/flashcards/2184381/png/extra-144E2B0AAA779A87D2B.png"/>
          <p:cNvSpPr>
            <a:spLocks noChangeAspect="1" noChangeArrowheads="1"/>
          </p:cNvSpPr>
          <p:nvPr/>
        </p:nvSpPr>
        <p:spPr bwMode="auto">
          <a:xfrm>
            <a:off x="155575" y="-1058863"/>
            <a:ext cx="262890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86" name="Picture 6" descr="http://www.easynotecards.com/uploads/1142/71/_53022d86_13d85ffda7d__8000_000029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41438"/>
            <a:ext cx="3671887" cy="295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en-US" sz="3200" b="1" u="sng"/>
              <a:t>Juxtaglomerular apparatus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646113"/>
            <a:ext cx="8713788" cy="6019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Located at the vascular end of renal corpuscle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Consists of 3 components: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1- </a:t>
            </a:r>
            <a:r>
              <a:rPr lang="en-US" sz="2800" i="1" dirty="0">
                <a:solidFill>
                  <a:srgbClr val="C00000"/>
                </a:solidFill>
              </a:rPr>
              <a:t>Macula </a:t>
            </a:r>
            <a:r>
              <a:rPr lang="en-US" sz="2800" i="1" dirty="0" err="1">
                <a:solidFill>
                  <a:srgbClr val="C00000"/>
                </a:solidFill>
              </a:rPr>
              <a:t>densa</a:t>
            </a:r>
            <a:endParaRPr lang="en-US" sz="2800" i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(lining of distal convoluted T. 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2- </a:t>
            </a:r>
            <a:r>
              <a:rPr lang="en-US" sz="2800" i="1" dirty="0">
                <a:solidFill>
                  <a:srgbClr val="FF0000"/>
                </a:solidFill>
              </a:rPr>
              <a:t>Granular (juxtaglomerular)cells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(wall of afferent arteriole)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3- </a:t>
            </a:r>
            <a:r>
              <a:rPr lang="en-US" sz="2800" i="1" dirty="0" err="1">
                <a:solidFill>
                  <a:srgbClr val="C00000"/>
                </a:solidFill>
              </a:rPr>
              <a:t>Lacis</a:t>
            </a:r>
            <a:r>
              <a:rPr lang="en-US" sz="2800" i="1" dirty="0">
                <a:solidFill>
                  <a:srgbClr val="C00000"/>
                </a:solidFill>
              </a:rPr>
              <a:t> cells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(</a:t>
            </a:r>
            <a:r>
              <a:rPr lang="en-US" sz="2800" dirty="0"/>
              <a:t>Extra-glomerular </a:t>
            </a:r>
            <a:r>
              <a:rPr lang="en-US" sz="2800" dirty="0" err="1"/>
              <a:t>mesangial</a:t>
            </a:r>
            <a:r>
              <a:rPr lang="en-US" sz="2800" dirty="0"/>
              <a:t> cells) </a:t>
            </a:r>
            <a:endParaRPr lang="en-US" sz="2800" i="1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1125538"/>
            <a:ext cx="3713163" cy="251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2CF18-48BE-45FD-8F27-16EADF775ED9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21511" name="Picture 2" descr="http://www.easynotecards.com/uploads/1142/71/_53022d86_13d85ffda7d__8000_000029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8"/>
          <a:stretch>
            <a:fillRect/>
          </a:stretch>
        </p:blipFill>
        <p:spPr bwMode="auto">
          <a:xfrm>
            <a:off x="5322888" y="3860800"/>
            <a:ext cx="3713162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019925" y="908050"/>
            <a:ext cx="677863" cy="10080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08850" y="115888"/>
            <a:ext cx="776288" cy="12414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21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1-</a:t>
            </a:r>
            <a:r>
              <a:rPr lang="en-US" sz="2800" b="1" u="sng" dirty="0"/>
              <a:t> Macula </a:t>
            </a:r>
            <a:r>
              <a:rPr lang="en-US" sz="2800" b="1" u="sng" dirty="0" err="1"/>
              <a:t>densa</a:t>
            </a:r>
            <a:r>
              <a:rPr lang="en-US" sz="2800" b="1" u="sng" dirty="0"/>
              <a:t> (</a:t>
            </a:r>
            <a:r>
              <a:rPr lang="en-US" sz="2800" b="1" u="sng" dirty="0" err="1"/>
              <a:t>Nacl</a:t>
            </a:r>
            <a:r>
              <a:rPr lang="en-US" sz="2800" b="1" u="sng" dirty="0"/>
              <a:t>)</a:t>
            </a:r>
            <a:r>
              <a:rPr lang="en-US" dirty="0"/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The part of DCT the fits between the </a:t>
            </a:r>
            <a:r>
              <a:rPr lang="en-US" sz="2800" dirty="0" err="1"/>
              <a:t>aff</a:t>
            </a:r>
            <a:r>
              <a:rPr lang="en-US" sz="2800" dirty="0"/>
              <a:t>. &amp; eff. Arterioles   Cells↑ in length→ become columnar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The nuclei of cells become </a:t>
            </a:r>
            <a:r>
              <a:rPr lang="en-US" sz="2800" dirty="0">
                <a:solidFill>
                  <a:srgbClr val="FF0000"/>
                </a:solidFill>
              </a:rPr>
              <a:t>apical</a:t>
            </a:r>
            <a:r>
              <a:rPr lang="en-US" sz="2800" dirty="0"/>
              <a:t>, deeply stained &amp; closely packed appear as </a:t>
            </a:r>
            <a:r>
              <a:rPr lang="en-US" sz="2800" u="sng" dirty="0"/>
              <a:t>dark spots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Golgi complex is </a:t>
            </a:r>
            <a:r>
              <a:rPr lang="en-US" sz="2800" dirty="0">
                <a:solidFill>
                  <a:srgbClr val="FF0000"/>
                </a:solidFill>
              </a:rPr>
              <a:t>infra-nuclear</a:t>
            </a:r>
            <a:r>
              <a:rPr lang="en-US" sz="2800" dirty="0"/>
              <a:t> ( basal)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</a:rPr>
              <a:t>Basement membrane is lost</a:t>
            </a:r>
            <a:r>
              <a:rPr lang="en-US" sz="2800" dirty="0"/>
              <a:t>, so these cells are in contact e granular cells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Act as </a:t>
            </a:r>
            <a:r>
              <a:rPr lang="en-US" sz="2800" u="sng" dirty="0" err="1">
                <a:solidFill>
                  <a:srgbClr val="FF0000"/>
                </a:solidFill>
              </a:rPr>
              <a:t>osmoreceptors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 that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monitor the level of Na⁺ ions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of the filtrate in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the lumen of DCT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4392612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A0097-C22D-423A-A96A-67573B0EA190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4929188" y="4786313"/>
            <a:ext cx="47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Na</a:t>
            </a:r>
            <a:endParaRPr lang="ar-JO" sz="20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5888"/>
            <a:ext cx="8928100" cy="65532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2-</a:t>
            </a:r>
            <a:r>
              <a:rPr lang="en-US" b="1" dirty="0"/>
              <a:t> </a:t>
            </a:r>
            <a:r>
              <a:rPr lang="en-US" sz="2800" b="1" u="sng" dirty="0"/>
              <a:t>Juxtaglomerular cells ( granular) cells: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Modified smooth muscle cells </a:t>
            </a:r>
            <a:r>
              <a:rPr lang="en-US" sz="2800" dirty="0"/>
              <a:t>present in the </a:t>
            </a:r>
            <a:r>
              <a:rPr lang="en-US" sz="2800" u="sng" dirty="0">
                <a:solidFill>
                  <a:srgbClr val="FF0000"/>
                </a:solidFill>
              </a:rPr>
              <a:t>tunica media </a:t>
            </a:r>
            <a:r>
              <a:rPr lang="en-US" sz="2800" dirty="0"/>
              <a:t>of the afferent arteriole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Nuclei of cells become </a:t>
            </a:r>
            <a:r>
              <a:rPr lang="en-US" sz="2800" u="sng" dirty="0"/>
              <a:t>rounded</a:t>
            </a:r>
            <a:r>
              <a:rPr lang="en-US" sz="2800" dirty="0"/>
              <a:t> instead of being elongated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Cytoplasm contain secretory granules contain </a:t>
            </a:r>
            <a:r>
              <a:rPr lang="en-US" sz="2800" b="1" dirty="0">
                <a:solidFill>
                  <a:srgbClr val="FF0000"/>
                </a:solidFill>
              </a:rPr>
              <a:t>Renin H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Secrete </a:t>
            </a:r>
            <a:r>
              <a:rPr lang="en-US" sz="2800" b="1" dirty="0"/>
              <a:t>Renin H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31134-C7DF-4DBC-92AE-FD34190ECAC5}" type="slidenum">
              <a:rPr lang="en-US"/>
              <a:pPr>
                <a:defRPr/>
              </a:pPr>
              <a:t>27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779838" y="3108325"/>
            <a:ext cx="5113337" cy="3633788"/>
            <a:chOff x="3779838" y="3108325"/>
            <a:chExt cx="5113337" cy="3633788"/>
          </a:xfrm>
        </p:grpSpPr>
        <p:pic>
          <p:nvPicPr>
            <p:cNvPr id="23557" name="Picture 2" descr="http://humanphysiology.tuars.com/program/section7/7ch03/7ch03img/7c03p17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838" y="3108325"/>
              <a:ext cx="5113337" cy="36337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779838" y="4437112"/>
              <a:ext cx="792162" cy="72008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333375"/>
            <a:ext cx="8712200" cy="61198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3- </a:t>
            </a:r>
            <a:r>
              <a:rPr lang="en-US" sz="2800" b="1" u="sng" dirty="0"/>
              <a:t>Extraglomerular mesangial cells (</a:t>
            </a:r>
            <a:r>
              <a:rPr lang="en-US" sz="2800" b="1" u="sng" dirty="0" err="1"/>
              <a:t>Lacis</a:t>
            </a:r>
            <a:r>
              <a:rPr lang="en-US" sz="2800" b="1" u="sng" dirty="0"/>
              <a:t> cells):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Small pale stained cells occupy the space between the afferent arteriole, eff. arteriole &amp; macula </a:t>
            </a:r>
            <a:r>
              <a:rPr lang="en-US" sz="2800" dirty="0" err="1"/>
              <a:t>densa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Supportive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Transmit signals  from macula </a:t>
            </a:r>
            <a:r>
              <a:rPr lang="en-US" sz="2800" dirty="0" err="1"/>
              <a:t>densa</a:t>
            </a:r>
            <a:r>
              <a:rPr lang="en-US" sz="2800" dirty="0"/>
              <a:t> → glomerulus → vasoconstriction of  blood vessels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3C5EB-51DB-464A-A5C2-964D79F0C6EB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24581" name="Picture 2" descr="http://www.easynotecards.com/uploads/1142/71/_53022d86_13d85ffda7d__8000_000029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933825"/>
            <a:ext cx="5040313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88913"/>
            <a:ext cx="8640762" cy="64087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 of Juxtaglomerular apparatus: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Regulation of  glomerular filtrate rate &amp; blood pressure  through  the Renin- angiotensin – Aldosterone system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46250"/>
            <a:ext cx="7991475" cy="4995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7D78-F615-493D-A1E5-91CEF4EADAB0}" type="slidenum">
              <a:rPr lang="en-US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Kidneys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765175"/>
            <a:ext cx="8805863" cy="59769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 structure of  the Kidney</a:t>
            </a:r>
            <a:r>
              <a:rPr lang="en-US" sz="2800" dirty="0"/>
              <a:t>:</a:t>
            </a:r>
            <a:endParaRPr lang="en-US" sz="2400" b="1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Stroma</a:t>
            </a:r>
            <a:r>
              <a:rPr lang="en-US" sz="2800" dirty="0"/>
              <a:t> : capsule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</a:rPr>
              <a:t>Parenchyma</a:t>
            </a:r>
            <a:r>
              <a:rPr lang="en-US" sz="2800" dirty="0"/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Cortex ( outer part)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Medulla (inner part)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95B5C-071C-4864-9C94-0F1FAD6971D4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4102" name="Picture 2" descr="http://legacy.owensboro.kctcs.edu/gcaplan/anat2/notes/Image13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5"/>
          <a:stretch>
            <a:fillRect/>
          </a:stretch>
        </p:blipFill>
        <p:spPr bwMode="auto">
          <a:xfrm>
            <a:off x="4787900" y="981075"/>
            <a:ext cx="4013200" cy="516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5429250" y="4357688"/>
            <a:ext cx="785813" cy="1428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TextBox 10"/>
          <p:cNvSpPr txBox="1">
            <a:spLocks noChangeArrowheads="1"/>
          </p:cNvSpPr>
          <p:nvPr/>
        </p:nvSpPr>
        <p:spPr bwMode="auto">
          <a:xfrm>
            <a:off x="4822825" y="4487863"/>
            <a:ext cx="110648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capsule</a:t>
            </a:r>
            <a:endParaRPr lang="ar-JO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0"/>
            <a:ext cx="9036050" cy="68580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</a:t>
            </a:r>
            <a:r>
              <a:rPr lang="en-US" sz="2800" u="sng" dirty="0">
                <a:solidFill>
                  <a:srgbClr val="FF0000"/>
                </a:solidFill>
              </a:rPr>
              <a:t>Mechanism of Renin- angiotensin – </a:t>
            </a:r>
            <a:r>
              <a:rPr lang="en-US" sz="2800" u="sng" dirty="0" err="1">
                <a:solidFill>
                  <a:srgbClr val="FF0000"/>
                </a:solidFill>
              </a:rPr>
              <a:t>aldosterone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Drop in blood pressure or blood volume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↓ volume of glomerular filtrate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↓ Na &amp; Cl concentration In DCT.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Macula </a:t>
            </a:r>
            <a:r>
              <a:rPr lang="en-US" sz="2800" dirty="0" err="1"/>
              <a:t>densa</a:t>
            </a:r>
            <a:r>
              <a:rPr lang="en-US" sz="2800" dirty="0"/>
              <a:t> monitor these changes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++ JG cells → Renin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changes angiotensinogen in blood ( formed by liver)→    angiotensin I → lung (has ACE) → angiotensin II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2283D-49DF-4D43-A141-AEC182311DCD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7689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/>
              <a:t>Angiotensin</a:t>
            </a:r>
            <a:r>
              <a:rPr lang="en-US" sz="2800" b="1" u="sng" dirty="0"/>
              <a:t> II is: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potent vasoconstrictor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++ release of Aldosterone  from adrenal cortex  &amp; ADH from posterior pituitary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rgbClr val="FF0000"/>
                </a:solidFill>
              </a:rPr>
              <a:t>Aldosterone</a:t>
            </a:r>
            <a:r>
              <a:rPr lang="en-US" sz="2800" dirty="0"/>
              <a:t> promotes reabsorption of </a:t>
            </a:r>
            <a:r>
              <a:rPr lang="en-US" sz="2800" dirty="0" err="1"/>
              <a:t>Nacl</a:t>
            </a:r>
            <a:r>
              <a:rPr lang="en-US" sz="2800" dirty="0"/>
              <a:t> by DCT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rgbClr val="FF0000"/>
                </a:solidFill>
              </a:rPr>
              <a:t>ADH</a:t>
            </a:r>
            <a:r>
              <a:rPr lang="en-US" sz="2800" dirty="0"/>
              <a:t> promotes water reabsorption from collecting tubules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Both will cause ↑ blood pressure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ar-J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A104C5-546E-47BE-838F-23DE483FCABC}" type="slidenum">
              <a:rPr lang="en-US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825" y="0"/>
            <a:ext cx="8229600" cy="5492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u="sng" dirty="0"/>
              <a:t>Proximal &amp; distal convoluted tubules</a:t>
            </a:r>
          </a:p>
        </p:txBody>
      </p:sp>
      <p:sp>
        <p:nvSpPr>
          <p:cNvPr id="28675" name="Text Placeholder 4"/>
          <p:cNvSpPr>
            <a:spLocks noGrp="1"/>
          </p:cNvSpPr>
          <p:nvPr>
            <p:ph type="body" idx="1"/>
          </p:nvPr>
        </p:nvSpPr>
        <p:spPr>
          <a:xfrm>
            <a:off x="962025" y="549275"/>
            <a:ext cx="2457450" cy="35877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b="0"/>
              <a:t>                   </a:t>
            </a:r>
            <a:r>
              <a:rPr lang="en-US"/>
              <a:t>PCT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79388" y="836613"/>
            <a:ext cx="4389437" cy="59594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Longer+  narrow lumen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Lined e 3-5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Ill-defined cell borders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apical brush border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Reabsorption </a:t>
            </a:r>
            <a:r>
              <a:rPr lang="en-US" dirty="0"/>
              <a:t>of water (Na⁺ pump), sugar , amino acids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err="1"/>
              <a:t>Secrtion</a:t>
            </a:r>
            <a:r>
              <a:rPr lang="en-US" dirty="0"/>
              <a:t> of some metabolites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( penicillin , dyes, ammonia)  </a:t>
            </a:r>
          </a:p>
        </p:txBody>
      </p:sp>
      <p:sp>
        <p:nvSpPr>
          <p:cNvPr id="2867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3438" y="549275"/>
            <a:ext cx="4043362" cy="35877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                         DCT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72000" y="836613"/>
            <a:ext cx="4537075" cy="59055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Shorter + wide lumen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Lined e 5-8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clear cell borders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No brush border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Reabsorption of water under  effect of Aldosterone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5931C-8146-40C3-881E-13BA60DFB4FD}" type="slidenum">
              <a:rPr lang="en-US"/>
              <a:pPr>
                <a:defRPr/>
              </a:pPr>
              <a:t>32</a:t>
            </a:fld>
            <a:endParaRPr lang="en-US"/>
          </a:p>
        </p:txBody>
      </p:sp>
      <p:pic>
        <p:nvPicPr>
          <p:cNvPr id="28681" name="irc_mi" descr="http://www.histology.leeds.ac.uk/urinary/assets/ts_tubul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5" b="27736"/>
          <a:stretch>
            <a:fillRect/>
          </a:stretch>
        </p:blipFill>
        <p:spPr bwMode="auto">
          <a:xfrm>
            <a:off x="5291138" y="4710113"/>
            <a:ext cx="2376487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irc_mi" descr="http://www.histology.leeds.ac.uk/urinary/assets/ts_tubul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03" b="70738"/>
          <a:stretch>
            <a:fillRect/>
          </a:stretch>
        </p:blipFill>
        <p:spPr bwMode="auto">
          <a:xfrm>
            <a:off x="971550" y="4854575"/>
            <a:ext cx="22320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4" descr="https://classconnection.s3.amazonaws.com/975/flashcards/1102975/png/untitled113323395607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r="23860" b="11938"/>
          <a:stretch>
            <a:fillRect/>
          </a:stretch>
        </p:blipFill>
        <p:spPr bwMode="auto">
          <a:xfrm>
            <a:off x="7524750" y="115888"/>
            <a:ext cx="1501775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777876"/>
          </a:xfrm>
        </p:spPr>
        <p:txBody>
          <a:bodyPr/>
          <a:lstStyle/>
          <a:p>
            <a:pPr eaLnBrk="1" hangingPunct="1"/>
            <a:r>
              <a:rPr lang="en-US" sz="3200" b="1" u="sng"/>
              <a:t>Loop of Henle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150"/>
            <a:ext cx="8856663" cy="597693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Variable in length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Thin segment: lined by simple squamous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Thick segment: lined by simple cubical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descend from cortex to medulla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Create concentration gradient in the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medulla of kidney → produce hypertonic urine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i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/>
              <a:t>The </a:t>
            </a:r>
            <a:r>
              <a:rPr lang="en-US" sz="2800" b="1" i="1" dirty="0">
                <a:solidFill>
                  <a:srgbClr val="FF0000"/>
                </a:solidFill>
              </a:rPr>
              <a:t>descending limb </a:t>
            </a:r>
            <a:r>
              <a:rPr lang="en-US" sz="2800" i="1" dirty="0"/>
              <a:t>has ↑permeability to water,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   ↓ permeability to ions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/>
              <a:t>The </a:t>
            </a:r>
            <a:r>
              <a:rPr lang="en-US" sz="2800" b="1" i="1" dirty="0">
                <a:solidFill>
                  <a:srgbClr val="FF0000"/>
                </a:solidFill>
              </a:rPr>
              <a:t>ascending limb </a:t>
            </a:r>
            <a:r>
              <a:rPr lang="en-US" sz="2800" i="1" dirty="0"/>
              <a:t>is permeable to ions.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    impermeable to water.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1DD4D-80C4-499E-A308-05598EC2E0EB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29702" name="Picture 2" descr="https://classconnection.s3.amazonaws.com/975/flashcards/1102975/png/untitled113323395607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3" r="39156"/>
          <a:stretch>
            <a:fillRect/>
          </a:stretch>
        </p:blipFill>
        <p:spPr bwMode="auto">
          <a:xfrm>
            <a:off x="6084888" y="188913"/>
            <a:ext cx="2879725" cy="3671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17463"/>
            <a:ext cx="8229600" cy="638176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The collecting 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150"/>
            <a:ext cx="8928100" cy="61658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excretory portion of renal tubules, under </a:t>
            </a:r>
            <a:r>
              <a:rPr lang="en-US" sz="2800" b="1" dirty="0"/>
              <a:t>ADH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with simple cuboidal epithelium.  Each 6-8 collecting ducts drain into →tips of medullary pyramid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2 types of cells line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collecting tubules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Principle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Intercalated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4681538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836F5-111B-4EDC-8513-BC0B9798CD2F}" type="slidenum">
              <a:rPr lang="en-US"/>
              <a:pPr>
                <a:defRPr/>
              </a:pPr>
              <a:t>34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172450" y="2636838"/>
            <a:ext cx="792163" cy="10080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Placeholder 5"/>
          <p:cNvSpPr>
            <a:spLocks noGrp="1"/>
          </p:cNvSpPr>
          <p:nvPr>
            <p:ph type="body" idx="1"/>
          </p:nvPr>
        </p:nvSpPr>
        <p:spPr>
          <a:xfrm>
            <a:off x="323850" y="0"/>
            <a:ext cx="4184650" cy="639763"/>
          </a:xfrm>
        </p:spPr>
        <p:txBody>
          <a:bodyPr/>
          <a:lstStyle/>
          <a:p>
            <a:pPr eaLnBrk="1" hangingPunct="1"/>
            <a:r>
              <a:rPr lang="en-US"/>
              <a:t>              Principle cells</a:t>
            </a:r>
          </a:p>
        </p:txBody>
      </p:sp>
      <p:sp>
        <p:nvSpPr>
          <p:cNvPr id="31747" name="Content Placeholder 6"/>
          <p:cNvSpPr>
            <a:spLocks noGrp="1"/>
          </p:cNvSpPr>
          <p:nvPr>
            <p:ph sz="half" idx="2"/>
          </p:nvPr>
        </p:nvSpPr>
        <p:spPr>
          <a:xfrm>
            <a:off x="124519" y="549275"/>
            <a:ext cx="4735513" cy="2879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Numerous</a:t>
            </a:r>
          </a:p>
          <a:p>
            <a:pPr eaLnBrk="1" hangingPunct="1"/>
            <a:r>
              <a:rPr lang="en-US" b="1" dirty="0"/>
              <a:t>Very sensitive to ADH </a:t>
            </a:r>
            <a:r>
              <a:rPr lang="en-US" dirty="0"/>
              <a:t>→</a:t>
            </a:r>
          </a:p>
          <a:p>
            <a:pPr eaLnBrk="1" hangingPunct="1"/>
            <a:r>
              <a:rPr lang="en-US" dirty="0"/>
              <a:t>Responsible for  the ability of collecting tubules to </a:t>
            </a:r>
            <a:r>
              <a:rPr lang="en-US" b="1" dirty="0">
                <a:solidFill>
                  <a:srgbClr val="FF0000"/>
                </a:solidFill>
              </a:rPr>
              <a:t>concentrate urine</a:t>
            </a:r>
          </a:p>
          <a:p>
            <a:pPr eaLnBrk="1" hangingPunct="1"/>
            <a:r>
              <a:rPr lang="en-US" dirty="0"/>
              <a:t>Reabsorb Na &amp; secrete K</a:t>
            </a:r>
          </a:p>
        </p:txBody>
      </p:sp>
      <p:sp>
        <p:nvSpPr>
          <p:cNvPr id="3174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922838" y="0"/>
            <a:ext cx="4041775" cy="549275"/>
          </a:xfrm>
        </p:spPr>
        <p:txBody>
          <a:bodyPr/>
          <a:lstStyle/>
          <a:p>
            <a:pPr eaLnBrk="1" hangingPunct="1"/>
            <a:r>
              <a:rPr lang="en-US"/>
              <a:t>            Intercalate cells</a:t>
            </a:r>
          </a:p>
        </p:txBody>
      </p:sp>
      <p:sp>
        <p:nvSpPr>
          <p:cNvPr id="31749" name="Content Placeholder 8"/>
          <p:cNvSpPr>
            <a:spLocks noGrp="1"/>
          </p:cNvSpPr>
          <p:nvPr>
            <p:ph sz="quarter" idx="4"/>
          </p:nvPr>
        </p:nvSpPr>
        <p:spPr>
          <a:xfrm>
            <a:off x="4859338" y="548681"/>
            <a:ext cx="4195762" cy="288032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Few, have apical </a:t>
            </a:r>
            <a:r>
              <a:rPr lang="en-US" dirty="0" err="1"/>
              <a:t>microfolds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/>
              <a:t>2 types alpha &amp; Beta 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Regulate acid- base balance</a:t>
            </a:r>
          </a:p>
          <a:p>
            <a:pPr marL="0" indent="0" eaLnBrk="1" hangingPunct="1">
              <a:buNone/>
            </a:pPr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Alpha → H⁺ ion → acid urine</a:t>
            </a:r>
          </a:p>
          <a:p>
            <a:pPr marL="0" indent="0" eaLnBrk="1" hangingPunct="1">
              <a:buNone/>
            </a:pPr>
            <a:r>
              <a:rPr lang="en-US" dirty="0"/>
              <a:t>Beta → HCO₃⁻ → alkaline urine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C136D3-C32A-4B3A-ADF8-CBCF27EC7F82}" type="slidenum">
              <a:rPr lang="en-US"/>
              <a:pPr>
                <a:defRPr/>
              </a:pPr>
              <a:t>35</a:t>
            </a:fld>
            <a:endParaRPr lang="en-US"/>
          </a:p>
        </p:txBody>
      </p:sp>
      <p:pic>
        <p:nvPicPr>
          <p:cNvPr id="31761" name="Picture 2" descr="http://images.slideplayer.com/19/5774325/slides/slide_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23814" r="5307" b="22495"/>
          <a:stretch/>
        </p:blipFill>
        <p:spPr bwMode="auto">
          <a:xfrm>
            <a:off x="1907704" y="3613299"/>
            <a:ext cx="5365932" cy="284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en-US" sz="3200" b="1" u="sng"/>
              <a:t>ureters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5575" y="765175"/>
            <a:ext cx="8809038" cy="59817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Muscular tube formed wall is formed of 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>
                <a:solidFill>
                  <a:srgbClr val="FF0000"/>
                </a:solidFill>
              </a:rPr>
              <a:t> Mucosa - </a:t>
            </a:r>
            <a:r>
              <a:rPr lang="en-US" sz="2800" dirty="0" err="1">
                <a:solidFill>
                  <a:srgbClr val="FF0000"/>
                </a:solidFill>
              </a:rPr>
              <a:t>Musculosa</a:t>
            </a:r>
            <a:r>
              <a:rPr lang="en-US" sz="2800" dirty="0">
                <a:solidFill>
                  <a:srgbClr val="FF0000"/>
                </a:solidFill>
              </a:rPr>
              <a:t> – adventitia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Mucosa</a:t>
            </a:r>
            <a:r>
              <a:rPr lang="en-US" sz="2800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dirty="0"/>
              <a:t>Transitional epithelium </a:t>
            </a:r>
            <a:r>
              <a:rPr lang="en-US" sz="2800" dirty="0"/>
              <a:t>+ CT lamina propria</a:t>
            </a:r>
          </a:p>
          <a:p>
            <a:pPr marL="0" indent="0" eaLnBrk="1" hangingPunct="1">
              <a:buFont typeface="Arial" charset="0"/>
              <a:buNone/>
            </a:pPr>
            <a:endParaRPr lang="en-US" sz="2800" b="1" u="sng" dirty="0"/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 err="1"/>
              <a:t>Musculosa</a:t>
            </a:r>
            <a:r>
              <a:rPr lang="en-US" sz="2800" b="1" u="sng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Upper 2/3 of ureter: inner longitudinal &amp; outer circular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Lower 1/3 of ureter: additional outer longitudinal</a:t>
            </a:r>
          </a:p>
          <a:p>
            <a:pPr marL="0" indent="0" eaLnBrk="1" hangingPunct="1">
              <a:buFont typeface="Arial" charset="0"/>
              <a:buNone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Adventitia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Loose areolar 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32773" name="AutoShape 2" descr="data:image/jpeg;base64,/9j/4AAQSkZJRgABAQAAAQABAAD/2wCEAAkGBxQTERIUEBESFRUVExMUGRIVEhcUEhcaGBUWGRgSFBQYHykhGBolGxYXLTEiJSkrLi4uGB8zODUsNyktLisBCgoKDg0OGxAQGywkICY4LDIsLC4sLSwsLC4wLTcuNCwvLCwsLCs4LDQsLCwsLC4sLCwsLCwsLCwsLCwsLCwsLP/AABEIAPUAzgMBIgACEQEDEQH/xAAcAAEAAgMBAQEAAAAAAAAAAAAABQYDBAcBAgj/xABGEAACAQIDBAUGCggFBQAAAAAAAQIDEQQSIQUGMUFRYXGBkRMiMlKhsRQjQmJzgpKywdEVMzVywsPh8AclY6KjJDRTk+P/xAAZAQEBAQEBAQAAAAAAAAAAAAAAAgMEBQH/xAAmEQEAAgEEAgEEAwEAAAAAAAAAAQIRAyExQRIycQQTUfAiYYEU/9oADAMBAAIRAxEAPwDuIAAAAAAAABV96961h35KilOs1rfWNNPg5dMnyXe+V/kzERmVUpN5xC0A5PJ4mveVSvVl9dxh3RjZLuRr/DMTh3eliKityc3OHfGV17DL70fh0/8AJP5dgBW9zt5li4yjNKNaCvJLhJcM8V712dJZDWJiYzDmtWaziQAH1Iam1No08PTdSrK0VolxlJvhCK5yfQbZynfDarrYmo7/ABdFypQXK8dKk+1yTXZHrZNreMNNLT87Ybu09869RvyTVGPJRUZVPrTkmk+pLTpZGUd5MSneOKqX63Couxxa07iCp4pNtSstHrey8WYKdGTatw4qa4W6Uznm0vRjSpG2IdW3a3tVZxpYhRhVekZR/V1OpX1jL5r/AKFqOHxqJ3jfw4rokn0p9B1Pcva7xOFjKbvUpylSqfvQt5z63FxfezXTvnaXHr6MV/lCdABq5gAAAAAAAAAAAABobd2h8Hw9Wro8kG0nwcnpFPtk0cdoVHKUpzlmk25Sk+Lb1bLh/iFtF1KkcLB+bG06nXJ6xi+xa/WXQVWpgZQObVtmcPS+lp41zPaVjtDzbX06CPxdZMiq9eUWa1TG3MnTtCa3VxzpY+g09JVFTfWp+br3tPuO1HC9zMJKtjsOktI1I1G+hQebXwS7zuh06PDz/q8eUAANXIHFtp4ZxqV4Tun5avfp1qzal3pp952krG9G6qry8rTlGE7edm9CVlZNtcHZdfBEalcxs30NSK23cuo4aMWnJZot5ZRemkuSt08O8kdo4Co8kcNCSoUqLeZWk5Slxb5+baK6ePK5ixOEflVSjKE8sk3KEsybV7WdrWT153slpxPnauBxOIlFYd3owcWopSXxis5TnCyzSzc2+Fus53ZM5nKPw1Gakrpqz59HQWvcraHkMXFcIYhqE1yz/In2t6fWZVMdOcZ5ZLLbjH33M9Cq1Szc4vMnzupaP2iJxLS9fKu/bu4PmnO6TXBpPxPo63kAAAAAAAAAAAAADkuExSqYmtVlrmqzl3XeVeFja2piVIrWy6uWKT42Ru1sRocWXtRVH45cTQweHU5pSzZbq+RJytzaTaT8TYxlUlNy6UXUk581ZPlfouILy6XufsfDUaKlhbyzrWpL03b5L9Wz5FgKbupJ0sVUo/JnBzS5ZotK67U/Yi5HVScw8nViYtvIAC2YUbfjaU6lWOEpNpZVKo1xd+EOy2r7UXkpLop7QxU38nyaX2Imepw10YjyzLUwmxPJRveMdPlLX3op+90cVOq4wq56ajFqlTk4pXWrmr2d2nq31GTbFWpiqjlWnaKbyUk2lFcm3zn18r8TJsrFVnRrwp1MtSLyxqSs5aOLs7p6u9uDfPVmHDtxOMyiaNTJTpwkkmopZct0rK1+NteozVVKpTajKMczjG7i7R89Xbs+R8vCTklKq/jH6WiSv0ebpdc7aaGzQw2mTi5Sir9cpxX4hpth2qlSlGKipRskl6D5K3rHmKnONNuNnLT5EpLj6sXfgbJixNCM4uM1eL4rh7jreSi6O0qt05wllu00sPVU7WlZrivV9vDgS1CqpRjJXtJKSurOzV1dcjXo7NpRkpRpxUlezXFX4+82wAAAAAAeXPjEUIzi4zV0+XZryNP9C0NPi0rWsk5JKysra9AEgDDTw0VFRS0XBcfee/B4+qgOE7No3S1eqRuYrCtLjY+XhfI1qlNqzhUlHuTdn4WJV4Zzjc4cPbidsqvWotvjfuPjB4iVKd031rkybxOEykHiY+dofYfJh1Pd+tnxGGnzlRnfuX9C6lG3fwro4nD0pelCEk+pujGTXjIvJ06XDzNf22AAaMArGFoZ8Til605L/it75Is5Xtiu+KxP79T2eTRNul04lzCbyp5tLceo1FVjONSms0fKVIzzaKV4u6te6vovAuu+m681OdSjFypzeZqKvKEr3fm84316ilwwrUlqtH3+BzzExL0aWreuWGtmU223x0s+PRYsu6eBdXFUItXyyVWb6FTtK/2/JrvMGzdkVa8rUqbevpWtFdsnovf2nRt3N26eGg7pSqStnnbTThCPzVd9rbfOyqlMyz1taIriOU4DF8Hj6qPK2GjKDg15r5Jte1HQ89mBHx2NRSSyuyd/Tne907t311iv7ZtYXCxppqF7NuWsnLV9Dk3p1AZgAAAAAAAAABTt9t1XXfl8Ol5VK0ocPKJcLP1l7V2IpFPaU6V4VIyjJaOMk012pnaDWxmz6VX9bSpz/egpNdjfAytp53h06X1M1jE7w4njNoOXAsm4u6U6lSOIxEXGnFqUYyVnN8nb1V7fE6Dh9iYeDvDD0k1zyK67HyJA+V0sTurU+qzGKwrSp/5nf5sn/wAUEWUgJL/MY/RS9yJ8unbDU6+AAFswr276+PxP0tb70CwkHsWPx+J+kn7XEmeYXXiU4Yp4eDd5Qi30uKbMoKQ8StwPQeZlpqteHX2AegAAAAAAAAAAAAAAAAAAAAIJftDspP8Ah/MnSDj+0H9FL+WThNe136+AAFICA2JFSr4rPFO021ez0cpLu9EnyC2Avj8V2w+/VJnmF19bfvaY+DQ9SH2UeqhGzSjFJqzSSV+0yApDR/Q9DX4mnqrPzVwta3gZKezqUZqcacFJfKS11VuPYbQAAAAAAAAAAAAAAAAAAAAAAIOP7Qf0Uv5ZOEFQ12hU6qT/AJX5k6TXtd+vgABSAg9g/r8X+9D71UnCD2J/3GK7Yv8A31fzJtzDSvrb97TgAKZgAAAAAAAAAAAAAAAAAAAAAAAIPZvnY3ES6Ixj7bfwE4Qe7SzPEVPWq28Fm9834E4TThep7YAAUgIHZztja0emDl4ST/jJ4gqiy4+Hz4S+7/8AMm3TSncf0nQAUzAAAAAAAAAAAAAAAAAAAAAA8mtHboPQBC7qNeRkuaqSv32a9jRNEHsv4vF16fKSVRdGj1t3TX2SYTzcPR9/9Pf2cZpwvU9ssOIrVE7QpZlpr5RR6eT/AL1MtCcmnnhld+GZSurLXTv8DKCkBCYrXH0bcqcm/Ca/FEvF20fc/wAH1kRsn4zE4iryjanH8fZGPiTbqF07lNgApAAAAAAAAAAAAAAAAAAAAAAAACCxUP8Ar6XRKlK66fS0fV5qJ0hZ+dj4/Moy/v8A3k0TXtd+vgABSGPEStGT6E34Iit1KdqDfHNUm7vjo8v8JK143jJdMWvFEbuxJPDq3r1PbNv3NEz7QuPSf8SwAKQAAAAAAAAAAAAAAAAAAAAAABgx9XLTnJcVF27bae0EbozY3n18RV5XVOL7NX7MhNEZu7Sy4eHzs0/tNtey3gSZNeF39gAFICF2CslTEUuiamuyWnujHxJoh8QsmNpS5VYSg+1a39kUTbqV14mEwACkAAAAAAAAAAAAAAAAAAAAAAR+33bD1Pq/eRIGttKjnpTiuLi7dq1XtR8twqs4mHmy1ahRS5U6f3UbRA4HbVOnhaUpvVLyagtZycNNF2Wd30o0au2sTU/VxjSj2Z5+L09hPnEQv7dpmVsBTJ/CHq8RU7nb2I16mPxVP0a8n1SUZe9E/dhUaEz2vZD7e9PDPn5aK8ZRuRGzt8dVHEwS/wBSF7d8fy8CVxNWNbE0IwalGCdVtO65Zde3L4n3yi0bJilqW3TQANGQAAAAAAAAAAAAAAAAAAAAAHkpWTb4LU9NfaEW6VVLi6c0u1xYFK2dh41Ks6uVJTm5JdCb0RY4RSWiKjU21HDUou2aUvRhe1+tvkkUXa2+Fau2lNyXQrwpLsitZdrOSJejNMusYzFwXGcF1OSRGV6il6LT7Gn7jltBVnrmS6lCNvajbpU6sdbp9dsr8UfJ3VWsQtu0KZNf4f7QipVINO8ktckr+bfTh0N+BSKG1J+jUu11+kutP5XeWzcNXxCa4Wbv9Vim1ofNaM0l0P4Quif/AK5/keTxKUZSea0Vd+ZK/crXfcZgdjzWhDa1NyUV5S7/ANGpa97Wbym+AAAAAAAAAAAAAAAAAAAAAAAcg/xD3Zqp1PJu6dnCCi9YK7dJP1rvhzStzKNsmim9T9H4/BQqwcJrTk1o0+lPkzn+39yHmc4pt3v5SnG8n9JT5vr49Zz3pMccO7S1YtjPKtYehpob0MHfi2Y4YSVNxUmnfTS6s+hprR+PBkxRw7bUYxlOVk8sVdd75GTolF/otNO/c3y631Fz3D2M6UZ1JO6k3kurO3N27fxMuy93W3mr6L/xp8eub/vuLPFW0XDoNtOk5zLk19aMeMPQAbuQAAAAAAAAAAAAAAAAAAHjZ5GafBp9jMeIwsKlvKQjO17ZoqXFWfHqPmhgqcHeFOEXZq8YpOztdXX7sfBAbAMXwaHqQ+yh8Gh6kPsoDKDF8Gh6kPsofBoepD7KAp2/uFSnSmlxlG/W03H3TXgT27GHUaTlznOTv1J5UvBEVv5h4qlTaik88VdJLjOH5Fh2PG1Cn2X8W2ZRH85dFrT9qG4ADVzgAAAAAAAAAAAAAAAAAAAAAAAAAAAACN23slYiMYym4qMs2iTbs00teGqNzCUckIxvfKkr2tfuPQfMRnL75TjDKAD6+AAAAAAAAAAAAA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941888"/>
            <a:ext cx="3370263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807866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9321C-9870-4872-8E29-7BF1AC9A34D0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Urinary bladder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79388" y="836613"/>
            <a:ext cx="8785225" cy="55451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Mucosa</a:t>
            </a:r>
            <a:r>
              <a:rPr lang="en-US" sz="2800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dirty="0"/>
              <a:t> Transitional </a:t>
            </a:r>
            <a:r>
              <a:rPr lang="en-US" sz="2800" b="1" dirty="0" err="1"/>
              <a:t>epith</a:t>
            </a:r>
            <a:r>
              <a:rPr lang="en-US" sz="2800" dirty="0"/>
              <a:t>. + lamina propria</a:t>
            </a:r>
            <a:endParaRPr lang="en-US" sz="2800" b="1" u="sng" dirty="0"/>
          </a:p>
          <a:p>
            <a:pPr marL="0" indent="0" eaLnBrk="1" hangingPunct="1">
              <a:buFont typeface="Arial" charset="0"/>
              <a:buNone/>
            </a:pPr>
            <a:endParaRPr lang="en-US" sz="2800" b="1" u="sng" dirty="0"/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 err="1"/>
              <a:t>Musculosa</a:t>
            </a:r>
            <a:r>
              <a:rPr lang="en-US" sz="2800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IL  , MC  &amp; OL (detrusor </a:t>
            </a:r>
            <a:r>
              <a:rPr lang="en-US" sz="2800" dirty="0" err="1"/>
              <a:t>ms.</a:t>
            </a:r>
            <a:r>
              <a:rPr lang="en-US" sz="2800" dirty="0"/>
              <a:t>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At the neck of bladder ,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the </a:t>
            </a:r>
            <a:r>
              <a:rPr lang="en-US" sz="2800" i="1" dirty="0"/>
              <a:t>middle circular </a:t>
            </a:r>
            <a:r>
              <a:rPr lang="en-US" sz="2800" dirty="0"/>
              <a:t>form→ 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i="1" dirty="0">
                <a:solidFill>
                  <a:srgbClr val="FF0000"/>
                </a:solidFill>
              </a:rPr>
              <a:t>internal urethral sphincter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serosa: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Loose areolar 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EAC53-13CE-4369-8F0A-0BCD582D867D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33798" name="Picture 2" descr="http://www.anatomyatlases.org/MicroscopicAnatomy/Images/Plate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4321175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en-US" sz="3200" b="1" u="sng"/>
              <a:t>urethra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699500" cy="56880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A-Male urethra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Prostatic – membranous – penile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Prostatic urethra</a:t>
            </a:r>
            <a:r>
              <a:rPr lang="en-US" sz="2800" dirty="0"/>
              <a:t>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</a:t>
            </a:r>
            <a:r>
              <a:rPr lang="en-US" sz="2800" b="1" dirty="0"/>
              <a:t> transitional </a:t>
            </a:r>
            <a:r>
              <a:rPr lang="en-US" sz="2800" dirty="0"/>
              <a:t>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Membranous urethra: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dirty="0"/>
              <a:t>stratified columnar</a:t>
            </a:r>
            <a:r>
              <a:rPr lang="en-US" sz="2800" dirty="0"/>
              <a:t> </a:t>
            </a:r>
            <a:r>
              <a:rPr lang="en-US" sz="2800" dirty="0" err="1"/>
              <a:t>epithe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Penile urethra: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dirty="0"/>
              <a:t>stratified columnar </a:t>
            </a:r>
            <a:r>
              <a:rPr lang="en-US" sz="2800" dirty="0" err="1"/>
              <a:t>epith</a:t>
            </a:r>
            <a:r>
              <a:rPr lang="en-US" sz="2800" dirty="0"/>
              <a:t> which  → </a:t>
            </a:r>
            <a:r>
              <a:rPr lang="en-US" sz="2800" b="1" dirty="0"/>
              <a:t>stratified squamous</a:t>
            </a:r>
            <a:r>
              <a:rPr lang="en-US" sz="2800" dirty="0"/>
              <a:t> in its distal part  ( fossa </a:t>
            </a:r>
            <a:r>
              <a:rPr lang="en-US" sz="2800" dirty="0" err="1"/>
              <a:t>navicularis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1CA10-70DA-4FF2-A9DF-32A949165B4D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34822" name="Picture 2" descr="http://www.easynotecards.com/uploads/1138/67/_53022d86_13d85ffda7d__8000_000029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0350"/>
            <a:ext cx="3240087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61198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B- Female urethra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Short straight tube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with </a:t>
            </a:r>
            <a:r>
              <a:rPr lang="en-US" sz="2800" b="1" dirty="0"/>
              <a:t>transitional</a:t>
            </a:r>
            <a:r>
              <a:rPr lang="en-US" sz="2800" dirty="0"/>
              <a:t> epithelium,  then </a:t>
            </a:r>
            <a:r>
              <a:rPr lang="en-US" sz="2800" b="1" dirty="0"/>
              <a:t>stratified squamous</a:t>
            </a:r>
            <a:r>
              <a:rPr lang="en-US" sz="2800" dirty="0"/>
              <a:t> at its distal part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2405F-11D5-4170-9942-CCC361469585}" type="slidenum">
              <a:rPr lang="en-US"/>
              <a:pPr>
                <a:defRPr/>
              </a:pPr>
              <a:t>39</a:t>
            </a:fld>
            <a:endParaRPr lang="en-US"/>
          </a:p>
        </p:txBody>
      </p:sp>
      <p:pic>
        <p:nvPicPr>
          <p:cNvPr id="35845" name="Picture 2" descr="http://www.easynotecards.com/uploads/1145/74/_53022d86_13d85ffda7d__8000_000029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0938"/>
            <a:ext cx="5184775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FE19B1-3F9D-4AA4-8A4E-BBF6A4BFF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00" y="2204864"/>
            <a:ext cx="2895600" cy="324036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Nephron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is the microscopic  structural and functional unit of the kidney that perform filtration of blood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2209A-470F-4C6B-AF41-87398433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4BEAA-27ED-4945-AE8F-DB9DD34C0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 descr="25.2 Microscopic Anatomy of the Kidney: Anatomy of the Nephron – Anatomy &amp;  Physiology">
            <a:extLst>
              <a:ext uri="{FF2B5EF4-FFF2-40B4-BE49-F238E27FC236}">
                <a16:creationId xmlns:a16="http://schemas.microsoft.com/office/drawing/2014/main" id="{3E1FB05A-433E-4CA1-A37C-072E8904354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4703"/>
            <a:ext cx="5050904" cy="54726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41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r>
              <a:rPr lang="en-US"/>
              <a:t>                </a:t>
            </a:r>
            <a:endParaRPr lang="en-US" sz="880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2916238" y="2852738"/>
            <a:ext cx="3168650" cy="22320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23728" y="1196752"/>
            <a:ext cx="446449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Thank you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692B0-7B67-4E9F-9A09-3C07C6A35BB7}" type="slidenum">
              <a:rPr lang="en-US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078" name="Picture 6" descr="http://www.uaz.edu.mx/histo/shisto/hisexaufl/images/m24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5" y="692696"/>
            <a:ext cx="7872809" cy="5544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1840" y="3111351"/>
            <a:ext cx="2384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Cortical labyrinth</a:t>
            </a:r>
          </a:p>
        </p:txBody>
      </p:sp>
      <p:sp>
        <p:nvSpPr>
          <p:cNvPr id="7" name="Right Brace 6"/>
          <p:cNvSpPr/>
          <p:nvPr/>
        </p:nvSpPr>
        <p:spPr>
          <a:xfrm rot="16200000">
            <a:off x="1995681" y="1916832"/>
            <a:ext cx="648072" cy="148023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16200000">
            <a:off x="6120172" y="1873243"/>
            <a:ext cx="648072" cy="1872208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7664" y="1772816"/>
            <a:ext cx="208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Medullary rays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9358" y="1925216"/>
            <a:ext cx="208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Medullary rays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9872" y="663079"/>
            <a:ext cx="230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Renal corpuscles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23865" y="1052736"/>
            <a:ext cx="128154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707905" y="1052736"/>
            <a:ext cx="504055" cy="128017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80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8507288" cy="6192688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Cortex: contains</a:t>
            </a:r>
          </a:p>
          <a:p>
            <a:pPr marL="0" indent="0">
              <a:buNone/>
            </a:pPr>
            <a:r>
              <a:rPr lang="en-US" sz="2800" dirty="0"/>
              <a:t>       </a:t>
            </a:r>
            <a:r>
              <a:rPr lang="en-US" sz="2800" b="1" dirty="0">
                <a:solidFill>
                  <a:srgbClr val="FF0000"/>
                </a:solidFill>
              </a:rPr>
              <a:t>Cortical labyrinth + medullary rays + renal columns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Cortical labyrinth</a:t>
            </a:r>
            <a:r>
              <a:rPr lang="en-US" sz="2800" dirty="0"/>
              <a:t>: contains renal corpuscles and convoluted tubules.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Medullary rays</a:t>
            </a:r>
            <a:r>
              <a:rPr lang="en-US" sz="2800" dirty="0"/>
              <a:t>: are regions where parallel arrays of straight potions of </a:t>
            </a:r>
            <a:r>
              <a:rPr lang="en-US" sz="2800" b="1" dirty="0">
                <a:solidFill>
                  <a:srgbClr val="FF0000"/>
                </a:solidFill>
              </a:rPr>
              <a:t>loop of Henle’s + collecting  ducts </a:t>
            </a:r>
            <a:r>
              <a:rPr lang="en-US" sz="2800" dirty="0"/>
              <a:t>travel perpendicular with the capsule (extend from the cortex to the medulla). </a:t>
            </a:r>
          </a:p>
          <a:p>
            <a:endParaRPr lang="en-US" sz="2800" dirty="0"/>
          </a:p>
          <a:p>
            <a:r>
              <a:rPr lang="en-US" sz="2800" dirty="0"/>
              <a:t>A band of cortical labyrinth separates the medullary rays. Each medullary ray with 1/2 of the adjacent cortical labyrinth on either side is a </a:t>
            </a:r>
            <a:r>
              <a:rPr lang="en-US" sz="2800" b="1" dirty="0">
                <a:solidFill>
                  <a:srgbClr val="FF0000"/>
                </a:solidFill>
              </a:rPr>
              <a:t>lobule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3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122" name="Picture 2" descr="https://classconnection.s3.amazonaws.com/962/flashcards/3938962/png/capture-14584B1BCDF3C374B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9" t="4547" r="25958" b="19524"/>
          <a:stretch/>
        </p:blipFill>
        <p:spPr bwMode="auto">
          <a:xfrm>
            <a:off x="971600" y="404665"/>
            <a:ext cx="7200799" cy="4070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581128"/>
            <a:ext cx="8507288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Renal lobule defined within </a:t>
            </a:r>
            <a:r>
              <a:rPr lang="en-US" sz="2000" b="1" dirty="0">
                <a:solidFill>
                  <a:srgbClr val="FF0000"/>
                </a:solidFill>
              </a:rPr>
              <a:t>cortex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The tissue between 2 interlobular arteries is defined as lobule.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 Interlobular arteries bisect Labyrinth.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Thus a lobule consists of ½ of labyrinth on one side of medullary ray &amp;  ½ of labyrinth on the other side . Nephrons of that lobule drain  in a single collecting duct </a:t>
            </a:r>
          </a:p>
        </p:txBody>
      </p:sp>
    </p:spTree>
    <p:extLst>
      <p:ext uri="{BB962C8B-B14F-4D97-AF65-F5344CB8AC3E}">
        <p14:creationId xmlns:p14="http://schemas.microsoft.com/office/powerpoint/2010/main" val="7477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50"/>
    </mc:Choice>
    <mc:Fallback>
      <p:transition spd="slow" advTm="27750"/>
    </mc:Fallback>
  </mc:AlternateContent>
  <p:extLst>
    <p:ext uri="{3A86A75C-4F4B-4683-9AE1-C65F6400EC91}">
      <p14:laserTraceLst xmlns:p14="http://schemas.microsoft.com/office/powerpoint/2010/main">
        <p14:tracePtLst>
          <p14:tracePt t="2818" x="977900" y="4908550"/>
          <p14:tracePt t="3157" x="984250" y="4908550"/>
          <p14:tracePt t="3168" x="1022350" y="4908550"/>
          <p14:tracePt t="3189" x="1358900" y="4826000"/>
          <p14:tracePt t="3204" x="1708150" y="4711700"/>
          <p14:tracePt t="3215" x="1898650" y="4641850"/>
          <p14:tracePt t="3232" x="2330450" y="4476750"/>
          <p14:tracePt t="3252" x="2997200" y="4140200"/>
          <p14:tracePt t="3268" x="3479800" y="3854450"/>
          <p14:tracePt t="3284" x="4210050" y="3441700"/>
          <p14:tracePt t="3300" x="4781550" y="3092450"/>
          <p14:tracePt t="3317" x="5219700" y="2844800"/>
          <p14:tracePt t="3332" x="5657850" y="2597150"/>
          <p14:tracePt t="3349" x="6000750" y="2387600"/>
          <p14:tracePt t="3366" x="6324600" y="2203450"/>
          <p14:tracePt t="3382" x="6604000" y="2006600"/>
          <p14:tracePt t="3398" x="6832600" y="1828800"/>
          <p14:tracePt t="3420" x="7016750" y="1657350"/>
          <p14:tracePt t="3436" x="7042150" y="1625600"/>
          <p14:tracePt t="3454" x="7061200" y="1619250"/>
          <p14:tracePt t="3469" x="7067550" y="1600200"/>
          <p14:tracePt t="3484" x="7086600" y="1574800"/>
          <p14:tracePt t="3501" x="7118350" y="1530350"/>
          <p14:tracePt t="3516" x="7175500" y="1473200"/>
          <p14:tracePt t="3532" x="7283450" y="1377950"/>
          <p14:tracePt t="3551" x="7391400" y="1289050"/>
          <p14:tracePt t="3567" x="7518400" y="1187450"/>
          <p14:tracePt t="3571" x="7569200" y="1162050"/>
          <p14:tracePt t="3582" x="7600950" y="1143000"/>
          <p14:tracePt t="3599" x="7645400" y="1104900"/>
          <p14:tracePt t="3615" x="7664450" y="1092200"/>
          <p14:tracePt t="3632" x="7683500" y="1073150"/>
          <p14:tracePt t="3651" x="7696200" y="1066800"/>
          <p14:tracePt t="3740" x="7696200" y="1054100"/>
          <p14:tracePt t="3769" x="7677150" y="1047750"/>
          <p14:tracePt t="3780" x="7639050" y="1035050"/>
          <p14:tracePt t="3805" x="7524750" y="1016000"/>
          <p14:tracePt t="3819" x="7429500" y="1003300"/>
          <p14:tracePt t="3835" x="7340600" y="990600"/>
          <p14:tracePt t="3851" x="7213600" y="977900"/>
          <p14:tracePt t="3869" x="7118350" y="977900"/>
          <p14:tracePt t="3885" x="7016750" y="977900"/>
          <p14:tracePt t="3900" x="6921500" y="965200"/>
          <p14:tracePt t="3916" x="6845300" y="965200"/>
          <p14:tracePt t="3932" x="6750050" y="965200"/>
          <p14:tracePt t="3949" x="6661150" y="952500"/>
          <p14:tracePt t="3967" x="6534150" y="952500"/>
          <p14:tracePt t="3983" x="6413500" y="952500"/>
          <p14:tracePt t="4004" x="6197600" y="939800"/>
          <p14:tracePt t="4019" x="6013450" y="939800"/>
          <p14:tracePt t="4036" x="5848350" y="927100"/>
          <p14:tracePt t="4052" x="5683250" y="927100"/>
          <p14:tracePt t="4069" x="5556250" y="927100"/>
          <p14:tracePt t="4076" x="5492750" y="927100"/>
          <p14:tracePt t="4087" x="5429250" y="927100"/>
          <p14:tracePt t="4100" x="5302250" y="927100"/>
          <p14:tracePt t="4116" x="5194300" y="927100"/>
          <p14:tracePt t="4132" x="5105400" y="927100"/>
          <p14:tracePt t="4150" x="5022850" y="927100"/>
          <p14:tracePt t="4166" x="4933950" y="927100"/>
          <p14:tracePt t="4182" x="4845050" y="927100"/>
          <p14:tracePt t="4200" x="4749800" y="927100"/>
          <p14:tracePt t="4215" x="4648200" y="927100"/>
          <p14:tracePt t="4236" x="4495800" y="927100"/>
          <p14:tracePt t="4252" x="4425950" y="927100"/>
          <p14:tracePt t="4268" x="4400550" y="914400"/>
          <p14:tracePt t="4284" x="4381500" y="914400"/>
          <p14:tracePt t="4300" x="4368800" y="914400"/>
          <p14:tracePt t="4317" x="4349750" y="914400"/>
          <p14:tracePt t="4332" x="4330700" y="914400"/>
          <p14:tracePt t="4349" x="4311650" y="914400"/>
          <p14:tracePt t="4367" x="4298950" y="914400"/>
          <p14:tracePt t="4399" x="4286250" y="914400"/>
          <p14:tracePt t="4459" x="4279900" y="914400"/>
          <p14:tracePt t="4470" x="4273550" y="914400"/>
          <p14:tracePt t="4484" x="4260850" y="914400"/>
          <p14:tracePt t="4501" x="4254500" y="914400"/>
          <p14:tracePt t="4517" x="4235450" y="914400"/>
          <p14:tracePt t="4532" x="4210050" y="914400"/>
          <p14:tracePt t="4551" x="4159250" y="914400"/>
          <p14:tracePt t="4566" x="4076700" y="914400"/>
          <p14:tracePt t="4575" x="4019550" y="914400"/>
          <p14:tracePt t="4583" x="3956050" y="914400"/>
          <p14:tracePt t="4602" x="3848100" y="914400"/>
          <p14:tracePt t="4620" x="3746500" y="914400"/>
          <p14:tracePt t="4684" x="3752850" y="914400"/>
          <p14:tracePt t="4695" x="3759200" y="914400"/>
          <p14:tracePt t="4704" x="3778250" y="914400"/>
          <p14:tracePt t="4718" x="3854450" y="920750"/>
          <p14:tracePt t="4735" x="4025900" y="933450"/>
          <p14:tracePt t="4751" x="4286250" y="933450"/>
          <p14:tracePt t="4768" x="4667250" y="933450"/>
          <p14:tracePt t="4783" x="5149850" y="933450"/>
          <p14:tracePt t="4803" x="5873750" y="933450"/>
          <p14:tracePt t="4820" x="6292850" y="933450"/>
          <p14:tracePt t="4838" x="6699250" y="952500"/>
          <p14:tracePt t="4852" x="6985000" y="952500"/>
          <p14:tracePt t="4866" x="7112000" y="952500"/>
          <p14:tracePt t="4881" x="7143750" y="952500"/>
          <p14:tracePt t="4940" x="7156450" y="952500"/>
          <p14:tracePt t="4956" x="7150100" y="952500"/>
          <p14:tracePt t="4970" x="7124700" y="952500"/>
          <p14:tracePt t="4983" x="7080250" y="952500"/>
          <p14:tracePt t="5003" x="6794500" y="952500"/>
          <p14:tracePt t="5019" x="6496050" y="952500"/>
          <p14:tracePt t="5035" x="6108700" y="952500"/>
          <p14:tracePt t="5052" x="5765800" y="952500"/>
          <p14:tracePt t="5068" x="5422900" y="952500"/>
          <p14:tracePt t="5075" x="5257800" y="952500"/>
          <p14:tracePt t="5086" x="5118100" y="952500"/>
          <p14:tracePt t="5100" x="4876800" y="952500"/>
          <p14:tracePt t="5116" x="4686300" y="952500"/>
          <p14:tracePt t="5132" x="4578350" y="952500"/>
          <p14:tracePt t="5150" x="4527550" y="952500"/>
          <p14:tracePt t="5189" x="4521200" y="958850"/>
          <p14:tracePt t="5228" x="4540250" y="958850"/>
          <p14:tracePt t="5239" x="4572000" y="958850"/>
          <p14:tracePt t="5253" x="4679950" y="958850"/>
          <p14:tracePt t="5268" x="4883150" y="958850"/>
          <p14:tracePt t="5284" x="5187950" y="958850"/>
          <p14:tracePt t="5301" x="5568950" y="958850"/>
          <p14:tracePt t="5317" x="5873750" y="958850"/>
          <p14:tracePt t="5333" x="6038850" y="958850"/>
          <p14:tracePt t="5349" x="6070600" y="958850"/>
          <p14:tracePt t="5437" x="6096000" y="958850"/>
          <p14:tracePt t="5613" x="6096000" y="965200"/>
          <p14:tracePt t="5625" x="6096000" y="977900"/>
          <p14:tracePt t="5652" x="6096000" y="1009650"/>
          <p14:tracePt t="5668" x="6096000" y="1028700"/>
          <p14:tracePt t="5685" x="6096000" y="1047750"/>
          <p14:tracePt t="5699" x="6096000" y="1054100"/>
          <p14:tracePt t="5772" x="6096000" y="1060450"/>
          <p14:tracePt t="6406" x="6096000" y="1073150"/>
          <p14:tracePt t="6418" x="6083300" y="1098550"/>
          <p14:tracePt t="6437" x="6026150" y="1155700"/>
          <p14:tracePt t="6448" x="5969000" y="1212850"/>
          <p14:tracePt t="6467" x="5670550" y="1447800"/>
          <p14:tracePt t="6482" x="5524500" y="1562100"/>
          <p14:tracePt t="6499" x="5480050" y="1619250"/>
          <p14:tracePt t="6516" x="5473700" y="1644650"/>
          <p14:tracePt t="6532" x="5473700" y="1670050"/>
          <p14:tracePt t="6549" x="5473700" y="1727200"/>
          <p14:tracePt t="6565" x="5473700" y="1828800"/>
          <p14:tracePt t="6583" x="5480050" y="1962150"/>
          <p14:tracePt t="6600" x="5505450" y="2095500"/>
          <p14:tracePt t="6616" x="5518150" y="2241550"/>
          <p14:tracePt t="6622" x="5518150" y="2286000"/>
          <p14:tracePt t="6632" x="5530850" y="2330450"/>
          <p14:tracePt t="6651" x="5556250" y="2470150"/>
          <p14:tracePt t="6668" x="5575300" y="2565400"/>
          <p14:tracePt t="6683" x="5588000" y="2647950"/>
          <p14:tracePt t="6700" x="5588000" y="2686050"/>
          <p14:tracePt t="6715" x="5588000" y="2724150"/>
          <p14:tracePt t="6780" x="5594350" y="2730500"/>
          <p14:tracePt t="6790" x="5607050" y="2743200"/>
          <p14:tracePt t="6800" x="5613400" y="2749550"/>
          <p14:tracePt t="6817" x="5619750" y="2749550"/>
          <p14:tracePt t="6861" x="5632450" y="2749550"/>
          <p14:tracePt t="6871" x="5632450" y="2755900"/>
          <p14:tracePt t="6884" x="5651500" y="2755900"/>
          <p14:tracePt t="6900" x="5664200" y="2755900"/>
          <p14:tracePt t="6917" x="5683250" y="2755900"/>
          <p14:tracePt t="6933" x="5702300" y="2768600"/>
          <p14:tracePt t="6951" x="5715000" y="2774950"/>
          <p14:tracePt t="6983" x="5727700" y="2774950"/>
          <p14:tracePt t="7028" x="5734050" y="2774950"/>
          <p14:tracePt t="7053" x="5746750" y="2774950"/>
          <p14:tracePt t="7068" x="5753100" y="2774950"/>
          <p14:tracePt t="7085" x="5772150" y="2774950"/>
          <p14:tracePt t="7101" x="5778500" y="2774950"/>
          <p14:tracePt t="7117" x="5784850" y="2774950"/>
          <p14:tracePt t="7180" x="5797550" y="2774950"/>
          <p14:tracePt t="7191" x="5803900" y="2774950"/>
          <p14:tracePt t="7221" x="5810250" y="2774950"/>
          <p14:tracePt t="7357" x="5822950" y="2774950"/>
          <p14:tracePt t="7368" x="5829300" y="2774950"/>
          <p14:tracePt t="7385" x="5848350" y="2774950"/>
          <p14:tracePt t="7452" x="5854700" y="2774950"/>
          <p14:tracePt t="7469" x="5867400" y="2774950"/>
          <p14:tracePt t="7485" x="5880100" y="2774950"/>
          <p14:tracePt t="7503" x="5892800" y="2774950"/>
          <p14:tracePt t="7517" x="5899150" y="2774950"/>
          <p14:tracePt t="7534" x="5918200" y="2774950"/>
          <p14:tracePt t="7551" x="5924550" y="2774950"/>
          <p14:tracePt t="7567" x="5943600" y="2774950"/>
          <p14:tracePt t="7585" x="5962650" y="2774950"/>
          <p14:tracePt t="7603" x="5994400" y="2774950"/>
          <p14:tracePt t="7620" x="6013450" y="2762250"/>
          <p14:tracePt t="7636" x="6032500" y="2762250"/>
          <p14:tracePt t="7643" x="6038850" y="2762250"/>
          <p14:tracePt t="7652" x="6051550" y="2762250"/>
          <p14:tracePt t="7668" x="6076950" y="2755900"/>
          <p14:tracePt t="7684" x="6115050" y="2736850"/>
          <p14:tracePt t="7700" x="6159500" y="2711450"/>
          <p14:tracePt t="7716" x="6197600" y="2705100"/>
          <p14:tracePt t="7735" x="6216650" y="2686050"/>
          <p14:tracePt t="7751" x="6235700" y="2667000"/>
          <p14:tracePt t="7771" x="6248400" y="2641600"/>
          <p14:tracePt t="7783" x="6261100" y="2622550"/>
          <p14:tracePt t="7804" x="6261100" y="2597150"/>
          <p14:tracePt t="7819" x="6261100" y="2578100"/>
          <p14:tracePt t="7837" x="6261100" y="2571750"/>
          <p14:tracePt t="7853" x="6261100" y="2552700"/>
          <p14:tracePt t="7869" x="6261100" y="2540000"/>
          <p14:tracePt t="7885" x="6261100" y="2520950"/>
          <p14:tracePt t="7901" x="6242050" y="2495550"/>
          <p14:tracePt t="7917" x="6223000" y="2476500"/>
          <p14:tracePt t="7934" x="6203950" y="2457450"/>
          <p14:tracePt t="7951" x="6191250" y="2438400"/>
          <p14:tracePt t="7968" x="6146800" y="2419350"/>
          <p14:tracePt t="7987" x="6083300" y="2387600"/>
          <p14:tracePt t="8003" x="6019800" y="2368550"/>
          <p14:tracePt t="8019" x="5937250" y="2343150"/>
          <p14:tracePt t="8034" x="5861050" y="2324100"/>
          <p14:tracePt t="8051" x="5791200" y="2298700"/>
          <p14:tracePt t="8067" x="5753100" y="2286000"/>
          <p14:tracePt t="8084" x="5721350" y="2286000"/>
          <p14:tracePt t="8100" x="5695950" y="2279650"/>
          <p14:tracePt t="8116" x="5676900" y="2279650"/>
          <p14:tracePt t="8133" x="5657850" y="2273300"/>
          <p14:tracePt t="8140" x="5651500" y="2273300"/>
          <p14:tracePt t="8151" x="5632450" y="2260600"/>
          <p14:tracePt t="8166" x="5594350" y="2260600"/>
          <p14:tracePt t="8183" x="5543550" y="2260600"/>
          <p14:tracePt t="8199" x="5461000" y="2247900"/>
          <p14:tracePt t="8219" x="5340350" y="2235200"/>
          <p14:tracePt t="8236" x="5257800" y="2235200"/>
          <p14:tracePt t="8253" x="5194300" y="2228850"/>
          <p14:tracePt t="8268" x="5162550" y="2228850"/>
          <p14:tracePt t="8285" x="5137150" y="2228850"/>
          <p14:tracePt t="8317" x="5130800" y="2228850"/>
          <p14:tracePt t="8336" x="5118100" y="2228850"/>
          <p14:tracePt t="8352" x="5111750" y="2228850"/>
          <p14:tracePt t="8368" x="5092700" y="2216150"/>
          <p14:tracePt t="8384" x="5080000" y="2216150"/>
          <p14:tracePt t="8400" x="5035550" y="2209800"/>
          <p14:tracePt t="8419" x="4953000" y="2209800"/>
          <p14:tracePt t="8435" x="4889500" y="2209800"/>
          <p14:tracePt t="8453" x="4826000" y="2209800"/>
          <p14:tracePt t="8469" x="4794250" y="2209800"/>
          <p14:tracePt t="8484" x="4787900" y="2209800"/>
          <p14:tracePt t="8519" x="4775200" y="2209800"/>
          <p14:tracePt t="8534" x="4762500" y="2209800"/>
          <p14:tracePt t="8551" x="4730750" y="2216150"/>
          <p14:tracePt t="8566" x="4705350" y="2235200"/>
          <p14:tracePt t="8583" x="4679950" y="2247900"/>
          <p14:tracePt t="8600" x="4660900" y="2254250"/>
          <p14:tracePt t="8619" x="4622800" y="2279650"/>
          <p14:tracePt t="8635" x="4610100" y="2298700"/>
          <p14:tracePt t="8653" x="4597400" y="2317750"/>
          <p14:tracePt t="8669" x="4591050" y="2330450"/>
          <p14:tracePt t="8684" x="4591050" y="2343150"/>
          <p14:tracePt t="8701" x="4578350" y="2362200"/>
          <p14:tracePt t="8717" x="4572000" y="2374900"/>
          <p14:tracePt t="8734" x="4572000" y="2393950"/>
          <p14:tracePt t="8751" x="4565650" y="2413000"/>
          <p14:tracePt t="8768" x="4565650" y="2451100"/>
          <p14:tracePt t="8783" x="4565650" y="2476500"/>
          <p14:tracePt t="8803" x="4565650" y="2533650"/>
          <p14:tracePt t="8819" x="4565650" y="2565400"/>
          <p14:tracePt t="8836" x="4552950" y="2590800"/>
          <p14:tracePt t="8852" x="4552950" y="2616200"/>
          <p14:tracePt t="8869" x="4552950" y="2647950"/>
          <p14:tracePt t="8884" x="4552950" y="2686050"/>
          <p14:tracePt t="8900" x="4552950" y="2698750"/>
          <p14:tracePt t="8917" x="4546600" y="2717800"/>
          <p14:tracePt t="8933" x="4546600" y="2736850"/>
          <p14:tracePt t="8951" x="4546600" y="2755900"/>
          <p14:tracePt t="8967" x="4546600" y="2768600"/>
          <p14:tracePt t="8985" x="4546600" y="2787650"/>
          <p14:tracePt t="9003" x="4546600" y="2813050"/>
          <p14:tracePt t="9019" x="4546600" y="2832100"/>
          <p14:tracePt t="9035" x="4546600" y="2838450"/>
          <p14:tracePt t="9052" x="4546600" y="2857500"/>
          <p14:tracePt t="9069" x="4546600" y="2876550"/>
          <p14:tracePt t="9084" x="4546600" y="2914650"/>
          <p14:tracePt t="9101" x="4546600" y="2952750"/>
          <p14:tracePt t="9116" x="4546600" y="2990850"/>
          <p14:tracePt t="9133" x="4559300" y="3035300"/>
          <p14:tracePt t="9140" x="4559300" y="3054350"/>
          <p14:tracePt t="9151" x="4559300" y="3086100"/>
          <p14:tracePt t="9166" x="4559300" y="3175000"/>
          <p14:tracePt t="9182" x="4559300" y="3282950"/>
          <p14:tracePt t="9200" x="4546600" y="3365500"/>
          <p14:tracePt t="9216" x="4521200" y="3441700"/>
          <p14:tracePt t="9237" x="4419600" y="3670300"/>
          <p14:tracePt t="9252" x="4330700" y="3886200"/>
          <p14:tracePt t="9268" x="4235450" y="4089400"/>
          <p14:tracePt t="9284" x="4146550" y="4248150"/>
          <p14:tracePt t="9300" x="4102100" y="4330700"/>
          <p14:tracePt t="9318" x="4057650" y="4400550"/>
          <p14:tracePt t="9335" x="4032250" y="4457700"/>
          <p14:tracePt t="9350" x="4013200" y="4521200"/>
          <p14:tracePt t="9369" x="3987800" y="4603750"/>
          <p14:tracePt t="9384" x="3987800" y="4667250"/>
          <p14:tracePt t="9404" x="3987800" y="4749800"/>
          <p14:tracePt t="9420" x="4000500" y="4794250"/>
          <p14:tracePt t="9437" x="4032250" y="4819650"/>
          <p14:tracePt t="9452" x="4070350" y="4851400"/>
          <p14:tracePt t="9469" x="4114800" y="4883150"/>
          <p14:tracePt t="9484" x="4159250" y="4921250"/>
          <p14:tracePt t="9501" x="4203700" y="4953000"/>
          <p14:tracePt t="9517" x="4241800" y="4972050"/>
          <p14:tracePt t="9534" x="4298950" y="4991100"/>
          <p14:tracePt t="9552" x="4362450" y="5035550"/>
          <p14:tracePt t="9567" x="4432300" y="5073650"/>
          <p14:tracePt t="9586" x="4514850" y="5105400"/>
          <p14:tracePt t="9603" x="4578350" y="5137150"/>
          <p14:tracePt t="9617" x="4584700" y="5149850"/>
          <p14:tracePt t="9669" x="4584700" y="5156200"/>
          <p14:tracePt t="9677" x="4584700" y="5162550"/>
          <p14:tracePt t="9701" x="4584700" y="5175250"/>
          <p14:tracePt t="9718" x="4597400" y="5181600"/>
          <p14:tracePt t="9735" x="4603750" y="5194300"/>
          <p14:tracePt t="9751" x="4610100" y="5200650"/>
          <p14:tracePt t="9770" x="4629150" y="5200650"/>
          <p14:tracePt t="9784" x="4648200" y="5207000"/>
          <p14:tracePt t="9801" x="4667250" y="5207000"/>
          <p14:tracePt t="9839" x="4673600" y="5207000"/>
          <p14:tracePt t="9860" x="4673600" y="5200650"/>
          <p14:tracePt t="9875" x="4610100" y="5175250"/>
          <p14:tracePt t="9884" x="4572000" y="5162550"/>
          <p14:tracePt t="9900" x="4483100" y="5156200"/>
          <p14:tracePt t="9918" x="4400550" y="5143500"/>
          <p14:tracePt t="9933" x="4349750" y="5143500"/>
          <p14:tracePt t="10011" x="4362450" y="5143500"/>
          <p14:tracePt t="10021" x="4368800" y="5143500"/>
          <p14:tracePt t="10036" x="4406900" y="5143500"/>
          <p14:tracePt t="10052" x="4457700" y="5143500"/>
          <p14:tracePt t="10109" x="4470400" y="5143500"/>
          <p14:tracePt t="10132" x="4457700" y="5130800"/>
          <p14:tracePt t="10440" x="4451350" y="5130800"/>
          <p14:tracePt t="10457" x="4432300" y="5124450"/>
          <p14:tracePt t="10472" x="4413250" y="5118100"/>
          <p14:tracePt t="10484" x="4394200" y="5118100"/>
          <p14:tracePt t="10499" x="4368800" y="5099050"/>
          <p14:tracePt t="10515" x="4330700" y="5099050"/>
          <p14:tracePt t="10533" x="4267200" y="5086350"/>
          <p14:tracePt t="10551" x="4222750" y="5086350"/>
          <p14:tracePt t="10567" x="4184650" y="5086350"/>
          <p14:tracePt t="10587" x="4159250" y="5086350"/>
          <p14:tracePt t="10603" x="4140200" y="5086350"/>
          <p14:tracePt t="10619" x="4127500" y="5086350"/>
          <p14:tracePt t="10637" x="4089400" y="5092700"/>
          <p14:tracePt t="10645" x="4070350" y="5092700"/>
          <p14:tracePt t="10655" x="4057650" y="5092700"/>
          <p14:tracePt t="10667" x="4019550" y="5099050"/>
          <p14:tracePt t="10685" x="3981450" y="5099050"/>
          <p14:tracePt t="10700" x="3949700" y="5099050"/>
          <p14:tracePt t="10716" x="3924300" y="5111750"/>
          <p14:tracePt t="10734" x="3886200" y="5111750"/>
          <p14:tracePt t="10752" x="3848100" y="5118100"/>
          <p14:tracePt t="10771" x="3759200" y="5143500"/>
          <p14:tracePt t="10783" x="3727450" y="5149850"/>
          <p14:tracePt t="10800" x="3657600" y="5162550"/>
          <p14:tracePt t="10819" x="3543300" y="5200650"/>
          <p14:tracePt t="10835" x="3467100" y="5219700"/>
          <p14:tracePt t="10853" x="3397250" y="5232400"/>
          <p14:tracePt t="10868" x="3333750" y="5245100"/>
          <p14:tracePt t="10884" x="3289300" y="5264150"/>
          <p14:tracePt t="10900" x="3276600" y="5270500"/>
          <p14:tracePt t="10918" x="3257550" y="5283200"/>
          <p14:tracePt t="10934" x="3238500" y="5289550"/>
          <p14:tracePt t="10951" x="3213100" y="5308600"/>
          <p14:tracePt t="10968" x="3175000" y="5327650"/>
          <p14:tracePt t="10988" x="3111500" y="5359400"/>
          <p14:tracePt t="11004" x="3054350" y="5378450"/>
          <p14:tracePt t="11019" x="3003550" y="5391150"/>
          <p14:tracePt t="11035" x="2965450" y="5391150"/>
          <p14:tracePt t="11052" x="2921000" y="5403850"/>
          <p14:tracePt t="11068" x="2882900" y="5403850"/>
          <p14:tracePt t="11083" x="2832100" y="5403850"/>
          <p14:tracePt t="11101" x="2781300" y="5403850"/>
          <p14:tracePt t="11116" x="2743200" y="5403850"/>
          <p14:tracePt t="11133" x="2686050" y="5416550"/>
          <p14:tracePt t="11141" x="2654300" y="5416550"/>
          <p14:tracePt t="11153" x="2635250" y="5416550"/>
          <p14:tracePt t="11168" x="2571750" y="5416550"/>
          <p14:tracePt t="11184" x="2476500" y="5422900"/>
          <p14:tracePt t="11204" x="2381250" y="5422900"/>
          <p14:tracePt t="11219" x="2317750" y="5422900"/>
          <p14:tracePt t="11237" x="2279650" y="5422900"/>
          <p14:tracePt t="11277" x="2266950" y="5422900"/>
          <p14:tracePt t="11288" x="2260600" y="5422900"/>
          <p14:tracePt t="11301" x="2235200" y="5422900"/>
          <p14:tracePt t="11318" x="2190750" y="5422900"/>
          <p14:tracePt t="11334" x="2127250" y="5422900"/>
          <p14:tracePt t="11350" x="2063750" y="5422900"/>
          <p14:tracePt t="11367" x="2000250" y="5422900"/>
          <p14:tracePt t="11385" x="1949450" y="5422900"/>
          <p14:tracePt t="11400" x="1924050" y="5422900"/>
          <p14:tracePt t="11418" x="1917700" y="5422900"/>
          <p14:tracePt t="11566" x="1930400" y="5422900"/>
          <p14:tracePt t="11583" x="1936750" y="5422900"/>
          <p14:tracePt t="11604" x="1962150" y="5422900"/>
          <p14:tracePt t="11644" x="1974850" y="5422900"/>
          <p14:tracePt t="11655" x="1981200" y="5422900"/>
          <p14:tracePt t="11668" x="2000250" y="5422900"/>
          <p14:tracePt t="11685" x="2025650" y="5422900"/>
          <p14:tracePt t="11700" x="2051050" y="5422900"/>
          <p14:tracePt t="11717" x="2095500" y="5435600"/>
          <p14:tracePt t="11734" x="2133600" y="5448300"/>
          <p14:tracePt t="11751" x="2171700" y="5448300"/>
          <p14:tracePt t="11771" x="2235200" y="5454650"/>
          <p14:tracePt t="11784" x="2254250" y="5454650"/>
          <p14:tracePt t="11802" x="2286000" y="5454650"/>
          <p14:tracePt t="11818" x="2298700" y="5454650"/>
          <p14:tracePt t="11834" x="2305050" y="5454650"/>
          <p14:tracePt t="11851" x="2317750" y="5454650"/>
          <p14:tracePt t="11870" x="2330450" y="5454650"/>
          <p14:tracePt t="11884" x="2349500" y="5467350"/>
          <p14:tracePt t="11901" x="2374900" y="5467350"/>
          <p14:tracePt t="11919" x="2406650" y="5467350"/>
          <p14:tracePt t="11935" x="2444750" y="5467350"/>
          <p14:tracePt t="11951" x="2470150" y="5467350"/>
          <p14:tracePt t="11970" x="2508250" y="5473700"/>
          <p14:tracePt t="11988" x="2559050" y="5473700"/>
          <p14:tracePt t="12004" x="2578100" y="5473700"/>
          <p14:tracePt t="12018" x="2584450" y="5473700"/>
          <p14:tracePt t="12130" x="2590800" y="5486400"/>
          <p14:tracePt t="12144" x="2603500" y="5486400"/>
          <p14:tracePt t="12155" x="2609850" y="5486400"/>
          <p14:tracePt t="12166" x="2616200" y="5486400"/>
          <p14:tracePt t="12182" x="2628900" y="5486400"/>
          <p14:tracePt t="12199" x="2641600" y="5486400"/>
          <p14:tracePt t="12215" x="2654300" y="5492750"/>
          <p14:tracePt t="12238" x="2673350" y="5492750"/>
          <p14:tracePt t="12252" x="2686050" y="5492750"/>
          <p14:tracePt t="12268" x="2724150" y="5492750"/>
          <p14:tracePt t="12285" x="2768600" y="5505450"/>
          <p14:tracePt t="12301" x="2832100" y="5505450"/>
          <p14:tracePt t="12317" x="2895600" y="5505450"/>
          <p14:tracePt t="12334" x="2959100" y="5505450"/>
          <p14:tracePt t="12351" x="3028950" y="5505450"/>
          <p14:tracePt t="12367" x="3067050" y="5505450"/>
          <p14:tracePt t="12384" x="3105150" y="5505450"/>
          <p14:tracePt t="12400" x="3130550" y="5511800"/>
          <p14:tracePt t="12420" x="3168650" y="5511800"/>
          <p14:tracePt t="12437" x="3187700" y="5524500"/>
          <p14:tracePt t="12452" x="3200400" y="5524500"/>
          <p14:tracePt t="12469" x="3219450" y="5530850"/>
          <p14:tracePt t="12484" x="3225800" y="5530850"/>
          <p14:tracePt t="12501" x="3244850" y="5530850"/>
          <p14:tracePt t="12518" x="3263900" y="5530850"/>
          <p14:tracePt t="12534" x="3289300" y="5530850"/>
          <p14:tracePt t="12551" x="3327400" y="5530850"/>
          <p14:tracePt t="12572" x="3365500" y="5537200"/>
          <p14:tracePt t="12584" x="3384550" y="5537200"/>
          <p14:tracePt t="12600" x="3448050" y="5549900"/>
          <p14:tracePt t="12621" x="3524250" y="5562600"/>
          <p14:tracePt t="12636" x="3575050" y="5562600"/>
          <p14:tracePt t="12652" x="3613150" y="5568950"/>
          <p14:tracePt t="12667" x="3632200" y="5568950"/>
          <p14:tracePt t="12908" x="3644900" y="5568950"/>
          <p14:tracePt t="12918" x="3651250" y="5568950"/>
          <p14:tracePt t="12939" x="3657600" y="5568950"/>
          <p14:tracePt t="12955" x="3670300" y="5568950"/>
          <p14:tracePt t="13230" x="3676650" y="5568950"/>
          <p14:tracePt t="13244" x="3702050" y="5568950"/>
          <p14:tracePt t="13271" x="3803650" y="5568950"/>
          <p14:tracePt t="13300" x="4114800" y="5568950"/>
          <p14:tracePt t="13309" x="4178300" y="5568950"/>
          <p14:tracePt t="13319" x="4235450" y="5568950"/>
          <p14:tracePt t="13332" x="4349750" y="5556250"/>
          <p14:tracePt t="13350" x="4425950" y="5556250"/>
          <p14:tracePt t="13366" x="4464050" y="5543550"/>
          <p14:tracePt t="13382" x="4483100" y="5537200"/>
          <p14:tracePt t="13404" x="4521200" y="5524500"/>
          <p14:tracePt t="13421" x="4584700" y="5518150"/>
          <p14:tracePt t="13437" x="4679950" y="5505450"/>
          <p14:tracePt t="13453" x="4806950" y="5492750"/>
          <p14:tracePt t="13469" x="4953000" y="5473700"/>
          <p14:tracePt t="13485" x="5086350" y="5448300"/>
          <p14:tracePt t="13501" x="5194300" y="5448300"/>
          <p14:tracePt t="13518" x="5327650" y="5422900"/>
          <p14:tracePt t="13534" x="5461000" y="5384800"/>
          <p14:tracePt t="13550" x="5594350" y="5353050"/>
          <p14:tracePt t="13567" x="5727700" y="5314950"/>
          <p14:tracePt t="13584" x="5829300" y="5276850"/>
          <p14:tracePt t="13600" x="5911850" y="5245100"/>
          <p14:tracePt t="13619" x="6013450" y="5175250"/>
          <p14:tracePt t="13636" x="6083300" y="5105400"/>
          <p14:tracePt t="13651" x="6127750" y="5035550"/>
          <p14:tracePt t="13667" x="6172200" y="4965700"/>
          <p14:tracePt t="13683" x="6223000" y="4870450"/>
          <p14:tracePt t="13699" x="6261100" y="4749800"/>
          <p14:tracePt t="13716" x="6318250" y="4597400"/>
          <p14:tracePt t="13734" x="6381750" y="4419600"/>
          <p14:tracePt t="13751" x="6426200" y="4229100"/>
          <p14:tracePt t="13767" x="6451600" y="4019550"/>
          <p14:tracePt t="13783" x="6451600" y="3854450"/>
          <p14:tracePt t="13803" x="6470650" y="3600450"/>
          <p14:tracePt t="13816" x="6470650" y="3517900"/>
          <p14:tracePt t="13834" x="6470650" y="3308350"/>
          <p14:tracePt t="13852" x="6470650" y="3181350"/>
          <p14:tracePt t="13868" x="6470650" y="3073400"/>
          <p14:tracePt t="13884" x="6470650" y="2997200"/>
          <p14:tracePt t="13901" x="6451600" y="2927350"/>
          <p14:tracePt t="13917" x="6432550" y="2876550"/>
          <p14:tracePt t="13934" x="6407150" y="2832100"/>
          <p14:tracePt t="13950" x="6362700" y="2768600"/>
          <p14:tracePt t="13968" x="6305550" y="2711450"/>
          <p14:tracePt t="13987" x="6229350" y="2616200"/>
          <p14:tracePt t="14004" x="6197600" y="2590800"/>
          <p14:tracePt t="14020" x="6178550" y="2571750"/>
          <p14:tracePt t="14037" x="6153150" y="2559050"/>
          <p14:tracePt t="14052" x="6115050" y="2540000"/>
          <p14:tracePt t="14069" x="6083300" y="2520950"/>
          <p14:tracePt t="14085" x="6064250" y="2501900"/>
          <p14:tracePt t="14100" x="6038850" y="2495550"/>
          <p14:tracePt t="14117" x="6019800" y="2495550"/>
          <p14:tracePt t="14133" x="6000750" y="2489200"/>
          <p14:tracePt t="14140" x="5994400" y="2489200"/>
          <p14:tracePt t="14151" x="5988050" y="2489200"/>
          <p14:tracePt t="14167" x="5949950" y="2489200"/>
          <p14:tracePt t="14183" x="5886450" y="2489200"/>
          <p14:tracePt t="14200" x="5803900" y="2489200"/>
          <p14:tracePt t="14220" x="5651500" y="2489200"/>
          <p14:tracePt t="14236" x="5524500" y="2489200"/>
          <p14:tracePt t="14253" x="5403850" y="2489200"/>
          <p14:tracePt t="14269" x="5257800" y="2489200"/>
          <p14:tracePt t="14285" x="5111750" y="2489200"/>
          <p14:tracePt t="14302" x="5016500" y="2489200"/>
          <p14:tracePt t="14319" x="4927600" y="2489200"/>
          <p14:tracePt t="14335" x="4851400" y="2489200"/>
          <p14:tracePt t="14352" x="4781550" y="2501900"/>
          <p14:tracePt t="14367" x="4730750" y="2514600"/>
          <p14:tracePt t="14384" x="4686300" y="2533650"/>
          <p14:tracePt t="14404" x="4622800" y="2565400"/>
          <p14:tracePt t="14421" x="4584700" y="2584450"/>
          <p14:tracePt t="14436" x="4552950" y="2603500"/>
          <p14:tracePt t="14451" x="4540250" y="2622550"/>
          <p14:tracePt t="14469" x="4527550" y="2635250"/>
          <p14:tracePt t="14548" x="4533900" y="2635250"/>
          <p14:tracePt t="14559" x="4540250" y="2635250"/>
          <p14:tracePt t="14571" x="4591050" y="2628900"/>
          <p14:tracePt t="14587" x="4654550" y="2616200"/>
          <p14:tracePt t="14603" x="4787900" y="2590800"/>
          <p14:tracePt t="14619" x="4965700" y="2546350"/>
          <p14:tracePt t="14636" x="5092700" y="2520950"/>
          <p14:tracePt t="14651" x="5245100" y="2495550"/>
          <p14:tracePt t="14660" x="5334000" y="2476500"/>
          <p14:tracePt t="14672" x="5416550" y="2463800"/>
          <p14:tracePt t="14685" x="5562600" y="2463800"/>
          <p14:tracePt t="14702" x="5651500" y="2463800"/>
          <p14:tracePt t="14719" x="5746750" y="2463800"/>
          <p14:tracePt t="14734" x="5835650" y="2463800"/>
          <p14:tracePt t="14752" x="5918200" y="2463800"/>
          <p14:tracePt t="14772" x="6026150" y="2482850"/>
          <p14:tracePt t="14784" x="6064250" y="2495550"/>
          <p14:tracePt t="14804" x="6108700" y="2495550"/>
          <p14:tracePt t="14900" x="6089650" y="2495550"/>
          <p14:tracePt t="14911" x="6057900" y="2489200"/>
          <p14:tracePt t="14934" x="5892800" y="2451100"/>
          <p14:tracePt t="14950" x="5721350" y="2419350"/>
          <p14:tracePt t="14966" x="5518150" y="2419350"/>
          <p14:tracePt t="14983" x="5314950" y="2419350"/>
          <p14:tracePt t="15000" x="5149850" y="2419350"/>
          <p14:tracePt t="15018" x="4851400" y="2476500"/>
          <p14:tracePt t="15036" x="4692650" y="2533650"/>
          <p14:tracePt t="15053" x="4552950" y="2616200"/>
          <p14:tracePt t="15067" x="4445000" y="2711450"/>
          <p14:tracePt t="15084" x="4387850" y="2781300"/>
          <p14:tracePt t="15100" x="4362450" y="2863850"/>
          <p14:tracePt t="15118" x="4362450" y="2927350"/>
          <p14:tracePt t="15134" x="4362450" y="2978150"/>
          <p14:tracePt t="15151" x="4375150" y="3009900"/>
          <p14:tracePt t="15158" x="4381500" y="3009900"/>
          <p14:tracePt t="15167" x="4394200" y="3009900"/>
          <p14:tracePt t="15183" x="4400550" y="3016250"/>
          <p14:tracePt t="15200" x="4419600" y="3016250"/>
          <p14:tracePt t="15220" x="4476750" y="3016250"/>
          <p14:tracePt t="15236" x="4533900" y="2978150"/>
          <p14:tracePt t="15253" x="4603750" y="2946400"/>
          <p14:tracePt t="15267" x="4667250" y="2889250"/>
          <p14:tracePt t="15285" x="4775200" y="2806700"/>
          <p14:tracePt t="15302" x="4902200" y="2724150"/>
          <p14:tracePt t="15317" x="5041900" y="2641600"/>
          <p14:tracePt t="15334" x="5181600" y="2584450"/>
          <p14:tracePt t="15351" x="5283200" y="2520950"/>
          <p14:tracePt t="15367" x="5378450" y="2495550"/>
          <p14:tracePt t="15384" x="5492750" y="2470150"/>
          <p14:tracePt t="15403" x="5626100" y="2463800"/>
          <p14:tracePt t="15418" x="5753100" y="2463800"/>
          <p14:tracePt t="15435" x="5842000" y="2463800"/>
          <p14:tracePt t="15452" x="5911850" y="2476500"/>
          <p14:tracePt t="15469" x="5956300" y="2508250"/>
          <p14:tracePt t="15485" x="5975350" y="2565400"/>
          <p14:tracePt t="15501" x="5988050" y="2628900"/>
          <p14:tracePt t="15518" x="5988050" y="2667000"/>
          <p14:tracePt t="15534" x="5988050" y="2705100"/>
          <p14:tracePt t="15551" x="5981700" y="2724150"/>
          <p14:tracePt t="15571" x="5969000" y="2743200"/>
          <p14:tracePt t="15584" x="5937250" y="2743200"/>
          <p14:tracePt t="15603" x="5835650" y="2774950"/>
          <p14:tracePt t="15621" x="5746750" y="2800350"/>
          <p14:tracePt t="15635" x="5651500" y="2825750"/>
          <p14:tracePt t="15652" x="5568950" y="2844800"/>
          <p14:tracePt t="15660" x="5549900" y="2857500"/>
          <p14:tracePt t="15671" x="5530850" y="2863850"/>
          <p14:tracePt t="15685" x="5518150" y="2882900"/>
          <p14:tracePt t="15701" x="5518150" y="2901950"/>
          <p14:tracePt t="15719" x="5543550" y="2927350"/>
          <p14:tracePt t="15735" x="5607050" y="2952750"/>
          <p14:tracePt t="15755" x="5765800" y="2978150"/>
          <p14:tracePt t="15769" x="5848350" y="2978150"/>
          <p14:tracePt t="15786" x="6032500" y="2965450"/>
          <p14:tracePt t="15805" x="6197600" y="2914650"/>
          <p14:tracePt t="15820" x="6254750" y="2882900"/>
          <p14:tracePt t="15836" x="6299200" y="2838450"/>
          <p14:tracePt t="15852" x="6330950" y="2787650"/>
          <p14:tracePt t="15869" x="6362700" y="2730500"/>
          <p14:tracePt t="15884" x="6381750" y="2686050"/>
          <p14:tracePt t="15902" x="6394450" y="2635250"/>
          <p14:tracePt t="15917" x="6419850" y="2578100"/>
          <p14:tracePt t="15933" x="6438900" y="2540000"/>
          <p14:tracePt t="15951" x="6457950" y="2482850"/>
          <p14:tracePt t="15967" x="6483350" y="2432050"/>
          <p14:tracePt t="15987" x="6521450" y="2368550"/>
          <p14:tracePt t="16003" x="6540500" y="2336800"/>
          <p14:tracePt t="16018" x="6553200" y="2311400"/>
          <p14:tracePt t="16036" x="6559550" y="2292350"/>
          <p14:tracePt t="16052" x="6565900" y="2266950"/>
          <p14:tracePt t="16068" x="6565900" y="2260600"/>
          <p14:tracePt t="16142" x="6565900" y="2247900"/>
          <p14:tracePt t="16221" x="6578600" y="2241550"/>
          <p14:tracePt t="16284" x="6584950" y="2241550"/>
          <p14:tracePt t="16295" x="6584950" y="2254250"/>
          <p14:tracePt t="16308" x="6604000" y="2292350"/>
          <p14:tracePt t="16319" x="6616700" y="2324100"/>
          <p14:tracePt t="16334" x="6629400" y="2381250"/>
          <p14:tracePt t="16351" x="6648450" y="2432050"/>
          <p14:tracePt t="16367" x="6661150" y="2470150"/>
          <p14:tracePt t="16383" x="6667500" y="2514600"/>
          <p14:tracePt t="16405" x="6680200" y="2559050"/>
          <p14:tracePt t="16421" x="6680200" y="2590800"/>
          <p14:tracePt t="16437" x="6686550" y="2603500"/>
          <p14:tracePt t="16453" x="6686550" y="2616200"/>
          <p14:tracePt t="16469" x="6686550" y="2622550"/>
          <p14:tracePt t="16486" x="6686550" y="2628900"/>
          <p14:tracePt t="16502" x="6686550" y="2641600"/>
          <p14:tracePt t="16519" x="6692900" y="2647950"/>
          <p14:tracePt t="16535" x="6692900" y="2660650"/>
          <p14:tracePt t="16551" x="6692900" y="2667000"/>
          <p14:tracePt t="16571" x="6705600" y="2692400"/>
          <p14:tracePt t="16587" x="6705600" y="2711450"/>
          <p14:tracePt t="16604" x="6711950" y="2724150"/>
          <p14:tracePt t="16621" x="6731000" y="2768600"/>
          <p14:tracePt t="16637" x="6743700" y="2806700"/>
          <p14:tracePt t="16651" x="6756400" y="2857500"/>
          <p14:tracePt t="16660" x="6756400" y="2876550"/>
          <p14:tracePt t="16671" x="6762750" y="2901950"/>
          <p14:tracePt t="16686" x="6762750" y="2940050"/>
          <p14:tracePt t="16702" x="6775450" y="2978150"/>
          <p14:tracePt t="16719" x="6775450" y="2990850"/>
          <p14:tracePt t="16821" x="6775450" y="2984500"/>
          <p14:tracePt t="16832" x="6775450" y="2978150"/>
          <p14:tracePt t="16853" x="6769100" y="2940050"/>
          <p14:tracePt t="16869" x="6762750" y="2889250"/>
          <p14:tracePt t="16885" x="6724650" y="2832100"/>
          <p14:tracePt t="16901" x="6692900" y="2762250"/>
          <p14:tracePt t="16918" x="6635750" y="2698750"/>
          <p14:tracePt t="16935" x="6540500" y="2590800"/>
          <p14:tracePt t="16951" x="6464300" y="2482850"/>
          <p14:tracePt t="16971" x="6311900" y="2317750"/>
          <p14:tracePt t="16988" x="6242050" y="2247900"/>
          <p14:tracePt t="17004" x="6172200" y="2190750"/>
          <p14:tracePt t="17019" x="6102350" y="2146300"/>
          <p14:tracePt t="17037" x="6038850" y="2108200"/>
          <p14:tracePt t="17051" x="5981700" y="2076450"/>
          <p14:tracePt t="17069" x="5911850" y="2057400"/>
          <p14:tracePt t="17084" x="5803900" y="2044700"/>
          <p14:tracePt t="17101" x="5676900" y="2032000"/>
          <p14:tracePt t="17119" x="5530850" y="2032000"/>
          <p14:tracePt t="17135" x="5340350" y="2012950"/>
          <p14:tracePt t="17152" x="5175250" y="2012950"/>
          <p14:tracePt t="17160" x="5092700" y="2012950"/>
          <p14:tracePt t="17169" x="5010150" y="2012950"/>
          <p14:tracePt t="17189" x="4781550" y="2012950"/>
          <p14:tracePt t="17205" x="4660900" y="2012950"/>
          <p14:tracePt t="17220" x="4552950" y="2012950"/>
          <p14:tracePt t="17236" x="4457700" y="2012950"/>
          <p14:tracePt t="17253" x="4368800" y="2000250"/>
          <p14:tracePt t="17268" x="4298950" y="2000250"/>
          <p14:tracePt t="17284" x="4260850" y="2000250"/>
          <p14:tracePt t="17304" x="4248150" y="2000250"/>
          <p14:tracePt t="17319" x="4229100" y="2000250"/>
          <p14:tracePt t="17352" x="4210050" y="2000250"/>
          <p14:tracePt t="17368" x="4171950" y="2006600"/>
          <p14:tracePt t="17384" x="4133850" y="2019300"/>
          <p14:tracePt t="17404" x="4032250" y="2051050"/>
          <p14:tracePt t="17420" x="3987800" y="2063750"/>
          <p14:tracePt t="17450" x="3981450" y="2070100"/>
          <p14:tracePt t="17468" x="3981450" y="2089150"/>
          <p14:tracePt t="17484" x="3981450" y="2095500"/>
          <p14:tracePt t="17501" x="3981450" y="2114550"/>
          <p14:tracePt t="17518" x="3994150" y="2133600"/>
          <p14:tracePt t="17535" x="4019550" y="2159000"/>
          <p14:tracePt t="17551" x="4038600" y="2178050"/>
          <p14:tracePt t="17568" x="4057650" y="2203450"/>
          <p14:tracePt t="17588" x="4083050" y="2241550"/>
          <p14:tracePt t="17604" x="4089400" y="2260600"/>
          <p14:tracePt t="17620" x="4102100" y="2286000"/>
          <p14:tracePt t="17637" x="4108450" y="2305050"/>
          <p14:tracePt t="17652" x="4121150" y="2317750"/>
          <p14:tracePt t="17669" x="4140200" y="2362200"/>
          <p14:tracePt t="17676" x="4146550" y="2381250"/>
          <p14:tracePt t="17687" x="4159250" y="2387600"/>
          <p14:tracePt t="17702" x="4165600" y="2419350"/>
          <p14:tracePt t="17719" x="4165600" y="2444750"/>
          <p14:tracePt t="17735" x="4171950" y="2470150"/>
          <p14:tracePt t="17752" x="4171950" y="2495550"/>
          <p14:tracePt t="17768" x="4184650" y="2540000"/>
          <p14:tracePt t="17787" x="4197350" y="2584450"/>
          <p14:tracePt t="17804" x="4197350" y="2622550"/>
          <p14:tracePt t="17819" x="4203700" y="2654300"/>
          <p14:tracePt t="17837" x="4203700" y="2692400"/>
          <p14:tracePt t="17852" x="4203700" y="2730500"/>
          <p14:tracePt t="17867" x="4203700" y="2768600"/>
          <p14:tracePt t="17884" x="4203700" y="2806700"/>
          <p14:tracePt t="17902" x="4203700" y="2844800"/>
          <p14:tracePt t="17919" x="4203700" y="2882900"/>
          <p14:tracePt t="17934" x="4203700" y="2914650"/>
          <p14:tracePt t="17951" x="4203700" y="2940050"/>
          <p14:tracePt t="17970" x="4203700" y="2984500"/>
          <p14:tracePt t="17988" x="4203700" y="3016250"/>
          <p14:tracePt t="18001" x="4203700" y="3022600"/>
          <p14:tracePt t="18021" x="4203700" y="3067050"/>
          <p14:tracePt t="18036" x="4203700" y="3086100"/>
          <p14:tracePt t="18052" x="4203700" y="3111500"/>
          <p14:tracePt t="18069" x="4203700" y="3130550"/>
          <p14:tracePt t="18085" x="4203700" y="3149600"/>
          <p14:tracePt t="18102" x="4203700" y="3162300"/>
          <p14:tracePt t="18118" x="4210050" y="3194050"/>
          <p14:tracePt t="18135" x="4210050" y="3219450"/>
          <p14:tracePt t="18152" x="4210050" y="3257550"/>
          <p14:tracePt t="18170" x="4222750" y="3282950"/>
          <p14:tracePt t="18184" x="4222750" y="3289300"/>
          <p14:tracePt t="18201" x="4222750" y="3302000"/>
          <p14:tracePt t="18620" x="4229100" y="3302000"/>
          <p14:tracePt t="18644" x="4235450" y="3295650"/>
          <p14:tracePt t="18658" x="4248150" y="3282950"/>
          <p14:tracePt t="18672" x="4254500" y="3263900"/>
          <p14:tracePt t="18684" x="4292600" y="3181350"/>
          <p14:tracePt t="18701" x="4349750" y="3092450"/>
          <p14:tracePt t="18708" x="4375150" y="3060700"/>
          <p14:tracePt t="18718" x="4400550" y="3009900"/>
          <p14:tracePt t="18735" x="4451350" y="2908300"/>
          <p14:tracePt t="18752" x="4470400" y="2832100"/>
          <p14:tracePt t="18771" x="4495800" y="2755900"/>
          <p14:tracePt t="18785" x="4495800" y="2736850"/>
          <p14:tracePt t="18803" x="4495800" y="2730500"/>
          <p14:tracePt t="18821" x="4495800" y="2711450"/>
          <p14:tracePt t="18836" x="4495800" y="2692400"/>
          <p14:tracePt t="18853" x="4483100" y="2654300"/>
          <p14:tracePt t="18869" x="4457700" y="2609850"/>
          <p14:tracePt t="18886" x="4438650" y="2584450"/>
          <p14:tracePt t="18902" x="4419600" y="2552700"/>
          <p14:tracePt t="18918" x="4413250" y="2540000"/>
          <p14:tracePt t="18934" x="4406900" y="2520950"/>
          <p14:tracePt t="18952" x="4406900" y="2501900"/>
          <p14:tracePt t="18971" x="4406900" y="2470150"/>
          <p14:tracePt t="18988" x="4432300" y="2425700"/>
          <p14:tracePt t="19004" x="4476750" y="2368550"/>
          <p14:tracePt t="19021" x="4533900" y="2298700"/>
          <p14:tracePt t="19036" x="4616450" y="2241550"/>
          <p14:tracePt t="19052" x="4705350" y="2165350"/>
          <p14:tracePt t="19068" x="4826000" y="2095500"/>
          <p14:tracePt t="19085" x="4946650" y="2044700"/>
          <p14:tracePt t="19102" x="5124450" y="1968500"/>
          <p14:tracePt t="19118" x="5276850" y="1911350"/>
          <p14:tracePt t="19134" x="5448300" y="1885950"/>
          <p14:tracePt t="19151" x="5600700" y="1854200"/>
          <p14:tracePt t="19170" x="5810250" y="1841500"/>
          <p14:tracePt t="19188" x="5937250" y="1841500"/>
          <p14:tracePt t="19204" x="6045200" y="1841500"/>
          <p14:tracePt t="19210" x="6096000" y="1841500"/>
          <p14:tracePt t="19220" x="6140450" y="1841500"/>
          <p14:tracePt t="19237" x="6203950" y="1860550"/>
          <p14:tracePt t="19254" x="6261100" y="1879600"/>
          <p14:tracePt t="19268" x="6299200" y="1892300"/>
          <p14:tracePt t="19285" x="6343650" y="1911350"/>
          <p14:tracePt t="19302" x="6369050" y="1930400"/>
          <p14:tracePt t="19318" x="6400800" y="1955800"/>
          <p14:tracePt t="19335" x="6438900" y="2000250"/>
          <p14:tracePt t="19352" x="6489700" y="2070100"/>
          <p14:tracePt t="19368" x="6521450" y="2114550"/>
          <p14:tracePt t="19387" x="6559550" y="2190750"/>
          <p14:tracePt t="19405" x="6584950" y="2241550"/>
          <p14:tracePt t="19421" x="6591300" y="2298700"/>
          <p14:tracePt t="19436" x="6591300" y="2362200"/>
          <p14:tracePt t="19452" x="6604000" y="2438400"/>
          <p14:tracePt t="19470" x="6604000" y="2533650"/>
          <p14:tracePt t="19485" x="6597650" y="2622550"/>
          <p14:tracePt t="19501" x="6591300" y="2717800"/>
          <p14:tracePt t="19519" x="6565900" y="2794000"/>
          <p14:tracePt t="19535" x="6515100" y="2895600"/>
          <p14:tracePt t="19552" x="6464300" y="3016250"/>
          <p14:tracePt t="19572" x="6369050" y="3136900"/>
          <p14:tracePt t="19588" x="6273800" y="3225800"/>
          <p14:tracePt t="19604" x="6191250" y="3289300"/>
          <p14:tracePt t="19620" x="6032500" y="3371850"/>
          <p14:tracePt t="19636" x="5854700" y="3435350"/>
          <p14:tracePt t="19653" x="5683250" y="3492500"/>
          <p14:tracePt t="19670" x="5448300" y="3556000"/>
          <p14:tracePt t="19686" x="5257800" y="3581400"/>
          <p14:tracePt t="19703" x="5086350" y="3613150"/>
          <p14:tracePt t="19719" x="4940300" y="3613150"/>
          <p14:tracePt t="19733" x="4813300" y="3613150"/>
          <p14:tracePt t="19741" x="4768850" y="3606800"/>
          <p14:tracePt t="19755" x="4667250" y="3556000"/>
          <p14:tracePt t="19772" x="4597400" y="3524250"/>
          <p14:tracePt t="19787" x="4540250" y="3454400"/>
          <p14:tracePt t="19804" x="4495800" y="3371850"/>
          <p14:tracePt t="19820" x="4457700" y="3270250"/>
          <p14:tracePt t="19838" x="4432300" y="3175000"/>
          <p14:tracePt t="19854" x="4432300" y="3086100"/>
          <p14:tracePt t="19870" x="4451350" y="2990850"/>
          <p14:tracePt t="19885" x="4514850" y="2908300"/>
          <p14:tracePt t="19902" x="4559300" y="2851150"/>
          <p14:tracePt t="19918" x="4584700" y="2832100"/>
          <p14:tracePt t="20164" x="4597400" y="2832100"/>
          <p14:tracePt t="20180" x="4610100" y="2832100"/>
          <p14:tracePt t="20206" x="4699000" y="2832100"/>
          <p14:tracePt t="20236" x="5060950" y="2800350"/>
          <p14:tracePt t="20254" x="5295900" y="2774950"/>
          <p14:tracePt t="20270" x="5505450" y="2743200"/>
          <p14:tracePt t="20285" x="5638800" y="2705100"/>
          <p14:tracePt t="20303" x="5689600" y="2679700"/>
          <p14:tracePt t="20335" x="5702300" y="2673350"/>
          <p14:tracePt t="20357" x="5702300" y="2667000"/>
          <p14:tracePt t="20368" x="5702300" y="2654300"/>
          <p14:tracePt t="20388" x="5721350" y="2635250"/>
          <p14:tracePt t="20405" x="5734050" y="2628900"/>
          <p14:tracePt t="20420" x="5753100" y="2609850"/>
          <p14:tracePt t="20437" x="5772150" y="2597150"/>
          <p14:tracePt t="20452" x="5810250" y="2565400"/>
          <p14:tracePt t="20469" x="5854700" y="2520950"/>
          <p14:tracePt t="20486" x="5899150" y="2476500"/>
          <p14:tracePt t="20503" x="5943600" y="2444750"/>
          <p14:tracePt t="20520" x="5981700" y="2413000"/>
          <p14:tracePt t="20535" x="6038850" y="2393950"/>
          <p14:tracePt t="20552" x="6102350" y="2368550"/>
          <p14:tracePt t="20571" x="6203950" y="2324100"/>
          <p14:tracePt t="20588" x="6248400" y="2305050"/>
          <p14:tracePt t="20605" x="6273800" y="2286000"/>
          <p14:tracePt t="20621" x="6292850" y="2266950"/>
          <p14:tracePt t="20637" x="6292850" y="2241550"/>
          <p14:tracePt t="20652" x="6292850" y="2222500"/>
          <p14:tracePt t="20670" x="6292850" y="2184400"/>
          <p14:tracePt t="20686" x="6248400" y="2139950"/>
          <p14:tracePt t="20703" x="6178550" y="2095500"/>
          <p14:tracePt t="20720" x="6108700" y="2070100"/>
          <p14:tracePt t="20732" x="6032500" y="2051050"/>
          <p14:tracePt t="20742" x="5981700" y="2038350"/>
          <p14:tracePt t="20756" x="5892800" y="2025650"/>
          <p14:tracePt t="20768" x="5829300" y="2025650"/>
          <p14:tracePt t="20784" x="5702300" y="2025650"/>
          <p14:tracePt t="20804" x="5549900" y="2025650"/>
          <p14:tracePt t="20819" x="5461000" y="2025650"/>
          <p14:tracePt t="20836" x="5365750" y="2025650"/>
          <p14:tracePt t="20852" x="5302250" y="2025650"/>
          <p14:tracePt t="20868" x="5251450" y="2032000"/>
          <p14:tracePt t="20884" x="5219700" y="2038350"/>
          <p14:tracePt t="20903" x="5200650" y="2051050"/>
          <p14:tracePt t="20919" x="5181600" y="2057400"/>
          <p14:tracePt t="20937" x="5143500" y="2076450"/>
          <p14:tracePt t="20956" x="5067300" y="2108200"/>
          <p14:tracePt t="20971" x="5029200" y="2139950"/>
          <p14:tracePt t="20987" x="4972050" y="2184400"/>
          <p14:tracePt t="21004" x="4914900" y="2228850"/>
          <p14:tracePt t="21020" x="4870450" y="2273300"/>
          <p14:tracePt t="21036" x="4838700" y="2317750"/>
          <p14:tracePt t="21052" x="4819650" y="2355850"/>
          <p14:tracePt t="21069" x="4806950" y="2413000"/>
          <p14:tracePt t="21085" x="4806950" y="2476500"/>
          <p14:tracePt t="21101" x="4806950" y="2540000"/>
          <p14:tracePt t="21120" x="4806950" y="2609850"/>
          <p14:tracePt t="21136" x="4806950" y="2673350"/>
          <p14:tracePt t="21152" x="4826000" y="2736850"/>
          <p14:tracePt t="21172" x="4870450" y="2825750"/>
          <p14:tracePt t="21188" x="4902200" y="2895600"/>
          <p14:tracePt t="21204" x="4946650" y="2952750"/>
          <p14:tracePt t="21220" x="5016500" y="3009900"/>
          <p14:tracePt t="21236" x="5060950" y="3054350"/>
          <p14:tracePt t="21242" x="5092700" y="3073400"/>
          <p14:tracePt t="21253" x="5130800" y="3098800"/>
          <p14:tracePt t="21270" x="5226050" y="3149600"/>
          <p14:tracePt t="21285" x="5340350" y="3187700"/>
          <p14:tracePt t="21304" x="5480050" y="3244850"/>
          <p14:tracePt t="21318" x="5613400" y="3270250"/>
          <p14:tracePt t="21335" x="5746750" y="3308350"/>
          <p14:tracePt t="21355" x="5988050" y="3352800"/>
          <p14:tracePt t="21371" x="6076950" y="3352800"/>
          <p14:tracePt t="21386" x="6165850" y="3352800"/>
          <p14:tracePt t="21404" x="6248400" y="3333750"/>
          <p14:tracePt t="21420" x="6318250" y="3302000"/>
          <p14:tracePt t="21436" x="6400800" y="3225800"/>
          <p14:tracePt t="21451" x="6477000" y="3136900"/>
          <p14:tracePt t="21470" x="6527800" y="3054350"/>
          <p14:tracePt t="21487" x="6559550" y="2971800"/>
          <p14:tracePt t="21502" x="6572250" y="2882900"/>
          <p14:tracePt t="21520" x="6572250" y="2787650"/>
          <p14:tracePt t="21535" x="6572250" y="2698750"/>
          <p14:tracePt t="21556" x="6565900" y="2584450"/>
          <p14:tracePt t="21572" x="6521450" y="2501900"/>
          <p14:tracePt t="21589" x="6464300" y="2432050"/>
          <p14:tracePt t="21606" x="6375400" y="2362200"/>
          <p14:tracePt t="21620" x="6229350" y="2273300"/>
          <p14:tracePt t="21635" x="6089650" y="2203450"/>
          <p14:tracePt t="21653" x="5937250" y="2146300"/>
          <p14:tracePt t="21670" x="5797550" y="2095500"/>
          <p14:tracePt t="21686" x="5664200" y="2063750"/>
          <p14:tracePt t="21704" x="5537200" y="2051050"/>
          <p14:tracePt t="21720" x="5410200" y="2051050"/>
          <p14:tracePt t="21736" x="5302250" y="2051050"/>
          <p14:tracePt t="21756" x="5162550" y="2051050"/>
          <p14:tracePt t="21766" x="5118100" y="2057400"/>
          <p14:tracePt t="21775" x="5086350" y="2057400"/>
          <p14:tracePt t="21789" x="5016500" y="2082800"/>
          <p14:tracePt t="21805" x="4965700" y="2101850"/>
          <p14:tracePt t="21820" x="4921250" y="2133600"/>
          <p14:tracePt t="21836" x="4876800" y="2178050"/>
          <p14:tracePt t="21852" x="4845050" y="2222500"/>
          <p14:tracePt t="21868" x="4826000" y="2260600"/>
          <p14:tracePt t="21884" x="4800600" y="2330450"/>
          <p14:tracePt t="21902" x="4794250" y="2393950"/>
          <p14:tracePt t="21918" x="4781550" y="2476500"/>
          <p14:tracePt t="21935" x="4781550" y="2552700"/>
          <p14:tracePt t="21954" x="4787900" y="2635250"/>
          <p14:tracePt t="21971" x="4819650" y="2705100"/>
          <p14:tracePt t="21989" x="4864100" y="2774950"/>
          <p14:tracePt t="22004" x="4921250" y="2844800"/>
          <p14:tracePt t="22020" x="4991100" y="2901950"/>
          <p14:tracePt t="22036" x="5111750" y="2952750"/>
          <p14:tracePt t="22053" x="5302250" y="3009900"/>
          <p14:tracePt t="22071" x="5492750" y="3041650"/>
          <p14:tracePt t="22086" x="5702300" y="3054350"/>
          <p14:tracePt t="22102" x="5867400" y="3054350"/>
          <p14:tracePt t="22120" x="5918200" y="3054350"/>
          <p14:tracePt t="22136" x="5949950" y="3041650"/>
          <p14:tracePt t="22152" x="5949950" y="3028950"/>
          <p14:tracePt t="22172" x="5949950" y="2997200"/>
          <p14:tracePt t="22532" x="5949950" y="2990850"/>
          <p14:tracePt t="22548" x="5949950" y="2971800"/>
          <p14:tracePt t="22571" x="5956300" y="2946400"/>
          <p14:tracePt t="22588" x="5975350" y="2895600"/>
          <p14:tracePt t="22604" x="6013450" y="2825750"/>
          <p14:tracePt t="22621" x="6032500" y="2749550"/>
          <p14:tracePt t="22635" x="6057900" y="2635250"/>
          <p14:tracePt t="22652" x="6070600" y="2540000"/>
          <p14:tracePt t="22671" x="6083300" y="2463800"/>
          <p14:tracePt t="22687" x="6083300" y="2400300"/>
          <p14:tracePt t="22706" x="6076950" y="2355850"/>
          <p14:tracePt t="22723" x="6045200" y="2292350"/>
          <p14:tracePt t="22737" x="6026150" y="2273300"/>
          <p14:tracePt t="22757" x="6000750" y="2235200"/>
          <p14:tracePt t="22765" x="5981700" y="2222500"/>
          <p14:tracePt t="22775" x="5956300" y="2216150"/>
          <p14:tracePt t="22788" x="5918200" y="2197100"/>
          <p14:tracePt t="22806" x="5873750" y="2184400"/>
          <p14:tracePt t="22820" x="5835650" y="2171700"/>
          <p14:tracePt t="22836" x="5810250" y="2165350"/>
          <p14:tracePt t="22854" x="5778500" y="2165350"/>
          <p14:tracePt t="22870" x="5753100" y="2165350"/>
          <p14:tracePt t="22886" x="5727700" y="2165350"/>
          <p14:tracePt t="22904" x="5689600" y="2165350"/>
          <p14:tracePt t="22920" x="5670550" y="2165350"/>
          <p14:tracePt t="22940" x="5645150" y="2165350"/>
          <p14:tracePt t="22955" x="5626100" y="2165350"/>
          <p14:tracePt t="22972" x="5607050" y="2184400"/>
          <p14:tracePt t="22989" x="5594350" y="2203450"/>
          <p14:tracePt t="23004" x="5581650" y="2216150"/>
          <p14:tracePt t="23020" x="5575300" y="2235200"/>
          <p14:tracePt t="23035" x="5568950" y="2254250"/>
          <p14:tracePt t="23052" x="5556250" y="2279650"/>
          <p14:tracePt t="23070" x="5556250" y="2311400"/>
          <p14:tracePt t="23085" x="5556250" y="2324100"/>
          <p14:tracePt t="23102" x="5549900" y="2362200"/>
          <p14:tracePt t="23119" x="5549900" y="2381250"/>
          <p14:tracePt t="23135" x="5549900" y="2406650"/>
          <p14:tracePt t="23153" x="5549900" y="2444750"/>
          <p14:tracePt t="23172" x="5549900" y="2495550"/>
          <p14:tracePt t="23187" x="5549900" y="2520950"/>
          <p14:tracePt t="23205" x="5549900" y="2546350"/>
          <p14:tracePt t="23221" x="5549900" y="2578100"/>
          <p14:tracePt t="23236" x="5549900" y="2590800"/>
          <p14:tracePt t="23253" x="5549900" y="2622550"/>
          <p14:tracePt t="23260" x="5549900" y="2641600"/>
          <p14:tracePt t="23271" x="5549900" y="2660650"/>
          <p14:tracePt t="23285" x="5549900" y="2698750"/>
          <p14:tracePt t="23303" x="5549900" y="2736850"/>
          <p14:tracePt t="23318" x="5549900" y="2774950"/>
          <p14:tracePt t="23335" x="5549900" y="2813050"/>
          <p14:tracePt t="23352" x="5549900" y="2832100"/>
          <p14:tracePt t="23368" x="5549900" y="2857500"/>
          <p14:tracePt t="23387" x="5549900" y="2882900"/>
          <p14:tracePt t="23405" x="5549900" y="2914650"/>
          <p14:tracePt t="23420" x="5549900" y="2940050"/>
          <p14:tracePt t="23436" x="5549900" y="2965450"/>
          <p14:tracePt t="23452" x="5549900" y="2997200"/>
          <p14:tracePt t="23469" x="5549900" y="3022600"/>
          <p14:tracePt t="23487" x="5549900" y="3048000"/>
          <p14:tracePt t="23502" x="5549900" y="3086100"/>
          <p14:tracePt t="23519" x="5549900" y="3124200"/>
          <p14:tracePt t="23535" x="5549900" y="3175000"/>
          <p14:tracePt t="23552" x="5549900" y="3219450"/>
          <p14:tracePt t="23571" x="5549900" y="3289300"/>
          <p14:tracePt t="23587" x="5549900" y="3327400"/>
          <p14:tracePt t="23604" x="5549900" y="3365500"/>
          <p14:tracePt t="23621" x="5549900" y="3403600"/>
          <p14:tracePt t="23636" x="5537200" y="3460750"/>
          <p14:tracePt t="23652" x="5524500" y="3511550"/>
          <p14:tracePt t="23669" x="5518150" y="3562350"/>
          <p14:tracePt t="23685" x="5505450" y="3619500"/>
          <p14:tracePt t="23703" x="5505450" y="3657600"/>
          <p14:tracePt t="23719" x="5492750" y="3708400"/>
          <p14:tracePt t="23723" x="5486400" y="3733800"/>
          <p14:tracePt t="23735" x="5486400" y="3752850"/>
          <p14:tracePt t="23757" x="5473700" y="3810000"/>
          <p14:tracePt t="23766" x="5473700" y="3829050"/>
          <p14:tracePt t="23775" x="5461000" y="3848100"/>
          <p14:tracePt t="23787" x="5454650" y="3879850"/>
          <p14:tracePt t="23804" x="5441950" y="3905250"/>
          <p14:tracePt t="23821" x="5441950" y="3943350"/>
          <p14:tracePt t="23835" x="5435600" y="3987800"/>
          <p14:tracePt t="23853" x="5435600" y="4013200"/>
          <p14:tracePt t="23869" x="5422900" y="4032250"/>
          <p14:tracePt t="23885" x="5422900" y="4051300"/>
          <p14:tracePt t="23903" x="5422900" y="4064000"/>
          <p14:tracePt t="23920" x="5422900" y="4083050"/>
          <p14:tracePt t="23935" x="5416550" y="4108450"/>
          <p14:tracePt t="23956" x="5416550" y="4140200"/>
          <p14:tracePt t="23968" x="5416550" y="4146550"/>
          <p14:tracePt t="23989" x="5410200" y="4171950"/>
          <p14:tracePt t="24004" x="5410200" y="4191000"/>
          <p14:tracePt t="24021" x="5410200" y="4203700"/>
          <p14:tracePt t="24037" x="5410200" y="4222750"/>
          <p14:tracePt t="24052" x="5397500" y="4241800"/>
          <p14:tracePt t="24069" x="5397500" y="4248150"/>
          <p14:tracePt t="24085" x="5397500" y="4267200"/>
          <p14:tracePt t="24102" x="5397500" y="4286250"/>
          <p14:tracePt t="24119" x="5397500" y="4292600"/>
          <p14:tracePt t="24137" x="5391150" y="4305300"/>
          <p14:tracePt t="24153" x="5391150" y="4318000"/>
          <p14:tracePt t="24172" x="5391150" y="4337050"/>
          <p14:tracePt t="24189" x="5391150" y="4356100"/>
          <p14:tracePt t="24205" x="5391150" y="4368800"/>
          <p14:tracePt t="24221" x="5391150" y="4387850"/>
          <p14:tracePt t="24236" x="5391150" y="4413250"/>
          <p14:tracePt t="24254" x="5391150" y="4425950"/>
          <p14:tracePt t="24270" x="5391150" y="4432300"/>
          <p14:tracePt t="24286" x="5391150" y="4451350"/>
          <p14:tracePt t="24304" x="5391150" y="4470400"/>
          <p14:tracePt t="24319" x="5391150" y="4483100"/>
          <p14:tracePt t="24335" x="5391150" y="4502150"/>
          <p14:tracePt t="24356" x="5391150" y="4527550"/>
          <p14:tracePt t="24371" x="5391150" y="4552950"/>
          <p14:tracePt t="24388" x="5391150" y="4572000"/>
          <p14:tracePt t="24405" x="5391150" y="4591050"/>
          <p14:tracePt t="24421" x="5391150" y="4610100"/>
          <p14:tracePt t="24436" x="5391150" y="4616450"/>
          <p14:tracePt t="24453" x="5391150" y="4635500"/>
          <p14:tracePt t="24470" x="5391150" y="4648200"/>
          <p14:tracePt t="24486" x="5391150" y="4660900"/>
          <p14:tracePt t="24519" x="5391150" y="4667250"/>
          <p14:tracePt t="24535" x="5391150" y="4679950"/>
          <p14:tracePt t="24552" x="5391150" y="4686300"/>
          <p14:tracePt t="24569" x="5391150" y="4692650"/>
          <p14:tracePt t="24588" x="5391150" y="4711700"/>
          <p14:tracePt t="24605" x="5403850" y="4718050"/>
          <p14:tracePt t="24620" x="5403850" y="4737100"/>
          <p14:tracePt t="24652" x="5403850" y="4743450"/>
          <p14:tracePt t="24685" x="5403850" y="4756150"/>
          <p14:tracePt t="24694" x="5410200" y="4762500"/>
          <p14:tracePt t="24709" x="5410200" y="4775200"/>
          <p14:tracePt t="24720" x="5410200" y="4781550"/>
          <p14:tracePt t="24736" x="5410200" y="4800600"/>
          <p14:tracePt t="24754" x="5410200" y="4806950"/>
          <p14:tracePt t="24773" x="5410200" y="4826000"/>
          <p14:tracePt t="24785" x="5410200" y="4832350"/>
          <p14:tracePt t="24804" x="5410200" y="4838700"/>
          <p14:tracePt t="24820" x="5410200" y="4851400"/>
          <p14:tracePt t="24840" x="5410200" y="4857750"/>
          <p14:tracePt t="24854" x="5416550" y="4857750"/>
          <p14:tracePt t="24870" x="5416550" y="4876800"/>
          <p14:tracePt t="24886" x="5416550" y="4883150"/>
          <p14:tracePt t="24904" x="5416550" y="4895850"/>
          <p14:tracePt t="25004" x="5416550" y="4902200"/>
          <p14:tracePt t="25022" x="5416550" y="4908550"/>
          <p14:tracePt t="25038" x="5416550" y="4927600"/>
          <p14:tracePt t="25053" x="5416550" y="4946650"/>
          <p14:tracePt t="25069" x="5416550" y="4965700"/>
          <p14:tracePt t="25084" x="5416550" y="4978400"/>
          <p14:tracePt t="25101" x="5416550" y="4997450"/>
          <p14:tracePt t="25118" x="5416550" y="5016500"/>
          <p14:tracePt t="25135" x="5416550" y="5035550"/>
          <p14:tracePt t="25151" x="5416550" y="5048250"/>
          <p14:tracePt t="25172" x="5416550" y="5067300"/>
          <p14:tracePt t="25189" x="5416550" y="5086350"/>
          <p14:tracePt t="25204" x="5416550" y="5099050"/>
          <p14:tracePt t="25221" x="5416550" y="5118100"/>
          <p14:tracePt t="25237" x="5429250" y="5137150"/>
          <p14:tracePt t="25254" x="5429250" y="5156200"/>
          <p14:tracePt t="25262" x="5429250" y="5162550"/>
          <p14:tracePt t="25270" x="5429250" y="5168900"/>
          <p14:tracePt t="25286" x="5435600" y="5181600"/>
          <p14:tracePt t="25302" x="5435600" y="5187950"/>
          <p14:tracePt t="25319" x="5435600" y="5194300"/>
          <p14:tracePt t="25335" x="5441950" y="5194300"/>
          <p14:tracePt t="25353" x="5441950" y="5213350"/>
          <p14:tracePt t="25369" x="5441950" y="5226050"/>
          <p14:tracePt t="25385" x="5454650" y="5232400"/>
          <p14:tracePt t="25405" x="5454650" y="5251450"/>
          <p14:tracePt t="25420" x="5454650" y="5257800"/>
          <p14:tracePt t="25436" x="5454650" y="5264150"/>
          <p14:tracePt t="25453" x="5454650" y="5276850"/>
          <p14:tracePt t="25486" x="5454650" y="5283200"/>
          <p14:tracePt t="25503" x="5454650" y="5289550"/>
          <p14:tracePt t="25522" x="5454650" y="5302250"/>
          <p14:tracePt t="25541" x="5454650" y="5308600"/>
          <p14:tracePt t="25804" x="5454650" y="5295900"/>
          <p14:tracePt t="25814" x="5454650" y="5289550"/>
          <p14:tracePt t="25837" x="5448300" y="5245100"/>
          <p14:tracePt t="25856" x="5429250" y="5187950"/>
          <p14:tracePt t="25874" x="5403850" y="5130800"/>
          <p14:tracePt t="25885" x="5372100" y="5035550"/>
          <p14:tracePt t="25902" x="5321300" y="4940300"/>
          <p14:tracePt t="25918" x="5270500" y="4838700"/>
          <p14:tracePt t="25934" x="5207000" y="4730750"/>
          <p14:tracePt t="25951" x="5124450" y="4629150"/>
          <p14:tracePt t="25971" x="4889500" y="4349750"/>
          <p14:tracePt t="25988" x="4679950" y="4121150"/>
          <p14:tracePt t="26004" x="4349750" y="3822700"/>
          <p14:tracePt t="26021" x="3987800" y="3536950"/>
          <p14:tracePt t="26036" x="3479800" y="3181350"/>
          <p14:tracePt t="26053" x="3009900" y="2832100"/>
          <p14:tracePt t="26071" x="2660650" y="2565400"/>
          <p14:tracePt t="26086" x="2355850" y="2311400"/>
          <p14:tracePt t="26102" x="2025650" y="2032000"/>
          <p14:tracePt t="26120" x="1720850" y="1797050"/>
          <p14:tracePt t="26135" x="1435100" y="1600200"/>
          <p14:tracePt t="26152" x="1250950" y="1460500"/>
          <p14:tracePt t="26172" x="1085850" y="1295400"/>
          <p14:tracePt t="26188" x="1003300" y="1187450"/>
          <p14:tracePt t="26206" x="920750" y="1041400"/>
          <p14:tracePt t="26220" x="825500" y="933450"/>
          <p14:tracePt t="26236" x="730250" y="825500"/>
          <p14:tracePt t="26254" x="666750" y="742950"/>
          <p14:tracePt t="26261" x="647700" y="704850"/>
          <p14:tracePt t="26269" x="622300" y="673100"/>
          <p14:tracePt t="26287" x="558800" y="571500"/>
          <p14:tracePt t="26303" x="482600" y="463550"/>
          <p14:tracePt t="26318" x="400050" y="342900"/>
          <p14:tracePt t="26336" x="349250" y="260350"/>
          <p14:tracePt t="26351" x="330200" y="203200"/>
          <p14:tracePt t="26367" x="298450" y="158750"/>
          <p14:tracePt t="26383" x="279400" y="133350"/>
          <p14:tracePt t="26402" x="266700" y="95250"/>
          <p14:tracePt t="26418" x="247650" y="57150"/>
          <p14:tracePt t="26435" x="228600" y="38100"/>
          <p14:tracePt t="26452" x="228600" y="12700"/>
          <p14:tracePt t="26469" x="215900" y="0"/>
          <p14:tracePt t="26503" x="203200" y="0"/>
          <p14:tracePt t="26580" x="196850" y="0"/>
          <p14:tracePt t="26592" x="184150" y="0"/>
          <p14:tracePt t="26614" x="171450" y="12700"/>
          <p14:tracePt t="26624" x="158750" y="12700"/>
          <p14:tracePt t="26636" x="158750" y="25400"/>
          <p14:tracePt t="26652" x="152400" y="25400"/>
          <p14:tracePt t="26668" x="152400" y="38100"/>
          <p14:tracePt t="26685" x="152400" y="44450"/>
          <p14:tracePt t="26703" x="146050" y="50800"/>
          <p14:tracePt t="26757" x="133350" y="50800"/>
          <p14:tracePt t="26767" x="133350" y="63500"/>
          <p14:tracePt t="26790" x="107950" y="76200"/>
          <p14:tracePt t="26804" x="101600" y="76200"/>
          <p14:tracePt t="26820" x="88900" y="88900"/>
          <p14:tracePt t="26901" x="82550" y="88900"/>
          <p14:tracePt t="26911" x="76200" y="95250"/>
          <p14:tracePt t="26923" x="57150" y="95250"/>
          <p14:tracePt t="26941" x="38100" y="952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404813"/>
            <a:ext cx="8856662" cy="6480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The medulla </a:t>
            </a:r>
            <a:r>
              <a:rPr lang="en-US" sz="2800" dirty="0"/>
              <a:t>: consists of 8- 15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conical structures called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b="1" dirty="0">
                <a:solidFill>
                  <a:srgbClr val="FF0000"/>
                </a:solidFill>
              </a:rPr>
              <a:t>renal pyramids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renal pyramids separated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by cortical</a:t>
            </a:r>
            <a:r>
              <a:rPr lang="en-US" sz="2800" b="1" u="sng" dirty="0">
                <a:solidFill>
                  <a:srgbClr val="FF0000"/>
                </a:solidFill>
              </a:rPr>
              <a:t> C.T. </a:t>
            </a:r>
            <a:r>
              <a:rPr lang="en-US" sz="2800" dirty="0"/>
              <a:t>extensions called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b="1" dirty="0">
                <a:solidFill>
                  <a:srgbClr val="FF0000"/>
                </a:solidFill>
              </a:rPr>
              <a:t>renal columns 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Bertin</a:t>
            </a:r>
            <a:r>
              <a:rPr lang="en-US" sz="2800" b="1" dirty="0">
                <a:solidFill>
                  <a:srgbClr val="FF0000"/>
                </a:solidFill>
              </a:rPr>
              <a:t> columns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800" dirty="0"/>
              <a:t>contain BV &amp; renal tubules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medullary pyramid +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the cortical tissue at its base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along its sides form a </a:t>
            </a:r>
            <a:r>
              <a:rPr lang="en-US" sz="2800" b="1" dirty="0">
                <a:solidFill>
                  <a:srgbClr val="FF0000"/>
                </a:solidFill>
              </a:rPr>
              <a:t>renal lobe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85343-0EA1-42A5-8AB8-BEFD92F18EA0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5125" name="Picture 2" descr="https://classconnection.s3.amazonaws.com/693/flashcards/619693/png/kidney13124811204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5"/>
          <a:stretch>
            <a:fillRect/>
          </a:stretch>
        </p:blipFill>
        <p:spPr bwMode="auto">
          <a:xfrm>
            <a:off x="5219700" y="692150"/>
            <a:ext cx="3744913" cy="56891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164288" y="3717032"/>
            <a:ext cx="792088" cy="115212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230188" y="325438"/>
            <a:ext cx="8229600" cy="5911850"/>
          </a:xfrm>
        </p:spPr>
        <p:txBody>
          <a:bodyPr/>
          <a:lstStyle/>
          <a:p>
            <a:pPr eaLnBrk="1" hangingPunct="1"/>
            <a:r>
              <a:rPr lang="en-US" sz="2800"/>
              <a:t>The apex of each pyramid is called </a:t>
            </a:r>
            <a:r>
              <a:rPr lang="en-US" sz="2800" b="1">
                <a:solidFill>
                  <a:srgbClr val="FF0000"/>
                </a:solidFill>
              </a:rPr>
              <a:t>renal papillae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The renal papillae </a:t>
            </a:r>
          </a:p>
          <a:p>
            <a:pPr eaLnBrk="1" hangingPunct="1">
              <a:buFont typeface="Arial" charset="0"/>
              <a:buNone/>
            </a:pPr>
            <a:r>
              <a:rPr lang="en-US" sz="2800"/>
              <a:t>    projects into a </a:t>
            </a:r>
            <a:r>
              <a:rPr lang="en-US" sz="2800" b="1">
                <a:solidFill>
                  <a:srgbClr val="FF0000"/>
                </a:solidFill>
              </a:rPr>
              <a:t>minor calyx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3-4 minor calyces join to</a:t>
            </a:r>
          </a:p>
          <a:p>
            <a:pPr eaLnBrk="1" hangingPunct="1">
              <a:buFont typeface="Arial" charset="0"/>
              <a:buNone/>
            </a:pPr>
            <a:r>
              <a:rPr lang="en-US" sz="2800"/>
              <a:t>    form a </a:t>
            </a:r>
            <a:r>
              <a:rPr lang="en-US" sz="2800" b="1">
                <a:solidFill>
                  <a:srgbClr val="FF0000"/>
                </a:solidFill>
              </a:rPr>
              <a:t>major calyx</a:t>
            </a:r>
            <a:r>
              <a:rPr lang="en-US" sz="2800"/>
              <a:t>, which</a:t>
            </a:r>
          </a:p>
          <a:p>
            <a:pPr eaLnBrk="1" hangingPunct="1">
              <a:buFont typeface="Arial" charset="0"/>
              <a:buNone/>
            </a:pPr>
            <a:r>
              <a:rPr lang="en-US" sz="2800"/>
              <a:t>    empty into </a:t>
            </a:r>
            <a:r>
              <a:rPr lang="en-US" sz="2800" b="1">
                <a:solidFill>
                  <a:srgbClr val="FF0000"/>
                </a:solidFill>
              </a:rPr>
              <a:t>renal pelvis</a:t>
            </a:r>
            <a:endParaRPr lang="ar-JO" sz="2800" b="1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5CCDF-293E-457C-A2BC-8A14F3019C78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6149" name="Picture 2" descr="http://bodterms.weebly.com/uploads/5/4/1/9/5419033/9476785_orig.gif?3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4"/>
            <a:ext cx="3962400" cy="5616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1E8E06EC6444FAFC969E2A8D1A55E" ma:contentTypeVersion="4" ma:contentTypeDescription="Create a new document." ma:contentTypeScope="" ma:versionID="f5dea1a68b0326f63c2e530132a118ad">
  <xsd:schema xmlns:xsd="http://www.w3.org/2001/XMLSchema" xmlns:xs="http://www.w3.org/2001/XMLSchema" xmlns:p="http://schemas.microsoft.com/office/2006/metadata/properties" xmlns:ns2="3ae45523-5a85-45e7-8008-accd3c84eec0" targetNamespace="http://schemas.microsoft.com/office/2006/metadata/properties" ma:root="true" ma:fieldsID="363deaca5050fa10968f66489b46302e" ns2:_="">
    <xsd:import namespace="3ae45523-5a85-45e7-8008-accd3c84e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3811F5-81F0-415F-87CC-314D09696C65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EE9BBF20-D8C5-428A-A269-355E158F30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E4CEF0-6690-4EBE-BC4E-E1E093F6591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ae45523-5a85-45e7-8008-accd3c84eec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4544</TotalTime>
  <Words>2017</Words>
  <Application>Microsoft Office PowerPoint</Application>
  <PresentationFormat>On-screen Show (4:3)</PresentationFormat>
  <Paragraphs>410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The Urinary System The Third Year</vt:lpstr>
      <vt:lpstr>PowerPoint Presentation</vt:lpstr>
      <vt:lpstr>Kidneys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uriniferous tubule</vt:lpstr>
      <vt:lpstr>A- The nephron</vt:lpstr>
      <vt:lpstr>PowerPoint Presentation</vt:lpstr>
      <vt:lpstr>Renal (Malpigian) corpuscle</vt:lpstr>
      <vt:lpstr>Glomerulus</vt:lpstr>
      <vt:lpstr>PowerPoint Presentation</vt:lpstr>
      <vt:lpstr>Podocytes</vt:lpstr>
      <vt:lpstr>PowerPoint Presentation</vt:lpstr>
      <vt:lpstr>PowerPoint Presentation</vt:lpstr>
      <vt:lpstr>PowerPoint Presentation</vt:lpstr>
      <vt:lpstr>Blood Renal Barrier</vt:lpstr>
      <vt:lpstr>Mesangial cells</vt:lpstr>
      <vt:lpstr>PowerPoint Presentation</vt:lpstr>
      <vt:lpstr>PowerPoint Presentation</vt:lpstr>
      <vt:lpstr>Juxtaglomerular apparatus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Proximal &amp; distal convoluted tubules</vt:lpstr>
      <vt:lpstr>Loop of Henle</vt:lpstr>
      <vt:lpstr>The collecting ducts</vt:lpstr>
      <vt:lpstr>PowerPoint Presentation</vt:lpstr>
      <vt:lpstr>ureters</vt:lpstr>
      <vt:lpstr>Urinary bladder</vt:lpstr>
      <vt:lpstr>urethra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Sanabil Hassanat</cp:lastModifiedBy>
  <cp:revision>330</cp:revision>
  <dcterms:created xsi:type="dcterms:W3CDTF">2014-02-18T05:49:33Z</dcterms:created>
  <dcterms:modified xsi:type="dcterms:W3CDTF">2022-05-15T04:09:33Z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