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10058400" cy="10071100"/>
  <p:notesSz cx="10058400" cy="10071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819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22041"/>
            <a:ext cx="6606540" cy="21149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9816"/>
            <a:ext cx="5440680" cy="2517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567227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F000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F000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6353"/>
            <a:ext cx="3380994" cy="66469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6353"/>
            <a:ext cx="3380994" cy="66469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567227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F000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image" Target="../media/image1.png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4" Type="http://schemas.openxmlformats.org/officeDocument/2006/relationships/slideLayout" Target="../slideLayouts/slideLayout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7023100" cy="1006589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10400" y="0"/>
            <a:ext cx="762000" cy="1006589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80151" y="115681"/>
            <a:ext cx="5302250" cy="579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F000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6353"/>
            <a:ext cx="6995160" cy="66469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66123"/>
            <a:ext cx="2487168" cy="503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66123"/>
            <a:ext cx="1787652" cy="503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66123"/>
            <a:ext cx="1787652" cy="503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 /><Relationship Id="rId1" Type="http://schemas.openxmlformats.org/officeDocument/2006/relationships/slideLayout" Target="../slideLayouts/slideLayout5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 /><Relationship Id="rId1" Type="http://schemas.openxmlformats.org/officeDocument/2006/relationships/slideLayout" Target="../slideLayouts/slideLayout5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 /><Relationship Id="rId1" Type="http://schemas.openxmlformats.org/officeDocument/2006/relationships/slideLayout" Target="../slideLayouts/slideLayout5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 /><Relationship Id="rId1" Type="http://schemas.openxmlformats.org/officeDocument/2006/relationships/slideLayout" Target="../slideLayouts/slideLayout5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 /><Relationship Id="rId1" Type="http://schemas.openxmlformats.org/officeDocument/2006/relationships/slideLayout" Target="../slideLayouts/slideLayout5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 /><Relationship Id="rId2" Type="http://schemas.openxmlformats.org/officeDocument/2006/relationships/image" Target="../media/image19.jpg" /><Relationship Id="rId1" Type="http://schemas.openxmlformats.org/officeDocument/2006/relationships/slideLayout" Target="../slideLayouts/slideLayout5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 /><Relationship Id="rId2" Type="http://schemas.openxmlformats.org/officeDocument/2006/relationships/image" Target="../media/image21.jpg" /><Relationship Id="rId1" Type="http://schemas.openxmlformats.org/officeDocument/2006/relationships/slideLayout" Target="../slideLayouts/slideLayout5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5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 /><Relationship Id="rId2" Type="http://schemas.openxmlformats.org/officeDocument/2006/relationships/image" Target="../media/image23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png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5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 /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5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 /><Relationship Id="rId2" Type="http://schemas.openxmlformats.org/officeDocument/2006/relationships/image" Target="../media/image8.jpg" /><Relationship Id="rId1" Type="http://schemas.openxmlformats.org/officeDocument/2006/relationships/slideLayout" Target="../slideLayouts/slideLayout5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 /><Relationship Id="rId2" Type="http://schemas.openxmlformats.org/officeDocument/2006/relationships/image" Target="../media/image10.jpg" /><Relationship Id="rId1" Type="http://schemas.openxmlformats.org/officeDocument/2006/relationships/slideLayout" Target="../slideLayouts/slideLayout5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 /><Relationship Id="rId2" Type="http://schemas.openxmlformats.org/officeDocument/2006/relationships/image" Target="../media/image12.jpg" /><Relationship Id="rId1" Type="http://schemas.openxmlformats.org/officeDocument/2006/relationships/slideLayout" Target="../slideLayouts/slideLayout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454150"/>
            <a:ext cx="6606540" cy="2215991"/>
          </a:xfrm>
        </p:spPr>
        <p:txBody>
          <a:bodyPr/>
          <a:lstStyle/>
          <a:p>
            <a:pPr algn="l"/>
            <a:r>
              <a:rPr lang="en-US" sz="7200" b="1" u="sng" dirty="0"/>
              <a:t>Vaginal birth after caesarean section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1165860" y="5639816"/>
            <a:ext cx="5440680" cy="2462213"/>
          </a:xfrm>
        </p:spPr>
        <p:txBody>
          <a:bodyPr/>
          <a:lstStyle/>
          <a:p>
            <a:r>
              <a:rPr lang="en-US" sz="4000" dirty="0">
                <a:solidFill>
                  <a:schemeClr val="tx1"/>
                </a:solidFill>
              </a:rPr>
              <a:t>DONE BY :</a:t>
            </a:r>
          </a:p>
          <a:p>
            <a:r>
              <a:rPr lang="en-US" sz="4000" dirty="0">
                <a:solidFill>
                  <a:schemeClr val="tx1"/>
                </a:solidFill>
              </a:rPr>
              <a:t>Sara Al </a:t>
            </a:r>
            <a:r>
              <a:rPr lang="en-US" sz="4000" dirty="0" err="1">
                <a:solidFill>
                  <a:schemeClr val="tx1"/>
                </a:solidFill>
              </a:rPr>
              <a:t>qaisi</a:t>
            </a:r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 err="1">
                <a:solidFill>
                  <a:schemeClr val="tx1"/>
                </a:solidFill>
              </a:rPr>
              <a:t>Forat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Majali</a:t>
            </a:r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 err="1">
                <a:solidFill>
                  <a:schemeClr val="tx1"/>
                </a:solidFill>
              </a:rPr>
              <a:t>Shaden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Qudah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007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2208" y="4655695"/>
            <a:ext cx="5943599" cy="328574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14400" y="807595"/>
            <a:ext cx="1438910" cy="222885"/>
          </a:xfrm>
          <a:prstGeom prst="rect">
            <a:avLst/>
          </a:prstGeom>
          <a:solidFill>
            <a:srgbClr val="D2D2D2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55"/>
              </a:lnSpc>
            </a:pP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Repair</a:t>
            </a:r>
            <a:r>
              <a:rPr sz="1500" b="1" spc="-7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b="1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Uterus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300" y="1091685"/>
            <a:ext cx="5650865" cy="2774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marR="20955" indent="-228600">
              <a:lnSpc>
                <a:spcPct val="105200"/>
              </a:lnSpc>
              <a:spcBef>
                <a:spcPts val="105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Repair of the uterus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can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be </a:t>
            </a:r>
            <a:r>
              <a:rPr sz="1500" u="sng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facilitated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by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manual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delivery of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the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uterine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fundus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through the abdominal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incision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(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Externalizing): 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facilitates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uterine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massage, the ability to assess whether the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uterus </a:t>
            </a:r>
            <a:r>
              <a:rPr sz="1500" spc="-3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is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atonic,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examination</a:t>
            </a:r>
            <a:r>
              <a:rPr sz="1500" spc="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adnexa.</a:t>
            </a:r>
            <a:endParaRPr sz="1500">
              <a:latin typeface="Cambria"/>
              <a:cs typeface="Cambria"/>
            </a:endParaRPr>
          </a:p>
          <a:p>
            <a:pPr marL="241300" indent="-228600">
              <a:lnSpc>
                <a:spcPct val="100000"/>
              </a:lnSpc>
              <a:spcBef>
                <a:spcPts val="229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n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specti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o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n</a:t>
            </a:r>
            <a:r>
              <a:rPr sz="1500" spc="-7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o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f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:</a:t>
            </a:r>
            <a:endParaRPr sz="1500">
              <a:latin typeface="Cambria"/>
              <a:cs typeface="Cambria"/>
            </a:endParaRPr>
          </a:p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241300" algn="l"/>
              </a:tabLst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incision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is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inspected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for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other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bleeding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vessels</a:t>
            </a:r>
            <a:endParaRPr sz="1500">
              <a:latin typeface="Cambria"/>
              <a:cs typeface="Cambria"/>
            </a:endParaRPr>
          </a:p>
          <a:p>
            <a:pPr marL="241300" indent="-228600">
              <a:lnSpc>
                <a:spcPct val="100000"/>
              </a:lnSpc>
              <a:spcBef>
                <a:spcPts val="110"/>
              </a:spcBef>
              <a:buFont typeface="Wingdings"/>
              <a:buChar char=""/>
              <a:tabLst>
                <a:tab pos="241300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any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extensions of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incision</a:t>
            </a:r>
            <a:endParaRPr sz="1500">
              <a:latin typeface="Cambria"/>
              <a:cs typeface="Cambria"/>
            </a:endParaRPr>
          </a:p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241300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bladder</a:t>
            </a:r>
            <a:r>
              <a:rPr sz="1500" spc="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lower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segment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inferior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to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incision.</a:t>
            </a:r>
            <a:endParaRPr sz="1500">
              <a:latin typeface="Cambria"/>
              <a:cs typeface="Cambria"/>
            </a:endParaRPr>
          </a:p>
          <a:p>
            <a:pPr marL="12700" marR="5080">
              <a:lnSpc>
                <a:spcPct val="105100"/>
              </a:lnSpc>
              <a:spcBef>
                <a:spcPts val="665"/>
              </a:spcBef>
            </a:pP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The</a:t>
            </a:r>
            <a:r>
              <a:rPr sz="1500" b="1" spc="-4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principal</a:t>
            </a:r>
            <a:r>
              <a:rPr sz="1500" b="1" spc="-4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disadvantage</a:t>
            </a:r>
            <a:r>
              <a:rPr sz="1500" b="1" spc="-3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is</a:t>
            </a:r>
            <a:r>
              <a:rPr sz="1500" b="1" spc="-5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discomfort</a:t>
            </a:r>
            <a:r>
              <a:rPr sz="1500" b="1" spc="-6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and</a:t>
            </a:r>
            <a:r>
              <a:rPr sz="1500" b="1" spc="-4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vomiting</a:t>
            </a:r>
            <a:r>
              <a:rPr sz="1500" b="1" spc="-5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caused</a:t>
            </a:r>
            <a:r>
              <a:rPr sz="1500" b="1" spc="-5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25" dirty="0">
                <a:solidFill>
                  <a:srgbClr val="FF0066"/>
                </a:solidFill>
                <a:latin typeface="Cambria"/>
                <a:cs typeface="Cambria"/>
              </a:rPr>
              <a:t>by </a:t>
            </a:r>
            <a:r>
              <a:rPr sz="1500" b="1" spc="-31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traction in cesarean </a:t>
            </a:r>
            <a:r>
              <a:rPr sz="1500" b="1" spc="-15" dirty="0">
                <a:solidFill>
                  <a:srgbClr val="FF0066"/>
                </a:solidFill>
                <a:latin typeface="Cambria"/>
                <a:cs typeface="Cambria"/>
              </a:rPr>
              <a:t>deliveries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performed under </a:t>
            </a:r>
            <a:r>
              <a:rPr sz="1500" b="1" spc="-15" dirty="0">
                <a:solidFill>
                  <a:srgbClr val="FF0066"/>
                </a:solidFill>
                <a:latin typeface="Cambria"/>
                <a:cs typeface="Cambria"/>
              </a:rPr>
              <a:t>regional </a:t>
            </a:r>
            <a:r>
              <a:rPr sz="1500" b="1" spc="-1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20" dirty="0">
                <a:solidFill>
                  <a:srgbClr val="FF0066"/>
                </a:solidFill>
                <a:latin typeface="Cambria"/>
                <a:cs typeface="Cambria"/>
              </a:rPr>
              <a:t>analgesia.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088" y="2884807"/>
            <a:ext cx="7050024" cy="371703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01700" y="749175"/>
            <a:ext cx="5862955" cy="1947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marR="261620" indent="-228600">
              <a:lnSpc>
                <a:spcPct val="105000"/>
              </a:lnSpc>
              <a:spcBef>
                <a:spcPts val="105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Repair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low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transverse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uterine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incision</a:t>
            </a:r>
            <a:r>
              <a:rPr sz="1500" spc="-6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should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be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performed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in </a:t>
            </a:r>
            <a:r>
              <a:rPr sz="1500" spc="-3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either 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a 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1-layer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or 2-layer fashion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with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0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or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2-0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chromic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or 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polyglactin</a:t>
            </a:r>
            <a:r>
              <a:rPr sz="1500" spc="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suture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(absorbable</a:t>
            </a:r>
            <a:r>
              <a:rPr sz="1500" spc="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sutures).</a:t>
            </a:r>
            <a:endParaRPr sz="1500">
              <a:latin typeface="Cambria"/>
              <a:cs typeface="Cambria"/>
            </a:endParaRPr>
          </a:p>
          <a:p>
            <a:pPr marL="469900" marR="5080" lvl="1" indent="-228600" algn="just">
              <a:lnSpc>
                <a:spcPct val="101299"/>
              </a:lnSpc>
              <a:spcBef>
                <a:spcPts val="204"/>
              </a:spcBef>
              <a:buFont typeface="Wingdings"/>
              <a:buChar char=""/>
              <a:tabLst>
                <a:tab pos="469900" algn="l"/>
              </a:tabLst>
            </a:pP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b="1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first</a:t>
            </a:r>
            <a:r>
              <a:rPr sz="1500" b="1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layer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should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include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stitches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placed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lateral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to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each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angle, </a:t>
            </a:r>
            <a:r>
              <a:rPr sz="1500" spc="-3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with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prior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palpation of the location of 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the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lateral uterine 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vessels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. </a:t>
            </a:r>
            <a:r>
              <a:rPr sz="1500" spc="-3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Most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physicians</a:t>
            </a:r>
            <a:r>
              <a:rPr sz="15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use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continuous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locking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stitch.</a:t>
            </a:r>
            <a:endParaRPr sz="1500">
              <a:latin typeface="Cambria"/>
              <a:cs typeface="Cambria"/>
            </a:endParaRPr>
          </a:p>
          <a:p>
            <a:pPr marL="469900" marR="176530" lvl="1" indent="-228600" algn="just">
              <a:lnSpc>
                <a:spcPct val="104700"/>
              </a:lnSpc>
              <a:spcBef>
                <a:spcPts val="10"/>
              </a:spcBef>
              <a:buFont typeface="Wingdings"/>
              <a:buChar char=""/>
              <a:tabLst>
                <a:tab pos="469900" algn="l"/>
              </a:tabLst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If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first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layer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is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hemostatic, 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the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second layer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(Lembert stitch) </a:t>
            </a:r>
            <a:r>
              <a:rPr sz="1500" spc="-3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(continuous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or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interrupted)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8264908"/>
            <a:ext cx="5539740" cy="507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100"/>
              </a:spcBef>
            </a:pPr>
            <a:r>
              <a:rPr sz="1500" b="1" spc="-15" dirty="0">
                <a:solidFill>
                  <a:srgbClr val="FF0066"/>
                </a:solidFill>
                <a:latin typeface="Cambria"/>
                <a:cs typeface="Cambria"/>
              </a:rPr>
              <a:t>Single-layer</a:t>
            </a:r>
            <a:r>
              <a:rPr sz="1500" b="1" spc="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closure</a:t>
            </a:r>
            <a:r>
              <a:rPr sz="1500" b="1" spc="-5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is</a:t>
            </a:r>
            <a:r>
              <a:rPr sz="1500" b="1" spc="-3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typically</a:t>
            </a:r>
            <a:r>
              <a:rPr sz="1500" b="1" spc="-2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faster</a:t>
            </a:r>
            <a:r>
              <a:rPr sz="1500" b="1" spc="-3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and</a:t>
            </a:r>
            <a:r>
              <a:rPr sz="1500" b="1" spc="-4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is</a:t>
            </a:r>
            <a:r>
              <a:rPr sz="1500" b="1" spc="-2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not</a:t>
            </a:r>
            <a:r>
              <a:rPr sz="1500" b="1" spc="-3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associated</a:t>
            </a:r>
            <a:r>
              <a:rPr sz="1500" b="1" spc="-3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20" dirty="0">
                <a:solidFill>
                  <a:srgbClr val="FF0066"/>
                </a:solidFill>
                <a:latin typeface="Cambria"/>
                <a:cs typeface="Cambria"/>
              </a:rPr>
              <a:t>with </a:t>
            </a:r>
            <a:r>
              <a:rPr sz="1500" b="1" spc="-31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higher</a:t>
            </a:r>
            <a:r>
              <a:rPr sz="1500" b="1" spc="-3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rates</a:t>
            </a:r>
            <a:r>
              <a:rPr sz="1500" b="1" spc="-5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of</a:t>
            </a:r>
            <a:r>
              <a:rPr sz="1500" b="1" spc="-3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infection</a:t>
            </a:r>
            <a:r>
              <a:rPr sz="1500" b="1" spc="-4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or</a:t>
            </a:r>
            <a:r>
              <a:rPr sz="1500" b="1" spc="-4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FF0066"/>
                </a:solidFill>
                <a:latin typeface="Cambria"/>
                <a:cs typeface="Cambria"/>
              </a:rPr>
              <a:t>transfusion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3712" y="197995"/>
            <a:ext cx="5917692" cy="286359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14400" y="3549271"/>
            <a:ext cx="1704339" cy="220979"/>
          </a:xfrm>
          <a:prstGeom prst="rect">
            <a:avLst/>
          </a:prstGeom>
          <a:solidFill>
            <a:srgbClr val="D2D2D2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64"/>
              </a:lnSpc>
            </a:pP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Postopera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tiv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500" b="1" spc="-8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c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r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: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2555" y="3766060"/>
            <a:ext cx="5902325" cy="495935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19710" indent="-198755">
              <a:lnSpc>
                <a:spcPct val="100000"/>
              </a:lnSpc>
              <a:spcBef>
                <a:spcPts val="855"/>
              </a:spcBef>
              <a:buSzPct val="96666"/>
              <a:buAutoNum type="arabicPeriod"/>
              <a:tabLst>
                <a:tab pos="220345" algn="l"/>
              </a:tabLst>
            </a:pP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Maternal</a:t>
            </a:r>
            <a:r>
              <a:rPr sz="1500" b="1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monitoring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in</a:t>
            </a:r>
            <a:r>
              <a:rPr sz="1500" b="1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b="1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immediate</a:t>
            </a:r>
            <a:r>
              <a:rPr sz="1500" b="1" spc="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postoperative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period:</a:t>
            </a:r>
            <a:endParaRPr sz="1500">
              <a:latin typeface="Cambria"/>
              <a:cs typeface="Cambria"/>
            </a:endParaRPr>
          </a:p>
          <a:p>
            <a:pPr marL="21590">
              <a:lnSpc>
                <a:spcPct val="100000"/>
              </a:lnSpc>
              <a:spcBef>
                <a:spcPts val="755"/>
              </a:spcBef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vital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signs,</a:t>
            </a:r>
            <a:r>
              <a:rPr sz="15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uterine</a:t>
            </a:r>
            <a:r>
              <a:rPr sz="1500" spc="-7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tone,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vaginal</a:t>
            </a:r>
            <a:r>
              <a:rPr sz="1500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incisional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bleeding,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urine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output</a:t>
            </a:r>
            <a:endParaRPr sz="1500">
              <a:latin typeface="Cambria"/>
              <a:cs typeface="Cambria"/>
            </a:endParaRPr>
          </a:p>
          <a:p>
            <a:pPr marL="21590">
              <a:lnSpc>
                <a:spcPct val="100000"/>
              </a:lnSpc>
              <a:spcBef>
                <a:spcPts val="85"/>
              </a:spcBef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are</a:t>
            </a:r>
            <a:r>
              <a:rPr sz="1500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monitored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closely.</a:t>
            </a:r>
            <a:endParaRPr sz="1500">
              <a:latin typeface="Cambria"/>
              <a:cs typeface="Cambria"/>
            </a:endParaRPr>
          </a:p>
          <a:p>
            <a:pPr marL="219710" indent="-198755">
              <a:lnSpc>
                <a:spcPct val="100000"/>
              </a:lnSpc>
              <a:spcBef>
                <a:spcPts val="1035"/>
              </a:spcBef>
              <a:buSzPct val="96666"/>
              <a:buAutoNum type="arabicPeriod" startAt="2"/>
              <a:tabLst>
                <a:tab pos="220345" algn="l"/>
              </a:tabLst>
            </a:pP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pain</a:t>
            </a:r>
            <a:r>
              <a:rPr sz="1500" b="1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relieving:</a:t>
            </a:r>
            <a:endParaRPr sz="1500">
              <a:latin typeface="Cambria"/>
              <a:cs typeface="Cambria"/>
            </a:endParaRPr>
          </a:p>
          <a:p>
            <a:pPr marL="21590">
              <a:lnSpc>
                <a:spcPct val="100000"/>
              </a:lnSpc>
              <a:spcBef>
                <a:spcPts val="900"/>
              </a:spcBef>
            </a:pP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analgesia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 followed</a:t>
            </a:r>
            <a:r>
              <a:rPr sz="1500" spc="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by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oral</a:t>
            </a:r>
            <a:r>
              <a:rPr sz="1500" spc="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nonsteroidal</a:t>
            </a:r>
            <a:r>
              <a:rPr sz="1500" spc="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anti-inflammatory</a:t>
            </a:r>
            <a:r>
              <a:rPr sz="1500" spc="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drugs.</a:t>
            </a:r>
            <a:endParaRPr sz="1500">
              <a:latin typeface="Cambria"/>
              <a:cs typeface="Cambria"/>
            </a:endParaRPr>
          </a:p>
          <a:p>
            <a:pPr marL="177165" indent="-165100">
              <a:lnSpc>
                <a:spcPct val="100000"/>
              </a:lnSpc>
              <a:spcBef>
                <a:spcPts val="900"/>
              </a:spcBef>
              <a:buSzPct val="96666"/>
              <a:buAutoNum type="arabicPeriod" startAt="3"/>
              <a:tabLst>
                <a:tab pos="177800" algn="l"/>
              </a:tabLst>
            </a:pP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B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dd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r</a:t>
            </a:r>
            <a:r>
              <a:rPr sz="1500" b="1" spc="-7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c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th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t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r:</a:t>
            </a:r>
            <a:endParaRPr sz="1500">
              <a:latin typeface="Cambria"/>
              <a:cs typeface="Cambria"/>
            </a:endParaRPr>
          </a:p>
          <a:p>
            <a:pPr marL="21590" marR="705485" indent="42545">
              <a:lnSpc>
                <a:spcPct val="105300"/>
              </a:lnSpc>
              <a:spcBef>
                <a:spcPts val="660"/>
              </a:spcBef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Removing</a:t>
            </a:r>
            <a:r>
              <a:rPr sz="15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catheter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as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soon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as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possible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minimizes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risk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of </a:t>
            </a:r>
            <a:r>
              <a:rPr sz="1500" spc="-3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infection.</a:t>
            </a:r>
            <a:endParaRPr sz="1500">
              <a:latin typeface="Cambria"/>
              <a:cs typeface="Cambria"/>
            </a:endParaRPr>
          </a:p>
          <a:p>
            <a:pPr marL="219710" indent="-198755">
              <a:lnSpc>
                <a:spcPct val="100000"/>
              </a:lnSpc>
              <a:spcBef>
                <a:spcPts val="1030"/>
              </a:spcBef>
              <a:buSzPct val="96666"/>
              <a:buAutoNum type="arabicPeriod" startAt="4"/>
              <a:tabLst>
                <a:tab pos="220345" algn="l"/>
              </a:tabLst>
            </a:pP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Diet</a:t>
            </a:r>
            <a:r>
              <a:rPr sz="1500" b="1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500" b="1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activity:</a:t>
            </a:r>
            <a:endParaRPr sz="1500">
              <a:latin typeface="Cambria"/>
              <a:cs typeface="Cambria"/>
            </a:endParaRPr>
          </a:p>
          <a:p>
            <a:pPr marL="21590" marR="130175" indent="42545">
              <a:lnSpc>
                <a:spcPct val="105300"/>
              </a:lnSpc>
              <a:spcBef>
                <a:spcPts val="665"/>
              </a:spcBef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Early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ambulation</a:t>
            </a:r>
            <a:r>
              <a:rPr sz="1500" spc="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(when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effects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anesthesia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have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abated)</a:t>
            </a:r>
            <a:r>
              <a:rPr sz="1500" spc="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oral </a:t>
            </a:r>
            <a:r>
              <a:rPr sz="1500" spc="-3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intake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(within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six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hours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delivery)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are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encouraged</a:t>
            </a:r>
            <a:endParaRPr sz="1500">
              <a:latin typeface="Cambria"/>
              <a:cs typeface="Cambria"/>
            </a:endParaRPr>
          </a:p>
          <a:p>
            <a:pPr marL="219710" indent="-198755">
              <a:lnSpc>
                <a:spcPct val="100000"/>
              </a:lnSpc>
              <a:spcBef>
                <a:spcPts val="1030"/>
              </a:spcBef>
              <a:buSzPct val="96666"/>
              <a:buAutoNum type="arabicPeriod" startAt="5"/>
              <a:tabLst>
                <a:tab pos="220345" algn="l"/>
              </a:tabLst>
            </a:pP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Breastfeeding:</a:t>
            </a:r>
            <a:endParaRPr sz="1500">
              <a:latin typeface="Cambria"/>
              <a:cs typeface="Cambria"/>
            </a:endParaRPr>
          </a:p>
          <a:p>
            <a:pPr marL="21590">
              <a:lnSpc>
                <a:spcPct val="100000"/>
              </a:lnSpc>
              <a:spcBef>
                <a:spcPts val="900"/>
              </a:spcBef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can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be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initiated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delivery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room.</a:t>
            </a:r>
            <a:endParaRPr sz="1500">
              <a:latin typeface="Cambria"/>
              <a:cs typeface="Cambria"/>
            </a:endParaRPr>
          </a:p>
          <a:p>
            <a:pPr marL="219710" indent="-198755">
              <a:lnSpc>
                <a:spcPts val="1775"/>
              </a:lnSpc>
              <a:spcBef>
                <a:spcPts val="900"/>
              </a:spcBef>
              <a:buSzPct val="96666"/>
              <a:buAutoNum type="arabicPeriod" startAt="6"/>
              <a:tabLst>
                <a:tab pos="220345" algn="l"/>
              </a:tabLst>
            </a:pP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Woun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d</a:t>
            </a:r>
            <a:r>
              <a:rPr sz="1500" b="1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car</a:t>
            </a:r>
            <a:r>
              <a:rPr sz="1500" b="1" spc="-40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:</a:t>
            </a:r>
            <a:endParaRPr sz="1500">
              <a:latin typeface="Cambria"/>
              <a:cs typeface="Cambria"/>
            </a:endParaRPr>
          </a:p>
          <a:p>
            <a:pPr marL="21590">
              <a:lnSpc>
                <a:spcPts val="1775"/>
              </a:lnSpc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Dressings</a:t>
            </a:r>
            <a:r>
              <a:rPr sz="1500" spc="-6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can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be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removed,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patients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may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shower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within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48</a:t>
            </a:r>
            <a:r>
              <a:rPr sz="1500" spc="-6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hours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endParaRPr sz="1500">
              <a:latin typeface="Cambria"/>
              <a:cs typeface="Cambria"/>
            </a:endParaRPr>
          </a:p>
          <a:p>
            <a:pPr marL="21590">
              <a:lnSpc>
                <a:spcPct val="100000"/>
              </a:lnSpc>
              <a:spcBef>
                <a:spcPts val="100"/>
              </a:spcBef>
            </a:pP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surgery.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70304" y="1214503"/>
            <a:ext cx="3537585" cy="387350"/>
          </a:xfrm>
          <a:custGeom>
            <a:avLst/>
            <a:gdLst/>
            <a:ahLst/>
            <a:cxnLst/>
            <a:rect l="l" t="t" r="r" b="b"/>
            <a:pathLst>
              <a:path w="3537585" h="387350">
                <a:moveTo>
                  <a:pt x="3537204" y="0"/>
                </a:moveTo>
                <a:lnTo>
                  <a:pt x="0" y="0"/>
                </a:lnTo>
                <a:lnTo>
                  <a:pt x="0" y="387096"/>
                </a:lnTo>
                <a:lnTo>
                  <a:pt x="3537204" y="387096"/>
                </a:lnTo>
                <a:lnTo>
                  <a:pt x="3537204" y="0"/>
                </a:lnTo>
                <a:close/>
              </a:path>
            </a:pathLst>
          </a:custGeom>
          <a:solidFill>
            <a:srgbClr val="FF46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70304" y="1214503"/>
            <a:ext cx="3537585" cy="387350"/>
          </a:xfrm>
          <a:custGeom>
            <a:avLst/>
            <a:gdLst/>
            <a:ahLst/>
            <a:cxnLst/>
            <a:rect l="l" t="t" r="r" b="b"/>
            <a:pathLst>
              <a:path w="3537585" h="387350">
                <a:moveTo>
                  <a:pt x="0" y="387096"/>
                </a:moveTo>
                <a:lnTo>
                  <a:pt x="3537204" y="387096"/>
                </a:lnTo>
                <a:lnTo>
                  <a:pt x="3537204" y="0"/>
                </a:lnTo>
                <a:lnTo>
                  <a:pt x="0" y="0"/>
                </a:lnTo>
                <a:lnTo>
                  <a:pt x="0" y="387096"/>
                </a:lnTo>
                <a:close/>
              </a:path>
            </a:pathLst>
          </a:custGeom>
          <a:ln w="9144">
            <a:solidFill>
              <a:srgbClr val="FF46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65732" y="1209931"/>
            <a:ext cx="3546475" cy="396240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201295">
              <a:lnSpc>
                <a:spcPct val="100000"/>
              </a:lnSpc>
              <a:spcBef>
                <a:spcPts val="245"/>
              </a:spcBef>
            </a:pPr>
            <a:r>
              <a:rPr sz="1600" b="1" spc="-5" dirty="0">
                <a:latin typeface="Calibri"/>
                <a:cs typeface="Calibri"/>
              </a:rPr>
              <a:t>Long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term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risks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to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future</a:t>
            </a:r>
            <a:r>
              <a:rPr sz="1600" b="1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pregnancies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93435" y="1216027"/>
            <a:ext cx="2091055" cy="396240"/>
          </a:xfrm>
          <a:prstGeom prst="rect">
            <a:avLst/>
          </a:prstGeom>
          <a:solidFill>
            <a:srgbClr val="FF0066"/>
          </a:solidFill>
        </p:spPr>
        <p:txBody>
          <a:bodyPr vert="horz" wrap="square" lIns="0" tIns="31115" rIns="0" bIns="0" rtlCol="0">
            <a:spAutoFit/>
          </a:bodyPr>
          <a:lstStyle/>
          <a:p>
            <a:pPr marL="174625">
              <a:lnSpc>
                <a:spcPct val="100000"/>
              </a:lnSpc>
              <a:spcBef>
                <a:spcPts val="245"/>
              </a:spcBef>
            </a:pPr>
            <a:r>
              <a:rPr sz="1600" b="1" spc="-10" dirty="0">
                <a:latin typeface="Calibri"/>
                <a:cs typeface="Calibri"/>
              </a:rPr>
              <a:t>risks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to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the</a:t>
            </a:r>
            <a:r>
              <a:rPr sz="1600" b="1" spc="-20" dirty="0">
                <a:latin typeface="Calibri"/>
                <a:cs typeface="Calibri"/>
              </a:rPr>
              <a:t> newborn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5031" y="1744347"/>
            <a:ext cx="7097395" cy="6334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7329" indent="-203200">
              <a:lnSpc>
                <a:spcPts val="1900"/>
              </a:lnSpc>
              <a:spcBef>
                <a:spcPts val="95"/>
              </a:spcBef>
              <a:buAutoNum type="arabicPeriod"/>
              <a:tabLst>
                <a:tab pos="227965" algn="l"/>
              </a:tabLst>
            </a:pPr>
            <a:r>
              <a:rPr sz="1600" b="1" spc="-20" dirty="0">
                <a:latin typeface="Calibri"/>
                <a:cs typeface="Calibri"/>
              </a:rPr>
              <a:t>Hemorrhage:</a:t>
            </a:r>
            <a:endParaRPr sz="1600">
              <a:latin typeface="Calibri"/>
              <a:cs typeface="Calibri"/>
            </a:endParaRPr>
          </a:p>
          <a:p>
            <a:pPr marL="481965" lvl="1" indent="-228600">
              <a:lnSpc>
                <a:spcPts val="1900"/>
              </a:lnSpc>
              <a:buClr>
                <a:srgbClr val="252525"/>
              </a:buClr>
              <a:buFont typeface="Microsoft Sans Serif"/>
              <a:buChar char="◦"/>
              <a:tabLst>
                <a:tab pos="481965" algn="l"/>
                <a:tab pos="482600" algn="l"/>
              </a:tabLst>
            </a:pPr>
            <a:r>
              <a:rPr sz="1600" spc="-5" dirty="0">
                <a:latin typeface="Calibri"/>
                <a:cs typeface="Calibri"/>
              </a:rPr>
              <a:t>Blood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loss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during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cesarean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delivery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may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be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greater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than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during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vaginal</a:t>
            </a:r>
            <a:endParaRPr sz="1600">
              <a:latin typeface="Calibri"/>
              <a:cs typeface="Calibri"/>
            </a:endParaRPr>
          </a:p>
          <a:p>
            <a:pPr marL="481965" marR="440055">
              <a:lnSpc>
                <a:spcPct val="101899"/>
              </a:lnSpc>
              <a:spcBef>
                <a:spcPts val="10"/>
              </a:spcBef>
            </a:pPr>
            <a:r>
              <a:rPr sz="1600" spc="-15" dirty="0">
                <a:latin typeface="Calibri"/>
                <a:cs typeface="Calibri"/>
              </a:rPr>
              <a:t>delivery,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however,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transfusion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rate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remains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low at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1% to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2%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patients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undergoing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cesarean </a:t>
            </a:r>
            <a:r>
              <a:rPr sz="1600" spc="-15" dirty="0">
                <a:latin typeface="Calibri"/>
                <a:cs typeface="Calibri"/>
              </a:rPr>
              <a:t>section.</a:t>
            </a:r>
            <a:endParaRPr sz="1600">
              <a:latin typeface="Calibri"/>
              <a:cs typeface="Calibri"/>
            </a:endParaRPr>
          </a:p>
          <a:p>
            <a:pPr marL="481965" lvl="1" indent="-229235">
              <a:lnSpc>
                <a:spcPct val="100000"/>
              </a:lnSpc>
              <a:spcBef>
                <a:spcPts val="60"/>
              </a:spcBef>
              <a:buClr>
                <a:srgbClr val="252525"/>
              </a:buClr>
              <a:buFont typeface="Microsoft Sans Serif"/>
              <a:buChar char="◦"/>
              <a:tabLst>
                <a:tab pos="481965" algn="l"/>
                <a:tab pos="482600" algn="l"/>
              </a:tabLst>
            </a:pPr>
            <a:r>
              <a:rPr sz="1600" b="1" spc="-20" dirty="0">
                <a:latin typeface="Calibri"/>
                <a:cs typeface="Calibri"/>
              </a:rPr>
              <a:t>Causes:</a:t>
            </a:r>
            <a:endParaRPr sz="1600">
              <a:latin typeface="Calibri"/>
              <a:cs typeface="Calibri"/>
            </a:endParaRPr>
          </a:p>
          <a:p>
            <a:pPr marL="710565" lvl="2" indent="-229235">
              <a:lnSpc>
                <a:spcPct val="100000"/>
              </a:lnSpc>
              <a:spcBef>
                <a:spcPts val="110"/>
              </a:spcBef>
              <a:buFont typeface="Symbol"/>
              <a:buChar char=""/>
              <a:tabLst>
                <a:tab pos="710565" algn="l"/>
                <a:tab pos="711200" algn="l"/>
              </a:tabLst>
            </a:pPr>
            <a:r>
              <a:rPr sz="1600" spc="-15" dirty="0">
                <a:latin typeface="Calibri"/>
                <a:cs typeface="Calibri"/>
              </a:rPr>
              <a:t>laceration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uterine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vessels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that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occurs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with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extension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uterine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incision.</a:t>
            </a:r>
            <a:endParaRPr sz="1600">
              <a:latin typeface="Calibri"/>
              <a:cs typeface="Calibri"/>
            </a:endParaRPr>
          </a:p>
          <a:p>
            <a:pPr marL="710565" lvl="2" indent="-229235">
              <a:lnSpc>
                <a:spcPct val="100000"/>
              </a:lnSpc>
              <a:spcBef>
                <a:spcPts val="95"/>
              </a:spcBef>
              <a:buFont typeface="Symbol"/>
              <a:buChar char=""/>
              <a:tabLst>
                <a:tab pos="710565" algn="l"/>
                <a:tab pos="711200" algn="l"/>
              </a:tabLst>
            </a:pPr>
            <a:r>
              <a:rPr sz="1600" spc="-5" dirty="0">
                <a:latin typeface="Calibri"/>
                <a:cs typeface="Calibri"/>
              </a:rPr>
              <a:t>Additional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lacerations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may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extend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into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vagina</a:t>
            </a:r>
            <a:endParaRPr sz="1600">
              <a:latin typeface="Calibri"/>
              <a:cs typeface="Calibri"/>
            </a:endParaRPr>
          </a:p>
          <a:p>
            <a:pPr lvl="2">
              <a:lnSpc>
                <a:spcPct val="100000"/>
              </a:lnSpc>
              <a:spcBef>
                <a:spcPts val="5"/>
              </a:spcBef>
              <a:buChar char=""/>
            </a:pPr>
            <a:endParaRPr sz="1650">
              <a:latin typeface="Calibri"/>
              <a:cs typeface="Calibri"/>
            </a:endParaRPr>
          </a:p>
          <a:p>
            <a:pPr marL="304800">
              <a:lnSpc>
                <a:spcPct val="100000"/>
              </a:lnSpc>
            </a:pPr>
            <a:r>
              <a:rPr sz="1600" b="1" spc="-10" dirty="0">
                <a:solidFill>
                  <a:srgbClr val="FF0066"/>
                </a:solidFill>
                <a:latin typeface="Calibri"/>
                <a:cs typeface="Calibri"/>
              </a:rPr>
              <a:t>The</a:t>
            </a:r>
            <a:r>
              <a:rPr sz="1600" b="1" spc="-3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66"/>
                </a:solidFill>
                <a:latin typeface="Calibri"/>
                <a:cs typeface="Calibri"/>
              </a:rPr>
              <a:t>mean</a:t>
            </a:r>
            <a:r>
              <a:rPr sz="1600" b="1" spc="-2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66"/>
                </a:solidFill>
                <a:latin typeface="Calibri"/>
                <a:cs typeface="Calibri"/>
              </a:rPr>
              <a:t>estimated</a:t>
            </a:r>
            <a:r>
              <a:rPr sz="1600" b="1" spc="-2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FF0066"/>
                </a:solidFill>
                <a:latin typeface="Calibri"/>
                <a:cs typeface="Calibri"/>
              </a:rPr>
              <a:t>blood</a:t>
            </a:r>
            <a:r>
              <a:rPr sz="1600" b="1" spc="-3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FF0066"/>
                </a:solidFill>
                <a:latin typeface="Calibri"/>
                <a:cs typeface="Calibri"/>
              </a:rPr>
              <a:t>loss</a:t>
            </a:r>
            <a:r>
              <a:rPr sz="1600" b="1" spc="-3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FF0066"/>
                </a:solidFill>
                <a:latin typeface="Calibri"/>
                <a:cs typeface="Calibri"/>
              </a:rPr>
              <a:t>at</a:t>
            </a:r>
            <a:r>
              <a:rPr sz="1600" b="1" spc="-3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FF0066"/>
                </a:solidFill>
                <a:latin typeface="Calibri"/>
                <a:cs typeface="Calibri"/>
              </a:rPr>
              <a:t>cesarean</a:t>
            </a:r>
            <a:r>
              <a:rPr sz="1600" b="1" spc="-3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FF0066"/>
                </a:solidFill>
                <a:latin typeface="Calibri"/>
                <a:cs typeface="Calibri"/>
              </a:rPr>
              <a:t>delivery</a:t>
            </a:r>
            <a:r>
              <a:rPr sz="1600" b="1" spc="-2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FF0066"/>
                </a:solidFill>
                <a:latin typeface="Calibri"/>
                <a:cs typeface="Calibri"/>
              </a:rPr>
              <a:t>is</a:t>
            </a:r>
            <a:r>
              <a:rPr sz="1600" b="1" spc="-2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FF0066"/>
                </a:solidFill>
                <a:latin typeface="Calibri"/>
                <a:cs typeface="Calibri"/>
              </a:rPr>
              <a:t>approximately</a:t>
            </a:r>
            <a:r>
              <a:rPr sz="1600" b="1" spc="-2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66"/>
                </a:solidFill>
                <a:latin typeface="Calibri"/>
                <a:cs typeface="Calibri"/>
              </a:rPr>
              <a:t>1000</a:t>
            </a:r>
            <a:r>
              <a:rPr sz="1600" b="1" spc="1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FF0066"/>
                </a:solidFill>
                <a:latin typeface="Calibri"/>
                <a:cs typeface="Calibri"/>
              </a:rPr>
              <a:t>mL.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50">
              <a:latin typeface="Calibri"/>
              <a:cs typeface="Calibri"/>
            </a:endParaRPr>
          </a:p>
          <a:p>
            <a:pPr marL="215265" indent="-203200">
              <a:lnSpc>
                <a:spcPts val="1910"/>
              </a:lnSpc>
              <a:buAutoNum type="arabicPeriod" startAt="2"/>
              <a:tabLst>
                <a:tab pos="215900" algn="l"/>
              </a:tabLst>
            </a:pPr>
            <a:r>
              <a:rPr sz="1600" b="1" spc="-20" dirty="0">
                <a:latin typeface="Calibri"/>
                <a:cs typeface="Calibri"/>
              </a:rPr>
              <a:t>Infection:</a:t>
            </a:r>
            <a:endParaRPr sz="1600">
              <a:latin typeface="Calibri"/>
              <a:cs typeface="Calibri"/>
            </a:endParaRPr>
          </a:p>
          <a:p>
            <a:pPr marL="469900" marR="186690" lvl="1" indent="-228600">
              <a:lnSpc>
                <a:spcPts val="1960"/>
              </a:lnSpc>
              <a:spcBef>
                <a:spcPts val="20"/>
              </a:spcBef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</a:tabLst>
            </a:pPr>
            <a:r>
              <a:rPr sz="1600" spc="-15" dirty="0">
                <a:latin typeface="Calibri"/>
                <a:cs typeface="Calibri"/>
              </a:rPr>
              <a:t>Infection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one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most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common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complications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cesarean </a:t>
            </a:r>
            <a:r>
              <a:rPr sz="1600" spc="-15" dirty="0">
                <a:latin typeface="Calibri"/>
                <a:cs typeface="Calibri"/>
              </a:rPr>
              <a:t>delivery.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the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absence of </a:t>
            </a:r>
            <a:r>
              <a:rPr sz="1600" spc="-15" dirty="0">
                <a:latin typeface="Calibri"/>
                <a:cs typeface="Calibri"/>
              </a:rPr>
              <a:t>prophylactic </a:t>
            </a:r>
            <a:r>
              <a:rPr sz="1600" spc="-5" dirty="0">
                <a:latin typeface="Calibri"/>
                <a:cs typeface="Calibri"/>
              </a:rPr>
              <a:t>antibiotics, the </a:t>
            </a:r>
            <a:r>
              <a:rPr sz="1600" spc="-15" dirty="0">
                <a:latin typeface="Calibri"/>
                <a:cs typeface="Calibri"/>
              </a:rPr>
              <a:t>rates </a:t>
            </a:r>
            <a:r>
              <a:rPr sz="1600" spc="-5" dirty="0">
                <a:latin typeface="Calibri"/>
                <a:cs typeface="Calibri"/>
              </a:rPr>
              <a:t>of postpartum 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endomyometritis 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can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high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35%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to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40%.</a:t>
            </a:r>
            <a:endParaRPr sz="1600">
              <a:latin typeface="Calibri"/>
              <a:cs typeface="Calibri"/>
            </a:endParaRPr>
          </a:p>
          <a:p>
            <a:pPr marL="469900" lvl="1" indent="-228600">
              <a:lnSpc>
                <a:spcPts val="1889"/>
              </a:lnSpc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</a:tabLst>
            </a:pPr>
            <a:r>
              <a:rPr sz="1600" spc="-5" dirty="0">
                <a:latin typeface="Calibri"/>
                <a:cs typeface="Calibri"/>
              </a:rPr>
              <a:t>Another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common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complication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cesarean </a:t>
            </a:r>
            <a:r>
              <a:rPr sz="1600" spc="-5" dirty="0">
                <a:latin typeface="Calibri"/>
                <a:cs typeface="Calibri"/>
              </a:rPr>
              <a:t>delivery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wound</a:t>
            </a:r>
            <a:r>
              <a:rPr sz="16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infection.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may</a:t>
            </a:r>
            <a:endParaRPr sz="16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40"/>
              </a:spcBef>
            </a:pPr>
            <a:r>
              <a:rPr sz="1600" spc="-5" dirty="0">
                <a:latin typeface="Calibri"/>
                <a:cs typeface="Calibri"/>
              </a:rPr>
              <a:t>occur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2.5%</a:t>
            </a:r>
            <a:r>
              <a:rPr sz="1600" spc="-5" dirty="0">
                <a:latin typeface="Calibri"/>
                <a:cs typeface="Calibri"/>
              </a:rPr>
              <a:t> to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16%</a:t>
            </a:r>
            <a:r>
              <a:rPr sz="1600" spc="-5" dirty="0">
                <a:latin typeface="Calibri"/>
                <a:cs typeface="Calibri"/>
              </a:rPr>
              <a:t> of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cesareans.</a:t>
            </a:r>
            <a:endParaRPr sz="16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75"/>
              </a:spcBef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</a:tabLst>
            </a:pPr>
            <a:r>
              <a:rPr sz="1600" b="1" spc="-5" dirty="0">
                <a:latin typeface="Calibri"/>
                <a:cs typeface="Calibri"/>
              </a:rPr>
              <a:t>Risk</a:t>
            </a:r>
            <a:r>
              <a:rPr sz="1600" b="1" spc="-6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for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Infection </a:t>
            </a:r>
            <a:r>
              <a:rPr sz="1600" b="1" spc="-5" dirty="0">
                <a:latin typeface="Calibri"/>
                <a:cs typeface="Calibri"/>
              </a:rPr>
              <a:t>increase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with:</a:t>
            </a:r>
            <a:endParaRPr sz="1600">
              <a:latin typeface="Calibri"/>
              <a:cs typeface="Calibri"/>
            </a:endParaRPr>
          </a:p>
          <a:p>
            <a:pPr marL="698500" lvl="2" indent="-228600">
              <a:lnSpc>
                <a:spcPct val="100000"/>
              </a:lnSpc>
              <a:spcBef>
                <a:spcPts val="95"/>
              </a:spcBef>
              <a:buClr>
                <a:srgbClr val="252525"/>
              </a:buClr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600" spc="-5" dirty="0">
                <a:solidFill>
                  <a:srgbClr val="FF0066"/>
                </a:solidFill>
                <a:latin typeface="Calibri"/>
                <a:cs typeface="Calibri"/>
              </a:rPr>
              <a:t>the</a:t>
            </a:r>
            <a:r>
              <a:rPr sz="1600" spc="-5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0066"/>
                </a:solidFill>
                <a:latin typeface="Calibri"/>
                <a:cs typeface="Calibri"/>
              </a:rPr>
              <a:t>presence</a:t>
            </a:r>
            <a:r>
              <a:rPr sz="1600" spc="-1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0066"/>
                </a:solidFill>
                <a:latin typeface="Calibri"/>
                <a:cs typeface="Calibri"/>
              </a:rPr>
              <a:t>of</a:t>
            </a:r>
            <a:r>
              <a:rPr sz="1600" spc="-4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0066"/>
                </a:solidFill>
                <a:latin typeface="Calibri"/>
                <a:cs typeface="Calibri"/>
              </a:rPr>
              <a:t>ruptured</a:t>
            </a:r>
            <a:r>
              <a:rPr sz="1600" spc="-2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0066"/>
                </a:solidFill>
                <a:latin typeface="Calibri"/>
                <a:cs typeface="Calibri"/>
              </a:rPr>
              <a:t>membranes</a:t>
            </a:r>
            <a:r>
              <a:rPr sz="160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[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most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important]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from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66"/>
                </a:solidFill>
                <a:latin typeface="Calibri"/>
                <a:cs typeface="Calibri"/>
              </a:rPr>
              <a:t>genital</a:t>
            </a:r>
            <a:r>
              <a:rPr sz="1600" b="1" spc="-4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FF0066"/>
                </a:solidFill>
                <a:latin typeface="Calibri"/>
                <a:cs typeface="Calibri"/>
              </a:rPr>
              <a:t>tract.</a:t>
            </a:r>
            <a:endParaRPr sz="1600">
              <a:latin typeface="Calibri"/>
              <a:cs typeface="Calibri"/>
            </a:endParaRPr>
          </a:p>
          <a:p>
            <a:pPr marL="698500" lvl="2" indent="-228600">
              <a:lnSpc>
                <a:spcPct val="100000"/>
              </a:lnSpc>
              <a:spcBef>
                <a:spcPts val="95"/>
              </a:spcBef>
              <a:buClr>
                <a:srgbClr val="252525"/>
              </a:buClr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obesity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particularly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important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role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occurrence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wound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infection</a:t>
            </a:r>
            <a:endParaRPr sz="1600">
              <a:latin typeface="Calibri"/>
              <a:cs typeface="Calibri"/>
            </a:endParaRPr>
          </a:p>
          <a:p>
            <a:pPr marL="698500" lvl="2" indent="-228600">
              <a:lnSpc>
                <a:spcPct val="100000"/>
              </a:lnSpc>
              <a:spcBef>
                <a:spcPts val="120"/>
              </a:spcBef>
              <a:buClr>
                <a:srgbClr val="252525"/>
              </a:buClr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600" spc="-5" dirty="0">
                <a:latin typeface="Calibri"/>
                <a:cs typeface="Calibri"/>
              </a:rPr>
              <a:t>blood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20" dirty="0">
                <a:latin typeface="Arial MT"/>
                <a:cs typeface="Arial MT"/>
              </a:rPr>
              <a:t>transfusion.</a:t>
            </a:r>
            <a:endParaRPr sz="1600">
              <a:latin typeface="Arial MT"/>
              <a:cs typeface="Arial MT"/>
            </a:endParaRPr>
          </a:p>
          <a:p>
            <a:pPr marL="744220" lvl="2" indent="-274320">
              <a:lnSpc>
                <a:spcPct val="100000"/>
              </a:lnSpc>
              <a:spcBef>
                <a:spcPts val="145"/>
              </a:spcBef>
              <a:buFont typeface="Symbol"/>
              <a:buChar char=""/>
              <a:tabLst>
                <a:tab pos="743585" algn="l"/>
                <a:tab pos="744220" algn="l"/>
              </a:tabLst>
            </a:pPr>
            <a:r>
              <a:rPr sz="1600" spc="-15" dirty="0">
                <a:latin typeface="Arial MT"/>
                <a:cs typeface="Arial MT"/>
              </a:rPr>
              <a:t>Atelectasis.</a:t>
            </a:r>
            <a:endParaRPr sz="1600">
              <a:latin typeface="Arial MT"/>
              <a:cs typeface="Arial MT"/>
            </a:endParaRPr>
          </a:p>
          <a:p>
            <a:pPr marL="698500" lvl="2" indent="-228600">
              <a:lnSpc>
                <a:spcPct val="100000"/>
              </a:lnSpc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600" spc="-5" dirty="0">
                <a:latin typeface="Arial MT"/>
                <a:cs typeface="Arial MT"/>
              </a:rPr>
              <a:t>Pneumonia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(Aspiration).</a:t>
            </a:r>
            <a:endParaRPr sz="1600">
              <a:latin typeface="Arial MT"/>
              <a:cs typeface="Arial MT"/>
            </a:endParaRPr>
          </a:p>
          <a:p>
            <a:pPr marL="698500" lvl="2" indent="-228600">
              <a:lnSpc>
                <a:spcPct val="100000"/>
              </a:lnSpc>
              <a:spcBef>
                <a:spcPts val="19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600" spc="-15" dirty="0">
                <a:latin typeface="Arial MT"/>
                <a:cs typeface="Arial MT"/>
              </a:rPr>
              <a:t>Bacteremia.</a:t>
            </a:r>
            <a:endParaRPr sz="1600">
              <a:latin typeface="Arial MT"/>
              <a:cs typeface="Arial MT"/>
            </a:endParaRPr>
          </a:p>
          <a:p>
            <a:pPr marL="698500" lvl="2" indent="-228600">
              <a:lnSpc>
                <a:spcPct val="100000"/>
              </a:lnSpc>
              <a:spcBef>
                <a:spcPts val="204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600" spc="-10" dirty="0">
                <a:latin typeface="Arial MT"/>
                <a:cs typeface="Arial MT"/>
              </a:rPr>
              <a:t>Urinary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tract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infection.</a:t>
            </a:r>
            <a:endParaRPr sz="1600">
              <a:latin typeface="Arial MT"/>
              <a:cs typeface="Arial MT"/>
            </a:endParaRPr>
          </a:p>
          <a:p>
            <a:pPr marL="698500" lvl="2" indent="-228600">
              <a:lnSpc>
                <a:spcPct val="100000"/>
              </a:lnSpc>
              <a:spcBef>
                <a:spcPts val="204"/>
              </a:spcBef>
              <a:buClr>
                <a:srgbClr val="252525"/>
              </a:buClr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600" spc="-10" dirty="0">
                <a:latin typeface="Arial MT"/>
                <a:cs typeface="Arial MT"/>
              </a:rPr>
              <a:t>Dee</a:t>
            </a:r>
            <a:r>
              <a:rPr sz="1600" spc="-5" dirty="0">
                <a:latin typeface="Arial MT"/>
                <a:cs typeface="Arial MT"/>
              </a:rPr>
              <a:t>p</a:t>
            </a:r>
            <a:r>
              <a:rPr sz="1600" spc="-95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A</a:t>
            </a:r>
            <a:r>
              <a:rPr sz="1600" spc="-20" dirty="0">
                <a:latin typeface="Arial MT"/>
                <a:cs typeface="Arial MT"/>
              </a:rPr>
              <a:t>b</a:t>
            </a:r>
            <a:r>
              <a:rPr sz="1600" spc="-15" dirty="0">
                <a:latin typeface="Arial MT"/>
                <a:cs typeface="Arial MT"/>
              </a:rPr>
              <a:t>sc</a:t>
            </a:r>
            <a:r>
              <a:rPr sz="1600" spc="-20" dirty="0">
                <a:latin typeface="Arial MT"/>
                <a:cs typeface="Arial MT"/>
              </a:rPr>
              <a:t>e</a:t>
            </a:r>
            <a:r>
              <a:rPr sz="1600" spc="-15" dirty="0">
                <a:latin typeface="Arial MT"/>
                <a:cs typeface="Arial MT"/>
              </a:rPr>
              <a:t>ss</a:t>
            </a:r>
            <a:r>
              <a:rPr sz="1600" spc="-20" dirty="0">
                <a:latin typeface="Arial MT"/>
                <a:cs typeface="Arial MT"/>
              </a:rPr>
              <a:t>e</a:t>
            </a:r>
            <a:r>
              <a:rPr sz="1600" spc="-15" dirty="0">
                <a:latin typeface="Arial MT"/>
                <a:cs typeface="Arial MT"/>
              </a:rPr>
              <a:t>s</a:t>
            </a:r>
            <a:r>
              <a:rPr sz="1600" spc="-5" dirty="0">
                <a:latin typeface="Arial MT"/>
                <a:cs typeface="Arial MT"/>
              </a:rPr>
              <a:t>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6324" y="1216027"/>
            <a:ext cx="1234440" cy="396240"/>
          </a:xfrm>
          <a:prstGeom prst="rect">
            <a:avLst/>
          </a:prstGeom>
          <a:solidFill>
            <a:srgbClr val="FFB8D4"/>
          </a:solidFill>
        </p:spPr>
        <p:txBody>
          <a:bodyPr vert="horz" wrap="square" lIns="0" tIns="31115" rIns="0" bIns="0" rtlCol="0">
            <a:spAutoFit/>
          </a:bodyPr>
          <a:lstStyle/>
          <a:p>
            <a:pPr marL="167640">
              <a:lnSpc>
                <a:spcPct val="100000"/>
              </a:lnSpc>
              <a:spcBef>
                <a:spcPts val="245"/>
              </a:spcBef>
            </a:pPr>
            <a:r>
              <a:rPr sz="1600" b="1" spc="-5" dirty="0">
                <a:latin typeface="Calibri"/>
                <a:cs typeface="Calibri"/>
              </a:rPr>
              <a:t>short</a:t>
            </a:r>
            <a:r>
              <a:rPr sz="1600" b="1" spc="-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term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777826"/>
            <a:ext cx="1771014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Complications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 CS: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835" y="258472"/>
            <a:ext cx="6991984" cy="516826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62255" indent="-203200">
              <a:lnSpc>
                <a:spcPct val="100000"/>
              </a:lnSpc>
              <a:spcBef>
                <a:spcPts val="195"/>
              </a:spcBef>
              <a:buAutoNum type="arabicPeriod" startAt="3"/>
              <a:tabLst>
                <a:tab pos="262890" algn="l"/>
              </a:tabLst>
            </a:pPr>
            <a:r>
              <a:rPr sz="1600" b="1" spc="-5" dirty="0">
                <a:latin typeface="Calibri"/>
                <a:cs typeface="Calibri"/>
              </a:rPr>
              <a:t>Incidental</a:t>
            </a:r>
            <a:r>
              <a:rPr sz="1600" b="1" spc="-7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Surgical</a:t>
            </a:r>
            <a:r>
              <a:rPr sz="1600" b="1" spc="-7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Injuries:</a:t>
            </a:r>
            <a:endParaRPr sz="1600">
              <a:latin typeface="Calibri"/>
              <a:cs typeface="Calibri"/>
            </a:endParaRPr>
          </a:p>
          <a:p>
            <a:pPr marL="745490" lvl="1" indent="-229235">
              <a:lnSpc>
                <a:spcPct val="100000"/>
              </a:lnSpc>
              <a:spcBef>
                <a:spcPts val="95"/>
              </a:spcBef>
              <a:buClr>
                <a:srgbClr val="252525"/>
              </a:buClr>
              <a:buFont typeface="Symbol"/>
              <a:buChar char=""/>
              <a:tabLst>
                <a:tab pos="745490" algn="l"/>
                <a:tab pos="746125" algn="l"/>
              </a:tabLst>
            </a:pPr>
            <a:r>
              <a:rPr sz="1600" spc="-5" dirty="0">
                <a:latin typeface="Calibri"/>
                <a:cs typeface="Calibri"/>
              </a:rPr>
              <a:t>Bladder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injuries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are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most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common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injuries</a:t>
            </a:r>
            <a:endParaRPr sz="1600">
              <a:latin typeface="Calibri"/>
              <a:cs typeface="Calibri"/>
            </a:endParaRPr>
          </a:p>
          <a:p>
            <a:pPr marL="745490" lvl="1" indent="-229235">
              <a:lnSpc>
                <a:spcPct val="100000"/>
              </a:lnSpc>
              <a:spcBef>
                <a:spcPts val="110"/>
              </a:spcBef>
              <a:buClr>
                <a:srgbClr val="252525"/>
              </a:buClr>
              <a:buFont typeface="Symbol"/>
              <a:buChar char=""/>
              <a:tabLst>
                <a:tab pos="745490" algn="l"/>
                <a:tab pos="746125" algn="l"/>
              </a:tabLst>
            </a:pPr>
            <a:r>
              <a:rPr sz="1600" spc="-10" dirty="0">
                <a:latin typeface="Calibri"/>
                <a:cs typeface="Calibri"/>
              </a:rPr>
              <a:t>bowel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or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ureters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less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common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surgical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injuries.</a:t>
            </a:r>
            <a:endParaRPr sz="1600">
              <a:latin typeface="Calibri"/>
              <a:cs typeface="Calibri"/>
            </a:endParaRPr>
          </a:p>
          <a:p>
            <a:pPr marL="516890" indent="-229235">
              <a:lnSpc>
                <a:spcPts val="1900"/>
              </a:lnSpc>
              <a:buClr>
                <a:srgbClr val="252525"/>
              </a:buClr>
              <a:buFont typeface="Microsoft Sans Serif"/>
              <a:buChar char="◦"/>
              <a:tabLst>
                <a:tab pos="516890" algn="l"/>
                <a:tab pos="517525" algn="l"/>
              </a:tabLst>
            </a:pPr>
            <a:r>
              <a:rPr sz="1600" b="1" spc="-5" dirty="0">
                <a:latin typeface="Calibri"/>
                <a:cs typeface="Calibri"/>
              </a:rPr>
              <a:t>Risk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factors:</a:t>
            </a:r>
            <a:endParaRPr sz="1600">
              <a:latin typeface="Calibri"/>
              <a:cs typeface="Calibri"/>
            </a:endParaRPr>
          </a:p>
          <a:p>
            <a:pPr marL="516890">
              <a:lnSpc>
                <a:spcPts val="1900"/>
              </a:lnSpc>
            </a:pPr>
            <a:r>
              <a:rPr sz="1600" spc="-5" dirty="0">
                <a:latin typeface="Calibri"/>
                <a:cs typeface="Calibri"/>
              </a:rPr>
              <a:t>prior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pelvic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surgery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(including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prior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cesarean</a:t>
            </a:r>
            <a:r>
              <a:rPr sz="1600" spc="-5" dirty="0">
                <a:latin typeface="Calibri"/>
                <a:cs typeface="Calibri"/>
              </a:rPr>
              <a:t> deliveries),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emergency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cesarean</a:t>
            </a:r>
            <a:endParaRPr sz="1600">
              <a:latin typeface="Calibri"/>
              <a:cs typeface="Calibri"/>
            </a:endParaRPr>
          </a:p>
          <a:p>
            <a:pPr marL="516890">
              <a:lnSpc>
                <a:spcPct val="100000"/>
              </a:lnSpc>
              <a:spcBef>
                <a:spcPts val="35"/>
              </a:spcBef>
            </a:pPr>
            <a:r>
              <a:rPr sz="1600" spc="-15" dirty="0">
                <a:latin typeface="Calibri"/>
                <a:cs typeface="Calibri"/>
              </a:rPr>
              <a:t>delivery.</a:t>
            </a:r>
            <a:endParaRPr sz="1600">
              <a:latin typeface="Calibri"/>
              <a:cs typeface="Calibri"/>
            </a:endParaRPr>
          </a:p>
          <a:p>
            <a:pPr marL="516890" indent="-229235">
              <a:lnSpc>
                <a:spcPct val="100000"/>
              </a:lnSpc>
              <a:spcBef>
                <a:spcPts val="75"/>
              </a:spcBef>
              <a:buClr>
                <a:srgbClr val="252525"/>
              </a:buClr>
              <a:buFont typeface="Microsoft Sans Serif"/>
              <a:buChar char="◦"/>
              <a:tabLst>
                <a:tab pos="516890" algn="l"/>
                <a:tab pos="517525" algn="l"/>
              </a:tabLst>
            </a:pPr>
            <a:r>
              <a:rPr sz="1600" b="1" spc="-5" dirty="0">
                <a:latin typeface="Calibri"/>
                <a:cs typeface="Calibri"/>
              </a:rPr>
              <a:t>Early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recognition</a:t>
            </a:r>
            <a:r>
              <a:rPr sz="1600" b="1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prompt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management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these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injuries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are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key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to</a:t>
            </a:r>
            <a:endParaRPr sz="1600">
              <a:latin typeface="Calibri"/>
              <a:cs typeface="Calibri"/>
            </a:endParaRPr>
          </a:p>
          <a:p>
            <a:pPr marL="516890" marR="382270">
              <a:lnSpc>
                <a:spcPct val="104400"/>
              </a:lnSpc>
              <a:spcBef>
                <a:spcPts val="10"/>
              </a:spcBef>
            </a:pPr>
            <a:r>
              <a:rPr sz="1600" spc="-15" dirty="0">
                <a:latin typeface="Calibri"/>
                <a:cs typeface="Calibri"/>
              </a:rPr>
              <a:t>preventing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0" dirty="0">
                <a:latin typeface="Calibri"/>
                <a:cs typeface="Calibri"/>
              </a:rPr>
              <a:t> development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 </a:t>
            </a:r>
            <a:r>
              <a:rPr sz="1600" spc="-10" dirty="0">
                <a:latin typeface="Calibri"/>
                <a:cs typeface="Calibri"/>
              </a:rPr>
              <a:t>further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complications,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such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sepsis, </a:t>
            </a:r>
            <a:r>
              <a:rPr sz="1600" spc="-15" dirty="0">
                <a:latin typeface="Calibri"/>
                <a:cs typeface="Calibri"/>
              </a:rPr>
              <a:t>renal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failure,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fistula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formation.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Calibri"/>
              <a:cs typeface="Calibri"/>
            </a:endParaRPr>
          </a:p>
          <a:p>
            <a:pPr marL="215265" indent="-203200">
              <a:lnSpc>
                <a:spcPct val="100000"/>
              </a:lnSpc>
              <a:spcBef>
                <a:spcPts val="1050"/>
              </a:spcBef>
              <a:buAutoNum type="arabicPeriod" startAt="4"/>
              <a:tabLst>
                <a:tab pos="215900" algn="l"/>
              </a:tabLst>
            </a:pPr>
            <a:r>
              <a:rPr sz="1600" b="1" spc="-20" dirty="0">
                <a:latin typeface="Calibri"/>
                <a:cs typeface="Calibri"/>
              </a:rPr>
              <a:t>Emergent </a:t>
            </a:r>
            <a:r>
              <a:rPr sz="1600" b="1" spc="-15" dirty="0">
                <a:latin typeface="Calibri"/>
                <a:cs typeface="Calibri"/>
              </a:rPr>
              <a:t>Hysterectomy:</a:t>
            </a:r>
            <a:endParaRPr sz="16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95"/>
              </a:spcBef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</a:tabLst>
            </a:pP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risk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need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for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hysterectomy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after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or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during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cesarean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delivery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is</a:t>
            </a:r>
            <a:endParaRPr sz="16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85"/>
              </a:spcBef>
            </a:pPr>
            <a:r>
              <a:rPr sz="1600" spc="-15" dirty="0">
                <a:latin typeface="Calibri"/>
                <a:cs typeface="Calibri"/>
              </a:rPr>
              <a:t>greater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than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after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vaginal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delivery.</a:t>
            </a:r>
            <a:endParaRPr sz="1600">
              <a:latin typeface="Calibri"/>
              <a:cs typeface="Calibri"/>
            </a:endParaRPr>
          </a:p>
          <a:p>
            <a:pPr marL="469900" lvl="1" indent="-228600">
              <a:lnSpc>
                <a:spcPts val="1895"/>
              </a:lnSpc>
              <a:spcBef>
                <a:spcPts val="60"/>
              </a:spcBef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</a:tabLst>
            </a:pPr>
            <a:r>
              <a:rPr sz="1600" b="1" spc="-10" dirty="0">
                <a:latin typeface="Calibri"/>
                <a:cs typeface="Calibri"/>
              </a:rPr>
              <a:t>The</a:t>
            </a:r>
            <a:r>
              <a:rPr sz="1600" b="1" spc="-6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most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important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risk</a:t>
            </a:r>
            <a:r>
              <a:rPr sz="1600" b="1" spc="-6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factor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  <a:p>
            <a:pPr marL="469900" marR="109855">
              <a:lnSpc>
                <a:spcPts val="1939"/>
              </a:lnSpc>
              <a:spcBef>
                <a:spcPts val="25"/>
              </a:spcBef>
            </a:pPr>
            <a:r>
              <a:rPr sz="1600" dirty="0">
                <a:latin typeface="Calibri"/>
                <a:cs typeface="Calibri"/>
              </a:rPr>
              <a:t>is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previous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Caesarean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section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especially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when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placenta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overlies the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old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scar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,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increasing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risk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placenta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accreta.</a:t>
            </a:r>
            <a:endParaRPr sz="1600">
              <a:latin typeface="Calibri"/>
              <a:cs typeface="Calibri"/>
            </a:endParaRPr>
          </a:p>
          <a:p>
            <a:pPr marL="469900" marR="3439160" lvl="1" indent="-228600">
              <a:lnSpc>
                <a:spcPts val="1920"/>
              </a:lnSpc>
              <a:spcBef>
                <a:spcPts val="60"/>
              </a:spcBef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</a:tabLst>
            </a:pPr>
            <a:r>
              <a:rPr sz="1600" b="1" spc="-10" dirty="0">
                <a:latin typeface="Calibri"/>
                <a:cs typeface="Calibri"/>
              </a:rPr>
              <a:t>The most </a:t>
            </a:r>
            <a:r>
              <a:rPr sz="1600" b="1" spc="-5" dirty="0">
                <a:latin typeface="Calibri"/>
                <a:cs typeface="Calibri"/>
              </a:rPr>
              <a:t>common </a:t>
            </a:r>
            <a:r>
              <a:rPr sz="1600" b="1" spc="-15" dirty="0">
                <a:latin typeface="Calibri"/>
                <a:cs typeface="Calibri"/>
              </a:rPr>
              <a:t>indication</a:t>
            </a:r>
            <a:r>
              <a:rPr sz="1600" spc="-15" dirty="0">
                <a:latin typeface="Calibri"/>
                <a:cs typeface="Calibri"/>
              </a:rPr>
              <a:t>: 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uncontrollable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maternal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hemorrhage,</a:t>
            </a:r>
            <a:endParaRPr sz="1600">
              <a:latin typeface="Calibri"/>
              <a:cs typeface="Calibri"/>
            </a:endParaRPr>
          </a:p>
          <a:p>
            <a:pPr marL="469900" marR="5080">
              <a:lnSpc>
                <a:spcPts val="1989"/>
              </a:lnSpc>
              <a:spcBef>
                <a:spcPts val="50"/>
              </a:spcBef>
            </a:pPr>
            <a:r>
              <a:rPr sz="1600" b="1" spc="-5" dirty="0">
                <a:latin typeface="Calibri"/>
                <a:cs typeface="Calibri"/>
              </a:rPr>
              <a:t>other: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atony,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uterine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rupture,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extension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transverse</a:t>
            </a:r>
            <a:r>
              <a:rPr sz="1600" spc="-5" dirty="0">
                <a:latin typeface="Calibri"/>
                <a:cs typeface="Calibri"/>
              </a:rPr>
              <a:t> uterine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incision</a:t>
            </a:r>
            <a:r>
              <a:rPr sz="1600" spc="-7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&amp;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fibroids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preventing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uterine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closure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&amp;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hemostasis.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20595" y="5614290"/>
            <a:ext cx="4305300" cy="432968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4843" y="277624"/>
            <a:ext cx="6613525" cy="20313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5265" indent="-203200">
              <a:lnSpc>
                <a:spcPct val="100000"/>
              </a:lnSpc>
              <a:spcBef>
                <a:spcPts val="95"/>
              </a:spcBef>
              <a:buAutoNum type="arabicPeriod" startAt="5"/>
              <a:tabLst>
                <a:tab pos="215900" algn="l"/>
              </a:tabLst>
            </a:pPr>
            <a:r>
              <a:rPr sz="1600" b="1" spc="-15" dirty="0">
                <a:latin typeface="Calibri"/>
                <a:cs typeface="Calibri"/>
              </a:rPr>
              <a:t>Pain:</a:t>
            </a:r>
            <a:endParaRPr sz="16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</a:tabLst>
            </a:pPr>
            <a:r>
              <a:rPr sz="1600" spc="-5" dirty="0">
                <a:latin typeface="Calibri"/>
                <a:cs typeface="Calibri"/>
              </a:rPr>
              <a:t>More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70" dirty="0">
                <a:latin typeface="Calibri"/>
                <a:cs typeface="Calibri"/>
              </a:rPr>
              <a:t> </a:t>
            </a:r>
            <a:r>
              <a:rPr sz="1600" spc="-30" dirty="0">
                <a:latin typeface="Calibri"/>
                <a:cs typeface="Calibri"/>
              </a:rPr>
              <a:t>CS</a:t>
            </a:r>
            <a:endParaRPr sz="16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</a:tabLst>
            </a:pPr>
            <a:r>
              <a:rPr sz="1600" spc="-10" dirty="0">
                <a:latin typeface="Calibri"/>
                <a:cs typeface="Calibri"/>
              </a:rPr>
              <a:t>nar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10" dirty="0">
                <a:latin typeface="Calibri"/>
                <a:cs typeface="Calibri"/>
              </a:rPr>
              <a:t>ot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5" dirty="0">
                <a:latin typeface="Calibri"/>
                <a:cs typeface="Calibri"/>
              </a:rPr>
              <a:t>c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pa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medic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ti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-80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c</a:t>
            </a:r>
            <a:r>
              <a:rPr sz="1600" spc="-3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n</a:t>
            </a:r>
            <a:endParaRPr sz="1600">
              <a:latin typeface="Calibri"/>
              <a:cs typeface="Calibri"/>
            </a:endParaRPr>
          </a:p>
          <a:p>
            <a:pPr marL="697865" marR="5080" lvl="2" indent="-228600">
              <a:lnSpc>
                <a:spcPct val="100600"/>
              </a:lnSpc>
              <a:spcBef>
                <a:spcPts val="5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600" spc="-5" dirty="0">
                <a:latin typeface="Calibri"/>
                <a:cs typeface="Calibri"/>
              </a:rPr>
              <a:t>have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significant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impact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initial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bonding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between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mother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the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newborn</a:t>
            </a:r>
            <a:endParaRPr sz="1600">
              <a:latin typeface="Calibri"/>
              <a:cs typeface="Calibri"/>
            </a:endParaRPr>
          </a:p>
          <a:p>
            <a:pPr marL="698500" lvl="2" indent="-228600">
              <a:lnSpc>
                <a:spcPct val="100000"/>
              </a:lnSpc>
              <a:spcBef>
                <a:spcPts val="17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600" spc="-5" dirty="0">
                <a:latin typeface="Calibri"/>
                <a:cs typeface="Calibri"/>
              </a:rPr>
              <a:t>on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breastfeeding </a:t>
            </a:r>
            <a:r>
              <a:rPr sz="1600" spc="-10" dirty="0">
                <a:latin typeface="Calibri"/>
                <a:cs typeface="Calibri"/>
              </a:rPr>
              <a:t>success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rates</a:t>
            </a:r>
            <a:endParaRPr sz="1600">
              <a:latin typeface="Calibri"/>
              <a:cs typeface="Calibri"/>
            </a:endParaRPr>
          </a:p>
          <a:p>
            <a:pPr marL="698500" lvl="2" indent="-228600">
              <a:lnSpc>
                <a:spcPct val="100000"/>
              </a:lnSpc>
              <a:spcBef>
                <a:spcPts val="95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600" spc="-5" dirty="0">
                <a:latin typeface="Calibri"/>
                <a:cs typeface="Calibri"/>
              </a:rPr>
              <a:t>maternal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functioning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postpartum</a:t>
            </a:r>
            <a:endParaRPr sz="1600">
              <a:latin typeface="Calibri"/>
              <a:cs typeface="Calibri"/>
            </a:endParaRPr>
          </a:p>
          <a:p>
            <a:pPr marL="698500" lvl="2" indent="-228600">
              <a:lnSpc>
                <a:spcPct val="100000"/>
              </a:lnSpc>
              <a:spcBef>
                <a:spcPts val="95"/>
              </a:spcBef>
              <a:buClr>
                <a:srgbClr val="252525"/>
              </a:buClr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risk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for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postpartum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depression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may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greater.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7723" y="5816221"/>
            <a:ext cx="6198235" cy="4004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8600" indent="-203200" algn="just">
              <a:lnSpc>
                <a:spcPts val="1900"/>
              </a:lnSpc>
              <a:spcBef>
                <a:spcPts val="95"/>
              </a:spcBef>
              <a:buAutoNum type="arabicPeriod" startAt="6"/>
              <a:tabLst>
                <a:tab pos="229235" algn="l"/>
              </a:tabLst>
            </a:pPr>
            <a:r>
              <a:rPr sz="1600" b="1" spc="-20" dirty="0">
                <a:latin typeface="Calibri"/>
                <a:cs typeface="Calibri"/>
              </a:rPr>
              <a:t>Thromboembolism:</a:t>
            </a:r>
            <a:endParaRPr sz="1600">
              <a:latin typeface="Calibri"/>
              <a:cs typeface="Calibri"/>
            </a:endParaRPr>
          </a:p>
          <a:p>
            <a:pPr marL="485140" marR="137160" lvl="1" indent="-230504" algn="just">
              <a:lnSpc>
                <a:spcPts val="1970"/>
              </a:lnSpc>
              <a:spcBef>
                <a:spcPts val="5"/>
              </a:spcBef>
              <a:buClr>
                <a:srgbClr val="252525"/>
              </a:buClr>
              <a:buFont typeface="Microsoft Sans Serif"/>
              <a:buChar char="◦"/>
              <a:tabLst>
                <a:tab pos="485140" algn="l"/>
              </a:tabLst>
            </a:pPr>
            <a:r>
              <a:rPr sz="1600" spc="-10" dirty="0">
                <a:latin typeface="Calibri"/>
                <a:cs typeface="Calibri"/>
              </a:rPr>
              <a:t>One </a:t>
            </a:r>
            <a:r>
              <a:rPr sz="1600" spc="-5" dirty="0">
                <a:latin typeface="Calibri"/>
                <a:cs typeface="Calibri"/>
              </a:rPr>
              <a:t>of the leading causes of </a:t>
            </a:r>
            <a:r>
              <a:rPr sz="1600" dirty="0">
                <a:latin typeface="Calibri"/>
                <a:cs typeface="Calibri"/>
              </a:rPr>
              <a:t>maternal </a:t>
            </a:r>
            <a:r>
              <a:rPr sz="1600" spc="-5" dirty="0">
                <a:latin typeface="Calibri"/>
                <a:cs typeface="Calibri"/>
              </a:rPr>
              <a:t>mortality </a:t>
            </a:r>
            <a:r>
              <a:rPr sz="1600" spc="-15" dirty="0">
                <a:latin typeface="Calibri"/>
                <a:cs typeface="Calibri"/>
              </a:rPr>
              <a:t>related </a:t>
            </a:r>
            <a:r>
              <a:rPr sz="1600" dirty="0">
                <a:latin typeface="Calibri"/>
                <a:cs typeface="Calibri"/>
              </a:rPr>
              <a:t>to </a:t>
            </a:r>
            <a:r>
              <a:rPr sz="1600" spc="-15" dirty="0">
                <a:latin typeface="Calibri"/>
                <a:cs typeface="Calibri"/>
              </a:rPr>
              <a:t>cesarean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delivery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deep</a:t>
            </a:r>
            <a:r>
              <a:rPr sz="16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vein</a:t>
            </a:r>
            <a:r>
              <a:rPr sz="16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thrombosis</a:t>
            </a:r>
            <a:r>
              <a:rPr sz="1600" u="heavy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resulting</a:t>
            </a:r>
            <a:r>
              <a:rPr sz="1600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</a:t>
            </a:r>
            <a:r>
              <a:rPr sz="1600" u="heavy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pulmonary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embolism.</a:t>
            </a:r>
            <a:endParaRPr sz="1600">
              <a:latin typeface="Calibri"/>
              <a:cs typeface="Calibri"/>
            </a:endParaRPr>
          </a:p>
          <a:p>
            <a:pPr marL="485140" marR="425450" lvl="1" indent="-230504" algn="just">
              <a:lnSpc>
                <a:spcPct val="104099"/>
              </a:lnSpc>
              <a:spcBef>
                <a:spcPts val="15"/>
              </a:spcBef>
              <a:buClr>
                <a:srgbClr val="252525"/>
              </a:buClr>
              <a:buFont typeface="Microsoft Sans Serif"/>
              <a:buChar char="◦"/>
              <a:tabLst>
                <a:tab pos="485140" algn="l"/>
              </a:tabLst>
            </a:pPr>
            <a:r>
              <a:rPr sz="1600" spc="-5" dirty="0">
                <a:latin typeface="Calibri"/>
                <a:cs typeface="Calibri"/>
              </a:rPr>
              <a:t>The </a:t>
            </a:r>
            <a:r>
              <a:rPr sz="1600" spc="-10" dirty="0">
                <a:latin typeface="Calibri"/>
                <a:cs typeface="Calibri"/>
              </a:rPr>
              <a:t>incidence </a:t>
            </a:r>
            <a:r>
              <a:rPr sz="1600" spc="-5" dirty="0">
                <a:latin typeface="Calibri"/>
                <a:cs typeface="Calibri"/>
              </a:rPr>
              <a:t>of such complication can be reduced by </a:t>
            </a:r>
            <a:r>
              <a:rPr sz="1600" spc="-15" dirty="0">
                <a:latin typeface="Calibri"/>
                <a:cs typeface="Calibri"/>
              </a:rPr>
              <a:t>adequate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66"/>
                </a:solidFill>
                <a:latin typeface="Calibri"/>
                <a:cs typeface="Calibri"/>
              </a:rPr>
              <a:t>hydration, </a:t>
            </a:r>
            <a:r>
              <a:rPr sz="1600" b="1" spc="-5" dirty="0">
                <a:solidFill>
                  <a:srgbClr val="FF0066"/>
                </a:solidFill>
                <a:latin typeface="Calibri"/>
                <a:cs typeface="Calibri"/>
              </a:rPr>
              <a:t>early embolization &amp; </a:t>
            </a:r>
            <a:r>
              <a:rPr sz="1600" b="1" spc="-15" dirty="0">
                <a:solidFill>
                  <a:srgbClr val="FF0066"/>
                </a:solidFill>
                <a:latin typeface="Calibri"/>
                <a:cs typeface="Calibri"/>
              </a:rPr>
              <a:t>administration </a:t>
            </a:r>
            <a:r>
              <a:rPr sz="1600" b="1" spc="5" dirty="0">
                <a:solidFill>
                  <a:srgbClr val="FF0066"/>
                </a:solidFill>
                <a:latin typeface="Calibri"/>
                <a:cs typeface="Calibri"/>
              </a:rPr>
              <a:t>of </a:t>
            </a:r>
            <a:r>
              <a:rPr sz="1600" b="1" spc="-15" dirty="0">
                <a:solidFill>
                  <a:srgbClr val="FF0066"/>
                </a:solidFill>
                <a:latin typeface="Calibri"/>
                <a:cs typeface="Calibri"/>
              </a:rPr>
              <a:t>prophylactic </a:t>
            </a:r>
            <a:r>
              <a:rPr sz="1600" b="1" spc="-1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66"/>
                </a:solidFill>
                <a:latin typeface="Calibri"/>
                <a:cs typeface="Calibri"/>
              </a:rPr>
              <a:t>heparin.</a:t>
            </a:r>
            <a:endParaRPr sz="1600">
              <a:latin typeface="Calibri"/>
              <a:cs typeface="Calibri"/>
            </a:endParaRPr>
          </a:p>
          <a:p>
            <a:pPr marL="228600" indent="-203200" algn="just">
              <a:lnSpc>
                <a:spcPct val="100000"/>
              </a:lnSpc>
              <a:spcBef>
                <a:spcPts val="985"/>
              </a:spcBef>
              <a:buAutoNum type="arabicPeriod" startAt="6"/>
              <a:tabLst>
                <a:tab pos="229235" algn="l"/>
              </a:tabLst>
            </a:pPr>
            <a:r>
              <a:rPr sz="1600" b="1" spc="-15" dirty="0">
                <a:latin typeface="Calibri"/>
                <a:cs typeface="Calibri"/>
              </a:rPr>
              <a:t>Paralytic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ileus:</a:t>
            </a:r>
            <a:endParaRPr sz="1600">
              <a:latin typeface="Calibri"/>
              <a:cs typeface="Calibri"/>
            </a:endParaRPr>
          </a:p>
          <a:p>
            <a:pPr marL="483234" lvl="1" indent="-229235" algn="just">
              <a:lnSpc>
                <a:spcPct val="100000"/>
              </a:lnSpc>
              <a:buClr>
                <a:srgbClr val="252525"/>
              </a:buClr>
              <a:buFont typeface="Microsoft Sans Serif"/>
              <a:buChar char="◦"/>
              <a:tabLst>
                <a:tab pos="483870" algn="l"/>
              </a:tabLst>
            </a:pPr>
            <a:r>
              <a:rPr sz="1600" spc="-10" dirty="0">
                <a:latin typeface="Calibri"/>
                <a:cs typeface="Calibri"/>
              </a:rPr>
              <a:t>Expected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first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few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days.</a:t>
            </a:r>
            <a:endParaRPr sz="1600">
              <a:latin typeface="Calibri"/>
              <a:cs typeface="Calibri"/>
            </a:endParaRPr>
          </a:p>
          <a:p>
            <a:pPr marL="528955" lvl="1" indent="-274955" algn="just">
              <a:lnSpc>
                <a:spcPct val="100000"/>
              </a:lnSpc>
              <a:buClr>
                <a:srgbClr val="252525"/>
              </a:buClr>
              <a:buFont typeface="Microsoft Sans Serif"/>
              <a:buChar char="◦"/>
              <a:tabLst>
                <a:tab pos="529590" algn="l"/>
              </a:tabLst>
            </a:pPr>
            <a:r>
              <a:rPr sz="1600" spc="-5" dirty="0">
                <a:latin typeface="Calibri"/>
                <a:cs typeface="Calibri"/>
              </a:rPr>
              <a:t>Bowel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sound </a:t>
            </a:r>
            <a:r>
              <a:rPr sz="1600" spc="-5" dirty="0">
                <a:latin typeface="Calibri"/>
                <a:cs typeface="Calibri"/>
              </a:rPr>
              <a:t>are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absent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hypoactive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there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no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passage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gas.</a:t>
            </a:r>
            <a:endParaRPr sz="1600">
              <a:latin typeface="Calibri"/>
              <a:cs typeface="Calibri"/>
            </a:endParaRPr>
          </a:p>
          <a:p>
            <a:pPr marL="187960" indent="-175260" algn="just">
              <a:lnSpc>
                <a:spcPts val="1660"/>
              </a:lnSpc>
              <a:spcBef>
                <a:spcPts val="1410"/>
              </a:spcBef>
              <a:buAutoNum type="arabicPeriod" startAt="6"/>
              <a:tabLst>
                <a:tab pos="187960" algn="l"/>
              </a:tabLst>
            </a:pPr>
            <a:r>
              <a:rPr sz="1400" b="1" dirty="0">
                <a:latin typeface="Calibri"/>
                <a:cs typeface="Calibri"/>
              </a:rPr>
              <a:t>Anes</a:t>
            </a:r>
            <a:r>
              <a:rPr sz="1400" b="1" spc="5" dirty="0">
                <a:latin typeface="Calibri"/>
                <a:cs typeface="Calibri"/>
              </a:rPr>
              <a:t>t</a:t>
            </a:r>
            <a:r>
              <a:rPr sz="1400" b="1" dirty="0">
                <a:latin typeface="Calibri"/>
                <a:cs typeface="Calibri"/>
              </a:rPr>
              <a:t>he</a:t>
            </a:r>
            <a:r>
              <a:rPr sz="1400" b="1" spc="5" dirty="0">
                <a:latin typeface="Calibri"/>
                <a:cs typeface="Calibri"/>
              </a:rPr>
              <a:t>s</a:t>
            </a:r>
            <a:r>
              <a:rPr sz="1400" b="1" dirty="0">
                <a:latin typeface="Calibri"/>
                <a:cs typeface="Calibri"/>
              </a:rPr>
              <a:t>ia</a:t>
            </a:r>
            <a:r>
              <a:rPr sz="1400" b="1" spc="-70" dirty="0">
                <a:latin typeface="Calibri"/>
                <a:cs typeface="Calibri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com</a:t>
            </a:r>
            <a:r>
              <a:rPr sz="1400" b="1" spc="-10" dirty="0">
                <a:latin typeface="Calibri"/>
                <a:cs typeface="Calibri"/>
              </a:rPr>
              <a:t>pli</a:t>
            </a:r>
            <a:r>
              <a:rPr sz="1400" b="1" spc="-15" dirty="0">
                <a:latin typeface="Calibri"/>
                <a:cs typeface="Calibri"/>
              </a:rPr>
              <a:t>ca</a:t>
            </a:r>
            <a:r>
              <a:rPr sz="1400" b="1" spc="-10" dirty="0">
                <a:latin typeface="Calibri"/>
                <a:cs typeface="Calibri"/>
              </a:rPr>
              <a:t>ti</a:t>
            </a:r>
            <a:r>
              <a:rPr sz="1400" b="1" spc="-15" dirty="0">
                <a:latin typeface="Calibri"/>
                <a:cs typeface="Calibri"/>
              </a:rPr>
              <a:t>o</a:t>
            </a:r>
            <a:r>
              <a:rPr sz="1400" b="1" spc="-10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 marL="469900" indent="-228600">
              <a:lnSpc>
                <a:spcPts val="1625"/>
              </a:lnSpc>
              <a:buClr>
                <a:srgbClr val="252525"/>
              </a:buClr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400" dirty="0">
                <a:latin typeface="Arial MT"/>
                <a:cs typeface="Arial MT"/>
              </a:rPr>
              <a:t>Abscess</a:t>
            </a:r>
            <a:r>
              <a:rPr sz="1400" spc="-6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/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meningitis</a:t>
            </a:r>
            <a:endParaRPr sz="1400">
              <a:latin typeface="Arial MT"/>
              <a:cs typeface="Arial MT"/>
            </a:endParaRPr>
          </a:p>
          <a:p>
            <a:pPr marL="469900" indent="-228600">
              <a:lnSpc>
                <a:spcPts val="1600"/>
              </a:lnSpc>
              <a:buClr>
                <a:srgbClr val="252525"/>
              </a:buClr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400" spc="-5" dirty="0">
                <a:latin typeface="Arial MT"/>
                <a:cs typeface="Arial MT"/>
              </a:rPr>
              <a:t>epidura</a:t>
            </a:r>
            <a:r>
              <a:rPr sz="1400" dirty="0">
                <a:latin typeface="Arial MT"/>
                <a:cs typeface="Arial MT"/>
              </a:rPr>
              <a:t>l</a:t>
            </a:r>
            <a:r>
              <a:rPr sz="1400" spc="-8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he</a:t>
            </a:r>
            <a:r>
              <a:rPr sz="1400" spc="-20" dirty="0">
                <a:latin typeface="Arial MT"/>
                <a:cs typeface="Arial MT"/>
              </a:rPr>
              <a:t>m</a:t>
            </a:r>
            <a:r>
              <a:rPr sz="1400" spc="-15" dirty="0">
                <a:latin typeface="Arial MT"/>
                <a:cs typeface="Arial MT"/>
              </a:rPr>
              <a:t>a</a:t>
            </a:r>
            <a:r>
              <a:rPr sz="1400" spc="-10" dirty="0">
                <a:latin typeface="Arial MT"/>
                <a:cs typeface="Arial MT"/>
              </a:rPr>
              <a:t>t</a:t>
            </a:r>
            <a:r>
              <a:rPr sz="1400" spc="-15" dirty="0">
                <a:latin typeface="Arial MT"/>
                <a:cs typeface="Arial MT"/>
              </a:rPr>
              <a:t>o</a:t>
            </a:r>
            <a:r>
              <a:rPr sz="1400" spc="-20" dirty="0">
                <a:latin typeface="Arial MT"/>
                <a:cs typeface="Arial MT"/>
              </a:rPr>
              <a:t>m</a:t>
            </a:r>
            <a:r>
              <a:rPr sz="1400" dirty="0">
                <a:latin typeface="Arial MT"/>
                <a:cs typeface="Arial MT"/>
              </a:rPr>
              <a:t>a</a:t>
            </a:r>
            <a:endParaRPr sz="1400">
              <a:latin typeface="Arial MT"/>
              <a:cs typeface="Arial MT"/>
            </a:endParaRPr>
          </a:p>
          <a:p>
            <a:pPr marL="469900" indent="-228600">
              <a:lnSpc>
                <a:spcPts val="1595"/>
              </a:lnSpc>
              <a:buClr>
                <a:srgbClr val="252525"/>
              </a:buClr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400" spc="-5" dirty="0">
                <a:latin typeface="Arial MT"/>
                <a:cs typeface="Arial MT"/>
              </a:rPr>
              <a:t>Failed</a:t>
            </a:r>
            <a:r>
              <a:rPr sz="1400" spc="-75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intubation</a:t>
            </a:r>
            <a:endParaRPr sz="1400">
              <a:latin typeface="Arial MT"/>
              <a:cs typeface="Arial MT"/>
            </a:endParaRPr>
          </a:p>
          <a:p>
            <a:pPr marL="469900" indent="-228600">
              <a:lnSpc>
                <a:spcPts val="1600"/>
              </a:lnSpc>
              <a:buClr>
                <a:srgbClr val="252525"/>
              </a:buClr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400" spc="-5" dirty="0">
                <a:latin typeface="Arial MT"/>
                <a:cs typeface="Arial MT"/>
              </a:rPr>
              <a:t>High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neuroaxial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block</a:t>
            </a:r>
            <a:endParaRPr sz="1400">
              <a:latin typeface="Arial MT"/>
              <a:cs typeface="Arial MT"/>
            </a:endParaRPr>
          </a:p>
          <a:p>
            <a:pPr marL="469900" indent="-228600">
              <a:lnSpc>
                <a:spcPts val="1595"/>
              </a:lnSpc>
              <a:buClr>
                <a:srgbClr val="252525"/>
              </a:buClr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400" spc="-5" dirty="0">
                <a:latin typeface="Arial MT"/>
                <a:cs typeface="Arial MT"/>
              </a:rPr>
              <a:t>neurologi</a:t>
            </a:r>
            <a:r>
              <a:rPr sz="1400" dirty="0">
                <a:latin typeface="Arial MT"/>
                <a:cs typeface="Arial MT"/>
              </a:rPr>
              <a:t>c</a:t>
            </a:r>
            <a:r>
              <a:rPr sz="1400" spc="-9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inju</a:t>
            </a:r>
            <a:r>
              <a:rPr sz="1400" spc="-10" dirty="0">
                <a:latin typeface="Arial MT"/>
                <a:cs typeface="Arial MT"/>
              </a:rPr>
              <a:t>r</a:t>
            </a:r>
            <a:r>
              <a:rPr sz="1400" dirty="0">
                <a:latin typeface="Arial MT"/>
                <a:cs typeface="Arial MT"/>
              </a:rPr>
              <a:t>y</a:t>
            </a:r>
            <a:endParaRPr sz="1400">
              <a:latin typeface="Arial MT"/>
              <a:cs typeface="Arial MT"/>
            </a:endParaRPr>
          </a:p>
          <a:p>
            <a:pPr marL="469900" indent="-228600">
              <a:lnSpc>
                <a:spcPts val="1630"/>
              </a:lnSpc>
              <a:buClr>
                <a:srgbClr val="252525"/>
              </a:buClr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400" spc="-10" dirty="0">
                <a:latin typeface="Arial MT"/>
                <a:cs typeface="Arial MT"/>
              </a:rPr>
              <a:t>R</a:t>
            </a:r>
            <a:r>
              <a:rPr sz="1400" spc="-5" dirty="0">
                <a:latin typeface="Arial MT"/>
                <a:cs typeface="Arial MT"/>
              </a:rPr>
              <a:t>espirato</a:t>
            </a:r>
            <a:r>
              <a:rPr sz="1400" spc="-15" dirty="0">
                <a:latin typeface="Arial MT"/>
                <a:cs typeface="Arial MT"/>
              </a:rPr>
              <a:t>r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95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arre</a:t>
            </a:r>
            <a:r>
              <a:rPr sz="1400" spc="-10" dirty="0">
                <a:latin typeface="Arial MT"/>
                <a:cs typeface="Arial MT"/>
              </a:rPr>
              <a:t>s</a:t>
            </a:r>
            <a:r>
              <a:rPr sz="1400" dirty="0">
                <a:latin typeface="Arial MT"/>
                <a:cs typeface="Arial MT"/>
              </a:rPr>
              <a:t>t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0096" y="2439799"/>
            <a:ext cx="4495800" cy="323697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27" y="811405"/>
            <a:ext cx="6612255" cy="1023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5265" indent="-20320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215900" algn="l"/>
              </a:tabLst>
            </a:pPr>
            <a:r>
              <a:rPr sz="1600" b="1" spc="-5" dirty="0">
                <a:latin typeface="Calibri"/>
                <a:cs typeface="Calibri"/>
              </a:rPr>
              <a:t>Adhesion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formation:</a:t>
            </a:r>
            <a:endParaRPr sz="16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10"/>
              </a:spcBef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</a:tabLst>
            </a:pPr>
            <a:r>
              <a:rPr sz="1600" spc="-5" dirty="0">
                <a:latin typeface="Calibri"/>
                <a:cs typeface="Calibri"/>
              </a:rPr>
              <a:t>So</a:t>
            </a:r>
            <a:r>
              <a:rPr sz="1600" spc="-5" dirty="0">
                <a:latin typeface="Wingdings"/>
                <a:cs typeface="Wingdings"/>
              </a:rPr>
              <a:t>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Calibri"/>
                <a:cs typeface="Calibri"/>
              </a:rPr>
              <a:t>(</a:t>
            </a:r>
            <a:r>
              <a:rPr sz="1600" b="1" spc="-15" dirty="0">
                <a:latin typeface="Calibri"/>
                <a:cs typeface="Calibri"/>
              </a:rPr>
              <a:t>Ectopic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pregnancy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risk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will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increase).</a:t>
            </a:r>
            <a:endParaRPr sz="16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85"/>
              </a:spcBef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</a:tabLst>
            </a:pPr>
            <a:r>
              <a:rPr sz="1600" spc="-5" dirty="0">
                <a:latin typeface="Calibri"/>
                <a:cs typeface="Calibri"/>
              </a:rPr>
              <a:t>can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cause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significant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morbidity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mortality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related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bowel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obstruction</a:t>
            </a:r>
            <a:r>
              <a:rPr sz="1600" spc="-15" dirty="0">
                <a:latin typeface="Calibri"/>
                <a:cs typeface="Calibri"/>
              </a:rPr>
              <a:t>,</a:t>
            </a:r>
            <a:endParaRPr sz="16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85"/>
              </a:spcBef>
            </a:pPr>
            <a:r>
              <a:rPr sz="1600" b="1" spc="-20" dirty="0">
                <a:latin typeface="Calibri"/>
                <a:cs typeface="Calibri"/>
              </a:rPr>
              <a:t>subinfertility,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organ</a:t>
            </a:r>
            <a:r>
              <a:rPr sz="1600" b="1" spc="-1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injury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during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repeat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abdominal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surgery</a:t>
            </a:r>
            <a:r>
              <a:rPr sz="1600" spc="-20" dirty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9227" y="4454654"/>
            <a:ext cx="7070090" cy="758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5265" indent="-203200">
              <a:lnSpc>
                <a:spcPts val="1900"/>
              </a:lnSpc>
              <a:spcBef>
                <a:spcPts val="95"/>
              </a:spcBef>
              <a:buAutoNum type="arabicPeriod" startAt="2"/>
              <a:tabLst>
                <a:tab pos="215900" algn="l"/>
              </a:tabLst>
            </a:pPr>
            <a:r>
              <a:rPr sz="1600" b="1" spc="-5" dirty="0">
                <a:latin typeface="Calibri"/>
                <a:cs typeface="Calibri"/>
              </a:rPr>
              <a:t>Uterine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R</a:t>
            </a:r>
            <a:r>
              <a:rPr sz="1600" b="1" spc="-25" dirty="0">
                <a:latin typeface="Calibri"/>
                <a:cs typeface="Calibri"/>
              </a:rPr>
              <a:t>up</a:t>
            </a:r>
            <a:r>
              <a:rPr sz="1600" b="1" spc="-20" dirty="0">
                <a:latin typeface="Calibri"/>
                <a:cs typeface="Calibri"/>
              </a:rPr>
              <a:t>t</a:t>
            </a:r>
            <a:r>
              <a:rPr sz="1600" b="1" spc="-25" dirty="0">
                <a:latin typeface="Calibri"/>
                <a:cs typeface="Calibri"/>
              </a:rPr>
              <a:t>ur</a:t>
            </a:r>
            <a:r>
              <a:rPr sz="1600" b="1" spc="-20" dirty="0">
                <a:latin typeface="Calibri"/>
                <a:cs typeface="Calibri"/>
              </a:rPr>
              <a:t>e:</a:t>
            </a:r>
            <a:endParaRPr sz="1600">
              <a:latin typeface="Calibri"/>
              <a:cs typeface="Calibri"/>
            </a:endParaRPr>
          </a:p>
          <a:p>
            <a:pPr marL="469900" lvl="1" indent="-228600">
              <a:lnSpc>
                <a:spcPts val="1900"/>
              </a:lnSpc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</a:tabLst>
            </a:pP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incidence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uterine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rupture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higher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women who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undergo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trial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labor</a:t>
            </a:r>
            <a:endParaRPr sz="16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45"/>
              </a:spcBef>
            </a:pPr>
            <a:r>
              <a:rPr sz="1600" spc="-5" dirty="0">
                <a:latin typeface="Calibri"/>
                <a:cs typeface="Calibri"/>
              </a:rPr>
              <a:t>after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cesarean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delivery.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8995" y="185803"/>
            <a:ext cx="4159250" cy="387350"/>
          </a:xfrm>
          <a:custGeom>
            <a:avLst/>
            <a:gdLst/>
            <a:ahLst/>
            <a:cxnLst/>
            <a:rect l="l" t="t" r="r" b="b"/>
            <a:pathLst>
              <a:path w="4159250" h="387350">
                <a:moveTo>
                  <a:pt x="4158996" y="0"/>
                </a:moveTo>
                <a:lnTo>
                  <a:pt x="0" y="0"/>
                </a:lnTo>
                <a:lnTo>
                  <a:pt x="0" y="387096"/>
                </a:lnTo>
                <a:lnTo>
                  <a:pt x="4158996" y="387096"/>
                </a:lnTo>
                <a:lnTo>
                  <a:pt x="4158996" y="0"/>
                </a:lnTo>
                <a:close/>
              </a:path>
            </a:pathLst>
          </a:custGeom>
          <a:solidFill>
            <a:srgbClr val="FF46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8995" y="185803"/>
            <a:ext cx="4159250" cy="387350"/>
          </a:xfrm>
          <a:custGeom>
            <a:avLst/>
            <a:gdLst/>
            <a:ahLst/>
            <a:cxnLst/>
            <a:rect l="l" t="t" r="r" b="b"/>
            <a:pathLst>
              <a:path w="4159250" h="387350">
                <a:moveTo>
                  <a:pt x="0" y="387096"/>
                </a:moveTo>
                <a:lnTo>
                  <a:pt x="4158996" y="387096"/>
                </a:lnTo>
                <a:lnTo>
                  <a:pt x="4158996" y="0"/>
                </a:lnTo>
                <a:lnTo>
                  <a:pt x="0" y="0"/>
                </a:lnTo>
                <a:lnTo>
                  <a:pt x="0" y="387096"/>
                </a:lnTo>
                <a:close/>
              </a:path>
            </a:pathLst>
          </a:custGeom>
          <a:ln w="9143">
            <a:solidFill>
              <a:srgbClr val="FF46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4424" y="181231"/>
            <a:ext cx="4168140" cy="39624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28930">
              <a:lnSpc>
                <a:spcPct val="100000"/>
              </a:lnSpc>
              <a:spcBef>
                <a:spcPts val="240"/>
              </a:spcBef>
            </a:pPr>
            <a:r>
              <a:rPr sz="1600" b="1" spc="-5" dirty="0">
                <a:latin typeface="Calibri"/>
                <a:cs typeface="Calibri"/>
              </a:rPr>
              <a:t>Long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term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and </a:t>
            </a:r>
            <a:r>
              <a:rPr sz="1600" b="1" spc="-10" dirty="0">
                <a:latin typeface="Calibri"/>
                <a:cs typeface="Calibri"/>
              </a:rPr>
              <a:t>risks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to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future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pregnancies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72511" y="1918591"/>
            <a:ext cx="3364991" cy="256946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09216" y="5493895"/>
            <a:ext cx="3630167" cy="41529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5343" y="227332"/>
            <a:ext cx="50704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alibri"/>
                <a:cs typeface="Calibri"/>
              </a:rPr>
              <a:t>3.</a:t>
            </a:r>
            <a:r>
              <a:rPr sz="1600" b="1" spc="-5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Abnormal</a:t>
            </a:r>
            <a:r>
              <a:rPr sz="1600" b="1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placentation: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placenta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Previa,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accrete,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Abruptio.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5343" y="4561334"/>
            <a:ext cx="6282690" cy="17564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5265" indent="-203200">
              <a:lnSpc>
                <a:spcPts val="1900"/>
              </a:lnSpc>
              <a:spcBef>
                <a:spcPts val="95"/>
              </a:spcBef>
              <a:buAutoNum type="arabicPeriod" startAt="4"/>
              <a:tabLst>
                <a:tab pos="215900" algn="l"/>
              </a:tabLst>
            </a:pPr>
            <a:r>
              <a:rPr sz="1600" b="1" spc="-5" dirty="0">
                <a:latin typeface="Calibri"/>
                <a:cs typeface="Calibri"/>
              </a:rPr>
              <a:t>Scar</a:t>
            </a:r>
            <a:r>
              <a:rPr sz="1600" b="1" spc="-75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complications:</a:t>
            </a:r>
            <a:endParaRPr sz="1600">
              <a:latin typeface="Calibri"/>
              <a:cs typeface="Calibri"/>
            </a:endParaRPr>
          </a:p>
          <a:p>
            <a:pPr marL="469265" lvl="1" indent="-228600">
              <a:lnSpc>
                <a:spcPts val="1900"/>
              </a:lnSpc>
              <a:buClr>
                <a:srgbClr val="252525"/>
              </a:buClr>
              <a:buFont typeface="Microsoft Sans Serif"/>
              <a:buChar char="◦"/>
              <a:tabLst>
                <a:tab pos="525780" algn="l"/>
                <a:tab pos="526415" algn="l"/>
              </a:tabLst>
            </a:pPr>
            <a:r>
              <a:rPr dirty="0"/>
              <a:t>	</a:t>
            </a:r>
            <a:r>
              <a:rPr sz="1600" spc="-10" dirty="0">
                <a:latin typeface="Calibri"/>
                <a:cs typeface="Calibri"/>
              </a:rPr>
              <a:t>Long-term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abdominal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scar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complications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include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numbness,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pain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[</a:t>
            </a:r>
            <a:endParaRPr sz="1600">
              <a:latin typeface="Calibri"/>
              <a:cs typeface="Calibri"/>
            </a:endParaRPr>
          </a:p>
          <a:p>
            <a:pPr marL="469265" marR="287655">
              <a:lnSpc>
                <a:spcPct val="101899"/>
              </a:lnSpc>
              <a:spcBef>
                <a:spcPts val="15"/>
              </a:spcBef>
            </a:pPr>
            <a:r>
              <a:rPr sz="1600" spc="-5" dirty="0">
                <a:latin typeface="Calibri"/>
                <a:cs typeface="Calibri"/>
              </a:rPr>
              <a:t>Branches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ilioinguinal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nerve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iliohypogastric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nerve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are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severed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by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transverse</a:t>
            </a:r>
            <a:r>
              <a:rPr sz="1600" spc="-5" dirty="0">
                <a:latin typeface="Calibri"/>
                <a:cs typeface="Calibri"/>
              </a:rPr>
              <a:t> abdominal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incisions].</a:t>
            </a:r>
            <a:endParaRPr sz="1600">
              <a:latin typeface="Calibri"/>
              <a:cs typeface="Calibri"/>
            </a:endParaRPr>
          </a:p>
          <a:p>
            <a:pPr marL="469265" marR="5080" lvl="1" indent="-228600">
              <a:lnSpc>
                <a:spcPct val="101899"/>
              </a:lnSpc>
              <a:buClr>
                <a:srgbClr val="252525"/>
              </a:buClr>
              <a:buFont typeface="Microsoft Sans Serif"/>
              <a:buChar char="◦"/>
              <a:tabLst>
                <a:tab pos="469265" algn="l"/>
                <a:tab pos="469900" algn="l"/>
                <a:tab pos="4977130" algn="l"/>
              </a:tabLst>
            </a:pPr>
            <a:r>
              <a:rPr sz="1600" spc="-5" dirty="0">
                <a:latin typeface="Calibri"/>
                <a:cs typeface="Calibri"/>
              </a:rPr>
              <a:t>Uterine</a:t>
            </a:r>
            <a:r>
              <a:rPr sz="1600" spc="6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scar</a:t>
            </a:r>
            <a:r>
              <a:rPr sz="1600" spc="65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complications</a:t>
            </a:r>
            <a:r>
              <a:rPr sz="1600" spc="6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include</a:t>
            </a:r>
            <a:r>
              <a:rPr sz="1600" spc="65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cesarean</a:t>
            </a:r>
            <a:r>
              <a:rPr sz="1600" spc="6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scar	pregnancy</a:t>
            </a:r>
            <a:r>
              <a:rPr sz="1600" spc="20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and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postmenstrual</a:t>
            </a:r>
            <a:r>
              <a:rPr sz="1600" spc="-5" dirty="0">
                <a:latin typeface="Calibri"/>
                <a:cs typeface="Calibri"/>
              </a:rPr>
              <a:t> spotting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(an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indentation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endometrial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side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0" dirty="0">
                <a:latin typeface="Calibri"/>
                <a:cs typeface="Calibri"/>
              </a:rPr>
              <a:t> the</a:t>
            </a:r>
            <a:endParaRPr sz="160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70"/>
              </a:spcBef>
            </a:pPr>
            <a:r>
              <a:rPr sz="1600" spc="-15" dirty="0">
                <a:latin typeface="Calibri"/>
                <a:cs typeface="Calibri"/>
              </a:rPr>
              <a:t>cesarean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scar).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816607" y="624715"/>
            <a:ext cx="5885815" cy="8248015"/>
            <a:chOff x="1816607" y="624715"/>
            <a:chExt cx="5885815" cy="824801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16607" y="624715"/>
              <a:ext cx="4139184" cy="370027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90899" y="6278755"/>
              <a:ext cx="4311396" cy="259384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598931" y="6495163"/>
            <a:ext cx="2092960" cy="396240"/>
          </a:xfrm>
          <a:prstGeom prst="rect">
            <a:avLst/>
          </a:prstGeom>
          <a:solidFill>
            <a:srgbClr val="FF0066"/>
          </a:solidFill>
        </p:spPr>
        <p:txBody>
          <a:bodyPr vert="horz" wrap="square" lIns="0" tIns="32384" rIns="0" bIns="0" rtlCol="0">
            <a:spAutoFit/>
          </a:bodyPr>
          <a:lstStyle/>
          <a:p>
            <a:pPr marL="173990">
              <a:lnSpc>
                <a:spcPct val="100000"/>
              </a:lnSpc>
              <a:spcBef>
                <a:spcPts val="254"/>
              </a:spcBef>
            </a:pPr>
            <a:r>
              <a:rPr sz="1600" b="1" spc="-5" dirty="0">
                <a:latin typeface="Calibri"/>
                <a:cs typeface="Calibri"/>
              </a:rPr>
              <a:t>risks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to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the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newborn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6970397"/>
            <a:ext cx="244729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252525"/>
              </a:buClr>
              <a:buAutoNum type="arabicPeriod"/>
              <a:tabLst>
                <a:tab pos="241300" algn="l"/>
              </a:tabLst>
            </a:pPr>
            <a:r>
              <a:rPr sz="1800" b="1" spc="-20" dirty="0">
                <a:latin typeface="Calibri"/>
                <a:cs typeface="Calibri"/>
              </a:rPr>
              <a:t>R</a:t>
            </a:r>
            <a:r>
              <a:rPr sz="1800" b="1" spc="-10" dirty="0">
                <a:latin typeface="Calibri"/>
                <a:cs typeface="Calibri"/>
              </a:rPr>
              <a:t>e</a:t>
            </a:r>
            <a:r>
              <a:rPr sz="1800" b="1" spc="-15" dirty="0">
                <a:latin typeface="Calibri"/>
                <a:cs typeface="Calibri"/>
              </a:rPr>
              <a:t>s</a:t>
            </a:r>
            <a:r>
              <a:rPr sz="1800" b="1" spc="-10" dirty="0">
                <a:latin typeface="Calibri"/>
                <a:cs typeface="Calibri"/>
              </a:rPr>
              <a:t>p</a:t>
            </a:r>
            <a:r>
              <a:rPr sz="1800" b="1" spc="-15" dirty="0">
                <a:latin typeface="Calibri"/>
                <a:cs typeface="Calibri"/>
              </a:rPr>
              <a:t>i</a:t>
            </a:r>
            <a:r>
              <a:rPr sz="1800" b="1" spc="-20" dirty="0">
                <a:latin typeface="Calibri"/>
                <a:cs typeface="Calibri"/>
              </a:rPr>
              <a:t>r</a:t>
            </a:r>
            <a:r>
              <a:rPr sz="1800" b="1" spc="-15" dirty="0">
                <a:latin typeface="Calibri"/>
                <a:cs typeface="Calibri"/>
              </a:rPr>
              <a:t>at</a:t>
            </a:r>
            <a:r>
              <a:rPr sz="1800" b="1" spc="-10" dirty="0">
                <a:latin typeface="Calibri"/>
                <a:cs typeface="Calibri"/>
              </a:rPr>
              <a:t>o</a:t>
            </a:r>
            <a:r>
              <a:rPr sz="1800" b="1" spc="-20" dirty="0">
                <a:latin typeface="Calibri"/>
                <a:cs typeface="Calibri"/>
              </a:rPr>
              <a:t>r</a:t>
            </a:r>
            <a:r>
              <a:rPr sz="1800" b="1" dirty="0">
                <a:latin typeface="Calibri"/>
                <a:cs typeface="Calibri"/>
              </a:rPr>
              <a:t>y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D</a:t>
            </a:r>
            <a:r>
              <a:rPr sz="1800" b="1" spc="-15" dirty="0">
                <a:latin typeface="Calibri"/>
                <a:cs typeface="Calibri"/>
              </a:rPr>
              <a:t>i</a:t>
            </a:r>
            <a:r>
              <a:rPr sz="1800" b="1" spc="-20" dirty="0">
                <a:latin typeface="Calibri"/>
                <a:cs typeface="Calibri"/>
              </a:rPr>
              <a:t>ff</a:t>
            </a:r>
            <a:r>
              <a:rPr sz="1800" b="1" spc="-15" dirty="0">
                <a:latin typeface="Calibri"/>
                <a:cs typeface="Calibri"/>
              </a:rPr>
              <a:t>i</a:t>
            </a:r>
            <a:r>
              <a:rPr sz="1800" b="1" spc="-10" dirty="0">
                <a:latin typeface="Calibri"/>
                <a:cs typeface="Calibri"/>
              </a:rPr>
              <a:t>cu</a:t>
            </a:r>
            <a:r>
              <a:rPr sz="1800" b="1" spc="-15" dirty="0">
                <a:latin typeface="Calibri"/>
                <a:cs typeface="Calibri"/>
              </a:rPr>
              <a:t>lti</a:t>
            </a:r>
            <a:r>
              <a:rPr sz="1800" b="1" spc="-10" dirty="0">
                <a:latin typeface="Calibri"/>
                <a:cs typeface="Calibri"/>
              </a:rPr>
              <a:t>e</a:t>
            </a:r>
            <a:r>
              <a:rPr sz="1800" b="1" spc="-15" dirty="0">
                <a:latin typeface="Calibri"/>
                <a:cs typeface="Calibri"/>
              </a:rPr>
              <a:t>s</a:t>
            </a:r>
            <a:r>
              <a:rPr sz="1800" b="1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Clr>
                <a:srgbClr val="252525"/>
              </a:buClr>
              <a:buAutoNum type="arabicPeriod"/>
              <a:tabLst>
                <a:tab pos="241300" algn="l"/>
              </a:tabLst>
            </a:pPr>
            <a:r>
              <a:rPr sz="1800" b="1" dirty="0">
                <a:latin typeface="Calibri"/>
                <a:cs typeface="Calibri"/>
              </a:rPr>
              <a:t>Iat</a:t>
            </a:r>
            <a:r>
              <a:rPr sz="1800" b="1" spc="-10" dirty="0">
                <a:latin typeface="Calibri"/>
                <a:cs typeface="Calibri"/>
              </a:rPr>
              <a:t>r</a:t>
            </a:r>
            <a:r>
              <a:rPr sz="1800" b="1" dirty="0">
                <a:latin typeface="Calibri"/>
                <a:cs typeface="Calibri"/>
              </a:rPr>
              <a:t>oge</a:t>
            </a:r>
            <a:r>
              <a:rPr sz="1800" b="1" spc="5" dirty="0">
                <a:latin typeface="Calibri"/>
                <a:cs typeface="Calibri"/>
              </a:rPr>
              <a:t>n</a:t>
            </a:r>
            <a:r>
              <a:rPr sz="1800" b="1" spc="-15" dirty="0">
                <a:latin typeface="Calibri"/>
                <a:cs typeface="Calibri"/>
              </a:rPr>
              <a:t>i</a:t>
            </a:r>
            <a:r>
              <a:rPr sz="1800" b="1" dirty="0">
                <a:latin typeface="Calibri"/>
                <a:cs typeface="Calibri"/>
              </a:rPr>
              <a:t>c</a:t>
            </a:r>
            <a:r>
              <a:rPr sz="1800" b="1" spc="-120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i</a:t>
            </a:r>
            <a:r>
              <a:rPr sz="1800" b="1" spc="-10" dirty="0">
                <a:latin typeface="Calibri"/>
                <a:cs typeface="Calibri"/>
              </a:rPr>
              <a:t>n</a:t>
            </a:r>
            <a:r>
              <a:rPr sz="1800" b="1" spc="-20" dirty="0">
                <a:latin typeface="Calibri"/>
                <a:cs typeface="Calibri"/>
              </a:rPr>
              <a:t>j</a:t>
            </a:r>
            <a:r>
              <a:rPr sz="1800" b="1" spc="-10" dirty="0">
                <a:latin typeface="Calibri"/>
                <a:cs typeface="Calibri"/>
              </a:rPr>
              <a:t>u</a:t>
            </a:r>
            <a:r>
              <a:rPr sz="1800" b="1" spc="-20" dirty="0">
                <a:latin typeface="Calibri"/>
                <a:cs typeface="Calibri"/>
              </a:rPr>
              <a:t>r</a:t>
            </a:r>
            <a:r>
              <a:rPr sz="1800" b="1" spc="-15" dirty="0">
                <a:latin typeface="Calibri"/>
                <a:cs typeface="Calibri"/>
              </a:rPr>
              <a:t>y</a:t>
            </a:r>
            <a:r>
              <a:rPr sz="1800" b="1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Clr>
                <a:srgbClr val="252525"/>
              </a:buClr>
              <a:buAutoNum type="arabicPeriod"/>
              <a:tabLst>
                <a:tab pos="241300" algn="l"/>
              </a:tabLst>
            </a:pPr>
            <a:r>
              <a:rPr sz="1800" b="1" dirty="0">
                <a:latin typeface="Calibri"/>
                <a:cs typeface="Calibri"/>
              </a:rPr>
              <a:t>Failure</a:t>
            </a:r>
            <a:r>
              <a:rPr sz="1800" b="1" spc="-10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to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Breastfeed.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0058400" cy="5672455"/>
            <a:chOff x="0" y="0"/>
            <a:chExt cx="10058400" cy="56724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0058400" cy="567227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94893" y="633019"/>
              <a:ext cx="8719820" cy="654050"/>
            </a:xfrm>
            <a:custGeom>
              <a:avLst/>
              <a:gdLst/>
              <a:ahLst/>
              <a:cxnLst/>
              <a:rect l="l" t="t" r="r" b="b"/>
              <a:pathLst>
                <a:path w="8719820" h="654050">
                  <a:moveTo>
                    <a:pt x="8719375" y="295465"/>
                  </a:moveTo>
                  <a:lnTo>
                    <a:pt x="8320837" y="295465"/>
                  </a:lnTo>
                  <a:lnTo>
                    <a:pt x="8320837" y="0"/>
                  </a:lnTo>
                  <a:lnTo>
                    <a:pt x="7214413" y="0"/>
                  </a:lnTo>
                  <a:lnTo>
                    <a:pt x="7214413" y="295465"/>
                  </a:lnTo>
                  <a:lnTo>
                    <a:pt x="0" y="295465"/>
                  </a:lnTo>
                  <a:lnTo>
                    <a:pt x="0" y="653796"/>
                  </a:lnTo>
                  <a:lnTo>
                    <a:pt x="8719375" y="653796"/>
                  </a:lnTo>
                  <a:lnTo>
                    <a:pt x="8719375" y="295465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794896" y="1174916"/>
            <a:ext cx="1295400" cy="358775"/>
          </a:xfrm>
          <a:custGeom>
            <a:avLst/>
            <a:gdLst/>
            <a:ahLst/>
            <a:cxnLst/>
            <a:rect l="l" t="t" r="r" b="b"/>
            <a:pathLst>
              <a:path w="1295400" h="358775">
                <a:moveTo>
                  <a:pt x="1295019" y="0"/>
                </a:moveTo>
                <a:lnTo>
                  <a:pt x="0" y="0"/>
                </a:lnTo>
                <a:lnTo>
                  <a:pt x="0" y="358330"/>
                </a:lnTo>
                <a:lnTo>
                  <a:pt x="1295019" y="358330"/>
                </a:lnTo>
                <a:lnTo>
                  <a:pt x="129501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3570" y="605442"/>
            <a:ext cx="8865235" cy="4403725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201295" marR="5080" indent="-189230">
              <a:lnSpc>
                <a:spcPct val="70700"/>
              </a:lnSpc>
              <a:spcBef>
                <a:spcPts val="1025"/>
              </a:spcBef>
              <a:buFont typeface="Arial MT"/>
              <a:buChar char="•"/>
              <a:tabLst>
                <a:tab pos="201930" algn="l"/>
              </a:tabLst>
            </a:pPr>
            <a:r>
              <a:rPr sz="2650" b="1" spc="-30" dirty="0">
                <a:latin typeface="Calibri"/>
                <a:cs typeface="Calibri"/>
              </a:rPr>
              <a:t>Vaginal </a:t>
            </a:r>
            <a:r>
              <a:rPr sz="2650" b="1" spc="-5" dirty="0">
                <a:latin typeface="Calibri"/>
                <a:cs typeface="Calibri"/>
              </a:rPr>
              <a:t>birth</a:t>
            </a:r>
            <a:r>
              <a:rPr sz="2650" b="1" spc="-10" dirty="0">
                <a:latin typeface="Calibri"/>
                <a:cs typeface="Calibri"/>
              </a:rPr>
              <a:t> </a:t>
            </a:r>
            <a:r>
              <a:rPr sz="2650" b="1" spc="-15" dirty="0">
                <a:latin typeface="Calibri"/>
                <a:cs typeface="Calibri"/>
              </a:rPr>
              <a:t>after</a:t>
            </a:r>
            <a:r>
              <a:rPr sz="2650" b="1" spc="-5" dirty="0">
                <a:latin typeface="Calibri"/>
                <a:cs typeface="Calibri"/>
              </a:rPr>
              <a:t> </a:t>
            </a:r>
            <a:r>
              <a:rPr sz="2650" b="1" spc="-15" dirty="0">
                <a:latin typeface="Calibri"/>
                <a:cs typeface="Calibri"/>
              </a:rPr>
              <a:t>cesarean</a:t>
            </a:r>
            <a:r>
              <a:rPr sz="2650" b="1" spc="-30" dirty="0">
                <a:latin typeface="Calibri"/>
                <a:cs typeface="Calibri"/>
              </a:rPr>
              <a:t> </a:t>
            </a:r>
            <a:r>
              <a:rPr sz="2650" b="1" spc="-5" dirty="0">
                <a:latin typeface="Calibri"/>
                <a:cs typeface="Calibri"/>
              </a:rPr>
              <a:t>section</a:t>
            </a:r>
            <a:r>
              <a:rPr sz="2650" b="1" spc="-20" dirty="0">
                <a:latin typeface="Calibri"/>
                <a:cs typeface="Calibri"/>
              </a:rPr>
              <a:t> </a:t>
            </a:r>
            <a:r>
              <a:rPr sz="2650" b="1" spc="-15" dirty="0">
                <a:latin typeface="Calibri"/>
                <a:cs typeface="Calibri"/>
              </a:rPr>
              <a:t>(VBAC)</a:t>
            </a:r>
            <a:r>
              <a:rPr sz="2650" b="1" spc="1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describes</a:t>
            </a:r>
            <a:r>
              <a:rPr sz="2300" spc="4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a </a:t>
            </a:r>
            <a:r>
              <a:rPr sz="2300" spc="-5" dirty="0">
                <a:latin typeface="Calibri"/>
                <a:cs typeface="Calibri"/>
              </a:rPr>
              <a:t>vaginal </a:t>
            </a:r>
            <a:r>
              <a:rPr sz="230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delivery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in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a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women</a:t>
            </a:r>
            <a:r>
              <a:rPr sz="2300" dirty="0">
                <a:latin typeface="Calibri"/>
                <a:cs typeface="Calibri"/>
              </a:rPr>
              <a:t> who</a:t>
            </a:r>
            <a:r>
              <a:rPr sz="2300" spc="2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has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given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birth</a:t>
            </a:r>
            <a:r>
              <a:rPr sz="2300" spc="3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via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cesarean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section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in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a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spc="-15" dirty="0">
                <a:latin typeface="Calibri"/>
                <a:cs typeface="Calibri"/>
              </a:rPr>
              <a:t>former </a:t>
            </a:r>
            <a:r>
              <a:rPr sz="2300" spc="-505" dirty="0">
                <a:latin typeface="Calibri"/>
                <a:cs typeface="Calibri"/>
              </a:rPr>
              <a:t> </a:t>
            </a:r>
            <a:r>
              <a:rPr sz="2300" spc="-20" dirty="0">
                <a:latin typeface="Calibri"/>
                <a:cs typeface="Calibri"/>
              </a:rPr>
              <a:t>pregnancy.</a:t>
            </a:r>
            <a:endParaRPr sz="2300">
              <a:latin typeface="Calibri"/>
              <a:cs typeface="Calibri"/>
            </a:endParaRPr>
          </a:p>
          <a:p>
            <a:pPr marL="201295" marR="80645" indent="-189230">
              <a:lnSpc>
                <a:spcPct val="70300"/>
              </a:lnSpc>
              <a:spcBef>
                <a:spcPts val="825"/>
              </a:spcBef>
              <a:buFont typeface="Arial MT"/>
              <a:buChar char="•"/>
              <a:tabLst>
                <a:tab pos="201930" algn="l"/>
              </a:tabLst>
            </a:pPr>
            <a:r>
              <a:rPr sz="2300" spc="-15" dirty="0">
                <a:latin typeface="Calibri"/>
                <a:cs typeface="Calibri"/>
              </a:rPr>
              <a:t>Patients</a:t>
            </a:r>
            <a:r>
              <a:rPr sz="2300" spc="2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desiring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VBAC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delivery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undergo</a:t>
            </a:r>
            <a:r>
              <a:rPr sz="2300" spc="2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a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trial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of labor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spc="-15" dirty="0">
                <a:latin typeface="Calibri"/>
                <a:cs typeface="Calibri"/>
              </a:rPr>
              <a:t>(TOL),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also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called </a:t>
            </a:r>
            <a:r>
              <a:rPr sz="2300" spc="-50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trial of</a:t>
            </a:r>
            <a:r>
              <a:rPr sz="2300" spc="-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labor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after</a:t>
            </a:r>
            <a:r>
              <a:rPr sz="2300" spc="-2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cesarean</a:t>
            </a:r>
            <a:r>
              <a:rPr sz="230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section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spc="-15" dirty="0">
                <a:latin typeface="Calibri"/>
                <a:cs typeface="Calibri"/>
              </a:rPr>
              <a:t>(TOLAC)</a:t>
            </a:r>
            <a:endParaRPr sz="2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har char="•"/>
            </a:pPr>
            <a:endParaRPr sz="2900">
              <a:latin typeface="Calibri"/>
              <a:cs typeface="Calibri"/>
            </a:endParaRPr>
          </a:p>
          <a:p>
            <a:pPr marL="201295" marR="381635" indent="-189230">
              <a:lnSpc>
                <a:spcPct val="70300"/>
              </a:lnSpc>
              <a:buFont typeface="Arial MT"/>
              <a:buChar char="•"/>
              <a:tabLst>
                <a:tab pos="267970" algn="l"/>
                <a:tab pos="268605" algn="l"/>
              </a:tabLst>
            </a:pPr>
            <a:r>
              <a:rPr dirty="0"/>
              <a:t>	</a:t>
            </a:r>
            <a:r>
              <a:rPr sz="2300" dirty="0">
                <a:latin typeface="Calibri"/>
                <a:cs typeface="Calibri"/>
              </a:rPr>
              <a:t>the success</a:t>
            </a:r>
            <a:r>
              <a:rPr sz="2300" spc="30" dirty="0">
                <a:latin typeface="Calibri"/>
                <a:cs typeface="Calibri"/>
              </a:rPr>
              <a:t> </a:t>
            </a:r>
            <a:r>
              <a:rPr sz="2300" spc="-25" dirty="0">
                <a:latin typeface="Calibri"/>
                <a:cs typeface="Calibri"/>
              </a:rPr>
              <a:t>rate</a:t>
            </a:r>
            <a:r>
              <a:rPr sz="2300" spc="-10" dirty="0">
                <a:latin typeface="Calibri"/>
                <a:cs typeface="Calibri"/>
              </a:rPr>
              <a:t> </a:t>
            </a:r>
            <a:r>
              <a:rPr sz="2300" spc="-20" dirty="0">
                <a:latin typeface="Calibri"/>
                <a:cs typeface="Calibri"/>
              </a:rPr>
              <a:t>for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women</a:t>
            </a:r>
            <a:r>
              <a:rPr sz="2300" spc="-1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in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the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spc="-15" dirty="0">
                <a:latin typeface="Calibri"/>
                <a:cs typeface="Calibri"/>
              </a:rPr>
              <a:t>U.S.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spc="5" dirty="0">
                <a:latin typeface="Calibri"/>
                <a:cs typeface="Calibri"/>
              </a:rPr>
              <a:t>who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attempted</a:t>
            </a:r>
            <a:r>
              <a:rPr sz="2300" dirty="0">
                <a:latin typeface="Calibri"/>
                <a:cs typeface="Calibri"/>
              </a:rPr>
              <a:t> a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trial of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labor </a:t>
            </a:r>
            <a:r>
              <a:rPr sz="2300" spc="-50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after</a:t>
            </a:r>
            <a:r>
              <a:rPr sz="2300" spc="-1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one </a:t>
            </a:r>
            <a:r>
              <a:rPr sz="2300" spc="-10" dirty="0">
                <a:latin typeface="Calibri"/>
                <a:cs typeface="Calibri"/>
              </a:rPr>
              <a:t>previous</a:t>
            </a:r>
            <a:r>
              <a:rPr sz="2300" spc="2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cesarean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0000"/>
                </a:solidFill>
                <a:latin typeface="Calibri"/>
                <a:cs typeface="Calibri"/>
              </a:rPr>
              <a:t>was</a:t>
            </a:r>
            <a:r>
              <a:rPr sz="23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70%</a:t>
            </a:r>
            <a:r>
              <a:rPr sz="23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,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Some</a:t>
            </a:r>
            <a:r>
              <a:rPr sz="2300" spc="-5" dirty="0">
                <a:latin typeface="Calibri"/>
                <a:cs typeface="Calibri"/>
              </a:rPr>
              <a:t> hospitals</a:t>
            </a:r>
            <a:r>
              <a:rPr sz="2300" spc="2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don't</a:t>
            </a:r>
            <a:endParaRPr sz="2300">
              <a:latin typeface="Calibri"/>
              <a:cs typeface="Calibri"/>
            </a:endParaRPr>
          </a:p>
          <a:p>
            <a:pPr marL="201295" marR="617855">
              <a:lnSpc>
                <a:spcPct val="70300"/>
              </a:lnSpc>
              <a:spcBef>
                <a:spcPts val="5"/>
              </a:spcBef>
            </a:pPr>
            <a:r>
              <a:rPr sz="2300" spc="-20" dirty="0">
                <a:latin typeface="Calibri"/>
                <a:cs typeface="Calibri"/>
              </a:rPr>
              <a:t>offer</a:t>
            </a:r>
            <a:r>
              <a:rPr sz="2300" spc="-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VBAC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because</a:t>
            </a:r>
            <a:r>
              <a:rPr sz="2300" spc="2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they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don't</a:t>
            </a:r>
            <a:r>
              <a:rPr sz="2300" spc="30" dirty="0">
                <a:latin typeface="Calibri"/>
                <a:cs typeface="Calibri"/>
              </a:rPr>
              <a:t> </a:t>
            </a:r>
            <a:r>
              <a:rPr sz="2300" spc="-20" dirty="0">
                <a:latin typeface="Calibri"/>
                <a:cs typeface="Calibri"/>
              </a:rPr>
              <a:t>have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the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spc="-20" dirty="0">
                <a:latin typeface="Calibri"/>
                <a:cs typeface="Calibri"/>
              </a:rPr>
              <a:t>staff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or </a:t>
            </a:r>
            <a:r>
              <a:rPr sz="2300" spc="-5" dirty="0">
                <a:latin typeface="Calibri"/>
                <a:cs typeface="Calibri"/>
              </a:rPr>
              <a:t>resources</a:t>
            </a:r>
            <a:r>
              <a:rPr sz="2300" spc="3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to</a:t>
            </a:r>
            <a:r>
              <a:rPr sz="230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handle </a:t>
            </a:r>
            <a:r>
              <a:rPr sz="2300" spc="-505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emergency C-sections.</a:t>
            </a:r>
            <a:endParaRPr sz="2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900">
              <a:latin typeface="Calibri"/>
              <a:cs typeface="Calibri"/>
            </a:endParaRPr>
          </a:p>
          <a:p>
            <a:pPr marL="201295" marR="22225" indent="-189230">
              <a:lnSpc>
                <a:spcPct val="70300"/>
              </a:lnSpc>
              <a:buFont typeface="Arial MT"/>
              <a:buChar char="•"/>
              <a:tabLst>
                <a:tab pos="201930" algn="l"/>
              </a:tabLst>
            </a:pPr>
            <a:r>
              <a:rPr sz="2300" b="1" spc="-5" dirty="0">
                <a:latin typeface="Calibri"/>
                <a:cs typeface="Calibri"/>
              </a:rPr>
              <a:t>Decision</a:t>
            </a:r>
            <a:r>
              <a:rPr sz="2300" b="1" spc="35" dirty="0">
                <a:latin typeface="Calibri"/>
                <a:cs typeface="Calibri"/>
              </a:rPr>
              <a:t> </a:t>
            </a:r>
            <a:r>
              <a:rPr sz="2300" b="1" dirty="0">
                <a:latin typeface="Calibri"/>
                <a:cs typeface="Calibri"/>
              </a:rPr>
              <a:t>making</a:t>
            </a:r>
            <a:r>
              <a:rPr sz="2300" b="1" spc="50" dirty="0">
                <a:latin typeface="Calibri"/>
                <a:cs typeface="Calibri"/>
              </a:rPr>
              <a:t> </a:t>
            </a:r>
            <a:r>
              <a:rPr sz="2300" spc="-15" dirty="0">
                <a:latin typeface="Calibri"/>
                <a:cs typeface="Calibri"/>
              </a:rPr>
              <a:t>regarding</a:t>
            </a:r>
            <a:r>
              <a:rPr sz="2300" spc="30" dirty="0">
                <a:latin typeface="Calibri"/>
                <a:cs typeface="Calibri"/>
              </a:rPr>
              <a:t> </a:t>
            </a:r>
            <a:r>
              <a:rPr sz="2300" spc="5" dirty="0">
                <a:latin typeface="Calibri"/>
                <a:cs typeface="Calibri"/>
              </a:rPr>
              <a:t>mode</a:t>
            </a:r>
            <a:r>
              <a:rPr sz="2300" spc="3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of</a:t>
            </a:r>
            <a:r>
              <a:rPr sz="2300" spc="3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delivery</a:t>
            </a:r>
            <a:r>
              <a:rPr sz="2300" spc="4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must</a:t>
            </a:r>
            <a:r>
              <a:rPr sz="2300" spc="55" dirty="0">
                <a:latin typeface="Calibri"/>
                <a:cs typeface="Calibri"/>
              </a:rPr>
              <a:t> </a:t>
            </a:r>
            <a:r>
              <a:rPr sz="2300" spc="-25" dirty="0">
                <a:latin typeface="Calibri"/>
                <a:cs typeface="Calibri"/>
              </a:rPr>
              <a:t>take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spc="-15" dirty="0">
                <a:latin typeface="Calibri"/>
                <a:cs typeface="Calibri"/>
              </a:rPr>
              <a:t>into </a:t>
            </a:r>
            <a:r>
              <a:rPr sz="2300" spc="-10" dirty="0">
                <a:latin typeface="Calibri"/>
                <a:cs typeface="Calibri"/>
              </a:rPr>
              <a:t> consideration</a:t>
            </a:r>
            <a:r>
              <a:rPr sz="2300" spc="30" dirty="0"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B050"/>
                </a:solidFill>
                <a:latin typeface="Calibri"/>
                <a:cs typeface="Calibri"/>
              </a:rPr>
              <a:t>the</a:t>
            </a:r>
            <a:r>
              <a:rPr sz="2300" spc="1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B050"/>
                </a:solidFill>
                <a:latin typeface="Calibri"/>
                <a:cs typeface="Calibri"/>
              </a:rPr>
              <a:t>patient's</a:t>
            </a:r>
            <a:r>
              <a:rPr sz="2300" spc="2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B050"/>
                </a:solidFill>
                <a:latin typeface="Calibri"/>
                <a:cs typeface="Calibri"/>
              </a:rPr>
              <a:t>personal</a:t>
            </a:r>
            <a:r>
              <a:rPr sz="2300" spc="2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00B050"/>
                </a:solidFill>
                <a:latin typeface="Calibri"/>
                <a:cs typeface="Calibri"/>
              </a:rPr>
              <a:t>preferences</a:t>
            </a:r>
            <a:r>
              <a:rPr sz="2300" spc="-15" dirty="0">
                <a:latin typeface="Calibri"/>
                <a:cs typeface="Calibri"/>
              </a:rPr>
              <a:t>,</a:t>
            </a:r>
            <a:r>
              <a:rPr sz="2300" spc="25" dirty="0"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B050"/>
                </a:solidFill>
                <a:latin typeface="Calibri"/>
                <a:cs typeface="Calibri"/>
              </a:rPr>
              <a:t>obstetric</a:t>
            </a:r>
            <a:r>
              <a:rPr sz="2300" spc="2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spc="-30" dirty="0">
                <a:solidFill>
                  <a:srgbClr val="00B050"/>
                </a:solidFill>
                <a:latin typeface="Calibri"/>
                <a:cs typeface="Calibri"/>
              </a:rPr>
              <a:t>history</a:t>
            </a:r>
            <a:r>
              <a:rPr sz="2300" spc="-30" dirty="0">
                <a:latin typeface="Calibri"/>
                <a:cs typeface="Calibri"/>
              </a:rPr>
              <a:t>,</a:t>
            </a:r>
            <a:r>
              <a:rPr sz="2300" spc="35" dirty="0"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00B050"/>
                </a:solidFill>
                <a:latin typeface="Calibri"/>
                <a:cs typeface="Calibri"/>
              </a:rPr>
              <a:t>data </a:t>
            </a:r>
            <a:r>
              <a:rPr sz="2300" spc="-1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B050"/>
                </a:solidFill>
                <a:latin typeface="Calibri"/>
                <a:cs typeface="Calibri"/>
              </a:rPr>
              <a:t>on</a:t>
            </a:r>
            <a:r>
              <a:rPr sz="2300" spc="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B050"/>
                </a:solidFill>
                <a:latin typeface="Calibri"/>
                <a:cs typeface="Calibri"/>
              </a:rPr>
              <a:t>the</a:t>
            </a:r>
            <a:r>
              <a:rPr sz="2300" spc="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B050"/>
                </a:solidFill>
                <a:latin typeface="Calibri"/>
                <a:cs typeface="Calibri"/>
              </a:rPr>
              <a:t>risks</a:t>
            </a:r>
            <a:r>
              <a:rPr sz="2300" spc="2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B050"/>
                </a:solidFill>
                <a:latin typeface="Calibri"/>
                <a:cs typeface="Calibri"/>
              </a:rPr>
              <a:t>and</a:t>
            </a:r>
            <a:r>
              <a:rPr sz="2300" spc="1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B050"/>
                </a:solidFill>
                <a:latin typeface="Calibri"/>
                <a:cs typeface="Calibri"/>
              </a:rPr>
              <a:t>benefits</a:t>
            </a:r>
            <a:r>
              <a:rPr sz="2300" spc="2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B050"/>
                </a:solidFill>
                <a:latin typeface="Calibri"/>
                <a:cs typeface="Calibri"/>
              </a:rPr>
              <a:t>of</a:t>
            </a:r>
            <a:r>
              <a:rPr sz="2300" spc="-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00B050"/>
                </a:solidFill>
                <a:latin typeface="Calibri"/>
                <a:cs typeface="Calibri"/>
              </a:rPr>
              <a:t>TOLAC</a:t>
            </a:r>
            <a:r>
              <a:rPr sz="2300" spc="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00B050"/>
                </a:solidFill>
                <a:latin typeface="Calibri"/>
                <a:cs typeface="Calibri"/>
              </a:rPr>
              <a:t>versus</a:t>
            </a:r>
            <a:r>
              <a:rPr sz="2300" spc="2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B050"/>
                </a:solidFill>
                <a:latin typeface="Calibri"/>
                <a:cs typeface="Calibri"/>
              </a:rPr>
              <a:t>PRCD</a:t>
            </a:r>
            <a:r>
              <a:rPr sz="2300" dirty="0">
                <a:latin typeface="Calibri"/>
                <a:cs typeface="Calibri"/>
              </a:rPr>
              <a:t>(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planned</a:t>
            </a:r>
            <a:r>
              <a:rPr sz="2300" spc="3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repetitive </a:t>
            </a:r>
            <a:r>
              <a:rPr sz="2300" spc="-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cesarian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delivery)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,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and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B050"/>
                </a:solidFill>
                <a:latin typeface="Calibri"/>
                <a:cs typeface="Calibri"/>
              </a:rPr>
              <a:t>availability</a:t>
            </a:r>
            <a:r>
              <a:rPr sz="2300" spc="1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B050"/>
                </a:solidFill>
                <a:latin typeface="Calibri"/>
                <a:cs typeface="Calibri"/>
              </a:rPr>
              <a:t>of</a:t>
            </a:r>
            <a:r>
              <a:rPr sz="2300" spc="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00B050"/>
                </a:solidFill>
                <a:latin typeface="Calibri"/>
                <a:cs typeface="Calibri"/>
              </a:rPr>
              <a:t>TOLAC</a:t>
            </a:r>
            <a:r>
              <a:rPr sz="2300" spc="1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in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the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selected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spc="-5" dirty="0">
                <a:latin typeface="Calibri"/>
                <a:cs typeface="Calibri"/>
              </a:rPr>
              <a:t>birth</a:t>
            </a:r>
            <a:r>
              <a:rPr sz="2300" spc="2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setting.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08136" y="602844"/>
            <a:ext cx="1050290" cy="2089785"/>
          </a:xfrm>
          <a:custGeom>
            <a:avLst/>
            <a:gdLst/>
            <a:ahLst/>
            <a:cxnLst/>
            <a:rect l="l" t="t" r="r" b="b"/>
            <a:pathLst>
              <a:path w="1050290" h="2089785">
                <a:moveTo>
                  <a:pt x="1050264" y="0"/>
                </a:moveTo>
                <a:lnTo>
                  <a:pt x="419" y="1044816"/>
                </a:lnTo>
                <a:lnTo>
                  <a:pt x="191668" y="1235163"/>
                </a:lnTo>
                <a:lnTo>
                  <a:pt x="0" y="1426832"/>
                </a:lnTo>
                <a:lnTo>
                  <a:pt x="376453" y="1803285"/>
                </a:lnTo>
                <a:lnTo>
                  <a:pt x="569048" y="1610741"/>
                </a:lnTo>
                <a:lnTo>
                  <a:pt x="1050264" y="2089632"/>
                </a:lnTo>
                <a:lnTo>
                  <a:pt x="1050264" y="0"/>
                </a:lnTo>
                <a:close/>
              </a:path>
            </a:pathLst>
          </a:custGeom>
          <a:solidFill>
            <a:srgbClr val="FFC000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810217"/>
            <a:ext cx="836930" cy="1664970"/>
          </a:xfrm>
          <a:custGeom>
            <a:avLst/>
            <a:gdLst/>
            <a:ahLst/>
            <a:cxnLst/>
            <a:rect l="l" t="t" r="r" b="b"/>
            <a:pathLst>
              <a:path w="836930" h="1664970">
                <a:moveTo>
                  <a:pt x="836587" y="1130706"/>
                </a:moveTo>
                <a:lnTo>
                  <a:pt x="686816" y="980948"/>
                </a:lnTo>
                <a:lnTo>
                  <a:pt x="836104" y="832332"/>
                </a:lnTo>
                <a:lnTo>
                  <a:pt x="0" y="0"/>
                </a:lnTo>
                <a:lnTo>
                  <a:pt x="0" y="1664665"/>
                </a:lnTo>
                <a:lnTo>
                  <a:pt x="402920" y="1263573"/>
                </a:lnTo>
                <a:lnTo>
                  <a:pt x="553326" y="1413967"/>
                </a:lnTo>
                <a:lnTo>
                  <a:pt x="836587" y="1130706"/>
                </a:lnTo>
                <a:close/>
              </a:path>
            </a:pathLst>
          </a:custGeom>
          <a:solidFill>
            <a:srgbClr val="4472C4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82988" y="346355"/>
            <a:ext cx="2521515" cy="83044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09909" y="436754"/>
            <a:ext cx="2058670" cy="4781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950" u="heavy" spc="-3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Why</a:t>
            </a:r>
            <a:r>
              <a:rPr sz="2950" u="heavy" spc="-9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295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it's</a:t>
            </a:r>
            <a:r>
              <a:rPr sz="2950" u="heavy" spc="-8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2950" u="heavy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done</a:t>
            </a:r>
            <a:endParaRPr sz="295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09302" y="860552"/>
            <a:ext cx="2068887" cy="57245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606298" y="1257275"/>
            <a:ext cx="8477250" cy="732155"/>
          </a:xfrm>
          <a:custGeom>
            <a:avLst/>
            <a:gdLst/>
            <a:ahLst/>
            <a:cxnLst/>
            <a:rect l="l" t="t" r="r" b="b"/>
            <a:pathLst>
              <a:path w="8477250" h="732155">
                <a:moveTo>
                  <a:pt x="8476717" y="0"/>
                </a:moveTo>
                <a:lnTo>
                  <a:pt x="89268" y="0"/>
                </a:lnTo>
                <a:lnTo>
                  <a:pt x="89268" y="321868"/>
                </a:lnTo>
                <a:lnTo>
                  <a:pt x="0" y="321868"/>
                </a:lnTo>
                <a:lnTo>
                  <a:pt x="0" y="731748"/>
                </a:lnTo>
                <a:lnTo>
                  <a:pt x="1107681" y="731748"/>
                </a:lnTo>
                <a:lnTo>
                  <a:pt x="1107681" y="409879"/>
                </a:lnTo>
                <a:lnTo>
                  <a:pt x="8476717" y="409879"/>
                </a:lnTo>
                <a:lnTo>
                  <a:pt x="8476717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95569" y="1257269"/>
            <a:ext cx="8387715" cy="321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535"/>
              </a:lnSpc>
            </a:pPr>
            <a:r>
              <a:rPr sz="2650" b="1" spc="-10" dirty="0">
                <a:latin typeface="Calibri"/>
                <a:cs typeface="Calibri"/>
              </a:rPr>
              <a:t>Common</a:t>
            </a:r>
            <a:r>
              <a:rPr sz="2650" b="1" spc="-15" dirty="0">
                <a:latin typeface="Calibri"/>
                <a:cs typeface="Calibri"/>
              </a:rPr>
              <a:t> </a:t>
            </a:r>
            <a:r>
              <a:rPr sz="2650" b="1" spc="-10" dirty="0">
                <a:latin typeface="Calibri"/>
                <a:cs typeface="Calibri"/>
              </a:rPr>
              <a:t>reasons </a:t>
            </a:r>
            <a:r>
              <a:rPr sz="2650" b="1" spc="-20" dirty="0">
                <a:latin typeface="Calibri"/>
                <a:cs typeface="Calibri"/>
              </a:rPr>
              <a:t>for</a:t>
            </a:r>
            <a:r>
              <a:rPr sz="2650" b="1" spc="10" dirty="0">
                <a:latin typeface="Calibri"/>
                <a:cs typeface="Calibri"/>
              </a:rPr>
              <a:t> </a:t>
            </a:r>
            <a:r>
              <a:rPr sz="2650" b="1" spc="-5" dirty="0">
                <a:latin typeface="Calibri"/>
                <a:cs typeface="Calibri"/>
              </a:rPr>
              <a:t>choosing</a:t>
            </a:r>
            <a:r>
              <a:rPr sz="2650" b="1" spc="-30" dirty="0">
                <a:latin typeface="Calibri"/>
                <a:cs typeface="Calibri"/>
              </a:rPr>
              <a:t> </a:t>
            </a:r>
            <a:r>
              <a:rPr sz="2650" b="1" spc="-5" dirty="0">
                <a:latin typeface="Calibri"/>
                <a:cs typeface="Calibri"/>
              </a:rPr>
              <a:t>a</a:t>
            </a:r>
            <a:r>
              <a:rPr sz="2650" b="1" spc="5" dirty="0">
                <a:latin typeface="Calibri"/>
                <a:cs typeface="Calibri"/>
              </a:rPr>
              <a:t> </a:t>
            </a:r>
            <a:r>
              <a:rPr sz="2650" b="1" spc="-5" dirty="0">
                <a:latin typeface="Calibri"/>
                <a:cs typeface="Calibri"/>
              </a:rPr>
              <a:t>trial</a:t>
            </a:r>
            <a:r>
              <a:rPr sz="2650" b="1" spc="-20" dirty="0">
                <a:latin typeface="Calibri"/>
                <a:cs typeface="Calibri"/>
              </a:rPr>
              <a:t> </a:t>
            </a:r>
            <a:r>
              <a:rPr sz="2650" b="1" spc="-5" dirty="0">
                <a:latin typeface="Calibri"/>
                <a:cs typeface="Calibri"/>
              </a:rPr>
              <a:t>of</a:t>
            </a:r>
            <a:r>
              <a:rPr sz="2650" b="1" spc="15" dirty="0">
                <a:latin typeface="Calibri"/>
                <a:cs typeface="Calibri"/>
              </a:rPr>
              <a:t> </a:t>
            </a:r>
            <a:r>
              <a:rPr sz="2650" b="1" spc="-5" dirty="0">
                <a:latin typeface="Calibri"/>
                <a:cs typeface="Calibri"/>
              </a:rPr>
              <a:t>labor</a:t>
            </a:r>
            <a:r>
              <a:rPr sz="2650" b="1" spc="-10" dirty="0">
                <a:latin typeface="Calibri"/>
                <a:cs typeface="Calibri"/>
              </a:rPr>
              <a:t> </a:t>
            </a:r>
            <a:r>
              <a:rPr sz="2650" b="1" spc="-15" dirty="0">
                <a:latin typeface="Calibri"/>
                <a:cs typeface="Calibri"/>
              </a:rPr>
              <a:t>after</a:t>
            </a:r>
            <a:r>
              <a:rPr sz="2650" b="1" spc="-5" dirty="0">
                <a:latin typeface="Calibri"/>
                <a:cs typeface="Calibri"/>
              </a:rPr>
              <a:t> </a:t>
            </a:r>
            <a:r>
              <a:rPr sz="2650" b="1" spc="-10" dirty="0">
                <a:latin typeface="Calibri"/>
                <a:cs typeface="Calibri"/>
              </a:rPr>
              <a:t>cesarean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6301" y="1667149"/>
            <a:ext cx="1120775" cy="3219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365"/>
              </a:lnSpc>
            </a:pPr>
            <a:r>
              <a:rPr sz="2650" b="1" spc="-5" dirty="0">
                <a:latin typeface="Calibri"/>
                <a:cs typeface="Calibri"/>
              </a:rPr>
              <a:t>in</a:t>
            </a:r>
            <a:r>
              <a:rPr sz="2650" b="1" dirty="0">
                <a:latin typeface="Calibri"/>
                <a:cs typeface="Calibri"/>
              </a:rPr>
              <a:t>c</a:t>
            </a:r>
            <a:r>
              <a:rPr sz="2650" b="1" spc="-5" dirty="0">
                <a:latin typeface="Calibri"/>
                <a:cs typeface="Calibri"/>
              </a:rPr>
              <a:t>lude: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3570" y="1955418"/>
            <a:ext cx="8395970" cy="3061970"/>
          </a:xfrm>
          <a:prstGeom prst="rect">
            <a:avLst/>
          </a:prstGeom>
        </p:spPr>
        <p:txBody>
          <a:bodyPr vert="horz" wrap="square" lIns="0" tIns="52704" rIns="0" bIns="0" rtlCol="0">
            <a:spAutoFit/>
          </a:bodyPr>
          <a:lstStyle/>
          <a:p>
            <a:pPr marL="437515" indent="-425450">
              <a:lnSpc>
                <a:spcPct val="100000"/>
              </a:lnSpc>
              <a:spcBef>
                <a:spcPts val="414"/>
              </a:spcBef>
              <a:buAutoNum type="arabicPeriod"/>
              <a:tabLst>
                <a:tab pos="437515" algn="l"/>
                <a:tab pos="438150" algn="l"/>
              </a:tabLst>
            </a:pPr>
            <a:r>
              <a:rPr sz="2150" b="1" dirty="0">
                <a:solidFill>
                  <a:srgbClr val="FF0000"/>
                </a:solidFill>
                <a:latin typeface="Calibri"/>
                <a:cs typeface="Calibri"/>
              </a:rPr>
              <a:t>Impact</a:t>
            </a:r>
            <a:r>
              <a:rPr sz="215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215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10" dirty="0">
                <a:solidFill>
                  <a:srgbClr val="FF0000"/>
                </a:solidFill>
                <a:latin typeface="Calibri"/>
                <a:cs typeface="Calibri"/>
              </a:rPr>
              <a:t>future</a:t>
            </a:r>
            <a:r>
              <a:rPr sz="215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10" dirty="0">
                <a:solidFill>
                  <a:srgbClr val="FF0000"/>
                </a:solidFill>
                <a:latin typeface="Calibri"/>
                <a:cs typeface="Calibri"/>
              </a:rPr>
              <a:t>pregnancies</a:t>
            </a:r>
            <a:endParaRPr sz="2150">
              <a:latin typeface="Calibri"/>
              <a:cs typeface="Calibri"/>
            </a:endParaRPr>
          </a:p>
          <a:p>
            <a:pPr marL="437515" marR="5080" indent="-425450">
              <a:lnSpc>
                <a:spcPct val="79800"/>
              </a:lnSpc>
              <a:spcBef>
                <a:spcPts val="830"/>
              </a:spcBef>
              <a:buAutoNum type="arabicPeriod"/>
              <a:tabLst>
                <a:tab pos="437515" algn="l"/>
                <a:tab pos="438150" algn="l"/>
              </a:tabLst>
            </a:pPr>
            <a:r>
              <a:rPr sz="2150" b="1" spc="-5" dirty="0">
                <a:solidFill>
                  <a:srgbClr val="FF0000"/>
                </a:solidFill>
                <a:latin typeface="Calibri"/>
                <a:cs typeface="Calibri"/>
              </a:rPr>
              <a:t>Lower</a:t>
            </a:r>
            <a:r>
              <a:rPr sz="215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5" dirty="0">
                <a:solidFill>
                  <a:srgbClr val="FF0000"/>
                </a:solidFill>
                <a:latin typeface="Calibri"/>
                <a:cs typeface="Calibri"/>
              </a:rPr>
              <a:t>risk</a:t>
            </a:r>
            <a:r>
              <a:rPr sz="215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15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10" dirty="0">
                <a:solidFill>
                  <a:srgbClr val="FF0000"/>
                </a:solidFill>
                <a:latin typeface="Calibri"/>
                <a:cs typeface="Calibri"/>
              </a:rPr>
              <a:t>surgical</a:t>
            </a:r>
            <a:r>
              <a:rPr sz="215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10" dirty="0">
                <a:solidFill>
                  <a:srgbClr val="FF0000"/>
                </a:solidFill>
                <a:latin typeface="Calibri"/>
                <a:cs typeface="Calibri"/>
              </a:rPr>
              <a:t>complications.</a:t>
            </a:r>
            <a:r>
              <a:rPr sz="215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Successful</a:t>
            </a:r>
            <a:r>
              <a:rPr sz="2150" spc="-25" dirty="0">
                <a:latin typeface="Calibri"/>
                <a:cs typeface="Calibri"/>
              </a:rPr>
              <a:t> </a:t>
            </a:r>
            <a:r>
              <a:rPr sz="2150" spc="-15" dirty="0">
                <a:latin typeface="Calibri"/>
                <a:cs typeface="Calibri"/>
              </a:rPr>
              <a:t>VBAC</a:t>
            </a:r>
            <a:r>
              <a:rPr sz="2150" spc="5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is associated</a:t>
            </a:r>
            <a:r>
              <a:rPr sz="2150" spc="-15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with </a:t>
            </a:r>
            <a:r>
              <a:rPr sz="2150" spc="-47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lower </a:t>
            </a:r>
            <a:r>
              <a:rPr sz="2150" spc="-20" dirty="0">
                <a:latin typeface="Calibri"/>
                <a:cs typeface="Calibri"/>
              </a:rPr>
              <a:t>rates </a:t>
            </a:r>
            <a:r>
              <a:rPr sz="2150" spc="-5" dirty="0">
                <a:latin typeface="Calibri"/>
                <a:cs typeface="Calibri"/>
              </a:rPr>
              <a:t>of </a:t>
            </a:r>
            <a:r>
              <a:rPr sz="2150" spc="-15" dirty="0">
                <a:latin typeface="Calibri"/>
                <a:cs typeface="Calibri"/>
              </a:rPr>
              <a:t>excessive </a:t>
            </a:r>
            <a:r>
              <a:rPr sz="2150" spc="-5" dirty="0">
                <a:latin typeface="Calibri"/>
                <a:cs typeface="Calibri"/>
              </a:rPr>
              <a:t>bleeding, </a:t>
            </a:r>
            <a:r>
              <a:rPr sz="2150" spc="-10" dirty="0">
                <a:latin typeface="Calibri"/>
                <a:cs typeface="Calibri"/>
              </a:rPr>
              <a:t>infection </a:t>
            </a:r>
            <a:r>
              <a:rPr sz="2150" spc="-5" dirty="0">
                <a:latin typeface="Calibri"/>
                <a:cs typeface="Calibri"/>
              </a:rPr>
              <a:t>and blood </a:t>
            </a:r>
            <a:r>
              <a:rPr sz="2150" spc="-10" dirty="0">
                <a:latin typeface="Calibri"/>
                <a:cs typeface="Calibri"/>
              </a:rPr>
              <a:t>clotting </a:t>
            </a:r>
            <a:r>
              <a:rPr sz="2150" spc="-5" dirty="0">
                <a:latin typeface="Calibri"/>
                <a:cs typeface="Calibri"/>
              </a:rPr>
              <a:t>in one </a:t>
            </a:r>
            <a:r>
              <a:rPr sz="2150" spc="-10" dirty="0">
                <a:latin typeface="Calibri"/>
                <a:cs typeface="Calibri"/>
              </a:rPr>
              <a:t>or </a:t>
            </a:r>
            <a:r>
              <a:rPr sz="2150" spc="-5" dirty="0">
                <a:latin typeface="Calibri"/>
                <a:cs typeface="Calibri"/>
              </a:rPr>
              <a:t> </a:t>
            </a:r>
            <a:r>
              <a:rPr sz="2150" spc="-15" dirty="0">
                <a:latin typeface="Calibri"/>
                <a:cs typeface="Calibri"/>
              </a:rPr>
              <a:t>more</a:t>
            </a:r>
            <a:r>
              <a:rPr sz="2150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of</a:t>
            </a:r>
            <a:r>
              <a:rPr sz="2150" spc="-10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the</a:t>
            </a:r>
            <a:r>
              <a:rPr sz="2150" spc="-10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deep</a:t>
            </a:r>
            <a:r>
              <a:rPr sz="2150" spc="-3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veins</a:t>
            </a:r>
            <a:r>
              <a:rPr sz="2150" spc="-20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in the </a:t>
            </a:r>
            <a:r>
              <a:rPr sz="2150" spc="-10" dirty="0">
                <a:latin typeface="Calibri"/>
                <a:cs typeface="Calibri"/>
              </a:rPr>
              <a:t>body</a:t>
            </a:r>
            <a:r>
              <a:rPr sz="2150" spc="-15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(deep</a:t>
            </a:r>
            <a:r>
              <a:rPr sz="2150" spc="-3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vein</a:t>
            </a:r>
            <a:r>
              <a:rPr sz="2150" spc="-1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thrombosis).</a:t>
            </a:r>
            <a:endParaRPr sz="2150">
              <a:latin typeface="Calibri"/>
              <a:cs typeface="Calibri"/>
            </a:endParaRPr>
          </a:p>
          <a:p>
            <a:pPr marL="437515" marR="201295">
              <a:lnSpc>
                <a:spcPct val="79800"/>
              </a:lnSpc>
            </a:pPr>
            <a:r>
              <a:rPr sz="2150" spc="-15" dirty="0">
                <a:latin typeface="Calibri"/>
                <a:cs typeface="Calibri"/>
              </a:rPr>
              <a:t>VBAC </a:t>
            </a:r>
            <a:r>
              <a:rPr sz="2150" spc="-5" dirty="0">
                <a:latin typeface="Calibri"/>
                <a:cs typeface="Calibri"/>
              </a:rPr>
              <a:t>also</a:t>
            </a:r>
            <a:r>
              <a:rPr sz="2150" spc="1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might decrease</a:t>
            </a:r>
            <a:r>
              <a:rPr sz="2150" spc="-30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the</a:t>
            </a:r>
            <a:r>
              <a:rPr sz="2150" spc="-15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risk</a:t>
            </a:r>
            <a:r>
              <a:rPr sz="2150" spc="5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of</a:t>
            </a:r>
            <a:r>
              <a:rPr sz="215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surgical </a:t>
            </a:r>
            <a:r>
              <a:rPr sz="2150" spc="-15" dirty="0">
                <a:latin typeface="Calibri"/>
                <a:cs typeface="Calibri"/>
              </a:rPr>
              <a:t>removal</a:t>
            </a:r>
            <a:r>
              <a:rPr sz="2150" spc="5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of</a:t>
            </a:r>
            <a:r>
              <a:rPr sz="2150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the</a:t>
            </a:r>
            <a:r>
              <a:rPr sz="2150" spc="-15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uterus </a:t>
            </a:r>
            <a:r>
              <a:rPr sz="2150" dirty="0">
                <a:latin typeface="Calibri"/>
                <a:cs typeface="Calibri"/>
              </a:rPr>
              <a:t> </a:t>
            </a:r>
            <a:r>
              <a:rPr sz="2150" spc="-20" dirty="0">
                <a:latin typeface="Calibri"/>
                <a:cs typeface="Calibri"/>
              </a:rPr>
              <a:t>(hysterectomy) </a:t>
            </a:r>
            <a:r>
              <a:rPr sz="2150" dirty="0">
                <a:latin typeface="Calibri"/>
                <a:cs typeface="Calibri"/>
              </a:rPr>
              <a:t>and </a:t>
            </a:r>
            <a:r>
              <a:rPr sz="2150" spc="-5" dirty="0">
                <a:latin typeface="Calibri"/>
                <a:cs typeface="Calibri"/>
              </a:rPr>
              <a:t>injury </a:t>
            </a:r>
            <a:r>
              <a:rPr sz="2150" spc="-10" dirty="0">
                <a:latin typeface="Calibri"/>
                <a:cs typeface="Calibri"/>
              </a:rPr>
              <a:t>to </a:t>
            </a:r>
            <a:r>
              <a:rPr sz="2150" spc="-5" dirty="0">
                <a:latin typeface="Calibri"/>
                <a:cs typeface="Calibri"/>
              </a:rPr>
              <a:t>abdominal </a:t>
            </a:r>
            <a:r>
              <a:rPr sz="2150" spc="-15" dirty="0">
                <a:latin typeface="Calibri"/>
                <a:cs typeface="Calibri"/>
              </a:rPr>
              <a:t>organs, </a:t>
            </a:r>
            <a:r>
              <a:rPr sz="2150" spc="-5" dirty="0">
                <a:latin typeface="Calibri"/>
                <a:cs typeface="Calibri"/>
              </a:rPr>
              <a:t>such </a:t>
            </a:r>
            <a:r>
              <a:rPr sz="2150" dirty="0">
                <a:latin typeface="Calibri"/>
                <a:cs typeface="Calibri"/>
              </a:rPr>
              <a:t>as the </a:t>
            </a:r>
            <a:r>
              <a:rPr sz="2150" spc="-5" dirty="0">
                <a:latin typeface="Calibri"/>
                <a:cs typeface="Calibri"/>
              </a:rPr>
              <a:t>bladder or </a:t>
            </a:r>
            <a:r>
              <a:rPr sz="2150" spc="-47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bowel.</a:t>
            </a:r>
            <a:endParaRPr sz="2150">
              <a:latin typeface="Calibri"/>
              <a:cs typeface="Calibri"/>
            </a:endParaRPr>
          </a:p>
          <a:p>
            <a:pPr marL="437515" indent="-425450">
              <a:lnSpc>
                <a:spcPct val="100000"/>
              </a:lnSpc>
              <a:spcBef>
                <a:spcPts val="305"/>
              </a:spcBef>
              <a:buAutoNum type="arabicPeriod" startAt="3"/>
              <a:tabLst>
                <a:tab pos="437515" algn="l"/>
                <a:tab pos="438150" algn="l"/>
              </a:tabLst>
            </a:pPr>
            <a:r>
              <a:rPr sz="2150" b="1" spc="-10" dirty="0">
                <a:solidFill>
                  <a:srgbClr val="FF0000"/>
                </a:solidFill>
                <a:latin typeface="Calibri"/>
                <a:cs typeface="Calibri"/>
              </a:rPr>
              <a:t>Shorter</a:t>
            </a:r>
            <a:r>
              <a:rPr sz="215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10" dirty="0">
                <a:solidFill>
                  <a:srgbClr val="FF0000"/>
                </a:solidFill>
                <a:latin typeface="Calibri"/>
                <a:cs typeface="Calibri"/>
              </a:rPr>
              <a:t>recovery</a:t>
            </a:r>
            <a:r>
              <a:rPr sz="215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5" dirty="0">
                <a:solidFill>
                  <a:srgbClr val="FF0000"/>
                </a:solidFill>
                <a:latin typeface="Calibri"/>
                <a:cs typeface="Calibri"/>
              </a:rPr>
              <a:t>time</a:t>
            </a:r>
            <a:r>
              <a:rPr sz="2150" b="1" spc="-5" dirty="0">
                <a:latin typeface="Calibri"/>
                <a:cs typeface="Calibri"/>
              </a:rPr>
              <a:t>.</a:t>
            </a:r>
            <a:endParaRPr sz="2150">
              <a:latin typeface="Calibri"/>
              <a:cs typeface="Calibri"/>
            </a:endParaRPr>
          </a:p>
          <a:p>
            <a:pPr marL="437515" marR="510540" indent="-425450">
              <a:lnSpc>
                <a:spcPct val="79800"/>
              </a:lnSpc>
              <a:spcBef>
                <a:spcPts val="819"/>
              </a:spcBef>
              <a:buAutoNum type="arabicPeriod" startAt="3"/>
              <a:tabLst>
                <a:tab pos="437515" algn="l"/>
                <a:tab pos="438150" algn="l"/>
              </a:tabLst>
            </a:pPr>
            <a:r>
              <a:rPr sz="2150" b="1" spc="-5" dirty="0">
                <a:solidFill>
                  <a:srgbClr val="FF0000"/>
                </a:solidFill>
                <a:latin typeface="Calibri"/>
                <a:cs typeface="Calibri"/>
              </a:rPr>
              <a:t>Opportunity</a:t>
            </a:r>
            <a:r>
              <a:rPr sz="215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15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215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5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15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10" dirty="0">
                <a:solidFill>
                  <a:srgbClr val="FF0000"/>
                </a:solidFill>
                <a:latin typeface="Calibri"/>
                <a:cs typeface="Calibri"/>
              </a:rPr>
              <a:t>individualized</a:t>
            </a:r>
            <a:r>
              <a:rPr sz="215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50" b="1" spc="-5" dirty="0">
                <a:solidFill>
                  <a:srgbClr val="FF0000"/>
                </a:solidFill>
                <a:latin typeface="Calibri"/>
                <a:cs typeface="Calibri"/>
              </a:rPr>
              <a:t>birth plan</a:t>
            </a:r>
            <a:r>
              <a:rPr sz="2150" b="1" spc="-5" dirty="0">
                <a:latin typeface="Calibri"/>
                <a:cs typeface="Calibri"/>
              </a:rPr>
              <a:t>.</a:t>
            </a:r>
            <a:r>
              <a:rPr sz="2150" b="1" spc="15" dirty="0">
                <a:latin typeface="Calibri"/>
                <a:cs typeface="Calibri"/>
              </a:rPr>
              <a:t> </a:t>
            </a:r>
            <a:r>
              <a:rPr sz="2150" spc="-15" dirty="0">
                <a:latin typeface="Calibri"/>
                <a:cs typeface="Calibri"/>
              </a:rPr>
              <a:t>For</a:t>
            </a:r>
            <a:r>
              <a:rPr sz="2150" spc="5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some</a:t>
            </a:r>
            <a:r>
              <a:rPr sz="2150" spc="-2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women,</a:t>
            </a:r>
            <a:r>
              <a:rPr sz="2150" dirty="0">
                <a:latin typeface="Calibri"/>
                <a:cs typeface="Calibri"/>
              </a:rPr>
              <a:t> </a:t>
            </a:r>
            <a:r>
              <a:rPr sz="2150" spc="-5" dirty="0">
                <a:latin typeface="Calibri"/>
                <a:cs typeface="Calibri"/>
              </a:rPr>
              <a:t>it's </a:t>
            </a:r>
            <a:r>
              <a:rPr sz="2150" spc="-47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important</a:t>
            </a:r>
            <a:r>
              <a:rPr sz="2150" spc="-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to</a:t>
            </a:r>
            <a:r>
              <a:rPr sz="2150" spc="-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experience</a:t>
            </a:r>
            <a:r>
              <a:rPr sz="2150" spc="-3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a</a:t>
            </a:r>
            <a:r>
              <a:rPr sz="2150" spc="-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vaginal</a:t>
            </a:r>
            <a:r>
              <a:rPr sz="2150" spc="-15" dirty="0">
                <a:latin typeface="Calibri"/>
                <a:cs typeface="Calibri"/>
              </a:rPr>
              <a:t> </a:t>
            </a:r>
            <a:r>
              <a:rPr sz="2150" spc="-20" dirty="0">
                <a:latin typeface="Calibri"/>
                <a:cs typeface="Calibri"/>
              </a:rPr>
              <a:t>delivery.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008136" y="602844"/>
            <a:ext cx="1050290" cy="2089785"/>
          </a:xfrm>
          <a:custGeom>
            <a:avLst/>
            <a:gdLst/>
            <a:ahLst/>
            <a:cxnLst/>
            <a:rect l="l" t="t" r="r" b="b"/>
            <a:pathLst>
              <a:path w="1050290" h="2089785">
                <a:moveTo>
                  <a:pt x="1050264" y="0"/>
                </a:moveTo>
                <a:lnTo>
                  <a:pt x="419" y="1044816"/>
                </a:lnTo>
                <a:lnTo>
                  <a:pt x="191668" y="1235163"/>
                </a:lnTo>
                <a:lnTo>
                  <a:pt x="0" y="1426832"/>
                </a:lnTo>
                <a:lnTo>
                  <a:pt x="376453" y="1803285"/>
                </a:lnTo>
                <a:lnTo>
                  <a:pt x="569048" y="1610741"/>
                </a:lnTo>
                <a:lnTo>
                  <a:pt x="1050264" y="2089632"/>
                </a:lnTo>
                <a:lnTo>
                  <a:pt x="1050264" y="0"/>
                </a:lnTo>
                <a:close/>
              </a:path>
            </a:pathLst>
          </a:custGeom>
          <a:solidFill>
            <a:srgbClr val="FFC000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3810217"/>
            <a:ext cx="836930" cy="1664970"/>
          </a:xfrm>
          <a:custGeom>
            <a:avLst/>
            <a:gdLst/>
            <a:ahLst/>
            <a:cxnLst/>
            <a:rect l="l" t="t" r="r" b="b"/>
            <a:pathLst>
              <a:path w="836930" h="1664970">
                <a:moveTo>
                  <a:pt x="836587" y="1130706"/>
                </a:moveTo>
                <a:lnTo>
                  <a:pt x="686816" y="980948"/>
                </a:lnTo>
                <a:lnTo>
                  <a:pt x="836104" y="832332"/>
                </a:lnTo>
                <a:lnTo>
                  <a:pt x="0" y="0"/>
                </a:lnTo>
                <a:lnTo>
                  <a:pt x="0" y="1664665"/>
                </a:lnTo>
                <a:lnTo>
                  <a:pt x="402920" y="1263573"/>
                </a:lnTo>
                <a:lnTo>
                  <a:pt x="553326" y="1413967"/>
                </a:lnTo>
                <a:lnTo>
                  <a:pt x="836587" y="1130706"/>
                </a:lnTo>
                <a:close/>
              </a:path>
            </a:pathLst>
          </a:custGeom>
          <a:solidFill>
            <a:srgbClr val="4472C4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10066020"/>
            <a:chOff x="0" y="0"/>
            <a:chExt cx="7772400" cy="100660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023100" cy="1006589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400" y="0"/>
              <a:ext cx="762000" cy="1006589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610861" y="2885569"/>
              <a:ext cx="3005455" cy="3031490"/>
            </a:xfrm>
            <a:custGeom>
              <a:avLst/>
              <a:gdLst/>
              <a:ahLst/>
              <a:cxnLst/>
              <a:rect l="l" t="t" r="r" b="b"/>
              <a:pathLst>
                <a:path w="3005454" h="3031490">
                  <a:moveTo>
                    <a:pt x="0" y="3031236"/>
                  </a:moveTo>
                  <a:lnTo>
                    <a:pt x="3005328" y="3031236"/>
                  </a:lnTo>
                  <a:lnTo>
                    <a:pt x="3005328" y="0"/>
                  </a:lnTo>
                  <a:lnTo>
                    <a:pt x="0" y="0"/>
                  </a:lnTo>
                  <a:lnTo>
                    <a:pt x="0" y="3031236"/>
                  </a:lnTo>
                  <a:close/>
                </a:path>
              </a:pathLst>
            </a:custGeom>
            <a:ln w="28956">
              <a:solidFill>
                <a:srgbClr val="FF00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704079" y="3025777"/>
            <a:ext cx="2692400" cy="1094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100"/>
              </a:spcBef>
            </a:pP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Maternal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mortality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rate </a:t>
            </a:r>
            <a:r>
              <a:rPr sz="1400" dirty="0">
                <a:latin typeface="Calibri"/>
                <a:cs typeface="Calibri"/>
              </a:rPr>
              <a:t>for </a:t>
            </a:r>
            <a:r>
              <a:rPr sz="1400" spc="-20" dirty="0">
                <a:latin typeface="Calibri"/>
                <a:cs typeface="Calibri"/>
              </a:rPr>
              <a:t>all </a:t>
            </a:r>
            <a:r>
              <a:rPr sz="1400" spc="-15" dirty="0">
                <a:latin typeface="Calibri"/>
                <a:cs typeface="Calibri"/>
              </a:rPr>
              <a:t> Caesarean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sections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5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times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that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for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vaginal </a:t>
            </a:r>
            <a:r>
              <a:rPr sz="1400" spc="-25" dirty="0">
                <a:latin typeface="Calibri"/>
                <a:cs typeface="Calibri"/>
              </a:rPr>
              <a:t>delivery, </a:t>
            </a:r>
            <a:r>
              <a:rPr sz="1400" dirty="0">
                <a:latin typeface="Calibri"/>
                <a:cs typeface="Calibri"/>
              </a:rPr>
              <a:t>especially </a:t>
            </a:r>
            <a:r>
              <a:rPr sz="1400" spc="-20" dirty="0">
                <a:latin typeface="Calibri"/>
                <a:cs typeface="Calibri"/>
              </a:rPr>
              <a:t>with 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5" dirty="0">
                <a:solidFill>
                  <a:srgbClr val="FF0066"/>
                </a:solidFill>
                <a:latin typeface="Calibri"/>
                <a:cs typeface="Calibri"/>
              </a:rPr>
              <a:t>emergency</a:t>
            </a:r>
            <a:r>
              <a:rPr sz="1400" spc="1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cesareans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performed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in 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labor.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04079" y="4211449"/>
            <a:ext cx="2682875" cy="16452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647065">
              <a:lnSpc>
                <a:spcPct val="100699"/>
              </a:lnSpc>
              <a:spcBef>
                <a:spcPts val="90"/>
              </a:spcBef>
            </a:pPr>
            <a:r>
              <a:rPr sz="1400" spc="-15" dirty="0">
                <a:latin typeface="Calibri"/>
                <a:cs typeface="Calibri"/>
              </a:rPr>
              <a:t>Maternal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mortality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largely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anesthetic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related</a:t>
            </a:r>
            <a:r>
              <a:rPr sz="1400" spc="-1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2700" marR="460375">
              <a:lnSpc>
                <a:spcPct val="100800"/>
              </a:lnSpc>
              <a:spcBef>
                <a:spcPts val="910"/>
              </a:spcBef>
            </a:pPr>
            <a:r>
              <a:rPr sz="1400" dirty="0">
                <a:latin typeface="Calibri"/>
                <a:cs typeface="Calibri"/>
              </a:rPr>
              <a:t>Ri</a:t>
            </a:r>
            <a:r>
              <a:rPr sz="1400" spc="-5" dirty="0">
                <a:latin typeface="Calibri"/>
                <a:cs typeface="Calibri"/>
              </a:rPr>
              <a:t>sk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a</a:t>
            </a:r>
            <a:r>
              <a:rPr sz="1400" spc="-15" dirty="0">
                <a:latin typeface="Calibri"/>
                <a:cs typeface="Calibri"/>
              </a:rPr>
              <a:t>j</a:t>
            </a:r>
            <a:r>
              <a:rPr sz="1400" spc="-10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  </a:t>
            </a:r>
            <a:r>
              <a:rPr sz="1400" spc="-15" dirty="0">
                <a:latin typeface="Calibri"/>
                <a:cs typeface="Calibri"/>
              </a:rPr>
              <a:t>procedure: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99300"/>
              </a:lnSpc>
              <a:spcBef>
                <a:spcPts val="75"/>
              </a:spcBef>
            </a:pPr>
            <a:r>
              <a:rPr sz="1400" spc="-15" dirty="0">
                <a:latin typeface="Calibri"/>
                <a:cs typeface="Calibri"/>
              </a:rPr>
              <a:t>hemorrhage, infection, </a:t>
            </a:r>
            <a:r>
              <a:rPr sz="1400" dirty="0">
                <a:latin typeface="Calibri"/>
                <a:cs typeface="Calibri"/>
              </a:rPr>
              <a:t>visceral </a:t>
            </a:r>
            <a:r>
              <a:rPr sz="1400" spc="-15" dirty="0">
                <a:latin typeface="Calibri"/>
                <a:cs typeface="Calibri"/>
              </a:rPr>
              <a:t>injury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(injury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5" dirty="0">
                <a:latin typeface="Calibri"/>
                <a:cs typeface="Calibri"/>
              </a:rPr>
              <a:t>the bladder </a:t>
            </a:r>
            <a:r>
              <a:rPr sz="1400" dirty="0">
                <a:latin typeface="Calibri"/>
                <a:cs typeface="Calibri"/>
              </a:rPr>
              <a:t>or </a:t>
            </a:r>
            <a:r>
              <a:rPr sz="1400" spc="-15" dirty="0">
                <a:latin typeface="Calibri"/>
                <a:cs typeface="Calibri"/>
              </a:rPr>
              <a:t>bowel), 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thrombosis.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39055" y="2607439"/>
            <a:ext cx="679703" cy="204216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475738" y="794845"/>
            <a:ext cx="28397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60" dirty="0">
                <a:solidFill>
                  <a:srgbClr val="FF0066"/>
                </a:solidFill>
                <a:latin typeface="Verdana"/>
                <a:cs typeface="Verdana"/>
              </a:rPr>
              <a:t>C</a:t>
            </a:r>
            <a:r>
              <a:rPr sz="2400" b="1" spc="-155" dirty="0">
                <a:solidFill>
                  <a:srgbClr val="FF0066"/>
                </a:solidFill>
                <a:latin typeface="Verdana"/>
                <a:cs typeface="Verdana"/>
              </a:rPr>
              <a:t>a</a:t>
            </a:r>
            <a:r>
              <a:rPr sz="2400" b="1" spc="-160" dirty="0">
                <a:solidFill>
                  <a:srgbClr val="FF0066"/>
                </a:solidFill>
                <a:latin typeface="Verdana"/>
                <a:cs typeface="Verdana"/>
              </a:rPr>
              <a:t>e</a:t>
            </a:r>
            <a:r>
              <a:rPr sz="2400" b="1" spc="-155" dirty="0">
                <a:solidFill>
                  <a:srgbClr val="FF0066"/>
                </a:solidFill>
                <a:latin typeface="Verdana"/>
                <a:cs typeface="Verdana"/>
              </a:rPr>
              <a:t>sa</a:t>
            </a:r>
            <a:r>
              <a:rPr sz="2400" b="1" spc="-165" dirty="0">
                <a:solidFill>
                  <a:srgbClr val="FF0066"/>
                </a:solidFill>
                <a:latin typeface="Verdana"/>
                <a:cs typeface="Verdana"/>
              </a:rPr>
              <a:t>r</a:t>
            </a:r>
            <a:r>
              <a:rPr sz="2400" b="1" spc="-160" dirty="0">
                <a:solidFill>
                  <a:srgbClr val="FF0066"/>
                </a:solidFill>
                <a:latin typeface="Verdana"/>
                <a:cs typeface="Verdana"/>
              </a:rPr>
              <a:t>e</a:t>
            </a:r>
            <a:r>
              <a:rPr sz="2400" b="1" spc="-155" dirty="0">
                <a:solidFill>
                  <a:srgbClr val="FF0066"/>
                </a:solidFill>
                <a:latin typeface="Verdana"/>
                <a:cs typeface="Verdana"/>
              </a:rPr>
              <a:t>a</a:t>
            </a:r>
            <a:r>
              <a:rPr sz="2400" b="1" dirty="0">
                <a:solidFill>
                  <a:srgbClr val="FF0066"/>
                </a:solidFill>
                <a:latin typeface="Verdana"/>
                <a:cs typeface="Verdana"/>
              </a:rPr>
              <a:t>n</a:t>
            </a:r>
            <a:r>
              <a:rPr sz="2400" b="1" spc="-190" dirty="0">
                <a:solidFill>
                  <a:srgbClr val="FF0066"/>
                </a:solidFill>
                <a:latin typeface="Verdana"/>
                <a:cs typeface="Verdana"/>
              </a:rPr>
              <a:t> </a:t>
            </a:r>
            <a:r>
              <a:rPr sz="2400" b="1" spc="-170" dirty="0">
                <a:solidFill>
                  <a:srgbClr val="FF0066"/>
                </a:solidFill>
                <a:latin typeface="Verdana"/>
                <a:cs typeface="Verdana"/>
              </a:rPr>
              <a:t>sec</a:t>
            </a:r>
            <a:r>
              <a:rPr sz="2400" b="1" spc="-175" dirty="0">
                <a:solidFill>
                  <a:srgbClr val="FF0066"/>
                </a:solidFill>
                <a:latin typeface="Verdana"/>
                <a:cs typeface="Verdana"/>
              </a:rPr>
              <a:t>tio</a:t>
            </a:r>
            <a:r>
              <a:rPr sz="2400" b="1" dirty="0">
                <a:solidFill>
                  <a:srgbClr val="FF0066"/>
                </a:solidFill>
                <a:latin typeface="Verdana"/>
                <a:cs typeface="Verdana"/>
              </a:rPr>
              <a:t>n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1700" y="1276225"/>
            <a:ext cx="5784850" cy="1811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solidFill>
                  <a:srgbClr val="D20054"/>
                </a:solidFill>
                <a:latin typeface="Calibri"/>
                <a:cs typeface="Calibri"/>
              </a:rPr>
              <a:t>Definition: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1600" dirty="0">
                <a:latin typeface="Calibri"/>
                <a:cs typeface="Calibri"/>
              </a:rPr>
              <a:t>is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surgical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procedure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which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incisions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are made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through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woman’s</a:t>
            </a:r>
            <a:endParaRPr sz="1600">
              <a:latin typeface="Calibri"/>
              <a:cs typeface="Calibri"/>
            </a:endParaRPr>
          </a:p>
          <a:p>
            <a:pPr marL="12700" marR="321945">
              <a:lnSpc>
                <a:spcPct val="110000"/>
              </a:lnSpc>
            </a:pPr>
            <a:r>
              <a:rPr sz="1600" spc="-10" dirty="0">
                <a:latin typeface="Calibri"/>
                <a:cs typeface="Calibri"/>
              </a:rPr>
              <a:t>abdomen (laparotomy) </a:t>
            </a:r>
            <a:r>
              <a:rPr sz="1600" spc="-5" dirty="0">
                <a:latin typeface="Calibri"/>
                <a:cs typeface="Calibri"/>
              </a:rPr>
              <a:t>and uterus </a:t>
            </a:r>
            <a:r>
              <a:rPr sz="1600" spc="-15" dirty="0">
                <a:latin typeface="Calibri"/>
                <a:cs typeface="Calibri"/>
              </a:rPr>
              <a:t>(hysterotomy) </a:t>
            </a:r>
            <a:r>
              <a:rPr sz="1600" dirty="0">
                <a:latin typeface="Calibri"/>
                <a:cs typeface="Calibri"/>
              </a:rPr>
              <a:t>to </a:t>
            </a:r>
            <a:r>
              <a:rPr sz="1600" spc="-5" dirty="0">
                <a:latin typeface="Calibri"/>
                <a:cs typeface="Calibri"/>
              </a:rPr>
              <a:t>deliver </a:t>
            </a:r>
            <a:r>
              <a:rPr sz="1600" spc="-10" dirty="0">
                <a:latin typeface="Calibri"/>
                <a:cs typeface="Calibri"/>
              </a:rPr>
              <a:t>one </a:t>
            </a:r>
            <a:r>
              <a:rPr sz="1600" spc="-35" dirty="0">
                <a:latin typeface="Calibri"/>
                <a:cs typeface="Calibri"/>
              </a:rPr>
              <a:t>or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more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babies.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b="1" spc="-15" dirty="0">
                <a:solidFill>
                  <a:srgbClr val="D20054"/>
                </a:solidFill>
                <a:latin typeface="Calibri"/>
                <a:cs typeface="Calibri"/>
              </a:rPr>
              <a:t>Classification: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1700" y="3075713"/>
            <a:ext cx="3319145" cy="1811655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600" b="1" spc="-5" dirty="0">
                <a:solidFill>
                  <a:srgbClr val="D20054"/>
                </a:solidFill>
                <a:latin typeface="Calibri"/>
                <a:cs typeface="Calibri"/>
              </a:rPr>
              <a:t>Elective:</a:t>
            </a:r>
            <a:r>
              <a:rPr sz="1600" b="1" spc="100" dirty="0">
                <a:solidFill>
                  <a:srgbClr val="D20054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CSs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are planned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ahead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time.</a:t>
            </a:r>
            <a:endParaRPr sz="16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  <a:spcBef>
                <a:spcPts val="700"/>
              </a:spcBef>
            </a:pPr>
            <a:r>
              <a:rPr sz="1600" b="1" spc="-20" dirty="0">
                <a:solidFill>
                  <a:srgbClr val="D20054"/>
                </a:solidFill>
                <a:latin typeface="Calibri"/>
                <a:cs typeface="Calibri"/>
              </a:rPr>
              <a:t>Emergency: </a:t>
            </a:r>
            <a:r>
              <a:rPr sz="1600" spc="-5" dirty="0">
                <a:latin typeface="Calibri"/>
                <a:cs typeface="Calibri"/>
              </a:rPr>
              <a:t>When the </a:t>
            </a:r>
            <a:r>
              <a:rPr sz="1600" spc="-10" dirty="0">
                <a:latin typeface="Calibri"/>
                <a:cs typeface="Calibri"/>
              </a:rPr>
              <a:t>cesarean </a:t>
            </a:r>
            <a:r>
              <a:rPr sz="1600" spc="-20" dirty="0">
                <a:latin typeface="Calibri"/>
                <a:cs typeface="Calibri"/>
              </a:rPr>
              <a:t>section 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done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because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sudden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deterioration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 </a:t>
            </a:r>
            <a:r>
              <a:rPr sz="1600" spc="-5" dirty="0">
                <a:latin typeface="Calibri"/>
                <a:cs typeface="Calibri"/>
              </a:rPr>
              <a:t>maternal or fetal condition </a:t>
            </a:r>
            <a:r>
              <a:rPr sz="1600" spc="-20" dirty="0">
                <a:latin typeface="Calibri"/>
                <a:cs typeface="Calibri"/>
              </a:rPr>
              <a:t>during 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labor or due </a:t>
            </a:r>
            <a:r>
              <a:rPr sz="1600" dirty="0">
                <a:latin typeface="Calibri"/>
                <a:cs typeface="Calibri"/>
              </a:rPr>
              <a:t>to </a:t>
            </a:r>
            <a:r>
              <a:rPr sz="1600" spc="-10" dirty="0">
                <a:latin typeface="Calibri"/>
                <a:cs typeface="Calibri"/>
              </a:rPr>
              <a:t>non-progress, </a:t>
            </a:r>
            <a:r>
              <a:rPr sz="1600" spc="-15" dirty="0">
                <a:latin typeface="Calibri"/>
                <a:cs typeface="Calibri"/>
              </a:rPr>
              <a:t>failed 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induction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failed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trial.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1700" y="5934373"/>
            <a:ext cx="5507990" cy="222123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600" b="1" spc="-5" dirty="0">
                <a:solidFill>
                  <a:srgbClr val="D20054"/>
                </a:solidFill>
                <a:latin typeface="Calibri"/>
                <a:cs typeface="Calibri"/>
              </a:rPr>
              <a:t>Classification</a:t>
            </a:r>
            <a:r>
              <a:rPr sz="1600" b="1" spc="-50" dirty="0">
                <a:solidFill>
                  <a:srgbClr val="D20054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D20054"/>
                </a:solidFill>
                <a:latin typeface="Calibri"/>
                <a:cs typeface="Calibri"/>
              </a:rPr>
              <a:t>according</a:t>
            </a:r>
            <a:r>
              <a:rPr sz="1600" b="1" dirty="0">
                <a:solidFill>
                  <a:srgbClr val="D20054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D20054"/>
                </a:solidFill>
                <a:latin typeface="Calibri"/>
                <a:cs typeface="Calibri"/>
              </a:rPr>
              <a:t>to</a:t>
            </a:r>
            <a:r>
              <a:rPr sz="1600" b="1" spc="-30" dirty="0">
                <a:solidFill>
                  <a:srgbClr val="D20054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D20054"/>
                </a:solidFill>
                <a:latin typeface="Calibri"/>
                <a:cs typeface="Calibri"/>
              </a:rPr>
              <a:t>the</a:t>
            </a:r>
            <a:r>
              <a:rPr sz="1600" b="1" spc="-35" dirty="0">
                <a:solidFill>
                  <a:srgbClr val="D20054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D20054"/>
                </a:solidFill>
                <a:latin typeface="Calibri"/>
                <a:cs typeface="Calibri"/>
              </a:rPr>
              <a:t>urgency:</a:t>
            </a:r>
            <a:endParaRPr sz="1600">
              <a:latin typeface="Calibri"/>
              <a:cs typeface="Calibri"/>
            </a:endParaRPr>
          </a:p>
          <a:p>
            <a:pPr marL="190500" indent="-178435">
              <a:lnSpc>
                <a:spcPct val="100000"/>
              </a:lnSpc>
              <a:spcBef>
                <a:spcPts val="625"/>
              </a:spcBef>
              <a:buClr>
                <a:srgbClr val="FF0066"/>
              </a:buClr>
              <a:buSzPct val="120000"/>
              <a:buAutoNum type="arabicPlain"/>
              <a:tabLst>
                <a:tab pos="191135" algn="l"/>
              </a:tabLst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immediate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threat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to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life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woman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or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fetus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(requiring</a:t>
            </a:r>
            <a:r>
              <a:rPr sz="1500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immediate</a:t>
            </a:r>
            <a:endParaRPr sz="15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delivery)</a:t>
            </a:r>
            <a:endParaRPr sz="1500">
              <a:latin typeface="Cambria"/>
              <a:cs typeface="Cambria"/>
            </a:endParaRPr>
          </a:p>
          <a:p>
            <a:pPr marL="12700" marR="489584">
              <a:lnSpc>
                <a:spcPct val="101099"/>
              </a:lnSpc>
              <a:spcBef>
                <a:spcPts val="575"/>
              </a:spcBef>
              <a:buClr>
                <a:srgbClr val="FF0066"/>
              </a:buClr>
              <a:buSzPct val="120000"/>
              <a:buAutoNum type="arabicPlain" startAt="2"/>
              <a:tabLst>
                <a:tab pos="191135" algn="l"/>
              </a:tabLst>
            </a:pP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maternal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or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fetal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compromise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 which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is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not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immediately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life- </a:t>
            </a:r>
            <a:r>
              <a:rPr sz="1500" spc="-3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threatening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(requiring</a:t>
            </a:r>
            <a:r>
              <a:rPr sz="1500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urgent</a:t>
            </a:r>
            <a:r>
              <a:rPr sz="15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delivery)</a:t>
            </a:r>
            <a:endParaRPr sz="1500">
              <a:latin typeface="Cambria"/>
              <a:cs typeface="Cambria"/>
            </a:endParaRPr>
          </a:p>
          <a:p>
            <a:pPr marL="190500" indent="-178435">
              <a:lnSpc>
                <a:spcPct val="100000"/>
              </a:lnSpc>
              <a:spcBef>
                <a:spcPts val="730"/>
              </a:spcBef>
              <a:buClr>
                <a:srgbClr val="FF0066"/>
              </a:buClr>
              <a:buSzPct val="120000"/>
              <a:buAutoNum type="arabicPlain" startAt="2"/>
              <a:tabLst>
                <a:tab pos="191135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(needing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early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delivery)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but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no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maternal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 or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fetal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compromise</a:t>
            </a:r>
            <a:endParaRPr sz="1500">
              <a:latin typeface="Cambria"/>
              <a:cs typeface="Cambria"/>
            </a:endParaRPr>
          </a:p>
          <a:p>
            <a:pPr marL="190500" indent="-178435">
              <a:lnSpc>
                <a:spcPct val="100000"/>
              </a:lnSpc>
              <a:spcBef>
                <a:spcPts val="540"/>
              </a:spcBef>
              <a:buClr>
                <a:srgbClr val="FF0066"/>
              </a:buClr>
              <a:buSzPct val="120000"/>
              <a:buAutoNum type="arabicPlain" startAt="2"/>
              <a:tabLst>
                <a:tab pos="191135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at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time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to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suit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patient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maternity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team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(elective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delivery)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4252" y="266495"/>
            <a:ext cx="7385050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0" dirty="0"/>
              <a:t>RISKS/BENEFITS</a:t>
            </a:r>
            <a:r>
              <a:rPr spc="-85" dirty="0"/>
              <a:t> </a:t>
            </a:r>
            <a:r>
              <a:rPr dirty="0"/>
              <a:t>OF</a:t>
            </a:r>
            <a:r>
              <a:rPr spc="-65" dirty="0"/>
              <a:t> </a:t>
            </a:r>
            <a:r>
              <a:rPr spc="-35" dirty="0"/>
              <a:t>TOLAC</a:t>
            </a:r>
            <a:r>
              <a:rPr spc="-90" dirty="0"/>
              <a:t> </a:t>
            </a:r>
            <a:r>
              <a:rPr spc="-20" dirty="0"/>
              <a:t>VERSUS</a:t>
            </a:r>
            <a:r>
              <a:rPr spc="-80" dirty="0"/>
              <a:t> </a:t>
            </a:r>
            <a:r>
              <a:rPr spc="-15" dirty="0"/>
              <a:t>PRCD</a:t>
            </a:r>
          </a:p>
        </p:txBody>
      </p:sp>
      <p:sp>
        <p:nvSpPr>
          <p:cNvPr id="3" name="object 3"/>
          <p:cNvSpPr/>
          <p:nvPr/>
        </p:nvSpPr>
        <p:spPr>
          <a:xfrm>
            <a:off x="767638" y="926504"/>
            <a:ext cx="4561840" cy="1929130"/>
          </a:xfrm>
          <a:custGeom>
            <a:avLst/>
            <a:gdLst/>
            <a:ahLst/>
            <a:cxnLst/>
            <a:rect l="l" t="t" r="r" b="b"/>
            <a:pathLst>
              <a:path w="4561840" h="1929130">
                <a:moveTo>
                  <a:pt x="2515857" y="0"/>
                </a:moveTo>
                <a:lnTo>
                  <a:pt x="129501" y="0"/>
                </a:lnTo>
                <a:lnTo>
                  <a:pt x="129501" y="358330"/>
                </a:lnTo>
                <a:lnTo>
                  <a:pt x="2515857" y="358330"/>
                </a:lnTo>
                <a:lnTo>
                  <a:pt x="2515857" y="0"/>
                </a:lnTo>
                <a:close/>
              </a:path>
              <a:path w="4561840" h="1929130">
                <a:moveTo>
                  <a:pt x="4561484" y="1609344"/>
                </a:moveTo>
                <a:lnTo>
                  <a:pt x="0" y="1609344"/>
                </a:lnTo>
                <a:lnTo>
                  <a:pt x="0" y="1928698"/>
                </a:lnTo>
                <a:lnTo>
                  <a:pt x="4561484" y="1928698"/>
                </a:lnTo>
                <a:lnTo>
                  <a:pt x="4561484" y="160934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95914" y="853310"/>
            <a:ext cx="8677275" cy="342328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201295" indent="-18859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201295" algn="l"/>
              </a:tabLst>
            </a:pPr>
            <a:r>
              <a:rPr sz="2300" b="1" spc="-10" dirty="0">
                <a:latin typeface="Calibri"/>
                <a:cs typeface="Calibri"/>
              </a:rPr>
              <a:t>Maternal </a:t>
            </a:r>
            <a:r>
              <a:rPr sz="2300" b="1" spc="-5" dirty="0">
                <a:latin typeface="Calibri"/>
                <a:cs typeface="Calibri"/>
              </a:rPr>
              <a:t>outcomes</a:t>
            </a:r>
            <a:endParaRPr sz="2300">
              <a:latin typeface="Calibri"/>
              <a:cs typeface="Calibri"/>
            </a:endParaRPr>
          </a:p>
          <a:p>
            <a:pPr marL="12700" marR="5080" indent="59055">
              <a:lnSpc>
                <a:spcPts val="1980"/>
              </a:lnSpc>
              <a:spcBef>
                <a:spcPts val="815"/>
              </a:spcBef>
            </a:pPr>
            <a:r>
              <a:rPr sz="2050" b="1" spc="-5" dirty="0">
                <a:solidFill>
                  <a:srgbClr val="5B9BD5"/>
                </a:solidFill>
                <a:latin typeface="Calibri"/>
                <a:cs typeface="Calibri"/>
              </a:rPr>
              <a:t>Uterine</a:t>
            </a:r>
            <a:r>
              <a:rPr sz="2050" b="1" dirty="0">
                <a:solidFill>
                  <a:srgbClr val="5B9BD5"/>
                </a:solidFill>
                <a:latin typeface="Calibri"/>
                <a:cs typeface="Calibri"/>
              </a:rPr>
              <a:t> rupture</a:t>
            </a:r>
            <a:r>
              <a:rPr sz="2050" b="1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205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The incidence</a:t>
            </a:r>
            <a:r>
              <a:rPr sz="2050" spc="30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of</a:t>
            </a:r>
            <a:r>
              <a:rPr sz="2050" spc="-1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uterine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rupture</a:t>
            </a:r>
            <a:r>
              <a:rPr sz="2050" spc="10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is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low</a:t>
            </a:r>
            <a:r>
              <a:rPr sz="2050" spc="-10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, but </a:t>
            </a:r>
            <a:r>
              <a:rPr sz="2050" spc="5" dirty="0">
                <a:latin typeface="Calibri"/>
                <a:cs typeface="Calibri"/>
              </a:rPr>
              <a:t>when</a:t>
            </a:r>
            <a:r>
              <a:rPr sz="2050" spc="1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it </a:t>
            </a:r>
            <a:r>
              <a:rPr sz="2050" spc="-5" dirty="0">
                <a:latin typeface="Calibri"/>
                <a:cs typeface="Calibri"/>
              </a:rPr>
              <a:t>occurs,</a:t>
            </a:r>
            <a:r>
              <a:rPr sz="2050" dirty="0">
                <a:latin typeface="Calibri"/>
                <a:cs typeface="Calibri"/>
              </a:rPr>
              <a:t> it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is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often</a:t>
            </a:r>
            <a:r>
              <a:rPr sz="2050" dirty="0">
                <a:latin typeface="Calibri"/>
                <a:cs typeface="Calibri"/>
              </a:rPr>
              <a:t> associated</a:t>
            </a:r>
            <a:r>
              <a:rPr sz="2050" spc="5" dirty="0">
                <a:latin typeface="Calibri"/>
                <a:cs typeface="Calibri"/>
              </a:rPr>
              <a:t> with </a:t>
            </a:r>
            <a:r>
              <a:rPr sz="2050" spc="-20" dirty="0">
                <a:latin typeface="Calibri"/>
                <a:cs typeface="Calibri"/>
              </a:rPr>
              <a:t>TOLAC</a:t>
            </a:r>
            <a:r>
              <a:rPr sz="2050" spc="2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more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than</a:t>
            </a:r>
            <a:r>
              <a:rPr sz="2050" spc="1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PRCD</a:t>
            </a:r>
            <a:r>
              <a:rPr sz="2050" spc="1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and</a:t>
            </a:r>
            <a:r>
              <a:rPr sz="2050" spc="1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is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potentially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life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threatening.</a:t>
            </a:r>
            <a:endParaRPr sz="2050">
              <a:latin typeface="Calibri"/>
              <a:cs typeface="Calibri"/>
            </a:endParaRPr>
          </a:p>
          <a:p>
            <a:pPr marL="12700" marR="56515" indent="59055">
              <a:lnSpc>
                <a:spcPts val="1980"/>
              </a:lnSpc>
              <a:spcBef>
                <a:spcPts val="835"/>
              </a:spcBef>
            </a:pPr>
            <a:r>
              <a:rPr sz="2050" b="1" dirty="0">
                <a:solidFill>
                  <a:srgbClr val="5B9BD5"/>
                </a:solidFill>
                <a:latin typeface="Calibri"/>
                <a:cs typeface="Calibri"/>
              </a:rPr>
              <a:t>Risk</a:t>
            </a:r>
            <a:r>
              <a:rPr sz="2050" b="1" spc="5" dirty="0">
                <a:solidFill>
                  <a:srgbClr val="5B9BD5"/>
                </a:solidFill>
                <a:latin typeface="Calibri"/>
                <a:cs typeface="Calibri"/>
              </a:rPr>
              <a:t> </a:t>
            </a:r>
            <a:r>
              <a:rPr sz="2050" b="1" dirty="0">
                <a:solidFill>
                  <a:srgbClr val="5B9BD5"/>
                </a:solidFill>
                <a:latin typeface="Calibri"/>
                <a:cs typeface="Calibri"/>
              </a:rPr>
              <a:t>if</a:t>
            </a:r>
            <a:r>
              <a:rPr sz="2050" b="1" spc="-5" dirty="0">
                <a:solidFill>
                  <a:srgbClr val="5B9BD5"/>
                </a:solidFill>
                <a:latin typeface="Calibri"/>
                <a:cs typeface="Calibri"/>
              </a:rPr>
              <a:t> failed</a:t>
            </a:r>
            <a:r>
              <a:rPr sz="2050" b="1" spc="5" dirty="0">
                <a:solidFill>
                  <a:srgbClr val="5B9BD5"/>
                </a:solidFill>
                <a:latin typeface="Calibri"/>
                <a:cs typeface="Calibri"/>
              </a:rPr>
              <a:t> </a:t>
            </a:r>
            <a:r>
              <a:rPr sz="2050" b="1" spc="-10" dirty="0">
                <a:solidFill>
                  <a:srgbClr val="5B9BD5"/>
                </a:solidFill>
                <a:latin typeface="Calibri"/>
                <a:cs typeface="Calibri"/>
              </a:rPr>
              <a:t>VBAC</a:t>
            </a:r>
            <a:r>
              <a:rPr sz="2050" b="1" spc="-5" dirty="0">
                <a:solidFill>
                  <a:srgbClr val="5B9BD5"/>
                </a:solidFill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, which</a:t>
            </a:r>
            <a:r>
              <a:rPr sz="2050" spc="1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associated </a:t>
            </a:r>
            <a:r>
              <a:rPr sz="2050" spc="5" dirty="0">
                <a:latin typeface="Calibri"/>
                <a:cs typeface="Calibri"/>
              </a:rPr>
              <a:t>with</a:t>
            </a:r>
            <a:r>
              <a:rPr sz="2050" spc="-5" dirty="0">
                <a:latin typeface="Calibri"/>
                <a:cs typeface="Calibri"/>
              </a:rPr>
              <a:t> </a:t>
            </a:r>
            <a:r>
              <a:rPr sz="2050" dirty="0">
                <a:solidFill>
                  <a:srgbClr val="FF0000"/>
                </a:solidFill>
                <a:latin typeface="Calibri"/>
                <a:cs typeface="Calibri"/>
              </a:rPr>
              <a:t>higher</a:t>
            </a:r>
            <a:r>
              <a:rPr sz="205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50" dirty="0">
                <a:solidFill>
                  <a:srgbClr val="FF0000"/>
                </a:solidFill>
                <a:latin typeface="Calibri"/>
                <a:cs typeface="Calibri"/>
              </a:rPr>
              <a:t>risk of</a:t>
            </a:r>
            <a:r>
              <a:rPr sz="2050" spc="5" dirty="0">
                <a:solidFill>
                  <a:srgbClr val="FF0000"/>
                </a:solidFill>
                <a:latin typeface="Calibri"/>
                <a:cs typeface="Calibri"/>
              </a:rPr>
              <a:t> chorioamnionitis</a:t>
            </a:r>
            <a:r>
              <a:rPr sz="2050" dirty="0">
                <a:solidFill>
                  <a:srgbClr val="FF0000"/>
                </a:solidFill>
                <a:latin typeface="Calibri"/>
                <a:cs typeface="Calibri"/>
              </a:rPr>
              <a:t> , </a:t>
            </a:r>
            <a:r>
              <a:rPr sz="2050" spc="5" dirty="0">
                <a:solidFill>
                  <a:srgbClr val="FF0000"/>
                </a:solidFill>
                <a:latin typeface="Calibri"/>
                <a:cs typeface="Calibri"/>
              </a:rPr>
              <a:t>PPH</a:t>
            </a:r>
            <a:r>
              <a:rPr sz="205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50" dirty="0">
                <a:solidFill>
                  <a:srgbClr val="FF0000"/>
                </a:solidFill>
                <a:latin typeface="Calibri"/>
                <a:cs typeface="Calibri"/>
              </a:rPr>
              <a:t>, </a:t>
            </a:r>
            <a:r>
              <a:rPr sz="2050" spc="-4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50" dirty="0">
                <a:solidFill>
                  <a:srgbClr val="FF0000"/>
                </a:solidFill>
                <a:latin typeface="Calibri"/>
                <a:cs typeface="Calibri"/>
              </a:rPr>
              <a:t>Blood</a:t>
            </a:r>
            <a:r>
              <a:rPr sz="205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50" spc="-5" dirty="0">
                <a:solidFill>
                  <a:srgbClr val="FF0000"/>
                </a:solidFill>
                <a:latin typeface="Calibri"/>
                <a:cs typeface="Calibri"/>
              </a:rPr>
              <a:t>transfusion</a:t>
            </a:r>
            <a:r>
              <a:rPr sz="205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50" dirty="0">
                <a:solidFill>
                  <a:srgbClr val="FF0000"/>
                </a:solidFill>
                <a:latin typeface="Calibri"/>
                <a:cs typeface="Calibri"/>
              </a:rPr>
              <a:t>, </a:t>
            </a:r>
            <a:r>
              <a:rPr sz="2050" spc="-15" dirty="0">
                <a:solidFill>
                  <a:srgbClr val="FF0000"/>
                </a:solidFill>
                <a:latin typeface="Calibri"/>
                <a:cs typeface="Calibri"/>
              </a:rPr>
              <a:t>hysterectomy</a:t>
            </a:r>
            <a:endParaRPr sz="2050">
              <a:latin typeface="Calibri"/>
              <a:cs typeface="Calibri"/>
            </a:endParaRPr>
          </a:p>
          <a:p>
            <a:pPr marL="71755">
              <a:lnSpc>
                <a:spcPct val="100000"/>
              </a:lnSpc>
              <a:spcBef>
                <a:spcPts val="355"/>
              </a:spcBef>
            </a:pPr>
            <a:r>
              <a:rPr sz="205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5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risk factor </a:t>
            </a:r>
            <a:r>
              <a:rPr sz="205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which</a:t>
            </a:r>
            <a:r>
              <a:rPr sz="205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5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predicts</a:t>
            </a:r>
            <a:r>
              <a:rPr sz="205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failure</a:t>
            </a:r>
            <a:r>
              <a:rPr sz="2050" b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5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was</a:t>
            </a:r>
            <a:r>
              <a:rPr sz="205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5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2050">
              <a:latin typeface="Calibri"/>
              <a:cs typeface="Calibri"/>
            </a:endParaRPr>
          </a:p>
          <a:p>
            <a:pPr marL="246379" indent="-233679">
              <a:lnSpc>
                <a:spcPct val="100000"/>
              </a:lnSpc>
              <a:spcBef>
                <a:spcPts val="345"/>
              </a:spcBef>
              <a:buSzPct val="95121"/>
              <a:buFont typeface="Wingdings"/>
              <a:buChar char=""/>
              <a:tabLst>
                <a:tab pos="246379" algn="l"/>
              </a:tabLst>
            </a:pPr>
            <a:r>
              <a:rPr sz="2050" spc="-25" dirty="0">
                <a:latin typeface="Calibri"/>
                <a:cs typeface="Calibri"/>
              </a:rPr>
              <a:t>Younger </a:t>
            </a:r>
            <a:r>
              <a:rPr sz="2050" spc="-5" dirty="0">
                <a:latin typeface="Calibri"/>
                <a:cs typeface="Calibri"/>
              </a:rPr>
              <a:t>age</a:t>
            </a:r>
            <a:endParaRPr sz="2050">
              <a:latin typeface="Calibri"/>
              <a:cs typeface="Calibri"/>
            </a:endParaRPr>
          </a:p>
          <a:p>
            <a:pPr marL="246379" indent="-233679">
              <a:lnSpc>
                <a:spcPct val="100000"/>
              </a:lnSpc>
              <a:spcBef>
                <a:spcPts val="350"/>
              </a:spcBef>
              <a:buSzPct val="95121"/>
              <a:buFont typeface="Wingdings"/>
              <a:buChar char=""/>
              <a:tabLst>
                <a:tab pos="246379" algn="l"/>
              </a:tabLst>
            </a:pPr>
            <a:r>
              <a:rPr sz="2050" dirty="0">
                <a:latin typeface="Calibri"/>
                <a:cs typeface="Calibri"/>
              </a:rPr>
              <a:t>Lack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of</a:t>
            </a:r>
            <a:r>
              <a:rPr sz="2050" spc="-15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previous vaginal</a:t>
            </a:r>
            <a:r>
              <a:rPr sz="2050" spc="-1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delivery</a:t>
            </a:r>
            <a:endParaRPr sz="2050">
              <a:latin typeface="Calibri"/>
              <a:cs typeface="Calibri"/>
            </a:endParaRPr>
          </a:p>
          <a:p>
            <a:pPr marL="246379" indent="-233679">
              <a:lnSpc>
                <a:spcPct val="100000"/>
              </a:lnSpc>
              <a:spcBef>
                <a:spcPts val="345"/>
              </a:spcBef>
              <a:buSzPct val="95121"/>
              <a:buFont typeface="Wingdings"/>
              <a:buChar char=""/>
              <a:tabLst>
                <a:tab pos="246379" algn="l"/>
              </a:tabLst>
            </a:pPr>
            <a:r>
              <a:rPr sz="2050" dirty="0">
                <a:latin typeface="Calibri"/>
                <a:cs typeface="Calibri"/>
              </a:rPr>
              <a:t>Induction</a:t>
            </a:r>
            <a:r>
              <a:rPr sz="2050" spc="-1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of</a:t>
            </a:r>
            <a:r>
              <a:rPr sz="2050" spc="-20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labor</a:t>
            </a:r>
            <a:endParaRPr sz="2050">
              <a:latin typeface="Calibri"/>
              <a:cs typeface="Calibri"/>
            </a:endParaRPr>
          </a:p>
          <a:p>
            <a:pPr marL="246379" indent="-234315">
              <a:lnSpc>
                <a:spcPct val="100000"/>
              </a:lnSpc>
              <a:spcBef>
                <a:spcPts val="340"/>
              </a:spcBef>
              <a:buSzPct val="95121"/>
              <a:buFont typeface="Wingdings"/>
              <a:buChar char=""/>
              <a:tabLst>
                <a:tab pos="247015" algn="l"/>
              </a:tabLst>
            </a:pPr>
            <a:r>
              <a:rPr sz="2050" spc="-10" dirty="0">
                <a:latin typeface="Calibri"/>
                <a:cs typeface="Calibri"/>
              </a:rPr>
              <a:t>Fetal </a:t>
            </a:r>
            <a:r>
              <a:rPr sz="2050" spc="-5" dirty="0">
                <a:latin typeface="Calibri"/>
                <a:cs typeface="Calibri"/>
              </a:rPr>
              <a:t>weight</a:t>
            </a:r>
            <a:r>
              <a:rPr sz="2050" spc="-1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more </a:t>
            </a:r>
            <a:r>
              <a:rPr sz="2050" spc="5" dirty="0">
                <a:latin typeface="Calibri"/>
                <a:cs typeface="Calibri"/>
              </a:rPr>
              <a:t>than</a:t>
            </a:r>
            <a:r>
              <a:rPr sz="2050" spc="-5" dirty="0">
                <a:latin typeface="Calibri"/>
                <a:cs typeface="Calibri"/>
              </a:rPr>
              <a:t> </a:t>
            </a:r>
            <a:r>
              <a:rPr sz="2050" spc="5" dirty="0">
                <a:latin typeface="Calibri"/>
                <a:cs typeface="Calibri"/>
              </a:rPr>
              <a:t>4</a:t>
            </a:r>
            <a:r>
              <a:rPr sz="2050" spc="-10" dirty="0">
                <a:latin typeface="Calibri"/>
                <a:cs typeface="Calibri"/>
              </a:rPr>
              <a:t> </a:t>
            </a:r>
            <a:r>
              <a:rPr sz="2050" spc="5" dirty="0">
                <a:latin typeface="Calibri"/>
                <a:cs typeface="Calibri"/>
              </a:rPr>
              <a:t>kg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8551" y="4309889"/>
            <a:ext cx="5156200" cy="3587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75"/>
              </a:lnSpc>
            </a:pPr>
            <a:r>
              <a:rPr sz="2300" b="1" spc="-10" dirty="0">
                <a:latin typeface="Calibri"/>
                <a:cs typeface="Calibri"/>
              </a:rPr>
              <a:t>Perinatal</a:t>
            </a:r>
            <a:r>
              <a:rPr sz="2300" b="1" spc="25" dirty="0">
                <a:latin typeface="Calibri"/>
                <a:cs typeface="Calibri"/>
              </a:rPr>
              <a:t> </a:t>
            </a:r>
            <a:r>
              <a:rPr sz="2300" b="1" spc="-5" dirty="0">
                <a:latin typeface="Calibri"/>
                <a:cs typeface="Calibri"/>
              </a:rPr>
              <a:t>mortality</a:t>
            </a:r>
            <a:r>
              <a:rPr sz="2300" b="1" spc="20" dirty="0">
                <a:latin typeface="Calibri"/>
                <a:cs typeface="Calibri"/>
              </a:rPr>
              <a:t> </a:t>
            </a:r>
            <a:r>
              <a:rPr sz="2300" b="1" dirty="0">
                <a:latin typeface="Calibri"/>
                <a:cs typeface="Calibri"/>
              </a:rPr>
              <a:t>and</a:t>
            </a:r>
            <a:r>
              <a:rPr sz="2300" b="1" spc="5" dirty="0">
                <a:latin typeface="Calibri"/>
                <a:cs typeface="Calibri"/>
              </a:rPr>
              <a:t> </a:t>
            </a:r>
            <a:r>
              <a:rPr sz="2300" b="1" spc="-5" dirty="0">
                <a:latin typeface="Calibri"/>
                <a:cs typeface="Calibri"/>
              </a:rPr>
              <a:t>neonatal</a:t>
            </a:r>
            <a:r>
              <a:rPr sz="2300" b="1" spc="10" dirty="0">
                <a:latin typeface="Calibri"/>
                <a:cs typeface="Calibri"/>
              </a:rPr>
              <a:t> </a:t>
            </a:r>
            <a:r>
              <a:rPr sz="2300" b="1" spc="-5" dirty="0">
                <a:latin typeface="Calibri"/>
                <a:cs typeface="Calibri"/>
              </a:rPr>
              <a:t>mortality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5914" y="4680393"/>
            <a:ext cx="8629650" cy="59118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>
              <a:lnSpc>
                <a:spcPts val="1980"/>
              </a:lnSpc>
              <a:spcBef>
                <a:spcPts val="575"/>
              </a:spcBef>
            </a:pPr>
            <a:r>
              <a:rPr sz="2050" dirty="0">
                <a:latin typeface="Calibri"/>
                <a:cs typeface="Calibri"/>
              </a:rPr>
              <a:t>–</a:t>
            </a:r>
            <a:r>
              <a:rPr sz="2050" spc="10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Perinatal</a:t>
            </a:r>
            <a:r>
              <a:rPr sz="2050" spc="2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mortality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and</a:t>
            </a:r>
            <a:r>
              <a:rPr sz="2050" spc="2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neonatal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mortality</a:t>
            </a:r>
            <a:r>
              <a:rPr sz="2050" spc="20" dirty="0">
                <a:latin typeface="Calibri"/>
                <a:cs typeface="Calibri"/>
              </a:rPr>
              <a:t> </a:t>
            </a:r>
            <a:r>
              <a:rPr sz="2050" spc="-15" dirty="0">
                <a:latin typeface="Calibri"/>
                <a:cs typeface="Calibri"/>
              </a:rPr>
              <a:t>rates</a:t>
            </a:r>
            <a:r>
              <a:rPr sz="2050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were</a:t>
            </a:r>
            <a:r>
              <a:rPr sz="2050" spc="2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higher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spc="-15" dirty="0">
                <a:latin typeface="Calibri"/>
                <a:cs typeface="Calibri"/>
              </a:rPr>
              <a:t>for</a:t>
            </a:r>
            <a:r>
              <a:rPr sz="2050" spc="15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TOLAC</a:t>
            </a:r>
            <a:r>
              <a:rPr sz="2050" spc="10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than</a:t>
            </a:r>
            <a:r>
              <a:rPr sz="2050" spc="20" dirty="0">
                <a:latin typeface="Calibri"/>
                <a:cs typeface="Calibri"/>
              </a:rPr>
              <a:t> </a:t>
            </a:r>
            <a:r>
              <a:rPr sz="2050" spc="-15" dirty="0">
                <a:latin typeface="Calibri"/>
                <a:cs typeface="Calibri"/>
              </a:rPr>
              <a:t>for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PRCD</a:t>
            </a:r>
            <a:endParaRPr sz="2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570" y="220037"/>
            <a:ext cx="446976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50" dirty="0">
                <a:solidFill>
                  <a:srgbClr val="000000"/>
                </a:solidFill>
              </a:rPr>
              <a:t>CANDIDATES</a:t>
            </a:r>
            <a:r>
              <a:rPr spc="-105" dirty="0">
                <a:solidFill>
                  <a:srgbClr val="000000"/>
                </a:solidFill>
              </a:rPr>
              <a:t> </a:t>
            </a:r>
            <a:r>
              <a:rPr spc="-15" dirty="0">
                <a:solidFill>
                  <a:srgbClr val="000000"/>
                </a:solidFill>
              </a:rPr>
              <a:t>FOR</a:t>
            </a:r>
            <a:r>
              <a:rPr spc="-105" dirty="0">
                <a:solidFill>
                  <a:srgbClr val="000000"/>
                </a:solidFill>
              </a:rPr>
              <a:t> </a:t>
            </a:r>
            <a:r>
              <a:rPr spc="-35" dirty="0">
                <a:solidFill>
                  <a:srgbClr val="000000"/>
                </a:solidFill>
              </a:rPr>
              <a:t>TOLAC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3570" y="1386034"/>
            <a:ext cx="8764905" cy="118745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300" b="1" dirty="0">
                <a:latin typeface="Calibri"/>
                <a:cs typeface="Calibri"/>
              </a:rPr>
              <a:t>Optimal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10" dirty="0">
                <a:latin typeface="Calibri"/>
                <a:cs typeface="Calibri"/>
              </a:rPr>
              <a:t>candidates:</a:t>
            </a:r>
            <a:endParaRPr sz="2300">
              <a:latin typeface="Calibri"/>
              <a:cs typeface="Calibri"/>
            </a:endParaRPr>
          </a:p>
          <a:p>
            <a:pPr marL="12700" marR="5080">
              <a:lnSpc>
                <a:spcPts val="2500"/>
              </a:lnSpc>
              <a:spcBef>
                <a:spcPts val="870"/>
              </a:spcBef>
            </a:pP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23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ideal</a:t>
            </a:r>
            <a:r>
              <a:rPr sz="23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FF0000"/>
                </a:solidFill>
                <a:latin typeface="Calibri"/>
                <a:cs typeface="Calibri"/>
              </a:rPr>
              <a:t>candidates</a:t>
            </a:r>
            <a:r>
              <a:rPr sz="23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23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FF0000"/>
                </a:solidFill>
                <a:latin typeface="Calibri"/>
                <a:cs typeface="Calibri"/>
              </a:rPr>
              <a:t>TOLAC</a:t>
            </a: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0000"/>
                </a:solidFill>
                <a:latin typeface="Calibri"/>
                <a:cs typeface="Calibri"/>
              </a:rPr>
              <a:t>are</a:t>
            </a: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 women </a:t>
            </a:r>
            <a:r>
              <a:rPr sz="2300" spc="5" dirty="0">
                <a:solidFill>
                  <a:srgbClr val="FF0000"/>
                </a:solidFill>
                <a:latin typeface="Calibri"/>
                <a:cs typeface="Calibri"/>
              </a:rPr>
              <a:t>with </a:t>
            </a: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3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high</a:t>
            </a:r>
            <a:r>
              <a:rPr sz="23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0000"/>
                </a:solidFill>
                <a:latin typeface="Calibri"/>
                <a:cs typeface="Calibri"/>
              </a:rPr>
              <a:t>likelihood</a:t>
            </a:r>
            <a:r>
              <a:rPr sz="23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3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0000"/>
                </a:solidFill>
                <a:latin typeface="Calibri"/>
                <a:cs typeface="Calibri"/>
              </a:rPr>
              <a:t>VBAC </a:t>
            </a:r>
            <a:r>
              <a:rPr sz="2300" spc="-5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3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3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very </a:t>
            </a:r>
            <a:r>
              <a:rPr sz="2300" spc="-5" dirty="0">
                <a:solidFill>
                  <a:srgbClr val="FF0000"/>
                </a:solidFill>
                <a:latin typeface="Calibri"/>
                <a:cs typeface="Calibri"/>
              </a:rPr>
              <a:t>low</a:t>
            </a:r>
            <a:r>
              <a:rPr sz="23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0000"/>
                </a:solidFill>
                <a:latin typeface="Calibri"/>
                <a:cs typeface="Calibri"/>
              </a:rPr>
              <a:t>likelihood</a:t>
            </a:r>
            <a:r>
              <a:rPr sz="23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3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FF0000"/>
                </a:solidFill>
                <a:latin typeface="Calibri"/>
                <a:cs typeface="Calibri"/>
              </a:rPr>
              <a:t>intrapartum</a:t>
            </a:r>
            <a:r>
              <a:rPr sz="230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FF0000"/>
                </a:solidFill>
                <a:latin typeface="Calibri"/>
                <a:cs typeface="Calibri"/>
              </a:rPr>
              <a:t>uterine</a:t>
            </a:r>
            <a:r>
              <a:rPr sz="23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FF0000"/>
                </a:solidFill>
                <a:latin typeface="Calibri"/>
                <a:cs typeface="Calibri"/>
              </a:rPr>
              <a:t>rupture.</a:t>
            </a:r>
            <a:endParaRPr sz="23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06301" y="2642080"/>
          <a:ext cx="6635114" cy="16231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1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4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63">
                <a:tc gridSpan="3">
                  <a:txBody>
                    <a:bodyPr/>
                    <a:lstStyle/>
                    <a:p>
                      <a:pPr>
                        <a:lnSpc>
                          <a:spcPts val="2675"/>
                        </a:lnSpc>
                      </a:pPr>
                      <a:r>
                        <a:rPr sz="2300" b="1" dirty="0">
                          <a:latin typeface="Calibri"/>
                          <a:cs typeface="Calibri"/>
                        </a:rPr>
                        <a:t>1-only</a:t>
                      </a:r>
                      <a:r>
                        <a:rPr sz="23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One</a:t>
                      </a:r>
                      <a:r>
                        <a:rPr sz="2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prior</a:t>
                      </a:r>
                      <a:r>
                        <a:rPr sz="23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low</a:t>
                      </a:r>
                      <a:r>
                        <a:rPr sz="2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5" dirty="0">
                          <a:latin typeface="Calibri"/>
                          <a:cs typeface="Calibri"/>
                        </a:rPr>
                        <a:t>transverse</a:t>
                      </a:r>
                      <a:r>
                        <a:rPr sz="23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5" dirty="0">
                          <a:latin typeface="Calibri"/>
                          <a:cs typeface="Calibri"/>
                        </a:rPr>
                        <a:t>uterine</a:t>
                      </a:r>
                      <a:r>
                        <a:rPr sz="2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incision</a:t>
                      </a:r>
                      <a:r>
                        <a:rPr sz="23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762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82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300" b="1" dirty="0">
                          <a:latin typeface="Calibri"/>
                          <a:cs typeface="Calibri"/>
                        </a:rPr>
                        <a:t>2-</a:t>
                      </a:r>
                      <a:r>
                        <a:rPr sz="23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Non</a:t>
                      </a:r>
                      <a:r>
                        <a:rPr sz="2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latin typeface="Calibri"/>
                          <a:cs typeface="Calibri"/>
                        </a:rPr>
                        <a:t>repetitive</a:t>
                      </a:r>
                      <a:r>
                        <a:rPr sz="23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5" dirty="0">
                          <a:latin typeface="Calibri"/>
                          <a:cs typeface="Calibri"/>
                        </a:rPr>
                        <a:t>cesarean</a:t>
                      </a:r>
                      <a:r>
                        <a:rPr sz="23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5" dirty="0">
                          <a:latin typeface="Calibri"/>
                          <a:cs typeface="Calibri"/>
                        </a:rPr>
                        <a:t>indication</a:t>
                      </a:r>
                      <a:r>
                        <a:rPr sz="2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5" dirty="0">
                          <a:latin typeface="Calibri"/>
                          <a:cs typeface="Calibri"/>
                        </a:rPr>
                        <a:t>breech</a:t>
                      </a:r>
                      <a:r>
                        <a:rPr sz="23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latin typeface="Calibri"/>
                          <a:cs typeface="Calibri"/>
                        </a:rPr>
                        <a:t>previa)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8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b="1" dirty="0">
                          <a:latin typeface="Calibri"/>
                          <a:cs typeface="Calibri"/>
                        </a:rPr>
                        <a:t>3-</a:t>
                      </a:r>
                      <a:r>
                        <a:rPr sz="2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periods</a:t>
                      </a:r>
                      <a:r>
                        <a:rPr sz="2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18</a:t>
                      </a:r>
                      <a:r>
                        <a:rPr sz="2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months</a:t>
                      </a:r>
                      <a:r>
                        <a:rPr sz="2300" b="1" spc="-5" dirty="0">
                          <a:latin typeface="Calibri"/>
                          <a:cs typeface="Calibri"/>
                        </a:rPr>
                        <a:t> between</a:t>
                      </a:r>
                      <a:r>
                        <a:rPr sz="23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5" dirty="0">
                          <a:latin typeface="Calibri"/>
                          <a:cs typeface="Calibri"/>
                        </a:rPr>
                        <a:t>pregnancy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300" b="1" dirty="0">
                          <a:latin typeface="Calibri"/>
                          <a:cs typeface="Calibri"/>
                        </a:rPr>
                        <a:t>4-</a:t>
                      </a:r>
                      <a:r>
                        <a:rPr sz="23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5" dirty="0">
                          <a:latin typeface="Calibri"/>
                          <a:cs typeface="Calibri"/>
                        </a:rPr>
                        <a:t>clinically</a:t>
                      </a:r>
                      <a:r>
                        <a:rPr sz="23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5" dirty="0">
                          <a:latin typeface="Calibri"/>
                          <a:cs typeface="Calibri"/>
                        </a:rPr>
                        <a:t>adequate</a:t>
                      </a:r>
                      <a:r>
                        <a:rPr sz="2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pelvis</a:t>
                      </a:r>
                      <a:r>
                        <a:rPr sz="2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(no</a:t>
                      </a:r>
                      <a:r>
                        <a:rPr sz="2300" b="1" spc="-5" dirty="0">
                          <a:latin typeface="Calibri"/>
                          <a:cs typeface="Calibri"/>
                        </a:rPr>
                        <a:t> CPD)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9008136" y="602844"/>
            <a:ext cx="1050290" cy="2089785"/>
          </a:xfrm>
          <a:custGeom>
            <a:avLst/>
            <a:gdLst/>
            <a:ahLst/>
            <a:cxnLst/>
            <a:rect l="l" t="t" r="r" b="b"/>
            <a:pathLst>
              <a:path w="1050290" h="2089785">
                <a:moveTo>
                  <a:pt x="1050264" y="0"/>
                </a:moveTo>
                <a:lnTo>
                  <a:pt x="419" y="1044816"/>
                </a:lnTo>
                <a:lnTo>
                  <a:pt x="191668" y="1235163"/>
                </a:lnTo>
                <a:lnTo>
                  <a:pt x="0" y="1426832"/>
                </a:lnTo>
                <a:lnTo>
                  <a:pt x="376453" y="1803285"/>
                </a:lnTo>
                <a:lnTo>
                  <a:pt x="569048" y="1610741"/>
                </a:lnTo>
                <a:lnTo>
                  <a:pt x="1050264" y="2089632"/>
                </a:lnTo>
                <a:lnTo>
                  <a:pt x="1050264" y="0"/>
                </a:lnTo>
                <a:close/>
              </a:path>
            </a:pathLst>
          </a:custGeom>
          <a:solidFill>
            <a:srgbClr val="FFC000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3810217"/>
            <a:ext cx="836930" cy="1664970"/>
          </a:xfrm>
          <a:custGeom>
            <a:avLst/>
            <a:gdLst/>
            <a:ahLst/>
            <a:cxnLst/>
            <a:rect l="l" t="t" r="r" b="b"/>
            <a:pathLst>
              <a:path w="836930" h="1664970">
                <a:moveTo>
                  <a:pt x="836587" y="1130706"/>
                </a:moveTo>
                <a:lnTo>
                  <a:pt x="686816" y="980948"/>
                </a:lnTo>
                <a:lnTo>
                  <a:pt x="836104" y="832332"/>
                </a:lnTo>
                <a:lnTo>
                  <a:pt x="0" y="0"/>
                </a:lnTo>
                <a:lnTo>
                  <a:pt x="0" y="1664665"/>
                </a:lnTo>
                <a:lnTo>
                  <a:pt x="402920" y="1263573"/>
                </a:lnTo>
                <a:lnTo>
                  <a:pt x="553326" y="1413967"/>
                </a:lnTo>
                <a:lnTo>
                  <a:pt x="836587" y="1130706"/>
                </a:lnTo>
                <a:close/>
              </a:path>
            </a:pathLst>
          </a:custGeom>
          <a:solidFill>
            <a:srgbClr val="4472C4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0844" y="558712"/>
            <a:ext cx="4154804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spc="-35" dirty="0">
                <a:solidFill>
                  <a:srgbClr val="000000"/>
                </a:solidFill>
              </a:rPr>
              <a:t>Inappropriate</a:t>
            </a:r>
            <a:r>
              <a:rPr sz="3300" spc="-145" dirty="0">
                <a:solidFill>
                  <a:srgbClr val="000000"/>
                </a:solidFill>
              </a:rPr>
              <a:t> </a:t>
            </a:r>
            <a:r>
              <a:rPr sz="3300" spc="-35" dirty="0">
                <a:solidFill>
                  <a:srgbClr val="000000"/>
                </a:solidFill>
              </a:rPr>
              <a:t>candidates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593570" y="1385769"/>
            <a:ext cx="6906895" cy="235966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01295" indent="-189230">
              <a:lnSpc>
                <a:spcPct val="100000"/>
              </a:lnSpc>
              <a:spcBef>
                <a:spcPts val="590"/>
              </a:spcBef>
              <a:buFont typeface="Arial MT"/>
              <a:buChar char="•"/>
              <a:tabLst>
                <a:tab pos="201930" algn="l"/>
              </a:tabLst>
            </a:pPr>
            <a:r>
              <a:rPr sz="2650" b="1" spc="-10" dirty="0">
                <a:solidFill>
                  <a:srgbClr val="FF0000"/>
                </a:solidFill>
                <a:latin typeface="Calibri"/>
                <a:cs typeface="Calibri"/>
              </a:rPr>
              <a:t>Prior</a:t>
            </a:r>
            <a:r>
              <a:rPr sz="265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5" dirty="0">
                <a:solidFill>
                  <a:srgbClr val="FF0000"/>
                </a:solidFill>
                <a:latin typeface="Calibri"/>
                <a:cs typeface="Calibri"/>
              </a:rPr>
              <a:t>transfundal</a:t>
            </a:r>
            <a:r>
              <a:rPr sz="265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0" dirty="0">
                <a:solidFill>
                  <a:srgbClr val="FF0000"/>
                </a:solidFill>
                <a:latin typeface="Calibri"/>
                <a:cs typeface="Calibri"/>
              </a:rPr>
              <a:t>uterine</a:t>
            </a:r>
            <a:r>
              <a:rPr sz="265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incision</a:t>
            </a:r>
            <a:endParaRPr sz="2650">
              <a:latin typeface="Calibri"/>
              <a:cs typeface="Calibri"/>
            </a:endParaRPr>
          </a:p>
          <a:p>
            <a:pPr marL="201295" indent="-189230">
              <a:lnSpc>
                <a:spcPct val="100000"/>
              </a:lnSpc>
              <a:spcBef>
                <a:spcPts val="495"/>
              </a:spcBef>
              <a:buFont typeface="Arial MT"/>
              <a:buChar char="•"/>
              <a:tabLst>
                <a:tab pos="201930" algn="l"/>
              </a:tabLst>
            </a:pPr>
            <a:r>
              <a:rPr sz="2650" b="1" spc="-15" dirty="0">
                <a:solidFill>
                  <a:srgbClr val="FF0000"/>
                </a:solidFill>
                <a:latin typeface="Calibri"/>
                <a:cs typeface="Calibri"/>
              </a:rPr>
              <a:t>Previous</a:t>
            </a:r>
            <a:r>
              <a:rPr sz="265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0" dirty="0">
                <a:solidFill>
                  <a:srgbClr val="FF0000"/>
                </a:solidFill>
                <a:latin typeface="Calibri"/>
                <a:cs typeface="Calibri"/>
              </a:rPr>
              <a:t>delivery within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 18 </a:t>
            </a:r>
            <a:r>
              <a:rPr sz="2650" b="1" spc="-10" dirty="0">
                <a:solidFill>
                  <a:srgbClr val="FF0000"/>
                </a:solidFill>
                <a:latin typeface="Calibri"/>
                <a:cs typeface="Calibri"/>
              </a:rPr>
              <a:t>months</a:t>
            </a:r>
            <a:endParaRPr sz="2650">
              <a:latin typeface="Calibri"/>
              <a:cs typeface="Calibri"/>
            </a:endParaRPr>
          </a:p>
          <a:p>
            <a:pPr marL="201295" indent="-189230">
              <a:lnSpc>
                <a:spcPct val="100000"/>
              </a:lnSpc>
              <a:spcBef>
                <a:spcPts val="495"/>
              </a:spcBef>
              <a:buFont typeface="Arial MT"/>
              <a:buChar char="•"/>
              <a:tabLst>
                <a:tab pos="201930" algn="l"/>
              </a:tabLst>
            </a:pPr>
            <a:r>
              <a:rPr sz="2650" b="1" spc="-25" dirty="0">
                <a:solidFill>
                  <a:srgbClr val="FF0000"/>
                </a:solidFill>
                <a:latin typeface="Calibri"/>
                <a:cs typeface="Calibri"/>
              </a:rPr>
              <a:t>Transmyometrial</a:t>
            </a:r>
            <a:r>
              <a:rPr sz="265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incisions </a:t>
            </a:r>
            <a:r>
              <a:rPr sz="2650" b="1" spc="-25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265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open</a:t>
            </a:r>
            <a:r>
              <a:rPr sz="265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25" dirty="0">
                <a:solidFill>
                  <a:srgbClr val="FF0000"/>
                </a:solidFill>
                <a:latin typeface="Calibri"/>
                <a:cs typeface="Calibri"/>
              </a:rPr>
              <a:t>fetal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5" dirty="0">
                <a:solidFill>
                  <a:srgbClr val="FF0000"/>
                </a:solidFill>
                <a:latin typeface="Calibri"/>
                <a:cs typeface="Calibri"/>
              </a:rPr>
              <a:t>surgery</a:t>
            </a:r>
            <a:endParaRPr sz="2650">
              <a:latin typeface="Calibri"/>
              <a:cs typeface="Calibri"/>
            </a:endParaRPr>
          </a:p>
          <a:p>
            <a:pPr marL="201295" indent="-189230">
              <a:lnSpc>
                <a:spcPct val="100000"/>
              </a:lnSpc>
              <a:spcBef>
                <a:spcPts val="500"/>
              </a:spcBef>
              <a:buFont typeface="Arial MT"/>
              <a:buChar char="•"/>
              <a:tabLst>
                <a:tab pos="201930" algn="l"/>
              </a:tabLst>
            </a:pPr>
            <a:r>
              <a:rPr sz="2650" b="1" spc="-25" dirty="0">
                <a:solidFill>
                  <a:srgbClr val="FF0000"/>
                </a:solidFill>
                <a:latin typeface="Calibri"/>
                <a:cs typeface="Calibri"/>
              </a:rPr>
              <a:t>Transmyometrial</a:t>
            </a:r>
            <a:r>
              <a:rPr sz="265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incisions</a:t>
            </a:r>
            <a:r>
              <a:rPr sz="265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2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265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5" dirty="0">
                <a:solidFill>
                  <a:srgbClr val="FF0000"/>
                </a:solidFill>
                <a:latin typeface="Calibri"/>
                <a:cs typeface="Calibri"/>
              </a:rPr>
              <a:t>resect</a:t>
            </a:r>
            <a:r>
              <a:rPr sz="265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5" dirty="0">
                <a:solidFill>
                  <a:srgbClr val="FF0000"/>
                </a:solidFill>
                <a:latin typeface="Calibri"/>
                <a:cs typeface="Calibri"/>
              </a:rPr>
              <a:t>leiomyomas</a:t>
            </a:r>
            <a:endParaRPr sz="2650">
              <a:latin typeface="Calibri"/>
              <a:cs typeface="Calibri"/>
            </a:endParaRPr>
          </a:p>
          <a:p>
            <a:pPr marL="201295" indent="-189230">
              <a:lnSpc>
                <a:spcPct val="100000"/>
              </a:lnSpc>
              <a:spcBef>
                <a:spcPts val="495"/>
              </a:spcBef>
              <a:buFont typeface="Arial MT"/>
              <a:buChar char="•"/>
              <a:tabLst>
                <a:tab pos="201930" algn="l"/>
              </a:tabLst>
            </a:pPr>
            <a:r>
              <a:rPr sz="2650" b="1" spc="-10" dirty="0">
                <a:solidFill>
                  <a:srgbClr val="FF0000"/>
                </a:solidFill>
                <a:latin typeface="Calibri"/>
                <a:cs typeface="Calibri"/>
              </a:rPr>
              <a:t>Prior</a:t>
            </a:r>
            <a:r>
              <a:rPr sz="265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0" dirty="0">
                <a:solidFill>
                  <a:srgbClr val="FF0000"/>
                </a:solidFill>
                <a:latin typeface="Calibri"/>
                <a:cs typeface="Calibri"/>
              </a:rPr>
              <a:t>uterine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5" dirty="0">
                <a:solidFill>
                  <a:srgbClr val="FF0000"/>
                </a:solidFill>
                <a:latin typeface="Calibri"/>
                <a:cs typeface="Calibri"/>
              </a:rPr>
              <a:t>rupture</a:t>
            </a:r>
            <a:r>
              <a:rPr sz="265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265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0" dirty="0">
                <a:solidFill>
                  <a:srgbClr val="FF0000"/>
                </a:solidFill>
                <a:latin typeface="Calibri"/>
                <a:cs typeface="Calibri"/>
              </a:rPr>
              <a:t>dehiscence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008136" y="602844"/>
            <a:ext cx="1050290" cy="2089785"/>
          </a:xfrm>
          <a:custGeom>
            <a:avLst/>
            <a:gdLst/>
            <a:ahLst/>
            <a:cxnLst/>
            <a:rect l="l" t="t" r="r" b="b"/>
            <a:pathLst>
              <a:path w="1050290" h="2089785">
                <a:moveTo>
                  <a:pt x="1050264" y="0"/>
                </a:moveTo>
                <a:lnTo>
                  <a:pt x="419" y="1044816"/>
                </a:lnTo>
                <a:lnTo>
                  <a:pt x="191668" y="1235163"/>
                </a:lnTo>
                <a:lnTo>
                  <a:pt x="0" y="1426832"/>
                </a:lnTo>
                <a:lnTo>
                  <a:pt x="376453" y="1803285"/>
                </a:lnTo>
                <a:lnTo>
                  <a:pt x="569048" y="1610741"/>
                </a:lnTo>
                <a:lnTo>
                  <a:pt x="1050264" y="2089632"/>
                </a:lnTo>
                <a:lnTo>
                  <a:pt x="1050264" y="0"/>
                </a:lnTo>
                <a:close/>
              </a:path>
            </a:pathLst>
          </a:custGeom>
          <a:solidFill>
            <a:srgbClr val="FFC000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3810217"/>
            <a:ext cx="836930" cy="1664970"/>
          </a:xfrm>
          <a:custGeom>
            <a:avLst/>
            <a:gdLst/>
            <a:ahLst/>
            <a:cxnLst/>
            <a:rect l="l" t="t" r="r" b="b"/>
            <a:pathLst>
              <a:path w="836930" h="1664970">
                <a:moveTo>
                  <a:pt x="836587" y="1130706"/>
                </a:moveTo>
                <a:lnTo>
                  <a:pt x="686816" y="980948"/>
                </a:lnTo>
                <a:lnTo>
                  <a:pt x="836104" y="832332"/>
                </a:lnTo>
                <a:lnTo>
                  <a:pt x="0" y="0"/>
                </a:lnTo>
                <a:lnTo>
                  <a:pt x="0" y="1664665"/>
                </a:lnTo>
                <a:lnTo>
                  <a:pt x="402920" y="1263573"/>
                </a:lnTo>
                <a:lnTo>
                  <a:pt x="553326" y="1413967"/>
                </a:lnTo>
                <a:lnTo>
                  <a:pt x="836587" y="1130706"/>
                </a:lnTo>
                <a:close/>
              </a:path>
            </a:pathLst>
          </a:custGeom>
          <a:solidFill>
            <a:srgbClr val="4472C4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6396723" y="582623"/>
            <a:ext cx="1538605" cy="1456690"/>
            <a:chOff x="6396723" y="582623"/>
            <a:chExt cx="1538605" cy="145669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99341" y="585242"/>
              <a:ext cx="1533277" cy="145092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399342" y="585242"/>
              <a:ext cx="1533525" cy="1450975"/>
            </a:xfrm>
            <a:custGeom>
              <a:avLst/>
              <a:gdLst/>
              <a:ahLst/>
              <a:cxnLst/>
              <a:rect l="l" t="t" r="r" b="b"/>
              <a:pathLst>
                <a:path w="1533525" h="1450975">
                  <a:moveTo>
                    <a:pt x="0" y="365036"/>
                  </a:moveTo>
                  <a:lnTo>
                    <a:pt x="329098" y="0"/>
                  </a:lnTo>
                  <a:lnTo>
                    <a:pt x="766638" y="394582"/>
                  </a:lnTo>
                  <a:lnTo>
                    <a:pt x="1204179" y="0"/>
                  </a:lnTo>
                  <a:lnTo>
                    <a:pt x="1533277" y="365036"/>
                  </a:lnTo>
                  <a:lnTo>
                    <a:pt x="1133560" y="725462"/>
                  </a:lnTo>
                  <a:lnTo>
                    <a:pt x="1533277" y="1085888"/>
                  </a:lnTo>
                  <a:lnTo>
                    <a:pt x="1204179" y="1450924"/>
                  </a:lnTo>
                  <a:lnTo>
                    <a:pt x="766638" y="1056341"/>
                  </a:lnTo>
                  <a:lnTo>
                    <a:pt x="329098" y="1450924"/>
                  </a:lnTo>
                  <a:lnTo>
                    <a:pt x="0" y="1085888"/>
                  </a:lnTo>
                  <a:lnTo>
                    <a:pt x="399716" y="725462"/>
                  </a:lnTo>
                  <a:lnTo>
                    <a:pt x="0" y="365036"/>
                  </a:lnTo>
                  <a:close/>
                </a:path>
              </a:pathLst>
            </a:custGeom>
            <a:ln w="5238">
              <a:solidFill>
                <a:srgbClr val="4472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570" y="416637"/>
            <a:ext cx="7693025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spc="-35" dirty="0">
                <a:solidFill>
                  <a:srgbClr val="000000"/>
                </a:solidFill>
              </a:rPr>
              <a:t>Intrapartum</a:t>
            </a:r>
            <a:r>
              <a:rPr sz="3300" spc="-95" dirty="0">
                <a:solidFill>
                  <a:srgbClr val="000000"/>
                </a:solidFill>
              </a:rPr>
              <a:t> </a:t>
            </a:r>
            <a:r>
              <a:rPr sz="3300" spc="-40" dirty="0">
                <a:solidFill>
                  <a:srgbClr val="000000"/>
                </a:solidFill>
              </a:rPr>
              <a:t>management</a:t>
            </a:r>
            <a:r>
              <a:rPr sz="3300" spc="-60" dirty="0">
                <a:solidFill>
                  <a:srgbClr val="000000"/>
                </a:solidFill>
              </a:rPr>
              <a:t> </a:t>
            </a:r>
            <a:r>
              <a:rPr sz="3300" spc="-5" dirty="0">
                <a:solidFill>
                  <a:srgbClr val="000000"/>
                </a:solidFill>
              </a:rPr>
              <a:t>in</a:t>
            </a:r>
            <a:r>
              <a:rPr sz="3300" spc="-45" dirty="0">
                <a:solidFill>
                  <a:srgbClr val="000000"/>
                </a:solidFill>
              </a:rPr>
              <a:t> </a:t>
            </a:r>
            <a:r>
              <a:rPr sz="3300" spc="-30" dirty="0">
                <a:solidFill>
                  <a:srgbClr val="000000"/>
                </a:solidFill>
              </a:rPr>
              <a:t>settings</a:t>
            </a:r>
            <a:r>
              <a:rPr sz="3300" spc="-55" dirty="0">
                <a:solidFill>
                  <a:srgbClr val="000000"/>
                </a:solidFill>
              </a:rPr>
              <a:t> </a:t>
            </a:r>
            <a:r>
              <a:rPr sz="3300" spc="-10" dirty="0">
                <a:solidFill>
                  <a:srgbClr val="000000"/>
                </a:solidFill>
              </a:rPr>
              <a:t>of</a:t>
            </a:r>
            <a:r>
              <a:rPr sz="3300" spc="-30" dirty="0">
                <a:solidFill>
                  <a:srgbClr val="000000"/>
                </a:solidFill>
              </a:rPr>
              <a:t> </a:t>
            </a:r>
            <a:r>
              <a:rPr sz="3300" spc="-45" dirty="0">
                <a:solidFill>
                  <a:srgbClr val="000000"/>
                </a:solidFill>
              </a:rPr>
              <a:t>TOLAC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593570" y="1040048"/>
            <a:ext cx="8795385" cy="417322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01295" marR="384810" indent="-189230">
              <a:lnSpc>
                <a:spcPts val="2140"/>
              </a:lnSpc>
              <a:spcBef>
                <a:spcPts val="365"/>
              </a:spcBef>
              <a:buFont typeface="Arial MT"/>
              <a:buChar char="•"/>
              <a:tabLst>
                <a:tab pos="201930" algn="l"/>
              </a:tabLst>
            </a:pPr>
            <a:r>
              <a:rPr sz="1950" spc="5" dirty="0">
                <a:latin typeface="Calibri"/>
                <a:cs typeface="Calibri"/>
              </a:rPr>
              <a:t>Intrapartum </a:t>
            </a:r>
            <a:r>
              <a:rPr sz="1950" spc="10" dirty="0">
                <a:latin typeface="Calibri"/>
                <a:cs typeface="Calibri"/>
              </a:rPr>
              <a:t>management of </a:t>
            </a:r>
            <a:r>
              <a:rPr sz="1950" spc="5" dirty="0">
                <a:latin typeface="Calibri"/>
                <a:cs typeface="Calibri"/>
              </a:rPr>
              <a:t>patients undergoing </a:t>
            </a:r>
            <a:r>
              <a:rPr sz="1950" spc="10" dirty="0">
                <a:latin typeface="Calibri"/>
                <a:cs typeface="Calibri"/>
              </a:rPr>
              <a:t>a </a:t>
            </a:r>
            <a:r>
              <a:rPr sz="1950" spc="5" dirty="0">
                <a:latin typeface="Calibri"/>
                <a:cs typeface="Calibri"/>
              </a:rPr>
              <a:t>trial </a:t>
            </a:r>
            <a:r>
              <a:rPr sz="1950" spc="10" dirty="0">
                <a:latin typeface="Calibri"/>
                <a:cs typeface="Calibri"/>
              </a:rPr>
              <a:t>of labor </a:t>
            </a:r>
            <a:r>
              <a:rPr sz="1950" dirty="0">
                <a:latin typeface="Calibri"/>
                <a:cs typeface="Calibri"/>
              </a:rPr>
              <a:t>after </a:t>
            </a:r>
            <a:r>
              <a:rPr sz="1950" spc="5" dirty="0">
                <a:latin typeface="Calibri"/>
                <a:cs typeface="Calibri"/>
              </a:rPr>
              <a:t>cesarean </a:t>
            </a:r>
            <a:r>
              <a:rPr sz="1950" spc="10" dirty="0">
                <a:latin typeface="Calibri"/>
                <a:cs typeface="Calibri"/>
              </a:rPr>
              <a:t> </a:t>
            </a:r>
            <a:r>
              <a:rPr sz="1950" dirty="0">
                <a:latin typeface="Calibri"/>
                <a:cs typeface="Calibri"/>
              </a:rPr>
              <a:t>(TOLAC) </a:t>
            </a:r>
            <a:r>
              <a:rPr sz="1950" spc="5" dirty="0">
                <a:latin typeface="Calibri"/>
                <a:cs typeface="Calibri"/>
              </a:rPr>
              <a:t>is </a:t>
            </a:r>
            <a:r>
              <a:rPr sz="1950" spc="10" dirty="0">
                <a:latin typeface="Calibri"/>
                <a:cs typeface="Calibri"/>
              </a:rPr>
              <a:t>similar </a:t>
            </a:r>
            <a:r>
              <a:rPr sz="1950" dirty="0">
                <a:latin typeface="Calibri"/>
                <a:cs typeface="Calibri"/>
              </a:rPr>
              <a:t>to </a:t>
            </a:r>
            <a:r>
              <a:rPr sz="1950" spc="5" dirty="0">
                <a:latin typeface="Calibri"/>
                <a:cs typeface="Calibri"/>
              </a:rPr>
              <a:t>that </a:t>
            </a:r>
            <a:r>
              <a:rPr sz="1950" spc="10" dirty="0">
                <a:latin typeface="Calibri"/>
                <a:cs typeface="Calibri"/>
              </a:rPr>
              <a:t>in </a:t>
            </a:r>
            <a:r>
              <a:rPr sz="1950" spc="5" dirty="0">
                <a:latin typeface="Calibri"/>
                <a:cs typeface="Calibri"/>
              </a:rPr>
              <a:t>patients </a:t>
            </a:r>
            <a:r>
              <a:rPr sz="1950" spc="10" dirty="0">
                <a:latin typeface="Calibri"/>
                <a:cs typeface="Calibri"/>
              </a:rPr>
              <a:t>with </a:t>
            </a:r>
            <a:r>
              <a:rPr sz="1950" spc="15" dirty="0">
                <a:latin typeface="Calibri"/>
                <a:cs typeface="Calibri"/>
              </a:rPr>
              <a:t>an </a:t>
            </a:r>
            <a:r>
              <a:rPr sz="1950" spc="5" dirty="0">
                <a:latin typeface="Calibri"/>
                <a:cs typeface="Calibri"/>
              </a:rPr>
              <a:t>unscarred uterus, </a:t>
            </a:r>
            <a:r>
              <a:rPr sz="1950" spc="10" dirty="0">
                <a:latin typeface="Calibri"/>
                <a:cs typeface="Calibri"/>
              </a:rPr>
              <a:t>with some unique </a:t>
            </a:r>
            <a:r>
              <a:rPr sz="1950" spc="-430" dirty="0">
                <a:latin typeface="Calibri"/>
                <a:cs typeface="Calibri"/>
              </a:rPr>
              <a:t> </a:t>
            </a:r>
            <a:r>
              <a:rPr sz="1950" dirty="0">
                <a:latin typeface="Calibri"/>
                <a:cs typeface="Calibri"/>
              </a:rPr>
              <a:t>considerations,</a:t>
            </a:r>
            <a:r>
              <a:rPr sz="1950" spc="10" dirty="0">
                <a:latin typeface="Calibri"/>
                <a:cs typeface="Calibri"/>
              </a:rPr>
              <a:t> such</a:t>
            </a:r>
            <a:r>
              <a:rPr sz="1950" spc="15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as</a:t>
            </a:r>
            <a:r>
              <a:rPr sz="1950" spc="5" dirty="0">
                <a:latin typeface="Calibri"/>
                <a:cs typeface="Calibri"/>
              </a:rPr>
              <a:t> </a:t>
            </a:r>
            <a:r>
              <a:rPr sz="1950" b="1" spc="5" dirty="0">
                <a:solidFill>
                  <a:srgbClr val="FF0000"/>
                </a:solidFill>
                <a:latin typeface="Calibri"/>
                <a:cs typeface="Calibri"/>
              </a:rPr>
              <a:t>choice</a:t>
            </a:r>
            <a:r>
              <a:rPr sz="195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95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cervical</a:t>
            </a:r>
            <a:r>
              <a:rPr sz="195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ripening/induction </a:t>
            </a:r>
            <a:r>
              <a:rPr sz="1950" b="1" dirty="0">
                <a:solidFill>
                  <a:srgbClr val="FF0000"/>
                </a:solidFill>
                <a:latin typeface="Calibri"/>
                <a:cs typeface="Calibri"/>
              </a:rPr>
              <a:t>agent,</a:t>
            </a:r>
            <a:r>
              <a:rPr sz="195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dirty="0">
                <a:solidFill>
                  <a:srgbClr val="FF0000"/>
                </a:solidFill>
                <a:latin typeface="Calibri"/>
                <a:cs typeface="Calibri"/>
              </a:rPr>
              <a:t>intensity</a:t>
            </a:r>
            <a:r>
              <a:rPr sz="195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of </a:t>
            </a:r>
            <a:r>
              <a:rPr sz="195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-5" dirty="0">
                <a:solidFill>
                  <a:srgbClr val="FF0000"/>
                </a:solidFill>
                <a:latin typeface="Calibri"/>
                <a:cs typeface="Calibri"/>
              </a:rPr>
              <a:t>cardiotocography,</a:t>
            </a:r>
            <a:r>
              <a:rPr sz="195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1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dirty="0">
                <a:solidFill>
                  <a:srgbClr val="FF0000"/>
                </a:solidFill>
                <a:latin typeface="Calibri"/>
                <a:cs typeface="Calibri"/>
              </a:rPr>
              <a:t>required</a:t>
            </a:r>
            <a:r>
              <a:rPr sz="195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5" dirty="0">
                <a:solidFill>
                  <a:srgbClr val="FF0000"/>
                </a:solidFill>
                <a:latin typeface="Calibri"/>
                <a:cs typeface="Calibri"/>
              </a:rPr>
              <a:t>resources</a:t>
            </a:r>
            <a:r>
              <a:rPr sz="1950" spc="5" dirty="0">
                <a:latin typeface="Calibri"/>
                <a:cs typeface="Calibri"/>
              </a:rPr>
              <a:t>.</a:t>
            </a:r>
            <a:r>
              <a:rPr sz="1950" spc="-5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The</a:t>
            </a:r>
            <a:r>
              <a:rPr sz="1950" spc="15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additional</a:t>
            </a:r>
            <a:r>
              <a:rPr sz="1950" spc="15" dirty="0">
                <a:latin typeface="Calibri"/>
                <a:cs typeface="Calibri"/>
              </a:rPr>
              <a:t> </a:t>
            </a:r>
            <a:r>
              <a:rPr sz="1950" dirty="0">
                <a:latin typeface="Calibri"/>
                <a:cs typeface="Calibri"/>
              </a:rPr>
              <a:t>considerations</a:t>
            </a:r>
            <a:r>
              <a:rPr sz="1950" spc="10" dirty="0">
                <a:latin typeface="Calibri"/>
                <a:cs typeface="Calibri"/>
              </a:rPr>
              <a:t> </a:t>
            </a:r>
            <a:r>
              <a:rPr sz="1950" spc="5" dirty="0">
                <a:latin typeface="Calibri"/>
                <a:cs typeface="Calibri"/>
              </a:rPr>
              <a:t>derive </a:t>
            </a:r>
            <a:r>
              <a:rPr sz="1950" spc="10" dirty="0">
                <a:latin typeface="Calibri"/>
                <a:cs typeface="Calibri"/>
              </a:rPr>
              <a:t> </a:t>
            </a:r>
            <a:r>
              <a:rPr sz="1950" dirty="0">
                <a:latin typeface="Calibri"/>
                <a:cs typeface="Calibri"/>
              </a:rPr>
              <a:t>from</a:t>
            </a:r>
            <a:r>
              <a:rPr sz="1950" spc="-15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the</a:t>
            </a:r>
            <a:r>
              <a:rPr sz="1950" spc="5" dirty="0">
                <a:latin typeface="Calibri"/>
                <a:cs typeface="Calibri"/>
              </a:rPr>
              <a:t> increased </a:t>
            </a:r>
            <a:r>
              <a:rPr sz="1950" spc="10" dirty="0">
                <a:latin typeface="Calibri"/>
                <a:cs typeface="Calibri"/>
              </a:rPr>
              <a:t>risk</a:t>
            </a:r>
            <a:r>
              <a:rPr sz="1950" spc="-5" dirty="0">
                <a:latin typeface="Calibri"/>
                <a:cs typeface="Calibri"/>
              </a:rPr>
              <a:t> for </a:t>
            </a:r>
            <a:r>
              <a:rPr sz="1950" spc="5" dirty="0">
                <a:latin typeface="Calibri"/>
                <a:cs typeface="Calibri"/>
              </a:rPr>
              <a:t>uterine</a:t>
            </a:r>
            <a:r>
              <a:rPr sz="1950" spc="-5" dirty="0">
                <a:latin typeface="Calibri"/>
                <a:cs typeface="Calibri"/>
              </a:rPr>
              <a:t> </a:t>
            </a:r>
            <a:r>
              <a:rPr sz="1950" spc="5" dirty="0">
                <a:latin typeface="Calibri"/>
                <a:cs typeface="Calibri"/>
              </a:rPr>
              <a:t>rupture</a:t>
            </a:r>
            <a:r>
              <a:rPr sz="1950" spc="10" dirty="0">
                <a:latin typeface="Calibri"/>
                <a:cs typeface="Calibri"/>
              </a:rPr>
              <a:t> in</a:t>
            </a:r>
            <a:r>
              <a:rPr sz="1950" spc="5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these</a:t>
            </a:r>
            <a:r>
              <a:rPr sz="1950" spc="5" dirty="0">
                <a:latin typeface="Calibri"/>
                <a:cs typeface="Calibri"/>
              </a:rPr>
              <a:t> patients.</a:t>
            </a:r>
            <a:endParaRPr sz="1950">
              <a:latin typeface="Calibri"/>
              <a:cs typeface="Calibri"/>
            </a:endParaRPr>
          </a:p>
          <a:p>
            <a:pPr marL="201295" marR="237490" indent="-189230">
              <a:lnSpc>
                <a:spcPts val="2140"/>
              </a:lnSpc>
              <a:spcBef>
                <a:spcPts val="825"/>
              </a:spcBef>
              <a:buFont typeface="Arial MT"/>
              <a:buChar char="•"/>
              <a:tabLst>
                <a:tab pos="257810" algn="l"/>
                <a:tab pos="258445" algn="l"/>
              </a:tabLst>
            </a:pPr>
            <a:r>
              <a:rPr dirty="0"/>
              <a:t>	</a:t>
            </a:r>
            <a:r>
              <a:rPr sz="1950" spc="5" dirty="0">
                <a:latin typeface="Calibri"/>
                <a:cs typeface="Calibri"/>
              </a:rPr>
              <a:t>Facilities </a:t>
            </a:r>
            <a:r>
              <a:rPr sz="1950" spc="10" dirty="0">
                <a:latin typeface="Calibri"/>
                <a:cs typeface="Calibri"/>
              </a:rPr>
              <a:t>in which women </a:t>
            </a:r>
            <a:r>
              <a:rPr sz="1950" dirty="0">
                <a:latin typeface="Calibri"/>
                <a:cs typeface="Calibri"/>
              </a:rPr>
              <a:t>attempt </a:t>
            </a:r>
            <a:r>
              <a:rPr sz="1950" spc="10" dirty="0">
                <a:latin typeface="Calibri"/>
                <a:cs typeface="Calibri"/>
              </a:rPr>
              <a:t>a </a:t>
            </a:r>
            <a:r>
              <a:rPr sz="1950" spc="5" dirty="0">
                <a:latin typeface="Calibri"/>
                <a:cs typeface="Calibri"/>
              </a:rPr>
              <a:t>trial </a:t>
            </a:r>
            <a:r>
              <a:rPr sz="1950" spc="10" dirty="0">
                <a:latin typeface="Calibri"/>
                <a:cs typeface="Calibri"/>
              </a:rPr>
              <a:t>of labor </a:t>
            </a:r>
            <a:r>
              <a:rPr sz="1950" dirty="0">
                <a:latin typeface="Calibri"/>
                <a:cs typeface="Calibri"/>
              </a:rPr>
              <a:t>after </a:t>
            </a:r>
            <a:r>
              <a:rPr sz="1950" spc="5" dirty="0">
                <a:latin typeface="Calibri"/>
                <a:cs typeface="Calibri"/>
              </a:rPr>
              <a:t>cesarean </a:t>
            </a:r>
            <a:r>
              <a:rPr sz="1950" dirty="0">
                <a:latin typeface="Calibri"/>
                <a:cs typeface="Calibri"/>
              </a:rPr>
              <a:t>(TOLAC) </a:t>
            </a:r>
            <a:r>
              <a:rPr sz="1950" spc="5" dirty="0">
                <a:latin typeface="Calibri"/>
                <a:cs typeface="Calibri"/>
              </a:rPr>
              <a:t>should </a:t>
            </a:r>
            <a:r>
              <a:rPr sz="1950" spc="10" dirty="0">
                <a:latin typeface="Calibri"/>
                <a:cs typeface="Calibri"/>
              </a:rPr>
              <a:t> </a:t>
            </a:r>
            <a:r>
              <a:rPr sz="1950" b="1" dirty="0">
                <a:solidFill>
                  <a:srgbClr val="FF0000"/>
                </a:solidFill>
                <a:latin typeface="Calibri"/>
                <a:cs typeface="Calibri"/>
              </a:rPr>
              <a:t>have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 the</a:t>
            </a:r>
            <a:r>
              <a:rPr sz="195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5" dirty="0">
                <a:solidFill>
                  <a:srgbClr val="FF0000"/>
                </a:solidFill>
                <a:latin typeface="Calibri"/>
                <a:cs typeface="Calibri"/>
              </a:rPr>
              <a:t>resources</a:t>
            </a:r>
            <a:r>
              <a:rPr sz="195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5" dirty="0">
                <a:solidFill>
                  <a:srgbClr val="FF0000"/>
                </a:solidFill>
                <a:latin typeface="Calibri"/>
                <a:cs typeface="Calibri"/>
              </a:rPr>
              <a:t>(personnel</a:t>
            </a:r>
            <a:r>
              <a:rPr sz="1950" b="1" spc="15" dirty="0">
                <a:solidFill>
                  <a:srgbClr val="FF0000"/>
                </a:solidFill>
                <a:latin typeface="Calibri"/>
                <a:cs typeface="Calibri"/>
              </a:rPr>
              <a:t> and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5" dirty="0">
                <a:solidFill>
                  <a:srgbClr val="FF0000"/>
                </a:solidFill>
                <a:latin typeface="Calibri"/>
                <a:cs typeface="Calibri"/>
              </a:rPr>
              <a:t>equipment)</a:t>
            </a:r>
            <a:r>
              <a:rPr sz="195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necessary </a:t>
            </a:r>
            <a:r>
              <a:rPr sz="195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95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perform</a:t>
            </a:r>
            <a:r>
              <a:rPr sz="1950" b="1" spc="5" dirty="0">
                <a:solidFill>
                  <a:srgbClr val="FF0000"/>
                </a:solidFill>
                <a:latin typeface="Calibri"/>
                <a:cs typeface="Calibri"/>
              </a:rPr>
              <a:t> emergency </a:t>
            </a:r>
            <a:r>
              <a:rPr sz="1950" b="1" spc="-4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cesarean</a:t>
            </a:r>
            <a:r>
              <a:rPr sz="195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5" dirty="0">
                <a:solidFill>
                  <a:srgbClr val="FF0000"/>
                </a:solidFill>
                <a:latin typeface="Calibri"/>
                <a:cs typeface="Calibri"/>
              </a:rPr>
              <a:t>birth</a:t>
            </a:r>
            <a:r>
              <a:rPr sz="195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b="1" spc="5" dirty="0">
                <a:solidFill>
                  <a:srgbClr val="FF0000"/>
                </a:solidFill>
                <a:latin typeface="Calibri"/>
                <a:cs typeface="Calibri"/>
              </a:rPr>
              <a:t>given</a:t>
            </a:r>
            <a:r>
              <a:rPr sz="195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the</a:t>
            </a:r>
            <a:r>
              <a:rPr sz="1950" spc="5" dirty="0">
                <a:latin typeface="Calibri"/>
                <a:cs typeface="Calibri"/>
              </a:rPr>
              <a:t> increased</a:t>
            </a:r>
            <a:r>
              <a:rPr sz="1950" dirty="0">
                <a:latin typeface="Calibri"/>
                <a:cs typeface="Calibri"/>
              </a:rPr>
              <a:t> </a:t>
            </a:r>
            <a:r>
              <a:rPr sz="1950" spc="5" dirty="0">
                <a:latin typeface="Calibri"/>
                <a:cs typeface="Calibri"/>
              </a:rPr>
              <a:t>risk</a:t>
            </a:r>
            <a:r>
              <a:rPr sz="1950" spc="-10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of </a:t>
            </a:r>
            <a:r>
              <a:rPr sz="1950" spc="5" dirty="0">
                <a:latin typeface="Calibri"/>
                <a:cs typeface="Calibri"/>
              </a:rPr>
              <a:t>uterine</a:t>
            </a:r>
            <a:r>
              <a:rPr sz="1950" spc="-5" dirty="0">
                <a:latin typeface="Calibri"/>
                <a:cs typeface="Calibri"/>
              </a:rPr>
              <a:t> </a:t>
            </a:r>
            <a:r>
              <a:rPr sz="1950" spc="5" dirty="0">
                <a:latin typeface="Calibri"/>
                <a:cs typeface="Calibri"/>
              </a:rPr>
              <a:t>rupture </a:t>
            </a:r>
            <a:r>
              <a:rPr sz="1950" spc="10" dirty="0">
                <a:latin typeface="Calibri"/>
                <a:cs typeface="Calibri"/>
              </a:rPr>
              <a:t>in this</a:t>
            </a:r>
            <a:r>
              <a:rPr sz="1950" spc="5" dirty="0">
                <a:latin typeface="Calibri"/>
                <a:cs typeface="Calibri"/>
              </a:rPr>
              <a:t> </a:t>
            </a:r>
            <a:r>
              <a:rPr sz="1950" dirty="0">
                <a:latin typeface="Calibri"/>
                <a:cs typeface="Calibri"/>
              </a:rPr>
              <a:t>setting.</a:t>
            </a:r>
            <a:endParaRPr sz="1950">
              <a:latin typeface="Calibri"/>
              <a:cs typeface="Calibri"/>
            </a:endParaRPr>
          </a:p>
          <a:p>
            <a:pPr marL="201295" marR="5080" indent="-189230" algn="just">
              <a:lnSpc>
                <a:spcPts val="2140"/>
              </a:lnSpc>
              <a:spcBef>
                <a:spcPts val="819"/>
              </a:spcBef>
              <a:buFont typeface="Arial MT"/>
              <a:buChar char="•"/>
              <a:tabLst>
                <a:tab pos="201930" algn="l"/>
              </a:tabLst>
            </a:pPr>
            <a:r>
              <a:rPr sz="1950" spc="10" dirty="0">
                <a:latin typeface="Calibri"/>
                <a:cs typeface="Calibri"/>
              </a:rPr>
              <a:t>Upon admission </a:t>
            </a:r>
            <a:r>
              <a:rPr sz="1950" spc="-5" dirty="0">
                <a:latin typeface="Calibri"/>
                <a:cs typeface="Calibri"/>
              </a:rPr>
              <a:t>for </a:t>
            </a:r>
            <a:r>
              <a:rPr sz="1950" spc="5" dirty="0">
                <a:latin typeface="Calibri"/>
                <a:cs typeface="Calibri"/>
              </a:rPr>
              <a:t>anticipated </a:t>
            </a:r>
            <a:r>
              <a:rPr sz="1950" spc="-5" dirty="0">
                <a:latin typeface="Calibri"/>
                <a:cs typeface="Calibri"/>
              </a:rPr>
              <a:t>TOLAC, </a:t>
            </a:r>
            <a:r>
              <a:rPr sz="1950" spc="10" dirty="0">
                <a:latin typeface="Calibri"/>
                <a:cs typeface="Calibri"/>
              </a:rPr>
              <a:t>women should be </a:t>
            </a:r>
            <a:r>
              <a:rPr sz="1950" spc="5" dirty="0">
                <a:latin typeface="Calibri"/>
                <a:cs typeface="Calibri"/>
              </a:rPr>
              <a:t>consented </a:t>
            </a:r>
            <a:r>
              <a:rPr sz="1950" spc="-5" dirty="0">
                <a:latin typeface="Calibri"/>
                <a:cs typeface="Calibri"/>
              </a:rPr>
              <a:t>for </a:t>
            </a:r>
            <a:r>
              <a:rPr sz="1950" spc="10" dirty="0">
                <a:latin typeface="Calibri"/>
                <a:cs typeface="Calibri"/>
              </a:rPr>
              <a:t>both </a:t>
            </a:r>
            <a:r>
              <a:rPr sz="1950" spc="-5" dirty="0">
                <a:latin typeface="Calibri"/>
                <a:cs typeface="Calibri"/>
              </a:rPr>
              <a:t>TOLAC </a:t>
            </a:r>
            <a:r>
              <a:rPr sz="1950" spc="-430" dirty="0">
                <a:latin typeface="Calibri"/>
                <a:cs typeface="Calibri"/>
              </a:rPr>
              <a:t> </a:t>
            </a:r>
            <a:r>
              <a:rPr sz="1950" spc="15" dirty="0">
                <a:latin typeface="Calibri"/>
                <a:cs typeface="Calibri"/>
              </a:rPr>
              <a:t>and </a:t>
            </a:r>
            <a:r>
              <a:rPr sz="1950" spc="5" dirty="0">
                <a:latin typeface="Calibri"/>
                <a:cs typeface="Calibri"/>
              </a:rPr>
              <a:t>repeat cesarean </a:t>
            </a:r>
            <a:r>
              <a:rPr sz="1950" spc="10" dirty="0">
                <a:latin typeface="Calibri"/>
                <a:cs typeface="Calibri"/>
              </a:rPr>
              <a:t>birth. </a:t>
            </a:r>
            <a:r>
              <a:rPr sz="1950" b="1" spc="5" dirty="0">
                <a:solidFill>
                  <a:srgbClr val="FF0000"/>
                </a:solidFill>
                <a:latin typeface="Calibri"/>
                <a:cs typeface="Calibri"/>
              </a:rPr>
              <a:t>Informed consent </a:t>
            </a:r>
            <a:r>
              <a:rPr sz="1950" b="1" dirty="0">
                <a:solidFill>
                  <a:srgbClr val="FF0000"/>
                </a:solidFill>
                <a:latin typeface="Calibri"/>
                <a:cs typeface="Calibri"/>
              </a:rPr>
              <a:t>for </a:t>
            </a:r>
            <a:r>
              <a:rPr sz="1950" b="1" spc="-5" dirty="0">
                <a:solidFill>
                  <a:srgbClr val="FF0000"/>
                </a:solidFill>
                <a:latin typeface="Calibri"/>
                <a:cs typeface="Calibri"/>
              </a:rPr>
              <a:t>TOLAC </a:t>
            </a:r>
            <a:r>
              <a:rPr sz="1950" spc="10" dirty="0">
                <a:latin typeface="Calibri"/>
                <a:cs typeface="Calibri"/>
              </a:rPr>
              <a:t>should include a </a:t>
            </a:r>
            <a:r>
              <a:rPr sz="1950" spc="5" dirty="0">
                <a:latin typeface="Calibri"/>
                <a:cs typeface="Calibri"/>
              </a:rPr>
              <a:t>discussion </a:t>
            </a:r>
            <a:r>
              <a:rPr sz="1950" spc="10" dirty="0">
                <a:latin typeface="Calibri"/>
                <a:cs typeface="Calibri"/>
              </a:rPr>
              <a:t> of</a:t>
            </a:r>
            <a:r>
              <a:rPr sz="1950" spc="-5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the</a:t>
            </a:r>
            <a:r>
              <a:rPr sz="1950" spc="5" dirty="0">
                <a:latin typeface="Calibri"/>
                <a:cs typeface="Calibri"/>
              </a:rPr>
              <a:t> risk</a:t>
            </a:r>
            <a:r>
              <a:rPr sz="1950" spc="-5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of</a:t>
            </a:r>
            <a:r>
              <a:rPr sz="1950" spc="5" dirty="0">
                <a:latin typeface="Calibri"/>
                <a:cs typeface="Calibri"/>
              </a:rPr>
              <a:t> uterine</a:t>
            </a:r>
            <a:r>
              <a:rPr sz="1950" spc="-5" dirty="0">
                <a:latin typeface="Calibri"/>
                <a:cs typeface="Calibri"/>
              </a:rPr>
              <a:t> </a:t>
            </a:r>
            <a:r>
              <a:rPr sz="1950" spc="5" dirty="0">
                <a:latin typeface="Calibri"/>
                <a:cs typeface="Calibri"/>
              </a:rPr>
              <a:t>rupture </a:t>
            </a:r>
            <a:r>
              <a:rPr sz="1950" spc="10" dirty="0">
                <a:latin typeface="Calibri"/>
                <a:cs typeface="Calibri"/>
              </a:rPr>
              <a:t>as </a:t>
            </a:r>
            <a:r>
              <a:rPr sz="1950" spc="5" dirty="0">
                <a:latin typeface="Calibri"/>
                <a:cs typeface="Calibri"/>
              </a:rPr>
              <a:t>well</a:t>
            </a:r>
            <a:r>
              <a:rPr sz="1950" spc="-5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as</a:t>
            </a:r>
            <a:r>
              <a:rPr sz="1950" spc="5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the</a:t>
            </a:r>
            <a:r>
              <a:rPr sz="1950" spc="5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success</a:t>
            </a:r>
            <a:r>
              <a:rPr sz="1950" spc="-5" dirty="0">
                <a:latin typeface="Calibri"/>
                <a:cs typeface="Calibri"/>
              </a:rPr>
              <a:t> </a:t>
            </a:r>
            <a:r>
              <a:rPr sz="1950" spc="-10" dirty="0">
                <a:latin typeface="Calibri"/>
                <a:cs typeface="Calibri"/>
              </a:rPr>
              <a:t>rate</a:t>
            </a:r>
            <a:r>
              <a:rPr sz="1950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of</a:t>
            </a:r>
            <a:r>
              <a:rPr sz="1950" dirty="0">
                <a:latin typeface="Calibri"/>
                <a:cs typeface="Calibri"/>
              </a:rPr>
              <a:t> </a:t>
            </a:r>
            <a:r>
              <a:rPr sz="1950" spc="-5" dirty="0">
                <a:latin typeface="Calibri"/>
                <a:cs typeface="Calibri"/>
              </a:rPr>
              <a:t>TOLAC.</a:t>
            </a:r>
            <a:endParaRPr sz="1950">
              <a:latin typeface="Calibri"/>
              <a:cs typeface="Calibri"/>
            </a:endParaRPr>
          </a:p>
          <a:p>
            <a:pPr marL="201295" marR="354965" indent="-189230" algn="just">
              <a:lnSpc>
                <a:spcPts val="2140"/>
              </a:lnSpc>
              <a:spcBef>
                <a:spcPts val="815"/>
              </a:spcBef>
              <a:buFont typeface="Arial MT"/>
              <a:buChar char="•"/>
              <a:tabLst>
                <a:tab pos="201930" algn="l"/>
              </a:tabLst>
            </a:pPr>
            <a:r>
              <a:rPr sz="1950" spc="-15" dirty="0">
                <a:latin typeface="Calibri"/>
                <a:cs typeface="Calibri"/>
              </a:rPr>
              <a:t>We </a:t>
            </a:r>
            <a:r>
              <a:rPr sz="1950" spc="5" dirty="0">
                <a:latin typeface="Calibri"/>
                <a:cs typeface="Calibri"/>
              </a:rPr>
              <a:t>obtain </a:t>
            </a:r>
            <a:r>
              <a:rPr sz="1950" spc="10" dirty="0">
                <a:latin typeface="Calibri"/>
                <a:cs typeface="Calibri"/>
              </a:rPr>
              <a:t>a 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baseline hemoglobin or </a:t>
            </a:r>
            <a:r>
              <a:rPr sz="1950" b="1" spc="5" dirty="0">
                <a:solidFill>
                  <a:srgbClr val="FF0000"/>
                </a:solidFill>
                <a:latin typeface="Calibri"/>
                <a:cs typeface="Calibri"/>
              </a:rPr>
              <a:t>hematocrit </a:t>
            </a:r>
            <a:r>
              <a:rPr sz="1950" b="1" spc="15" dirty="0">
                <a:solidFill>
                  <a:srgbClr val="FF0000"/>
                </a:solidFill>
                <a:latin typeface="Calibri"/>
                <a:cs typeface="Calibri"/>
              </a:rPr>
              <a:t>and </a:t>
            </a:r>
            <a:r>
              <a:rPr sz="1950" b="1" spc="10" dirty="0">
                <a:solidFill>
                  <a:srgbClr val="FF0000"/>
                </a:solidFill>
                <a:latin typeface="Calibri"/>
                <a:cs typeface="Calibri"/>
              </a:rPr>
              <a:t>blood type </a:t>
            </a:r>
            <a:r>
              <a:rPr sz="1950" b="1" spc="15" dirty="0">
                <a:solidFill>
                  <a:srgbClr val="FF0000"/>
                </a:solidFill>
                <a:latin typeface="Calibri"/>
                <a:cs typeface="Calibri"/>
              </a:rPr>
              <a:t>and </a:t>
            </a:r>
            <a:r>
              <a:rPr sz="1950" b="1" spc="5" dirty="0">
                <a:solidFill>
                  <a:srgbClr val="FF0000"/>
                </a:solidFill>
                <a:latin typeface="Calibri"/>
                <a:cs typeface="Calibri"/>
              </a:rPr>
              <a:t>screen</a:t>
            </a:r>
            <a:r>
              <a:rPr sz="1950" spc="5" dirty="0">
                <a:latin typeface="Calibri"/>
                <a:cs typeface="Calibri"/>
              </a:rPr>
              <a:t>. </a:t>
            </a:r>
            <a:r>
              <a:rPr sz="1950" spc="-15" dirty="0">
                <a:latin typeface="Calibri"/>
                <a:cs typeface="Calibri"/>
              </a:rPr>
              <a:t>We </a:t>
            </a:r>
            <a:r>
              <a:rPr sz="1950" spc="-430" dirty="0">
                <a:latin typeface="Calibri"/>
                <a:cs typeface="Calibri"/>
              </a:rPr>
              <a:t> </a:t>
            </a:r>
            <a:r>
              <a:rPr sz="1950" spc="5" dirty="0">
                <a:latin typeface="Calibri"/>
                <a:cs typeface="Calibri"/>
              </a:rPr>
              <a:t>recommend </a:t>
            </a:r>
            <a:r>
              <a:rPr sz="1950" spc="10" dirty="0">
                <a:latin typeface="Calibri"/>
                <a:cs typeface="Calibri"/>
              </a:rPr>
              <a:t>placement of </a:t>
            </a:r>
            <a:r>
              <a:rPr sz="1950" dirty="0">
                <a:latin typeface="Calibri"/>
                <a:cs typeface="Calibri"/>
              </a:rPr>
              <a:t>intravenous </a:t>
            </a:r>
            <a:r>
              <a:rPr sz="1950" spc="10" dirty="0">
                <a:latin typeface="Calibri"/>
                <a:cs typeface="Calibri"/>
              </a:rPr>
              <a:t>access </a:t>
            </a:r>
            <a:r>
              <a:rPr sz="1950" dirty="0">
                <a:latin typeface="Calibri"/>
                <a:cs typeface="Calibri"/>
              </a:rPr>
              <a:t>at </a:t>
            </a:r>
            <a:r>
              <a:rPr sz="1950" spc="10" dirty="0">
                <a:latin typeface="Calibri"/>
                <a:cs typeface="Calibri"/>
              </a:rPr>
              <a:t>admission in </a:t>
            </a:r>
            <a:r>
              <a:rPr sz="1950" spc="5" dirty="0">
                <a:latin typeface="Calibri"/>
                <a:cs typeface="Calibri"/>
              </a:rPr>
              <a:t>case cesarean </a:t>
            </a:r>
            <a:r>
              <a:rPr sz="1950" spc="10" dirty="0">
                <a:latin typeface="Calibri"/>
                <a:cs typeface="Calibri"/>
              </a:rPr>
              <a:t>birth </a:t>
            </a:r>
            <a:r>
              <a:rPr sz="1950" spc="-430" dirty="0">
                <a:latin typeface="Calibri"/>
                <a:cs typeface="Calibri"/>
              </a:rPr>
              <a:t> </a:t>
            </a:r>
            <a:r>
              <a:rPr sz="1950" spc="5" dirty="0">
                <a:latin typeface="Calibri"/>
                <a:cs typeface="Calibri"/>
              </a:rPr>
              <a:t>and/or</a:t>
            </a:r>
            <a:r>
              <a:rPr sz="1950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blood</a:t>
            </a:r>
            <a:r>
              <a:rPr sz="1950" spc="-5" dirty="0">
                <a:latin typeface="Calibri"/>
                <a:cs typeface="Calibri"/>
              </a:rPr>
              <a:t> </a:t>
            </a:r>
            <a:r>
              <a:rPr sz="1950" spc="5" dirty="0">
                <a:latin typeface="Calibri"/>
                <a:cs typeface="Calibri"/>
              </a:rPr>
              <a:t>product</a:t>
            </a:r>
            <a:r>
              <a:rPr sz="1950" spc="-10" dirty="0">
                <a:latin typeface="Calibri"/>
                <a:cs typeface="Calibri"/>
              </a:rPr>
              <a:t> </a:t>
            </a:r>
            <a:r>
              <a:rPr sz="1950" spc="5" dirty="0">
                <a:latin typeface="Calibri"/>
                <a:cs typeface="Calibri"/>
              </a:rPr>
              <a:t>administration</a:t>
            </a:r>
            <a:r>
              <a:rPr sz="1950" spc="-15" dirty="0">
                <a:latin typeface="Calibri"/>
                <a:cs typeface="Calibri"/>
              </a:rPr>
              <a:t> </a:t>
            </a:r>
            <a:r>
              <a:rPr sz="1950" spc="10" dirty="0">
                <a:latin typeface="Calibri"/>
                <a:cs typeface="Calibri"/>
              </a:rPr>
              <a:t>become</a:t>
            </a:r>
            <a:r>
              <a:rPr sz="1950" spc="-5" dirty="0">
                <a:latin typeface="Calibri"/>
                <a:cs typeface="Calibri"/>
              </a:rPr>
              <a:t> </a:t>
            </a:r>
            <a:r>
              <a:rPr sz="1950" dirty="0">
                <a:latin typeface="Calibri"/>
                <a:cs typeface="Calibri"/>
              </a:rPr>
              <a:t>necessary.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008136" y="602844"/>
            <a:ext cx="1050290" cy="2089785"/>
          </a:xfrm>
          <a:custGeom>
            <a:avLst/>
            <a:gdLst/>
            <a:ahLst/>
            <a:cxnLst/>
            <a:rect l="l" t="t" r="r" b="b"/>
            <a:pathLst>
              <a:path w="1050290" h="2089785">
                <a:moveTo>
                  <a:pt x="1050264" y="0"/>
                </a:moveTo>
                <a:lnTo>
                  <a:pt x="419" y="1044816"/>
                </a:lnTo>
                <a:lnTo>
                  <a:pt x="191668" y="1235163"/>
                </a:lnTo>
                <a:lnTo>
                  <a:pt x="0" y="1426832"/>
                </a:lnTo>
                <a:lnTo>
                  <a:pt x="376453" y="1803285"/>
                </a:lnTo>
                <a:lnTo>
                  <a:pt x="569048" y="1610741"/>
                </a:lnTo>
                <a:lnTo>
                  <a:pt x="1050264" y="2089632"/>
                </a:lnTo>
                <a:lnTo>
                  <a:pt x="1050264" y="0"/>
                </a:lnTo>
                <a:close/>
              </a:path>
            </a:pathLst>
          </a:custGeom>
          <a:solidFill>
            <a:srgbClr val="FFC000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3810217"/>
            <a:ext cx="836930" cy="1664970"/>
          </a:xfrm>
          <a:custGeom>
            <a:avLst/>
            <a:gdLst/>
            <a:ahLst/>
            <a:cxnLst/>
            <a:rect l="l" t="t" r="r" b="b"/>
            <a:pathLst>
              <a:path w="836930" h="1664970">
                <a:moveTo>
                  <a:pt x="836587" y="1130706"/>
                </a:moveTo>
                <a:lnTo>
                  <a:pt x="686816" y="980948"/>
                </a:lnTo>
                <a:lnTo>
                  <a:pt x="836104" y="832332"/>
                </a:lnTo>
                <a:lnTo>
                  <a:pt x="0" y="0"/>
                </a:lnTo>
                <a:lnTo>
                  <a:pt x="0" y="1664665"/>
                </a:lnTo>
                <a:lnTo>
                  <a:pt x="402920" y="1263573"/>
                </a:lnTo>
                <a:lnTo>
                  <a:pt x="553326" y="1413967"/>
                </a:lnTo>
                <a:lnTo>
                  <a:pt x="836587" y="1130706"/>
                </a:lnTo>
                <a:close/>
              </a:path>
            </a:pathLst>
          </a:custGeom>
          <a:solidFill>
            <a:srgbClr val="4472C4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20" dirty="0"/>
              <a:t>assessment</a:t>
            </a:r>
            <a:r>
              <a:rPr spc="-70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10" dirty="0"/>
              <a:t>labor</a:t>
            </a:r>
            <a:r>
              <a:rPr spc="-75" dirty="0"/>
              <a:t> </a:t>
            </a:r>
            <a:r>
              <a:rPr spc="-30" dirty="0"/>
              <a:t>progress</a:t>
            </a:r>
          </a:p>
        </p:txBody>
      </p:sp>
      <p:sp>
        <p:nvSpPr>
          <p:cNvPr id="3" name="object 3"/>
          <p:cNvSpPr/>
          <p:nvPr/>
        </p:nvSpPr>
        <p:spPr>
          <a:xfrm>
            <a:off x="659511" y="1340676"/>
            <a:ext cx="2426970" cy="1545590"/>
          </a:xfrm>
          <a:custGeom>
            <a:avLst/>
            <a:gdLst/>
            <a:ahLst/>
            <a:cxnLst/>
            <a:rect l="l" t="t" r="r" b="b"/>
            <a:pathLst>
              <a:path w="2426970" h="1545589">
                <a:moveTo>
                  <a:pt x="2419045" y="1249756"/>
                </a:moveTo>
                <a:lnTo>
                  <a:pt x="0" y="1249756"/>
                </a:lnTo>
                <a:lnTo>
                  <a:pt x="0" y="1545221"/>
                </a:lnTo>
                <a:lnTo>
                  <a:pt x="2419045" y="1545221"/>
                </a:lnTo>
                <a:lnTo>
                  <a:pt x="2419045" y="1249756"/>
                </a:lnTo>
                <a:close/>
              </a:path>
              <a:path w="2426970" h="1545589">
                <a:moveTo>
                  <a:pt x="2426589" y="0"/>
                </a:moveTo>
                <a:lnTo>
                  <a:pt x="55321" y="0"/>
                </a:lnTo>
                <a:lnTo>
                  <a:pt x="55321" y="295465"/>
                </a:lnTo>
                <a:lnTo>
                  <a:pt x="2426589" y="295465"/>
                </a:lnTo>
                <a:lnTo>
                  <a:pt x="2426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9516" y="3371210"/>
            <a:ext cx="1907539" cy="295910"/>
          </a:xfrm>
          <a:custGeom>
            <a:avLst/>
            <a:gdLst/>
            <a:ahLst/>
            <a:cxnLst/>
            <a:rect l="l" t="t" r="r" b="b"/>
            <a:pathLst>
              <a:path w="1907539" h="295910">
                <a:moveTo>
                  <a:pt x="1907324" y="0"/>
                </a:moveTo>
                <a:lnTo>
                  <a:pt x="0" y="0"/>
                </a:lnTo>
                <a:lnTo>
                  <a:pt x="0" y="295465"/>
                </a:lnTo>
                <a:lnTo>
                  <a:pt x="1907324" y="295465"/>
                </a:lnTo>
                <a:lnTo>
                  <a:pt x="1907324" y="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14832" y="4517823"/>
            <a:ext cx="8694420" cy="295910"/>
          </a:xfrm>
          <a:custGeom>
            <a:avLst/>
            <a:gdLst/>
            <a:ahLst/>
            <a:cxnLst/>
            <a:rect l="l" t="t" r="r" b="b"/>
            <a:pathLst>
              <a:path w="8694420" h="295910">
                <a:moveTo>
                  <a:pt x="857478" y="0"/>
                </a:moveTo>
                <a:lnTo>
                  <a:pt x="0" y="0"/>
                </a:lnTo>
                <a:lnTo>
                  <a:pt x="0" y="295465"/>
                </a:lnTo>
                <a:lnTo>
                  <a:pt x="857478" y="295465"/>
                </a:lnTo>
                <a:lnTo>
                  <a:pt x="857478" y="0"/>
                </a:lnTo>
                <a:close/>
              </a:path>
              <a:path w="8694420" h="295910">
                <a:moveTo>
                  <a:pt x="8694268" y="0"/>
                </a:moveTo>
                <a:lnTo>
                  <a:pt x="857516" y="0"/>
                </a:lnTo>
                <a:lnTo>
                  <a:pt x="857516" y="295465"/>
                </a:lnTo>
                <a:lnTo>
                  <a:pt x="8694268" y="295465"/>
                </a:lnTo>
                <a:lnTo>
                  <a:pt x="869426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8284" y="691986"/>
            <a:ext cx="9321800" cy="245173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marR="810260" indent="55244">
              <a:lnSpc>
                <a:spcPts val="2050"/>
              </a:lnSpc>
              <a:spcBef>
                <a:spcPts val="360"/>
              </a:spcBef>
            </a:pPr>
            <a:r>
              <a:rPr sz="1900" spc="-5" dirty="0">
                <a:latin typeface="Calibri"/>
                <a:cs typeface="Calibri"/>
              </a:rPr>
              <a:t>clinicians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generally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have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lower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threshold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for</a:t>
            </a:r>
            <a:r>
              <a:rPr sz="1900" spc="-5" dirty="0">
                <a:latin typeface="Calibri"/>
                <a:cs typeface="Calibri"/>
              </a:rPr>
              <a:t> diagnosing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failure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to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progress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women </a:t>
            </a:r>
            <a:r>
              <a:rPr sz="1900" spc="-4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undergoing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TOLAC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than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 </a:t>
            </a:r>
            <a:r>
              <a:rPr sz="1900" spc="-10" dirty="0">
                <a:latin typeface="Calibri"/>
                <a:cs typeface="Calibri"/>
              </a:rPr>
              <a:t>women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with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an </a:t>
            </a:r>
            <a:r>
              <a:rPr sz="1900" spc="-10" dirty="0">
                <a:latin typeface="Calibri"/>
                <a:cs typeface="Calibri"/>
              </a:rPr>
              <a:t>unscarred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uterus</a:t>
            </a:r>
            <a:endParaRPr sz="1900">
              <a:latin typeface="Calibri"/>
              <a:cs typeface="Calibri"/>
            </a:endParaRPr>
          </a:p>
          <a:p>
            <a:pPr marL="200660" marR="5080" indent="-188595">
              <a:lnSpc>
                <a:spcPts val="2050"/>
              </a:lnSpc>
              <a:spcBef>
                <a:spcPts val="830"/>
              </a:spcBef>
              <a:buFont typeface="Arial MT"/>
              <a:buChar char="•"/>
              <a:tabLst>
                <a:tab pos="256540" algn="l"/>
                <a:tab pos="257175" algn="l"/>
              </a:tabLst>
            </a:pPr>
            <a:r>
              <a:rPr dirty="0"/>
              <a:t>	</a:t>
            </a:r>
            <a:r>
              <a:rPr sz="1900" b="1" spc="-10" dirty="0">
                <a:latin typeface="Calibri"/>
                <a:cs typeface="Calibri"/>
              </a:rPr>
              <a:t>Prolonged</a:t>
            </a:r>
            <a:r>
              <a:rPr sz="1900" b="1" spc="45" dirty="0">
                <a:latin typeface="Calibri"/>
                <a:cs typeface="Calibri"/>
              </a:rPr>
              <a:t> </a:t>
            </a:r>
            <a:r>
              <a:rPr sz="1900" b="1" spc="-15" dirty="0">
                <a:latin typeface="Calibri"/>
                <a:cs typeface="Calibri"/>
              </a:rPr>
              <a:t>latent</a:t>
            </a:r>
            <a:r>
              <a:rPr sz="1900" b="1" spc="55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phase</a:t>
            </a:r>
            <a:r>
              <a:rPr sz="1900" b="1" spc="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—</a:t>
            </a:r>
            <a:r>
              <a:rPr sz="1900" spc="60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Women</a:t>
            </a:r>
            <a:r>
              <a:rPr sz="1900" spc="6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with</a:t>
            </a:r>
            <a:r>
              <a:rPr sz="1900" spc="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5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prolonged</a:t>
            </a:r>
            <a:r>
              <a:rPr sz="1900" spc="6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latent</a:t>
            </a:r>
            <a:r>
              <a:rPr sz="1900" spc="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phase</a:t>
            </a:r>
            <a:r>
              <a:rPr sz="1900" spc="6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can</a:t>
            </a:r>
            <a:r>
              <a:rPr sz="1900" spc="6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be</a:t>
            </a:r>
            <a:r>
              <a:rPr sz="1900" spc="5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offered 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therapeutic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rest,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oxytocin,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and/or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amniotomy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to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assist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with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transition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to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active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phase,</a:t>
            </a:r>
            <a:r>
              <a:rPr sz="1900" spc="4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similar </a:t>
            </a:r>
            <a:r>
              <a:rPr sz="1900" spc="-409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to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management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of </a:t>
            </a:r>
            <a:r>
              <a:rPr sz="1900" spc="-10" dirty="0">
                <a:latin typeface="Calibri"/>
                <a:cs typeface="Calibri"/>
              </a:rPr>
              <a:t>women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without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scarred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uterus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201295" indent="-188595">
              <a:lnSpc>
                <a:spcPts val="2165"/>
              </a:lnSpc>
              <a:buFont typeface="Arial MT"/>
              <a:buChar char="•"/>
              <a:tabLst>
                <a:tab pos="201295" algn="l"/>
              </a:tabLst>
            </a:pPr>
            <a:r>
              <a:rPr sz="1900" b="1" spc="-10" dirty="0">
                <a:latin typeface="Calibri"/>
                <a:cs typeface="Calibri"/>
              </a:rPr>
              <a:t>Prolonged</a:t>
            </a:r>
            <a:r>
              <a:rPr sz="1900" b="1" spc="-5" dirty="0">
                <a:latin typeface="Calibri"/>
                <a:cs typeface="Calibri"/>
              </a:rPr>
              <a:t> second </a:t>
            </a:r>
            <a:r>
              <a:rPr sz="1900" b="1" spc="-15" dirty="0">
                <a:latin typeface="Calibri"/>
                <a:cs typeface="Calibri"/>
              </a:rPr>
              <a:t>stage</a:t>
            </a:r>
            <a:r>
              <a:rPr sz="1900" b="1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—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An </a:t>
            </a:r>
            <a:r>
              <a:rPr sz="1900" spc="-10" dirty="0">
                <a:latin typeface="Calibri"/>
                <a:cs typeface="Calibri"/>
              </a:rPr>
              <a:t>observational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study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that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included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over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4500</a:t>
            </a:r>
            <a:r>
              <a:rPr sz="1900" spc="-10" dirty="0">
                <a:latin typeface="Calibri"/>
                <a:cs typeface="Calibri"/>
              </a:rPr>
              <a:t> women</a:t>
            </a:r>
            <a:endParaRPr sz="1900">
              <a:latin typeface="Calibri"/>
              <a:cs typeface="Calibri"/>
            </a:endParaRPr>
          </a:p>
          <a:p>
            <a:pPr marL="200660">
              <a:lnSpc>
                <a:spcPts val="2165"/>
              </a:lnSpc>
            </a:pPr>
            <a:r>
              <a:rPr sz="1900" spc="-10" dirty="0">
                <a:latin typeface="Calibri"/>
                <a:cs typeface="Calibri"/>
              </a:rPr>
              <a:t>undergoing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TOLAC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who </a:t>
            </a:r>
            <a:r>
              <a:rPr sz="1900" spc="-5" dirty="0">
                <a:latin typeface="Calibri"/>
                <a:cs typeface="Calibri"/>
              </a:rPr>
              <a:t>reached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second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stage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of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labor </a:t>
            </a:r>
            <a:r>
              <a:rPr sz="1900" spc="-10" dirty="0">
                <a:latin typeface="Calibri"/>
                <a:cs typeface="Calibri"/>
              </a:rPr>
              <a:t>noted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tha</a:t>
            </a: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9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7.8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percent</a:t>
            </a:r>
            <a:r>
              <a:rPr sz="19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had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 a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6879" y="3088924"/>
            <a:ext cx="231711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second</a:t>
            </a:r>
            <a:r>
              <a:rPr sz="19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FF0000"/>
                </a:solidFill>
                <a:latin typeface="Calibri"/>
                <a:cs typeface="Calibri"/>
              </a:rPr>
              <a:t>stage</a:t>
            </a:r>
            <a:r>
              <a:rPr sz="19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≥3</a:t>
            </a:r>
            <a:r>
              <a:rPr sz="19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hours</a:t>
            </a:r>
            <a:r>
              <a:rPr sz="19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05679" y="3110948"/>
            <a:ext cx="6670040" cy="295910"/>
          </a:xfrm>
          <a:prstGeom prst="rect">
            <a:avLst/>
          </a:prstGeom>
          <a:solidFill>
            <a:srgbClr val="C0C0C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05"/>
              </a:lnSpc>
            </a:pPr>
            <a:r>
              <a:rPr sz="1900" spc="-10" dirty="0">
                <a:latin typeface="Calibri"/>
                <a:cs typeface="Calibri"/>
              </a:rPr>
              <a:t>Likelihood</a:t>
            </a:r>
            <a:r>
              <a:rPr sz="1900" spc="-5" dirty="0">
                <a:latin typeface="Calibri"/>
                <a:cs typeface="Calibri"/>
              </a:rPr>
              <a:t> of </a:t>
            </a:r>
            <a:r>
              <a:rPr sz="1900" spc="-10" dirty="0">
                <a:latin typeface="Calibri"/>
                <a:cs typeface="Calibri"/>
              </a:rPr>
              <a:t>vaginal </a:t>
            </a:r>
            <a:r>
              <a:rPr sz="1900" spc="-5" dirty="0">
                <a:latin typeface="Calibri"/>
                <a:cs typeface="Calibri"/>
              </a:rPr>
              <a:t>delivery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decreased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with</a:t>
            </a:r>
            <a:r>
              <a:rPr sz="1900" dirty="0">
                <a:latin typeface="Calibri"/>
                <a:cs typeface="Calibri"/>
              </a:rPr>
              <a:t> an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increasing </a:t>
            </a:r>
            <a:r>
              <a:rPr sz="1900" spc="-10" dirty="0">
                <a:latin typeface="Calibri"/>
                <a:cs typeface="Calibri"/>
              </a:rPr>
              <a:t>duration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6879" y="3349185"/>
            <a:ext cx="9077960" cy="109601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marR="5080" algn="just">
              <a:lnSpc>
                <a:spcPts val="2050"/>
              </a:lnSpc>
              <a:spcBef>
                <a:spcPts val="360"/>
              </a:spcBef>
            </a:pPr>
            <a:r>
              <a:rPr sz="1900" spc="-5" dirty="0">
                <a:latin typeface="Calibri"/>
                <a:cs typeface="Calibri"/>
              </a:rPr>
              <a:t>of </a:t>
            </a:r>
            <a:r>
              <a:rPr sz="1900" dirty="0">
                <a:latin typeface="Calibri"/>
                <a:cs typeface="Calibri"/>
              </a:rPr>
              <a:t>the </a:t>
            </a:r>
            <a:r>
              <a:rPr sz="1900" spc="-10" dirty="0">
                <a:latin typeface="Calibri"/>
                <a:cs typeface="Calibri"/>
              </a:rPr>
              <a:t>second </a:t>
            </a:r>
            <a:r>
              <a:rPr sz="1900" spc="-15" dirty="0">
                <a:latin typeface="Calibri"/>
                <a:cs typeface="Calibri"/>
              </a:rPr>
              <a:t>stage: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from </a:t>
            </a: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91 </a:t>
            </a:r>
            <a:r>
              <a:rPr sz="1900" spc="-15" dirty="0">
                <a:solidFill>
                  <a:srgbClr val="FF0000"/>
                </a:solidFill>
                <a:latin typeface="Calibri"/>
                <a:cs typeface="Calibri"/>
              </a:rPr>
              <a:t>to </a:t>
            </a: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97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percent </a:t>
            </a: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within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the </a:t>
            </a:r>
            <a:r>
              <a:rPr sz="1900" spc="-15" dirty="0">
                <a:solidFill>
                  <a:srgbClr val="FF0000"/>
                </a:solidFill>
                <a:latin typeface="Calibri"/>
                <a:cs typeface="Calibri"/>
              </a:rPr>
              <a:t>first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2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hours </a:t>
            </a:r>
            <a:r>
              <a:rPr sz="1900" spc="-15" dirty="0">
                <a:solidFill>
                  <a:srgbClr val="FF0000"/>
                </a:solidFill>
                <a:latin typeface="Calibri"/>
                <a:cs typeface="Calibri"/>
              </a:rPr>
              <a:t>to </a:t>
            </a: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46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percent at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≥4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hours</a:t>
            </a:r>
            <a:r>
              <a:rPr sz="1900" spc="-10" dirty="0">
                <a:latin typeface="Calibri"/>
                <a:cs typeface="Calibri"/>
              </a:rPr>
              <a:t>. 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 </a:t>
            </a:r>
            <a:r>
              <a:rPr sz="1900" spc="-5" dirty="0">
                <a:latin typeface="Calibri"/>
                <a:cs typeface="Calibri"/>
              </a:rPr>
              <a:t>addition, </a:t>
            </a:r>
            <a:r>
              <a:rPr sz="1900" dirty="0">
                <a:latin typeface="Calibri"/>
                <a:cs typeface="Calibri"/>
              </a:rPr>
              <a:t>the </a:t>
            </a:r>
            <a:r>
              <a:rPr sz="1900" spc="-5" dirty="0">
                <a:latin typeface="Calibri"/>
                <a:cs typeface="Calibri"/>
              </a:rPr>
              <a:t>frequency of uterine </a:t>
            </a:r>
            <a:r>
              <a:rPr sz="1900" spc="-10" dirty="0">
                <a:latin typeface="Calibri"/>
                <a:cs typeface="Calibri"/>
              </a:rPr>
              <a:t>rupture </a:t>
            </a:r>
            <a:r>
              <a:rPr sz="1900" spc="-5" dirty="0">
                <a:latin typeface="Calibri"/>
                <a:cs typeface="Calibri"/>
              </a:rPr>
              <a:t>or dehiscence significantly increased </a:t>
            </a:r>
            <a:r>
              <a:rPr sz="1900" spc="-10" dirty="0">
                <a:latin typeface="Calibri"/>
                <a:cs typeface="Calibri"/>
              </a:rPr>
              <a:t>over </a:t>
            </a:r>
            <a:r>
              <a:rPr sz="1900" spc="-5" dirty="0">
                <a:latin typeface="Calibri"/>
                <a:cs typeface="Calibri"/>
              </a:rPr>
              <a:t>time: </a:t>
            </a:r>
            <a:r>
              <a:rPr sz="1900" spc="-415" dirty="0"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from </a:t>
            </a: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0.7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percent at </a:t>
            </a:r>
            <a:r>
              <a:rPr sz="1900" spc="5" dirty="0">
                <a:solidFill>
                  <a:srgbClr val="FF0000"/>
                </a:solidFill>
                <a:latin typeface="Calibri"/>
                <a:cs typeface="Calibri"/>
              </a:rPr>
              <a:t>&lt;1 </a:t>
            </a: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hour </a:t>
            </a:r>
            <a:r>
              <a:rPr sz="1900" spc="-1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3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percent at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≥3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hours. </a:t>
            </a:r>
            <a:r>
              <a:rPr sz="1900" dirty="0">
                <a:latin typeface="Calibri"/>
                <a:cs typeface="Calibri"/>
              </a:rPr>
              <a:t>In </a:t>
            </a:r>
            <a:r>
              <a:rPr sz="1900" spc="-15" dirty="0">
                <a:latin typeface="Calibri"/>
                <a:cs typeface="Calibri"/>
              </a:rPr>
              <a:t>contrast to </a:t>
            </a:r>
            <a:r>
              <a:rPr sz="1900" spc="-5" dirty="0">
                <a:latin typeface="Calibri"/>
                <a:cs typeface="Calibri"/>
              </a:rPr>
              <a:t>other studies, </a:t>
            </a:r>
            <a:r>
              <a:rPr sz="1900" dirty="0">
                <a:latin typeface="Calibri"/>
                <a:cs typeface="Calibri"/>
              </a:rPr>
              <a:t>the </a:t>
            </a:r>
            <a:r>
              <a:rPr sz="1900" spc="-5" dirty="0">
                <a:latin typeface="Calibri"/>
                <a:cs typeface="Calibri"/>
              </a:rPr>
              <a:t>risk of 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adverse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neonatal outcomes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did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not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differ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significantly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by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second-stage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length.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8284" y="4496073"/>
            <a:ext cx="110489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dirty="0">
                <a:latin typeface="Arial MT"/>
                <a:cs typeface="Arial MT"/>
              </a:rPr>
              <a:t>•</a:t>
            </a:r>
            <a:endParaRPr sz="19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9516" y="4517815"/>
            <a:ext cx="8749665" cy="295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5244">
              <a:lnSpc>
                <a:spcPts val="2210"/>
              </a:lnSpc>
            </a:pPr>
            <a:r>
              <a:rPr sz="1900" spc="-30" dirty="0">
                <a:solidFill>
                  <a:srgbClr val="FF0000"/>
                </a:solidFill>
                <a:latin typeface="Calibri"/>
                <a:cs typeface="Calibri"/>
              </a:rPr>
              <a:t>However</a:t>
            </a:r>
            <a:r>
              <a:rPr sz="1900" spc="-30" dirty="0">
                <a:latin typeface="Calibri"/>
                <a:cs typeface="Calibri"/>
              </a:rPr>
              <a:t>,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there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should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low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threshold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for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operative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delivery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if</a:t>
            </a:r>
            <a:r>
              <a:rPr sz="1900" spc="-10" dirty="0">
                <a:latin typeface="Calibri"/>
                <a:cs typeface="Calibri"/>
              </a:rPr>
              <a:t> maternal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vital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signs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or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59516" y="4813280"/>
            <a:ext cx="6486525" cy="26035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30"/>
              </a:lnSpc>
            </a:pPr>
            <a:r>
              <a:rPr sz="1900" spc="-15" dirty="0">
                <a:latin typeface="Calibri"/>
                <a:cs typeface="Calibri"/>
              </a:rPr>
              <a:t>symptoms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or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if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fetal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heart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rate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monitoring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suggest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uterine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rupture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34002" y="4756334"/>
            <a:ext cx="86360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dirty="0">
                <a:latin typeface="Calibri"/>
                <a:cs typeface="Calibri"/>
              </a:rPr>
              <a:t>.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7956" y="1561224"/>
            <a:ext cx="1913889" cy="319405"/>
          </a:xfrm>
          <a:custGeom>
            <a:avLst/>
            <a:gdLst/>
            <a:ahLst/>
            <a:cxnLst/>
            <a:rect l="l" t="t" r="r" b="b"/>
            <a:pathLst>
              <a:path w="1913889" h="319405">
                <a:moveTo>
                  <a:pt x="1913610" y="0"/>
                </a:moveTo>
                <a:lnTo>
                  <a:pt x="59093" y="0"/>
                </a:lnTo>
                <a:lnTo>
                  <a:pt x="0" y="0"/>
                </a:lnTo>
                <a:lnTo>
                  <a:pt x="0" y="319354"/>
                </a:lnTo>
                <a:lnTo>
                  <a:pt x="59093" y="319354"/>
                </a:lnTo>
                <a:lnTo>
                  <a:pt x="1913610" y="319354"/>
                </a:lnTo>
                <a:lnTo>
                  <a:pt x="191361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81605" y="1561224"/>
            <a:ext cx="2959735" cy="319405"/>
          </a:xfrm>
          <a:custGeom>
            <a:avLst/>
            <a:gdLst/>
            <a:ahLst/>
            <a:cxnLst/>
            <a:rect l="l" t="t" r="r" b="b"/>
            <a:pathLst>
              <a:path w="2959735" h="319405">
                <a:moveTo>
                  <a:pt x="2959684" y="0"/>
                </a:moveTo>
                <a:lnTo>
                  <a:pt x="51549" y="0"/>
                </a:lnTo>
                <a:lnTo>
                  <a:pt x="0" y="0"/>
                </a:lnTo>
                <a:lnTo>
                  <a:pt x="0" y="319354"/>
                </a:lnTo>
                <a:lnTo>
                  <a:pt x="51549" y="319354"/>
                </a:lnTo>
                <a:lnTo>
                  <a:pt x="2959684" y="319354"/>
                </a:lnTo>
                <a:lnTo>
                  <a:pt x="29596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89789" y="208449"/>
            <a:ext cx="8466455" cy="84074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250190" marR="5080" indent="-238125">
              <a:lnSpc>
                <a:spcPts val="2850"/>
              </a:lnSpc>
              <a:spcBef>
                <a:spcPts val="790"/>
              </a:spcBef>
            </a:pPr>
            <a:r>
              <a:rPr sz="2950" b="1" dirty="0">
                <a:latin typeface="Calibri"/>
                <a:cs typeface="Calibri"/>
              </a:rPr>
              <a:t>Monitoring</a:t>
            </a:r>
            <a:r>
              <a:rPr sz="2950" b="1" spc="20" dirty="0">
                <a:latin typeface="Calibri"/>
                <a:cs typeface="Calibri"/>
              </a:rPr>
              <a:t> </a:t>
            </a:r>
            <a:r>
              <a:rPr sz="2950" b="1" spc="-10" dirty="0">
                <a:latin typeface="Calibri"/>
                <a:cs typeface="Calibri"/>
              </a:rPr>
              <a:t>for</a:t>
            </a:r>
            <a:r>
              <a:rPr sz="2950" b="1" spc="15" dirty="0">
                <a:latin typeface="Calibri"/>
                <a:cs typeface="Calibri"/>
              </a:rPr>
              <a:t> </a:t>
            </a:r>
            <a:r>
              <a:rPr sz="2950" b="1" spc="5" dirty="0">
                <a:latin typeface="Calibri"/>
                <a:cs typeface="Calibri"/>
              </a:rPr>
              <a:t>evidence of</a:t>
            </a:r>
            <a:r>
              <a:rPr sz="2950" b="1" spc="15" dirty="0">
                <a:latin typeface="Calibri"/>
                <a:cs typeface="Calibri"/>
              </a:rPr>
              <a:t> </a:t>
            </a:r>
            <a:r>
              <a:rPr sz="2950" b="1" dirty="0">
                <a:latin typeface="Calibri"/>
                <a:cs typeface="Calibri"/>
              </a:rPr>
              <a:t>uterine</a:t>
            </a:r>
            <a:r>
              <a:rPr sz="2950" b="1" spc="15" dirty="0">
                <a:latin typeface="Calibri"/>
                <a:cs typeface="Calibri"/>
              </a:rPr>
              <a:t> </a:t>
            </a:r>
            <a:r>
              <a:rPr sz="2950" b="1" dirty="0">
                <a:latin typeface="Calibri"/>
                <a:cs typeface="Calibri"/>
              </a:rPr>
              <a:t>rupture</a:t>
            </a:r>
            <a:r>
              <a:rPr sz="2950" b="1" spc="5" dirty="0">
                <a:latin typeface="Calibri"/>
                <a:cs typeface="Calibri"/>
              </a:rPr>
              <a:t> is</a:t>
            </a:r>
            <a:r>
              <a:rPr sz="2950" b="1" spc="15" dirty="0">
                <a:latin typeface="Calibri"/>
                <a:cs typeface="Calibri"/>
              </a:rPr>
              <a:t> </a:t>
            </a:r>
            <a:r>
              <a:rPr sz="2950" b="1" spc="5" dirty="0">
                <a:latin typeface="Calibri"/>
                <a:cs typeface="Calibri"/>
              </a:rPr>
              <a:t>a</a:t>
            </a:r>
            <a:r>
              <a:rPr sz="2950" b="1" spc="10" dirty="0">
                <a:latin typeface="Calibri"/>
                <a:cs typeface="Calibri"/>
              </a:rPr>
              <a:t> </a:t>
            </a:r>
            <a:r>
              <a:rPr sz="2950" b="1" spc="5" dirty="0">
                <a:latin typeface="Calibri"/>
                <a:cs typeface="Calibri"/>
              </a:rPr>
              <a:t>critical </a:t>
            </a:r>
            <a:r>
              <a:rPr sz="2950" b="1" spc="-655" dirty="0">
                <a:latin typeface="Calibri"/>
                <a:cs typeface="Calibri"/>
              </a:rPr>
              <a:t> </a:t>
            </a:r>
            <a:r>
              <a:rPr sz="2950" b="1" dirty="0">
                <a:latin typeface="Calibri"/>
                <a:cs typeface="Calibri"/>
              </a:rPr>
              <a:t>component</a:t>
            </a:r>
            <a:r>
              <a:rPr sz="2950" b="1" spc="10" dirty="0">
                <a:latin typeface="Calibri"/>
                <a:cs typeface="Calibri"/>
              </a:rPr>
              <a:t> </a:t>
            </a:r>
            <a:r>
              <a:rPr sz="2950" b="1" spc="5" dirty="0">
                <a:latin typeface="Calibri"/>
                <a:cs typeface="Calibri"/>
              </a:rPr>
              <a:t>of</a:t>
            </a:r>
            <a:r>
              <a:rPr sz="2950" b="1" dirty="0">
                <a:latin typeface="Calibri"/>
                <a:cs typeface="Calibri"/>
              </a:rPr>
              <a:t> intrapartum management</a:t>
            </a:r>
            <a:r>
              <a:rPr sz="2950" b="1" spc="10" dirty="0">
                <a:latin typeface="Calibri"/>
                <a:cs typeface="Calibri"/>
              </a:rPr>
              <a:t> </a:t>
            </a:r>
            <a:r>
              <a:rPr sz="2950" b="1" spc="5" dirty="0">
                <a:latin typeface="Calibri"/>
                <a:cs typeface="Calibri"/>
              </a:rPr>
              <a:t>of</a:t>
            </a:r>
            <a:r>
              <a:rPr sz="2950" b="1" dirty="0">
                <a:latin typeface="Calibri"/>
                <a:cs typeface="Calibri"/>
              </a:rPr>
              <a:t> </a:t>
            </a:r>
            <a:r>
              <a:rPr sz="2950" b="1" spc="-10" dirty="0">
                <a:latin typeface="Calibri"/>
                <a:cs typeface="Calibri"/>
              </a:rPr>
              <a:t>TOLAC.</a:t>
            </a:r>
            <a:endParaRPr sz="29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5258" y="1517508"/>
            <a:ext cx="8168005" cy="3667125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71755">
              <a:lnSpc>
                <a:spcPct val="100000"/>
              </a:lnSpc>
              <a:spcBef>
                <a:spcPts val="615"/>
              </a:spcBef>
            </a:pPr>
            <a:r>
              <a:rPr sz="1700" b="1" spc="10" dirty="0">
                <a:solidFill>
                  <a:srgbClr val="FF0000"/>
                </a:solidFill>
                <a:latin typeface="Calibri"/>
                <a:cs typeface="Calibri"/>
              </a:rPr>
              <a:t>Signs</a:t>
            </a:r>
            <a:r>
              <a:rPr sz="17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700" b="1" spc="15" dirty="0">
                <a:solidFill>
                  <a:srgbClr val="FF0000"/>
                </a:solidFill>
                <a:latin typeface="Calibri"/>
                <a:cs typeface="Calibri"/>
              </a:rPr>
              <a:t>and </a:t>
            </a:r>
            <a:r>
              <a:rPr sz="1700" b="1" spc="10" dirty="0">
                <a:solidFill>
                  <a:srgbClr val="FF0000"/>
                </a:solidFill>
                <a:latin typeface="Calibri"/>
                <a:cs typeface="Calibri"/>
              </a:rPr>
              <a:t>symptoms</a:t>
            </a:r>
            <a:r>
              <a:rPr sz="17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of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sz="1700" b="1" spc="5" dirty="0">
                <a:latin typeface="Calibri"/>
                <a:cs typeface="Calibri"/>
              </a:rPr>
              <a:t>uterine</a:t>
            </a:r>
            <a:r>
              <a:rPr sz="1700" b="1" spc="10" dirty="0">
                <a:latin typeface="Calibri"/>
                <a:cs typeface="Calibri"/>
              </a:rPr>
              <a:t> </a:t>
            </a:r>
            <a:r>
              <a:rPr sz="1700" b="1" spc="5" dirty="0">
                <a:latin typeface="Calibri"/>
                <a:cs typeface="Calibri"/>
              </a:rPr>
              <a:t>rupture</a:t>
            </a:r>
            <a:r>
              <a:rPr sz="1700" b="1" spc="10" dirty="0">
                <a:latin typeface="Calibri"/>
                <a:cs typeface="Calibri"/>
              </a:rPr>
              <a:t> </a:t>
            </a:r>
            <a:r>
              <a:rPr sz="1700" b="1" spc="5" dirty="0">
                <a:latin typeface="Calibri"/>
                <a:cs typeface="Calibri"/>
              </a:rPr>
              <a:t>may</a:t>
            </a:r>
            <a:r>
              <a:rPr sz="1700" b="1" spc="25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include</a:t>
            </a:r>
            <a:r>
              <a:rPr sz="1700" b="1" dirty="0">
                <a:latin typeface="Calibri"/>
                <a:cs typeface="Calibri"/>
              </a:rPr>
              <a:t> </a:t>
            </a:r>
            <a:r>
              <a:rPr sz="1700" b="1" spc="5" dirty="0">
                <a:latin typeface="Calibri"/>
                <a:cs typeface="Calibri"/>
              </a:rPr>
              <a:t>:</a:t>
            </a:r>
            <a:endParaRPr sz="1700">
              <a:latin typeface="Calibri"/>
              <a:cs typeface="Calibri"/>
            </a:endParaRPr>
          </a:p>
          <a:p>
            <a:pPr marL="251460" indent="-239395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251460" algn="l"/>
                <a:tab pos="252095" algn="l"/>
              </a:tabLst>
            </a:pPr>
            <a:r>
              <a:rPr sz="1700" b="1" spc="-5" dirty="0">
                <a:latin typeface="Calibri"/>
                <a:cs typeface="Calibri"/>
              </a:rPr>
              <a:t>fetal </a:t>
            </a:r>
            <a:r>
              <a:rPr sz="1700" b="1" spc="10" dirty="0">
                <a:latin typeface="Calibri"/>
                <a:cs typeface="Calibri"/>
              </a:rPr>
              <a:t>heart</a:t>
            </a:r>
            <a:r>
              <a:rPr sz="1700" b="1" spc="25" dirty="0">
                <a:latin typeface="Calibri"/>
                <a:cs typeface="Calibri"/>
              </a:rPr>
              <a:t> </a:t>
            </a:r>
            <a:r>
              <a:rPr sz="1700" b="1" spc="-10" dirty="0">
                <a:latin typeface="Calibri"/>
                <a:cs typeface="Calibri"/>
              </a:rPr>
              <a:t>rate</a:t>
            </a:r>
            <a:r>
              <a:rPr sz="1700" b="1" spc="15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abnormalities</a:t>
            </a:r>
            <a:r>
              <a:rPr sz="1700" b="1" spc="15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(observed</a:t>
            </a:r>
            <a:r>
              <a:rPr sz="1700" b="1" spc="-10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in </a:t>
            </a:r>
            <a:r>
              <a:rPr sz="1700" b="1" spc="15" dirty="0">
                <a:latin typeface="Calibri"/>
                <a:cs typeface="Calibri"/>
              </a:rPr>
              <a:t>70</a:t>
            </a:r>
            <a:r>
              <a:rPr sz="1700" b="1" dirty="0">
                <a:latin typeface="Calibri"/>
                <a:cs typeface="Calibri"/>
              </a:rPr>
              <a:t> </a:t>
            </a:r>
            <a:r>
              <a:rPr sz="1700" b="1" spc="5" dirty="0">
                <a:latin typeface="Calibri"/>
                <a:cs typeface="Calibri"/>
              </a:rPr>
              <a:t>percent</a:t>
            </a:r>
            <a:r>
              <a:rPr sz="1700" b="1" spc="15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of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cases),</a:t>
            </a:r>
            <a:endParaRPr sz="1700">
              <a:latin typeface="Calibri"/>
              <a:cs typeface="Calibri"/>
            </a:endParaRPr>
          </a:p>
          <a:p>
            <a:pPr marL="201295" indent="-189230">
              <a:lnSpc>
                <a:spcPct val="100000"/>
              </a:lnSpc>
              <a:spcBef>
                <a:spcPts val="445"/>
              </a:spcBef>
              <a:buFont typeface="Arial MT"/>
              <a:buChar char="•"/>
              <a:tabLst>
                <a:tab pos="201930" algn="l"/>
              </a:tabLst>
            </a:pPr>
            <a:r>
              <a:rPr sz="1700" b="1" spc="5" dirty="0">
                <a:latin typeface="Calibri"/>
                <a:cs typeface="Calibri"/>
              </a:rPr>
              <a:t>weakening</a:t>
            </a:r>
            <a:r>
              <a:rPr sz="1700" b="1" spc="-30" dirty="0">
                <a:latin typeface="Calibri"/>
                <a:cs typeface="Calibri"/>
              </a:rPr>
              <a:t> </a:t>
            </a:r>
            <a:r>
              <a:rPr sz="1700" b="1" spc="5" dirty="0">
                <a:latin typeface="Calibri"/>
                <a:cs typeface="Calibri"/>
              </a:rPr>
              <a:t>contractions</a:t>
            </a:r>
            <a:endParaRPr sz="1700">
              <a:latin typeface="Calibri"/>
              <a:cs typeface="Calibri"/>
            </a:endParaRPr>
          </a:p>
          <a:p>
            <a:pPr marL="251460" indent="-239395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251460" algn="l"/>
                <a:tab pos="252095" algn="l"/>
              </a:tabLst>
            </a:pPr>
            <a:r>
              <a:rPr sz="1700" b="1" spc="10" dirty="0">
                <a:latin typeface="Calibri"/>
                <a:cs typeface="Calibri"/>
              </a:rPr>
              <a:t>loss</a:t>
            </a:r>
            <a:r>
              <a:rPr sz="1700" b="1" spc="-20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of</a:t>
            </a:r>
            <a:r>
              <a:rPr sz="1700" b="1" spc="-5" dirty="0">
                <a:latin typeface="Calibri"/>
                <a:cs typeface="Calibri"/>
              </a:rPr>
              <a:t> fetal</a:t>
            </a:r>
            <a:r>
              <a:rPr sz="1700" b="1" dirty="0">
                <a:latin typeface="Calibri"/>
                <a:cs typeface="Calibri"/>
              </a:rPr>
              <a:t> station</a:t>
            </a:r>
            <a:endParaRPr sz="1700">
              <a:latin typeface="Calibri"/>
              <a:cs typeface="Calibri"/>
            </a:endParaRPr>
          </a:p>
          <a:p>
            <a:pPr marL="251460" indent="-239395">
              <a:lnSpc>
                <a:spcPct val="100000"/>
              </a:lnSpc>
              <a:spcBef>
                <a:spcPts val="445"/>
              </a:spcBef>
              <a:buFont typeface="Arial MT"/>
              <a:buChar char="•"/>
              <a:tabLst>
                <a:tab pos="251460" algn="l"/>
                <a:tab pos="252095" algn="l"/>
              </a:tabLst>
            </a:pPr>
            <a:r>
              <a:rPr sz="1700" b="1" spc="10" dirty="0">
                <a:latin typeface="Calibri"/>
                <a:cs typeface="Calibri"/>
              </a:rPr>
              <a:t>abdominal</a:t>
            </a:r>
            <a:r>
              <a:rPr sz="1700" b="1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pain,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suprapubic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pain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at</a:t>
            </a:r>
            <a:r>
              <a:rPr sz="1700" b="1" spc="10" dirty="0">
                <a:latin typeface="Calibri"/>
                <a:cs typeface="Calibri"/>
              </a:rPr>
              <a:t> </a:t>
            </a:r>
            <a:r>
              <a:rPr sz="1700" b="1" spc="15" dirty="0">
                <a:latin typeface="Calibri"/>
                <a:cs typeface="Calibri"/>
              </a:rPr>
              <a:t>the</a:t>
            </a:r>
            <a:r>
              <a:rPr sz="1700" b="1" spc="10" dirty="0">
                <a:latin typeface="Calibri"/>
                <a:cs typeface="Calibri"/>
              </a:rPr>
              <a:t> </a:t>
            </a:r>
            <a:r>
              <a:rPr sz="1700" b="1" spc="5" dirty="0">
                <a:latin typeface="Calibri"/>
                <a:cs typeface="Calibri"/>
              </a:rPr>
              <a:t>level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of</a:t>
            </a:r>
            <a:r>
              <a:rPr sz="1700" b="1" spc="5" dirty="0">
                <a:latin typeface="Calibri"/>
                <a:cs typeface="Calibri"/>
              </a:rPr>
              <a:t> </a:t>
            </a:r>
            <a:r>
              <a:rPr sz="1700" b="1" spc="15" dirty="0">
                <a:latin typeface="Calibri"/>
                <a:cs typeface="Calibri"/>
              </a:rPr>
              <a:t>the</a:t>
            </a:r>
            <a:r>
              <a:rPr sz="1700" b="1" spc="5" dirty="0">
                <a:latin typeface="Calibri"/>
                <a:cs typeface="Calibri"/>
              </a:rPr>
              <a:t> </a:t>
            </a:r>
            <a:r>
              <a:rPr sz="1700" b="1" spc="-10" dirty="0">
                <a:latin typeface="Calibri"/>
                <a:cs typeface="Calibri"/>
              </a:rPr>
              <a:t>hysterotomy,</a:t>
            </a:r>
            <a:endParaRPr sz="1700">
              <a:latin typeface="Calibri"/>
              <a:cs typeface="Calibri"/>
            </a:endParaRPr>
          </a:p>
          <a:p>
            <a:pPr marL="201295" indent="-189230">
              <a:lnSpc>
                <a:spcPct val="100000"/>
              </a:lnSpc>
              <a:spcBef>
                <a:spcPts val="445"/>
              </a:spcBef>
              <a:buFont typeface="Arial MT"/>
              <a:buChar char="•"/>
              <a:tabLst>
                <a:tab pos="201930" algn="l"/>
              </a:tabLst>
            </a:pPr>
            <a:r>
              <a:rPr sz="1700" b="1" spc="15" dirty="0">
                <a:latin typeface="Calibri"/>
                <a:cs typeface="Calibri"/>
              </a:rPr>
              <a:t>need</a:t>
            </a:r>
            <a:r>
              <a:rPr sz="1700" b="1" spc="-1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for</a:t>
            </a:r>
            <a:r>
              <a:rPr sz="1700" b="1" spc="5" dirty="0">
                <a:latin typeface="Calibri"/>
                <a:cs typeface="Calibri"/>
              </a:rPr>
              <a:t> frequent</a:t>
            </a:r>
            <a:r>
              <a:rPr sz="1700" b="1" dirty="0">
                <a:latin typeface="Calibri"/>
                <a:cs typeface="Calibri"/>
              </a:rPr>
              <a:t> </a:t>
            </a:r>
            <a:r>
              <a:rPr sz="1700" b="1" spc="5" dirty="0">
                <a:latin typeface="Calibri"/>
                <a:cs typeface="Calibri"/>
              </a:rPr>
              <a:t>epidural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sz="1700" b="1" spc="15" dirty="0">
                <a:latin typeface="Calibri"/>
                <a:cs typeface="Calibri"/>
              </a:rPr>
              <a:t>dosing,</a:t>
            </a:r>
            <a:endParaRPr sz="1700">
              <a:latin typeface="Calibri"/>
              <a:cs typeface="Calibri"/>
            </a:endParaRPr>
          </a:p>
          <a:p>
            <a:pPr marL="251460" indent="-239395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251460" algn="l"/>
                <a:tab pos="252095" algn="l"/>
              </a:tabLst>
            </a:pPr>
            <a:r>
              <a:rPr sz="1700" b="1" spc="5" dirty="0">
                <a:latin typeface="Calibri"/>
                <a:cs typeface="Calibri"/>
              </a:rPr>
              <a:t>vaginal</a:t>
            </a:r>
            <a:r>
              <a:rPr sz="1700" b="1" spc="-30" dirty="0">
                <a:latin typeface="Calibri"/>
                <a:cs typeface="Calibri"/>
              </a:rPr>
              <a:t> </a:t>
            </a:r>
            <a:r>
              <a:rPr sz="1700" b="1" spc="15" dirty="0">
                <a:latin typeface="Calibri"/>
                <a:cs typeface="Calibri"/>
              </a:rPr>
              <a:t>bleeding,</a:t>
            </a:r>
            <a:endParaRPr sz="1700">
              <a:latin typeface="Calibri"/>
              <a:cs typeface="Calibri"/>
            </a:endParaRPr>
          </a:p>
          <a:p>
            <a:pPr marL="201295" indent="-189230">
              <a:lnSpc>
                <a:spcPct val="100000"/>
              </a:lnSpc>
              <a:spcBef>
                <a:spcPts val="450"/>
              </a:spcBef>
              <a:buFont typeface="Arial MT"/>
              <a:buChar char="•"/>
              <a:tabLst>
                <a:tab pos="201930" algn="l"/>
              </a:tabLst>
            </a:pPr>
            <a:r>
              <a:rPr sz="1700" b="1" spc="5" dirty="0">
                <a:latin typeface="Calibri"/>
                <a:cs typeface="Calibri"/>
              </a:rPr>
              <a:t>maternal</a:t>
            </a:r>
            <a:r>
              <a:rPr sz="1700" b="1" spc="15" dirty="0">
                <a:latin typeface="Calibri"/>
                <a:cs typeface="Calibri"/>
              </a:rPr>
              <a:t> hemodynamic</a:t>
            </a:r>
            <a:r>
              <a:rPr sz="1700" b="1" spc="10" dirty="0">
                <a:latin typeface="Calibri"/>
                <a:cs typeface="Calibri"/>
              </a:rPr>
              <a:t> </a:t>
            </a:r>
            <a:r>
              <a:rPr sz="1700" b="1" spc="-5" dirty="0">
                <a:latin typeface="Calibri"/>
                <a:cs typeface="Calibri"/>
              </a:rPr>
              <a:t>instability,</a:t>
            </a:r>
            <a:r>
              <a:rPr sz="1700" b="1" spc="-15" dirty="0">
                <a:latin typeface="Calibri"/>
                <a:cs typeface="Calibri"/>
              </a:rPr>
              <a:t> </a:t>
            </a:r>
            <a:r>
              <a:rPr sz="1700" b="1" spc="15" dirty="0">
                <a:latin typeface="Calibri"/>
                <a:cs typeface="Calibri"/>
              </a:rPr>
              <a:t>and</a:t>
            </a:r>
            <a:r>
              <a:rPr sz="1700" b="1" spc="5" dirty="0">
                <a:latin typeface="Calibri"/>
                <a:cs typeface="Calibri"/>
              </a:rPr>
              <a:t> </a:t>
            </a:r>
            <a:r>
              <a:rPr sz="1700" b="1" spc="10" dirty="0">
                <a:latin typeface="Calibri"/>
                <a:cs typeface="Calibri"/>
              </a:rPr>
              <a:t>hematuria.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700">
              <a:latin typeface="Calibri"/>
              <a:cs typeface="Calibri"/>
            </a:endParaRPr>
          </a:p>
          <a:p>
            <a:pPr marL="12700" marR="5080" indent="50165" algn="just">
              <a:lnSpc>
                <a:spcPct val="80500"/>
              </a:lnSpc>
            </a:pPr>
            <a:r>
              <a:rPr sz="1700" spc="5" dirty="0">
                <a:latin typeface="Calibri"/>
                <a:cs typeface="Calibri"/>
              </a:rPr>
              <a:t>Clinical </a:t>
            </a:r>
            <a:r>
              <a:rPr sz="1700" spc="10" dirty="0">
                <a:latin typeface="Calibri"/>
                <a:cs typeface="Calibri"/>
              </a:rPr>
              <a:t>vigilance </a:t>
            </a:r>
            <a:r>
              <a:rPr sz="1700" spc="15" dirty="0">
                <a:latin typeface="Calibri"/>
                <a:cs typeface="Calibri"/>
              </a:rPr>
              <a:t>and </a:t>
            </a:r>
            <a:r>
              <a:rPr sz="1700" dirty="0">
                <a:latin typeface="Calibri"/>
                <a:cs typeface="Calibri"/>
              </a:rPr>
              <a:t>careful </a:t>
            </a:r>
            <a:r>
              <a:rPr sz="1700" spc="5" dirty="0">
                <a:latin typeface="Calibri"/>
                <a:cs typeface="Calibri"/>
              </a:rPr>
              <a:t>evaluation are </a:t>
            </a:r>
            <a:r>
              <a:rPr sz="1700" spc="10" dirty="0">
                <a:latin typeface="Calibri"/>
                <a:cs typeface="Calibri"/>
              </a:rPr>
              <a:t>especially </a:t>
            </a:r>
            <a:r>
              <a:rPr sz="1700" spc="5" dirty="0">
                <a:latin typeface="Calibri"/>
                <a:cs typeface="Calibri"/>
              </a:rPr>
              <a:t>warranted </a:t>
            </a:r>
            <a:r>
              <a:rPr sz="1700" spc="10" dirty="0">
                <a:latin typeface="Calibri"/>
                <a:cs typeface="Calibri"/>
              </a:rPr>
              <a:t>in women with </a:t>
            </a:r>
            <a:r>
              <a:rPr sz="1700" dirty="0">
                <a:latin typeface="Calibri"/>
                <a:cs typeface="Calibri"/>
              </a:rPr>
              <a:t>persistent </a:t>
            </a:r>
            <a:r>
              <a:rPr sz="1700" spc="5" dirty="0">
                <a:latin typeface="Calibri"/>
                <a:cs typeface="Calibri"/>
              </a:rPr>
              <a:t> complaints </a:t>
            </a:r>
            <a:r>
              <a:rPr sz="1700" spc="10" dirty="0">
                <a:latin typeface="Calibri"/>
                <a:cs typeface="Calibri"/>
              </a:rPr>
              <a:t>of pain </a:t>
            </a:r>
            <a:r>
              <a:rPr sz="1700" spc="5" dirty="0">
                <a:latin typeface="Calibri"/>
                <a:cs typeface="Calibri"/>
              </a:rPr>
              <a:t>despite </a:t>
            </a:r>
            <a:r>
              <a:rPr sz="1700" dirty="0">
                <a:latin typeface="Calibri"/>
                <a:cs typeface="Calibri"/>
              </a:rPr>
              <a:t>neuraxial </a:t>
            </a:r>
            <a:r>
              <a:rPr sz="1700" spc="10" dirty="0">
                <a:latin typeface="Calibri"/>
                <a:cs typeface="Calibri"/>
              </a:rPr>
              <a:t>anesthesia or need </a:t>
            </a:r>
            <a:r>
              <a:rPr sz="1700" spc="-5" dirty="0">
                <a:latin typeface="Calibri"/>
                <a:cs typeface="Calibri"/>
              </a:rPr>
              <a:t>for </a:t>
            </a:r>
            <a:r>
              <a:rPr sz="1700" spc="5" dirty="0">
                <a:latin typeface="Calibri"/>
                <a:cs typeface="Calibri"/>
              </a:rPr>
              <a:t>frequent </a:t>
            </a:r>
            <a:r>
              <a:rPr sz="1700" spc="10" dirty="0">
                <a:latin typeface="Calibri"/>
                <a:cs typeface="Calibri"/>
              </a:rPr>
              <a:t>anesthetic </a:t>
            </a:r>
            <a:r>
              <a:rPr sz="1700" spc="5" dirty="0">
                <a:latin typeface="Calibri"/>
                <a:cs typeface="Calibri"/>
              </a:rPr>
              <a:t>redosing </a:t>
            </a:r>
            <a:r>
              <a:rPr sz="1700" dirty="0">
                <a:latin typeface="Calibri"/>
                <a:cs typeface="Calibri"/>
              </a:rPr>
              <a:t>to </a:t>
            </a:r>
            <a:r>
              <a:rPr sz="1700" spc="-370" dirty="0">
                <a:latin typeface="Calibri"/>
                <a:cs typeface="Calibri"/>
              </a:rPr>
              <a:t> </a:t>
            </a:r>
            <a:r>
              <a:rPr sz="1700" spc="5" dirty="0">
                <a:latin typeface="Calibri"/>
                <a:cs typeface="Calibri"/>
              </a:rPr>
              <a:t>achieve</a:t>
            </a:r>
            <a:r>
              <a:rPr sz="1700" spc="10" dirty="0">
                <a:latin typeface="Calibri"/>
                <a:cs typeface="Calibri"/>
              </a:rPr>
              <a:t> adequate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spc="10" dirty="0">
                <a:latin typeface="Calibri"/>
                <a:cs typeface="Calibri"/>
              </a:rPr>
              <a:t>pain</a:t>
            </a:r>
            <a:r>
              <a:rPr sz="1700" spc="-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control</a:t>
            </a:r>
            <a:r>
              <a:rPr sz="2050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0993" y="4033"/>
            <a:ext cx="3719829" cy="654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100" spc="-20" dirty="0"/>
              <a:t>Induction</a:t>
            </a:r>
            <a:r>
              <a:rPr sz="4100" spc="-100" dirty="0"/>
              <a:t> </a:t>
            </a:r>
            <a:r>
              <a:rPr sz="4100" spc="-10" dirty="0"/>
              <a:t>of</a:t>
            </a:r>
            <a:r>
              <a:rPr sz="4100" spc="-60" dirty="0"/>
              <a:t> </a:t>
            </a:r>
            <a:r>
              <a:rPr sz="4100" spc="-15" dirty="0"/>
              <a:t>labor</a:t>
            </a:r>
            <a:endParaRPr sz="4100"/>
          </a:p>
        </p:txBody>
      </p:sp>
      <p:sp>
        <p:nvSpPr>
          <p:cNvPr id="3" name="object 3"/>
          <p:cNvSpPr/>
          <p:nvPr/>
        </p:nvSpPr>
        <p:spPr>
          <a:xfrm>
            <a:off x="649135" y="2294332"/>
            <a:ext cx="8590280" cy="556260"/>
          </a:xfrm>
          <a:custGeom>
            <a:avLst/>
            <a:gdLst/>
            <a:ahLst/>
            <a:cxnLst/>
            <a:rect l="l" t="t" r="r" b="b"/>
            <a:pathLst>
              <a:path w="8590280" h="556260">
                <a:moveTo>
                  <a:pt x="3358248" y="260261"/>
                </a:moveTo>
                <a:lnTo>
                  <a:pt x="0" y="260261"/>
                </a:lnTo>
                <a:lnTo>
                  <a:pt x="0" y="555726"/>
                </a:lnTo>
                <a:lnTo>
                  <a:pt x="3358248" y="555726"/>
                </a:lnTo>
                <a:lnTo>
                  <a:pt x="3358248" y="260261"/>
                </a:lnTo>
                <a:close/>
              </a:path>
              <a:path w="8590280" h="556260">
                <a:moveTo>
                  <a:pt x="8589924" y="0"/>
                </a:moveTo>
                <a:lnTo>
                  <a:pt x="5364950" y="0"/>
                </a:lnTo>
                <a:lnTo>
                  <a:pt x="5364950" y="295465"/>
                </a:lnTo>
                <a:lnTo>
                  <a:pt x="8589924" y="295465"/>
                </a:lnTo>
                <a:lnTo>
                  <a:pt x="858992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49144" y="3285085"/>
            <a:ext cx="8319770" cy="295910"/>
          </a:xfrm>
          <a:custGeom>
            <a:avLst/>
            <a:gdLst/>
            <a:ahLst/>
            <a:cxnLst/>
            <a:rect l="l" t="t" r="r" b="b"/>
            <a:pathLst>
              <a:path w="8319770" h="295910">
                <a:moveTo>
                  <a:pt x="8319554" y="0"/>
                </a:moveTo>
                <a:lnTo>
                  <a:pt x="0" y="0"/>
                </a:lnTo>
                <a:lnTo>
                  <a:pt x="0" y="295465"/>
                </a:lnTo>
                <a:lnTo>
                  <a:pt x="8319554" y="295465"/>
                </a:lnTo>
                <a:lnTo>
                  <a:pt x="831955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36569" y="760613"/>
            <a:ext cx="8951595" cy="208724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marR="356235">
              <a:lnSpc>
                <a:spcPts val="2050"/>
              </a:lnSpc>
              <a:spcBef>
                <a:spcPts val="360"/>
              </a:spcBef>
            </a:pPr>
            <a:r>
              <a:rPr sz="1900" dirty="0">
                <a:latin typeface="Calibri"/>
                <a:cs typeface="Calibri"/>
              </a:rPr>
              <a:t>The </a:t>
            </a:r>
            <a:r>
              <a:rPr sz="1900" spc="-5" dirty="0">
                <a:latin typeface="Calibri"/>
                <a:cs typeface="Calibri"/>
              </a:rPr>
              <a:t>benefits </a:t>
            </a:r>
            <a:r>
              <a:rPr sz="1900" dirty="0">
                <a:latin typeface="Calibri"/>
                <a:cs typeface="Calibri"/>
              </a:rPr>
              <a:t>and </a:t>
            </a:r>
            <a:r>
              <a:rPr sz="1900" spc="-5" dirty="0">
                <a:latin typeface="Calibri"/>
                <a:cs typeface="Calibri"/>
              </a:rPr>
              <a:t>harms of </a:t>
            </a:r>
            <a:r>
              <a:rPr sz="1900" dirty="0">
                <a:latin typeface="Calibri"/>
                <a:cs typeface="Calibri"/>
              </a:rPr>
              <a:t>planned </a:t>
            </a:r>
            <a:r>
              <a:rPr sz="1900" spc="-10" dirty="0">
                <a:latin typeface="Calibri"/>
                <a:cs typeface="Calibri"/>
              </a:rPr>
              <a:t>repeat </a:t>
            </a:r>
            <a:r>
              <a:rPr sz="1900" spc="-5" dirty="0">
                <a:latin typeface="Calibri"/>
                <a:cs typeface="Calibri"/>
              </a:rPr>
              <a:t>cesarean birth </a:t>
            </a:r>
            <a:r>
              <a:rPr sz="1900" spc="-10" dirty="0">
                <a:latin typeface="Calibri"/>
                <a:cs typeface="Calibri"/>
              </a:rPr>
              <a:t>versus </a:t>
            </a:r>
            <a:r>
              <a:rPr sz="1900" spc="-5" dirty="0">
                <a:latin typeface="Calibri"/>
                <a:cs typeface="Calibri"/>
              </a:rPr>
              <a:t>induction of </a:t>
            </a:r>
            <a:r>
              <a:rPr sz="1900" dirty="0">
                <a:latin typeface="Calibri"/>
                <a:cs typeface="Calibri"/>
              </a:rPr>
              <a:t>labor </a:t>
            </a:r>
            <a:r>
              <a:rPr sz="1900" spc="-15" dirty="0">
                <a:latin typeface="Calibri"/>
                <a:cs typeface="Calibri"/>
              </a:rPr>
              <a:t>have </a:t>
            </a:r>
            <a:r>
              <a:rPr sz="1900" spc="-4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not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been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evaluated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by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randomized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trials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900">
              <a:latin typeface="Calibri"/>
              <a:cs typeface="Calibri"/>
            </a:endParaRPr>
          </a:p>
          <a:p>
            <a:pPr marL="12700" marR="5080">
              <a:lnSpc>
                <a:spcPct val="89900"/>
              </a:lnSpc>
              <a:spcBef>
                <a:spcPts val="1350"/>
              </a:spcBef>
            </a:pPr>
            <a:r>
              <a:rPr sz="1900" spc="-30" dirty="0">
                <a:solidFill>
                  <a:srgbClr val="FF0000"/>
                </a:solidFill>
                <a:latin typeface="Calibri"/>
                <a:cs typeface="Calibri"/>
              </a:rPr>
              <a:t>However</a:t>
            </a:r>
            <a:r>
              <a:rPr sz="1900" spc="-30" dirty="0">
                <a:latin typeface="Calibri"/>
                <a:cs typeface="Calibri"/>
              </a:rPr>
              <a:t>,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factors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that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attenuate</a:t>
            </a:r>
            <a:r>
              <a:rPr sz="1900" spc="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risk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of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rupture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 </a:t>
            </a:r>
            <a:r>
              <a:rPr sz="1900" spc="-5" dirty="0">
                <a:latin typeface="Calibri"/>
                <a:cs typeface="Calibri"/>
              </a:rPr>
              <a:t>these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women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should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also be 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considered.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Women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with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prior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vaginal</a:t>
            </a:r>
            <a:r>
              <a:rPr sz="1900" spc="-5" dirty="0">
                <a:latin typeface="Calibri"/>
                <a:cs typeface="Calibri"/>
              </a:rPr>
              <a:t> delivery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and/or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favorable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cervix </a:t>
            </a:r>
            <a:r>
              <a:rPr sz="1900" spc="-5" dirty="0">
                <a:latin typeface="Calibri"/>
                <a:cs typeface="Calibri"/>
              </a:rPr>
              <a:t>do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not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appear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to </a:t>
            </a:r>
            <a:r>
              <a:rPr sz="1900" spc="-4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at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increased risk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of uterine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rupture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with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induction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;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Avoidance</a:t>
            </a:r>
            <a:r>
              <a:rPr sz="1900" spc="-5" dirty="0">
                <a:latin typeface="Calibri"/>
                <a:cs typeface="Calibri"/>
              </a:rPr>
              <a:t> of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prostaglandin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for 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cervical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ripening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5" dirty="0">
                <a:latin typeface="Calibri"/>
                <a:cs typeface="Calibri"/>
              </a:rPr>
              <a:t> also </a:t>
            </a:r>
            <a:r>
              <a:rPr sz="1900" spc="-10" dirty="0">
                <a:latin typeface="Calibri"/>
                <a:cs typeface="Calibri"/>
              </a:rPr>
              <a:t>important.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9144" y="3285085"/>
            <a:ext cx="8319770" cy="295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0"/>
              </a:lnSpc>
            </a:pPr>
            <a:r>
              <a:rPr sz="1900" spc="-15" dirty="0">
                <a:latin typeface="Calibri"/>
                <a:cs typeface="Calibri"/>
              </a:rPr>
              <a:t>Transcervical catheters,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oxytocin,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and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amniotomy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are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reasonable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options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for</a:t>
            </a:r>
            <a:r>
              <a:rPr sz="1900" spc="-5" dirty="0">
                <a:latin typeface="Calibri"/>
                <a:cs typeface="Calibri"/>
              </a:rPr>
              <a:t> cervical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9144" y="3580550"/>
            <a:ext cx="3773170" cy="26035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30"/>
              </a:lnSpc>
            </a:pPr>
            <a:r>
              <a:rPr sz="1900" spc="-5" dirty="0">
                <a:latin typeface="Calibri"/>
                <a:cs typeface="Calibri"/>
              </a:rPr>
              <a:t>ripening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and labor</a:t>
            </a:r>
            <a:r>
              <a:rPr sz="1900" spc="-5" dirty="0">
                <a:latin typeface="Calibri"/>
                <a:cs typeface="Calibri"/>
              </a:rPr>
              <a:t> induction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TOLAC.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6569" y="4252408"/>
            <a:ext cx="8872855" cy="836294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marR="5080">
              <a:lnSpc>
                <a:spcPts val="2050"/>
              </a:lnSpc>
              <a:spcBef>
                <a:spcPts val="360"/>
              </a:spcBef>
            </a:pP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Labor</a:t>
            </a:r>
            <a:r>
              <a:rPr sz="1900" spc="-15" dirty="0">
                <a:solidFill>
                  <a:srgbClr val="FF0000"/>
                </a:solidFill>
                <a:latin typeface="Calibri"/>
                <a:cs typeface="Calibri"/>
              </a:rPr>
              <a:t> pattern</a:t>
            </a:r>
            <a:r>
              <a:rPr sz="19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during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0000"/>
                </a:solidFill>
                <a:latin typeface="Calibri"/>
                <a:cs typeface="Calibri"/>
              </a:rPr>
              <a:t>induction</a:t>
            </a:r>
            <a:r>
              <a:rPr sz="19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—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Compared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with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inductions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women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without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previous </a:t>
            </a:r>
            <a:r>
              <a:rPr sz="1900" spc="-4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cesarean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birth,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induced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labor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in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women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undergoing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TOLAC </a:t>
            </a:r>
            <a:r>
              <a:rPr sz="1900" spc="-5" dirty="0">
                <a:latin typeface="Calibri"/>
                <a:cs typeface="Calibri"/>
              </a:rPr>
              <a:t>appears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to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associated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with 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slower</a:t>
            </a:r>
            <a:r>
              <a:rPr sz="19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progression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 in the</a:t>
            </a:r>
            <a:r>
              <a:rPr sz="19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FF0000"/>
                </a:solidFill>
                <a:latin typeface="Calibri"/>
                <a:cs typeface="Calibri"/>
              </a:rPr>
              <a:t>latent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 phase</a:t>
            </a:r>
            <a:r>
              <a:rPr sz="19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but</a:t>
            </a:r>
            <a:r>
              <a:rPr sz="1900" dirty="0">
                <a:latin typeface="Calibri"/>
                <a:cs typeface="Calibri"/>
              </a:rPr>
              <a:t> an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equivalent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labor </a:t>
            </a:r>
            <a:r>
              <a:rPr sz="1900" spc="-15" dirty="0">
                <a:latin typeface="Calibri"/>
                <a:cs typeface="Calibri"/>
              </a:rPr>
              <a:t>course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active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phase.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7753" y="1449718"/>
            <a:ext cx="5257800" cy="2289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850" b="1" i="1" spc="-2765" dirty="0">
                <a:solidFill>
                  <a:srgbClr val="000000"/>
                </a:solidFill>
                <a:latin typeface="Times New Roman"/>
                <a:cs typeface="Times New Roman"/>
              </a:rPr>
              <a:t>Thank</a:t>
            </a:r>
            <a:r>
              <a:rPr sz="14850" b="1" i="1" spc="-13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4850" b="1" i="1" spc="-3354" dirty="0">
                <a:solidFill>
                  <a:srgbClr val="000000"/>
                </a:solidFill>
                <a:latin typeface="Times New Roman"/>
                <a:cs typeface="Times New Roman"/>
              </a:rPr>
              <a:t>you</a:t>
            </a:r>
            <a:endParaRPr sz="14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4840" y="1496443"/>
            <a:ext cx="1583690" cy="447040"/>
          </a:xfrm>
          <a:custGeom>
            <a:avLst/>
            <a:gdLst/>
            <a:ahLst/>
            <a:cxnLst/>
            <a:rect l="l" t="t" r="r" b="b"/>
            <a:pathLst>
              <a:path w="1583689" h="447039">
                <a:moveTo>
                  <a:pt x="1583436" y="0"/>
                </a:moveTo>
                <a:lnTo>
                  <a:pt x="0" y="0"/>
                </a:lnTo>
                <a:lnTo>
                  <a:pt x="0" y="446531"/>
                </a:lnTo>
                <a:lnTo>
                  <a:pt x="1583436" y="446531"/>
                </a:lnTo>
                <a:lnTo>
                  <a:pt x="1583436" y="0"/>
                </a:lnTo>
                <a:close/>
              </a:path>
            </a:pathLst>
          </a:custGeom>
          <a:solidFill>
            <a:srgbClr val="FF8F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11200" y="1517017"/>
            <a:ext cx="43560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Fe</a:t>
            </a:r>
            <a:r>
              <a:rPr sz="1400" b="1" spc="-5" dirty="0">
                <a:latin typeface="Calibri"/>
                <a:cs typeface="Calibri"/>
              </a:rPr>
              <a:t>t</a:t>
            </a:r>
            <a:r>
              <a:rPr sz="1400" b="1" spc="-10" dirty="0">
                <a:latin typeface="Calibri"/>
                <a:cs typeface="Calibri"/>
              </a:rPr>
              <a:t>al</a:t>
            </a:r>
            <a:r>
              <a:rPr sz="1400" b="1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9412" y="1944499"/>
            <a:ext cx="2971800" cy="384238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277495" indent="-184150">
              <a:lnSpc>
                <a:spcPct val="100000"/>
              </a:lnSpc>
              <a:spcBef>
                <a:spcPts val="240"/>
              </a:spcBef>
              <a:buAutoNum type="arabicPlain"/>
              <a:tabLst>
                <a:tab pos="278130" algn="l"/>
              </a:tabLst>
            </a:pPr>
            <a:r>
              <a:rPr sz="1400" spc="-5" dirty="0">
                <a:latin typeface="Calibri"/>
                <a:cs typeface="Calibri"/>
              </a:rPr>
              <a:t>Cord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prolapse</a:t>
            </a:r>
            <a:endParaRPr sz="1400">
              <a:latin typeface="Calibri"/>
              <a:cs typeface="Calibri"/>
            </a:endParaRPr>
          </a:p>
          <a:p>
            <a:pPr marL="277495" indent="-184150">
              <a:lnSpc>
                <a:spcPct val="100000"/>
              </a:lnSpc>
              <a:spcBef>
                <a:spcPts val="1010"/>
              </a:spcBef>
              <a:buAutoNum type="arabicPlain"/>
              <a:tabLst>
                <a:tab pos="278130" algn="l"/>
              </a:tabLst>
            </a:pPr>
            <a:r>
              <a:rPr sz="1400" spc="-5" dirty="0">
                <a:latin typeface="Calibri"/>
                <a:cs typeface="Calibri"/>
              </a:rPr>
              <a:t>fetal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distress</a:t>
            </a:r>
            <a:endParaRPr sz="1400">
              <a:latin typeface="Calibri"/>
              <a:cs typeface="Calibri"/>
            </a:endParaRPr>
          </a:p>
          <a:p>
            <a:pPr marL="237490" indent="-157480">
              <a:lnSpc>
                <a:spcPct val="100000"/>
              </a:lnSpc>
              <a:spcBef>
                <a:spcPts val="994"/>
              </a:spcBef>
              <a:buAutoNum type="arabicPlain"/>
              <a:tabLst>
                <a:tab pos="238125" algn="l"/>
              </a:tabLst>
            </a:pPr>
            <a:r>
              <a:rPr sz="1400" spc="-5" dirty="0">
                <a:latin typeface="Calibri"/>
                <a:cs typeface="Calibri"/>
              </a:rPr>
              <a:t>Fetal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macrosomia</a:t>
            </a:r>
            <a:r>
              <a:rPr sz="1400" spc="-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&gt;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4500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gm</a:t>
            </a:r>
            <a:endParaRPr sz="1400">
              <a:latin typeface="Calibri"/>
              <a:cs typeface="Calibri"/>
            </a:endParaRPr>
          </a:p>
          <a:p>
            <a:pPr marL="237490" indent="-157480">
              <a:lnSpc>
                <a:spcPct val="100000"/>
              </a:lnSpc>
              <a:spcBef>
                <a:spcPts val="994"/>
              </a:spcBef>
              <a:buAutoNum type="arabicPlain"/>
              <a:tabLst>
                <a:tab pos="238125" algn="l"/>
              </a:tabLst>
            </a:pPr>
            <a:r>
              <a:rPr sz="140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lti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le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p</a:t>
            </a:r>
            <a:r>
              <a:rPr sz="1400" spc="-15" dirty="0">
                <a:latin typeface="Calibri"/>
                <a:cs typeface="Calibri"/>
              </a:rPr>
              <a:t>reg</a:t>
            </a:r>
            <a:r>
              <a:rPr sz="1400" spc="-20" dirty="0">
                <a:latin typeface="Calibri"/>
                <a:cs typeface="Calibri"/>
              </a:rPr>
              <a:t>n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20" dirty="0">
                <a:latin typeface="Calibri"/>
                <a:cs typeface="Calibri"/>
              </a:rPr>
              <a:t>nc</a:t>
            </a:r>
            <a:r>
              <a:rPr sz="1400" dirty="0">
                <a:latin typeface="Calibri"/>
                <a:cs typeface="Calibri"/>
              </a:rPr>
              <a:t>y</a:t>
            </a:r>
            <a:endParaRPr sz="1400">
              <a:latin typeface="Calibri"/>
              <a:cs typeface="Calibri"/>
            </a:endParaRPr>
          </a:p>
          <a:p>
            <a:pPr marL="93980" marR="201930" indent="-13970">
              <a:lnSpc>
                <a:spcPct val="110000"/>
              </a:lnSpc>
              <a:spcBef>
                <a:spcPts val="710"/>
              </a:spcBef>
              <a:buAutoNum type="arabicPlain"/>
              <a:tabLst>
                <a:tab pos="240029" algn="l"/>
              </a:tabLst>
            </a:pPr>
            <a:r>
              <a:rPr sz="1400" spc="-15" dirty="0">
                <a:latin typeface="Calibri"/>
                <a:cs typeface="Calibri"/>
              </a:rPr>
              <a:t>Transverse </a:t>
            </a:r>
            <a:r>
              <a:rPr sz="1400" dirty="0">
                <a:latin typeface="Calibri"/>
                <a:cs typeface="Calibri"/>
              </a:rPr>
              <a:t>lie </a:t>
            </a:r>
            <a:r>
              <a:rPr sz="1400" spc="-5" dirty="0">
                <a:latin typeface="Calibri"/>
                <a:cs typeface="Calibri"/>
              </a:rPr>
              <a:t>and </a:t>
            </a:r>
            <a:r>
              <a:rPr sz="1400" spc="-15" dirty="0">
                <a:latin typeface="Calibri"/>
                <a:cs typeface="Calibri"/>
              </a:rPr>
              <a:t>Malpresentation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brow, </a:t>
            </a:r>
            <a:r>
              <a:rPr sz="1400" spc="-15" dirty="0">
                <a:latin typeface="Calibri"/>
                <a:cs typeface="Calibri"/>
              </a:rPr>
              <a:t>mentoposterior, </a:t>
            </a:r>
            <a:r>
              <a:rPr sz="1400" spc="-5" dirty="0">
                <a:latin typeface="Calibri"/>
                <a:cs typeface="Calibri"/>
              </a:rPr>
              <a:t>shoulder </a:t>
            </a:r>
            <a:r>
              <a:rPr sz="1400" dirty="0">
                <a:latin typeface="Calibri"/>
                <a:cs typeface="Calibri"/>
              </a:rPr>
              <a:t>&amp;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compound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presentations,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breech</a:t>
            </a:r>
            <a:endParaRPr sz="1400">
              <a:latin typeface="Calibri"/>
              <a:cs typeface="Calibri"/>
            </a:endParaRPr>
          </a:p>
          <a:p>
            <a:pPr marL="93980" marR="313055" indent="-13970">
              <a:lnSpc>
                <a:spcPct val="110000"/>
              </a:lnSpc>
              <a:spcBef>
                <a:spcPts val="805"/>
              </a:spcBef>
              <a:buAutoNum type="arabicPlain"/>
              <a:tabLst>
                <a:tab pos="238125" algn="l"/>
              </a:tabLst>
            </a:pPr>
            <a:r>
              <a:rPr sz="1400" spc="-5" dirty="0">
                <a:latin typeface="Calibri"/>
                <a:cs typeface="Calibri"/>
              </a:rPr>
              <a:t>Failed </a:t>
            </a:r>
            <a:r>
              <a:rPr sz="1400" spc="-15" dirty="0">
                <a:latin typeface="Calibri"/>
                <a:cs typeface="Calibri"/>
              </a:rPr>
              <a:t>induction, </a:t>
            </a:r>
            <a:r>
              <a:rPr sz="1400" spc="-5" dirty="0">
                <a:latin typeface="Calibri"/>
                <a:cs typeface="Calibri"/>
              </a:rPr>
              <a:t>obstructed </a:t>
            </a:r>
            <a:r>
              <a:rPr sz="1400" spc="-20" dirty="0">
                <a:latin typeface="Calibri"/>
                <a:cs typeface="Calibri"/>
              </a:rPr>
              <a:t>labor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 </a:t>
            </a:r>
            <a:r>
              <a:rPr sz="1400" spc="-5" dirty="0">
                <a:latin typeface="Calibri"/>
                <a:cs typeface="Calibri"/>
              </a:rPr>
              <a:t>Failure to </a:t>
            </a:r>
            <a:r>
              <a:rPr sz="1400" dirty="0">
                <a:latin typeface="Calibri"/>
                <a:cs typeface="Calibri"/>
              </a:rPr>
              <a:t>progress in </a:t>
            </a:r>
            <a:r>
              <a:rPr sz="1400" spc="-20" dirty="0">
                <a:latin typeface="Calibri"/>
                <a:cs typeface="Calibri"/>
              </a:rPr>
              <a:t>labor 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(Dystocia)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(CPD)</a:t>
            </a:r>
            <a:endParaRPr sz="1400">
              <a:latin typeface="Calibri"/>
              <a:cs typeface="Calibri"/>
            </a:endParaRPr>
          </a:p>
          <a:p>
            <a:pPr marL="237490" indent="-157480">
              <a:lnSpc>
                <a:spcPct val="100000"/>
              </a:lnSpc>
              <a:spcBef>
                <a:spcPts val="1090"/>
              </a:spcBef>
              <a:buAutoNum type="arabicPlain"/>
              <a:tabLst>
                <a:tab pos="238125" algn="l"/>
              </a:tabLst>
            </a:pPr>
            <a:r>
              <a:rPr sz="1400" spc="-5" dirty="0">
                <a:latin typeface="Calibri"/>
                <a:cs typeface="Calibri"/>
              </a:rPr>
              <a:t>Severe </a:t>
            </a:r>
            <a:r>
              <a:rPr sz="1400" spc="-15" dirty="0">
                <a:latin typeface="Calibri"/>
                <a:cs typeface="Calibri"/>
              </a:rPr>
              <a:t>PET-relative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contraindication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30396" y="1918591"/>
            <a:ext cx="3493135" cy="388048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241300" indent="-148590">
              <a:lnSpc>
                <a:spcPct val="100000"/>
              </a:lnSpc>
              <a:spcBef>
                <a:spcPts val="240"/>
              </a:spcBef>
              <a:buSzPct val="92857"/>
              <a:buAutoNum type="arabicPlain"/>
              <a:tabLst>
                <a:tab pos="241935" algn="l"/>
              </a:tabLst>
            </a:pPr>
            <a:r>
              <a:rPr sz="1400" dirty="0">
                <a:latin typeface="Calibri"/>
                <a:cs typeface="Calibri"/>
              </a:rPr>
              <a:t>Repeat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cesarean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delivery</a:t>
            </a:r>
            <a:endParaRPr sz="1400">
              <a:latin typeface="Calibri"/>
              <a:cs typeface="Calibri"/>
            </a:endParaRPr>
          </a:p>
          <a:p>
            <a:pPr marL="96520" marR="635635" indent="-3175">
              <a:lnSpc>
                <a:spcPct val="110000"/>
              </a:lnSpc>
              <a:spcBef>
                <a:spcPts val="710"/>
              </a:spcBef>
              <a:buSzPct val="92857"/>
              <a:buAutoNum type="arabicPlain"/>
              <a:tabLst>
                <a:tab pos="241935" algn="l"/>
              </a:tabLst>
            </a:pPr>
            <a:r>
              <a:rPr sz="1400" spc="-5" dirty="0">
                <a:latin typeface="Calibri"/>
                <a:cs typeface="Calibri"/>
              </a:rPr>
              <a:t>Abnormal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placentation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(eg. </a:t>
            </a:r>
            <a:r>
              <a:rPr sz="1400" spc="-15" dirty="0">
                <a:latin typeface="Calibri"/>
                <a:cs typeface="Calibri"/>
              </a:rPr>
              <a:t>placenta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Previa,</a:t>
            </a:r>
            <a:r>
              <a:rPr sz="1400" spc="-7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placenta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accrete).</a:t>
            </a:r>
            <a:endParaRPr sz="1400">
              <a:latin typeface="Calibri"/>
              <a:cs typeface="Calibri"/>
            </a:endParaRPr>
          </a:p>
          <a:p>
            <a:pPr marL="96520" marR="459105">
              <a:lnSpc>
                <a:spcPct val="110000"/>
              </a:lnSpc>
              <a:spcBef>
                <a:spcPts val="805"/>
              </a:spcBef>
              <a:buSzPct val="92857"/>
              <a:buAutoNum type="arabicPlain" startAt="2"/>
              <a:tabLst>
                <a:tab pos="240665" algn="l"/>
              </a:tabLst>
            </a:pPr>
            <a:r>
              <a:rPr sz="1400" spc="-5" dirty="0">
                <a:latin typeface="Calibri"/>
                <a:cs typeface="Calibri"/>
              </a:rPr>
              <a:t>Obstructive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lesions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lower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genital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tract, </a:t>
            </a:r>
            <a:r>
              <a:rPr sz="1400" spc="-5" dirty="0">
                <a:latin typeface="Calibri"/>
                <a:cs typeface="Calibri"/>
              </a:rPr>
              <a:t>including leiomyomas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spc="-10" dirty="0">
                <a:latin typeface="Calibri"/>
                <a:cs typeface="Calibri"/>
              </a:rPr>
              <a:t>lower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uterine segment that interfere </a:t>
            </a:r>
            <a:r>
              <a:rPr sz="1400" spc="-20" dirty="0">
                <a:latin typeface="Calibri"/>
                <a:cs typeface="Calibri"/>
              </a:rPr>
              <a:t>with </a:t>
            </a:r>
            <a:r>
              <a:rPr sz="1400" spc="-15" dirty="0">
                <a:latin typeface="Calibri"/>
                <a:cs typeface="Calibri"/>
              </a:rPr>
              <a:t> engagement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fetal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head</a:t>
            </a:r>
            <a:endParaRPr sz="1400">
              <a:latin typeface="Calibri"/>
              <a:cs typeface="Calibri"/>
            </a:endParaRPr>
          </a:p>
          <a:p>
            <a:pPr marL="96520" marR="202565">
              <a:lnSpc>
                <a:spcPct val="110100"/>
              </a:lnSpc>
              <a:spcBef>
                <a:spcPts val="800"/>
              </a:spcBef>
              <a:buSzPct val="92857"/>
              <a:buAutoNum type="arabicPlain" startAt="2"/>
              <a:tabLst>
                <a:tab pos="240665" algn="l"/>
              </a:tabLst>
            </a:pPr>
            <a:r>
              <a:rPr sz="1400" spc="-5" dirty="0">
                <a:latin typeface="Calibri"/>
                <a:cs typeface="Calibri"/>
              </a:rPr>
              <a:t>Pelvic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abnormalities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that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preclude </a:t>
            </a:r>
            <a:r>
              <a:rPr sz="1400" spc="-15" dirty="0">
                <a:latin typeface="Calibri"/>
                <a:cs typeface="Calibri"/>
              </a:rPr>
              <a:t> engagement </a:t>
            </a:r>
            <a:r>
              <a:rPr sz="1400" dirty="0">
                <a:latin typeface="Calibri"/>
                <a:cs typeface="Calibri"/>
              </a:rPr>
              <a:t>or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interfere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descent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20" dirty="0">
                <a:latin typeface="Calibri"/>
                <a:cs typeface="Calibri"/>
              </a:rPr>
              <a:t> the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fetal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presentation</a:t>
            </a:r>
            <a:r>
              <a:rPr sz="1400" dirty="0">
                <a:latin typeface="Calibri"/>
                <a:cs typeface="Calibri"/>
              </a:rPr>
              <a:t> in</a:t>
            </a:r>
            <a:r>
              <a:rPr sz="1400" spc="-15" dirty="0">
                <a:latin typeface="Calibri"/>
                <a:cs typeface="Calibri"/>
              </a:rPr>
              <a:t> labor.</a:t>
            </a:r>
            <a:endParaRPr sz="1400">
              <a:latin typeface="Calibri"/>
              <a:cs typeface="Calibri"/>
            </a:endParaRPr>
          </a:p>
          <a:p>
            <a:pPr marL="96520" marR="146685">
              <a:lnSpc>
                <a:spcPct val="109300"/>
              </a:lnSpc>
              <a:spcBef>
                <a:spcPts val="790"/>
              </a:spcBef>
            </a:pPr>
            <a:r>
              <a:rPr sz="1400" spc="-5" dirty="0">
                <a:latin typeface="Calibri"/>
                <a:cs typeface="Calibri"/>
              </a:rPr>
              <a:t>5-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Active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genital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herpes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infection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or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maternal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HIV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infection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25823" y="1467487"/>
            <a:ext cx="1584960" cy="447040"/>
          </a:xfrm>
          <a:prstGeom prst="rect">
            <a:avLst/>
          </a:prstGeom>
          <a:solidFill>
            <a:srgbClr val="FF8FBB"/>
          </a:solidFill>
        </p:spPr>
        <p:txBody>
          <a:bodyPr vert="horz" wrap="square" lIns="0" tIns="33655" rIns="0" bIns="0" rtlCol="0">
            <a:spAutoFit/>
          </a:bodyPr>
          <a:lstStyle/>
          <a:p>
            <a:pPr marL="100965">
              <a:lnSpc>
                <a:spcPct val="100000"/>
              </a:lnSpc>
              <a:spcBef>
                <a:spcPts val="265"/>
              </a:spcBef>
            </a:pPr>
            <a:r>
              <a:rPr sz="1400" b="1" spc="-10" dirty="0">
                <a:latin typeface="Calibri"/>
                <a:cs typeface="Calibri"/>
              </a:rPr>
              <a:t>maternal: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771731"/>
            <a:ext cx="855344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20" dirty="0">
                <a:solidFill>
                  <a:srgbClr val="D20054"/>
                </a:solidFill>
                <a:latin typeface="Calibri"/>
                <a:cs typeface="Calibri"/>
              </a:rPr>
              <a:t>I</a:t>
            </a:r>
            <a:r>
              <a:rPr sz="1500" b="1" spc="-15" dirty="0">
                <a:solidFill>
                  <a:srgbClr val="D20054"/>
                </a:solidFill>
                <a:latin typeface="Calibri"/>
                <a:cs typeface="Calibri"/>
              </a:rPr>
              <a:t>nd</a:t>
            </a:r>
            <a:r>
              <a:rPr sz="1500" b="1" spc="-10" dirty="0">
                <a:solidFill>
                  <a:srgbClr val="D20054"/>
                </a:solidFill>
                <a:latin typeface="Calibri"/>
                <a:cs typeface="Calibri"/>
              </a:rPr>
              <a:t>i</a:t>
            </a:r>
            <a:r>
              <a:rPr sz="1500" b="1" spc="-20" dirty="0">
                <a:solidFill>
                  <a:srgbClr val="D20054"/>
                </a:solidFill>
                <a:latin typeface="Calibri"/>
                <a:cs typeface="Calibri"/>
              </a:rPr>
              <a:t>c</a:t>
            </a:r>
            <a:r>
              <a:rPr sz="1500" b="1" spc="-15" dirty="0">
                <a:solidFill>
                  <a:srgbClr val="D20054"/>
                </a:solidFill>
                <a:latin typeface="Calibri"/>
                <a:cs typeface="Calibri"/>
              </a:rPr>
              <a:t>a</a:t>
            </a:r>
            <a:r>
              <a:rPr sz="1500" b="1" spc="-20" dirty="0">
                <a:solidFill>
                  <a:srgbClr val="D20054"/>
                </a:solidFill>
                <a:latin typeface="Calibri"/>
                <a:cs typeface="Calibri"/>
              </a:rPr>
              <a:t>t</a:t>
            </a:r>
            <a:r>
              <a:rPr sz="1500" b="1" spc="-10" dirty="0">
                <a:solidFill>
                  <a:srgbClr val="D20054"/>
                </a:solidFill>
                <a:latin typeface="Calibri"/>
                <a:cs typeface="Calibri"/>
              </a:rPr>
              <a:t>i</a:t>
            </a:r>
            <a:r>
              <a:rPr sz="1500" b="1" spc="-20" dirty="0">
                <a:solidFill>
                  <a:srgbClr val="D20054"/>
                </a:solidFill>
                <a:latin typeface="Calibri"/>
                <a:cs typeface="Calibri"/>
              </a:rPr>
              <a:t>o</a:t>
            </a:r>
            <a:r>
              <a:rPr sz="1500" b="1" spc="-15" dirty="0">
                <a:solidFill>
                  <a:srgbClr val="D20054"/>
                </a:solidFill>
                <a:latin typeface="Calibri"/>
                <a:cs typeface="Calibri"/>
              </a:rPr>
              <a:t>n</a:t>
            </a:r>
            <a:r>
              <a:rPr sz="1500" b="1" dirty="0">
                <a:solidFill>
                  <a:srgbClr val="D20054"/>
                </a:solidFill>
                <a:latin typeface="Calibri"/>
                <a:cs typeface="Calibri"/>
              </a:rPr>
              <a:t>: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4080" y="5896383"/>
            <a:ext cx="5569585" cy="291084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305"/>
              </a:spcBef>
            </a:pPr>
            <a:r>
              <a:rPr sz="1600" b="1" spc="-10" dirty="0">
                <a:solidFill>
                  <a:srgbClr val="202020"/>
                </a:solidFill>
                <a:latin typeface="Calibri"/>
                <a:cs typeface="Calibri"/>
              </a:rPr>
              <a:t>If</a:t>
            </a:r>
            <a:r>
              <a:rPr sz="1600" b="1" spc="-2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202020"/>
                </a:solidFill>
                <a:latin typeface="Calibri"/>
                <a:cs typeface="Calibri"/>
              </a:rPr>
              <a:t>there</a:t>
            </a:r>
            <a:r>
              <a:rPr sz="1600" b="1" spc="-1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02020"/>
                </a:solidFill>
                <a:latin typeface="Calibri"/>
                <a:cs typeface="Calibri"/>
              </a:rPr>
              <a:t>is</a:t>
            </a:r>
            <a:r>
              <a:rPr sz="1600" b="1" spc="-2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02020"/>
                </a:solidFill>
                <a:latin typeface="Calibri"/>
                <a:cs typeface="Calibri"/>
              </a:rPr>
              <a:t>a</a:t>
            </a:r>
            <a:r>
              <a:rPr sz="1600" b="1" spc="-3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02020"/>
                </a:solidFill>
                <a:latin typeface="Calibri"/>
                <a:cs typeface="Calibri"/>
              </a:rPr>
              <a:t>previous</a:t>
            </a:r>
            <a:r>
              <a:rPr sz="1600" b="1" spc="1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02020"/>
                </a:solidFill>
                <a:latin typeface="Calibri"/>
                <a:cs typeface="Calibri"/>
              </a:rPr>
              <a:t>CS</a:t>
            </a:r>
            <a:r>
              <a:rPr sz="1600" b="1" spc="-1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02020"/>
                </a:solidFill>
                <a:latin typeface="Calibri"/>
                <a:cs typeface="Calibri"/>
              </a:rPr>
              <a:t>can</a:t>
            </a:r>
            <a:r>
              <a:rPr sz="1600" b="1" spc="-1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02020"/>
                </a:solidFill>
                <a:latin typeface="Calibri"/>
                <a:cs typeface="Calibri"/>
              </a:rPr>
              <a:t>we</a:t>
            </a:r>
            <a:r>
              <a:rPr sz="1600" b="1" spc="-3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02020"/>
                </a:solidFill>
                <a:latin typeface="Calibri"/>
                <a:cs typeface="Calibri"/>
              </a:rPr>
              <a:t>try</a:t>
            </a:r>
            <a:r>
              <a:rPr sz="1600" b="1" spc="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202020"/>
                </a:solidFill>
                <a:latin typeface="Calibri"/>
                <a:cs typeface="Calibri"/>
              </a:rPr>
              <a:t>with</a:t>
            </a:r>
            <a:r>
              <a:rPr sz="1600" b="1" spc="-3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02020"/>
                </a:solidFill>
                <a:latin typeface="Calibri"/>
                <a:cs typeface="Calibri"/>
              </a:rPr>
              <a:t>vaginal</a:t>
            </a:r>
            <a:r>
              <a:rPr sz="1600" b="1" spc="-1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202020"/>
                </a:solidFill>
                <a:latin typeface="Calibri"/>
                <a:cs typeface="Calibri"/>
              </a:rPr>
              <a:t>delivery?</a:t>
            </a:r>
            <a:endParaRPr sz="1600">
              <a:latin typeface="Calibri"/>
              <a:cs typeface="Calibri"/>
            </a:endParaRPr>
          </a:p>
          <a:p>
            <a:pPr marL="19685">
              <a:lnSpc>
                <a:spcPct val="100000"/>
              </a:lnSpc>
              <a:spcBef>
                <a:spcPts val="200"/>
              </a:spcBef>
            </a:pPr>
            <a:r>
              <a:rPr sz="1600" spc="-10" dirty="0">
                <a:solidFill>
                  <a:srgbClr val="202020"/>
                </a:solidFill>
                <a:latin typeface="Calibri"/>
                <a:cs typeface="Calibri"/>
              </a:rPr>
              <a:t>Yess</a:t>
            </a:r>
            <a:r>
              <a:rPr sz="1600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FF0066"/>
                </a:solidFill>
                <a:latin typeface="Calibri"/>
                <a:cs typeface="Calibri"/>
              </a:rPr>
              <a:t>(trial</a:t>
            </a:r>
            <a:r>
              <a:rPr sz="1600" b="1" spc="-3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66"/>
                </a:solidFill>
                <a:latin typeface="Calibri"/>
                <a:cs typeface="Calibri"/>
              </a:rPr>
              <a:t>of</a:t>
            </a:r>
            <a:r>
              <a:rPr sz="1600" b="1" spc="-2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FF0066"/>
                </a:solidFill>
                <a:latin typeface="Calibri"/>
                <a:cs typeface="Calibri"/>
              </a:rPr>
              <a:t>labor)</a:t>
            </a:r>
            <a:endParaRPr sz="1600">
              <a:latin typeface="Calibri"/>
              <a:cs typeface="Calibri"/>
            </a:endParaRPr>
          </a:p>
          <a:p>
            <a:pPr marL="19685">
              <a:lnSpc>
                <a:spcPct val="100000"/>
              </a:lnSpc>
              <a:spcBef>
                <a:spcPts val="85"/>
              </a:spcBef>
            </a:pPr>
            <a:r>
              <a:rPr sz="1600" spc="-10" dirty="0">
                <a:solidFill>
                  <a:srgbClr val="202020"/>
                </a:solidFill>
                <a:latin typeface="Calibri"/>
                <a:cs typeface="Calibri"/>
              </a:rPr>
              <a:t>Successful </a:t>
            </a: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vaginal</a:t>
            </a:r>
            <a:r>
              <a:rPr sz="1600" spc="-7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delivery</a:t>
            </a:r>
            <a:r>
              <a:rPr sz="1600" spc="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rate</a:t>
            </a:r>
            <a:r>
              <a:rPr sz="1600" spc="-1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02020"/>
                </a:solidFill>
                <a:latin typeface="Calibri"/>
                <a:cs typeface="Calibri"/>
              </a:rPr>
              <a:t>is</a:t>
            </a:r>
            <a:r>
              <a:rPr sz="1600" spc="-3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up</a:t>
            </a:r>
            <a:r>
              <a:rPr sz="1600" spc="-2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02020"/>
                </a:solidFill>
                <a:latin typeface="Calibri"/>
                <a:cs typeface="Calibri"/>
              </a:rPr>
              <a:t>to</a:t>
            </a:r>
            <a:r>
              <a:rPr sz="1600" spc="-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02020"/>
                </a:solidFill>
                <a:latin typeface="Calibri"/>
                <a:cs typeface="Calibri"/>
              </a:rPr>
              <a:t>80%</a:t>
            </a:r>
            <a:r>
              <a:rPr sz="160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in</a:t>
            </a:r>
            <a:r>
              <a:rPr sz="1600" spc="-1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u="heavy" spc="-5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libri"/>
                <a:cs typeface="Calibri"/>
              </a:rPr>
              <a:t>carefully</a:t>
            </a:r>
            <a:r>
              <a:rPr sz="1600" u="heavy" spc="-30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15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libri"/>
                <a:cs typeface="Calibri"/>
              </a:rPr>
              <a:t>selected</a:t>
            </a:r>
            <a:endParaRPr sz="1600">
              <a:latin typeface="Calibri"/>
              <a:cs typeface="Calibri"/>
            </a:endParaRPr>
          </a:p>
          <a:p>
            <a:pPr marL="19685">
              <a:lnSpc>
                <a:spcPct val="100000"/>
              </a:lnSpc>
              <a:spcBef>
                <a:spcPts val="195"/>
              </a:spcBef>
            </a:pPr>
            <a:r>
              <a:rPr sz="1600" u="heavy" spc="-15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libri"/>
                <a:cs typeface="Calibri"/>
              </a:rPr>
              <a:t>patients.</a:t>
            </a:r>
            <a:endParaRPr sz="1600">
              <a:latin typeface="Calibri"/>
              <a:cs typeface="Calibri"/>
            </a:endParaRPr>
          </a:p>
          <a:p>
            <a:pPr marL="19685">
              <a:lnSpc>
                <a:spcPct val="100000"/>
              </a:lnSpc>
              <a:spcBef>
                <a:spcPts val="1100"/>
              </a:spcBef>
            </a:pPr>
            <a:r>
              <a:rPr sz="1600" b="1" spc="-10" dirty="0">
                <a:solidFill>
                  <a:srgbClr val="AF0046"/>
                </a:solidFill>
                <a:latin typeface="Calibri"/>
                <a:cs typeface="Calibri"/>
              </a:rPr>
              <a:t>Criteria</a:t>
            </a:r>
            <a:r>
              <a:rPr sz="1600" b="1" spc="-25" dirty="0">
                <a:solidFill>
                  <a:srgbClr val="AF0046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AF0046"/>
                </a:solidFill>
                <a:latin typeface="Calibri"/>
                <a:cs typeface="Calibri"/>
              </a:rPr>
              <a:t>for</a:t>
            </a:r>
            <a:r>
              <a:rPr sz="1600" b="1" spc="-10" dirty="0">
                <a:solidFill>
                  <a:srgbClr val="AF0046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AF0046"/>
                </a:solidFill>
                <a:latin typeface="Calibri"/>
                <a:cs typeface="Calibri"/>
              </a:rPr>
              <a:t>trial</a:t>
            </a:r>
            <a:r>
              <a:rPr sz="1600" b="1" spc="-45" dirty="0">
                <a:solidFill>
                  <a:srgbClr val="AF0046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AF0046"/>
                </a:solidFill>
                <a:latin typeface="Calibri"/>
                <a:cs typeface="Calibri"/>
              </a:rPr>
              <a:t>of</a:t>
            </a:r>
            <a:r>
              <a:rPr sz="1600" b="1" spc="-35" dirty="0">
                <a:solidFill>
                  <a:srgbClr val="AF0046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AF0046"/>
                </a:solidFill>
                <a:latin typeface="Calibri"/>
                <a:cs typeface="Calibri"/>
              </a:rPr>
              <a:t>labor</a:t>
            </a:r>
            <a:r>
              <a:rPr sz="1600" b="1" spc="-20" dirty="0">
                <a:solidFill>
                  <a:srgbClr val="AF0046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AF0046"/>
                </a:solidFill>
                <a:latin typeface="Calibri"/>
                <a:cs typeface="Calibri"/>
              </a:rPr>
              <a:t>include:</a:t>
            </a:r>
            <a:endParaRPr sz="1600">
              <a:latin typeface="Calibri"/>
              <a:cs typeface="Calibri"/>
            </a:endParaRPr>
          </a:p>
          <a:p>
            <a:pPr marL="219710" indent="-200660">
              <a:lnSpc>
                <a:spcPct val="100000"/>
              </a:lnSpc>
              <a:spcBef>
                <a:spcPts val="1000"/>
              </a:spcBef>
              <a:buSzPct val="96875"/>
              <a:buAutoNum type="arabicPeriod"/>
              <a:tabLst>
                <a:tab pos="220345" algn="l"/>
              </a:tabLst>
            </a:pP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patient</a:t>
            </a:r>
            <a:r>
              <a:rPr sz="1600" spc="-7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202020"/>
                </a:solidFill>
                <a:latin typeface="Calibri"/>
                <a:cs typeface="Calibri"/>
              </a:rPr>
              <a:t>consent</a:t>
            </a:r>
            <a:endParaRPr sz="1600">
              <a:latin typeface="Calibri"/>
              <a:cs typeface="Calibri"/>
            </a:endParaRPr>
          </a:p>
          <a:p>
            <a:pPr marL="219710" indent="-200660">
              <a:lnSpc>
                <a:spcPct val="100000"/>
              </a:lnSpc>
              <a:spcBef>
                <a:spcPts val="1010"/>
              </a:spcBef>
              <a:buSzPct val="96875"/>
              <a:buAutoNum type="arabicPeriod"/>
              <a:tabLst>
                <a:tab pos="220345" algn="l"/>
              </a:tabLst>
            </a:pPr>
            <a:r>
              <a:rPr sz="1600" spc="-10" dirty="0">
                <a:solidFill>
                  <a:srgbClr val="202020"/>
                </a:solidFill>
                <a:latin typeface="Calibri"/>
                <a:cs typeface="Calibri"/>
              </a:rPr>
              <a:t>non-repetitive</a:t>
            </a:r>
            <a:r>
              <a:rPr sz="1600" spc="-3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02020"/>
                </a:solidFill>
                <a:latin typeface="Calibri"/>
                <a:cs typeface="Calibri"/>
              </a:rPr>
              <a:t>cesarean</a:t>
            </a:r>
            <a:r>
              <a:rPr sz="160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indication</a:t>
            </a:r>
            <a:r>
              <a:rPr sz="1600" spc="-5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(e.g.,</a:t>
            </a:r>
            <a:r>
              <a:rPr sz="1600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02020"/>
                </a:solidFill>
                <a:latin typeface="Calibri"/>
                <a:cs typeface="Calibri"/>
              </a:rPr>
              <a:t>breech,</a:t>
            </a:r>
            <a:r>
              <a:rPr sz="1600" spc="2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placenta</a:t>
            </a:r>
            <a:r>
              <a:rPr sz="1600" spc="-6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202020"/>
                </a:solidFill>
                <a:latin typeface="Calibri"/>
                <a:cs typeface="Calibri"/>
              </a:rPr>
              <a:t>Previa),</a:t>
            </a:r>
            <a:endParaRPr sz="1600">
              <a:latin typeface="Calibri"/>
              <a:cs typeface="Calibri"/>
            </a:endParaRPr>
          </a:p>
          <a:p>
            <a:pPr marL="175260" indent="-163195">
              <a:lnSpc>
                <a:spcPct val="100000"/>
              </a:lnSpc>
              <a:spcBef>
                <a:spcPts val="670"/>
              </a:spcBef>
              <a:buSzPct val="96875"/>
              <a:buAutoNum type="arabicPeriod"/>
              <a:tabLst>
                <a:tab pos="175895" algn="l"/>
              </a:tabLst>
            </a:pPr>
            <a:r>
              <a:rPr sz="1600" spc="-10" dirty="0">
                <a:solidFill>
                  <a:srgbClr val="202020"/>
                </a:solidFill>
                <a:latin typeface="Calibri"/>
                <a:cs typeface="Calibri"/>
              </a:rPr>
              <a:t>previous</a:t>
            </a:r>
            <a:r>
              <a:rPr sz="1600" spc="-1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low</a:t>
            </a:r>
            <a:r>
              <a:rPr sz="1600" spc="-3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02020"/>
                </a:solidFill>
                <a:latin typeface="Calibri"/>
                <a:cs typeface="Calibri"/>
              </a:rPr>
              <a:t>segment</a:t>
            </a:r>
            <a:r>
              <a:rPr sz="1600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02020"/>
                </a:solidFill>
                <a:latin typeface="Calibri"/>
                <a:cs typeface="Calibri"/>
              </a:rPr>
              <a:t>transverse</a:t>
            </a:r>
            <a:r>
              <a:rPr sz="1600" spc="-1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uterine</a:t>
            </a:r>
            <a:r>
              <a:rPr sz="1600" spc="-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202020"/>
                </a:solidFill>
                <a:latin typeface="Calibri"/>
                <a:cs typeface="Calibri"/>
              </a:rPr>
              <a:t>incision</a:t>
            </a:r>
            <a:endParaRPr sz="1600">
              <a:latin typeface="Calibri"/>
              <a:cs typeface="Calibri"/>
            </a:endParaRPr>
          </a:p>
          <a:p>
            <a:pPr marL="173990" indent="-154940">
              <a:lnSpc>
                <a:spcPct val="100000"/>
              </a:lnSpc>
              <a:spcBef>
                <a:spcPts val="969"/>
              </a:spcBef>
              <a:buSzPct val="93750"/>
              <a:buAutoNum type="arabicPeriod"/>
              <a:tabLst>
                <a:tab pos="174625" algn="l"/>
              </a:tabLst>
            </a:pP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clinically</a:t>
            </a:r>
            <a:r>
              <a:rPr sz="1600" spc="-6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02020"/>
                </a:solidFill>
                <a:latin typeface="Calibri"/>
                <a:cs typeface="Calibri"/>
              </a:rPr>
              <a:t>adequate</a:t>
            </a:r>
            <a:r>
              <a:rPr sz="1600" spc="-4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202020"/>
                </a:solidFill>
                <a:latin typeface="Calibri"/>
                <a:cs typeface="Calibri"/>
              </a:rPr>
              <a:t>pelvis.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1861" y="758065"/>
            <a:ext cx="5119370" cy="3157855"/>
          </a:xfrm>
          <a:custGeom>
            <a:avLst/>
            <a:gdLst/>
            <a:ahLst/>
            <a:cxnLst/>
            <a:rect l="l" t="t" r="r" b="b"/>
            <a:pathLst>
              <a:path w="5119370" h="3157854">
                <a:moveTo>
                  <a:pt x="0" y="3157728"/>
                </a:moveTo>
                <a:lnTo>
                  <a:pt x="5119116" y="3157728"/>
                </a:lnTo>
                <a:lnTo>
                  <a:pt x="5119116" y="0"/>
                </a:lnTo>
                <a:lnTo>
                  <a:pt x="0" y="0"/>
                </a:lnTo>
                <a:lnTo>
                  <a:pt x="0" y="3157728"/>
                </a:lnTo>
                <a:close/>
              </a:path>
            </a:pathLst>
          </a:custGeom>
          <a:ln w="28956">
            <a:solidFill>
              <a:srgbClr val="FF00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68349" y="886970"/>
            <a:ext cx="4878705" cy="284607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7145" marR="720090" indent="-5080">
              <a:lnSpc>
                <a:spcPct val="102200"/>
              </a:lnSpc>
              <a:spcBef>
                <a:spcPts val="50"/>
              </a:spcBef>
              <a:buSzPct val="93750"/>
              <a:buAutoNum type="arabicPlain"/>
              <a:tabLst>
                <a:tab pos="182245" algn="l"/>
              </a:tabLst>
            </a:pPr>
            <a:r>
              <a:rPr sz="1600" spc="-5" dirty="0">
                <a:latin typeface="Calibri"/>
                <a:cs typeface="Calibri"/>
              </a:rPr>
              <a:t>Unless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there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are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maternal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fetal</a:t>
            </a:r>
            <a:r>
              <a:rPr sz="1600" spc="-7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indications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for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cesarean delivery, </a:t>
            </a:r>
            <a:r>
              <a:rPr sz="1600" b="1" spc="-5" dirty="0">
                <a:latin typeface="Calibri"/>
                <a:cs typeface="Calibri"/>
              </a:rPr>
              <a:t>vaginal delivery should </a:t>
            </a:r>
            <a:r>
              <a:rPr sz="1600" b="1" spc="-35" dirty="0">
                <a:latin typeface="Calibri"/>
                <a:cs typeface="Calibri"/>
              </a:rPr>
              <a:t>be 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recommended</a:t>
            </a:r>
            <a:endParaRPr sz="1600">
              <a:latin typeface="Calibri"/>
              <a:cs typeface="Calibri"/>
            </a:endParaRPr>
          </a:p>
          <a:p>
            <a:pPr marL="17145" marR="5080">
              <a:lnSpc>
                <a:spcPct val="100299"/>
              </a:lnSpc>
              <a:spcBef>
                <a:spcPts val="955"/>
              </a:spcBef>
              <a:buSzPct val="93750"/>
              <a:buAutoNum type="arabicPlain"/>
              <a:tabLst>
                <a:tab pos="227965" algn="l"/>
              </a:tabLst>
            </a:pPr>
            <a:r>
              <a:rPr sz="1600" spc="-5" dirty="0">
                <a:latin typeface="Calibri"/>
                <a:cs typeface="Calibri"/>
              </a:rPr>
              <a:t>should </a:t>
            </a:r>
            <a:r>
              <a:rPr sz="1600" spc="-10" dirty="0">
                <a:latin typeface="Calibri"/>
                <a:cs typeface="Calibri"/>
              </a:rPr>
              <a:t>not </a:t>
            </a:r>
            <a:r>
              <a:rPr sz="1600" spc="-5" dirty="0">
                <a:latin typeface="Calibri"/>
                <a:cs typeface="Calibri"/>
              </a:rPr>
              <a:t>be </a:t>
            </a:r>
            <a:r>
              <a:rPr sz="1600" spc="-20" dirty="0">
                <a:latin typeface="Calibri"/>
                <a:cs typeface="Calibri"/>
              </a:rPr>
              <a:t>performed </a:t>
            </a:r>
            <a:r>
              <a:rPr sz="1600" spc="-15" dirty="0">
                <a:latin typeface="Calibri"/>
                <a:cs typeface="Calibri"/>
              </a:rPr>
              <a:t>before </a:t>
            </a:r>
            <a:r>
              <a:rPr sz="1600" b="1" spc="-5" dirty="0">
                <a:latin typeface="Calibri"/>
                <a:cs typeface="Calibri"/>
              </a:rPr>
              <a:t>39 </a:t>
            </a:r>
            <a:r>
              <a:rPr sz="1600" b="1" spc="-10" dirty="0">
                <a:latin typeface="Calibri"/>
                <a:cs typeface="Calibri"/>
              </a:rPr>
              <a:t>weeks </a:t>
            </a:r>
            <a:r>
              <a:rPr sz="1600" spc="-15" dirty="0">
                <a:latin typeface="Calibri"/>
                <a:cs typeface="Calibri"/>
              </a:rPr>
              <a:t>gestation 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without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verifying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fetal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lung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maturity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(due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potential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risk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respiratory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problems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for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baby)</a:t>
            </a:r>
            <a:endParaRPr sz="1600">
              <a:latin typeface="Calibri"/>
              <a:cs typeface="Calibri"/>
            </a:endParaRPr>
          </a:p>
          <a:p>
            <a:pPr marL="17145" marR="561340" indent="-5080">
              <a:lnSpc>
                <a:spcPct val="102499"/>
              </a:lnSpc>
              <a:spcBef>
                <a:spcPts val="890"/>
              </a:spcBef>
              <a:buSzPct val="93750"/>
              <a:buAutoNum type="arabicPlain"/>
              <a:tabLst>
                <a:tab pos="182245" algn="l"/>
              </a:tabLst>
            </a:pPr>
            <a:r>
              <a:rPr sz="1600" dirty="0">
                <a:latin typeface="Calibri"/>
                <a:cs typeface="Calibri"/>
              </a:rPr>
              <a:t>it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not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recommended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for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women who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want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more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children??</a:t>
            </a:r>
            <a:endParaRPr sz="1600">
              <a:latin typeface="Calibri"/>
              <a:cs typeface="Calibri"/>
            </a:endParaRPr>
          </a:p>
          <a:p>
            <a:pPr marL="17145" marR="88265" indent="91440">
              <a:lnSpc>
                <a:spcPct val="101899"/>
              </a:lnSpc>
              <a:spcBef>
                <a:spcPts val="900"/>
              </a:spcBef>
            </a:pPr>
            <a:r>
              <a:rPr sz="1600" spc="-10" dirty="0">
                <a:latin typeface="Calibri"/>
                <a:cs typeface="Calibri"/>
              </a:rPr>
              <a:t>(due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increased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risk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for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placenta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Previa/accreta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and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gravid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hysterectomy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with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each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cesarean delivery)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22247" y="492127"/>
            <a:ext cx="2100072" cy="25755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01700" y="4097911"/>
            <a:ext cx="1568450" cy="69723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What</a:t>
            </a:r>
            <a:r>
              <a:rPr sz="1500" spc="-6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should</a:t>
            </a:r>
            <a:r>
              <a:rPr sz="15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we</a:t>
            </a:r>
            <a:r>
              <a:rPr sz="1500" spc="-7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do</a:t>
            </a:r>
            <a:endParaRPr sz="15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z="1500" b="1" spc="-15" dirty="0">
                <a:solidFill>
                  <a:srgbClr val="202020"/>
                </a:solidFill>
                <a:latin typeface="Calibri"/>
                <a:cs typeface="Calibri"/>
              </a:rPr>
              <a:t>Nursing: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19172" y="4233547"/>
            <a:ext cx="1407160" cy="224154"/>
          </a:xfrm>
          <a:prstGeom prst="rect">
            <a:avLst/>
          </a:prstGeom>
          <a:solidFill>
            <a:srgbClr val="D2D2D2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664"/>
              </a:lnSpc>
            </a:pP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preoperatively?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4866769"/>
            <a:ext cx="5912485" cy="3996054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698500" indent="-228600">
              <a:lnSpc>
                <a:spcPct val="100000"/>
              </a:lnSpc>
              <a:spcBef>
                <a:spcPts val="40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consent</a:t>
            </a:r>
            <a:endParaRPr sz="1500">
              <a:latin typeface="Calibri"/>
              <a:cs typeface="Calibri"/>
            </a:endParaRPr>
          </a:p>
          <a:p>
            <a:pPr marL="698500" indent="-228600">
              <a:lnSpc>
                <a:spcPct val="100000"/>
              </a:lnSpc>
              <a:spcBef>
                <a:spcPts val="30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Usually</a:t>
            </a:r>
            <a:r>
              <a:rPr sz="1500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she</a:t>
            </a:r>
            <a:r>
              <a:rPr sz="1500" spc="-4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is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asked</a:t>
            </a:r>
            <a:r>
              <a:rPr sz="1500" spc="-3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to</a:t>
            </a:r>
            <a:r>
              <a:rPr sz="1500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be</a:t>
            </a:r>
            <a:r>
              <a:rPr sz="1500" spc="-2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fasting</a:t>
            </a:r>
            <a:r>
              <a:rPr sz="1500" spc="-3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12</a:t>
            </a:r>
            <a:r>
              <a:rPr sz="1500" spc="-2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hours</a:t>
            </a:r>
            <a:r>
              <a:rPr sz="1500" spc="-3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preoperative</a:t>
            </a:r>
            <a:endParaRPr sz="1500">
              <a:latin typeface="Calibri"/>
              <a:cs typeface="Calibri"/>
            </a:endParaRPr>
          </a:p>
          <a:p>
            <a:pPr marL="698500" indent="-228600">
              <a:lnSpc>
                <a:spcPct val="100000"/>
              </a:lnSpc>
              <a:spcBef>
                <a:spcPts val="30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I.V</a:t>
            </a:r>
            <a:r>
              <a:rPr sz="1500" spc="-6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202020"/>
                </a:solidFill>
                <a:latin typeface="Calibri"/>
                <a:cs typeface="Calibri"/>
              </a:rPr>
              <a:t>line.</a:t>
            </a:r>
            <a:endParaRPr sz="1500">
              <a:latin typeface="Calibri"/>
              <a:cs typeface="Calibri"/>
            </a:endParaRPr>
          </a:p>
          <a:p>
            <a:pPr marL="698500" indent="-228600">
              <a:lnSpc>
                <a:spcPct val="100000"/>
              </a:lnSpc>
              <a:spcBef>
                <a:spcPts val="30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500" spc="-10" dirty="0">
                <a:solidFill>
                  <a:srgbClr val="202020"/>
                </a:solidFill>
                <a:latin typeface="Calibri"/>
                <a:cs typeface="Calibri"/>
              </a:rPr>
              <a:t>Fluids.</a:t>
            </a:r>
            <a:endParaRPr sz="1500">
              <a:latin typeface="Calibri"/>
              <a:cs typeface="Calibri"/>
            </a:endParaRPr>
          </a:p>
          <a:p>
            <a:pPr marL="698500" indent="-228600">
              <a:lnSpc>
                <a:spcPct val="100000"/>
              </a:lnSpc>
              <a:spcBef>
                <a:spcPts val="30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Foley</a:t>
            </a:r>
            <a:r>
              <a:rPr sz="1500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catheter.</a:t>
            </a:r>
            <a:endParaRPr sz="1500">
              <a:latin typeface="Calibri"/>
              <a:cs typeface="Calibri"/>
            </a:endParaRPr>
          </a:p>
          <a:p>
            <a:pPr marL="698500" indent="-228600">
              <a:lnSpc>
                <a:spcPct val="100000"/>
              </a:lnSpc>
              <a:spcBef>
                <a:spcPts val="30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External</a:t>
            </a:r>
            <a:r>
              <a:rPr sz="1500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fetal</a:t>
            </a:r>
            <a:r>
              <a:rPr sz="1500" spc="-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and</a:t>
            </a:r>
            <a:r>
              <a:rPr sz="1500" spc="-6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maternal</a:t>
            </a:r>
            <a:r>
              <a:rPr sz="1500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monitors.</a:t>
            </a:r>
            <a:endParaRPr sz="1500">
              <a:latin typeface="Calibri"/>
              <a:cs typeface="Calibri"/>
            </a:endParaRPr>
          </a:p>
          <a:p>
            <a:pPr marL="698500" indent="-228600">
              <a:lnSpc>
                <a:spcPct val="100000"/>
              </a:lnSpc>
              <a:spcBef>
                <a:spcPts val="30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Antibiotic</a:t>
            </a:r>
            <a:r>
              <a:rPr sz="1500" spc="-4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prophylaxis.</a:t>
            </a:r>
            <a:endParaRPr sz="1500">
              <a:latin typeface="Calibri"/>
              <a:cs typeface="Calibri"/>
            </a:endParaRPr>
          </a:p>
          <a:p>
            <a:pPr marL="698500" indent="-228600">
              <a:lnSpc>
                <a:spcPct val="100000"/>
              </a:lnSpc>
              <a:spcBef>
                <a:spcPts val="31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Antacids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.</a:t>
            </a:r>
            <a:endParaRPr sz="15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500" b="1" dirty="0">
                <a:solidFill>
                  <a:srgbClr val="202020"/>
                </a:solidFill>
                <a:latin typeface="Calibri"/>
                <a:cs typeface="Calibri"/>
              </a:rPr>
              <a:t>Lab</a:t>
            </a:r>
            <a:r>
              <a:rPr sz="1500" b="1" spc="-5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libri"/>
                <a:cs typeface="Calibri"/>
              </a:rPr>
              <a:t>tests:</a:t>
            </a:r>
            <a:endParaRPr sz="1500">
              <a:latin typeface="Calibri"/>
              <a:cs typeface="Calibri"/>
            </a:endParaRPr>
          </a:p>
          <a:p>
            <a:pPr marL="698500" indent="-228600">
              <a:lnSpc>
                <a:spcPct val="100000"/>
              </a:lnSpc>
              <a:spcBef>
                <a:spcPts val="1105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500" spc="-25" dirty="0">
                <a:solidFill>
                  <a:srgbClr val="202020"/>
                </a:solidFill>
                <a:latin typeface="Calibri"/>
                <a:cs typeface="Calibri"/>
              </a:rPr>
              <a:t>CBC.</a:t>
            </a:r>
            <a:endParaRPr sz="1500">
              <a:latin typeface="Calibri"/>
              <a:cs typeface="Calibri"/>
            </a:endParaRPr>
          </a:p>
          <a:p>
            <a:pPr marL="698500" indent="-228600">
              <a:lnSpc>
                <a:spcPct val="100000"/>
              </a:lnSpc>
              <a:spcBef>
                <a:spcPts val="300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Blood</a:t>
            </a:r>
            <a:r>
              <a:rPr sz="1500" spc="-4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type</a:t>
            </a:r>
            <a:r>
              <a:rPr sz="1500" spc="-6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and</a:t>
            </a:r>
            <a:r>
              <a:rPr sz="1500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cross</a:t>
            </a:r>
            <a:r>
              <a:rPr sz="1500" spc="-4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match.</a:t>
            </a:r>
            <a:endParaRPr sz="1500">
              <a:latin typeface="Calibri"/>
              <a:cs typeface="Calibri"/>
            </a:endParaRPr>
          </a:p>
          <a:p>
            <a:pPr marL="698500" indent="-228600">
              <a:lnSpc>
                <a:spcPct val="100000"/>
              </a:lnSpc>
              <a:spcBef>
                <a:spcPts val="204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C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oa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gulati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o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n</a:t>
            </a:r>
            <a:r>
              <a:rPr sz="1500" spc="-6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st</a:t>
            </a:r>
            <a:r>
              <a:rPr sz="1500" spc="-10" dirty="0">
                <a:solidFill>
                  <a:srgbClr val="202020"/>
                </a:solidFill>
                <a:latin typeface="Calibri"/>
                <a:cs typeface="Calibri"/>
              </a:rPr>
              <a:t>udy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  <a:spcBef>
                <a:spcPts val="700"/>
              </a:spcBef>
            </a:pPr>
            <a:r>
              <a:rPr sz="1500" b="1" spc="-5" dirty="0">
                <a:solidFill>
                  <a:srgbClr val="202020"/>
                </a:solidFill>
                <a:latin typeface="Calibri"/>
                <a:cs typeface="Calibri"/>
              </a:rPr>
              <a:t>Ultrasound</a:t>
            </a:r>
            <a:r>
              <a:rPr sz="1500" b="1" spc="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(document</a:t>
            </a:r>
            <a:r>
              <a:rPr sz="1500" spc="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fetal</a:t>
            </a:r>
            <a:r>
              <a:rPr sz="1500" spc="6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position</a:t>
            </a:r>
            <a:r>
              <a:rPr sz="1500" spc="6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and</a:t>
            </a:r>
            <a:r>
              <a:rPr sz="1500" spc="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estimated</a:t>
            </a:r>
            <a:r>
              <a:rPr sz="1500" spc="6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fetal</a:t>
            </a:r>
            <a:r>
              <a:rPr sz="1500" spc="7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weight</a:t>
            </a:r>
            <a:r>
              <a:rPr sz="1500" spc="4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and</a:t>
            </a:r>
            <a:r>
              <a:rPr sz="1500" spc="5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site</a:t>
            </a:r>
            <a:r>
              <a:rPr sz="1500" spc="6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25" dirty="0">
                <a:solidFill>
                  <a:srgbClr val="202020"/>
                </a:solidFill>
                <a:latin typeface="Calibri"/>
                <a:cs typeface="Calibri"/>
              </a:rPr>
              <a:t>of </a:t>
            </a:r>
            <a:r>
              <a:rPr sz="1500" spc="-3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placenta)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777826"/>
            <a:ext cx="1723389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Anes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t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h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es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i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b="1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o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pt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io</a:t>
            </a:r>
            <a:r>
              <a:rPr sz="1500" b="1" spc="-25" dirty="0">
                <a:solidFill>
                  <a:srgbClr val="202020"/>
                </a:solidFill>
                <a:latin typeface="Cambria"/>
                <a:cs typeface="Cambria"/>
              </a:rPr>
              <a:t>n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s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: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8307" y="1162687"/>
            <a:ext cx="673100" cy="461645"/>
          </a:xfrm>
          <a:custGeom>
            <a:avLst/>
            <a:gdLst/>
            <a:ahLst/>
            <a:cxnLst/>
            <a:rect l="l" t="t" r="r" b="b"/>
            <a:pathLst>
              <a:path w="673100" h="461644">
                <a:moveTo>
                  <a:pt x="672515" y="0"/>
                </a:moveTo>
                <a:lnTo>
                  <a:pt x="0" y="0"/>
                </a:lnTo>
                <a:lnTo>
                  <a:pt x="0" y="461264"/>
                </a:lnTo>
                <a:lnTo>
                  <a:pt x="672515" y="461264"/>
                </a:lnTo>
                <a:lnTo>
                  <a:pt x="672515" y="0"/>
                </a:lnTo>
                <a:close/>
              </a:path>
            </a:pathLst>
          </a:custGeom>
          <a:solidFill>
            <a:srgbClr val="E22C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64539" y="1162687"/>
            <a:ext cx="2044700" cy="461645"/>
          </a:xfrm>
          <a:custGeom>
            <a:avLst/>
            <a:gdLst/>
            <a:ahLst/>
            <a:cxnLst/>
            <a:rect l="l" t="t" r="r" b="b"/>
            <a:pathLst>
              <a:path w="2044700" h="461644">
                <a:moveTo>
                  <a:pt x="2044318" y="0"/>
                </a:moveTo>
                <a:lnTo>
                  <a:pt x="0" y="0"/>
                </a:lnTo>
                <a:lnTo>
                  <a:pt x="0" y="461264"/>
                </a:lnTo>
                <a:lnTo>
                  <a:pt x="2044318" y="461264"/>
                </a:lnTo>
                <a:lnTo>
                  <a:pt x="2044318" y="0"/>
                </a:lnTo>
                <a:close/>
              </a:path>
            </a:pathLst>
          </a:custGeom>
          <a:solidFill>
            <a:srgbClr val="E22C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47927" y="1208407"/>
            <a:ext cx="437515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5"/>
              </a:lnSpc>
            </a:pPr>
            <a:r>
              <a:rPr sz="1200" b="1" spc="-20" dirty="0">
                <a:solidFill>
                  <a:srgbClr val="202020"/>
                </a:solidFill>
                <a:latin typeface="Cambria"/>
                <a:cs typeface="Cambria"/>
              </a:rPr>
              <a:t>S</a:t>
            </a:r>
            <a:r>
              <a:rPr sz="1200" b="1" spc="-10" dirty="0">
                <a:solidFill>
                  <a:srgbClr val="202020"/>
                </a:solidFill>
                <a:latin typeface="Cambria"/>
                <a:cs typeface="Cambria"/>
              </a:rPr>
              <a:t>p</a:t>
            </a:r>
            <a:r>
              <a:rPr sz="1200" b="1" spc="-20" dirty="0">
                <a:solidFill>
                  <a:srgbClr val="202020"/>
                </a:solidFill>
                <a:latin typeface="Cambria"/>
                <a:cs typeface="Cambria"/>
              </a:rPr>
              <a:t>in</a:t>
            </a:r>
            <a:r>
              <a:rPr sz="1200" b="1" spc="-1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200" b="1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921507" y="1208407"/>
            <a:ext cx="2446020" cy="371475"/>
          </a:xfrm>
          <a:custGeom>
            <a:avLst/>
            <a:gdLst/>
            <a:ahLst/>
            <a:cxnLst/>
            <a:rect l="l" t="t" r="r" b="b"/>
            <a:pathLst>
              <a:path w="2446020" h="371475">
                <a:moveTo>
                  <a:pt x="2446020" y="0"/>
                </a:moveTo>
                <a:lnTo>
                  <a:pt x="0" y="0"/>
                </a:lnTo>
                <a:lnTo>
                  <a:pt x="0" y="371348"/>
                </a:lnTo>
                <a:lnTo>
                  <a:pt x="2446020" y="371348"/>
                </a:lnTo>
                <a:lnTo>
                  <a:pt x="2446020" y="0"/>
                </a:lnTo>
                <a:close/>
              </a:path>
            </a:pathLst>
          </a:custGeom>
          <a:solidFill>
            <a:srgbClr val="E22C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921507" y="1208407"/>
            <a:ext cx="53340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45"/>
              </a:lnSpc>
            </a:pPr>
            <a:r>
              <a:rPr sz="1200" b="1" spc="-15" dirty="0">
                <a:solidFill>
                  <a:srgbClr val="202020"/>
                </a:solidFill>
                <a:latin typeface="Cambria"/>
                <a:cs typeface="Cambria"/>
              </a:rPr>
              <a:t>ge</a:t>
            </a:r>
            <a:r>
              <a:rPr sz="1200" b="1" spc="-20" dirty="0">
                <a:solidFill>
                  <a:srgbClr val="202020"/>
                </a:solidFill>
                <a:latin typeface="Cambria"/>
                <a:cs typeface="Cambria"/>
              </a:rPr>
              <a:t>n</a:t>
            </a:r>
            <a:r>
              <a:rPr sz="1200" b="1" spc="-15" dirty="0">
                <a:solidFill>
                  <a:srgbClr val="202020"/>
                </a:solidFill>
                <a:latin typeface="Cambria"/>
                <a:cs typeface="Cambria"/>
              </a:rPr>
              <a:t>er</a:t>
            </a:r>
            <a:r>
              <a:rPr sz="1200" b="1" spc="-1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200" b="1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379720" y="1162687"/>
            <a:ext cx="2392680" cy="462915"/>
          </a:xfrm>
          <a:custGeom>
            <a:avLst/>
            <a:gdLst/>
            <a:ahLst/>
            <a:cxnLst/>
            <a:rect l="l" t="t" r="r" b="b"/>
            <a:pathLst>
              <a:path w="2392679" h="462914">
                <a:moveTo>
                  <a:pt x="2392679" y="0"/>
                </a:moveTo>
                <a:lnTo>
                  <a:pt x="0" y="0"/>
                </a:lnTo>
                <a:lnTo>
                  <a:pt x="0" y="462787"/>
                </a:lnTo>
                <a:lnTo>
                  <a:pt x="2392679" y="462787"/>
                </a:lnTo>
                <a:lnTo>
                  <a:pt x="2392679" y="0"/>
                </a:lnTo>
                <a:close/>
              </a:path>
            </a:pathLst>
          </a:custGeom>
          <a:solidFill>
            <a:srgbClr val="E22C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465064" y="1208407"/>
            <a:ext cx="600075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5"/>
              </a:lnSpc>
            </a:pPr>
            <a:r>
              <a:rPr sz="1200" b="1" spc="-15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200" b="1" spc="-10" dirty="0">
                <a:solidFill>
                  <a:srgbClr val="202020"/>
                </a:solidFill>
                <a:latin typeface="Cambria"/>
                <a:cs typeface="Cambria"/>
              </a:rPr>
              <a:t>p</a:t>
            </a:r>
            <a:r>
              <a:rPr sz="1200" b="1" spc="-20" dirty="0">
                <a:solidFill>
                  <a:srgbClr val="202020"/>
                </a:solidFill>
                <a:latin typeface="Cambria"/>
                <a:cs typeface="Cambria"/>
              </a:rPr>
              <a:t>i</a:t>
            </a:r>
            <a:r>
              <a:rPr sz="1200" b="1" spc="-10" dirty="0">
                <a:solidFill>
                  <a:srgbClr val="202020"/>
                </a:solidFill>
                <a:latin typeface="Cambria"/>
                <a:cs typeface="Cambria"/>
              </a:rPr>
              <a:t>du</a:t>
            </a:r>
            <a:r>
              <a:rPr sz="1200" b="1" spc="-15" dirty="0">
                <a:solidFill>
                  <a:srgbClr val="202020"/>
                </a:solidFill>
                <a:latin typeface="Cambria"/>
                <a:cs typeface="Cambria"/>
              </a:rPr>
              <a:t>r</a:t>
            </a:r>
            <a:r>
              <a:rPr sz="1200" b="1" spc="-1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200" b="1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endParaRPr sz="1200">
              <a:latin typeface="Cambria"/>
              <a:cs typeface="Cambri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70687" y="1162738"/>
            <a:ext cx="7601584" cy="1748155"/>
            <a:chOff x="170687" y="1162738"/>
            <a:chExt cx="7601584" cy="1748155"/>
          </a:xfrm>
        </p:grpSpPr>
        <p:sp>
          <p:nvSpPr>
            <p:cNvPr id="11" name="object 11"/>
            <p:cNvSpPr/>
            <p:nvPr/>
          </p:nvSpPr>
          <p:spPr>
            <a:xfrm>
              <a:off x="170688" y="1162738"/>
              <a:ext cx="5196840" cy="461645"/>
            </a:xfrm>
            <a:custGeom>
              <a:avLst/>
              <a:gdLst/>
              <a:ahLst/>
              <a:cxnLst/>
              <a:rect l="l" t="t" r="r" b="b"/>
              <a:pathLst>
                <a:path w="5196840" h="461644">
                  <a:moveTo>
                    <a:pt x="680085" y="0"/>
                  </a:moveTo>
                  <a:lnTo>
                    <a:pt x="6096" y="0"/>
                  </a:lnTo>
                  <a:lnTo>
                    <a:pt x="6096" y="45669"/>
                  </a:lnTo>
                  <a:lnTo>
                    <a:pt x="680085" y="45669"/>
                  </a:lnTo>
                  <a:lnTo>
                    <a:pt x="680085" y="0"/>
                  </a:lnTo>
                  <a:close/>
                </a:path>
                <a:path w="5196840" h="461644">
                  <a:moveTo>
                    <a:pt x="686193" y="415544"/>
                  </a:moveTo>
                  <a:lnTo>
                    <a:pt x="0" y="415544"/>
                  </a:lnTo>
                  <a:lnTo>
                    <a:pt x="0" y="461213"/>
                  </a:lnTo>
                  <a:lnTo>
                    <a:pt x="686193" y="461213"/>
                  </a:lnTo>
                  <a:lnTo>
                    <a:pt x="686193" y="415544"/>
                  </a:lnTo>
                  <a:close/>
                </a:path>
                <a:path w="5196840" h="461644">
                  <a:moveTo>
                    <a:pt x="2739517" y="0"/>
                  </a:moveTo>
                  <a:lnTo>
                    <a:pt x="692289" y="0"/>
                  </a:lnTo>
                  <a:lnTo>
                    <a:pt x="692289" y="45669"/>
                  </a:lnTo>
                  <a:lnTo>
                    <a:pt x="2739517" y="45669"/>
                  </a:lnTo>
                  <a:lnTo>
                    <a:pt x="2739517" y="0"/>
                  </a:lnTo>
                  <a:close/>
                </a:path>
                <a:path w="5196840" h="461644">
                  <a:moveTo>
                    <a:pt x="2745613" y="415544"/>
                  </a:moveTo>
                  <a:lnTo>
                    <a:pt x="687717" y="415544"/>
                  </a:lnTo>
                  <a:lnTo>
                    <a:pt x="687717" y="461213"/>
                  </a:lnTo>
                  <a:lnTo>
                    <a:pt x="2745613" y="461213"/>
                  </a:lnTo>
                  <a:lnTo>
                    <a:pt x="2745613" y="415544"/>
                  </a:lnTo>
                  <a:close/>
                </a:path>
                <a:path w="5196840" h="461644">
                  <a:moveTo>
                    <a:pt x="5196840" y="0"/>
                  </a:moveTo>
                  <a:lnTo>
                    <a:pt x="2751836" y="0"/>
                  </a:lnTo>
                  <a:lnTo>
                    <a:pt x="2751836" y="45669"/>
                  </a:lnTo>
                  <a:lnTo>
                    <a:pt x="5196840" y="45669"/>
                  </a:lnTo>
                  <a:lnTo>
                    <a:pt x="5196840" y="0"/>
                  </a:lnTo>
                  <a:close/>
                </a:path>
              </a:pathLst>
            </a:custGeom>
            <a:solidFill>
              <a:srgbClr val="E22C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50392" y="1208407"/>
              <a:ext cx="13335" cy="415925"/>
            </a:xfrm>
            <a:custGeom>
              <a:avLst/>
              <a:gdLst/>
              <a:ahLst/>
              <a:cxnLst/>
              <a:rect l="l" t="t" r="r" b="b"/>
              <a:pathLst>
                <a:path w="13334" h="415925">
                  <a:moveTo>
                    <a:pt x="13166" y="0"/>
                  </a:moveTo>
                  <a:lnTo>
                    <a:pt x="0" y="0"/>
                  </a:lnTo>
                  <a:lnTo>
                    <a:pt x="0" y="415544"/>
                  </a:lnTo>
                  <a:lnTo>
                    <a:pt x="13166" y="415544"/>
                  </a:lnTo>
                  <a:lnTo>
                    <a:pt x="131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921508" y="1578739"/>
              <a:ext cx="4850765" cy="45720"/>
            </a:xfrm>
            <a:custGeom>
              <a:avLst/>
              <a:gdLst/>
              <a:ahLst/>
              <a:cxnLst/>
              <a:rect l="l" t="t" r="r" b="b"/>
              <a:pathLst>
                <a:path w="4850765" h="45719">
                  <a:moveTo>
                    <a:pt x="2444864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2444864" y="45720"/>
                  </a:lnTo>
                  <a:lnTo>
                    <a:pt x="2444864" y="0"/>
                  </a:lnTo>
                  <a:close/>
                </a:path>
                <a:path w="4850765" h="45719">
                  <a:moveTo>
                    <a:pt x="4850384" y="0"/>
                  </a:moveTo>
                  <a:lnTo>
                    <a:pt x="2450973" y="0"/>
                  </a:lnTo>
                  <a:lnTo>
                    <a:pt x="2450973" y="45720"/>
                  </a:lnTo>
                  <a:lnTo>
                    <a:pt x="4850384" y="45720"/>
                  </a:lnTo>
                  <a:lnTo>
                    <a:pt x="4850384" y="0"/>
                  </a:lnTo>
                  <a:close/>
                </a:path>
              </a:pathLst>
            </a:custGeom>
            <a:solidFill>
              <a:srgbClr val="E22C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78307" y="1662559"/>
              <a:ext cx="672465" cy="1248410"/>
            </a:xfrm>
            <a:custGeom>
              <a:avLst/>
              <a:gdLst/>
              <a:ahLst/>
              <a:cxnLst/>
              <a:rect l="l" t="t" r="r" b="b"/>
              <a:pathLst>
                <a:path w="672465" h="1248410">
                  <a:moveTo>
                    <a:pt x="672007" y="0"/>
                  </a:moveTo>
                  <a:lnTo>
                    <a:pt x="0" y="0"/>
                  </a:lnTo>
                  <a:lnTo>
                    <a:pt x="0" y="1247902"/>
                  </a:lnTo>
                  <a:lnTo>
                    <a:pt x="672007" y="1247902"/>
                  </a:lnTo>
                  <a:lnTo>
                    <a:pt x="672007" y="0"/>
                  </a:lnTo>
                  <a:close/>
                </a:path>
              </a:pathLst>
            </a:custGeom>
            <a:solidFill>
              <a:srgbClr val="F4CD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62127" y="1708279"/>
            <a:ext cx="36703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H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o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w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?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64108" y="1662559"/>
            <a:ext cx="2044064" cy="1248410"/>
          </a:xfrm>
          <a:custGeom>
            <a:avLst/>
            <a:gdLst/>
            <a:ahLst/>
            <a:cxnLst/>
            <a:rect l="l" t="t" r="r" b="b"/>
            <a:pathLst>
              <a:path w="2044064" h="1248410">
                <a:moveTo>
                  <a:pt x="2043556" y="0"/>
                </a:moveTo>
                <a:lnTo>
                  <a:pt x="0" y="0"/>
                </a:lnTo>
                <a:lnTo>
                  <a:pt x="0" y="1247902"/>
                </a:lnTo>
                <a:lnTo>
                  <a:pt x="2043556" y="1247902"/>
                </a:lnTo>
                <a:lnTo>
                  <a:pt x="2043556" y="0"/>
                </a:lnTo>
                <a:close/>
              </a:path>
            </a:pathLst>
          </a:custGeom>
          <a:solidFill>
            <a:srgbClr val="F4CD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947927" y="1708279"/>
            <a:ext cx="840105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75"/>
              </a:lnSpc>
            </a:pP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injection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o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f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47927" y="1901827"/>
            <a:ext cx="1435735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75"/>
              </a:lnSpc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local</a:t>
            </a:r>
            <a:r>
              <a:rPr sz="12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sedation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into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47927" y="2095375"/>
            <a:ext cx="1321435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75"/>
              </a:lnSpc>
            </a:pP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subarachnoid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space,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47927" y="2287399"/>
            <a:ext cx="175895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75"/>
              </a:lnSpc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through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fine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needle,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9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cm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47927" y="2480947"/>
            <a:ext cx="314325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75"/>
              </a:lnSpc>
            </a:pP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lon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g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921507" y="1708279"/>
            <a:ext cx="2446020" cy="1156970"/>
          </a:xfrm>
          <a:custGeom>
            <a:avLst/>
            <a:gdLst/>
            <a:ahLst/>
            <a:cxnLst/>
            <a:rect l="l" t="t" r="r" b="b"/>
            <a:pathLst>
              <a:path w="2446020" h="1156970">
                <a:moveTo>
                  <a:pt x="2446020" y="0"/>
                </a:moveTo>
                <a:lnTo>
                  <a:pt x="0" y="0"/>
                </a:lnTo>
                <a:lnTo>
                  <a:pt x="0" y="1156461"/>
                </a:lnTo>
                <a:lnTo>
                  <a:pt x="2446020" y="1156461"/>
                </a:lnTo>
                <a:lnTo>
                  <a:pt x="2446020" y="0"/>
                </a:lnTo>
                <a:close/>
              </a:path>
            </a:pathLst>
          </a:custGeom>
          <a:solidFill>
            <a:srgbClr val="F4CD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921507" y="1708279"/>
            <a:ext cx="230759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3655">
              <a:lnSpc>
                <a:spcPts val="1350"/>
              </a:lnSpc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Through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systemic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sedation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NO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921507" y="1901827"/>
            <a:ext cx="66294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50"/>
              </a:lnSpc>
            </a:pP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inhalation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379720" y="1662559"/>
            <a:ext cx="2392680" cy="1248410"/>
          </a:xfrm>
          <a:custGeom>
            <a:avLst/>
            <a:gdLst/>
            <a:ahLst/>
            <a:cxnLst/>
            <a:rect l="l" t="t" r="r" b="b"/>
            <a:pathLst>
              <a:path w="2392679" h="1248410">
                <a:moveTo>
                  <a:pt x="2392679" y="0"/>
                </a:moveTo>
                <a:lnTo>
                  <a:pt x="0" y="0"/>
                </a:lnTo>
                <a:lnTo>
                  <a:pt x="0" y="1247902"/>
                </a:lnTo>
                <a:lnTo>
                  <a:pt x="2392679" y="1247902"/>
                </a:lnTo>
                <a:lnTo>
                  <a:pt x="2392679" y="0"/>
                </a:lnTo>
                <a:close/>
              </a:path>
            </a:pathLst>
          </a:custGeom>
          <a:solidFill>
            <a:srgbClr val="F4CD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465064" y="1708279"/>
            <a:ext cx="206375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75"/>
              </a:lnSpc>
            </a:pP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injection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local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sedation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into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465064" y="1901827"/>
            <a:ext cx="120396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75"/>
              </a:lnSpc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epidural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space</a:t>
            </a:r>
            <a:endParaRPr sz="1200">
              <a:latin typeface="Cambria"/>
              <a:cs typeface="Cambria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70687" y="1662559"/>
            <a:ext cx="7601584" cy="4210685"/>
            <a:chOff x="170687" y="1662559"/>
            <a:chExt cx="7601584" cy="4210685"/>
          </a:xfrm>
        </p:grpSpPr>
        <p:sp>
          <p:nvSpPr>
            <p:cNvPr id="29" name="object 29"/>
            <p:cNvSpPr/>
            <p:nvPr/>
          </p:nvSpPr>
          <p:spPr>
            <a:xfrm>
              <a:off x="170688" y="1662559"/>
              <a:ext cx="5196840" cy="1248410"/>
            </a:xfrm>
            <a:custGeom>
              <a:avLst/>
              <a:gdLst/>
              <a:ahLst/>
              <a:cxnLst/>
              <a:rect l="l" t="t" r="r" b="b"/>
              <a:pathLst>
                <a:path w="5196840" h="1248410">
                  <a:moveTo>
                    <a:pt x="680085" y="12"/>
                  </a:moveTo>
                  <a:lnTo>
                    <a:pt x="6096" y="12"/>
                  </a:lnTo>
                  <a:lnTo>
                    <a:pt x="6096" y="45720"/>
                  </a:lnTo>
                  <a:lnTo>
                    <a:pt x="680085" y="45720"/>
                  </a:lnTo>
                  <a:lnTo>
                    <a:pt x="680085" y="12"/>
                  </a:lnTo>
                  <a:close/>
                </a:path>
                <a:path w="5196840" h="1248410">
                  <a:moveTo>
                    <a:pt x="686193" y="1202194"/>
                  </a:moveTo>
                  <a:lnTo>
                    <a:pt x="0" y="1202194"/>
                  </a:lnTo>
                  <a:lnTo>
                    <a:pt x="0" y="1247902"/>
                  </a:lnTo>
                  <a:lnTo>
                    <a:pt x="686193" y="1247902"/>
                  </a:lnTo>
                  <a:lnTo>
                    <a:pt x="686193" y="1202194"/>
                  </a:lnTo>
                  <a:close/>
                </a:path>
                <a:path w="5196840" h="1248410">
                  <a:moveTo>
                    <a:pt x="2739517" y="0"/>
                  </a:moveTo>
                  <a:lnTo>
                    <a:pt x="692289" y="0"/>
                  </a:lnTo>
                  <a:lnTo>
                    <a:pt x="692289" y="45720"/>
                  </a:lnTo>
                  <a:lnTo>
                    <a:pt x="2739517" y="45720"/>
                  </a:lnTo>
                  <a:lnTo>
                    <a:pt x="2739517" y="0"/>
                  </a:lnTo>
                  <a:close/>
                </a:path>
                <a:path w="5196840" h="1248410">
                  <a:moveTo>
                    <a:pt x="2745613" y="1202194"/>
                  </a:moveTo>
                  <a:lnTo>
                    <a:pt x="687717" y="1202194"/>
                  </a:lnTo>
                  <a:lnTo>
                    <a:pt x="687717" y="1247902"/>
                  </a:lnTo>
                  <a:lnTo>
                    <a:pt x="2745613" y="1247902"/>
                  </a:lnTo>
                  <a:lnTo>
                    <a:pt x="2745613" y="1202194"/>
                  </a:lnTo>
                  <a:close/>
                </a:path>
                <a:path w="5196840" h="1248410">
                  <a:moveTo>
                    <a:pt x="5196840" y="0"/>
                  </a:moveTo>
                  <a:lnTo>
                    <a:pt x="2751836" y="0"/>
                  </a:lnTo>
                  <a:lnTo>
                    <a:pt x="2751836" y="45720"/>
                  </a:lnTo>
                  <a:lnTo>
                    <a:pt x="5196840" y="45720"/>
                  </a:lnTo>
                  <a:lnTo>
                    <a:pt x="5196840" y="0"/>
                  </a:lnTo>
                  <a:close/>
                </a:path>
              </a:pathLst>
            </a:custGeom>
            <a:solidFill>
              <a:srgbClr val="F4CD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50392" y="1708279"/>
              <a:ext cx="13335" cy="1202690"/>
            </a:xfrm>
            <a:custGeom>
              <a:avLst/>
              <a:gdLst/>
              <a:ahLst/>
              <a:cxnLst/>
              <a:rect l="l" t="t" r="r" b="b"/>
              <a:pathLst>
                <a:path w="13334" h="1202689">
                  <a:moveTo>
                    <a:pt x="13166" y="0"/>
                  </a:moveTo>
                  <a:lnTo>
                    <a:pt x="0" y="0"/>
                  </a:lnTo>
                  <a:lnTo>
                    <a:pt x="0" y="1202181"/>
                  </a:lnTo>
                  <a:lnTo>
                    <a:pt x="13166" y="1202181"/>
                  </a:lnTo>
                  <a:lnTo>
                    <a:pt x="131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921508" y="2864995"/>
              <a:ext cx="4850765" cy="45720"/>
            </a:xfrm>
            <a:custGeom>
              <a:avLst/>
              <a:gdLst/>
              <a:ahLst/>
              <a:cxnLst/>
              <a:rect l="l" t="t" r="r" b="b"/>
              <a:pathLst>
                <a:path w="4850765" h="45719">
                  <a:moveTo>
                    <a:pt x="2444864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2444864" y="45720"/>
                  </a:lnTo>
                  <a:lnTo>
                    <a:pt x="2444864" y="0"/>
                  </a:lnTo>
                  <a:close/>
                </a:path>
                <a:path w="4850765" h="45719">
                  <a:moveTo>
                    <a:pt x="4850384" y="0"/>
                  </a:moveTo>
                  <a:lnTo>
                    <a:pt x="2450973" y="0"/>
                  </a:lnTo>
                  <a:lnTo>
                    <a:pt x="2450973" y="45720"/>
                  </a:lnTo>
                  <a:lnTo>
                    <a:pt x="4850384" y="45720"/>
                  </a:lnTo>
                  <a:lnTo>
                    <a:pt x="4850384" y="0"/>
                  </a:lnTo>
                  <a:close/>
                </a:path>
              </a:pathLst>
            </a:custGeom>
            <a:solidFill>
              <a:srgbClr val="F4CD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78307" y="2924431"/>
              <a:ext cx="672465" cy="2948940"/>
            </a:xfrm>
            <a:custGeom>
              <a:avLst/>
              <a:gdLst/>
              <a:ahLst/>
              <a:cxnLst/>
              <a:rect l="l" t="t" r="r" b="b"/>
              <a:pathLst>
                <a:path w="672465" h="2948940">
                  <a:moveTo>
                    <a:pt x="672007" y="0"/>
                  </a:moveTo>
                  <a:lnTo>
                    <a:pt x="0" y="0"/>
                  </a:lnTo>
                  <a:lnTo>
                    <a:pt x="0" y="2948685"/>
                  </a:lnTo>
                  <a:lnTo>
                    <a:pt x="672007" y="2948685"/>
                  </a:lnTo>
                  <a:lnTo>
                    <a:pt x="672007" y="0"/>
                  </a:lnTo>
                  <a:close/>
                </a:path>
              </a:pathLst>
            </a:custGeom>
            <a:solidFill>
              <a:srgbClr val="F9E8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262127" y="2970100"/>
            <a:ext cx="300355" cy="17970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+v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s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864108" y="2924431"/>
            <a:ext cx="2044064" cy="2948940"/>
          </a:xfrm>
          <a:custGeom>
            <a:avLst/>
            <a:gdLst/>
            <a:ahLst/>
            <a:cxnLst/>
            <a:rect l="l" t="t" r="r" b="b"/>
            <a:pathLst>
              <a:path w="2044064" h="2948940">
                <a:moveTo>
                  <a:pt x="2043556" y="0"/>
                </a:moveTo>
                <a:lnTo>
                  <a:pt x="0" y="0"/>
                </a:lnTo>
                <a:lnTo>
                  <a:pt x="0" y="2948685"/>
                </a:lnTo>
                <a:lnTo>
                  <a:pt x="2043556" y="2948685"/>
                </a:lnTo>
                <a:lnTo>
                  <a:pt x="2043556" y="0"/>
                </a:lnTo>
                <a:close/>
              </a:path>
            </a:pathLst>
          </a:custGeom>
          <a:solidFill>
            <a:srgbClr val="F9E8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947927" y="2970100"/>
            <a:ext cx="1499870" cy="17970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Simple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200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rapid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onset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47927" y="3264283"/>
            <a:ext cx="1659889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Minimal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fetal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expos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ur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to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47927" y="3456307"/>
            <a:ext cx="30607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5"/>
              </a:lnSpc>
            </a:pP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dru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g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47927" y="3750439"/>
            <a:ext cx="142494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Allow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time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for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careful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947927" y="3943987"/>
            <a:ext cx="1826260" cy="18034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abdominal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wall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incision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47927" y="4136011"/>
            <a:ext cx="1085215" cy="18034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good</a:t>
            </a:r>
            <a:r>
              <a:rPr sz="1200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hemostasis</a:t>
            </a:r>
            <a:endParaRPr sz="1200">
              <a:latin typeface="Cambria"/>
              <a:cs typeface="Cambria"/>
            </a:endParaRPr>
          </a:p>
        </p:txBody>
      </p:sp>
      <p:graphicFrame>
        <p:nvGraphicFramePr>
          <p:cNvPr id="41" name="object 41"/>
          <p:cNvGraphicFramePr>
            <a:graphicFrameLocks noGrp="1"/>
          </p:cNvGraphicFramePr>
          <p:nvPr/>
        </p:nvGraphicFramePr>
        <p:xfrm>
          <a:off x="948232" y="4432302"/>
          <a:ext cx="1718309" cy="7543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4785">
                <a:tc gridSpan="4">
                  <a:txBody>
                    <a:bodyPr/>
                    <a:lstStyle/>
                    <a:p>
                      <a:pPr>
                        <a:lnSpc>
                          <a:spcPts val="1355"/>
                        </a:lnSpc>
                      </a:pPr>
                      <a:r>
                        <a:rPr sz="1200" spc="-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Avoidance</a:t>
                      </a:r>
                      <a:r>
                        <a:rPr sz="1200" spc="-4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200" spc="-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of</a:t>
                      </a:r>
                      <a:r>
                        <a:rPr sz="1200" spc="-50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200" spc="-1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complication</a:t>
                      </a:r>
                      <a:endParaRPr sz="12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405">
                <a:tc gridSpan="2">
                  <a:txBody>
                    <a:bodyPr/>
                    <a:lstStyle/>
                    <a:p>
                      <a:pPr>
                        <a:lnSpc>
                          <a:spcPts val="1375"/>
                        </a:lnSpc>
                      </a:pPr>
                      <a:r>
                        <a:rPr sz="1200" spc="-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of</a:t>
                      </a:r>
                      <a:r>
                        <a:rPr sz="1200" spc="-5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200" spc="-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general</a:t>
                      </a:r>
                      <a:r>
                        <a:rPr sz="1200" spc="-40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200" spc="-1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anesthesia</a:t>
                      </a:r>
                      <a:endParaRPr sz="12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9E8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404">
                <a:tc>
                  <a:txBody>
                    <a:bodyPr/>
                    <a:lstStyle/>
                    <a:p>
                      <a:pPr>
                        <a:lnSpc>
                          <a:spcPts val="1375"/>
                        </a:lnSpc>
                      </a:pPr>
                      <a:r>
                        <a:rPr sz="1200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(</a:t>
                      </a:r>
                      <a:r>
                        <a:rPr sz="1200" spc="-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ut</a:t>
                      </a:r>
                      <a:r>
                        <a:rPr sz="1200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sz="1200" spc="-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r</a:t>
                      </a:r>
                      <a:r>
                        <a:rPr sz="1200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ine</a:t>
                      </a:r>
                      <a:r>
                        <a:rPr sz="1200" spc="-20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200" spc="-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sz="1200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tony</a:t>
                      </a:r>
                      <a:r>
                        <a:rPr sz="1200" spc="-5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200" spc="-2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and</a:t>
                      </a:r>
                      <a:endParaRPr sz="12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9E8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784">
                <a:tc gridSpan="3">
                  <a:txBody>
                    <a:bodyPr/>
                    <a:lstStyle/>
                    <a:p>
                      <a:pPr>
                        <a:lnSpc>
                          <a:spcPts val="1355"/>
                        </a:lnSpc>
                      </a:pPr>
                      <a:r>
                        <a:rPr sz="1200" spc="-1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pulmonary</a:t>
                      </a:r>
                      <a:r>
                        <a:rPr sz="1200" spc="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200" spc="-15" dirty="0">
                          <a:solidFill>
                            <a:srgbClr val="202020"/>
                          </a:solidFill>
                          <a:latin typeface="Cambria"/>
                          <a:cs typeface="Cambria"/>
                        </a:rPr>
                        <a:t>aspiration)</a:t>
                      </a:r>
                      <a:endParaRPr sz="12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F9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42" name="object 42"/>
          <p:cNvGrpSpPr/>
          <p:nvPr/>
        </p:nvGrpSpPr>
        <p:grpSpPr>
          <a:xfrm>
            <a:off x="2921507" y="2970100"/>
            <a:ext cx="2446020" cy="2857500"/>
            <a:chOff x="2921507" y="2970100"/>
            <a:chExt cx="2446020" cy="2857500"/>
          </a:xfrm>
        </p:grpSpPr>
        <p:sp>
          <p:nvSpPr>
            <p:cNvPr id="43" name="object 43"/>
            <p:cNvSpPr/>
            <p:nvPr/>
          </p:nvSpPr>
          <p:spPr>
            <a:xfrm>
              <a:off x="2921507" y="2970151"/>
              <a:ext cx="2446020" cy="2857500"/>
            </a:xfrm>
            <a:custGeom>
              <a:avLst/>
              <a:gdLst/>
              <a:ahLst/>
              <a:cxnLst/>
              <a:rect l="l" t="t" r="r" b="b"/>
              <a:pathLst>
                <a:path w="2446020" h="2857500">
                  <a:moveTo>
                    <a:pt x="2446020" y="0"/>
                  </a:moveTo>
                  <a:lnTo>
                    <a:pt x="0" y="0"/>
                  </a:lnTo>
                  <a:lnTo>
                    <a:pt x="0" y="2857246"/>
                  </a:lnTo>
                  <a:lnTo>
                    <a:pt x="2446020" y="2857246"/>
                  </a:lnTo>
                  <a:lnTo>
                    <a:pt x="2446020" y="0"/>
                  </a:lnTo>
                  <a:close/>
                </a:path>
              </a:pathLst>
            </a:custGeom>
            <a:solidFill>
              <a:srgbClr val="F9E8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921507" y="2970100"/>
              <a:ext cx="2200910" cy="179705"/>
            </a:xfrm>
            <a:custGeom>
              <a:avLst/>
              <a:gdLst/>
              <a:ahLst/>
              <a:cxnLst/>
              <a:rect l="l" t="t" r="r" b="b"/>
              <a:pathLst>
                <a:path w="2200910" h="179705">
                  <a:moveTo>
                    <a:pt x="2200401" y="0"/>
                  </a:moveTo>
                  <a:lnTo>
                    <a:pt x="0" y="0"/>
                  </a:lnTo>
                  <a:lnTo>
                    <a:pt x="0" y="179374"/>
                  </a:lnTo>
                  <a:lnTo>
                    <a:pt x="2200401" y="179374"/>
                  </a:lnTo>
                  <a:lnTo>
                    <a:pt x="22004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2942970" y="2945894"/>
            <a:ext cx="21691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Can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be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given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quickly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(suitable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for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2921507" y="3162175"/>
            <a:ext cx="1024255" cy="178435"/>
          </a:xfrm>
          <a:custGeom>
            <a:avLst/>
            <a:gdLst/>
            <a:ahLst/>
            <a:cxnLst/>
            <a:rect l="l" t="t" r="r" b="b"/>
            <a:pathLst>
              <a:path w="1024254" h="178435">
                <a:moveTo>
                  <a:pt x="1024000" y="0"/>
                </a:moveTo>
                <a:lnTo>
                  <a:pt x="0" y="0"/>
                </a:lnTo>
                <a:lnTo>
                  <a:pt x="0" y="178180"/>
                </a:lnTo>
                <a:lnTo>
                  <a:pt x="1024000" y="178180"/>
                </a:lnTo>
                <a:lnTo>
                  <a:pt x="102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2909442" y="3138553"/>
            <a:ext cx="10369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202020"/>
                </a:solidFill>
                <a:latin typeface="Cambria"/>
                <a:cs typeface="Cambria"/>
              </a:rPr>
              <a:t>eme</a:t>
            </a:r>
            <a:r>
              <a:rPr sz="1200" b="1" spc="-5" dirty="0">
                <a:solidFill>
                  <a:srgbClr val="202020"/>
                </a:solidFill>
                <a:latin typeface="Cambria"/>
                <a:cs typeface="Cambria"/>
              </a:rPr>
              <a:t>r</a:t>
            </a:r>
            <a:r>
              <a:rPr sz="1200" b="1" dirty="0">
                <a:solidFill>
                  <a:srgbClr val="202020"/>
                </a:solidFill>
                <a:latin typeface="Cambria"/>
                <a:cs typeface="Cambria"/>
              </a:rPr>
              <a:t>ge</a:t>
            </a:r>
            <a:r>
              <a:rPr sz="1200" b="1" spc="-10" dirty="0">
                <a:solidFill>
                  <a:srgbClr val="202020"/>
                </a:solidFill>
                <a:latin typeface="Cambria"/>
                <a:cs typeface="Cambria"/>
              </a:rPr>
              <a:t>n</a:t>
            </a:r>
            <a:r>
              <a:rPr sz="1200" b="1" dirty="0">
                <a:solidFill>
                  <a:srgbClr val="202020"/>
                </a:solidFill>
                <a:latin typeface="Cambria"/>
                <a:cs typeface="Cambria"/>
              </a:rPr>
              <a:t>cy</a:t>
            </a:r>
            <a:r>
              <a:rPr sz="1200" b="1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C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S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)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2921507" y="3456307"/>
            <a:ext cx="2180590" cy="178435"/>
          </a:xfrm>
          <a:custGeom>
            <a:avLst/>
            <a:gdLst/>
            <a:ahLst/>
            <a:cxnLst/>
            <a:rect l="l" t="t" r="r" b="b"/>
            <a:pathLst>
              <a:path w="2180590" h="178435">
                <a:moveTo>
                  <a:pt x="2180463" y="0"/>
                </a:moveTo>
                <a:lnTo>
                  <a:pt x="0" y="0"/>
                </a:lnTo>
                <a:lnTo>
                  <a:pt x="0" y="178181"/>
                </a:lnTo>
                <a:lnTo>
                  <a:pt x="2180463" y="178181"/>
                </a:lnTo>
                <a:lnTo>
                  <a:pt x="21804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2909442" y="3432685"/>
            <a:ext cx="21818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Blood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pressure</a:t>
            </a:r>
            <a:r>
              <a:rPr sz="1200" spc="-6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2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breathing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are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2921507" y="3649855"/>
            <a:ext cx="1077595" cy="179705"/>
          </a:xfrm>
          <a:custGeom>
            <a:avLst/>
            <a:gdLst/>
            <a:ahLst/>
            <a:cxnLst/>
            <a:rect l="l" t="t" r="r" b="b"/>
            <a:pathLst>
              <a:path w="1077595" h="179704">
                <a:moveTo>
                  <a:pt x="1077341" y="0"/>
                </a:moveTo>
                <a:lnTo>
                  <a:pt x="0" y="0"/>
                </a:lnTo>
                <a:lnTo>
                  <a:pt x="0" y="179704"/>
                </a:lnTo>
                <a:lnTo>
                  <a:pt x="1077341" y="179704"/>
                </a:lnTo>
                <a:lnTo>
                  <a:pt x="10773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2909442" y="3626233"/>
            <a:ext cx="10890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easily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co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n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troll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d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2921507" y="3943987"/>
            <a:ext cx="2312035" cy="179705"/>
          </a:xfrm>
          <a:custGeom>
            <a:avLst/>
            <a:gdLst/>
            <a:ahLst/>
            <a:cxnLst/>
            <a:rect l="l" t="t" r="r" b="b"/>
            <a:pathLst>
              <a:path w="2312035" h="179704">
                <a:moveTo>
                  <a:pt x="2311781" y="0"/>
                </a:moveTo>
                <a:lnTo>
                  <a:pt x="0" y="0"/>
                </a:lnTo>
                <a:lnTo>
                  <a:pt x="0" y="179704"/>
                </a:lnTo>
                <a:lnTo>
                  <a:pt x="2311781" y="179704"/>
                </a:lnTo>
                <a:lnTo>
                  <a:pt x="23117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2909442" y="3920365"/>
            <a:ext cx="23063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Better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in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patient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with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psychological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2921507" y="4136011"/>
            <a:ext cx="620395" cy="179705"/>
          </a:xfrm>
          <a:custGeom>
            <a:avLst/>
            <a:gdLst/>
            <a:ahLst/>
            <a:cxnLst/>
            <a:rect l="l" t="t" r="r" b="b"/>
            <a:pathLst>
              <a:path w="620395" h="179704">
                <a:moveTo>
                  <a:pt x="620141" y="0"/>
                </a:moveTo>
                <a:lnTo>
                  <a:pt x="0" y="0"/>
                </a:lnTo>
                <a:lnTo>
                  <a:pt x="0" y="179704"/>
                </a:lnTo>
                <a:lnTo>
                  <a:pt x="620141" y="179704"/>
                </a:lnTo>
                <a:lnTo>
                  <a:pt x="6201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2909442" y="4112389"/>
            <a:ext cx="635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p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r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o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b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m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s</a:t>
            </a:r>
            <a:endParaRPr sz="1200">
              <a:latin typeface="Cambria"/>
              <a:cs typeface="Cambria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5379720" y="2924431"/>
            <a:ext cx="2392680" cy="2948940"/>
            <a:chOff x="5379720" y="2924431"/>
            <a:chExt cx="2392680" cy="2948940"/>
          </a:xfrm>
        </p:grpSpPr>
        <p:sp>
          <p:nvSpPr>
            <p:cNvPr id="57" name="object 57"/>
            <p:cNvSpPr/>
            <p:nvPr/>
          </p:nvSpPr>
          <p:spPr>
            <a:xfrm>
              <a:off x="5379720" y="2924431"/>
              <a:ext cx="2392680" cy="2948940"/>
            </a:xfrm>
            <a:custGeom>
              <a:avLst/>
              <a:gdLst/>
              <a:ahLst/>
              <a:cxnLst/>
              <a:rect l="l" t="t" r="r" b="b"/>
              <a:pathLst>
                <a:path w="2392679" h="2948940">
                  <a:moveTo>
                    <a:pt x="2392679" y="0"/>
                  </a:moveTo>
                  <a:lnTo>
                    <a:pt x="0" y="0"/>
                  </a:lnTo>
                  <a:lnTo>
                    <a:pt x="0" y="2948685"/>
                  </a:lnTo>
                  <a:lnTo>
                    <a:pt x="2392679" y="2948685"/>
                  </a:lnTo>
                  <a:lnTo>
                    <a:pt x="2392679" y="0"/>
                  </a:lnTo>
                  <a:close/>
                </a:path>
              </a:pathLst>
            </a:custGeom>
            <a:solidFill>
              <a:srgbClr val="F9E8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5465064" y="2970151"/>
              <a:ext cx="1949450" cy="180340"/>
            </a:xfrm>
            <a:custGeom>
              <a:avLst/>
              <a:gdLst/>
              <a:ahLst/>
              <a:cxnLst/>
              <a:rect l="l" t="t" r="r" b="b"/>
              <a:pathLst>
                <a:path w="1949450" h="180339">
                  <a:moveTo>
                    <a:pt x="1949195" y="0"/>
                  </a:moveTo>
                  <a:lnTo>
                    <a:pt x="0" y="0"/>
                  </a:lnTo>
                  <a:lnTo>
                    <a:pt x="0" y="179831"/>
                  </a:lnTo>
                  <a:lnTo>
                    <a:pt x="1949195" y="179831"/>
                  </a:lnTo>
                  <a:lnTo>
                    <a:pt x="19491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5452617" y="2949196"/>
            <a:ext cx="19519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Less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incidence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hypotension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465064" y="3162175"/>
            <a:ext cx="1574800" cy="178435"/>
          </a:xfrm>
          <a:custGeom>
            <a:avLst/>
            <a:gdLst/>
            <a:ahLst/>
            <a:cxnLst/>
            <a:rect l="l" t="t" r="r" b="b"/>
            <a:pathLst>
              <a:path w="1574800" h="178435">
                <a:moveTo>
                  <a:pt x="1574291" y="0"/>
                </a:moveTo>
                <a:lnTo>
                  <a:pt x="0" y="0"/>
                </a:lnTo>
                <a:lnTo>
                  <a:pt x="0" y="178307"/>
                </a:lnTo>
                <a:lnTo>
                  <a:pt x="1574291" y="178307"/>
                </a:lnTo>
                <a:lnTo>
                  <a:pt x="15742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5452617" y="3141602"/>
            <a:ext cx="15855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because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slow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onset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5465064" y="3355723"/>
            <a:ext cx="1186180" cy="180340"/>
          </a:xfrm>
          <a:custGeom>
            <a:avLst/>
            <a:gdLst/>
            <a:ahLst/>
            <a:cxnLst/>
            <a:rect l="l" t="t" r="r" b="b"/>
            <a:pathLst>
              <a:path w="1186179" h="180339">
                <a:moveTo>
                  <a:pt x="1185671" y="0"/>
                </a:moveTo>
                <a:lnTo>
                  <a:pt x="0" y="0"/>
                </a:lnTo>
                <a:lnTo>
                  <a:pt x="0" y="179831"/>
                </a:lnTo>
                <a:lnTo>
                  <a:pt x="1185671" y="179831"/>
                </a:lnTo>
                <a:lnTo>
                  <a:pt x="11856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5452617" y="3335149"/>
            <a:ext cx="11912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s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y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mpa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tic</a:t>
            </a:r>
            <a:r>
              <a:rPr sz="1200" spc="-6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b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o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c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k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5465064" y="3649855"/>
            <a:ext cx="2181225" cy="180340"/>
          </a:xfrm>
          <a:custGeom>
            <a:avLst/>
            <a:gdLst/>
            <a:ahLst/>
            <a:cxnLst/>
            <a:rect l="l" t="t" r="r" b="b"/>
            <a:pathLst>
              <a:path w="2181225" h="180339">
                <a:moveTo>
                  <a:pt x="2180843" y="0"/>
                </a:moveTo>
                <a:lnTo>
                  <a:pt x="0" y="0"/>
                </a:lnTo>
                <a:lnTo>
                  <a:pt x="0" y="179832"/>
                </a:lnTo>
                <a:lnTo>
                  <a:pt x="2180843" y="179832"/>
                </a:lnTo>
                <a:lnTo>
                  <a:pt x="21808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5452617" y="3629281"/>
            <a:ext cx="21805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Less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i</a:t>
            </a:r>
            <a:r>
              <a:rPr sz="1200" spc="5" dirty="0">
                <a:solidFill>
                  <a:srgbClr val="202020"/>
                </a:solidFill>
                <a:latin typeface="Cambria"/>
                <a:cs typeface="Cambria"/>
              </a:rPr>
              <a:t>n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ci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d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ence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o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f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spin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h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ea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d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che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5465064" y="3943987"/>
            <a:ext cx="2045335" cy="180340"/>
          </a:xfrm>
          <a:custGeom>
            <a:avLst/>
            <a:gdLst/>
            <a:ahLst/>
            <a:cxnLst/>
            <a:rect l="l" t="t" r="r" b="b"/>
            <a:pathLst>
              <a:path w="2045334" h="180339">
                <a:moveTo>
                  <a:pt x="2045208" y="0"/>
                </a:moveTo>
                <a:lnTo>
                  <a:pt x="0" y="0"/>
                </a:lnTo>
                <a:lnTo>
                  <a:pt x="0" y="179832"/>
                </a:lnTo>
                <a:lnTo>
                  <a:pt x="2045208" y="179832"/>
                </a:lnTo>
                <a:lnTo>
                  <a:pt x="20452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5452617" y="3923413"/>
            <a:ext cx="19945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Allow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repeated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administration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5465064" y="4136011"/>
            <a:ext cx="2045335" cy="180340"/>
          </a:xfrm>
          <a:custGeom>
            <a:avLst/>
            <a:gdLst/>
            <a:ahLst/>
            <a:cxnLst/>
            <a:rect l="l" t="t" r="r" b="b"/>
            <a:pathLst>
              <a:path w="2045334" h="180339">
                <a:moveTo>
                  <a:pt x="2045208" y="0"/>
                </a:moveTo>
                <a:lnTo>
                  <a:pt x="0" y="0"/>
                </a:lnTo>
                <a:lnTo>
                  <a:pt x="0" y="179832"/>
                </a:lnTo>
                <a:lnTo>
                  <a:pt x="2045208" y="179832"/>
                </a:lnTo>
                <a:lnTo>
                  <a:pt x="20452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5452617" y="4115437"/>
            <a:ext cx="20466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th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r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o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ug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h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200" spc="5" dirty="0">
                <a:solidFill>
                  <a:srgbClr val="202020"/>
                </a:solidFill>
                <a:latin typeface="Cambria"/>
                <a:cs typeface="Cambria"/>
              </a:rPr>
              <a:t>p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id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u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ra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catheter</a:t>
            </a:r>
            <a:r>
              <a:rPr sz="12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if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t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h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5465064" y="4329559"/>
            <a:ext cx="1358265" cy="178435"/>
          </a:xfrm>
          <a:custGeom>
            <a:avLst/>
            <a:gdLst/>
            <a:ahLst/>
            <a:cxnLst/>
            <a:rect l="l" t="t" r="r" b="b"/>
            <a:pathLst>
              <a:path w="1358265" h="178435">
                <a:moveTo>
                  <a:pt x="1357884" y="0"/>
                </a:moveTo>
                <a:lnTo>
                  <a:pt x="0" y="0"/>
                </a:lnTo>
                <a:lnTo>
                  <a:pt x="0" y="178308"/>
                </a:lnTo>
                <a:lnTo>
                  <a:pt x="1357884" y="178308"/>
                </a:lnTo>
                <a:lnTo>
                  <a:pt x="13578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5452617" y="4308985"/>
            <a:ext cx="13525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surgery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is</a:t>
            </a:r>
            <a:r>
              <a:rPr sz="1200" spc="-6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prolonged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465064" y="4623691"/>
            <a:ext cx="1525905" cy="19367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Epidural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catheter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allow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465064" y="4817239"/>
            <a:ext cx="2121535" cy="19240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administration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post-operative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465064" y="5009263"/>
            <a:ext cx="619125" cy="18034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analgesia</a:t>
            </a:r>
            <a:endParaRPr sz="1200">
              <a:latin typeface="Cambria"/>
              <a:cs typeface="Cambria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170687" y="2922893"/>
            <a:ext cx="7601584" cy="4900930"/>
            <a:chOff x="170687" y="2922893"/>
            <a:chExt cx="7601584" cy="4900930"/>
          </a:xfrm>
        </p:grpSpPr>
        <p:sp>
          <p:nvSpPr>
            <p:cNvPr id="76" name="object 76"/>
            <p:cNvSpPr/>
            <p:nvPr/>
          </p:nvSpPr>
          <p:spPr>
            <a:xfrm>
              <a:off x="170688" y="2922894"/>
              <a:ext cx="7601584" cy="2950845"/>
            </a:xfrm>
            <a:custGeom>
              <a:avLst/>
              <a:gdLst/>
              <a:ahLst/>
              <a:cxnLst/>
              <a:rect l="l" t="t" r="r" b="b"/>
              <a:pathLst>
                <a:path w="7601584" h="2950845">
                  <a:moveTo>
                    <a:pt x="679958" y="0"/>
                  </a:moveTo>
                  <a:lnTo>
                    <a:pt x="6096" y="0"/>
                  </a:lnTo>
                  <a:lnTo>
                    <a:pt x="6096" y="45732"/>
                  </a:lnTo>
                  <a:lnTo>
                    <a:pt x="679958" y="45732"/>
                  </a:lnTo>
                  <a:lnTo>
                    <a:pt x="679958" y="0"/>
                  </a:lnTo>
                  <a:close/>
                </a:path>
                <a:path w="7601584" h="2950845">
                  <a:moveTo>
                    <a:pt x="686054" y="2904744"/>
                  </a:moveTo>
                  <a:lnTo>
                    <a:pt x="0" y="2904744"/>
                  </a:lnTo>
                  <a:lnTo>
                    <a:pt x="0" y="2950476"/>
                  </a:lnTo>
                  <a:lnTo>
                    <a:pt x="686054" y="2950476"/>
                  </a:lnTo>
                  <a:lnTo>
                    <a:pt x="686054" y="2904744"/>
                  </a:lnTo>
                  <a:close/>
                </a:path>
                <a:path w="7601584" h="2950845">
                  <a:moveTo>
                    <a:pt x="2738996" y="0"/>
                  </a:moveTo>
                  <a:lnTo>
                    <a:pt x="692150" y="0"/>
                  </a:lnTo>
                  <a:lnTo>
                    <a:pt x="692150" y="45732"/>
                  </a:lnTo>
                  <a:lnTo>
                    <a:pt x="2738996" y="45732"/>
                  </a:lnTo>
                  <a:lnTo>
                    <a:pt x="2738996" y="0"/>
                  </a:lnTo>
                  <a:close/>
                </a:path>
                <a:path w="7601584" h="2950845">
                  <a:moveTo>
                    <a:pt x="2745092" y="2904744"/>
                  </a:moveTo>
                  <a:lnTo>
                    <a:pt x="687578" y="2904744"/>
                  </a:lnTo>
                  <a:lnTo>
                    <a:pt x="687578" y="2950476"/>
                  </a:lnTo>
                  <a:lnTo>
                    <a:pt x="2745092" y="2950476"/>
                  </a:lnTo>
                  <a:lnTo>
                    <a:pt x="2745092" y="2904744"/>
                  </a:lnTo>
                  <a:close/>
                </a:path>
                <a:path w="7601584" h="2950845">
                  <a:moveTo>
                    <a:pt x="5195951" y="0"/>
                  </a:moveTo>
                  <a:lnTo>
                    <a:pt x="2751328" y="0"/>
                  </a:lnTo>
                  <a:lnTo>
                    <a:pt x="2751328" y="45732"/>
                  </a:lnTo>
                  <a:lnTo>
                    <a:pt x="5195951" y="45732"/>
                  </a:lnTo>
                  <a:lnTo>
                    <a:pt x="5195951" y="0"/>
                  </a:lnTo>
                  <a:close/>
                </a:path>
                <a:path w="7601584" h="2950845">
                  <a:moveTo>
                    <a:pt x="7601204" y="0"/>
                  </a:moveTo>
                  <a:lnTo>
                    <a:pt x="5208016" y="0"/>
                  </a:lnTo>
                  <a:lnTo>
                    <a:pt x="5208016" y="45732"/>
                  </a:lnTo>
                  <a:lnTo>
                    <a:pt x="7601204" y="45732"/>
                  </a:lnTo>
                  <a:lnTo>
                    <a:pt x="7601204" y="0"/>
                  </a:lnTo>
                  <a:close/>
                </a:path>
              </a:pathLst>
            </a:custGeom>
            <a:solidFill>
              <a:srgbClr val="F9E8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850392" y="2968627"/>
              <a:ext cx="13335" cy="2905125"/>
            </a:xfrm>
            <a:custGeom>
              <a:avLst/>
              <a:gdLst/>
              <a:ahLst/>
              <a:cxnLst/>
              <a:rect l="l" t="t" r="r" b="b"/>
              <a:pathLst>
                <a:path w="13334" h="2905125">
                  <a:moveTo>
                    <a:pt x="13166" y="0"/>
                  </a:moveTo>
                  <a:lnTo>
                    <a:pt x="0" y="0"/>
                  </a:lnTo>
                  <a:lnTo>
                    <a:pt x="0" y="2904744"/>
                  </a:lnTo>
                  <a:lnTo>
                    <a:pt x="13166" y="2904744"/>
                  </a:lnTo>
                  <a:lnTo>
                    <a:pt x="131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2921508" y="5827651"/>
              <a:ext cx="4850765" cy="45720"/>
            </a:xfrm>
            <a:custGeom>
              <a:avLst/>
              <a:gdLst/>
              <a:ahLst/>
              <a:cxnLst/>
              <a:rect l="l" t="t" r="r" b="b"/>
              <a:pathLst>
                <a:path w="4850765" h="45720">
                  <a:moveTo>
                    <a:pt x="2444864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2444864" y="45720"/>
                  </a:lnTo>
                  <a:lnTo>
                    <a:pt x="2444864" y="0"/>
                  </a:lnTo>
                  <a:close/>
                </a:path>
                <a:path w="4850765" h="45720">
                  <a:moveTo>
                    <a:pt x="4850384" y="0"/>
                  </a:moveTo>
                  <a:lnTo>
                    <a:pt x="2450973" y="0"/>
                  </a:lnTo>
                  <a:lnTo>
                    <a:pt x="2450973" y="45720"/>
                  </a:lnTo>
                  <a:lnTo>
                    <a:pt x="4850384" y="45720"/>
                  </a:lnTo>
                  <a:lnTo>
                    <a:pt x="4850384" y="0"/>
                  </a:lnTo>
                  <a:close/>
                </a:path>
              </a:pathLst>
            </a:custGeom>
            <a:solidFill>
              <a:srgbClr val="F9E8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178307" y="5885563"/>
              <a:ext cx="672465" cy="1938020"/>
            </a:xfrm>
            <a:custGeom>
              <a:avLst/>
              <a:gdLst/>
              <a:ahLst/>
              <a:cxnLst/>
              <a:rect l="l" t="t" r="r" b="b"/>
              <a:pathLst>
                <a:path w="672465" h="1938020">
                  <a:moveTo>
                    <a:pt x="672007" y="0"/>
                  </a:moveTo>
                  <a:lnTo>
                    <a:pt x="0" y="0"/>
                  </a:lnTo>
                  <a:lnTo>
                    <a:pt x="0" y="1938019"/>
                  </a:lnTo>
                  <a:lnTo>
                    <a:pt x="672007" y="1938019"/>
                  </a:lnTo>
                  <a:lnTo>
                    <a:pt x="672007" y="0"/>
                  </a:lnTo>
                  <a:close/>
                </a:path>
              </a:pathLst>
            </a:custGeom>
            <a:solidFill>
              <a:srgbClr val="F4CD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0" name="object 80"/>
          <p:cNvSpPr txBox="1"/>
          <p:nvPr/>
        </p:nvSpPr>
        <p:spPr>
          <a:xfrm>
            <a:off x="262127" y="5931283"/>
            <a:ext cx="26670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5"/>
              </a:lnSpc>
            </a:pP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-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v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s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864108" y="5885563"/>
            <a:ext cx="2044064" cy="1938020"/>
          </a:xfrm>
          <a:custGeom>
            <a:avLst/>
            <a:gdLst/>
            <a:ahLst/>
            <a:cxnLst/>
            <a:rect l="l" t="t" r="r" b="b"/>
            <a:pathLst>
              <a:path w="2044064" h="1938020">
                <a:moveTo>
                  <a:pt x="2043556" y="0"/>
                </a:moveTo>
                <a:lnTo>
                  <a:pt x="0" y="0"/>
                </a:lnTo>
                <a:lnTo>
                  <a:pt x="0" y="1938019"/>
                </a:lnTo>
                <a:lnTo>
                  <a:pt x="2043556" y="1938019"/>
                </a:lnTo>
                <a:lnTo>
                  <a:pt x="2043556" y="0"/>
                </a:lnTo>
                <a:close/>
              </a:path>
            </a:pathLst>
          </a:custGeom>
          <a:solidFill>
            <a:srgbClr val="F4CD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947927" y="5931283"/>
            <a:ext cx="833755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5"/>
              </a:lnSpc>
            </a:pP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Hypotension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947927" y="6225415"/>
            <a:ext cx="1571625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70"/>
              </a:lnSpc>
            </a:pP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intrapartum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nausea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947927" y="6418963"/>
            <a:ext cx="58039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5"/>
              </a:lnSpc>
            </a:pP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v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om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i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t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in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g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947927" y="6713095"/>
            <a:ext cx="104521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5"/>
              </a:lnSpc>
            </a:pP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spin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h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ea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d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che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947927" y="7007227"/>
            <a:ext cx="1598930" cy="178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5"/>
              </a:lnSpc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Post-operative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shivering</a:t>
            </a:r>
            <a:endParaRPr sz="1200">
              <a:latin typeface="Cambria"/>
              <a:cs typeface="Cambria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2921507" y="5931283"/>
            <a:ext cx="2446020" cy="1846580"/>
            <a:chOff x="2921507" y="5931283"/>
            <a:chExt cx="2446020" cy="1846580"/>
          </a:xfrm>
        </p:grpSpPr>
        <p:sp>
          <p:nvSpPr>
            <p:cNvPr id="88" name="object 88"/>
            <p:cNvSpPr/>
            <p:nvPr/>
          </p:nvSpPr>
          <p:spPr>
            <a:xfrm>
              <a:off x="2921507" y="5931283"/>
              <a:ext cx="2446020" cy="1846580"/>
            </a:xfrm>
            <a:custGeom>
              <a:avLst/>
              <a:gdLst/>
              <a:ahLst/>
              <a:cxnLst/>
              <a:rect l="l" t="t" r="r" b="b"/>
              <a:pathLst>
                <a:path w="2446020" h="1846579">
                  <a:moveTo>
                    <a:pt x="2446020" y="0"/>
                  </a:moveTo>
                  <a:lnTo>
                    <a:pt x="0" y="0"/>
                  </a:lnTo>
                  <a:lnTo>
                    <a:pt x="0" y="1846580"/>
                  </a:lnTo>
                  <a:lnTo>
                    <a:pt x="2446020" y="1846580"/>
                  </a:lnTo>
                  <a:lnTo>
                    <a:pt x="2446020" y="0"/>
                  </a:lnTo>
                  <a:close/>
                </a:path>
              </a:pathLst>
            </a:custGeom>
            <a:solidFill>
              <a:srgbClr val="F4CD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2921507" y="5931283"/>
              <a:ext cx="2103120" cy="178435"/>
            </a:xfrm>
            <a:custGeom>
              <a:avLst/>
              <a:gdLst/>
              <a:ahLst/>
              <a:cxnLst/>
              <a:rect l="l" t="t" r="r" b="b"/>
              <a:pathLst>
                <a:path w="2103120" h="178435">
                  <a:moveTo>
                    <a:pt x="2103120" y="0"/>
                  </a:moveTo>
                  <a:lnTo>
                    <a:pt x="0" y="0"/>
                  </a:lnTo>
                  <a:lnTo>
                    <a:pt x="0" y="178180"/>
                  </a:lnTo>
                  <a:lnTo>
                    <a:pt x="2103120" y="178180"/>
                  </a:lnTo>
                  <a:lnTo>
                    <a:pt x="21031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0" name="object 90"/>
          <p:cNvSpPr txBox="1"/>
          <p:nvPr/>
        </p:nvSpPr>
        <p:spPr>
          <a:xfrm>
            <a:off x="2909442" y="5906645"/>
            <a:ext cx="21075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Extraction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fetus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should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be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2921507" y="6124831"/>
            <a:ext cx="2119630" cy="178435"/>
          </a:xfrm>
          <a:custGeom>
            <a:avLst/>
            <a:gdLst/>
            <a:ahLst/>
            <a:cxnLst/>
            <a:rect l="l" t="t" r="r" b="b"/>
            <a:pathLst>
              <a:path w="2119629" h="178435">
                <a:moveTo>
                  <a:pt x="2119502" y="0"/>
                </a:moveTo>
                <a:lnTo>
                  <a:pt x="0" y="0"/>
                </a:lnTo>
                <a:lnTo>
                  <a:pt x="0" y="178180"/>
                </a:lnTo>
                <a:lnTo>
                  <a:pt x="2119502" y="178180"/>
                </a:lnTo>
                <a:lnTo>
                  <a:pt x="21195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2909442" y="6100193"/>
            <a:ext cx="21183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within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15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min.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Nitrous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oxide</a:t>
            </a:r>
            <a:r>
              <a:rPr sz="12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can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2921507" y="6316855"/>
            <a:ext cx="1873250" cy="178435"/>
          </a:xfrm>
          <a:custGeom>
            <a:avLst/>
            <a:gdLst/>
            <a:ahLst/>
            <a:cxnLst/>
            <a:rect l="l" t="t" r="r" b="b"/>
            <a:pathLst>
              <a:path w="1873250" h="178435">
                <a:moveTo>
                  <a:pt x="1872742" y="0"/>
                </a:moveTo>
                <a:lnTo>
                  <a:pt x="0" y="0"/>
                </a:lnTo>
                <a:lnTo>
                  <a:pt x="0" y="178180"/>
                </a:lnTo>
                <a:lnTo>
                  <a:pt x="1872742" y="178180"/>
                </a:lnTo>
                <a:lnTo>
                  <a:pt x="18727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2909442" y="6292217"/>
            <a:ext cx="18751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c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r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oss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5" dirty="0">
                <a:solidFill>
                  <a:srgbClr val="202020"/>
                </a:solidFill>
                <a:latin typeface="Cambria"/>
                <a:cs typeface="Cambria"/>
              </a:rPr>
              <a:t>p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acental</a:t>
            </a:r>
            <a:r>
              <a:rPr sz="1200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b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loo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d</a:t>
            </a:r>
            <a:r>
              <a:rPr sz="12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ba</a:t>
            </a:r>
            <a:r>
              <a:rPr sz="1200" spc="-20" dirty="0">
                <a:solidFill>
                  <a:srgbClr val="202020"/>
                </a:solidFill>
                <a:latin typeface="Cambria"/>
                <a:cs typeface="Cambria"/>
              </a:rPr>
              <a:t>rr</a:t>
            </a:r>
            <a:r>
              <a:rPr sz="1200" spc="-10" dirty="0">
                <a:solidFill>
                  <a:srgbClr val="202020"/>
                </a:solidFill>
                <a:latin typeface="Cambria"/>
                <a:cs typeface="Cambria"/>
              </a:rPr>
              <a:t>ie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r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2921507" y="6510403"/>
            <a:ext cx="2121535" cy="178435"/>
          </a:xfrm>
          <a:custGeom>
            <a:avLst/>
            <a:gdLst/>
            <a:ahLst/>
            <a:cxnLst/>
            <a:rect l="l" t="t" r="r" b="b"/>
            <a:pathLst>
              <a:path w="2121535" h="178434">
                <a:moveTo>
                  <a:pt x="2121281" y="0"/>
                </a:moveTo>
                <a:lnTo>
                  <a:pt x="0" y="0"/>
                </a:lnTo>
                <a:lnTo>
                  <a:pt x="0" y="178181"/>
                </a:lnTo>
                <a:lnTo>
                  <a:pt x="2121281" y="178181"/>
                </a:lnTo>
                <a:lnTo>
                  <a:pt x="21212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2909442" y="6485765"/>
            <a:ext cx="21183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solidFill>
                  <a:srgbClr val="202020"/>
                </a:solidFill>
                <a:latin typeface="Wingdings"/>
                <a:cs typeface="Wingdings"/>
              </a:rPr>
              <a:t>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cardiacrespiratory</a:t>
            </a:r>
            <a:r>
              <a:rPr sz="1200" spc="8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depressant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2921507" y="6702427"/>
            <a:ext cx="1159510" cy="178435"/>
          </a:xfrm>
          <a:custGeom>
            <a:avLst/>
            <a:gdLst/>
            <a:ahLst/>
            <a:cxnLst/>
            <a:rect l="l" t="t" r="r" b="b"/>
            <a:pathLst>
              <a:path w="1159510" h="178434">
                <a:moveTo>
                  <a:pt x="1159433" y="0"/>
                </a:moveTo>
                <a:lnTo>
                  <a:pt x="0" y="0"/>
                </a:lnTo>
                <a:lnTo>
                  <a:pt x="0" y="178180"/>
                </a:lnTo>
                <a:lnTo>
                  <a:pt x="1159433" y="178180"/>
                </a:lnTo>
                <a:lnTo>
                  <a:pt x="11594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2909442" y="6677789"/>
            <a:ext cx="11626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effect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on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fetus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2921507" y="6996559"/>
            <a:ext cx="1679575" cy="178435"/>
          </a:xfrm>
          <a:custGeom>
            <a:avLst/>
            <a:gdLst/>
            <a:ahLst/>
            <a:cxnLst/>
            <a:rect l="l" t="t" r="r" b="b"/>
            <a:pathLst>
              <a:path w="1679575" h="178434">
                <a:moveTo>
                  <a:pt x="1679320" y="0"/>
                </a:moveTo>
                <a:lnTo>
                  <a:pt x="0" y="0"/>
                </a:lnTo>
                <a:lnTo>
                  <a:pt x="0" y="178181"/>
                </a:lnTo>
                <a:lnTo>
                  <a:pt x="1679320" y="178181"/>
                </a:lnTo>
                <a:lnTo>
                  <a:pt x="16793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2909442" y="6971921"/>
            <a:ext cx="168211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Acid</a:t>
            </a:r>
            <a:r>
              <a:rPr sz="12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aspiration</a:t>
            </a:r>
            <a:r>
              <a:rPr sz="1200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syndrome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2921508" y="7292151"/>
            <a:ext cx="2035810" cy="370205"/>
          </a:xfrm>
          <a:custGeom>
            <a:avLst/>
            <a:gdLst/>
            <a:ahLst/>
            <a:cxnLst/>
            <a:rect l="l" t="t" r="r" b="b"/>
            <a:pathLst>
              <a:path w="2035810" h="370204">
                <a:moveTo>
                  <a:pt x="1334389" y="192087"/>
                </a:moveTo>
                <a:lnTo>
                  <a:pt x="0" y="192087"/>
                </a:lnTo>
                <a:lnTo>
                  <a:pt x="0" y="370141"/>
                </a:lnTo>
                <a:lnTo>
                  <a:pt x="1334389" y="370141"/>
                </a:lnTo>
                <a:lnTo>
                  <a:pt x="1334389" y="192087"/>
                </a:lnTo>
                <a:close/>
              </a:path>
              <a:path w="2035810" h="370204">
                <a:moveTo>
                  <a:pt x="2035683" y="0"/>
                </a:moveTo>
                <a:lnTo>
                  <a:pt x="0" y="0"/>
                </a:lnTo>
                <a:lnTo>
                  <a:pt x="0" y="178371"/>
                </a:lnTo>
                <a:lnTo>
                  <a:pt x="2035683" y="178371"/>
                </a:lnTo>
                <a:lnTo>
                  <a:pt x="20356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 txBox="1"/>
          <p:nvPr/>
        </p:nvSpPr>
        <p:spPr>
          <a:xfrm>
            <a:off x="2909442" y="7256020"/>
            <a:ext cx="2042795" cy="40068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5080">
              <a:lnSpc>
                <a:spcPct val="105000"/>
              </a:lnSpc>
              <a:spcBef>
                <a:spcPts val="25"/>
              </a:spcBef>
            </a:pPr>
            <a:r>
              <a:rPr sz="1200" dirty="0">
                <a:solidFill>
                  <a:srgbClr val="202020"/>
                </a:solidFill>
                <a:latin typeface="Cambria"/>
                <a:cs typeface="Cambria"/>
              </a:rPr>
              <a:t>High</a:t>
            </a:r>
            <a:r>
              <a:rPr sz="12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incidence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2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uterine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 atony </a:t>
            </a:r>
            <a:r>
              <a:rPr sz="1200" spc="-2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(Effect</a:t>
            </a:r>
            <a:r>
              <a:rPr sz="12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200" spc="-5" dirty="0">
                <a:solidFill>
                  <a:srgbClr val="202020"/>
                </a:solidFill>
                <a:latin typeface="Cambria"/>
                <a:cs typeface="Cambria"/>
              </a:rPr>
              <a:t>of </a:t>
            </a:r>
            <a:r>
              <a:rPr sz="1200" spc="-15" dirty="0">
                <a:solidFill>
                  <a:srgbClr val="202020"/>
                </a:solidFill>
                <a:latin typeface="Cambria"/>
                <a:cs typeface="Cambria"/>
              </a:rPr>
              <a:t>halothane)</a:t>
            </a:r>
            <a:endParaRPr sz="1200">
              <a:latin typeface="Cambria"/>
              <a:cs typeface="Cambria"/>
            </a:endParaRPr>
          </a:p>
        </p:txBody>
      </p:sp>
      <p:grpSp>
        <p:nvGrpSpPr>
          <p:cNvPr id="103" name="object 103"/>
          <p:cNvGrpSpPr/>
          <p:nvPr/>
        </p:nvGrpSpPr>
        <p:grpSpPr>
          <a:xfrm>
            <a:off x="170687" y="5885563"/>
            <a:ext cx="7601584" cy="1940560"/>
            <a:chOff x="170687" y="5885563"/>
            <a:chExt cx="7601584" cy="1940560"/>
          </a:xfrm>
        </p:grpSpPr>
        <p:sp>
          <p:nvSpPr>
            <p:cNvPr id="104" name="object 104"/>
            <p:cNvSpPr/>
            <p:nvPr/>
          </p:nvSpPr>
          <p:spPr>
            <a:xfrm>
              <a:off x="170688" y="5885563"/>
              <a:ext cx="7601584" cy="1939925"/>
            </a:xfrm>
            <a:custGeom>
              <a:avLst/>
              <a:gdLst/>
              <a:ahLst/>
              <a:cxnLst/>
              <a:rect l="l" t="t" r="r" b="b"/>
              <a:pathLst>
                <a:path w="7601584" h="1939925">
                  <a:moveTo>
                    <a:pt x="679958" y="12"/>
                  </a:moveTo>
                  <a:lnTo>
                    <a:pt x="6096" y="12"/>
                  </a:lnTo>
                  <a:lnTo>
                    <a:pt x="6096" y="45720"/>
                  </a:lnTo>
                  <a:lnTo>
                    <a:pt x="679958" y="45720"/>
                  </a:lnTo>
                  <a:lnTo>
                    <a:pt x="679958" y="12"/>
                  </a:lnTo>
                  <a:close/>
                </a:path>
                <a:path w="7601584" h="1939925">
                  <a:moveTo>
                    <a:pt x="686054" y="1894230"/>
                  </a:moveTo>
                  <a:lnTo>
                    <a:pt x="0" y="1894230"/>
                  </a:lnTo>
                  <a:lnTo>
                    <a:pt x="0" y="1939925"/>
                  </a:lnTo>
                  <a:lnTo>
                    <a:pt x="686054" y="1939925"/>
                  </a:lnTo>
                  <a:lnTo>
                    <a:pt x="686054" y="1894230"/>
                  </a:lnTo>
                  <a:close/>
                </a:path>
                <a:path w="7601584" h="1939925">
                  <a:moveTo>
                    <a:pt x="2738996" y="12"/>
                  </a:moveTo>
                  <a:lnTo>
                    <a:pt x="692150" y="12"/>
                  </a:lnTo>
                  <a:lnTo>
                    <a:pt x="692150" y="45720"/>
                  </a:lnTo>
                  <a:lnTo>
                    <a:pt x="2738996" y="45720"/>
                  </a:lnTo>
                  <a:lnTo>
                    <a:pt x="2738996" y="12"/>
                  </a:lnTo>
                  <a:close/>
                </a:path>
                <a:path w="7601584" h="1939925">
                  <a:moveTo>
                    <a:pt x="2745092" y="1894230"/>
                  </a:moveTo>
                  <a:lnTo>
                    <a:pt x="687578" y="1894230"/>
                  </a:lnTo>
                  <a:lnTo>
                    <a:pt x="687578" y="1939925"/>
                  </a:lnTo>
                  <a:lnTo>
                    <a:pt x="2745092" y="1939925"/>
                  </a:lnTo>
                  <a:lnTo>
                    <a:pt x="2745092" y="1894230"/>
                  </a:lnTo>
                  <a:close/>
                </a:path>
                <a:path w="7601584" h="1939925">
                  <a:moveTo>
                    <a:pt x="5195951" y="12"/>
                  </a:moveTo>
                  <a:lnTo>
                    <a:pt x="2751328" y="12"/>
                  </a:lnTo>
                  <a:lnTo>
                    <a:pt x="2751328" y="45720"/>
                  </a:lnTo>
                  <a:lnTo>
                    <a:pt x="5195951" y="45720"/>
                  </a:lnTo>
                  <a:lnTo>
                    <a:pt x="5195951" y="12"/>
                  </a:lnTo>
                  <a:close/>
                </a:path>
                <a:path w="7601584" h="1939925">
                  <a:moveTo>
                    <a:pt x="7601204" y="0"/>
                  </a:moveTo>
                  <a:lnTo>
                    <a:pt x="5208016" y="127"/>
                  </a:lnTo>
                  <a:lnTo>
                    <a:pt x="5208016" y="1938401"/>
                  </a:lnTo>
                  <a:lnTo>
                    <a:pt x="7601204" y="1938401"/>
                  </a:lnTo>
                  <a:lnTo>
                    <a:pt x="7601204" y="0"/>
                  </a:lnTo>
                  <a:close/>
                </a:path>
              </a:pathLst>
            </a:custGeom>
            <a:solidFill>
              <a:srgbClr val="F4CD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850392" y="5931283"/>
              <a:ext cx="13335" cy="1894205"/>
            </a:xfrm>
            <a:custGeom>
              <a:avLst/>
              <a:gdLst/>
              <a:ahLst/>
              <a:cxnLst/>
              <a:rect l="l" t="t" r="r" b="b"/>
              <a:pathLst>
                <a:path w="13334" h="1894204">
                  <a:moveTo>
                    <a:pt x="13166" y="0"/>
                  </a:moveTo>
                  <a:lnTo>
                    <a:pt x="0" y="0"/>
                  </a:lnTo>
                  <a:lnTo>
                    <a:pt x="0" y="1894077"/>
                  </a:lnTo>
                  <a:lnTo>
                    <a:pt x="13166" y="1894077"/>
                  </a:lnTo>
                  <a:lnTo>
                    <a:pt x="131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2921508" y="7779908"/>
              <a:ext cx="4850765" cy="45720"/>
            </a:xfrm>
            <a:custGeom>
              <a:avLst/>
              <a:gdLst/>
              <a:ahLst/>
              <a:cxnLst/>
              <a:rect l="l" t="t" r="r" b="b"/>
              <a:pathLst>
                <a:path w="4850765" h="45720">
                  <a:moveTo>
                    <a:pt x="2444864" y="0"/>
                  </a:moveTo>
                  <a:lnTo>
                    <a:pt x="0" y="0"/>
                  </a:lnTo>
                  <a:lnTo>
                    <a:pt x="0" y="45707"/>
                  </a:lnTo>
                  <a:lnTo>
                    <a:pt x="2444864" y="45707"/>
                  </a:lnTo>
                  <a:lnTo>
                    <a:pt x="2444864" y="0"/>
                  </a:lnTo>
                  <a:close/>
                </a:path>
                <a:path w="4850765" h="45720">
                  <a:moveTo>
                    <a:pt x="4850384" y="0"/>
                  </a:moveTo>
                  <a:lnTo>
                    <a:pt x="2450973" y="0"/>
                  </a:lnTo>
                  <a:lnTo>
                    <a:pt x="2450973" y="45707"/>
                  </a:lnTo>
                  <a:lnTo>
                    <a:pt x="4850384" y="45707"/>
                  </a:lnTo>
                  <a:lnTo>
                    <a:pt x="4850384" y="0"/>
                  </a:lnTo>
                  <a:close/>
                </a:path>
              </a:pathLst>
            </a:custGeom>
            <a:solidFill>
              <a:srgbClr val="F4CD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7" name="object 107"/>
          <p:cNvSpPr txBox="1"/>
          <p:nvPr/>
        </p:nvSpPr>
        <p:spPr>
          <a:xfrm>
            <a:off x="914400" y="8848219"/>
            <a:ext cx="4086225" cy="233679"/>
          </a:xfrm>
          <a:prstGeom prst="rect">
            <a:avLst/>
          </a:prstGeom>
          <a:solidFill>
            <a:srgbClr val="D2D2D2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14"/>
              </a:lnSpc>
            </a:pPr>
            <a:r>
              <a:rPr sz="1500" b="1" spc="-5" dirty="0">
                <a:solidFill>
                  <a:srgbClr val="202020"/>
                </a:solidFill>
                <a:latin typeface="Calibri"/>
                <a:cs typeface="Calibri"/>
              </a:rPr>
              <a:t>After</a:t>
            </a:r>
            <a:r>
              <a:rPr sz="1500" b="1" spc="-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b="1" dirty="0">
                <a:solidFill>
                  <a:srgbClr val="202020"/>
                </a:solidFill>
                <a:latin typeface="Calibri"/>
                <a:cs typeface="Calibri"/>
              </a:rPr>
              <a:t>anesthesia</a:t>
            </a:r>
            <a:r>
              <a:rPr sz="1500" b="1" spc="-5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libri"/>
                <a:cs typeface="Calibri"/>
              </a:rPr>
              <a:t>now</a:t>
            </a:r>
            <a:r>
              <a:rPr sz="1500" b="1" spc="-3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libri"/>
                <a:cs typeface="Calibri"/>
              </a:rPr>
              <a:t>the</a:t>
            </a:r>
            <a:r>
              <a:rPr sz="1500" b="1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libri"/>
                <a:cs typeface="Calibri"/>
              </a:rPr>
              <a:t>surgical</a:t>
            </a:r>
            <a:r>
              <a:rPr sz="1500" b="1" spc="-3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b="1" dirty="0">
                <a:solidFill>
                  <a:srgbClr val="202020"/>
                </a:solidFill>
                <a:latin typeface="Calibri"/>
                <a:cs typeface="Calibri"/>
              </a:rPr>
              <a:t>incision</a:t>
            </a:r>
            <a:r>
              <a:rPr sz="1500" b="1" spc="-6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libri"/>
                <a:cs typeface="Calibri"/>
              </a:rPr>
              <a:t>started!!!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7800" y="3858643"/>
            <a:ext cx="5027676" cy="341223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5172" y="7342507"/>
            <a:ext cx="5827776" cy="245516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01700" y="610492"/>
            <a:ext cx="5855970" cy="2467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69004">
              <a:lnSpc>
                <a:spcPct val="154000"/>
              </a:lnSpc>
              <a:spcBef>
                <a:spcPts val="100"/>
              </a:spcBef>
            </a:pPr>
            <a:r>
              <a:rPr sz="1500" b="1" spc="-5" dirty="0">
                <a:solidFill>
                  <a:srgbClr val="202020"/>
                </a:solidFill>
                <a:latin typeface="Calibri"/>
                <a:cs typeface="Calibri"/>
              </a:rPr>
              <a:t>Firstly:</a:t>
            </a:r>
            <a:r>
              <a:rPr sz="1500" b="1" spc="-3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abdominal</a:t>
            </a:r>
            <a:r>
              <a:rPr sz="1500" spc="-4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wall</a:t>
            </a:r>
            <a:r>
              <a:rPr sz="1500" spc="-2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incision </a:t>
            </a:r>
            <a:r>
              <a:rPr sz="1500" spc="-3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Two</a:t>
            </a:r>
            <a:r>
              <a:rPr sz="1500" spc="-3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types:</a:t>
            </a:r>
            <a:endParaRPr sz="15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  <a:spcBef>
                <a:spcPts val="994"/>
              </a:spcBef>
            </a:pPr>
            <a:r>
              <a:rPr sz="1500" b="1" spc="-5" dirty="0">
                <a:solidFill>
                  <a:srgbClr val="AF0046"/>
                </a:solidFill>
                <a:latin typeface="Calibri"/>
                <a:cs typeface="Calibri"/>
              </a:rPr>
              <a:t>Vertical</a:t>
            </a:r>
            <a:r>
              <a:rPr sz="1500" b="1" spc="-50" dirty="0">
                <a:solidFill>
                  <a:srgbClr val="AF0046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–in</a:t>
            </a:r>
            <a:r>
              <a:rPr sz="1500" spc="-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the</a:t>
            </a:r>
            <a:r>
              <a:rPr sz="1500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midline</a:t>
            </a:r>
            <a:r>
              <a:rPr sz="1500" spc="-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extends</a:t>
            </a:r>
            <a:r>
              <a:rPr sz="1500" spc="-4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from</a:t>
            </a:r>
            <a:r>
              <a:rPr sz="1500" spc="-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below</a:t>
            </a:r>
            <a:r>
              <a:rPr sz="1500" spc="-4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the</a:t>
            </a:r>
            <a:r>
              <a:rPr sz="1500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umbilicus</a:t>
            </a:r>
            <a:r>
              <a:rPr sz="1500" spc="-4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to</a:t>
            </a:r>
            <a:r>
              <a:rPr sz="1500" spc="-5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2cm</a:t>
            </a:r>
            <a:r>
              <a:rPr sz="1500" spc="-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above</a:t>
            </a:r>
            <a:r>
              <a:rPr sz="1500" spc="-6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the </a:t>
            </a:r>
            <a:r>
              <a:rPr sz="1500" spc="-3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symphysis pubis indicated in cases of extreme maternal </a:t>
            </a:r>
            <a:r>
              <a:rPr sz="1500" b="1" spc="-5" dirty="0">
                <a:solidFill>
                  <a:srgbClr val="202020"/>
                </a:solidFill>
                <a:latin typeface="Calibri"/>
                <a:cs typeface="Calibri"/>
              </a:rPr>
              <a:t>obesity </a:t>
            </a:r>
            <a:r>
              <a:rPr sz="1500" b="1" dirty="0">
                <a:solidFill>
                  <a:srgbClr val="202020"/>
                </a:solidFill>
                <a:latin typeface="Calibri"/>
                <a:cs typeface="Calibri"/>
              </a:rPr>
              <a:t>and </a:t>
            </a:r>
            <a:r>
              <a:rPr sz="1500" b="1" spc="-25" dirty="0">
                <a:solidFill>
                  <a:srgbClr val="202020"/>
                </a:solidFill>
                <a:latin typeface="Calibri"/>
                <a:cs typeface="Calibri"/>
              </a:rPr>
              <a:t>in </a:t>
            </a:r>
            <a:r>
              <a:rPr sz="1500" b="1" spc="-2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libri"/>
                <a:cs typeface="Calibri"/>
              </a:rPr>
              <a:t>significant</a:t>
            </a:r>
            <a:r>
              <a:rPr sz="1500" b="1" spc="-4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202020"/>
                </a:solidFill>
                <a:latin typeface="Calibri"/>
                <a:cs typeface="Calibri"/>
              </a:rPr>
              <a:t>intra-abdominal</a:t>
            </a:r>
            <a:r>
              <a:rPr sz="1500" b="1" spc="-2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b="1" dirty="0">
                <a:solidFill>
                  <a:srgbClr val="202020"/>
                </a:solidFill>
                <a:latin typeface="Calibri"/>
                <a:cs typeface="Calibri"/>
              </a:rPr>
              <a:t>adhesion</a:t>
            </a:r>
            <a:r>
              <a:rPr sz="1500" b="1" spc="-4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libri"/>
                <a:cs typeface="Calibri"/>
              </a:rPr>
              <a:t>(emergent</a:t>
            </a:r>
            <a:r>
              <a:rPr sz="1500" b="1" spc="-15" dirty="0">
                <a:solidFill>
                  <a:srgbClr val="202020"/>
                </a:solidFill>
                <a:latin typeface="Calibri"/>
                <a:cs typeface="Calibri"/>
              </a:rPr>
              <a:t> incision).</a:t>
            </a:r>
            <a:endParaRPr sz="1500">
              <a:latin typeface="Calibri"/>
              <a:cs typeface="Calibri"/>
            </a:endParaRPr>
          </a:p>
          <a:p>
            <a:pPr marL="12700" marR="9525">
              <a:lnSpc>
                <a:spcPct val="110100"/>
              </a:lnSpc>
              <a:spcBef>
                <a:spcPts val="800"/>
              </a:spcBef>
            </a:pPr>
            <a:r>
              <a:rPr sz="1500" b="1" spc="-15" dirty="0">
                <a:solidFill>
                  <a:srgbClr val="AF0046"/>
                </a:solidFill>
                <a:latin typeface="Calibri"/>
                <a:cs typeface="Calibri"/>
              </a:rPr>
              <a:t>Transverse(pfannenstiel)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-extends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transversely for</a:t>
            </a:r>
            <a:r>
              <a:rPr sz="1500" spc="1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15cm</a:t>
            </a:r>
            <a:r>
              <a:rPr sz="1500" spc="2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above</a:t>
            </a:r>
            <a:r>
              <a:rPr sz="1500" spc="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symphysis </a:t>
            </a:r>
            <a:r>
              <a:rPr sz="1500" spc="-10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pubis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nearly 2cm..the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incision is cephalad at the </a:t>
            </a:r>
            <a:r>
              <a:rPr sz="1500" spc="-5" dirty="0">
                <a:solidFill>
                  <a:srgbClr val="202020"/>
                </a:solidFill>
                <a:latin typeface="Calibri"/>
                <a:cs typeface="Calibri"/>
              </a:rPr>
              <a:t>level of </a:t>
            </a:r>
            <a:r>
              <a:rPr sz="1500" dirty="0">
                <a:solidFill>
                  <a:srgbClr val="202020"/>
                </a:solidFill>
                <a:latin typeface="Calibri"/>
                <a:cs typeface="Calibri"/>
              </a:rPr>
              <a:t>the pubic </a:t>
            </a:r>
            <a:r>
              <a:rPr sz="1500" spc="-20" dirty="0">
                <a:solidFill>
                  <a:srgbClr val="202020"/>
                </a:solidFill>
                <a:latin typeface="Calibri"/>
                <a:cs typeface="Calibri"/>
              </a:rPr>
              <a:t>hair </a:t>
            </a:r>
            <a:r>
              <a:rPr sz="1500" spc="-15" dirty="0">
                <a:solidFill>
                  <a:srgbClr val="2020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decreased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analgesic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requirements.</a:t>
            </a:r>
            <a:r>
              <a:rPr sz="1500" spc="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(other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names: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maylard,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Joel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Cohen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...)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711" y="71275"/>
            <a:ext cx="7037070" cy="561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600" b="1" spc="-5" dirty="0">
                <a:latin typeface="Calibri"/>
                <a:cs typeface="Calibri"/>
              </a:rPr>
              <a:t>Uterine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incision:(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according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to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the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GA,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fetal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presentation,</a:t>
            </a:r>
            <a:r>
              <a:rPr sz="1600" b="1" spc="2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placental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location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and</a:t>
            </a:r>
            <a:r>
              <a:rPr sz="1600" b="1" spc="-25" dirty="0">
                <a:latin typeface="Calibri"/>
                <a:cs typeface="Calibri"/>
              </a:rPr>
              <a:t> the </a:t>
            </a:r>
            <a:r>
              <a:rPr sz="1600" b="1" spc="-3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presence </a:t>
            </a:r>
            <a:r>
              <a:rPr sz="1600" b="1" dirty="0">
                <a:latin typeface="Calibri"/>
                <a:cs typeface="Calibri"/>
              </a:rPr>
              <a:t>of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well-developed</a:t>
            </a:r>
            <a:r>
              <a:rPr sz="1600" b="1" spc="-6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uterine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segment.)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9695" y="8042023"/>
            <a:ext cx="1670304" cy="2023871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275590" y="801245"/>
            <a:ext cx="7277734" cy="9264650"/>
            <a:chOff x="275590" y="801245"/>
            <a:chExt cx="7277734" cy="926465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04104" y="8060311"/>
              <a:ext cx="1676400" cy="200558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370195" y="8071995"/>
              <a:ext cx="1744345" cy="1993900"/>
            </a:xfrm>
            <a:custGeom>
              <a:avLst/>
              <a:gdLst/>
              <a:ahLst/>
              <a:cxnLst/>
              <a:rect l="l" t="t" r="r" b="b"/>
              <a:pathLst>
                <a:path w="1744345" h="1993900">
                  <a:moveTo>
                    <a:pt x="38100" y="0"/>
                  </a:moveTo>
                  <a:lnTo>
                    <a:pt x="0" y="0"/>
                  </a:lnTo>
                  <a:lnTo>
                    <a:pt x="0" y="1993900"/>
                  </a:lnTo>
                  <a:lnTo>
                    <a:pt x="38100" y="1993900"/>
                  </a:lnTo>
                  <a:lnTo>
                    <a:pt x="38100" y="0"/>
                  </a:lnTo>
                  <a:close/>
                </a:path>
                <a:path w="1744345" h="1993900">
                  <a:moveTo>
                    <a:pt x="1744345" y="0"/>
                  </a:moveTo>
                  <a:lnTo>
                    <a:pt x="1706245" y="0"/>
                  </a:lnTo>
                  <a:lnTo>
                    <a:pt x="1706245" y="1993900"/>
                  </a:lnTo>
                  <a:lnTo>
                    <a:pt x="1744345" y="1993900"/>
                  </a:lnTo>
                  <a:lnTo>
                    <a:pt x="1744345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78765" y="804420"/>
              <a:ext cx="7271384" cy="7477125"/>
            </a:xfrm>
            <a:custGeom>
              <a:avLst/>
              <a:gdLst/>
              <a:ahLst/>
              <a:cxnLst/>
              <a:rect l="l" t="t" r="r" b="b"/>
              <a:pathLst>
                <a:path w="7271384" h="7477125">
                  <a:moveTo>
                    <a:pt x="1090295" y="0"/>
                  </a:moveTo>
                  <a:lnTo>
                    <a:pt x="1090295" y="7477125"/>
                  </a:lnTo>
                </a:path>
                <a:path w="7271384" h="7477125">
                  <a:moveTo>
                    <a:pt x="4465320" y="0"/>
                  </a:moveTo>
                  <a:lnTo>
                    <a:pt x="4465320" y="7477125"/>
                  </a:lnTo>
                </a:path>
                <a:path w="7271384" h="7477125">
                  <a:moveTo>
                    <a:pt x="0" y="460375"/>
                  </a:moveTo>
                  <a:lnTo>
                    <a:pt x="7271384" y="460375"/>
                  </a:lnTo>
                </a:path>
                <a:path w="7271384" h="7477125">
                  <a:moveTo>
                    <a:pt x="0" y="3664585"/>
                  </a:moveTo>
                  <a:lnTo>
                    <a:pt x="7271384" y="3664585"/>
                  </a:lnTo>
                </a:path>
                <a:path w="7271384" h="7477125">
                  <a:moveTo>
                    <a:pt x="0" y="5680710"/>
                  </a:moveTo>
                  <a:lnTo>
                    <a:pt x="7271384" y="568071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103755" y="8071995"/>
              <a:ext cx="1737995" cy="1993900"/>
            </a:xfrm>
            <a:custGeom>
              <a:avLst/>
              <a:gdLst/>
              <a:ahLst/>
              <a:cxnLst/>
              <a:rect l="l" t="t" r="r" b="b"/>
              <a:pathLst>
                <a:path w="1737995" h="1993900">
                  <a:moveTo>
                    <a:pt x="38100" y="0"/>
                  </a:moveTo>
                  <a:lnTo>
                    <a:pt x="0" y="0"/>
                  </a:lnTo>
                  <a:lnTo>
                    <a:pt x="0" y="1993900"/>
                  </a:lnTo>
                  <a:lnTo>
                    <a:pt x="38100" y="1993900"/>
                  </a:lnTo>
                  <a:lnTo>
                    <a:pt x="38100" y="0"/>
                  </a:lnTo>
                  <a:close/>
                </a:path>
                <a:path w="1737995" h="1993900">
                  <a:moveTo>
                    <a:pt x="1737995" y="0"/>
                  </a:moveTo>
                  <a:lnTo>
                    <a:pt x="1699895" y="0"/>
                  </a:lnTo>
                  <a:lnTo>
                    <a:pt x="1699895" y="1993900"/>
                  </a:lnTo>
                  <a:lnTo>
                    <a:pt x="1737995" y="1993900"/>
                  </a:lnTo>
                  <a:lnTo>
                    <a:pt x="1737995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103754" y="8091045"/>
              <a:ext cx="5010785" cy="0"/>
            </a:xfrm>
            <a:custGeom>
              <a:avLst/>
              <a:gdLst/>
              <a:ahLst/>
              <a:cxnLst/>
              <a:rect l="l" t="t" r="r" b="b"/>
              <a:pathLst>
                <a:path w="5010784">
                  <a:moveTo>
                    <a:pt x="0" y="0"/>
                  </a:moveTo>
                  <a:lnTo>
                    <a:pt x="1737995" y="0"/>
                  </a:lnTo>
                </a:path>
                <a:path w="5010784">
                  <a:moveTo>
                    <a:pt x="3266440" y="0"/>
                  </a:moveTo>
                  <a:lnTo>
                    <a:pt x="5010785" y="0"/>
                  </a:lnTo>
                </a:path>
              </a:pathLst>
            </a:custGeom>
            <a:ln w="38100">
              <a:solidFill>
                <a:srgbClr val="FF00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78765" y="804420"/>
              <a:ext cx="7271384" cy="7477125"/>
            </a:xfrm>
            <a:custGeom>
              <a:avLst/>
              <a:gdLst/>
              <a:ahLst/>
              <a:cxnLst/>
              <a:rect l="l" t="t" r="r" b="b"/>
              <a:pathLst>
                <a:path w="7271384" h="7477125">
                  <a:moveTo>
                    <a:pt x="0" y="7473950"/>
                  </a:moveTo>
                  <a:lnTo>
                    <a:pt x="7271384" y="7473950"/>
                  </a:lnTo>
                </a:path>
                <a:path w="7271384" h="7477125">
                  <a:moveTo>
                    <a:pt x="3175" y="0"/>
                  </a:moveTo>
                  <a:lnTo>
                    <a:pt x="3175" y="7477125"/>
                  </a:lnTo>
                </a:path>
                <a:path w="7271384" h="7477125">
                  <a:moveTo>
                    <a:pt x="7268209" y="0"/>
                  </a:moveTo>
                  <a:lnTo>
                    <a:pt x="7268209" y="7477125"/>
                  </a:lnTo>
                </a:path>
                <a:path w="7271384" h="7477125">
                  <a:moveTo>
                    <a:pt x="0" y="3175"/>
                  </a:moveTo>
                  <a:lnTo>
                    <a:pt x="7271384" y="3175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425321" y="790019"/>
            <a:ext cx="213233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Low</a:t>
            </a:r>
            <a:r>
              <a:rPr sz="1500" b="1" spc="-8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segment</a:t>
            </a:r>
            <a:r>
              <a:rPr sz="1500" b="1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transverse</a:t>
            </a:r>
            <a:endParaRPr sz="15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incision(Monroe-Kerr)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99457" y="790019"/>
            <a:ext cx="223266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Classical</a:t>
            </a:r>
            <a:r>
              <a:rPr sz="1500" b="1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upper</a:t>
            </a:r>
            <a:r>
              <a:rPr sz="1500" b="1" spc="-6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segment</a:t>
            </a:r>
            <a:endParaRPr sz="15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incision(Kronig</a:t>
            </a:r>
            <a:r>
              <a:rPr sz="1500" b="1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or</a:t>
            </a:r>
            <a:r>
              <a:rPr sz="1500" b="1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Delee)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37820" y="1234061"/>
            <a:ext cx="62738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general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25321" y="1251460"/>
            <a:ext cx="3175635" cy="1827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98500"/>
              </a:lnSpc>
              <a:spcBef>
                <a:spcPts val="125"/>
              </a:spcBef>
            </a:pPr>
            <a:r>
              <a:rPr sz="1500" u="sng" spc="-5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Mos</a:t>
            </a:r>
            <a:r>
              <a:rPr sz="1500" u="sng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t</a:t>
            </a:r>
            <a:r>
              <a:rPr sz="1500" u="sng" spc="-60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 </a:t>
            </a:r>
            <a:r>
              <a:rPr sz="1500" u="sng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c</a:t>
            </a:r>
            <a:r>
              <a:rPr sz="1500" u="sng" spc="-10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o</a:t>
            </a:r>
            <a:r>
              <a:rPr sz="1500" u="sng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mm</a:t>
            </a:r>
            <a:r>
              <a:rPr sz="1500" u="sng" spc="-5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o</a:t>
            </a:r>
            <a:r>
              <a:rPr sz="1500" u="sng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n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uteri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ne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incision</a:t>
            </a:r>
            <a:r>
              <a:rPr sz="1500" spc="-9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90% 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Low transverse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incision is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smaller,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horizontal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and made near the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bikini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 line made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 </a:t>
            </a:r>
            <a:r>
              <a:rPr sz="1500" u="sng" spc="-15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noncontractile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portion </a:t>
            </a:r>
            <a:r>
              <a:rPr sz="1500" spc="-3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uterus.</a:t>
            </a:r>
            <a:endParaRPr sz="1500">
              <a:latin typeface="Cambria"/>
              <a:cs typeface="Cambria"/>
            </a:endParaRPr>
          </a:p>
          <a:p>
            <a:pPr marL="12700" marR="7620">
              <a:lnSpc>
                <a:spcPts val="1760"/>
              </a:lnSpc>
              <a:spcBef>
                <a:spcPts val="55"/>
              </a:spcBef>
            </a:pPr>
            <a:r>
              <a:rPr sz="1500" dirty="0">
                <a:solidFill>
                  <a:srgbClr val="FF0066"/>
                </a:solidFill>
                <a:latin typeface="Cambria"/>
                <a:cs typeface="Cambria"/>
              </a:rPr>
              <a:t>The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bladder </a:t>
            </a:r>
            <a:r>
              <a:rPr sz="1500" dirty="0">
                <a:solidFill>
                  <a:srgbClr val="FF0066"/>
                </a:solidFill>
                <a:latin typeface="Cambria"/>
                <a:cs typeface="Cambria"/>
              </a:rPr>
              <a:t>must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be </a:t>
            </a:r>
            <a:r>
              <a:rPr sz="1500" spc="-15" dirty="0">
                <a:solidFill>
                  <a:srgbClr val="FF0066"/>
                </a:solidFill>
                <a:latin typeface="Cambria"/>
                <a:cs typeface="Cambria"/>
              </a:rPr>
              <a:t>dissected </a:t>
            </a:r>
            <a:r>
              <a:rPr sz="1500" spc="-1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FF0066"/>
                </a:solidFill>
                <a:latin typeface="Cambria"/>
                <a:cs typeface="Cambria"/>
              </a:rPr>
              <a:t>inferiorly</a:t>
            </a:r>
            <a:r>
              <a:rPr sz="1500" spc="-6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to</a:t>
            </a:r>
            <a:r>
              <a:rPr sz="1500" spc="-4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FF0066"/>
                </a:solidFill>
                <a:latin typeface="Cambria"/>
                <a:cs typeface="Cambria"/>
              </a:rPr>
              <a:t>expose</a:t>
            </a:r>
            <a:r>
              <a:rPr sz="1500" spc="-4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the</a:t>
            </a:r>
            <a:r>
              <a:rPr sz="1500" spc="-4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lower</a:t>
            </a:r>
            <a:r>
              <a:rPr sz="1500" spc="-3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FF0066"/>
                </a:solidFill>
                <a:latin typeface="Cambria"/>
                <a:cs typeface="Cambria"/>
              </a:rPr>
              <a:t>segment, </a:t>
            </a:r>
            <a:r>
              <a:rPr sz="1500" spc="-31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and</a:t>
            </a:r>
            <a:r>
              <a:rPr sz="1500" spc="-4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the</a:t>
            </a:r>
            <a:r>
              <a:rPr sz="1500" spc="-4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bladder</a:t>
            </a:r>
            <a:r>
              <a:rPr sz="150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blade</a:t>
            </a:r>
            <a:r>
              <a:rPr sz="1500" spc="-1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FF0066"/>
                </a:solidFill>
                <a:latin typeface="Cambria"/>
                <a:cs typeface="Cambria"/>
              </a:rPr>
              <a:t>has</a:t>
            </a:r>
            <a:r>
              <a:rPr sz="1500" spc="-4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been</a:t>
            </a:r>
            <a:r>
              <a:rPr sz="1500" spc="-3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FF0066"/>
                </a:solidFill>
                <a:latin typeface="Cambria"/>
                <a:cs typeface="Cambria"/>
              </a:rPr>
              <a:t>placed</a:t>
            </a:r>
            <a:r>
              <a:rPr sz="1500" spc="-15" dirty="0">
                <a:solidFill>
                  <a:srgbClr val="FF0000"/>
                </a:solidFill>
                <a:latin typeface="Cambria"/>
                <a:cs typeface="Cambria"/>
              </a:rPr>
              <a:t>.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7820" y="4438779"/>
            <a:ext cx="39243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+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ve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99457" y="1251460"/>
            <a:ext cx="2588260" cy="3441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670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less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commonly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performed.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Larger</a:t>
            </a:r>
            <a:r>
              <a:rPr sz="1500" spc="-8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vertical</a:t>
            </a:r>
            <a:r>
              <a:rPr sz="1500" spc="-7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incision</a:t>
            </a:r>
            <a:r>
              <a:rPr sz="1500" spc="-7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made</a:t>
            </a:r>
            <a:r>
              <a:rPr sz="1500" spc="-6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in </a:t>
            </a:r>
            <a:r>
              <a:rPr sz="1500" spc="-3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contractile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fundus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the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uterus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endParaRPr sz="150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(when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 lower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segment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not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developed,</a:t>
            </a:r>
            <a:r>
              <a:rPr sz="1500" spc="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if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an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anterior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placenta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Previa is present,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or 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if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fetus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is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transverse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lie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or </a:t>
            </a:r>
            <a:r>
              <a:rPr sz="1500" spc="-3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 a preterm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nonvertex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presentation)</a:t>
            </a:r>
            <a:endParaRPr sz="1500">
              <a:latin typeface="Cambria"/>
              <a:cs typeface="Cambria"/>
            </a:endParaRPr>
          </a:p>
          <a:p>
            <a:pPr marL="12700" marR="92710" indent="42545">
              <a:lnSpc>
                <a:spcPct val="100000"/>
              </a:lnSpc>
            </a:pP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Again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, the bladder </a:t>
            </a:r>
            <a:r>
              <a:rPr sz="1500" dirty="0">
                <a:solidFill>
                  <a:srgbClr val="FF0066"/>
                </a:solidFill>
                <a:latin typeface="Cambria"/>
                <a:cs typeface="Cambria"/>
              </a:rPr>
              <a:t>has </a:t>
            </a:r>
            <a:r>
              <a:rPr sz="1500" spc="-20" dirty="0">
                <a:solidFill>
                  <a:srgbClr val="FF0066"/>
                </a:solidFill>
                <a:latin typeface="Cambria"/>
                <a:cs typeface="Cambria"/>
              </a:rPr>
              <a:t>been </a:t>
            </a:r>
            <a:r>
              <a:rPr sz="1500" spc="-1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dissected </a:t>
            </a:r>
            <a:r>
              <a:rPr sz="1500" dirty="0">
                <a:solidFill>
                  <a:srgbClr val="FF0066"/>
                </a:solidFill>
                <a:latin typeface="Cambria"/>
                <a:cs typeface="Cambria"/>
              </a:rPr>
              <a:t>inferiorly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to </a:t>
            </a:r>
            <a:r>
              <a:rPr sz="1500" spc="-15" dirty="0">
                <a:solidFill>
                  <a:srgbClr val="FF0066"/>
                </a:solidFill>
                <a:latin typeface="Cambria"/>
                <a:cs typeface="Cambria"/>
              </a:rPr>
              <a:t>expose </a:t>
            </a:r>
            <a:r>
              <a:rPr sz="1500" spc="-1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the lower </a:t>
            </a:r>
            <a:r>
              <a:rPr sz="1500" spc="-15" dirty="0">
                <a:solidFill>
                  <a:srgbClr val="FF0066"/>
                </a:solidFill>
                <a:latin typeface="Cambria"/>
                <a:cs typeface="Cambria"/>
              </a:rPr>
              <a:t>segment, </a:t>
            </a:r>
            <a:r>
              <a:rPr sz="1500" dirty="0">
                <a:solidFill>
                  <a:srgbClr val="FF0066"/>
                </a:solidFill>
                <a:latin typeface="Cambria"/>
                <a:cs typeface="Cambria"/>
              </a:rPr>
              <a:t>and </a:t>
            </a:r>
            <a:r>
              <a:rPr sz="1500" spc="-20" dirty="0">
                <a:solidFill>
                  <a:srgbClr val="FF0066"/>
                </a:solidFill>
                <a:latin typeface="Cambria"/>
                <a:cs typeface="Cambria"/>
              </a:rPr>
              <a:t>the </a:t>
            </a:r>
            <a:r>
              <a:rPr sz="1500" spc="-1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bladder</a:t>
            </a:r>
            <a:r>
              <a:rPr sz="1500" spc="-2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blade</a:t>
            </a:r>
            <a:r>
              <a:rPr sz="1500" spc="-2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FF0066"/>
                </a:solidFill>
                <a:latin typeface="Cambria"/>
                <a:cs typeface="Cambria"/>
              </a:rPr>
              <a:t>has</a:t>
            </a:r>
            <a:r>
              <a:rPr sz="1500" spc="-5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FF0066"/>
                </a:solidFill>
                <a:latin typeface="Cambria"/>
                <a:cs typeface="Cambria"/>
              </a:rPr>
              <a:t>been</a:t>
            </a:r>
            <a:r>
              <a:rPr sz="1500" spc="-4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FF0066"/>
                </a:solidFill>
                <a:latin typeface="Cambria"/>
                <a:cs typeface="Cambria"/>
              </a:rPr>
              <a:t>placed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.</a:t>
            </a:r>
            <a:endParaRPr sz="1500">
              <a:latin typeface="Cambria"/>
              <a:cs typeface="Cambria"/>
            </a:endParaRPr>
          </a:p>
          <a:p>
            <a:pPr marL="12700">
              <a:lnSpc>
                <a:spcPts val="1695"/>
              </a:lnSpc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1.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any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fetus(es)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regardless</a:t>
            </a:r>
            <a:r>
              <a:rPr sz="1500" spc="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99457" y="4681095"/>
            <a:ext cx="258381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265">
              <a:lnSpc>
                <a:spcPct val="100000"/>
              </a:lnSpc>
              <a:spcBef>
                <a:spcPts val="100"/>
              </a:spcBef>
            </a:pP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intrauterine orientation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can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be </a:t>
            </a:r>
            <a:r>
              <a:rPr sz="1500" spc="-3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delivered</a:t>
            </a:r>
            <a:endParaRPr sz="150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2.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lower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segment</a:t>
            </a:r>
            <a:r>
              <a:rPr sz="15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varicosities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or </a:t>
            </a:r>
            <a:r>
              <a:rPr sz="1500" spc="-3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myomas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can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be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bypassed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7820" y="6455031"/>
            <a:ext cx="35115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5" dirty="0">
                <a:solidFill>
                  <a:srgbClr val="202020"/>
                </a:solidFill>
                <a:latin typeface="Cambria"/>
                <a:cs typeface="Cambria"/>
              </a:rPr>
              <a:t>-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ves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20749" y="4456178"/>
            <a:ext cx="2512060" cy="2252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 marR="173990" indent="-5080">
              <a:lnSpc>
                <a:spcPct val="100000"/>
              </a:lnSpc>
              <a:spcBef>
                <a:spcPts val="100"/>
              </a:spcBef>
              <a:buSzPct val="93333"/>
              <a:buAutoNum type="arabicPeriod"/>
              <a:tabLst>
                <a:tab pos="160655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trial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labor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subsequent </a:t>
            </a:r>
            <a:r>
              <a:rPr sz="1500" spc="-3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pregnancy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is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safe</a:t>
            </a:r>
            <a:endParaRPr sz="1500">
              <a:latin typeface="Cambria"/>
              <a:cs typeface="Cambria"/>
            </a:endParaRPr>
          </a:p>
          <a:p>
            <a:pPr marL="203200" indent="-186055">
              <a:lnSpc>
                <a:spcPts val="1689"/>
              </a:lnSpc>
              <a:buSzPct val="93333"/>
              <a:buAutoNum type="arabicPeriod"/>
              <a:tabLst>
                <a:tab pos="203200" algn="l"/>
              </a:tabLst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Less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likely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to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rupture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next</a:t>
            </a:r>
            <a:endParaRPr sz="1500">
              <a:latin typeface="Cambria"/>
              <a:cs typeface="Cambria"/>
            </a:endParaRPr>
          </a:p>
          <a:p>
            <a:pPr marL="17145">
              <a:lnSpc>
                <a:spcPct val="100000"/>
              </a:lnSpc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pre</a:t>
            </a:r>
            <a:r>
              <a:rPr sz="1500" spc="5" dirty="0">
                <a:solidFill>
                  <a:srgbClr val="202020"/>
                </a:solidFill>
                <a:latin typeface="Cambria"/>
                <a:cs typeface="Cambria"/>
              </a:rPr>
              <a:t>g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na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ncy</a:t>
            </a:r>
            <a:r>
              <a:rPr sz="1500" spc="-8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(.5-</a:t>
            </a:r>
            <a:r>
              <a:rPr sz="1500" b="1" spc="-25" dirty="0">
                <a:solidFill>
                  <a:srgbClr val="202020"/>
                </a:solidFill>
                <a:latin typeface="Cambria"/>
                <a:cs typeface="Cambria"/>
              </a:rPr>
              <a:t>1.5%)</a:t>
            </a:r>
            <a:endParaRPr sz="1500">
              <a:latin typeface="Cambria"/>
              <a:cs typeface="Cambria"/>
            </a:endParaRPr>
          </a:p>
          <a:p>
            <a:pPr marL="160020" indent="-147955">
              <a:lnSpc>
                <a:spcPct val="100000"/>
              </a:lnSpc>
              <a:buSzPct val="93333"/>
              <a:buAutoNum type="arabicPeriod" startAt="3"/>
              <a:tabLst>
                <a:tab pos="160655" algn="l"/>
              </a:tabLst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Less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risk</a:t>
            </a:r>
            <a:r>
              <a:rPr sz="15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bleeding</a:t>
            </a:r>
            <a:endParaRPr sz="1500">
              <a:latin typeface="Cambria"/>
              <a:cs typeface="Cambria"/>
            </a:endParaRPr>
          </a:p>
          <a:p>
            <a:pPr marL="160020" indent="-147955">
              <a:lnSpc>
                <a:spcPct val="100000"/>
              </a:lnSpc>
              <a:buSzPct val="93333"/>
              <a:buAutoNum type="arabicPeriod" startAt="3"/>
              <a:tabLst>
                <a:tab pos="160655" algn="l"/>
              </a:tabLst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Less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adhesions</a:t>
            </a:r>
            <a:endParaRPr sz="1500">
              <a:latin typeface="Cambria"/>
              <a:cs typeface="Cambria"/>
            </a:endParaRPr>
          </a:p>
          <a:p>
            <a:pPr marL="158750" indent="-146685">
              <a:lnSpc>
                <a:spcPct val="100000"/>
              </a:lnSpc>
              <a:buSzPct val="93333"/>
              <a:buAutoNum type="arabicPeriod" startAt="3"/>
              <a:tabLst>
                <a:tab pos="159385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less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uterine</a:t>
            </a:r>
            <a:r>
              <a:rPr sz="1500" spc="-7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infection</a:t>
            </a:r>
            <a:endParaRPr sz="1500">
              <a:latin typeface="Cambria"/>
              <a:cs typeface="Cambria"/>
            </a:endParaRPr>
          </a:p>
          <a:p>
            <a:pPr marL="158750" indent="-146685">
              <a:lnSpc>
                <a:spcPct val="100000"/>
              </a:lnSpc>
              <a:buSzPct val="93333"/>
              <a:buAutoNum type="arabicPeriod" startAt="3"/>
              <a:tabLst>
                <a:tab pos="159385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Easy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to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repair</a:t>
            </a:r>
            <a:endParaRPr sz="1500">
              <a:latin typeface="Cambria"/>
              <a:cs typeface="Cambria"/>
            </a:endParaRPr>
          </a:p>
          <a:p>
            <a:pPr marL="13970">
              <a:lnSpc>
                <a:spcPct val="100000"/>
              </a:lnSpc>
              <a:spcBef>
                <a:spcPts val="1445"/>
              </a:spcBef>
            </a:pPr>
            <a:r>
              <a:rPr sz="1400" spc="10" dirty="0">
                <a:solidFill>
                  <a:srgbClr val="202020"/>
                </a:solidFill>
                <a:latin typeface="Cambria"/>
                <a:cs typeface="Cambria"/>
              </a:rPr>
              <a:t>1.</a:t>
            </a:r>
            <a:r>
              <a:rPr sz="1500" spc="10" dirty="0">
                <a:solidFill>
                  <a:srgbClr val="202020"/>
                </a:solidFill>
                <a:latin typeface="Cambria"/>
                <a:cs typeface="Cambria"/>
              </a:rPr>
              <a:t>fetus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must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be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longitudinal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lie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25321" y="6670241"/>
            <a:ext cx="3090545" cy="50990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96850" indent="-184785">
              <a:lnSpc>
                <a:spcPct val="100000"/>
              </a:lnSpc>
              <a:spcBef>
                <a:spcPts val="204"/>
              </a:spcBef>
              <a:buSzPct val="93333"/>
              <a:buAutoNum type="arabicPeriod" startAt="2"/>
              <a:tabLst>
                <a:tab pos="197485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lower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segment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must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be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developed</a:t>
            </a:r>
            <a:endParaRPr sz="1500">
              <a:latin typeface="Cambria"/>
              <a:cs typeface="Cambria"/>
            </a:endParaRPr>
          </a:p>
          <a:p>
            <a:pPr marL="196850" indent="-184785">
              <a:lnSpc>
                <a:spcPct val="100000"/>
              </a:lnSpc>
              <a:spcBef>
                <a:spcPts val="105"/>
              </a:spcBef>
              <a:buSzPct val="93333"/>
              <a:buAutoNum type="arabicPeriod" startAt="2"/>
              <a:tabLst>
                <a:tab pos="197485" algn="l"/>
              </a:tabLst>
            </a:pPr>
            <a:r>
              <a:rPr sz="1500" u="sng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varicosities</a:t>
            </a:r>
            <a:r>
              <a:rPr sz="1500" u="sng" spc="-40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 </a:t>
            </a:r>
            <a:r>
              <a:rPr sz="1500" u="sng" spc="-5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or</a:t>
            </a:r>
            <a:r>
              <a:rPr sz="1500" u="sng" spc="-40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 </a:t>
            </a:r>
            <a:r>
              <a:rPr sz="1500" u="sng" spc="-5" dirty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Cambria"/>
                <a:cs typeface="Cambria"/>
              </a:rPr>
              <a:t>myomas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lower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22272" y="7154802"/>
            <a:ext cx="27940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1745"/>
              </a:lnSpc>
              <a:spcBef>
                <a:spcPts val="100"/>
              </a:spcBef>
            </a:pP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segment.</a:t>
            </a:r>
            <a:endParaRPr sz="1500">
              <a:latin typeface="Cambria"/>
              <a:cs typeface="Cambria"/>
            </a:endParaRPr>
          </a:p>
          <a:p>
            <a:pPr marL="12700">
              <a:lnSpc>
                <a:spcPts val="1745"/>
              </a:lnSpc>
            </a:pPr>
            <a:r>
              <a:rPr sz="1400" spc="5" dirty="0">
                <a:solidFill>
                  <a:srgbClr val="202020"/>
                </a:solidFill>
                <a:latin typeface="Cambria"/>
                <a:cs typeface="Cambria"/>
              </a:rPr>
              <a:t>4.</a:t>
            </a:r>
            <a:r>
              <a:rPr sz="1500" spc="5" dirty="0">
                <a:solidFill>
                  <a:srgbClr val="202020"/>
                </a:solidFill>
                <a:latin typeface="Cambria"/>
                <a:cs typeface="Cambria"/>
              </a:rPr>
              <a:t>because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-6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smaller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incision</a:t>
            </a:r>
            <a:r>
              <a:rPr sz="1500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endParaRPr sz="1500">
              <a:latin typeface="Cambria"/>
              <a:cs typeface="Cambria"/>
            </a:endParaRPr>
          </a:p>
          <a:p>
            <a:pPr marL="15240" marR="5080">
              <a:lnSpc>
                <a:spcPct val="100000"/>
              </a:lnSpc>
              <a:spcBef>
                <a:spcPts val="105"/>
              </a:spcBef>
            </a:pP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obstetricians</a:t>
            </a:r>
            <a:r>
              <a:rPr sz="1500" spc="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may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need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vacuum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or </a:t>
            </a:r>
            <a:r>
              <a:rPr sz="1500" spc="-3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forceps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for</a:t>
            </a:r>
            <a:r>
              <a:rPr sz="15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delivery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794884" y="6455031"/>
            <a:ext cx="2477770" cy="16002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7145" marR="5080" indent="-5080">
              <a:lnSpc>
                <a:spcPct val="98000"/>
              </a:lnSpc>
              <a:spcBef>
                <a:spcPts val="135"/>
              </a:spcBef>
              <a:buSzPct val="93333"/>
              <a:buAutoNum type="arabicPeriod"/>
              <a:tabLst>
                <a:tab pos="160655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trial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labor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subsequent </a:t>
            </a:r>
            <a:r>
              <a:rPr sz="1500" spc="-3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pregnancy</a:t>
            </a:r>
            <a:r>
              <a:rPr sz="1500" spc="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is</a:t>
            </a:r>
            <a:r>
              <a:rPr sz="1500" spc="6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unsafe??</a:t>
            </a:r>
            <a:r>
              <a:rPr sz="1500" spc="7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Higher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risk</a:t>
            </a:r>
            <a:r>
              <a:rPr sz="1500" spc="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rupture</a:t>
            </a:r>
            <a:r>
              <a:rPr sz="1500" spc="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in</a:t>
            </a:r>
            <a:r>
              <a:rPr sz="1500" spc="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subsequent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pregnancies</a:t>
            </a:r>
            <a:r>
              <a:rPr sz="1500" spc="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1.5%</a:t>
            </a:r>
            <a:r>
              <a:rPr sz="1500" b="1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-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5%</a:t>
            </a:r>
            <a:endParaRPr sz="1500">
              <a:latin typeface="Cambria"/>
              <a:cs typeface="Cambria"/>
            </a:endParaRPr>
          </a:p>
          <a:p>
            <a:pPr marL="243840" indent="-184785">
              <a:lnSpc>
                <a:spcPts val="1705"/>
              </a:lnSpc>
              <a:buSzPct val="93333"/>
              <a:buAutoNum type="arabicPeriod"/>
              <a:tabLst>
                <a:tab pos="244475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More</a:t>
            </a:r>
            <a:r>
              <a:rPr sz="1500" spc="-6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bleeding</a:t>
            </a:r>
            <a:endParaRPr sz="1500">
              <a:latin typeface="Cambria"/>
              <a:cs typeface="Cambria"/>
            </a:endParaRPr>
          </a:p>
          <a:p>
            <a:pPr marL="243840" indent="-184785">
              <a:lnSpc>
                <a:spcPct val="100000"/>
              </a:lnSpc>
              <a:buSzPct val="93333"/>
              <a:buAutoNum type="arabicPeriod"/>
              <a:tabLst>
                <a:tab pos="244475" algn="l"/>
              </a:tabLst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D</a:t>
            </a:r>
            <a:r>
              <a:rPr sz="1500" spc="5" dirty="0">
                <a:solidFill>
                  <a:srgbClr val="202020"/>
                </a:solidFill>
                <a:latin typeface="Cambria"/>
                <a:cs typeface="Cambria"/>
              </a:rPr>
              <a:t>i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fficult</a:t>
            </a:r>
            <a:r>
              <a:rPr sz="1500" spc="-7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o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r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p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ir</a:t>
            </a:r>
            <a:endParaRPr sz="1500">
              <a:latin typeface="Cambria"/>
              <a:cs typeface="Cambria"/>
            </a:endParaRPr>
          </a:p>
          <a:p>
            <a:pPr marL="201295" indent="-184785">
              <a:lnSpc>
                <a:spcPct val="100000"/>
              </a:lnSpc>
              <a:buSzPct val="93333"/>
              <a:buAutoNum type="arabicPeriod"/>
              <a:tabLst>
                <a:tab pos="201930" algn="l"/>
              </a:tabLst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Hi</a:t>
            </a:r>
            <a:r>
              <a:rPr sz="1500" spc="5" dirty="0">
                <a:solidFill>
                  <a:srgbClr val="202020"/>
                </a:solidFill>
                <a:latin typeface="Cambria"/>
                <a:cs typeface="Cambria"/>
              </a:rPr>
              <a:t>g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h</a:t>
            </a:r>
            <a:r>
              <a:rPr sz="1500" spc="-7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risk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for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d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he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si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o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n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247388" y="5996815"/>
            <a:ext cx="792480" cy="537845"/>
          </a:xfrm>
          <a:custGeom>
            <a:avLst/>
            <a:gdLst/>
            <a:ahLst/>
            <a:cxnLst/>
            <a:rect l="l" t="t" r="r" b="b"/>
            <a:pathLst>
              <a:path w="792479" h="537845">
                <a:moveTo>
                  <a:pt x="775208" y="0"/>
                </a:moveTo>
                <a:lnTo>
                  <a:pt x="330200" y="317753"/>
                </a:lnTo>
                <a:lnTo>
                  <a:pt x="17652" y="77977"/>
                </a:lnTo>
                <a:lnTo>
                  <a:pt x="0" y="100710"/>
                </a:lnTo>
                <a:lnTo>
                  <a:pt x="305562" y="335279"/>
                </a:lnTo>
                <a:lnTo>
                  <a:pt x="109220" y="475614"/>
                </a:lnTo>
                <a:lnTo>
                  <a:pt x="92328" y="451992"/>
                </a:lnTo>
                <a:lnTo>
                  <a:pt x="46989" y="537717"/>
                </a:lnTo>
                <a:lnTo>
                  <a:pt x="142875" y="522477"/>
                </a:lnTo>
                <a:lnTo>
                  <a:pt x="125984" y="499109"/>
                </a:lnTo>
                <a:lnTo>
                  <a:pt x="329564" y="353694"/>
                </a:lnTo>
                <a:lnTo>
                  <a:pt x="509015" y="491489"/>
                </a:lnTo>
                <a:lnTo>
                  <a:pt x="491363" y="514350"/>
                </a:lnTo>
                <a:lnTo>
                  <a:pt x="586739" y="532891"/>
                </a:lnTo>
                <a:lnTo>
                  <a:pt x="544322" y="445769"/>
                </a:lnTo>
                <a:lnTo>
                  <a:pt x="526669" y="468502"/>
                </a:lnTo>
                <a:lnTo>
                  <a:pt x="354202" y="336168"/>
                </a:lnTo>
                <a:lnTo>
                  <a:pt x="791972" y="23621"/>
                </a:lnTo>
                <a:lnTo>
                  <a:pt x="775208" y="0"/>
                </a:lnTo>
                <a:close/>
              </a:path>
            </a:pathLst>
          </a:custGeom>
          <a:solidFill>
            <a:srgbClr val="FF0066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0895" y="1381000"/>
            <a:ext cx="6285865" cy="435991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241300" marR="3108960" indent="-228600">
              <a:lnSpc>
                <a:spcPts val="1800"/>
              </a:lnSpc>
              <a:spcBef>
                <a:spcPts val="254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600" dirty="0">
                <a:latin typeface="Calibri"/>
                <a:cs typeface="Calibri"/>
              </a:rPr>
              <a:t>In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cephalic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presentation,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hand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is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slipped into the uterine </a:t>
            </a:r>
            <a:r>
              <a:rPr sz="1600" spc="-15" dirty="0">
                <a:latin typeface="Calibri"/>
                <a:cs typeface="Calibri"/>
              </a:rPr>
              <a:t>cavity 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between </a:t>
            </a:r>
            <a:r>
              <a:rPr sz="1600" spc="-5" dirty="0">
                <a:latin typeface="Calibri"/>
                <a:cs typeface="Calibri"/>
              </a:rPr>
              <a:t>the </a:t>
            </a:r>
            <a:r>
              <a:rPr sz="1600" spc="-15" dirty="0">
                <a:latin typeface="Calibri"/>
                <a:cs typeface="Calibri"/>
              </a:rPr>
              <a:t>symphysis </a:t>
            </a:r>
            <a:r>
              <a:rPr sz="1600" spc="-5" dirty="0">
                <a:latin typeface="Calibri"/>
                <a:cs typeface="Calibri"/>
              </a:rPr>
              <a:t>and </a:t>
            </a:r>
            <a:r>
              <a:rPr sz="1600" spc="-25" dirty="0">
                <a:latin typeface="Calibri"/>
                <a:cs typeface="Calibri"/>
              </a:rPr>
              <a:t>fetal </a:t>
            </a:r>
            <a:r>
              <a:rPr sz="1600" spc="-20" dirty="0">
                <a:latin typeface="Calibri"/>
                <a:cs typeface="Calibri"/>
              </a:rPr>
              <a:t> head.</a:t>
            </a:r>
            <a:endParaRPr sz="1600">
              <a:latin typeface="Calibri"/>
              <a:cs typeface="Calibri"/>
            </a:endParaRPr>
          </a:p>
          <a:p>
            <a:pPr marL="241300" marR="3089275" indent="-228600">
              <a:lnSpc>
                <a:spcPct val="91300"/>
              </a:lnSpc>
              <a:spcBef>
                <a:spcPts val="5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head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elevated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gently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with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the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fingers and palm through </a:t>
            </a:r>
            <a:r>
              <a:rPr sz="1600" spc="-20" dirty="0">
                <a:latin typeface="Calibri"/>
                <a:cs typeface="Calibri"/>
              </a:rPr>
              <a:t>the </a:t>
            </a:r>
            <a:r>
              <a:rPr sz="1600" spc="-15" dirty="0">
                <a:latin typeface="Calibri"/>
                <a:cs typeface="Calibri"/>
              </a:rPr>
              <a:t> incision.</a:t>
            </a:r>
            <a:endParaRPr sz="1600">
              <a:latin typeface="Calibri"/>
              <a:cs typeface="Calibri"/>
            </a:endParaRPr>
          </a:p>
          <a:p>
            <a:pPr marL="241300" marR="3251200" indent="-228600">
              <a:lnSpc>
                <a:spcPts val="1760"/>
              </a:lnSpc>
              <a:spcBef>
                <a:spcPts val="135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600" spc="-10" dirty="0">
                <a:latin typeface="Calibri"/>
                <a:cs typeface="Calibri"/>
              </a:rPr>
              <a:t>Once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head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enters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incision,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delivery may be aided by </a:t>
            </a:r>
            <a:r>
              <a:rPr sz="1600" spc="-20" dirty="0">
                <a:latin typeface="Calibri"/>
                <a:cs typeface="Calibri"/>
              </a:rPr>
              <a:t>modest </a:t>
            </a:r>
            <a:r>
              <a:rPr sz="1600" spc="-15" dirty="0">
                <a:latin typeface="Calibri"/>
                <a:cs typeface="Calibri"/>
              </a:rPr>
              <a:t> transabdominal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fundal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pressure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Wingdings"/>
              <a:buChar char=""/>
            </a:pP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marL="321945" lvl="1" indent="-229235">
              <a:lnSpc>
                <a:spcPct val="100000"/>
              </a:lnSpc>
              <a:buFont typeface="Wingdings"/>
              <a:buChar char=""/>
              <a:tabLst>
                <a:tab pos="321945" algn="l"/>
                <a:tab pos="322580" algn="l"/>
              </a:tabLst>
            </a:pPr>
            <a:r>
              <a:rPr sz="1600" spc="-5" dirty="0">
                <a:latin typeface="Calibri"/>
                <a:cs typeface="Calibri"/>
              </a:rPr>
              <a:t>After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head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delivery,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finger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should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passed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across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fetal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neck.</a:t>
            </a:r>
            <a:endParaRPr sz="1600">
              <a:latin typeface="Calibri"/>
              <a:cs typeface="Calibri"/>
            </a:endParaRPr>
          </a:p>
          <a:p>
            <a:pPr marL="321945" lvl="1" indent="-229235">
              <a:lnSpc>
                <a:spcPct val="100000"/>
              </a:lnSpc>
              <a:spcBef>
                <a:spcPts val="204"/>
              </a:spcBef>
              <a:buFont typeface="Wingdings"/>
              <a:buChar char=""/>
              <a:tabLst>
                <a:tab pos="321945" algn="l"/>
                <a:tab pos="322580" algn="l"/>
              </a:tabLst>
            </a:pP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head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rotated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occiput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transverse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position,</a:t>
            </a:r>
            <a:endParaRPr sz="1600">
              <a:latin typeface="Calibri"/>
              <a:cs typeface="Calibri"/>
            </a:endParaRPr>
          </a:p>
          <a:p>
            <a:pPr marL="321945" lvl="1" indent="-229235">
              <a:lnSpc>
                <a:spcPct val="100000"/>
              </a:lnSpc>
              <a:spcBef>
                <a:spcPts val="85"/>
              </a:spcBef>
              <a:buFont typeface="Wingdings"/>
              <a:buChar char=""/>
              <a:tabLst>
                <a:tab pos="321945" algn="l"/>
                <a:tab pos="322580" algn="l"/>
              </a:tabLst>
            </a:pP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sides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head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are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grasped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with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two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hands,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gentle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downward</a:t>
            </a:r>
            <a:endParaRPr sz="1600">
              <a:latin typeface="Calibri"/>
              <a:cs typeface="Calibri"/>
            </a:endParaRPr>
          </a:p>
          <a:p>
            <a:pPr marL="321945" marR="307340">
              <a:lnSpc>
                <a:spcPct val="110000"/>
              </a:lnSpc>
            </a:pPr>
            <a:r>
              <a:rPr sz="1600" spc="-5" dirty="0">
                <a:latin typeface="Calibri"/>
                <a:cs typeface="Calibri"/>
              </a:rPr>
              <a:t>traction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applied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until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anterior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shoulder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enters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hysterotomy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incision</a:t>
            </a:r>
            <a:endParaRPr sz="1600">
              <a:latin typeface="Calibri"/>
              <a:cs typeface="Calibri"/>
            </a:endParaRPr>
          </a:p>
          <a:p>
            <a:pPr marL="321945" lvl="1" indent="-229235">
              <a:lnSpc>
                <a:spcPct val="100000"/>
              </a:lnSpc>
              <a:spcBef>
                <a:spcPts val="300"/>
              </a:spcBef>
              <a:buFont typeface="Wingdings"/>
              <a:buChar char=""/>
              <a:tabLst>
                <a:tab pos="321945" algn="l"/>
                <a:tab pos="322580" algn="l"/>
              </a:tabLst>
            </a:pPr>
            <a:r>
              <a:rPr sz="1600" spc="-5" dirty="0">
                <a:latin typeface="Calibri"/>
                <a:cs typeface="Calibri"/>
              </a:rPr>
              <a:t>Next,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by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upward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movement,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posterior shoulder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delivered.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69308" y="1517779"/>
            <a:ext cx="2941319" cy="221589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8596" y="6016627"/>
            <a:ext cx="5943600" cy="274777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14400" y="807595"/>
            <a:ext cx="1858010" cy="222885"/>
          </a:xfrm>
          <a:prstGeom prst="rect">
            <a:avLst/>
          </a:prstGeom>
          <a:solidFill>
            <a:srgbClr val="D2D2D2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55"/>
              </a:lnSpc>
            </a:pP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Delivery</a:t>
            </a:r>
            <a:r>
              <a:rPr sz="1500" b="1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b="1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b="1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Fetus: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7139" y="3749042"/>
            <a:ext cx="6969125" cy="2360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600" spc="-5" dirty="0">
                <a:latin typeface="Calibri"/>
                <a:cs typeface="Calibri"/>
              </a:rPr>
              <a:t>After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delivery,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oxytocin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(20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U)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placed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 </a:t>
            </a:r>
            <a:r>
              <a:rPr sz="1600" spc="-15" dirty="0">
                <a:latin typeface="Calibri"/>
                <a:cs typeface="Calibri"/>
              </a:rPr>
              <a:t>intravenous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(IV)</a:t>
            </a:r>
            <a:r>
              <a:rPr sz="1600" spc="-5" dirty="0">
                <a:latin typeface="Calibri"/>
                <a:cs typeface="Calibri"/>
              </a:rPr>
              <a:t> fluid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increase</a:t>
            </a:r>
            <a:endParaRPr sz="1600">
              <a:latin typeface="Calibri"/>
              <a:cs typeface="Calibri"/>
            </a:endParaRPr>
          </a:p>
          <a:p>
            <a:pPr marL="240665">
              <a:lnSpc>
                <a:spcPct val="100000"/>
              </a:lnSpc>
              <a:spcBef>
                <a:spcPts val="45"/>
              </a:spcBef>
            </a:pPr>
            <a:r>
              <a:rPr sz="1600" spc="-15" dirty="0">
                <a:latin typeface="Calibri"/>
                <a:cs typeface="Calibri"/>
              </a:rPr>
              <a:t>contractions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uterus.</a:t>
            </a:r>
            <a:endParaRPr sz="1600">
              <a:latin typeface="Calibri"/>
              <a:cs typeface="Calibri"/>
            </a:endParaRPr>
          </a:p>
          <a:p>
            <a:pPr marL="240665" marR="104775" indent="-228600">
              <a:lnSpc>
                <a:spcPct val="100600"/>
              </a:lnSpc>
              <a:spcBef>
                <a:spcPts val="1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600" spc="-5" dirty="0">
                <a:latin typeface="Calibri"/>
                <a:cs typeface="Calibri"/>
              </a:rPr>
              <a:t>The placenta </a:t>
            </a:r>
            <a:r>
              <a:rPr sz="1600" dirty="0">
                <a:latin typeface="Calibri"/>
                <a:cs typeface="Calibri"/>
              </a:rPr>
              <a:t>is </a:t>
            </a:r>
            <a:r>
              <a:rPr sz="1600" spc="-5" dirty="0">
                <a:latin typeface="Calibri"/>
                <a:cs typeface="Calibri"/>
              </a:rPr>
              <a:t>then delivered </a:t>
            </a:r>
            <a:r>
              <a:rPr sz="1600" b="1" spc="-25" dirty="0">
                <a:latin typeface="Calibri"/>
                <a:cs typeface="Calibri"/>
              </a:rPr>
              <a:t>spontaneously, </a:t>
            </a:r>
            <a:r>
              <a:rPr sz="1600" b="1" dirty="0">
                <a:latin typeface="Calibri"/>
                <a:cs typeface="Calibri"/>
              </a:rPr>
              <a:t>or </a:t>
            </a:r>
            <a:r>
              <a:rPr sz="1600" b="1" spc="-5" dirty="0">
                <a:latin typeface="Calibri"/>
                <a:cs typeface="Calibri"/>
              </a:rPr>
              <a:t>manually </a:t>
            </a:r>
            <a:r>
              <a:rPr sz="1600" spc="-5" dirty="0">
                <a:latin typeface="Calibri"/>
                <a:cs typeface="Calibri"/>
              </a:rPr>
              <a:t>along with </a:t>
            </a:r>
            <a:r>
              <a:rPr sz="1600" spc="-10" dirty="0">
                <a:latin typeface="Calibri"/>
                <a:cs typeface="Calibri"/>
              </a:rPr>
              <a:t>some </a:t>
            </a:r>
            <a:r>
              <a:rPr sz="1600" spc="-25" dirty="0">
                <a:latin typeface="Calibri"/>
                <a:cs typeface="Calibri"/>
              </a:rPr>
              <a:t>cord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traction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may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reduce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risk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operative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blood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loss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infection</a:t>
            </a:r>
            <a:endParaRPr sz="1600">
              <a:latin typeface="Calibri"/>
              <a:cs typeface="Calibri"/>
            </a:endParaRPr>
          </a:p>
          <a:p>
            <a:pPr marL="240665" marR="252729" indent="-228600">
              <a:lnSpc>
                <a:spcPct val="101899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600" b="1" spc="-10" dirty="0">
                <a:latin typeface="Calibri"/>
                <a:cs typeface="Calibri"/>
              </a:rPr>
              <a:t>Fundal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massage </a:t>
            </a:r>
            <a:r>
              <a:rPr sz="1600" spc="-5" dirty="0">
                <a:latin typeface="Calibri"/>
                <a:cs typeface="Calibri"/>
              </a:rPr>
              <a:t>may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begin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soon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fetus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delivered</a:t>
            </a:r>
            <a:r>
              <a:rPr sz="1600" dirty="0">
                <a:latin typeface="Calibri"/>
                <a:cs typeface="Calibri"/>
              </a:rPr>
              <a:t> to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hasten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placental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separation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delivery.</a:t>
            </a:r>
            <a:endParaRPr sz="1600">
              <a:latin typeface="Calibri"/>
              <a:cs typeface="Calibri"/>
            </a:endParaRPr>
          </a:p>
          <a:p>
            <a:pPr marL="240665" marR="5080" indent="-228600">
              <a:lnSpc>
                <a:spcPct val="101299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600" spc="-15" dirty="0">
                <a:latin typeface="Calibri"/>
                <a:cs typeface="Calibri"/>
              </a:rPr>
              <a:t>Immediately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after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delivery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gross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inspection</a:t>
            </a:r>
            <a:r>
              <a:rPr sz="1600" b="1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placenta,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uterine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cavity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suctioned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wiped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out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remove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avulsed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membranes,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vernix,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clots.</a:t>
            </a:r>
            <a:endParaRPr sz="1600">
              <a:latin typeface="Calibri"/>
              <a:cs typeface="Calibri"/>
            </a:endParaRPr>
          </a:p>
          <a:p>
            <a:pPr marL="538480">
              <a:lnSpc>
                <a:spcPct val="100000"/>
              </a:lnSpc>
              <a:spcBef>
                <a:spcPts val="1025"/>
              </a:spcBef>
            </a:pP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The</a:t>
            </a:r>
            <a:r>
              <a:rPr sz="1500" b="1" spc="-2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average</a:t>
            </a:r>
            <a:r>
              <a:rPr sz="1500" b="1" spc="-2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blood</a:t>
            </a:r>
            <a:r>
              <a:rPr sz="1500" b="1" spc="-3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loss</a:t>
            </a:r>
            <a:r>
              <a:rPr sz="1500" b="1" spc="-4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in</a:t>
            </a:r>
            <a:r>
              <a:rPr sz="1500" b="1" spc="-2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dirty="0">
                <a:solidFill>
                  <a:srgbClr val="FF0066"/>
                </a:solidFill>
                <a:latin typeface="Cambria"/>
                <a:cs typeface="Cambria"/>
              </a:rPr>
              <a:t>CS</a:t>
            </a:r>
            <a:r>
              <a:rPr sz="1500" b="1" spc="-1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5" dirty="0">
                <a:solidFill>
                  <a:srgbClr val="FF0066"/>
                </a:solidFill>
                <a:latin typeface="Cambria"/>
                <a:cs typeface="Cambria"/>
              </a:rPr>
              <a:t>is</a:t>
            </a:r>
            <a:r>
              <a:rPr sz="1500" b="1" spc="-30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FF0066"/>
                </a:solidFill>
                <a:latin typeface="Cambria"/>
                <a:cs typeface="Cambria"/>
              </a:rPr>
              <a:t>approximately</a:t>
            </a:r>
            <a:r>
              <a:rPr sz="1500" b="1" spc="-25" dirty="0">
                <a:solidFill>
                  <a:srgbClr val="FF0066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FF0066"/>
                </a:solidFill>
                <a:latin typeface="Cambria"/>
                <a:cs typeface="Cambria"/>
              </a:rPr>
              <a:t>1000ml</a:t>
            </a:r>
            <a:endParaRPr sz="15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0511" y="6258943"/>
            <a:ext cx="4034028" cy="3396996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3258311" y="6737479"/>
            <a:ext cx="205740" cy="551815"/>
            <a:chOff x="3258311" y="6737479"/>
            <a:chExt cx="205740" cy="55181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54196" y="7162929"/>
              <a:ext cx="109727" cy="12598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258311" y="6737479"/>
              <a:ext cx="169545" cy="447675"/>
            </a:xfrm>
            <a:custGeom>
              <a:avLst/>
              <a:gdLst/>
              <a:ahLst/>
              <a:cxnLst/>
              <a:rect l="l" t="t" r="r" b="b"/>
              <a:pathLst>
                <a:path w="169545" h="447675">
                  <a:moveTo>
                    <a:pt x="36702" y="0"/>
                  </a:moveTo>
                  <a:lnTo>
                    <a:pt x="0" y="10921"/>
                  </a:lnTo>
                  <a:lnTo>
                    <a:pt x="132461" y="447547"/>
                  </a:lnTo>
                  <a:lnTo>
                    <a:pt x="169163" y="436498"/>
                  </a:lnTo>
                  <a:lnTo>
                    <a:pt x="3670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72795" y="682373"/>
            <a:ext cx="6128385" cy="233616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Two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important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aspects of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delivery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are</a:t>
            </a:r>
            <a:endParaRPr sz="1500">
              <a:latin typeface="Cambria"/>
              <a:cs typeface="Cambria"/>
            </a:endParaRPr>
          </a:p>
          <a:p>
            <a:pPr marL="241300" marR="5080" lvl="1">
              <a:lnSpc>
                <a:spcPct val="105000"/>
              </a:lnSpc>
              <a:spcBef>
                <a:spcPts val="665"/>
              </a:spcBef>
              <a:buAutoNum type="arabicParenBoth"/>
              <a:tabLst>
                <a:tab pos="576580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incision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to delivery time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(especially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previously compromised 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fetuses):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Longer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incision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to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delivery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times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are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associated with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worsening </a:t>
            </a:r>
            <a:r>
              <a:rPr sz="1500" spc="-3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neonatal</a:t>
            </a:r>
            <a:r>
              <a:rPr sz="1500" spc="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outcomes</a:t>
            </a:r>
            <a:endParaRPr sz="1500">
              <a:latin typeface="Cambria"/>
              <a:cs typeface="Cambria"/>
            </a:endParaRPr>
          </a:p>
          <a:p>
            <a:pPr marL="241300" marR="172720" lvl="1">
              <a:lnSpc>
                <a:spcPct val="105100"/>
              </a:lnSpc>
              <a:spcBef>
                <a:spcPts val="795"/>
              </a:spcBef>
              <a:buAutoNum type="arabicParenBoth"/>
              <a:tabLst>
                <a:tab pos="534035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delivery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of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impacted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fetal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head: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can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be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delivered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either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through </a:t>
            </a:r>
            <a:r>
              <a:rPr sz="1500" spc="-3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pushing the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head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up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from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 vagina and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elevating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it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up through 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the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incision</a:t>
            </a:r>
            <a:r>
              <a:rPr sz="1500" spc="-5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or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by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pulling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it</a:t>
            </a:r>
            <a:r>
              <a:rPr sz="1500" spc="-3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up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as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if</a:t>
            </a:r>
            <a:r>
              <a:rPr sz="1500" spc="-4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it</a:t>
            </a:r>
            <a:r>
              <a:rPr sz="1500" spc="-5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were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breech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delivery.</a:t>
            </a:r>
            <a:endParaRPr sz="1500">
              <a:latin typeface="Cambria"/>
              <a:cs typeface="Cambria"/>
            </a:endParaRPr>
          </a:p>
          <a:p>
            <a:pPr marL="241300" indent="-228600">
              <a:lnSpc>
                <a:spcPct val="100000"/>
              </a:lnSpc>
              <a:spcBef>
                <a:spcPts val="1035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After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fetus</a:t>
            </a:r>
            <a:r>
              <a:rPr sz="1500" spc="-3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is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delivered,</a:t>
            </a:r>
            <a:r>
              <a:rPr sz="1500" spc="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the</a:t>
            </a:r>
            <a:r>
              <a:rPr sz="1500" spc="-25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15" dirty="0">
                <a:solidFill>
                  <a:srgbClr val="202020"/>
                </a:solidFill>
                <a:latin typeface="Cambria"/>
                <a:cs typeface="Cambria"/>
              </a:rPr>
              <a:t>umbilical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cord</a:t>
            </a:r>
            <a:r>
              <a:rPr sz="1500" spc="-1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is</a:t>
            </a:r>
            <a:r>
              <a:rPr sz="1500" spc="-4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doubly </a:t>
            </a:r>
            <a:r>
              <a:rPr sz="1500" dirty="0">
                <a:solidFill>
                  <a:srgbClr val="202020"/>
                </a:solidFill>
                <a:latin typeface="Cambria"/>
                <a:cs typeface="Cambria"/>
              </a:rPr>
              <a:t>clamped </a:t>
            </a:r>
            <a:r>
              <a:rPr sz="1500" spc="-5" dirty="0">
                <a:solidFill>
                  <a:srgbClr val="202020"/>
                </a:solidFill>
                <a:latin typeface="Cambria"/>
                <a:cs typeface="Cambria"/>
              </a:rPr>
              <a:t>and</a:t>
            </a:r>
            <a:r>
              <a:rPr sz="1500" spc="-20" dirty="0">
                <a:solidFill>
                  <a:srgbClr val="202020"/>
                </a:solidFill>
                <a:latin typeface="Cambria"/>
                <a:cs typeface="Cambria"/>
              </a:rPr>
              <a:t> cut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7887" y="3485263"/>
            <a:ext cx="1653539" cy="220979"/>
          </a:xfrm>
          <a:prstGeom prst="rect">
            <a:avLst/>
          </a:prstGeom>
          <a:solidFill>
            <a:srgbClr val="D2D2D2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64"/>
              </a:lnSpc>
            </a:pP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P</a:t>
            </a:r>
            <a:r>
              <a:rPr sz="1500" b="1" spc="5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a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c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n</a:t>
            </a:r>
            <a:r>
              <a:rPr sz="1500" b="1" spc="-5" dirty="0">
                <a:solidFill>
                  <a:srgbClr val="202020"/>
                </a:solidFill>
                <a:latin typeface="Cambria"/>
                <a:cs typeface="Cambria"/>
              </a:rPr>
              <a:t>t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al</a:t>
            </a:r>
            <a:r>
              <a:rPr sz="1500" b="1" spc="-70" dirty="0">
                <a:solidFill>
                  <a:srgbClr val="202020"/>
                </a:solidFill>
                <a:latin typeface="Cambria"/>
                <a:cs typeface="Cambria"/>
              </a:rPr>
              <a:t> </a:t>
            </a:r>
            <a:r>
              <a:rPr sz="1500" b="1" spc="-15" dirty="0">
                <a:solidFill>
                  <a:srgbClr val="202020"/>
                </a:solidFill>
                <a:latin typeface="Cambria"/>
                <a:cs typeface="Cambria"/>
              </a:rPr>
              <a:t>D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e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l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ive</a:t>
            </a:r>
            <a:r>
              <a:rPr sz="1500" b="1" spc="-10" dirty="0">
                <a:solidFill>
                  <a:srgbClr val="202020"/>
                </a:solidFill>
                <a:latin typeface="Cambria"/>
                <a:cs typeface="Cambria"/>
              </a:rPr>
              <a:t>r</a:t>
            </a:r>
            <a:r>
              <a:rPr sz="1500" b="1" spc="-20" dirty="0">
                <a:solidFill>
                  <a:srgbClr val="202020"/>
                </a:solidFill>
                <a:latin typeface="Cambria"/>
                <a:cs typeface="Cambria"/>
              </a:rPr>
              <a:t>y</a:t>
            </a:r>
            <a:r>
              <a:rPr sz="1500" b="1" dirty="0">
                <a:solidFill>
                  <a:srgbClr val="202020"/>
                </a:solidFill>
                <a:latin typeface="Cambria"/>
                <a:cs typeface="Cambria"/>
              </a:rPr>
              <a:t>: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2991</Words>
  <Application>Microsoft Office PowerPoint</Application>
  <PresentationFormat>Custom</PresentationFormat>
  <Paragraphs>363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Vaginal birth after caesarean section  </vt:lpstr>
      <vt:lpstr>Caesarean section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it's done</vt:lpstr>
      <vt:lpstr>RISKS/BENEFITS OF TOLAC VERSUS PRCD</vt:lpstr>
      <vt:lpstr>CANDIDATES FOR TOLAC</vt:lpstr>
      <vt:lpstr>Inappropriate candidates</vt:lpstr>
      <vt:lpstr>Intrapartum management in settings of TOLAC</vt:lpstr>
      <vt:lpstr>assessment of labor progress</vt:lpstr>
      <vt:lpstr>Monitoring for evidence of uterine rupture is a critical  component of intrapartum management of TOLAC.</vt:lpstr>
      <vt:lpstr>Induction of labor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Vaginal birth after caesarean section  </dc:title>
  <cp:lastModifiedBy>Sanabil Hassanat</cp:lastModifiedBy>
  <cp:revision>2</cp:revision>
  <dcterms:created xsi:type="dcterms:W3CDTF">2024-11-05T20:31:45Z</dcterms:created>
  <dcterms:modified xsi:type="dcterms:W3CDTF">2024-11-06T07:52:53Z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2024-11-05T00:00:00Z</vt:filetime>
  </property>
  <property fmtid="{D5CDD505-2E9C-101B-9397-08002B2CF9AE}" pid="3" name="LastSaved">
    <vt:filetime>2024-11-05T00:00:00Z</vt:filetime>
  </property>
</Properties>
</file>