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851" autoAdjust="0"/>
  </p:normalViewPr>
  <p:slideViewPr>
    <p:cSldViewPr snapToGrid="0">
      <p:cViewPr>
        <p:scale>
          <a:sx n="60" d="100"/>
          <a:sy n="60" d="100"/>
        </p:scale>
        <p:origin x="-110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B9388-B07A-4CB2-A070-CFA936192411}" type="datetimeFigureOut">
              <a:rPr lang="en-GB" smtClean="0"/>
              <a:t>22/09/2021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91D6B-63D9-49ED-883D-03A5913657B7}" type="slidenum">
              <a:rPr lang="en-GB" smtClean="0"/>
              <a:t>‹#›</a:t>
            </a:fld>
            <a:endParaRPr lang="en-GB"/>
          </a:p>
        </p:txBody>
      </p:sp>
    </p:spTree>
    <p:extLst>
      <p:ext uri="{BB962C8B-B14F-4D97-AF65-F5344CB8AC3E}">
        <p14:creationId xmlns:p14="http://schemas.microsoft.com/office/powerpoint/2010/main" val="110777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In prostate the</a:t>
            </a:r>
            <a:r>
              <a:rPr lang="en-GB" baseline="0" dirty="0" smtClean="0">
                <a:solidFill>
                  <a:srgbClr val="FF0000"/>
                </a:solidFill>
              </a:rPr>
              <a:t> lesion is </a:t>
            </a:r>
            <a:r>
              <a:rPr lang="en-GB" baseline="0" dirty="0" err="1" smtClean="0">
                <a:solidFill>
                  <a:srgbClr val="FF0000"/>
                </a:solidFill>
              </a:rPr>
              <a:t>Osteocytic</a:t>
            </a:r>
            <a:r>
              <a:rPr lang="en-GB" baseline="0" dirty="0" smtClean="0">
                <a:solidFill>
                  <a:srgbClr val="FF0000"/>
                </a:solidFill>
              </a:rPr>
              <a:t> lesion </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80A91D6B-63D9-49ED-883D-03A5913657B7}" type="slidenum">
              <a:rPr lang="en-GB" smtClean="0"/>
              <a:t>5</a:t>
            </a:fld>
            <a:endParaRPr lang="en-GB"/>
          </a:p>
        </p:txBody>
      </p:sp>
    </p:spTree>
    <p:extLst>
      <p:ext uri="{BB962C8B-B14F-4D97-AF65-F5344CB8AC3E}">
        <p14:creationId xmlns:p14="http://schemas.microsoft.com/office/powerpoint/2010/main" val="220582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Atypical MR imaging features of vertebral </a:t>
            </a:r>
            <a:r>
              <a:rPr lang="en-GB" dirty="0" err="1" smtClean="0"/>
              <a:t>hemangioma</a:t>
            </a:r>
            <a:r>
              <a:rPr lang="en-GB" dirty="0" smtClean="0"/>
              <a:t> involving the T12 vertebral body in a 51-year-old female. a Sagittal T1-weighted MR image shows a lesion with low signal intensity due to low adipocyte content ( arrow ). b Sagittal fat-saturated T2-weighted and c corresponding contrast-enhanced fat-saturated T1-weighted MR images show high signal intensity ( arrow in b ) and marked and homogeneous enhancement of the lesion ( arrow in c ) due to the prevalent vascular components. d Axial CT scan reveals the typical polka-dot sign ( arrows ), which supports the correct diagnosis </a:t>
            </a:r>
          </a:p>
          <a:p>
            <a:endParaRPr lang="en-GB" dirty="0"/>
          </a:p>
        </p:txBody>
      </p:sp>
      <p:sp>
        <p:nvSpPr>
          <p:cNvPr id="4" name="Slide Number Placeholder 3"/>
          <p:cNvSpPr>
            <a:spLocks noGrp="1"/>
          </p:cNvSpPr>
          <p:nvPr>
            <p:ph type="sldNum" sz="quarter" idx="10"/>
          </p:nvPr>
        </p:nvSpPr>
        <p:spPr/>
        <p:txBody>
          <a:bodyPr/>
          <a:lstStyle/>
          <a:p>
            <a:fld id="{80A91D6B-63D9-49ED-883D-03A5913657B7}" type="slidenum">
              <a:rPr lang="en-GB" smtClean="0"/>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pedunculated bony outgrowth is seen arising from the right superior articular process of the T2 vertebra. This lesion shows a </a:t>
            </a:r>
            <a:r>
              <a:rPr lang="en-GB" dirty="0" err="1" smtClean="0"/>
              <a:t>hypointense</a:t>
            </a:r>
            <a:r>
              <a:rPr lang="en-GB" dirty="0" smtClean="0"/>
              <a:t> stalk on T2WIs, and the cap of the lesion shows T2 </a:t>
            </a:r>
            <a:r>
              <a:rPr lang="en-GB" dirty="0" err="1" smtClean="0"/>
              <a:t>hyperintense</a:t>
            </a:r>
            <a:r>
              <a:rPr lang="en-GB" dirty="0" smtClean="0"/>
              <a:t> signal. The lesion shows heterogeneous post-contrast enhancement and encroaches into the spinal canal and causing </a:t>
            </a:r>
            <a:r>
              <a:rPr lang="en-GB" dirty="0" err="1" smtClean="0"/>
              <a:t>myelopathic</a:t>
            </a:r>
            <a:r>
              <a:rPr lang="en-GB" dirty="0" smtClean="0"/>
              <a:t> changes of the underlying dorsal spinal cord. The lesion is also causing posterior scalloping of T2 vertebra due to pressure effect.</a:t>
            </a:r>
            <a:endParaRPr lang="en-GB" dirty="0"/>
          </a:p>
        </p:txBody>
      </p:sp>
      <p:sp>
        <p:nvSpPr>
          <p:cNvPr id="4" name="Slide Number Placeholder 3"/>
          <p:cNvSpPr>
            <a:spLocks noGrp="1"/>
          </p:cNvSpPr>
          <p:nvPr>
            <p:ph type="sldNum" sz="quarter" idx="10"/>
          </p:nvPr>
        </p:nvSpPr>
        <p:spPr/>
        <p:txBody>
          <a:bodyPr/>
          <a:lstStyle/>
          <a:p>
            <a:fld id="{80A91D6B-63D9-49ED-883D-03A5913657B7}" type="slidenum">
              <a:rPr lang="en-GB" smtClean="0"/>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41-year-old female with a proven </a:t>
            </a:r>
            <a:r>
              <a:rPr lang="en-GB" dirty="0" err="1" smtClean="0"/>
              <a:t>telangiectatic</a:t>
            </a:r>
            <a:r>
              <a:rPr lang="en-GB" dirty="0" smtClean="0"/>
              <a:t> osteosarcoma involving the 7th and 8th thoracic vertebrae, presenting with progressive myelopathy resulting from cord compression. (A) The axial CT image shows osseous destruction in the posterior </a:t>
            </a:r>
            <a:r>
              <a:rPr lang="en-GB" dirty="0" err="1" smtClean="0"/>
              <a:t>elemens</a:t>
            </a:r>
            <a:r>
              <a:rPr lang="en-GB" dirty="0" smtClean="0"/>
              <a:t> (black open arrows), soft tissue mass extending in the </a:t>
            </a:r>
            <a:r>
              <a:rPr lang="en-GB" dirty="0" err="1" smtClean="0"/>
              <a:t>paraspinal</a:t>
            </a:r>
            <a:r>
              <a:rPr lang="en-GB" dirty="0" smtClean="0"/>
              <a:t> space bilaterally (open white arrows) and marrow replacement in the vertebral body (large open black arrow). There is also cortical disruption of the posterior rim of the vertebral body (thin black arrows). (B) The sagittal T1-w MR image, shows the lesions causing destruction of the spinous process (open black arrows), extending into the spinal canal and displacing the spinal cord. The high signal intensity corresponds to </a:t>
            </a:r>
            <a:r>
              <a:rPr lang="en-GB" dirty="0" err="1" smtClean="0"/>
              <a:t>hemorrhagic</a:t>
            </a:r>
            <a:r>
              <a:rPr lang="en-GB" dirty="0" smtClean="0"/>
              <a:t> component (white open arrow). The low signal intensity areas in the vertebral bodies (thin black arrows) correspond to invasion of the trabecular bone. The axial T2-w TSE MR images (C,D), show the fluid-fluid levels (white arrows) both in the original location of the lesions and </a:t>
            </a:r>
            <a:r>
              <a:rPr lang="en-GB" dirty="0" err="1" smtClean="0"/>
              <a:t>intracanalicularly</a:t>
            </a:r>
            <a:r>
              <a:rPr lang="en-GB" dirty="0" smtClean="0"/>
              <a:t>. The spinal cord is displaced anteriorly (black thin arrow in D).</a:t>
            </a:r>
            <a:endParaRPr lang="en-GB" dirty="0"/>
          </a:p>
        </p:txBody>
      </p:sp>
      <p:sp>
        <p:nvSpPr>
          <p:cNvPr id="4" name="Slide Number Placeholder 3"/>
          <p:cNvSpPr>
            <a:spLocks noGrp="1"/>
          </p:cNvSpPr>
          <p:nvPr>
            <p:ph type="sldNum" sz="quarter" idx="10"/>
          </p:nvPr>
        </p:nvSpPr>
        <p:spPr/>
        <p:txBody>
          <a:bodyPr/>
          <a:lstStyle/>
          <a:p>
            <a:fld id="{80A91D6B-63D9-49ED-883D-03A5913657B7}" type="slidenum">
              <a:rPr lang="en-GB" smtClean="0"/>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MR imaging of the same patient. The sagittal T1-w (a) MR image shows a </a:t>
            </a:r>
            <a:r>
              <a:rPr lang="en-GB" dirty="0" err="1" smtClean="0"/>
              <a:t>hypointense</a:t>
            </a:r>
            <a:r>
              <a:rPr lang="en-GB" dirty="0" smtClean="0"/>
              <a:t> lobulated lesion (arrow). (b) The sagittal T2-w MR image shows the lesion with heterogeneous but predominantly high signal intensity (arrow). Note the superficial palpable component of the tumor (asterisks).</a:t>
            </a:r>
            <a:endParaRPr lang="en-GB" dirty="0"/>
          </a:p>
        </p:txBody>
      </p:sp>
      <p:sp>
        <p:nvSpPr>
          <p:cNvPr id="4" name="Slide Number Placeholder 3"/>
          <p:cNvSpPr>
            <a:spLocks noGrp="1"/>
          </p:cNvSpPr>
          <p:nvPr>
            <p:ph type="sldNum" sz="quarter" idx="10"/>
          </p:nvPr>
        </p:nvSpPr>
        <p:spPr/>
        <p:txBody>
          <a:bodyPr/>
          <a:lstStyle/>
          <a:p>
            <a:fld id="{80A91D6B-63D9-49ED-883D-03A5913657B7}" type="slidenum">
              <a:rPr lang="en-GB" smtClean="0"/>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Sagittal T1-weighted image demonstrates the dorsal location of the tumor, which enhances homogeneously. This tumor does not show any flow voids that may be seen with larger tumors. Note that the spinal cord rostral and caudal to the tumor is quite swollen from </a:t>
            </a:r>
            <a:r>
              <a:rPr lang="en-GB" dirty="0" err="1" smtClean="0"/>
              <a:t>edema</a:t>
            </a:r>
            <a:r>
              <a:rPr lang="en-GB" dirty="0" smtClean="0"/>
              <a:t>.</a:t>
            </a:r>
            <a:endParaRPr lang="en-GB" dirty="0"/>
          </a:p>
        </p:txBody>
      </p:sp>
      <p:sp>
        <p:nvSpPr>
          <p:cNvPr id="4" name="Slide Number Placeholder 3"/>
          <p:cNvSpPr>
            <a:spLocks noGrp="1"/>
          </p:cNvSpPr>
          <p:nvPr>
            <p:ph type="sldNum" sz="quarter" idx="10"/>
          </p:nvPr>
        </p:nvSpPr>
        <p:spPr/>
        <p:txBody>
          <a:bodyPr/>
          <a:lstStyle/>
          <a:p>
            <a:fld id="{80A91D6B-63D9-49ED-883D-03A5913657B7}" type="slidenum">
              <a:rPr lang="en-GB" smtClean="0"/>
              <a:t>28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t>9/22/2021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70" algn="l" defTabSz="457200" rtl="0" eaLnBrk="1" latinLnBrk="0" hangingPunct="1">
        <a:spcBef>
          <a:spcPct val="20000"/>
        </a:spcBef>
        <a:spcAft>
          <a:spcPts val="600"/>
        </a:spcAft>
        <a:buClr>
          <a:schemeClr val="tx2"/>
        </a:buClr>
        <a:buSzPct val="70000"/>
        <a:buFont typeface="Wingdings 2" panose="05020102010507070707"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90" indent="-269875" algn="l" defTabSz="457200" rtl="0" eaLnBrk="1" latinLnBrk="0" hangingPunct="1">
        <a:spcBef>
          <a:spcPct val="20000"/>
        </a:spcBef>
        <a:spcAft>
          <a:spcPts val="600"/>
        </a:spcAft>
        <a:buClr>
          <a:schemeClr val="tx2"/>
        </a:buClr>
        <a:buSzPct val="70000"/>
        <a:buFont typeface="Wingdings 2" panose="05020102010507070707"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160" indent="-215900" algn="l" defTabSz="457200" rtl="0" eaLnBrk="1" latinLnBrk="0" hangingPunct="1">
        <a:spcBef>
          <a:spcPct val="20000"/>
        </a:spcBef>
        <a:spcAft>
          <a:spcPts val="600"/>
        </a:spcAft>
        <a:buClr>
          <a:schemeClr val="tx2"/>
        </a:buClr>
        <a:buSzPct val="70000"/>
        <a:buFont typeface="Wingdings 2" panose="05020102010507070707"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860" indent="-2159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panose="05020102010507070707"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561722"/>
            <a:ext cx="9440034" cy="1828801"/>
          </a:xfrm>
        </p:spPr>
        <p:txBody>
          <a:bodyPr>
            <a:normAutofit/>
          </a:bodyPr>
          <a:lstStyle/>
          <a:p>
            <a:r>
              <a:rPr lang="en-GB" sz="7200" dirty="0" smtClean="0"/>
              <a:t>Spinal tumors</a:t>
            </a:r>
            <a:endParaRPr lang="en-GB" sz="7200" dirty="0"/>
          </a:p>
        </p:txBody>
      </p:sp>
      <p:sp>
        <p:nvSpPr>
          <p:cNvPr id="3" name="Subtitle 2"/>
          <p:cNvSpPr>
            <a:spLocks noGrp="1"/>
          </p:cNvSpPr>
          <p:nvPr>
            <p:ph type="subTitle" idx="1"/>
          </p:nvPr>
        </p:nvSpPr>
        <p:spPr>
          <a:xfrm>
            <a:off x="1370693" y="4027830"/>
            <a:ext cx="9440034" cy="1049867"/>
          </a:xfrm>
        </p:spPr>
        <p:txBody>
          <a:bodyPr>
            <a:normAutofit/>
          </a:bodyPr>
          <a:lstStyle/>
          <a:p>
            <a:r>
              <a:rPr lang="en-GB" sz="2800" dirty="0" smtClean="0"/>
              <a:t>Asem </a:t>
            </a:r>
            <a:r>
              <a:rPr lang="en-GB" sz="2800" dirty="0"/>
              <a:t>D</a:t>
            </a:r>
            <a:r>
              <a:rPr lang="en-GB" sz="2800" dirty="0" smtClean="0"/>
              <a:t>arab’a &amp; Rola </a:t>
            </a:r>
            <a:r>
              <a:rPr lang="en-GB" sz="2800" dirty="0"/>
              <a:t>K</a:t>
            </a:r>
            <a:r>
              <a:rPr lang="en-GB" sz="2800" dirty="0" smtClean="0"/>
              <a:t>hlifat</a:t>
            </a: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Osteosarcoma</a:t>
            </a:r>
            <a:endParaRPr lang="en-GB" dirty="0"/>
          </a:p>
        </p:txBody>
      </p:sp>
      <p:sp>
        <p:nvSpPr>
          <p:cNvPr id="3" name="Content Placeholder 2"/>
          <p:cNvSpPr>
            <a:spLocks noGrp="1"/>
          </p:cNvSpPr>
          <p:nvPr>
            <p:ph idx="1"/>
          </p:nvPr>
        </p:nvSpPr>
        <p:spPr>
          <a:xfrm>
            <a:off x="913795" y="1732449"/>
            <a:ext cx="6947095" cy="4058751"/>
          </a:xfrm>
        </p:spPr>
        <p:txBody>
          <a:bodyPr>
            <a:normAutofit/>
          </a:bodyPr>
          <a:lstStyle/>
          <a:p>
            <a:r>
              <a:rPr lang="en-GB" sz="2800" dirty="0"/>
              <a:t>a type of bone cancer that may originate in the spine but is more  common in the thigh and shin bones.</a:t>
            </a:r>
          </a:p>
          <a:p>
            <a:r>
              <a:rPr lang="en-GB" sz="2800" dirty="0"/>
              <a:t>most often in children, adolescents, and young adults.</a:t>
            </a:r>
          </a:p>
          <a:p>
            <a:r>
              <a:rPr lang="en-GB" sz="2800" dirty="0"/>
              <a:t>Males more than females.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032" y="64947"/>
            <a:ext cx="3770968" cy="67930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Chondrosarcoma</a:t>
            </a:r>
          </a:p>
        </p:txBody>
      </p:sp>
      <p:sp>
        <p:nvSpPr>
          <p:cNvPr id="3" name="Content Placeholder 2"/>
          <p:cNvSpPr>
            <a:spLocks noGrp="1"/>
          </p:cNvSpPr>
          <p:nvPr>
            <p:ph idx="1"/>
          </p:nvPr>
        </p:nvSpPr>
        <p:spPr>
          <a:xfrm>
            <a:off x="913795" y="1732449"/>
            <a:ext cx="6150682" cy="4058751"/>
          </a:xfrm>
        </p:spPr>
        <p:txBody>
          <a:bodyPr>
            <a:normAutofit/>
          </a:bodyPr>
          <a:lstStyle/>
          <a:p>
            <a:r>
              <a:rPr lang="en-GB" sz="2400" dirty="0"/>
              <a:t>a tumor that arises from cartilage cells around  the bone. Although uncommon in the spine, it can sometimes  develop as a primary cancer in the bones that form the spinal  column.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615" y="1732449"/>
            <a:ext cx="4492914" cy="44929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426" y="280219"/>
            <a:ext cx="10943303" cy="6577781"/>
          </a:xfrm>
        </p:spPr>
        <p:txBody>
          <a:bodyPr>
            <a:normAutofit/>
          </a:bodyPr>
          <a:lstStyle/>
          <a:p>
            <a:r>
              <a:rPr lang="en-GB" sz="2800" b="1" dirty="0"/>
              <a:t>	Multiple myeloma</a:t>
            </a:r>
            <a:r>
              <a:rPr lang="en-GB" sz="2800" b="1" dirty="0" smtClean="0"/>
              <a:t>:</a:t>
            </a:r>
          </a:p>
          <a:p>
            <a:pPr marL="36830" indent="0">
              <a:buNone/>
            </a:pPr>
            <a:r>
              <a:rPr lang="en-GB" sz="2400" dirty="0" smtClean="0"/>
              <a:t>  the </a:t>
            </a:r>
            <a:r>
              <a:rPr lang="en-GB" sz="2400" dirty="0"/>
              <a:t>most common primary  malignant tumor of bone</a:t>
            </a:r>
            <a:r>
              <a:rPr lang="en-GB" sz="2400" dirty="0" smtClean="0"/>
              <a:t>. ( </a:t>
            </a:r>
            <a:r>
              <a:rPr lang="en-GB" sz="2400" dirty="0" err="1" smtClean="0">
                <a:solidFill>
                  <a:srgbClr val="FF0000"/>
                </a:solidFill>
              </a:rPr>
              <a:t>osteolytic</a:t>
            </a:r>
            <a:r>
              <a:rPr lang="en-GB" sz="2400" dirty="0" smtClean="0">
                <a:solidFill>
                  <a:srgbClr val="FF0000"/>
                </a:solidFill>
              </a:rPr>
              <a:t> lesion )</a:t>
            </a:r>
            <a:endParaRPr lang="en-GB" sz="2400" dirty="0">
              <a:solidFill>
                <a:srgbClr val="FF0000"/>
              </a:solidFill>
            </a:endParaRPr>
          </a:p>
          <a:p>
            <a:pPr marL="36830" indent="0">
              <a:buNone/>
            </a:pPr>
            <a:r>
              <a:rPr lang="en-GB" sz="2400" dirty="0"/>
              <a:t>adults greater than 40 years of  age.</a:t>
            </a:r>
          </a:p>
          <a:p>
            <a:r>
              <a:rPr lang="en-GB" sz="2400" dirty="0" smtClean="0"/>
              <a:t>It </a:t>
            </a:r>
            <a:r>
              <a:rPr lang="en-GB" sz="2400" dirty="0"/>
              <a:t>tends to be generalized</a:t>
            </a:r>
            <a:r>
              <a:rPr lang="en-GB" sz="2400" dirty="0" smtClean="0"/>
              <a:t>, </a:t>
            </a:r>
            <a:r>
              <a:rPr lang="en-GB" sz="2400" dirty="0"/>
              <a:t>involving multiple bones.</a:t>
            </a:r>
          </a:p>
          <a:p>
            <a:r>
              <a:rPr lang="en-GB" sz="2400" dirty="0" smtClean="0"/>
              <a:t>back </a:t>
            </a:r>
            <a:r>
              <a:rPr lang="en-GB" sz="2400" dirty="0"/>
              <a:t>pain and involvement </a:t>
            </a:r>
            <a:r>
              <a:rPr lang="en-GB" sz="2400" dirty="0" smtClean="0"/>
              <a:t>of </a:t>
            </a:r>
            <a:r>
              <a:rPr lang="en-GB" sz="2400" dirty="0"/>
              <a:t>the spine is the most common  presenting complaint</a:t>
            </a:r>
            <a:r>
              <a:rPr lang="en-GB" sz="2400" dirty="0" smtClean="0"/>
              <a:t>.</a:t>
            </a:r>
          </a:p>
          <a:p>
            <a:r>
              <a:rPr lang="en-GB" sz="2400" dirty="0" smtClean="0"/>
              <a:t> </a:t>
            </a:r>
            <a:r>
              <a:rPr lang="en-GB" sz="2800" b="1" dirty="0"/>
              <a:t>Lymphoma</a:t>
            </a:r>
            <a:r>
              <a:rPr lang="en-GB" sz="2800" b="1" dirty="0" smtClean="0"/>
              <a:t>:</a:t>
            </a:r>
          </a:p>
          <a:p>
            <a:r>
              <a:rPr lang="en-GB" sz="2400" dirty="0"/>
              <a:t>A group of cancers that affect the cells of the immune system  called lymphocytes.</a:t>
            </a:r>
          </a:p>
          <a:p>
            <a:r>
              <a:rPr lang="en-GB" sz="2400" dirty="0"/>
              <a:t>It may develop in the spine as a primary tumor, but more often it  arises elsewhere and spreads to the spine.</a:t>
            </a:r>
          </a:p>
          <a:p>
            <a:r>
              <a:rPr lang="en-GB" sz="2400" dirty="0"/>
              <a:t>Extended from paravertebral LN Into vertebral body or through </a:t>
            </a:r>
            <a:r>
              <a:rPr lang="en-GB" sz="2400" dirty="0" err="1" smtClean="0"/>
              <a:t>foramena</a:t>
            </a:r>
            <a:r>
              <a:rPr lang="en-GB" sz="2400" dirty="0" smtClean="0"/>
              <a:t> </a:t>
            </a:r>
            <a:r>
              <a:rPr lang="en-GB" sz="2400" dirty="0"/>
              <a:t>to epidural space</a:t>
            </a:r>
          </a:p>
          <a:p>
            <a:endParaRPr lang="en-GB" sz="2400" b="1" dirty="0"/>
          </a:p>
          <a:p>
            <a:endParaRPr lang="en-GB" sz="2400" dirty="0"/>
          </a:p>
          <a:p>
            <a:endParaRPr lang="en-GB" sz="2800" b="1" dirty="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678426"/>
            <a:ext cx="10353762" cy="5545393"/>
          </a:xfrm>
        </p:spPr>
        <p:txBody>
          <a:bodyPr>
            <a:normAutofit/>
          </a:bodyPr>
          <a:lstStyle/>
          <a:p>
            <a:r>
              <a:rPr lang="en-GB" sz="2800" b="1" dirty="0" err="1" smtClean="0"/>
              <a:t>Chordoma</a:t>
            </a:r>
            <a:r>
              <a:rPr lang="en-GB" sz="2800" b="1" dirty="0" smtClean="0"/>
              <a:t>:</a:t>
            </a:r>
          </a:p>
          <a:p>
            <a:r>
              <a:rPr lang="en-GB" sz="2400" dirty="0"/>
              <a:t>A malignant bone tumor that can develop inside the spinal  column anywhere along its length</a:t>
            </a:r>
          </a:p>
          <a:p>
            <a:r>
              <a:rPr lang="en-GB" sz="2400" dirty="0"/>
              <a:t>It is most commonly seen in the sacrum.</a:t>
            </a:r>
          </a:p>
          <a:p>
            <a:pPr marL="36830" indent="0">
              <a:buNone/>
            </a:pPr>
            <a:endParaRPr lang="en-GB"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Spinal Cysts and </a:t>
            </a:r>
            <a:r>
              <a:rPr lang="en-GB" dirty="0" err="1"/>
              <a:t>Tumorlike</a:t>
            </a:r>
            <a:r>
              <a:rPr lang="en-GB" dirty="0"/>
              <a:t> Masses</a:t>
            </a:r>
          </a:p>
        </p:txBody>
      </p:sp>
      <p:sp>
        <p:nvSpPr>
          <p:cNvPr id="3" name="Content Placeholder 2"/>
          <p:cNvSpPr>
            <a:spLocks noGrp="1"/>
          </p:cNvSpPr>
          <p:nvPr>
            <p:ph idx="1"/>
          </p:nvPr>
        </p:nvSpPr>
        <p:spPr>
          <a:xfrm>
            <a:off x="707923" y="1732449"/>
            <a:ext cx="11149779" cy="4889577"/>
          </a:xfrm>
        </p:spPr>
        <p:txBody>
          <a:bodyPr>
            <a:noAutofit/>
          </a:bodyPr>
          <a:lstStyle/>
          <a:p>
            <a:r>
              <a:rPr lang="en-GB" sz="2800" dirty="0"/>
              <a:t>Eosinophilic granuloma: benign lesions, rare in adults, that affect bones  and may cause a collapse of the vertebrae; they are more common in the  mid-back</a:t>
            </a:r>
            <a:r>
              <a:rPr lang="en-GB" sz="2800" dirty="0" smtClean="0"/>
              <a:t>.</a:t>
            </a:r>
            <a:endParaRPr lang="en-GB" sz="2800" dirty="0"/>
          </a:p>
          <a:p>
            <a:r>
              <a:rPr lang="en-GB" sz="2800" dirty="0"/>
              <a:t>Epidural lipomatosis: excessive growth of fat inside the epidural space</a:t>
            </a:r>
            <a:r>
              <a:rPr lang="en-GB" sz="2800" dirty="0" smtClean="0"/>
              <a:t>.</a:t>
            </a:r>
            <a:endParaRPr lang="en-GB" sz="2800" dirty="0"/>
          </a:p>
          <a:p>
            <a:r>
              <a:rPr lang="en-GB" sz="2800" dirty="0"/>
              <a:t>Synovial cyst: a fluid-filled sac that typically forms in the lumbar spine  (lower back) around the vertebral joints, usually from a degenerative  process, and is benign</a:t>
            </a:r>
            <a:r>
              <a:rPr lang="en-GB" sz="2800" dirty="0" smtClean="0"/>
              <a:t>.</a:t>
            </a:r>
            <a:endParaRPr lang="en-GB" sz="2800" dirty="0"/>
          </a:p>
          <a:p>
            <a:r>
              <a:rPr lang="en-GB" sz="2800" dirty="0"/>
              <a:t>Arachnoid cyst: a fluid-filled sac that may cause separation in the  membranes enveloping the spinal cord and may protrude into the epidural  space</a:t>
            </a:r>
            <a:r>
              <a:rPr lang="en-GB" sz="2800" dirty="0" smtClean="0"/>
              <a:t>.</a:t>
            </a:r>
            <a:endParaRPr lang="en-GB"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spc="-10" dirty="0">
                <a:latin typeface="Carlito"/>
                <a:cs typeface="Carlito"/>
                <a:sym typeface="+mn-ea"/>
              </a:rPr>
              <a:t>Classification:</a:t>
            </a:r>
            <a:r>
              <a:rPr b="1" spc="-90" dirty="0">
                <a:latin typeface="Carlito"/>
                <a:cs typeface="Carlito"/>
                <a:sym typeface="+mn-ea"/>
              </a:rPr>
              <a:t> </a:t>
            </a:r>
            <a:r>
              <a:rPr b="1" spc="-30" dirty="0">
                <a:latin typeface="Carlito"/>
                <a:cs typeface="Carlito"/>
                <a:sym typeface="+mn-ea"/>
              </a:rPr>
              <a:t>Intradural</a:t>
            </a:r>
            <a:r>
              <a:rPr dirty="0">
                <a:latin typeface="Carlito"/>
                <a:cs typeface="Carlito"/>
              </a:rPr>
              <a:t/>
            </a:r>
            <a:br>
              <a:rPr dirty="0">
                <a:latin typeface="Carlito"/>
                <a:cs typeface="Carlito"/>
              </a:rPr>
            </a:br>
            <a:endParaRPr lang="en-US" dirty="0"/>
          </a:p>
        </p:txBody>
      </p:sp>
      <p:sp>
        <p:nvSpPr>
          <p:cNvPr id="4" name="Text Placeholder 3"/>
          <p:cNvSpPr>
            <a:spLocks noGrp="1"/>
          </p:cNvSpPr>
          <p:nvPr>
            <p:ph type="body" idx="1"/>
          </p:nvPr>
        </p:nvSpPr>
        <p:spPr/>
        <p:txBody>
          <a:bodyPr>
            <a:normAutofit fontScale="25000" lnSpcReduction="20000"/>
          </a:bodyPr>
          <a:lstStyle/>
          <a:p>
            <a:pPr marL="12700">
              <a:lnSpc>
                <a:spcPts val="3810"/>
              </a:lnSpc>
              <a:spcBef>
                <a:spcPts val="105"/>
              </a:spcBef>
            </a:pPr>
            <a:r>
              <a:rPr sz="9600" spc="-5" dirty="0">
                <a:latin typeface="Carlito"/>
                <a:cs typeface="Carlito"/>
                <a:sym typeface="+mn-ea"/>
              </a:rPr>
              <a:t>Extramedullary:</a:t>
            </a:r>
            <a:r>
              <a:rPr sz="9600" spc="-95" dirty="0">
                <a:latin typeface="Carlito"/>
                <a:cs typeface="Carlito"/>
                <a:sym typeface="+mn-ea"/>
              </a:rPr>
              <a:t> </a:t>
            </a:r>
            <a:r>
              <a:rPr sz="9600" spc="-5" dirty="0">
                <a:latin typeface="Carlito"/>
                <a:cs typeface="Carlito"/>
                <a:sym typeface="+mn-ea"/>
              </a:rPr>
              <a:t>~90%</a:t>
            </a:r>
            <a:endParaRPr sz="9600">
              <a:latin typeface="Carlito"/>
              <a:cs typeface="Carlito"/>
            </a:endParaRPr>
          </a:p>
          <a:p>
            <a:pPr marL="12700">
              <a:lnSpc>
                <a:spcPts val="1890"/>
              </a:lnSpc>
            </a:pPr>
            <a:r>
              <a:rPr sz="9600" spc="-5" dirty="0">
                <a:latin typeface="Carlito"/>
                <a:cs typeface="Carlito"/>
                <a:sym typeface="+mn-ea"/>
              </a:rPr>
              <a:t>in </a:t>
            </a:r>
            <a:r>
              <a:rPr sz="9600" spc="-10" dirty="0">
                <a:latin typeface="Carlito"/>
                <a:cs typeface="Carlito"/>
                <a:sym typeface="+mn-ea"/>
              </a:rPr>
              <a:t>subarachnoid</a:t>
            </a:r>
            <a:r>
              <a:rPr sz="9600" spc="15" dirty="0">
                <a:latin typeface="Carlito"/>
                <a:cs typeface="Carlito"/>
                <a:sym typeface="+mn-ea"/>
              </a:rPr>
              <a:t> </a:t>
            </a:r>
            <a:r>
              <a:rPr sz="9600" spc="-5" dirty="0">
                <a:latin typeface="Carlito"/>
                <a:cs typeface="Carlito"/>
                <a:sym typeface="+mn-ea"/>
              </a:rPr>
              <a:t>space</a:t>
            </a:r>
            <a:endParaRPr sz="9600">
              <a:latin typeface="Carlito"/>
              <a:cs typeface="Carlito"/>
            </a:endParaRPr>
          </a:p>
          <a:p>
            <a:endParaRPr lang="en-US" sz="9600"/>
          </a:p>
        </p:txBody>
      </p:sp>
      <p:sp>
        <p:nvSpPr>
          <p:cNvPr id="5" name="Content Placeholder 4"/>
          <p:cNvSpPr>
            <a:spLocks noGrp="1"/>
          </p:cNvSpPr>
          <p:nvPr>
            <p:ph sz="half" idx="2"/>
          </p:nvPr>
        </p:nvSpPr>
        <p:spPr/>
        <p:txBody>
          <a:bodyPr>
            <a:normAutofit fontScale="92500" lnSpcReduction="20000"/>
          </a:bodyPr>
          <a:lstStyle/>
          <a:p>
            <a:pPr marL="12700">
              <a:lnSpc>
                <a:spcPct val="100000"/>
              </a:lnSpc>
              <a:spcBef>
                <a:spcPts val="105"/>
              </a:spcBef>
            </a:pPr>
            <a:r>
              <a:rPr b="1" spc="-5" dirty="0">
                <a:latin typeface="Carlito"/>
                <a:cs typeface="Carlito"/>
                <a:sym typeface="+mn-ea"/>
              </a:rPr>
              <a:t>Schwannoma</a:t>
            </a:r>
            <a:endParaRPr>
              <a:latin typeface="Carlito"/>
              <a:cs typeface="Carlito"/>
            </a:endParaRPr>
          </a:p>
          <a:p>
            <a:pPr>
              <a:lnSpc>
                <a:spcPct val="100000"/>
              </a:lnSpc>
            </a:pPr>
            <a:endParaRPr>
              <a:latin typeface="Carlito"/>
              <a:cs typeface="Carlito"/>
            </a:endParaRPr>
          </a:p>
          <a:p>
            <a:pPr>
              <a:lnSpc>
                <a:spcPct val="100000"/>
              </a:lnSpc>
            </a:pPr>
            <a:endParaRPr>
              <a:latin typeface="Carlito"/>
              <a:cs typeface="Carlito"/>
            </a:endParaRPr>
          </a:p>
          <a:p>
            <a:pPr marL="12700">
              <a:lnSpc>
                <a:spcPct val="100000"/>
              </a:lnSpc>
              <a:spcBef>
                <a:spcPts val="5"/>
              </a:spcBef>
            </a:pPr>
            <a:r>
              <a:rPr b="1" spc="-5" dirty="0">
                <a:latin typeface="Carlito"/>
                <a:cs typeface="Carlito"/>
                <a:sym typeface="+mn-ea"/>
              </a:rPr>
              <a:t>Neurofibroma</a:t>
            </a:r>
            <a:endParaRPr>
              <a:latin typeface="Carlito"/>
              <a:cs typeface="Carlito"/>
            </a:endParaRPr>
          </a:p>
          <a:p>
            <a:pPr>
              <a:lnSpc>
                <a:spcPct val="100000"/>
              </a:lnSpc>
            </a:pPr>
            <a:endParaRPr>
              <a:latin typeface="Carlito"/>
              <a:cs typeface="Carlito"/>
            </a:endParaRPr>
          </a:p>
          <a:p>
            <a:pPr>
              <a:lnSpc>
                <a:spcPct val="100000"/>
              </a:lnSpc>
              <a:spcBef>
                <a:spcPts val="55"/>
              </a:spcBef>
            </a:pPr>
            <a:endParaRPr>
              <a:latin typeface="Carlito"/>
              <a:cs typeface="Carlito"/>
            </a:endParaRPr>
          </a:p>
          <a:p>
            <a:pPr marL="102235" indent="-90170">
              <a:lnSpc>
                <a:spcPct val="100000"/>
              </a:lnSpc>
              <a:spcBef>
                <a:spcPts val="5"/>
              </a:spcBef>
              <a:buSzPct val="95000"/>
              <a:buFont typeface="Arial" panose="020B0604020202020204"/>
              <a:buChar char="•"/>
              <a:tabLst>
                <a:tab pos="102870" algn="l"/>
              </a:tabLst>
            </a:pPr>
            <a:r>
              <a:rPr b="1" dirty="0">
                <a:latin typeface="Carlito"/>
                <a:cs typeface="Carlito"/>
                <a:sym typeface="+mn-ea"/>
              </a:rPr>
              <a:t>Meningioma</a:t>
            </a:r>
            <a:endParaRPr>
              <a:latin typeface="Carlito"/>
              <a:cs typeface="Carlito"/>
            </a:endParaRPr>
          </a:p>
          <a:p>
            <a:pPr>
              <a:lnSpc>
                <a:spcPct val="100000"/>
              </a:lnSpc>
              <a:spcBef>
                <a:spcPts val="25"/>
              </a:spcBef>
              <a:buFont typeface="Arial" panose="020B0604020202020204"/>
              <a:buChar char="•"/>
            </a:pPr>
            <a:endParaRPr>
              <a:latin typeface="Carlito"/>
              <a:cs typeface="Carlito"/>
            </a:endParaRPr>
          </a:p>
          <a:p>
            <a:pPr marL="12700" marR="5080">
              <a:lnSpc>
                <a:spcPts val="2210"/>
              </a:lnSpc>
              <a:buSzPct val="95000"/>
              <a:buFont typeface="Arial" panose="020B0604020202020204"/>
              <a:buChar char="•"/>
              <a:tabLst>
                <a:tab pos="102870" algn="l"/>
              </a:tabLst>
            </a:pPr>
            <a:r>
              <a:rPr b="1" spc="-5" dirty="0">
                <a:latin typeface="Carlito"/>
                <a:cs typeface="Carlito"/>
                <a:sym typeface="+mn-ea"/>
              </a:rPr>
              <a:t>Subarachnoid mets </a:t>
            </a:r>
            <a:r>
              <a:rPr b="1" dirty="0">
                <a:latin typeface="Carlito"/>
                <a:cs typeface="Carlito"/>
                <a:sym typeface="+mn-ea"/>
              </a:rPr>
              <a:t>(only 4% of spinal</a:t>
            </a:r>
            <a:r>
              <a:rPr b="1" spc="-114" dirty="0">
                <a:latin typeface="Carlito"/>
                <a:cs typeface="Carlito"/>
                <a:sym typeface="+mn-ea"/>
              </a:rPr>
              <a:t> </a:t>
            </a:r>
            <a:r>
              <a:rPr b="1" spc="-5" dirty="0">
                <a:latin typeface="Carlito"/>
                <a:cs typeface="Carlito"/>
                <a:sym typeface="+mn-ea"/>
              </a:rPr>
              <a:t>mets)  </a:t>
            </a:r>
            <a:r>
              <a:rPr b="1" spc="-110" dirty="0">
                <a:latin typeface="Arial" panose="020B0604020202020204"/>
                <a:cs typeface="Arial" panose="020B0604020202020204"/>
                <a:sym typeface="+mn-ea"/>
              </a:rPr>
              <a:t>or </a:t>
            </a:r>
            <a:r>
              <a:rPr b="1" spc="-150" dirty="0">
                <a:latin typeface="Arial" panose="020B0604020202020204"/>
                <a:cs typeface="Arial" panose="020B0604020202020204"/>
                <a:sym typeface="+mn-ea"/>
              </a:rPr>
              <a:t>“drop</a:t>
            </a:r>
            <a:r>
              <a:rPr b="1" spc="-145" dirty="0">
                <a:latin typeface="Arial" panose="020B0604020202020204"/>
                <a:cs typeface="Arial" panose="020B0604020202020204"/>
                <a:sym typeface="+mn-ea"/>
              </a:rPr>
              <a:t> </a:t>
            </a:r>
            <a:r>
              <a:rPr b="1" spc="-30" dirty="0">
                <a:latin typeface="Carlito"/>
                <a:cs typeface="Carlito"/>
                <a:sym typeface="+mn-ea"/>
              </a:rPr>
              <a:t>mets</a:t>
            </a:r>
            <a:r>
              <a:rPr b="1" spc="-30" dirty="0">
                <a:latin typeface="Arial" panose="020B0604020202020204"/>
                <a:cs typeface="Arial" panose="020B0604020202020204"/>
                <a:sym typeface="+mn-ea"/>
              </a:rPr>
              <a:t>”</a:t>
            </a:r>
            <a:endParaRPr>
              <a:latin typeface="Arial" panose="020B0604020202020204"/>
              <a:cs typeface="Arial" panose="020B0604020202020204"/>
            </a:endParaRPr>
          </a:p>
          <a:p>
            <a:endParaRPr lang="en-US"/>
          </a:p>
        </p:txBody>
      </p:sp>
      <p:sp>
        <p:nvSpPr>
          <p:cNvPr id="6" name="Text Placeholder 5"/>
          <p:cNvSpPr>
            <a:spLocks noGrp="1"/>
          </p:cNvSpPr>
          <p:nvPr>
            <p:ph type="body" sz="quarter" idx="3"/>
          </p:nvPr>
        </p:nvSpPr>
        <p:spPr/>
        <p:txBody>
          <a:bodyPr>
            <a:normAutofit fontScale="25000" lnSpcReduction="20000"/>
          </a:bodyPr>
          <a:lstStyle/>
          <a:p>
            <a:pPr marL="12700">
              <a:lnSpc>
                <a:spcPts val="3780"/>
              </a:lnSpc>
              <a:spcBef>
                <a:spcPts val="105"/>
              </a:spcBef>
            </a:pPr>
            <a:r>
              <a:rPr sz="9600" spc="-5" dirty="0">
                <a:latin typeface="Carlito"/>
                <a:cs typeface="Carlito"/>
                <a:sym typeface="+mn-ea"/>
              </a:rPr>
              <a:t>Intramedullary:</a:t>
            </a:r>
            <a:r>
              <a:rPr sz="9600" spc="-120" dirty="0">
                <a:latin typeface="Carlito"/>
                <a:cs typeface="Carlito"/>
                <a:sym typeface="+mn-ea"/>
              </a:rPr>
              <a:t> </a:t>
            </a:r>
            <a:r>
              <a:rPr sz="9600" spc="-5" dirty="0">
                <a:latin typeface="Carlito"/>
                <a:cs typeface="Carlito"/>
                <a:sym typeface="+mn-ea"/>
              </a:rPr>
              <a:t>~10%</a:t>
            </a:r>
            <a:endParaRPr sz="9600">
              <a:latin typeface="Carlito"/>
              <a:cs typeface="Carlito"/>
            </a:endParaRPr>
          </a:p>
          <a:p>
            <a:pPr marL="12700">
              <a:lnSpc>
                <a:spcPts val="2340"/>
              </a:lnSpc>
            </a:pPr>
            <a:r>
              <a:rPr sz="9600" spc="-5" dirty="0">
                <a:latin typeface="Carlito"/>
                <a:cs typeface="Carlito"/>
                <a:sym typeface="+mn-ea"/>
              </a:rPr>
              <a:t>within </a:t>
            </a:r>
            <a:r>
              <a:rPr sz="9600" dirty="0">
                <a:latin typeface="Carlito"/>
                <a:cs typeface="Carlito"/>
                <a:sym typeface="+mn-ea"/>
              </a:rPr>
              <a:t>spinal</a:t>
            </a:r>
            <a:r>
              <a:rPr sz="9600" spc="-60" dirty="0">
                <a:latin typeface="Carlito"/>
                <a:cs typeface="Carlito"/>
                <a:sym typeface="+mn-ea"/>
              </a:rPr>
              <a:t> </a:t>
            </a:r>
            <a:r>
              <a:rPr sz="9600" spc="-10" dirty="0">
                <a:latin typeface="Carlito"/>
                <a:cs typeface="Carlito"/>
                <a:sym typeface="+mn-ea"/>
              </a:rPr>
              <a:t>cord</a:t>
            </a:r>
            <a:endParaRPr sz="9600">
              <a:latin typeface="Carlito"/>
              <a:cs typeface="Carlito"/>
            </a:endParaRPr>
          </a:p>
          <a:p>
            <a:endParaRPr lang="en-US" sz="9600"/>
          </a:p>
        </p:txBody>
      </p:sp>
      <p:sp>
        <p:nvSpPr>
          <p:cNvPr id="7" name="Content Placeholder 6"/>
          <p:cNvSpPr>
            <a:spLocks noGrp="1"/>
          </p:cNvSpPr>
          <p:nvPr>
            <p:ph sz="quarter" idx="4"/>
          </p:nvPr>
        </p:nvSpPr>
        <p:spPr/>
        <p:txBody>
          <a:bodyPr>
            <a:normAutofit fontScale="97500" lnSpcReduction="10000"/>
          </a:bodyPr>
          <a:lstStyle/>
          <a:p>
            <a:pPr marL="12700">
              <a:lnSpc>
                <a:spcPct val="100000"/>
              </a:lnSpc>
              <a:spcBef>
                <a:spcPts val="105"/>
              </a:spcBef>
            </a:pPr>
            <a:r>
              <a:rPr b="1" dirty="0">
                <a:latin typeface="Carlito"/>
                <a:cs typeface="Carlito"/>
                <a:sym typeface="+mn-ea"/>
              </a:rPr>
              <a:t>Ependymoma</a:t>
            </a:r>
            <a:endParaRPr>
              <a:latin typeface="Carlito"/>
              <a:cs typeface="Carlito"/>
            </a:endParaRPr>
          </a:p>
          <a:p>
            <a:pPr>
              <a:lnSpc>
                <a:spcPct val="100000"/>
              </a:lnSpc>
            </a:pPr>
            <a:endParaRPr>
              <a:latin typeface="Carlito"/>
              <a:cs typeface="Carlito"/>
            </a:endParaRPr>
          </a:p>
          <a:p>
            <a:pPr>
              <a:lnSpc>
                <a:spcPct val="100000"/>
              </a:lnSpc>
              <a:spcBef>
                <a:spcPts val="5"/>
              </a:spcBef>
            </a:pPr>
            <a:endParaRPr>
              <a:latin typeface="Carlito"/>
              <a:cs typeface="Carlito"/>
            </a:endParaRPr>
          </a:p>
          <a:p>
            <a:pPr marL="12700">
              <a:lnSpc>
                <a:spcPct val="100000"/>
              </a:lnSpc>
            </a:pPr>
            <a:r>
              <a:rPr b="1" spc="-5" dirty="0">
                <a:latin typeface="Carlito"/>
                <a:cs typeface="Carlito"/>
                <a:sym typeface="+mn-ea"/>
              </a:rPr>
              <a:t>Astrocytoma</a:t>
            </a:r>
          </a:p>
          <a:p>
            <a:pPr marL="12700">
              <a:lnSpc>
                <a:spcPct val="100000"/>
              </a:lnSpc>
            </a:pPr>
            <a:endParaRPr>
              <a:latin typeface="Carlito"/>
              <a:cs typeface="Carlito"/>
            </a:endParaRPr>
          </a:p>
          <a:p>
            <a:pPr marL="12700">
              <a:lnSpc>
                <a:spcPct val="100000"/>
              </a:lnSpc>
              <a:spcBef>
                <a:spcPts val="100"/>
              </a:spcBef>
            </a:pPr>
            <a:r>
              <a:rPr b="1" spc="-5" dirty="0">
                <a:latin typeface="Carlito"/>
                <a:cs typeface="Carlito"/>
                <a:sym typeface="+mn-ea"/>
              </a:rPr>
              <a:t>Hemangioblastoma</a:t>
            </a:r>
            <a:endParaRPr>
              <a:latin typeface="Carlito"/>
              <a:cs typeface="Carlito"/>
            </a:endParaRPr>
          </a:p>
          <a:p>
            <a:pPr>
              <a:lnSpc>
                <a:spcPct val="100000"/>
              </a:lnSpc>
            </a:pPr>
            <a:endParaRPr>
              <a:latin typeface="Carlito"/>
              <a:cs typeface="Carlito"/>
            </a:endParaRPr>
          </a:p>
          <a:p>
            <a:pPr>
              <a:lnSpc>
                <a:spcPct val="100000"/>
              </a:lnSpc>
              <a:spcBef>
                <a:spcPts val="20"/>
              </a:spcBef>
            </a:pPr>
            <a:endParaRPr>
              <a:latin typeface="Carlito"/>
              <a:cs typeface="Carlito"/>
            </a:endParaRPr>
          </a:p>
          <a:p>
            <a:pPr marL="12700">
              <a:lnSpc>
                <a:spcPct val="100000"/>
              </a:lnSpc>
            </a:pPr>
            <a:r>
              <a:rPr b="1" spc="-5" dirty="0">
                <a:latin typeface="Carlito"/>
                <a:cs typeface="Carlito"/>
                <a:sym typeface="+mn-ea"/>
              </a:rPr>
              <a:t>Mets </a:t>
            </a:r>
            <a:r>
              <a:rPr b="1" dirty="0">
                <a:latin typeface="Carlito"/>
                <a:cs typeface="Carlito"/>
                <a:sym typeface="+mn-ea"/>
              </a:rPr>
              <a:t>(only 2% of spinal</a:t>
            </a:r>
            <a:r>
              <a:rPr b="1" spc="-114" dirty="0">
                <a:latin typeface="Carlito"/>
                <a:cs typeface="Carlito"/>
                <a:sym typeface="+mn-ea"/>
              </a:rPr>
              <a:t> </a:t>
            </a:r>
            <a:r>
              <a:rPr b="1" spc="-5" dirty="0">
                <a:latin typeface="Carlito"/>
                <a:cs typeface="Carlito"/>
                <a:sym typeface="+mn-ea"/>
              </a:rPr>
              <a:t>mets)</a:t>
            </a:r>
            <a:endParaRPr>
              <a:latin typeface="Carlito"/>
              <a:cs typeface="Carlito"/>
            </a:endParaRPr>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4801" y="124375"/>
            <a:ext cx="10353762" cy="970450"/>
          </a:xfrm>
        </p:spPr>
        <p:txBody>
          <a:bodyPr>
            <a:noAutofit/>
          </a:bodyPr>
          <a:lstStyle/>
          <a:p>
            <a:r>
              <a:rPr dirty="0">
                <a:solidFill>
                  <a:schemeClr val="tx1"/>
                </a:solidFill>
                <a:latin typeface="Carlito"/>
                <a:cs typeface="Carlito"/>
                <a:sym typeface="+mn-ea"/>
              </a:rPr>
              <a:t>Benign Spinal </a:t>
            </a:r>
            <a:r>
              <a:rPr spc="-5" dirty="0">
                <a:solidFill>
                  <a:schemeClr val="tx1"/>
                </a:solidFill>
                <a:latin typeface="Carlito"/>
                <a:cs typeface="Carlito"/>
                <a:sym typeface="+mn-ea"/>
              </a:rPr>
              <a:t>tumors-Spinal</a:t>
            </a:r>
            <a:r>
              <a:rPr spc="-105" dirty="0">
                <a:solidFill>
                  <a:schemeClr val="tx1"/>
                </a:solidFill>
                <a:latin typeface="Carlito"/>
                <a:cs typeface="Carlito"/>
                <a:sym typeface="+mn-ea"/>
              </a:rPr>
              <a:t> </a:t>
            </a:r>
            <a:r>
              <a:rPr spc="-5" dirty="0" smtClean="0">
                <a:solidFill>
                  <a:schemeClr val="tx1"/>
                </a:solidFill>
                <a:latin typeface="Carlito"/>
                <a:cs typeface="Carlito"/>
                <a:sym typeface="+mn-ea"/>
              </a:rPr>
              <a:t>meningioma</a:t>
            </a:r>
            <a:endParaRPr lang="en-US" dirty="0">
              <a:solidFill>
                <a:schemeClr val="tx1"/>
              </a:solidFill>
            </a:endParaRPr>
          </a:p>
        </p:txBody>
      </p:sp>
      <p:sp>
        <p:nvSpPr>
          <p:cNvPr id="8" name="Content Placeholder 7"/>
          <p:cNvSpPr>
            <a:spLocks noGrp="1"/>
          </p:cNvSpPr>
          <p:nvPr>
            <p:ph sz="half" idx="1"/>
          </p:nvPr>
        </p:nvSpPr>
        <p:spPr>
          <a:xfrm>
            <a:off x="459126" y="1580050"/>
            <a:ext cx="5181600" cy="4351338"/>
          </a:xfrm>
        </p:spPr>
        <p:txBody>
          <a:bodyPr>
            <a:normAutofit/>
          </a:bodyPr>
          <a:lstStyle/>
          <a:p>
            <a:pPr marL="12700">
              <a:lnSpc>
                <a:spcPct val="100000"/>
              </a:lnSpc>
              <a:spcBef>
                <a:spcPts val="100"/>
              </a:spcBef>
            </a:pPr>
            <a:r>
              <a:rPr sz="2400" dirty="0">
                <a:latin typeface="Carlito"/>
                <a:cs typeface="Carlito"/>
                <a:sym typeface="+mn-ea"/>
              </a:rPr>
              <a:t>is </a:t>
            </a:r>
            <a:r>
              <a:rPr sz="2400" b="1" dirty="0">
                <a:latin typeface="Carlito"/>
                <a:cs typeface="Carlito"/>
                <a:sym typeface="+mn-ea"/>
              </a:rPr>
              <a:t>the </a:t>
            </a:r>
            <a:r>
              <a:rPr sz="2400" b="1" spc="-15" dirty="0">
                <a:latin typeface="Carlito"/>
                <a:cs typeface="Carlito"/>
                <a:sym typeface="+mn-ea"/>
              </a:rPr>
              <a:t>most </a:t>
            </a:r>
            <a:r>
              <a:rPr sz="2400" b="1" spc="-10" dirty="0">
                <a:latin typeface="Carlito"/>
                <a:cs typeface="Carlito"/>
                <a:sym typeface="+mn-ea"/>
              </a:rPr>
              <a:t>common </a:t>
            </a:r>
            <a:r>
              <a:rPr sz="2400" b="1" dirty="0">
                <a:latin typeface="Carlito"/>
                <a:cs typeface="Carlito"/>
                <a:sym typeface="+mn-ea"/>
              </a:rPr>
              <a:t>spinal </a:t>
            </a:r>
            <a:r>
              <a:rPr sz="2400" b="1" spc="-15" dirty="0">
                <a:latin typeface="Carlito"/>
                <a:cs typeface="Carlito"/>
                <a:sym typeface="+mn-ea"/>
              </a:rPr>
              <a:t>cord </a:t>
            </a:r>
            <a:r>
              <a:rPr sz="2400" b="1" spc="-5" dirty="0">
                <a:latin typeface="Carlito"/>
                <a:cs typeface="Carlito"/>
                <a:sym typeface="+mn-ea"/>
              </a:rPr>
              <a:t>tumor</a:t>
            </a:r>
            <a:r>
              <a:rPr sz="2400" spc="-5" dirty="0">
                <a:latin typeface="Carlito"/>
                <a:cs typeface="Carlito"/>
                <a:sym typeface="+mn-ea"/>
              </a:rPr>
              <a:t>.</a:t>
            </a:r>
            <a:r>
              <a:rPr sz="2400" spc="50" dirty="0">
                <a:latin typeface="Carlito"/>
                <a:cs typeface="Carlito"/>
                <a:sym typeface="+mn-ea"/>
              </a:rPr>
              <a:t> </a:t>
            </a:r>
            <a:r>
              <a:rPr sz="2400" spc="-15" dirty="0">
                <a:latin typeface="Carlito"/>
                <a:cs typeface="Carlito"/>
                <a:sym typeface="+mn-ea"/>
              </a:rPr>
              <a:t>predominate</a:t>
            </a:r>
            <a:endParaRPr sz="2400" dirty="0">
              <a:latin typeface="Carlito"/>
              <a:cs typeface="Carlito"/>
            </a:endParaRPr>
          </a:p>
          <a:p>
            <a:pPr marL="12700">
              <a:lnSpc>
                <a:spcPct val="100000"/>
              </a:lnSpc>
            </a:pPr>
            <a:r>
              <a:rPr sz="2400" b="1" spc="-20" dirty="0">
                <a:latin typeface="Carlito"/>
                <a:cs typeface="Carlito"/>
                <a:sym typeface="+mn-ea"/>
              </a:rPr>
              <a:t>after </a:t>
            </a:r>
            <a:r>
              <a:rPr sz="2400" b="1" dirty="0">
                <a:latin typeface="Carlito"/>
                <a:cs typeface="Carlito"/>
                <a:sym typeface="+mn-ea"/>
              </a:rPr>
              <a:t>the </a:t>
            </a:r>
            <a:r>
              <a:rPr sz="2400" b="1" spc="-10" dirty="0">
                <a:latin typeface="Carlito"/>
                <a:cs typeface="Carlito"/>
                <a:sym typeface="+mn-ea"/>
              </a:rPr>
              <a:t>fourth</a:t>
            </a:r>
            <a:r>
              <a:rPr sz="2400" b="1" spc="15" dirty="0">
                <a:latin typeface="Carlito"/>
                <a:cs typeface="Carlito"/>
                <a:sym typeface="+mn-ea"/>
              </a:rPr>
              <a:t> </a:t>
            </a:r>
            <a:r>
              <a:rPr sz="2400" b="1" spc="-5" dirty="0">
                <a:latin typeface="Carlito"/>
                <a:cs typeface="Carlito"/>
                <a:sym typeface="+mn-ea"/>
              </a:rPr>
              <a:t>decade</a:t>
            </a:r>
            <a:endParaRPr sz="2400" dirty="0">
              <a:latin typeface="Carlito"/>
              <a:cs typeface="Carlito"/>
            </a:endParaRPr>
          </a:p>
          <a:p>
            <a:pPr marL="114300">
              <a:lnSpc>
                <a:spcPct val="100000"/>
              </a:lnSpc>
              <a:tabLst>
                <a:tab pos="1754505" algn="l"/>
              </a:tabLst>
            </a:pPr>
            <a:r>
              <a:rPr sz="2400" spc="-15" dirty="0">
                <a:latin typeface="Carlito"/>
                <a:cs typeface="Carlito"/>
                <a:sym typeface="+mn-ea"/>
              </a:rPr>
              <a:t>more</a:t>
            </a:r>
            <a:r>
              <a:rPr sz="2400" spc="-25" dirty="0">
                <a:latin typeface="Carlito"/>
                <a:cs typeface="Carlito"/>
                <a:sym typeface="+mn-ea"/>
              </a:rPr>
              <a:t> </a:t>
            </a:r>
            <a:r>
              <a:rPr sz="2400" dirty="0" err="1" smtClean="0">
                <a:latin typeface="Carlito"/>
                <a:cs typeface="Carlito"/>
                <a:sym typeface="+mn-ea"/>
              </a:rPr>
              <a:t>i</a:t>
            </a:r>
            <a:r>
              <a:rPr lang="en-GB" sz="2400" dirty="0" smtClean="0">
                <a:latin typeface="Carlito"/>
                <a:cs typeface="Carlito"/>
                <a:sym typeface="+mn-ea"/>
              </a:rPr>
              <a:t>n </a:t>
            </a:r>
            <a:r>
              <a:rPr sz="2400" b="1" spc="-15" dirty="0" smtClean="0">
                <a:latin typeface="Carlito"/>
                <a:cs typeface="Carlito"/>
                <a:sym typeface="+mn-ea"/>
              </a:rPr>
              <a:t>female</a:t>
            </a:r>
            <a:endParaRPr sz="2400" dirty="0">
              <a:latin typeface="Carlito"/>
              <a:cs typeface="Carlito"/>
            </a:endParaRPr>
          </a:p>
          <a:p>
            <a:pPr marL="12700" marR="5080">
              <a:lnSpc>
                <a:spcPct val="100000"/>
              </a:lnSpc>
            </a:pPr>
            <a:r>
              <a:rPr sz="2400" spc="-10" dirty="0">
                <a:latin typeface="Carlito"/>
                <a:cs typeface="Carlito"/>
                <a:sym typeface="+mn-ea"/>
              </a:rPr>
              <a:t>They </a:t>
            </a:r>
            <a:r>
              <a:rPr sz="2400" dirty="0">
                <a:latin typeface="Carlito"/>
                <a:cs typeface="Carlito"/>
                <a:sym typeface="+mn-ea"/>
              </a:rPr>
              <a:t>arise </a:t>
            </a:r>
            <a:r>
              <a:rPr sz="2400" spc="-20" dirty="0">
                <a:latin typeface="Carlito"/>
                <a:cs typeface="Carlito"/>
                <a:sym typeface="+mn-ea"/>
              </a:rPr>
              <a:t>from </a:t>
            </a:r>
            <a:r>
              <a:rPr sz="2400" b="1" spc="-5" dirty="0">
                <a:solidFill>
                  <a:srgbClr val="FF0000"/>
                </a:solidFill>
                <a:latin typeface="Carlito"/>
                <a:cs typeface="Carlito"/>
                <a:sym typeface="+mn-ea"/>
              </a:rPr>
              <a:t>meningothelial cells </a:t>
            </a:r>
            <a:r>
              <a:rPr sz="2400" b="1" spc="-10" dirty="0">
                <a:solidFill>
                  <a:srgbClr val="FF0000"/>
                </a:solidFill>
                <a:latin typeface="Carlito"/>
                <a:cs typeface="Carlito"/>
                <a:sym typeface="+mn-ea"/>
              </a:rPr>
              <a:t>that </a:t>
            </a:r>
            <a:r>
              <a:rPr sz="2400" b="1" spc="-15" dirty="0">
                <a:solidFill>
                  <a:srgbClr val="FF0000"/>
                </a:solidFill>
                <a:latin typeface="Carlito"/>
                <a:cs typeface="Carlito"/>
                <a:sym typeface="+mn-ea"/>
              </a:rPr>
              <a:t>are </a:t>
            </a:r>
            <a:r>
              <a:rPr sz="2400" b="1" spc="-20" dirty="0">
                <a:solidFill>
                  <a:srgbClr val="FF0000"/>
                </a:solidFill>
                <a:latin typeface="Carlito"/>
                <a:cs typeface="Carlito"/>
                <a:sym typeface="+mn-ea"/>
              </a:rPr>
              <a:t>clustered  </a:t>
            </a:r>
            <a:r>
              <a:rPr sz="2400" b="1" spc="-10" dirty="0">
                <a:solidFill>
                  <a:srgbClr val="FF0000"/>
                </a:solidFill>
                <a:latin typeface="Carlito"/>
                <a:cs typeface="Carlito"/>
                <a:sym typeface="+mn-ea"/>
              </a:rPr>
              <a:t>around </a:t>
            </a:r>
            <a:r>
              <a:rPr sz="2400" b="1" dirty="0">
                <a:solidFill>
                  <a:srgbClr val="FF0000"/>
                </a:solidFill>
                <a:latin typeface="Carlito"/>
                <a:cs typeface="Carlito"/>
                <a:sym typeface="+mn-ea"/>
              </a:rPr>
              <a:t>the spinal nerve</a:t>
            </a:r>
            <a:r>
              <a:rPr sz="2400" b="1" spc="5" dirty="0">
                <a:solidFill>
                  <a:srgbClr val="FF0000"/>
                </a:solidFill>
                <a:latin typeface="Carlito"/>
                <a:cs typeface="Carlito"/>
                <a:sym typeface="+mn-ea"/>
              </a:rPr>
              <a:t> </a:t>
            </a:r>
            <a:r>
              <a:rPr sz="2400" b="1" spc="-15" dirty="0">
                <a:solidFill>
                  <a:srgbClr val="FF0000"/>
                </a:solidFill>
                <a:latin typeface="Carlito"/>
                <a:cs typeface="Carlito"/>
                <a:sym typeface="+mn-ea"/>
              </a:rPr>
              <a:t>roots.</a:t>
            </a:r>
            <a:endParaRPr sz="2400" dirty="0">
              <a:latin typeface="Carlito"/>
              <a:cs typeface="Carlito"/>
            </a:endParaRPr>
          </a:p>
          <a:p>
            <a:pPr marL="12700">
              <a:lnSpc>
                <a:spcPct val="100000"/>
              </a:lnSpc>
              <a:spcBef>
                <a:spcPts val="35"/>
              </a:spcBef>
            </a:pPr>
            <a:r>
              <a:rPr sz="2400" b="1" spc="-5" dirty="0">
                <a:latin typeface="Carlito"/>
                <a:cs typeface="Carlito"/>
                <a:sym typeface="+mn-ea"/>
              </a:rPr>
              <a:t>80% </a:t>
            </a:r>
            <a:r>
              <a:rPr sz="2400" b="1" spc="-10" dirty="0">
                <a:latin typeface="Carlito"/>
                <a:cs typeface="Carlito"/>
                <a:sym typeface="+mn-ea"/>
              </a:rPr>
              <a:t>in </a:t>
            </a:r>
            <a:r>
              <a:rPr sz="2400" b="1" spc="-5" dirty="0">
                <a:latin typeface="Carlito"/>
                <a:cs typeface="Carlito"/>
                <a:sym typeface="+mn-ea"/>
              </a:rPr>
              <a:t>T-spine (15%</a:t>
            </a:r>
            <a:r>
              <a:rPr sz="2400" b="1" spc="40" dirty="0">
                <a:latin typeface="Carlito"/>
                <a:cs typeface="Carlito"/>
                <a:sym typeface="+mn-ea"/>
              </a:rPr>
              <a:t> </a:t>
            </a:r>
            <a:r>
              <a:rPr sz="2400" b="1" spc="-5" dirty="0">
                <a:latin typeface="Carlito"/>
                <a:cs typeface="Carlito"/>
                <a:sym typeface="+mn-ea"/>
              </a:rPr>
              <a:t>C-spine)</a:t>
            </a:r>
            <a:endParaRPr sz="2400" dirty="0">
              <a:latin typeface="Carlito"/>
              <a:cs typeface="Carlito"/>
            </a:endParaRPr>
          </a:p>
          <a:p>
            <a:endParaRPr lang="en-US" sz="2400" dirty="0"/>
          </a:p>
        </p:txBody>
      </p:sp>
      <p:pic>
        <p:nvPicPr>
          <p:cNvPr id="10" name="Content Placeholder 9" descr="mmmmmmmmmmm"/>
          <p:cNvPicPr>
            <a:picLocks noGrp="1" noChangeAspect="1"/>
          </p:cNvPicPr>
          <p:nvPr>
            <p:ph sz="half" idx="2"/>
          </p:nvPr>
        </p:nvPicPr>
        <p:blipFill>
          <a:blip r:embed="rId2"/>
          <a:stretch>
            <a:fillRect/>
          </a:stretch>
        </p:blipFill>
        <p:spPr>
          <a:xfrm>
            <a:off x="8734667" y="1094825"/>
            <a:ext cx="3457333" cy="3153632"/>
          </a:xfrm>
          <a:prstGeom prst="rect">
            <a:avLst/>
          </a:prstGeom>
        </p:spPr>
      </p:pic>
      <p:pic>
        <p:nvPicPr>
          <p:cNvPr id="11" name="Picture 10" descr="nnnnnnnnnnnnn"/>
          <p:cNvPicPr>
            <a:picLocks noChangeAspect="1"/>
          </p:cNvPicPr>
          <p:nvPr/>
        </p:nvPicPr>
        <p:blipFill>
          <a:blip r:embed="rId3"/>
          <a:stretch>
            <a:fillRect/>
          </a:stretch>
        </p:blipFill>
        <p:spPr>
          <a:xfrm>
            <a:off x="7161530" y="4248457"/>
            <a:ext cx="5030470" cy="31108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spc="-5" dirty="0">
                <a:latin typeface="Carlito"/>
                <a:cs typeface="Carlito"/>
                <a:sym typeface="+mn-ea"/>
              </a:rPr>
              <a:t>Spinal</a:t>
            </a:r>
            <a:r>
              <a:rPr b="1" spc="-35" dirty="0">
                <a:latin typeface="Carlito"/>
                <a:cs typeface="Carlito"/>
                <a:sym typeface="+mn-ea"/>
              </a:rPr>
              <a:t> </a:t>
            </a:r>
            <a:r>
              <a:rPr b="1" spc="-10" dirty="0">
                <a:latin typeface="Carlito"/>
                <a:cs typeface="Carlito"/>
                <a:sym typeface="+mn-ea"/>
              </a:rPr>
              <a:t>Meningioma</a:t>
            </a:r>
            <a:r>
              <a:rPr>
                <a:latin typeface="Carlito"/>
                <a:cs typeface="Carlito"/>
              </a:rPr>
              <a:t/>
            </a:r>
            <a:br>
              <a:rPr>
                <a:latin typeface="Carlito"/>
                <a:cs typeface="Carlito"/>
              </a:rPr>
            </a:br>
            <a:endParaRPr lang="en-US"/>
          </a:p>
        </p:txBody>
      </p:sp>
      <p:sp>
        <p:nvSpPr>
          <p:cNvPr id="3" name="Content Placeholder 2"/>
          <p:cNvSpPr>
            <a:spLocks noGrp="1"/>
          </p:cNvSpPr>
          <p:nvPr>
            <p:ph idx="1"/>
          </p:nvPr>
        </p:nvSpPr>
        <p:spPr/>
        <p:txBody>
          <a:bodyPr>
            <a:normAutofit/>
          </a:bodyPr>
          <a:lstStyle/>
          <a:p>
            <a:pPr marL="450215" indent="-438150">
              <a:lnSpc>
                <a:spcPct val="100000"/>
              </a:lnSpc>
              <a:spcBef>
                <a:spcPts val="1080"/>
              </a:spcBef>
              <a:buFont typeface="Arial" panose="020B0604020202020204"/>
              <a:buChar char="•"/>
              <a:tabLst>
                <a:tab pos="450215" algn="l"/>
                <a:tab pos="450850" algn="l"/>
              </a:tabLst>
            </a:pPr>
            <a:r>
              <a:rPr sz="2400" spc="-5" dirty="0">
                <a:solidFill>
                  <a:schemeClr val="tx1"/>
                </a:solidFill>
                <a:latin typeface="Carlito"/>
                <a:cs typeface="Carlito"/>
                <a:sym typeface="+mn-ea"/>
              </a:rPr>
              <a:t>Middle-aged </a:t>
            </a:r>
            <a:r>
              <a:rPr sz="2400" spc="-10" dirty="0">
                <a:solidFill>
                  <a:schemeClr val="tx1"/>
                </a:solidFill>
                <a:latin typeface="Carlito"/>
                <a:cs typeface="Carlito"/>
                <a:sym typeface="+mn-ea"/>
              </a:rPr>
              <a:t>women (80%</a:t>
            </a:r>
            <a:r>
              <a:rPr sz="2400" spc="-105" dirty="0">
                <a:solidFill>
                  <a:schemeClr val="tx1"/>
                </a:solidFill>
                <a:latin typeface="Carlito"/>
                <a:cs typeface="Carlito"/>
                <a:sym typeface="+mn-ea"/>
              </a:rPr>
              <a:t> </a:t>
            </a:r>
            <a:r>
              <a:rPr sz="2400" spc="-10" dirty="0">
                <a:solidFill>
                  <a:schemeClr val="tx1"/>
                </a:solidFill>
                <a:latin typeface="Carlito"/>
                <a:cs typeface="Carlito"/>
                <a:sym typeface="+mn-ea"/>
              </a:rPr>
              <a:t>women)</a:t>
            </a:r>
            <a:endParaRPr sz="2400" dirty="0">
              <a:solidFill>
                <a:schemeClr val="tx1"/>
              </a:solidFill>
              <a:latin typeface="Carlito"/>
              <a:cs typeface="Carlito"/>
            </a:endParaRPr>
          </a:p>
          <a:p>
            <a:pPr algn="l">
              <a:buFont typeface="Arial" panose="020B0604020202020204" pitchFamily="34" charset="0"/>
              <a:buChar char="•"/>
            </a:pPr>
            <a:r>
              <a:rPr lang="en-US" sz="2800" dirty="0">
                <a:solidFill>
                  <a:schemeClr val="tx1"/>
                </a:solidFill>
                <a:latin typeface="proxima-nova"/>
                <a:sym typeface="+mn-ea"/>
              </a:rPr>
              <a:t>Spinal meningioma </a:t>
            </a:r>
            <a:r>
              <a:rPr lang="en-US" sz="2800" b="1" u="sng" dirty="0">
                <a:solidFill>
                  <a:srgbClr val="FF0000"/>
                </a:solidFill>
                <a:latin typeface="proxima-nova"/>
                <a:sym typeface="+mn-ea"/>
              </a:rPr>
              <a:t>symptoms</a:t>
            </a:r>
            <a:r>
              <a:rPr lang="en-US" sz="2800" dirty="0">
                <a:solidFill>
                  <a:schemeClr val="tx1"/>
                </a:solidFill>
                <a:latin typeface="proxima-nova"/>
                <a:sym typeface="+mn-ea"/>
              </a:rPr>
              <a:t> may include</a:t>
            </a:r>
            <a:r>
              <a:rPr lang="en-US" sz="2800" dirty="0" smtClean="0">
                <a:solidFill>
                  <a:schemeClr val="tx1"/>
                </a:solidFill>
                <a:latin typeface="proxima-nova"/>
                <a:sym typeface="+mn-ea"/>
              </a:rPr>
              <a:t>:</a:t>
            </a:r>
            <a:endParaRPr lang="en-US" sz="2800" dirty="0">
              <a:solidFill>
                <a:schemeClr val="tx1"/>
              </a:solidFill>
              <a:latin typeface="proxima-nova"/>
            </a:endParaRPr>
          </a:p>
          <a:p>
            <a:pPr algn="l">
              <a:buFont typeface="Arial" panose="020B0604020202020204" pitchFamily="34" charset="0"/>
              <a:buChar char="•"/>
            </a:pPr>
            <a:r>
              <a:rPr lang="en-US" sz="2400" dirty="0">
                <a:solidFill>
                  <a:schemeClr val="tx1"/>
                </a:solidFill>
                <a:latin typeface="proxima-nova"/>
                <a:sym typeface="+mn-ea"/>
              </a:rPr>
              <a:t>Difficulty walking or maintaining balance </a:t>
            </a:r>
            <a:endParaRPr lang="en-US" sz="2400" dirty="0">
              <a:solidFill>
                <a:schemeClr val="tx1"/>
              </a:solidFill>
              <a:latin typeface="proxima-nova"/>
            </a:endParaRPr>
          </a:p>
          <a:p>
            <a:pPr algn="l">
              <a:buFont typeface="Arial" panose="020B0604020202020204" pitchFamily="34" charset="0"/>
              <a:buChar char="•"/>
            </a:pPr>
            <a:r>
              <a:rPr lang="en-US" sz="2400" dirty="0">
                <a:solidFill>
                  <a:schemeClr val="tx1"/>
                </a:solidFill>
                <a:latin typeface="proxima-nova"/>
                <a:sym typeface="+mn-ea"/>
              </a:rPr>
              <a:t>Weakness</a:t>
            </a:r>
            <a:endParaRPr lang="en-US" sz="2400" dirty="0">
              <a:solidFill>
                <a:schemeClr val="tx1"/>
              </a:solidFill>
              <a:latin typeface="proxima-nova"/>
            </a:endParaRPr>
          </a:p>
          <a:p>
            <a:pPr algn="l">
              <a:buFont typeface="Arial" panose="020B0604020202020204" pitchFamily="34" charset="0"/>
              <a:buChar char="•"/>
            </a:pPr>
            <a:r>
              <a:rPr lang="en-US" sz="2400" dirty="0">
                <a:solidFill>
                  <a:schemeClr val="tx1"/>
                </a:solidFill>
                <a:latin typeface="proxima-nova"/>
                <a:sym typeface="+mn-ea"/>
              </a:rPr>
              <a:t>Pain at the tumor site</a:t>
            </a:r>
            <a:endParaRPr lang="en-US" sz="2400" dirty="0">
              <a:solidFill>
                <a:schemeClr val="tx1"/>
              </a:solidFill>
              <a:latin typeface="proxima-nova"/>
            </a:endParaRPr>
          </a:p>
          <a:p>
            <a:pPr algn="l">
              <a:buFont typeface="Arial" panose="020B0604020202020204" pitchFamily="34" charset="0"/>
              <a:buChar char="•"/>
            </a:pPr>
            <a:r>
              <a:rPr lang="en-US" sz="2400" dirty="0">
                <a:solidFill>
                  <a:schemeClr val="tx1"/>
                </a:solidFill>
                <a:latin typeface="proxima-nova"/>
                <a:sym typeface="+mn-ea"/>
              </a:rPr>
              <a:t>Loss of bowel or bladder control </a:t>
            </a:r>
            <a:endParaRPr lang="en-US" sz="2400" dirty="0">
              <a:solidFill>
                <a:schemeClr val="tx1"/>
              </a:solidFill>
              <a:latin typeface="proxima-nova"/>
            </a:endParaRPr>
          </a:p>
          <a:p>
            <a:pPr algn="l">
              <a:buFont typeface="Arial" panose="020B0604020202020204" pitchFamily="34" charset="0"/>
              <a:buChar char="•"/>
            </a:pPr>
            <a:r>
              <a:rPr lang="en-US" sz="2400" dirty="0">
                <a:solidFill>
                  <a:schemeClr val="tx1"/>
                </a:solidFill>
                <a:latin typeface="proxima-nova"/>
                <a:sym typeface="+mn-ea"/>
              </a:rPr>
              <a:t>Loss of sensation</a:t>
            </a:r>
            <a:endParaRPr lang="en-US" sz="2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910" y="0"/>
            <a:ext cx="10515600" cy="1325563"/>
          </a:xfrm>
        </p:spPr>
        <p:txBody>
          <a:bodyPr>
            <a:normAutofit/>
          </a:bodyPr>
          <a:lstStyle/>
          <a:p>
            <a:r>
              <a:rPr dirty="0">
                <a:solidFill>
                  <a:schemeClr val="tx1"/>
                </a:solidFill>
                <a:latin typeface="Carlito"/>
                <a:cs typeface="Carlito"/>
                <a:sym typeface="+mn-ea"/>
              </a:rPr>
              <a:t>Benign Spinal</a:t>
            </a:r>
            <a:r>
              <a:rPr spc="-65" dirty="0">
                <a:solidFill>
                  <a:schemeClr val="tx1"/>
                </a:solidFill>
                <a:latin typeface="Carlito"/>
                <a:cs typeface="Carlito"/>
                <a:sym typeface="+mn-ea"/>
              </a:rPr>
              <a:t> </a:t>
            </a:r>
            <a:r>
              <a:rPr spc="-10" dirty="0">
                <a:solidFill>
                  <a:schemeClr val="tx1"/>
                </a:solidFill>
                <a:latin typeface="Carlito"/>
                <a:cs typeface="Carlito"/>
                <a:sym typeface="+mn-ea"/>
              </a:rPr>
              <a:t>tumors-Schwannomas</a:t>
            </a:r>
            <a:endParaRPr lang="en-US" dirty="0">
              <a:solidFill>
                <a:schemeClr val="tx1"/>
              </a:solidFill>
            </a:endParaRPr>
          </a:p>
        </p:txBody>
      </p:sp>
      <p:sp>
        <p:nvSpPr>
          <p:cNvPr id="3" name="Content Placeholder 2"/>
          <p:cNvSpPr>
            <a:spLocks noGrp="1"/>
          </p:cNvSpPr>
          <p:nvPr>
            <p:ph sz="half" idx="1"/>
          </p:nvPr>
        </p:nvSpPr>
        <p:spPr>
          <a:xfrm>
            <a:off x="163195" y="1325563"/>
            <a:ext cx="7402728" cy="5778500"/>
          </a:xfrm>
        </p:spPr>
        <p:txBody>
          <a:bodyPr>
            <a:noAutofit/>
          </a:bodyPr>
          <a:lstStyle/>
          <a:p>
            <a:pPr indent="-228600" algn="l" rtl="0">
              <a:lnSpc>
                <a:spcPct val="90000"/>
              </a:lnSpc>
              <a:spcAft>
                <a:spcPts val="600"/>
              </a:spcAft>
              <a:buFont typeface="Arial" panose="020B0604020202020204" pitchFamily="34" charset="0"/>
              <a:buChar char="•"/>
            </a:pPr>
            <a:r>
              <a:rPr lang="en-US" sz="2400" dirty="0">
                <a:solidFill>
                  <a:schemeClr val="tx1"/>
                </a:solidFill>
                <a:effectLst/>
                <a:sym typeface="+mn-ea"/>
              </a:rPr>
              <a:t>A </a:t>
            </a:r>
            <a:r>
              <a:rPr lang="en-US" sz="2400" dirty="0" err="1">
                <a:solidFill>
                  <a:schemeClr val="tx1"/>
                </a:solidFill>
                <a:effectLst/>
                <a:sym typeface="+mn-ea"/>
              </a:rPr>
              <a:t>schwannoma</a:t>
            </a:r>
            <a:r>
              <a:rPr lang="en-US" sz="2400" dirty="0">
                <a:solidFill>
                  <a:schemeClr val="tx1"/>
                </a:solidFill>
                <a:effectLst/>
                <a:sym typeface="+mn-ea"/>
              </a:rPr>
              <a:t> is a spinal tumor that arises from the lining of the nerve cells of the spine.</a:t>
            </a:r>
            <a:endParaRPr lang="en-US" sz="2400" b="0" i="0" dirty="0">
              <a:solidFill>
                <a:schemeClr val="tx1"/>
              </a:solidFill>
              <a:effectLst/>
            </a:endParaRPr>
          </a:p>
          <a:p>
            <a:pPr indent="-228600" algn="l" rtl="0">
              <a:lnSpc>
                <a:spcPct val="90000"/>
              </a:lnSpc>
              <a:spcAft>
                <a:spcPts val="600"/>
              </a:spcAft>
              <a:buFont typeface="Arial" panose="020B0604020202020204" pitchFamily="34" charset="0"/>
              <a:buChar char="•"/>
            </a:pPr>
            <a:r>
              <a:rPr lang="en-US" sz="2400" dirty="0">
                <a:solidFill>
                  <a:schemeClr val="tx1"/>
                </a:solidFill>
                <a:effectLst/>
                <a:sym typeface="+mn-ea"/>
              </a:rPr>
              <a:t> The nerves of the spine are insulated by a protective sheath called myelin, which transmits nerve impulses throughout the body.</a:t>
            </a:r>
            <a:endParaRPr lang="en-US" sz="2400" b="0" i="0" dirty="0">
              <a:solidFill>
                <a:schemeClr val="tx1"/>
              </a:solidFill>
              <a:effectLst/>
            </a:endParaRPr>
          </a:p>
          <a:p>
            <a:pPr indent="-228600" algn="l" rtl="0">
              <a:lnSpc>
                <a:spcPct val="90000"/>
              </a:lnSpc>
              <a:spcAft>
                <a:spcPts val="600"/>
              </a:spcAft>
              <a:buFont typeface="Arial" panose="020B0604020202020204" pitchFamily="34" charset="0"/>
              <a:buChar char="•"/>
            </a:pPr>
            <a:r>
              <a:rPr lang="en-US" sz="2400" b="1" u="sng" dirty="0">
                <a:solidFill>
                  <a:schemeClr val="tx1"/>
                </a:solidFill>
                <a:effectLst/>
                <a:sym typeface="+mn-ea"/>
              </a:rPr>
              <a:t>Schwann cells </a:t>
            </a:r>
            <a:r>
              <a:rPr lang="en-US" sz="2400" dirty="0">
                <a:solidFill>
                  <a:schemeClr val="tx1"/>
                </a:solidFill>
                <a:effectLst/>
                <a:sym typeface="+mn-ea"/>
              </a:rPr>
              <a:t>create the myelin sheath of the nerves.</a:t>
            </a:r>
            <a:endParaRPr lang="en-US" sz="2400" b="0" i="0" dirty="0">
              <a:solidFill>
                <a:schemeClr val="tx1"/>
              </a:solidFill>
              <a:effectLst/>
            </a:endParaRPr>
          </a:p>
          <a:p>
            <a:pPr indent="-228600" algn="l" rtl="0">
              <a:lnSpc>
                <a:spcPct val="90000"/>
              </a:lnSpc>
              <a:spcAft>
                <a:spcPts val="600"/>
              </a:spcAft>
              <a:buFont typeface="Arial" panose="020B0604020202020204" pitchFamily="34" charset="0"/>
              <a:buChar char="•"/>
            </a:pPr>
            <a:r>
              <a:rPr lang="en-US" sz="2400" dirty="0">
                <a:solidFill>
                  <a:schemeClr val="tx1"/>
                </a:solidFill>
                <a:effectLst/>
                <a:sym typeface="+mn-ea"/>
              </a:rPr>
              <a:t>When a </a:t>
            </a:r>
            <a:r>
              <a:rPr lang="en-US" sz="2400" dirty="0" err="1">
                <a:solidFill>
                  <a:schemeClr val="tx1"/>
                </a:solidFill>
                <a:effectLst/>
                <a:sym typeface="+mn-ea"/>
              </a:rPr>
              <a:t>schwannoma</a:t>
            </a:r>
            <a:r>
              <a:rPr lang="en-US" sz="2400" dirty="0">
                <a:solidFill>
                  <a:schemeClr val="tx1"/>
                </a:solidFill>
                <a:effectLst/>
                <a:sym typeface="+mn-ea"/>
              </a:rPr>
              <a:t> tumor develops, it forms around the tissue of the myelin sheath</a:t>
            </a:r>
            <a:endParaRPr sz="2400" b="1" spc="-10" dirty="0">
              <a:solidFill>
                <a:schemeClr val="tx1"/>
              </a:solidFill>
              <a:latin typeface="Cambria" panose="02040503050406030204" charset="0"/>
              <a:cs typeface="Cambria" panose="02040503050406030204" charset="0"/>
              <a:sym typeface="+mn-ea"/>
            </a:endParaRPr>
          </a:p>
          <a:p>
            <a:pPr marL="12700" marR="2664460">
              <a:lnSpc>
                <a:spcPct val="100000"/>
              </a:lnSpc>
              <a:spcBef>
                <a:spcPts val="100"/>
              </a:spcBef>
            </a:pPr>
            <a:endParaRPr b="1" spc="-10" dirty="0">
              <a:latin typeface="Cambria" panose="02040503050406030204" charset="0"/>
              <a:cs typeface="Cambria" panose="02040503050406030204" charset="0"/>
              <a:sym typeface="+mn-ea"/>
            </a:endParaRPr>
          </a:p>
          <a:p>
            <a:pPr marL="12700" marR="2664460">
              <a:lnSpc>
                <a:spcPct val="100000"/>
              </a:lnSpc>
              <a:spcBef>
                <a:spcPts val="100"/>
              </a:spcBef>
            </a:pPr>
            <a:endParaRPr sz="1700" b="1" spc="-10" dirty="0">
              <a:latin typeface="Cambria" panose="02040503050406030204" charset="0"/>
              <a:cs typeface="Cambria" panose="02040503050406030204" charset="0"/>
              <a:sym typeface="+mn-ea"/>
            </a:endParaRPr>
          </a:p>
          <a:p>
            <a:pPr marL="12700">
              <a:lnSpc>
                <a:spcPts val="2655"/>
              </a:lnSpc>
            </a:pPr>
            <a:endParaRPr sz="1700" dirty="0">
              <a:latin typeface="Carlito"/>
              <a:cs typeface="Carlito"/>
              <a:sym typeface="+mn-ea"/>
            </a:endParaRPr>
          </a:p>
          <a:p>
            <a:pPr marL="12700">
              <a:lnSpc>
                <a:spcPts val="2655"/>
              </a:lnSpc>
            </a:pPr>
            <a:endParaRPr sz="1700" dirty="0">
              <a:latin typeface="Carlito"/>
              <a:cs typeface="Carlito"/>
              <a:sym typeface="+mn-ea"/>
            </a:endParaRPr>
          </a:p>
          <a:p>
            <a:pPr marL="12700">
              <a:lnSpc>
                <a:spcPts val="2655"/>
              </a:lnSpc>
            </a:pPr>
            <a:endParaRPr sz="1700" dirty="0">
              <a:latin typeface="Carlito"/>
              <a:cs typeface="Carlito"/>
              <a:sym typeface="+mn-ea"/>
            </a:endParaRPr>
          </a:p>
          <a:p>
            <a:pPr marL="12700">
              <a:lnSpc>
                <a:spcPts val="2655"/>
              </a:lnSpc>
            </a:pPr>
            <a:endParaRPr sz="1700" dirty="0">
              <a:latin typeface="Carlito"/>
              <a:cs typeface="Carlito"/>
              <a:sym typeface="+mn-ea"/>
            </a:endParaRPr>
          </a:p>
          <a:p>
            <a:pPr marL="12700">
              <a:lnSpc>
                <a:spcPts val="2655"/>
              </a:lnSpc>
            </a:pPr>
            <a:endParaRPr sz="1700" dirty="0">
              <a:latin typeface="Carlito"/>
              <a:cs typeface="Carlito"/>
            </a:endParaRPr>
          </a:p>
          <a:p>
            <a:endParaRPr lang="en-US" sz="1100" dirty="0">
              <a:latin typeface="Carlito"/>
              <a:cs typeface="Carlito"/>
            </a:endParaRPr>
          </a:p>
        </p:txBody>
      </p:sp>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56855" y="1447104"/>
            <a:ext cx="4335145" cy="43865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53" y="336698"/>
            <a:ext cx="10353762" cy="970450"/>
          </a:xfrm>
        </p:spPr>
        <p:txBody>
          <a:bodyPr>
            <a:normAutofit fontScale="90000"/>
          </a:bodyPr>
          <a:lstStyle/>
          <a:p>
            <a:r>
              <a:rPr dirty="0">
                <a:solidFill>
                  <a:schemeClr val="tx1"/>
                </a:solidFill>
                <a:latin typeface="Carlito"/>
                <a:cs typeface="Carlito"/>
                <a:sym typeface="+mn-ea"/>
              </a:rPr>
              <a:t>Benign Spinal</a:t>
            </a:r>
            <a:r>
              <a:rPr spc="-65" dirty="0">
                <a:solidFill>
                  <a:schemeClr val="tx1"/>
                </a:solidFill>
                <a:latin typeface="Carlito"/>
                <a:cs typeface="Carlito"/>
                <a:sym typeface="+mn-ea"/>
              </a:rPr>
              <a:t> </a:t>
            </a:r>
            <a:r>
              <a:rPr spc="-10" dirty="0">
                <a:solidFill>
                  <a:schemeClr val="tx1"/>
                </a:solidFill>
                <a:latin typeface="Carlito"/>
                <a:cs typeface="Carlito"/>
                <a:sym typeface="+mn-ea"/>
              </a:rPr>
              <a:t>tumors-Schwannomas</a:t>
            </a:r>
            <a:r>
              <a:rPr lang="en-US" dirty="0"/>
              <a:t/>
            </a:r>
            <a:br>
              <a:rPr lang="en-US" dirty="0"/>
            </a:br>
            <a:endParaRPr lang="en-US" dirty="0"/>
          </a:p>
        </p:txBody>
      </p:sp>
      <p:sp>
        <p:nvSpPr>
          <p:cNvPr id="5" name="Content Placeholder 4"/>
          <p:cNvSpPr>
            <a:spLocks noGrp="1"/>
          </p:cNvSpPr>
          <p:nvPr>
            <p:ph sz="half" idx="1"/>
          </p:nvPr>
        </p:nvSpPr>
        <p:spPr>
          <a:xfrm>
            <a:off x="109220" y="1158875"/>
            <a:ext cx="7849235" cy="4351655"/>
          </a:xfrm>
        </p:spPr>
        <p:txBody>
          <a:bodyPr/>
          <a:lstStyle/>
          <a:p>
            <a:pPr marL="12700" marR="2664460">
              <a:lnSpc>
                <a:spcPct val="100000"/>
              </a:lnSpc>
              <a:spcBef>
                <a:spcPts val="100"/>
              </a:spcBef>
            </a:pPr>
            <a:r>
              <a:rPr sz="2400" b="1" spc="-10" dirty="0">
                <a:latin typeface="Cambria" panose="02040503050406030204" charset="0"/>
                <a:cs typeface="Cambria" panose="02040503050406030204" charset="0"/>
                <a:sym typeface="+mn-ea"/>
              </a:rPr>
              <a:t>encapsulated, </a:t>
            </a:r>
            <a:r>
              <a:rPr sz="2400" b="1" spc="-5" dirty="0">
                <a:latin typeface="Cambria" panose="02040503050406030204" charset="0"/>
                <a:cs typeface="Cambria" panose="02040503050406030204" charset="0"/>
                <a:sym typeface="+mn-ea"/>
              </a:rPr>
              <a:t>solitary </a:t>
            </a:r>
            <a:r>
              <a:rPr sz="2400" spc="-10" dirty="0">
                <a:latin typeface="Cambria" panose="02040503050406030204" charset="0"/>
                <a:cs typeface="Cambria" panose="02040503050406030204" charset="0"/>
                <a:sym typeface="+mn-ea"/>
              </a:rPr>
              <a:t>tumors </a:t>
            </a:r>
            <a:r>
              <a:rPr sz="2400" spc="-5" dirty="0">
                <a:latin typeface="Cambria" panose="02040503050406030204" charset="0"/>
                <a:cs typeface="Cambria" panose="02040503050406030204" charset="0"/>
                <a:sym typeface="+mn-ea"/>
              </a:rPr>
              <a:t>that derive </a:t>
            </a:r>
            <a:r>
              <a:rPr sz="2400" spc="-10" dirty="0">
                <a:latin typeface="Cambria" panose="02040503050406030204" charset="0"/>
                <a:cs typeface="Cambria" panose="02040503050406030204" charset="0"/>
                <a:sym typeface="+mn-ea"/>
              </a:rPr>
              <a:t>from</a:t>
            </a:r>
            <a:r>
              <a:rPr lang="en-US" sz="2400" spc="-10" dirty="0">
                <a:latin typeface="Cambria" panose="02040503050406030204" charset="0"/>
                <a:cs typeface="Cambria" panose="02040503050406030204" charset="0"/>
                <a:sym typeface="+mn-ea"/>
              </a:rPr>
              <a:t> </a:t>
            </a:r>
            <a:r>
              <a:rPr sz="2400" b="1" spc="-5" dirty="0">
                <a:latin typeface="Cambria" panose="02040503050406030204" charset="0"/>
                <a:cs typeface="Cambria" panose="02040503050406030204" charset="0"/>
                <a:sym typeface="+mn-ea"/>
              </a:rPr>
              <a:t>Schwann cells </a:t>
            </a:r>
            <a:r>
              <a:rPr sz="2400" dirty="0">
                <a:latin typeface="Cambria" panose="02040503050406030204" charset="0"/>
                <a:cs typeface="Cambria" panose="02040503050406030204" charset="0"/>
                <a:sym typeface="+mn-ea"/>
              </a:rPr>
              <a:t>.  </a:t>
            </a:r>
          </a:p>
          <a:p>
            <a:pPr marL="12700" marR="2664460">
              <a:lnSpc>
                <a:spcPct val="100000"/>
              </a:lnSpc>
              <a:spcBef>
                <a:spcPts val="100"/>
              </a:spcBef>
            </a:pPr>
            <a:r>
              <a:rPr sz="2400" spc="-5" dirty="0">
                <a:latin typeface="Cambria" panose="02040503050406030204" charset="0"/>
                <a:cs typeface="Cambria" panose="02040503050406030204" charset="0"/>
                <a:sym typeface="+mn-ea"/>
              </a:rPr>
              <a:t>They </a:t>
            </a:r>
            <a:r>
              <a:rPr sz="2400" dirty="0">
                <a:latin typeface="Cambria" panose="02040503050406030204" charset="0"/>
                <a:cs typeface="Cambria" panose="02040503050406030204" charset="0"/>
                <a:sym typeface="+mn-ea"/>
              </a:rPr>
              <a:t>arise </a:t>
            </a:r>
            <a:r>
              <a:rPr sz="2400" spc="-5" dirty="0">
                <a:latin typeface="Cambria" panose="02040503050406030204" charset="0"/>
                <a:cs typeface="Cambria" panose="02040503050406030204" charset="0"/>
                <a:sym typeface="+mn-ea"/>
              </a:rPr>
              <a:t>adjacent </a:t>
            </a:r>
            <a:r>
              <a:rPr sz="2400" spc="-25" dirty="0">
                <a:latin typeface="Cambria" panose="02040503050406030204" charset="0"/>
                <a:cs typeface="Cambria" panose="02040503050406030204" charset="0"/>
                <a:sym typeface="+mn-ea"/>
              </a:rPr>
              <a:t>to, </a:t>
            </a:r>
            <a:r>
              <a:rPr sz="2400" dirty="0">
                <a:latin typeface="Cambria" panose="02040503050406030204" charset="0"/>
                <a:cs typeface="Cambria" panose="02040503050406030204" charset="0"/>
                <a:sym typeface="+mn-ea"/>
              </a:rPr>
              <a:t>and </a:t>
            </a:r>
            <a:r>
              <a:rPr sz="2400" spc="-5" dirty="0">
                <a:latin typeface="Cambria" panose="02040503050406030204" charset="0"/>
                <a:cs typeface="Cambria" panose="02040503050406030204" charset="0"/>
                <a:sym typeface="+mn-ea"/>
              </a:rPr>
              <a:t>displace </a:t>
            </a:r>
            <a:r>
              <a:rPr sz="2400" dirty="0">
                <a:latin typeface="Cambria" panose="02040503050406030204" charset="0"/>
                <a:cs typeface="Cambria" panose="02040503050406030204" charset="0"/>
                <a:sym typeface="+mn-ea"/>
              </a:rPr>
              <a:t>the </a:t>
            </a:r>
            <a:r>
              <a:rPr sz="2400" spc="-15" dirty="0">
                <a:latin typeface="Cambria" panose="02040503050406030204" charset="0"/>
                <a:cs typeface="Cambria" panose="02040503050406030204" charset="0"/>
                <a:sym typeface="+mn-ea"/>
              </a:rPr>
              <a:t>involved </a:t>
            </a:r>
            <a:r>
              <a:rPr sz="2400" b="1" dirty="0">
                <a:latin typeface="Cambria" panose="02040503050406030204" charset="0"/>
                <a:cs typeface="Cambria" panose="02040503050406030204" charset="0"/>
                <a:sym typeface="+mn-ea"/>
              </a:rPr>
              <a:t>nerve</a:t>
            </a:r>
            <a:r>
              <a:rPr sz="2400" b="1" spc="80" dirty="0">
                <a:latin typeface="Cambria" panose="02040503050406030204" charset="0"/>
                <a:cs typeface="Cambria" panose="02040503050406030204" charset="0"/>
                <a:sym typeface="+mn-ea"/>
              </a:rPr>
              <a:t> </a:t>
            </a:r>
            <a:r>
              <a:rPr sz="2400" b="1" spc="-10" dirty="0">
                <a:latin typeface="Cambria" panose="02040503050406030204" charset="0"/>
                <a:cs typeface="Cambria" panose="02040503050406030204" charset="0"/>
                <a:sym typeface="+mn-ea"/>
              </a:rPr>
              <a:t>root</a:t>
            </a:r>
            <a:r>
              <a:rPr sz="2400" spc="-10" dirty="0">
                <a:latin typeface="Cambria" panose="02040503050406030204" charset="0"/>
                <a:cs typeface="Cambria" panose="02040503050406030204" charset="0"/>
                <a:sym typeface="+mn-ea"/>
              </a:rPr>
              <a:t>.</a:t>
            </a:r>
            <a:endParaRPr sz="2400" dirty="0">
              <a:latin typeface="Cambria" panose="02040503050406030204" charset="0"/>
              <a:cs typeface="Cambria" panose="02040503050406030204" charset="0"/>
            </a:endParaRPr>
          </a:p>
          <a:p>
            <a:pPr marL="12700" marR="5080">
              <a:lnSpc>
                <a:spcPts val="2810"/>
              </a:lnSpc>
              <a:spcBef>
                <a:spcPts val="250"/>
              </a:spcBef>
            </a:pPr>
            <a:r>
              <a:rPr sz="2400" spc="-5" dirty="0">
                <a:latin typeface="Cambria" panose="02040503050406030204" charset="0"/>
                <a:cs typeface="Cambria" panose="02040503050406030204" charset="0"/>
                <a:sym typeface="+mn-ea"/>
              </a:rPr>
              <a:t>Schwannomas </a:t>
            </a:r>
            <a:r>
              <a:rPr sz="2400" dirty="0">
                <a:latin typeface="Cambria" panose="02040503050406030204" charset="0"/>
                <a:cs typeface="Cambria" panose="02040503050406030204" charset="0"/>
                <a:sym typeface="+mn-ea"/>
              </a:rPr>
              <a:t>and </a:t>
            </a:r>
            <a:r>
              <a:rPr sz="2400" spc="-10" dirty="0">
                <a:latin typeface="Cambria" panose="02040503050406030204" charset="0"/>
                <a:cs typeface="Cambria" panose="02040503050406030204" charset="0"/>
                <a:sym typeface="+mn-ea"/>
              </a:rPr>
              <a:t>neurofibromas </a:t>
            </a:r>
            <a:r>
              <a:rPr sz="2400" spc="-5" dirty="0">
                <a:latin typeface="Cambria" panose="02040503050406030204" charset="0"/>
                <a:cs typeface="Cambria" panose="02040503050406030204" charset="0"/>
                <a:sym typeface="+mn-ea"/>
              </a:rPr>
              <a:t>typically </a:t>
            </a:r>
            <a:r>
              <a:rPr sz="2400" spc="-15" dirty="0">
                <a:latin typeface="Cambria" panose="02040503050406030204" charset="0"/>
                <a:cs typeface="Cambria" panose="02040503050406030204" charset="0"/>
                <a:sym typeface="+mn-ea"/>
              </a:rPr>
              <a:t>involve </a:t>
            </a:r>
            <a:r>
              <a:rPr sz="2400" b="1" spc="-5" dirty="0">
                <a:latin typeface="Cambria" panose="02040503050406030204" charset="0"/>
                <a:cs typeface="Cambria" panose="02040503050406030204" charset="0"/>
                <a:sym typeface="+mn-ea"/>
              </a:rPr>
              <a:t>the </a:t>
            </a:r>
            <a:r>
              <a:rPr sz="2400" b="1" spc="-10" dirty="0">
                <a:latin typeface="Cambria" panose="02040503050406030204" charset="0"/>
                <a:cs typeface="Cambria" panose="02040503050406030204" charset="0"/>
                <a:sym typeface="+mn-ea"/>
              </a:rPr>
              <a:t>dorsal </a:t>
            </a:r>
            <a:r>
              <a:rPr sz="2400" b="1" dirty="0">
                <a:latin typeface="Cambria" panose="02040503050406030204" charset="0"/>
                <a:cs typeface="Cambria" panose="02040503050406030204" charset="0"/>
                <a:sym typeface="+mn-ea"/>
              </a:rPr>
              <a:t>sensory </a:t>
            </a:r>
            <a:r>
              <a:rPr sz="2400" b="1" spc="-5" dirty="0">
                <a:latin typeface="Cambria" panose="02040503050406030204" charset="0"/>
                <a:cs typeface="Cambria" panose="02040503050406030204" charset="0"/>
                <a:sym typeface="+mn-ea"/>
              </a:rPr>
              <a:t>nerve </a:t>
            </a:r>
            <a:r>
              <a:rPr sz="2400" b="1" spc="-10" dirty="0">
                <a:latin typeface="Cambria" panose="02040503050406030204" charset="0"/>
                <a:cs typeface="Cambria" panose="02040503050406030204" charset="0"/>
                <a:sym typeface="+mn-ea"/>
              </a:rPr>
              <a:t>roots</a:t>
            </a:r>
            <a:r>
              <a:rPr sz="2400" spc="-10" dirty="0">
                <a:latin typeface="Cambria" panose="02040503050406030204" charset="0"/>
                <a:cs typeface="Cambria" panose="02040503050406030204" charset="0"/>
                <a:sym typeface="+mn-ea"/>
              </a:rPr>
              <a:t>.  </a:t>
            </a:r>
            <a:r>
              <a:rPr sz="2400" spc="-5" dirty="0">
                <a:latin typeface="Cambria" panose="02040503050406030204" charset="0"/>
                <a:cs typeface="Cambria" panose="02040503050406030204" charset="0"/>
                <a:sym typeface="+mn-ea"/>
              </a:rPr>
              <a:t>Depending upon </a:t>
            </a:r>
            <a:r>
              <a:rPr sz="2400" dirty="0">
                <a:latin typeface="Cambria" panose="02040503050406030204" charset="0"/>
                <a:cs typeface="Cambria" panose="02040503050406030204" charset="0"/>
                <a:sym typeface="+mn-ea"/>
              </a:rPr>
              <a:t>their </a:t>
            </a:r>
            <a:r>
              <a:rPr sz="2400" spc="-10" dirty="0">
                <a:latin typeface="Cambria" panose="02040503050406030204" charset="0"/>
                <a:cs typeface="Cambria" panose="02040503050406030204" charset="0"/>
                <a:sym typeface="+mn-ea"/>
              </a:rPr>
              <a:t>site </a:t>
            </a:r>
            <a:r>
              <a:rPr sz="2400" spc="-5" dirty="0">
                <a:latin typeface="Cambria" panose="02040503050406030204" charset="0"/>
                <a:cs typeface="Cambria" panose="02040503050406030204" charset="0"/>
                <a:sym typeface="+mn-ea"/>
              </a:rPr>
              <a:t>of origin, they </a:t>
            </a:r>
            <a:r>
              <a:rPr sz="2400" spc="-10" dirty="0">
                <a:latin typeface="Cambria" panose="02040503050406030204" charset="0"/>
                <a:cs typeface="Cambria" panose="02040503050406030204" charset="0"/>
                <a:sym typeface="+mn-ea"/>
              </a:rPr>
              <a:t>can </a:t>
            </a:r>
            <a:r>
              <a:rPr sz="2400" spc="-5" dirty="0">
                <a:latin typeface="Cambria" panose="02040503050406030204" charset="0"/>
                <a:cs typeface="Cambria" panose="02040503050406030204" charset="0"/>
                <a:sym typeface="+mn-ea"/>
              </a:rPr>
              <a:t>be </a:t>
            </a:r>
            <a:r>
              <a:rPr sz="2400" spc="-15" dirty="0">
                <a:latin typeface="Cambria" panose="02040503050406030204" charset="0"/>
                <a:cs typeface="Cambria" panose="02040503050406030204" charset="0"/>
                <a:sym typeface="+mn-ea"/>
              </a:rPr>
              <a:t>intradural, extradural, </a:t>
            </a:r>
            <a:r>
              <a:rPr sz="2400" spc="-5" dirty="0">
                <a:latin typeface="Cambria" panose="02040503050406030204" charset="0"/>
                <a:cs typeface="Cambria" panose="02040503050406030204" charset="0"/>
                <a:sym typeface="+mn-ea"/>
              </a:rPr>
              <a:t>or</a:t>
            </a:r>
            <a:r>
              <a:rPr sz="2400" spc="204" dirty="0">
                <a:latin typeface="Cambria" panose="02040503050406030204" charset="0"/>
                <a:cs typeface="Cambria" panose="02040503050406030204" charset="0"/>
                <a:sym typeface="+mn-ea"/>
              </a:rPr>
              <a:t> </a:t>
            </a:r>
            <a:r>
              <a:rPr sz="2400" spc="-10" dirty="0">
                <a:latin typeface="Cambria" panose="02040503050406030204" charset="0"/>
                <a:cs typeface="Cambria" panose="02040503050406030204" charset="0"/>
                <a:sym typeface="+mn-ea"/>
              </a:rPr>
              <a:t>both,</a:t>
            </a:r>
            <a:endParaRPr sz="2400" dirty="0">
              <a:latin typeface="Cambria" panose="02040503050406030204" charset="0"/>
              <a:cs typeface="Cambria" panose="02040503050406030204" charset="0"/>
            </a:endParaRPr>
          </a:p>
          <a:p>
            <a:pPr marL="12700">
              <a:lnSpc>
                <a:spcPts val="2655"/>
              </a:lnSpc>
            </a:pPr>
            <a:r>
              <a:rPr sz="2400" spc="-50" dirty="0">
                <a:latin typeface="Cambria" panose="02040503050406030204" charset="0"/>
                <a:cs typeface="Cambria" panose="02040503050406030204" charset="0"/>
                <a:sym typeface="+mn-ea"/>
              </a:rPr>
              <a:t>forming </a:t>
            </a:r>
            <a:r>
              <a:rPr sz="2400" spc="-180" dirty="0">
                <a:latin typeface="Cambria" panose="02040503050406030204" charset="0"/>
                <a:cs typeface="Cambria" panose="02040503050406030204" charset="0"/>
                <a:sym typeface="+mn-ea"/>
              </a:rPr>
              <a:t>a </a:t>
            </a:r>
            <a:r>
              <a:rPr sz="2400" spc="-20" dirty="0">
                <a:latin typeface="Cambria" panose="02040503050406030204" charset="0"/>
                <a:cs typeface="Cambria" panose="02040503050406030204" charset="0"/>
                <a:sym typeface="+mn-ea"/>
              </a:rPr>
              <a:t>“dumbbell” or hour-glass </a:t>
            </a:r>
            <a:r>
              <a:rPr sz="2400" spc="-5" dirty="0">
                <a:latin typeface="Cambria" panose="02040503050406030204" charset="0"/>
                <a:cs typeface="Cambria" panose="02040503050406030204" charset="0"/>
                <a:sym typeface="+mn-ea"/>
              </a:rPr>
              <a:t>shaped</a:t>
            </a:r>
            <a:r>
              <a:rPr sz="2400" spc="-215" dirty="0">
                <a:latin typeface="Cambria" panose="02040503050406030204" charset="0"/>
                <a:cs typeface="Cambria" panose="02040503050406030204" charset="0"/>
                <a:sym typeface="+mn-ea"/>
              </a:rPr>
              <a:t> </a:t>
            </a:r>
            <a:r>
              <a:rPr sz="2400" dirty="0">
                <a:latin typeface="Cambria" panose="02040503050406030204" charset="0"/>
                <a:cs typeface="Cambria" panose="02040503050406030204" charset="0"/>
                <a:sym typeface="+mn-ea"/>
              </a:rPr>
              <a:t>mass.</a:t>
            </a:r>
          </a:p>
          <a:p>
            <a:pPr marL="12700">
              <a:lnSpc>
                <a:spcPts val="2655"/>
              </a:lnSpc>
            </a:pPr>
            <a:endParaRPr dirty="0">
              <a:latin typeface="Carlito"/>
              <a:cs typeface="Carlito"/>
              <a:sym typeface="+mn-ea"/>
            </a:endParaRPr>
          </a:p>
          <a:p>
            <a:endParaRPr lang="en-US" dirty="0"/>
          </a:p>
        </p:txBody>
      </p:sp>
      <p:pic>
        <p:nvPicPr>
          <p:cNvPr id="6" name="Content Placeholder 5" descr="ccccccccccccccc"/>
          <p:cNvPicPr>
            <a:picLocks noGrp="1" noChangeAspect="1"/>
          </p:cNvPicPr>
          <p:nvPr>
            <p:ph sz="half" idx="2"/>
          </p:nvPr>
        </p:nvPicPr>
        <p:blipFill>
          <a:blip r:embed="rId2"/>
          <a:stretch>
            <a:fillRect/>
          </a:stretch>
        </p:blipFill>
        <p:spPr>
          <a:xfrm>
            <a:off x="7958455" y="1499665"/>
            <a:ext cx="4361180" cy="42678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86621"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0535" y="0"/>
            <a:ext cx="695146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556" y="240891"/>
            <a:ext cx="10353762" cy="970450"/>
          </a:xfrm>
        </p:spPr>
        <p:txBody>
          <a:bodyPr>
            <a:noAutofit/>
          </a:bodyPr>
          <a:lstStyle/>
          <a:p>
            <a:r>
              <a:rPr b="1" spc="-5" dirty="0">
                <a:latin typeface="Cambria" panose="02040503050406030204" charset="0"/>
                <a:cs typeface="Cambria" panose="02040503050406030204" charset="0"/>
                <a:sym typeface="+mn-ea"/>
              </a:rPr>
              <a:t>Spinal</a:t>
            </a:r>
            <a:r>
              <a:rPr b="1" spc="-60" dirty="0">
                <a:latin typeface="Cambria" panose="02040503050406030204" charset="0"/>
                <a:cs typeface="Cambria" panose="02040503050406030204" charset="0"/>
                <a:sym typeface="+mn-ea"/>
              </a:rPr>
              <a:t> </a:t>
            </a:r>
            <a:r>
              <a:rPr b="1" spc="-15" dirty="0">
                <a:latin typeface="Cambria" panose="02040503050406030204" charset="0"/>
                <a:cs typeface="Cambria" panose="02040503050406030204" charset="0"/>
                <a:sym typeface="+mn-ea"/>
              </a:rPr>
              <a:t>Neurofibromas</a:t>
            </a:r>
            <a:r>
              <a:rPr dirty="0">
                <a:latin typeface="Cambria" panose="02040503050406030204" charset="0"/>
                <a:cs typeface="Cambria" panose="02040503050406030204" charset="0"/>
              </a:rPr>
              <a:t/>
            </a:r>
            <a:br>
              <a:rPr dirty="0">
                <a:latin typeface="Cambria" panose="02040503050406030204" charset="0"/>
                <a:cs typeface="Cambria" panose="02040503050406030204" charset="0"/>
              </a:rPr>
            </a:br>
            <a:endParaRPr lang="en-US" dirty="0">
              <a:latin typeface="Cambria" panose="02040503050406030204" charset="0"/>
              <a:cs typeface="Cambria" panose="02040503050406030204" charset="0"/>
            </a:endParaRPr>
          </a:p>
        </p:txBody>
      </p:sp>
      <p:sp>
        <p:nvSpPr>
          <p:cNvPr id="3" name="Content Placeholder 2"/>
          <p:cNvSpPr>
            <a:spLocks noGrp="1"/>
          </p:cNvSpPr>
          <p:nvPr>
            <p:ph sz="half" idx="1"/>
          </p:nvPr>
        </p:nvSpPr>
        <p:spPr>
          <a:xfrm>
            <a:off x="156210" y="1034415"/>
            <a:ext cx="6717030" cy="5142865"/>
          </a:xfrm>
        </p:spPr>
        <p:txBody>
          <a:bodyPr>
            <a:noAutofit/>
          </a:bodyPr>
          <a:lstStyle/>
          <a:p>
            <a:pPr indent="-228600" algn="l" rtl="0">
              <a:lnSpc>
                <a:spcPct val="90000"/>
              </a:lnSpc>
              <a:spcAft>
                <a:spcPts val="600"/>
              </a:spcAft>
              <a:buFont typeface="Arial" panose="020B0604020202020204" pitchFamily="34" charset="0"/>
              <a:buChar char="•"/>
            </a:pPr>
            <a:r>
              <a:rPr lang="en-US" sz="2400" dirty="0">
                <a:effectLst/>
                <a:latin typeface="Cambria" panose="02040503050406030204" charset="0"/>
                <a:cs typeface="Cambria" panose="02040503050406030204" charset="0"/>
                <a:sym typeface="+mn-ea"/>
              </a:rPr>
              <a:t>Noncancerous (benign) tumors that grow inside the sheath are called </a:t>
            </a:r>
            <a:r>
              <a:rPr lang="en-US" sz="2400" b="1" dirty="0" err="1">
                <a:effectLst/>
                <a:latin typeface="Cambria" panose="02040503050406030204" charset="0"/>
                <a:cs typeface="Cambria" panose="02040503050406030204" charset="0"/>
                <a:sym typeface="+mn-ea"/>
              </a:rPr>
              <a:t>nuerofibromas</a:t>
            </a:r>
            <a:r>
              <a:rPr lang="en-US" sz="2400" dirty="0">
                <a:effectLst/>
                <a:latin typeface="Cambria" panose="02040503050406030204" charset="0"/>
                <a:cs typeface="Cambria" panose="02040503050406030204" charset="0"/>
                <a:sym typeface="+mn-ea"/>
              </a:rPr>
              <a:t>. </a:t>
            </a:r>
            <a:endParaRPr lang="en-US" sz="2400" b="0" i="0" dirty="0">
              <a:effectLst/>
              <a:latin typeface="Cambria" panose="02040503050406030204" charset="0"/>
              <a:cs typeface="Cambria" panose="02040503050406030204" charset="0"/>
            </a:endParaRPr>
          </a:p>
          <a:p>
            <a:pPr indent="-228600" algn="l" rtl="0">
              <a:lnSpc>
                <a:spcPct val="90000"/>
              </a:lnSpc>
              <a:spcAft>
                <a:spcPts val="600"/>
              </a:spcAft>
              <a:buFont typeface="Arial" panose="020B0604020202020204" pitchFamily="34" charset="0"/>
              <a:buChar char="•"/>
            </a:pPr>
            <a:endParaRPr lang="en-US" sz="2400" dirty="0">
              <a:latin typeface="Cambria" panose="02040503050406030204" charset="0"/>
              <a:cs typeface="Cambria" panose="02040503050406030204" charset="0"/>
            </a:endParaRPr>
          </a:p>
          <a:p>
            <a:pPr indent="-228600" algn="l" rtl="0">
              <a:lnSpc>
                <a:spcPct val="90000"/>
              </a:lnSpc>
              <a:spcAft>
                <a:spcPts val="600"/>
              </a:spcAft>
              <a:buFont typeface="Arial" panose="020B0604020202020204" pitchFamily="34" charset="0"/>
              <a:buChar char="•"/>
            </a:pPr>
            <a:r>
              <a:rPr lang="en-US" sz="2400" dirty="0">
                <a:effectLst/>
                <a:latin typeface="Cambria" panose="02040503050406030204" charset="0"/>
                <a:cs typeface="Cambria" panose="02040503050406030204" charset="0"/>
                <a:sym typeface="+mn-ea"/>
              </a:rPr>
              <a:t>the tumors are often a result of </a:t>
            </a:r>
            <a:r>
              <a:rPr lang="en-US" sz="2400" b="1" dirty="0">
                <a:effectLst/>
                <a:latin typeface="Cambria" panose="02040503050406030204" charset="0"/>
                <a:cs typeface="Cambria" panose="02040503050406030204" charset="0"/>
                <a:sym typeface="+mn-ea"/>
              </a:rPr>
              <a:t>neurofibromatosis, </a:t>
            </a:r>
            <a:r>
              <a:rPr lang="en-US" sz="2400" dirty="0">
                <a:effectLst/>
                <a:latin typeface="Cambria" panose="02040503050406030204" charset="0"/>
                <a:cs typeface="Cambria" panose="02040503050406030204" charset="0"/>
                <a:sym typeface="+mn-ea"/>
              </a:rPr>
              <a:t> can either be an inherited disorder or the product of a gene mutation.  </a:t>
            </a:r>
            <a:r>
              <a:rPr lang="en-US" sz="2400" b="1" dirty="0">
                <a:effectLst/>
                <a:latin typeface="Cambria" panose="02040503050406030204" charset="0"/>
                <a:cs typeface="Cambria" panose="02040503050406030204" charset="0"/>
                <a:sym typeface="+mn-ea"/>
              </a:rPr>
              <a:t>NF1 </a:t>
            </a:r>
            <a:r>
              <a:rPr lang="en-US" sz="2400" dirty="0">
                <a:effectLst/>
                <a:latin typeface="Cambria" panose="02040503050406030204" charset="0"/>
                <a:cs typeface="Cambria" panose="02040503050406030204" charset="0"/>
                <a:sym typeface="+mn-ea"/>
              </a:rPr>
              <a:t>a genetic condition that causes abnormal growths within your nerve tissue.</a:t>
            </a:r>
            <a:endParaRPr lang="en-US" sz="2400" b="0" i="0" dirty="0">
              <a:effectLst/>
              <a:latin typeface="Cambria" panose="02040503050406030204" charset="0"/>
              <a:cs typeface="Cambria" panose="02040503050406030204" charset="0"/>
            </a:endParaRPr>
          </a:p>
          <a:p>
            <a:pPr marL="457200" indent="-342900">
              <a:lnSpc>
                <a:spcPct val="90000"/>
              </a:lnSpc>
            </a:pPr>
            <a:r>
              <a:rPr lang="en-US" sz="2400" dirty="0">
                <a:latin typeface="Cambria" panose="02040503050406030204" charset="0"/>
                <a:cs typeface="Cambria" panose="02040503050406030204" charset="0"/>
                <a:sym typeface="+mn-ea"/>
              </a:rPr>
              <a:t/>
            </a:r>
            <a:br>
              <a:rPr lang="en-US" sz="2400" dirty="0">
                <a:latin typeface="Cambria" panose="02040503050406030204" charset="0"/>
                <a:cs typeface="Cambria" panose="02040503050406030204" charset="0"/>
                <a:sym typeface="+mn-ea"/>
              </a:rPr>
            </a:br>
            <a:r>
              <a:rPr lang="en-US" sz="2400" b="1" dirty="0">
                <a:effectLst/>
                <a:latin typeface="Cambria" panose="02040503050406030204" charset="0"/>
                <a:cs typeface="Cambria" panose="02040503050406030204" charset="0"/>
                <a:sym typeface="+mn-ea"/>
              </a:rPr>
              <a:t>Surgery </a:t>
            </a:r>
            <a:r>
              <a:rPr lang="en-US" sz="2400" dirty="0">
                <a:effectLst/>
                <a:latin typeface="Cambria" panose="02040503050406030204" charset="0"/>
                <a:cs typeface="Cambria" panose="02040503050406030204" charset="0"/>
                <a:sym typeface="+mn-ea"/>
              </a:rPr>
              <a:t>is the most common treatment for spinal </a:t>
            </a:r>
            <a:r>
              <a:rPr lang="en-US" sz="2400" dirty="0" err="1">
                <a:effectLst/>
                <a:latin typeface="Cambria" panose="02040503050406030204" charset="0"/>
                <a:cs typeface="Cambria" panose="02040503050406030204" charset="0"/>
                <a:sym typeface="+mn-ea"/>
              </a:rPr>
              <a:t>neurofibromas</a:t>
            </a:r>
            <a:r>
              <a:rPr lang="en-US" sz="2400" dirty="0">
                <a:effectLst/>
                <a:latin typeface="Cambria" panose="02040503050406030204" charset="0"/>
                <a:cs typeface="Cambria" panose="02040503050406030204" charset="0"/>
                <a:sym typeface="+mn-ea"/>
              </a:rPr>
              <a:t> that are causing symptoms</a:t>
            </a:r>
            <a:endParaRPr lang="en-US" sz="2400" b="0" i="0" dirty="0">
              <a:effectLst/>
              <a:latin typeface="Cambria" panose="02040503050406030204" charset="0"/>
              <a:cs typeface="Cambria" panose="02040503050406030204" charset="0"/>
            </a:endParaRPr>
          </a:p>
          <a:p>
            <a:endParaRPr lang="en-US" sz="2400" b="0" i="0" dirty="0">
              <a:effectLst/>
              <a:latin typeface="Cambria" panose="02040503050406030204" charset="0"/>
              <a:cs typeface="Cambria" panose="02040503050406030204" charset="0"/>
            </a:endParaRP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671" r="-1" b="9806"/>
          <a:stretch>
            <a:fillRect/>
          </a:stretch>
        </p:blipFill>
        <p:spPr>
          <a:xfrm>
            <a:off x="8074172" y="1482725"/>
            <a:ext cx="3950970" cy="3068320"/>
          </a:xfrm>
          <a:prstGeom prst="rect">
            <a:avLst/>
          </a:prstGeom>
        </p:spPr>
      </p:pic>
      <p:sp>
        <p:nvSpPr>
          <p:cNvPr id="6" name="Text Box 5"/>
          <p:cNvSpPr txBox="1"/>
          <p:nvPr/>
        </p:nvSpPr>
        <p:spPr>
          <a:xfrm>
            <a:off x="7938452" y="4551045"/>
            <a:ext cx="4556125" cy="2306955"/>
          </a:xfrm>
          <a:prstGeom prst="rect">
            <a:avLst/>
          </a:prstGeom>
          <a:noFill/>
        </p:spPr>
        <p:txBody>
          <a:bodyPr wrap="square" rtlCol="0" anchor="t">
            <a:spAutoFit/>
          </a:bodyPr>
          <a:lstStyle/>
          <a:p>
            <a:pPr algn="l"/>
            <a:r>
              <a:rPr lang="en-US" sz="2400" dirty="0">
                <a:effectLst/>
                <a:latin typeface="Cambria" panose="02040503050406030204" charset="0"/>
                <a:cs typeface="Cambria" panose="02040503050406030204" charset="0"/>
                <a:sym typeface="+mn-ea"/>
              </a:rPr>
              <a:t>(</a:t>
            </a:r>
            <a:r>
              <a:rPr lang="en-US" sz="2400" b="1" dirty="0">
                <a:effectLst/>
                <a:latin typeface="Cambria" panose="02040503050406030204" charset="0"/>
                <a:cs typeface="Cambria" panose="02040503050406030204" charset="0"/>
                <a:sym typeface="+mn-ea"/>
              </a:rPr>
              <a:t>a</a:t>
            </a:r>
            <a:r>
              <a:rPr lang="en-US" sz="2400" dirty="0">
                <a:effectLst/>
                <a:latin typeface="Cambria" panose="02040503050406030204" charset="0"/>
                <a:cs typeface="Cambria" panose="02040503050406030204" charset="0"/>
                <a:sym typeface="+mn-ea"/>
              </a:rPr>
              <a:t>) Neurofibromas (arrows) affecting all spinal nerve roots shown in </a:t>
            </a:r>
            <a:r>
              <a:rPr lang="en-US" sz="2400" b="1" dirty="0">
                <a:effectLst/>
                <a:latin typeface="Cambria" panose="02040503050406030204" charset="0"/>
                <a:cs typeface="Cambria" panose="02040503050406030204" charset="0"/>
                <a:sym typeface="+mn-ea"/>
              </a:rPr>
              <a:t>frontal section</a:t>
            </a:r>
            <a:r>
              <a:rPr lang="en-US" sz="2400" dirty="0">
                <a:effectLst/>
                <a:latin typeface="Cambria" panose="02040503050406030204" charset="0"/>
                <a:cs typeface="Cambria" panose="02040503050406030204" charset="0"/>
                <a:sym typeface="+mn-ea"/>
              </a:rPr>
              <a:t>. (</a:t>
            </a:r>
            <a:r>
              <a:rPr lang="en-US" sz="2400" b="1" dirty="0">
                <a:effectLst/>
                <a:latin typeface="Cambria" panose="02040503050406030204" charset="0"/>
                <a:cs typeface="Cambria" panose="02040503050406030204" charset="0"/>
                <a:sym typeface="+mn-ea"/>
              </a:rPr>
              <a:t>b</a:t>
            </a:r>
            <a:r>
              <a:rPr lang="en-US" sz="2400" dirty="0">
                <a:effectLst/>
                <a:latin typeface="Cambria" panose="02040503050406030204" charset="0"/>
                <a:cs typeface="Cambria" panose="02040503050406030204" charset="0"/>
                <a:sym typeface="+mn-ea"/>
              </a:rPr>
              <a:t>) This is confirmed by the normal image of the thoracic and the entire midsagittal section.</a:t>
            </a:r>
            <a:endParaRPr lang="en-US" sz="2400" dirty="0">
              <a:latin typeface="Cambria" panose="02040503050406030204" charset="0"/>
              <a:cs typeface="Cambria" panose="020405030504060302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0556" y="211393"/>
            <a:ext cx="10353762" cy="970450"/>
          </a:xfrm>
        </p:spPr>
        <p:txBody>
          <a:bodyPr>
            <a:normAutofit fontScale="90000"/>
          </a:bodyPr>
          <a:lstStyle/>
          <a:p>
            <a:r>
              <a:rPr b="1" dirty="0">
                <a:latin typeface="Carlito"/>
                <a:cs typeface="Carlito"/>
                <a:sym typeface="+mn-ea"/>
              </a:rPr>
              <a:t>Nerve </a:t>
            </a:r>
            <a:r>
              <a:rPr b="1" spc="-5" dirty="0">
                <a:latin typeface="Carlito"/>
                <a:cs typeface="Carlito"/>
                <a:sym typeface="+mn-ea"/>
              </a:rPr>
              <a:t>Sheath</a:t>
            </a:r>
            <a:r>
              <a:rPr b="1" spc="-85" dirty="0">
                <a:latin typeface="Carlito"/>
                <a:cs typeface="Carlito"/>
                <a:sym typeface="+mn-ea"/>
              </a:rPr>
              <a:t> </a:t>
            </a:r>
            <a:r>
              <a:rPr b="1" spc="-60" dirty="0">
                <a:latin typeface="Carlito"/>
                <a:cs typeface="Carlito"/>
                <a:sym typeface="+mn-ea"/>
              </a:rPr>
              <a:t>Tumors</a:t>
            </a:r>
            <a:r>
              <a:rPr dirty="0">
                <a:latin typeface="Carlito"/>
                <a:cs typeface="Carlito"/>
              </a:rPr>
              <a:t/>
            </a:r>
            <a:br>
              <a:rPr dirty="0">
                <a:latin typeface="Carlito"/>
                <a:cs typeface="Carlito"/>
              </a:rPr>
            </a:br>
            <a:endParaRPr lang="en-US" dirty="0"/>
          </a:p>
        </p:txBody>
      </p:sp>
      <p:sp>
        <p:nvSpPr>
          <p:cNvPr id="5" name="Content Placeholder 4"/>
          <p:cNvSpPr>
            <a:spLocks noGrp="1"/>
          </p:cNvSpPr>
          <p:nvPr>
            <p:ph sz="half" idx="1"/>
          </p:nvPr>
        </p:nvSpPr>
        <p:spPr>
          <a:xfrm>
            <a:off x="962660" y="988060"/>
            <a:ext cx="5181600" cy="4351338"/>
          </a:xfrm>
        </p:spPr>
        <p:txBody>
          <a:bodyPr>
            <a:normAutofit/>
          </a:bodyPr>
          <a:lstStyle/>
          <a:p>
            <a:pPr marL="255270" indent="-139700">
              <a:lnSpc>
                <a:spcPct val="100000"/>
              </a:lnSpc>
              <a:spcBef>
                <a:spcPts val="265"/>
              </a:spcBef>
              <a:buSzPct val="97000"/>
              <a:buFont typeface="Arial" panose="020B0604020202020204"/>
              <a:buChar char="•"/>
              <a:tabLst>
                <a:tab pos="255270" algn="l"/>
              </a:tabLst>
            </a:pPr>
            <a:r>
              <a:rPr sz="2800" b="1" spc="-10" dirty="0">
                <a:latin typeface="Cambria" panose="02040503050406030204" charset="0"/>
                <a:cs typeface="Cambria" panose="02040503050406030204" charset="0"/>
                <a:sym typeface="+mn-ea"/>
              </a:rPr>
              <a:t>Schwannomas</a:t>
            </a:r>
            <a:endParaRPr sz="2800" dirty="0">
              <a:latin typeface="Cambria" panose="02040503050406030204" charset="0"/>
              <a:cs typeface="Cambria" panose="02040503050406030204" charset="0"/>
            </a:endParaRPr>
          </a:p>
          <a:p>
            <a:pPr marL="836930" lvl="1" indent="-139065">
              <a:lnSpc>
                <a:spcPct val="100000"/>
              </a:lnSpc>
              <a:buSzPct val="97000"/>
              <a:buFont typeface="Arial" panose="020B0604020202020204"/>
              <a:buChar char="•"/>
              <a:tabLst>
                <a:tab pos="837565" algn="l"/>
              </a:tabLst>
            </a:pPr>
            <a:r>
              <a:rPr sz="2400" spc="-10" dirty="0">
                <a:latin typeface="Cambria" panose="02040503050406030204" charset="0"/>
                <a:cs typeface="Cambria" panose="02040503050406030204" charset="0"/>
                <a:sym typeface="+mn-ea"/>
              </a:rPr>
              <a:t>Slightly </a:t>
            </a:r>
            <a:r>
              <a:rPr sz="2400" spc="-15" dirty="0">
                <a:latin typeface="Cambria" panose="02040503050406030204" charset="0"/>
                <a:cs typeface="Cambria" panose="02040503050406030204" charset="0"/>
                <a:sym typeface="+mn-ea"/>
              </a:rPr>
              <a:t>more common</a:t>
            </a:r>
            <a:endParaRPr sz="2400" dirty="0">
              <a:latin typeface="Cambria" panose="02040503050406030204" charset="0"/>
              <a:cs typeface="Cambria" panose="02040503050406030204" charset="0"/>
            </a:endParaRPr>
          </a:p>
          <a:p>
            <a:pPr marL="836930" lvl="1" indent="-139065">
              <a:lnSpc>
                <a:spcPct val="100000"/>
              </a:lnSpc>
              <a:buSzPct val="97000"/>
              <a:buFont typeface="Arial" panose="020B0604020202020204"/>
              <a:buChar char="•"/>
              <a:tabLst>
                <a:tab pos="837565" algn="l"/>
              </a:tabLst>
            </a:pPr>
            <a:r>
              <a:rPr sz="2400" spc="-15" dirty="0">
                <a:latin typeface="Cambria" panose="02040503050406030204" charset="0"/>
                <a:cs typeface="Cambria" panose="02040503050406030204" charset="0"/>
                <a:sym typeface="+mn-ea"/>
              </a:rPr>
              <a:t>Dorsal</a:t>
            </a:r>
            <a:r>
              <a:rPr sz="2400" spc="-10" dirty="0">
                <a:latin typeface="Cambria" panose="02040503050406030204" charset="0"/>
                <a:cs typeface="Cambria" panose="02040503050406030204" charset="0"/>
                <a:sym typeface="+mn-ea"/>
              </a:rPr>
              <a:t> </a:t>
            </a:r>
            <a:r>
              <a:rPr sz="2400" spc="-20" dirty="0">
                <a:latin typeface="Cambria" panose="02040503050406030204" charset="0"/>
                <a:cs typeface="Cambria" panose="02040503050406030204" charset="0"/>
                <a:sym typeface="+mn-ea"/>
              </a:rPr>
              <a:t>root</a:t>
            </a:r>
            <a:endParaRPr sz="2400" dirty="0">
              <a:latin typeface="Cambria" panose="02040503050406030204" charset="0"/>
              <a:cs typeface="Cambria" panose="02040503050406030204" charset="0"/>
            </a:endParaRPr>
          </a:p>
          <a:p>
            <a:pPr marL="836930" lvl="1" indent="-139065">
              <a:lnSpc>
                <a:spcPct val="100000"/>
              </a:lnSpc>
              <a:buSzPct val="97000"/>
              <a:buFont typeface="Arial" panose="020B0604020202020204"/>
              <a:buChar char="•"/>
              <a:tabLst>
                <a:tab pos="837565" algn="l"/>
              </a:tabLst>
            </a:pPr>
            <a:r>
              <a:rPr sz="2400" spc="-10" dirty="0">
                <a:latin typeface="Cambria" panose="02040503050406030204" charset="0"/>
                <a:cs typeface="Cambria" panose="02040503050406030204" charset="0"/>
                <a:sym typeface="+mn-ea"/>
              </a:rPr>
              <a:t>Encapsulated</a:t>
            </a:r>
            <a:endParaRPr sz="2400" dirty="0">
              <a:latin typeface="Cambria" panose="02040503050406030204" charset="0"/>
              <a:cs typeface="Cambria" panose="02040503050406030204" charset="0"/>
            </a:endParaRPr>
          </a:p>
          <a:p>
            <a:pPr marL="836930" lvl="1" indent="-139065">
              <a:lnSpc>
                <a:spcPct val="100000"/>
              </a:lnSpc>
              <a:buSzPct val="97000"/>
              <a:buFont typeface="Arial" panose="020B0604020202020204"/>
              <a:buChar char="•"/>
              <a:tabLst>
                <a:tab pos="837565" algn="l"/>
              </a:tabLst>
            </a:pPr>
            <a:r>
              <a:rPr sz="2400" spc="-15" dirty="0">
                <a:latin typeface="Cambria" panose="02040503050406030204" charset="0"/>
                <a:cs typeface="Cambria" panose="02040503050406030204" charset="0"/>
                <a:sym typeface="+mn-ea"/>
              </a:rPr>
              <a:t>Schwann</a:t>
            </a:r>
            <a:r>
              <a:rPr sz="2400" spc="-35" dirty="0">
                <a:latin typeface="Cambria" panose="02040503050406030204" charset="0"/>
                <a:cs typeface="Cambria" panose="02040503050406030204" charset="0"/>
                <a:sym typeface="+mn-ea"/>
              </a:rPr>
              <a:t> </a:t>
            </a:r>
            <a:r>
              <a:rPr sz="2400" spc="-5" dirty="0">
                <a:latin typeface="Cambria" panose="02040503050406030204" charset="0"/>
                <a:cs typeface="Cambria" panose="02040503050406030204" charset="0"/>
                <a:sym typeface="+mn-ea"/>
              </a:rPr>
              <a:t>cells</a:t>
            </a:r>
            <a:endParaRPr sz="2400" dirty="0">
              <a:latin typeface="Cambria" panose="02040503050406030204" charset="0"/>
              <a:cs typeface="Cambria" panose="02040503050406030204" charset="0"/>
            </a:endParaRPr>
          </a:p>
          <a:p>
            <a:pPr marL="836930" lvl="1" indent="-139065">
              <a:lnSpc>
                <a:spcPct val="100000"/>
              </a:lnSpc>
              <a:spcBef>
                <a:spcPts val="5"/>
              </a:spcBef>
              <a:buSzPct val="97000"/>
              <a:buFont typeface="Arial" panose="020B0604020202020204"/>
              <a:buChar char="•"/>
              <a:tabLst>
                <a:tab pos="837565" algn="l"/>
              </a:tabLst>
            </a:pPr>
            <a:r>
              <a:rPr sz="2400" spc="-5" dirty="0">
                <a:latin typeface="Cambria" panose="02040503050406030204" charset="0"/>
                <a:cs typeface="Cambria" panose="02040503050406030204" charset="0"/>
                <a:sym typeface="+mn-ea"/>
              </a:rPr>
              <a:t>Malignancy </a:t>
            </a:r>
            <a:r>
              <a:rPr sz="2400" spc="-130" dirty="0">
                <a:latin typeface="Cambria" panose="02040503050406030204" charset="0"/>
                <a:cs typeface="Cambria" panose="02040503050406030204" charset="0"/>
                <a:sym typeface="+mn-ea"/>
              </a:rPr>
              <a:t>v.</a:t>
            </a:r>
            <a:r>
              <a:rPr sz="2400" spc="-5" dirty="0">
                <a:latin typeface="Cambria" panose="02040503050406030204" charset="0"/>
                <a:cs typeface="Cambria" panose="02040503050406030204" charset="0"/>
                <a:sym typeface="+mn-ea"/>
              </a:rPr>
              <a:t> </a:t>
            </a:r>
            <a:r>
              <a:rPr sz="2400" spc="-30" dirty="0">
                <a:latin typeface="Cambria" panose="02040503050406030204" charset="0"/>
                <a:cs typeface="Cambria" panose="02040503050406030204" charset="0"/>
                <a:sym typeface="+mn-ea"/>
              </a:rPr>
              <a:t>rare</a:t>
            </a:r>
            <a:endParaRPr sz="2400" dirty="0">
              <a:latin typeface="Cambria" panose="02040503050406030204" charset="0"/>
              <a:cs typeface="Cambria" panose="02040503050406030204" charset="0"/>
            </a:endParaRPr>
          </a:p>
          <a:p>
            <a:endParaRPr lang="en-US" sz="1800" dirty="0">
              <a:latin typeface="Cambria" panose="02040503050406030204" charset="0"/>
              <a:cs typeface="Cambria" panose="02040503050406030204" charset="0"/>
            </a:endParaRPr>
          </a:p>
        </p:txBody>
      </p:sp>
      <p:sp>
        <p:nvSpPr>
          <p:cNvPr id="6" name="Content Placeholder 5"/>
          <p:cNvSpPr>
            <a:spLocks noGrp="1"/>
          </p:cNvSpPr>
          <p:nvPr>
            <p:ph sz="half" idx="2"/>
          </p:nvPr>
        </p:nvSpPr>
        <p:spPr>
          <a:xfrm>
            <a:off x="6280785" y="988060"/>
            <a:ext cx="5181600" cy="4351338"/>
          </a:xfrm>
        </p:spPr>
        <p:txBody>
          <a:bodyPr>
            <a:normAutofit/>
          </a:bodyPr>
          <a:lstStyle/>
          <a:p>
            <a:pPr marL="836930" lvl="1" indent="-139065">
              <a:lnSpc>
                <a:spcPct val="100000"/>
              </a:lnSpc>
              <a:buSzPct val="97000"/>
              <a:buFont typeface="Arial" panose="020B0604020202020204"/>
              <a:buChar char="•"/>
              <a:tabLst>
                <a:tab pos="837565" algn="l"/>
              </a:tabLst>
            </a:pPr>
            <a:r>
              <a:rPr sz="2800" b="1" spc="-10" dirty="0" err="1" smtClean="0">
                <a:latin typeface="Cambria" panose="02040503050406030204" charset="0"/>
                <a:cs typeface="Cambria" panose="02040503050406030204" charset="0"/>
                <a:sym typeface="+mn-ea"/>
              </a:rPr>
              <a:t>Neurofibromas</a:t>
            </a:r>
            <a:endParaRPr sz="2800" spc="-10" dirty="0">
              <a:latin typeface="Cambria" panose="02040503050406030204" charset="0"/>
              <a:cs typeface="Cambria" panose="02040503050406030204" charset="0"/>
              <a:sym typeface="+mn-ea"/>
            </a:endParaRPr>
          </a:p>
          <a:p>
            <a:pPr marL="838200" lvl="1" indent="-139700">
              <a:lnSpc>
                <a:spcPct val="100000"/>
              </a:lnSpc>
              <a:buSzPct val="97000"/>
              <a:buFont typeface="Arial" panose="020B0604020202020204"/>
              <a:buChar char="•"/>
              <a:tabLst>
                <a:tab pos="838835" algn="l"/>
              </a:tabLst>
            </a:pPr>
            <a:r>
              <a:rPr sz="2400" spc="-10" dirty="0">
                <a:latin typeface="Cambria" panose="02040503050406030204" charset="0"/>
                <a:cs typeface="Cambria" panose="02040503050406030204" charset="0"/>
                <a:sym typeface="+mn-ea"/>
              </a:rPr>
              <a:t>Slightly less</a:t>
            </a:r>
            <a:r>
              <a:rPr sz="2400" spc="-5" dirty="0">
                <a:latin typeface="Cambria" panose="02040503050406030204" charset="0"/>
                <a:cs typeface="Cambria" panose="02040503050406030204" charset="0"/>
                <a:sym typeface="+mn-ea"/>
              </a:rPr>
              <a:t> </a:t>
            </a:r>
            <a:r>
              <a:rPr sz="2400" spc="-15" dirty="0">
                <a:latin typeface="Cambria" panose="02040503050406030204" charset="0"/>
                <a:cs typeface="Cambria" panose="02040503050406030204" charset="0"/>
                <a:sym typeface="+mn-ea"/>
              </a:rPr>
              <a:t>common</a:t>
            </a:r>
            <a:endParaRPr sz="2400" dirty="0">
              <a:latin typeface="Cambria" panose="02040503050406030204" charset="0"/>
              <a:cs typeface="Cambria" panose="02040503050406030204" charset="0"/>
            </a:endParaRPr>
          </a:p>
          <a:p>
            <a:pPr marL="838200" lvl="1" indent="-139700">
              <a:lnSpc>
                <a:spcPct val="100000"/>
              </a:lnSpc>
              <a:buSzPct val="97000"/>
              <a:buFont typeface="Arial" panose="020B0604020202020204"/>
              <a:buChar char="•"/>
              <a:tabLst>
                <a:tab pos="838835" algn="l"/>
              </a:tabLst>
            </a:pPr>
            <a:r>
              <a:rPr sz="2400" spc="-15" dirty="0">
                <a:latin typeface="Cambria" panose="02040503050406030204" charset="0"/>
                <a:cs typeface="Cambria" panose="02040503050406030204" charset="0"/>
                <a:sym typeface="+mn-ea"/>
              </a:rPr>
              <a:t>Dorsal</a:t>
            </a:r>
            <a:r>
              <a:rPr sz="2400" spc="-10" dirty="0">
                <a:latin typeface="Cambria" panose="02040503050406030204" charset="0"/>
                <a:cs typeface="Cambria" panose="02040503050406030204" charset="0"/>
                <a:sym typeface="+mn-ea"/>
              </a:rPr>
              <a:t> </a:t>
            </a:r>
            <a:r>
              <a:rPr sz="2400" spc="-20" dirty="0">
                <a:latin typeface="Cambria" panose="02040503050406030204" charset="0"/>
                <a:cs typeface="Cambria" panose="02040503050406030204" charset="0"/>
                <a:sym typeface="+mn-ea"/>
              </a:rPr>
              <a:t>root</a:t>
            </a:r>
            <a:endParaRPr sz="2400" dirty="0">
              <a:latin typeface="Cambria" panose="02040503050406030204" charset="0"/>
              <a:cs typeface="Cambria" panose="02040503050406030204" charset="0"/>
            </a:endParaRPr>
          </a:p>
          <a:p>
            <a:pPr marL="838200" lvl="1" indent="-139700">
              <a:lnSpc>
                <a:spcPct val="100000"/>
              </a:lnSpc>
              <a:buSzPct val="97000"/>
              <a:buFont typeface="Arial" panose="020B0604020202020204"/>
              <a:buChar char="•"/>
              <a:tabLst>
                <a:tab pos="838835" algn="l"/>
              </a:tabLst>
            </a:pPr>
            <a:r>
              <a:rPr sz="2400" spc="-10" dirty="0">
                <a:latin typeface="Cambria" panose="02040503050406030204" charset="0"/>
                <a:cs typeface="Cambria" panose="02040503050406030204" charset="0"/>
                <a:sym typeface="+mn-ea"/>
              </a:rPr>
              <a:t>Unencapsulated</a:t>
            </a:r>
            <a:endParaRPr sz="2400" dirty="0">
              <a:latin typeface="Cambria" panose="02040503050406030204" charset="0"/>
              <a:cs typeface="Cambria" panose="02040503050406030204" charset="0"/>
            </a:endParaRPr>
          </a:p>
          <a:p>
            <a:pPr marL="838200" lvl="1" indent="-139700">
              <a:lnSpc>
                <a:spcPct val="100000"/>
              </a:lnSpc>
              <a:buSzPct val="97000"/>
              <a:buFont typeface="Arial" panose="020B0604020202020204"/>
              <a:buChar char="•"/>
              <a:tabLst>
                <a:tab pos="838835" algn="l"/>
              </a:tabLst>
            </a:pPr>
            <a:r>
              <a:rPr sz="2400" spc="-15" dirty="0">
                <a:latin typeface="Cambria" panose="02040503050406030204" charset="0"/>
                <a:cs typeface="Cambria" panose="02040503050406030204" charset="0"/>
                <a:sym typeface="+mn-ea"/>
              </a:rPr>
              <a:t>Schwann </a:t>
            </a:r>
            <a:r>
              <a:rPr sz="2400" spc="-5" dirty="0">
                <a:latin typeface="Cambria" panose="02040503050406030204" charset="0"/>
                <a:cs typeface="Cambria" panose="02040503050406030204" charset="0"/>
                <a:sym typeface="+mn-ea"/>
              </a:rPr>
              <a:t>cells &amp;</a:t>
            </a:r>
            <a:r>
              <a:rPr sz="2400" spc="-20" dirty="0">
                <a:latin typeface="Cambria" panose="02040503050406030204" charset="0"/>
                <a:cs typeface="Cambria" panose="02040503050406030204" charset="0"/>
                <a:sym typeface="+mn-ea"/>
              </a:rPr>
              <a:t> </a:t>
            </a:r>
            <a:r>
              <a:rPr sz="2400" spc="-15" dirty="0">
                <a:latin typeface="Cambria" panose="02040503050406030204" charset="0"/>
                <a:cs typeface="Cambria" panose="02040503050406030204" charset="0"/>
                <a:sym typeface="+mn-ea"/>
              </a:rPr>
              <a:t>fibroblasts</a:t>
            </a:r>
            <a:endParaRPr sz="2400" spc="-15" dirty="0">
              <a:latin typeface="Cambria" panose="02040503050406030204" charset="0"/>
              <a:cs typeface="Cambria" panose="02040503050406030204" charset="0"/>
            </a:endParaRPr>
          </a:p>
          <a:p>
            <a:pPr marL="836930" lvl="1" indent="-139065">
              <a:lnSpc>
                <a:spcPct val="100000"/>
              </a:lnSpc>
              <a:buSzPct val="97000"/>
              <a:buFont typeface="Arial" panose="020B0604020202020204"/>
              <a:buChar char="•"/>
              <a:tabLst>
                <a:tab pos="837565" algn="l"/>
              </a:tabLst>
            </a:pPr>
            <a:r>
              <a:rPr sz="2400" spc="-5" dirty="0">
                <a:latin typeface="Cambria" panose="02040503050406030204" charset="0"/>
                <a:cs typeface="Cambria" panose="02040503050406030204" charset="0"/>
                <a:sym typeface="+mn-ea"/>
              </a:rPr>
              <a:t>5-10% of </a:t>
            </a:r>
            <a:r>
              <a:rPr sz="2400" spc="-10" dirty="0">
                <a:latin typeface="Cambria" panose="02040503050406030204" charset="0"/>
                <a:cs typeface="Cambria" panose="02040503050406030204" charset="0"/>
                <a:sym typeface="+mn-ea"/>
              </a:rPr>
              <a:t>pts </a:t>
            </a:r>
            <a:r>
              <a:rPr sz="2400" spc="-5" dirty="0">
                <a:latin typeface="Cambria" panose="02040503050406030204" charset="0"/>
                <a:cs typeface="Cambria" panose="02040503050406030204" charset="0"/>
                <a:sym typeface="+mn-ea"/>
              </a:rPr>
              <a:t>w/</a:t>
            </a:r>
            <a:r>
              <a:rPr sz="2400" spc="5" dirty="0">
                <a:latin typeface="Cambria" panose="02040503050406030204" charset="0"/>
                <a:cs typeface="Cambria" panose="02040503050406030204" charset="0"/>
                <a:sym typeface="+mn-ea"/>
              </a:rPr>
              <a:t> </a:t>
            </a:r>
            <a:r>
              <a:rPr sz="2400" spc="-5" dirty="0">
                <a:latin typeface="Cambria" panose="02040503050406030204" charset="0"/>
                <a:cs typeface="Cambria" panose="02040503050406030204" charset="0"/>
                <a:sym typeface="+mn-ea"/>
              </a:rPr>
              <a:t>NF</a:t>
            </a:r>
          </a:p>
          <a:p>
            <a:pPr marL="697865" lvl="1" indent="0">
              <a:lnSpc>
                <a:spcPct val="100000"/>
              </a:lnSpc>
              <a:buSzPct val="97000"/>
              <a:buNone/>
              <a:tabLst>
                <a:tab pos="837565" algn="l"/>
              </a:tabLst>
            </a:pPr>
            <a:r>
              <a:rPr sz="2400" spc="-100" dirty="0">
                <a:latin typeface="Cambria" panose="02040503050406030204" charset="0"/>
                <a:cs typeface="Cambria" panose="02040503050406030204" charset="0"/>
                <a:sym typeface="+mn-ea"/>
              </a:rPr>
              <a:t>malignant </a:t>
            </a:r>
            <a:r>
              <a:rPr sz="2400" spc="-135" dirty="0">
                <a:latin typeface="Cambria" panose="02040503050406030204" charset="0"/>
                <a:cs typeface="Cambria" panose="02040503050406030204" charset="0"/>
                <a:sym typeface="+mn-ea"/>
              </a:rPr>
              <a:t>(≤ </a:t>
            </a:r>
            <a:r>
              <a:rPr sz="2400" spc="-5" dirty="0">
                <a:latin typeface="Cambria" panose="02040503050406030204" charset="0"/>
                <a:cs typeface="Cambria" panose="02040503050406030204" charset="0"/>
                <a:sym typeface="+mn-ea"/>
              </a:rPr>
              <a:t>1 yr</a:t>
            </a:r>
            <a:r>
              <a:rPr sz="2400" spc="-80" dirty="0">
                <a:latin typeface="Cambria" panose="02040503050406030204" charset="0"/>
                <a:cs typeface="Cambria" panose="02040503050406030204" charset="0"/>
                <a:sym typeface="+mn-ea"/>
              </a:rPr>
              <a:t> </a:t>
            </a:r>
            <a:r>
              <a:rPr sz="2400" spc="-10" dirty="0">
                <a:latin typeface="Cambria" panose="02040503050406030204" charset="0"/>
                <a:cs typeface="Cambria" panose="02040503050406030204" charset="0"/>
                <a:sym typeface="+mn-ea"/>
              </a:rPr>
              <a:t>survival)</a:t>
            </a:r>
            <a:endParaRPr sz="2400" dirty="0">
              <a:latin typeface="Cambria" panose="02040503050406030204" charset="0"/>
              <a:cs typeface="Cambria" panose="02040503050406030204" charset="0"/>
            </a:endParaRPr>
          </a:p>
          <a:p>
            <a:pPr marL="836930" lvl="1" indent="-139065">
              <a:lnSpc>
                <a:spcPct val="100000"/>
              </a:lnSpc>
              <a:buSzPct val="97000"/>
              <a:buFont typeface="Arial" panose="020B0604020202020204"/>
              <a:buChar char="•"/>
              <a:tabLst>
                <a:tab pos="837565" algn="l"/>
              </a:tabLst>
            </a:pPr>
            <a:endParaRPr lang="en-US" sz="2400" dirty="0">
              <a:latin typeface="Cambria" panose="02040503050406030204" charset="0"/>
              <a:cs typeface="Cambria" panose="0204050305040603020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95" y="4662187"/>
            <a:ext cx="7430729" cy="21958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b="1" dirty="0">
                <a:latin typeface="Carlito"/>
                <a:cs typeface="Carlito"/>
                <a:sym typeface="+mn-ea"/>
              </a:rPr>
              <a:t>Nerve </a:t>
            </a:r>
            <a:r>
              <a:rPr b="1" spc="-5" dirty="0">
                <a:latin typeface="Carlito"/>
                <a:cs typeface="Carlito"/>
                <a:sym typeface="+mn-ea"/>
              </a:rPr>
              <a:t>Sheath</a:t>
            </a:r>
            <a:r>
              <a:rPr b="1" spc="-155" dirty="0">
                <a:latin typeface="Carlito"/>
                <a:cs typeface="Carlito"/>
                <a:sym typeface="+mn-ea"/>
              </a:rPr>
              <a:t> </a:t>
            </a:r>
            <a:r>
              <a:rPr b="1" spc="-60" dirty="0">
                <a:latin typeface="Carlito"/>
                <a:cs typeface="Carlito"/>
                <a:sym typeface="+mn-ea"/>
              </a:rPr>
              <a:t>Tumors</a:t>
            </a:r>
            <a:r>
              <a:rPr>
                <a:latin typeface="Carlito"/>
                <a:cs typeface="Carlito"/>
              </a:rPr>
              <a:t/>
            </a:r>
            <a:br>
              <a:rPr>
                <a:latin typeface="Carlito"/>
                <a:cs typeface="Carlito"/>
              </a:rPr>
            </a:br>
            <a:endParaRPr lang="en-US"/>
          </a:p>
        </p:txBody>
      </p:sp>
      <p:sp>
        <p:nvSpPr>
          <p:cNvPr id="6" name="Content Placeholder 5"/>
          <p:cNvSpPr>
            <a:spLocks noGrp="1"/>
          </p:cNvSpPr>
          <p:nvPr>
            <p:ph idx="1"/>
          </p:nvPr>
        </p:nvSpPr>
        <p:spPr/>
        <p:txBody>
          <a:bodyPr>
            <a:normAutofit fontScale="92500" lnSpcReduction="10000"/>
          </a:bodyPr>
          <a:lstStyle/>
          <a:p>
            <a:pPr marL="449580" marR="73660" indent="-437515">
              <a:lnSpc>
                <a:spcPct val="80000"/>
              </a:lnSpc>
              <a:spcBef>
                <a:spcPts val="840"/>
              </a:spcBef>
              <a:buFont typeface="Arial" panose="020B0604020202020204"/>
              <a:buChar char="•"/>
              <a:tabLst>
                <a:tab pos="449580" algn="l"/>
                <a:tab pos="450215" algn="l"/>
              </a:tabLst>
            </a:pPr>
            <a:r>
              <a:rPr sz="2800" spc="-5" dirty="0">
                <a:latin typeface="Cambria" panose="02040503050406030204" charset="0"/>
                <a:cs typeface="Cambria" panose="02040503050406030204" charset="0"/>
                <a:sym typeface="+mn-ea"/>
              </a:rPr>
              <a:t>Majority arise </a:t>
            </a:r>
            <a:r>
              <a:rPr sz="2800" spc="-20" dirty="0">
                <a:latin typeface="Cambria" panose="02040503050406030204" charset="0"/>
                <a:cs typeface="Cambria" panose="02040503050406030204" charset="0"/>
                <a:sym typeface="+mn-ea"/>
              </a:rPr>
              <a:t>from </a:t>
            </a:r>
            <a:r>
              <a:rPr sz="2800" spc="-15" dirty="0">
                <a:latin typeface="Cambria" panose="02040503050406030204" charset="0"/>
                <a:cs typeface="Cambria" panose="02040503050406030204" charset="0"/>
                <a:sym typeface="+mn-ea"/>
              </a:rPr>
              <a:t>dorsal </a:t>
            </a:r>
            <a:r>
              <a:rPr sz="2800" spc="-10" dirty="0">
                <a:latin typeface="Cambria" panose="02040503050406030204" charset="0"/>
                <a:cs typeface="Cambria" panose="02040503050406030204" charset="0"/>
                <a:sym typeface="+mn-ea"/>
              </a:rPr>
              <a:t>nerve </a:t>
            </a:r>
            <a:r>
              <a:rPr sz="2800" spc="-15" dirty="0">
                <a:latin typeface="Cambria" panose="02040503050406030204" charset="0"/>
                <a:cs typeface="Cambria" panose="02040503050406030204" charset="0"/>
                <a:sym typeface="+mn-ea"/>
              </a:rPr>
              <a:t>root, </a:t>
            </a:r>
            <a:r>
              <a:rPr sz="2800" b="1" spc="-10" dirty="0">
                <a:latin typeface="Cambria" panose="02040503050406030204" charset="0"/>
                <a:cs typeface="Cambria" panose="02040503050406030204" charset="0"/>
                <a:sym typeface="+mn-ea"/>
              </a:rPr>
              <a:t>but </a:t>
            </a:r>
            <a:r>
              <a:rPr sz="2800" b="1" spc="-40" dirty="0">
                <a:latin typeface="Cambria" panose="02040503050406030204" charset="0"/>
                <a:cs typeface="Cambria" panose="02040503050406030204" charset="0"/>
                <a:sym typeface="+mn-ea"/>
              </a:rPr>
              <a:t>Ventral </a:t>
            </a:r>
            <a:r>
              <a:rPr sz="2800" b="1" spc="-15" dirty="0">
                <a:latin typeface="Cambria" panose="02040503050406030204" charset="0"/>
                <a:cs typeface="Cambria" panose="02040503050406030204" charset="0"/>
                <a:sym typeface="+mn-ea"/>
              </a:rPr>
              <a:t>root  tumors </a:t>
            </a:r>
            <a:r>
              <a:rPr sz="2800" b="1" spc="-20" dirty="0">
                <a:latin typeface="Cambria" panose="02040503050406030204" charset="0"/>
                <a:cs typeface="Cambria" panose="02040503050406030204" charset="0"/>
                <a:sym typeface="+mn-ea"/>
              </a:rPr>
              <a:t>are </a:t>
            </a:r>
            <a:r>
              <a:rPr sz="2800" b="1" spc="-15" dirty="0">
                <a:latin typeface="Cambria" panose="02040503050406030204" charset="0"/>
                <a:cs typeface="Cambria" panose="02040503050406030204" charset="0"/>
                <a:sym typeface="+mn-ea"/>
              </a:rPr>
              <a:t>more </a:t>
            </a:r>
            <a:r>
              <a:rPr sz="2800" b="1" spc="-5" dirty="0">
                <a:latin typeface="Cambria" panose="02040503050406030204" charset="0"/>
                <a:cs typeface="Cambria" panose="02040503050406030204" charset="0"/>
                <a:sym typeface="+mn-ea"/>
              </a:rPr>
              <a:t>common in</a:t>
            </a:r>
            <a:r>
              <a:rPr sz="2800" b="1" spc="50" dirty="0">
                <a:latin typeface="Cambria" panose="02040503050406030204" charset="0"/>
                <a:cs typeface="Cambria" panose="02040503050406030204" charset="0"/>
                <a:sym typeface="+mn-ea"/>
              </a:rPr>
              <a:t> </a:t>
            </a:r>
            <a:r>
              <a:rPr sz="2800" b="1" spc="-10" dirty="0">
                <a:latin typeface="Cambria" panose="02040503050406030204" charset="0"/>
                <a:cs typeface="Cambria" panose="02040503050406030204" charset="0"/>
                <a:sym typeface="+mn-ea"/>
              </a:rPr>
              <a:t>Neurofibromas.</a:t>
            </a:r>
            <a:endParaRPr sz="2800">
              <a:latin typeface="Cambria" panose="02040503050406030204" charset="0"/>
              <a:cs typeface="Cambria" panose="02040503050406030204" charset="0"/>
            </a:endParaRPr>
          </a:p>
          <a:p>
            <a:pPr marL="449580" indent="-437515">
              <a:lnSpc>
                <a:spcPct val="100000"/>
              </a:lnSpc>
              <a:buFont typeface="Arial" panose="020B0604020202020204"/>
              <a:buChar char="•"/>
              <a:tabLst>
                <a:tab pos="449580" algn="l"/>
                <a:tab pos="450215" algn="l"/>
              </a:tabLst>
            </a:pPr>
            <a:r>
              <a:rPr sz="2800" spc="-5" dirty="0">
                <a:latin typeface="Cambria" panose="02040503050406030204" charset="0"/>
                <a:cs typeface="Cambria" panose="02040503050406030204" charset="0"/>
                <a:sym typeface="+mn-ea"/>
              </a:rPr>
              <a:t>10% of </a:t>
            </a:r>
            <a:r>
              <a:rPr sz="2800" spc="-10" dirty="0">
                <a:latin typeface="Cambria" panose="02040503050406030204" charset="0"/>
                <a:cs typeface="Cambria" panose="02040503050406030204" charset="0"/>
                <a:sym typeface="+mn-ea"/>
              </a:rPr>
              <a:t>nerve sheath </a:t>
            </a:r>
            <a:r>
              <a:rPr sz="2800" spc="-15" dirty="0">
                <a:latin typeface="Cambria" panose="02040503050406030204" charset="0"/>
                <a:cs typeface="Cambria" panose="02040503050406030204" charset="0"/>
                <a:sym typeface="+mn-ea"/>
              </a:rPr>
              <a:t>tumors are </a:t>
            </a:r>
            <a:r>
              <a:rPr sz="2800" spc="-10" dirty="0">
                <a:latin typeface="Cambria" panose="02040503050406030204" charset="0"/>
                <a:cs typeface="Cambria" panose="02040503050406030204" charset="0"/>
                <a:sym typeface="+mn-ea"/>
              </a:rPr>
              <a:t>epidural </a:t>
            </a:r>
            <a:r>
              <a:rPr sz="2800" spc="-5" dirty="0">
                <a:latin typeface="Cambria" panose="02040503050406030204" charset="0"/>
                <a:cs typeface="Cambria" panose="02040503050406030204" charset="0"/>
                <a:sym typeface="+mn-ea"/>
              </a:rPr>
              <a:t>or</a:t>
            </a:r>
            <a:r>
              <a:rPr sz="2800" spc="20" dirty="0">
                <a:latin typeface="Cambria" panose="02040503050406030204" charset="0"/>
                <a:cs typeface="Cambria" panose="02040503050406030204" charset="0"/>
                <a:sym typeface="+mn-ea"/>
              </a:rPr>
              <a:t> </a:t>
            </a:r>
            <a:r>
              <a:rPr sz="2800" spc="-10" dirty="0">
                <a:latin typeface="Cambria" panose="02040503050406030204" charset="0"/>
                <a:cs typeface="Cambria" panose="02040503050406030204" charset="0"/>
                <a:sym typeface="+mn-ea"/>
              </a:rPr>
              <a:t>paraspinal.</a:t>
            </a:r>
            <a:endParaRPr sz="2800">
              <a:latin typeface="Cambria" panose="02040503050406030204" charset="0"/>
              <a:cs typeface="Cambria" panose="02040503050406030204" charset="0"/>
            </a:endParaRPr>
          </a:p>
          <a:p>
            <a:pPr marL="449580" indent="-437515">
              <a:lnSpc>
                <a:spcPct val="100000"/>
              </a:lnSpc>
              <a:buFont typeface="Arial" panose="020B0604020202020204"/>
              <a:buChar char="•"/>
              <a:tabLst>
                <a:tab pos="449580" algn="l"/>
                <a:tab pos="450215" algn="l"/>
              </a:tabLst>
            </a:pPr>
            <a:r>
              <a:rPr sz="2800" spc="-5" dirty="0">
                <a:latin typeface="Cambria" panose="02040503050406030204" charset="0"/>
                <a:cs typeface="Cambria" panose="02040503050406030204" charset="0"/>
                <a:sym typeface="+mn-ea"/>
              </a:rPr>
              <a:t>1% of </a:t>
            </a:r>
            <a:r>
              <a:rPr sz="2800" spc="-10" dirty="0">
                <a:latin typeface="Cambria" panose="02040503050406030204" charset="0"/>
                <a:cs typeface="Cambria" panose="02040503050406030204" charset="0"/>
                <a:sym typeface="+mn-ea"/>
              </a:rPr>
              <a:t>nerve sheath </a:t>
            </a:r>
            <a:r>
              <a:rPr sz="2800" spc="-15" dirty="0">
                <a:latin typeface="Cambria" panose="02040503050406030204" charset="0"/>
                <a:cs typeface="Cambria" panose="02040503050406030204" charset="0"/>
                <a:sym typeface="+mn-ea"/>
              </a:rPr>
              <a:t>tumors are</a:t>
            </a:r>
            <a:r>
              <a:rPr sz="2800" spc="5" dirty="0">
                <a:latin typeface="Cambria" panose="02040503050406030204" charset="0"/>
                <a:cs typeface="Cambria" panose="02040503050406030204" charset="0"/>
                <a:sym typeface="+mn-ea"/>
              </a:rPr>
              <a:t> </a:t>
            </a:r>
            <a:r>
              <a:rPr sz="2800" spc="-10" dirty="0">
                <a:latin typeface="Cambria" panose="02040503050406030204" charset="0"/>
                <a:cs typeface="Cambria" panose="02040503050406030204" charset="0"/>
                <a:sym typeface="+mn-ea"/>
              </a:rPr>
              <a:t>intramedullary</a:t>
            </a:r>
            <a:endParaRPr sz="2800">
              <a:latin typeface="Cambria" panose="02040503050406030204" charset="0"/>
              <a:cs typeface="Cambria" panose="02040503050406030204" charset="0"/>
            </a:endParaRPr>
          </a:p>
          <a:p>
            <a:pPr marL="449580" indent="-437515">
              <a:lnSpc>
                <a:spcPct val="100000"/>
              </a:lnSpc>
              <a:spcBef>
                <a:spcPts val="850"/>
              </a:spcBef>
              <a:buFont typeface="Arial" panose="020B0604020202020204"/>
              <a:buChar char="•"/>
              <a:tabLst>
                <a:tab pos="449580" algn="l"/>
                <a:tab pos="450215" algn="l"/>
              </a:tabLst>
            </a:pPr>
            <a:r>
              <a:rPr sz="2800" spc="-15" dirty="0">
                <a:latin typeface="Cambria" panose="02040503050406030204" charset="0"/>
                <a:cs typeface="Cambria" panose="02040503050406030204" charset="0"/>
                <a:sym typeface="+mn-ea"/>
              </a:rPr>
              <a:t>Symptoms</a:t>
            </a:r>
            <a:r>
              <a:rPr sz="2800" spc="-65" dirty="0">
                <a:latin typeface="Cambria" panose="02040503050406030204" charset="0"/>
                <a:cs typeface="Cambria" panose="02040503050406030204" charset="0"/>
                <a:sym typeface="+mn-ea"/>
              </a:rPr>
              <a:t> </a:t>
            </a:r>
            <a:r>
              <a:rPr sz="2800" dirty="0">
                <a:latin typeface="Cambria" panose="02040503050406030204" charset="0"/>
                <a:cs typeface="Cambria" panose="02040503050406030204" charset="0"/>
                <a:sym typeface="+mn-ea"/>
              </a:rPr>
              <a:t>:</a:t>
            </a:r>
            <a:endParaRPr sz="2800">
              <a:latin typeface="Cambria" panose="02040503050406030204" charset="0"/>
              <a:cs typeface="Cambria" panose="02040503050406030204" charset="0"/>
            </a:endParaRPr>
          </a:p>
          <a:p>
            <a:pPr marL="958850" lvl="1" indent="-365125">
              <a:lnSpc>
                <a:spcPct val="100000"/>
              </a:lnSpc>
              <a:spcBef>
                <a:spcPts val="900"/>
              </a:spcBef>
              <a:buFont typeface="Arial" panose="020B0604020202020204"/>
              <a:buChar char="–"/>
              <a:tabLst>
                <a:tab pos="959485" algn="l"/>
              </a:tabLst>
            </a:pPr>
            <a:r>
              <a:rPr sz="2800" spc="-20" dirty="0">
                <a:latin typeface="Cambria" panose="02040503050406030204" charset="0"/>
                <a:cs typeface="Cambria" panose="02040503050406030204" charset="0"/>
                <a:sym typeface="+mn-ea"/>
              </a:rPr>
              <a:t>Pain </a:t>
            </a:r>
            <a:r>
              <a:rPr sz="2800" dirty="0">
                <a:latin typeface="Cambria" panose="02040503050406030204" charset="0"/>
                <a:cs typeface="Cambria" panose="02040503050406030204" charset="0"/>
                <a:sym typeface="+mn-ea"/>
              </a:rPr>
              <a:t>and</a:t>
            </a:r>
            <a:r>
              <a:rPr sz="2800" spc="-25" dirty="0">
                <a:latin typeface="Cambria" panose="02040503050406030204" charset="0"/>
                <a:cs typeface="Cambria" panose="02040503050406030204" charset="0"/>
                <a:sym typeface="+mn-ea"/>
              </a:rPr>
              <a:t> </a:t>
            </a:r>
            <a:r>
              <a:rPr sz="2800" spc="-10" dirty="0">
                <a:latin typeface="Cambria" panose="02040503050406030204" charset="0"/>
                <a:cs typeface="Cambria" panose="02040503050406030204" charset="0"/>
                <a:sym typeface="+mn-ea"/>
              </a:rPr>
              <a:t>radiculopathies</a:t>
            </a:r>
            <a:endParaRPr sz="2800">
              <a:latin typeface="Cambria" panose="02040503050406030204" charset="0"/>
              <a:cs typeface="Cambria" panose="02040503050406030204" charset="0"/>
            </a:endParaRPr>
          </a:p>
          <a:p>
            <a:pPr marL="958850" lvl="1" indent="-365125">
              <a:lnSpc>
                <a:spcPct val="100000"/>
              </a:lnSpc>
              <a:spcBef>
                <a:spcPts val="860"/>
              </a:spcBef>
              <a:buFont typeface="Arial" panose="020B0604020202020204"/>
              <a:buChar char="–"/>
              <a:tabLst>
                <a:tab pos="959485" algn="l"/>
              </a:tabLst>
            </a:pPr>
            <a:r>
              <a:rPr sz="2800" spc="-15" dirty="0">
                <a:latin typeface="Cambria" panose="02040503050406030204" charset="0"/>
                <a:cs typeface="Cambria" panose="02040503050406030204" charset="0"/>
                <a:sym typeface="+mn-ea"/>
              </a:rPr>
              <a:t>Paresthesias</a:t>
            </a:r>
            <a:endParaRPr sz="2800">
              <a:latin typeface="Cambria" panose="02040503050406030204" charset="0"/>
              <a:cs typeface="Cambria" panose="02040503050406030204" charset="0"/>
            </a:endParaRPr>
          </a:p>
          <a:p>
            <a:pPr marL="958850" lvl="1" indent="-365125">
              <a:lnSpc>
                <a:spcPct val="100000"/>
              </a:lnSpc>
              <a:spcBef>
                <a:spcPts val="870"/>
              </a:spcBef>
              <a:buFont typeface="Arial" panose="020B0604020202020204"/>
              <a:buChar char="–"/>
              <a:tabLst>
                <a:tab pos="959485" algn="l"/>
              </a:tabLst>
            </a:pPr>
            <a:r>
              <a:rPr sz="2800" spc="-20" dirty="0">
                <a:latin typeface="Cambria" panose="02040503050406030204" charset="0"/>
                <a:cs typeface="Cambria" panose="02040503050406030204" charset="0"/>
                <a:sym typeface="+mn-ea"/>
              </a:rPr>
              <a:t>Weakness</a:t>
            </a:r>
            <a:endParaRPr sz="2800">
              <a:latin typeface="Cambria" panose="02040503050406030204" charset="0"/>
              <a:cs typeface="Cambria" panose="02040503050406030204" charset="0"/>
            </a:endParaRPr>
          </a:p>
          <a:p>
            <a:endParaRPr lang="en-US">
              <a:latin typeface="Cambria" panose="02040503050406030204" charset="0"/>
              <a:cs typeface="Cambria" panose="0204050305040603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pc="-15" dirty="0">
                <a:sym typeface="+mn-ea"/>
              </a:rPr>
              <a:t>NERVE </a:t>
            </a:r>
            <a:r>
              <a:rPr spc="-75" dirty="0">
                <a:sym typeface="+mn-ea"/>
              </a:rPr>
              <a:t>SHEATH </a:t>
            </a:r>
            <a:r>
              <a:rPr spc="-15" dirty="0">
                <a:sym typeface="+mn-ea"/>
              </a:rPr>
              <a:t>TUMORS</a:t>
            </a:r>
            <a:r>
              <a:rPr spc="-40" dirty="0">
                <a:sym typeface="+mn-ea"/>
              </a:rPr>
              <a:t> </a:t>
            </a:r>
            <a:r>
              <a:rPr spc="-55" dirty="0">
                <a:sym typeface="+mn-ea"/>
              </a:rPr>
              <a:t>TREATMENT</a:t>
            </a:r>
            <a:br>
              <a:rPr spc="-55" dirty="0">
                <a:sym typeface="+mn-ea"/>
              </a:rPr>
            </a:br>
            <a:endParaRPr lang="en-US"/>
          </a:p>
        </p:txBody>
      </p:sp>
      <p:sp>
        <p:nvSpPr>
          <p:cNvPr id="3" name="Content Placeholder 2"/>
          <p:cNvSpPr>
            <a:spLocks noGrp="1"/>
          </p:cNvSpPr>
          <p:nvPr>
            <p:ph idx="1"/>
          </p:nvPr>
        </p:nvSpPr>
        <p:spPr/>
        <p:txBody>
          <a:bodyPr/>
          <a:lstStyle/>
          <a:p>
            <a:pPr marL="12700">
              <a:lnSpc>
                <a:spcPct val="100000"/>
              </a:lnSpc>
              <a:spcBef>
                <a:spcPts val="960"/>
              </a:spcBef>
            </a:pPr>
            <a:r>
              <a:rPr sz="2400" b="1" dirty="0">
                <a:latin typeface="Cambria" panose="02040503050406030204" charset="0"/>
                <a:cs typeface="Cambria" panose="02040503050406030204" charset="0"/>
                <a:sym typeface="+mn-ea"/>
              </a:rPr>
              <a:t>1) </a:t>
            </a:r>
            <a:r>
              <a:rPr sz="2400" b="1" spc="-15" dirty="0">
                <a:latin typeface="Cambria" panose="02040503050406030204" charset="0"/>
                <a:cs typeface="Cambria" panose="02040503050406030204" charset="0"/>
                <a:sym typeface="+mn-ea"/>
              </a:rPr>
              <a:t>Gross </a:t>
            </a:r>
            <a:r>
              <a:rPr sz="2400" b="1" spc="-20" dirty="0">
                <a:latin typeface="Cambria" panose="02040503050406030204" charset="0"/>
                <a:cs typeface="Cambria" panose="02040503050406030204" charset="0"/>
                <a:sym typeface="+mn-ea"/>
              </a:rPr>
              <a:t>total</a:t>
            </a:r>
            <a:r>
              <a:rPr sz="2400" b="1" spc="5" dirty="0">
                <a:latin typeface="Cambria" panose="02040503050406030204" charset="0"/>
                <a:cs typeface="Cambria" panose="02040503050406030204" charset="0"/>
                <a:sym typeface="+mn-ea"/>
              </a:rPr>
              <a:t> </a:t>
            </a:r>
            <a:r>
              <a:rPr sz="2400" b="1" spc="-20" dirty="0">
                <a:latin typeface="Cambria" panose="02040503050406030204" charset="0"/>
                <a:cs typeface="Cambria" panose="02040503050406030204" charset="0"/>
                <a:sym typeface="+mn-ea"/>
              </a:rPr>
              <a:t>excision:</a:t>
            </a:r>
            <a:endParaRPr sz="2400" dirty="0">
              <a:latin typeface="Cambria" panose="02040503050406030204" charset="0"/>
              <a:cs typeface="Cambria" panose="02040503050406030204" charset="0"/>
            </a:endParaRPr>
          </a:p>
          <a:p>
            <a:pPr marL="157480">
              <a:lnSpc>
                <a:spcPct val="100000"/>
              </a:lnSpc>
              <a:spcBef>
                <a:spcPts val="870"/>
              </a:spcBef>
            </a:pPr>
            <a:r>
              <a:rPr sz="2400" dirty="0">
                <a:latin typeface="Cambria" panose="02040503050406030204" charset="0"/>
                <a:cs typeface="Cambria" panose="02040503050406030204" charset="0"/>
                <a:sym typeface="+mn-ea"/>
              </a:rPr>
              <a:t>– </a:t>
            </a:r>
            <a:r>
              <a:rPr sz="2400" spc="-15" dirty="0">
                <a:latin typeface="Cambria" panose="02040503050406030204" charset="0"/>
                <a:cs typeface="Cambria" panose="02040503050406030204" charset="0"/>
                <a:sym typeface="+mn-ea"/>
              </a:rPr>
              <a:t>Recurrence </a:t>
            </a:r>
            <a:r>
              <a:rPr sz="2400" dirty="0">
                <a:latin typeface="Cambria" panose="02040503050406030204" charset="0"/>
                <a:cs typeface="Cambria" panose="02040503050406030204" charset="0"/>
                <a:sym typeface="+mn-ea"/>
              </a:rPr>
              <a:t>is</a:t>
            </a:r>
            <a:r>
              <a:rPr sz="2400" spc="-190" dirty="0">
                <a:latin typeface="Cambria" panose="02040503050406030204" charset="0"/>
                <a:cs typeface="Cambria" panose="02040503050406030204" charset="0"/>
                <a:sym typeface="+mn-ea"/>
              </a:rPr>
              <a:t> </a:t>
            </a:r>
            <a:r>
              <a:rPr sz="2400" spc="-30" dirty="0">
                <a:latin typeface="Cambria" panose="02040503050406030204" charset="0"/>
                <a:cs typeface="Cambria" panose="02040503050406030204" charset="0"/>
                <a:sym typeface="+mn-ea"/>
              </a:rPr>
              <a:t>rare</a:t>
            </a:r>
            <a:endParaRPr sz="2400" dirty="0">
              <a:latin typeface="Cambria" panose="02040503050406030204" charset="0"/>
              <a:cs typeface="Cambria" panose="02040503050406030204" charset="0"/>
            </a:endParaRPr>
          </a:p>
          <a:p>
            <a:pPr>
              <a:lnSpc>
                <a:spcPct val="100000"/>
              </a:lnSpc>
            </a:pPr>
            <a:endParaRPr sz="2400" dirty="0">
              <a:latin typeface="Cambria" panose="02040503050406030204" charset="0"/>
              <a:cs typeface="Cambria" panose="02040503050406030204" charset="0"/>
            </a:endParaRPr>
          </a:p>
          <a:p>
            <a:pPr marL="157480">
              <a:lnSpc>
                <a:spcPct val="100000"/>
              </a:lnSpc>
              <a:spcBef>
                <a:spcPts val="5"/>
              </a:spcBef>
            </a:pPr>
            <a:r>
              <a:rPr sz="2400" b="1" spc="-5" dirty="0">
                <a:latin typeface="Cambria" panose="02040503050406030204" charset="0"/>
                <a:cs typeface="Cambria" panose="02040503050406030204" charset="0"/>
                <a:sym typeface="+mn-ea"/>
              </a:rPr>
              <a:t>2) </a:t>
            </a:r>
            <a:r>
              <a:rPr sz="2400" b="1" spc="-15" dirty="0">
                <a:latin typeface="Cambria" panose="02040503050406030204" charset="0"/>
                <a:cs typeface="Cambria" panose="02040503050406030204" charset="0"/>
                <a:sym typeface="+mn-ea"/>
              </a:rPr>
              <a:t>Gross subtotal</a:t>
            </a:r>
            <a:r>
              <a:rPr sz="2400" b="1" spc="-5" dirty="0">
                <a:latin typeface="Cambria" panose="02040503050406030204" charset="0"/>
                <a:cs typeface="Cambria" panose="02040503050406030204" charset="0"/>
                <a:sym typeface="+mn-ea"/>
              </a:rPr>
              <a:t> </a:t>
            </a:r>
            <a:r>
              <a:rPr sz="2400" b="1" spc="-20" dirty="0">
                <a:latin typeface="Cambria" panose="02040503050406030204" charset="0"/>
                <a:cs typeface="Cambria" panose="02040503050406030204" charset="0"/>
                <a:sym typeface="+mn-ea"/>
              </a:rPr>
              <a:t>excision</a:t>
            </a:r>
            <a:endParaRPr sz="2400" dirty="0">
              <a:latin typeface="Cambria" panose="02040503050406030204" charset="0"/>
              <a:cs typeface="Cambria" panose="02040503050406030204" charset="0"/>
            </a:endParaRPr>
          </a:p>
          <a:p>
            <a:endParaRPr lang="en-US" dirty="0">
              <a:latin typeface="Cambria" panose="02040503050406030204" charset="0"/>
              <a:cs typeface="Cambria" panose="0204050305040603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6951" y="0"/>
            <a:ext cx="9440034" cy="1828801"/>
          </a:xfrm>
        </p:spPr>
        <p:txBody>
          <a:bodyPr>
            <a:normAutofit/>
          </a:bodyPr>
          <a:lstStyle/>
          <a:p>
            <a:r>
              <a:rPr sz="4400" spc="-15" dirty="0">
                <a:sym typeface="+mn-ea"/>
              </a:rPr>
              <a:t>Intramedullary</a:t>
            </a:r>
            <a:r>
              <a:rPr sz="4400" spc="-45" dirty="0">
                <a:sym typeface="+mn-ea"/>
              </a:rPr>
              <a:t> </a:t>
            </a:r>
            <a:r>
              <a:rPr sz="4400" dirty="0">
                <a:sym typeface="+mn-ea"/>
              </a:rPr>
              <a:t>tumor</a:t>
            </a:r>
            <a:br>
              <a:rPr sz="4400" dirty="0">
                <a:sym typeface="+mn-ea"/>
              </a:rPr>
            </a:br>
            <a:endParaRPr lang="en-US" sz="4400" dirty="0"/>
          </a:p>
        </p:txBody>
      </p:sp>
      <p:sp>
        <p:nvSpPr>
          <p:cNvPr id="6" name="Text Box 5"/>
          <p:cNvSpPr txBox="1"/>
          <p:nvPr/>
        </p:nvSpPr>
        <p:spPr>
          <a:xfrm>
            <a:off x="1296951" y="1288353"/>
            <a:ext cx="9248146" cy="3693319"/>
          </a:xfrm>
          <a:prstGeom prst="rect">
            <a:avLst/>
          </a:prstGeom>
          <a:noFill/>
        </p:spPr>
        <p:txBody>
          <a:bodyPr wrap="square" rtlCol="0" anchor="t">
            <a:spAutoFit/>
          </a:bodyPr>
          <a:lstStyle/>
          <a:p>
            <a:pPr algn="l"/>
            <a:endParaRPr lang="en-US" b="0" i="0" dirty="0">
              <a:solidFill>
                <a:srgbClr val="666666"/>
              </a:solidFill>
              <a:effectLst/>
              <a:latin typeface="Cambria" panose="02040503050406030204" charset="0"/>
              <a:cs typeface="Cambria" panose="02040503050406030204" charset="0"/>
            </a:endParaRPr>
          </a:p>
          <a:p>
            <a:pPr algn="l"/>
            <a:r>
              <a:rPr lang="en-US" sz="2400" dirty="0">
                <a:effectLst/>
                <a:latin typeface="Cambria" panose="02040503050406030204" charset="0"/>
                <a:cs typeface="Cambria" panose="02040503050406030204" charset="0"/>
                <a:sym typeface="+mn-ea"/>
              </a:rPr>
              <a:t>These tumors usually arise from </a:t>
            </a:r>
            <a:r>
              <a:rPr lang="en-US" sz="2400" i="1" dirty="0">
                <a:effectLst/>
                <a:latin typeface="Cambria" panose="02040503050406030204" charset="0"/>
                <a:cs typeface="Cambria" panose="02040503050406030204" charset="0"/>
                <a:sym typeface="+mn-ea"/>
              </a:rPr>
              <a:t>glia</a:t>
            </a:r>
            <a:r>
              <a:rPr lang="en-US" sz="2400" dirty="0">
                <a:effectLst/>
                <a:latin typeface="Cambria" panose="02040503050406030204" charset="0"/>
                <a:cs typeface="Cambria" panose="02040503050406030204" charset="0"/>
                <a:sym typeface="+mn-ea"/>
              </a:rPr>
              <a:t> (supporting cells) within the spinal cord.</a:t>
            </a:r>
            <a:endParaRPr lang="en-US" sz="2400" b="0" i="0" dirty="0">
              <a:effectLst/>
              <a:latin typeface="Cambria" panose="02040503050406030204" charset="0"/>
              <a:cs typeface="Cambria" panose="02040503050406030204" charset="0"/>
            </a:endParaRPr>
          </a:p>
          <a:p>
            <a:pPr algn="l"/>
            <a:endParaRPr lang="en-US" sz="2400" dirty="0">
              <a:latin typeface="Cambria" panose="02040503050406030204" charset="0"/>
              <a:cs typeface="Cambria" panose="02040503050406030204" charset="0"/>
            </a:endParaRPr>
          </a:p>
          <a:p>
            <a:pPr algn="l"/>
            <a:r>
              <a:rPr lang="en-US" sz="2400" dirty="0">
                <a:effectLst/>
                <a:latin typeface="Cambria" panose="02040503050406030204" charset="0"/>
                <a:cs typeface="Cambria" panose="02040503050406030204" charset="0"/>
                <a:sym typeface="+mn-ea"/>
              </a:rPr>
              <a:t> </a:t>
            </a:r>
            <a:r>
              <a:rPr lang="en-US" sz="2400" b="1" dirty="0" err="1">
                <a:solidFill>
                  <a:srgbClr val="FF0000"/>
                </a:solidFill>
                <a:effectLst/>
                <a:latin typeface="Cambria" panose="02040503050406030204" charset="0"/>
                <a:cs typeface="Cambria" panose="02040503050406030204" charset="0"/>
                <a:sym typeface="+mn-ea"/>
              </a:rPr>
              <a:t>Astrocytomas</a:t>
            </a:r>
            <a:r>
              <a:rPr lang="en-US" sz="2400" b="1" dirty="0">
                <a:solidFill>
                  <a:srgbClr val="FF0000"/>
                </a:solidFill>
                <a:effectLst/>
                <a:latin typeface="Cambria" panose="02040503050406030204" charset="0"/>
                <a:cs typeface="Cambria" panose="02040503050406030204" charset="0"/>
                <a:sym typeface="+mn-ea"/>
              </a:rPr>
              <a:t> and ependymomas </a:t>
            </a:r>
            <a:r>
              <a:rPr lang="en-US" sz="2400" dirty="0">
                <a:effectLst/>
                <a:latin typeface="Cambria" panose="02040503050406030204" charset="0"/>
                <a:cs typeface="Cambria" panose="02040503050406030204" charset="0"/>
                <a:sym typeface="+mn-ea"/>
              </a:rPr>
              <a:t>account for the majority and occur with about equal frequency</a:t>
            </a:r>
            <a:endParaRPr lang="en-US" sz="2400" b="0" i="0" dirty="0">
              <a:effectLst/>
              <a:latin typeface="Cambria" panose="02040503050406030204" charset="0"/>
              <a:cs typeface="Cambria" panose="02040503050406030204" charset="0"/>
            </a:endParaRPr>
          </a:p>
          <a:p>
            <a:pPr algn="l"/>
            <a:r>
              <a:rPr lang="en-US" sz="2400" dirty="0">
                <a:effectLst/>
                <a:latin typeface="Cambria" panose="02040503050406030204" charset="0"/>
                <a:cs typeface="Cambria" panose="02040503050406030204" charset="0"/>
                <a:sym typeface="+mn-ea"/>
              </a:rPr>
              <a:t>although </a:t>
            </a:r>
            <a:r>
              <a:rPr lang="en-US" sz="2400" dirty="0" err="1">
                <a:effectLst/>
                <a:latin typeface="Cambria" panose="02040503050406030204" charset="0"/>
                <a:cs typeface="Cambria" panose="02040503050406030204" charset="0"/>
                <a:sym typeface="+mn-ea"/>
              </a:rPr>
              <a:t>astrocytomas</a:t>
            </a:r>
            <a:r>
              <a:rPr lang="en-US" sz="2400" dirty="0">
                <a:effectLst/>
                <a:latin typeface="Cambria" panose="02040503050406030204" charset="0"/>
                <a:cs typeface="Cambria" panose="02040503050406030204" charset="0"/>
                <a:sym typeface="+mn-ea"/>
              </a:rPr>
              <a:t> are more common in children and ependymomas more common in adults.</a:t>
            </a:r>
            <a:endParaRPr lang="en-US" sz="2400" b="0" i="0" dirty="0">
              <a:effectLst/>
              <a:latin typeface="Cambria" panose="02040503050406030204" charset="0"/>
              <a:cs typeface="Cambria" panose="02040503050406030204" charset="0"/>
            </a:endParaRPr>
          </a:p>
          <a:p>
            <a:pPr algn="l"/>
            <a:endParaRPr lang="en-US" sz="2400" b="0" i="0" dirty="0">
              <a:effectLst/>
              <a:latin typeface="Cambria" panose="02040503050406030204" charset="0"/>
              <a:cs typeface="Cambria" panose="02040503050406030204" charset="0"/>
            </a:endParaRPr>
          </a:p>
          <a:p>
            <a:pPr algn="l"/>
            <a:r>
              <a:rPr lang="en-US" sz="2400" b="1" dirty="0">
                <a:solidFill>
                  <a:srgbClr val="FF0000"/>
                </a:solidFill>
                <a:effectLst/>
                <a:latin typeface="Cambria" panose="02040503050406030204" charset="0"/>
                <a:cs typeface="Cambria" panose="02040503050406030204" charset="0"/>
                <a:sym typeface="+mn-ea"/>
              </a:rPr>
              <a:t>Hemangioblastomas</a:t>
            </a:r>
            <a:r>
              <a:rPr lang="en-US" sz="2400" dirty="0">
                <a:effectLst/>
                <a:latin typeface="Cambria" panose="02040503050406030204" charset="0"/>
                <a:cs typeface="Cambria" panose="02040503050406030204" charset="0"/>
                <a:sym typeface="+mn-ea"/>
              </a:rPr>
              <a:t>, tumors of blood vessels, are less common</a:t>
            </a:r>
            <a:endParaRPr lang="en-US" sz="2400" dirty="0">
              <a:latin typeface="Cambria" panose="02040503050406030204" charset="0"/>
              <a:cs typeface="Cambria" panose="0204050305040603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26195"/>
            <a:ext cx="10353762" cy="970450"/>
          </a:xfrm>
        </p:spPr>
        <p:txBody>
          <a:bodyPr>
            <a:noAutofit/>
          </a:bodyPr>
          <a:lstStyle/>
          <a:p>
            <a:r>
              <a:rPr b="1" spc="-15" dirty="0">
                <a:solidFill>
                  <a:schemeClr val="tx1"/>
                </a:solidFill>
                <a:latin typeface="Carlito"/>
                <a:cs typeface="Carlito"/>
                <a:sym typeface="+mn-ea"/>
              </a:rPr>
              <a:t>Malignant</a:t>
            </a:r>
            <a:r>
              <a:rPr b="1" spc="-45" dirty="0">
                <a:solidFill>
                  <a:schemeClr val="tx1"/>
                </a:solidFill>
                <a:latin typeface="Carlito"/>
                <a:cs typeface="Carlito"/>
                <a:sym typeface="+mn-ea"/>
              </a:rPr>
              <a:t> </a:t>
            </a:r>
            <a:r>
              <a:rPr b="1" spc="-10" dirty="0">
                <a:solidFill>
                  <a:schemeClr val="tx1"/>
                </a:solidFill>
                <a:latin typeface="Carlito"/>
                <a:cs typeface="Carlito"/>
                <a:sym typeface="+mn-ea"/>
              </a:rPr>
              <a:t>spinal-Astrocytomas</a:t>
            </a:r>
            <a:r>
              <a:rPr dirty="0">
                <a:solidFill>
                  <a:schemeClr val="tx1"/>
                </a:solidFill>
                <a:latin typeface="Carlito"/>
                <a:cs typeface="Carlito"/>
              </a:rPr>
              <a:t/>
            </a:r>
            <a:br>
              <a:rPr dirty="0">
                <a:solidFill>
                  <a:schemeClr val="tx1"/>
                </a:solidFill>
                <a:latin typeface="Carlito"/>
                <a:cs typeface="Carlito"/>
              </a:rPr>
            </a:br>
            <a:endParaRPr lang="en-US" dirty="0">
              <a:solidFill>
                <a:schemeClr val="tx1"/>
              </a:solidFill>
            </a:endParaRPr>
          </a:p>
        </p:txBody>
      </p:sp>
      <p:sp>
        <p:nvSpPr>
          <p:cNvPr id="3" name="Content Placeholder 2"/>
          <p:cNvSpPr>
            <a:spLocks noGrp="1"/>
          </p:cNvSpPr>
          <p:nvPr>
            <p:ph sz="half" idx="1"/>
          </p:nvPr>
        </p:nvSpPr>
        <p:spPr>
          <a:xfrm>
            <a:off x="156210" y="956945"/>
            <a:ext cx="9305925" cy="5220335"/>
          </a:xfrm>
        </p:spPr>
        <p:txBody>
          <a:bodyPr>
            <a:noAutofit/>
          </a:bodyPr>
          <a:lstStyle/>
          <a:p>
            <a:pPr marL="12700" marR="3904615">
              <a:lnSpc>
                <a:spcPts val="3720"/>
              </a:lnSpc>
              <a:spcBef>
                <a:spcPts val="385"/>
              </a:spcBef>
            </a:pPr>
            <a:r>
              <a:rPr sz="2400" spc="-215" dirty="0">
                <a:latin typeface="Cambria" panose="02040503050406030204" charset="0"/>
                <a:cs typeface="Cambria" panose="02040503050406030204" charset="0"/>
                <a:sym typeface="+mn-ea"/>
              </a:rPr>
              <a:t>Astrocytomas </a:t>
            </a:r>
            <a:r>
              <a:rPr sz="2400" spc="-15" dirty="0">
                <a:latin typeface="Cambria" panose="02040503050406030204" charset="0"/>
                <a:cs typeface="Cambria" panose="02040503050406030204" charset="0"/>
                <a:sym typeface="+mn-ea"/>
              </a:rPr>
              <a:t>are tumors </a:t>
            </a:r>
            <a:r>
              <a:rPr sz="2400" spc="-10" dirty="0">
                <a:latin typeface="Cambria" panose="02040503050406030204" charset="0"/>
                <a:cs typeface="Cambria" panose="02040503050406030204" charset="0"/>
                <a:sym typeface="+mn-ea"/>
              </a:rPr>
              <a:t>that </a:t>
            </a:r>
            <a:r>
              <a:rPr sz="2400" spc="-20" dirty="0">
                <a:latin typeface="Cambria" panose="02040503050406030204" charset="0"/>
                <a:cs typeface="Cambria" panose="02040503050406030204" charset="0"/>
                <a:sym typeface="+mn-ea"/>
              </a:rPr>
              <a:t>involve </a:t>
            </a:r>
            <a:r>
              <a:rPr sz="2400" spc="-10" dirty="0">
                <a:latin typeface="Cambria" panose="02040503050406030204" charset="0"/>
                <a:cs typeface="Cambria" panose="02040503050406030204" charset="0"/>
                <a:sym typeface="+mn-ea"/>
              </a:rPr>
              <a:t>nerve  </a:t>
            </a:r>
            <a:r>
              <a:rPr sz="2400" spc="-5" dirty="0">
                <a:latin typeface="Cambria" panose="02040503050406030204" charset="0"/>
                <a:cs typeface="Cambria" panose="02040503050406030204" charset="0"/>
                <a:sym typeface="+mn-ea"/>
              </a:rPr>
              <a:t>cell</a:t>
            </a:r>
            <a:r>
              <a:rPr lang="en-US" sz="2400" spc="-5" dirty="0">
                <a:latin typeface="Cambria" panose="02040503050406030204" charset="0"/>
                <a:cs typeface="Cambria" panose="02040503050406030204" charset="0"/>
                <a:sym typeface="+mn-ea"/>
              </a:rPr>
              <a:t> </a:t>
            </a:r>
            <a:r>
              <a:rPr sz="2400" b="1" spc="-10" dirty="0">
                <a:latin typeface="Cambria" panose="02040503050406030204" charset="0"/>
                <a:cs typeface="Cambria" panose="02040503050406030204" charset="0"/>
                <a:sym typeface="+mn-ea"/>
              </a:rPr>
              <a:t>within the</a:t>
            </a:r>
            <a:r>
              <a:rPr lang="en-US" sz="2400" b="1" spc="-10" dirty="0">
                <a:latin typeface="Cambria" panose="02040503050406030204" charset="0"/>
                <a:cs typeface="Cambria" panose="02040503050406030204" charset="0"/>
                <a:sym typeface="+mn-ea"/>
              </a:rPr>
              <a:t> </a:t>
            </a:r>
            <a:r>
              <a:rPr sz="2400" b="1" spc="-10" dirty="0">
                <a:latin typeface="Cambria" panose="02040503050406030204" charset="0"/>
                <a:cs typeface="Cambria" panose="02040503050406030204" charset="0"/>
                <a:sym typeface="+mn-ea"/>
              </a:rPr>
              <a:t>spinal</a:t>
            </a:r>
            <a:r>
              <a:rPr sz="2400" b="1" spc="60" dirty="0">
                <a:latin typeface="Cambria" panose="02040503050406030204" charset="0"/>
                <a:cs typeface="Cambria" panose="02040503050406030204" charset="0"/>
                <a:sym typeface="+mn-ea"/>
              </a:rPr>
              <a:t> </a:t>
            </a:r>
            <a:r>
              <a:rPr sz="2400" b="1" spc="-10" dirty="0">
                <a:latin typeface="Cambria" panose="02040503050406030204" charset="0"/>
                <a:cs typeface="Cambria" panose="02040503050406030204" charset="0"/>
                <a:sym typeface="+mn-ea"/>
              </a:rPr>
              <a:t>cord</a:t>
            </a:r>
            <a:r>
              <a:rPr sz="2400" spc="-10" dirty="0">
                <a:latin typeface="Cambria" panose="02040503050406030204" charset="0"/>
                <a:cs typeface="Cambria" panose="02040503050406030204" charset="0"/>
                <a:sym typeface="+mn-ea"/>
              </a:rPr>
              <a:t>.</a:t>
            </a:r>
            <a:endParaRPr sz="2400" dirty="0">
              <a:latin typeface="Cambria" panose="02040503050406030204" charset="0"/>
              <a:cs typeface="Cambria" panose="02040503050406030204" charset="0"/>
            </a:endParaRPr>
          </a:p>
          <a:p>
            <a:pPr marL="12700" marR="3493770" indent="86360">
              <a:lnSpc>
                <a:spcPts val="3720"/>
              </a:lnSpc>
              <a:spcBef>
                <a:spcPts val="5"/>
              </a:spcBef>
            </a:pPr>
            <a:r>
              <a:rPr sz="2400" spc="-10" dirty="0">
                <a:latin typeface="Cambria" panose="02040503050406030204" charset="0"/>
                <a:cs typeface="Cambria" panose="02040503050406030204" charset="0"/>
                <a:sym typeface="+mn-ea"/>
              </a:rPr>
              <a:t>Neurological </a:t>
            </a:r>
            <a:r>
              <a:rPr sz="2400" spc="-20" dirty="0">
                <a:latin typeface="Cambria" panose="02040503050406030204" charset="0"/>
                <a:cs typeface="Cambria" panose="02040503050406030204" charset="0"/>
                <a:sym typeface="+mn-ea"/>
              </a:rPr>
              <a:t>symptoms </a:t>
            </a:r>
            <a:r>
              <a:rPr sz="2400" spc="-5" dirty="0">
                <a:latin typeface="Cambria" panose="02040503050406030204" charset="0"/>
                <a:cs typeface="Cambria" panose="02040503050406030204" charset="0"/>
                <a:sym typeface="+mn-ea"/>
              </a:rPr>
              <a:t>such </a:t>
            </a:r>
            <a:r>
              <a:rPr sz="2400" spc="-5" dirty="0" smtClean="0">
                <a:latin typeface="Cambria" panose="02040503050406030204" charset="0"/>
                <a:cs typeface="Cambria" panose="02040503050406030204" charset="0"/>
                <a:sym typeface="+mn-ea"/>
              </a:rPr>
              <a:t>as</a:t>
            </a:r>
            <a:r>
              <a:rPr lang="en-GB" sz="2400" spc="-5" dirty="0" smtClean="0">
                <a:latin typeface="Cambria" panose="02040503050406030204" charset="0"/>
                <a:cs typeface="Cambria" panose="02040503050406030204" charset="0"/>
                <a:sym typeface="+mn-ea"/>
              </a:rPr>
              <a:t> </a:t>
            </a:r>
            <a:r>
              <a:rPr sz="2400" b="1" spc="-15" dirty="0" smtClean="0">
                <a:latin typeface="Cambria" panose="02040503050406030204" charset="0"/>
                <a:cs typeface="Cambria" panose="02040503050406030204" charset="0"/>
                <a:sym typeface="+mn-ea"/>
              </a:rPr>
              <a:t>weakness  </a:t>
            </a:r>
            <a:r>
              <a:rPr sz="2400" b="1" spc="-20" dirty="0">
                <a:latin typeface="Cambria" panose="02040503050406030204" charset="0"/>
                <a:cs typeface="Cambria" panose="02040503050406030204" charset="0"/>
                <a:sym typeface="+mn-ea"/>
              </a:rPr>
              <a:t>and/or </a:t>
            </a:r>
            <a:r>
              <a:rPr sz="2400" b="1" dirty="0">
                <a:latin typeface="Cambria" panose="02040503050406030204" charset="0"/>
                <a:cs typeface="Cambria" panose="02040503050406030204" charset="0"/>
                <a:sym typeface="+mn-ea"/>
              </a:rPr>
              <a:t>sensory</a:t>
            </a:r>
            <a:r>
              <a:rPr lang="en-US" sz="2400" b="1" dirty="0">
                <a:latin typeface="Cambria" panose="02040503050406030204" charset="0"/>
                <a:cs typeface="Cambria" panose="02040503050406030204" charset="0"/>
                <a:sym typeface="+mn-ea"/>
              </a:rPr>
              <a:t> </a:t>
            </a:r>
            <a:r>
              <a:rPr sz="2400" spc="-10" dirty="0">
                <a:latin typeface="Cambria" panose="02040503050406030204" charset="0"/>
                <a:cs typeface="Cambria" panose="02040503050406030204" charset="0"/>
                <a:sym typeface="+mn-ea"/>
              </a:rPr>
              <a:t>changes </a:t>
            </a:r>
            <a:r>
              <a:rPr sz="2400" spc="-30" dirty="0">
                <a:latin typeface="Cambria" panose="02040503050406030204" charset="0"/>
                <a:cs typeface="Cambria" panose="02040503050406030204" charset="0"/>
                <a:sym typeface="+mn-ea"/>
              </a:rPr>
              <a:t>may </a:t>
            </a:r>
            <a:r>
              <a:rPr sz="2400" spc="-5" dirty="0">
                <a:latin typeface="Cambria" panose="02040503050406030204" charset="0"/>
                <a:cs typeface="Cambria" panose="02040503050406030204" charset="0"/>
                <a:sym typeface="+mn-ea"/>
              </a:rPr>
              <a:t>be the </a:t>
            </a:r>
            <a:r>
              <a:rPr sz="2400" spc="-10" dirty="0">
                <a:latin typeface="Cambria" panose="02040503050406030204" charset="0"/>
                <a:cs typeface="Cambria" panose="02040503050406030204" charset="0"/>
                <a:sym typeface="+mn-ea"/>
              </a:rPr>
              <a:t>cause </a:t>
            </a:r>
            <a:r>
              <a:rPr sz="2400" spc="-30" dirty="0">
                <a:latin typeface="Cambria" panose="02040503050406030204" charset="0"/>
                <a:cs typeface="Cambria" panose="02040503050406030204" charset="0"/>
                <a:sym typeface="+mn-ea"/>
              </a:rPr>
              <a:t>for </a:t>
            </a:r>
            <a:r>
              <a:rPr sz="2400" spc="-5" dirty="0">
                <a:latin typeface="Cambria" panose="02040503050406030204" charset="0"/>
                <a:cs typeface="Cambria" panose="02040503050406030204" charset="0"/>
                <a:sym typeface="+mn-ea"/>
              </a:rPr>
              <a:t>seeking</a:t>
            </a:r>
            <a:r>
              <a:rPr lang="en-US" sz="2400" spc="-5" dirty="0">
                <a:latin typeface="Cambria" panose="02040503050406030204" charset="0"/>
                <a:cs typeface="Cambria" panose="02040503050406030204" charset="0"/>
                <a:sym typeface="+mn-ea"/>
              </a:rPr>
              <a:t> </a:t>
            </a:r>
            <a:r>
              <a:rPr sz="2400" spc="-15" dirty="0">
                <a:latin typeface="Cambria" panose="02040503050406030204" charset="0"/>
                <a:cs typeface="Cambria" panose="02040503050406030204" charset="0"/>
                <a:sym typeface="+mn-ea"/>
              </a:rPr>
              <a:t>treatment.</a:t>
            </a:r>
            <a:endParaRPr sz="2400" dirty="0">
              <a:latin typeface="Cambria" panose="02040503050406030204" charset="0"/>
              <a:cs typeface="Cambria" panose="02040503050406030204" charset="0"/>
            </a:endParaRPr>
          </a:p>
          <a:p>
            <a:pPr marL="12700" marR="3914140" indent="86360">
              <a:lnSpc>
                <a:spcPts val="3720"/>
              </a:lnSpc>
            </a:pPr>
            <a:r>
              <a:rPr sz="2400" b="1" spc="-15" dirty="0">
                <a:solidFill>
                  <a:srgbClr val="FF0000"/>
                </a:solidFill>
                <a:latin typeface="Cambria" panose="02040503050406030204" charset="0"/>
                <a:cs typeface="Cambria" panose="02040503050406030204" charset="0"/>
                <a:sym typeface="+mn-ea"/>
              </a:rPr>
              <a:t>They tend </a:t>
            </a:r>
            <a:r>
              <a:rPr sz="2400" b="1" spc="-25" dirty="0">
                <a:solidFill>
                  <a:srgbClr val="FF0000"/>
                </a:solidFill>
                <a:latin typeface="Cambria" panose="02040503050406030204" charset="0"/>
                <a:cs typeface="Cambria" panose="02040503050406030204" charset="0"/>
                <a:sym typeface="+mn-ea"/>
              </a:rPr>
              <a:t>to </a:t>
            </a:r>
            <a:r>
              <a:rPr sz="2400" b="1" spc="-15" dirty="0">
                <a:solidFill>
                  <a:srgbClr val="FF0000"/>
                </a:solidFill>
                <a:latin typeface="Cambria" panose="02040503050406030204" charset="0"/>
                <a:cs typeface="Cambria" panose="02040503050406030204" charset="0"/>
                <a:sym typeface="+mn-ea"/>
              </a:rPr>
              <a:t>spread </a:t>
            </a:r>
            <a:r>
              <a:rPr sz="2400" b="1" spc="-10" dirty="0">
                <a:solidFill>
                  <a:srgbClr val="FF0000"/>
                </a:solidFill>
                <a:latin typeface="Cambria" panose="02040503050406030204" charset="0"/>
                <a:cs typeface="Cambria" panose="02040503050406030204" charset="0"/>
                <a:sym typeface="+mn-ea"/>
              </a:rPr>
              <a:t>throughout the spinal  </a:t>
            </a:r>
            <a:r>
              <a:rPr sz="2400" b="1" spc="-15" dirty="0">
                <a:solidFill>
                  <a:srgbClr val="FF0000"/>
                </a:solidFill>
                <a:latin typeface="Cambria" panose="02040503050406030204" charset="0"/>
                <a:cs typeface="Cambria" panose="02040503050406030204" charset="0"/>
                <a:sym typeface="+mn-ea"/>
              </a:rPr>
              <a:t>cord </a:t>
            </a:r>
            <a:r>
              <a:rPr sz="2400" b="1" spc="-10" dirty="0">
                <a:solidFill>
                  <a:srgbClr val="FF0000"/>
                </a:solidFill>
                <a:latin typeface="Cambria" panose="02040503050406030204" charset="0"/>
                <a:cs typeface="Cambria" panose="02040503050406030204" charset="0"/>
                <a:sym typeface="+mn-ea"/>
              </a:rPr>
              <a:t>and</a:t>
            </a:r>
            <a:r>
              <a:rPr sz="2400" b="1" spc="-15" dirty="0">
                <a:solidFill>
                  <a:srgbClr val="FF0000"/>
                </a:solidFill>
                <a:latin typeface="Cambria" panose="02040503050406030204" charset="0"/>
                <a:cs typeface="Cambria" panose="02040503050406030204" charset="0"/>
                <a:sym typeface="+mn-ea"/>
              </a:rPr>
              <a:t> </a:t>
            </a:r>
            <a:r>
              <a:rPr sz="2400" b="1" spc="-20" dirty="0">
                <a:solidFill>
                  <a:srgbClr val="FF0000"/>
                </a:solidFill>
                <a:latin typeface="Cambria" panose="02040503050406030204" charset="0"/>
                <a:cs typeface="Cambria" panose="02040503050406030204" charset="0"/>
                <a:sym typeface="+mn-ea"/>
              </a:rPr>
              <a:t>brain.</a:t>
            </a:r>
            <a:endParaRPr sz="2400" dirty="0">
              <a:latin typeface="Cambria" panose="02040503050406030204" charset="0"/>
              <a:cs typeface="Cambria" panose="02040503050406030204" charset="0"/>
            </a:endParaRPr>
          </a:p>
          <a:p>
            <a:pPr indent="-228600" algn="l" rtl="0">
              <a:lnSpc>
                <a:spcPct val="90000"/>
              </a:lnSpc>
              <a:buFont typeface="Arial" panose="020B0604020202020204" pitchFamily="34" charset="0"/>
              <a:buChar char="•"/>
              <a:defRPr/>
            </a:pPr>
            <a:r>
              <a:rPr lang="en-US" sz="2400" b="1" dirty="0">
                <a:sym typeface="+mn-ea"/>
              </a:rPr>
              <a:t>Most common pediatric </a:t>
            </a:r>
            <a:endParaRPr lang="en-US" sz="2400" b="1" dirty="0"/>
          </a:p>
          <a:p>
            <a:pPr indent="-228600" algn="l" rtl="0">
              <a:lnSpc>
                <a:spcPct val="90000"/>
              </a:lnSpc>
              <a:buFont typeface="Arial" panose="020B0604020202020204" pitchFamily="34" charset="0"/>
              <a:buChar char="•"/>
            </a:pPr>
            <a:r>
              <a:rPr lang="en-US" sz="2400" dirty="0">
                <a:sym typeface="+mn-ea"/>
              </a:rPr>
              <a:t>90% of I.M .S.C.T in patient younger than l0 years of age</a:t>
            </a:r>
            <a:r>
              <a:rPr lang="en-US" sz="2400" dirty="0" smtClean="0">
                <a:sym typeface="+mn-ea"/>
              </a:rPr>
              <a:t>.</a:t>
            </a:r>
            <a:endParaRPr lang="en-US" sz="2400" dirty="0"/>
          </a:p>
          <a:p>
            <a:pPr indent="-228600" algn="l" rtl="0">
              <a:lnSpc>
                <a:spcPct val="90000"/>
              </a:lnSpc>
              <a:buFont typeface="Arial" panose="020B0604020202020204" pitchFamily="34" charset="0"/>
              <a:buChar char="•"/>
            </a:pPr>
            <a:r>
              <a:rPr lang="en-US" sz="2400" dirty="0">
                <a:sym typeface="+mn-ea"/>
              </a:rPr>
              <a:t>60% in cervical and </a:t>
            </a:r>
            <a:r>
              <a:rPr lang="en-US" sz="2400" dirty="0" err="1">
                <a:sym typeface="+mn-ea"/>
              </a:rPr>
              <a:t>cervico</a:t>
            </a:r>
            <a:r>
              <a:rPr lang="en-US" sz="2400" dirty="0">
                <a:sym typeface="+mn-ea"/>
              </a:rPr>
              <a:t>-thoracic  spinal cord segments.</a:t>
            </a:r>
            <a:endParaRPr lang="en-US" sz="2400" dirty="0"/>
          </a:p>
          <a:p>
            <a:pPr indent="-228600" algn="l" rtl="0">
              <a:lnSpc>
                <a:spcPct val="90000"/>
              </a:lnSpc>
              <a:spcBef>
                <a:spcPct val="50000"/>
              </a:spcBef>
              <a:buFont typeface="Arial" panose="020B0604020202020204" pitchFamily="34" charset="0"/>
              <a:buChar char="•"/>
              <a:defRPr/>
            </a:pPr>
            <a:endParaRPr lang="en-US" sz="1800" dirty="0"/>
          </a:p>
          <a:p>
            <a:endParaRPr lang="en-US" sz="1800" dirty="0">
              <a:latin typeface="Cambria" panose="02040503050406030204" charset="0"/>
              <a:cs typeface="Cambria" panose="02040503050406030204" charset="0"/>
            </a:endParaRPr>
          </a:p>
        </p:txBody>
      </p:sp>
      <p:pic>
        <p:nvPicPr>
          <p:cNvPr id="5" name="Content Placeholder 4" descr="wwwwwwwwwwwwww"/>
          <p:cNvPicPr>
            <a:picLocks noGrp="1" noChangeAspect="1"/>
          </p:cNvPicPr>
          <p:nvPr>
            <p:ph sz="half" idx="2"/>
          </p:nvPr>
        </p:nvPicPr>
        <p:blipFill>
          <a:blip r:embed="rId2"/>
          <a:stretch>
            <a:fillRect/>
          </a:stretch>
        </p:blipFill>
        <p:spPr>
          <a:xfrm>
            <a:off x="7846695" y="1199884"/>
            <a:ext cx="4345305" cy="368363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0424"/>
            <a:ext cx="10353762" cy="970450"/>
          </a:xfrm>
        </p:spPr>
        <p:txBody>
          <a:bodyPr>
            <a:noAutofit/>
          </a:bodyPr>
          <a:lstStyle/>
          <a:p>
            <a:r>
              <a:rPr b="1" dirty="0">
                <a:solidFill>
                  <a:schemeClr val="tx1"/>
                </a:solidFill>
                <a:latin typeface="Carlito"/>
                <a:cs typeface="Carlito"/>
                <a:sym typeface="+mn-ea"/>
              </a:rPr>
              <a:t>Benign Spinal</a:t>
            </a:r>
            <a:r>
              <a:rPr b="1" spc="-75" dirty="0">
                <a:solidFill>
                  <a:schemeClr val="tx1"/>
                </a:solidFill>
                <a:latin typeface="Carlito"/>
                <a:cs typeface="Carlito"/>
                <a:sym typeface="+mn-ea"/>
              </a:rPr>
              <a:t> </a:t>
            </a:r>
            <a:r>
              <a:rPr b="1" spc="-5" dirty="0">
                <a:solidFill>
                  <a:schemeClr val="tx1"/>
                </a:solidFill>
                <a:latin typeface="Carlito"/>
                <a:cs typeface="Carlito"/>
                <a:sym typeface="+mn-ea"/>
              </a:rPr>
              <a:t>tumors-Ependymoma</a:t>
            </a:r>
            <a:r>
              <a:rPr b="1" spc="-5" dirty="0">
                <a:solidFill>
                  <a:schemeClr val="tx1"/>
                </a:solidFill>
                <a:latin typeface="Carlito"/>
                <a:cs typeface="Carlito"/>
              </a:rPr>
              <a:t/>
            </a:r>
            <a:br>
              <a:rPr b="1" spc="-5" dirty="0">
                <a:solidFill>
                  <a:schemeClr val="tx1"/>
                </a:solidFill>
                <a:latin typeface="Carlito"/>
                <a:cs typeface="Carlito"/>
              </a:rPr>
            </a:br>
            <a:endParaRPr lang="en-US" dirty="0">
              <a:solidFill>
                <a:schemeClr val="tx1"/>
              </a:solidFill>
            </a:endParaRPr>
          </a:p>
        </p:txBody>
      </p:sp>
      <p:sp>
        <p:nvSpPr>
          <p:cNvPr id="3" name="Content Placeholder 2"/>
          <p:cNvSpPr>
            <a:spLocks noGrp="1"/>
          </p:cNvSpPr>
          <p:nvPr>
            <p:ph idx="1"/>
          </p:nvPr>
        </p:nvSpPr>
        <p:spPr>
          <a:xfrm>
            <a:off x="913795" y="1150874"/>
            <a:ext cx="6519392" cy="5087693"/>
          </a:xfrm>
        </p:spPr>
        <p:txBody>
          <a:bodyPr>
            <a:normAutofit/>
          </a:bodyPr>
          <a:lstStyle/>
          <a:p>
            <a:pPr marL="12700" marR="5080">
              <a:lnSpc>
                <a:spcPct val="100000"/>
              </a:lnSpc>
              <a:spcBef>
                <a:spcPts val="95"/>
              </a:spcBef>
              <a:tabLst>
                <a:tab pos="3261995" algn="l"/>
              </a:tabLst>
            </a:pPr>
            <a:r>
              <a:rPr sz="2400" spc="-5" dirty="0">
                <a:solidFill>
                  <a:schemeClr val="tx1"/>
                </a:solidFill>
                <a:latin typeface="Cambria" panose="02040503050406030204" charset="0"/>
                <a:cs typeface="Cambria" panose="02040503050406030204" charset="0"/>
                <a:sym typeface="+mn-ea"/>
              </a:rPr>
              <a:t>Ependymoma is the </a:t>
            </a:r>
            <a:r>
              <a:rPr sz="2400" spc="-20" dirty="0">
                <a:solidFill>
                  <a:schemeClr val="tx1"/>
                </a:solidFill>
                <a:latin typeface="Cambria" panose="02040503050406030204" charset="0"/>
                <a:cs typeface="Cambria" panose="02040503050406030204" charset="0"/>
                <a:sym typeface="+mn-ea"/>
              </a:rPr>
              <a:t>most </a:t>
            </a:r>
            <a:r>
              <a:rPr sz="2400" spc="-15" dirty="0">
                <a:solidFill>
                  <a:schemeClr val="tx1"/>
                </a:solidFill>
                <a:latin typeface="Cambria" panose="02040503050406030204" charset="0"/>
                <a:cs typeface="Cambria" panose="02040503050406030204" charset="0"/>
                <a:sym typeface="+mn-ea"/>
              </a:rPr>
              <a:t>common  </a:t>
            </a:r>
            <a:r>
              <a:rPr sz="2400" spc="-5" dirty="0">
                <a:solidFill>
                  <a:schemeClr val="tx1"/>
                </a:solidFill>
                <a:latin typeface="Cambria" panose="02040503050406030204" charset="0"/>
                <a:cs typeface="Cambria" panose="02040503050406030204" charset="0"/>
                <a:sym typeface="+mn-ea"/>
              </a:rPr>
              <a:t>primary</a:t>
            </a:r>
            <a:r>
              <a:rPr sz="2400" spc="-25" dirty="0">
                <a:solidFill>
                  <a:schemeClr val="tx1"/>
                </a:solidFill>
                <a:latin typeface="Cambria" panose="02040503050406030204" charset="0"/>
                <a:cs typeface="Cambria" panose="02040503050406030204" charset="0"/>
                <a:sym typeface="+mn-ea"/>
              </a:rPr>
              <a:t> </a:t>
            </a:r>
            <a:r>
              <a:rPr sz="2400" spc="-5" dirty="0">
                <a:solidFill>
                  <a:schemeClr val="tx1"/>
                </a:solidFill>
                <a:latin typeface="Cambria" panose="02040503050406030204" charset="0"/>
                <a:cs typeface="Cambria" panose="02040503050406030204" charset="0"/>
                <a:sym typeface="+mn-ea"/>
              </a:rPr>
              <a:t>spinal</a:t>
            </a:r>
            <a:r>
              <a:rPr sz="2400" dirty="0">
                <a:solidFill>
                  <a:schemeClr val="tx1"/>
                </a:solidFill>
                <a:latin typeface="Cambria" panose="02040503050406030204" charset="0"/>
                <a:cs typeface="Cambria" panose="02040503050406030204" charset="0"/>
                <a:sym typeface="+mn-ea"/>
              </a:rPr>
              <a:t> </a:t>
            </a:r>
            <a:r>
              <a:rPr sz="2400" spc="-25" dirty="0">
                <a:solidFill>
                  <a:schemeClr val="tx1"/>
                </a:solidFill>
                <a:latin typeface="Cambria" panose="02040503050406030204" charset="0"/>
                <a:cs typeface="Cambria" panose="02040503050406030204" charset="0"/>
                <a:sym typeface="+mn-ea"/>
              </a:rPr>
              <a:t>cord</a:t>
            </a:r>
            <a:r>
              <a:rPr lang="en-US" sz="2400" spc="-25" dirty="0">
                <a:solidFill>
                  <a:schemeClr val="tx1"/>
                </a:solidFill>
                <a:latin typeface="Cambria" panose="02040503050406030204" charset="0"/>
                <a:cs typeface="Cambria" panose="02040503050406030204" charset="0"/>
                <a:sym typeface="+mn-ea"/>
              </a:rPr>
              <a:t> </a:t>
            </a:r>
            <a:r>
              <a:rPr sz="2400" spc="-5" dirty="0">
                <a:solidFill>
                  <a:schemeClr val="tx1"/>
                </a:solidFill>
                <a:latin typeface="Cambria" panose="02040503050406030204" charset="0"/>
                <a:cs typeface="Cambria" panose="02040503050406030204" charset="0"/>
                <a:sym typeface="+mn-ea"/>
              </a:rPr>
              <a:t>tumor</a:t>
            </a:r>
            <a:r>
              <a:rPr sz="2400" spc="-55" dirty="0">
                <a:solidFill>
                  <a:schemeClr val="tx1"/>
                </a:solidFill>
                <a:latin typeface="Cambria" panose="02040503050406030204" charset="0"/>
                <a:cs typeface="Cambria" panose="02040503050406030204" charset="0"/>
                <a:sym typeface="+mn-ea"/>
              </a:rPr>
              <a:t> </a:t>
            </a:r>
            <a:r>
              <a:rPr sz="2400" spc="-15" dirty="0">
                <a:solidFill>
                  <a:schemeClr val="tx1"/>
                </a:solidFill>
                <a:latin typeface="Cambria" panose="02040503050406030204" charset="0"/>
                <a:cs typeface="Cambria" panose="02040503050406030204" charset="0"/>
                <a:sym typeface="+mn-ea"/>
              </a:rPr>
              <a:t>involving  </a:t>
            </a:r>
            <a:r>
              <a:rPr sz="2400" spc="-5" dirty="0">
                <a:solidFill>
                  <a:schemeClr val="tx1"/>
                </a:solidFill>
                <a:latin typeface="Cambria" panose="02040503050406030204" charset="0"/>
                <a:cs typeface="Cambria" panose="02040503050406030204" charset="0"/>
                <a:sym typeface="+mn-ea"/>
              </a:rPr>
              <a:t>the cells lining the </a:t>
            </a:r>
            <a:r>
              <a:rPr sz="2400" spc="-10" dirty="0">
                <a:solidFill>
                  <a:schemeClr val="tx1"/>
                </a:solidFill>
                <a:latin typeface="Cambria" panose="02040503050406030204" charset="0"/>
                <a:cs typeface="Cambria" panose="02040503050406030204" charset="0"/>
                <a:sym typeface="+mn-ea"/>
              </a:rPr>
              <a:t>canal </a:t>
            </a:r>
            <a:r>
              <a:rPr sz="2400" spc="-5" dirty="0">
                <a:solidFill>
                  <a:schemeClr val="tx1"/>
                </a:solidFill>
                <a:latin typeface="Cambria" panose="02040503050406030204" charset="0"/>
                <a:cs typeface="Cambria" panose="02040503050406030204" charset="0"/>
                <a:sym typeface="+mn-ea"/>
              </a:rPr>
              <a:t>in the  </a:t>
            </a:r>
            <a:r>
              <a:rPr sz="2400" spc="-15" dirty="0">
                <a:solidFill>
                  <a:schemeClr val="tx1"/>
                </a:solidFill>
                <a:latin typeface="Cambria" panose="02040503050406030204" charset="0"/>
                <a:cs typeface="Cambria" panose="02040503050406030204" charset="0"/>
                <a:sym typeface="+mn-ea"/>
              </a:rPr>
              <a:t>center </a:t>
            </a:r>
            <a:r>
              <a:rPr sz="2400" spc="-5" dirty="0">
                <a:solidFill>
                  <a:schemeClr val="tx1"/>
                </a:solidFill>
                <a:latin typeface="Cambria" panose="02040503050406030204" charset="0"/>
                <a:cs typeface="Cambria" panose="02040503050406030204" charset="0"/>
                <a:sym typeface="+mn-ea"/>
              </a:rPr>
              <a:t>of the spinal</a:t>
            </a:r>
            <a:r>
              <a:rPr sz="2400" spc="-25" dirty="0">
                <a:solidFill>
                  <a:schemeClr val="tx1"/>
                </a:solidFill>
                <a:latin typeface="Cambria" panose="02040503050406030204" charset="0"/>
                <a:cs typeface="Cambria" panose="02040503050406030204" charset="0"/>
                <a:sym typeface="+mn-ea"/>
              </a:rPr>
              <a:t> cord.</a:t>
            </a:r>
            <a:endParaRPr sz="2400" dirty="0">
              <a:solidFill>
                <a:schemeClr val="tx1"/>
              </a:solidFill>
              <a:latin typeface="Cambria" panose="02040503050406030204" charset="0"/>
              <a:cs typeface="Cambria" panose="02040503050406030204" charset="0"/>
            </a:endParaRPr>
          </a:p>
          <a:p>
            <a:pPr marL="12700">
              <a:lnSpc>
                <a:spcPts val="3645"/>
              </a:lnSpc>
              <a:spcBef>
                <a:spcPts val="5"/>
              </a:spcBef>
            </a:pPr>
            <a:r>
              <a:rPr sz="2400" spc="-10" dirty="0">
                <a:solidFill>
                  <a:schemeClr val="tx1"/>
                </a:solidFill>
                <a:latin typeface="Cambria" panose="02040503050406030204" charset="0"/>
                <a:cs typeface="Cambria" panose="02040503050406030204" charset="0"/>
                <a:sym typeface="+mn-ea"/>
              </a:rPr>
              <a:t>mostly c</a:t>
            </a:r>
            <a:r>
              <a:rPr lang="en-US" sz="2400" dirty="0">
                <a:solidFill>
                  <a:schemeClr val="tx1"/>
                </a:solidFill>
                <a:latin typeface="Cambria" panose="02040503050406030204" charset="0"/>
                <a:cs typeface="Cambria" panose="02040503050406030204" charset="0"/>
              </a:rPr>
              <a:t>cervical .</a:t>
            </a:r>
          </a:p>
          <a:p>
            <a:pPr marL="12700">
              <a:lnSpc>
                <a:spcPts val="3645"/>
              </a:lnSpc>
              <a:spcBef>
                <a:spcPts val="5"/>
              </a:spcBef>
            </a:pPr>
            <a:r>
              <a:rPr lang="en-GB" sz="2400" dirty="0">
                <a:solidFill>
                  <a:schemeClr val="tx1"/>
                </a:solidFill>
                <a:latin typeface="Cambria" panose="02040503050406030204" charset="0"/>
                <a:ea typeface="Cambria" panose="02040503050406030204" charset="0"/>
                <a:cs typeface="Arial Black" panose="020B0A04020102020204" charset="0"/>
              </a:rPr>
              <a:t>Distinguished  an  </a:t>
            </a:r>
            <a:r>
              <a:rPr lang="en-GB" sz="2400" dirty="0" err="1">
                <a:solidFill>
                  <a:schemeClr val="tx1"/>
                </a:solidFill>
                <a:latin typeface="Cambria" panose="02040503050406030204" charset="0"/>
                <a:ea typeface="Cambria" panose="02040503050406030204" charset="0"/>
                <a:cs typeface="Arial Black" panose="020B0A04020102020204" charset="0"/>
              </a:rPr>
              <a:t>ependymoma</a:t>
            </a:r>
            <a:r>
              <a:rPr lang="en-GB" sz="2400" dirty="0">
                <a:solidFill>
                  <a:schemeClr val="tx1"/>
                </a:solidFill>
                <a:latin typeface="Cambria" panose="02040503050406030204" charset="0"/>
                <a:ea typeface="Cambria" panose="02040503050406030204" charset="0"/>
                <a:cs typeface="Arial Black" panose="020B0A04020102020204" charset="0"/>
              </a:rPr>
              <a:t>  from  an astrocytoma  preoperatively as the  neurosurgeon  will  complete  extirpation of  </a:t>
            </a:r>
            <a:r>
              <a:rPr lang="en-GB" sz="2400" dirty="0" err="1">
                <a:solidFill>
                  <a:schemeClr val="tx1"/>
                </a:solidFill>
                <a:latin typeface="Cambria" panose="02040503050406030204" charset="0"/>
                <a:ea typeface="Cambria" panose="02040503050406030204" charset="0"/>
                <a:cs typeface="Arial Black" panose="020B0A04020102020204" charset="0"/>
              </a:rPr>
              <a:t>ependymoma</a:t>
            </a:r>
            <a:r>
              <a:rPr lang="en-GB" sz="2400" dirty="0">
                <a:solidFill>
                  <a:schemeClr val="tx1"/>
                </a:solidFill>
                <a:latin typeface="Cambria" panose="02040503050406030204" charset="0"/>
                <a:ea typeface="Cambria" panose="02040503050406030204" charset="0"/>
                <a:cs typeface="Arial Black" panose="020B0A04020102020204" charset="0"/>
              </a:rPr>
              <a:t>, whereas the  infiltrative astrocytoma  will  not  be  completely  </a:t>
            </a:r>
            <a:r>
              <a:rPr lang="en-GB" sz="2400" dirty="0" err="1">
                <a:solidFill>
                  <a:schemeClr val="tx1"/>
                </a:solidFill>
                <a:latin typeface="Cambria" panose="02040503050406030204" charset="0"/>
                <a:ea typeface="Cambria" panose="02040503050406030204" charset="0"/>
                <a:cs typeface="Arial Black" panose="020B0A04020102020204" charset="0"/>
              </a:rPr>
              <a:t>resectable</a:t>
            </a:r>
            <a:r>
              <a:rPr lang="en-GB" sz="2400" dirty="0">
                <a:solidFill>
                  <a:schemeClr val="tx1"/>
                </a:solidFill>
                <a:latin typeface="Cambria" panose="02040503050406030204" charset="0"/>
                <a:ea typeface="Cambria" panose="02040503050406030204" charset="0"/>
                <a:cs typeface="Arial Black" panose="020B0A04020102020204" charset="0"/>
              </a:rPr>
              <a:t>.</a:t>
            </a:r>
            <a:endParaRPr lang="en-US" sz="2400" dirty="0">
              <a:solidFill>
                <a:schemeClr val="tx1"/>
              </a:solidFill>
              <a:latin typeface="Cambria" panose="02040503050406030204" charset="0"/>
              <a:ea typeface="Cambria" panose="02040503050406030204" charset="0"/>
              <a:cs typeface="Arial Black" panose="020B0A04020102020204" charset="0"/>
            </a:endParaRPr>
          </a:p>
        </p:txBody>
      </p:sp>
      <p:sp>
        <p:nvSpPr>
          <p:cNvPr id="4" name="object 3"/>
          <p:cNvSpPr/>
          <p:nvPr/>
        </p:nvSpPr>
        <p:spPr>
          <a:xfrm>
            <a:off x="7793815" y="2440071"/>
            <a:ext cx="4253865" cy="264350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544" y="137651"/>
            <a:ext cx="10353762" cy="970450"/>
          </a:xfrm>
        </p:spPr>
        <p:txBody>
          <a:bodyPr>
            <a:normAutofit fontScale="90000"/>
          </a:bodyPr>
          <a:lstStyle/>
          <a:p>
            <a:r>
              <a:rPr sz="4400" spc="-10" dirty="0">
                <a:sym typeface="+mn-ea"/>
              </a:rPr>
              <a:t>Eependymomas</a:t>
            </a:r>
            <a:r>
              <a:rPr spc="-10" dirty="0"/>
              <a:t/>
            </a:r>
            <a:br>
              <a:rPr spc="-10" dirty="0"/>
            </a:br>
            <a:endParaRPr lang="en-US" dirty="0"/>
          </a:p>
        </p:txBody>
      </p:sp>
      <p:sp>
        <p:nvSpPr>
          <p:cNvPr id="3" name="Content Placeholder 2"/>
          <p:cNvSpPr>
            <a:spLocks noGrp="1"/>
          </p:cNvSpPr>
          <p:nvPr>
            <p:ph idx="1"/>
          </p:nvPr>
        </p:nvSpPr>
        <p:spPr>
          <a:xfrm>
            <a:off x="591533" y="840535"/>
            <a:ext cx="10515600" cy="4351338"/>
          </a:xfrm>
        </p:spPr>
        <p:txBody>
          <a:bodyPr>
            <a:noAutofit/>
          </a:bodyPr>
          <a:lstStyle/>
          <a:p>
            <a:pPr marL="449580" indent="-437515">
              <a:lnSpc>
                <a:spcPct val="100000"/>
              </a:lnSpc>
              <a:spcBef>
                <a:spcPts val="100"/>
              </a:spcBef>
              <a:buFont typeface="Arial" panose="020B0604020202020204"/>
              <a:buChar char="•"/>
              <a:tabLst>
                <a:tab pos="449580" algn="l"/>
                <a:tab pos="450215" algn="l"/>
              </a:tabLst>
            </a:pPr>
            <a:r>
              <a:rPr sz="1900" b="1" spc="-15" dirty="0">
                <a:latin typeface="Cambria" panose="02040503050406030204" charset="0"/>
                <a:cs typeface="Cambria" panose="02040503050406030204" charset="0"/>
                <a:sym typeface="+mn-ea"/>
              </a:rPr>
              <a:t>Most </a:t>
            </a:r>
            <a:r>
              <a:rPr sz="1900" b="1" spc="-5" dirty="0">
                <a:latin typeface="Cambria" panose="02040503050406030204" charset="0"/>
                <a:cs typeface="Cambria" panose="02040503050406030204" charset="0"/>
                <a:sym typeface="+mn-ea"/>
              </a:rPr>
              <a:t>common </a:t>
            </a:r>
            <a:r>
              <a:rPr sz="1900" b="1" spc="-55" dirty="0">
                <a:latin typeface="Cambria" panose="02040503050406030204" charset="0"/>
                <a:cs typeface="Cambria" panose="02040503050406030204" charset="0"/>
                <a:sym typeface="+mn-ea"/>
              </a:rPr>
              <a:t>I.M.T </a:t>
            </a:r>
            <a:r>
              <a:rPr sz="1900" b="1" dirty="0">
                <a:latin typeface="Cambria" panose="02040503050406030204" charset="0"/>
                <a:cs typeface="Cambria" panose="02040503050406030204" charset="0"/>
                <a:sym typeface="+mn-ea"/>
              </a:rPr>
              <a:t>in</a:t>
            </a:r>
            <a:r>
              <a:rPr sz="1900" b="1" spc="65" dirty="0">
                <a:latin typeface="Cambria" panose="02040503050406030204" charset="0"/>
                <a:cs typeface="Cambria" panose="02040503050406030204" charset="0"/>
                <a:sym typeface="+mn-ea"/>
              </a:rPr>
              <a:t> </a:t>
            </a:r>
            <a:r>
              <a:rPr sz="1900" b="1" dirty="0">
                <a:latin typeface="Cambria" panose="02040503050406030204" charset="0"/>
                <a:cs typeface="Cambria" panose="02040503050406030204" charset="0"/>
                <a:sym typeface="+mn-ea"/>
              </a:rPr>
              <a:t>adults</a:t>
            </a:r>
            <a:r>
              <a:rPr sz="1900" dirty="0">
                <a:latin typeface="Cambria" panose="02040503050406030204" charset="0"/>
                <a:cs typeface="Cambria" panose="02040503050406030204" charset="0"/>
                <a:sym typeface="+mn-ea"/>
              </a:rPr>
              <a:t>.</a:t>
            </a:r>
            <a:endParaRPr sz="1900" dirty="0">
              <a:latin typeface="Cambria" panose="02040503050406030204" charset="0"/>
              <a:cs typeface="Cambria" panose="02040503050406030204" charset="0"/>
            </a:endParaRPr>
          </a:p>
          <a:p>
            <a:pPr marL="449580" indent="-437515">
              <a:lnSpc>
                <a:spcPct val="100000"/>
              </a:lnSpc>
              <a:buFont typeface="Arial" panose="020B0604020202020204"/>
              <a:buChar char="•"/>
              <a:tabLst>
                <a:tab pos="449580" algn="l"/>
                <a:tab pos="450215" algn="l"/>
              </a:tabLst>
            </a:pPr>
            <a:r>
              <a:rPr sz="1900" spc="-5" dirty="0">
                <a:latin typeface="Cambria" panose="02040503050406030204" charset="0"/>
                <a:cs typeface="Cambria" panose="02040503050406030204" charset="0"/>
                <a:sym typeface="+mn-ea"/>
              </a:rPr>
              <a:t>Middle </a:t>
            </a:r>
            <a:r>
              <a:rPr sz="1900" spc="-10" dirty="0">
                <a:latin typeface="Cambria" panose="02040503050406030204" charset="0"/>
                <a:cs typeface="Cambria" panose="02040503050406030204" charset="0"/>
                <a:sym typeface="+mn-ea"/>
              </a:rPr>
              <a:t>age </a:t>
            </a:r>
            <a:r>
              <a:rPr sz="1900" dirty="0">
                <a:latin typeface="Cambria" panose="02040503050406030204" charset="0"/>
                <a:cs typeface="Cambria" panose="02040503050406030204" charset="0"/>
                <a:sym typeface="+mn-ea"/>
              </a:rPr>
              <a:t>adult </a:t>
            </a:r>
            <a:r>
              <a:rPr sz="1900" spc="-5" dirty="0">
                <a:latin typeface="Cambria" panose="02040503050406030204" charset="0"/>
                <a:cs typeface="Cambria" panose="02040503050406030204" charset="0"/>
                <a:sym typeface="+mn-ea"/>
              </a:rPr>
              <a:t>(most</a:t>
            </a:r>
            <a:r>
              <a:rPr sz="1900" spc="-80" dirty="0">
                <a:latin typeface="Cambria" panose="02040503050406030204" charset="0"/>
                <a:cs typeface="Cambria" panose="02040503050406030204" charset="0"/>
                <a:sym typeface="+mn-ea"/>
              </a:rPr>
              <a:t> </a:t>
            </a:r>
            <a:r>
              <a:rPr sz="1900" spc="-10" dirty="0">
                <a:latin typeface="Cambria" panose="02040503050406030204" charset="0"/>
                <a:cs typeface="Cambria" panose="02040503050406030204" charset="0"/>
                <a:sym typeface="+mn-ea"/>
              </a:rPr>
              <a:t>frequent)</a:t>
            </a:r>
            <a:endParaRPr sz="1900" dirty="0">
              <a:latin typeface="Cambria" panose="02040503050406030204" charset="0"/>
              <a:cs typeface="Cambria" panose="02040503050406030204" charset="0"/>
            </a:endParaRPr>
          </a:p>
          <a:p>
            <a:pPr marL="449580" indent="-437515">
              <a:lnSpc>
                <a:spcPct val="100000"/>
              </a:lnSpc>
              <a:buFont typeface="Arial" panose="020B0604020202020204"/>
              <a:buChar char="•"/>
              <a:tabLst>
                <a:tab pos="449580" algn="l"/>
                <a:tab pos="450215" algn="l"/>
              </a:tabLst>
            </a:pPr>
            <a:r>
              <a:rPr sz="1900" dirty="0">
                <a:latin typeface="Cambria" panose="02040503050406030204" charset="0"/>
                <a:cs typeface="Cambria" panose="02040503050406030204" charset="0"/>
                <a:sym typeface="+mn-ea"/>
              </a:rPr>
              <a:t>Men =</a:t>
            </a:r>
            <a:r>
              <a:rPr sz="1900" spc="-40" dirty="0">
                <a:latin typeface="Cambria" panose="02040503050406030204" charset="0"/>
                <a:cs typeface="Cambria" panose="02040503050406030204" charset="0"/>
                <a:sym typeface="+mn-ea"/>
              </a:rPr>
              <a:t> </a:t>
            </a:r>
            <a:r>
              <a:rPr sz="1900" spc="-15" dirty="0">
                <a:latin typeface="Cambria" panose="02040503050406030204" charset="0"/>
                <a:cs typeface="Cambria" panose="02040503050406030204" charset="0"/>
                <a:sym typeface="+mn-ea"/>
              </a:rPr>
              <a:t>women</a:t>
            </a:r>
            <a:endParaRPr sz="1900" dirty="0">
              <a:latin typeface="Cambria" panose="02040503050406030204" charset="0"/>
              <a:cs typeface="Cambria" panose="02040503050406030204" charset="0"/>
            </a:endParaRPr>
          </a:p>
          <a:p>
            <a:pPr marL="449580" indent="-437515">
              <a:lnSpc>
                <a:spcPct val="100000"/>
              </a:lnSpc>
              <a:spcBef>
                <a:spcPts val="5"/>
              </a:spcBef>
              <a:buFont typeface="Arial" panose="020B0604020202020204"/>
              <a:buChar char="•"/>
              <a:tabLst>
                <a:tab pos="449580" algn="l"/>
                <a:tab pos="450215" algn="l"/>
              </a:tabLst>
            </a:pPr>
            <a:r>
              <a:rPr sz="1900" b="1" spc="-10" dirty="0">
                <a:latin typeface="Cambria" panose="02040503050406030204" charset="0"/>
                <a:cs typeface="Cambria" panose="02040503050406030204" charset="0"/>
                <a:sym typeface="+mn-ea"/>
              </a:rPr>
              <a:t>Mostly </a:t>
            </a:r>
            <a:r>
              <a:rPr sz="1900" b="1" dirty="0">
                <a:latin typeface="Cambria" panose="02040503050406030204" charset="0"/>
                <a:cs typeface="Cambria" panose="02040503050406030204" charset="0"/>
                <a:sym typeface="+mn-ea"/>
              </a:rPr>
              <a:t>in </a:t>
            </a:r>
            <a:r>
              <a:rPr sz="1900" b="1" spc="-5" dirty="0">
                <a:latin typeface="Cambria" panose="02040503050406030204" charset="0"/>
                <a:cs typeface="Cambria" panose="02040503050406030204" charset="0"/>
                <a:sym typeface="+mn-ea"/>
              </a:rPr>
              <a:t>filium </a:t>
            </a:r>
            <a:r>
              <a:rPr sz="1900" b="1" spc="-10" dirty="0">
                <a:latin typeface="Cambria" panose="02040503050406030204" charset="0"/>
                <a:cs typeface="Cambria" panose="02040503050406030204" charset="0"/>
                <a:sym typeface="+mn-ea"/>
              </a:rPr>
              <a:t>terminale </a:t>
            </a:r>
            <a:r>
              <a:rPr sz="1900" b="1" dirty="0">
                <a:latin typeface="Cambria" panose="02040503050406030204" charset="0"/>
                <a:cs typeface="Cambria" panose="02040503050406030204" charset="0"/>
                <a:sym typeface="+mn-ea"/>
              </a:rPr>
              <a:t>and </a:t>
            </a:r>
            <a:r>
              <a:rPr sz="1900" b="1" spc="-10" dirty="0">
                <a:latin typeface="Cambria" panose="02040503050406030204" charset="0"/>
                <a:cs typeface="Cambria" panose="02040503050406030204" charset="0"/>
                <a:sym typeface="+mn-ea"/>
              </a:rPr>
              <a:t>lower </a:t>
            </a:r>
            <a:r>
              <a:rPr sz="1900" b="1" spc="-15" dirty="0">
                <a:latin typeface="Cambria" panose="02040503050406030204" charset="0"/>
                <a:cs typeface="Cambria" panose="02040503050406030204" charset="0"/>
                <a:sym typeface="+mn-ea"/>
              </a:rPr>
              <a:t>thoracic</a:t>
            </a:r>
            <a:r>
              <a:rPr sz="1900" b="1" spc="45" dirty="0">
                <a:latin typeface="Cambria" panose="02040503050406030204" charset="0"/>
                <a:cs typeface="Cambria" panose="02040503050406030204" charset="0"/>
                <a:sym typeface="+mn-ea"/>
              </a:rPr>
              <a:t> </a:t>
            </a:r>
            <a:r>
              <a:rPr sz="1900" b="1" dirty="0">
                <a:latin typeface="Cambria" panose="02040503050406030204" charset="0"/>
                <a:cs typeface="Cambria" panose="02040503050406030204" charset="0"/>
                <a:sym typeface="+mn-ea"/>
              </a:rPr>
              <a:t>spine</a:t>
            </a:r>
            <a:endParaRPr sz="1900" dirty="0">
              <a:latin typeface="Cambria" panose="02040503050406030204" charset="0"/>
              <a:cs typeface="Cambria" panose="02040503050406030204" charset="0"/>
            </a:endParaRPr>
          </a:p>
          <a:p>
            <a:pPr marL="449580" indent="-437515">
              <a:lnSpc>
                <a:spcPct val="100000"/>
              </a:lnSpc>
              <a:buFont typeface="Arial" panose="020B0604020202020204"/>
              <a:buChar char="•"/>
              <a:tabLst>
                <a:tab pos="449580" algn="l"/>
                <a:tab pos="450215" algn="l"/>
              </a:tabLst>
            </a:pPr>
            <a:r>
              <a:rPr sz="1900" spc="-35" dirty="0">
                <a:latin typeface="Cambria" panose="02040503050406030204" charset="0"/>
                <a:cs typeface="Cambria" panose="02040503050406030204" charset="0"/>
                <a:sym typeface="+mn-ea"/>
              </a:rPr>
              <a:t>Variety </a:t>
            </a:r>
            <a:r>
              <a:rPr sz="1900" spc="-5" dirty="0">
                <a:latin typeface="Cambria" panose="02040503050406030204" charset="0"/>
                <a:cs typeface="Cambria" panose="02040503050406030204" charset="0"/>
                <a:sym typeface="+mn-ea"/>
              </a:rPr>
              <a:t>of </a:t>
            </a:r>
            <a:r>
              <a:rPr sz="1900" spc="-15" dirty="0">
                <a:latin typeface="Cambria" panose="02040503050406030204" charset="0"/>
                <a:cs typeface="Cambria" panose="02040503050406030204" charset="0"/>
                <a:sym typeface="+mn-ea"/>
              </a:rPr>
              <a:t>histological </a:t>
            </a:r>
            <a:r>
              <a:rPr sz="1900" spc="-5" dirty="0">
                <a:latin typeface="Cambria" panose="02040503050406030204" charset="0"/>
                <a:cs typeface="Cambria" panose="02040503050406030204" charset="0"/>
                <a:sym typeface="+mn-ea"/>
              </a:rPr>
              <a:t>subtypes.</a:t>
            </a:r>
            <a:endParaRPr sz="1900" dirty="0">
              <a:latin typeface="Cambria" panose="02040503050406030204" charset="0"/>
              <a:cs typeface="Cambria" panose="02040503050406030204" charset="0"/>
            </a:endParaRPr>
          </a:p>
          <a:p>
            <a:pPr marL="2050415" lvl="1" indent="-292100">
              <a:lnSpc>
                <a:spcPct val="100000"/>
              </a:lnSpc>
              <a:spcBef>
                <a:spcPts val="50"/>
              </a:spcBef>
              <a:buFont typeface="Arial" panose="020B0604020202020204"/>
              <a:buChar char="–"/>
              <a:tabLst>
                <a:tab pos="2049780" algn="l"/>
                <a:tab pos="2051050" algn="l"/>
              </a:tabLst>
            </a:pPr>
            <a:r>
              <a:rPr sz="1900" spc="-5" dirty="0">
                <a:latin typeface="Cambria" panose="02040503050406030204" charset="0"/>
                <a:cs typeface="Cambria" panose="02040503050406030204" charset="0"/>
                <a:sym typeface="+mn-ea"/>
              </a:rPr>
              <a:t>Cellular ependymoma </a:t>
            </a:r>
            <a:r>
              <a:rPr sz="1900" spc="-10" dirty="0">
                <a:latin typeface="Cambria" panose="02040503050406030204" charset="0"/>
                <a:cs typeface="Cambria" panose="02040503050406030204" charset="0"/>
                <a:sym typeface="+mn-ea"/>
              </a:rPr>
              <a:t>(most</a:t>
            </a:r>
            <a:r>
              <a:rPr sz="1900" spc="-5" dirty="0">
                <a:latin typeface="Cambria" panose="02040503050406030204" charset="0"/>
                <a:cs typeface="Cambria" panose="02040503050406030204" charset="0"/>
                <a:sym typeface="+mn-ea"/>
              </a:rPr>
              <a:t> </a:t>
            </a:r>
            <a:r>
              <a:rPr sz="1900" spc="-10" dirty="0">
                <a:latin typeface="Cambria" panose="02040503050406030204" charset="0"/>
                <a:cs typeface="Cambria" panose="02040503050406030204" charset="0"/>
                <a:sym typeface="+mn-ea"/>
              </a:rPr>
              <a:t>common)</a:t>
            </a:r>
            <a:endParaRPr sz="1900" dirty="0">
              <a:latin typeface="Cambria" panose="02040503050406030204" charset="0"/>
              <a:cs typeface="Cambria" panose="02040503050406030204" charset="0"/>
            </a:endParaRPr>
          </a:p>
          <a:p>
            <a:pPr marL="2050415" lvl="1" indent="-292100">
              <a:lnSpc>
                <a:spcPct val="100000"/>
              </a:lnSpc>
              <a:spcBef>
                <a:spcPts val="5"/>
              </a:spcBef>
              <a:buFont typeface="Arial" panose="020B0604020202020204"/>
              <a:buChar char="–"/>
              <a:tabLst>
                <a:tab pos="2049780" algn="l"/>
                <a:tab pos="2051050" algn="l"/>
              </a:tabLst>
            </a:pPr>
            <a:r>
              <a:rPr sz="1900" spc="-5" dirty="0">
                <a:latin typeface="Cambria" panose="02040503050406030204" charset="0"/>
                <a:cs typeface="Cambria" panose="02040503050406030204" charset="0"/>
                <a:sym typeface="+mn-ea"/>
              </a:rPr>
              <a:t>Epithelial</a:t>
            </a:r>
            <a:endParaRPr sz="1900" dirty="0">
              <a:latin typeface="Cambria" panose="02040503050406030204" charset="0"/>
              <a:cs typeface="Cambria" panose="02040503050406030204" charset="0"/>
            </a:endParaRPr>
          </a:p>
          <a:p>
            <a:pPr marL="2050415" lvl="1" indent="-292100">
              <a:lnSpc>
                <a:spcPct val="100000"/>
              </a:lnSpc>
              <a:buFont typeface="Arial" panose="020B0604020202020204"/>
              <a:buChar char="–"/>
              <a:tabLst>
                <a:tab pos="2049780" algn="l"/>
                <a:tab pos="2051050" algn="l"/>
              </a:tabLst>
            </a:pPr>
            <a:r>
              <a:rPr sz="1900" spc="-30" dirty="0">
                <a:latin typeface="Cambria" panose="02040503050406030204" charset="0"/>
                <a:cs typeface="Cambria" panose="02040503050406030204" charset="0"/>
                <a:sym typeface="+mn-ea"/>
              </a:rPr>
              <a:t>Tanycytic</a:t>
            </a:r>
            <a:r>
              <a:rPr sz="1900" spc="-25" dirty="0">
                <a:latin typeface="Cambria" panose="02040503050406030204" charset="0"/>
                <a:cs typeface="Cambria" panose="02040503050406030204" charset="0"/>
                <a:sym typeface="+mn-ea"/>
              </a:rPr>
              <a:t> </a:t>
            </a:r>
            <a:r>
              <a:rPr sz="1900" spc="-5" dirty="0">
                <a:latin typeface="Cambria" panose="02040503050406030204" charset="0"/>
                <a:cs typeface="Cambria" panose="02040503050406030204" charset="0"/>
                <a:sym typeface="+mn-ea"/>
              </a:rPr>
              <a:t>(fibrillary)</a:t>
            </a:r>
            <a:endParaRPr sz="1900" dirty="0">
              <a:latin typeface="Cambria" panose="02040503050406030204" charset="0"/>
              <a:cs typeface="Cambria" panose="02040503050406030204" charset="0"/>
            </a:endParaRPr>
          </a:p>
          <a:p>
            <a:pPr marL="2050415" lvl="1" indent="-292100">
              <a:lnSpc>
                <a:spcPct val="100000"/>
              </a:lnSpc>
              <a:buFont typeface="Arial" panose="020B0604020202020204"/>
              <a:buChar char="–"/>
              <a:tabLst>
                <a:tab pos="2049780" algn="l"/>
                <a:tab pos="2051050" algn="l"/>
              </a:tabLst>
            </a:pPr>
            <a:r>
              <a:rPr sz="1900" spc="-5" dirty="0">
                <a:latin typeface="Cambria" panose="02040503050406030204" charset="0"/>
                <a:cs typeface="Cambria" panose="02040503050406030204" charset="0"/>
                <a:sym typeface="+mn-ea"/>
              </a:rPr>
              <a:t>Sub ependymomas</a:t>
            </a:r>
            <a:endParaRPr sz="1900" dirty="0">
              <a:latin typeface="Cambria" panose="02040503050406030204" charset="0"/>
              <a:cs typeface="Cambria" panose="02040503050406030204" charset="0"/>
            </a:endParaRPr>
          </a:p>
          <a:p>
            <a:pPr marL="2115820" lvl="1" indent="-357505">
              <a:lnSpc>
                <a:spcPct val="100000"/>
              </a:lnSpc>
              <a:buFont typeface="Arial" panose="020B0604020202020204"/>
              <a:buChar char="–"/>
              <a:tabLst>
                <a:tab pos="2115820" algn="l"/>
                <a:tab pos="2116455" algn="l"/>
              </a:tabLst>
            </a:pPr>
            <a:r>
              <a:rPr sz="1900" spc="-15" dirty="0">
                <a:latin typeface="Cambria" panose="02040503050406030204" charset="0"/>
                <a:cs typeface="Cambria" panose="02040503050406030204" charset="0"/>
                <a:sym typeface="+mn-ea"/>
              </a:rPr>
              <a:t>myxopapillary</a:t>
            </a:r>
            <a:endParaRPr sz="1900" dirty="0">
              <a:latin typeface="Cambria" panose="02040503050406030204" charset="0"/>
              <a:cs typeface="Cambria" panose="02040503050406030204" charset="0"/>
            </a:endParaRPr>
          </a:p>
          <a:p>
            <a:pPr marL="2050415" lvl="1" indent="-292100">
              <a:lnSpc>
                <a:spcPts val="2735"/>
              </a:lnSpc>
              <a:buFont typeface="Arial" panose="020B0604020202020204"/>
              <a:buChar char="–"/>
              <a:tabLst>
                <a:tab pos="2049780" algn="l"/>
                <a:tab pos="2051050" algn="l"/>
              </a:tabLst>
            </a:pPr>
            <a:r>
              <a:rPr sz="1900" spc="-15" dirty="0">
                <a:latin typeface="Cambria" panose="02040503050406030204" charset="0"/>
                <a:cs typeface="Cambria" panose="02040503050406030204" charset="0"/>
                <a:sym typeface="+mn-ea"/>
              </a:rPr>
              <a:t>mixed</a:t>
            </a:r>
            <a:endParaRPr sz="1900" dirty="0">
              <a:latin typeface="Cambria" panose="02040503050406030204" charset="0"/>
              <a:cs typeface="Cambria" panose="02040503050406030204" charset="0"/>
            </a:endParaRPr>
          </a:p>
          <a:p>
            <a:pPr marL="449580" indent="-437515">
              <a:lnSpc>
                <a:spcPts val="4295"/>
              </a:lnSpc>
              <a:buFont typeface="Arial" panose="020B0604020202020204"/>
              <a:buChar char="•"/>
              <a:tabLst>
                <a:tab pos="449580" algn="l"/>
                <a:tab pos="450215" algn="l"/>
              </a:tabLst>
            </a:pPr>
            <a:r>
              <a:rPr sz="1900" spc="-10" dirty="0">
                <a:latin typeface="Cambria" panose="02040503050406030204" charset="0"/>
                <a:cs typeface="Cambria" panose="02040503050406030204" charset="0"/>
                <a:sym typeface="+mn-ea"/>
              </a:rPr>
              <a:t>almost </a:t>
            </a:r>
            <a:r>
              <a:rPr sz="1900" dirty="0">
                <a:latin typeface="Cambria" panose="02040503050406030204" charset="0"/>
                <a:cs typeface="Cambria" panose="02040503050406030204" charset="0"/>
                <a:sym typeface="+mn-ea"/>
              </a:rPr>
              <a:t>All </a:t>
            </a:r>
            <a:r>
              <a:rPr sz="1900" spc="-15" dirty="0">
                <a:latin typeface="Cambria" panose="02040503050406030204" charset="0"/>
                <a:cs typeface="Cambria" panose="02040503050406030204" charset="0"/>
                <a:sym typeface="+mn-ea"/>
              </a:rPr>
              <a:t>are histologically</a:t>
            </a:r>
            <a:r>
              <a:rPr sz="1900" spc="-20" dirty="0">
                <a:latin typeface="Cambria" panose="02040503050406030204" charset="0"/>
                <a:cs typeface="Cambria" panose="02040503050406030204" charset="0"/>
                <a:sym typeface="+mn-ea"/>
              </a:rPr>
              <a:t> </a:t>
            </a:r>
            <a:r>
              <a:rPr sz="1900" b="1" dirty="0">
                <a:latin typeface="Cambria" panose="02040503050406030204" charset="0"/>
                <a:cs typeface="Cambria" panose="02040503050406030204" charset="0"/>
                <a:sym typeface="+mn-ea"/>
              </a:rPr>
              <a:t>benign</a:t>
            </a:r>
          </a:p>
          <a:p>
            <a:pPr marL="449580" indent="-437515">
              <a:lnSpc>
                <a:spcPts val="4295"/>
              </a:lnSpc>
              <a:buFont typeface="Arial" panose="020B0604020202020204"/>
              <a:buChar char="•"/>
              <a:tabLst>
                <a:tab pos="449580" algn="l"/>
                <a:tab pos="450215" algn="l"/>
              </a:tabLst>
            </a:pPr>
            <a:r>
              <a:rPr sz="1900" b="1" spc="-10" dirty="0">
                <a:latin typeface="Cambria" panose="02040503050406030204" charset="0"/>
                <a:cs typeface="Cambria" panose="02040503050406030204" charset="0"/>
                <a:sym typeface="+mn-ea"/>
              </a:rPr>
              <a:t>Unencapsulated </a:t>
            </a:r>
            <a:r>
              <a:rPr sz="1900" b="1" dirty="0">
                <a:latin typeface="Cambria" panose="02040503050406030204" charset="0"/>
                <a:cs typeface="Cambria" panose="02040503050406030204" charset="0"/>
                <a:sym typeface="+mn-ea"/>
              </a:rPr>
              <a:t>and </a:t>
            </a:r>
            <a:r>
              <a:rPr sz="1900" b="1" spc="-5" dirty="0">
                <a:latin typeface="Cambria" panose="02040503050406030204" charset="0"/>
                <a:cs typeface="Cambria" panose="02040503050406030204" charset="0"/>
                <a:sym typeface="+mn-ea"/>
              </a:rPr>
              <a:t>well circumscribed glial derived  </a:t>
            </a:r>
            <a:r>
              <a:rPr sz="1900" b="1" spc="-55" dirty="0">
                <a:latin typeface="Cambria" panose="02040503050406030204" charset="0"/>
                <a:cs typeface="Cambria" panose="02040503050406030204" charset="0"/>
                <a:sym typeface="+mn-ea"/>
              </a:rPr>
              <a:t>tumor.</a:t>
            </a:r>
            <a:endParaRPr lang="en-US" sz="700" b="1" spc="-55" dirty="0">
              <a:latin typeface="Cambria" panose="02040503050406030204" charset="0"/>
              <a:cs typeface="Cambria" panose="02040503050406030204"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03122"/>
            <a:ext cx="10353762" cy="970450"/>
          </a:xfrm>
        </p:spPr>
        <p:txBody>
          <a:bodyPr/>
          <a:lstStyle/>
          <a:p>
            <a:r>
              <a:rPr spc="-5" dirty="0">
                <a:solidFill>
                  <a:schemeClr val="tx1"/>
                </a:solidFill>
                <a:latin typeface="Carlito"/>
                <a:cs typeface="Carlito"/>
                <a:sym typeface="+mn-ea"/>
              </a:rPr>
              <a:t>Hemangioblastomas</a:t>
            </a:r>
            <a:endParaRPr lang="en-US" dirty="0">
              <a:solidFill>
                <a:schemeClr val="tx1"/>
              </a:solidFill>
            </a:endParaRPr>
          </a:p>
        </p:txBody>
      </p:sp>
      <p:sp>
        <p:nvSpPr>
          <p:cNvPr id="3" name="Content Placeholder 2"/>
          <p:cNvSpPr>
            <a:spLocks noGrp="1"/>
          </p:cNvSpPr>
          <p:nvPr>
            <p:ph idx="1"/>
          </p:nvPr>
        </p:nvSpPr>
        <p:spPr>
          <a:xfrm>
            <a:off x="913795" y="1732449"/>
            <a:ext cx="6799611" cy="4058751"/>
          </a:xfrm>
        </p:spPr>
        <p:txBody>
          <a:bodyPr>
            <a:normAutofit/>
          </a:bodyPr>
          <a:lstStyle/>
          <a:p>
            <a:pPr marL="565785" indent="-553720">
              <a:lnSpc>
                <a:spcPct val="100000"/>
              </a:lnSpc>
              <a:spcBef>
                <a:spcPts val="1085"/>
              </a:spcBef>
              <a:buFont typeface="Arial" panose="020B0604020202020204"/>
              <a:buChar char="•"/>
              <a:tabLst>
                <a:tab pos="565785" algn="l"/>
                <a:tab pos="566420" algn="l"/>
              </a:tabLst>
            </a:pPr>
            <a:r>
              <a:rPr sz="2400" spc="-5" dirty="0">
                <a:latin typeface="Cambria" panose="02040503050406030204" charset="0"/>
                <a:cs typeface="Cambria" panose="02040503050406030204" charset="0"/>
                <a:sym typeface="+mn-ea"/>
              </a:rPr>
              <a:t>3-8% </a:t>
            </a:r>
            <a:r>
              <a:rPr sz="2400" dirty="0">
                <a:latin typeface="Cambria" panose="02040503050406030204" charset="0"/>
                <a:cs typeface="Cambria" panose="02040503050406030204" charset="0"/>
                <a:sym typeface="+mn-ea"/>
              </a:rPr>
              <a:t>of </a:t>
            </a:r>
            <a:r>
              <a:rPr sz="2400" spc="-5" dirty="0">
                <a:latin typeface="Cambria" panose="02040503050406030204" charset="0"/>
                <a:cs typeface="Cambria" panose="02040503050406030204" charset="0"/>
                <a:sym typeface="+mn-ea"/>
              </a:rPr>
              <a:t>I.M.</a:t>
            </a:r>
            <a:r>
              <a:rPr sz="2400" spc="-35" dirty="0">
                <a:latin typeface="Cambria" panose="02040503050406030204" charset="0"/>
                <a:cs typeface="Cambria" panose="02040503050406030204" charset="0"/>
                <a:sym typeface="+mn-ea"/>
              </a:rPr>
              <a:t> </a:t>
            </a:r>
            <a:r>
              <a:rPr sz="2400" spc="-85" dirty="0">
                <a:latin typeface="Cambria" panose="02040503050406030204" charset="0"/>
                <a:cs typeface="Cambria" panose="02040503050406030204" charset="0"/>
                <a:sym typeface="+mn-ea"/>
              </a:rPr>
              <a:t>S.C.T</a:t>
            </a:r>
            <a:endParaRPr sz="2400" dirty="0">
              <a:latin typeface="Cambria" panose="02040503050406030204" charset="0"/>
              <a:cs typeface="Cambria" panose="02040503050406030204" charset="0"/>
            </a:endParaRPr>
          </a:p>
          <a:p>
            <a:pPr marL="449580" marR="5080" indent="-437515">
              <a:lnSpc>
                <a:spcPct val="100000"/>
              </a:lnSpc>
              <a:spcBef>
                <a:spcPts val="990"/>
              </a:spcBef>
              <a:buFont typeface="Arial" panose="020B0604020202020204"/>
              <a:buChar char="•"/>
              <a:tabLst>
                <a:tab pos="449580" algn="l"/>
                <a:tab pos="450215" algn="l"/>
              </a:tabLst>
            </a:pPr>
            <a:r>
              <a:rPr sz="2400" spc="-5" dirty="0">
                <a:latin typeface="Cambria" panose="02040503050406030204" charset="0"/>
                <a:cs typeface="Cambria" panose="02040503050406030204" charset="0"/>
                <a:sym typeface="+mn-ea"/>
              </a:rPr>
              <a:t>15-25% occur </a:t>
            </a:r>
            <a:r>
              <a:rPr sz="2400" dirty="0">
                <a:latin typeface="Cambria" panose="02040503050406030204" charset="0"/>
                <a:cs typeface="Cambria" panose="02040503050406030204" charset="0"/>
                <a:sym typeface="+mn-ea"/>
              </a:rPr>
              <a:t>in </a:t>
            </a:r>
            <a:r>
              <a:rPr sz="2400" b="1" spc="-5" dirty="0">
                <a:latin typeface="Cambria" panose="02040503050406030204" charset="0"/>
                <a:cs typeface="Cambria" panose="02040503050406030204" charset="0"/>
                <a:sym typeface="+mn-ea"/>
              </a:rPr>
              <a:t>association with </a:t>
            </a:r>
            <a:r>
              <a:rPr sz="2400" b="1" spc="-15" dirty="0">
                <a:latin typeface="Cambria" panose="02040503050406030204" charset="0"/>
                <a:cs typeface="Cambria" panose="02040503050406030204" charset="0"/>
                <a:sym typeface="+mn-ea"/>
              </a:rPr>
              <a:t>von </a:t>
            </a:r>
            <a:r>
              <a:rPr sz="2400" b="1" dirty="0">
                <a:latin typeface="Cambria" panose="02040503050406030204" charset="0"/>
                <a:cs typeface="Cambria" panose="02040503050406030204" charset="0"/>
                <a:sym typeface="+mn-ea"/>
              </a:rPr>
              <a:t>hippel-  lindau</a:t>
            </a:r>
            <a:r>
              <a:rPr sz="2400" b="1" spc="-20" dirty="0">
                <a:latin typeface="Cambria" panose="02040503050406030204" charset="0"/>
                <a:cs typeface="Cambria" panose="02040503050406030204" charset="0"/>
                <a:sym typeface="+mn-ea"/>
              </a:rPr>
              <a:t> </a:t>
            </a:r>
            <a:r>
              <a:rPr sz="2400" b="1" spc="-10" dirty="0">
                <a:latin typeface="Cambria" panose="02040503050406030204" charset="0"/>
                <a:cs typeface="Cambria" panose="02040503050406030204" charset="0"/>
                <a:sym typeface="+mn-ea"/>
              </a:rPr>
              <a:t>Syndrome.</a:t>
            </a:r>
            <a:endParaRPr sz="2400" dirty="0">
              <a:latin typeface="Cambria" panose="02040503050406030204" charset="0"/>
              <a:cs typeface="Cambria" panose="02040503050406030204" charset="0"/>
            </a:endParaRPr>
          </a:p>
          <a:p>
            <a:pPr marL="449580" indent="-437515">
              <a:lnSpc>
                <a:spcPct val="100000"/>
              </a:lnSpc>
              <a:spcBef>
                <a:spcPts val="985"/>
              </a:spcBef>
              <a:buFont typeface="Arial" panose="020B0604020202020204"/>
              <a:buChar char="•"/>
              <a:tabLst>
                <a:tab pos="449580" algn="l"/>
                <a:tab pos="450215" algn="l"/>
              </a:tabLst>
            </a:pPr>
            <a:r>
              <a:rPr sz="2400" spc="-10" dirty="0">
                <a:latin typeface="Cambria" panose="02040503050406030204" charset="0"/>
                <a:cs typeface="Cambria" panose="02040503050406030204" charset="0"/>
                <a:sym typeface="+mn-ea"/>
              </a:rPr>
              <a:t>Rare </a:t>
            </a:r>
            <a:r>
              <a:rPr sz="2400" dirty="0">
                <a:latin typeface="Cambria" panose="02040503050406030204" charset="0"/>
                <a:cs typeface="Cambria" panose="02040503050406030204" charset="0"/>
                <a:sym typeface="+mn-ea"/>
              </a:rPr>
              <a:t>in</a:t>
            </a:r>
            <a:r>
              <a:rPr sz="2400" spc="-60" dirty="0">
                <a:latin typeface="Cambria" panose="02040503050406030204" charset="0"/>
                <a:cs typeface="Cambria" panose="02040503050406030204" charset="0"/>
                <a:sym typeface="+mn-ea"/>
              </a:rPr>
              <a:t> </a:t>
            </a:r>
            <a:r>
              <a:rPr sz="2400" dirty="0">
                <a:latin typeface="Cambria" panose="02040503050406030204" charset="0"/>
                <a:cs typeface="Cambria" panose="02040503050406030204" charset="0"/>
                <a:sym typeface="+mn-ea"/>
              </a:rPr>
              <a:t>childhood.</a:t>
            </a:r>
            <a:endParaRPr sz="2400" dirty="0">
              <a:latin typeface="Cambria" panose="02040503050406030204" charset="0"/>
              <a:cs typeface="Cambria" panose="02040503050406030204" charset="0"/>
            </a:endParaRPr>
          </a:p>
          <a:p>
            <a:pPr marL="449580" indent="-437515">
              <a:lnSpc>
                <a:spcPct val="100000"/>
              </a:lnSpc>
              <a:spcBef>
                <a:spcPts val="985"/>
              </a:spcBef>
              <a:buFont typeface="Arial" panose="020B0604020202020204"/>
              <a:buChar char="•"/>
              <a:tabLst>
                <a:tab pos="449580" algn="l"/>
                <a:tab pos="450215" algn="l"/>
              </a:tabLst>
            </a:pPr>
            <a:r>
              <a:rPr sz="2400" b="1" dirty="0">
                <a:latin typeface="Cambria" panose="02040503050406030204" charset="0"/>
                <a:cs typeface="Cambria" panose="02040503050406030204" charset="0"/>
                <a:sym typeface="+mn-ea"/>
              </a:rPr>
              <a:t>Benign </a:t>
            </a:r>
            <a:r>
              <a:rPr sz="2400" dirty="0">
                <a:latin typeface="Cambria" panose="02040503050406030204" charset="0"/>
                <a:cs typeface="Cambria" panose="02040503050406030204" charset="0"/>
                <a:sym typeface="+mn-ea"/>
              </a:rPr>
              <a:t>tumor </a:t>
            </a:r>
            <a:r>
              <a:rPr sz="2400" spc="-5" dirty="0">
                <a:latin typeface="Cambria" panose="02040503050406030204" charset="0"/>
                <a:cs typeface="Cambria" panose="02040503050406030204" charset="0"/>
                <a:sym typeface="+mn-ea"/>
              </a:rPr>
              <a:t>of </a:t>
            </a:r>
            <a:r>
              <a:rPr sz="2400" spc="-10" dirty="0">
                <a:latin typeface="Cambria" panose="02040503050406030204" charset="0"/>
                <a:cs typeface="Cambria" panose="02040503050406030204" charset="0"/>
                <a:sym typeface="+mn-ea"/>
              </a:rPr>
              <a:t>vascular</a:t>
            </a:r>
            <a:r>
              <a:rPr sz="2400" spc="-85" dirty="0">
                <a:latin typeface="Cambria" panose="02040503050406030204" charset="0"/>
                <a:cs typeface="Cambria" panose="02040503050406030204" charset="0"/>
                <a:sym typeface="+mn-ea"/>
              </a:rPr>
              <a:t> </a:t>
            </a:r>
            <a:r>
              <a:rPr sz="2400" spc="-5" dirty="0">
                <a:latin typeface="Cambria" panose="02040503050406030204" charset="0"/>
                <a:cs typeface="Cambria" panose="02040503050406030204" charset="0"/>
                <a:sym typeface="+mn-ea"/>
              </a:rPr>
              <a:t>origin.</a:t>
            </a:r>
            <a:endParaRPr sz="2400" dirty="0">
              <a:latin typeface="Cambria" panose="02040503050406030204" charset="0"/>
              <a:cs typeface="Cambria" panose="02040503050406030204" charset="0"/>
            </a:endParaRPr>
          </a:p>
          <a:p>
            <a:pPr marL="449580" indent="-437515">
              <a:lnSpc>
                <a:spcPct val="100000"/>
              </a:lnSpc>
              <a:spcBef>
                <a:spcPts val="985"/>
              </a:spcBef>
              <a:buFont typeface="Arial" panose="020B0604020202020204"/>
              <a:buChar char="•"/>
              <a:tabLst>
                <a:tab pos="449580" algn="l"/>
                <a:tab pos="450215" algn="l"/>
              </a:tabLst>
            </a:pPr>
            <a:r>
              <a:rPr sz="2400" b="1" dirty="0">
                <a:latin typeface="Cambria" panose="02040503050406030204" charset="0"/>
                <a:cs typeface="Cambria" panose="02040503050406030204" charset="0"/>
                <a:sym typeface="+mn-ea"/>
              </a:rPr>
              <a:t>Sharply </a:t>
            </a:r>
            <a:r>
              <a:rPr sz="2400" b="1" spc="-10" dirty="0">
                <a:latin typeface="Cambria" panose="02040503050406030204" charset="0"/>
                <a:cs typeface="Cambria" panose="02040503050406030204" charset="0"/>
                <a:sym typeface="+mn-ea"/>
              </a:rPr>
              <a:t>circumscribed </a:t>
            </a:r>
            <a:r>
              <a:rPr sz="2400" b="1" dirty="0">
                <a:latin typeface="Cambria" panose="02040503050406030204" charset="0"/>
                <a:cs typeface="Cambria" panose="02040503050406030204" charset="0"/>
                <a:sym typeface="+mn-ea"/>
              </a:rPr>
              <a:t>not</a:t>
            </a:r>
            <a:r>
              <a:rPr sz="2400" b="1" spc="-75" dirty="0">
                <a:latin typeface="Cambria" panose="02040503050406030204" charset="0"/>
                <a:cs typeface="Cambria" panose="02040503050406030204" charset="0"/>
                <a:sym typeface="+mn-ea"/>
              </a:rPr>
              <a:t> </a:t>
            </a:r>
            <a:r>
              <a:rPr sz="2400" b="1" spc="-10" dirty="0">
                <a:latin typeface="Cambria" panose="02040503050406030204" charset="0"/>
                <a:cs typeface="Cambria" panose="02040503050406030204" charset="0"/>
                <a:sym typeface="+mn-ea"/>
              </a:rPr>
              <a:t>encapsulated.</a:t>
            </a:r>
            <a:endParaRPr sz="2400" dirty="0">
              <a:latin typeface="Cambria" panose="02040503050406030204" charset="0"/>
              <a:cs typeface="Cambria" panose="02040503050406030204" charset="0"/>
            </a:endParaRPr>
          </a:p>
          <a:p>
            <a:pPr marL="449580" indent="-437515">
              <a:lnSpc>
                <a:spcPct val="100000"/>
              </a:lnSpc>
              <a:spcBef>
                <a:spcPts val="985"/>
              </a:spcBef>
              <a:buFont typeface="Arial" panose="020B0604020202020204"/>
              <a:buChar char="•"/>
              <a:tabLst>
                <a:tab pos="449580" algn="l"/>
                <a:tab pos="450215" algn="l"/>
              </a:tabLst>
            </a:pPr>
            <a:r>
              <a:rPr sz="2400" b="1" spc="-15" dirty="0">
                <a:latin typeface="Cambria" panose="02040503050406030204" charset="0"/>
                <a:cs typeface="Cambria" panose="02040503050406030204" charset="0"/>
                <a:sym typeface="+mn-ea"/>
              </a:rPr>
              <a:t>Most </a:t>
            </a:r>
            <a:r>
              <a:rPr sz="2400" b="1" spc="-20" dirty="0">
                <a:latin typeface="Cambria" panose="02040503050406030204" charset="0"/>
                <a:cs typeface="Cambria" panose="02040503050406030204" charset="0"/>
                <a:sym typeface="+mn-ea"/>
              </a:rPr>
              <a:t>are </a:t>
            </a:r>
            <a:r>
              <a:rPr sz="2400" b="1" spc="-5" dirty="0">
                <a:latin typeface="Cambria" panose="02040503050406030204" charset="0"/>
                <a:cs typeface="Cambria" panose="02040503050406030204" charset="0"/>
                <a:sym typeface="+mn-ea"/>
              </a:rPr>
              <a:t>dorsally </a:t>
            </a:r>
            <a:r>
              <a:rPr sz="2400" b="1" dirty="0">
                <a:latin typeface="Cambria" panose="02040503050406030204" charset="0"/>
                <a:cs typeface="Cambria" panose="02040503050406030204" charset="0"/>
                <a:sym typeface="+mn-ea"/>
              </a:rPr>
              <a:t>or </a:t>
            </a:r>
            <a:r>
              <a:rPr sz="2400" b="1" spc="-15" dirty="0">
                <a:latin typeface="Cambria" panose="02040503050406030204" charset="0"/>
                <a:cs typeface="Cambria" panose="02040503050406030204" charset="0"/>
                <a:sym typeface="+mn-ea"/>
              </a:rPr>
              <a:t>dorsolaterally</a:t>
            </a:r>
            <a:r>
              <a:rPr sz="2400" b="1" spc="-70" dirty="0">
                <a:latin typeface="Cambria" panose="02040503050406030204" charset="0"/>
                <a:cs typeface="Cambria" panose="02040503050406030204" charset="0"/>
                <a:sym typeface="+mn-ea"/>
              </a:rPr>
              <a:t> </a:t>
            </a:r>
            <a:r>
              <a:rPr sz="2400" b="1" spc="-15" dirty="0">
                <a:latin typeface="Cambria" panose="02040503050406030204" charset="0"/>
                <a:cs typeface="Cambria" panose="02040503050406030204" charset="0"/>
                <a:sym typeface="+mn-ea"/>
              </a:rPr>
              <a:t>located.</a:t>
            </a:r>
            <a:endParaRPr sz="2400" dirty="0">
              <a:latin typeface="Cambria" panose="02040503050406030204" charset="0"/>
              <a:cs typeface="Cambria" panose="02040503050406030204" charset="0"/>
            </a:endParaRPr>
          </a:p>
          <a:p>
            <a:endParaRPr lang="en-US" dirty="0">
              <a:latin typeface="Cambria" panose="02040503050406030204" charset="0"/>
              <a:cs typeface="Cambria" panose="02040503050406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944" y="1270333"/>
            <a:ext cx="4004457" cy="53392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sym typeface="+mn-ea"/>
              </a:rPr>
              <a:t>Radiology &amp;</a:t>
            </a:r>
            <a:r>
              <a:rPr spc="-135" dirty="0">
                <a:sym typeface="+mn-ea"/>
              </a:rPr>
              <a:t> </a:t>
            </a:r>
            <a:r>
              <a:rPr dirty="0">
                <a:sym typeface="+mn-ea"/>
              </a:rPr>
              <a:t>imaging</a:t>
            </a:r>
            <a:r>
              <a:rPr dirty="0"/>
              <a:t/>
            </a:r>
            <a:br>
              <a:rPr dirty="0"/>
            </a:br>
            <a:endParaRPr lang="en-US"/>
          </a:p>
        </p:txBody>
      </p:sp>
      <p:sp>
        <p:nvSpPr>
          <p:cNvPr id="3" name="Content Placeholder 2"/>
          <p:cNvSpPr>
            <a:spLocks noGrp="1"/>
          </p:cNvSpPr>
          <p:nvPr>
            <p:ph idx="1"/>
          </p:nvPr>
        </p:nvSpPr>
        <p:spPr>
          <a:xfrm>
            <a:off x="913795" y="1732449"/>
            <a:ext cx="10353762" cy="5125551"/>
          </a:xfrm>
        </p:spPr>
        <p:txBody>
          <a:bodyPr>
            <a:normAutofit fontScale="77500" lnSpcReduction="20000"/>
          </a:bodyPr>
          <a:lstStyle/>
          <a:p>
            <a:pPr marL="589915" indent="-539750">
              <a:lnSpc>
                <a:spcPct val="100000"/>
              </a:lnSpc>
              <a:spcBef>
                <a:spcPts val="530"/>
              </a:spcBef>
              <a:buFont typeface="Arial" panose="020B0604020202020204"/>
              <a:buChar char="•"/>
              <a:tabLst>
                <a:tab pos="589915" algn="l"/>
                <a:tab pos="590550" algn="l"/>
              </a:tabLst>
            </a:pPr>
            <a:r>
              <a:rPr sz="2800" spc="-5" dirty="0">
                <a:latin typeface="Cambria" panose="02040503050406030204" charset="0"/>
                <a:cs typeface="Cambria" panose="02040503050406030204" charset="0"/>
                <a:sym typeface="+mn-ea"/>
              </a:rPr>
              <a:t>plain </a:t>
            </a:r>
            <a:r>
              <a:rPr sz="2800" dirty="0">
                <a:latin typeface="Cambria" panose="02040503050406030204" charset="0"/>
                <a:cs typeface="Cambria" panose="02040503050406030204" charset="0"/>
                <a:sym typeface="+mn-ea"/>
              </a:rPr>
              <a:t>x </a:t>
            </a:r>
            <a:r>
              <a:rPr sz="2800" spc="-20" dirty="0">
                <a:latin typeface="Cambria" panose="02040503050406030204" charset="0"/>
                <a:cs typeface="Cambria" panose="02040503050406030204" charset="0"/>
                <a:sym typeface="+mn-ea"/>
              </a:rPr>
              <a:t>Ray:</a:t>
            </a:r>
            <a:r>
              <a:rPr sz="2800" spc="-45" dirty="0">
                <a:latin typeface="Cambria" panose="02040503050406030204" charset="0"/>
                <a:cs typeface="Cambria" panose="02040503050406030204" charset="0"/>
                <a:sym typeface="+mn-ea"/>
              </a:rPr>
              <a:t> </a:t>
            </a:r>
            <a:r>
              <a:rPr sz="2800" spc="-15" dirty="0">
                <a:latin typeface="Cambria" panose="02040503050406030204" charset="0"/>
                <a:cs typeface="Cambria" panose="02040503050406030204" charset="0"/>
                <a:sym typeface="+mn-ea"/>
              </a:rPr>
              <a:t>obsolete</a:t>
            </a:r>
            <a:endParaRPr sz="2800" dirty="0">
              <a:latin typeface="Cambria" panose="02040503050406030204" charset="0"/>
              <a:cs typeface="Cambria" panose="02040503050406030204" charset="0"/>
            </a:endParaRPr>
          </a:p>
          <a:p>
            <a:pPr marL="487680" indent="-437515">
              <a:lnSpc>
                <a:spcPct val="100000"/>
              </a:lnSpc>
              <a:spcBef>
                <a:spcPts val="435"/>
              </a:spcBef>
              <a:buFont typeface="Arial" panose="020B0604020202020204"/>
              <a:buChar char="•"/>
              <a:tabLst>
                <a:tab pos="487680" algn="l"/>
                <a:tab pos="488315" algn="l"/>
              </a:tabLst>
            </a:pPr>
            <a:r>
              <a:rPr sz="2800" spc="-90" dirty="0">
                <a:latin typeface="Cambria" panose="02040503050406030204" charset="0"/>
                <a:cs typeface="Cambria" panose="02040503050406030204" charset="0"/>
                <a:sym typeface="+mn-ea"/>
              </a:rPr>
              <a:t>C.T</a:t>
            </a:r>
            <a:r>
              <a:rPr sz="2800" spc="-15" dirty="0">
                <a:latin typeface="Cambria" panose="02040503050406030204" charset="0"/>
                <a:cs typeface="Cambria" panose="02040503050406030204" charset="0"/>
                <a:sym typeface="+mn-ea"/>
              </a:rPr>
              <a:t> </a:t>
            </a:r>
            <a:r>
              <a:rPr sz="2800" spc="-5" dirty="0">
                <a:latin typeface="Cambria" panose="02040503050406030204" charset="0"/>
                <a:cs typeface="Cambria" panose="02040503050406030204" charset="0"/>
                <a:sym typeface="+mn-ea"/>
              </a:rPr>
              <a:t>Scan:Nonspecific</a:t>
            </a:r>
            <a:endParaRPr sz="2800" dirty="0">
              <a:latin typeface="Cambria" panose="02040503050406030204" charset="0"/>
              <a:cs typeface="Cambria" panose="02040503050406030204" charset="0"/>
            </a:endParaRPr>
          </a:p>
          <a:p>
            <a:pPr marL="487680" indent="-437515">
              <a:lnSpc>
                <a:spcPct val="100000"/>
              </a:lnSpc>
              <a:spcBef>
                <a:spcPts val="430"/>
              </a:spcBef>
              <a:buFont typeface="Arial" panose="020B0604020202020204"/>
              <a:buChar char="•"/>
              <a:tabLst>
                <a:tab pos="487680" algn="l"/>
                <a:tab pos="488315" algn="l"/>
              </a:tabLst>
            </a:pPr>
            <a:r>
              <a:rPr sz="2800" spc="-20" dirty="0">
                <a:latin typeface="Cambria" panose="02040503050406030204" charset="0"/>
                <a:cs typeface="Cambria" panose="02040503050406030204" charset="0"/>
                <a:sym typeface="+mn-ea"/>
              </a:rPr>
              <a:t>Myelography </a:t>
            </a:r>
            <a:r>
              <a:rPr sz="2800" dirty="0">
                <a:latin typeface="Cambria" panose="02040503050406030204" charset="0"/>
                <a:cs typeface="Cambria" panose="02040503050406030204" charset="0"/>
                <a:sym typeface="+mn-ea"/>
              </a:rPr>
              <a:t>:Not</a:t>
            </a:r>
            <a:r>
              <a:rPr sz="2800" spc="-30" dirty="0">
                <a:latin typeface="Cambria" panose="02040503050406030204" charset="0"/>
                <a:cs typeface="Cambria" panose="02040503050406030204" charset="0"/>
                <a:sym typeface="+mn-ea"/>
              </a:rPr>
              <a:t> </a:t>
            </a:r>
            <a:r>
              <a:rPr sz="2800" spc="-5" dirty="0">
                <a:latin typeface="Cambria" panose="02040503050406030204" charset="0"/>
                <a:cs typeface="Cambria" panose="02040503050406030204" charset="0"/>
                <a:sym typeface="+mn-ea"/>
              </a:rPr>
              <a:t>optimal</a:t>
            </a:r>
            <a:endParaRPr sz="2800" dirty="0">
              <a:latin typeface="Cambria" panose="02040503050406030204" charset="0"/>
              <a:cs typeface="Cambria" panose="02040503050406030204" charset="0"/>
            </a:endParaRPr>
          </a:p>
          <a:p>
            <a:pPr marL="487680" marR="1552575" indent="-437515">
              <a:lnSpc>
                <a:spcPct val="87000"/>
              </a:lnSpc>
              <a:spcBef>
                <a:spcPts val="990"/>
              </a:spcBef>
              <a:buSzPct val="95000"/>
              <a:buFont typeface="Arial" panose="020B0604020202020204"/>
              <a:buChar char="•"/>
              <a:tabLst>
                <a:tab pos="488315" algn="l"/>
              </a:tabLst>
            </a:pPr>
            <a:r>
              <a:rPr sz="2800" b="1" i="1" spc="-335" dirty="0">
                <a:uFill>
                  <a:solidFill>
                    <a:srgbClr val="000000"/>
                  </a:solidFill>
                </a:uFill>
                <a:latin typeface="Cambria" panose="02040503050406030204" charset="0"/>
                <a:cs typeface="Cambria" panose="02040503050406030204" charset="0"/>
                <a:sym typeface="+mn-ea"/>
              </a:rPr>
              <a:t>MRI</a:t>
            </a:r>
            <a:r>
              <a:rPr lang="en-US" sz="2800" b="1" i="1" spc="-335" dirty="0">
                <a:uFill>
                  <a:solidFill>
                    <a:srgbClr val="000000"/>
                  </a:solidFill>
                </a:uFill>
                <a:latin typeface="Cambria" panose="02040503050406030204" charset="0"/>
                <a:cs typeface="Cambria" panose="02040503050406030204" charset="0"/>
                <a:sym typeface="+mn-ea"/>
              </a:rPr>
              <a:t>  </a:t>
            </a:r>
            <a:r>
              <a:rPr sz="2800" b="1" i="1" spc="-335" dirty="0" smtClean="0">
                <a:uFill>
                  <a:solidFill>
                    <a:srgbClr val="000000"/>
                  </a:solidFill>
                </a:uFill>
                <a:latin typeface="Cambria" panose="02040503050406030204" charset="0"/>
                <a:cs typeface="Cambria" panose="02040503050406030204" charset="0"/>
                <a:sym typeface="+mn-ea"/>
              </a:rPr>
              <a:t>:</a:t>
            </a:r>
            <a:r>
              <a:rPr lang="en-GB" sz="2800" b="1" i="1" spc="-335" dirty="0" smtClean="0">
                <a:uFill>
                  <a:solidFill>
                    <a:srgbClr val="000000"/>
                  </a:solidFill>
                </a:uFill>
                <a:latin typeface="Cambria" panose="02040503050406030204" charset="0"/>
                <a:cs typeface="Cambria" panose="02040503050406030204" charset="0"/>
                <a:sym typeface="+mn-ea"/>
              </a:rPr>
              <a:t>  </a:t>
            </a:r>
            <a:r>
              <a:rPr lang="en-GB" sz="3000" spc="-335" dirty="0" smtClean="0">
                <a:solidFill>
                  <a:srgbClr val="FF0000"/>
                </a:solidFill>
                <a:effectLst/>
                <a:uFill>
                  <a:solidFill>
                    <a:srgbClr val="000000"/>
                  </a:solidFill>
                </a:uFill>
                <a:latin typeface="Cambria" panose="02040503050406030204" charset="0"/>
                <a:cs typeface="Cambria" panose="02040503050406030204" charset="0"/>
                <a:sym typeface="+mn-ea"/>
              </a:rPr>
              <a:t>modality  </a:t>
            </a:r>
            <a:r>
              <a:rPr lang="en-GB" sz="3000" spc="-335" dirty="0">
                <a:solidFill>
                  <a:srgbClr val="FF0000"/>
                </a:solidFill>
                <a:effectLst/>
                <a:uFill>
                  <a:solidFill>
                    <a:srgbClr val="000000"/>
                  </a:solidFill>
                </a:uFill>
                <a:latin typeface="Cambria" panose="02040503050406030204" charset="0"/>
                <a:cs typeface="Cambria" panose="02040503050406030204" charset="0"/>
                <a:sym typeface="+mn-ea"/>
              </a:rPr>
              <a:t>of  choice   for  diagnosis    and    pre  operative   evaluation</a:t>
            </a:r>
            <a:endParaRPr sz="3000" dirty="0">
              <a:solidFill>
                <a:srgbClr val="FF0000"/>
              </a:solidFill>
              <a:effectLst/>
              <a:latin typeface="Cambria" panose="02040503050406030204" charset="0"/>
              <a:cs typeface="Cambria" panose="02040503050406030204" charset="0"/>
            </a:endParaRPr>
          </a:p>
          <a:p>
            <a:pPr marL="996950" lvl="1" indent="-365125">
              <a:lnSpc>
                <a:spcPct val="100000"/>
              </a:lnSpc>
              <a:spcBef>
                <a:spcPts val="390"/>
              </a:spcBef>
              <a:buFont typeface="Arial" panose="020B0604020202020204"/>
              <a:buChar char="–"/>
              <a:tabLst>
                <a:tab pos="997585" algn="l"/>
              </a:tabLst>
            </a:pPr>
            <a:r>
              <a:rPr sz="2800" spc="-10" dirty="0">
                <a:latin typeface="Cambria" panose="02040503050406030204" charset="0"/>
                <a:cs typeface="Cambria" panose="02040503050406030204" charset="0"/>
                <a:sym typeface="+mn-ea"/>
              </a:rPr>
              <a:t>Most </a:t>
            </a:r>
            <a:r>
              <a:rPr sz="2800" dirty="0">
                <a:latin typeface="Cambria" panose="02040503050406030204" charset="0"/>
                <a:cs typeface="Cambria" panose="02040503050406030204" charset="0"/>
                <a:sym typeface="+mn-ea"/>
              </a:rPr>
              <a:t>I.M. </a:t>
            </a:r>
            <a:r>
              <a:rPr sz="2800" spc="-70" dirty="0">
                <a:latin typeface="Cambria" panose="02040503050406030204" charset="0"/>
                <a:cs typeface="Cambria" panose="02040503050406030204" charset="0"/>
                <a:sym typeface="+mn-ea"/>
              </a:rPr>
              <a:t>S.C.T </a:t>
            </a:r>
            <a:r>
              <a:rPr sz="2800" spc="-20" dirty="0">
                <a:latin typeface="Cambria" panose="02040503050406030204" charset="0"/>
                <a:cs typeface="Cambria" panose="02040503050406030204" charset="0"/>
                <a:sym typeface="+mn-ea"/>
              </a:rPr>
              <a:t>are</a:t>
            </a:r>
            <a:r>
              <a:rPr sz="2800" spc="40" dirty="0">
                <a:latin typeface="Cambria" panose="02040503050406030204" charset="0"/>
                <a:cs typeface="Cambria" panose="02040503050406030204" charset="0"/>
                <a:sym typeface="+mn-ea"/>
              </a:rPr>
              <a:t> </a:t>
            </a:r>
            <a:r>
              <a:rPr sz="2800" spc="-10" dirty="0">
                <a:latin typeface="Cambria" panose="02040503050406030204" charset="0"/>
                <a:cs typeface="Cambria" panose="02040503050406030204" charset="0"/>
                <a:sym typeface="+mn-ea"/>
              </a:rPr>
              <a:t>isointense</a:t>
            </a:r>
            <a:endParaRPr sz="2800" dirty="0">
              <a:latin typeface="Cambria" panose="02040503050406030204" charset="0"/>
              <a:cs typeface="Cambria" panose="02040503050406030204" charset="0"/>
            </a:endParaRPr>
          </a:p>
          <a:p>
            <a:pPr marL="1099185" lvl="1" indent="-467360">
              <a:lnSpc>
                <a:spcPct val="100000"/>
              </a:lnSpc>
              <a:spcBef>
                <a:spcPts val="435"/>
              </a:spcBef>
              <a:buFont typeface="Arial" panose="020B0604020202020204"/>
              <a:buChar char="–"/>
              <a:tabLst>
                <a:tab pos="1099185" algn="l"/>
                <a:tab pos="1099820" algn="l"/>
              </a:tabLst>
            </a:pPr>
            <a:r>
              <a:rPr sz="2800" spc="-5" dirty="0">
                <a:latin typeface="Cambria" panose="02040503050406030204" charset="0"/>
                <a:cs typeface="Cambria" panose="02040503050406030204" charset="0"/>
                <a:sym typeface="+mn-ea"/>
              </a:rPr>
              <a:t>or </a:t>
            </a:r>
            <a:r>
              <a:rPr sz="2800" spc="-10" dirty="0">
                <a:latin typeface="Cambria" panose="02040503050406030204" charset="0"/>
                <a:cs typeface="Cambria" panose="02040503050406030204" charset="0"/>
                <a:sym typeface="+mn-ea"/>
              </a:rPr>
              <a:t>slightly </a:t>
            </a:r>
            <a:r>
              <a:rPr sz="2800" spc="-15" dirty="0">
                <a:latin typeface="Cambria" panose="02040503050406030204" charset="0"/>
                <a:cs typeface="Cambria" panose="02040503050406030204" charset="0"/>
                <a:sym typeface="+mn-ea"/>
              </a:rPr>
              <a:t>hypointense </a:t>
            </a:r>
            <a:r>
              <a:rPr sz="2800" spc="-5" dirty="0">
                <a:latin typeface="Cambria" panose="02040503050406030204" charset="0"/>
                <a:cs typeface="Cambria" panose="02040503050406030204" charset="0"/>
                <a:sym typeface="+mn-ea"/>
              </a:rPr>
              <a:t>on </a:t>
            </a:r>
            <a:r>
              <a:rPr sz="2800" spc="-15" dirty="0">
                <a:latin typeface="Cambria" panose="02040503050406030204" charset="0"/>
                <a:cs typeface="Cambria" panose="02040503050406030204" charset="0"/>
                <a:sym typeface="+mn-ea"/>
              </a:rPr>
              <a:t>T</a:t>
            </a:r>
            <a:r>
              <a:rPr sz="2800" spc="-22" baseline="-21000" dirty="0">
                <a:latin typeface="Cambria" panose="02040503050406030204" charset="0"/>
                <a:cs typeface="Cambria" panose="02040503050406030204" charset="0"/>
                <a:sym typeface="+mn-ea"/>
              </a:rPr>
              <a:t>1</a:t>
            </a:r>
            <a:r>
              <a:rPr sz="2800" spc="-15" dirty="0">
                <a:latin typeface="Cambria" panose="02040503050406030204" charset="0"/>
                <a:cs typeface="Cambria" panose="02040503050406030204" charset="0"/>
                <a:sym typeface="+mn-ea"/>
              </a:rPr>
              <a:t>-weighted</a:t>
            </a:r>
            <a:r>
              <a:rPr sz="2800" spc="-35" dirty="0">
                <a:latin typeface="Cambria" panose="02040503050406030204" charset="0"/>
                <a:cs typeface="Cambria" panose="02040503050406030204" charset="0"/>
                <a:sym typeface="+mn-ea"/>
              </a:rPr>
              <a:t> </a:t>
            </a:r>
            <a:r>
              <a:rPr sz="2800" spc="-5" dirty="0">
                <a:latin typeface="Cambria" panose="02040503050406030204" charset="0"/>
                <a:cs typeface="Cambria" panose="02040503050406030204" charset="0"/>
                <a:sym typeface="+mn-ea"/>
              </a:rPr>
              <a:t>images.</a:t>
            </a:r>
            <a:endParaRPr sz="2800" dirty="0">
              <a:latin typeface="Cambria" panose="02040503050406030204" charset="0"/>
              <a:cs typeface="Cambria" panose="02040503050406030204" charset="0"/>
            </a:endParaRPr>
          </a:p>
          <a:p>
            <a:pPr marL="996950" marR="43180" lvl="1" indent="-364490">
              <a:lnSpc>
                <a:spcPts val="3890"/>
              </a:lnSpc>
              <a:spcBef>
                <a:spcPts val="920"/>
              </a:spcBef>
              <a:buFont typeface="Arial" panose="020B0604020202020204"/>
              <a:buChar char="–"/>
              <a:tabLst>
                <a:tab pos="997585" algn="l"/>
              </a:tabLst>
            </a:pPr>
            <a:r>
              <a:rPr sz="2800" spc="-10" dirty="0">
                <a:latin typeface="Cambria" panose="02040503050406030204" charset="0"/>
                <a:cs typeface="Cambria" panose="02040503050406030204" charset="0"/>
                <a:sym typeface="+mn-ea"/>
              </a:rPr>
              <a:t>Often </a:t>
            </a:r>
            <a:r>
              <a:rPr sz="2800" spc="-15" dirty="0">
                <a:latin typeface="Cambria" panose="02040503050406030204" charset="0"/>
                <a:cs typeface="Cambria" panose="02040503050406030204" charset="0"/>
                <a:sym typeface="+mn-ea"/>
              </a:rPr>
              <a:t>there </a:t>
            </a:r>
            <a:r>
              <a:rPr sz="2800" dirty="0">
                <a:latin typeface="Cambria" panose="02040503050406030204" charset="0"/>
                <a:cs typeface="Cambria" panose="02040503050406030204" charset="0"/>
                <a:sym typeface="+mn-ea"/>
              </a:rPr>
              <a:t>is </a:t>
            </a:r>
            <a:r>
              <a:rPr sz="2800" spc="-5" dirty="0">
                <a:latin typeface="Cambria" panose="02040503050406030204" charset="0"/>
                <a:cs typeface="Cambria" panose="02040503050406030204" charset="0"/>
                <a:sym typeface="+mn-ea"/>
              </a:rPr>
              <a:t>only ill-defined Spinal </a:t>
            </a:r>
            <a:r>
              <a:rPr sz="2800" spc="-20" dirty="0">
                <a:latin typeface="Cambria" panose="02040503050406030204" charset="0"/>
                <a:cs typeface="Cambria" panose="02040503050406030204" charset="0"/>
                <a:sym typeface="+mn-ea"/>
              </a:rPr>
              <a:t>cord </a:t>
            </a:r>
            <a:r>
              <a:rPr sz="2800" spc="-10" dirty="0">
                <a:latin typeface="Cambria" panose="02040503050406030204" charset="0"/>
                <a:cs typeface="Cambria" panose="02040503050406030204" charset="0"/>
                <a:sym typeface="+mn-ea"/>
              </a:rPr>
              <a:t>enlargment  </a:t>
            </a:r>
            <a:r>
              <a:rPr sz="2800" spc="-5" dirty="0">
                <a:latin typeface="Cambria" panose="02040503050406030204" charset="0"/>
                <a:cs typeface="Cambria" panose="02040503050406030204" charset="0"/>
                <a:sym typeface="+mn-ea"/>
              </a:rPr>
              <a:t>on </a:t>
            </a:r>
            <a:r>
              <a:rPr sz="2800" dirty="0">
                <a:latin typeface="Cambria" panose="02040503050406030204" charset="0"/>
                <a:cs typeface="Cambria" panose="02040503050406030204" charset="0"/>
                <a:sym typeface="+mn-ea"/>
              </a:rPr>
              <a:t>T</a:t>
            </a:r>
            <a:r>
              <a:rPr sz="2800" baseline="-21000" dirty="0">
                <a:latin typeface="Cambria" panose="02040503050406030204" charset="0"/>
                <a:cs typeface="Cambria" panose="02040503050406030204" charset="0"/>
                <a:sym typeface="+mn-ea"/>
              </a:rPr>
              <a:t>1 </a:t>
            </a:r>
            <a:r>
              <a:rPr sz="2800" spc="-20" dirty="0">
                <a:latin typeface="Cambria" panose="02040503050406030204" charset="0"/>
                <a:cs typeface="Cambria" panose="02040503050406030204" charset="0"/>
                <a:sym typeface="+mn-ea"/>
              </a:rPr>
              <a:t>weighted</a:t>
            </a:r>
            <a:r>
              <a:rPr sz="2800" spc="-305" dirty="0">
                <a:latin typeface="Cambria" panose="02040503050406030204" charset="0"/>
                <a:cs typeface="Cambria" panose="02040503050406030204" charset="0"/>
                <a:sym typeface="+mn-ea"/>
              </a:rPr>
              <a:t> </a:t>
            </a:r>
            <a:r>
              <a:rPr sz="2800" spc="-5" dirty="0">
                <a:latin typeface="Cambria" panose="02040503050406030204" charset="0"/>
                <a:cs typeface="Cambria" panose="02040503050406030204" charset="0"/>
                <a:sym typeface="+mn-ea"/>
              </a:rPr>
              <a:t>images</a:t>
            </a:r>
            <a:r>
              <a:rPr sz="2800" spc="-5" dirty="0" smtClean="0">
                <a:latin typeface="Cambria" panose="02040503050406030204" charset="0"/>
                <a:cs typeface="Cambria" panose="02040503050406030204" charset="0"/>
                <a:sym typeface="+mn-ea"/>
              </a:rPr>
              <a:t>.</a:t>
            </a:r>
            <a:endParaRPr lang="en-GB" sz="2800" spc="-5" dirty="0" smtClean="0">
              <a:latin typeface="Cambria" panose="02040503050406030204" charset="0"/>
              <a:cs typeface="Cambria" panose="02040503050406030204" charset="0"/>
              <a:sym typeface="+mn-ea"/>
            </a:endParaRPr>
          </a:p>
          <a:p>
            <a:pPr marL="996950" marR="43180" lvl="1" indent="-364490">
              <a:lnSpc>
                <a:spcPts val="3890"/>
              </a:lnSpc>
              <a:spcBef>
                <a:spcPts val="920"/>
              </a:spcBef>
              <a:buFont typeface="Arial" panose="020B0604020202020204"/>
              <a:buChar char="–"/>
              <a:tabLst>
                <a:tab pos="997585" algn="l"/>
              </a:tabLst>
            </a:pPr>
            <a:r>
              <a:rPr lang="en-GB" sz="2800" spc="-5" dirty="0" smtClean="0">
                <a:latin typeface="Cambria" panose="02040503050406030204" charset="0"/>
                <a:cs typeface="Cambria" panose="02040503050406030204" charset="0"/>
                <a:sym typeface="+mn-ea"/>
              </a:rPr>
              <a:t>Bone scan </a:t>
            </a:r>
          </a:p>
          <a:p>
            <a:pPr marL="996950" marR="43180" lvl="1" indent="-364490">
              <a:lnSpc>
                <a:spcPts val="3890"/>
              </a:lnSpc>
              <a:spcBef>
                <a:spcPts val="920"/>
              </a:spcBef>
              <a:buFont typeface="Arial" panose="020B0604020202020204"/>
              <a:buChar char="–"/>
              <a:tabLst>
                <a:tab pos="997585" algn="l"/>
              </a:tabLst>
            </a:pPr>
            <a:r>
              <a:rPr lang="en-GB" sz="2800" spc="-5" dirty="0">
                <a:latin typeface="Cambria" panose="02040503050406030204" charset="0"/>
                <a:cs typeface="Cambria" panose="02040503050406030204" charset="0"/>
                <a:sym typeface="+mn-ea"/>
              </a:rPr>
              <a:t>Spinal arteriography</a:t>
            </a:r>
            <a:r>
              <a:rPr lang="en-GB" sz="2800" spc="-5" dirty="0" smtClean="0">
                <a:latin typeface="Cambria" panose="02040503050406030204" charset="0"/>
                <a:cs typeface="Cambria" panose="02040503050406030204" charset="0"/>
                <a:sym typeface="+mn-ea"/>
              </a:rPr>
              <a:t>: in </a:t>
            </a:r>
            <a:r>
              <a:rPr lang="en-GB" sz="2800" spc="-5" dirty="0" err="1" smtClean="0">
                <a:latin typeface="Cambria" panose="02040503050406030204" charset="0"/>
                <a:cs typeface="Cambria" panose="02040503050406030204" charset="0"/>
                <a:sym typeface="+mn-ea"/>
              </a:rPr>
              <a:t>hemangioblastoma</a:t>
            </a:r>
            <a:endParaRPr lang="en-GB" sz="2800" spc="-5" dirty="0">
              <a:latin typeface="Cambria" panose="02040503050406030204" charset="0"/>
              <a:cs typeface="Cambria" panose="02040503050406030204" charset="0"/>
              <a:sym typeface="+mn-ea"/>
            </a:endParaRPr>
          </a:p>
          <a:p>
            <a:pPr marL="996950" marR="43180" lvl="1" indent="-364490">
              <a:lnSpc>
                <a:spcPts val="3890"/>
              </a:lnSpc>
              <a:spcBef>
                <a:spcPts val="920"/>
              </a:spcBef>
              <a:buFont typeface="Arial" panose="020B0604020202020204"/>
              <a:buChar char="–"/>
              <a:tabLst>
                <a:tab pos="997585" algn="l"/>
              </a:tabLst>
            </a:pPr>
            <a:endParaRPr lang="en-GB" sz="2800" spc="-5" dirty="0" smtClean="0">
              <a:latin typeface="Cambria" panose="02040503050406030204" charset="0"/>
              <a:cs typeface="Cambria" panose="02040503050406030204" charset="0"/>
              <a:sym typeface="+mn-ea"/>
            </a:endParaRPr>
          </a:p>
          <a:p>
            <a:pPr marL="996950" marR="43180" lvl="1" indent="-364490">
              <a:lnSpc>
                <a:spcPts val="3890"/>
              </a:lnSpc>
              <a:spcBef>
                <a:spcPts val="920"/>
              </a:spcBef>
              <a:buFont typeface="Arial" panose="020B0604020202020204"/>
              <a:buChar char="–"/>
              <a:tabLst>
                <a:tab pos="997585" algn="l"/>
              </a:tabLst>
            </a:pPr>
            <a:endParaRPr sz="2800" dirty="0">
              <a:latin typeface="Cambria" panose="02040503050406030204" charset="0"/>
              <a:cs typeface="Cambria" panose="02040503050406030204" charset="0"/>
            </a:endParaRPr>
          </a:p>
          <a:p>
            <a:endParaRPr lang="en-US" dirty="0">
              <a:latin typeface="Cambria" panose="02040503050406030204" charset="0"/>
              <a:cs typeface="Cambria" panose="0204050305040603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2" cy="970450"/>
          </a:xfrm>
        </p:spPr>
        <p:txBody>
          <a:bodyPr>
            <a:normAutofit/>
          </a:bodyPr>
          <a:lstStyle/>
          <a:p>
            <a:r>
              <a:rPr lang="en-GB" sz="4800" dirty="0" smtClean="0"/>
              <a:t>Overview</a:t>
            </a:r>
            <a:endParaRPr lang="en-GB" sz="4800" dirty="0"/>
          </a:p>
        </p:txBody>
      </p:sp>
      <p:sp>
        <p:nvSpPr>
          <p:cNvPr id="3" name="Content Placeholder 2"/>
          <p:cNvSpPr>
            <a:spLocks noGrp="1"/>
          </p:cNvSpPr>
          <p:nvPr>
            <p:ph idx="1"/>
          </p:nvPr>
        </p:nvSpPr>
        <p:spPr>
          <a:xfrm>
            <a:off x="913795" y="1732449"/>
            <a:ext cx="10353762" cy="4723769"/>
          </a:xfrm>
        </p:spPr>
        <p:txBody>
          <a:bodyPr>
            <a:noAutofit/>
          </a:bodyPr>
          <a:lstStyle/>
          <a:p>
            <a:r>
              <a:rPr lang="en-GB" sz="2400" dirty="0"/>
              <a:t>Spinal tumor is an abnormal growth arising from  any of the tissues that make up the spine.</a:t>
            </a:r>
          </a:p>
          <a:p>
            <a:endParaRPr lang="en-GB" sz="2400" dirty="0"/>
          </a:p>
          <a:p>
            <a:r>
              <a:rPr lang="en-GB" sz="2400" dirty="0"/>
              <a:t>It might be Primary or secondary (Metastatic).</a:t>
            </a:r>
          </a:p>
          <a:p>
            <a:endParaRPr lang="en-GB" sz="2400" dirty="0"/>
          </a:p>
          <a:p>
            <a:r>
              <a:rPr lang="en-GB" sz="2400" dirty="0"/>
              <a:t>Primary spinal tumors are relatively rare, typically benign.</a:t>
            </a:r>
          </a:p>
          <a:p>
            <a:endParaRPr lang="en-GB" sz="2400" dirty="0"/>
          </a:p>
          <a:p>
            <a:r>
              <a:rPr lang="en-GB" sz="2400" dirty="0"/>
              <a:t>Lung, prostate, and breast cancers are the three most common  cancers that tend to spread to the spine.</a:t>
            </a:r>
          </a:p>
          <a:p>
            <a:pPr marL="36830" indent="0">
              <a:buNone/>
            </a:pPr>
            <a:endParaRPr lang="en-GB"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2700">
              <a:lnSpc>
                <a:spcPct val="100000"/>
              </a:lnSpc>
              <a:spcBef>
                <a:spcPts val="95"/>
              </a:spcBef>
            </a:pPr>
            <a:r>
              <a:rPr sz="2400" b="1" spc="-10" dirty="0">
                <a:uFill>
                  <a:solidFill>
                    <a:srgbClr val="000000"/>
                  </a:solidFill>
                </a:uFill>
                <a:latin typeface="Cambria" panose="02040503050406030204" charset="0"/>
                <a:cs typeface="Cambria" panose="02040503050406030204" charset="0"/>
                <a:sym typeface="+mn-ea"/>
              </a:rPr>
              <a:t>Pharmacological </a:t>
            </a:r>
            <a:r>
              <a:rPr sz="2400" b="1" spc="-15" dirty="0">
                <a:uFill>
                  <a:solidFill>
                    <a:srgbClr val="000000"/>
                  </a:solidFill>
                </a:uFill>
                <a:latin typeface="Cambria" panose="02040503050406030204" charset="0"/>
                <a:cs typeface="Cambria" panose="02040503050406030204" charset="0"/>
                <a:sym typeface="+mn-ea"/>
              </a:rPr>
              <a:t>treatment</a:t>
            </a:r>
            <a:r>
              <a:rPr sz="2400" b="1" spc="-15" dirty="0">
                <a:latin typeface="Cambria" panose="02040503050406030204" charset="0"/>
                <a:cs typeface="Cambria" panose="02040503050406030204" charset="0"/>
                <a:sym typeface="+mn-ea"/>
              </a:rPr>
              <a:t></a:t>
            </a:r>
            <a:r>
              <a:rPr sz="2400" spc="-15" dirty="0">
                <a:latin typeface="Cambria" panose="02040503050406030204" charset="0"/>
                <a:cs typeface="Cambria" panose="02040503050406030204" charset="0"/>
                <a:sym typeface="+mn-ea"/>
              </a:rPr>
              <a:t>limited</a:t>
            </a:r>
            <a:r>
              <a:rPr sz="2400" spc="35" dirty="0">
                <a:latin typeface="Cambria" panose="02040503050406030204" charset="0"/>
                <a:cs typeface="Cambria" panose="02040503050406030204" charset="0"/>
                <a:sym typeface="+mn-ea"/>
              </a:rPr>
              <a:t> </a:t>
            </a:r>
            <a:r>
              <a:rPr sz="2400" spc="-10" dirty="0">
                <a:latin typeface="Cambria" panose="02040503050406030204" charset="0"/>
                <a:cs typeface="Cambria" panose="02040503050406030204" charset="0"/>
                <a:sym typeface="+mn-ea"/>
              </a:rPr>
              <a:t>benefit.</a:t>
            </a:r>
            <a:endParaRPr sz="2400" dirty="0">
              <a:latin typeface="Cambria" panose="02040503050406030204" charset="0"/>
              <a:cs typeface="Cambria" panose="02040503050406030204" charset="0"/>
            </a:endParaRPr>
          </a:p>
          <a:p>
            <a:pPr marL="12700" marR="5080">
              <a:lnSpc>
                <a:spcPts val="3700"/>
              </a:lnSpc>
              <a:spcBef>
                <a:spcPts val="140"/>
              </a:spcBef>
            </a:pPr>
            <a:r>
              <a:rPr sz="2400" b="1" spc="-15" dirty="0">
                <a:uFill>
                  <a:solidFill>
                    <a:srgbClr val="000000"/>
                  </a:solidFill>
                </a:uFill>
                <a:latin typeface="Cambria" panose="02040503050406030204" charset="0"/>
                <a:cs typeface="Cambria" panose="02040503050406030204" charset="0"/>
                <a:sym typeface="+mn-ea"/>
              </a:rPr>
              <a:t>Chemotherapeutic </a:t>
            </a:r>
            <a:r>
              <a:rPr sz="2400" b="1" spc="-10" dirty="0">
                <a:uFill>
                  <a:solidFill>
                    <a:srgbClr val="000000"/>
                  </a:solidFill>
                </a:uFill>
                <a:latin typeface="Cambria" panose="02040503050406030204" charset="0"/>
                <a:cs typeface="Cambria" panose="02040503050406030204" charset="0"/>
                <a:sym typeface="+mn-ea"/>
              </a:rPr>
              <a:t>regimens </a:t>
            </a:r>
            <a:r>
              <a:rPr sz="2400" spc="-5" dirty="0">
                <a:latin typeface="Cambria" panose="02040503050406030204" charset="0"/>
                <a:cs typeface="Cambria" panose="02040503050406030204" charset="0"/>
                <a:sym typeface="+mn-ea"/>
              </a:rPr>
              <a:t> </a:t>
            </a:r>
            <a:r>
              <a:rPr lang="en-US" sz="2400" spc="-5" dirty="0">
                <a:latin typeface="Cambria" panose="02040503050406030204" charset="0"/>
                <a:cs typeface="Cambria" panose="02040503050406030204" charset="0"/>
                <a:sym typeface="+mn-ea"/>
              </a:rPr>
              <a:t>L</a:t>
            </a:r>
            <a:r>
              <a:rPr sz="2400" spc="-15" dirty="0">
                <a:latin typeface="Cambria" panose="02040503050406030204" charset="0"/>
                <a:cs typeface="Cambria" panose="02040503050406030204" charset="0"/>
                <a:sym typeface="+mn-ea"/>
              </a:rPr>
              <a:t>imited </a:t>
            </a:r>
            <a:r>
              <a:rPr sz="2400" spc="-10" dirty="0">
                <a:latin typeface="Cambria" panose="02040503050406030204" charset="0"/>
                <a:cs typeface="Cambria" panose="02040503050406030204" charset="0"/>
                <a:sym typeface="+mn-ea"/>
              </a:rPr>
              <a:t>success </a:t>
            </a:r>
            <a:r>
              <a:rPr sz="2400" spc="-5" dirty="0">
                <a:latin typeface="Cambria" panose="02040503050406030204" charset="0"/>
                <a:cs typeface="Cambria" panose="02040503050406030204" charset="0"/>
                <a:sym typeface="+mn-ea"/>
              </a:rPr>
              <a:t>in the </a:t>
            </a:r>
            <a:r>
              <a:rPr sz="2400" spc="-15" dirty="0">
                <a:latin typeface="Cambria" panose="02040503050406030204" charset="0"/>
                <a:cs typeface="Cambria" panose="02040503050406030204" charset="0"/>
                <a:sym typeface="+mn-ea"/>
              </a:rPr>
              <a:t>treatment </a:t>
            </a:r>
            <a:r>
              <a:rPr sz="2400" spc="-10" dirty="0">
                <a:latin typeface="Cambria" panose="02040503050406030204" charset="0"/>
                <a:cs typeface="Cambria" panose="02040503050406030204" charset="0"/>
                <a:sym typeface="+mn-ea"/>
              </a:rPr>
              <a:t>of  </a:t>
            </a:r>
            <a:r>
              <a:rPr sz="2400" spc="-5" dirty="0">
                <a:latin typeface="Cambria" panose="02040503050406030204" charset="0"/>
                <a:cs typeface="Cambria" panose="02040503050406030204" charset="0"/>
                <a:sym typeface="+mn-ea"/>
              </a:rPr>
              <a:t>spinal </a:t>
            </a:r>
            <a:r>
              <a:rPr sz="2400" spc="-25" dirty="0">
                <a:latin typeface="Cambria" panose="02040503050406030204" charset="0"/>
                <a:cs typeface="Cambria" panose="02040503050406030204" charset="0"/>
                <a:sym typeface="+mn-ea"/>
              </a:rPr>
              <a:t>cord </a:t>
            </a:r>
            <a:r>
              <a:rPr sz="2400" spc="-5" dirty="0">
                <a:latin typeface="Cambria" panose="02040503050406030204" charset="0"/>
                <a:cs typeface="Cambria" panose="02040503050406030204" charset="0"/>
                <a:sym typeface="+mn-ea"/>
              </a:rPr>
              <a:t>neoplasms.</a:t>
            </a:r>
            <a:endParaRPr sz="2400" dirty="0">
              <a:latin typeface="Cambria" panose="02040503050406030204" charset="0"/>
              <a:cs typeface="Cambria" panose="02040503050406030204" charset="0"/>
            </a:endParaRPr>
          </a:p>
          <a:p>
            <a:pPr marL="1614170" marR="628015" indent="-437515">
              <a:lnSpc>
                <a:spcPts val="3720"/>
              </a:lnSpc>
              <a:buFont typeface="Wingdings" panose="05000000000000000000"/>
              <a:buChar char=""/>
              <a:tabLst>
                <a:tab pos="1700530" algn="l"/>
                <a:tab pos="1701800" algn="l"/>
              </a:tabLst>
            </a:pPr>
            <a:r>
              <a:rPr sz="2400" dirty="0">
                <a:latin typeface="Cambria" panose="02040503050406030204" charset="0"/>
                <a:cs typeface="Cambria" panose="02040503050406030204" charset="0"/>
                <a:sym typeface="+mn-ea"/>
              </a:rPr>
              <a:t>	</a:t>
            </a:r>
            <a:r>
              <a:rPr sz="2400" b="1" spc="-10" dirty="0">
                <a:latin typeface="Cambria" panose="02040503050406030204" charset="0"/>
                <a:cs typeface="Cambria" panose="02040503050406030204" charset="0"/>
                <a:sym typeface="+mn-ea"/>
              </a:rPr>
              <a:t>This </a:t>
            </a:r>
            <a:r>
              <a:rPr sz="2400" b="1" spc="-30" dirty="0">
                <a:latin typeface="Cambria" panose="02040503050406030204" charset="0"/>
                <a:cs typeface="Cambria" panose="02040503050406030204" charset="0"/>
                <a:sym typeface="+mn-ea"/>
              </a:rPr>
              <a:t>may </a:t>
            </a:r>
            <a:r>
              <a:rPr sz="2400" b="1" spc="-5" dirty="0">
                <a:latin typeface="Cambria" panose="02040503050406030204" charset="0"/>
                <a:cs typeface="Cambria" panose="02040503050406030204" charset="0"/>
                <a:sym typeface="+mn-ea"/>
              </a:rPr>
              <a:t>be partly </a:t>
            </a:r>
            <a:r>
              <a:rPr sz="2400" b="1" spc="-10" dirty="0">
                <a:latin typeface="Cambria" panose="02040503050406030204" charset="0"/>
                <a:cs typeface="Cambria" panose="02040503050406030204" charset="0"/>
                <a:sym typeface="+mn-ea"/>
              </a:rPr>
              <a:t>due </a:t>
            </a:r>
            <a:r>
              <a:rPr sz="2400" b="1" spc="-25" dirty="0">
                <a:latin typeface="Cambria" panose="02040503050406030204" charset="0"/>
                <a:cs typeface="Cambria" panose="02040503050406030204" charset="0"/>
                <a:sym typeface="+mn-ea"/>
              </a:rPr>
              <a:t>to </a:t>
            </a:r>
            <a:r>
              <a:rPr sz="2400" b="1" spc="-10" dirty="0">
                <a:latin typeface="Cambria" panose="02040503050406030204" charset="0"/>
                <a:cs typeface="Cambria" panose="02040503050406030204" charset="0"/>
                <a:sym typeface="+mn-ea"/>
              </a:rPr>
              <a:t>the inability </a:t>
            </a:r>
            <a:r>
              <a:rPr sz="2400" b="1" spc="-5" dirty="0">
                <a:latin typeface="Cambria" panose="02040503050406030204" charset="0"/>
                <a:cs typeface="Cambria" panose="02040503050406030204" charset="0"/>
                <a:sym typeface="+mn-ea"/>
              </a:rPr>
              <a:t>of </a:t>
            </a:r>
            <a:r>
              <a:rPr sz="2400" b="1" spc="-10" dirty="0">
                <a:latin typeface="Cambria" panose="02040503050406030204" charset="0"/>
                <a:cs typeface="Cambria" panose="02040503050406030204" charset="0"/>
                <a:sym typeface="+mn-ea"/>
              </a:rPr>
              <a:t>the  chemotactic </a:t>
            </a:r>
            <a:r>
              <a:rPr sz="2400" b="1" spc="-20" dirty="0">
                <a:latin typeface="Cambria" panose="02040503050406030204" charset="0"/>
                <a:cs typeface="Cambria" panose="02040503050406030204" charset="0"/>
                <a:sym typeface="+mn-ea"/>
              </a:rPr>
              <a:t>agents </a:t>
            </a:r>
            <a:r>
              <a:rPr sz="2400" b="1" spc="-25" dirty="0">
                <a:latin typeface="Cambria" panose="02040503050406030204" charset="0"/>
                <a:cs typeface="Cambria" panose="02040503050406030204" charset="0"/>
                <a:sym typeface="+mn-ea"/>
              </a:rPr>
              <a:t>to </a:t>
            </a:r>
            <a:r>
              <a:rPr sz="2400" b="1" spc="-10" dirty="0">
                <a:latin typeface="Cambria" panose="02040503050406030204" charset="0"/>
                <a:cs typeface="Cambria" panose="02040503050406030204" charset="0"/>
                <a:sym typeface="+mn-ea"/>
              </a:rPr>
              <a:t>cross the </a:t>
            </a:r>
            <a:r>
              <a:rPr sz="2400" b="1" spc="-15" dirty="0">
                <a:latin typeface="Cambria" panose="02040503050406030204" charset="0"/>
                <a:cs typeface="Cambria" panose="02040503050406030204" charset="0"/>
                <a:sym typeface="+mn-ea"/>
              </a:rPr>
              <a:t>blood-brain</a:t>
            </a:r>
            <a:r>
              <a:rPr sz="2400" b="1" spc="165" dirty="0">
                <a:latin typeface="Cambria" panose="02040503050406030204" charset="0"/>
                <a:cs typeface="Cambria" panose="02040503050406030204" charset="0"/>
                <a:sym typeface="+mn-ea"/>
              </a:rPr>
              <a:t> </a:t>
            </a:r>
            <a:r>
              <a:rPr sz="2400" b="1" spc="-40" dirty="0">
                <a:latin typeface="Cambria" panose="02040503050406030204" charset="0"/>
                <a:cs typeface="Cambria" panose="02040503050406030204" charset="0"/>
                <a:sym typeface="+mn-ea"/>
              </a:rPr>
              <a:t>barrier</a:t>
            </a:r>
            <a:r>
              <a:rPr sz="2400" b="1" spc="-40" dirty="0" smtClean="0">
                <a:latin typeface="Cambria" panose="02040503050406030204" charset="0"/>
                <a:cs typeface="Cambria" panose="02040503050406030204" charset="0"/>
                <a:sym typeface="+mn-ea"/>
              </a:rPr>
              <a:t>.</a:t>
            </a:r>
            <a:endParaRPr sz="2400" dirty="0">
              <a:latin typeface="Cambria" panose="02040503050406030204" charset="0"/>
              <a:cs typeface="Cambria" panose="02040503050406030204" charset="0"/>
            </a:endParaRPr>
          </a:p>
        </p:txBody>
      </p:sp>
      <p:sp>
        <p:nvSpPr>
          <p:cNvPr id="2" name="TextBox 1"/>
          <p:cNvSpPr txBox="1"/>
          <p:nvPr/>
        </p:nvSpPr>
        <p:spPr>
          <a:xfrm>
            <a:off x="3664566" y="294968"/>
            <a:ext cx="4852219" cy="707886"/>
          </a:xfrm>
          <a:prstGeom prst="rect">
            <a:avLst/>
          </a:prstGeom>
          <a:noFill/>
        </p:spPr>
        <p:txBody>
          <a:bodyPr wrap="square" rtlCol="0">
            <a:spAutoFit/>
          </a:bodyPr>
          <a:lstStyle/>
          <a:p>
            <a:pPr algn="ctr"/>
            <a:r>
              <a:rPr lang="en-GB" sz="4000" dirty="0"/>
              <a:t>T</a:t>
            </a:r>
            <a:r>
              <a:rPr lang="en-GB" sz="4000" dirty="0" smtClean="0"/>
              <a:t>reatment</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6600"/>
          </a:xfrm>
        </p:spPr>
        <p:txBody>
          <a:bodyPr>
            <a:normAutofit fontScale="90000"/>
          </a:bodyPr>
          <a:lstStyle/>
          <a:p>
            <a:pPr algn="ctr"/>
            <a:r>
              <a:rPr spc="-20" dirty="0">
                <a:sym typeface="+mn-ea"/>
              </a:rPr>
              <a:t>Surgical</a:t>
            </a:r>
            <a:r>
              <a:rPr spc="-45" dirty="0">
                <a:sym typeface="+mn-ea"/>
              </a:rPr>
              <a:t> </a:t>
            </a:r>
            <a:r>
              <a:rPr spc="-25" dirty="0">
                <a:sym typeface="+mn-ea"/>
              </a:rPr>
              <a:t>Therapy</a:t>
            </a:r>
            <a:br>
              <a:rPr spc="-25" dirty="0">
                <a:sym typeface="+mn-ea"/>
              </a:rPr>
            </a:br>
            <a:endParaRPr lang="en-US"/>
          </a:p>
        </p:txBody>
      </p:sp>
      <p:sp>
        <p:nvSpPr>
          <p:cNvPr id="3" name="Content Placeholder 2"/>
          <p:cNvSpPr>
            <a:spLocks noGrp="1"/>
          </p:cNvSpPr>
          <p:nvPr>
            <p:ph idx="1"/>
          </p:nvPr>
        </p:nvSpPr>
        <p:spPr>
          <a:xfrm>
            <a:off x="838200" y="939493"/>
            <a:ext cx="10515600" cy="5453380"/>
          </a:xfrm>
        </p:spPr>
        <p:txBody>
          <a:bodyPr>
            <a:normAutofit fontScale="97500"/>
          </a:bodyPr>
          <a:lstStyle/>
          <a:p>
            <a:pPr marL="449580" indent="-437515">
              <a:lnSpc>
                <a:spcPct val="100000"/>
              </a:lnSpc>
              <a:spcBef>
                <a:spcPts val="100"/>
              </a:spcBef>
              <a:buFont typeface="Arial" panose="020B0604020202020204"/>
              <a:buChar char="•"/>
              <a:tabLst>
                <a:tab pos="449580" algn="l"/>
                <a:tab pos="450215" algn="l"/>
              </a:tabLst>
            </a:pPr>
            <a:r>
              <a:rPr sz="2500" b="1" spc="-10" dirty="0">
                <a:solidFill>
                  <a:schemeClr val="tx1"/>
                </a:solidFill>
                <a:latin typeface="Cambria" panose="02040503050406030204" charset="0"/>
                <a:cs typeface="Cambria" panose="02040503050406030204" charset="0"/>
                <a:sym typeface="+mn-ea"/>
              </a:rPr>
              <a:t>gross </a:t>
            </a:r>
            <a:r>
              <a:rPr sz="2500" b="1" spc="-20" dirty="0">
                <a:solidFill>
                  <a:schemeClr val="tx1"/>
                </a:solidFill>
                <a:latin typeface="Cambria" panose="02040503050406030204" charset="0"/>
                <a:cs typeface="Cambria" panose="02040503050406030204" charset="0"/>
                <a:sym typeface="+mn-ea"/>
              </a:rPr>
              <a:t>total</a:t>
            </a:r>
            <a:r>
              <a:rPr sz="2500" b="1" spc="5" dirty="0">
                <a:solidFill>
                  <a:schemeClr val="tx1"/>
                </a:solidFill>
                <a:latin typeface="Cambria" panose="02040503050406030204" charset="0"/>
                <a:cs typeface="Cambria" panose="02040503050406030204" charset="0"/>
                <a:sym typeface="+mn-ea"/>
              </a:rPr>
              <a:t> </a:t>
            </a:r>
            <a:r>
              <a:rPr sz="2500" b="1" spc="-10" dirty="0">
                <a:solidFill>
                  <a:schemeClr val="tx1"/>
                </a:solidFill>
                <a:latin typeface="Cambria" panose="02040503050406030204" charset="0"/>
                <a:cs typeface="Cambria" panose="02040503050406030204" charset="0"/>
                <a:sym typeface="+mn-ea"/>
              </a:rPr>
              <a:t>resection</a:t>
            </a:r>
            <a:r>
              <a:rPr sz="2500" spc="-10" dirty="0">
                <a:solidFill>
                  <a:schemeClr val="tx1"/>
                </a:solidFill>
                <a:latin typeface="Cambria" panose="02040503050406030204" charset="0"/>
                <a:cs typeface="Cambria" panose="02040503050406030204" charset="0"/>
                <a:sym typeface="+mn-ea"/>
              </a:rPr>
              <a:t>.</a:t>
            </a:r>
            <a:endParaRPr sz="2500" dirty="0">
              <a:solidFill>
                <a:schemeClr val="tx1"/>
              </a:solidFill>
              <a:latin typeface="Cambria" panose="02040503050406030204" charset="0"/>
              <a:cs typeface="Cambria" panose="02040503050406030204" charset="0"/>
            </a:endParaRPr>
          </a:p>
          <a:p>
            <a:pPr marL="449580" indent="-437515">
              <a:lnSpc>
                <a:spcPct val="100000"/>
              </a:lnSpc>
              <a:spcBef>
                <a:spcPts val="35"/>
              </a:spcBef>
              <a:buFont typeface="Arial" panose="020B0604020202020204"/>
              <a:buChar char="•"/>
              <a:tabLst>
                <a:tab pos="449580" algn="l"/>
                <a:tab pos="450215" algn="l"/>
              </a:tabLst>
            </a:pPr>
            <a:r>
              <a:rPr sz="2500" spc="-5" dirty="0">
                <a:solidFill>
                  <a:schemeClr val="tx1"/>
                </a:solidFill>
                <a:latin typeface="Cambria" panose="02040503050406030204" charset="0"/>
                <a:cs typeface="Cambria" panose="02040503050406030204" charset="0"/>
                <a:sym typeface="+mn-ea"/>
              </a:rPr>
              <a:t>The </a:t>
            </a:r>
            <a:r>
              <a:rPr sz="2500" spc="-10" dirty="0">
                <a:solidFill>
                  <a:schemeClr val="tx1"/>
                </a:solidFill>
                <a:latin typeface="Cambria" panose="02040503050406030204" charset="0"/>
                <a:cs typeface="Cambria" panose="02040503050406030204" charset="0"/>
                <a:sym typeface="+mn-ea"/>
              </a:rPr>
              <a:t>neoplasm is identified </a:t>
            </a:r>
            <a:r>
              <a:rPr sz="2500" spc="-5" dirty="0">
                <a:solidFill>
                  <a:schemeClr val="tx1"/>
                </a:solidFill>
                <a:latin typeface="Cambria" panose="02040503050406030204" charset="0"/>
                <a:cs typeface="Cambria" panose="02040503050406030204" charset="0"/>
                <a:sym typeface="+mn-ea"/>
              </a:rPr>
              <a:t>and then </a:t>
            </a:r>
            <a:r>
              <a:rPr sz="2500" spc="-20" dirty="0">
                <a:solidFill>
                  <a:schemeClr val="tx1"/>
                </a:solidFill>
                <a:latin typeface="Cambria" panose="02040503050406030204" charset="0"/>
                <a:cs typeface="Cambria" panose="02040503050406030204" charset="0"/>
                <a:sym typeface="+mn-ea"/>
              </a:rPr>
              <a:t>biopsy </a:t>
            </a:r>
            <a:r>
              <a:rPr sz="2500" spc="-5" dirty="0">
                <a:solidFill>
                  <a:schemeClr val="tx1"/>
                </a:solidFill>
                <a:latin typeface="Cambria" panose="02040503050406030204" charset="0"/>
                <a:cs typeface="Cambria" panose="02040503050406030204" charset="0"/>
                <a:sym typeface="+mn-ea"/>
              </a:rPr>
              <a:t>is</a:t>
            </a:r>
            <a:r>
              <a:rPr sz="2500" spc="75" dirty="0">
                <a:solidFill>
                  <a:schemeClr val="tx1"/>
                </a:solidFill>
                <a:latin typeface="Cambria" panose="02040503050406030204" charset="0"/>
                <a:cs typeface="Cambria" panose="02040503050406030204" charset="0"/>
                <a:sym typeface="+mn-ea"/>
              </a:rPr>
              <a:t> </a:t>
            </a:r>
            <a:r>
              <a:rPr sz="2500" spc="-15" dirty="0">
                <a:solidFill>
                  <a:schemeClr val="tx1"/>
                </a:solidFill>
                <a:latin typeface="Cambria" panose="02040503050406030204" charset="0"/>
                <a:cs typeface="Cambria" panose="02040503050406030204" charset="0"/>
                <a:sym typeface="+mn-ea"/>
              </a:rPr>
              <a:t>performed.</a:t>
            </a:r>
            <a:endParaRPr sz="2500" dirty="0">
              <a:solidFill>
                <a:schemeClr val="tx1"/>
              </a:solidFill>
              <a:latin typeface="Cambria" panose="02040503050406030204" charset="0"/>
              <a:cs typeface="Cambria" panose="02040503050406030204" charset="0"/>
            </a:endParaRPr>
          </a:p>
          <a:p>
            <a:pPr marL="449580" marR="5080" indent="-437515">
              <a:lnSpc>
                <a:spcPct val="100000"/>
              </a:lnSpc>
              <a:buFont typeface="Arial" panose="020B0604020202020204"/>
              <a:buChar char="•"/>
              <a:tabLst>
                <a:tab pos="449580" algn="l"/>
                <a:tab pos="450215" algn="l"/>
              </a:tabLst>
            </a:pPr>
            <a:r>
              <a:rPr sz="2500" spc="-15" dirty="0">
                <a:solidFill>
                  <a:schemeClr val="tx1"/>
                </a:solidFill>
                <a:latin typeface="Cambria" panose="02040503050406030204" charset="0"/>
                <a:cs typeface="Cambria" panose="02040503050406030204" charset="0"/>
                <a:sym typeface="+mn-ea"/>
              </a:rPr>
              <a:t>Surgery </a:t>
            </a:r>
            <a:r>
              <a:rPr sz="2500" spc="-10" dirty="0">
                <a:solidFill>
                  <a:schemeClr val="tx1"/>
                </a:solidFill>
                <a:latin typeface="Cambria" panose="02040503050406030204" charset="0"/>
                <a:cs typeface="Cambria" panose="02040503050406030204" charset="0"/>
                <a:sym typeface="+mn-ea"/>
              </a:rPr>
              <a:t>then </a:t>
            </a:r>
            <a:r>
              <a:rPr sz="2500" spc="-15" dirty="0">
                <a:solidFill>
                  <a:schemeClr val="tx1"/>
                </a:solidFill>
                <a:latin typeface="Cambria" panose="02040503050406030204" charset="0"/>
                <a:cs typeface="Cambria" panose="02040503050406030204" charset="0"/>
                <a:sym typeface="+mn-ea"/>
              </a:rPr>
              <a:t>proceeds </a:t>
            </a:r>
            <a:r>
              <a:rPr sz="2500" spc="-10" dirty="0">
                <a:solidFill>
                  <a:schemeClr val="tx1"/>
                </a:solidFill>
                <a:latin typeface="Cambria" panose="02040503050406030204" charset="0"/>
                <a:cs typeface="Cambria" panose="02040503050406030204" charset="0"/>
                <a:sym typeface="+mn-ea"/>
              </a:rPr>
              <a:t>based </a:t>
            </a:r>
            <a:r>
              <a:rPr sz="2500" spc="-5" dirty="0">
                <a:solidFill>
                  <a:schemeClr val="tx1"/>
                </a:solidFill>
                <a:latin typeface="Cambria" panose="02040503050406030204" charset="0"/>
                <a:cs typeface="Cambria" panose="02040503050406030204" charset="0"/>
                <a:sym typeface="+mn-ea"/>
              </a:rPr>
              <a:t>on the </a:t>
            </a:r>
            <a:r>
              <a:rPr sz="2500" spc="-15" dirty="0">
                <a:solidFill>
                  <a:schemeClr val="tx1"/>
                </a:solidFill>
                <a:latin typeface="Cambria" panose="02040503050406030204" charset="0"/>
                <a:cs typeface="Cambria" panose="02040503050406030204" charset="0"/>
                <a:sym typeface="+mn-ea"/>
              </a:rPr>
              <a:t>histology </a:t>
            </a:r>
            <a:r>
              <a:rPr sz="2500" spc="-20" dirty="0">
                <a:solidFill>
                  <a:schemeClr val="tx1"/>
                </a:solidFill>
                <a:latin typeface="Cambria" panose="02040503050406030204" charset="0"/>
                <a:cs typeface="Cambria" panose="02040503050406030204" charset="0"/>
                <a:sym typeface="+mn-ea"/>
              </a:rPr>
              <a:t>from </a:t>
            </a:r>
            <a:r>
              <a:rPr sz="2500" spc="-5" dirty="0">
                <a:solidFill>
                  <a:schemeClr val="tx1"/>
                </a:solidFill>
                <a:latin typeface="Cambria" panose="02040503050406030204" charset="0"/>
                <a:cs typeface="Cambria" panose="02040503050406030204" charset="0"/>
                <a:sym typeface="+mn-ea"/>
              </a:rPr>
              <a:t>the </a:t>
            </a:r>
            <a:r>
              <a:rPr sz="2500" spc="-35" dirty="0">
                <a:solidFill>
                  <a:schemeClr val="tx1"/>
                </a:solidFill>
                <a:latin typeface="Cambria" panose="02040503050406030204" charset="0"/>
                <a:cs typeface="Cambria" panose="02040503050406030204" charset="0"/>
                <a:sym typeface="+mn-ea"/>
              </a:rPr>
              <a:t>frozen  </a:t>
            </a:r>
            <a:r>
              <a:rPr sz="2500" spc="-10" dirty="0">
                <a:solidFill>
                  <a:schemeClr val="tx1"/>
                </a:solidFill>
                <a:latin typeface="Cambria" panose="02040503050406030204" charset="0"/>
                <a:cs typeface="Cambria" panose="02040503050406030204" charset="0"/>
                <a:sym typeface="+mn-ea"/>
              </a:rPr>
              <a:t>specimen.</a:t>
            </a:r>
          </a:p>
          <a:p>
            <a:pPr marL="449580" marR="5080" indent="-437515">
              <a:lnSpc>
                <a:spcPct val="100000"/>
              </a:lnSpc>
              <a:buFont typeface="Arial" panose="020B0604020202020204"/>
              <a:buChar char="•"/>
              <a:tabLst>
                <a:tab pos="449580" algn="l"/>
                <a:tab pos="450215" algn="l"/>
              </a:tabLst>
            </a:pPr>
            <a:endParaRPr sz="2500" spc="-10" dirty="0">
              <a:solidFill>
                <a:schemeClr val="tx1"/>
              </a:solidFill>
              <a:latin typeface="Cambria" panose="02040503050406030204" charset="0"/>
              <a:cs typeface="Cambria" panose="02040503050406030204" charset="0"/>
              <a:sym typeface="+mn-ea"/>
            </a:endParaRPr>
          </a:p>
          <a:p>
            <a:pPr marL="0" marR="0" lvl="0" indent="0" algn="l" rtl="0">
              <a:spcBef>
                <a:spcPts val="0"/>
              </a:spcBef>
              <a:spcAft>
                <a:spcPts val="0"/>
              </a:spcAft>
              <a:buNone/>
            </a:pPr>
            <a:r>
              <a:rPr lang="en-US" sz="2500" dirty="0">
                <a:solidFill>
                  <a:schemeClr val="tx1"/>
                </a:solidFill>
                <a:latin typeface="Cambria" panose="02040503050406030204" charset="0"/>
                <a:ea typeface="Proxima Nova"/>
                <a:cs typeface="Cambria" panose="02040503050406030204" charset="0"/>
                <a:sym typeface="Proxima Nova"/>
              </a:rPr>
              <a:t>Then you’ll receive a </a:t>
            </a:r>
            <a:r>
              <a:rPr lang="en-US" sz="2500" b="1" dirty="0">
                <a:solidFill>
                  <a:srgbClr val="FF0000"/>
                </a:solidFill>
                <a:latin typeface="Cambria" panose="02040503050406030204" charset="0"/>
                <a:ea typeface="Proxima Nova"/>
                <a:cs typeface="Cambria" panose="02040503050406030204" charset="0"/>
                <a:sym typeface="Proxima Nova"/>
              </a:rPr>
              <a:t>laminectomy</a:t>
            </a:r>
            <a:r>
              <a:rPr lang="en-US" sz="2500" b="1" dirty="0">
                <a:solidFill>
                  <a:schemeClr val="tx1"/>
                </a:solidFill>
                <a:latin typeface="Cambria" panose="02040503050406030204" charset="0"/>
                <a:ea typeface="Proxima Nova"/>
                <a:cs typeface="Cambria" panose="02040503050406030204" charset="0"/>
                <a:sym typeface="Proxima Nova"/>
              </a:rPr>
              <a:t>, </a:t>
            </a:r>
            <a:r>
              <a:rPr lang="en-US" sz="2500" dirty="0">
                <a:solidFill>
                  <a:schemeClr val="tx1"/>
                </a:solidFill>
                <a:latin typeface="Cambria" panose="02040503050406030204" charset="0"/>
                <a:ea typeface="Proxima Nova"/>
                <a:cs typeface="Cambria" panose="02040503050406030204" charset="0"/>
                <a:sym typeface="Proxima Nova"/>
              </a:rPr>
              <a:t>in which part of your vertebrae is removed to access the tumor</a:t>
            </a:r>
            <a:endParaRPr lang="en-US" sz="2500" dirty="0">
              <a:solidFill>
                <a:schemeClr val="tx1"/>
              </a:solidFill>
              <a:latin typeface="Cambria" panose="02040503050406030204" charset="0"/>
              <a:cs typeface="Cambria" panose="02040503050406030204" charset="0"/>
            </a:endParaRPr>
          </a:p>
          <a:p>
            <a:pPr marL="0" marR="0" lvl="0" indent="0" algn="l" rtl="0">
              <a:spcBef>
                <a:spcPts val="0"/>
              </a:spcBef>
              <a:spcAft>
                <a:spcPts val="0"/>
              </a:spcAft>
              <a:buNone/>
            </a:pPr>
            <a:endParaRPr lang="en-US" sz="2500" b="0" i="0" dirty="0">
              <a:solidFill>
                <a:schemeClr val="tx1"/>
              </a:solidFill>
              <a:latin typeface="Cambria" panose="02040503050406030204" charset="0"/>
              <a:ea typeface="Proxima Nova"/>
              <a:cs typeface="Cambria" panose="02040503050406030204" charset="0"/>
              <a:sym typeface="Proxima Nova"/>
            </a:endParaRPr>
          </a:p>
          <a:p>
            <a:pPr marL="449580" marR="5080" indent="-437515">
              <a:lnSpc>
                <a:spcPct val="100000"/>
              </a:lnSpc>
              <a:buFont typeface="Arial" panose="020B0604020202020204"/>
              <a:buChar char="•"/>
              <a:tabLst>
                <a:tab pos="449580" algn="l"/>
                <a:tab pos="450215" algn="l"/>
              </a:tabLst>
            </a:pPr>
            <a:endParaRPr sz="2500" dirty="0">
              <a:solidFill>
                <a:schemeClr val="tx1"/>
              </a:solidFill>
              <a:latin typeface="Cambria" panose="02040503050406030204" charset="0"/>
              <a:cs typeface="Cambria" panose="02040503050406030204" charset="0"/>
            </a:endParaRPr>
          </a:p>
          <a:p>
            <a:pPr marL="449580" marR="19050" indent="-437515">
              <a:lnSpc>
                <a:spcPct val="100000"/>
              </a:lnSpc>
              <a:buFont typeface="Arial" panose="020B0604020202020204"/>
              <a:buChar char="•"/>
              <a:tabLst>
                <a:tab pos="449580" algn="l"/>
                <a:tab pos="450215" algn="l"/>
              </a:tabLst>
            </a:pPr>
            <a:r>
              <a:rPr sz="2500" spc="-5" dirty="0">
                <a:solidFill>
                  <a:schemeClr val="tx1"/>
                </a:solidFill>
                <a:latin typeface="Cambria" panose="02040503050406030204" charset="0"/>
                <a:cs typeface="Cambria" panose="02040503050406030204" charset="0"/>
                <a:sym typeface="+mn-ea"/>
              </a:rPr>
              <a:t>If the lesion is an </a:t>
            </a:r>
            <a:r>
              <a:rPr sz="2500" b="1" spc="-15" dirty="0">
                <a:solidFill>
                  <a:schemeClr val="tx1"/>
                </a:solidFill>
                <a:uFill>
                  <a:solidFill>
                    <a:srgbClr val="000000"/>
                  </a:solidFill>
                </a:uFill>
                <a:latin typeface="Cambria" panose="02040503050406030204" charset="0"/>
                <a:cs typeface="Cambria" panose="02040503050406030204" charset="0"/>
                <a:sym typeface="+mn-ea"/>
              </a:rPr>
              <a:t>astrocytoma, </a:t>
            </a:r>
            <a:r>
              <a:rPr sz="2500" b="1" spc="-10" dirty="0">
                <a:solidFill>
                  <a:schemeClr val="tx1"/>
                </a:solidFill>
                <a:uFill>
                  <a:solidFill>
                    <a:srgbClr val="000000"/>
                  </a:solidFill>
                </a:uFill>
                <a:latin typeface="Cambria" panose="02040503050406030204" charset="0"/>
                <a:cs typeface="Cambria" panose="02040503050406030204" charset="0"/>
                <a:sym typeface="+mn-ea"/>
              </a:rPr>
              <a:t>then the </a:t>
            </a:r>
            <a:r>
              <a:rPr sz="2500" b="1" spc="-15" dirty="0">
                <a:solidFill>
                  <a:schemeClr val="tx1"/>
                </a:solidFill>
                <a:uFill>
                  <a:solidFill>
                    <a:srgbClr val="000000"/>
                  </a:solidFill>
                </a:uFill>
                <a:latin typeface="Cambria" panose="02040503050406030204" charset="0"/>
                <a:cs typeface="Cambria" panose="02040503050406030204" charset="0"/>
                <a:sym typeface="+mn-ea"/>
              </a:rPr>
              <a:t>goal </a:t>
            </a:r>
            <a:r>
              <a:rPr sz="2500" b="1" spc="-5" dirty="0">
                <a:solidFill>
                  <a:schemeClr val="tx1"/>
                </a:solidFill>
                <a:uFill>
                  <a:solidFill>
                    <a:srgbClr val="000000"/>
                  </a:solidFill>
                </a:uFill>
                <a:latin typeface="Cambria" panose="02040503050406030204" charset="0"/>
                <a:cs typeface="Cambria" panose="02040503050406030204" charset="0"/>
                <a:sym typeface="+mn-ea"/>
              </a:rPr>
              <a:t>is debulking</a:t>
            </a:r>
            <a:r>
              <a:rPr sz="2500" b="1" spc="-5" dirty="0">
                <a:solidFill>
                  <a:schemeClr val="tx1"/>
                </a:solidFill>
                <a:latin typeface="Cambria" panose="02040503050406030204" charset="0"/>
                <a:cs typeface="Cambria" panose="02040503050406030204" charset="0"/>
                <a:sym typeface="+mn-ea"/>
              </a:rPr>
              <a:t> </a:t>
            </a:r>
            <a:r>
              <a:rPr sz="2500" spc="-5" dirty="0">
                <a:solidFill>
                  <a:schemeClr val="tx1"/>
                </a:solidFill>
                <a:latin typeface="Cambria" panose="02040503050406030204" charset="0"/>
                <a:cs typeface="Cambria" panose="02040503050406030204" charset="0"/>
                <a:sym typeface="+mn-ea"/>
              </a:rPr>
              <a:t>the  tumor while </a:t>
            </a:r>
            <a:r>
              <a:rPr sz="2500" spc="-10" dirty="0">
                <a:solidFill>
                  <a:schemeClr val="tx1"/>
                </a:solidFill>
                <a:latin typeface="Cambria" panose="02040503050406030204" charset="0"/>
                <a:cs typeface="Cambria" panose="02040503050406030204" charset="0"/>
                <a:sym typeface="+mn-ea"/>
              </a:rPr>
              <a:t>not </a:t>
            </a:r>
            <a:r>
              <a:rPr sz="2500" spc="-5" dirty="0">
                <a:solidFill>
                  <a:schemeClr val="tx1"/>
                </a:solidFill>
                <a:latin typeface="Cambria" panose="02040503050406030204" charset="0"/>
                <a:cs typeface="Cambria" panose="02040503050406030204" charset="0"/>
                <a:sym typeface="+mn-ea"/>
              </a:rPr>
              <a:t>injuring the normal </a:t>
            </a:r>
            <a:r>
              <a:rPr sz="2500" spc="-15" dirty="0">
                <a:solidFill>
                  <a:schemeClr val="tx1"/>
                </a:solidFill>
                <a:latin typeface="Cambria" panose="02040503050406030204" charset="0"/>
                <a:cs typeface="Cambria" panose="02040503050406030204" charset="0"/>
                <a:sym typeface="+mn-ea"/>
              </a:rPr>
              <a:t>neural tracts. </a:t>
            </a:r>
          </a:p>
          <a:p>
            <a:pPr marL="449580" marR="19050" indent="-437515">
              <a:lnSpc>
                <a:spcPct val="100000"/>
              </a:lnSpc>
              <a:buFont typeface="Arial" panose="020B0604020202020204"/>
              <a:buChar char="•"/>
              <a:tabLst>
                <a:tab pos="449580" algn="l"/>
                <a:tab pos="450215" algn="l"/>
              </a:tabLst>
            </a:pPr>
            <a:r>
              <a:rPr sz="2500" spc="-15" dirty="0">
                <a:solidFill>
                  <a:schemeClr val="tx1"/>
                </a:solidFill>
                <a:uFill>
                  <a:solidFill>
                    <a:srgbClr val="000000"/>
                  </a:solidFill>
                </a:uFill>
                <a:latin typeface="Cambria" panose="02040503050406030204" charset="0"/>
                <a:cs typeface="Cambria" panose="02040503050406030204" charset="0"/>
                <a:sym typeface="+mn-ea"/>
              </a:rPr>
              <a:t> </a:t>
            </a:r>
            <a:r>
              <a:rPr sz="2500" b="1" spc="-5" dirty="0">
                <a:solidFill>
                  <a:schemeClr val="tx1"/>
                </a:solidFill>
                <a:uFill>
                  <a:solidFill>
                    <a:srgbClr val="000000"/>
                  </a:solidFill>
                </a:uFill>
                <a:latin typeface="Cambria" panose="02040503050406030204" charset="0"/>
                <a:cs typeface="Cambria" panose="02040503050406030204" charset="0"/>
                <a:sym typeface="+mn-ea"/>
              </a:rPr>
              <a:t>Ependymomas </a:t>
            </a:r>
            <a:r>
              <a:rPr sz="2500" b="1" spc="-20" dirty="0">
                <a:solidFill>
                  <a:schemeClr val="tx1"/>
                </a:solidFill>
                <a:uFill>
                  <a:solidFill>
                    <a:srgbClr val="000000"/>
                  </a:solidFill>
                </a:uFill>
                <a:latin typeface="Cambria" panose="02040503050406030204" charset="0"/>
                <a:cs typeface="Cambria" panose="02040503050406030204" charset="0"/>
                <a:sym typeface="+mn-ea"/>
              </a:rPr>
              <a:t>are </a:t>
            </a:r>
            <a:r>
              <a:rPr sz="2500" b="1" spc="-25" dirty="0">
                <a:solidFill>
                  <a:schemeClr val="tx1"/>
                </a:solidFill>
                <a:uFill>
                  <a:solidFill>
                    <a:srgbClr val="000000"/>
                  </a:solidFill>
                </a:uFill>
                <a:latin typeface="Cambria" panose="02040503050406030204" charset="0"/>
                <a:cs typeface="Cambria" panose="02040503050406030204" charset="0"/>
                <a:sym typeface="+mn-ea"/>
              </a:rPr>
              <a:t>attempted to </a:t>
            </a:r>
            <a:r>
              <a:rPr sz="2500" b="1" spc="-5" dirty="0">
                <a:solidFill>
                  <a:schemeClr val="tx1"/>
                </a:solidFill>
                <a:uFill>
                  <a:solidFill>
                    <a:srgbClr val="000000"/>
                  </a:solidFill>
                </a:uFill>
                <a:latin typeface="Cambria" panose="02040503050406030204" charset="0"/>
                <a:cs typeface="Cambria" panose="02040503050406030204" charset="0"/>
                <a:sym typeface="+mn-ea"/>
              </a:rPr>
              <a:t>be </a:t>
            </a:r>
            <a:r>
              <a:rPr sz="2500" b="1" spc="-15" dirty="0">
                <a:solidFill>
                  <a:schemeClr val="tx1"/>
                </a:solidFill>
                <a:uFill>
                  <a:solidFill>
                    <a:srgbClr val="000000"/>
                  </a:solidFill>
                </a:uFill>
                <a:latin typeface="Cambria" panose="02040503050406030204" charset="0"/>
                <a:cs typeface="Cambria" panose="02040503050406030204" charset="0"/>
                <a:sym typeface="+mn-ea"/>
              </a:rPr>
              <a:t>resected completely</a:t>
            </a:r>
            <a:r>
              <a:rPr sz="2500" b="1" spc="-15" dirty="0">
                <a:solidFill>
                  <a:schemeClr val="tx1"/>
                </a:solidFill>
                <a:latin typeface="Cambria" panose="02040503050406030204" charset="0"/>
                <a:cs typeface="Cambria" panose="02040503050406030204" charset="0"/>
                <a:sym typeface="+mn-ea"/>
              </a:rPr>
              <a:t> </a:t>
            </a:r>
            <a:r>
              <a:rPr sz="2500" spc="-5" dirty="0">
                <a:solidFill>
                  <a:schemeClr val="tx1"/>
                </a:solidFill>
                <a:latin typeface="Cambria" panose="02040503050406030204" charset="0"/>
                <a:cs typeface="Cambria" panose="02040503050406030204" charset="0"/>
                <a:sym typeface="+mn-ea"/>
              </a:rPr>
              <a:t>as  long as a viable plane </a:t>
            </a:r>
            <a:r>
              <a:rPr sz="2500" spc="-15" dirty="0">
                <a:solidFill>
                  <a:schemeClr val="tx1"/>
                </a:solidFill>
                <a:latin typeface="Cambria" panose="02040503050406030204" charset="0"/>
                <a:cs typeface="Cambria" panose="02040503050406030204" charset="0"/>
                <a:sym typeface="+mn-ea"/>
              </a:rPr>
              <a:t>can </a:t>
            </a:r>
            <a:r>
              <a:rPr sz="2500" dirty="0">
                <a:solidFill>
                  <a:schemeClr val="tx1"/>
                </a:solidFill>
                <a:latin typeface="Cambria" panose="02040503050406030204" charset="0"/>
                <a:cs typeface="Cambria" panose="02040503050406030204" charset="0"/>
                <a:sym typeface="+mn-ea"/>
              </a:rPr>
              <a:t>be </a:t>
            </a:r>
            <a:r>
              <a:rPr sz="2500" spc="-10" dirty="0">
                <a:solidFill>
                  <a:schemeClr val="tx1"/>
                </a:solidFill>
                <a:latin typeface="Cambria" panose="02040503050406030204" charset="0"/>
                <a:cs typeface="Cambria" panose="02040503050406030204" charset="0"/>
                <a:sym typeface="+mn-ea"/>
              </a:rPr>
              <a:t>established </a:t>
            </a:r>
            <a:r>
              <a:rPr sz="2500" spc="-5" dirty="0">
                <a:solidFill>
                  <a:schemeClr val="tx1"/>
                </a:solidFill>
                <a:latin typeface="Cambria" panose="02040503050406030204" charset="0"/>
                <a:cs typeface="Cambria" panose="02040503050406030204" charset="0"/>
                <a:sym typeface="+mn-ea"/>
              </a:rPr>
              <a:t>and normal </a:t>
            </a:r>
            <a:r>
              <a:rPr sz="2500" spc="-15" dirty="0">
                <a:solidFill>
                  <a:schemeClr val="tx1"/>
                </a:solidFill>
                <a:latin typeface="Cambria" panose="02040503050406030204" charset="0"/>
                <a:cs typeface="Cambria" panose="02040503050406030204" charset="0"/>
                <a:sym typeface="+mn-ea"/>
              </a:rPr>
              <a:t>neural  tracts are </a:t>
            </a:r>
            <a:r>
              <a:rPr sz="2500" spc="-10" dirty="0">
                <a:solidFill>
                  <a:schemeClr val="tx1"/>
                </a:solidFill>
                <a:latin typeface="Cambria" panose="02040503050406030204" charset="0"/>
                <a:cs typeface="Cambria" panose="02040503050406030204" charset="0"/>
                <a:sym typeface="+mn-ea"/>
              </a:rPr>
              <a:t>not</a:t>
            </a:r>
            <a:r>
              <a:rPr sz="2500" spc="5" dirty="0">
                <a:solidFill>
                  <a:schemeClr val="tx1"/>
                </a:solidFill>
                <a:latin typeface="Cambria" panose="02040503050406030204" charset="0"/>
                <a:cs typeface="Cambria" panose="02040503050406030204" charset="0"/>
                <a:sym typeface="+mn-ea"/>
              </a:rPr>
              <a:t> </a:t>
            </a:r>
            <a:r>
              <a:rPr sz="2500" spc="-10" dirty="0">
                <a:solidFill>
                  <a:schemeClr val="tx1"/>
                </a:solidFill>
                <a:latin typeface="Cambria" panose="02040503050406030204" charset="0"/>
                <a:cs typeface="Cambria" panose="02040503050406030204" charset="0"/>
                <a:sym typeface="+mn-ea"/>
              </a:rPr>
              <a:t>disturbed.</a:t>
            </a:r>
            <a:endParaRPr sz="2500" dirty="0">
              <a:solidFill>
                <a:schemeClr val="tx1"/>
              </a:solidFill>
              <a:latin typeface="Cambria" panose="02040503050406030204" charset="0"/>
              <a:cs typeface="Cambria" panose="02040503050406030204" charset="0"/>
            </a:endParaRPr>
          </a:p>
          <a:p>
            <a:endParaRPr lang="en-US" dirty="0">
              <a:latin typeface="Cambria" panose="02040503050406030204" charset="0"/>
              <a:cs typeface="Cambria" panose="02040503050406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19" y="0"/>
            <a:ext cx="10353762" cy="970450"/>
          </a:xfrm>
        </p:spPr>
        <p:txBody>
          <a:bodyPr/>
          <a:lstStyle/>
          <a:p>
            <a:r>
              <a:rPr lang="en-GB" dirty="0" smtClean="0"/>
              <a:t>Clinical presentation</a:t>
            </a:r>
            <a:endParaRPr lang="en-GB" dirty="0"/>
          </a:p>
        </p:txBody>
      </p:sp>
      <p:sp>
        <p:nvSpPr>
          <p:cNvPr id="3" name="Content Placeholder 2"/>
          <p:cNvSpPr>
            <a:spLocks noGrp="1"/>
          </p:cNvSpPr>
          <p:nvPr>
            <p:ph idx="1"/>
          </p:nvPr>
        </p:nvSpPr>
        <p:spPr>
          <a:xfrm>
            <a:off x="540327" y="970450"/>
            <a:ext cx="11263746" cy="5887550"/>
          </a:xfrm>
        </p:spPr>
        <p:txBody>
          <a:bodyPr>
            <a:normAutofit/>
          </a:bodyPr>
          <a:lstStyle/>
          <a:p>
            <a:r>
              <a:rPr lang="en-GB" dirty="0"/>
              <a:t>Non-mechanical back pain</a:t>
            </a:r>
          </a:p>
          <a:p>
            <a:r>
              <a:rPr lang="en-GB" dirty="0"/>
              <a:t>In the middle or lower back.</a:t>
            </a:r>
          </a:p>
          <a:p>
            <a:r>
              <a:rPr lang="en-GB" dirty="0"/>
              <a:t>Not related to injury, stress or physical activity.</a:t>
            </a:r>
          </a:p>
          <a:p>
            <a:r>
              <a:rPr lang="en-GB" dirty="0"/>
              <a:t>The pain may increase with activity. With spinal tumors the pain is nocturnal and worse in recumbent position due to :</a:t>
            </a:r>
          </a:p>
          <a:p>
            <a:pPr marL="36830" indent="0">
              <a:buNone/>
            </a:pPr>
            <a:r>
              <a:rPr lang="en-GB" dirty="0" smtClean="0"/>
              <a:t>                      1</a:t>
            </a:r>
            <a:r>
              <a:rPr lang="en-GB" dirty="0"/>
              <a:t>. Venous congestion when </a:t>
            </a:r>
            <a:r>
              <a:rPr lang="en-GB" dirty="0" err="1"/>
              <a:t>pt</a:t>
            </a:r>
            <a:r>
              <a:rPr lang="en-GB" dirty="0"/>
              <a:t> is lying down</a:t>
            </a:r>
          </a:p>
          <a:p>
            <a:pPr marL="36830" indent="0">
              <a:buNone/>
            </a:pPr>
            <a:r>
              <a:rPr lang="en-GB" dirty="0" smtClean="0"/>
              <a:t>                      2</a:t>
            </a:r>
            <a:r>
              <a:rPr lang="en-GB" dirty="0"/>
              <a:t>. Dural </a:t>
            </a:r>
            <a:r>
              <a:rPr lang="en-GB" dirty="0" smtClean="0"/>
              <a:t>stretching</a:t>
            </a:r>
            <a:endParaRPr lang="en-GB" dirty="0"/>
          </a:p>
          <a:p>
            <a:r>
              <a:rPr lang="en-GB" dirty="0"/>
              <a:t>Loss of sensation or muscle weakness in the legs, arms or chest</a:t>
            </a:r>
          </a:p>
          <a:p>
            <a:r>
              <a:rPr lang="en-GB" dirty="0"/>
              <a:t>Stiff neck or back</a:t>
            </a:r>
          </a:p>
          <a:p>
            <a:r>
              <a:rPr lang="en-GB" dirty="0"/>
              <a:t>Decreased sensitivity to pain, heat and cold.</a:t>
            </a:r>
          </a:p>
          <a:p>
            <a:r>
              <a:rPr lang="en-GB" dirty="0"/>
              <a:t>Loss of bowel or bladder function.</a:t>
            </a:r>
          </a:p>
          <a:p>
            <a:r>
              <a:rPr lang="en-GB" dirty="0"/>
              <a:t>Paralysis that may occur in varying degrees and in different parts of </a:t>
            </a:r>
            <a:r>
              <a:rPr lang="en-GB" dirty="0" smtClean="0"/>
              <a:t>the </a:t>
            </a:r>
            <a:r>
              <a:rPr lang="en-GB" dirty="0"/>
              <a:t>body, depending on which nerves are compressed</a:t>
            </a:r>
          </a:p>
          <a:p>
            <a:r>
              <a:rPr lang="en-GB" dirty="0"/>
              <a:t>Scoliosis or other spinal deformity resulting from a large and/or </a:t>
            </a:r>
            <a:r>
              <a:rPr lang="en-GB" dirty="0" smtClean="0"/>
              <a:t>destructive </a:t>
            </a:r>
            <a:r>
              <a:rPr lang="en-GB" dirty="0"/>
              <a:t>tumor.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9640"/>
            <a:ext cx="6941128" cy="51364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3713" y="872767"/>
            <a:ext cx="5198287" cy="51333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0946"/>
            <a:ext cx="10353762" cy="970450"/>
          </a:xfrm>
        </p:spPr>
        <p:txBody>
          <a:bodyPr/>
          <a:lstStyle/>
          <a:p>
            <a:r>
              <a:rPr lang="en-GB" dirty="0"/>
              <a:t>Extradural tumors</a:t>
            </a:r>
          </a:p>
        </p:txBody>
      </p:sp>
      <p:sp>
        <p:nvSpPr>
          <p:cNvPr id="3" name="Content Placeholder 2"/>
          <p:cNvSpPr>
            <a:spLocks noGrp="1"/>
          </p:cNvSpPr>
          <p:nvPr>
            <p:ph idx="1"/>
          </p:nvPr>
        </p:nvSpPr>
        <p:spPr>
          <a:xfrm>
            <a:off x="913794" y="1331300"/>
            <a:ext cx="10765587" cy="4875537"/>
          </a:xfrm>
        </p:spPr>
        <p:txBody>
          <a:bodyPr/>
          <a:lstStyle/>
          <a:p>
            <a:r>
              <a:rPr lang="en-GB" sz="3200" dirty="0"/>
              <a:t>form inside the spinal column and may involve the vertebrae.</a:t>
            </a:r>
          </a:p>
          <a:p>
            <a:r>
              <a:rPr lang="en-GB" sz="3200" dirty="0"/>
              <a:t>typically don’t affect the spinal cord.</a:t>
            </a:r>
          </a:p>
          <a:p>
            <a:r>
              <a:rPr lang="en-GB" sz="3200" dirty="0"/>
              <a:t>They are often located in the epidural space.</a:t>
            </a:r>
          </a:p>
          <a:p>
            <a:r>
              <a:rPr lang="en-GB" sz="3200" dirty="0"/>
              <a:t>Benign: </a:t>
            </a:r>
            <a:r>
              <a:rPr lang="en-GB" sz="3200" dirty="0" smtClean="0"/>
              <a:t>Hemangioma, Osteoid </a:t>
            </a:r>
            <a:r>
              <a:rPr lang="en-GB" sz="3200" dirty="0" err="1" smtClean="0"/>
              <a:t>osteoma</a:t>
            </a:r>
            <a:r>
              <a:rPr lang="en-GB" sz="3200" dirty="0" smtClean="0"/>
              <a:t>, Osteoblastoma, </a:t>
            </a:r>
            <a:r>
              <a:rPr lang="en-GB" sz="3200" dirty="0" err="1" smtClean="0"/>
              <a:t>Osteochondroma</a:t>
            </a:r>
            <a:r>
              <a:rPr lang="en-GB" sz="3200" dirty="0" smtClean="0"/>
              <a:t>, bone cyst.</a:t>
            </a:r>
          </a:p>
          <a:p>
            <a:r>
              <a:rPr lang="en-GB" sz="3200" dirty="0"/>
              <a:t>Malignant: </a:t>
            </a:r>
            <a:r>
              <a:rPr lang="en-GB" sz="3200" dirty="0" smtClean="0"/>
              <a:t>Osteosarcoma, Chondrosarcoma, Multiple myeloma, </a:t>
            </a:r>
            <a:r>
              <a:rPr lang="en-GB" sz="3200" dirty="0" err="1" smtClean="0"/>
              <a:t>Chordoma</a:t>
            </a:r>
            <a:r>
              <a:rPr lang="en-GB" sz="3200" dirty="0" smtClean="0"/>
              <a:t>, Lymphoma, Mets</a:t>
            </a:r>
            <a:r>
              <a:rPr lang="en-GB" sz="3200" dirty="0"/>
              <a:t>.</a:t>
            </a:r>
          </a:p>
          <a:p>
            <a:endParaRPr lang="en-GB" sz="3200" dirty="0"/>
          </a:p>
          <a:p>
            <a:endParaRPr lang="en-GB"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Hemangioma</a:t>
            </a:r>
          </a:p>
        </p:txBody>
      </p:sp>
      <p:sp>
        <p:nvSpPr>
          <p:cNvPr id="3" name="Content Placeholder 2"/>
          <p:cNvSpPr>
            <a:spLocks noGrp="1"/>
          </p:cNvSpPr>
          <p:nvPr>
            <p:ph idx="1"/>
          </p:nvPr>
        </p:nvSpPr>
        <p:spPr>
          <a:xfrm>
            <a:off x="913795" y="1732449"/>
            <a:ext cx="5265332" cy="4931587"/>
          </a:xfrm>
        </p:spPr>
        <p:txBody>
          <a:bodyPr>
            <a:normAutofit fontScale="92500" lnSpcReduction="10000"/>
          </a:bodyPr>
          <a:lstStyle/>
          <a:p>
            <a:r>
              <a:rPr lang="en-GB" sz="2800" dirty="0"/>
              <a:t>a growth that forms from </a:t>
            </a:r>
            <a:r>
              <a:rPr lang="en-GB" sz="2800" dirty="0" smtClean="0"/>
              <a:t>the </a:t>
            </a:r>
            <a:r>
              <a:rPr lang="en-GB" sz="2800" dirty="0"/>
              <a:t>tissues of blood vessels inside </a:t>
            </a:r>
            <a:r>
              <a:rPr lang="en-GB" sz="2800" dirty="0" smtClean="0"/>
              <a:t>the </a:t>
            </a:r>
            <a:r>
              <a:rPr lang="en-GB" sz="2800" dirty="0"/>
              <a:t>spinal column</a:t>
            </a:r>
            <a:r>
              <a:rPr lang="en-GB" sz="2800" dirty="0" smtClean="0"/>
              <a:t>.</a:t>
            </a:r>
            <a:endParaRPr lang="en-GB" sz="2800" dirty="0"/>
          </a:p>
          <a:p>
            <a:r>
              <a:rPr lang="en-GB" sz="2800" dirty="0"/>
              <a:t>These tumors are </a:t>
            </a:r>
            <a:r>
              <a:rPr lang="en-GB" sz="2800" dirty="0" smtClean="0"/>
              <a:t>more </a:t>
            </a:r>
            <a:r>
              <a:rPr lang="en-GB" sz="2800" dirty="0"/>
              <a:t>common on the surface of </a:t>
            </a:r>
            <a:r>
              <a:rPr lang="en-GB" sz="2800" dirty="0" smtClean="0"/>
              <a:t>the </a:t>
            </a:r>
            <a:r>
              <a:rPr lang="en-GB" sz="2800" dirty="0"/>
              <a:t>skin, especially in infants, </a:t>
            </a:r>
            <a:r>
              <a:rPr lang="en-GB" sz="2800" dirty="0" smtClean="0"/>
              <a:t>but </a:t>
            </a:r>
            <a:r>
              <a:rPr lang="en-GB" sz="2800" dirty="0"/>
              <a:t>may also affect internal </a:t>
            </a:r>
            <a:r>
              <a:rPr lang="en-GB" sz="2800" dirty="0" smtClean="0"/>
              <a:t>organs.</a:t>
            </a:r>
            <a:endParaRPr lang="en-GB" sz="2800" dirty="0"/>
          </a:p>
          <a:p>
            <a:r>
              <a:rPr lang="en-GB" sz="2800" dirty="0"/>
              <a:t>affect the vertebral body of a </a:t>
            </a:r>
            <a:r>
              <a:rPr lang="en-GB" sz="2800" dirty="0" smtClean="0"/>
              <a:t>spinal </a:t>
            </a:r>
            <a:r>
              <a:rPr lang="en-GB" sz="2800" dirty="0"/>
              <a:t>segment.</a:t>
            </a:r>
          </a:p>
          <a:p>
            <a:r>
              <a:rPr lang="en-GB" sz="2800" dirty="0"/>
              <a:t>frequently during mid-life.</a:t>
            </a:r>
          </a:p>
          <a:p>
            <a:r>
              <a:rPr lang="en-GB" sz="2800" dirty="0"/>
              <a:t>Women more than men.</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787" y="1580050"/>
            <a:ext cx="5229225" cy="52292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Osteoid </a:t>
            </a:r>
            <a:r>
              <a:rPr lang="en-GB" dirty="0" err="1"/>
              <a:t>osteoma</a:t>
            </a:r>
            <a:r>
              <a:rPr lang="en-GB" dirty="0" smtClean="0"/>
              <a:t>:</a:t>
            </a:r>
            <a:endParaRPr lang="en-GB" dirty="0"/>
          </a:p>
        </p:txBody>
      </p:sp>
      <p:sp>
        <p:nvSpPr>
          <p:cNvPr id="3" name="Content Placeholder 2"/>
          <p:cNvSpPr>
            <a:spLocks noGrp="1"/>
          </p:cNvSpPr>
          <p:nvPr>
            <p:ph idx="1"/>
          </p:nvPr>
        </p:nvSpPr>
        <p:spPr>
          <a:xfrm>
            <a:off x="913795" y="1732449"/>
            <a:ext cx="6076940" cy="4860080"/>
          </a:xfrm>
        </p:spPr>
        <p:txBody>
          <a:bodyPr/>
          <a:lstStyle/>
          <a:p>
            <a:r>
              <a:rPr lang="en-GB" sz="2400" dirty="0"/>
              <a:t>a small tumor in the bone that is more common in children  and younger adults.</a:t>
            </a:r>
          </a:p>
          <a:p>
            <a:r>
              <a:rPr lang="en-GB" sz="2400" dirty="0"/>
              <a:t>the most common of the benign tumours</a:t>
            </a:r>
            <a:r>
              <a:rPr lang="en-GB" sz="2400" dirty="0" smtClean="0"/>
              <a:t>.</a:t>
            </a:r>
          </a:p>
          <a:p>
            <a:endParaRPr lang="en-GB" dirty="0"/>
          </a:p>
          <a:p>
            <a:r>
              <a:rPr lang="en-GB" sz="3200" b="1" dirty="0" smtClean="0"/>
              <a:t>Osteoblastoma</a:t>
            </a:r>
            <a:r>
              <a:rPr lang="en-GB" sz="3200" b="1" dirty="0"/>
              <a:t>:</a:t>
            </a:r>
          </a:p>
          <a:p>
            <a:r>
              <a:rPr lang="en-GB" sz="2400" dirty="0"/>
              <a:t>similar to osteoid </a:t>
            </a:r>
            <a:r>
              <a:rPr lang="en-GB" sz="2400" dirty="0" err="1"/>
              <a:t>osteoma</a:t>
            </a:r>
            <a:r>
              <a:rPr lang="en-GB" sz="2400" dirty="0"/>
              <a:t> but typically larger and more aggressive.</a:t>
            </a:r>
          </a:p>
          <a:p>
            <a:endParaRPr lang="en-GB" sz="24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146" y="2079017"/>
            <a:ext cx="4844854" cy="33656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Osteochondroma</a:t>
            </a:r>
            <a:endParaRPr lang="en-GB" dirty="0"/>
          </a:p>
        </p:txBody>
      </p:sp>
      <p:sp>
        <p:nvSpPr>
          <p:cNvPr id="3" name="Content Placeholder 2"/>
          <p:cNvSpPr>
            <a:spLocks noGrp="1"/>
          </p:cNvSpPr>
          <p:nvPr>
            <p:ph idx="1"/>
          </p:nvPr>
        </p:nvSpPr>
        <p:spPr>
          <a:xfrm>
            <a:off x="913795" y="1732449"/>
            <a:ext cx="4823328" cy="4058751"/>
          </a:xfrm>
        </p:spPr>
        <p:txBody>
          <a:bodyPr/>
          <a:lstStyle/>
          <a:p>
            <a:r>
              <a:rPr lang="en-GB" sz="2800" dirty="0"/>
              <a:t>an overgrowth of cartilage and  bone that usually occurs at the end  of the bone near the growth plate.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420" y="1580050"/>
            <a:ext cx="5096553" cy="509655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44</TotalTime>
  <Words>1872</Words>
  <Application>Microsoft Office PowerPoint</Application>
  <PresentationFormat>Custom</PresentationFormat>
  <Paragraphs>232</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Slate</vt:lpstr>
      <vt:lpstr>Spinal tumors</vt:lpstr>
      <vt:lpstr>PowerPoint Presentation</vt:lpstr>
      <vt:lpstr>Overview</vt:lpstr>
      <vt:lpstr>Clinical presentation</vt:lpstr>
      <vt:lpstr>PowerPoint Presentation</vt:lpstr>
      <vt:lpstr>Extradural tumors</vt:lpstr>
      <vt:lpstr>Hemangioma</vt:lpstr>
      <vt:lpstr>Osteoid osteoma:</vt:lpstr>
      <vt:lpstr>Osteochondroma</vt:lpstr>
      <vt:lpstr>Osteosarcoma</vt:lpstr>
      <vt:lpstr> Chondrosarcoma</vt:lpstr>
      <vt:lpstr>PowerPoint Presentation</vt:lpstr>
      <vt:lpstr>PowerPoint Presentation</vt:lpstr>
      <vt:lpstr>Spinal Cysts and Tumorlike Masses</vt:lpstr>
      <vt:lpstr>Classification: Intradural </vt:lpstr>
      <vt:lpstr>Benign Spinal tumors-Spinal meningioma</vt:lpstr>
      <vt:lpstr>Spinal Meningioma </vt:lpstr>
      <vt:lpstr>Benign Spinal tumors-Schwannomas</vt:lpstr>
      <vt:lpstr>Benign Spinal tumors-Schwannomas </vt:lpstr>
      <vt:lpstr>Spinal Neurofibromas </vt:lpstr>
      <vt:lpstr>Nerve Sheath Tumors </vt:lpstr>
      <vt:lpstr>Nerve Sheath Tumors </vt:lpstr>
      <vt:lpstr>NERVE SHEATH TUMORS TREATMENT </vt:lpstr>
      <vt:lpstr>Intramedullary tumor </vt:lpstr>
      <vt:lpstr>Malignant spinal-Astrocytomas </vt:lpstr>
      <vt:lpstr>Benign Spinal tumors-Ependymoma </vt:lpstr>
      <vt:lpstr>Eependymomas </vt:lpstr>
      <vt:lpstr>Hemangioblastomas</vt:lpstr>
      <vt:lpstr>Radiology &amp; imaging </vt:lpstr>
      <vt:lpstr>PowerPoint Presentation</vt:lpstr>
      <vt:lpstr>Surgical Therapy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tumors</dc:title>
  <dc:creator>Asem Jaber</dc:creator>
  <cp:lastModifiedBy>Windows User</cp:lastModifiedBy>
  <cp:revision>29</cp:revision>
  <dcterms:created xsi:type="dcterms:W3CDTF">2021-09-17T19:44:00Z</dcterms:created>
  <dcterms:modified xsi:type="dcterms:W3CDTF">2021-09-22T10:15:25Z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FD506478AF7443A191F1154CD7BC48CD</vt:lpwstr>
  </property>
  <property fmtid="{D5CDD505-2E9C-101B-9397-08002B2CF9AE}" pid="3" name="KSOProductBuildVer">
    <vt:lpwstr>1033-11.2.0.10296</vt:lpwstr>
  </property>
</Properties>
</file>