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76" r:id="rId2"/>
    <p:sldId id="288" r:id="rId3"/>
    <p:sldId id="256" r:id="rId4"/>
    <p:sldId id="278" r:id="rId5"/>
    <p:sldId id="289" r:id="rId6"/>
    <p:sldId id="279" r:id="rId7"/>
    <p:sldId id="258" r:id="rId8"/>
    <p:sldId id="280" r:id="rId9"/>
    <p:sldId id="259" r:id="rId10"/>
    <p:sldId id="260" r:id="rId11"/>
    <p:sldId id="261" r:id="rId12"/>
    <p:sldId id="281" r:id="rId13"/>
    <p:sldId id="262" r:id="rId14"/>
    <p:sldId id="282" r:id="rId15"/>
    <p:sldId id="290" r:id="rId16"/>
    <p:sldId id="293" r:id="rId17"/>
    <p:sldId id="294" r:id="rId18"/>
    <p:sldId id="283" r:id="rId19"/>
    <p:sldId id="270" r:id="rId20"/>
    <p:sldId id="284" r:id="rId21"/>
    <p:sldId id="269" r:id="rId22"/>
    <p:sldId id="271" r:id="rId23"/>
    <p:sldId id="295" r:id="rId24"/>
    <p:sldId id="296" r:id="rId25"/>
    <p:sldId id="300" r:id="rId26"/>
    <p:sldId id="301" r:id="rId27"/>
    <p:sldId id="302" r:id="rId28"/>
    <p:sldId id="303" r:id="rId29"/>
    <p:sldId id="304" r:id="rId30"/>
    <p:sldId id="286" r:id="rId31"/>
    <p:sldId id="277" r:id="rId32"/>
  </p:sldIdLst>
  <p:sldSz cx="9144000" cy="6858000" type="screen4x3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4DBC"/>
    <a:srgbClr val="942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9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2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110FFEC0-EDEE-4856-834A-F4F513614B86}" type="datetimeFigureOut">
              <a:rPr lang="ar-JO" smtClean="0"/>
              <a:t>10/04/1444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F7A19403-D86D-4B96-9FA3-B646E5EA135C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85681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FEEC6A36-54D2-4E0F-A5D6-801BD9201C87}" type="slidenum">
              <a:rPr lang="en-US" altLang="en-US" smtClean="0">
                <a:latin typeface="Arial" charset="0"/>
              </a:rPr>
              <a:pPr eaLnBrk="1" hangingPunct="1"/>
              <a:t>31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07506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822E-6F00-4B1B-838A-4C573F37223B}" type="datetimeFigureOut">
              <a:rPr lang="ar-JO" smtClean="0"/>
              <a:t>10/04/1444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9392F-A777-443A-89CA-8891049A5D0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63901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822E-6F00-4B1B-838A-4C573F37223B}" type="datetimeFigureOut">
              <a:rPr lang="ar-JO" smtClean="0"/>
              <a:t>10/04/1444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9392F-A777-443A-89CA-8891049A5D0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39041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822E-6F00-4B1B-838A-4C573F37223B}" type="datetimeFigureOut">
              <a:rPr lang="ar-JO" smtClean="0"/>
              <a:t>10/04/1444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9392F-A777-443A-89CA-8891049A5D0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507372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822E-6F00-4B1B-838A-4C573F37223B}" type="datetimeFigureOut">
              <a:rPr lang="ar-JO" smtClean="0"/>
              <a:t>10/04/1444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9392F-A777-443A-89CA-8891049A5D0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067042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822E-6F00-4B1B-838A-4C573F37223B}" type="datetimeFigureOut">
              <a:rPr lang="ar-JO" smtClean="0"/>
              <a:t>10/04/1444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9392F-A777-443A-89CA-8891049A5D0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576855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822E-6F00-4B1B-838A-4C573F37223B}" type="datetimeFigureOut">
              <a:rPr lang="ar-JO" smtClean="0"/>
              <a:t>10/04/1444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9392F-A777-443A-89CA-8891049A5D0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534356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822E-6F00-4B1B-838A-4C573F37223B}" type="datetimeFigureOut">
              <a:rPr lang="ar-JO" smtClean="0"/>
              <a:t>10/04/1444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9392F-A777-443A-89CA-8891049A5D0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542354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822E-6F00-4B1B-838A-4C573F37223B}" type="datetimeFigureOut">
              <a:rPr lang="ar-JO" smtClean="0"/>
              <a:t>10/04/1444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9392F-A777-443A-89CA-8891049A5D0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05730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822E-6F00-4B1B-838A-4C573F37223B}" type="datetimeFigureOut">
              <a:rPr lang="ar-JO" smtClean="0"/>
              <a:t>10/04/1444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9392F-A777-443A-89CA-8891049A5D0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155065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822E-6F00-4B1B-838A-4C573F37223B}" type="datetimeFigureOut">
              <a:rPr lang="ar-JO" smtClean="0"/>
              <a:t>10/04/1444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9392F-A777-443A-89CA-8891049A5D0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52614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822E-6F00-4B1B-838A-4C573F37223B}" type="datetimeFigureOut">
              <a:rPr lang="ar-JO" smtClean="0"/>
              <a:t>10/04/1444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9392F-A777-443A-89CA-8891049A5D0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983596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1822E-6F00-4B1B-838A-4C573F37223B}" type="datetimeFigureOut">
              <a:rPr lang="ar-JO" smtClean="0"/>
              <a:t>10/04/1444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9392F-A777-443A-89CA-8891049A5D0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07916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3"/>
          <p:cNvSpPr>
            <a:spLocks noChangeArrowheads="1" noChangeShapeType="1" noTextEdit="1"/>
          </p:cNvSpPr>
          <p:nvPr/>
        </p:nvSpPr>
        <p:spPr bwMode="auto">
          <a:xfrm>
            <a:off x="1303383" y="298041"/>
            <a:ext cx="7595918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470"/>
              </a:avLst>
            </a:prstTxWarp>
          </a:bodyPr>
          <a:lstStyle/>
          <a:p>
            <a:pPr algn="ctr"/>
            <a:r>
              <a:rPr lang="ar-AE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/>
                <a:cs typeface="Arial"/>
              </a:rPr>
              <a:t>بسم الله الرحمن الرحيم</a:t>
            </a:r>
            <a:endParaRPr lang="en-MY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53984" y="5025370"/>
            <a:ext cx="596342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i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Prof  </a:t>
            </a:r>
            <a:r>
              <a:rPr lang="nl-NL" sz="3200" b="1" i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DR. Waqar Al – Kubaisy</a:t>
            </a:r>
            <a:r>
              <a:rPr lang="nl-NL" sz="32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endParaRPr lang="en-MY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6" name="Picture 2" descr="G: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51" y="1516448"/>
            <a:ext cx="1259632" cy="1331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64DF8-2D77-4C73-98D0-97A3CFF3D745}" type="slidenum">
              <a:rPr lang="en-MY" smtClean="0"/>
              <a:pPr/>
              <a:t>1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858797" y="5721062"/>
            <a:ext cx="50831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3600" dirty="0"/>
              <a:t> ا. </a:t>
            </a:r>
            <a:r>
              <a:rPr lang="ar-IQ" sz="3600" dirty="0" smtClean="0"/>
              <a:t>د </a:t>
            </a:r>
            <a:r>
              <a:rPr lang="ar-IQ" sz="3600" dirty="0"/>
              <a:t>وقار عبد القهار الكبيسي </a:t>
            </a:r>
            <a:endParaRPr lang="en-MY" sz="3600" dirty="0"/>
          </a:p>
        </p:txBody>
      </p:sp>
      <p:sp>
        <p:nvSpPr>
          <p:cNvPr id="2" name="Rectangle 1"/>
          <p:cNvSpPr/>
          <p:nvPr/>
        </p:nvSpPr>
        <p:spPr>
          <a:xfrm>
            <a:off x="1075151" y="3322731"/>
            <a:ext cx="64114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Epidemiological  </a:t>
            </a:r>
            <a:r>
              <a:rPr 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triad</a:t>
            </a:r>
          </a:p>
        </p:txBody>
      </p:sp>
      <p:sp>
        <p:nvSpPr>
          <p:cNvPr id="6" name="Rectangle 5"/>
          <p:cNvSpPr/>
          <p:nvPr/>
        </p:nvSpPr>
        <p:spPr>
          <a:xfrm>
            <a:off x="2705582" y="4486621"/>
            <a:ext cx="21368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F4DBC"/>
                </a:solidFill>
              </a:rPr>
              <a:t>7</a:t>
            </a:r>
            <a:r>
              <a:rPr lang="en-US" sz="2000" b="1" baseline="3000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F4DBC"/>
                </a:solidFill>
              </a:rPr>
              <a:t>th</a:t>
            </a:r>
            <a:r>
              <a:rPr lang="en-US" sz="2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F4DBC"/>
                </a:solidFill>
              </a:rPr>
              <a:t> Nov. 2022</a:t>
            </a:r>
            <a:endParaRPr lang="ar-JO" sz="20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CF4DB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37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5911" y="371314"/>
            <a:ext cx="902809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A.  The </a:t>
            </a:r>
            <a:r>
              <a:rPr lang="en-US" sz="2800" dirty="0">
                <a:solidFill>
                  <a:srgbClr val="FF0000"/>
                </a:solidFill>
              </a:rPr>
              <a:t>Agent </a:t>
            </a:r>
            <a:r>
              <a:rPr lang="en-US" sz="2800" dirty="0"/>
              <a:t>“What” :</a:t>
            </a:r>
          </a:p>
          <a:p>
            <a:pPr marL="0" lvl="1"/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I. Biological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:  </a:t>
            </a:r>
            <a:endParaRPr lang="en-US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lvl="1"/>
            <a:r>
              <a:rPr lang="en-US" sz="2800" dirty="0" smtClean="0"/>
              <a:t>is </a:t>
            </a:r>
            <a:r>
              <a:rPr lang="en-US" sz="2800" dirty="0"/>
              <a:t>not limited to infectious diseases,  microorganisms contribute to cancer and other NCD (rheumatic heart, type 1 DM )</a:t>
            </a:r>
          </a:p>
          <a:p>
            <a:pPr marL="0" lvl="1"/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II. Chemical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: </a:t>
            </a:r>
          </a:p>
          <a:p>
            <a:pPr marL="0" lvl="2"/>
            <a:r>
              <a:rPr lang="en-US" sz="2800" dirty="0"/>
              <a:t>poisons</a:t>
            </a:r>
          </a:p>
          <a:p>
            <a:pPr marL="0" lvl="2"/>
            <a:r>
              <a:rPr lang="en-US" sz="2800" dirty="0"/>
              <a:t>chronic exposures: </a:t>
            </a:r>
            <a:endParaRPr lang="en-US" sz="2800" dirty="0" smtClean="0"/>
          </a:p>
          <a:p>
            <a:pPr marL="0" lvl="2"/>
            <a:r>
              <a:rPr lang="en-US" sz="2800" dirty="0" smtClean="0"/>
              <a:t>heavy </a:t>
            </a:r>
            <a:r>
              <a:rPr lang="en-US" sz="2800" dirty="0"/>
              <a:t>metals e.g. lead and </a:t>
            </a:r>
            <a:r>
              <a:rPr lang="en-US" sz="2800" dirty="0" smtClean="0"/>
              <a:t>toxic </a:t>
            </a:r>
            <a:r>
              <a:rPr lang="en-US" sz="2800" dirty="0"/>
              <a:t>materials e.g. asbestos </a:t>
            </a:r>
            <a:r>
              <a:rPr lang="en-US" sz="2800" dirty="0" smtClean="0"/>
              <a:t>(</a:t>
            </a:r>
            <a:r>
              <a:rPr lang="en-US" sz="2800" dirty="0"/>
              <a:t>could be occupational)</a:t>
            </a:r>
          </a:p>
          <a:p>
            <a:pPr marL="0" lvl="1"/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III. Physical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lvl="2"/>
            <a:r>
              <a:rPr lang="en-US" sz="2800" dirty="0"/>
              <a:t>Radiation:  accidents, occupations </a:t>
            </a:r>
            <a:r>
              <a:rPr lang="en-US" sz="2800" dirty="0" smtClean="0"/>
              <a:t>Injuries</a:t>
            </a:r>
            <a:endParaRPr lang="en-US" sz="2800" dirty="0"/>
          </a:p>
          <a:p>
            <a:pPr marL="0" lvl="2"/>
            <a:r>
              <a:rPr lang="en-US" sz="2800" dirty="0"/>
              <a:t>Temperature high/low</a:t>
            </a:r>
          </a:p>
          <a:p>
            <a:pPr marL="0" lvl="2"/>
            <a:r>
              <a:rPr lang="en-US" sz="2800" dirty="0" smtClean="0"/>
              <a:t>Sun; Sunburn,  </a:t>
            </a:r>
            <a:r>
              <a:rPr lang="en-US" sz="2800" dirty="0"/>
              <a:t>dermatological </a:t>
            </a:r>
            <a:r>
              <a:rPr lang="en-US" sz="2800" dirty="0" smtClean="0"/>
              <a:t>cancer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3379985" y="186648"/>
            <a:ext cx="19976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Epidemiologic triad</a:t>
            </a:r>
            <a:endParaRPr lang="ar-JO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405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303" y="291764"/>
            <a:ext cx="8822029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B.  </a:t>
            </a:r>
            <a:r>
              <a:rPr lang="en-US" sz="3200" dirty="0" smtClean="0">
                <a:solidFill>
                  <a:srgbClr val="C00000"/>
                </a:solidFill>
              </a:rPr>
              <a:t>The </a:t>
            </a:r>
            <a:r>
              <a:rPr lang="en-US" sz="3200" dirty="0">
                <a:solidFill>
                  <a:srgbClr val="C00000"/>
                </a:solidFill>
              </a:rPr>
              <a:t>Host “Who” </a:t>
            </a:r>
          </a:p>
          <a:p>
            <a:pPr marL="0" lvl="1"/>
            <a:r>
              <a:rPr lang="en-US" sz="2800" b="1" dirty="0">
                <a:solidFill>
                  <a:srgbClr val="0070C0"/>
                </a:solidFill>
              </a:rPr>
              <a:t>Hosts are organisms, usually humans or animals, which are exposed to and harbor a disease. </a:t>
            </a:r>
          </a:p>
          <a:p>
            <a:pPr marL="0" lvl="1"/>
            <a:r>
              <a:rPr lang="en-US" sz="2800" dirty="0"/>
              <a:t>The host can be the organism as any  animal, that </a:t>
            </a:r>
            <a:r>
              <a:rPr lang="en-US" sz="2800" dirty="0">
                <a:solidFill>
                  <a:srgbClr val="FF0000"/>
                </a:solidFill>
              </a:rPr>
              <a:t>gets sick</a:t>
            </a:r>
            <a:r>
              <a:rPr lang="en-US" sz="2800" dirty="0"/>
              <a:t>, as well </a:t>
            </a:r>
            <a:r>
              <a:rPr lang="en-US" sz="2800" dirty="0" smtClean="0"/>
              <a:t>(</a:t>
            </a:r>
            <a:r>
              <a:rPr lang="en-US" sz="2800" dirty="0"/>
              <a:t>including insects and worms) </a:t>
            </a:r>
            <a:r>
              <a:rPr lang="en-US" sz="2800" b="1" dirty="0">
                <a:solidFill>
                  <a:srgbClr val="FF0000"/>
                </a:solidFill>
              </a:rPr>
              <a:t>carrier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that </a:t>
            </a:r>
            <a:r>
              <a:rPr lang="en-US" sz="2800" dirty="0"/>
              <a:t>may or </a:t>
            </a:r>
            <a:r>
              <a:rPr lang="en-US" sz="2800" dirty="0">
                <a:solidFill>
                  <a:srgbClr val="FF0000"/>
                </a:solidFill>
              </a:rPr>
              <a:t>may not get sick</a:t>
            </a:r>
            <a:r>
              <a:rPr lang="en-US" sz="2800" dirty="0" smtClean="0"/>
              <a:t>.</a:t>
            </a:r>
            <a:endParaRPr lang="en-US" sz="2800" dirty="0"/>
          </a:p>
          <a:p>
            <a:pPr marL="0" lvl="1"/>
            <a:r>
              <a:rPr lang="en-US" sz="2800" dirty="0" smtClean="0"/>
              <a:t>Although </a:t>
            </a:r>
            <a:r>
              <a:rPr lang="en-US" sz="2800" dirty="0"/>
              <a:t>the host may or may not know it has the disease or have any outward  signs of illness, the disease does take lodging from the host. </a:t>
            </a:r>
          </a:p>
          <a:p>
            <a:pPr marL="0" lvl="1"/>
            <a:r>
              <a:rPr lang="en-US" sz="2800" dirty="0" smtClean="0"/>
              <a:t> </a:t>
            </a:r>
            <a:endParaRPr lang="en-US" sz="2800" dirty="0" smtClean="0"/>
          </a:p>
          <a:p>
            <a:pPr lvl="1" indent="-457200">
              <a:buFont typeface="Wingdings" panose="05000000000000000000" pitchFamily="2" charset="2"/>
              <a:buChar char="q"/>
            </a:pP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Different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people may have different  reactions to the same agent. </a:t>
            </a:r>
            <a:endParaRPr lang="en-US" sz="2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lvl="1"/>
            <a:r>
              <a:rPr lang="en-US" sz="2400" dirty="0"/>
              <a:t>For example, adults infected with the virus varicella (chickenpox) are more likely than children to develop serious complications. </a:t>
            </a:r>
          </a:p>
        </p:txBody>
      </p:sp>
      <p:sp>
        <p:nvSpPr>
          <p:cNvPr id="3" name="Right Arrow 2"/>
          <p:cNvSpPr/>
          <p:nvPr/>
        </p:nvSpPr>
        <p:spPr>
          <a:xfrm>
            <a:off x="7534141" y="647807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77270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304" y="38636"/>
            <a:ext cx="8628845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sz="1600" dirty="0"/>
          </a:p>
          <a:p>
            <a:pPr lvl="1"/>
            <a:r>
              <a:rPr lang="en-US" sz="2800" b="1" dirty="0">
                <a:solidFill>
                  <a:srgbClr val="FF0000"/>
                </a:solidFill>
              </a:rPr>
              <a:t>Characteristics of </a:t>
            </a:r>
            <a:r>
              <a:rPr lang="en-US" sz="2800" b="1" dirty="0" smtClean="0">
                <a:solidFill>
                  <a:srgbClr val="FF0000"/>
                </a:solidFill>
              </a:rPr>
              <a:t>Person</a:t>
            </a:r>
            <a:endParaRPr lang="en-US" sz="2800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Age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Sex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Marital status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Socioeconomic status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Religion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Occupation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Ethnic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group         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(in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addition to the previous factors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lvl="1"/>
            <a:r>
              <a:rPr lang="en-US" sz="2800" b="1" dirty="0" smtClean="0">
                <a:solidFill>
                  <a:srgbClr val="FF0000"/>
                </a:solidFill>
              </a:rPr>
              <a:t>8. Genetics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2800" b="1" i="1" dirty="0">
                <a:solidFill>
                  <a:schemeClr val="accent1">
                    <a:lumMod val="50000"/>
                  </a:schemeClr>
                </a:solidFill>
              </a:rPr>
              <a:t>host or agent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 marL="0" lvl="2"/>
            <a:r>
              <a:rPr lang="en-US" sz="2800" dirty="0"/>
              <a:t> genetic diseases </a:t>
            </a:r>
          </a:p>
          <a:p>
            <a:pPr marL="0" lvl="3"/>
            <a:r>
              <a:rPr lang="en-US" sz="2800" dirty="0"/>
              <a:t>Sickle cell, </a:t>
            </a:r>
            <a:r>
              <a:rPr lang="en-US" sz="2800" dirty="0" err="1"/>
              <a:t>alkaptonuria</a:t>
            </a:r>
            <a:r>
              <a:rPr lang="en-US" sz="2800" dirty="0"/>
              <a:t> </a:t>
            </a:r>
          </a:p>
          <a:p>
            <a:pPr marL="0" lvl="4"/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Multifactorial: genetic </a:t>
            </a:r>
            <a:r>
              <a:rPr lang="en-US" sz="2800" dirty="0"/>
              <a:t>predisposition</a:t>
            </a:r>
          </a:p>
          <a:p>
            <a:pPr marL="0" lvl="4"/>
            <a:r>
              <a:rPr lang="en-US" sz="2600" b="1" dirty="0">
                <a:solidFill>
                  <a:srgbClr val="FF0000"/>
                </a:solidFill>
              </a:rPr>
              <a:t>The genes are partially responsible for the racial differences</a:t>
            </a:r>
            <a:endParaRPr lang="en-US" sz="2600" dirty="0"/>
          </a:p>
          <a:p>
            <a:pPr marL="0" lvl="4"/>
            <a:r>
              <a:rPr lang="en-US" sz="2800" b="1" dirty="0"/>
              <a:t>Cancer </a:t>
            </a:r>
            <a:r>
              <a:rPr lang="en-US" sz="2800" dirty="0"/>
              <a:t>       Heart disease and </a:t>
            </a:r>
            <a:r>
              <a:rPr lang="en-US" sz="2800" dirty="0" smtClean="0"/>
              <a:t>NCDs</a:t>
            </a:r>
            <a:endParaRPr lang="en-US" sz="2800" dirty="0"/>
          </a:p>
        </p:txBody>
      </p:sp>
      <p:sp>
        <p:nvSpPr>
          <p:cNvPr id="3" name="Right Arrow 2"/>
          <p:cNvSpPr/>
          <p:nvPr/>
        </p:nvSpPr>
        <p:spPr>
          <a:xfrm>
            <a:off x="6619741" y="6465194"/>
            <a:ext cx="141629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210141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031" y="0"/>
            <a:ext cx="9040969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The Host “Who” :</a:t>
            </a:r>
          </a:p>
          <a:p>
            <a:pPr marL="0" lvl="1"/>
            <a:r>
              <a:rPr lang="en-US" sz="2800" b="1" dirty="0" smtClean="0">
                <a:solidFill>
                  <a:srgbClr val="FF0000"/>
                </a:solidFill>
              </a:rPr>
              <a:t>9. Immunity</a:t>
            </a:r>
            <a:endParaRPr lang="en-US" sz="2800" b="1" dirty="0">
              <a:solidFill>
                <a:srgbClr val="FF0000"/>
              </a:solidFill>
            </a:endParaRPr>
          </a:p>
          <a:p>
            <a:pPr lvl="2"/>
            <a:r>
              <a:rPr lang="en-US" sz="2800" dirty="0" smtClean="0"/>
              <a:t>Natural                     Artificial</a:t>
            </a:r>
            <a:endParaRPr lang="en-US" sz="2800" dirty="0"/>
          </a:p>
          <a:p>
            <a:pPr lvl="3"/>
            <a:r>
              <a:rPr lang="en-US" sz="2800" dirty="0" smtClean="0"/>
              <a:t>Passive                        Active</a:t>
            </a:r>
            <a:r>
              <a:rPr lang="en-US" sz="2800" dirty="0"/>
              <a:t>: immunization </a:t>
            </a:r>
          </a:p>
          <a:p>
            <a:pPr lvl="1"/>
            <a:r>
              <a:rPr lang="en-US" sz="2800" b="1" dirty="0" smtClean="0">
                <a:solidFill>
                  <a:srgbClr val="FF0000"/>
                </a:solidFill>
              </a:rPr>
              <a:t>autoimmunity</a:t>
            </a:r>
            <a:r>
              <a:rPr lang="en-US" sz="2800" b="1" dirty="0">
                <a:solidFill>
                  <a:srgbClr val="FF0000"/>
                </a:solidFill>
              </a:rPr>
              <a:t>: auto-immune diseases</a:t>
            </a:r>
          </a:p>
          <a:p>
            <a:pPr lvl="2"/>
            <a:r>
              <a:rPr lang="en-US" sz="2800" dirty="0"/>
              <a:t>Rheumatoid </a:t>
            </a:r>
            <a:r>
              <a:rPr lang="en-US" sz="2800" dirty="0" smtClean="0"/>
              <a:t>arthritis        Systemic </a:t>
            </a:r>
            <a:r>
              <a:rPr lang="en-US" sz="2800" dirty="0"/>
              <a:t>lupus</a:t>
            </a:r>
          </a:p>
          <a:p>
            <a:pPr lvl="2"/>
            <a:r>
              <a:rPr lang="en-US" sz="2800" dirty="0"/>
              <a:t>Multiple </a:t>
            </a:r>
            <a:r>
              <a:rPr lang="en-US" sz="2800" dirty="0" smtClean="0"/>
              <a:t>sclerosis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marL="0" lvl="1"/>
            <a:r>
              <a:rPr lang="en-US" sz="2800" b="1" dirty="0" smtClean="0">
                <a:solidFill>
                  <a:srgbClr val="FF0000"/>
                </a:solidFill>
              </a:rPr>
              <a:t>10. Nutrition</a:t>
            </a:r>
            <a:r>
              <a:rPr lang="en-US" sz="2800" b="1" dirty="0">
                <a:solidFill>
                  <a:srgbClr val="FF0000"/>
                </a:solidFill>
              </a:rPr>
              <a:t>:</a:t>
            </a:r>
          </a:p>
          <a:p>
            <a:pPr marL="0" lvl="1"/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A.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Breast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feeding</a:t>
            </a:r>
          </a:p>
          <a:p>
            <a:pPr marL="457200" lvl="2" indent="-457200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Breast fed infants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/>
              <a:t>specially </a:t>
            </a:r>
            <a:r>
              <a:rPr lang="en-US" sz="2800" b="1" dirty="0"/>
              <a:t>exclusive</a:t>
            </a:r>
            <a:r>
              <a:rPr lang="en-US" sz="2800" dirty="0"/>
              <a:t> breast fed </a:t>
            </a:r>
            <a:r>
              <a:rPr lang="en-US" sz="2800" dirty="0" smtClean="0"/>
              <a:t>are</a:t>
            </a:r>
          </a:p>
          <a:p>
            <a:pPr marL="457200" lvl="2" indent="-457200">
              <a:buFont typeface="Wingdings" panose="05000000000000000000" pitchFamily="2" charset="2"/>
              <a:buChar char="v"/>
            </a:pPr>
            <a:r>
              <a:rPr lang="en-US" sz="2800" dirty="0" smtClean="0"/>
              <a:t> </a:t>
            </a:r>
            <a:r>
              <a:rPr lang="en-US" sz="2800" dirty="0"/>
              <a:t>protected against </a:t>
            </a:r>
            <a:r>
              <a:rPr lang="en-US" sz="2800" dirty="0" smtClean="0"/>
              <a:t>diarrhea &amp; </a:t>
            </a:r>
            <a:r>
              <a:rPr lang="en-US" sz="2800" dirty="0"/>
              <a:t>other  infections (ear, ARI)</a:t>
            </a:r>
          </a:p>
          <a:p>
            <a:pPr marL="457200" lvl="2" indent="-457200">
              <a:buFont typeface="Wingdings" panose="05000000000000000000" pitchFamily="2" charset="2"/>
              <a:buChar char="v"/>
            </a:pPr>
            <a:r>
              <a:rPr lang="en-US" sz="2800" dirty="0"/>
              <a:t>Better Growth and development</a:t>
            </a:r>
          </a:p>
          <a:p>
            <a:pPr marL="457200" lvl="2" indent="-457200"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CF4DBC"/>
                </a:solidFill>
              </a:rPr>
              <a:t>Long acting effect</a:t>
            </a:r>
            <a:r>
              <a:rPr lang="en-US" sz="2800" dirty="0"/>
              <a:t>: protection against DM and other chronic disease</a:t>
            </a:r>
          </a:p>
          <a:p>
            <a:pPr marL="457200" lvl="2" indent="-457200"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Breast feeding benefits to mother </a:t>
            </a:r>
            <a:r>
              <a:rPr lang="en-US" sz="2800" dirty="0"/>
              <a:t>e.g. protect mothers against cancer </a:t>
            </a:r>
            <a:r>
              <a:rPr lang="en-US" sz="2800" dirty="0" smtClean="0"/>
              <a:t>breast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0133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6063" y="261372"/>
            <a:ext cx="8937937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The Host “Who” :</a:t>
            </a:r>
          </a:p>
          <a:p>
            <a:pPr marL="0" lvl="1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 B. </a:t>
            </a:r>
            <a:r>
              <a:rPr lang="en-US" sz="2800" b="1" dirty="0" smtClean="0">
                <a:solidFill>
                  <a:srgbClr val="002060"/>
                </a:solidFill>
              </a:rPr>
              <a:t>Nutrition  pattern</a:t>
            </a:r>
          </a:p>
          <a:p>
            <a:pPr marL="0" lvl="2"/>
            <a:r>
              <a:rPr lang="en-US" sz="2800" dirty="0" smtClean="0"/>
              <a:t>Feeding pattern weaning</a:t>
            </a:r>
          </a:p>
          <a:p>
            <a:pPr marL="0" lvl="2"/>
            <a:r>
              <a:rPr lang="en-US" sz="2800" dirty="0" smtClean="0"/>
              <a:t>Eating pattern: diet </a:t>
            </a:r>
          </a:p>
          <a:p>
            <a:pPr marL="457200" lvl="2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This pattern includes</a:t>
            </a:r>
          </a:p>
          <a:p>
            <a:pPr marL="457200" lvl="2" indent="-457200">
              <a:buFont typeface="Wingdings" panose="05000000000000000000" pitchFamily="2" charset="2"/>
              <a:buChar char="§"/>
            </a:pPr>
            <a:r>
              <a:rPr lang="en-US" sz="2800" dirty="0" smtClean="0"/>
              <a:t>Who will eat what and when</a:t>
            </a:r>
          </a:p>
          <a:p>
            <a:pPr marL="457200" lvl="2" indent="-457200">
              <a:buFont typeface="Wingdings" panose="05000000000000000000" pitchFamily="2" charset="2"/>
              <a:buChar char="§"/>
            </a:pPr>
            <a:r>
              <a:rPr lang="en-US" sz="2800" dirty="0" smtClean="0"/>
              <a:t>And nutrition during sickness</a:t>
            </a:r>
          </a:p>
          <a:p>
            <a:pPr marL="457200" lvl="2" indent="-457200"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Good nutrition means good health</a:t>
            </a:r>
          </a:p>
          <a:p>
            <a:pPr marL="0" lvl="1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C. </a:t>
            </a:r>
            <a:r>
              <a:rPr lang="en-US" sz="2800" b="1" dirty="0" smtClean="0">
                <a:solidFill>
                  <a:srgbClr val="002060"/>
                </a:solidFill>
              </a:rPr>
              <a:t>Nutritional deficiencies </a:t>
            </a:r>
            <a:r>
              <a:rPr lang="en-US" sz="2800" dirty="0" smtClean="0"/>
              <a:t>They are diseases and predispose </a:t>
            </a:r>
          </a:p>
          <a:p>
            <a:pPr marL="0" lvl="1"/>
            <a:r>
              <a:rPr lang="en-US" sz="2800" dirty="0" smtClean="0"/>
              <a:t>to other diseases and mortality</a:t>
            </a:r>
          </a:p>
          <a:p>
            <a:pPr marL="0" lvl="2">
              <a:buNone/>
            </a:pPr>
            <a:r>
              <a:rPr lang="en-US" sz="2400" dirty="0" smtClean="0"/>
              <a:t>“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Nutrition-related factors contribute to about 45% of deaths in children under 5 years of age.”</a:t>
            </a:r>
          </a:p>
          <a:p>
            <a:pPr marL="0" lvl="2" algn="ctr"/>
            <a:r>
              <a:rPr lang="en-US" sz="2600" b="1" dirty="0" smtClean="0"/>
              <a:t>Protein energy malnutrition </a:t>
            </a:r>
          </a:p>
          <a:p>
            <a:pPr marL="0" lvl="2" algn="ctr"/>
            <a:r>
              <a:rPr lang="en-US" sz="2600" b="1" dirty="0" smtClean="0"/>
              <a:t>Trace elements</a:t>
            </a:r>
          </a:p>
          <a:p>
            <a:pPr marL="0" lvl="3" algn="ctr"/>
            <a:r>
              <a:rPr lang="en-US" sz="2600" b="1" dirty="0" smtClean="0"/>
              <a:t>Iron anemia</a:t>
            </a:r>
          </a:p>
          <a:p>
            <a:pPr marL="0" lvl="3" algn="ctr"/>
            <a:r>
              <a:rPr lang="en-US" sz="2600" b="1" dirty="0" smtClean="0"/>
              <a:t>Iodine deficiency</a:t>
            </a:r>
          </a:p>
        </p:txBody>
      </p:sp>
      <p:sp>
        <p:nvSpPr>
          <p:cNvPr id="3" name="Rectangle 2"/>
          <p:cNvSpPr/>
          <p:nvPr/>
        </p:nvSpPr>
        <p:spPr>
          <a:xfrm>
            <a:off x="4301544" y="585732"/>
            <a:ext cx="4572000" cy="1384995"/>
          </a:xfrm>
          <a:prstGeom prst="rect">
            <a:avLst/>
          </a:prstGeom>
          <a:ln w="28575">
            <a:gradFill flip="none" rotWithShape="1">
              <a:gsLst>
                <a:gs pos="0">
                  <a:schemeClr val="accent2">
                    <a:lumMod val="89000"/>
                  </a:schemeClr>
                </a:gs>
                <a:gs pos="23000">
                  <a:schemeClr val="accent2">
                    <a:lumMod val="89000"/>
                  </a:schemeClr>
                </a:gs>
                <a:gs pos="69000">
                  <a:schemeClr val="accent2">
                    <a:lumMod val="75000"/>
                  </a:schemeClr>
                </a:gs>
                <a:gs pos="97000">
                  <a:schemeClr val="accent2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</p:spPr>
        <p:txBody>
          <a:bodyPr>
            <a:spAutoFit/>
          </a:bodyPr>
          <a:lstStyle/>
          <a:p>
            <a:pPr marL="0" lvl="2">
              <a:buNone/>
            </a:pPr>
            <a:r>
              <a:rPr lang="en-US" sz="2800" dirty="0"/>
              <a:t>Both are affected by other </a:t>
            </a:r>
            <a:r>
              <a:rPr lang="en-US" sz="2800" b="1" dirty="0">
                <a:solidFill>
                  <a:schemeClr val="accent1"/>
                </a:solidFill>
              </a:rPr>
              <a:t>host</a:t>
            </a:r>
            <a:r>
              <a:rPr lang="en-US" sz="2800" dirty="0"/>
              <a:t> and </a:t>
            </a:r>
            <a:r>
              <a:rPr lang="en-US" sz="2800" b="1" dirty="0">
                <a:solidFill>
                  <a:schemeClr val="accent1"/>
                </a:solidFill>
              </a:rPr>
              <a:t>environment</a:t>
            </a:r>
            <a:r>
              <a:rPr lang="en-US" sz="2800" dirty="0"/>
              <a:t> factors</a:t>
            </a:r>
          </a:p>
          <a:p>
            <a:pPr marL="0" lvl="2">
              <a:buNone/>
            </a:pPr>
            <a:r>
              <a:rPr lang="en-US" sz="2800" dirty="0" smtClean="0"/>
              <a:t>and </a:t>
            </a:r>
            <a:r>
              <a:rPr lang="en-US" sz="2800" dirty="0"/>
              <a:t>may result in illness</a:t>
            </a:r>
          </a:p>
        </p:txBody>
      </p:sp>
      <p:sp>
        <p:nvSpPr>
          <p:cNvPr id="5" name="Right Brace 4"/>
          <p:cNvSpPr/>
          <p:nvPr/>
        </p:nvSpPr>
        <p:spPr>
          <a:xfrm flipV="1">
            <a:off x="2962141" y="1039839"/>
            <a:ext cx="1712890" cy="750323"/>
          </a:xfrm>
          <a:prstGeom prst="rightBrace">
            <a:avLst/>
          </a:prstGeom>
          <a:ln w="28575">
            <a:gradFill flip="none" rotWithShape="1"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5">
                    <a:lumMod val="97000"/>
                    <a:lumOff val="3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9606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0152" y="256193"/>
            <a:ext cx="905384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Anemia</a:t>
            </a:r>
            <a:r>
              <a:rPr lang="en-US" sz="2800" dirty="0" smtClean="0">
                <a:solidFill>
                  <a:srgbClr val="0070C0"/>
                </a:solidFill>
              </a:rPr>
              <a:t>: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500" dirty="0"/>
              <a:t>Anemia is a common disease that affects ~1.6 billion people worldwide, especially infants and women. </a:t>
            </a:r>
            <a:endParaRPr lang="en-US" sz="2500" dirty="0" smtClean="0"/>
          </a:p>
          <a:p>
            <a:endParaRPr lang="en-US" sz="2500" dirty="0"/>
          </a:p>
          <a:p>
            <a:r>
              <a:rPr lang="en-US" sz="2500" dirty="0" smtClean="0"/>
              <a:t>WHO </a:t>
            </a:r>
            <a:r>
              <a:rPr lang="en-US" sz="2500" dirty="0"/>
              <a:t>estimates that </a:t>
            </a:r>
            <a:r>
              <a:rPr lang="en-US" sz="2500" dirty="0">
                <a:solidFill>
                  <a:srgbClr val="FF0000"/>
                </a:solidFill>
              </a:rPr>
              <a:t>42% </a:t>
            </a:r>
            <a:r>
              <a:rPr lang="en-US" sz="2500" dirty="0"/>
              <a:t>of children less than 5 years of age and</a:t>
            </a:r>
          </a:p>
          <a:p>
            <a:r>
              <a:rPr lang="en-US" sz="2500" dirty="0">
                <a:solidFill>
                  <a:srgbClr val="FF0000"/>
                </a:solidFill>
              </a:rPr>
              <a:t> 40% </a:t>
            </a:r>
            <a:r>
              <a:rPr lang="en-US" sz="2500" dirty="0"/>
              <a:t>of pregnant women worldwide are </a:t>
            </a:r>
            <a:r>
              <a:rPr lang="en-US" sz="2500" dirty="0" err="1"/>
              <a:t>anaemic</a:t>
            </a:r>
            <a:r>
              <a:rPr lang="en-US" sz="2500" dirty="0"/>
              <a:t>. </a:t>
            </a:r>
            <a:endParaRPr lang="en-US" sz="2500" dirty="0" smtClean="0"/>
          </a:p>
          <a:p>
            <a:r>
              <a:rPr lang="en-US" sz="2000" dirty="0">
                <a:solidFill>
                  <a:srgbClr val="3C4245"/>
                </a:solidFill>
                <a:latin typeface="Arial" panose="020B0604020202020204" pitchFamily="34" charset="0"/>
              </a:rPr>
              <a:t>The prevalence of </a:t>
            </a:r>
            <a:r>
              <a:rPr lang="en-US" sz="2000" dirty="0" err="1">
                <a:solidFill>
                  <a:srgbClr val="3C4245"/>
                </a:solidFill>
                <a:latin typeface="Arial" panose="020B0604020202020204" pitchFamily="34" charset="0"/>
              </a:rPr>
              <a:t>anaemia</a:t>
            </a:r>
            <a:r>
              <a:rPr lang="en-US" sz="2000" dirty="0">
                <a:solidFill>
                  <a:srgbClr val="3C4245"/>
                </a:solidFill>
                <a:latin typeface="Arial" panose="020B0604020202020204" pitchFamily="34" charset="0"/>
              </a:rPr>
              <a:t> in children under five was </a:t>
            </a:r>
            <a:r>
              <a:rPr lang="en-US" sz="2000" dirty="0">
                <a:latin typeface="Arial" panose="020B0604020202020204" pitchFamily="34" charset="0"/>
              </a:rPr>
              <a:t>highest in the African Region</a:t>
            </a:r>
            <a:r>
              <a:rPr lang="en-US" sz="2000" dirty="0">
                <a:solidFill>
                  <a:srgbClr val="3C4245"/>
                </a:solidFill>
                <a:latin typeface="Arial" panose="020B0604020202020204" pitchFamily="34" charset="0"/>
              </a:rPr>
              <a:t>, 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60.2% </a:t>
            </a:r>
            <a:endParaRPr lang="en-US" sz="2000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endParaRPr lang="en-US" dirty="0" smtClean="0">
              <a:solidFill>
                <a:srgbClr val="3C4245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 smtClean="0"/>
              <a:t>In </a:t>
            </a:r>
            <a:r>
              <a:rPr lang="en-US" sz="2600" dirty="0"/>
              <a:t>2019, global </a:t>
            </a:r>
            <a:r>
              <a:rPr lang="en-US" sz="2600" dirty="0" err="1"/>
              <a:t>anaemia</a:t>
            </a:r>
            <a:r>
              <a:rPr lang="en-US" sz="2600" dirty="0"/>
              <a:t> prevalence </a:t>
            </a:r>
            <a:r>
              <a:rPr lang="en-US" sz="2600" dirty="0" smtClean="0"/>
              <a:t>was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00B050"/>
                </a:solidFill>
              </a:rPr>
              <a:t> </a:t>
            </a:r>
            <a:r>
              <a:rPr lang="en-US" sz="2600" b="1" dirty="0">
                <a:solidFill>
                  <a:srgbClr val="FF0000"/>
                </a:solidFill>
              </a:rPr>
              <a:t>29.9% </a:t>
            </a:r>
            <a:r>
              <a:rPr lang="en-US" sz="2600" dirty="0" smtClean="0">
                <a:solidFill>
                  <a:srgbClr val="00B050"/>
                </a:solidFill>
              </a:rPr>
              <a:t>in </a:t>
            </a:r>
            <a:r>
              <a:rPr lang="en-US" sz="2600" dirty="0">
                <a:solidFill>
                  <a:srgbClr val="00B050"/>
                </a:solidFill>
              </a:rPr>
              <a:t>women of </a:t>
            </a:r>
            <a:r>
              <a:rPr lang="en-US" sz="2600" dirty="0">
                <a:solidFill>
                  <a:schemeClr val="accent1"/>
                </a:solidFill>
              </a:rPr>
              <a:t>reproductive </a:t>
            </a:r>
            <a:r>
              <a:rPr lang="en-US" sz="2600" dirty="0" smtClean="0">
                <a:solidFill>
                  <a:schemeClr val="accent1"/>
                </a:solidFill>
              </a:rPr>
              <a:t>age</a:t>
            </a:r>
            <a:r>
              <a:rPr lang="en-US" sz="2600" dirty="0">
                <a:solidFill>
                  <a:srgbClr val="00B050"/>
                </a:solidFill>
              </a:rPr>
              <a:t> </a:t>
            </a:r>
            <a:r>
              <a:rPr lang="en-US" sz="2600" dirty="0" smtClean="0">
                <a:solidFill>
                  <a:srgbClr val="00B050"/>
                </a:solidFill>
              </a:rPr>
              <a:t>(15-49 years)</a:t>
            </a:r>
            <a:r>
              <a:rPr lang="en-US" sz="2600" dirty="0" smtClean="0">
                <a:solidFill>
                  <a:schemeClr val="accent1"/>
                </a:solidFill>
              </a:rPr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accent1"/>
                </a:solidFill>
              </a:rPr>
              <a:t> </a:t>
            </a:r>
            <a:r>
              <a:rPr lang="en-US" sz="2600" dirty="0" smtClean="0">
                <a:solidFill>
                  <a:schemeClr val="accent1"/>
                </a:solidFill>
              </a:rPr>
              <a:t>             </a:t>
            </a:r>
            <a:r>
              <a:rPr lang="en-US" sz="2600" dirty="0">
                <a:solidFill>
                  <a:srgbClr val="00B050"/>
                </a:solidFill>
              </a:rPr>
              <a:t>equivalent to over half a billion </a:t>
            </a:r>
            <a:r>
              <a:rPr lang="en-US" sz="2600" dirty="0" smtClean="0">
                <a:solidFill>
                  <a:srgbClr val="00B050"/>
                </a:solidFill>
              </a:rPr>
              <a:t>women</a:t>
            </a:r>
            <a:endParaRPr lang="en-US" sz="2600" dirty="0" smtClean="0">
              <a:solidFill>
                <a:srgbClr val="3C4245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rgbClr val="FF0000"/>
                </a:solidFill>
              </a:rPr>
              <a:t>29.6</a:t>
            </a:r>
            <a:r>
              <a:rPr lang="en-US" sz="2600" b="1" dirty="0">
                <a:solidFill>
                  <a:srgbClr val="FF0000"/>
                </a:solidFill>
              </a:rPr>
              <a:t>%</a:t>
            </a:r>
            <a:r>
              <a:rPr lang="en-US" sz="2600" dirty="0">
                <a:solidFill>
                  <a:srgbClr val="00B050"/>
                </a:solidFill>
              </a:rPr>
              <a:t> </a:t>
            </a:r>
            <a:r>
              <a:rPr lang="en-US" sz="2600" dirty="0" smtClean="0">
                <a:solidFill>
                  <a:srgbClr val="00B050"/>
                </a:solidFill>
              </a:rPr>
              <a:t>in </a:t>
            </a:r>
            <a:r>
              <a:rPr lang="en-US" sz="2600" dirty="0">
                <a:solidFill>
                  <a:schemeClr val="accent1">
                    <a:lumMod val="75000"/>
                  </a:schemeClr>
                </a:solidFill>
              </a:rPr>
              <a:t>non-pregnant women of reproductive age</a:t>
            </a:r>
            <a:r>
              <a:rPr lang="en-US" sz="2600" dirty="0" smtClean="0">
                <a:solidFill>
                  <a:schemeClr val="accent1">
                    <a:lumMod val="75000"/>
                  </a:schemeClr>
                </a:solidFill>
              </a:rPr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3C4245"/>
                </a:solidFill>
              </a:rPr>
              <a:t> </a:t>
            </a:r>
            <a:r>
              <a:rPr lang="en-US" sz="2600" b="1" dirty="0">
                <a:solidFill>
                  <a:srgbClr val="00B050"/>
                </a:solidFill>
              </a:rPr>
              <a:t>and </a:t>
            </a:r>
            <a:r>
              <a:rPr lang="en-US" sz="2600" b="1" dirty="0">
                <a:solidFill>
                  <a:srgbClr val="FF0000"/>
                </a:solidFill>
              </a:rPr>
              <a:t>36.5% </a:t>
            </a:r>
            <a:r>
              <a:rPr lang="en-US" sz="2600" b="1" dirty="0" smtClean="0">
                <a:solidFill>
                  <a:srgbClr val="00B050"/>
                </a:solidFill>
              </a:rPr>
              <a:t>in </a:t>
            </a:r>
            <a:r>
              <a:rPr lang="en-US" sz="2600" b="1" dirty="0">
                <a:solidFill>
                  <a:srgbClr val="00B050"/>
                </a:solidFill>
              </a:rPr>
              <a:t>pregnant women</a:t>
            </a:r>
            <a:r>
              <a:rPr lang="en-US" sz="2600" b="1" dirty="0" smtClean="0">
                <a:solidFill>
                  <a:srgbClr val="00B050"/>
                </a:solidFill>
              </a:rPr>
              <a:t>.</a:t>
            </a:r>
            <a:endParaRPr lang="en-US" sz="2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9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2350" y="109212"/>
            <a:ext cx="902165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Stunting</a:t>
            </a:r>
            <a:r>
              <a:rPr lang="en-US" sz="2800" strike="sngStrike" dirty="0">
                <a:solidFill>
                  <a:srgbClr val="0070C0"/>
                </a:solidFill>
              </a:rPr>
              <a:t> </a:t>
            </a:r>
          </a:p>
          <a:p>
            <a:pPr marL="0" lvl="1">
              <a:buNone/>
            </a:pPr>
            <a:r>
              <a:rPr lang="en-US" dirty="0"/>
              <a:t>(</a:t>
            </a:r>
            <a:r>
              <a:rPr lang="en-US" sz="2800" b="1" dirty="0"/>
              <a:t>chronic protein energy malnutrition</a:t>
            </a:r>
            <a:r>
              <a:rPr lang="en-US" sz="2800" dirty="0" smtClean="0"/>
              <a:t>)</a:t>
            </a:r>
          </a:p>
          <a:p>
            <a:pPr marL="0" lvl="1"/>
            <a:r>
              <a:rPr lang="en-US" sz="2800" dirty="0" smtClean="0">
                <a:solidFill>
                  <a:srgbClr val="202124"/>
                </a:solidFill>
              </a:rPr>
              <a:t>2021,the </a:t>
            </a:r>
            <a:r>
              <a:rPr lang="en-US" sz="2800" dirty="0">
                <a:solidFill>
                  <a:srgbClr val="202124"/>
                </a:solidFill>
              </a:rPr>
              <a:t>UNICEF-WHO-World Bank Group Joint Malnutrition Estimates shows that </a:t>
            </a:r>
            <a:endParaRPr lang="en-US" sz="2800" dirty="0" smtClean="0">
              <a:solidFill>
                <a:srgbClr val="202124"/>
              </a:solidFill>
            </a:endParaRPr>
          </a:p>
          <a:p>
            <a:pPr marL="0" lvl="1"/>
            <a:r>
              <a:rPr lang="en-US" sz="2800" dirty="0" smtClean="0">
                <a:solidFill>
                  <a:srgbClr val="202124"/>
                </a:solidFill>
              </a:rPr>
              <a:t>stunting </a:t>
            </a:r>
            <a:r>
              <a:rPr lang="en-US" sz="2800" dirty="0">
                <a:solidFill>
                  <a:srgbClr val="202124"/>
                </a:solidFill>
              </a:rPr>
              <a:t>prevalence has been declining </a:t>
            </a:r>
            <a:r>
              <a:rPr lang="en-US" sz="2400" dirty="0"/>
              <a:t>since the </a:t>
            </a:r>
            <a:r>
              <a:rPr lang="en-US" sz="2400" dirty="0" smtClean="0"/>
              <a:t>year 2000</a:t>
            </a:r>
          </a:p>
          <a:p>
            <a:pPr marL="0" lvl="1"/>
            <a:r>
              <a:rPr lang="en-US" sz="2800" dirty="0"/>
              <a:t> </a:t>
            </a:r>
            <a:r>
              <a:rPr lang="en-US" sz="2800" b="1" dirty="0"/>
              <a:t>more than </a:t>
            </a:r>
            <a:r>
              <a:rPr lang="en-US" sz="2800" b="1" dirty="0">
                <a:solidFill>
                  <a:srgbClr val="FF0000"/>
                </a:solidFill>
              </a:rPr>
              <a:t>one in </a:t>
            </a:r>
            <a:r>
              <a:rPr lang="en-US" sz="2800" b="1" dirty="0" smtClean="0">
                <a:solidFill>
                  <a:srgbClr val="FF0000"/>
                </a:solidFill>
              </a:rPr>
              <a:t>five,149.2 </a:t>
            </a:r>
            <a:r>
              <a:rPr lang="en-US" sz="2800" b="1" dirty="0">
                <a:solidFill>
                  <a:srgbClr val="FF0000"/>
                </a:solidFill>
              </a:rPr>
              <a:t>million </a:t>
            </a:r>
            <a:r>
              <a:rPr lang="en-US" sz="2800" b="1" dirty="0"/>
              <a:t>children under 5</a:t>
            </a:r>
            <a:r>
              <a:rPr lang="en-US" sz="2800" dirty="0"/>
              <a:t> –were stunted in 2020</a:t>
            </a:r>
            <a:r>
              <a:rPr lang="en-US" sz="2800" dirty="0" smtClean="0"/>
              <a:t>*,</a:t>
            </a:r>
          </a:p>
          <a:p>
            <a:pPr marL="0" lvl="1"/>
            <a:r>
              <a:rPr lang="en-US" sz="2800" b="1" dirty="0" smtClean="0">
                <a:solidFill>
                  <a:srgbClr val="FF0000"/>
                </a:solidFill>
              </a:rPr>
              <a:t>22.0</a:t>
            </a:r>
            <a:r>
              <a:rPr lang="en-US" sz="2800" b="1" dirty="0">
                <a:solidFill>
                  <a:srgbClr val="FF0000"/>
                </a:solidFill>
              </a:rPr>
              <a:t>% </a:t>
            </a:r>
            <a:r>
              <a:rPr lang="en-US" sz="2800" dirty="0">
                <a:solidFill>
                  <a:srgbClr val="3C4245"/>
                </a:solidFill>
              </a:rPr>
              <a:t>of all children under 5 years were stunted in </a:t>
            </a:r>
            <a:r>
              <a:rPr lang="en-US" sz="2800" dirty="0" smtClean="0">
                <a:solidFill>
                  <a:srgbClr val="3C4245"/>
                </a:solidFill>
              </a:rPr>
              <a:t>2020</a:t>
            </a:r>
            <a:endParaRPr lang="en-US" sz="2800" dirty="0" smtClean="0">
              <a:solidFill>
                <a:srgbClr val="00B050"/>
              </a:solidFill>
            </a:endParaRPr>
          </a:p>
          <a:p>
            <a:pPr marL="0" lvl="1"/>
            <a:endParaRPr lang="en-US" sz="2800" dirty="0" smtClean="0">
              <a:solidFill>
                <a:srgbClr val="00B050"/>
              </a:solidFill>
            </a:endParaRPr>
          </a:p>
          <a:p>
            <a:pPr marL="0" lvl="1"/>
            <a:r>
              <a:rPr lang="en-US" sz="2800" dirty="0" smtClean="0"/>
              <a:t>and </a:t>
            </a:r>
            <a:r>
              <a:rPr lang="en-US" sz="2800" dirty="0">
                <a:solidFill>
                  <a:srgbClr val="FF0000"/>
                </a:solidFill>
              </a:rPr>
              <a:t>45.4 million </a:t>
            </a:r>
            <a:r>
              <a:rPr lang="en-US" sz="2800" dirty="0">
                <a:solidFill>
                  <a:srgbClr val="3C4245"/>
                </a:solidFill>
              </a:rPr>
              <a:t>under 5 years </a:t>
            </a:r>
            <a:r>
              <a:rPr lang="en-US" sz="2800" dirty="0" smtClean="0"/>
              <a:t>suffered </a:t>
            </a:r>
            <a:r>
              <a:rPr lang="en-US" sz="2800" dirty="0"/>
              <a:t>from </a:t>
            </a:r>
            <a:r>
              <a:rPr lang="en-US" sz="2800" dirty="0" smtClean="0"/>
              <a:t>wasting</a:t>
            </a:r>
          </a:p>
          <a:p>
            <a:pPr marL="0" lvl="1"/>
            <a:r>
              <a:rPr lang="en-US" sz="2800" dirty="0" smtClean="0">
                <a:solidFill>
                  <a:srgbClr val="FF0000"/>
                </a:solidFill>
              </a:rPr>
              <a:t> 13.6 Million</a:t>
            </a:r>
            <a:r>
              <a:rPr lang="en-US" sz="2800" dirty="0" smtClean="0"/>
              <a:t> children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&lt;5 years </a:t>
            </a:r>
            <a:r>
              <a:rPr lang="en-US" sz="2800" dirty="0" smtClean="0"/>
              <a:t>old were affected by</a:t>
            </a:r>
          </a:p>
          <a:p>
            <a:pPr marL="0" lvl="1"/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sever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wasting </a:t>
            </a:r>
            <a:r>
              <a:rPr lang="en-US" sz="2800" dirty="0" smtClean="0"/>
              <a:t>form in 2020</a:t>
            </a:r>
          </a:p>
        </p:txBody>
      </p:sp>
    </p:spTree>
    <p:extLst>
      <p:ext uri="{BB962C8B-B14F-4D97-AF65-F5344CB8AC3E}">
        <p14:creationId xmlns:p14="http://schemas.microsoft.com/office/powerpoint/2010/main" val="44476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914400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0070C0"/>
                </a:solidFill>
              </a:rPr>
              <a:t>Obesity</a:t>
            </a:r>
            <a:r>
              <a:rPr lang="en-US" strike="sngStrike" dirty="0">
                <a:solidFill>
                  <a:srgbClr val="FF0000"/>
                </a:solidFill>
              </a:rPr>
              <a:t> </a:t>
            </a:r>
            <a:endParaRPr lang="en-US" strike="sngStrike" dirty="0" smtClean="0">
              <a:solidFill>
                <a:srgbClr val="FF0000"/>
              </a:solidFill>
            </a:endParaRPr>
          </a:p>
          <a:p>
            <a:r>
              <a:rPr lang="en-US" sz="2600" dirty="0" smtClean="0">
                <a:solidFill>
                  <a:srgbClr val="455F7C"/>
                </a:solidFill>
              </a:rPr>
              <a:t>WHO  </a:t>
            </a:r>
            <a:r>
              <a:rPr lang="en-US" sz="2600" dirty="0">
                <a:solidFill>
                  <a:srgbClr val="455F7C"/>
                </a:solidFill>
              </a:rPr>
              <a:t>classifies </a:t>
            </a:r>
            <a:r>
              <a:rPr lang="en-US" sz="2600" dirty="0" smtClean="0">
                <a:solidFill>
                  <a:srgbClr val="455F7C"/>
                </a:solidFill>
              </a:rPr>
              <a:t>weight of  adults using  </a:t>
            </a:r>
            <a:r>
              <a:rPr lang="en-US" sz="2600" dirty="0">
                <a:solidFill>
                  <a:srgbClr val="455F7C"/>
                </a:solidFill>
              </a:rPr>
              <a:t>body mass index (BMI</a:t>
            </a:r>
            <a:r>
              <a:rPr lang="en-US" sz="2600" dirty="0" smtClean="0">
                <a:solidFill>
                  <a:srgbClr val="455F7C"/>
                </a:solidFill>
              </a:rPr>
              <a:t>):</a:t>
            </a:r>
          </a:p>
          <a:p>
            <a:r>
              <a:rPr lang="en-US" sz="2600" dirty="0">
                <a:solidFill>
                  <a:srgbClr val="455F7C"/>
                </a:solidFill>
              </a:rPr>
              <a:t>BMI </a:t>
            </a:r>
            <a:r>
              <a:rPr lang="en-US" sz="2600" b="1" dirty="0" smtClean="0">
                <a:solidFill>
                  <a:srgbClr val="455F7C"/>
                </a:solidFill>
              </a:rPr>
              <a:t>greater </a:t>
            </a:r>
            <a:r>
              <a:rPr lang="en-US" sz="2600" b="1" dirty="0">
                <a:solidFill>
                  <a:srgbClr val="455F7C"/>
                </a:solidFill>
              </a:rPr>
              <a:t>than or equal </a:t>
            </a:r>
            <a:r>
              <a:rPr lang="en-US" sz="2600" dirty="0">
                <a:solidFill>
                  <a:srgbClr val="455F7C"/>
                </a:solidFill>
              </a:rPr>
              <a:t>to </a:t>
            </a:r>
            <a:r>
              <a:rPr lang="en-US" sz="2600" dirty="0">
                <a:solidFill>
                  <a:srgbClr val="FF0000"/>
                </a:solidFill>
              </a:rPr>
              <a:t>25</a:t>
            </a:r>
            <a:r>
              <a:rPr lang="en-US" sz="2600" dirty="0" smtClean="0">
                <a:solidFill>
                  <a:srgbClr val="FF0000"/>
                </a:solidFill>
              </a:rPr>
              <a:t>,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>
                <a:solidFill>
                  <a:srgbClr val="455F7C"/>
                </a:solidFill>
              </a:rPr>
              <a:t>as </a:t>
            </a:r>
            <a:r>
              <a:rPr lang="en-US" sz="2600" dirty="0" smtClean="0">
                <a:solidFill>
                  <a:srgbClr val="FF0000"/>
                </a:solidFill>
              </a:rPr>
              <a:t>overweight </a:t>
            </a:r>
            <a:r>
              <a:rPr lang="en-US" sz="2600" dirty="0" smtClean="0">
                <a:solidFill>
                  <a:srgbClr val="455F7C"/>
                </a:solidFill>
              </a:rPr>
              <a:t>                   and </a:t>
            </a:r>
          </a:p>
          <a:p>
            <a:r>
              <a:rPr lang="en-US" sz="2600" dirty="0" smtClean="0">
                <a:solidFill>
                  <a:srgbClr val="455F7C"/>
                </a:solidFill>
              </a:rPr>
              <a:t>BMI </a:t>
            </a:r>
            <a:r>
              <a:rPr lang="en-US" sz="2600" b="1" dirty="0">
                <a:solidFill>
                  <a:srgbClr val="455F7C"/>
                </a:solidFill>
              </a:rPr>
              <a:t>greater than or equal </a:t>
            </a:r>
            <a:r>
              <a:rPr lang="en-US" sz="2600" dirty="0">
                <a:solidFill>
                  <a:srgbClr val="455F7C"/>
                </a:solidFill>
              </a:rPr>
              <a:t>to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smtClean="0">
                <a:solidFill>
                  <a:srgbClr val="FF0000"/>
                </a:solidFill>
              </a:rPr>
              <a:t>30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smtClean="0">
                <a:solidFill>
                  <a:srgbClr val="455F7C"/>
                </a:solidFill>
              </a:rPr>
              <a:t>as an </a:t>
            </a:r>
            <a:r>
              <a:rPr lang="en-US" sz="2600" dirty="0" smtClean="0">
                <a:solidFill>
                  <a:srgbClr val="FF0000"/>
                </a:solidFill>
              </a:rPr>
              <a:t>obese </a:t>
            </a:r>
          </a:p>
          <a:p>
            <a:r>
              <a:rPr lang="en-US" sz="2600" dirty="0">
                <a:solidFill>
                  <a:srgbClr val="455F7C"/>
                </a:solidFill>
              </a:rPr>
              <a:t>a survey </a:t>
            </a:r>
            <a:r>
              <a:rPr lang="en-US" sz="2600" dirty="0" smtClean="0">
                <a:solidFill>
                  <a:srgbClr val="455F7C"/>
                </a:solidFill>
              </a:rPr>
              <a:t> 2021 estimated </a:t>
            </a:r>
            <a:r>
              <a:rPr lang="en-US" sz="2600" dirty="0">
                <a:solidFill>
                  <a:srgbClr val="455F7C"/>
                </a:solidFill>
              </a:rPr>
              <a:t>that around </a:t>
            </a:r>
            <a:r>
              <a:rPr lang="en-US" sz="2600" dirty="0">
                <a:solidFill>
                  <a:srgbClr val="FF0000"/>
                </a:solidFill>
              </a:rPr>
              <a:t>two billion</a:t>
            </a:r>
            <a:r>
              <a:rPr lang="en-US" sz="2600" dirty="0">
                <a:solidFill>
                  <a:srgbClr val="455F7C"/>
                </a:solidFill>
              </a:rPr>
              <a:t> </a:t>
            </a:r>
            <a:r>
              <a:rPr lang="en-US" sz="2600" dirty="0" smtClean="0">
                <a:solidFill>
                  <a:srgbClr val="455F7C"/>
                </a:solidFill>
              </a:rPr>
              <a:t> adults WW are currently</a:t>
            </a:r>
            <a:r>
              <a:rPr lang="en-US" sz="2600" dirty="0" smtClean="0">
                <a:solidFill>
                  <a:srgbClr val="FF0000"/>
                </a:solidFill>
              </a:rPr>
              <a:t> overweight    </a:t>
            </a:r>
          </a:p>
          <a:p>
            <a:r>
              <a:rPr lang="en-US" sz="2600" dirty="0" smtClean="0">
                <a:solidFill>
                  <a:srgbClr val="455F7C"/>
                </a:solidFill>
              </a:rPr>
              <a:t>The biggest health problems facing</a:t>
            </a:r>
            <a:r>
              <a:rPr lang="en-US" sz="2600" dirty="0">
                <a:solidFill>
                  <a:srgbClr val="455F7C"/>
                </a:solidFill>
              </a:rPr>
              <a:t> </a:t>
            </a:r>
            <a:r>
              <a:rPr lang="en-US" sz="2600" dirty="0" smtClean="0">
                <a:solidFill>
                  <a:srgbClr val="455F7C"/>
                </a:solidFill>
              </a:rPr>
              <a:t>people </a:t>
            </a:r>
            <a:r>
              <a:rPr lang="en-US" sz="2600" dirty="0">
                <a:solidFill>
                  <a:srgbClr val="455F7C"/>
                </a:solidFill>
              </a:rPr>
              <a:t>from 30 different countries </a:t>
            </a:r>
            <a:r>
              <a:rPr lang="en-US" sz="2600" dirty="0" smtClean="0">
                <a:solidFill>
                  <a:srgbClr val="455F7C"/>
                </a:solidFill>
              </a:rPr>
              <a:t>a obesity was </a:t>
            </a:r>
            <a:r>
              <a:rPr lang="en-US" sz="2600" dirty="0">
                <a:solidFill>
                  <a:srgbClr val="455F7C"/>
                </a:solidFill>
              </a:rPr>
              <a:t>ranked </a:t>
            </a:r>
            <a:r>
              <a:rPr lang="en-US" sz="2600" b="1" dirty="0">
                <a:solidFill>
                  <a:srgbClr val="FF0000"/>
                </a:solidFill>
              </a:rPr>
              <a:t>fifth</a:t>
            </a:r>
            <a:r>
              <a:rPr lang="en-US" sz="2600" dirty="0">
                <a:solidFill>
                  <a:srgbClr val="FF0000"/>
                </a:solidFill>
              </a:rPr>
              <a:t>, </a:t>
            </a:r>
            <a:r>
              <a:rPr lang="en-US" sz="2600" dirty="0">
                <a:solidFill>
                  <a:srgbClr val="455F7C"/>
                </a:solidFill>
              </a:rPr>
              <a:t>behind COVID-19, cancer, mental health, and stress</a:t>
            </a:r>
            <a:r>
              <a:rPr lang="en-US" sz="2600" dirty="0" smtClean="0">
                <a:solidFill>
                  <a:srgbClr val="455F7C"/>
                </a:solidFill>
              </a:rPr>
              <a:t>.</a:t>
            </a:r>
          </a:p>
          <a:p>
            <a:r>
              <a:rPr lang="en-US" sz="2600" b="1" dirty="0" smtClean="0">
                <a:solidFill>
                  <a:srgbClr val="FF0000"/>
                </a:solidFill>
              </a:rPr>
              <a:t>    13% </a:t>
            </a:r>
            <a:r>
              <a:rPr lang="en-US" sz="2600" b="1" dirty="0">
                <a:solidFill>
                  <a:srgbClr val="202124"/>
                </a:solidFill>
              </a:rPr>
              <a:t>of adults in the world are obese</a:t>
            </a:r>
            <a:r>
              <a:rPr lang="en-US" sz="2600" dirty="0" smtClean="0">
                <a:solidFill>
                  <a:srgbClr val="202124"/>
                </a:solidFill>
              </a:rPr>
              <a:t>.</a:t>
            </a:r>
          </a:p>
          <a:p>
            <a:r>
              <a:rPr lang="en-US" sz="2600" dirty="0" smtClean="0">
                <a:solidFill>
                  <a:srgbClr val="FF0000"/>
                </a:solidFill>
              </a:rPr>
              <a:t>    39</a:t>
            </a:r>
            <a:r>
              <a:rPr lang="en-US" sz="2600" dirty="0">
                <a:solidFill>
                  <a:srgbClr val="FF0000"/>
                </a:solidFill>
              </a:rPr>
              <a:t>% </a:t>
            </a:r>
            <a:r>
              <a:rPr lang="en-US" sz="2600" dirty="0">
                <a:solidFill>
                  <a:srgbClr val="202124"/>
                </a:solidFill>
              </a:rPr>
              <a:t>of adults in the world are overweight</a:t>
            </a:r>
            <a:r>
              <a:rPr lang="en-US" sz="2600" dirty="0" smtClean="0">
                <a:solidFill>
                  <a:srgbClr val="202124"/>
                </a:solidFill>
              </a:rPr>
              <a:t>.</a:t>
            </a:r>
          </a:p>
          <a:p>
            <a:r>
              <a:rPr lang="en-US" sz="2600" dirty="0" smtClean="0">
                <a:solidFill>
                  <a:srgbClr val="202124"/>
                </a:solidFill>
              </a:rPr>
              <a:t>   </a:t>
            </a:r>
            <a:r>
              <a:rPr lang="en-US" sz="2600" b="1" dirty="0" smtClean="0">
                <a:solidFill>
                  <a:srgbClr val="202124"/>
                </a:solidFill>
              </a:rPr>
              <a:t> </a:t>
            </a:r>
            <a:r>
              <a:rPr lang="en-US" sz="2600" b="1" dirty="0">
                <a:solidFill>
                  <a:srgbClr val="FF0000"/>
                </a:solidFill>
              </a:rPr>
              <a:t>One-in-five</a:t>
            </a:r>
            <a:r>
              <a:rPr lang="en-US" sz="2600" b="1" dirty="0">
                <a:solidFill>
                  <a:srgbClr val="202124"/>
                </a:solidFill>
              </a:rPr>
              <a:t> </a:t>
            </a:r>
            <a:r>
              <a:rPr lang="en-US" sz="2600" b="1" dirty="0">
                <a:solidFill>
                  <a:srgbClr val="002060"/>
                </a:solidFill>
              </a:rPr>
              <a:t>children</a:t>
            </a:r>
            <a:r>
              <a:rPr lang="en-US" sz="2600" dirty="0">
                <a:solidFill>
                  <a:srgbClr val="202124"/>
                </a:solidFill>
              </a:rPr>
              <a:t> and </a:t>
            </a:r>
            <a:r>
              <a:rPr lang="en-US" sz="2600" b="1" dirty="0">
                <a:solidFill>
                  <a:srgbClr val="002060"/>
                </a:solidFill>
              </a:rPr>
              <a:t>adolescent</a:t>
            </a:r>
            <a:r>
              <a:rPr lang="en-US" sz="2600" dirty="0">
                <a:solidFill>
                  <a:srgbClr val="202124"/>
                </a:solidFill>
              </a:rPr>
              <a:t>s, globally, are </a:t>
            </a:r>
            <a:r>
              <a:rPr lang="en-US" sz="2600" b="1" dirty="0" smtClean="0">
                <a:solidFill>
                  <a:srgbClr val="FF0000"/>
                </a:solidFill>
              </a:rPr>
              <a:t>overweight</a:t>
            </a:r>
          </a:p>
          <a:p>
            <a:pPr marL="0" lvl="1"/>
            <a:r>
              <a:rPr lang="en-US" sz="2600" b="1" dirty="0" smtClean="0">
                <a:solidFill>
                  <a:srgbClr val="FF0000"/>
                </a:solidFill>
              </a:rPr>
              <a:t>  38.9 </a:t>
            </a:r>
            <a:r>
              <a:rPr lang="en-US" sz="2600" b="1" dirty="0">
                <a:solidFill>
                  <a:srgbClr val="FF0000"/>
                </a:solidFill>
              </a:rPr>
              <a:t>million </a:t>
            </a:r>
            <a:r>
              <a:rPr lang="en-US" sz="2600" dirty="0">
                <a:solidFill>
                  <a:srgbClr val="3C4245"/>
                </a:solidFill>
              </a:rPr>
              <a:t>children </a:t>
            </a:r>
            <a:r>
              <a:rPr lang="en-US" sz="2600" b="1" dirty="0" smtClean="0">
                <a:solidFill>
                  <a:srgbClr val="0070C0"/>
                </a:solidFill>
              </a:rPr>
              <a:t>&lt;5 </a:t>
            </a:r>
            <a:r>
              <a:rPr lang="en-US" sz="2600" b="1" dirty="0">
                <a:solidFill>
                  <a:srgbClr val="0070C0"/>
                </a:solidFill>
              </a:rPr>
              <a:t>years </a:t>
            </a:r>
            <a:r>
              <a:rPr lang="en-US" sz="2600" dirty="0">
                <a:solidFill>
                  <a:srgbClr val="3C4245"/>
                </a:solidFill>
              </a:rPr>
              <a:t>were </a:t>
            </a:r>
            <a:r>
              <a:rPr lang="en-US" sz="2600" dirty="0">
                <a:solidFill>
                  <a:srgbClr val="FF0000"/>
                </a:solidFill>
              </a:rPr>
              <a:t>overweight</a:t>
            </a:r>
            <a:r>
              <a:rPr lang="en-US" sz="2600" dirty="0" smtClean="0">
                <a:solidFill>
                  <a:srgbClr val="FF0000"/>
                </a:solidFill>
              </a:rPr>
              <a:t>. </a:t>
            </a:r>
            <a:r>
              <a:rPr lang="en-US" sz="2400" dirty="0" smtClean="0">
                <a:solidFill>
                  <a:srgbClr val="3C4245"/>
                </a:solidFill>
              </a:rPr>
              <a:t>globally </a:t>
            </a:r>
            <a:r>
              <a:rPr lang="en-US" sz="2400" dirty="0">
                <a:solidFill>
                  <a:srgbClr val="3C4245"/>
                </a:solidFill>
              </a:rPr>
              <a:t>In 2020</a:t>
            </a:r>
          </a:p>
          <a:p>
            <a:r>
              <a:rPr lang="en-US" sz="2600" b="1" dirty="0" smtClean="0">
                <a:solidFill>
                  <a:srgbClr val="FF625E"/>
                </a:solidFill>
              </a:rPr>
              <a:t> 5.7</a:t>
            </a:r>
            <a:r>
              <a:rPr lang="en-US" sz="2600" b="1" dirty="0">
                <a:solidFill>
                  <a:srgbClr val="FF625E"/>
                </a:solidFill>
              </a:rPr>
              <a:t>% </a:t>
            </a:r>
            <a:r>
              <a:rPr lang="en-US" sz="2600" dirty="0">
                <a:solidFill>
                  <a:srgbClr val="3C4245"/>
                </a:solidFill>
              </a:rPr>
              <a:t>of all children </a:t>
            </a:r>
            <a:r>
              <a:rPr lang="en-US" sz="2600" b="1" dirty="0" smtClean="0">
                <a:solidFill>
                  <a:srgbClr val="0070C0"/>
                </a:solidFill>
              </a:rPr>
              <a:t>&lt; </a:t>
            </a:r>
            <a:r>
              <a:rPr lang="en-US" sz="2600" b="1" dirty="0">
                <a:solidFill>
                  <a:srgbClr val="0070C0"/>
                </a:solidFill>
              </a:rPr>
              <a:t>5 </a:t>
            </a:r>
            <a:r>
              <a:rPr lang="en-US" sz="2600" dirty="0">
                <a:solidFill>
                  <a:srgbClr val="3C4245"/>
                </a:solidFill>
              </a:rPr>
              <a:t>were overweight in </a:t>
            </a:r>
            <a:r>
              <a:rPr lang="en-US" sz="2600" dirty="0" smtClean="0">
                <a:solidFill>
                  <a:srgbClr val="3C4245"/>
                </a:solidFill>
              </a:rPr>
              <a:t>2020</a:t>
            </a:r>
            <a:endParaRPr lang="en-US" sz="2600" dirty="0">
              <a:solidFill>
                <a:srgbClr val="455F7C"/>
              </a:solidFill>
            </a:endParaRPr>
          </a:p>
          <a:p>
            <a:r>
              <a:rPr lang="en-US" sz="2000" dirty="0" smtClean="0">
                <a:solidFill>
                  <a:srgbClr val="455F7C"/>
                </a:solidFill>
              </a:rPr>
              <a:t>Approximately</a:t>
            </a:r>
            <a:r>
              <a:rPr lang="en-US" sz="2600" dirty="0" smtClean="0">
                <a:solidFill>
                  <a:srgbClr val="455F7C"/>
                </a:solidFill>
              </a:rPr>
              <a:t> </a:t>
            </a:r>
            <a:r>
              <a:rPr lang="en-US" sz="2600" b="1" dirty="0" smtClean="0">
                <a:solidFill>
                  <a:srgbClr val="FF0000"/>
                </a:solidFill>
              </a:rPr>
              <a:t>6% </a:t>
            </a:r>
            <a:r>
              <a:rPr lang="en-US" sz="2600" dirty="0" smtClean="0">
                <a:solidFill>
                  <a:srgbClr val="455F7C"/>
                </a:solidFill>
              </a:rPr>
              <a:t>of </a:t>
            </a:r>
            <a:r>
              <a:rPr lang="en-US" sz="2600" dirty="0">
                <a:solidFill>
                  <a:srgbClr val="455F7C"/>
                </a:solidFill>
              </a:rPr>
              <a:t>adolescents </a:t>
            </a:r>
            <a:r>
              <a:rPr lang="en-US" sz="2000" dirty="0">
                <a:solidFill>
                  <a:srgbClr val="455F7C"/>
                </a:solidFill>
              </a:rPr>
              <a:t>(10-19 years </a:t>
            </a:r>
            <a:r>
              <a:rPr lang="en-US" sz="2000" dirty="0" smtClean="0">
                <a:solidFill>
                  <a:srgbClr val="455F7C"/>
                </a:solidFill>
              </a:rPr>
              <a:t>old</a:t>
            </a:r>
            <a:r>
              <a:rPr lang="en-US" sz="2600" dirty="0" smtClean="0">
                <a:solidFill>
                  <a:srgbClr val="455F7C"/>
                </a:solidFill>
              </a:rPr>
              <a:t>)WW were </a:t>
            </a:r>
            <a:r>
              <a:rPr lang="en-US" sz="2600" dirty="0">
                <a:solidFill>
                  <a:srgbClr val="FF0000"/>
                </a:solidFill>
              </a:rPr>
              <a:t>obese</a:t>
            </a:r>
            <a:r>
              <a:rPr lang="en-US" sz="2600" dirty="0">
                <a:solidFill>
                  <a:srgbClr val="455F7C"/>
                </a:solidFill>
              </a:rPr>
              <a:t> </a:t>
            </a:r>
            <a:r>
              <a:rPr lang="en-US" sz="2000" b="1" dirty="0" smtClean="0">
                <a:solidFill>
                  <a:srgbClr val="455F7C"/>
                </a:solidFill>
              </a:rPr>
              <a:t>(2016)</a:t>
            </a:r>
            <a:endParaRPr lang="en-US" dirty="0" smtClean="0">
              <a:solidFill>
                <a:srgbClr val="455F7C"/>
              </a:solidFill>
              <a:latin typeface="Open Sans"/>
            </a:endParaRPr>
          </a:p>
          <a:p>
            <a:r>
              <a:rPr lang="en-US" dirty="0" smtClean="0">
                <a:solidFill>
                  <a:srgbClr val="455F7C"/>
                </a:solidFill>
                <a:latin typeface="Open Sans"/>
              </a:rPr>
              <a:t>This </a:t>
            </a:r>
            <a:r>
              <a:rPr lang="en-US" dirty="0">
                <a:solidFill>
                  <a:srgbClr val="455F7C"/>
                </a:solidFill>
                <a:latin typeface="Open Sans"/>
              </a:rPr>
              <a:t>statistic shows a forecast of the estimated overweight population share in the </a:t>
            </a:r>
            <a:r>
              <a:rPr lang="en-US" sz="2000" b="1" dirty="0">
                <a:solidFill>
                  <a:srgbClr val="455F7C"/>
                </a:solidFill>
              </a:rPr>
              <a:t>World </a:t>
            </a:r>
            <a:r>
              <a:rPr lang="en-US" sz="2600" b="1" dirty="0">
                <a:solidFill>
                  <a:srgbClr val="455F7C"/>
                </a:solidFill>
              </a:rPr>
              <a:t>until </a:t>
            </a:r>
            <a:r>
              <a:rPr lang="en-US" sz="2600" b="1" dirty="0">
                <a:solidFill>
                  <a:srgbClr val="FF0000"/>
                </a:solidFill>
              </a:rPr>
              <a:t>2025. </a:t>
            </a:r>
            <a:r>
              <a:rPr lang="en-US" sz="2600" b="1" dirty="0">
                <a:solidFill>
                  <a:srgbClr val="455F7C"/>
                </a:solidFill>
              </a:rPr>
              <a:t>It is projected </a:t>
            </a:r>
            <a:r>
              <a:rPr lang="en-US" sz="2600" b="1" dirty="0">
                <a:solidFill>
                  <a:srgbClr val="FF0000"/>
                </a:solidFill>
              </a:rPr>
              <a:t>overweight</a:t>
            </a:r>
            <a:r>
              <a:rPr lang="en-US" sz="2600" dirty="0">
                <a:solidFill>
                  <a:srgbClr val="455F7C"/>
                </a:solidFill>
              </a:rPr>
              <a:t> </a:t>
            </a:r>
            <a:r>
              <a:rPr lang="en-US" sz="2600" b="1" dirty="0" smtClean="0">
                <a:solidFill>
                  <a:srgbClr val="455F7C"/>
                </a:solidFill>
              </a:rPr>
              <a:t>to </a:t>
            </a:r>
            <a:r>
              <a:rPr lang="en-US" sz="2600" b="1" dirty="0">
                <a:solidFill>
                  <a:srgbClr val="455F7C"/>
                </a:solidFill>
              </a:rPr>
              <a:t>reach </a:t>
            </a:r>
            <a:r>
              <a:rPr lang="en-US" sz="2600" b="1" dirty="0" smtClean="0">
                <a:solidFill>
                  <a:srgbClr val="FF0000"/>
                </a:solidFill>
              </a:rPr>
              <a:t>42% </a:t>
            </a:r>
            <a:r>
              <a:rPr lang="en-US" sz="2600" b="1" dirty="0" smtClean="0">
                <a:solidFill>
                  <a:srgbClr val="455F7C"/>
                </a:solidFill>
              </a:rPr>
              <a:t>by </a:t>
            </a:r>
            <a:r>
              <a:rPr lang="en-US" sz="2600" b="1" dirty="0">
                <a:solidFill>
                  <a:srgbClr val="455F7C"/>
                </a:solidFill>
              </a:rPr>
              <a:t>2025. </a:t>
            </a:r>
            <a:endParaRPr lang="ar-JO" sz="2600" b="1" dirty="0"/>
          </a:p>
        </p:txBody>
      </p:sp>
    </p:spTree>
    <p:extLst>
      <p:ext uri="{BB962C8B-B14F-4D97-AF65-F5344CB8AC3E}">
        <p14:creationId xmlns:p14="http://schemas.microsoft.com/office/powerpoint/2010/main" val="1614586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8941" y="496978"/>
            <a:ext cx="8512935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dirty="0">
                <a:solidFill>
                  <a:srgbClr val="202124"/>
                </a:solidFill>
              </a:rPr>
              <a:t>Government health reports indicate that </a:t>
            </a:r>
            <a:r>
              <a:rPr lang="en-US" sz="2600" b="1" dirty="0">
                <a:solidFill>
                  <a:srgbClr val="202124"/>
                </a:solidFill>
              </a:rPr>
              <a:t>about </a:t>
            </a:r>
            <a:endParaRPr lang="en-US" sz="2600" b="1" dirty="0" smtClean="0">
              <a:solidFill>
                <a:srgbClr val="202124"/>
              </a:solidFill>
            </a:endParaRPr>
          </a:p>
          <a:p>
            <a:pPr algn="ctr"/>
            <a:r>
              <a:rPr lang="en-US" sz="2600" b="1" dirty="0" smtClean="0">
                <a:solidFill>
                  <a:srgbClr val="FF0000"/>
                </a:solidFill>
              </a:rPr>
              <a:t>40</a:t>
            </a:r>
            <a:r>
              <a:rPr lang="en-US" sz="2600" b="1" dirty="0">
                <a:solidFill>
                  <a:srgbClr val="FF0000"/>
                </a:solidFill>
              </a:rPr>
              <a:t>% of </a:t>
            </a:r>
            <a:r>
              <a:rPr lang="en-US" sz="2600" b="1" dirty="0">
                <a:solidFill>
                  <a:srgbClr val="202124"/>
                </a:solidFill>
              </a:rPr>
              <a:t>Jordanian adults are </a:t>
            </a:r>
            <a:r>
              <a:rPr lang="en-US" sz="2600" b="1" dirty="0">
                <a:solidFill>
                  <a:srgbClr val="FF0000"/>
                </a:solidFill>
              </a:rPr>
              <a:t>overweight</a:t>
            </a:r>
            <a:r>
              <a:rPr lang="en-US" sz="2600" dirty="0">
                <a:solidFill>
                  <a:srgbClr val="FF0000"/>
                </a:solidFill>
              </a:rPr>
              <a:t> </a:t>
            </a:r>
            <a:r>
              <a:rPr lang="en-US" sz="2600" dirty="0">
                <a:solidFill>
                  <a:srgbClr val="202124"/>
                </a:solidFill>
              </a:rPr>
              <a:t>and child obesity stands at more than 50%. “Of course we are fat</a:t>
            </a:r>
            <a:r>
              <a:rPr lang="en-US" sz="2600" dirty="0" smtClean="0">
                <a:solidFill>
                  <a:srgbClr val="202124"/>
                </a:solidFill>
              </a:rPr>
              <a:t>. </a:t>
            </a:r>
            <a:r>
              <a:rPr lang="en-US" dirty="0" smtClean="0">
                <a:solidFill>
                  <a:srgbClr val="0070C0"/>
                </a:solidFill>
              </a:rPr>
              <a:t>Feb </a:t>
            </a:r>
            <a:r>
              <a:rPr lang="en-US" dirty="0">
                <a:solidFill>
                  <a:srgbClr val="0070C0"/>
                </a:solidFill>
              </a:rPr>
              <a:t>19, </a:t>
            </a:r>
            <a:r>
              <a:rPr lang="en-US" dirty="0" smtClean="0">
                <a:solidFill>
                  <a:srgbClr val="0070C0"/>
                </a:solidFill>
              </a:rPr>
              <a:t>2017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0" lvl="1"/>
            <a:endParaRPr lang="en-US" sz="2800" b="1" dirty="0" smtClean="0">
              <a:solidFill>
                <a:srgbClr val="FF0000"/>
              </a:solidFill>
            </a:endParaRPr>
          </a:p>
          <a:p>
            <a:pPr marL="0" lvl="1"/>
            <a:r>
              <a:rPr lang="en-US" sz="2800" b="1" dirty="0" smtClean="0">
                <a:solidFill>
                  <a:srgbClr val="FF0000"/>
                </a:solidFill>
              </a:rPr>
              <a:t>11</a:t>
            </a:r>
            <a:r>
              <a:rPr lang="en-US" sz="2800" b="1" dirty="0" smtClean="0">
                <a:solidFill>
                  <a:srgbClr val="FF0000"/>
                </a:solidFill>
              </a:rPr>
              <a:t>. </a:t>
            </a:r>
            <a:r>
              <a:rPr lang="en-US" sz="2800" b="1" dirty="0" err="1" smtClean="0">
                <a:solidFill>
                  <a:srgbClr val="FF0000"/>
                </a:solidFill>
              </a:rPr>
              <a:t>Behaviour</a:t>
            </a: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lvl="1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a. Personal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hygiene</a:t>
            </a:r>
          </a:p>
          <a:p>
            <a:pPr marL="0" lvl="2"/>
            <a:r>
              <a:rPr lang="en-US" sz="2800" dirty="0"/>
              <a:t>Simple measures of personal hygiene as hand washing and tooth brushing can prevent many health </a:t>
            </a:r>
            <a:r>
              <a:rPr lang="en-US" sz="2800" dirty="0" smtClean="0"/>
              <a:t>problems</a:t>
            </a: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lvl="1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b. Smoking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/>
              <a:t>COPD, cardiovascular, cancer </a:t>
            </a: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lvl="1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c. Addiction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and drug abuse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/>
              <a:t>(dependence)</a:t>
            </a:r>
          </a:p>
          <a:p>
            <a:pPr marL="0" lvl="1"/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Risk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behaviour</a:t>
            </a:r>
            <a:r>
              <a:rPr lang="en-US" sz="2800" dirty="0"/>
              <a:t>: accidents, </a:t>
            </a:r>
            <a:r>
              <a:rPr lang="en-US" sz="2800" dirty="0" smtClean="0"/>
              <a:t>HIV</a:t>
            </a: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lvl="1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d. Healthy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life style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en-US" sz="2800" dirty="0"/>
              <a:t>diet, exercise </a:t>
            </a: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lvl="1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e. Compliance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to treatment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2792573" y="127646"/>
            <a:ext cx="1858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The Host “Who” :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255179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1665" y="240804"/>
            <a:ext cx="900233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         </a:t>
            </a:r>
            <a:r>
              <a:rPr lang="en-US" sz="3200" b="1" dirty="0" smtClean="0">
                <a:solidFill>
                  <a:srgbClr val="C00000"/>
                </a:solidFill>
              </a:rPr>
              <a:t>The </a:t>
            </a:r>
            <a:r>
              <a:rPr lang="en-US" sz="3200" b="1" dirty="0">
                <a:solidFill>
                  <a:srgbClr val="C00000"/>
                </a:solidFill>
              </a:rPr>
              <a:t>Environment “Where”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</a:p>
          <a:p>
            <a:pPr lvl="1" indent="-457200">
              <a:buFont typeface="Wingdings" panose="05000000000000000000" pitchFamily="2" charset="2"/>
              <a:buChar char="q"/>
            </a:pPr>
            <a:r>
              <a:rPr lang="en-US" sz="2800" dirty="0"/>
              <a:t>The environment is the favorable surroundings and conditions </a:t>
            </a:r>
            <a:r>
              <a:rPr lang="en-US" sz="2800" b="1" dirty="0">
                <a:solidFill>
                  <a:srgbClr val="FF0000"/>
                </a:solidFill>
              </a:rPr>
              <a:t>external</a:t>
            </a:r>
            <a:r>
              <a:rPr lang="en-US" sz="2800" dirty="0"/>
              <a:t> to the host that cause or allow the disease to be transmitted. </a:t>
            </a:r>
          </a:p>
          <a:p>
            <a:pPr lvl="1" indent="-457200">
              <a:buFont typeface="Wingdings" panose="05000000000000000000" pitchFamily="2" charset="2"/>
              <a:buChar char="v"/>
            </a:pPr>
            <a:r>
              <a:rPr lang="en-US" sz="2800" dirty="0"/>
              <a:t>Some diseases </a:t>
            </a:r>
            <a:r>
              <a:rPr lang="en-US" sz="2800" dirty="0" smtClean="0"/>
              <a:t>agent live </a:t>
            </a:r>
            <a:r>
              <a:rPr lang="en-US" sz="2800" dirty="0"/>
              <a:t>best in </a:t>
            </a:r>
            <a:r>
              <a:rPr lang="en-US" sz="2800" b="1" dirty="0">
                <a:solidFill>
                  <a:srgbClr val="0070C0"/>
                </a:solidFill>
              </a:rPr>
              <a:t>dirty water</a:t>
            </a:r>
            <a:r>
              <a:rPr lang="en-US" sz="2800" dirty="0"/>
              <a:t>. Others survive in </a:t>
            </a:r>
            <a:r>
              <a:rPr lang="en-US" sz="2800" b="1" dirty="0">
                <a:solidFill>
                  <a:schemeClr val="accent1"/>
                </a:solidFill>
              </a:rPr>
              <a:t>human blood. </a:t>
            </a:r>
            <a:r>
              <a:rPr lang="en-US" sz="2800" dirty="0"/>
              <a:t>Still others, like E. coli, thrive in </a:t>
            </a:r>
            <a:r>
              <a:rPr lang="en-US" sz="2800" b="1" dirty="0">
                <a:solidFill>
                  <a:srgbClr val="0070C0"/>
                </a:solidFill>
              </a:rPr>
              <a:t>warm temperatures</a:t>
            </a:r>
            <a:r>
              <a:rPr lang="en-US" sz="2800" dirty="0"/>
              <a:t> but are </a:t>
            </a:r>
            <a:r>
              <a:rPr lang="en-US" sz="2800" dirty="0">
                <a:solidFill>
                  <a:srgbClr val="FF0000"/>
                </a:solidFill>
              </a:rPr>
              <a:t>killed by high heat. </a:t>
            </a:r>
          </a:p>
          <a:p>
            <a:pPr lvl="1" indent="-457200">
              <a:buFont typeface="Wingdings" panose="05000000000000000000" pitchFamily="2" charset="2"/>
              <a:buChar char="q"/>
            </a:pPr>
            <a:r>
              <a:rPr lang="en-US" sz="2800" dirty="0"/>
              <a:t>Other environment factors include the </a:t>
            </a:r>
            <a:r>
              <a:rPr lang="en-US" sz="2800" b="1" dirty="0">
                <a:solidFill>
                  <a:srgbClr val="0070C0"/>
                </a:solidFill>
              </a:rPr>
              <a:t>season</a:t>
            </a:r>
            <a:r>
              <a:rPr lang="en-US" sz="2800" dirty="0"/>
              <a:t> of the year </a:t>
            </a:r>
            <a:endParaRPr lang="en-US" sz="2800" dirty="0" smtClean="0"/>
          </a:p>
          <a:p>
            <a:pPr marL="0" lvl="1" algn="ctr"/>
            <a:r>
              <a:rPr lang="en-US" sz="2800" dirty="0" smtClean="0"/>
              <a:t>     (</a:t>
            </a:r>
            <a:r>
              <a:rPr lang="en-US" sz="2800" dirty="0"/>
              <a:t>in the U.S., the peak of the flu season is between </a:t>
            </a:r>
            <a:r>
              <a:rPr lang="en-US" sz="2800" dirty="0" smtClean="0"/>
              <a:t>              November </a:t>
            </a:r>
            <a:r>
              <a:rPr lang="en-US" sz="2800" dirty="0"/>
              <a:t>and March, for example). </a:t>
            </a:r>
            <a:r>
              <a:rPr lang="en-US" sz="2800" dirty="0" smtClean="0"/>
              <a:t>:</a:t>
            </a:r>
            <a:endParaRPr lang="en-US" sz="2800" dirty="0"/>
          </a:p>
          <a:p>
            <a:pPr lvl="1" indent="-457200"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</a:rPr>
              <a:t>Biological environment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0" lvl="2"/>
            <a:r>
              <a:rPr lang="en-US" sz="2800" dirty="0"/>
              <a:t>Includes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all the living organisms </a:t>
            </a:r>
            <a:r>
              <a:rPr lang="en-US" sz="2800" dirty="0"/>
              <a:t>in the environment that may be agent, vector, </a:t>
            </a:r>
            <a:r>
              <a:rPr lang="en-US" sz="2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environment for their breeding </a:t>
            </a:r>
            <a:r>
              <a:rPr lang="en-US" sz="2800" dirty="0"/>
              <a:t>and transmission, food resources, </a:t>
            </a:r>
            <a:endParaRPr lang="en-US" sz="1200" dirty="0">
              <a:solidFill>
                <a:srgbClr val="FFC000"/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7006107" y="6373368"/>
            <a:ext cx="157083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864690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68126" y="944885"/>
            <a:ext cx="46150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kern="0" dirty="0" smtClean="0">
                <a:ln w="0"/>
                <a:solidFill>
                  <a:srgbClr val="003964"/>
                </a:solidFill>
                <a:effectLst>
                  <a:reflection blurRad="6350" stA="53000" endA="300" endPos="35500" dir="5400000" sy="-90000" algn="bl" rotWithShape="0"/>
                </a:effectLst>
              </a:rPr>
              <a:t>Epidemiology</a:t>
            </a:r>
          </a:p>
        </p:txBody>
      </p:sp>
      <p:sp>
        <p:nvSpPr>
          <p:cNvPr id="3" name="Rectangle 2"/>
          <p:cNvSpPr/>
          <p:nvPr/>
        </p:nvSpPr>
        <p:spPr>
          <a:xfrm>
            <a:off x="206062" y="2081655"/>
            <a:ext cx="8834907" cy="2554545"/>
          </a:xfrm>
          <a:prstGeom prst="rect">
            <a:avLst/>
          </a:prstGeom>
          <a:ln w="31750"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I Keep six honest serving-men: (They taught me all I knew) Their names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are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What and Where and When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and 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How and Why and Who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—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</a:rPr>
              <a:t>Rudyard Kipling (1865–1936)</a:t>
            </a:r>
          </a:p>
        </p:txBody>
      </p:sp>
    </p:spTree>
    <p:extLst>
      <p:ext uri="{BB962C8B-B14F-4D97-AF65-F5344CB8AC3E}">
        <p14:creationId xmlns:p14="http://schemas.microsoft.com/office/powerpoint/2010/main" val="12331029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8106" y="247300"/>
            <a:ext cx="8879984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Microorganisms and vectors </a:t>
            </a:r>
          </a:p>
          <a:p>
            <a:pPr marL="0" lvl="1"/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Agricultural and poultry and livestock </a:t>
            </a:r>
            <a:r>
              <a:rPr lang="en-US" sz="2400" dirty="0"/>
              <a:t>(source of food, </a:t>
            </a:r>
            <a:r>
              <a:rPr lang="en-US" sz="2400" dirty="0" smtClean="0"/>
              <a:t>&amp; </a:t>
            </a:r>
            <a:r>
              <a:rPr lang="en-US" sz="2400" dirty="0"/>
              <a:t>disease transmission)</a:t>
            </a:r>
          </a:p>
          <a:p>
            <a:pPr marL="0" lvl="1"/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Fishery     Forests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lvl="1"/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Medicinal plants and herbs</a:t>
            </a:r>
          </a:p>
          <a:p>
            <a:endParaRPr lang="en-US" sz="1500" dirty="0"/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</a:rPr>
              <a:t>Physical environment</a:t>
            </a:r>
          </a:p>
          <a:p>
            <a:pPr marL="0" lvl="2"/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</a:rPr>
              <a:t>Season and temperature </a:t>
            </a:r>
            <a:r>
              <a:rPr lang="en-US" sz="2800" b="1" i="1" dirty="0"/>
              <a:t>(weather)</a:t>
            </a:r>
          </a:p>
          <a:p>
            <a:pPr marL="0" lvl="2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Rural versus urban</a:t>
            </a:r>
          </a:p>
          <a:p>
            <a:pPr marL="0" lvl="2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Urbanization</a:t>
            </a:r>
            <a:r>
              <a:rPr lang="en-US" sz="2800" b="1" dirty="0"/>
              <a:t>: slums and squatters</a:t>
            </a:r>
          </a:p>
          <a:p>
            <a:pPr marL="0" lvl="2"/>
            <a:r>
              <a:rPr lang="en-US" sz="2800" dirty="0"/>
              <a:t>City planning: factories and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sources of pollution</a:t>
            </a:r>
          </a:p>
          <a:p>
            <a:pPr marL="0" lvl="3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Traffic and transportation</a:t>
            </a:r>
          </a:p>
          <a:p>
            <a:pPr marL="0" lvl="2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Housing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conditions        overcrowding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lvl="3"/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Water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en-US" sz="2800" dirty="0" smtClean="0"/>
              <a:t>Sewage </a:t>
            </a:r>
            <a:r>
              <a:rPr lang="en-US" sz="2800" dirty="0"/>
              <a:t>and waste disposal </a:t>
            </a:r>
          </a:p>
          <a:p>
            <a:pPr lvl="2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Recreational areas</a:t>
            </a:r>
          </a:p>
          <a:p>
            <a:pPr lvl="1">
              <a:buNone/>
            </a:pP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5937930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1820" y="154547"/>
            <a:ext cx="891218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               The </a:t>
            </a:r>
            <a:r>
              <a:rPr lang="en-US" dirty="0"/>
              <a:t>Environment “Where” :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</a:rPr>
              <a:t>Social environment and Culture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: </a:t>
            </a:r>
          </a:p>
          <a:p>
            <a:pPr marL="0" lvl="1">
              <a:buNone/>
            </a:pPr>
            <a:r>
              <a:rPr lang="en-US" sz="2600" b="1" dirty="0">
                <a:solidFill>
                  <a:srgbClr val="00B0F0"/>
                </a:solidFill>
              </a:rPr>
              <a:t>Cultural values and beliefs </a:t>
            </a:r>
            <a:r>
              <a:rPr lang="en-US" sz="2600" dirty="0"/>
              <a:t>affect or control many health related </a:t>
            </a:r>
            <a:r>
              <a:rPr lang="en-US" sz="2600" dirty="0" err="1"/>
              <a:t>behaviours</a:t>
            </a:r>
            <a:endParaRPr lang="en-US" sz="2600" dirty="0"/>
          </a:p>
          <a:p>
            <a:pPr marL="457200" lvl="2" indent="-457200">
              <a:buFont typeface="Wingdings" panose="05000000000000000000" pitchFamily="2" charset="2"/>
              <a:buChar char="§"/>
            </a:pPr>
            <a:r>
              <a:rPr lang="en-US" sz="2600" b="1" dirty="0">
                <a:solidFill>
                  <a:schemeClr val="tx2"/>
                </a:solidFill>
              </a:rPr>
              <a:t>family formation pattern </a:t>
            </a:r>
            <a:r>
              <a:rPr lang="en-US" sz="2600" dirty="0">
                <a:solidFill>
                  <a:schemeClr val="tx2"/>
                </a:solidFill>
              </a:rPr>
              <a:t>(age at marriage, spacing, </a:t>
            </a:r>
            <a:r>
              <a:rPr lang="en-US" sz="2600" dirty="0" smtClean="0">
                <a:solidFill>
                  <a:schemeClr val="tx2"/>
                </a:solidFill>
              </a:rPr>
              <a:t>&amp;family </a:t>
            </a:r>
            <a:r>
              <a:rPr lang="en-US" sz="2600" dirty="0">
                <a:solidFill>
                  <a:schemeClr val="tx2"/>
                </a:solidFill>
              </a:rPr>
              <a:t>size)</a:t>
            </a:r>
          </a:p>
          <a:p>
            <a:pPr marL="457200" lvl="2" indent="-457200">
              <a:buFont typeface="Wingdings" panose="05000000000000000000" pitchFamily="2" charset="2"/>
              <a:buChar char="§"/>
            </a:pPr>
            <a:r>
              <a:rPr lang="en-US" sz="2600" b="1" dirty="0">
                <a:solidFill>
                  <a:schemeClr val="tx2"/>
                </a:solidFill>
              </a:rPr>
              <a:t>Consanguinity</a:t>
            </a:r>
            <a:r>
              <a:rPr lang="en-US" sz="2600" b="1" dirty="0">
                <a:solidFill>
                  <a:srgbClr val="00B0F0"/>
                </a:solidFill>
              </a:rPr>
              <a:t>:  </a:t>
            </a:r>
          </a:p>
          <a:p>
            <a:pPr marL="0" lvl="3"/>
            <a:r>
              <a:rPr lang="en-US" sz="2600" dirty="0" smtClean="0"/>
              <a:t>      35</a:t>
            </a:r>
            <a:r>
              <a:rPr lang="en-US" sz="2600" dirty="0"/>
              <a:t>% (population and family health survey 2012)</a:t>
            </a:r>
          </a:p>
          <a:p>
            <a:pPr marL="0" lvl="3"/>
            <a:r>
              <a:rPr lang="en-US" sz="2600" dirty="0" smtClean="0"/>
              <a:t>       28</a:t>
            </a:r>
            <a:r>
              <a:rPr lang="en-US" sz="2600" dirty="0"/>
              <a:t>% (population and family health survey 2017)</a:t>
            </a:r>
          </a:p>
          <a:p>
            <a:pPr marL="0" lvl="3"/>
            <a:r>
              <a:rPr lang="en-US" sz="2600" dirty="0"/>
              <a:t> </a:t>
            </a:r>
            <a:r>
              <a:rPr lang="en-US" sz="2600" dirty="0" smtClean="0"/>
              <a:t>           </a:t>
            </a:r>
            <a:r>
              <a:rPr lang="en-US" sz="2600" dirty="0" smtClean="0"/>
              <a:t>genetic </a:t>
            </a:r>
            <a:r>
              <a:rPr lang="en-US" sz="2600" dirty="0"/>
              <a:t>diseases</a:t>
            </a:r>
          </a:p>
          <a:p>
            <a:pPr marL="457200" lvl="2" indent="-457200">
              <a:buFont typeface="Wingdings" panose="05000000000000000000" pitchFamily="2" charset="2"/>
              <a:buChar char="§"/>
            </a:pPr>
            <a:r>
              <a:rPr lang="en-US" sz="2600" b="1" dirty="0">
                <a:solidFill>
                  <a:schemeClr val="tx2"/>
                </a:solidFill>
              </a:rPr>
              <a:t>Health seeking </a:t>
            </a:r>
            <a:r>
              <a:rPr lang="en-US" sz="2600" b="1" dirty="0" err="1">
                <a:solidFill>
                  <a:schemeClr val="tx2"/>
                </a:solidFill>
              </a:rPr>
              <a:t>behaviour</a:t>
            </a:r>
            <a:endParaRPr lang="en-US" sz="2600" b="1" dirty="0">
              <a:solidFill>
                <a:schemeClr val="tx2"/>
              </a:solidFill>
            </a:endParaRPr>
          </a:p>
          <a:p>
            <a:pPr marL="457200" lvl="2" indent="-457200">
              <a:buFont typeface="Wingdings" panose="05000000000000000000" pitchFamily="2" charset="2"/>
              <a:buChar char="§"/>
            </a:pPr>
            <a:r>
              <a:rPr lang="en-US" sz="2600" b="1" dirty="0">
                <a:solidFill>
                  <a:schemeClr val="tx2"/>
                </a:solidFill>
              </a:rPr>
              <a:t>Nutritional </a:t>
            </a:r>
            <a:r>
              <a:rPr lang="en-US" sz="2600" b="1" dirty="0" smtClean="0">
                <a:solidFill>
                  <a:schemeClr val="tx2"/>
                </a:solidFill>
              </a:rPr>
              <a:t>pattern</a:t>
            </a:r>
            <a:endParaRPr lang="en-US" sz="2600" b="1" dirty="0">
              <a:solidFill>
                <a:schemeClr val="tx2"/>
              </a:solidFill>
            </a:endParaRPr>
          </a:p>
          <a:p>
            <a:pPr marL="914400" lvl="1" indent="-457200">
              <a:buFont typeface="Wingdings" panose="05000000000000000000" pitchFamily="2" charset="2"/>
              <a:buChar char="q"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sz="2800" b="1" dirty="0" smtClean="0">
                <a:solidFill>
                  <a:srgbClr val="FF0000"/>
                </a:solidFill>
              </a:rPr>
              <a:t>technology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8271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157" y="162496"/>
            <a:ext cx="5745265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Environment “Where” :</a:t>
            </a:r>
          </a:p>
          <a:p>
            <a:pPr lvl="1" indent="-457200"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</a:rPr>
              <a:t>Disaster and crisis:</a:t>
            </a:r>
          </a:p>
          <a:p>
            <a:pPr marL="0" lvl="2"/>
            <a:r>
              <a:rPr lang="en-US" sz="2800" b="1" dirty="0">
                <a:solidFill>
                  <a:srgbClr val="0070C0"/>
                </a:solidFill>
              </a:rPr>
              <a:t>Natural:</a:t>
            </a:r>
            <a:r>
              <a:rPr lang="en-US" sz="2800" dirty="0"/>
              <a:t> earthquakes, storms</a:t>
            </a:r>
          </a:p>
          <a:p>
            <a:pPr marL="0" lvl="2"/>
            <a:r>
              <a:rPr lang="en-US" sz="2800" b="1" dirty="0">
                <a:solidFill>
                  <a:srgbClr val="0070C0"/>
                </a:solidFill>
              </a:rPr>
              <a:t>Man made</a:t>
            </a:r>
            <a:r>
              <a:rPr lang="en-US" sz="2800" dirty="0">
                <a:solidFill>
                  <a:srgbClr val="0070C0"/>
                </a:solidFill>
              </a:rPr>
              <a:t>: </a:t>
            </a:r>
            <a:r>
              <a:rPr lang="en-US" sz="2800" dirty="0"/>
              <a:t>armed conflicts</a:t>
            </a:r>
          </a:p>
          <a:p>
            <a:pPr marL="457200" lvl="2" indent="-457200">
              <a:buFont typeface="Wingdings" panose="05000000000000000000" pitchFamily="2" charset="2"/>
              <a:buChar char="Ø"/>
            </a:pPr>
            <a:r>
              <a:rPr lang="en-US" sz="2600" dirty="0"/>
              <a:t>Destroys the resources</a:t>
            </a:r>
          </a:p>
          <a:p>
            <a:pPr marL="457200" lvl="2" indent="-457200">
              <a:buFont typeface="Wingdings" panose="05000000000000000000" pitchFamily="2" charset="2"/>
              <a:buChar char="Ø"/>
            </a:pPr>
            <a:r>
              <a:rPr lang="en-US" sz="2600" dirty="0"/>
              <a:t>Affects the infrastructure</a:t>
            </a:r>
          </a:p>
          <a:p>
            <a:pPr marL="457200" lvl="3" indent="-457200">
              <a:buFont typeface="Wingdings" panose="05000000000000000000" pitchFamily="2" charset="2"/>
              <a:buChar char="Ø"/>
            </a:pPr>
            <a:r>
              <a:rPr lang="en-US" sz="2600" dirty="0"/>
              <a:t>Housing</a:t>
            </a:r>
          </a:p>
          <a:p>
            <a:pPr marL="457200" lvl="3" indent="-457200">
              <a:buFont typeface="Wingdings" panose="05000000000000000000" pitchFamily="2" charset="2"/>
              <a:buChar char="Ø"/>
            </a:pPr>
            <a:r>
              <a:rPr lang="en-US" sz="2600" dirty="0"/>
              <a:t>Health, transportation</a:t>
            </a:r>
          </a:p>
          <a:p>
            <a:pPr marL="457200" lvl="3" indent="-457200">
              <a:buFont typeface="Wingdings" panose="05000000000000000000" pitchFamily="2" charset="2"/>
              <a:buChar char="Ø"/>
            </a:pPr>
            <a:r>
              <a:rPr lang="en-US" sz="2600" dirty="0"/>
              <a:t>High mortality and </a:t>
            </a:r>
            <a:r>
              <a:rPr lang="en-US" sz="2600" dirty="0" smtClean="0"/>
              <a:t>morbidity</a:t>
            </a:r>
            <a:endParaRPr lang="en-US" sz="2600" dirty="0"/>
          </a:p>
        </p:txBody>
      </p:sp>
      <p:sp>
        <p:nvSpPr>
          <p:cNvPr id="3" name="Rectangle 2"/>
          <p:cNvSpPr/>
          <p:nvPr/>
        </p:nvSpPr>
        <p:spPr>
          <a:xfrm>
            <a:off x="135111" y="4056856"/>
            <a:ext cx="881149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The mission of an epidemiologist is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tx2"/>
                </a:solidFill>
              </a:rPr>
              <a:t>to break at least one of the sides of the Triangle, </a:t>
            </a:r>
            <a:endParaRPr lang="en-US" sz="2800" b="1" dirty="0" smtClean="0">
              <a:solidFill>
                <a:schemeClr val="tx2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tx2"/>
                </a:solidFill>
              </a:rPr>
              <a:t>disrupting </a:t>
            </a:r>
            <a:r>
              <a:rPr lang="en-US" sz="2800" b="1" dirty="0">
                <a:solidFill>
                  <a:schemeClr val="tx2"/>
                </a:solidFill>
              </a:rPr>
              <a:t>the connection between the environment, the host, and the agent,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b="1" dirty="0">
                <a:solidFill>
                  <a:schemeClr val="tx2"/>
                </a:solidFill>
              </a:rPr>
              <a:t>and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rgbClr val="FF0000"/>
                </a:solidFill>
              </a:rPr>
              <a:t>stopping t</a:t>
            </a:r>
            <a:r>
              <a:rPr lang="en-US" sz="2800" dirty="0">
                <a:solidFill>
                  <a:srgbClr val="002060"/>
                </a:solidFill>
              </a:rPr>
              <a:t>he continuation of disease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930947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3032" y="334851"/>
            <a:ext cx="877051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rgbClr val="C00000"/>
                </a:solidFill>
              </a:rPr>
              <a:t>Health determinants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rgbClr val="3C4245"/>
                </a:solidFill>
              </a:rPr>
              <a:t>Many factors combine together to affect the health of individuals and communities.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3C4245"/>
                </a:solidFill>
              </a:rPr>
              <a:t> Whether people are healthy or not, is determined by their </a:t>
            </a:r>
            <a:r>
              <a:rPr lang="en-US" sz="2800" b="1" dirty="0">
                <a:solidFill>
                  <a:srgbClr val="3C4245"/>
                </a:solidFill>
              </a:rPr>
              <a:t>circumstances and environment</a:t>
            </a:r>
            <a:r>
              <a:rPr lang="en-US" sz="2800" dirty="0">
                <a:solidFill>
                  <a:srgbClr val="3C4245"/>
                </a:solidFill>
              </a:rPr>
              <a:t>.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3C4245"/>
                </a:solidFill>
              </a:rPr>
              <a:t>To a large extent</a:t>
            </a:r>
            <a:r>
              <a:rPr lang="en-US" sz="2800" dirty="0">
                <a:solidFill>
                  <a:srgbClr val="3C4245"/>
                </a:solidFill>
              </a:rPr>
              <a:t>, </a:t>
            </a:r>
            <a:r>
              <a:rPr lang="en-US" sz="2800" b="1" dirty="0">
                <a:solidFill>
                  <a:srgbClr val="3C4245"/>
                </a:solidFill>
              </a:rPr>
              <a:t>factors such as </a:t>
            </a:r>
            <a:r>
              <a:rPr lang="en-US" sz="2800" b="1" dirty="0">
                <a:solidFill>
                  <a:srgbClr val="0070C0"/>
                </a:solidFill>
              </a:rPr>
              <a:t>where</a:t>
            </a:r>
            <a:r>
              <a:rPr lang="en-US" sz="2800" dirty="0">
                <a:solidFill>
                  <a:srgbClr val="3C4245"/>
                </a:solidFill>
              </a:rPr>
              <a:t> </a:t>
            </a:r>
            <a:r>
              <a:rPr lang="en-US" sz="2800" dirty="0">
                <a:solidFill>
                  <a:schemeClr val="tx2"/>
                </a:solidFill>
              </a:rPr>
              <a:t>we live</a:t>
            </a:r>
            <a:r>
              <a:rPr lang="en-US" sz="2800" dirty="0">
                <a:solidFill>
                  <a:srgbClr val="3C4245"/>
                </a:solidFill>
              </a:rPr>
              <a:t>, the </a:t>
            </a:r>
            <a:r>
              <a:rPr lang="en-US" sz="2800" b="1" dirty="0">
                <a:solidFill>
                  <a:srgbClr val="0070C0"/>
                </a:solidFill>
              </a:rPr>
              <a:t>state of our </a:t>
            </a:r>
            <a:r>
              <a:rPr lang="en-US" sz="2800" dirty="0">
                <a:solidFill>
                  <a:schemeClr val="tx2"/>
                </a:solidFill>
              </a:rPr>
              <a:t>environment</a:t>
            </a:r>
            <a:r>
              <a:rPr lang="en-US" sz="2800" dirty="0">
                <a:solidFill>
                  <a:srgbClr val="3C4245"/>
                </a:solidFill>
              </a:rPr>
              <a:t>, </a:t>
            </a:r>
            <a:r>
              <a:rPr lang="en-US" sz="2800" b="1" dirty="0">
                <a:solidFill>
                  <a:schemeClr val="tx2"/>
                </a:solidFill>
              </a:rPr>
              <a:t>genetics, </a:t>
            </a:r>
            <a:r>
              <a:rPr lang="en-US" sz="2800" dirty="0">
                <a:solidFill>
                  <a:srgbClr val="3C4245"/>
                </a:solidFill>
              </a:rPr>
              <a:t>our </a:t>
            </a:r>
            <a:r>
              <a:rPr lang="en-US" sz="2800" b="1" dirty="0">
                <a:solidFill>
                  <a:schemeClr val="tx2"/>
                </a:solidFill>
              </a:rPr>
              <a:t>income</a:t>
            </a:r>
            <a:r>
              <a:rPr lang="en-US" sz="2800" b="1" dirty="0">
                <a:solidFill>
                  <a:srgbClr val="3C4245"/>
                </a:solidFill>
              </a:rPr>
              <a:t> </a:t>
            </a:r>
            <a:r>
              <a:rPr lang="en-US" sz="2800" dirty="0">
                <a:solidFill>
                  <a:srgbClr val="3C4245"/>
                </a:solidFill>
              </a:rPr>
              <a:t>and </a:t>
            </a:r>
            <a:r>
              <a:rPr lang="en-US" sz="2800" dirty="0">
                <a:solidFill>
                  <a:schemeClr val="tx2"/>
                </a:solidFill>
              </a:rPr>
              <a:t>education</a:t>
            </a:r>
            <a:r>
              <a:rPr lang="en-US" sz="2800" dirty="0">
                <a:solidFill>
                  <a:srgbClr val="3C4245"/>
                </a:solidFill>
              </a:rPr>
              <a:t> level, and our </a:t>
            </a:r>
            <a:r>
              <a:rPr lang="en-US" sz="2800" dirty="0">
                <a:solidFill>
                  <a:schemeClr val="tx2"/>
                </a:solidFill>
              </a:rPr>
              <a:t>relationships with friends </a:t>
            </a:r>
            <a:r>
              <a:rPr lang="en-US" sz="2800" dirty="0">
                <a:solidFill>
                  <a:srgbClr val="3C4245"/>
                </a:solidFill>
              </a:rPr>
              <a:t>and </a:t>
            </a:r>
            <a:r>
              <a:rPr lang="en-US" sz="2800" dirty="0">
                <a:solidFill>
                  <a:schemeClr val="tx2"/>
                </a:solidFill>
              </a:rPr>
              <a:t>family</a:t>
            </a:r>
            <a:r>
              <a:rPr lang="en-US" sz="2800" dirty="0">
                <a:solidFill>
                  <a:srgbClr val="3C4245"/>
                </a:solidFill>
              </a:rPr>
              <a:t> </a:t>
            </a:r>
            <a:endParaRPr lang="en-US" sz="2800" dirty="0" smtClean="0">
              <a:solidFill>
                <a:srgbClr val="3C4245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rgbClr val="3C4245"/>
                </a:solidFill>
              </a:rPr>
              <a:t>all </a:t>
            </a:r>
            <a:r>
              <a:rPr lang="en-US" sz="2800" dirty="0">
                <a:solidFill>
                  <a:srgbClr val="3C4245"/>
                </a:solidFill>
              </a:rPr>
              <a:t>have considerable impacts on health, </a:t>
            </a:r>
            <a:endParaRPr lang="en-US" sz="2800" dirty="0" smtClean="0">
              <a:solidFill>
                <a:srgbClr val="3C4245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rgbClr val="3C4245"/>
                </a:solidFill>
              </a:rPr>
              <a:t>whereas </a:t>
            </a:r>
            <a:r>
              <a:rPr lang="en-US" sz="2800" b="1" dirty="0">
                <a:solidFill>
                  <a:srgbClr val="3C4245"/>
                </a:solidFill>
              </a:rPr>
              <a:t>the more commonly considered factors such as </a:t>
            </a:r>
            <a:r>
              <a:rPr lang="en-US" sz="2800" b="1" dirty="0">
                <a:solidFill>
                  <a:srgbClr val="0070C0"/>
                </a:solidFill>
              </a:rPr>
              <a:t>access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>
                <a:solidFill>
                  <a:srgbClr val="3C4245"/>
                </a:solidFill>
              </a:rPr>
              <a:t>and</a:t>
            </a:r>
            <a:r>
              <a:rPr lang="en-US" sz="2800" b="1" dirty="0">
                <a:solidFill>
                  <a:srgbClr val="3C4245"/>
                </a:solidFill>
              </a:rPr>
              <a:t> </a:t>
            </a:r>
            <a:r>
              <a:rPr lang="en-US" sz="2800" b="1" dirty="0">
                <a:solidFill>
                  <a:srgbClr val="0070C0"/>
                </a:solidFill>
              </a:rPr>
              <a:t>use </a:t>
            </a:r>
            <a:r>
              <a:rPr lang="en-US" sz="2800" dirty="0">
                <a:solidFill>
                  <a:srgbClr val="3C4245"/>
                </a:solidFill>
              </a:rPr>
              <a:t>of </a:t>
            </a:r>
            <a:r>
              <a:rPr lang="en-US" sz="2800" b="1" dirty="0">
                <a:solidFill>
                  <a:srgbClr val="3C4245"/>
                </a:solidFill>
              </a:rPr>
              <a:t>health care services </a:t>
            </a:r>
            <a:r>
              <a:rPr lang="en-US" sz="2800" dirty="0">
                <a:solidFill>
                  <a:srgbClr val="3C4245"/>
                </a:solidFill>
              </a:rPr>
              <a:t>often have less of an impact.</a:t>
            </a:r>
            <a:endParaRPr lang="ar-JO" sz="2800" dirty="0"/>
          </a:p>
        </p:txBody>
      </p:sp>
    </p:spTree>
    <p:extLst>
      <p:ext uri="{BB962C8B-B14F-4D97-AF65-F5344CB8AC3E}">
        <p14:creationId xmlns:p14="http://schemas.microsoft.com/office/powerpoint/2010/main" val="34734698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1288" y="415351"/>
            <a:ext cx="8558011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</a:rPr>
              <a:t>The main determinants of health include:</a:t>
            </a:r>
            <a:endParaRPr lang="en-US" sz="2800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Income and social status.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Employment and working conditions.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Education and literacy.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Childhood experiences.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Physical environments.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Social supports and coping skills.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Healthy </a:t>
            </a:r>
            <a:r>
              <a:rPr lang="en-US" sz="2800" dirty="0" err="1">
                <a:solidFill>
                  <a:srgbClr val="002060"/>
                </a:solidFill>
              </a:rPr>
              <a:t>behaviours</a:t>
            </a:r>
            <a:r>
              <a:rPr lang="en-US" sz="28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Access to health services</a:t>
            </a:r>
            <a:r>
              <a:rPr lang="en-US" sz="2800" dirty="0" smtClean="0">
                <a:solidFill>
                  <a:srgbClr val="202124"/>
                </a:solidFill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202124"/>
              </a:solidFill>
            </a:endParaRPr>
          </a:p>
          <a:p>
            <a:endParaRPr lang="en-US" sz="2800" dirty="0" smtClean="0">
              <a:solidFill>
                <a:srgbClr val="202124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3C4245"/>
                </a:solidFill>
                <a:latin typeface="Arial" panose="020B0604020202020204" pitchFamily="34" charset="0"/>
              </a:rPr>
              <a:t>I</a:t>
            </a:r>
            <a:r>
              <a:rPr lang="en-US" sz="2800" dirty="0" smtClean="0">
                <a:solidFill>
                  <a:srgbClr val="3C4245"/>
                </a:solidFill>
                <a:latin typeface="Arial" panose="020B0604020202020204" pitchFamily="34" charset="0"/>
              </a:rPr>
              <a:t>ndividuals </a:t>
            </a:r>
            <a:r>
              <a:rPr lang="en-US" sz="2800" dirty="0">
                <a:solidFill>
                  <a:srgbClr val="3C4245"/>
                </a:solidFill>
                <a:latin typeface="Arial" panose="020B0604020202020204" pitchFamily="34" charset="0"/>
              </a:rPr>
              <a:t>are unlikely to be able to directly control many of the determinants of health. </a:t>
            </a:r>
            <a:endParaRPr lang="en-US" sz="2800" dirty="0" smtClean="0">
              <a:solidFill>
                <a:srgbClr val="3C4245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3093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96214" y="112053"/>
            <a:ext cx="9208394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Risk factors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dirty="0"/>
              <a:t>A risk factor refers to an </a:t>
            </a:r>
            <a:r>
              <a:rPr lang="en-US" sz="2600" b="1" dirty="0">
                <a:solidFill>
                  <a:srgbClr val="002060"/>
                </a:solidFill>
              </a:rPr>
              <a:t>aspect of personal habits </a:t>
            </a:r>
            <a:r>
              <a:rPr lang="en-US" sz="2600" dirty="0"/>
              <a:t>or an </a:t>
            </a:r>
            <a:r>
              <a:rPr lang="en-US" sz="2600" b="1" dirty="0">
                <a:solidFill>
                  <a:srgbClr val="002060"/>
                </a:solidFill>
              </a:rPr>
              <a:t>environmental exposure</a:t>
            </a:r>
            <a:r>
              <a:rPr lang="en-US" sz="2600" b="1" dirty="0"/>
              <a:t>, </a:t>
            </a:r>
            <a:r>
              <a:rPr lang="en-US" sz="2600" dirty="0"/>
              <a:t>that is 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</a:rPr>
              <a:t>associated with an increased probability of occurrence of a </a:t>
            </a:r>
            <a:r>
              <a:rPr lang="en-US" sz="2600" b="1" dirty="0" smtClean="0">
                <a:solidFill>
                  <a:schemeClr val="accent1">
                    <a:lumMod val="50000"/>
                  </a:schemeClr>
                </a:solidFill>
              </a:rPr>
              <a:t>disease</a:t>
            </a:r>
          </a:p>
          <a:p>
            <a:endParaRPr lang="en-US" sz="26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dirty="0">
                <a:solidFill>
                  <a:srgbClr val="000000"/>
                </a:solidFill>
              </a:rPr>
              <a:t>A </a:t>
            </a:r>
            <a:r>
              <a:rPr lang="en-US" sz="2600" dirty="0" smtClean="0"/>
              <a:t>risk </a:t>
            </a:r>
            <a:r>
              <a:rPr lang="en-US" sz="2600" dirty="0"/>
              <a:t>factor </a:t>
            </a:r>
            <a:r>
              <a:rPr lang="en-US" sz="2600" dirty="0">
                <a:solidFill>
                  <a:srgbClr val="000000"/>
                </a:solidFill>
              </a:rPr>
              <a:t> is a characteristic, condition, or </a:t>
            </a:r>
            <a:r>
              <a:rPr lang="en-US" sz="2600" dirty="0" err="1">
                <a:solidFill>
                  <a:srgbClr val="000000"/>
                </a:solidFill>
              </a:rPr>
              <a:t>behaviour</a:t>
            </a:r>
            <a:r>
              <a:rPr lang="en-US" sz="2600" dirty="0">
                <a:solidFill>
                  <a:srgbClr val="000000"/>
                </a:solidFill>
              </a:rPr>
              <a:t> that increases the likelihood of getting a disease or injury. </a:t>
            </a:r>
            <a:r>
              <a:rPr lang="en-US" sz="2600" dirty="0"/>
              <a:t> </a:t>
            </a:r>
            <a:r>
              <a:rPr lang="en-US" sz="2600" dirty="0" smtClean="0"/>
              <a:t>Risk </a:t>
            </a:r>
            <a:r>
              <a:rPr lang="en-US" sz="2600" dirty="0" smtClean="0">
                <a:solidFill>
                  <a:srgbClr val="000000"/>
                </a:solidFill>
              </a:rPr>
              <a:t>factors </a:t>
            </a:r>
            <a:r>
              <a:rPr lang="en-US" sz="2600" dirty="0">
                <a:solidFill>
                  <a:srgbClr val="000000"/>
                </a:solidFill>
              </a:rPr>
              <a:t>are often presented individually, however in practice they do not occur alone. </a:t>
            </a:r>
            <a:endParaRPr lang="en-US" sz="2600" dirty="0" smtClean="0">
              <a:solidFill>
                <a:srgbClr val="00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dirty="0" smtClean="0">
                <a:solidFill>
                  <a:srgbClr val="000000"/>
                </a:solidFill>
              </a:rPr>
              <a:t>They </a:t>
            </a:r>
            <a:r>
              <a:rPr lang="en-US" sz="2600" dirty="0">
                <a:solidFill>
                  <a:srgbClr val="000000"/>
                </a:solidFill>
              </a:rPr>
              <a:t>often coexist and interact with one another</a:t>
            </a:r>
            <a:r>
              <a:rPr lang="en-US" sz="2600" dirty="0" smtClean="0">
                <a:solidFill>
                  <a:srgbClr val="000000"/>
                </a:solidFill>
              </a:rPr>
              <a:t>.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</a:rPr>
              <a:t>For example</a:t>
            </a:r>
            <a:r>
              <a:rPr lang="en-US" sz="2600" dirty="0">
                <a:solidFill>
                  <a:srgbClr val="000000"/>
                </a:solidFill>
              </a:rPr>
              <a:t>, </a:t>
            </a:r>
            <a:r>
              <a:rPr lang="en-US" sz="2400" i="1" dirty="0">
                <a:solidFill>
                  <a:schemeClr val="accent1">
                    <a:lumMod val="50000"/>
                  </a:schemeClr>
                </a:solidFill>
              </a:rPr>
              <a:t>physical inactivity will, over time, cause weight gain, high blood pressure and high cholesterol levels.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i="1" dirty="0">
                <a:solidFill>
                  <a:schemeClr val="accent1">
                    <a:lumMod val="50000"/>
                  </a:schemeClr>
                </a:solidFill>
              </a:rPr>
              <a:t>Together, these significantly increase the chance of developing</a:t>
            </a:r>
            <a:r>
              <a:rPr lang="en-US" sz="2600" dirty="0">
                <a:solidFill>
                  <a:srgbClr val="000000"/>
                </a:solidFill>
              </a:rPr>
              <a:t> </a:t>
            </a:r>
            <a:r>
              <a:rPr lang="en-US" sz="2600" b="1" dirty="0" smtClean="0">
                <a:solidFill>
                  <a:srgbClr val="FF0000"/>
                </a:solidFill>
              </a:rPr>
              <a:t>chronic heart </a:t>
            </a:r>
            <a:r>
              <a:rPr lang="en-US" sz="2600" b="1" dirty="0">
                <a:solidFill>
                  <a:srgbClr val="FF0000"/>
                </a:solidFill>
              </a:rPr>
              <a:t>diseases </a:t>
            </a:r>
            <a:r>
              <a:rPr lang="en-US" sz="2600" dirty="0">
                <a:solidFill>
                  <a:srgbClr val="000000"/>
                </a:solidFill>
              </a:rPr>
              <a:t>and </a:t>
            </a:r>
            <a:r>
              <a:rPr lang="en-US" sz="2600" b="1" dirty="0">
                <a:solidFill>
                  <a:srgbClr val="000000"/>
                </a:solidFill>
              </a:rPr>
              <a:t>other health related </a:t>
            </a:r>
            <a:r>
              <a:rPr lang="en-US" sz="2600" b="1" dirty="0" smtClean="0">
                <a:solidFill>
                  <a:srgbClr val="000000"/>
                </a:solidFill>
              </a:rPr>
              <a:t>problems</a:t>
            </a:r>
            <a:r>
              <a:rPr lang="en-US" sz="2600" dirty="0">
                <a:solidFill>
                  <a:srgbClr val="000000"/>
                </a:solidFill>
              </a:rPr>
              <a:t>. </a:t>
            </a:r>
            <a:endParaRPr lang="en-US" sz="2600" dirty="0" smtClean="0">
              <a:solidFill>
                <a:srgbClr val="00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dirty="0" smtClean="0">
                <a:solidFill>
                  <a:srgbClr val="000000"/>
                </a:solidFill>
              </a:rPr>
              <a:t>Ageing </a:t>
            </a:r>
            <a:r>
              <a:rPr lang="en-US" sz="2600" dirty="0">
                <a:solidFill>
                  <a:srgbClr val="000000"/>
                </a:solidFill>
              </a:rPr>
              <a:t>populations and longer life expectancy have led to an increase in long-term </a:t>
            </a:r>
            <a:r>
              <a:rPr lang="en-US" sz="2600" b="1" dirty="0">
                <a:solidFill>
                  <a:srgbClr val="FF0000"/>
                </a:solidFill>
              </a:rPr>
              <a:t>chronic </a:t>
            </a:r>
            <a:r>
              <a:rPr lang="en-US" sz="2600" dirty="0" smtClean="0">
                <a:solidFill>
                  <a:srgbClr val="000000"/>
                </a:solidFill>
              </a:rPr>
              <a:t>expensive-to-treat </a:t>
            </a:r>
            <a:r>
              <a:rPr lang="en-US" sz="2600" dirty="0">
                <a:solidFill>
                  <a:srgbClr val="000000"/>
                </a:solidFill>
              </a:rPr>
              <a:t>diseases </a:t>
            </a:r>
            <a:r>
              <a:rPr lang="en-US" sz="2600" dirty="0" smtClean="0">
                <a:solidFill>
                  <a:srgbClr val="000000"/>
                </a:solidFill>
              </a:rPr>
              <a:t>and </a:t>
            </a:r>
            <a:r>
              <a:rPr lang="en-MY" sz="2600" dirty="0" smtClean="0"/>
              <a:t>disabilities.</a:t>
            </a:r>
            <a:endParaRPr lang="en-US" sz="26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6439436" y="6446001"/>
            <a:ext cx="1557957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25954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8976575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b="1" dirty="0" smtClean="0"/>
              <a:t>Health </a:t>
            </a:r>
            <a:r>
              <a:rPr lang="en-US" sz="2600" b="1" dirty="0"/>
              <a:t>risk factors </a:t>
            </a:r>
            <a:r>
              <a:rPr lang="en-US" sz="2600" dirty="0"/>
              <a:t>are </a:t>
            </a:r>
            <a:r>
              <a:rPr lang="en-US" sz="2600" b="1" dirty="0">
                <a:solidFill>
                  <a:schemeClr val="tx2"/>
                </a:solidFill>
              </a:rPr>
              <a:t>attributes</a:t>
            </a:r>
            <a:r>
              <a:rPr lang="en-US" sz="2600" b="1" dirty="0"/>
              <a:t>, </a:t>
            </a:r>
            <a:r>
              <a:rPr lang="en-US" sz="2600" b="1" dirty="0">
                <a:solidFill>
                  <a:schemeClr val="tx2"/>
                </a:solidFill>
              </a:rPr>
              <a:t>characteristics</a:t>
            </a:r>
            <a:r>
              <a:rPr lang="en-US" sz="2600" b="1" dirty="0"/>
              <a:t> or </a:t>
            </a:r>
            <a:r>
              <a:rPr lang="en-US" sz="2600" b="1" dirty="0">
                <a:solidFill>
                  <a:schemeClr val="tx2"/>
                </a:solidFill>
              </a:rPr>
              <a:t>exposures</a:t>
            </a:r>
            <a:r>
              <a:rPr lang="en-US" sz="2600" b="1" dirty="0"/>
              <a:t> 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</a:rPr>
              <a:t>that increase the likelihood of a person developing a disease </a:t>
            </a:r>
            <a:r>
              <a:rPr lang="en-US" sz="2600" b="1" dirty="0" smtClean="0">
                <a:solidFill>
                  <a:schemeClr val="accent1">
                    <a:lumMod val="50000"/>
                  </a:schemeClr>
                </a:solidFill>
              </a:rPr>
              <a:t>or 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</a:rPr>
              <a:t>health disorder.</a:t>
            </a:r>
            <a:r>
              <a:rPr lang="en-US" sz="2600" dirty="0"/>
              <a:t> </a:t>
            </a:r>
            <a:endParaRPr lang="en-US" sz="26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600" b="1" dirty="0" err="1" smtClean="0"/>
              <a:t>Behavioural</a:t>
            </a:r>
            <a:r>
              <a:rPr lang="en-US" sz="2600" b="1" dirty="0"/>
              <a:t> risk factors are those that individuals have the most ability to modify</a:t>
            </a:r>
            <a:r>
              <a:rPr lang="en-US" sz="2600" dirty="0"/>
              <a:t>. </a:t>
            </a:r>
            <a:endParaRPr lang="en-US" sz="26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600" dirty="0" smtClean="0"/>
              <a:t>Biomedical</a:t>
            </a:r>
            <a:r>
              <a:rPr lang="en-US" sz="2600" dirty="0"/>
              <a:t> risk factors are bodily states that are often influenced by </a:t>
            </a:r>
            <a:r>
              <a:rPr lang="en-US" sz="2600" dirty="0" err="1"/>
              <a:t>behavioural</a:t>
            </a:r>
            <a:r>
              <a:rPr lang="en-US" sz="2600" dirty="0"/>
              <a:t> risk factors.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b="1" dirty="0"/>
              <a:t>Since risk factors can usually be </a:t>
            </a:r>
            <a:r>
              <a:rPr lang="en-US" sz="2600" b="1" dirty="0">
                <a:solidFill>
                  <a:srgbClr val="FF0000"/>
                </a:solidFill>
              </a:rPr>
              <a:t>modified*</a:t>
            </a:r>
            <a:r>
              <a:rPr lang="en-US" sz="2600" dirty="0"/>
              <a:t>,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600" dirty="0"/>
              <a:t>intervening to alter them in a </a:t>
            </a:r>
            <a:r>
              <a:rPr lang="en-US" sz="2600" dirty="0" err="1"/>
              <a:t>favourable</a:t>
            </a:r>
            <a:r>
              <a:rPr lang="en-US" sz="2600" dirty="0"/>
              <a:t> direction can reduce </a:t>
            </a:r>
            <a:endParaRPr lang="en-US" sz="2600" dirty="0" smtClean="0"/>
          </a:p>
          <a:p>
            <a:r>
              <a:rPr lang="en-US" sz="2600" dirty="0"/>
              <a:t> </a:t>
            </a:r>
            <a:r>
              <a:rPr lang="en-US" sz="2600" dirty="0" smtClean="0"/>
              <a:t>   the </a:t>
            </a:r>
            <a:r>
              <a:rPr lang="en-US" sz="2600" dirty="0"/>
              <a:t>probability of occurrence of disease.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dirty="0"/>
              <a:t>The impact of </a:t>
            </a:r>
            <a:r>
              <a:rPr lang="en-US" sz="2600" b="1" dirty="0"/>
              <a:t>these interventions </a:t>
            </a:r>
            <a:r>
              <a:rPr lang="en-US" sz="2600" dirty="0"/>
              <a:t>can be determined by repeated measures using the same </a:t>
            </a:r>
            <a:r>
              <a:rPr lang="en-US" sz="2600" dirty="0">
                <a:solidFill>
                  <a:srgbClr val="FF0000"/>
                </a:solidFill>
              </a:rPr>
              <a:t>methods</a:t>
            </a:r>
            <a:r>
              <a:rPr lang="en-US" sz="2600" dirty="0"/>
              <a:t> and </a:t>
            </a:r>
            <a:r>
              <a:rPr lang="en-US" sz="2600" dirty="0">
                <a:solidFill>
                  <a:srgbClr val="FF0000"/>
                </a:solidFill>
              </a:rPr>
              <a:t>definitions</a:t>
            </a:r>
            <a:r>
              <a:rPr lang="en-US" sz="2600" dirty="0"/>
              <a:t>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600" b="1" i="1" dirty="0" smtClean="0">
                <a:solidFill>
                  <a:srgbClr val="002060"/>
                </a:solidFill>
              </a:rPr>
              <a:t>Not </a:t>
            </a:r>
            <a:r>
              <a:rPr lang="en-US" sz="2600" b="1" i="1" dirty="0">
                <a:solidFill>
                  <a:srgbClr val="002060"/>
                </a:solidFill>
              </a:rPr>
              <a:t>all risk factors are modifiable</a:t>
            </a:r>
            <a:r>
              <a:rPr lang="en-US" sz="2600" i="1" dirty="0">
                <a:solidFill>
                  <a:srgbClr val="002060"/>
                </a:solidFill>
              </a:rPr>
              <a:t>, therefore it is important to distinguish between modifiable and unmodifiable or less liable to </a:t>
            </a:r>
            <a:r>
              <a:rPr lang="en-US" sz="2600" i="1" dirty="0" smtClean="0">
                <a:solidFill>
                  <a:srgbClr val="002060"/>
                </a:solidFill>
              </a:rPr>
              <a:t>modification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600" dirty="0"/>
              <a:t>In general, </a:t>
            </a:r>
            <a:r>
              <a:rPr lang="en-US" sz="2600" b="1" dirty="0"/>
              <a:t> risk </a:t>
            </a:r>
            <a:r>
              <a:rPr lang="en-US" sz="2600" dirty="0" smtClean="0"/>
              <a:t>factors </a:t>
            </a:r>
            <a:r>
              <a:rPr lang="en-US" sz="2600" dirty="0"/>
              <a:t>can be </a:t>
            </a:r>
            <a:r>
              <a:rPr lang="en-US" sz="2600" dirty="0" err="1"/>
              <a:t>categorised</a:t>
            </a:r>
            <a:r>
              <a:rPr lang="en-US" sz="2600" dirty="0"/>
              <a:t> into the following groups</a:t>
            </a:r>
            <a:r>
              <a:rPr lang="en-US" sz="2600" dirty="0" smtClean="0"/>
              <a:t>:</a:t>
            </a:r>
            <a:endParaRPr lang="en-US" sz="26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2421229" y="6409563"/>
            <a:ext cx="609170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1362369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986" y="104438"/>
            <a:ext cx="8867104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In general, </a:t>
            </a:r>
            <a:r>
              <a:rPr lang="en-US" sz="2400" b="1" dirty="0"/>
              <a:t> risk </a:t>
            </a:r>
            <a:r>
              <a:rPr lang="en-US" sz="2400" dirty="0"/>
              <a:t>factors can be </a:t>
            </a:r>
            <a:r>
              <a:rPr lang="en-US" sz="2400" dirty="0" err="1"/>
              <a:t>categorised</a:t>
            </a:r>
            <a:r>
              <a:rPr lang="en-US" sz="2400" dirty="0"/>
              <a:t> into the following groups:</a:t>
            </a:r>
            <a:endParaRPr lang="en-US" sz="2400" dirty="0">
              <a:solidFill>
                <a:srgbClr val="00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err="1"/>
              <a:t>Behavioural</a:t>
            </a: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Physiological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Demographic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Environmental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Genetic</a:t>
            </a:r>
            <a:endParaRPr lang="en-US" b="1" dirty="0">
              <a:solidFill>
                <a:srgbClr val="1B4178"/>
              </a:solidFill>
              <a:latin typeface="Montserrat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600" b="1" dirty="0" err="1" smtClean="0">
                <a:solidFill>
                  <a:srgbClr val="FF0000"/>
                </a:solidFill>
              </a:rPr>
              <a:t>Behavioural</a:t>
            </a:r>
            <a:r>
              <a:rPr lang="en-US" sz="2600" b="1" dirty="0" smtClean="0">
                <a:solidFill>
                  <a:srgbClr val="FF0000"/>
                </a:solidFill>
              </a:rPr>
              <a:t> </a:t>
            </a:r>
            <a:r>
              <a:rPr lang="en-US" sz="2600" b="1" dirty="0">
                <a:solidFill>
                  <a:srgbClr val="FF0000"/>
                </a:solidFill>
              </a:rPr>
              <a:t>risk factors</a:t>
            </a:r>
          </a:p>
          <a:p>
            <a:r>
              <a:rPr lang="en-US" sz="2600" dirty="0" err="1">
                <a:solidFill>
                  <a:srgbClr val="000000"/>
                </a:solidFill>
              </a:rPr>
              <a:t>Behavioural</a:t>
            </a:r>
            <a:r>
              <a:rPr lang="en-US" sz="2600" dirty="0">
                <a:solidFill>
                  <a:srgbClr val="000000"/>
                </a:solidFill>
              </a:rPr>
              <a:t> </a:t>
            </a:r>
            <a:r>
              <a:rPr lang="en-US" sz="2600" b="1" dirty="0">
                <a:solidFill>
                  <a:srgbClr val="1B4178"/>
                </a:solidFill>
              </a:rPr>
              <a:t> risk </a:t>
            </a:r>
            <a:r>
              <a:rPr lang="en-US" sz="2600" dirty="0" smtClean="0">
                <a:solidFill>
                  <a:srgbClr val="000000"/>
                </a:solidFill>
              </a:rPr>
              <a:t>factors </a:t>
            </a:r>
            <a:r>
              <a:rPr lang="en-US" sz="2600" dirty="0">
                <a:solidFill>
                  <a:srgbClr val="000000"/>
                </a:solidFill>
              </a:rPr>
              <a:t>usually relate to ‘actions’ that the individual has chosen to take. They can therefore be eliminated or reduced through lifestyle or </a:t>
            </a:r>
            <a:r>
              <a:rPr lang="en-US" sz="2600" dirty="0" err="1">
                <a:solidFill>
                  <a:srgbClr val="000000"/>
                </a:solidFill>
              </a:rPr>
              <a:t>behavioural</a:t>
            </a:r>
            <a:r>
              <a:rPr lang="en-US" sz="2600" dirty="0">
                <a:solidFill>
                  <a:srgbClr val="000000"/>
                </a:solidFill>
              </a:rPr>
              <a:t> choices. </a:t>
            </a:r>
            <a:r>
              <a:rPr lang="en-US" dirty="0">
                <a:solidFill>
                  <a:srgbClr val="000000"/>
                </a:solidFill>
              </a:rPr>
              <a:t>Examples include: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0000"/>
                </a:solidFill>
              </a:rPr>
              <a:t>smoking tobacco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0000"/>
                </a:solidFill>
              </a:rPr>
              <a:t>drinking too much alcohol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0000"/>
                </a:solidFill>
              </a:rPr>
              <a:t>nutritional choices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0000"/>
                </a:solidFill>
              </a:rPr>
              <a:t>physical inactivity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0000"/>
                </a:solidFill>
              </a:rPr>
              <a:t>spending too much time in the sun without proper protection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0000"/>
                </a:solidFill>
              </a:rPr>
              <a:t>not having certain </a:t>
            </a:r>
            <a:r>
              <a:rPr lang="en-US" sz="2600" dirty="0" smtClean="0">
                <a:solidFill>
                  <a:srgbClr val="000000"/>
                </a:solidFill>
              </a:rPr>
              <a:t>vaccinations</a:t>
            </a:r>
          </a:p>
          <a:p>
            <a:pPr indent="-457200">
              <a:buFont typeface="Wingdings" panose="05000000000000000000" pitchFamily="2" charset="2"/>
              <a:buChar char="§"/>
            </a:pPr>
            <a:r>
              <a:rPr lang="en-US" sz="2600" dirty="0"/>
              <a:t>unprotected sex</a:t>
            </a:r>
            <a:r>
              <a:rPr lang="en-US" sz="2600" dirty="0" smtClean="0"/>
              <a:t>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33086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5911"/>
            <a:ext cx="9234152" cy="8987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</a:rPr>
              <a:t>    Physiological </a:t>
            </a:r>
            <a:r>
              <a:rPr lang="en-US" sz="2600" b="1" dirty="0">
                <a:solidFill>
                  <a:srgbClr val="FF0000"/>
                </a:solidFill>
              </a:rPr>
              <a:t>risk factors</a:t>
            </a:r>
          </a:p>
          <a:p>
            <a:r>
              <a:rPr lang="en-US" sz="2600" dirty="0"/>
              <a:t>Physiological </a:t>
            </a:r>
            <a:r>
              <a:rPr lang="en-US" sz="2600" b="1" dirty="0"/>
              <a:t> risk </a:t>
            </a:r>
            <a:r>
              <a:rPr lang="en-US" sz="2600" dirty="0" smtClean="0"/>
              <a:t>factors </a:t>
            </a:r>
            <a:r>
              <a:rPr lang="en-US" sz="2600" dirty="0"/>
              <a:t>are those relating to an individual’s body or biology. They may be influenced by a combination of genetic, lifestyle and other broad factors. Examples include: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600" dirty="0"/>
              <a:t>being overweight or obese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600" dirty="0"/>
              <a:t>high blood pressure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600" dirty="0"/>
              <a:t>high blood cholesterol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600" dirty="0"/>
              <a:t>high blood sugar (glucose).</a:t>
            </a:r>
          </a:p>
          <a:p>
            <a:r>
              <a:rPr lang="en-US" sz="2600" b="1" dirty="0" smtClean="0">
                <a:solidFill>
                  <a:srgbClr val="FF0000"/>
                </a:solidFill>
              </a:rPr>
              <a:t>    Demographic </a:t>
            </a:r>
            <a:r>
              <a:rPr lang="en-US" sz="2600" b="1" dirty="0">
                <a:solidFill>
                  <a:srgbClr val="FF0000"/>
                </a:solidFill>
              </a:rPr>
              <a:t>risk factors</a:t>
            </a:r>
          </a:p>
          <a:p>
            <a:r>
              <a:rPr lang="en-US" sz="2600" dirty="0" smtClean="0"/>
              <a:t>  Demographic</a:t>
            </a:r>
            <a:r>
              <a:rPr lang="en-US" sz="2600" b="1" dirty="0" smtClean="0"/>
              <a:t> </a:t>
            </a:r>
            <a:r>
              <a:rPr lang="en-US" sz="2600" b="1" dirty="0"/>
              <a:t>risk </a:t>
            </a:r>
            <a:r>
              <a:rPr lang="en-US" sz="2600" dirty="0"/>
              <a:t> factors are those that relate to the overall population. Examples include: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600" dirty="0"/>
              <a:t>age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600" dirty="0"/>
              <a:t>gender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600" dirty="0"/>
              <a:t>population subgroups, such as occupation, religion, or income.</a:t>
            </a:r>
          </a:p>
          <a:p>
            <a:endParaRPr lang="en-US" sz="2600" b="1" dirty="0" smtClean="0"/>
          </a:p>
          <a:p>
            <a:endParaRPr lang="en-US" sz="2600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0604913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1668" y="184054"/>
            <a:ext cx="9002332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</a:rPr>
              <a:t>Environmental risk factors</a:t>
            </a:r>
          </a:p>
          <a:p>
            <a:r>
              <a:rPr lang="en-US" sz="2600" dirty="0" smtClean="0"/>
              <a:t>Environmental </a:t>
            </a:r>
            <a:r>
              <a:rPr lang="en-US" sz="2600" b="1" dirty="0"/>
              <a:t> risk </a:t>
            </a:r>
            <a:r>
              <a:rPr lang="en-US" sz="2600" dirty="0" smtClean="0"/>
              <a:t>factors cover a wide range of topics such as social, economic, cultural and political factors as well as physical, chemical and biological factors. Examples include: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600" dirty="0" smtClean="0"/>
              <a:t>access to clean water and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600" dirty="0" smtClean="0"/>
              <a:t>sanitation </a:t>
            </a:r>
            <a:r>
              <a:rPr lang="en-US" sz="2600" b="1" dirty="0"/>
              <a:t>risk </a:t>
            </a:r>
            <a:r>
              <a:rPr lang="en-US" sz="2600" dirty="0" smtClean="0"/>
              <a:t> in the workplace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600" dirty="0" smtClean="0"/>
              <a:t>air pollution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600" dirty="0" smtClean="0"/>
              <a:t>social settings.</a:t>
            </a:r>
          </a:p>
          <a:p>
            <a:r>
              <a:rPr lang="en-US" sz="2600" b="1" dirty="0" smtClean="0">
                <a:solidFill>
                  <a:srgbClr val="FF0000"/>
                </a:solidFill>
              </a:rPr>
              <a:t>Genetic risk factors</a:t>
            </a:r>
          </a:p>
          <a:p>
            <a:r>
              <a:rPr lang="en-US" sz="2600" dirty="0" smtClean="0"/>
              <a:t>Genetic</a:t>
            </a:r>
            <a:r>
              <a:rPr lang="en-US" sz="2600" b="1" dirty="0"/>
              <a:t> risk </a:t>
            </a:r>
            <a:r>
              <a:rPr lang="en-US" sz="2600" dirty="0" smtClean="0"/>
              <a:t> factors are based on an individual’s genes.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dirty="0" smtClean="0"/>
              <a:t> Some diseases, such as cystic fibrosis and muscular dystrophy, come entirely from an individual’s ‘genetic make-up’.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dirty="0" smtClean="0"/>
              <a:t> Many other diseases, such as asthma or diabetes, </a:t>
            </a:r>
            <a:r>
              <a:rPr lang="en-US" sz="2600" b="1" dirty="0" smtClean="0">
                <a:solidFill>
                  <a:schemeClr val="accent1">
                    <a:lumMod val="50000"/>
                  </a:schemeClr>
                </a:solidFill>
              </a:rPr>
              <a:t>reflect the interaction between the genes </a:t>
            </a:r>
            <a:r>
              <a:rPr lang="en-US" sz="2600" dirty="0" smtClean="0"/>
              <a:t>of the individual </a:t>
            </a:r>
            <a:r>
              <a:rPr lang="en-US" sz="2600" b="1" dirty="0" smtClean="0"/>
              <a:t>and </a:t>
            </a:r>
            <a:r>
              <a:rPr lang="en-US" sz="2600" b="1" dirty="0" smtClean="0">
                <a:solidFill>
                  <a:schemeClr val="accent1">
                    <a:lumMod val="50000"/>
                  </a:schemeClr>
                </a:solidFill>
              </a:rPr>
              <a:t>environmental factors</a:t>
            </a:r>
            <a:r>
              <a:rPr lang="en-US" sz="2600" dirty="0" smtClean="0"/>
              <a:t>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dirty="0" smtClean="0"/>
              <a:t> Other diseases, like sickle cell </a:t>
            </a:r>
            <a:r>
              <a:rPr lang="en-US" sz="2600" dirty="0" err="1" smtClean="0"/>
              <a:t>anaemia</a:t>
            </a:r>
            <a:r>
              <a:rPr lang="en-US" sz="2600" dirty="0" smtClean="0"/>
              <a:t>, are more prevalent in certain population subgroups.</a:t>
            </a:r>
            <a:endParaRPr lang="en-US" sz="2600" strike="sngStrike" dirty="0" smtClean="0"/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720969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41604" y="316520"/>
            <a:ext cx="46784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/>
              <a:t>Epidemiological  triad</a:t>
            </a:r>
            <a:endParaRPr lang="ar-JO" sz="4000" dirty="0"/>
          </a:p>
        </p:txBody>
      </p:sp>
      <p:sp>
        <p:nvSpPr>
          <p:cNvPr id="5" name="Isosceles Triangle 4"/>
          <p:cNvSpPr/>
          <p:nvPr/>
        </p:nvSpPr>
        <p:spPr>
          <a:xfrm>
            <a:off x="2792629" y="1859922"/>
            <a:ext cx="4715754" cy="3466027"/>
          </a:xfrm>
          <a:prstGeom prst="triangle">
            <a:avLst>
              <a:gd name="adj" fmla="val 49472"/>
            </a:avLst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508383" y="4862309"/>
            <a:ext cx="953038" cy="463640"/>
          </a:xfrm>
          <a:prstGeom prst="rect">
            <a:avLst/>
          </a:prstGeom>
          <a:pattFill prst="smCheck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host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5491" y="4869283"/>
            <a:ext cx="2537138" cy="508179"/>
          </a:xfrm>
          <a:prstGeom prst="rect">
            <a:avLst/>
          </a:prstGeom>
          <a:pattFill prst="wdDn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environment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45198" y="1519706"/>
            <a:ext cx="1295400" cy="53339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agent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14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8942" y="333708"/>
            <a:ext cx="880914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Measuring risk factors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/>
              <a:t>Risk </a:t>
            </a:r>
            <a:r>
              <a:rPr lang="en-US" sz="2800" dirty="0" smtClean="0"/>
              <a:t>factors </a:t>
            </a:r>
            <a:r>
              <a:rPr lang="en-US" sz="2800" dirty="0"/>
              <a:t>can include tobacco and alcohol use, diet, physical activity, blood pressure and obesity</a:t>
            </a:r>
          </a:p>
          <a:p>
            <a:r>
              <a:rPr lang="en-US" sz="2800" b="1" dirty="0">
                <a:solidFill>
                  <a:srgbClr val="002060"/>
                </a:solidFill>
              </a:rPr>
              <a:t>Since risk factors can be used to predict future disease, their measurement at a population level is important</a:t>
            </a:r>
            <a:r>
              <a:rPr lang="en-US" sz="2800" dirty="0"/>
              <a:t>, but also challenging.</a:t>
            </a:r>
          </a:p>
          <a:p>
            <a:r>
              <a:rPr lang="en-US" sz="2800" dirty="0"/>
              <a:t>Tobacco use can be measured</a:t>
            </a:r>
          </a:p>
          <a:p>
            <a:pPr lvl="1" indent="-457200">
              <a:buFont typeface="Wingdings" panose="05000000000000000000" pitchFamily="2" charset="2"/>
              <a:buChar char="Ø"/>
            </a:pPr>
            <a:r>
              <a:rPr lang="en-US" sz="2800" dirty="0"/>
              <a:t> </a:t>
            </a:r>
            <a:r>
              <a:rPr lang="en-US" sz="2800" b="1" dirty="0"/>
              <a:t>by self-reported exposure (yes/no), </a:t>
            </a:r>
            <a:endParaRPr lang="en-US" sz="2800" b="1" dirty="0" smtClean="0"/>
          </a:p>
          <a:p>
            <a:pPr lvl="1" indent="-457200">
              <a:buFont typeface="Wingdings" panose="05000000000000000000" pitchFamily="2" charset="2"/>
              <a:buChar char="Ø"/>
            </a:pPr>
            <a:r>
              <a:rPr lang="en-US" sz="2800" b="1" dirty="0" smtClean="0"/>
              <a:t>quantity </a:t>
            </a:r>
            <a:r>
              <a:rPr lang="en-US" sz="2800" b="1" dirty="0"/>
              <a:t>of cigarettes smoked, or </a:t>
            </a:r>
          </a:p>
          <a:p>
            <a:pPr lvl="1" indent="-457200">
              <a:buFont typeface="Wingdings" panose="05000000000000000000" pitchFamily="2" charset="2"/>
              <a:buChar char="Ø"/>
            </a:pPr>
            <a:r>
              <a:rPr lang="en-US" sz="2800" b="1" dirty="0"/>
              <a:t>by biological markers (serum </a:t>
            </a:r>
            <a:r>
              <a:rPr lang="en-US" sz="2800" b="1" dirty="0" smtClean="0"/>
              <a:t>cotinine</a:t>
            </a:r>
          </a:p>
          <a:p>
            <a:r>
              <a:rPr lang="en-US" sz="2800" dirty="0"/>
              <a:t>However, different surveys use </a:t>
            </a:r>
            <a:r>
              <a:rPr lang="en-US" sz="2800" dirty="0">
                <a:solidFill>
                  <a:srgbClr val="FF0000"/>
                </a:solidFill>
              </a:rPr>
              <a:t>different methods</a:t>
            </a:r>
            <a:r>
              <a:rPr lang="en-US" sz="2800" dirty="0"/>
              <a:t>, </a:t>
            </a:r>
          </a:p>
          <a:p>
            <a:r>
              <a:rPr lang="en-US" sz="2800" dirty="0"/>
              <a:t>often with different measurement </a:t>
            </a:r>
            <a:r>
              <a:rPr lang="en-US" sz="2800" dirty="0">
                <a:solidFill>
                  <a:srgbClr val="FF0000"/>
                </a:solidFill>
              </a:rPr>
              <a:t>techniques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criteria </a:t>
            </a:r>
          </a:p>
          <a:p>
            <a:pPr marL="0" lvl="1"/>
            <a:r>
              <a:rPr lang="en-US" sz="2800" b="1" dirty="0">
                <a:solidFill>
                  <a:srgbClr val="002060"/>
                </a:solidFill>
              </a:rPr>
              <a:t>for detecting a risk factor or </a:t>
            </a:r>
            <a:r>
              <a:rPr lang="en-US" sz="2800" dirty="0" smtClean="0"/>
              <a:t>clinical outcome (for example, diabetes or hypertension). </a:t>
            </a:r>
          </a:p>
        </p:txBody>
      </p:sp>
    </p:spTree>
    <p:extLst>
      <p:ext uri="{BB962C8B-B14F-4D97-AF65-F5344CB8AC3E}">
        <p14:creationId xmlns:p14="http://schemas.microsoft.com/office/powerpoint/2010/main" val="31997399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0"/>
            <a:ext cx="8229600" cy="990600"/>
          </a:xfrm>
          <a:ln>
            <a:miter lim="800000"/>
            <a:headEnd/>
            <a:tailEnd/>
          </a:ln>
          <a:extLst/>
        </p:spPr>
        <p:txBody>
          <a:bodyPr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 you for attention </a:t>
            </a:r>
          </a:p>
        </p:txBody>
      </p:sp>
      <p:pic>
        <p:nvPicPr>
          <p:cNvPr id="56323" name="Picture 10" descr="MPj0399639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94" y="765174"/>
            <a:ext cx="8964612" cy="609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4" name="Picture 6" descr="picture of physical exercise  - healthy habits post it illustration design over white - JPG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5" y="2636911"/>
            <a:ext cx="2231926" cy="2901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77423E9D-676A-4423-8516-226D1EB8E176}" type="slidenum">
              <a:rPr lang="ar-SA" smtClean="0"/>
              <a:pPr eaLnBrk="1" hangingPunct="1"/>
              <a:t>31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6869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304" y="143324"/>
            <a:ext cx="8963696" cy="61234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800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Germ theory of disease</a:t>
            </a:r>
            <a:endParaRPr lang="en-US" sz="2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During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  <a:t>19th and the early part of 20th </a:t>
            </a: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</a:rPr>
              <a:t>century</a:t>
            </a:r>
            <a:r>
              <a:rPr lang="en-US" sz="2600" dirty="0" smtClean="0"/>
              <a:t>,</a:t>
            </a:r>
            <a:r>
              <a:rPr lang="en-US" sz="2600" dirty="0" smtClean="0">
                <a:ea typeface="Calibri" panose="020F0502020204030204" pitchFamily="34" charset="0"/>
                <a:cs typeface="Arial" panose="020B0604020202020204" pitchFamily="34" charset="0"/>
              </a:rPr>
              <a:t> this </a:t>
            </a:r>
            <a:r>
              <a:rPr lang="en-US" sz="2600" dirty="0">
                <a:ea typeface="Calibri" panose="020F0502020204030204" pitchFamily="34" charset="0"/>
                <a:cs typeface="Arial" panose="020B0604020202020204" pitchFamily="34" charset="0"/>
              </a:rPr>
              <a:t>concept</a:t>
            </a:r>
            <a:r>
              <a:rPr lang="en-US" sz="2600" dirty="0" smtClean="0"/>
              <a:t> </a:t>
            </a:r>
          </a:p>
          <a:p>
            <a:r>
              <a:rPr lang="en-US" sz="2800" dirty="0" smtClean="0"/>
              <a:t>Referred </a:t>
            </a:r>
            <a:r>
              <a:rPr lang="en-US" sz="2800" dirty="0"/>
              <a:t>to as a   </a:t>
            </a:r>
            <a:r>
              <a:rPr lang="en-US" sz="2800" b="1" dirty="0"/>
              <a:t>one-to-one </a:t>
            </a:r>
            <a:r>
              <a:rPr lang="en-US" sz="2800" dirty="0"/>
              <a:t>relationship between causal agent and disease</a:t>
            </a:r>
            <a:r>
              <a:rPr lang="en-US" dirty="0"/>
              <a:t>.</a:t>
            </a:r>
          </a:p>
          <a:p>
            <a:pPr rtl="1"/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disease model accordingly is :</a:t>
            </a:r>
          </a:p>
          <a:p>
            <a:pPr>
              <a:lnSpc>
                <a:spcPct val="107000"/>
              </a:lnSpc>
            </a:pPr>
            <a:r>
              <a:rPr lang="en-US" sz="2800" dirty="0">
                <a:ea typeface="Calibri" panose="020F0502020204030204" pitchFamily="34" charset="0"/>
                <a:cs typeface="Arial" panose="020B0604020202020204" pitchFamily="34" charset="0"/>
              </a:rPr>
              <a:t>Disease agent       </a:t>
            </a:r>
            <a:r>
              <a:rPr lang="en-US" sz="2800" dirty="0" smtClean="0">
                <a:ea typeface="Calibri" panose="020F0502020204030204" pitchFamily="34" charset="0"/>
                <a:cs typeface="Arial" panose="020B0604020202020204" pitchFamily="34" charset="0"/>
              </a:rPr>
              <a:t>  Man           Disease</a:t>
            </a:r>
            <a:endParaRPr lang="en-US" sz="2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The germ theory </a:t>
            </a:r>
            <a:r>
              <a:rPr lang="en-US" sz="2800" dirty="0">
                <a:ea typeface="Calibri" panose="020F0502020204030204" pitchFamily="34" charset="0"/>
              </a:rPr>
              <a:t>of disease, though it was a revolutionary concept, </a:t>
            </a:r>
            <a:r>
              <a:rPr lang="en-US" sz="2800" b="1" dirty="0" smtClean="0">
                <a:ea typeface="Calibri" panose="020F0502020204030204" pitchFamily="34" charset="0"/>
              </a:rPr>
              <a:t>led </a:t>
            </a:r>
            <a:r>
              <a:rPr lang="en-US" sz="2800" b="1" dirty="0">
                <a:ea typeface="Calibri" panose="020F0502020204030204" pitchFamily="34" charset="0"/>
              </a:rPr>
              <a:t>many epidemiologists to </a:t>
            </a:r>
            <a:endParaRPr lang="en-US" sz="2800" b="1" dirty="0" smtClean="0">
              <a:ea typeface="Calibri" panose="020F05020202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take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one-sided view of disease causation. </a:t>
            </a:r>
          </a:p>
          <a:p>
            <a:r>
              <a:rPr lang="en-US" sz="2600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That is, they could not think beyond the germ theory of disease. </a:t>
            </a:r>
            <a:endParaRPr lang="en-US" sz="2600" b="1" dirty="0" smtClean="0">
              <a:solidFill>
                <a:schemeClr val="accent5">
                  <a:lumMod val="75000"/>
                </a:schemeClr>
              </a:solidFill>
              <a:ea typeface="Calibri" panose="020F0502020204030204" pitchFamily="34" charset="0"/>
            </a:endParaRPr>
          </a:p>
          <a:p>
            <a:endParaRPr lang="en-US" sz="2800" dirty="0" smtClean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 smtClean="0"/>
              <a:t>It </a:t>
            </a:r>
            <a:r>
              <a:rPr lang="en-US" sz="2800" b="1" dirty="0"/>
              <a:t>is now recognized </a:t>
            </a:r>
            <a:r>
              <a:rPr lang="en-US" sz="2800" dirty="0"/>
              <a:t>that a </a:t>
            </a:r>
            <a:r>
              <a:rPr lang="en-US" sz="2800" b="1" dirty="0">
                <a:solidFill>
                  <a:srgbClr val="C00000"/>
                </a:solidFill>
              </a:rPr>
              <a:t>disease is rarely caused by a single agent alone</a:t>
            </a:r>
            <a:r>
              <a:rPr lang="en-US" sz="2800" b="1" dirty="0"/>
              <a:t>, </a:t>
            </a:r>
            <a:r>
              <a:rPr lang="en-US" sz="2800" dirty="0"/>
              <a:t>but rather </a:t>
            </a:r>
            <a:r>
              <a:rPr lang="en-US" sz="2800" b="1" dirty="0">
                <a:solidFill>
                  <a:srgbClr val="942C80"/>
                </a:solidFill>
              </a:rPr>
              <a:t>depends upon a number of factors which contribute to its occurrence</a:t>
            </a:r>
            <a:r>
              <a:rPr lang="en-US" sz="2800" dirty="0">
                <a:solidFill>
                  <a:srgbClr val="942C80"/>
                </a:solidFill>
              </a:rPr>
              <a:t>. </a:t>
            </a:r>
          </a:p>
        </p:txBody>
      </p:sp>
      <p:sp>
        <p:nvSpPr>
          <p:cNvPr id="3" name="Right Arrow 2"/>
          <p:cNvSpPr/>
          <p:nvPr/>
        </p:nvSpPr>
        <p:spPr>
          <a:xfrm>
            <a:off x="2311758" y="2537134"/>
            <a:ext cx="650383" cy="3219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4" name="Right Arrow 3"/>
          <p:cNvSpPr/>
          <p:nvPr/>
        </p:nvSpPr>
        <p:spPr>
          <a:xfrm>
            <a:off x="3726287" y="2537133"/>
            <a:ext cx="794198" cy="32197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46651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197972"/>
            <a:ext cx="9053848" cy="6478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b="1" dirty="0" smtClean="0">
                <a:solidFill>
                  <a:srgbClr val="0070C0"/>
                </a:solidFill>
              </a:rPr>
              <a:t>The </a:t>
            </a:r>
            <a:r>
              <a:rPr lang="en-US" sz="2600" b="1" dirty="0">
                <a:solidFill>
                  <a:srgbClr val="0070C0"/>
                </a:solidFill>
              </a:rPr>
              <a:t>germ theory of disease has many limitations</a:t>
            </a:r>
            <a:r>
              <a:rPr lang="en-US" sz="2600" b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sz="2600" dirty="0" smtClean="0"/>
              <a:t>   </a:t>
            </a:r>
            <a:r>
              <a:rPr lang="en-US" sz="2600" dirty="0"/>
              <a:t>For example, it is well-known, that </a:t>
            </a:r>
            <a:r>
              <a:rPr lang="en-US" sz="2600" b="1" dirty="0"/>
              <a:t>not everyone exposed </a:t>
            </a:r>
            <a:r>
              <a:rPr lang="en-US" sz="2600" dirty="0"/>
              <a:t>to </a:t>
            </a:r>
            <a:r>
              <a:rPr lang="en-US" sz="2600" dirty="0" smtClean="0"/>
              <a:t>TB</a:t>
            </a:r>
          </a:p>
          <a:p>
            <a:pPr algn="ctr"/>
            <a:r>
              <a:rPr lang="en-US" sz="2600" dirty="0" smtClean="0"/>
              <a:t>     develops </a:t>
            </a:r>
            <a:r>
              <a:rPr lang="en-US" sz="2600" dirty="0"/>
              <a:t>tuberculosis. The same exposure, however, </a:t>
            </a:r>
            <a:r>
              <a:rPr lang="en-US" sz="2600" dirty="0" smtClean="0"/>
              <a:t> in </a:t>
            </a:r>
            <a:r>
              <a:rPr lang="en-US" sz="2600" dirty="0"/>
              <a:t>an undernourished or otherwise susceptible person may result in clinical disease. </a:t>
            </a:r>
            <a:endParaRPr lang="en-US" sz="26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b="1" dirty="0"/>
              <a:t>Therefore</a:t>
            </a:r>
            <a:r>
              <a:rPr lang="en-US" sz="2600" dirty="0"/>
              <a:t>, modern medicine has </a:t>
            </a:r>
            <a:r>
              <a:rPr lang="en-US" sz="2600" b="1" dirty="0"/>
              <a:t>moved away </a:t>
            </a:r>
            <a:r>
              <a:rPr lang="en-US" sz="2600" dirty="0"/>
              <a:t>from the strict adherence to the </a:t>
            </a:r>
            <a:r>
              <a:rPr lang="en-US" sz="2600" b="1" dirty="0"/>
              <a:t>germ theory </a:t>
            </a:r>
            <a:r>
              <a:rPr lang="en-US" sz="2600" dirty="0"/>
              <a:t>of </a:t>
            </a:r>
            <a:r>
              <a:rPr lang="en-US" sz="2600" dirty="0" smtClean="0"/>
              <a:t>disease</a:t>
            </a:r>
            <a:endParaRPr lang="en-US" sz="26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b="1" dirty="0" smtClean="0"/>
              <a:t>There </a:t>
            </a:r>
            <a:r>
              <a:rPr lang="en-US" sz="2600" b="1" dirty="0"/>
              <a:t>are </a:t>
            </a:r>
            <a:r>
              <a:rPr lang="en-US" sz="2600" b="1" dirty="0">
                <a:solidFill>
                  <a:srgbClr val="0070C0"/>
                </a:solidFill>
              </a:rPr>
              <a:t>other factors </a:t>
            </a:r>
            <a:r>
              <a:rPr lang="en-US" sz="2600" b="1" dirty="0"/>
              <a:t>relating to the </a:t>
            </a:r>
            <a:r>
              <a:rPr lang="en-US" sz="2600" b="1" dirty="0">
                <a:solidFill>
                  <a:srgbClr val="0070C0"/>
                </a:solidFill>
              </a:rPr>
              <a:t>host and environment </a:t>
            </a:r>
            <a:r>
              <a:rPr lang="en-US" sz="2600" b="1" dirty="0"/>
              <a:t>which are equally important </a:t>
            </a:r>
            <a:r>
              <a:rPr lang="en-US" sz="2600" b="1" dirty="0">
                <a:solidFill>
                  <a:srgbClr val="0070C0"/>
                </a:solidFill>
              </a:rPr>
              <a:t>to </a:t>
            </a:r>
            <a:r>
              <a:rPr lang="en-US" sz="2600" b="1" dirty="0" smtClean="0">
                <a:solidFill>
                  <a:srgbClr val="0070C0"/>
                </a:solidFill>
              </a:rPr>
              <a:t>determine </a:t>
            </a:r>
            <a:r>
              <a:rPr lang="en-US" sz="2600" dirty="0" smtClean="0"/>
              <a:t>whether </a:t>
            </a:r>
            <a:r>
              <a:rPr lang="en-US" sz="2600" dirty="0"/>
              <a:t>or not disease will occur in the exposed host</a:t>
            </a:r>
            <a:r>
              <a:rPr lang="en-US" sz="2600" dirty="0" smtClean="0"/>
              <a:t>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dirty="0" smtClean="0"/>
              <a:t> </a:t>
            </a:r>
            <a:r>
              <a:rPr lang="en-US" sz="2600" b="1" dirty="0"/>
              <a:t>This demanded a 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</a:rPr>
              <a:t>broader concept of disease causation </a:t>
            </a:r>
            <a:r>
              <a:rPr lang="en-US" sz="2600" b="1" dirty="0"/>
              <a:t>that </a:t>
            </a:r>
            <a:r>
              <a:rPr lang="en-US" sz="2600" dirty="0"/>
              <a:t>synthesized the basic </a:t>
            </a:r>
            <a:r>
              <a:rPr lang="en-US" sz="2600" b="1" dirty="0"/>
              <a:t>factors</a:t>
            </a:r>
            <a:r>
              <a:rPr lang="en-US" sz="2600" dirty="0"/>
              <a:t> of </a:t>
            </a:r>
            <a:r>
              <a:rPr lang="en-US" sz="2600" b="1" dirty="0"/>
              <a:t>agent,</a:t>
            </a:r>
            <a:r>
              <a:rPr lang="en-US" sz="2600" dirty="0"/>
              <a:t> </a:t>
            </a:r>
            <a:r>
              <a:rPr lang="en-US" sz="2700" b="1" dirty="0" smtClean="0"/>
              <a:t>host </a:t>
            </a:r>
            <a:r>
              <a:rPr lang="en-US" sz="2700" dirty="0" smtClean="0"/>
              <a:t>&amp; </a:t>
            </a:r>
            <a:r>
              <a:rPr lang="en-US" sz="2700" dirty="0" smtClean="0">
                <a:solidFill>
                  <a:schemeClr val="accent1">
                    <a:lumMod val="50000"/>
                  </a:schemeClr>
                </a:solidFill>
              </a:rPr>
              <a:t>environment</a:t>
            </a:r>
            <a:endParaRPr lang="en-US" sz="27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600" b="1" dirty="0">
                <a:solidFill>
                  <a:srgbClr val="7030A0"/>
                </a:solidFill>
              </a:rPr>
              <a:t>The </a:t>
            </a:r>
            <a:r>
              <a:rPr lang="en-US" sz="2600" b="1" dirty="0" smtClean="0">
                <a:solidFill>
                  <a:srgbClr val="7030A0"/>
                </a:solidFill>
              </a:rPr>
              <a:t>model </a:t>
            </a:r>
            <a:r>
              <a:rPr lang="en-US" sz="2600" b="1" dirty="0"/>
              <a:t>- agent, host and environment </a:t>
            </a:r>
            <a:r>
              <a:rPr lang="en-US" sz="2600" b="1" dirty="0" smtClean="0"/>
              <a:t>,</a:t>
            </a:r>
            <a:r>
              <a:rPr lang="en-US" sz="2600" dirty="0" smtClean="0"/>
              <a:t>has </a:t>
            </a:r>
            <a:r>
              <a:rPr lang="en-US" sz="2600" dirty="0"/>
              <a:t>been in </a:t>
            </a:r>
            <a:endParaRPr lang="en-US" sz="2600" dirty="0" smtClean="0"/>
          </a:p>
          <a:p>
            <a:r>
              <a:rPr lang="en-US" sz="2600" dirty="0"/>
              <a:t> </a:t>
            </a:r>
            <a:r>
              <a:rPr lang="en-US" sz="2600" dirty="0" smtClean="0"/>
              <a:t>           </a:t>
            </a:r>
            <a:r>
              <a:rPr lang="en-US" sz="2600" dirty="0" smtClean="0"/>
              <a:t>use </a:t>
            </a:r>
            <a:r>
              <a:rPr lang="en-US" sz="2600" dirty="0"/>
              <a:t>for many years. </a:t>
            </a:r>
            <a:endParaRPr lang="en-US" sz="2600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600" b="1" dirty="0" smtClean="0">
                <a:solidFill>
                  <a:srgbClr val="7030A0"/>
                </a:solidFill>
              </a:rPr>
              <a:t>It </a:t>
            </a:r>
            <a:r>
              <a:rPr lang="en-US" sz="2600" b="1" dirty="0">
                <a:solidFill>
                  <a:srgbClr val="7030A0"/>
                </a:solidFill>
              </a:rPr>
              <a:t>helped </a:t>
            </a:r>
            <a:r>
              <a:rPr lang="en-US" sz="2400" dirty="0"/>
              <a:t>epidemiologists to </a:t>
            </a:r>
            <a:r>
              <a:rPr lang="en-US" sz="2400" b="1" dirty="0"/>
              <a:t>focus on different classes of factors, </a:t>
            </a:r>
            <a:r>
              <a:rPr lang="en-US" sz="2400" dirty="0"/>
              <a:t>especially with regard to infectious diseases </a:t>
            </a:r>
            <a:endParaRPr lang="ar-JO" sz="2400" dirty="0"/>
          </a:p>
        </p:txBody>
      </p:sp>
    </p:spTree>
    <p:extLst>
      <p:ext uri="{BB962C8B-B14F-4D97-AF65-F5344CB8AC3E}">
        <p14:creationId xmlns:p14="http://schemas.microsoft.com/office/powerpoint/2010/main" val="160366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23150" y="671125"/>
            <a:ext cx="33943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Epidemiologic triad</a:t>
            </a:r>
            <a:endParaRPr lang="ar-JO" sz="3200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0304" y="1521825"/>
            <a:ext cx="882489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Triangle has three corners (called vertices): </a:t>
            </a:r>
          </a:p>
          <a:p>
            <a:pPr lvl="1"/>
            <a:r>
              <a:rPr lang="en-US" sz="2800" b="1" dirty="0">
                <a:solidFill>
                  <a:srgbClr val="FF0000"/>
                </a:solidFill>
              </a:rPr>
              <a:t>Agent</a:t>
            </a:r>
            <a:r>
              <a:rPr lang="en-US" sz="2800" dirty="0"/>
              <a:t>, </a:t>
            </a:r>
            <a:r>
              <a:rPr lang="en-US" sz="2800" b="1" i="1" dirty="0" smtClean="0"/>
              <a:t>or </a:t>
            </a:r>
            <a:r>
              <a:rPr lang="en-US" sz="2800" b="1" i="1" dirty="0"/>
              <a:t>microbe </a:t>
            </a:r>
            <a:r>
              <a:rPr lang="en-US" sz="2800" dirty="0"/>
              <a:t>that causes the disease (the </a:t>
            </a:r>
            <a:r>
              <a:rPr lang="en-US" sz="2800" b="1" dirty="0">
                <a:solidFill>
                  <a:srgbClr val="FF0000"/>
                </a:solidFill>
              </a:rPr>
              <a:t>“what” </a:t>
            </a:r>
            <a:r>
              <a:rPr lang="en-US" sz="2800" dirty="0"/>
              <a:t>of the Triangle) 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b="1" dirty="0" smtClean="0">
                <a:solidFill>
                  <a:srgbClr val="FF0000"/>
                </a:solidFill>
              </a:rPr>
              <a:t>Host</a:t>
            </a:r>
            <a:r>
              <a:rPr lang="en-US" sz="2800" dirty="0" smtClean="0"/>
              <a:t>: or </a:t>
            </a:r>
            <a:r>
              <a:rPr lang="en-US" sz="2800" dirty="0"/>
              <a:t>organism harboring the disease (the </a:t>
            </a:r>
            <a:r>
              <a:rPr lang="en-US" sz="2800" b="1" dirty="0">
                <a:solidFill>
                  <a:srgbClr val="FF0000"/>
                </a:solidFill>
              </a:rPr>
              <a:t>“who” </a:t>
            </a:r>
            <a:r>
              <a:rPr lang="en-US" sz="2800" dirty="0"/>
              <a:t>of the Triangle) </a:t>
            </a:r>
          </a:p>
          <a:p>
            <a:pPr lvl="1"/>
            <a:endParaRPr lang="en-US" sz="2800" b="1" dirty="0" smtClean="0">
              <a:solidFill>
                <a:srgbClr val="FF0000"/>
              </a:solidFill>
            </a:endParaRPr>
          </a:p>
          <a:p>
            <a:pPr lvl="1"/>
            <a:r>
              <a:rPr lang="en-US" sz="2800" b="1" dirty="0" smtClean="0">
                <a:solidFill>
                  <a:srgbClr val="FF0000"/>
                </a:solidFill>
              </a:rPr>
              <a:t>Environment: </a:t>
            </a:r>
            <a:r>
              <a:rPr lang="en-US" sz="2800" dirty="0" smtClean="0"/>
              <a:t>or those </a:t>
            </a:r>
            <a:r>
              <a:rPr lang="en-US" sz="2800" b="1" dirty="0" smtClean="0"/>
              <a:t>external factors </a:t>
            </a:r>
            <a:r>
              <a:rPr lang="en-US" sz="2800" dirty="0" smtClean="0"/>
              <a:t>that cause or allow disease transmission (the </a:t>
            </a:r>
            <a:r>
              <a:rPr lang="en-US" sz="2800" b="1" dirty="0" smtClean="0">
                <a:solidFill>
                  <a:srgbClr val="FF0000"/>
                </a:solidFill>
              </a:rPr>
              <a:t>“where” </a:t>
            </a:r>
            <a:r>
              <a:rPr lang="en-US" sz="2800" dirty="0" smtClean="0"/>
              <a:t>of the Triangle) </a:t>
            </a:r>
            <a:endParaRPr lang="en-US" sz="2800" dirty="0"/>
          </a:p>
        </p:txBody>
      </p:sp>
      <p:sp>
        <p:nvSpPr>
          <p:cNvPr id="5" name="Isosceles Triangle 4"/>
          <p:cNvSpPr/>
          <p:nvPr/>
        </p:nvSpPr>
        <p:spPr>
          <a:xfrm>
            <a:off x="7630033" y="346900"/>
            <a:ext cx="1127601" cy="818882"/>
          </a:xfrm>
          <a:prstGeom prst="triangle">
            <a:avLst>
              <a:gd name="adj" fmla="val 49472"/>
            </a:avLst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382464" y="102893"/>
            <a:ext cx="16227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dirty="0" smtClean="0"/>
              <a:t>Agent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067423" y="1040457"/>
            <a:ext cx="10765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dirty="0"/>
              <a:t>Host</a:t>
            </a:r>
          </a:p>
        </p:txBody>
      </p:sp>
      <p:sp>
        <p:nvSpPr>
          <p:cNvPr id="8" name="Rectangle 7"/>
          <p:cNvSpPr/>
          <p:nvPr/>
        </p:nvSpPr>
        <p:spPr>
          <a:xfrm>
            <a:off x="6175634" y="918454"/>
            <a:ext cx="1850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dirty="0"/>
              <a:t>Environment</a:t>
            </a:r>
          </a:p>
        </p:txBody>
      </p:sp>
    </p:spTree>
    <p:extLst>
      <p:ext uri="{BB962C8B-B14F-4D97-AF65-F5344CB8AC3E}">
        <p14:creationId xmlns:p14="http://schemas.microsoft.com/office/powerpoint/2010/main" val="206996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29893" y="269314"/>
            <a:ext cx="34099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Epidemiologic triad</a:t>
            </a:r>
            <a:endParaRPr lang="ar-JO" sz="3200" dirty="0"/>
          </a:p>
        </p:txBody>
      </p:sp>
      <p:sp>
        <p:nvSpPr>
          <p:cNvPr id="3" name="Rectangle 2"/>
          <p:cNvSpPr/>
          <p:nvPr/>
        </p:nvSpPr>
        <p:spPr>
          <a:xfrm>
            <a:off x="-90152" y="854089"/>
            <a:ext cx="923415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   It </a:t>
            </a:r>
            <a:r>
              <a:rPr lang="en-US" sz="2800" dirty="0"/>
              <a:t>could be considered as a model or approach to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analyze </a:t>
            </a:r>
            <a:r>
              <a:rPr lang="en-US" sz="2800" dirty="0"/>
              <a:t>health and disease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rgbClr val="FF0000"/>
                </a:solidFill>
              </a:rPr>
              <a:t>Health </a:t>
            </a:r>
            <a:r>
              <a:rPr lang="en-US" sz="2800" b="1" dirty="0"/>
              <a:t>is a </a:t>
            </a:r>
            <a:r>
              <a:rPr lang="en-US" sz="2800" b="1" dirty="0">
                <a:solidFill>
                  <a:srgbClr val="FF0000"/>
                </a:solidFill>
              </a:rPr>
              <a:t>balance </a:t>
            </a:r>
            <a:r>
              <a:rPr lang="en-US" sz="2800" b="1" dirty="0"/>
              <a:t>between</a:t>
            </a:r>
            <a:r>
              <a:rPr lang="en-US" sz="2800" b="1" dirty="0">
                <a:solidFill>
                  <a:srgbClr val="FF0000"/>
                </a:solidFill>
              </a:rPr>
              <a:t> agent, host </a:t>
            </a:r>
            <a:r>
              <a:rPr lang="en-US" sz="2800" b="1" dirty="0"/>
              <a:t>and </a:t>
            </a:r>
            <a:r>
              <a:rPr lang="en-US" sz="2800" b="1" dirty="0">
                <a:solidFill>
                  <a:srgbClr val="FF0000"/>
                </a:solidFill>
              </a:rPr>
              <a:t>environment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Changes</a:t>
            </a:r>
            <a:r>
              <a:rPr lang="en-US" sz="2800" dirty="0"/>
              <a:t> in any one of these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three factors </a:t>
            </a:r>
            <a:r>
              <a:rPr lang="en-US" sz="2800" dirty="0"/>
              <a:t>may result in loss of health.</a:t>
            </a:r>
          </a:p>
          <a:p>
            <a:endParaRPr lang="en-US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/>
              <a:t>Epidemiologist </a:t>
            </a:r>
            <a:r>
              <a:rPr lang="en-US" sz="2800" dirty="0"/>
              <a:t>try to characterize  the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relationship </a:t>
            </a:r>
            <a:r>
              <a:rPr lang="en-US" sz="2800" dirty="0"/>
              <a:t>among agent, host and </a:t>
            </a:r>
            <a:r>
              <a:rPr lang="en-US" sz="2800" dirty="0" smtClean="0"/>
              <a:t>environment</a:t>
            </a:r>
          </a:p>
          <a:p>
            <a:endParaRPr lang="en-US" dirty="0"/>
          </a:p>
          <a:p>
            <a:endParaRPr lang="en-US" dirty="0" smtClean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As epidemiology developed by study of infectious disease, the triad can help to understand them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dirty="0"/>
              <a:t>However, it could be applied to </a:t>
            </a:r>
            <a:r>
              <a:rPr lang="en-US" sz="2800" b="1" dirty="0">
                <a:solidFill>
                  <a:srgbClr val="FF0000"/>
                </a:solidFill>
              </a:rPr>
              <a:t>all health problems e.g. </a:t>
            </a:r>
            <a:r>
              <a:rPr lang="en-US" sz="2800" b="1" dirty="0" smtClean="0">
                <a:solidFill>
                  <a:srgbClr val="FF0000"/>
                </a:solidFill>
              </a:rPr>
              <a:t>NCDs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7392473" y="637336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9915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8941" y="717069"/>
            <a:ext cx="875763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/>
              <a:t>It should be noted also that there is sometimes overlap between these factors</a:t>
            </a:r>
          </a:p>
          <a:p>
            <a:endParaRPr lang="en-US" sz="2800" dirty="0"/>
          </a:p>
          <a:p>
            <a:r>
              <a:rPr lang="en-US" sz="2800" b="1" dirty="0">
                <a:solidFill>
                  <a:srgbClr val="0070C0"/>
                </a:solidFill>
              </a:rPr>
              <a:t>The triad is not applied only to the causation</a:t>
            </a:r>
          </a:p>
          <a:p>
            <a:endParaRPr lang="en-US" sz="2800" dirty="0" smtClean="0"/>
          </a:p>
          <a:p>
            <a:r>
              <a:rPr lang="en-US" sz="2800" dirty="0" smtClean="0"/>
              <a:t>But </a:t>
            </a:r>
            <a:r>
              <a:rPr lang="en-US" sz="2800" dirty="0"/>
              <a:t>to all the disease process </a:t>
            </a:r>
            <a:r>
              <a:rPr lang="en-US" sz="2800" dirty="0" smtClean="0"/>
              <a:t>including:</a:t>
            </a:r>
            <a:endParaRPr lang="en-US" sz="2800" dirty="0"/>
          </a:p>
          <a:p>
            <a:pPr lvl="1"/>
            <a:r>
              <a:rPr lang="en-US" sz="2800" b="1" dirty="0">
                <a:solidFill>
                  <a:srgbClr val="0070C0"/>
                </a:solidFill>
              </a:rPr>
              <a:t>Management (diagnosis, treatment, availability utilization of health services):</a:t>
            </a:r>
          </a:p>
          <a:p>
            <a:pPr lvl="2"/>
            <a:r>
              <a:rPr lang="en-US" sz="2800" b="1" dirty="0">
                <a:solidFill>
                  <a:srgbClr val="0070C0"/>
                </a:solidFill>
              </a:rPr>
              <a:t>Accessibility </a:t>
            </a:r>
          </a:p>
          <a:p>
            <a:pPr lvl="2"/>
            <a:r>
              <a:rPr lang="en-US" sz="2800" b="1" dirty="0">
                <a:solidFill>
                  <a:srgbClr val="0070C0"/>
                </a:solidFill>
              </a:rPr>
              <a:t>affordability</a:t>
            </a:r>
          </a:p>
          <a:p>
            <a:pPr lvl="1"/>
            <a:r>
              <a:rPr lang="en-US" sz="2800" b="1" dirty="0">
                <a:solidFill>
                  <a:srgbClr val="0070C0"/>
                </a:solidFill>
              </a:rPr>
              <a:t>Prognosis 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73083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8790" y="1021514"/>
            <a:ext cx="901521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The Agent “What” </a:t>
            </a:r>
          </a:p>
          <a:p>
            <a:pPr lvl="1"/>
            <a:r>
              <a:rPr lang="en-US" sz="2800" dirty="0"/>
              <a:t>The agent is the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cause</a:t>
            </a:r>
            <a:r>
              <a:rPr lang="en-US" sz="2800" dirty="0"/>
              <a:t> of the disease. </a:t>
            </a:r>
          </a:p>
          <a:p>
            <a:pPr lvl="1"/>
            <a:r>
              <a:rPr lang="en-US" sz="2800" dirty="0"/>
              <a:t>When studying the epidemiology of most infectious diseases, the agent is a microbe. (</a:t>
            </a:r>
            <a:r>
              <a:rPr lang="en-US" sz="2800" dirty="0">
                <a:solidFill>
                  <a:srgbClr val="FF0000"/>
                </a:solidFill>
              </a:rPr>
              <a:t>microorganism</a:t>
            </a:r>
            <a:r>
              <a:rPr lang="en-US" sz="2800" dirty="0"/>
              <a:t>)</a:t>
            </a:r>
          </a:p>
          <a:p>
            <a:pPr lvl="1"/>
            <a:r>
              <a:rPr lang="en-US" sz="2800" dirty="0"/>
              <a:t>Disease causing microbes are bacteria, virus, fungi, and protozoa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Presence of an agent is not always sufficient to cause the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disease</a:t>
            </a:r>
          </a:p>
        </p:txBody>
      </p:sp>
      <p:sp>
        <p:nvSpPr>
          <p:cNvPr id="3" name="Rectangle 2"/>
          <p:cNvSpPr/>
          <p:nvPr/>
        </p:nvSpPr>
        <p:spPr>
          <a:xfrm>
            <a:off x="2791268" y="269314"/>
            <a:ext cx="34099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Epidemiologic triad</a:t>
            </a:r>
            <a:endParaRPr lang="ar-JO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448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4305</TotalTime>
  <Words>1765</Words>
  <Application>Microsoft Office PowerPoint</Application>
  <PresentationFormat>On-screen Show (4:3)</PresentationFormat>
  <Paragraphs>320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Arial</vt:lpstr>
      <vt:lpstr>Calibri</vt:lpstr>
      <vt:lpstr>Calibri Light</vt:lpstr>
      <vt:lpstr>Montserrat</vt:lpstr>
      <vt:lpstr>Open Sans</vt:lpstr>
      <vt:lpstr>Tahoma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179</cp:revision>
  <dcterms:created xsi:type="dcterms:W3CDTF">2022-10-25T08:29:42Z</dcterms:created>
  <dcterms:modified xsi:type="dcterms:W3CDTF">2022-11-05T10:46:29Z</dcterms:modified>
</cp:coreProperties>
</file>