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4" r:id="rId1"/>
  </p:sldMasterIdLst>
  <p:notesMasterIdLst>
    <p:notesMasterId r:id="rId28"/>
  </p:notesMasterIdLst>
  <p:sldIdLst>
    <p:sldId id="258" r:id="rId2"/>
    <p:sldId id="257" r:id="rId3"/>
    <p:sldId id="310" r:id="rId4"/>
    <p:sldId id="291" r:id="rId5"/>
    <p:sldId id="265" r:id="rId6"/>
    <p:sldId id="270" r:id="rId7"/>
    <p:sldId id="277" r:id="rId8"/>
    <p:sldId id="272" r:id="rId9"/>
    <p:sldId id="273" r:id="rId10"/>
    <p:sldId id="356" r:id="rId11"/>
    <p:sldId id="313" r:id="rId12"/>
    <p:sldId id="312" r:id="rId13"/>
    <p:sldId id="304" r:id="rId14"/>
    <p:sldId id="305" r:id="rId15"/>
    <p:sldId id="293" r:id="rId16"/>
    <p:sldId id="278" r:id="rId17"/>
    <p:sldId id="358" r:id="rId18"/>
    <p:sldId id="359" r:id="rId19"/>
    <p:sldId id="303" r:id="rId20"/>
    <p:sldId id="362" r:id="rId21"/>
    <p:sldId id="353" r:id="rId22"/>
    <p:sldId id="298" r:id="rId23"/>
    <p:sldId id="307" r:id="rId24"/>
    <p:sldId id="308" r:id="rId25"/>
    <p:sldId id="299" r:id="rId26"/>
    <p:sldId id="363" r:id="rId27"/>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C836"/>
    <a:srgbClr val="DE2E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بلا نمط، شبكة جدول">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نمط متوسط 2 - تميي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809" autoAdjust="0"/>
    <p:restoredTop sz="94291" autoAdjust="0"/>
  </p:normalViewPr>
  <p:slideViewPr>
    <p:cSldViewPr>
      <p:cViewPr varScale="1">
        <p:scale>
          <a:sx n="69" d="100"/>
          <a:sy n="69" d="100"/>
        </p:scale>
        <p:origin x="654"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114" y="49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767BF965-9CC6-4E0F-932D-7F5E7528DF0F}" type="datetimeFigureOut">
              <a:rPr lang="ar-JO" smtClean="0"/>
              <a:pPr/>
              <a:t>12/03/1443</a:t>
            </a:fld>
            <a:endParaRPr lang="ar-J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0D376C1A-DD86-4B00-827B-860D56ECFFFA}" type="slidenum">
              <a:rPr lang="ar-JO" smtClean="0"/>
              <a:pPr/>
              <a:t>‹#›</a:t>
            </a:fld>
            <a:endParaRPr lang="ar-JO"/>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Cells remain attached after division, forming “Chinese letter” or palisade arrangements</a:t>
            </a:r>
          </a:p>
          <a:p>
            <a:pPr lvl="0" algn="l" rtl="0"/>
            <a:endParaRPr lang="ar-JO" dirty="0"/>
          </a:p>
        </p:txBody>
      </p:sp>
      <p:sp>
        <p:nvSpPr>
          <p:cNvPr id="4" name="Slide Number Placeholder 3"/>
          <p:cNvSpPr>
            <a:spLocks noGrp="1"/>
          </p:cNvSpPr>
          <p:nvPr>
            <p:ph type="sldNum" sz="quarter" idx="10"/>
          </p:nvPr>
        </p:nvSpPr>
        <p:spPr/>
        <p:txBody>
          <a:bodyPr/>
          <a:lstStyle/>
          <a:p>
            <a:fld id="{0D376C1A-DD86-4B00-827B-860D56ECFFFA}" type="slidenum">
              <a:rPr lang="ar-JO" smtClean="0"/>
              <a:pPr/>
              <a:t>2</a:t>
            </a:fld>
            <a:endParaRPr lang="ar-JO"/>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pPr algn="l"/>
            <a:r>
              <a:rPr lang="en-US" dirty="0"/>
              <a:t>The clinical syndrome and the findings on lumbar puncture of raised levels of protein without pleocytosis in cerebrospinal fluid resemble Guillain-Barré syndrome</a:t>
            </a:r>
            <a:endParaRPr lang="ar-SA" dirty="0"/>
          </a:p>
        </p:txBody>
      </p:sp>
      <p:sp>
        <p:nvSpPr>
          <p:cNvPr id="4" name="عنصر نائب لرقم الشريحة 3"/>
          <p:cNvSpPr>
            <a:spLocks noGrp="1"/>
          </p:cNvSpPr>
          <p:nvPr>
            <p:ph type="sldNum" sz="quarter" idx="10"/>
          </p:nvPr>
        </p:nvSpPr>
        <p:spPr/>
        <p:txBody>
          <a:bodyPr/>
          <a:lstStyle/>
          <a:p>
            <a:fld id="{0D376C1A-DD86-4B00-827B-860D56ECFFFA}" type="slidenum">
              <a:rPr lang="ar-JO" smtClean="0"/>
              <a:pPr/>
              <a:t>16</a:t>
            </a:fld>
            <a:endParaRPr lang="ar-JO"/>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pPr algn="l"/>
            <a:r>
              <a:rPr lang="en-US" dirty="0"/>
              <a:t>The clinical syndrome and the findings on lumbar puncture of raised levels of protein without pleocytosis in cerebrospinal fluid resemble Guillain-Barré syndrome</a:t>
            </a:r>
            <a:endParaRPr lang="ar-SA" dirty="0"/>
          </a:p>
        </p:txBody>
      </p:sp>
      <p:sp>
        <p:nvSpPr>
          <p:cNvPr id="4" name="عنصر نائب لرقم الشريحة 3"/>
          <p:cNvSpPr>
            <a:spLocks noGrp="1"/>
          </p:cNvSpPr>
          <p:nvPr>
            <p:ph type="sldNum" sz="quarter" idx="10"/>
          </p:nvPr>
        </p:nvSpPr>
        <p:spPr/>
        <p:txBody>
          <a:bodyPr/>
          <a:lstStyle/>
          <a:p>
            <a:fld id="{0D376C1A-DD86-4B00-827B-860D56ECFFFA}" type="slidenum">
              <a:rPr lang="ar-JO" smtClean="0"/>
              <a:pPr/>
              <a:t>17</a:t>
            </a:fld>
            <a:endParaRPr lang="ar-JO"/>
          </a:p>
        </p:txBody>
      </p:sp>
    </p:spTree>
    <p:extLst>
      <p:ext uri="{BB962C8B-B14F-4D97-AF65-F5344CB8AC3E}">
        <p14:creationId xmlns:p14="http://schemas.microsoft.com/office/powerpoint/2010/main" val="30022598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pPr algn="l"/>
            <a:r>
              <a:rPr lang="en-US" dirty="0"/>
              <a:t>The clinical syndrome and the findings on lumbar puncture of raised levels of protein without pleocytosis in cerebrospinal fluid resemble Guillain-Barré syndrome</a:t>
            </a:r>
            <a:endParaRPr lang="ar-SA" dirty="0"/>
          </a:p>
        </p:txBody>
      </p:sp>
      <p:sp>
        <p:nvSpPr>
          <p:cNvPr id="4" name="عنصر نائب لرقم الشريحة 3"/>
          <p:cNvSpPr>
            <a:spLocks noGrp="1"/>
          </p:cNvSpPr>
          <p:nvPr>
            <p:ph type="sldNum" sz="quarter" idx="10"/>
          </p:nvPr>
        </p:nvSpPr>
        <p:spPr/>
        <p:txBody>
          <a:bodyPr/>
          <a:lstStyle/>
          <a:p>
            <a:fld id="{0D376C1A-DD86-4B00-827B-860D56ECFFFA}" type="slidenum">
              <a:rPr lang="ar-JO" smtClean="0"/>
              <a:pPr/>
              <a:t>18</a:t>
            </a:fld>
            <a:endParaRPr lang="ar-JO"/>
          </a:p>
        </p:txBody>
      </p:sp>
    </p:spTree>
    <p:extLst>
      <p:ext uri="{BB962C8B-B14F-4D97-AF65-F5344CB8AC3E}">
        <p14:creationId xmlns:p14="http://schemas.microsoft.com/office/powerpoint/2010/main" val="26559580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pPr marL="914400" lvl="1" indent="-514350" algn="l">
              <a:buFont typeface="Wingdings" pitchFamily="2" charset="2"/>
              <a:buChar char="q"/>
            </a:pPr>
            <a:r>
              <a:rPr lang="en-US" sz="2000" dirty="0">
                <a:cs typeface="Times New Roman" pitchFamily="18" charset="0"/>
              </a:rPr>
              <a:t>DPT: Contains DT (diphtheria toxoid), P (pertussis whole cell), and TT (tetanus toxoid). It is the vaccine of choice for infants.</a:t>
            </a:r>
            <a:r>
              <a:rPr lang="en-US" sz="2000" b="1" dirty="0">
                <a:solidFill>
                  <a:srgbClr val="FF0000"/>
                </a:solidFill>
                <a:cs typeface="Times New Roman" pitchFamily="18" charset="0"/>
              </a:rPr>
              <a:t>(why).</a:t>
            </a:r>
          </a:p>
          <a:p>
            <a:pPr marL="1314450" lvl="2" indent="-514350" algn="just">
              <a:buFont typeface="Wingdings" pitchFamily="2" charset="2"/>
              <a:buChar char="q"/>
            </a:pPr>
            <a:r>
              <a:rPr lang="en-US" sz="2000" dirty="0">
                <a:solidFill>
                  <a:srgbClr val="FF0000"/>
                </a:solidFill>
                <a:cs typeface="Times New Roman" pitchFamily="18" charset="0"/>
              </a:rPr>
              <a:t>Pertussis  in this vaccine which is used as a whole cell acts as an adjuvant </a:t>
            </a:r>
            <a:r>
              <a:rPr lang="en-US" sz="2000" dirty="0" err="1">
                <a:solidFill>
                  <a:srgbClr val="FF0000"/>
                </a:solidFill>
                <a:cs typeface="Times New Roman" pitchFamily="18" charset="0"/>
              </a:rPr>
              <a:t>whih</a:t>
            </a:r>
            <a:r>
              <a:rPr lang="en-US" sz="2000" dirty="0">
                <a:solidFill>
                  <a:srgbClr val="FF0000"/>
                </a:solidFill>
                <a:cs typeface="Times New Roman" pitchFamily="18" charset="0"/>
              </a:rPr>
              <a:t> increases the </a:t>
            </a:r>
            <a:r>
              <a:rPr lang="en-US" sz="2000" dirty="0" err="1">
                <a:solidFill>
                  <a:srgbClr val="FF0000"/>
                </a:solidFill>
                <a:cs typeface="Times New Roman" pitchFamily="18" charset="0"/>
              </a:rPr>
              <a:t>immunogenecity</a:t>
            </a:r>
            <a:r>
              <a:rPr lang="en-US" sz="2000" dirty="0">
                <a:solidFill>
                  <a:srgbClr val="FF0000"/>
                </a:solidFill>
                <a:cs typeface="Times New Roman" pitchFamily="18" charset="0"/>
              </a:rPr>
              <a:t> of DT and TT.</a:t>
            </a:r>
            <a:endParaRPr lang="en-US" sz="2000" b="1" dirty="0">
              <a:solidFill>
                <a:srgbClr val="FF0000"/>
              </a:solidFill>
              <a:cs typeface="Times New Roman" pitchFamily="18" charset="0"/>
            </a:endParaRPr>
          </a:p>
          <a:p>
            <a:pPr algn="l"/>
            <a:endParaRPr lang="en-US" sz="1200" b="1" dirty="0">
              <a:solidFill>
                <a:srgbClr val="FF0000"/>
              </a:solidFill>
              <a:cs typeface="Times New Roman" pitchFamily="18" charset="0"/>
            </a:endParaRPr>
          </a:p>
        </p:txBody>
      </p:sp>
      <p:sp>
        <p:nvSpPr>
          <p:cNvPr id="4" name="عنصر نائب لرقم الشريحة 3"/>
          <p:cNvSpPr>
            <a:spLocks noGrp="1"/>
          </p:cNvSpPr>
          <p:nvPr>
            <p:ph type="sldNum" sz="quarter" idx="10"/>
          </p:nvPr>
        </p:nvSpPr>
        <p:spPr/>
        <p:txBody>
          <a:bodyPr/>
          <a:lstStyle/>
          <a:p>
            <a:fld id="{0D376C1A-DD86-4B00-827B-860D56ECFFFA}" type="slidenum">
              <a:rPr lang="ar-JO" smtClean="0"/>
              <a:pPr/>
              <a:t>22</a:t>
            </a:fld>
            <a:endParaRPr lang="ar-JO"/>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Should be hospitalized in respiratory isolation rooms, with close monitoring of cardiac and respiratory function. </a:t>
            </a:r>
          </a:p>
          <a:p>
            <a:r>
              <a:rPr lang="en-US" dirty="0"/>
              <a:t>A cardiac workup is recommended to assess </a:t>
            </a:r>
          </a:p>
          <a:p>
            <a:r>
              <a:rPr lang="en-US" dirty="0"/>
              <a:t>the possibility of myocarditis. In patients with extensive</a:t>
            </a:r>
          </a:p>
          <a:p>
            <a:r>
              <a:rPr lang="en-US" dirty="0"/>
              <a:t>pseudomembranes, consultation with an anesthesiologist</a:t>
            </a:r>
          </a:p>
          <a:p>
            <a:r>
              <a:rPr lang="en-US" dirty="0"/>
              <a:t>or an ear, nose, and throat specialist is recommended</a:t>
            </a:r>
          </a:p>
          <a:p>
            <a:r>
              <a:rPr lang="en-US" dirty="0"/>
              <a:t>because of the possibility that tracheostomy</a:t>
            </a:r>
          </a:p>
          <a:p>
            <a:r>
              <a:rPr lang="en-US" dirty="0"/>
              <a:t>or intubation will be required. In some settings, pseudomembranes</a:t>
            </a:r>
          </a:p>
          <a:p>
            <a:r>
              <a:rPr lang="en-US" dirty="0"/>
              <a:t>can be removed surgically. Treatment with</a:t>
            </a:r>
          </a:p>
          <a:p>
            <a:r>
              <a:rPr lang="en-US" dirty="0"/>
              <a:t>glucocorticoids has not been shown to reduce the risk</a:t>
            </a:r>
          </a:p>
          <a:p>
            <a:r>
              <a:rPr lang="en-US" dirty="0"/>
              <a:t>of myocarditis or polyneuropathy.</a:t>
            </a:r>
          </a:p>
          <a:p>
            <a:endParaRPr lang="en-US" dirty="0"/>
          </a:p>
        </p:txBody>
      </p:sp>
      <p:sp>
        <p:nvSpPr>
          <p:cNvPr id="4" name="Slide Number Placeholder 3"/>
          <p:cNvSpPr>
            <a:spLocks noGrp="1"/>
          </p:cNvSpPr>
          <p:nvPr>
            <p:ph type="sldNum" sz="quarter" idx="10"/>
          </p:nvPr>
        </p:nvSpPr>
        <p:spPr/>
        <p:txBody>
          <a:bodyPr/>
          <a:lstStyle/>
          <a:p>
            <a:fld id="{0D376C1A-DD86-4B00-827B-860D56ECFFFA}" type="slidenum">
              <a:rPr lang="ar-JO" smtClean="0"/>
              <a:pPr/>
              <a:t>23</a:t>
            </a:fld>
            <a:endParaRPr lang="ar-JO"/>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buFont typeface="Wingdings" pitchFamily="2" charset="2"/>
              <a:buChar char="§"/>
            </a:pPr>
            <a:endParaRPr lang="en-US" dirty="0"/>
          </a:p>
        </p:txBody>
      </p:sp>
      <p:sp>
        <p:nvSpPr>
          <p:cNvPr id="4" name="Slide Number Placeholder 3"/>
          <p:cNvSpPr>
            <a:spLocks noGrp="1"/>
          </p:cNvSpPr>
          <p:nvPr>
            <p:ph type="sldNum" sz="quarter" idx="10"/>
          </p:nvPr>
        </p:nvSpPr>
        <p:spPr/>
        <p:txBody>
          <a:bodyPr/>
          <a:lstStyle/>
          <a:p>
            <a:fld id="{0D376C1A-DD86-4B00-827B-860D56ECFFFA}" type="slidenum">
              <a:rPr lang="ar-JO" smtClean="0"/>
              <a:pPr/>
              <a:t>25</a:t>
            </a:fld>
            <a:endParaRPr lang="ar-J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0D376C1A-DD86-4B00-827B-860D56ECFFFA}" type="slidenum">
              <a:rPr lang="ar-JO" smtClean="0"/>
              <a:pPr/>
              <a:t>3</a:t>
            </a:fld>
            <a:endParaRPr lang="ar-J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annual peak</a:t>
            </a:r>
            <a:r>
              <a:rPr lang="ar-OM" dirty="0"/>
              <a:t> </a:t>
            </a:r>
            <a:r>
              <a:rPr lang="en-US" dirty="0"/>
              <a:t>incidence rate was 191 cases per 100,000 population</a:t>
            </a:r>
            <a:r>
              <a:rPr lang="ar-OM" dirty="0"/>
              <a:t> </a:t>
            </a:r>
            <a:r>
              <a:rPr lang="en-US" dirty="0"/>
              <a:t>in the United States in 1921; in contrast, since 1980,</a:t>
            </a:r>
            <a:r>
              <a:rPr lang="ar-OM" dirty="0"/>
              <a:t> </a:t>
            </a:r>
            <a:r>
              <a:rPr lang="en-US" dirty="0"/>
              <a:t>the annual figure for the United States as a whole has</a:t>
            </a:r>
            <a:r>
              <a:rPr lang="ar-OM" dirty="0"/>
              <a:t> </a:t>
            </a:r>
            <a:r>
              <a:rPr lang="en-US" dirty="0"/>
              <a:t>been &lt;5 cases.</a:t>
            </a:r>
          </a:p>
          <a:p>
            <a:r>
              <a:rPr lang="en-US" dirty="0"/>
              <a:t>only 26% of countries have successfully vaccinated &gt;80% of individuals in all districts.</a:t>
            </a:r>
          </a:p>
          <a:p>
            <a:r>
              <a:rPr lang="en-US" dirty="0"/>
              <a:t>Statistics collected by the World</a:t>
            </a:r>
          </a:p>
          <a:p>
            <a:r>
              <a:rPr lang="en-US" dirty="0"/>
              <a:t>Health Organization indicate the occurrence of ∼7000 reported diphtheria cases in 2008 and ∼5000 diphtheria deaths in 2004.</a:t>
            </a:r>
          </a:p>
          <a:p>
            <a:endParaRPr lang="en-US" dirty="0"/>
          </a:p>
        </p:txBody>
      </p:sp>
      <p:sp>
        <p:nvSpPr>
          <p:cNvPr id="4" name="Slide Number Placeholder 3"/>
          <p:cNvSpPr>
            <a:spLocks noGrp="1"/>
          </p:cNvSpPr>
          <p:nvPr>
            <p:ph type="sldNum" sz="quarter" idx="10"/>
          </p:nvPr>
        </p:nvSpPr>
        <p:spPr/>
        <p:txBody>
          <a:bodyPr/>
          <a:lstStyle/>
          <a:p>
            <a:fld id="{0D376C1A-DD86-4B00-827B-860D56ECFFFA}" type="slidenum">
              <a:rPr lang="ar-JO" smtClean="0"/>
              <a:pPr/>
              <a:t>4</a:t>
            </a:fld>
            <a:endParaRPr lang="ar-J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376C1A-DD86-4B00-827B-860D56ECFFFA}" type="slidenum">
              <a:rPr lang="ar-JO" smtClean="0"/>
              <a:pPr/>
              <a:t>5</a:t>
            </a:fld>
            <a:endParaRPr lang="ar-JO"/>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376C1A-DD86-4B00-827B-860D56ECFFFA}" type="slidenum">
              <a:rPr lang="ar-JO" smtClean="0"/>
              <a:pPr/>
              <a:t>9</a:t>
            </a:fld>
            <a:endParaRPr lang="ar-JO"/>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376C1A-DD86-4B00-827B-860D56ECFFFA}" type="slidenum">
              <a:rPr lang="ar-JO" smtClean="0"/>
              <a:pPr/>
              <a:t>10</a:t>
            </a:fld>
            <a:endParaRPr lang="ar-JO"/>
          </a:p>
        </p:txBody>
      </p:sp>
    </p:spTree>
    <p:extLst>
      <p:ext uri="{BB962C8B-B14F-4D97-AF65-F5344CB8AC3E}">
        <p14:creationId xmlns:p14="http://schemas.microsoft.com/office/powerpoint/2010/main" val="12601015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Characteristic pathologic findings of diphtheria include mucosal ulcers with a pseudomembranous coating composed of an inner band of fibrin and a luminal band of neutrophils. Initially white and firmly adherent, in advanced diphtheria the pseudomembranes turn gray and even green or black as necrosis progresses. Mucosal ulcers result from toxin-induced necrosis of the epithelium accompanied by edema, hyperemia, and vascular congestion of the submucosal base. A fibrinosuppurative exudate from the ulcer develops into the pseudomembrane. Ulcers and pseudomembranes in severe respiratory diphtheria may extend from the pharynx into medium-sized bronchial airways. Expanding and sloughing membranes may result in fatal airway obstruction.</a:t>
            </a:r>
          </a:p>
          <a:p>
            <a:r>
              <a:rPr lang="en-US" dirty="0"/>
              <a:t>Mucosal ulcers result from toxin-induced necrosis of the epithelium accompanied by edema, hyperemia, and vascular congestion of the submucosal base. A fibrinosuppurative exudate from the ulcer develops into the pseudomembrane</a:t>
            </a:r>
          </a:p>
          <a:p>
            <a:endParaRPr lang="en-US" dirty="0"/>
          </a:p>
        </p:txBody>
      </p:sp>
      <p:sp>
        <p:nvSpPr>
          <p:cNvPr id="4" name="Slide Number Placeholder 3"/>
          <p:cNvSpPr>
            <a:spLocks noGrp="1"/>
          </p:cNvSpPr>
          <p:nvPr>
            <p:ph type="sldNum" sz="quarter" idx="10"/>
          </p:nvPr>
        </p:nvSpPr>
        <p:spPr/>
        <p:txBody>
          <a:bodyPr/>
          <a:lstStyle/>
          <a:p>
            <a:fld id="{0D376C1A-DD86-4B00-827B-860D56ECFFFA}" type="slidenum">
              <a:rPr lang="ar-JO" smtClean="0"/>
              <a:pPr/>
              <a:t>11</a:t>
            </a:fld>
            <a:endParaRPr lang="ar-JO"/>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376C1A-DD86-4B00-827B-860D56ECFFFA}" type="slidenum">
              <a:rPr lang="ar-JO" smtClean="0"/>
              <a:pPr/>
              <a:t>12</a:t>
            </a:fld>
            <a:endParaRPr lang="ar-JO"/>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376C1A-DD86-4B00-827B-860D56ECFFFA}" type="slidenum">
              <a:rPr lang="ar-JO" smtClean="0"/>
              <a:pPr/>
              <a:t>13</a:t>
            </a:fld>
            <a:endParaRPr lang="ar-J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E560164-3085-4DD8-9DE7-BE0B84325F3B}" type="datetime1">
              <a:rPr lang="en-US" smtClean="0"/>
              <a:pPr/>
              <a:t>10/18/2021</a:t>
            </a:fld>
            <a:endParaRPr lang="ar-JO"/>
          </a:p>
        </p:txBody>
      </p:sp>
      <p:sp>
        <p:nvSpPr>
          <p:cNvPr id="5" name="Footer Placeholder 4"/>
          <p:cNvSpPr>
            <a:spLocks noGrp="1"/>
          </p:cNvSpPr>
          <p:nvPr>
            <p:ph type="ftr" sz="quarter" idx="11"/>
          </p:nvPr>
        </p:nvSpPr>
        <p:spPr/>
        <p:txBody>
          <a:bodyPr/>
          <a:lstStyle/>
          <a:p>
            <a:r>
              <a:rPr lang="ar-JO"/>
              <a:t>1</a:t>
            </a:r>
          </a:p>
        </p:txBody>
      </p:sp>
      <p:sp>
        <p:nvSpPr>
          <p:cNvPr id="6" name="Slide Number Placeholder 5"/>
          <p:cNvSpPr>
            <a:spLocks noGrp="1"/>
          </p:cNvSpPr>
          <p:nvPr>
            <p:ph type="sldNum" sz="quarter" idx="12"/>
          </p:nvPr>
        </p:nvSpPr>
        <p:spPr/>
        <p:txBody>
          <a:bodyPr/>
          <a:lstStyle/>
          <a:p>
            <a:fld id="{FA9739B7-29ED-4612-A1D5-7F47050F1066}" type="slidenum">
              <a:rPr lang="ar-JO" smtClean="0"/>
              <a:pPr/>
              <a:t>‹#›</a:t>
            </a:fld>
            <a:endParaRPr lang="ar-J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0440CE-EC59-4CB1-A6D7-841D008DD645}" type="datetime1">
              <a:rPr lang="en-US" smtClean="0"/>
              <a:pPr/>
              <a:t>10/18/2021</a:t>
            </a:fld>
            <a:endParaRPr lang="ar-JO"/>
          </a:p>
        </p:txBody>
      </p:sp>
      <p:sp>
        <p:nvSpPr>
          <p:cNvPr id="5" name="Footer Placeholder 4"/>
          <p:cNvSpPr>
            <a:spLocks noGrp="1"/>
          </p:cNvSpPr>
          <p:nvPr>
            <p:ph type="ftr" sz="quarter" idx="11"/>
          </p:nvPr>
        </p:nvSpPr>
        <p:spPr/>
        <p:txBody>
          <a:bodyPr/>
          <a:lstStyle/>
          <a:p>
            <a:r>
              <a:rPr lang="ar-JO"/>
              <a:t>1</a:t>
            </a:r>
          </a:p>
        </p:txBody>
      </p:sp>
      <p:sp>
        <p:nvSpPr>
          <p:cNvPr id="6" name="Slide Number Placeholder 5"/>
          <p:cNvSpPr>
            <a:spLocks noGrp="1"/>
          </p:cNvSpPr>
          <p:nvPr>
            <p:ph type="sldNum" sz="quarter" idx="12"/>
          </p:nvPr>
        </p:nvSpPr>
        <p:spPr/>
        <p:txBody>
          <a:bodyPr/>
          <a:lstStyle/>
          <a:p>
            <a:fld id="{FA9739B7-29ED-4612-A1D5-7F47050F1066}" type="slidenum">
              <a:rPr lang="ar-JO" smtClean="0"/>
              <a:pPr/>
              <a:t>‹#›</a:t>
            </a:fld>
            <a:endParaRPr lang="ar-J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217B6B-5CC7-409A-9EF4-721BE6078EA3}" type="datetime1">
              <a:rPr lang="en-US" smtClean="0"/>
              <a:pPr/>
              <a:t>10/18/2021</a:t>
            </a:fld>
            <a:endParaRPr lang="ar-JO"/>
          </a:p>
        </p:txBody>
      </p:sp>
      <p:sp>
        <p:nvSpPr>
          <p:cNvPr id="5" name="Footer Placeholder 4"/>
          <p:cNvSpPr>
            <a:spLocks noGrp="1"/>
          </p:cNvSpPr>
          <p:nvPr>
            <p:ph type="ftr" sz="quarter" idx="11"/>
          </p:nvPr>
        </p:nvSpPr>
        <p:spPr/>
        <p:txBody>
          <a:bodyPr/>
          <a:lstStyle/>
          <a:p>
            <a:r>
              <a:rPr lang="ar-JO"/>
              <a:t>1</a:t>
            </a:r>
          </a:p>
        </p:txBody>
      </p:sp>
      <p:sp>
        <p:nvSpPr>
          <p:cNvPr id="6" name="Slide Number Placeholder 5"/>
          <p:cNvSpPr>
            <a:spLocks noGrp="1"/>
          </p:cNvSpPr>
          <p:nvPr>
            <p:ph type="sldNum" sz="quarter" idx="12"/>
          </p:nvPr>
        </p:nvSpPr>
        <p:spPr/>
        <p:txBody>
          <a:bodyPr/>
          <a:lstStyle/>
          <a:p>
            <a:fld id="{FA9739B7-29ED-4612-A1D5-7F47050F1066}" type="slidenum">
              <a:rPr lang="ar-JO" smtClean="0"/>
              <a:pPr/>
              <a:t>‹#›</a:t>
            </a:fld>
            <a:endParaRPr lang="ar-J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6005F36-70C4-4C93-8A8D-2A28E15B6E92}" type="datetime1">
              <a:rPr lang="en-US" smtClean="0"/>
              <a:pPr/>
              <a:t>10/18/2021</a:t>
            </a:fld>
            <a:endParaRPr lang="ar-JO"/>
          </a:p>
        </p:txBody>
      </p:sp>
      <p:sp>
        <p:nvSpPr>
          <p:cNvPr id="5" name="Footer Placeholder 4"/>
          <p:cNvSpPr>
            <a:spLocks noGrp="1"/>
          </p:cNvSpPr>
          <p:nvPr>
            <p:ph type="ftr" sz="quarter" idx="11"/>
          </p:nvPr>
        </p:nvSpPr>
        <p:spPr/>
        <p:txBody>
          <a:bodyPr/>
          <a:lstStyle/>
          <a:p>
            <a:r>
              <a:rPr lang="ar-JO"/>
              <a:t>1</a:t>
            </a:r>
          </a:p>
        </p:txBody>
      </p:sp>
      <p:sp>
        <p:nvSpPr>
          <p:cNvPr id="6" name="Slide Number Placeholder 5"/>
          <p:cNvSpPr>
            <a:spLocks noGrp="1"/>
          </p:cNvSpPr>
          <p:nvPr>
            <p:ph type="sldNum" sz="quarter" idx="12"/>
          </p:nvPr>
        </p:nvSpPr>
        <p:spPr/>
        <p:txBody>
          <a:bodyPr/>
          <a:lstStyle/>
          <a:p>
            <a:fld id="{FA9739B7-29ED-4612-A1D5-7F47050F1066}" type="slidenum">
              <a:rPr lang="ar-JO" smtClean="0"/>
              <a:pPr/>
              <a:t>‹#›</a:t>
            </a:fld>
            <a:endParaRPr lang="ar-J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D131C4-49DF-4DED-8308-EBE47E76CA6E}" type="datetime1">
              <a:rPr lang="en-US" smtClean="0"/>
              <a:pPr/>
              <a:t>10/18/2021</a:t>
            </a:fld>
            <a:endParaRPr lang="ar-JO"/>
          </a:p>
        </p:txBody>
      </p:sp>
      <p:sp>
        <p:nvSpPr>
          <p:cNvPr id="5" name="Footer Placeholder 4"/>
          <p:cNvSpPr>
            <a:spLocks noGrp="1"/>
          </p:cNvSpPr>
          <p:nvPr>
            <p:ph type="ftr" sz="quarter" idx="11"/>
          </p:nvPr>
        </p:nvSpPr>
        <p:spPr/>
        <p:txBody>
          <a:bodyPr/>
          <a:lstStyle/>
          <a:p>
            <a:r>
              <a:rPr lang="ar-JO"/>
              <a:t>1</a:t>
            </a:r>
          </a:p>
        </p:txBody>
      </p:sp>
      <p:sp>
        <p:nvSpPr>
          <p:cNvPr id="6" name="Slide Number Placeholder 5"/>
          <p:cNvSpPr>
            <a:spLocks noGrp="1"/>
          </p:cNvSpPr>
          <p:nvPr>
            <p:ph type="sldNum" sz="quarter" idx="12"/>
          </p:nvPr>
        </p:nvSpPr>
        <p:spPr/>
        <p:txBody>
          <a:bodyPr/>
          <a:lstStyle/>
          <a:p>
            <a:fld id="{FA9739B7-29ED-4612-A1D5-7F47050F1066}" type="slidenum">
              <a:rPr lang="ar-JO" smtClean="0"/>
              <a:pPr/>
              <a:t>‹#›</a:t>
            </a:fld>
            <a:endParaRPr lang="ar-J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BD2A3B7-7DEA-4C3B-A761-0744D1383AB2}" type="datetime1">
              <a:rPr lang="en-US" smtClean="0"/>
              <a:pPr/>
              <a:t>10/18/2021</a:t>
            </a:fld>
            <a:endParaRPr lang="ar-JO"/>
          </a:p>
        </p:txBody>
      </p:sp>
      <p:sp>
        <p:nvSpPr>
          <p:cNvPr id="6" name="Footer Placeholder 5"/>
          <p:cNvSpPr>
            <a:spLocks noGrp="1"/>
          </p:cNvSpPr>
          <p:nvPr>
            <p:ph type="ftr" sz="quarter" idx="11"/>
          </p:nvPr>
        </p:nvSpPr>
        <p:spPr/>
        <p:txBody>
          <a:bodyPr/>
          <a:lstStyle/>
          <a:p>
            <a:r>
              <a:rPr lang="ar-JO"/>
              <a:t>1</a:t>
            </a:r>
          </a:p>
        </p:txBody>
      </p:sp>
      <p:sp>
        <p:nvSpPr>
          <p:cNvPr id="7" name="Slide Number Placeholder 6"/>
          <p:cNvSpPr>
            <a:spLocks noGrp="1"/>
          </p:cNvSpPr>
          <p:nvPr>
            <p:ph type="sldNum" sz="quarter" idx="12"/>
          </p:nvPr>
        </p:nvSpPr>
        <p:spPr/>
        <p:txBody>
          <a:bodyPr/>
          <a:lstStyle/>
          <a:p>
            <a:fld id="{FA9739B7-29ED-4612-A1D5-7F47050F1066}" type="slidenum">
              <a:rPr lang="ar-JO" smtClean="0"/>
              <a:pPr/>
              <a:t>‹#›</a:t>
            </a:fld>
            <a:endParaRPr lang="ar-J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48AC0C7-B32C-4E79-86A0-C72EA4EF3E61}" type="datetime1">
              <a:rPr lang="en-US" smtClean="0"/>
              <a:pPr/>
              <a:t>10/18/2021</a:t>
            </a:fld>
            <a:endParaRPr lang="ar-JO"/>
          </a:p>
        </p:txBody>
      </p:sp>
      <p:sp>
        <p:nvSpPr>
          <p:cNvPr id="8" name="Footer Placeholder 7"/>
          <p:cNvSpPr>
            <a:spLocks noGrp="1"/>
          </p:cNvSpPr>
          <p:nvPr>
            <p:ph type="ftr" sz="quarter" idx="11"/>
          </p:nvPr>
        </p:nvSpPr>
        <p:spPr/>
        <p:txBody>
          <a:bodyPr/>
          <a:lstStyle/>
          <a:p>
            <a:r>
              <a:rPr lang="ar-JO"/>
              <a:t>1</a:t>
            </a:r>
          </a:p>
        </p:txBody>
      </p:sp>
      <p:sp>
        <p:nvSpPr>
          <p:cNvPr id="9" name="Slide Number Placeholder 8"/>
          <p:cNvSpPr>
            <a:spLocks noGrp="1"/>
          </p:cNvSpPr>
          <p:nvPr>
            <p:ph type="sldNum" sz="quarter" idx="12"/>
          </p:nvPr>
        </p:nvSpPr>
        <p:spPr/>
        <p:txBody>
          <a:bodyPr/>
          <a:lstStyle/>
          <a:p>
            <a:fld id="{FA9739B7-29ED-4612-A1D5-7F47050F1066}" type="slidenum">
              <a:rPr lang="ar-JO" smtClean="0"/>
              <a:pPr/>
              <a:t>‹#›</a:t>
            </a:fld>
            <a:endParaRPr lang="ar-J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060FF32-04C9-4D98-AA74-ACEF15E660A0}" type="datetime1">
              <a:rPr lang="en-US" smtClean="0"/>
              <a:pPr/>
              <a:t>10/18/2021</a:t>
            </a:fld>
            <a:endParaRPr lang="ar-JO"/>
          </a:p>
        </p:txBody>
      </p:sp>
      <p:sp>
        <p:nvSpPr>
          <p:cNvPr id="4" name="Footer Placeholder 3"/>
          <p:cNvSpPr>
            <a:spLocks noGrp="1"/>
          </p:cNvSpPr>
          <p:nvPr>
            <p:ph type="ftr" sz="quarter" idx="11"/>
          </p:nvPr>
        </p:nvSpPr>
        <p:spPr/>
        <p:txBody>
          <a:bodyPr/>
          <a:lstStyle/>
          <a:p>
            <a:r>
              <a:rPr lang="ar-JO"/>
              <a:t>1</a:t>
            </a:r>
          </a:p>
        </p:txBody>
      </p:sp>
      <p:sp>
        <p:nvSpPr>
          <p:cNvPr id="5" name="Slide Number Placeholder 4"/>
          <p:cNvSpPr>
            <a:spLocks noGrp="1"/>
          </p:cNvSpPr>
          <p:nvPr>
            <p:ph type="sldNum" sz="quarter" idx="12"/>
          </p:nvPr>
        </p:nvSpPr>
        <p:spPr/>
        <p:txBody>
          <a:bodyPr/>
          <a:lstStyle/>
          <a:p>
            <a:fld id="{FA9739B7-29ED-4612-A1D5-7F47050F1066}" type="slidenum">
              <a:rPr lang="ar-JO" smtClean="0"/>
              <a:pPr/>
              <a:t>‹#›</a:t>
            </a:fld>
            <a:endParaRPr lang="ar-J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EDAB7B-CAFA-4393-B9D1-8641BC885AF6}" type="datetime1">
              <a:rPr lang="en-US" smtClean="0"/>
              <a:pPr/>
              <a:t>10/18/2021</a:t>
            </a:fld>
            <a:endParaRPr lang="ar-JO"/>
          </a:p>
        </p:txBody>
      </p:sp>
      <p:sp>
        <p:nvSpPr>
          <p:cNvPr id="3" name="Footer Placeholder 2"/>
          <p:cNvSpPr>
            <a:spLocks noGrp="1"/>
          </p:cNvSpPr>
          <p:nvPr>
            <p:ph type="ftr" sz="quarter" idx="11"/>
          </p:nvPr>
        </p:nvSpPr>
        <p:spPr/>
        <p:txBody>
          <a:bodyPr/>
          <a:lstStyle/>
          <a:p>
            <a:r>
              <a:rPr lang="ar-JO"/>
              <a:t>1</a:t>
            </a:r>
          </a:p>
        </p:txBody>
      </p:sp>
      <p:sp>
        <p:nvSpPr>
          <p:cNvPr id="4" name="Slide Number Placeholder 3"/>
          <p:cNvSpPr>
            <a:spLocks noGrp="1"/>
          </p:cNvSpPr>
          <p:nvPr>
            <p:ph type="sldNum" sz="quarter" idx="12"/>
          </p:nvPr>
        </p:nvSpPr>
        <p:spPr/>
        <p:txBody>
          <a:bodyPr/>
          <a:lstStyle/>
          <a:p>
            <a:fld id="{FA9739B7-29ED-4612-A1D5-7F47050F1066}" type="slidenum">
              <a:rPr lang="ar-JO" smtClean="0"/>
              <a:pPr/>
              <a:t>‹#›</a:t>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60E7FA-4966-4152-9D74-D7E34D530A84}" type="datetime1">
              <a:rPr lang="en-US" smtClean="0"/>
              <a:pPr/>
              <a:t>10/18/2021</a:t>
            </a:fld>
            <a:endParaRPr lang="ar-JO"/>
          </a:p>
        </p:txBody>
      </p:sp>
      <p:sp>
        <p:nvSpPr>
          <p:cNvPr id="6" name="Footer Placeholder 5"/>
          <p:cNvSpPr>
            <a:spLocks noGrp="1"/>
          </p:cNvSpPr>
          <p:nvPr>
            <p:ph type="ftr" sz="quarter" idx="11"/>
          </p:nvPr>
        </p:nvSpPr>
        <p:spPr/>
        <p:txBody>
          <a:bodyPr/>
          <a:lstStyle/>
          <a:p>
            <a:r>
              <a:rPr lang="ar-JO"/>
              <a:t>1</a:t>
            </a:r>
          </a:p>
        </p:txBody>
      </p:sp>
      <p:sp>
        <p:nvSpPr>
          <p:cNvPr id="7" name="Slide Number Placeholder 6"/>
          <p:cNvSpPr>
            <a:spLocks noGrp="1"/>
          </p:cNvSpPr>
          <p:nvPr>
            <p:ph type="sldNum" sz="quarter" idx="12"/>
          </p:nvPr>
        </p:nvSpPr>
        <p:spPr/>
        <p:txBody>
          <a:bodyPr/>
          <a:lstStyle/>
          <a:p>
            <a:fld id="{FA9739B7-29ED-4612-A1D5-7F47050F1066}" type="slidenum">
              <a:rPr lang="ar-JO" smtClean="0"/>
              <a:pPr/>
              <a:t>‹#›</a:t>
            </a:fld>
            <a:endParaRPr lang="ar-J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9582CC-662E-4E0C-A661-EC62F20973C8}" type="datetime1">
              <a:rPr lang="en-US" smtClean="0"/>
              <a:pPr/>
              <a:t>10/18/2021</a:t>
            </a:fld>
            <a:endParaRPr lang="ar-JO"/>
          </a:p>
        </p:txBody>
      </p:sp>
      <p:sp>
        <p:nvSpPr>
          <p:cNvPr id="6" name="Footer Placeholder 5"/>
          <p:cNvSpPr>
            <a:spLocks noGrp="1"/>
          </p:cNvSpPr>
          <p:nvPr>
            <p:ph type="ftr" sz="quarter" idx="11"/>
          </p:nvPr>
        </p:nvSpPr>
        <p:spPr/>
        <p:txBody>
          <a:bodyPr/>
          <a:lstStyle/>
          <a:p>
            <a:r>
              <a:rPr lang="ar-JO"/>
              <a:t>1</a:t>
            </a:r>
          </a:p>
        </p:txBody>
      </p:sp>
      <p:sp>
        <p:nvSpPr>
          <p:cNvPr id="7" name="Slide Number Placeholder 6"/>
          <p:cNvSpPr>
            <a:spLocks noGrp="1"/>
          </p:cNvSpPr>
          <p:nvPr>
            <p:ph type="sldNum" sz="quarter" idx="12"/>
          </p:nvPr>
        </p:nvSpPr>
        <p:spPr/>
        <p:txBody>
          <a:bodyPr/>
          <a:lstStyle/>
          <a:p>
            <a:fld id="{FA9739B7-29ED-4612-A1D5-7F47050F1066}" type="slidenum">
              <a:rPr lang="ar-JO" smtClean="0"/>
              <a:pPr/>
              <a:t>‹#›</a:t>
            </a:fld>
            <a:endParaRPr lang="ar-J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29AC17-0EA1-4AD7-9A6D-9583A4A814EE}" type="datetime1">
              <a:rPr lang="en-US" smtClean="0"/>
              <a:pPr/>
              <a:t>10/18/2021</a:t>
            </a:fld>
            <a:endParaRPr lang="ar-J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ar-JO"/>
              <a:t>1</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9739B7-29ED-4612-A1D5-7F47050F1066}" type="slidenum">
              <a:rPr lang="ar-JO" smtClean="0"/>
              <a:pPr/>
              <a:t>‹#›</a:t>
            </a:fld>
            <a:endParaRPr lang="ar-JO"/>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17.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85918" y="857232"/>
            <a:ext cx="6120680" cy="1569660"/>
          </a:xfrm>
          <a:prstGeom prst="rect">
            <a:avLst/>
          </a:prstGeom>
        </p:spPr>
        <p:txBody>
          <a:bodyPr wrap="square">
            <a:spAutoFit/>
          </a:bodyPr>
          <a:lstStyle/>
          <a:p>
            <a:pPr algn="ctr" rtl="1"/>
            <a:r>
              <a:rPr lang="en-US" sz="3200" b="1" dirty="0">
                <a:effectLst>
                  <a:outerShdw blurRad="38100" dist="38100" dir="2700000" algn="tl">
                    <a:srgbClr val="000000">
                      <a:alpha val="43137"/>
                    </a:srgbClr>
                  </a:outerShdw>
                </a:effectLst>
                <a:latin typeface="Calibri" pitchFamily="34" charset="0"/>
              </a:rPr>
              <a:t>Respiratory System Module</a:t>
            </a:r>
          </a:p>
          <a:p>
            <a:pPr algn="ctr" rtl="1"/>
            <a:r>
              <a:rPr lang="en-US" sz="3200" b="1" dirty="0">
                <a:effectLst>
                  <a:outerShdw blurRad="38100" dist="38100" dir="2700000" algn="tl">
                    <a:srgbClr val="000000">
                      <a:alpha val="43137"/>
                    </a:srgbClr>
                  </a:outerShdw>
                </a:effectLst>
                <a:latin typeface="Calibri" pitchFamily="34" charset="0"/>
              </a:rPr>
              <a:t>2021-2022</a:t>
            </a:r>
          </a:p>
          <a:p>
            <a:pPr algn="ctr" rtl="1"/>
            <a:endParaRPr lang="en-US" sz="3200" b="1" dirty="0">
              <a:effectLst>
                <a:outerShdw blurRad="38100" dist="38100" dir="2700000" algn="tl">
                  <a:srgbClr val="000000">
                    <a:alpha val="43137"/>
                  </a:srgbClr>
                </a:outerShdw>
              </a:effectLst>
              <a:latin typeface="Calibri" pitchFamily="34" charset="0"/>
            </a:endParaRPr>
          </a:p>
        </p:txBody>
      </p:sp>
      <p:sp>
        <p:nvSpPr>
          <p:cNvPr id="4" name="TextBox 3"/>
          <p:cNvSpPr txBox="1"/>
          <p:nvPr/>
        </p:nvSpPr>
        <p:spPr>
          <a:xfrm>
            <a:off x="1746604" y="2996952"/>
            <a:ext cx="5657639" cy="1569660"/>
          </a:xfrm>
          <a:prstGeom prst="rect">
            <a:avLst/>
          </a:prstGeom>
          <a:noFill/>
        </p:spPr>
        <p:txBody>
          <a:bodyPr wrap="none" rtlCol="0">
            <a:spAutoFit/>
          </a:bodyPr>
          <a:lstStyle/>
          <a:p>
            <a:pPr algn="ctr">
              <a:defRPr/>
            </a:pPr>
            <a:r>
              <a:rPr lang="en-US" sz="2400" dirty="0">
                <a:solidFill>
                  <a:srgbClr val="002060"/>
                </a:solidFill>
                <a:effectLst>
                  <a:outerShdw blurRad="38100" dist="38100" dir="2700000" algn="tl">
                    <a:srgbClr val="000000">
                      <a:alpha val="43137"/>
                    </a:srgbClr>
                  </a:outerShdw>
                </a:effectLst>
              </a:rPr>
              <a:t>Dr. Mohammad </a:t>
            </a:r>
            <a:r>
              <a:rPr lang="en-US" sz="2400" dirty="0" err="1">
                <a:solidFill>
                  <a:srgbClr val="002060"/>
                </a:solidFill>
                <a:effectLst>
                  <a:outerShdw blurRad="38100" dist="38100" dir="2700000" algn="tl">
                    <a:srgbClr val="000000">
                      <a:alpha val="43137"/>
                    </a:srgbClr>
                  </a:outerShdw>
                </a:effectLst>
              </a:rPr>
              <a:t>Odaibat</a:t>
            </a:r>
            <a:endParaRPr lang="en-US" sz="2400" dirty="0">
              <a:solidFill>
                <a:srgbClr val="002060"/>
              </a:solidFill>
              <a:effectLst>
                <a:outerShdw blurRad="38100" dist="38100" dir="2700000" algn="tl">
                  <a:srgbClr val="000000">
                    <a:alpha val="43137"/>
                  </a:srgbClr>
                </a:outerShdw>
              </a:effectLst>
            </a:endParaRPr>
          </a:p>
          <a:p>
            <a:pPr algn="ctr">
              <a:defRPr/>
            </a:pPr>
            <a:r>
              <a:rPr lang="en-US" sz="2400" dirty="0">
                <a:solidFill>
                  <a:srgbClr val="002060"/>
                </a:solidFill>
                <a:effectLst>
                  <a:outerShdw blurRad="38100" dist="38100" dir="2700000" algn="tl">
                    <a:srgbClr val="000000">
                      <a:alpha val="43137"/>
                    </a:srgbClr>
                  </a:outerShdw>
                </a:effectLst>
              </a:rPr>
              <a:t>Department of Microbiology and Pathology </a:t>
            </a:r>
          </a:p>
          <a:p>
            <a:pPr algn="ctr">
              <a:defRPr/>
            </a:pPr>
            <a:r>
              <a:rPr lang="en-US" sz="2400" dirty="0">
                <a:solidFill>
                  <a:srgbClr val="002060"/>
                </a:solidFill>
                <a:effectLst>
                  <a:outerShdw blurRad="38100" dist="38100" dir="2700000" algn="tl">
                    <a:srgbClr val="000000">
                      <a:alpha val="43137"/>
                    </a:srgbClr>
                  </a:outerShdw>
                </a:effectLst>
              </a:rPr>
              <a:t>Faculty of Medicine, Mutah University </a:t>
            </a:r>
          </a:p>
          <a:p>
            <a:pPr algn="ctr" rtl="1"/>
            <a:endParaRPr lang="en-US" sz="2400" b="1" dirty="0">
              <a:solidFill>
                <a:schemeClr val="bg1">
                  <a:lumMod val="50000"/>
                </a:schemeClr>
              </a:solidFill>
              <a:effectLst>
                <a:outerShdw blurRad="38100" dist="38100" dir="2700000" algn="tl">
                  <a:srgbClr val="000000">
                    <a:alpha val="43137"/>
                  </a:srgbClr>
                </a:outerShdw>
              </a:effectLst>
              <a:latin typeface="Calibri" pitchFamily="34" charset="0"/>
            </a:endParaRPr>
          </a:p>
        </p:txBody>
      </p:sp>
      <p:sp>
        <p:nvSpPr>
          <p:cNvPr id="5" name="Rectangle 4"/>
          <p:cNvSpPr/>
          <p:nvPr/>
        </p:nvSpPr>
        <p:spPr>
          <a:xfrm>
            <a:off x="2643174" y="2214554"/>
            <a:ext cx="4543873" cy="523220"/>
          </a:xfrm>
          <a:prstGeom prst="rect">
            <a:avLst/>
          </a:prstGeom>
        </p:spPr>
        <p:txBody>
          <a:bodyPr wrap="none">
            <a:spAutoFit/>
          </a:bodyPr>
          <a:lstStyle/>
          <a:p>
            <a:r>
              <a:rPr lang="en-US" sz="2800" b="1" i="1" dirty="0"/>
              <a:t>Corynebacterium diphtheriae</a:t>
            </a:r>
            <a:endParaRPr lang="ar-JO" sz="2800" b="1" dirty="0"/>
          </a:p>
        </p:txBody>
      </p:sp>
      <p:sp>
        <p:nvSpPr>
          <p:cNvPr id="7" name="Slide Number Placeholder 6"/>
          <p:cNvSpPr>
            <a:spLocks noGrp="1"/>
          </p:cNvSpPr>
          <p:nvPr>
            <p:ph type="sldNum" sz="quarter" idx="12"/>
          </p:nvPr>
        </p:nvSpPr>
        <p:spPr/>
        <p:txBody>
          <a:bodyPr/>
          <a:lstStyle/>
          <a:p>
            <a:fld id="{FA9739B7-29ED-4612-A1D5-7F47050F1066}" type="slidenum">
              <a:rPr lang="ar-JO" smtClean="0"/>
              <a:pPr/>
              <a:t>1</a:t>
            </a:fld>
            <a:endParaRPr lang="ar-JO"/>
          </a:p>
        </p:txBody>
      </p:sp>
    </p:spTree>
    <p:extLst>
      <p:ext uri="{BB962C8B-B14F-4D97-AF65-F5344CB8AC3E}">
        <p14:creationId xmlns:p14="http://schemas.microsoft.com/office/powerpoint/2010/main" val="1139570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42844" y="714356"/>
            <a:ext cx="3857651" cy="741362"/>
            <a:chOff x="0" y="1219199"/>
            <a:chExt cx="2636062" cy="1625600"/>
          </a:xfrm>
          <a:solidFill>
            <a:srgbClr val="82C836"/>
          </a:solidFill>
        </p:grpSpPr>
        <p:sp>
          <p:nvSpPr>
            <p:cNvPr id="5" name="Rounded Rectangle 4"/>
            <p:cNvSpPr/>
            <p:nvPr/>
          </p:nvSpPr>
          <p:spPr>
            <a:xfrm>
              <a:off x="0" y="1219199"/>
              <a:ext cx="2636062" cy="1625600"/>
            </a:xfrm>
            <a:prstGeom prst="roundRect">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79355" y="1298554"/>
              <a:ext cx="2477352" cy="1466890"/>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400" b="1" dirty="0">
                  <a:solidFill>
                    <a:schemeClr val="tx1"/>
                  </a:solidFill>
                  <a:cs typeface="Times New Roman" pitchFamily="18" charset="0"/>
                </a:rPr>
                <a:t>Respiratory diptheria</a:t>
              </a:r>
              <a:r>
                <a:rPr lang="en-US" sz="2400" b="1" dirty="0">
                  <a:solidFill>
                    <a:schemeClr val="accent6">
                      <a:lumMod val="50000"/>
                    </a:schemeClr>
                  </a:solidFill>
                </a:rPr>
                <a:t> </a:t>
              </a:r>
              <a:endParaRPr lang="en-US" sz="2400" b="1" dirty="0">
                <a:solidFill>
                  <a:schemeClr val="tx1"/>
                </a:solidFill>
                <a:cs typeface="Times New Roman" pitchFamily="18" charset="0"/>
              </a:endParaRPr>
            </a:p>
          </p:txBody>
        </p:sp>
      </p:grpSp>
      <p:sp>
        <p:nvSpPr>
          <p:cNvPr id="7"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a:solidFill>
                  <a:srgbClr val="0070C0"/>
                </a:solidFill>
                <a:latin typeface="+mj-lt"/>
                <a:cs typeface="Times New Roman" pitchFamily="18" charset="0"/>
              </a:rPr>
              <a:t>Manifestations</a:t>
            </a:r>
            <a:endParaRPr kumimoji="0" lang="en-US" sz="4400" b="1" i="0" u="none" strike="noStrike" kern="1200" cap="none" spc="0" normalizeH="0" baseline="0" noProof="0" dirty="0">
              <a:ln>
                <a:noFill/>
              </a:ln>
              <a:solidFill>
                <a:srgbClr val="0070C0"/>
              </a:solidFill>
              <a:effectLst/>
              <a:uLnTx/>
              <a:uFillTx/>
              <a:latin typeface="+mj-lt"/>
              <a:ea typeface="+mj-ea"/>
              <a:cs typeface="Times New Roman" pitchFamily="18" charset="0"/>
            </a:endParaRPr>
          </a:p>
        </p:txBody>
      </p:sp>
      <p:sp>
        <p:nvSpPr>
          <p:cNvPr id="1025" name="Rectangle 1"/>
          <p:cNvSpPr>
            <a:spLocks noChangeArrowheads="1"/>
          </p:cNvSpPr>
          <p:nvPr/>
        </p:nvSpPr>
        <p:spPr bwMode="auto">
          <a:xfrm>
            <a:off x="142844" y="1477399"/>
            <a:ext cx="8742183"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rtl="0"/>
            <a:r>
              <a:rPr lang="en-US" sz="2400" b="1" dirty="0"/>
              <a:t>II. </a:t>
            </a:r>
            <a:r>
              <a:rPr lang="en-US" sz="2400" dirty="0"/>
              <a:t>Fibrinogen of serum leaves the capillaries, reacts with thromboplastin of the necrotic epithelium) a transforms into the insoluble fibrin (</a:t>
            </a:r>
            <a:r>
              <a:rPr lang="en-US" sz="2400" dirty="0" err="1"/>
              <a:t>diphteric</a:t>
            </a:r>
            <a:r>
              <a:rPr lang="en-US" sz="2400" dirty="0"/>
              <a:t> membranes);</a:t>
            </a:r>
          </a:p>
          <a:p>
            <a:pPr marL="800100" lvl="1" indent="-342900" algn="just" rtl="0">
              <a:buFont typeface="Arial" panose="020B0604020202020204" pitchFamily="34" charset="0"/>
              <a:buChar char="•"/>
            </a:pPr>
            <a:r>
              <a:rPr lang="en-US" sz="2400" dirty="0"/>
              <a:t>Fibrin tightly holding a fibrinous film on the surface of the mucosa.</a:t>
            </a:r>
          </a:p>
          <a:p>
            <a:pPr marL="800100" lvl="1" indent="-342900" algn="just" rtl="0">
              <a:buFont typeface="Arial" panose="020B0604020202020204" pitchFamily="34" charset="0"/>
              <a:buChar char="•"/>
            </a:pPr>
            <a:r>
              <a:rPr lang="en-US" sz="2400" dirty="0"/>
              <a:t>Membranes increase and thicken up to 5 – 6 days of illness.</a:t>
            </a:r>
          </a:p>
          <a:p>
            <a:pPr marL="800100" lvl="1" indent="-342900" algn="just" rtl="0">
              <a:buFont typeface="Arial" panose="020B0604020202020204" pitchFamily="34" charset="0"/>
              <a:buChar char="•"/>
            </a:pPr>
            <a:r>
              <a:rPr lang="en-US" sz="2400" dirty="0"/>
              <a:t>Membrane is thick, leathery, grey-white and composed of bacteria, necrotic epithelium, phagocytes and fibrin;</a:t>
            </a:r>
          </a:p>
          <a:p>
            <a:pPr marL="800100" lvl="1" indent="-342900" algn="just" rtl="0">
              <a:buFont typeface="Arial" panose="020B0604020202020204" pitchFamily="34" charset="0"/>
              <a:buChar char="•"/>
            </a:pPr>
            <a:r>
              <a:rPr lang="en-US" sz="2400" dirty="0"/>
              <a:t>It is firmly adherent to the underlying tissues, bleeding follows its forcible removing.</a:t>
            </a:r>
          </a:p>
          <a:p>
            <a:pPr marL="800100" lvl="1" indent="-342900" algn="just" rtl="0">
              <a:buFont typeface="Arial" panose="020B0604020202020204" pitchFamily="34" charset="0"/>
              <a:buChar char="•"/>
            </a:pPr>
            <a:r>
              <a:rPr lang="en-US" sz="2400" dirty="0"/>
              <a:t>Has tendency to extend to another organs.</a:t>
            </a:r>
          </a:p>
          <a:p>
            <a:pPr marL="800100" lvl="1" indent="-342900" algn="just" rtl="0">
              <a:buFont typeface="Arial" panose="020B0604020202020204" pitchFamily="34" charset="0"/>
              <a:buChar char="•"/>
            </a:pPr>
            <a:r>
              <a:rPr lang="en-US" sz="2400" dirty="0"/>
              <a:t>Can detach in 5 -10 days.</a:t>
            </a:r>
          </a:p>
          <a:p>
            <a:pPr marL="1828800" lvl="3" indent="-457200" algn="just" rtl="0">
              <a:buFontTx/>
              <a:buChar char="-"/>
            </a:pPr>
            <a:endParaRPr lang="en-US" sz="2400" dirty="0">
              <a:solidFill>
                <a:srgbClr val="FF0000"/>
              </a:solidFill>
              <a:ea typeface="Calibri" pitchFamily="34" charset="0"/>
              <a:cs typeface="Times-Roman"/>
            </a:endParaRPr>
          </a:p>
        </p:txBody>
      </p:sp>
      <p:sp>
        <p:nvSpPr>
          <p:cNvPr id="11" name="Slide Number Placeholder 10"/>
          <p:cNvSpPr>
            <a:spLocks noGrp="1"/>
          </p:cNvSpPr>
          <p:nvPr>
            <p:ph type="sldNum" sz="quarter" idx="12"/>
          </p:nvPr>
        </p:nvSpPr>
        <p:spPr>
          <a:xfrm>
            <a:off x="6974904" y="6356350"/>
            <a:ext cx="2133600" cy="365125"/>
          </a:xfrm>
        </p:spPr>
        <p:txBody>
          <a:bodyPr/>
          <a:lstStyle/>
          <a:p>
            <a:fld id="{FA9739B7-29ED-4612-A1D5-7F47050F1066}" type="slidenum">
              <a:rPr lang="ar-JO" smtClean="0"/>
              <a:pPr/>
              <a:t>10</a:t>
            </a:fld>
            <a:endParaRPr lang="ar-JO" dirty="0"/>
          </a:p>
        </p:txBody>
      </p:sp>
    </p:spTree>
    <p:extLst>
      <p:ext uri="{BB962C8B-B14F-4D97-AF65-F5344CB8AC3E}">
        <p14:creationId xmlns:p14="http://schemas.microsoft.com/office/powerpoint/2010/main" val="936038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025">
                                            <p:txEl>
                                              <p:pRg st="0" end="0"/>
                                            </p:txEl>
                                          </p:spTgt>
                                        </p:tgtEl>
                                        <p:attrNameLst>
                                          <p:attrName>style.visibility</p:attrName>
                                        </p:attrNameLst>
                                      </p:cBhvr>
                                      <p:to>
                                        <p:strVal val="visible"/>
                                      </p:to>
                                    </p:set>
                                    <p:animEffect transition="in" filter="blinds(horizontal)">
                                      <p:cBhvr>
                                        <p:cTn id="12" dur="500"/>
                                        <p:tgtEl>
                                          <p:spTgt spid="102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025">
                                            <p:txEl>
                                              <p:pRg st="1" end="1"/>
                                            </p:txEl>
                                          </p:spTgt>
                                        </p:tgtEl>
                                        <p:attrNameLst>
                                          <p:attrName>style.visibility</p:attrName>
                                        </p:attrNameLst>
                                      </p:cBhvr>
                                      <p:to>
                                        <p:strVal val="visible"/>
                                      </p:to>
                                    </p:set>
                                    <p:animEffect transition="in" filter="blinds(horizontal)">
                                      <p:cBhvr>
                                        <p:cTn id="17" dur="500"/>
                                        <p:tgtEl>
                                          <p:spTgt spid="102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025">
                                            <p:txEl>
                                              <p:pRg st="2" end="2"/>
                                            </p:txEl>
                                          </p:spTgt>
                                        </p:tgtEl>
                                        <p:attrNameLst>
                                          <p:attrName>style.visibility</p:attrName>
                                        </p:attrNameLst>
                                      </p:cBhvr>
                                      <p:to>
                                        <p:strVal val="visible"/>
                                      </p:to>
                                    </p:set>
                                    <p:animEffect transition="in" filter="blinds(horizontal)">
                                      <p:cBhvr>
                                        <p:cTn id="22" dur="500"/>
                                        <p:tgtEl>
                                          <p:spTgt spid="102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025">
                                            <p:txEl>
                                              <p:pRg st="3" end="3"/>
                                            </p:txEl>
                                          </p:spTgt>
                                        </p:tgtEl>
                                        <p:attrNameLst>
                                          <p:attrName>style.visibility</p:attrName>
                                        </p:attrNameLst>
                                      </p:cBhvr>
                                      <p:to>
                                        <p:strVal val="visible"/>
                                      </p:to>
                                    </p:set>
                                    <p:animEffect transition="in" filter="blinds(horizontal)">
                                      <p:cBhvr>
                                        <p:cTn id="27" dur="500"/>
                                        <p:tgtEl>
                                          <p:spTgt spid="102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025">
                                            <p:txEl>
                                              <p:pRg st="4" end="4"/>
                                            </p:txEl>
                                          </p:spTgt>
                                        </p:tgtEl>
                                        <p:attrNameLst>
                                          <p:attrName>style.visibility</p:attrName>
                                        </p:attrNameLst>
                                      </p:cBhvr>
                                      <p:to>
                                        <p:strVal val="visible"/>
                                      </p:to>
                                    </p:set>
                                    <p:animEffect transition="in" filter="blinds(horizontal)">
                                      <p:cBhvr>
                                        <p:cTn id="32" dur="500"/>
                                        <p:tgtEl>
                                          <p:spTgt spid="102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1025">
                                            <p:txEl>
                                              <p:pRg st="5" end="5"/>
                                            </p:txEl>
                                          </p:spTgt>
                                        </p:tgtEl>
                                        <p:attrNameLst>
                                          <p:attrName>style.visibility</p:attrName>
                                        </p:attrNameLst>
                                      </p:cBhvr>
                                      <p:to>
                                        <p:strVal val="visible"/>
                                      </p:to>
                                    </p:set>
                                    <p:animEffect transition="in" filter="blinds(horizontal)">
                                      <p:cBhvr>
                                        <p:cTn id="37" dur="500"/>
                                        <p:tgtEl>
                                          <p:spTgt spid="102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1025">
                                            <p:txEl>
                                              <p:pRg st="6" end="6"/>
                                            </p:txEl>
                                          </p:spTgt>
                                        </p:tgtEl>
                                        <p:attrNameLst>
                                          <p:attrName>style.visibility</p:attrName>
                                        </p:attrNameLst>
                                      </p:cBhvr>
                                      <p:to>
                                        <p:strVal val="visible"/>
                                      </p:to>
                                    </p:set>
                                    <p:animEffect transition="in" filter="blinds(horizontal)">
                                      <p:cBhvr>
                                        <p:cTn id="42" dur="500"/>
                                        <p:tgtEl>
                                          <p:spTgt spid="102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93505" y="5796144"/>
            <a:ext cx="5786478" cy="1588"/>
          </a:xfrm>
          <a:prstGeom prst="line">
            <a:avLst/>
          </a:prstGeom>
          <a:ln w="762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8" name="Freeform 7"/>
          <p:cNvSpPr/>
          <p:nvPr/>
        </p:nvSpPr>
        <p:spPr>
          <a:xfrm>
            <a:off x="1664232" y="5536326"/>
            <a:ext cx="161119" cy="117987"/>
          </a:xfrm>
          <a:custGeom>
            <a:avLst/>
            <a:gdLst>
              <a:gd name="connsiteX0" fmla="*/ 0 w 161119"/>
              <a:gd name="connsiteY0" fmla="*/ 117987 h 117987"/>
              <a:gd name="connsiteX1" fmla="*/ 44245 w 161119"/>
              <a:gd name="connsiteY1" fmla="*/ 58993 h 117987"/>
              <a:gd name="connsiteX2" fmla="*/ 73742 w 161119"/>
              <a:gd name="connsiteY2" fmla="*/ 14748 h 117987"/>
              <a:gd name="connsiteX3" fmla="*/ 117987 w 161119"/>
              <a:gd name="connsiteY3" fmla="*/ 0 h 117987"/>
              <a:gd name="connsiteX4" fmla="*/ 147484 w 161119"/>
              <a:gd name="connsiteY4" fmla="*/ 117987 h 1179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119" h="117987">
                <a:moveTo>
                  <a:pt x="0" y="117987"/>
                </a:moveTo>
                <a:cubicBezTo>
                  <a:pt x="14748" y="98322"/>
                  <a:pt x="29958" y="78995"/>
                  <a:pt x="44245" y="58993"/>
                </a:cubicBezTo>
                <a:cubicBezTo>
                  <a:pt x="54548" y="44569"/>
                  <a:pt x="59901" y="25821"/>
                  <a:pt x="73742" y="14748"/>
                </a:cubicBezTo>
                <a:cubicBezTo>
                  <a:pt x="85881" y="5037"/>
                  <a:pt x="103239" y="4916"/>
                  <a:pt x="117987" y="0"/>
                </a:cubicBezTo>
                <a:cubicBezTo>
                  <a:pt x="161119" y="64697"/>
                  <a:pt x="147484" y="26520"/>
                  <a:pt x="147484" y="117987"/>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Freeform 8"/>
          <p:cNvSpPr/>
          <p:nvPr/>
        </p:nvSpPr>
        <p:spPr>
          <a:xfrm>
            <a:off x="2563884" y="5713306"/>
            <a:ext cx="1949626" cy="235974"/>
          </a:xfrm>
          <a:custGeom>
            <a:avLst/>
            <a:gdLst>
              <a:gd name="connsiteX0" fmla="*/ 0 w 1949626"/>
              <a:gd name="connsiteY0" fmla="*/ 206478 h 235974"/>
              <a:gd name="connsiteX1" fmla="*/ 44245 w 1949626"/>
              <a:gd name="connsiteY1" fmla="*/ 191729 h 235974"/>
              <a:gd name="connsiteX2" fmla="*/ 88490 w 1949626"/>
              <a:gd name="connsiteY2" fmla="*/ 147484 h 235974"/>
              <a:gd name="connsiteX3" fmla="*/ 132735 w 1949626"/>
              <a:gd name="connsiteY3" fmla="*/ 117987 h 235974"/>
              <a:gd name="connsiteX4" fmla="*/ 147484 w 1949626"/>
              <a:gd name="connsiteY4" fmla="*/ 73742 h 235974"/>
              <a:gd name="connsiteX5" fmla="*/ 280219 w 1949626"/>
              <a:gd name="connsiteY5" fmla="*/ 0 h 235974"/>
              <a:gd name="connsiteX6" fmla="*/ 324464 w 1949626"/>
              <a:gd name="connsiteY6" fmla="*/ 14749 h 235974"/>
              <a:gd name="connsiteX7" fmla="*/ 368710 w 1949626"/>
              <a:gd name="connsiteY7" fmla="*/ 58994 h 235974"/>
              <a:gd name="connsiteX8" fmla="*/ 412955 w 1949626"/>
              <a:gd name="connsiteY8" fmla="*/ 88491 h 235974"/>
              <a:gd name="connsiteX9" fmla="*/ 442451 w 1949626"/>
              <a:gd name="connsiteY9" fmla="*/ 132736 h 235974"/>
              <a:gd name="connsiteX10" fmla="*/ 575187 w 1949626"/>
              <a:gd name="connsiteY10" fmla="*/ 162233 h 235974"/>
              <a:gd name="connsiteX11" fmla="*/ 840658 w 1949626"/>
              <a:gd name="connsiteY11" fmla="*/ 132736 h 235974"/>
              <a:gd name="connsiteX12" fmla="*/ 1342103 w 1949626"/>
              <a:gd name="connsiteY12" fmla="*/ 103239 h 235974"/>
              <a:gd name="connsiteX13" fmla="*/ 1828800 w 1949626"/>
              <a:gd name="connsiteY13" fmla="*/ 162233 h 235974"/>
              <a:gd name="connsiteX14" fmla="*/ 1873045 w 1949626"/>
              <a:gd name="connsiteY14" fmla="*/ 191729 h 235974"/>
              <a:gd name="connsiteX15" fmla="*/ 1946787 w 1949626"/>
              <a:gd name="connsiteY15" fmla="*/ 235974 h 23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949626" h="235974">
                <a:moveTo>
                  <a:pt x="0" y="206478"/>
                </a:moveTo>
                <a:cubicBezTo>
                  <a:pt x="14748" y="201562"/>
                  <a:pt x="31310" y="200353"/>
                  <a:pt x="44245" y="191729"/>
                </a:cubicBezTo>
                <a:cubicBezTo>
                  <a:pt x="61599" y="180159"/>
                  <a:pt x="72467" y="160837"/>
                  <a:pt x="88490" y="147484"/>
                </a:cubicBezTo>
                <a:cubicBezTo>
                  <a:pt x="102107" y="136136"/>
                  <a:pt x="117987" y="127819"/>
                  <a:pt x="132735" y="117987"/>
                </a:cubicBezTo>
                <a:cubicBezTo>
                  <a:pt x="137651" y="103239"/>
                  <a:pt x="136491" y="84735"/>
                  <a:pt x="147484" y="73742"/>
                </a:cubicBezTo>
                <a:cubicBezTo>
                  <a:pt x="198196" y="23031"/>
                  <a:pt x="224582" y="18546"/>
                  <a:pt x="280219" y="0"/>
                </a:cubicBezTo>
                <a:cubicBezTo>
                  <a:pt x="294967" y="4916"/>
                  <a:pt x="311529" y="6126"/>
                  <a:pt x="324464" y="14749"/>
                </a:cubicBezTo>
                <a:cubicBezTo>
                  <a:pt x="341819" y="26319"/>
                  <a:pt x="352687" y="45641"/>
                  <a:pt x="368710" y="58994"/>
                </a:cubicBezTo>
                <a:cubicBezTo>
                  <a:pt x="382327" y="70341"/>
                  <a:pt x="398207" y="78659"/>
                  <a:pt x="412955" y="88491"/>
                </a:cubicBezTo>
                <a:cubicBezTo>
                  <a:pt x="422787" y="103239"/>
                  <a:pt x="427703" y="122904"/>
                  <a:pt x="442451" y="132736"/>
                </a:cubicBezTo>
                <a:cubicBezTo>
                  <a:pt x="451375" y="138685"/>
                  <a:pt x="573565" y="161909"/>
                  <a:pt x="575187" y="162233"/>
                </a:cubicBezTo>
                <a:cubicBezTo>
                  <a:pt x="663677" y="152401"/>
                  <a:pt x="751790" y="138177"/>
                  <a:pt x="840658" y="132736"/>
                </a:cubicBezTo>
                <a:cubicBezTo>
                  <a:pt x="1363721" y="100711"/>
                  <a:pt x="1148072" y="167914"/>
                  <a:pt x="1342103" y="103239"/>
                </a:cubicBezTo>
                <a:cubicBezTo>
                  <a:pt x="1412144" y="106157"/>
                  <a:pt x="1714571" y="86082"/>
                  <a:pt x="1828800" y="162233"/>
                </a:cubicBezTo>
                <a:cubicBezTo>
                  <a:pt x="1843548" y="172065"/>
                  <a:pt x="1857191" y="183802"/>
                  <a:pt x="1873045" y="191729"/>
                </a:cubicBezTo>
                <a:cubicBezTo>
                  <a:pt x="1949626" y="230020"/>
                  <a:pt x="1889173" y="178362"/>
                  <a:pt x="1946787" y="235974"/>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Freeform 9"/>
          <p:cNvSpPr/>
          <p:nvPr/>
        </p:nvSpPr>
        <p:spPr>
          <a:xfrm>
            <a:off x="1280697" y="5724678"/>
            <a:ext cx="914477" cy="180357"/>
          </a:xfrm>
          <a:custGeom>
            <a:avLst/>
            <a:gdLst>
              <a:gd name="connsiteX0" fmla="*/ 914477 w 914477"/>
              <a:gd name="connsiteY0" fmla="*/ 180357 h 180357"/>
              <a:gd name="connsiteX1" fmla="*/ 899729 w 914477"/>
              <a:gd name="connsiteY1" fmla="*/ 77119 h 180357"/>
              <a:gd name="connsiteX2" fmla="*/ 855484 w 914477"/>
              <a:gd name="connsiteY2" fmla="*/ 47622 h 180357"/>
              <a:gd name="connsiteX3" fmla="*/ 442529 w 914477"/>
              <a:gd name="connsiteY3" fmla="*/ 62370 h 180357"/>
              <a:gd name="connsiteX4" fmla="*/ 368787 w 914477"/>
              <a:gd name="connsiteY4" fmla="*/ 77119 h 180357"/>
              <a:gd name="connsiteX5" fmla="*/ 77 w 914477"/>
              <a:gd name="connsiteY5" fmla="*/ 136112 h 180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77" h="180357">
                <a:moveTo>
                  <a:pt x="914477" y="180357"/>
                </a:moveTo>
                <a:cubicBezTo>
                  <a:pt x="909561" y="145944"/>
                  <a:pt x="913847" y="108885"/>
                  <a:pt x="899729" y="77119"/>
                </a:cubicBezTo>
                <a:cubicBezTo>
                  <a:pt x="892530" y="60921"/>
                  <a:pt x="873200" y="48194"/>
                  <a:pt x="855484" y="47622"/>
                </a:cubicBezTo>
                <a:lnTo>
                  <a:pt x="442529" y="62370"/>
                </a:lnTo>
                <a:cubicBezTo>
                  <a:pt x="417948" y="67286"/>
                  <a:pt x="393721" y="74540"/>
                  <a:pt x="368787" y="77119"/>
                </a:cubicBezTo>
                <a:cubicBezTo>
                  <a:pt x="0" y="115269"/>
                  <a:pt x="68135" y="0"/>
                  <a:pt x="77" y="136112"/>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Freeform 10"/>
          <p:cNvSpPr/>
          <p:nvPr/>
        </p:nvSpPr>
        <p:spPr>
          <a:xfrm>
            <a:off x="4643406" y="5754995"/>
            <a:ext cx="1120878" cy="108844"/>
          </a:xfrm>
          <a:custGeom>
            <a:avLst/>
            <a:gdLst>
              <a:gd name="connsiteX0" fmla="*/ 0 w 1120878"/>
              <a:gd name="connsiteY0" fmla="*/ 76298 h 108844"/>
              <a:gd name="connsiteX1" fmla="*/ 117988 w 1120878"/>
              <a:gd name="connsiteY1" fmla="*/ 91047 h 108844"/>
              <a:gd name="connsiteX2" fmla="*/ 191729 w 1120878"/>
              <a:gd name="connsiteY2" fmla="*/ 105795 h 108844"/>
              <a:gd name="connsiteX3" fmla="*/ 796413 w 1120878"/>
              <a:gd name="connsiteY3" fmla="*/ 76298 h 108844"/>
              <a:gd name="connsiteX4" fmla="*/ 870155 w 1120878"/>
              <a:gd name="connsiteY4" fmla="*/ 2556 h 108844"/>
              <a:gd name="connsiteX5" fmla="*/ 914400 w 1120878"/>
              <a:gd name="connsiteY5" fmla="*/ 17305 h 108844"/>
              <a:gd name="connsiteX6" fmla="*/ 958646 w 1120878"/>
              <a:gd name="connsiteY6" fmla="*/ 61550 h 108844"/>
              <a:gd name="connsiteX7" fmla="*/ 1047136 w 1120878"/>
              <a:gd name="connsiteY7" fmla="*/ 105795 h 108844"/>
              <a:gd name="connsiteX8" fmla="*/ 1120878 w 1120878"/>
              <a:gd name="connsiteY8" fmla="*/ 105795 h 108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0878" h="108844">
                <a:moveTo>
                  <a:pt x="0" y="76298"/>
                </a:moveTo>
                <a:cubicBezTo>
                  <a:pt x="39329" y="81214"/>
                  <a:pt x="78813" y="85020"/>
                  <a:pt x="117988" y="91047"/>
                </a:cubicBezTo>
                <a:cubicBezTo>
                  <a:pt x="142764" y="94859"/>
                  <a:pt x="166668" y="106340"/>
                  <a:pt x="191729" y="105795"/>
                </a:cubicBezTo>
                <a:cubicBezTo>
                  <a:pt x="393482" y="101409"/>
                  <a:pt x="594852" y="86130"/>
                  <a:pt x="796413" y="76298"/>
                </a:cubicBezTo>
                <a:cubicBezTo>
                  <a:pt x="813619" y="50489"/>
                  <a:pt x="833285" y="8701"/>
                  <a:pt x="870155" y="2556"/>
                </a:cubicBezTo>
                <a:cubicBezTo>
                  <a:pt x="885490" y="0"/>
                  <a:pt x="899652" y="12389"/>
                  <a:pt x="914400" y="17305"/>
                </a:cubicBezTo>
                <a:cubicBezTo>
                  <a:pt x="929149" y="32053"/>
                  <a:pt x="942623" y="48197"/>
                  <a:pt x="958646" y="61550"/>
                </a:cubicBezTo>
                <a:cubicBezTo>
                  <a:pt x="981897" y="80925"/>
                  <a:pt x="1015833" y="101882"/>
                  <a:pt x="1047136" y="105795"/>
                </a:cubicBezTo>
                <a:cubicBezTo>
                  <a:pt x="1071527" y="108844"/>
                  <a:pt x="1096297" y="105795"/>
                  <a:pt x="1120878" y="105795"/>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Freeform 11"/>
          <p:cNvSpPr/>
          <p:nvPr/>
        </p:nvSpPr>
        <p:spPr>
          <a:xfrm>
            <a:off x="71406" y="5650993"/>
            <a:ext cx="1194620" cy="224546"/>
          </a:xfrm>
          <a:custGeom>
            <a:avLst/>
            <a:gdLst>
              <a:gd name="connsiteX0" fmla="*/ 1194620 w 1194620"/>
              <a:gd name="connsiteY0" fmla="*/ 180300 h 224546"/>
              <a:gd name="connsiteX1" fmla="*/ 1150375 w 1194620"/>
              <a:gd name="connsiteY1" fmla="*/ 165552 h 224546"/>
              <a:gd name="connsiteX2" fmla="*/ 1061884 w 1194620"/>
              <a:gd name="connsiteY2" fmla="*/ 224546 h 224546"/>
              <a:gd name="connsiteX3" fmla="*/ 958646 w 1194620"/>
              <a:gd name="connsiteY3" fmla="*/ 195049 h 224546"/>
              <a:gd name="connsiteX4" fmla="*/ 870155 w 1194620"/>
              <a:gd name="connsiteY4" fmla="*/ 136055 h 224546"/>
              <a:gd name="connsiteX5" fmla="*/ 752168 w 1194620"/>
              <a:gd name="connsiteY5" fmla="*/ 47565 h 224546"/>
              <a:gd name="connsiteX6" fmla="*/ 693175 w 1194620"/>
              <a:gd name="connsiteY6" fmla="*/ 136055 h 224546"/>
              <a:gd name="connsiteX7" fmla="*/ 648929 w 1194620"/>
              <a:gd name="connsiteY7" fmla="*/ 150804 h 224546"/>
              <a:gd name="connsiteX8" fmla="*/ 339213 w 1194620"/>
              <a:gd name="connsiteY8" fmla="*/ 165552 h 224546"/>
              <a:gd name="connsiteX9" fmla="*/ 294968 w 1194620"/>
              <a:gd name="connsiteY9" fmla="*/ 180300 h 224546"/>
              <a:gd name="connsiteX10" fmla="*/ 206478 w 1194620"/>
              <a:gd name="connsiteY10" fmla="*/ 136055 h 224546"/>
              <a:gd name="connsiteX11" fmla="*/ 73742 w 1194620"/>
              <a:gd name="connsiteY11" fmla="*/ 165552 h 224546"/>
              <a:gd name="connsiteX12" fmla="*/ 0 w 1194620"/>
              <a:gd name="connsiteY12" fmla="*/ 224546 h 2245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94620" h="224546">
                <a:moveTo>
                  <a:pt x="1194620" y="180300"/>
                </a:moveTo>
                <a:cubicBezTo>
                  <a:pt x="1179872" y="175384"/>
                  <a:pt x="1165123" y="160636"/>
                  <a:pt x="1150375" y="165552"/>
                </a:cubicBezTo>
                <a:cubicBezTo>
                  <a:pt x="1116743" y="176763"/>
                  <a:pt x="1061884" y="224546"/>
                  <a:pt x="1061884" y="224546"/>
                </a:cubicBezTo>
                <a:cubicBezTo>
                  <a:pt x="1048003" y="221076"/>
                  <a:pt x="975954" y="204664"/>
                  <a:pt x="958646" y="195049"/>
                </a:cubicBezTo>
                <a:cubicBezTo>
                  <a:pt x="927656" y="177833"/>
                  <a:pt x="900554" y="154294"/>
                  <a:pt x="870155" y="136055"/>
                </a:cubicBezTo>
                <a:cubicBezTo>
                  <a:pt x="778528" y="81079"/>
                  <a:pt x="816683" y="112080"/>
                  <a:pt x="752168" y="47565"/>
                </a:cubicBezTo>
                <a:cubicBezTo>
                  <a:pt x="612531" y="140657"/>
                  <a:pt x="802020" y="0"/>
                  <a:pt x="693175" y="136055"/>
                </a:cubicBezTo>
                <a:cubicBezTo>
                  <a:pt x="683463" y="148195"/>
                  <a:pt x="664422" y="149513"/>
                  <a:pt x="648929" y="150804"/>
                </a:cubicBezTo>
                <a:cubicBezTo>
                  <a:pt x="545930" y="159387"/>
                  <a:pt x="442452" y="160636"/>
                  <a:pt x="339213" y="165552"/>
                </a:cubicBezTo>
                <a:cubicBezTo>
                  <a:pt x="324465" y="170468"/>
                  <a:pt x="310514" y="180300"/>
                  <a:pt x="294968" y="180300"/>
                </a:cubicBezTo>
                <a:cubicBezTo>
                  <a:pt x="264437" y="180300"/>
                  <a:pt x="228849" y="150969"/>
                  <a:pt x="206478" y="136055"/>
                </a:cubicBezTo>
                <a:cubicBezTo>
                  <a:pt x="172498" y="141719"/>
                  <a:pt x="110046" y="147400"/>
                  <a:pt x="73742" y="165552"/>
                </a:cubicBezTo>
                <a:cubicBezTo>
                  <a:pt x="36534" y="184156"/>
                  <a:pt x="27435" y="197111"/>
                  <a:pt x="0" y="224546"/>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Freeform 12"/>
          <p:cNvSpPr/>
          <p:nvPr/>
        </p:nvSpPr>
        <p:spPr>
          <a:xfrm>
            <a:off x="838323" y="5698558"/>
            <a:ext cx="1607574" cy="191729"/>
          </a:xfrm>
          <a:custGeom>
            <a:avLst/>
            <a:gdLst>
              <a:gd name="connsiteX0" fmla="*/ 0 w 1607574"/>
              <a:gd name="connsiteY0" fmla="*/ 191729 h 191729"/>
              <a:gd name="connsiteX1" fmla="*/ 58993 w 1607574"/>
              <a:gd name="connsiteY1" fmla="*/ 162232 h 191729"/>
              <a:gd name="connsiteX2" fmla="*/ 117987 w 1607574"/>
              <a:gd name="connsiteY2" fmla="*/ 147484 h 191729"/>
              <a:gd name="connsiteX3" fmla="*/ 162232 w 1607574"/>
              <a:gd name="connsiteY3" fmla="*/ 132735 h 191729"/>
              <a:gd name="connsiteX4" fmla="*/ 294967 w 1607574"/>
              <a:gd name="connsiteY4" fmla="*/ 88490 h 191729"/>
              <a:gd name="connsiteX5" fmla="*/ 825909 w 1607574"/>
              <a:gd name="connsiteY5" fmla="*/ 73742 h 191729"/>
              <a:gd name="connsiteX6" fmla="*/ 899651 w 1607574"/>
              <a:gd name="connsiteY6" fmla="*/ 58993 h 191729"/>
              <a:gd name="connsiteX7" fmla="*/ 988141 w 1607574"/>
              <a:gd name="connsiteY7" fmla="*/ 29497 h 191729"/>
              <a:gd name="connsiteX8" fmla="*/ 1106129 w 1607574"/>
              <a:gd name="connsiteY8" fmla="*/ 0 h 191729"/>
              <a:gd name="connsiteX9" fmla="*/ 1430593 w 1607574"/>
              <a:gd name="connsiteY9" fmla="*/ 14748 h 191729"/>
              <a:gd name="connsiteX10" fmla="*/ 1563329 w 1607574"/>
              <a:gd name="connsiteY10" fmla="*/ 162232 h 191729"/>
              <a:gd name="connsiteX11" fmla="*/ 1607574 w 1607574"/>
              <a:gd name="connsiteY11" fmla="*/ 191729 h 191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07574" h="191729">
                <a:moveTo>
                  <a:pt x="0" y="191729"/>
                </a:moveTo>
                <a:cubicBezTo>
                  <a:pt x="19664" y="181897"/>
                  <a:pt x="38407" y="169952"/>
                  <a:pt x="58993" y="162232"/>
                </a:cubicBezTo>
                <a:cubicBezTo>
                  <a:pt x="77972" y="155115"/>
                  <a:pt x="98497" y="153053"/>
                  <a:pt x="117987" y="147484"/>
                </a:cubicBezTo>
                <a:cubicBezTo>
                  <a:pt x="132935" y="143213"/>
                  <a:pt x="147676" y="138194"/>
                  <a:pt x="162232" y="132735"/>
                </a:cubicBezTo>
                <a:cubicBezTo>
                  <a:pt x="193848" y="120879"/>
                  <a:pt x="256953" y="90391"/>
                  <a:pt x="294967" y="88490"/>
                </a:cubicBezTo>
                <a:cubicBezTo>
                  <a:pt x="471795" y="79649"/>
                  <a:pt x="648928" y="78658"/>
                  <a:pt x="825909" y="73742"/>
                </a:cubicBezTo>
                <a:cubicBezTo>
                  <a:pt x="850490" y="68826"/>
                  <a:pt x="875467" y="65589"/>
                  <a:pt x="899651" y="58993"/>
                </a:cubicBezTo>
                <a:cubicBezTo>
                  <a:pt x="929648" y="50812"/>
                  <a:pt x="957653" y="35595"/>
                  <a:pt x="988141" y="29497"/>
                </a:cubicBezTo>
                <a:cubicBezTo>
                  <a:pt x="1077127" y="11699"/>
                  <a:pt x="1038102" y="22675"/>
                  <a:pt x="1106129" y="0"/>
                </a:cubicBezTo>
                <a:lnTo>
                  <a:pt x="1430593" y="14748"/>
                </a:lnTo>
                <a:cubicBezTo>
                  <a:pt x="1482837" y="27809"/>
                  <a:pt x="1525653" y="124557"/>
                  <a:pt x="1563329" y="162232"/>
                </a:cubicBezTo>
                <a:cubicBezTo>
                  <a:pt x="1575863" y="174766"/>
                  <a:pt x="1607574" y="191729"/>
                  <a:pt x="1607574" y="191729"/>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Freeform 13"/>
          <p:cNvSpPr/>
          <p:nvPr/>
        </p:nvSpPr>
        <p:spPr>
          <a:xfrm>
            <a:off x="2593835" y="5622520"/>
            <a:ext cx="2759249" cy="216801"/>
          </a:xfrm>
          <a:custGeom>
            <a:avLst/>
            <a:gdLst>
              <a:gd name="connsiteX0" fmla="*/ 1301 w 2759249"/>
              <a:gd name="connsiteY0" fmla="*/ 0 h 216801"/>
              <a:gd name="connsiteX1" fmla="*/ 75043 w 2759249"/>
              <a:gd name="connsiteY1" fmla="*/ 73742 h 216801"/>
              <a:gd name="connsiteX2" fmla="*/ 119288 w 2759249"/>
              <a:gd name="connsiteY2" fmla="*/ 103239 h 216801"/>
              <a:gd name="connsiteX3" fmla="*/ 207778 w 2759249"/>
              <a:gd name="connsiteY3" fmla="*/ 132736 h 216801"/>
              <a:gd name="connsiteX4" fmla="*/ 252024 w 2759249"/>
              <a:gd name="connsiteY4" fmla="*/ 147484 h 216801"/>
              <a:gd name="connsiteX5" fmla="*/ 296269 w 2759249"/>
              <a:gd name="connsiteY5" fmla="*/ 162233 h 216801"/>
              <a:gd name="connsiteX6" fmla="*/ 399508 w 2759249"/>
              <a:gd name="connsiteY6" fmla="*/ 176981 h 216801"/>
              <a:gd name="connsiteX7" fmla="*/ 738720 w 2759249"/>
              <a:gd name="connsiteY7" fmla="*/ 162233 h 216801"/>
              <a:gd name="connsiteX8" fmla="*/ 841959 w 2759249"/>
              <a:gd name="connsiteY8" fmla="*/ 132736 h 216801"/>
              <a:gd name="connsiteX9" fmla="*/ 1048437 w 2759249"/>
              <a:gd name="connsiteY9" fmla="*/ 103239 h 216801"/>
              <a:gd name="connsiteX10" fmla="*/ 1313908 w 2759249"/>
              <a:gd name="connsiteY10" fmla="*/ 58994 h 216801"/>
              <a:gd name="connsiteX11" fmla="*/ 1594127 w 2759249"/>
              <a:gd name="connsiteY11" fmla="*/ 44246 h 216801"/>
              <a:gd name="connsiteX12" fmla="*/ 1638372 w 2759249"/>
              <a:gd name="connsiteY12" fmla="*/ 29497 h 216801"/>
              <a:gd name="connsiteX13" fmla="*/ 1667869 w 2759249"/>
              <a:gd name="connsiteY13" fmla="*/ 73742 h 216801"/>
              <a:gd name="connsiteX14" fmla="*/ 1697366 w 2759249"/>
              <a:gd name="connsiteY14" fmla="*/ 162233 h 216801"/>
              <a:gd name="connsiteX15" fmla="*/ 1741611 w 2759249"/>
              <a:gd name="connsiteY15" fmla="*/ 176981 h 216801"/>
              <a:gd name="connsiteX16" fmla="*/ 1785856 w 2759249"/>
              <a:gd name="connsiteY16" fmla="*/ 206478 h 216801"/>
              <a:gd name="connsiteX17" fmla="*/ 2007082 w 2759249"/>
              <a:gd name="connsiteY17" fmla="*/ 162233 h 216801"/>
              <a:gd name="connsiteX18" fmla="*/ 2021830 w 2759249"/>
              <a:gd name="connsiteY18" fmla="*/ 117988 h 216801"/>
              <a:gd name="connsiteX19" fmla="*/ 2080824 w 2759249"/>
              <a:gd name="connsiteY19" fmla="*/ 29497 h 216801"/>
              <a:gd name="connsiteX20" fmla="*/ 2302049 w 2759249"/>
              <a:gd name="connsiteY20" fmla="*/ 58994 h 216801"/>
              <a:gd name="connsiteX21" fmla="*/ 2346295 w 2759249"/>
              <a:gd name="connsiteY21" fmla="*/ 88491 h 216801"/>
              <a:gd name="connsiteX22" fmla="*/ 2405288 w 2759249"/>
              <a:gd name="connsiteY22" fmla="*/ 132736 h 216801"/>
              <a:gd name="connsiteX23" fmla="*/ 2508527 w 2759249"/>
              <a:gd name="connsiteY23" fmla="*/ 147484 h 216801"/>
              <a:gd name="connsiteX24" fmla="*/ 2582269 w 2759249"/>
              <a:gd name="connsiteY24" fmla="*/ 117988 h 216801"/>
              <a:gd name="connsiteX25" fmla="*/ 2626514 w 2759249"/>
              <a:gd name="connsiteY25" fmla="*/ 88491 h 216801"/>
              <a:gd name="connsiteX26" fmla="*/ 2759249 w 2759249"/>
              <a:gd name="connsiteY26" fmla="*/ 88491 h 216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759249" h="216801">
                <a:moveTo>
                  <a:pt x="1301" y="0"/>
                </a:moveTo>
                <a:cubicBezTo>
                  <a:pt x="24517" y="69652"/>
                  <a:pt x="0" y="30861"/>
                  <a:pt x="75043" y="73742"/>
                </a:cubicBezTo>
                <a:cubicBezTo>
                  <a:pt x="90433" y="82536"/>
                  <a:pt x="103090" y="96040"/>
                  <a:pt x="119288" y="103239"/>
                </a:cubicBezTo>
                <a:cubicBezTo>
                  <a:pt x="147700" y="115867"/>
                  <a:pt x="178281" y="122904"/>
                  <a:pt x="207778" y="132736"/>
                </a:cubicBezTo>
                <a:lnTo>
                  <a:pt x="252024" y="147484"/>
                </a:lnTo>
                <a:cubicBezTo>
                  <a:pt x="266772" y="152400"/>
                  <a:pt x="280879" y="160035"/>
                  <a:pt x="296269" y="162233"/>
                </a:cubicBezTo>
                <a:lnTo>
                  <a:pt x="399508" y="176981"/>
                </a:lnTo>
                <a:cubicBezTo>
                  <a:pt x="512579" y="172065"/>
                  <a:pt x="625852" y="170594"/>
                  <a:pt x="738720" y="162233"/>
                </a:cubicBezTo>
                <a:cubicBezTo>
                  <a:pt x="812301" y="156783"/>
                  <a:pt x="778864" y="143870"/>
                  <a:pt x="841959" y="132736"/>
                </a:cubicBezTo>
                <a:cubicBezTo>
                  <a:pt x="910426" y="120654"/>
                  <a:pt x="979746" y="113972"/>
                  <a:pt x="1048437" y="103239"/>
                </a:cubicBezTo>
                <a:cubicBezTo>
                  <a:pt x="1137072" y="89390"/>
                  <a:pt x="1224321" y="63709"/>
                  <a:pt x="1313908" y="58994"/>
                </a:cubicBezTo>
                <a:lnTo>
                  <a:pt x="1594127" y="44246"/>
                </a:lnTo>
                <a:cubicBezTo>
                  <a:pt x="1608875" y="39330"/>
                  <a:pt x="1623938" y="23723"/>
                  <a:pt x="1638372" y="29497"/>
                </a:cubicBezTo>
                <a:cubicBezTo>
                  <a:pt x="1654830" y="36080"/>
                  <a:pt x="1660670" y="57544"/>
                  <a:pt x="1667869" y="73742"/>
                </a:cubicBezTo>
                <a:cubicBezTo>
                  <a:pt x="1680497" y="102155"/>
                  <a:pt x="1667869" y="152401"/>
                  <a:pt x="1697366" y="162233"/>
                </a:cubicBezTo>
                <a:lnTo>
                  <a:pt x="1741611" y="176981"/>
                </a:lnTo>
                <a:cubicBezTo>
                  <a:pt x="1756359" y="186813"/>
                  <a:pt x="1768170" y="205299"/>
                  <a:pt x="1785856" y="206478"/>
                </a:cubicBezTo>
                <a:cubicBezTo>
                  <a:pt x="1940688" y="216801"/>
                  <a:pt x="1925502" y="216620"/>
                  <a:pt x="2007082" y="162233"/>
                </a:cubicBezTo>
                <a:cubicBezTo>
                  <a:pt x="2011998" y="147485"/>
                  <a:pt x="2014280" y="131578"/>
                  <a:pt x="2021830" y="117988"/>
                </a:cubicBezTo>
                <a:cubicBezTo>
                  <a:pt x="2039046" y="86998"/>
                  <a:pt x="2080824" y="29497"/>
                  <a:pt x="2080824" y="29497"/>
                </a:cubicBezTo>
                <a:cubicBezTo>
                  <a:pt x="2120358" y="32792"/>
                  <a:pt x="2241807" y="28873"/>
                  <a:pt x="2302049" y="58994"/>
                </a:cubicBezTo>
                <a:cubicBezTo>
                  <a:pt x="2317903" y="66921"/>
                  <a:pt x="2331871" y="78188"/>
                  <a:pt x="2346295" y="88491"/>
                </a:cubicBezTo>
                <a:cubicBezTo>
                  <a:pt x="2366297" y="102778"/>
                  <a:pt x="2382187" y="124336"/>
                  <a:pt x="2405288" y="132736"/>
                </a:cubicBezTo>
                <a:cubicBezTo>
                  <a:pt x="2437957" y="144616"/>
                  <a:pt x="2474114" y="142568"/>
                  <a:pt x="2508527" y="147484"/>
                </a:cubicBezTo>
                <a:cubicBezTo>
                  <a:pt x="2533108" y="137652"/>
                  <a:pt x="2558590" y="129827"/>
                  <a:pt x="2582269" y="117988"/>
                </a:cubicBezTo>
                <a:cubicBezTo>
                  <a:pt x="2598123" y="110061"/>
                  <a:pt x="2609030" y="91405"/>
                  <a:pt x="2626514" y="88491"/>
                </a:cubicBezTo>
                <a:cubicBezTo>
                  <a:pt x="2670157" y="81217"/>
                  <a:pt x="2715004" y="88491"/>
                  <a:pt x="2759249" y="88491"/>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Freeform 14"/>
          <p:cNvSpPr/>
          <p:nvPr/>
        </p:nvSpPr>
        <p:spPr>
          <a:xfrm>
            <a:off x="381123" y="5542969"/>
            <a:ext cx="2462980" cy="303073"/>
          </a:xfrm>
          <a:custGeom>
            <a:avLst/>
            <a:gdLst>
              <a:gd name="connsiteX0" fmla="*/ 2462980 w 2462980"/>
              <a:gd name="connsiteY0" fmla="*/ 96595 h 303073"/>
              <a:gd name="connsiteX1" fmla="*/ 2389238 w 2462980"/>
              <a:gd name="connsiteY1" fmla="*/ 170337 h 303073"/>
              <a:gd name="connsiteX2" fmla="*/ 2300748 w 2462980"/>
              <a:gd name="connsiteY2" fmla="*/ 244079 h 303073"/>
              <a:gd name="connsiteX3" fmla="*/ 2241754 w 2462980"/>
              <a:gd name="connsiteY3" fmla="*/ 273576 h 303073"/>
              <a:gd name="connsiteX4" fmla="*/ 2153264 w 2462980"/>
              <a:gd name="connsiteY4" fmla="*/ 303073 h 303073"/>
              <a:gd name="connsiteX5" fmla="*/ 1165122 w 2462980"/>
              <a:gd name="connsiteY5" fmla="*/ 288324 h 303073"/>
              <a:gd name="connsiteX6" fmla="*/ 1106129 w 2462980"/>
              <a:gd name="connsiteY6" fmla="*/ 273576 h 303073"/>
              <a:gd name="connsiteX7" fmla="*/ 929148 w 2462980"/>
              <a:gd name="connsiteY7" fmla="*/ 244079 h 303073"/>
              <a:gd name="connsiteX8" fmla="*/ 870154 w 2462980"/>
              <a:gd name="connsiteY8" fmla="*/ 229331 h 303073"/>
              <a:gd name="connsiteX9" fmla="*/ 781664 w 2462980"/>
              <a:gd name="connsiteY9" fmla="*/ 199834 h 303073"/>
              <a:gd name="connsiteX10" fmla="*/ 737419 w 2462980"/>
              <a:gd name="connsiteY10" fmla="*/ 170337 h 303073"/>
              <a:gd name="connsiteX11" fmla="*/ 678425 w 2462980"/>
              <a:gd name="connsiteY11" fmla="*/ 140840 h 303073"/>
              <a:gd name="connsiteX12" fmla="*/ 0 w 2462980"/>
              <a:gd name="connsiteY12" fmla="*/ 170337 h 303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462980" h="303073">
                <a:moveTo>
                  <a:pt x="2462980" y="96595"/>
                </a:moveTo>
                <a:cubicBezTo>
                  <a:pt x="2408902" y="177711"/>
                  <a:pt x="2462980" y="108885"/>
                  <a:pt x="2389238" y="170337"/>
                </a:cubicBezTo>
                <a:cubicBezTo>
                  <a:pt x="2322687" y="225796"/>
                  <a:pt x="2370652" y="204134"/>
                  <a:pt x="2300748" y="244079"/>
                </a:cubicBezTo>
                <a:cubicBezTo>
                  <a:pt x="2281659" y="254987"/>
                  <a:pt x="2262167" y="265411"/>
                  <a:pt x="2241754" y="273576"/>
                </a:cubicBezTo>
                <a:cubicBezTo>
                  <a:pt x="2212886" y="285123"/>
                  <a:pt x="2153264" y="303073"/>
                  <a:pt x="2153264" y="303073"/>
                </a:cubicBezTo>
                <a:lnTo>
                  <a:pt x="1165122" y="288324"/>
                </a:lnTo>
                <a:cubicBezTo>
                  <a:pt x="1144861" y="287753"/>
                  <a:pt x="1126051" y="277311"/>
                  <a:pt x="1106129" y="273576"/>
                </a:cubicBezTo>
                <a:cubicBezTo>
                  <a:pt x="1047346" y="262554"/>
                  <a:pt x="987170" y="258584"/>
                  <a:pt x="929148" y="244079"/>
                </a:cubicBezTo>
                <a:cubicBezTo>
                  <a:pt x="909483" y="239163"/>
                  <a:pt x="889569" y="235155"/>
                  <a:pt x="870154" y="229331"/>
                </a:cubicBezTo>
                <a:cubicBezTo>
                  <a:pt x="840373" y="220397"/>
                  <a:pt x="781664" y="199834"/>
                  <a:pt x="781664" y="199834"/>
                </a:cubicBezTo>
                <a:cubicBezTo>
                  <a:pt x="766916" y="190002"/>
                  <a:pt x="752809" y="179131"/>
                  <a:pt x="737419" y="170337"/>
                </a:cubicBezTo>
                <a:cubicBezTo>
                  <a:pt x="718330" y="159429"/>
                  <a:pt x="700406" y="141289"/>
                  <a:pt x="678425" y="140840"/>
                </a:cubicBezTo>
                <a:cubicBezTo>
                  <a:pt x="35815" y="127726"/>
                  <a:pt x="170337" y="0"/>
                  <a:pt x="0" y="170337"/>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Freeform 15"/>
          <p:cNvSpPr/>
          <p:nvPr/>
        </p:nvSpPr>
        <p:spPr>
          <a:xfrm>
            <a:off x="3468158" y="5336768"/>
            <a:ext cx="1853674" cy="508856"/>
          </a:xfrm>
          <a:custGeom>
            <a:avLst/>
            <a:gdLst>
              <a:gd name="connsiteX0" fmla="*/ 10126 w 1853674"/>
              <a:gd name="connsiteY0" fmla="*/ 0 h 508856"/>
              <a:gd name="connsiteX1" fmla="*/ 83868 w 1853674"/>
              <a:gd name="connsiteY1" fmla="*/ 147484 h 508856"/>
              <a:gd name="connsiteX2" fmla="*/ 98616 w 1853674"/>
              <a:gd name="connsiteY2" fmla="*/ 191729 h 508856"/>
              <a:gd name="connsiteX3" fmla="*/ 157610 w 1853674"/>
              <a:gd name="connsiteY3" fmla="*/ 221226 h 508856"/>
              <a:gd name="connsiteX4" fmla="*/ 201855 w 1853674"/>
              <a:gd name="connsiteY4" fmla="*/ 280220 h 508856"/>
              <a:gd name="connsiteX5" fmla="*/ 260848 w 1853674"/>
              <a:gd name="connsiteY5" fmla="*/ 309716 h 508856"/>
              <a:gd name="connsiteX6" fmla="*/ 364087 w 1853674"/>
              <a:gd name="connsiteY6" fmla="*/ 353962 h 508856"/>
              <a:gd name="connsiteX7" fmla="*/ 423081 w 1853674"/>
              <a:gd name="connsiteY7" fmla="*/ 383458 h 508856"/>
              <a:gd name="connsiteX8" fmla="*/ 496823 w 1853674"/>
              <a:gd name="connsiteY8" fmla="*/ 412955 h 508856"/>
              <a:gd name="connsiteX9" fmla="*/ 555816 w 1853674"/>
              <a:gd name="connsiteY9" fmla="*/ 442452 h 508856"/>
              <a:gd name="connsiteX10" fmla="*/ 688552 w 1853674"/>
              <a:gd name="connsiteY10" fmla="*/ 457200 h 508856"/>
              <a:gd name="connsiteX11" fmla="*/ 777042 w 1853674"/>
              <a:gd name="connsiteY11" fmla="*/ 471949 h 508856"/>
              <a:gd name="connsiteX12" fmla="*/ 865532 w 1853674"/>
              <a:gd name="connsiteY12" fmla="*/ 501445 h 508856"/>
              <a:gd name="connsiteX13" fmla="*/ 1057261 w 1853674"/>
              <a:gd name="connsiteY13" fmla="*/ 486697 h 508856"/>
              <a:gd name="connsiteX14" fmla="*/ 1145752 w 1853674"/>
              <a:gd name="connsiteY14" fmla="*/ 398207 h 508856"/>
              <a:gd name="connsiteX15" fmla="*/ 1204745 w 1853674"/>
              <a:gd name="connsiteY15" fmla="*/ 309716 h 508856"/>
              <a:gd name="connsiteX16" fmla="*/ 1293236 w 1853674"/>
              <a:gd name="connsiteY16" fmla="*/ 280220 h 508856"/>
              <a:gd name="connsiteX17" fmla="*/ 1396474 w 1853674"/>
              <a:gd name="connsiteY17" fmla="*/ 250723 h 508856"/>
              <a:gd name="connsiteX18" fmla="*/ 1853674 w 1853674"/>
              <a:gd name="connsiteY18" fmla="*/ 235974 h 50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53674" h="508856">
                <a:moveTo>
                  <a:pt x="10126" y="0"/>
                </a:moveTo>
                <a:cubicBezTo>
                  <a:pt x="73918" y="191377"/>
                  <a:pt x="0" y="714"/>
                  <a:pt x="83868" y="147484"/>
                </a:cubicBezTo>
                <a:cubicBezTo>
                  <a:pt x="91581" y="160982"/>
                  <a:pt x="87623" y="180736"/>
                  <a:pt x="98616" y="191729"/>
                </a:cubicBezTo>
                <a:cubicBezTo>
                  <a:pt x="114162" y="207275"/>
                  <a:pt x="137945" y="211394"/>
                  <a:pt x="157610" y="221226"/>
                </a:cubicBezTo>
                <a:cubicBezTo>
                  <a:pt x="172358" y="240891"/>
                  <a:pt x="183192" y="264223"/>
                  <a:pt x="201855" y="280220"/>
                </a:cubicBezTo>
                <a:cubicBezTo>
                  <a:pt x="218547" y="294528"/>
                  <a:pt x="240833" y="300618"/>
                  <a:pt x="260848" y="309716"/>
                </a:cubicBezTo>
                <a:cubicBezTo>
                  <a:pt x="294932" y="325209"/>
                  <a:pt x="330003" y="338469"/>
                  <a:pt x="364087" y="353962"/>
                </a:cubicBezTo>
                <a:cubicBezTo>
                  <a:pt x="384102" y="363060"/>
                  <a:pt x="402990" y="374529"/>
                  <a:pt x="423081" y="383458"/>
                </a:cubicBezTo>
                <a:cubicBezTo>
                  <a:pt x="447273" y="394210"/>
                  <a:pt x="472631" y="402203"/>
                  <a:pt x="496823" y="412955"/>
                </a:cubicBezTo>
                <a:cubicBezTo>
                  <a:pt x="516914" y="421884"/>
                  <a:pt x="534394" y="437508"/>
                  <a:pt x="555816" y="442452"/>
                </a:cubicBezTo>
                <a:cubicBezTo>
                  <a:pt x="599194" y="452462"/>
                  <a:pt x="644425" y="451316"/>
                  <a:pt x="688552" y="457200"/>
                </a:cubicBezTo>
                <a:cubicBezTo>
                  <a:pt x="718193" y="461152"/>
                  <a:pt x="748031" y="464696"/>
                  <a:pt x="777042" y="471949"/>
                </a:cubicBezTo>
                <a:cubicBezTo>
                  <a:pt x="807206" y="479490"/>
                  <a:pt x="865532" y="501445"/>
                  <a:pt x="865532" y="501445"/>
                </a:cubicBezTo>
                <a:cubicBezTo>
                  <a:pt x="929442" y="496529"/>
                  <a:pt x="997115" y="508856"/>
                  <a:pt x="1057261" y="486697"/>
                </a:cubicBezTo>
                <a:cubicBezTo>
                  <a:pt x="1096404" y="472276"/>
                  <a:pt x="1122613" y="432916"/>
                  <a:pt x="1145752" y="398207"/>
                </a:cubicBezTo>
                <a:cubicBezTo>
                  <a:pt x="1165416" y="368710"/>
                  <a:pt x="1171113" y="320926"/>
                  <a:pt x="1204745" y="309716"/>
                </a:cubicBezTo>
                <a:lnTo>
                  <a:pt x="1293236" y="280220"/>
                </a:lnTo>
                <a:cubicBezTo>
                  <a:pt x="1324759" y="269712"/>
                  <a:pt x="1364057" y="255354"/>
                  <a:pt x="1396474" y="250723"/>
                </a:cubicBezTo>
                <a:cubicBezTo>
                  <a:pt x="1571627" y="225701"/>
                  <a:pt x="1651390" y="235974"/>
                  <a:pt x="1853674" y="235974"/>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Freeform 16"/>
          <p:cNvSpPr/>
          <p:nvPr/>
        </p:nvSpPr>
        <p:spPr>
          <a:xfrm>
            <a:off x="307381" y="5403590"/>
            <a:ext cx="3790335" cy="324465"/>
          </a:xfrm>
          <a:custGeom>
            <a:avLst/>
            <a:gdLst>
              <a:gd name="connsiteX0" fmla="*/ 3790335 w 3790335"/>
              <a:gd name="connsiteY0" fmla="*/ 0 h 324465"/>
              <a:gd name="connsiteX1" fmla="*/ 3524864 w 3790335"/>
              <a:gd name="connsiteY1" fmla="*/ 14749 h 324465"/>
              <a:gd name="connsiteX2" fmla="*/ 3392129 w 3790335"/>
              <a:gd name="connsiteY2" fmla="*/ 58994 h 324465"/>
              <a:gd name="connsiteX3" fmla="*/ 3259393 w 3790335"/>
              <a:gd name="connsiteY3" fmla="*/ 73742 h 324465"/>
              <a:gd name="connsiteX4" fmla="*/ 3185651 w 3790335"/>
              <a:gd name="connsiteY4" fmla="*/ 88490 h 324465"/>
              <a:gd name="connsiteX5" fmla="*/ 2846438 w 3790335"/>
              <a:gd name="connsiteY5" fmla="*/ 103239 h 324465"/>
              <a:gd name="connsiteX6" fmla="*/ 2625213 w 3790335"/>
              <a:gd name="connsiteY6" fmla="*/ 147484 h 324465"/>
              <a:gd name="connsiteX7" fmla="*/ 2433483 w 3790335"/>
              <a:gd name="connsiteY7" fmla="*/ 191729 h 324465"/>
              <a:gd name="connsiteX8" fmla="*/ 2064774 w 3790335"/>
              <a:gd name="connsiteY8" fmla="*/ 235974 h 324465"/>
              <a:gd name="connsiteX9" fmla="*/ 1946787 w 3790335"/>
              <a:gd name="connsiteY9" fmla="*/ 265471 h 324465"/>
              <a:gd name="connsiteX10" fmla="*/ 1902542 w 3790335"/>
              <a:gd name="connsiteY10" fmla="*/ 280219 h 324465"/>
              <a:gd name="connsiteX11" fmla="*/ 1799303 w 3790335"/>
              <a:gd name="connsiteY11" fmla="*/ 294968 h 324465"/>
              <a:gd name="connsiteX12" fmla="*/ 766916 w 3790335"/>
              <a:gd name="connsiteY12" fmla="*/ 309716 h 324465"/>
              <a:gd name="connsiteX13" fmla="*/ 722671 w 3790335"/>
              <a:gd name="connsiteY13" fmla="*/ 324465 h 324465"/>
              <a:gd name="connsiteX14" fmla="*/ 486696 w 3790335"/>
              <a:gd name="connsiteY14" fmla="*/ 294968 h 324465"/>
              <a:gd name="connsiteX15" fmla="*/ 427703 w 3790335"/>
              <a:gd name="connsiteY15" fmla="*/ 265471 h 324465"/>
              <a:gd name="connsiteX16" fmla="*/ 221225 w 3790335"/>
              <a:gd name="connsiteY16" fmla="*/ 206478 h 324465"/>
              <a:gd name="connsiteX17" fmla="*/ 73742 w 3790335"/>
              <a:gd name="connsiteY17" fmla="*/ 132736 h 324465"/>
              <a:gd name="connsiteX18" fmla="*/ 0 w 3790335"/>
              <a:gd name="connsiteY18" fmla="*/ 132736 h 3244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790335" h="324465">
                <a:moveTo>
                  <a:pt x="3790335" y="0"/>
                </a:moveTo>
                <a:cubicBezTo>
                  <a:pt x="3701845" y="4916"/>
                  <a:pt x="3613127" y="6725"/>
                  <a:pt x="3524864" y="14749"/>
                </a:cubicBezTo>
                <a:cubicBezTo>
                  <a:pt x="3442695" y="22219"/>
                  <a:pt x="3481416" y="39861"/>
                  <a:pt x="3392129" y="58994"/>
                </a:cubicBezTo>
                <a:cubicBezTo>
                  <a:pt x="3348600" y="68322"/>
                  <a:pt x="3303463" y="67446"/>
                  <a:pt x="3259393" y="73742"/>
                </a:cubicBezTo>
                <a:cubicBezTo>
                  <a:pt x="3234577" y="77287"/>
                  <a:pt x="3210655" y="86704"/>
                  <a:pt x="3185651" y="88490"/>
                </a:cubicBezTo>
                <a:cubicBezTo>
                  <a:pt x="3072761" y="96554"/>
                  <a:pt x="2959509" y="98323"/>
                  <a:pt x="2846438" y="103239"/>
                </a:cubicBezTo>
                <a:cubicBezTo>
                  <a:pt x="2772696" y="117987"/>
                  <a:pt x="2698170" y="129245"/>
                  <a:pt x="2625213" y="147484"/>
                </a:cubicBezTo>
                <a:cubicBezTo>
                  <a:pt x="2565561" y="162397"/>
                  <a:pt x="2489155" y="182047"/>
                  <a:pt x="2433483" y="191729"/>
                </a:cubicBezTo>
                <a:cubicBezTo>
                  <a:pt x="2270613" y="220055"/>
                  <a:pt x="2220203" y="221844"/>
                  <a:pt x="2064774" y="235974"/>
                </a:cubicBezTo>
                <a:cubicBezTo>
                  <a:pt x="2025445" y="245806"/>
                  <a:pt x="1985246" y="252652"/>
                  <a:pt x="1946787" y="265471"/>
                </a:cubicBezTo>
                <a:cubicBezTo>
                  <a:pt x="1932039" y="270387"/>
                  <a:pt x="1917786" y="277170"/>
                  <a:pt x="1902542" y="280219"/>
                </a:cubicBezTo>
                <a:cubicBezTo>
                  <a:pt x="1868455" y="287037"/>
                  <a:pt x="1834054" y="294065"/>
                  <a:pt x="1799303" y="294968"/>
                </a:cubicBezTo>
                <a:cubicBezTo>
                  <a:pt x="1455255" y="303904"/>
                  <a:pt x="1111045" y="304800"/>
                  <a:pt x="766916" y="309716"/>
                </a:cubicBezTo>
                <a:cubicBezTo>
                  <a:pt x="752168" y="314632"/>
                  <a:pt x="738217" y="324465"/>
                  <a:pt x="722671" y="324465"/>
                </a:cubicBezTo>
                <a:cubicBezTo>
                  <a:pt x="685505" y="324465"/>
                  <a:pt x="532399" y="301497"/>
                  <a:pt x="486696" y="294968"/>
                </a:cubicBezTo>
                <a:cubicBezTo>
                  <a:pt x="467032" y="285136"/>
                  <a:pt x="448560" y="272423"/>
                  <a:pt x="427703" y="265471"/>
                </a:cubicBezTo>
                <a:cubicBezTo>
                  <a:pt x="398786" y="255832"/>
                  <a:pt x="256726" y="227779"/>
                  <a:pt x="221225" y="206478"/>
                </a:cubicBezTo>
                <a:cubicBezTo>
                  <a:pt x="179113" y="181210"/>
                  <a:pt x="123923" y="142772"/>
                  <a:pt x="73742" y="132736"/>
                </a:cubicBezTo>
                <a:cubicBezTo>
                  <a:pt x="49639" y="127915"/>
                  <a:pt x="24581" y="132736"/>
                  <a:pt x="0" y="132736"/>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Oval 18"/>
          <p:cNvSpPr/>
          <p:nvPr/>
        </p:nvSpPr>
        <p:spPr>
          <a:xfrm>
            <a:off x="214282" y="5151088"/>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642910" y="5079650"/>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2438384" y="5160612"/>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2652698" y="5374926"/>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2295508" y="5374926"/>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3009888" y="5374926"/>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2867012" y="5089174"/>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1357290" y="5089174"/>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1571604" y="5303488"/>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1214414" y="5303488"/>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1928794" y="5303488"/>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1785918" y="5017736"/>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3500430" y="5017736"/>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3714744" y="5232050"/>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3357554" y="5232050"/>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4071934" y="5232050"/>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3929058" y="4946298"/>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428596" y="5303488"/>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857224" y="5232050"/>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4643438" y="5160612"/>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4857752" y="5374926"/>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4500562" y="5374926"/>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5214942" y="5374926"/>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5072066" y="5089174"/>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p:cNvSpPr/>
          <p:nvPr/>
        </p:nvSpPr>
        <p:spPr>
          <a:xfrm>
            <a:off x="6572280" y="5008571"/>
            <a:ext cx="2286000" cy="646331"/>
          </a:xfrm>
          <a:prstGeom prst="rect">
            <a:avLst/>
          </a:prstGeom>
        </p:spPr>
        <p:txBody>
          <a:bodyPr>
            <a:spAutoFit/>
          </a:bodyPr>
          <a:lstStyle/>
          <a:p>
            <a:pPr algn="l"/>
            <a:r>
              <a:rPr lang="en-US" b="1" dirty="0">
                <a:solidFill>
                  <a:prstClr val="black"/>
                </a:solidFill>
              </a:rPr>
              <a:t>A fibrinosuppurative exudate</a:t>
            </a:r>
            <a:endParaRPr lang="en-US" b="1" dirty="0"/>
          </a:p>
        </p:txBody>
      </p:sp>
      <p:sp>
        <p:nvSpPr>
          <p:cNvPr id="51" name="Rectangle 50"/>
          <p:cNvSpPr/>
          <p:nvPr/>
        </p:nvSpPr>
        <p:spPr>
          <a:xfrm>
            <a:off x="383327" y="3513202"/>
            <a:ext cx="7311682" cy="707886"/>
          </a:xfrm>
          <a:prstGeom prst="rect">
            <a:avLst/>
          </a:prstGeom>
        </p:spPr>
        <p:txBody>
          <a:bodyPr wrap="none">
            <a:spAutoFit/>
          </a:bodyPr>
          <a:lstStyle/>
          <a:p>
            <a:pPr algn="ctr" rtl="0"/>
            <a:r>
              <a:rPr lang="en-US" sz="2000" b="1" dirty="0">
                <a:solidFill>
                  <a:srgbClr val="7030A0"/>
                </a:solidFill>
              </a:rPr>
              <a:t>Membrane is thick, leathery, grey-white and composed of bacteria,</a:t>
            </a:r>
          </a:p>
          <a:p>
            <a:pPr algn="ctr" rtl="0"/>
            <a:r>
              <a:rPr lang="en-US" sz="2000" b="1" dirty="0">
                <a:solidFill>
                  <a:srgbClr val="7030A0"/>
                </a:solidFill>
              </a:rPr>
              <a:t>necrotic epithelium, phagocytes and fibrin </a:t>
            </a:r>
          </a:p>
        </p:txBody>
      </p:sp>
      <p:sp>
        <p:nvSpPr>
          <p:cNvPr id="52" name="Rectangle 51"/>
          <p:cNvSpPr/>
          <p:nvPr/>
        </p:nvSpPr>
        <p:spPr>
          <a:xfrm>
            <a:off x="6732240" y="5727342"/>
            <a:ext cx="1642629" cy="369332"/>
          </a:xfrm>
          <a:prstGeom prst="rect">
            <a:avLst/>
          </a:prstGeom>
        </p:spPr>
        <p:txBody>
          <a:bodyPr wrap="none">
            <a:spAutoFit/>
          </a:bodyPr>
          <a:lstStyle/>
          <a:p>
            <a:r>
              <a:rPr lang="en-US" b="1" dirty="0">
                <a:solidFill>
                  <a:prstClr val="black"/>
                </a:solidFill>
              </a:rPr>
              <a:t>mucosal ulcers </a:t>
            </a:r>
            <a:endParaRPr lang="en-US" b="1" dirty="0"/>
          </a:p>
        </p:txBody>
      </p:sp>
      <p:sp>
        <p:nvSpPr>
          <p:cNvPr id="53"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a:solidFill>
                  <a:srgbClr val="0070C0"/>
                </a:solidFill>
                <a:latin typeface="+mj-lt"/>
                <a:cs typeface="Times New Roman" pitchFamily="18" charset="0"/>
              </a:rPr>
              <a:t>Manifestations</a:t>
            </a:r>
            <a:endParaRPr kumimoji="0" lang="en-US" sz="4400" b="1" i="0" u="none" strike="noStrike" kern="1200" cap="none" spc="0" normalizeH="0" baseline="0" noProof="0" dirty="0">
              <a:ln>
                <a:noFill/>
              </a:ln>
              <a:solidFill>
                <a:srgbClr val="0070C0"/>
              </a:solidFill>
              <a:effectLst/>
              <a:uLnTx/>
              <a:uFillTx/>
              <a:latin typeface="+mj-lt"/>
              <a:ea typeface="+mj-ea"/>
              <a:cs typeface="Times New Roman" pitchFamily="18" charset="0"/>
            </a:endParaRPr>
          </a:p>
        </p:txBody>
      </p:sp>
      <p:sp>
        <p:nvSpPr>
          <p:cNvPr id="54" name="Rectangle 53"/>
          <p:cNvSpPr/>
          <p:nvPr/>
        </p:nvSpPr>
        <p:spPr>
          <a:xfrm>
            <a:off x="1164183" y="2892106"/>
            <a:ext cx="6604950" cy="523220"/>
          </a:xfrm>
          <a:prstGeom prst="rect">
            <a:avLst/>
          </a:prstGeom>
        </p:spPr>
        <p:txBody>
          <a:bodyPr wrap="none">
            <a:spAutoFit/>
          </a:bodyPr>
          <a:lstStyle/>
          <a:p>
            <a:pPr algn="l" rtl="0"/>
            <a:r>
              <a:rPr lang="en-US" sz="2800" b="1" dirty="0">
                <a:solidFill>
                  <a:srgbClr val="FF0000"/>
                </a:solidFill>
                <a:latin typeface="+mj-lt"/>
                <a:cs typeface="Times New Roman" pitchFamily="18" charset="0"/>
              </a:rPr>
              <a:t>The Compostion of the Pseudomembranes </a:t>
            </a:r>
          </a:p>
        </p:txBody>
      </p:sp>
      <p:cxnSp>
        <p:nvCxnSpPr>
          <p:cNvPr id="56" name="Straight Arrow Connector 55"/>
          <p:cNvCxnSpPr>
            <a:cxnSpLocks/>
          </p:cNvCxnSpPr>
          <p:nvPr/>
        </p:nvCxnSpPr>
        <p:spPr>
          <a:xfrm>
            <a:off x="5903127" y="5778066"/>
            <a:ext cx="829113" cy="1073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cxnSpLocks/>
          </p:cNvCxnSpPr>
          <p:nvPr/>
        </p:nvCxnSpPr>
        <p:spPr>
          <a:xfrm flipV="1">
            <a:off x="5940152" y="5294323"/>
            <a:ext cx="489236" cy="305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rot="5400000" flipH="1" flipV="1">
            <a:off x="3071802" y="4726630"/>
            <a:ext cx="571504"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0B944621-7CEB-43AE-BAEB-902693F57312}"/>
              </a:ext>
            </a:extLst>
          </p:cNvPr>
          <p:cNvCxnSpPr/>
          <p:nvPr/>
        </p:nvCxnSpPr>
        <p:spPr>
          <a:xfrm>
            <a:off x="116649" y="5949357"/>
            <a:ext cx="5786478" cy="1588"/>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3D19E369-B55D-4026-8DCA-82E37BEA52BB}"/>
              </a:ext>
            </a:extLst>
          </p:cNvPr>
          <p:cNvCxnSpPr/>
          <p:nvPr/>
        </p:nvCxnSpPr>
        <p:spPr>
          <a:xfrm>
            <a:off x="106050" y="6094961"/>
            <a:ext cx="5786478" cy="1588"/>
          </a:xfrm>
          <a:prstGeom prst="line">
            <a:avLst/>
          </a:prstGeom>
          <a:ln w="762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57" name="Rectangle 56">
            <a:extLst>
              <a:ext uri="{FF2B5EF4-FFF2-40B4-BE49-F238E27FC236}">
                <a16:creationId xmlns:a16="http://schemas.microsoft.com/office/drawing/2014/main" id="{1EE762E9-2D88-4008-B3F8-2460A15106CF}"/>
              </a:ext>
            </a:extLst>
          </p:cNvPr>
          <p:cNvSpPr/>
          <p:nvPr/>
        </p:nvSpPr>
        <p:spPr>
          <a:xfrm>
            <a:off x="6948264" y="5968254"/>
            <a:ext cx="1275157" cy="369332"/>
          </a:xfrm>
          <a:prstGeom prst="rect">
            <a:avLst/>
          </a:prstGeom>
        </p:spPr>
        <p:txBody>
          <a:bodyPr wrap="none">
            <a:spAutoFit/>
          </a:bodyPr>
          <a:lstStyle/>
          <a:p>
            <a:r>
              <a:rPr lang="en-US" b="1" dirty="0">
                <a:solidFill>
                  <a:prstClr val="black"/>
                </a:solidFill>
              </a:rPr>
              <a:t>Submucosa</a:t>
            </a:r>
            <a:endParaRPr lang="en-US" b="1" dirty="0"/>
          </a:p>
        </p:txBody>
      </p:sp>
      <p:cxnSp>
        <p:nvCxnSpPr>
          <p:cNvPr id="59" name="Straight Arrow Connector 58">
            <a:extLst>
              <a:ext uri="{FF2B5EF4-FFF2-40B4-BE49-F238E27FC236}">
                <a16:creationId xmlns:a16="http://schemas.microsoft.com/office/drawing/2014/main" id="{2F071E07-220B-4BC7-B3DF-FF9EA4C48B09}"/>
              </a:ext>
            </a:extLst>
          </p:cNvPr>
          <p:cNvCxnSpPr>
            <a:cxnSpLocks/>
          </p:cNvCxnSpPr>
          <p:nvPr/>
        </p:nvCxnSpPr>
        <p:spPr>
          <a:xfrm>
            <a:off x="5940152" y="5964751"/>
            <a:ext cx="1045137" cy="19007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1" name="Rectangle 60">
            <a:extLst>
              <a:ext uri="{FF2B5EF4-FFF2-40B4-BE49-F238E27FC236}">
                <a16:creationId xmlns:a16="http://schemas.microsoft.com/office/drawing/2014/main" id="{4531F0E8-1B69-403A-BCE2-08A21F462E12}"/>
              </a:ext>
            </a:extLst>
          </p:cNvPr>
          <p:cNvSpPr/>
          <p:nvPr/>
        </p:nvSpPr>
        <p:spPr>
          <a:xfrm>
            <a:off x="6543694" y="6372036"/>
            <a:ext cx="1220207" cy="369332"/>
          </a:xfrm>
          <a:prstGeom prst="rect">
            <a:avLst/>
          </a:prstGeom>
        </p:spPr>
        <p:txBody>
          <a:bodyPr wrap="none">
            <a:spAutoFit/>
          </a:bodyPr>
          <a:lstStyle/>
          <a:p>
            <a:r>
              <a:rPr lang="en-US" b="1" dirty="0">
                <a:solidFill>
                  <a:prstClr val="black"/>
                </a:solidFill>
              </a:rPr>
              <a:t>Muscularis</a:t>
            </a:r>
            <a:endParaRPr lang="en-US" b="1" dirty="0"/>
          </a:p>
        </p:txBody>
      </p:sp>
      <p:cxnSp>
        <p:nvCxnSpPr>
          <p:cNvPr id="62" name="Straight Arrow Connector 61">
            <a:extLst>
              <a:ext uri="{FF2B5EF4-FFF2-40B4-BE49-F238E27FC236}">
                <a16:creationId xmlns:a16="http://schemas.microsoft.com/office/drawing/2014/main" id="{2DFE1854-18DF-4B16-A37A-05A2C97EEA7E}"/>
              </a:ext>
            </a:extLst>
          </p:cNvPr>
          <p:cNvCxnSpPr>
            <a:cxnSpLocks/>
          </p:cNvCxnSpPr>
          <p:nvPr/>
        </p:nvCxnSpPr>
        <p:spPr>
          <a:xfrm>
            <a:off x="5903127" y="6202410"/>
            <a:ext cx="713414" cy="33049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63" name="Picture 62">
            <a:extLst>
              <a:ext uri="{FF2B5EF4-FFF2-40B4-BE49-F238E27FC236}">
                <a16:creationId xmlns:a16="http://schemas.microsoft.com/office/drawing/2014/main" id="{547A2951-314B-429D-B6CA-A42A0769C1AD}"/>
              </a:ext>
            </a:extLst>
          </p:cNvPr>
          <p:cNvPicPr>
            <a:picLocks noChangeAspect="1"/>
          </p:cNvPicPr>
          <p:nvPr/>
        </p:nvPicPr>
        <p:blipFill>
          <a:blip r:embed="rId3"/>
          <a:stretch>
            <a:fillRect/>
          </a:stretch>
        </p:blipFill>
        <p:spPr>
          <a:xfrm>
            <a:off x="165657" y="634871"/>
            <a:ext cx="4178174" cy="182486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6"/>
                                        </p:tgtEl>
                                      </p:cBhvr>
                                    </p:animEffect>
                                    <p:set>
                                      <p:cBhvr>
                                        <p:cTn id="15" dur="1" fill="hold">
                                          <p:stCondLst>
                                            <p:cond delay="499"/>
                                          </p:stCondLst>
                                        </p:cTn>
                                        <p:tgtEl>
                                          <p:spTgt spid="6"/>
                                        </p:tgtEl>
                                        <p:attrNameLst>
                                          <p:attrName>style.visibility</p:attrName>
                                        </p:attrNameLst>
                                      </p:cBhvr>
                                      <p:to>
                                        <p:strVal val="hidden"/>
                                      </p:to>
                                    </p:set>
                                  </p:childTnLst>
                                </p:cTn>
                              </p:par>
                              <p:par>
                                <p:cTn id="16" presetID="10" presetClass="exit" presetSubtype="0" fill="hold" nodeType="withEffect">
                                  <p:stCondLst>
                                    <p:cond delay="0"/>
                                  </p:stCondLst>
                                  <p:childTnLst>
                                    <p:animEffect transition="out" filter="fade">
                                      <p:cBhvr>
                                        <p:cTn id="17" dur="500"/>
                                        <p:tgtEl>
                                          <p:spTgt spid="56"/>
                                        </p:tgtEl>
                                      </p:cBhvr>
                                    </p:animEffect>
                                    <p:set>
                                      <p:cBhvr>
                                        <p:cTn id="18" dur="1" fill="hold">
                                          <p:stCondLst>
                                            <p:cond delay="499"/>
                                          </p:stCondLst>
                                        </p:cTn>
                                        <p:tgtEl>
                                          <p:spTgt spid="56"/>
                                        </p:tgtEl>
                                        <p:attrNameLst>
                                          <p:attrName>style.visibility</p:attrName>
                                        </p:attrNameLst>
                                      </p:cBhvr>
                                      <p:to>
                                        <p:strVal val="hidden"/>
                                      </p:to>
                                    </p:set>
                                  </p:childTnLst>
                                </p:cTn>
                              </p:par>
                              <p:par>
                                <p:cTn id="19" presetID="10" presetClass="exit" presetSubtype="0" fill="hold" grpId="0" nodeType="withEffect">
                                  <p:stCondLst>
                                    <p:cond delay="0"/>
                                  </p:stCondLst>
                                  <p:childTnLst>
                                    <p:animEffect transition="out" filter="fade">
                                      <p:cBhvr>
                                        <p:cTn id="20" dur="500"/>
                                        <p:tgtEl>
                                          <p:spTgt spid="52"/>
                                        </p:tgtEl>
                                      </p:cBhvr>
                                    </p:animEffect>
                                    <p:set>
                                      <p:cBhvr>
                                        <p:cTn id="21" dur="1" fill="hold">
                                          <p:stCondLst>
                                            <p:cond delay="499"/>
                                          </p:stCondLst>
                                        </p:cTn>
                                        <p:tgtEl>
                                          <p:spTgt spid="52"/>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9"/>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10"/>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11"/>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12"/>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13"/>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14"/>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15"/>
                                        </p:tgtEl>
                                        <p:attrNameLst>
                                          <p:attrName>style.visibility</p:attrName>
                                        </p:attrNameLst>
                                      </p:cBhvr>
                                      <p:to>
                                        <p:strVal val="visible"/>
                                      </p:to>
                                    </p:set>
                                  </p:childTnLst>
                                </p:cTn>
                              </p:par>
                              <p:par>
                                <p:cTn id="40" presetID="1" presetClass="entr" presetSubtype="0" fill="hold" grpId="0" nodeType="withEffect">
                                  <p:stCondLst>
                                    <p:cond delay="0"/>
                                  </p:stCondLst>
                                  <p:childTnLst>
                                    <p:set>
                                      <p:cBhvr>
                                        <p:cTn id="41" dur="1" fill="hold">
                                          <p:stCondLst>
                                            <p:cond delay="0"/>
                                          </p:stCondLst>
                                        </p:cTn>
                                        <p:tgtEl>
                                          <p:spTgt spid="16"/>
                                        </p:tgtEl>
                                        <p:attrNameLst>
                                          <p:attrName>style.visibility</p:attrName>
                                        </p:attrNameLst>
                                      </p:cBhvr>
                                      <p:to>
                                        <p:strVal val="visible"/>
                                      </p:to>
                                    </p:set>
                                  </p:childTnLst>
                                </p:cTn>
                              </p:par>
                              <p:par>
                                <p:cTn id="42" presetID="1" presetClass="entr" presetSubtype="0" fill="hold" grpId="0" nodeType="withEffect">
                                  <p:stCondLst>
                                    <p:cond delay="0"/>
                                  </p:stCondLst>
                                  <p:childTnLst>
                                    <p:set>
                                      <p:cBhvr>
                                        <p:cTn id="43" dur="1" fill="hold">
                                          <p:stCondLst>
                                            <p:cond delay="0"/>
                                          </p:stCondLst>
                                        </p:cTn>
                                        <p:tgtEl>
                                          <p:spTgt spid="17"/>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19"/>
                                        </p:tgtEl>
                                        <p:attrNameLst>
                                          <p:attrName>style.visibility</p:attrName>
                                        </p:attrNameLst>
                                      </p:cBhvr>
                                      <p:to>
                                        <p:strVal val="visible"/>
                                      </p:to>
                                    </p:set>
                                  </p:childTnLst>
                                </p:cTn>
                              </p:par>
                              <p:par>
                                <p:cTn id="48" presetID="1" presetClass="entr" presetSubtype="0" fill="hold" grpId="0" nodeType="withEffect">
                                  <p:stCondLst>
                                    <p:cond delay="0"/>
                                  </p:stCondLst>
                                  <p:childTnLst>
                                    <p:set>
                                      <p:cBhvr>
                                        <p:cTn id="49" dur="1" fill="hold">
                                          <p:stCondLst>
                                            <p:cond delay="0"/>
                                          </p:stCondLst>
                                        </p:cTn>
                                        <p:tgtEl>
                                          <p:spTgt spid="23"/>
                                        </p:tgtEl>
                                        <p:attrNameLst>
                                          <p:attrName>style.visibility</p:attrName>
                                        </p:attrNameLst>
                                      </p:cBhvr>
                                      <p:to>
                                        <p:strVal val="visible"/>
                                      </p:to>
                                    </p:set>
                                  </p:childTnLst>
                                </p:cTn>
                              </p:par>
                              <p:par>
                                <p:cTn id="50" presetID="1" presetClass="entr" presetSubtype="0" fill="hold" grpId="0" nodeType="withEffect">
                                  <p:stCondLst>
                                    <p:cond delay="0"/>
                                  </p:stCondLst>
                                  <p:childTnLst>
                                    <p:set>
                                      <p:cBhvr>
                                        <p:cTn id="51" dur="1" fill="hold">
                                          <p:stCondLst>
                                            <p:cond delay="0"/>
                                          </p:stCondLst>
                                        </p:cTn>
                                        <p:tgtEl>
                                          <p:spTgt spid="24"/>
                                        </p:tgtEl>
                                        <p:attrNameLst>
                                          <p:attrName>style.visibility</p:attrName>
                                        </p:attrNameLst>
                                      </p:cBhvr>
                                      <p:to>
                                        <p:strVal val="visible"/>
                                      </p:to>
                                    </p:set>
                                  </p:childTnLst>
                                </p:cTn>
                              </p:par>
                              <p:par>
                                <p:cTn id="52" presetID="1" presetClass="entr" presetSubtype="0" fill="hold" grpId="0" nodeType="withEffect">
                                  <p:stCondLst>
                                    <p:cond delay="0"/>
                                  </p:stCondLst>
                                  <p:childTnLst>
                                    <p:set>
                                      <p:cBhvr>
                                        <p:cTn id="53" dur="1" fill="hold">
                                          <p:stCondLst>
                                            <p:cond delay="0"/>
                                          </p:stCondLst>
                                        </p:cTn>
                                        <p:tgtEl>
                                          <p:spTgt spid="25"/>
                                        </p:tgtEl>
                                        <p:attrNameLst>
                                          <p:attrName>style.visibility</p:attrName>
                                        </p:attrNameLst>
                                      </p:cBhvr>
                                      <p:to>
                                        <p:strVal val="visible"/>
                                      </p:to>
                                    </p:set>
                                  </p:childTnLst>
                                </p:cTn>
                              </p:par>
                              <p:par>
                                <p:cTn id="54" presetID="1" presetClass="entr" presetSubtype="0" fill="hold" grpId="0" nodeType="withEffect">
                                  <p:stCondLst>
                                    <p:cond delay="0"/>
                                  </p:stCondLst>
                                  <p:childTnLst>
                                    <p:set>
                                      <p:cBhvr>
                                        <p:cTn id="55" dur="1" fill="hold">
                                          <p:stCondLst>
                                            <p:cond delay="0"/>
                                          </p:stCondLst>
                                        </p:cTn>
                                        <p:tgtEl>
                                          <p:spTgt spid="26"/>
                                        </p:tgtEl>
                                        <p:attrNameLst>
                                          <p:attrName>style.visibility</p:attrName>
                                        </p:attrNameLst>
                                      </p:cBhvr>
                                      <p:to>
                                        <p:strVal val="visible"/>
                                      </p:to>
                                    </p:set>
                                  </p:childTnLst>
                                </p:cTn>
                              </p:par>
                              <p:par>
                                <p:cTn id="56" presetID="1" presetClass="entr" presetSubtype="0" fill="hold" grpId="0" nodeType="withEffect">
                                  <p:stCondLst>
                                    <p:cond delay="0"/>
                                  </p:stCondLst>
                                  <p:childTnLst>
                                    <p:set>
                                      <p:cBhvr>
                                        <p:cTn id="57" dur="1" fill="hold">
                                          <p:stCondLst>
                                            <p:cond delay="0"/>
                                          </p:stCondLst>
                                        </p:cTn>
                                        <p:tgtEl>
                                          <p:spTgt spid="27"/>
                                        </p:tgtEl>
                                        <p:attrNameLst>
                                          <p:attrName>style.visibility</p:attrName>
                                        </p:attrNameLst>
                                      </p:cBhvr>
                                      <p:to>
                                        <p:strVal val="visible"/>
                                      </p:to>
                                    </p:set>
                                  </p:childTnLst>
                                </p:cTn>
                              </p:par>
                              <p:par>
                                <p:cTn id="58" presetID="1" presetClass="entr" presetSubtype="0" fill="hold" grpId="0" nodeType="withEffect">
                                  <p:stCondLst>
                                    <p:cond delay="0"/>
                                  </p:stCondLst>
                                  <p:childTnLst>
                                    <p:set>
                                      <p:cBhvr>
                                        <p:cTn id="59" dur="1" fill="hold">
                                          <p:stCondLst>
                                            <p:cond delay="0"/>
                                          </p:stCondLst>
                                        </p:cTn>
                                        <p:tgtEl>
                                          <p:spTgt spid="28"/>
                                        </p:tgtEl>
                                        <p:attrNameLst>
                                          <p:attrName>style.visibility</p:attrName>
                                        </p:attrNameLst>
                                      </p:cBhvr>
                                      <p:to>
                                        <p:strVal val="visible"/>
                                      </p:to>
                                    </p:set>
                                  </p:childTnLst>
                                </p:cTn>
                              </p:par>
                              <p:par>
                                <p:cTn id="60" presetID="1" presetClass="entr" presetSubtype="0" fill="hold" grpId="0" nodeType="withEffect">
                                  <p:stCondLst>
                                    <p:cond delay="0"/>
                                  </p:stCondLst>
                                  <p:childTnLst>
                                    <p:set>
                                      <p:cBhvr>
                                        <p:cTn id="61" dur="1" fill="hold">
                                          <p:stCondLst>
                                            <p:cond delay="0"/>
                                          </p:stCondLst>
                                        </p:cTn>
                                        <p:tgtEl>
                                          <p:spTgt spid="29"/>
                                        </p:tgtEl>
                                        <p:attrNameLst>
                                          <p:attrName>style.visibility</p:attrName>
                                        </p:attrNameLst>
                                      </p:cBhvr>
                                      <p:to>
                                        <p:strVal val="visible"/>
                                      </p:to>
                                    </p:set>
                                  </p:childTnLst>
                                </p:cTn>
                              </p:par>
                              <p:par>
                                <p:cTn id="62" presetID="1" presetClass="entr" presetSubtype="0" fill="hold" grpId="0" nodeType="withEffect">
                                  <p:stCondLst>
                                    <p:cond delay="0"/>
                                  </p:stCondLst>
                                  <p:childTnLst>
                                    <p:set>
                                      <p:cBhvr>
                                        <p:cTn id="63" dur="1" fill="hold">
                                          <p:stCondLst>
                                            <p:cond delay="0"/>
                                          </p:stCondLst>
                                        </p:cTn>
                                        <p:tgtEl>
                                          <p:spTgt spid="30"/>
                                        </p:tgtEl>
                                        <p:attrNameLst>
                                          <p:attrName>style.visibility</p:attrName>
                                        </p:attrNameLst>
                                      </p:cBhvr>
                                      <p:to>
                                        <p:strVal val="visible"/>
                                      </p:to>
                                    </p:set>
                                  </p:childTnLst>
                                </p:cTn>
                              </p:par>
                              <p:par>
                                <p:cTn id="64" presetID="1" presetClass="entr" presetSubtype="0" fill="hold" grpId="0" nodeType="withEffect">
                                  <p:stCondLst>
                                    <p:cond delay="0"/>
                                  </p:stCondLst>
                                  <p:childTnLst>
                                    <p:set>
                                      <p:cBhvr>
                                        <p:cTn id="65" dur="1" fill="hold">
                                          <p:stCondLst>
                                            <p:cond delay="0"/>
                                          </p:stCondLst>
                                        </p:cTn>
                                        <p:tgtEl>
                                          <p:spTgt spid="31"/>
                                        </p:tgtEl>
                                        <p:attrNameLst>
                                          <p:attrName>style.visibility</p:attrName>
                                        </p:attrNameLst>
                                      </p:cBhvr>
                                      <p:to>
                                        <p:strVal val="visible"/>
                                      </p:to>
                                    </p:set>
                                  </p:childTnLst>
                                </p:cTn>
                              </p:par>
                              <p:par>
                                <p:cTn id="66" presetID="1" presetClass="entr" presetSubtype="0" fill="hold" grpId="0" nodeType="withEffect">
                                  <p:stCondLst>
                                    <p:cond delay="0"/>
                                  </p:stCondLst>
                                  <p:childTnLst>
                                    <p:set>
                                      <p:cBhvr>
                                        <p:cTn id="67" dur="1" fill="hold">
                                          <p:stCondLst>
                                            <p:cond delay="0"/>
                                          </p:stCondLst>
                                        </p:cTn>
                                        <p:tgtEl>
                                          <p:spTgt spid="32"/>
                                        </p:tgtEl>
                                        <p:attrNameLst>
                                          <p:attrName>style.visibility</p:attrName>
                                        </p:attrNameLst>
                                      </p:cBhvr>
                                      <p:to>
                                        <p:strVal val="visible"/>
                                      </p:to>
                                    </p:set>
                                  </p:childTnLst>
                                </p:cTn>
                              </p:par>
                              <p:par>
                                <p:cTn id="68" presetID="1" presetClass="entr" presetSubtype="0" fill="hold" grpId="0" nodeType="withEffect">
                                  <p:stCondLst>
                                    <p:cond delay="0"/>
                                  </p:stCondLst>
                                  <p:childTnLst>
                                    <p:set>
                                      <p:cBhvr>
                                        <p:cTn id="69" dur="1" fill="hold">
                                          <p:stCondLst>
                                            <p:cond delay="0"/>
                                          </p:stCondLst>
                                        </p:cTn>
                                        <p:tgtEl>
                                          <p:spTgt spid="33"/>
                                        </p:tgtEl>
                                        <p:attrNameLst>
                                          <p:attrName>style.visibility</p:attrName>
                                        </p:attrNameLst>
                                      </p:cBhvr>
                                      <p:to>
                                        <p:strVal val="visible"/>
                                      </p:to>
                                    </p:set>
                                  </p:childTnLst>
                                </p:cTn>
                              </p:par>
                              <p:par>
                                <p:cTn id="70" presetID="1" presetClass="entr" presetSubtype="0" fill="hold" grpId="0" nodeType="withEffect">
                                  <p:stCondLst>
                                    <p:cond delay="0"/>
                                  </p:stCondLst>
                                  <p:childTnLst>
                                    <p:set>
                                      <p:cBhvr>
                                        <p:cTn id="71" dur="1" fill="hold">
                                          <p:stCondLst>
                                            <p:cond delay="0"/>
                                          </p:stCondLst>
                                        </p:cTn>
                                        <p:tgtEl>
                                          <p:spTgt spid="34"/>
                                        </p:tgtEl>
                                        <p:attrNameLst>
                                          <p:attrName>style.visibility</p:attrName>
                                        </p:attrNameLst>
                                      </p:cBhvr>
                                      <p:to>
                                        <p:strVal val="visible"/>
                                      </p:to>
                                    </p:set>
                                  </p:childTnLst>
                                </p:cTn>
                              </p:par>
                              <p:par>
                                <p:cTn id="72" presetID="1" presetClass="entr" presetSubtype="0" fill="hold" grpId="0" nodeType="withEffect">
                                  <p:stCondLst>
                                    <p:cond delay="0"/>
                                  </p:stCondLst>
                                  <p:childTnLst>
                                    <p:set>
                                      <p:cBhvr>
                                        <p:cTn id="73" dur="1" fill="hold">
                                          <p:stCondLst>
                                            <p:cond delay="0"/>
                                          </p:stCondLst>
                                        </p:cTn>
                                        <p:tgtEl>
                                          <p:spTgt spid="35"/>
                                        </p:tgtEl>
                                        <p:attrNameLst>
                                          <p:attrName>style.visibility</p:attrName>
                                        </p:attrNameLst>
                                      </p:cBhvr>
                                      <p:to>
                                        <p:strVal val="visible"/>
                                      </p:to>
                                    </p:set>
                                  </p:childTnLst>
                                </p:cTn>
                              </p:par>
                              <p:par>
                                <p:cTn id="74" presetID="1" presetClass="entr" presetSubtype="0" fill="hold" grpId="0" nodeType="withEffect">
                                  <p:stCondLst>
                                    <p:cond delay="0"/>
                                  </p:stCondLst>
                                  <p:childTnLst>
                                    <p:set>
                                      <p:cBhvr>
                                        <p:cTn id="75" dur="1" fill="hold">
                                          <p:stCondLst>
                                            <p:cond delay="0"/>
                                          </p:stCondLst>
                                        </p:cTn>
                                        <p:tgtEl>
                                          <p:spTgt spid="36"/>
                                        </p:tgtEl>
                                        <p:attrNameLst>
                                          <p:attrName>style.visibility</p:attrName>
                                        </p:attrNameLst>
                                      </p:cBhvr>
                                      <p:to>
                                        <p:strVal val="visible"/>
                                      </p:to>
                                    </p:set>
                                  </p:childTnLst>
                                </p:cTn>
                              </p:par>
                              <p:par>
                                <p:cTn id="76" presetID="1" presetClass="entr" presetSubtype="0" fill="hold" grpId="0" nodeType="withEffect">
                                  <p:stCondLst>
                                    <p:cond delay="0"/>
                                  </p:stCondLst>
                                  <p:childTnLst>
                                    <p:set>
                                      <p:cBhvr>
                                        <p:cTn id="77" dur="1" fill="hold">
                                          <p:stCondLst>
                                            <p:cond delay="0"/>
                                          </p:stCondLst>
                                        </p:cTn>
                                        <p:tgtEl>
                                          <p:spTgt spid="37"/>
                                        </p:tgtEl>
                                        <p:attrNameLst>
                                          <p:attrName>style.visibility</p:attrName>
                                        </p:attrNameLst>
                                      </p:cBhvr>
                                      <p:to>
                                        <p:strVal val="visible"/>
                                      </p:to>
                                    </p:set>
                                  </p:childTnLst>
                                </p:cTn>
                              </p:par>
                              <p:par>
                                <p:cTn id="78" presetID="1" presetClass="entr" presetSubtype="0" fill="hold" grpId="0" nodeType="withEffect">
                                  <p:stCondLst>
                                    <p:cond delay="0"/>
                                  </p:stCondLst>
                                  <p:childTnLst>
                                    <p:set>
                                      <p:cBhvr>
                                        <p:cTn id="79" dur="1" fill="hold">
                                          <p:stCondLst>
                                            <p:cond delay="0"/>
                                          </p:stCondLst>
                                        </p:cTn>
                                        <p:tgtEl>
                                          <p:spTgt spid="38"/>
                                        </p:tgtEl>
                                        <p:attrNameLst>
                                          <p:attrName>style.visibility</p:attrName>
                                        </p:attrNameLst>
                                      </p:cBhvr>
                                      <p:to>
                                        <p:strVal val="visible"/>
                                      </p:to>
                                    </p:set>
                                  </p:childTnLst>
                                </p:cTn>
                              </p:par>
                              <p:par>
                                <p:cTn id="80" presetID="1" presetClass="entr" presetSubtype="0" fill="hold" grpId="0" nodeType="withEffect">
                                  <p:stCondLst>
                                    <p:cond delay="0"/>
                                  </p:stCondLst>
                                  <p:childTnLst>
                                    <p:set>
                                      <p:cBhvr>
                                        <p:cTn id="81" dur="1" fill="hold">
                                          <p:stCondLst>
                                            <p:cond delay="0"/>
                                          </p:stCondLst>
                                        </p:cTn>
                                        <p:tgtEl>
                                          <p:spTgt spid="39"/>
                                        </p:tgtEl>
                                        <p:attrNameLst>
                                          <p:attrName>style.visibility</p:attrName>
                                        </p:attrNameLst>
                                      </p:cBhvr>
                                      <p:to>
                                        <p:strVal val="visible"/>
                                      </p:to>
                                    </p:set>
                                  </p:childTnLst>
                                </p:cTn>
                              </p:par>
                              <p:par>
                                <p:cTn id="82" presetID="1" presetClass="entr" presetSubtype="0" fill="hold" grpId="0" nodeType="withEffect">
                                  <p:stCondLst>
                                    <p:cond delay="0"/>
                                  </p:stCondLst>
                                  <p:childTnLst>
                                    <p:set>
                                      <p:cBhvr>
                                        <p:cTn id="83" dur="1" fill="hold">
                                          <p:stCondLst>
                                            <p:cond delay="0"/>
                                          </p:stCondLst>
                                        </p:cTn>
                                        <p:tgtEl>
                                          <p:spTgt spid="43"/>
                                        </p:tgtEl>
                                        <p:attrNameLst>
                                          <p:attrName>style.visibility</p:attrName>
                                        </p:attrNameLst>
                                      </p:cBhvr>
                                      <p:to>
                                        <p:strVal val="visible"/>
                                      </p:to>
                                    </p:set>
                                  </p:childTnLst>
                                </p:cTn>
                              </p:par>
                              <p:par>
                                <p:cTn id="84" presetID="1" presetClass="entr" presetSubtype="0" fill="hold" grpId="0" nodeType="withEffect">
                                  <p:stCondLst>
                                    <p:cond delay="0"/>
                                  </p:stCondLst>
                                  <p:childTnLst>
                                    <p:set>
                                      <p:cBhvr>
                                        <p:cTn id="85" dur="1" fill="hold">
                                          <p:stCondLst>
                                            <p:cond delay="0"/>
                                          </p:stCondLst>
                                        </p:cTn>
                                        <p:tgtEl>
                                          <p:spTgt spid="44"/>
                                        </p:tgtEl>
                                        <p:attrNameLst>
                                          <p:attrName>style.visibility</p:attrName>
                                        </p:attrNameLst>
                                      </p:cBhvr>
                                      <p:to>
                                        <p:strVal val="visible"/>
                                      </p:to>
                                    </p:set>
                                  </p:childTnLst>
                                </p:cTn>
                              </p:par>
                              <p:par>
                                <p:cTn id="86" presetID="1" presetClass="entr" presetSubtype="0" fill="hold" grpId="0" nodeType="withEffect">
                                  <p:stCondLst>
                                    <p:cond delay="0"/>
                                  </p:stCondLst>
                                  <p:childTnLst>
                                    <p:set>
                                      <p:cBhvr>
                                        <p:cTn id="87" dur="1" fill="hold">
                                          <p:stCondLst>
                                            <p:cond delay="0"/>
                                          </p:stCondLst>
                                        </p:cTn>
                                        <p:tgtEl>
                                          <p:spTgt spid="45"/>
                                        </p:tgtEl>
                                        <p:attrNameLst>
                                          <p:attrName>style.visibility</p:attrName>
                                        </p:attrNameLst>
                                      </p:cBhvr>
                                      <p:to>
                                        <p:strVal val="visible"/>
                                      </p:to>
                                    </p:set>
                                  </p:childTnLst>
                                </p:cTn>
                              </p:par>
                              <p:par>
                                <p:cTn id="88" presetID="1" presetClass="entr" presetSubtype="0" fill="hold" grpId="0" nodeType="withEffect">
                                  <p:stCondLst>
                                    <p:cond delay="0"/>
                                  </p:stCondLst>
                                  <p:childTnLst>
                                    <p:set>
                                      <p:cBhvr>
                                        <p:cTn id="89" dur="1" fill="hold">
                                          <p:stCondLst>
                                            <p:cond delay="0"/>
                                          </p:stCondLst>
                                        </p:cTn>
                                        <p:tgtEl>
                                          <p:spTgt spid="46"/>
                                        </p:tgtEl>
                                        <p:attrNameLst>
                                          <p:attrName>style.visibility</p:attrName>
                                        </p:attrNameLst>
                                      </p:cBhvr>
                                      <p:to>
                                        <p:strVal val="visible"/>
                                      </p:to>
                                    </p:set>
                                  </p:childTnLst>
                                </p:cTn>
                              </p:par>
                              <p:par>
                                <p:cTn id="90" presetID="1" presetClass="entr" presetSubtype="0" fill="hold" grpId="0" nodeType="withEffect">
                                  <p:stCondLst>
                                    <p:cond delay="0"/>
                                  </p:stCondLst>
                                  <p:childTnLst>
                                    <p:set>
                                      <p:cBhvr>
                                        <p:cTn id="91" dur="1" fill="hold">
                                          <p:stCondLst>
                                            <p:cond delay="0"/>
                                          </p:stCondLst>
                                        </p:cTn>
                                        <p:tgtEl>
                                          <p:spTgt spid="47"/>
                                        </p:tgtEl>
                                        <p:attrNameLst>
                                          <p:attrName>style.visibility</p:attrName>
                                        </p:attrNameLst>
                                      </p:cBhvr>
                                      <p:to>
                                        <p:strVal val="visible"/>
                                      </p:to>
                                    </p:set>
                                  </p:childTnLst>
                                </p:cTn>
                              </p:par>
                              <p:par>
                                <p:cTn id="92" presetID="1" presetClass="entr" presetSubtype="0" fill="hold" grpId="0" nodeType="withEffect">
                                  <p:stCondLst>
                                    <p:cond delay="0"/>
                                  </p:stCondLst>
                                  <p:childTnLst>
                                    <p:set>
                                      <p:cBhvr>
                                        <p:cTn id="93" dur="1" fill="hold">
                                          <p:stCondLst>
                                            <p:cond delay="0"/>
                                          </p:stCondLst>
                                        </p:cTn>
                                        <p:tgtEl>
                                          <p:spTgt spid="48"/>
                                        </p:tgtEl>
                                        <p:attrNameLst>
                                          <p:attrName>style.visibility</p:attrName>
                                        </p:attrNameLst>
                                      </p:cBhvr>
                                      <p:to>
                                        <p:strVal val="visible"/>
                                      </p:to>
                                    </p:set>
                                  </p:childTnLst>
                                </p:cTn>
                              </p:par>
                            </p:childTnLst>
                          </p:cTn>
                        </p:par>
                      </p:childTnLst>
                    </p:cTn>
                  </p:par>
                  <p:par>
                    <p:cTn id="94" fill="hold">
                      <p:stCondLst>
                        <p:cond delay="indefinite"/>
                      </p:stCondLst>
                      <p:childTnLst>
                        <p:par>
                          <p:cTn id="95" fill="hold">
                            <p:stCondLst>
                              <p:cond delay="0"/>
                            </p:stCondLst>
                            <p:childTnLst>
                              <p:par>
                                <p:cTn id="96" presetID="1" presetClass="entr" presetSubtype="0" fill="hold" grpId="0" nodeType="clickEffect">
                                  <p:stCondLst>
                                    <p:cond delay="0"/>
                                  </p:stCondLst>
                                  <p:childTnLst>
                                    <p:set>
                                      <p:cBhvr>
                                        <p:cTn id="97" dur="1" fill="hold">
                                          <p:stCondLst>
                                            <p:cond delay="0"/>
                                          </p:stCondLst>
                                        </p:cTn>
                                        <p:tgtEl>
                                          <p:spTgt spid="49"/>
                                        </p:tgtEl>
                                        <p:attrNameLst>
                                          <p:attrName>style.visibility</p:attrName>
                                        </p:attrNameLst>
                                      </p:cBhvr>
                                      <p:to>
                                        <p:strVal val="visible"/>
                                      </p:to>
                                    </p:set>
                                  </p:childTnLst>
                                </p:cTn>
                              </p:par>
                              <p:par>
                                <p:cTn id="98" presetID="1" presetClass="entr" presetSubtype="0" fill="hold" nodeType="withEffect">
                                  <p:stCondLst>
                                    <p:cond delay="0"/>
                                  </p:stCondLst>
                                  <p:childTnLst>
                                    <p:set>
                                      <p:cBhvr>
                                        <p:cTn id="99" dur="1" fill="hold">
                                          <p:stCondLst>
                                            <p:cond delay="0"/>
                                          </p:stCondLst>
                                        </p:cTn>
                                        <p:tgtEl>
                                          <p:spTgt spid="58"/>
                                        </p:tgtEl>
                                        <p:attrNameLst>
                                          <p:attrName>style.visibility</p:attrName>
                                        </p:attrNameLst>
                                      </p:cBhvr>
                                      <p:to>
                                        <p:strVal val="visible"/>
                                      </p:to>
                                    </p:set>
                                  </p:childTnLst>
                                </p:cTn>
                              </p:par>
                            </p:childTnLst>
                          </p:cTn>
                        </p:par>
                      </p:childTnLst>
                    </p:cTn>
                  </p:par>
                  <p:par>
                    <p:cTn id="100" fill="hold">
                      <p:stCondLst>
                        <p:cond delay="indefinite"/>
                      </p:stCondLst>
                      <p:childTnLst>
                        <p:par>
                          <p:cTn id="101" fill="hold">
                            <p:stCondLst>
                              <p:cond delay="0"/>
                            </p:stCondLst>
                            <p:childTnLst>
                              <p:par>
                                <p:cTn id="102" presetID="10" presetClass="entr" presetSubtype="0" fill="hold" nodeType="clickEffect">
                                  <p:stCondLst>
                                    <p:cond delay="0"/>
                                  </p:stCondLst>
                                  <p:childTnLst>
                                    <p:set>
                                      <p:cBhvr>
                                        <p:cTn id="103" dur="1" fill="hold">
                                          <p:stCondLst>
                                            <p:cond delay="0"/>
                                          </p:stCondLst>
                                        </p:cTn>
                                        <p:tgtEl>
                                          <p:spTgt spid="60"/>
                                        </p:tgtEl>
                                        <p:attrNameLst>
                                          <p:attrName>style.visibility</p:attrName>
                                        </p:attrNameLst>
                                      </p:cBhvr>
                                      <p:to>
                                        <p:strVal val="visible"/>
                                      </p:to>
                                    </p:set>
                                    <p:animEffect transition="in" filter="fade">
                                      <p:cBhvr>
                                        <p:cTn id="104" dur="500"/>
                                        <p:tgtEl>
                                          <p:spTgt spid="60"/>
                                        </p:tgtEl>
                                      </p:cBhvr>
                                    </p:animEffect>
                                  </p:childTnLst>
                                </p:cTn>
                              </p:par>
                              <p:par>
                                <p:cTn id="105" presetID="10" presetClass="entr" presetSubtype="0" fill="hold" grpId="0" nodeType="withEffect">
                                  <p:stCondLst>
                                    <p:cond delay="0"/>
                                  </p:stCondLst>
                                  <p:childTnLst>
                                    <p:set>
                                      <p:cBhvr>
                                        <p:cTn id="106" dur="1" fill="hold">
                                          <p:stCondLst>
                                            <p:cond delay="0"/>
                                          </p:stCondLst>
                                        </p:cTn>
                                        <p:tgtEl>
                                          <p:spTgt spid="51"/>
                                        </p:tgtEl>
                                        <p:attrNameLst>
                                          <p:attrName>style.visibility</p:attrName>
                                        </p:attrNameLst>
                                      </p:cBhvr>
                                      <p:to>
                                        <p:strVal val="visible"/>
                                      </p:to>
                                    </p:set>
                                    <p:animEffect transition="in" filter="fade">
                                      <p:cBhvr>
                                        <p:cTn id="107"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9"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3" grpId="0" animBg="1"/>
      <p:bldP spid="44" grpId="0" animBg="1"/>
      <p:bldP spid="45" grpId="0" animBg="1"/>
      <p:bldP spid="46" grpId="0" animBg="1"/>
      <p:bldP spid="47" grpId="0" animBg="1"/>
      <p:bldP spid="48" grpId="0" animBg="1"/>
      <p:bldP spid="49" grpId="0"/>
      <p:bldP spid="51" grpId="0"/>
      <p:bldP spid="52" grpId="0"/>
      <p:bldP spid="5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a:solidFill>
                  <a:srgbClr val="0070C0"/>
                </a:solidFill>
                <a:latin typeface="+mj-lt"/>
                <a:cs typeface="Times New Roman" pitchFamily="18" charset="0"/>
              </a:rPr>
              <a:t>Manifestations</a:t>
            </a:r>
            <a:endParaRPr kumimoji="0" lang="en-US" sz="4400" b="1" i="0" u="none" strike="noStrike" kern="1200" cap="none" spc="0" normalizeH="0" baseline="0" noProof="0" dirty="0">
              <a:ln>
                <a:noFill/>
              </a:ln>
              <a:solidFill>
                <a:srgbClr val="0070C0"/>
              </a:solidFill>
              <a:effectLst/>
              <a:uLnTx/>
              <a:uFillTx/>
              <a:latin typeface="+mj-lt"/>
              <a:ea typeface="+mj-ea"/>
              <a:cs typeface="Times New Roman" pitchFamily="18" charset="0"/>
            </a:endParaRPr>
          </a:p>
        </p:txBody>
      </p:sp>
      <p:sp>
        <p:nvSpPr>
          <p:cNvPr id="1025" name="Rectangle 1"/>
          <p:cNvSpPr>
            <a:spLocks noChangeArrowheads="1"/>
          </p:cNvSpPr>
          <p:nvPr/>
        </p:nvSpPr>
        <p:spPr bwMode="auto">
          <a:xfrm>
            <a:off x="142844" y="1571612"/>
            <a:ext cx="857256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rtl="0">
              <a:buFontTx/>
              <a:buChar char="-"/>
            </a:pPr>
            <a:r>
              <a:rPr lang="en-US" sz="3200" dirty="0"/>
              <a:t>The clinical diagnosis are  based  on the initial  manifestations including:</a:t>
            </a:r>
          </a:p>
          <a:p>
            <a:pPr lvl="2" algn="just" rtl="0">
              <a:buFont typeface="Wingdings" pitchFamily="2" charset="2"/>
              <a:buChar char="ü"/>
            </a:pPr>
            <a:r>
              <a:rPr lang="en-US" sz="3200" dirty="0"/>
              <a:t> </a:t>
            </a:r>
            <a:r>
              <a:rPr lang="en-US" sz="2800" dirty="0"/>
              <a:t>Headache</a:t>
            </a:r>
          </a:p>
          <a:p>
            <a:pPr lvl="2" algn="just" rtl="0">
              <a:buFont typeface="Wingdings" pitchFamily="2" charset="2"/>
              <a:buChar char="ü"/>
            </a:pPr>
            <a:r>
              <a:rPr lang="en-US" sz="2800" dirty="0"/>
              <a:t> Weakness </a:t>
            </a:r>
          </a:p>
          <a:p>
            <a:pPr lvl="2" algn="just" rtl="0">
              <a:buFont typeface="Wingdings" pitchFamily="2" charset="2"/>
              <a:buChar char="ü"/>
            </a:pPr>
            <a:r>
              <a:rPr lang="en-US" sz="2800" dirty="0"/>
              <a:t> Sore throat </a:t>
            </a:r>
          </a:p>
          <a:p>
            <a:pPr lvl="2" algn="just" rtl="0">
              <a:buFont typeface="Wingdings" pitchFamily="2" charset="2"/>
              <a:buChar char="ü"/>
            </a:pPr>
            <a:r>
              <a:rPr lang="en-US" sz="2800" dirty="0"/>
              <a:t> Voice change</a:t>
            </a:r>
          </a:p>
          <a:p>
            <a:pPr lvl="2" algn="just" rtl="0">
              <a:buFont typeface="Wingdings" pitchFamily="2" charset="2"/>
              <a:buChar char="ü"/>
            </a:pPr>
            <a:r>
              <a:rPr lang="en-US" sz="2800" dirty="0"/>
              <a:t> Dysphagia </a:t>
            </a:r>
          </a:p>
          <a:p>
            <a:pPr lvl="2" algn="just" rtl="0">
              <a:buFont typeface="Wingdings" pitchFamily="2" charset="2"/>
              <a:buChar char="ü"/>
            </a:pPr>
            <a:r>
              <a:rPr lang="en-US" sz="2800" dirty="0"/>
              <a:t> Low-grade fever</a:t>
            </a:r>
          </a:p>
          <a:p>
            <a:pPr lvl="2" algn="just" rtl="0">
              <a:buFont typeface="Wingdings" pitchFamily="2" charset="2"/>
              <a:buChar char="ü"/>
            </a:pPr>
            <a:r>
              <a:rPr lang="en-US" sz="2800" dirty="0"/>
              <a:t>Diagnosis requires the isolation of C. diphtheriae or the histopathologic isolation of compatible gram-positive organisms</a:t>
            </a:r>
            <a:endParaRPr lang="en-US" sz="2800" dirty="0">
              <a:ea typeface="Calibri" pitchFamily="34" charset="0"/>
              <a:cs typeface="Times-Roman"/>
            </a:endParaRPr>
          </a:p>
        </p:txBody>
      </p:sp>
      <p:sp>
        <p:nvSpPr>
          <p:cNvPr id="11" name="Slide Number Placeholder 10"/>
          <p:cNvSpPr>
            <a:spLocks noGrp="1"/>
          </p:cNvSpPr>
          <p:nvPr>
            <p:ph type="sldNum" sz="quarter" idx="12"/>
          </p:nvPr>
        </p:nvSpPr>
        <p:spPr>
          <a:xfrm>
            <a:off x="6974904" y="6356350"/>
            <a:ext cx="2133600" cy="365125"/>
          </a:xfrm>
        </p:spPr>
        <p:txBody>
          <a:bodyPr/>
          <a:lstStyle/>
          <a:p>
            <a:fld id="{FA9739B7-29ED-4612-A1D5-7F47050F1066}" type="slidenum">
              <a:rPr lang="ar-JO" smtClean="0"/>
              <a:pPr/>
              <a:t>12</a:t>
            </a:fld>
            <a:endParaRPr lang="ar-JO" dirty="0"/>
          </a:p>
        </p:txBody>
      </p:sp>
      <p:grpSp>
        <p:nvGrpSpPr>
          <p:cNvPr id="8" name="Group 3"/>
          <p:cNvGrpSpPr/>
          <p:nvPr/>
        </p:nvGrpSpPr>
        <p:grpSpPr>
          <a:xfrm>
            <a:off x="142844" y="714356"/>
            <a:ext cx="3857651" cy="741362"/>
            <a:chOff x="0" y="1219199"/>
            <a:chExt cx="2636062" cy="1625600"/>
          </a:xfrm>
          <a:solidFill>
            <a:srgbClr val="82C836"/>
          </a:solidFill>
        </p:grpSpPr>
        <p:sp>
          <p:nvSpPr>
            <p:cNvPr id="9" name="Rounded Rectangle 4"/>
            <p:cNvSpPr/>
            <p:nvPr/>
          </p:nvSpPr>
          <p:spPr>
            <a:xfrm>
              <a:off x="0" y="1219199"/>
              <a:ext cx="2636062" cy="1625600"/>
            </a:xfrm>
            <a:prstGeom prst="roundRect">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0" name="Rounded Rectangle 4"/>
            <p:cNvSpPr/>
            <p:nvPr/>
          </p:nvSpPr>
          <p:spPr>
            <a:xfrm>
              <a:off x="79355" y="1298554"/>
              <a:ext cx="2477352" cy="1466890"/>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400" b="1" dirty="0">
                  <a:solidFill>
                    <a:schemeClr val="tx1"/>
                  </a:solidFill>
                  <a:cs typeface="Times New Roman" pitchFamily="18" charset="0"/>
                </a:rPr>
                <a:t>Respiratory diptheria</a:t>
              </a:r>
              <a:r>
                <a:rPr lang="en-US" sz="2400" b="1" dirty="0">
                  <a:solidFill>
                    <a:schemeClr val="accent6">
                      <a:lumMod val="50000"/>
                    </a:schemeClr>
                  </a:solidFill>
                </a:rPr>
                <a:t> </a:t>
              </a:r>
              <a:endParaRPr lang="en-US" sz="2400" b="1" dirty="0">
                <a:solidFill>
                  <a:schemeClr val="tx1"/>
                </a:solidFill>
                <a:cs typeface="Times New Roman"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25">
                                            <p:txEl>
                                              <p:pRg st="0" end="0"/>
                                            </p:txEl>
                                          </p:spTgt>
                                        </p:tgtEl>
                                        <p:attrNameLst>
                                          <p:attrName>style.visibility</p:attrName>
                                        </p:attrNameLst>
                                      </p:cBhvr>
                                      <p:to>
                                        <p:strVal val="visible"/>
                                      </p:to>
                                    </p:set>
                                    <p:animEffect transition="in" filter="blinds(horizontal)">
                                      <p:cBhvr>
                                        <p:cTn id="7" dur="500"/>
                                        <p:tgtEl>
                                          <p:spTgt spid="102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025">
                                            <p:txEl>
                                              <p:pRg st="1" end="1"/>
                                            </p:txEl>
                                          </p:spTgt>
                                        </p:tgtEl>
                                        <p:attrNameLst>
                                          <p:attrName>style.visibility</p:attrName>
                                        </p:attrNameLst>
                                      </p:cBhvr>
                                      <p:to>
                                        <p:strVal val="visible"/>
                                      </p:to>
                                    </p:set>
                                    <p:animEffect transition="in" filter="blinds(horizontal)">
                                      <p:cBhvr>
                                        <p:cTn id="12" dur="500"/>
                                        <p:tgtEl>
                                          <p:spTgt spid="102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025">
                                            <p:txEl>
                                              <p:pRg st="2" end="2"/>
                                            </p:txEl>
                                          </p:spTgt>
                                        </p:tgtEl>
                                        <p:attrNameLst>
                                          <p:attrName>style.visibility</p:attrName>
                                        </p:attrNameLst>
                                      </p:cBhvr>
                                      <p:to>
                                        <p:strVal val="visible"/>
                                      </p:to>
                                    </p:set>
                                    <p:animEffect transition="in" filter="blinds(horizontal)">
                                      <p:cBhvr>
                                        <p:cTn id="17" dur="500"/>
                                        <p:tgtEl>
                                          <p:spTgt spid="102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025">
                                            <p:txEl>
                                              <p:pRg st="3" end="3"/>
                                            </p:txEl>
                                          </p:spTgt>
                                        </p:tgtEl>
                                        <p:attrNameLst>
                                          <p:attrName>style.visibility</p:attrName>
                                        </p:attrNameLst>
                                      </p:cBhvr>
                                      <p:to>
                                        <p:strVal val="visible"/>
                                      </p:to>
                                    </p:set>
                                    <p:animEffect transition="in" filter="blinds(horizontal)">
                                      <p:cBhvr>
                                        <p:cTn id="22" dur="500"/>
                                        <p:tgtEl>
                                          <p:spTgt spid="102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025">
                                            <p:txEl>
                                              <p:pRg st="4" end="4"/>
                                            </p:txEl>
                                          </p:spTgt>
                                        </p:tgtEl>
                                        <p:attrNameLst>
                                          <p:attrName>style.visibility</p:attrName>
                                        </p:attrNameLst>
                                      </p:cBhvr>
                                      <p:to>
                                        <p:strVal val="visible"/>
                                      </p:to>
                                    </p:set>
                                    <p:animEffect transition="in" filter="blinds(horizontal)">
                                      <p:cBhvr>
                                        <p:cTn id="27" dur="500"/>
                                        <p:tgtEl>
                                          <p:spTgt spid="102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025">
                                            <p:txEl>
                                              <p:pRg st="5" end="5"/>
                                            </p:txEl>
                                          </p:spTgt>
                                        </p:tgtEl>
                                        <p:attrNameLst>
                                          <p:attrName>style.visibility</p:attrName>
                                        </p:attrNameLst>
                                      </p:cBhvr>
                                      <p:to>
                                        <p:strVal val="visible"/>
                                      </p:to>
                                    </p:set>
                                    <p:animEffect transition="in" filter="blinds(horizontal)">
                                      <p:cBhvr>
                                        <p:cTn id="32" dur="500"/>
                                        <p:tgtEl>
                                          <p:spTgt spid="102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1025">
                                            <p:txEl>
                                              <p:pRg st="6" end="6"/>
                                            </p:txEl>
                                          </p:spTgt>
                                        </p:tgtEl>
                                        <p:attrNameLst>
                                          <p:attrName>style.visibility</p:attrName>
                                        </p:attrNameLst>
                                      </p:cBhvr>
                                      <p:to>
                                        <p:strVal val="visible"/>
                                      </p:to>
                                    </p:set>
                                    <p:animEffect transition="in" filter="blinds(horizontal)">
                                      <p:cBhvr>
                                        <p:cTn id="37" dur="500"/>
                                        <p:tgtEl>
                                          <p:spTgt spid="102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1025">
                                            <p:txEl>
                                              <p:pRg st="7" end="7"/>
                                            </p:txEl>
                                          </p:spTgt>
                                        </p:tgtEl>
                                        <p:attrNameLst>
                                          <p:attrName>style.visibility</p:attrName>
                                        </p:attrNameLst>
                                      </p:cBhvr>
                                      <p:to>
                                        <p:strVal val="visible"/>
                                      </p:to>
                                    </p:set>
                                    <p:animEffect transition="in" filter="blinds(horizontal)">
                                      <p:cBhvr>
                                        <p:cTn id="42" dur="500"/>
                                        <p:tgtEl>
                                          <p:spTgt spid="102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a:solidFill>
                  <a:srgbClr val="0070C0"/>
                </a:solidFill>
                <a:latin typeface="+mj-lt"/>
                <a:cs typeface="Times New Roman" pitchFamily="18" charset="0"/>
              </a:rPr>
              <a:t>Manifestations</a:t>
            </a:r>
            <a:endParaRPr kumimoji="0" lang="en-US" sz="4400" b="1" i="0" u="none" strike="noStrike" kern="1200" cap="none" spc="0" normalizeH="0" baseline="0" noProof="0" dirty="0">
              <a:ln>
                <a:noFill/>
              </a:ln>
              <a:solidFill>
                <a:srgbClr val="0070C0"/>
              </a:solidFill>
              <a:effectLst/>
              <a:uLnTx/>
              <a:uFillTx/>
              <a:latin typeface="+mj-lt"/>
              <a:ea typeface="+mj-ea"/>
              <a:cs typeface="Times New Roman" pitchFamily="18" charset="0"/>
            </a:endParaRPr>
          </a:p>
        </p:txBody>
      </p:sp>
      <p:sp>
        <p:nvSpPr>
          <p:cNvPr id="1025" name="Rectangle 1"/>
          <p:cNvSpPr>
            <a:spLocks noChangeArrowheads="1"/>
          </p:cNvSpPr>
          <p:nvPr/>
        </p:nvSpPr>
        <p:spPr bwMode="auto">
          <a:xfrm>
            <a:off x="142844" y="1478389"/>
            <a:ext cx="8786874"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indent="-457200" algn="just" rtl="0">
              <a:buAutoNum type="alphaUcPeriod" startAt="2"/>
            </a:pPr>
            <a:r>
              <a:rPr lang="en-US" sz="2800" dirty="0">
                <a:solidFill>
                  <a:srgbClr val="0070C0"/>
                </a:solidFill>
                <a:ea typeface="Calibri" pitchFamily="34" charset="0"/>
                <a:cs typeface="Times-Roman"/>
              </a:rPr>
              <a:t>Extension of the membrane: </a:t>
            </a:r>
            <a:r>
              <a:rPr lang="en-US" sz="2800" dirty="0">
                <a:solidFill>
                  <a:prstClr val="black"/>
                </a:solidFill>
                <a:ea typeface="Calibri" pitchFamily="34" charset="0"/>
                <a:cs typeface="Times-Roman"/>
              </a:rPr>
              <a:t>in sever cases, it may extend into the larynx and the bronchial airways, which may lead to fatal airway obstruction leading to asphyxia. This mandates immedites tracheostomy.</a:t>
            </a:r>
          </a:p>
          <a:p>
            <a:pPr marL="457200" indent="-457200" algn="just" rtl="0">
              <a:buAutoNum type="alphaUcPeriod" startAt="2"/>
            </a:pPr>
            <a:r>
              <a:rPr lang="en-US" sz="2800" b="1" dirty="0">
                <a:solidFill>
                  <a:srgbClr val="0070C0"/>
                </a:solidFill>
                <a:ea typeface="Calibri" pitchFamily="34" charset="0"/>
                <a:cs typeface="Times-Roman"/>
              </a:rPr>
              <a:t>Bull-neck apperance: </a:t>
            </a:r>
            <a:r>
              <a:rPr lang="en-US" sz="2800" dirty="0"/>
              <a:t>A few patients develop massive swelling of the tonsils and present with “bull-neck” diphtheria, which results from lymphadenopathy,  massive edema of the submandibular and paratracheal region which is characterized by foul breath, thick speech,  and stridor breathing.</a:t>
            </a:r>
          </a:p>
          <a:p>
            <a:pPr marL="457200" indent="-457200" algn="just" rtl="0"/>
            <a:r>
              <a:rPr lang="en-US" sz="2800" dirty="0">
                <a:ea typeface="Calibri" pitchFamily="34" charset="0"/>
                <a:cs typeface="Times-Roman"/>
              </a:rPr>
              <a:t>-  The infection gradually resolves, and the membrane is coughed up after 5 to 10 days.</a:t>
            </a:r>
          </a:p>
        </p:txBody>
      </p:sp>
      <p:sp>
        <p:nvSpPr>
          <p:cNvPr id="11" name="Slide Number Placeholder 10"/>
          <p:cNvSpPr>
            <a:spLocks noGrp="1"/>
          </p:cNvSpPr>
          <p:nvPr>
            <p:ph type="sldNum" sz="quarter" idx="12"/>
          </p:nvPr>
        </p:nvSpPr>
        <p:spPr>
          <a:xfrm>
            <a:off x="6974904" y="6356350"/>
            <a:ext cx="2133600" cy="365125"/>
          </a:xfrm>
        </p:spPr>
        <p:txBody>
          <a:bodyPr/>
          <a:lstStyle/>
          <a:p>
            <a:fld id="{FA9739B7-29ED-4612-A1D5-7F47050F1066}" type="slidenum">
              <a:rPr lang="ar-JO" smtClean="0"/>
              <a:pPr/>
              <a:t>13</a:t>
            </a:fld>
            <a:endParaRPr lang="ar-JO" dirty="0"/>
          </a:p>
        </p:txBody>
      </p:sp>
      <p:grpSp>
        <p:nvGrpSpPr>
          <p:cNvPr id="8" name="Group 3"/>
          <p:cNvGrpSpPr/>
          <p:nvPr/>
        </p:nvGrpSpPr>
        <p:grpSpPr>
          <a:xfrm>
            <a:off x="142844" y="714356"/>
            <a:ext cx="3857651" cy="741362"/>
            <a:chOff x="0" y="1219199"/>
            <a:chExt cx="2636062" cy="1625600"/>
          </a:xfrm>
          <a:solidFill>
            <a:srgbClr val="82C836"/>
          </a:solidFill>
        </p:grpSpPr>
        <p:sp>
          <p:nvSpPr>
            <p:cNvPr id="9" name="Rounded Rectangle 4"/>
            <p:cNvSpPr/>
            <p:nvPr/>
          </p:nvSpPr>
          <p:spPr>
            <a:xfrm>
              <a:off x="0" y="1219199"/>
              <a:ext cx="2636062" cy="1625600"/>
            </a:xfrm>
            <a:prstGeom prst="roundRect">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0" name="Rounded Rectangle 4"/>
            <p:cNvSpPr/>
            <p:nvPr/>
          </p:nvSpPr>
          <p:spPr>
            <a:xfrm>
              <a:off x="79355" y="1298554"/>
              <a:ext cx="2477352" cy="1466890"/>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400" b="1" dirty="0">
                  <a:solidFill>
                    <a:schemeClr val="tx1"/>
                  </a:solidFill>
                  <a:cs typeface="Times New Roman" pitchFamily="18" charset="0"/>
                </a:rPr>
                <a:t>Respiratory diptheria</a:t>
              </a:r>
              <a:r>
                <a:rPr lang="en-US" sz="2400" b="1" dirty="0">
                  <a:solidFill>
                    <a:schemeClr val="accent6">
                      <a:lumMod val="50000"/>
                    </a:schemeClr>
                  </a:solidFill>
                </a:rPr>
                <a:t> </a:t>
              </a:r>
              <a:endParaRPr lang="en-US" sz="2400" b="1" dirty="0">
                <a:solidFill>
                  <a:schemeClr val="tx1"/>
                </a:solidFill>
                <a:cs typeface="Times New Roman"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nodeType="clickEffect">
                                  <p:stCondLst>
                                    <p:cond delay="0"/>
                                  </p:stCondLst>
                                  <p:childTnLst>
                                    <p:set>
                                      <p:cBhvr>
                                        <p:cTn id="6" dur="1" fill="hold">
                                          <p:stCondLst>
                                            <p:cond delay="0"/>
                                          </p:stCondLst>
                                        </p:cTn>
                                        <p:tgtEl>
                                          <p:spTgt spid="1025">
                                            <p:txEl>
                                              <p:pRg st="0" end="0"/>
                                            </p:txEl>
                                          </p:spTgt>
                                        </p:tgtEl>
                                        <p:attrNameLst>
                                          <p:attrName>style.visibility</p:attrName>
                                        </p:attrNameLst>
                                      </p:cBhvr>
                                      <p:to>
                                        <p:strVal val="visible"/>
                                      </p:to>
                                    </p:set>
                                    <p:anim calcmode="lin" valueType="num">
                                      <p:cBhvr>
                                        <p:cTn id="7" dur="500" fill="hold"/>
                                        <p:tgtEl>
                                          <p:spTgt spid="1025">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1025">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1025">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102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9" presetClass="entr" presetSubtype="0" accel="100000" fill="hold" nodeType="clickEffect">
                                  <p:stCondLst>
                                    <p:cond delay="0"/>
                                  </p:stCondLst>
                                  <p:childTnLst>
                                    <p:set>
                                      <p:cBhvr>
                                        <p:cTn id="14" dur="1" fill="hold">
                                          <p:stCondLst>
                                            <p:cond delay="0"/>
                                          </p:stCondLst>
                                        </p:cTn>
                                        <p:tgtEl>
                                          <p:spTgt spid="1025">
                                            <p:txEl>
                                              <p:pRg st="1" end="1"/>
                                            </p:txEl>
                                          </p:spTgt>
                                        </p:tgtEl>
                                        <p:attrNameLst>
                                          <p:attrName>style.visibility</p:attrName>
                                        </p:attrNameLst>
                                      </p:cBhvr>
                                      <p:to>
                                        <p:strVal val="visible"/>
                                      </p:to>
                                    </p:set>
                                    <p:anim calcmode="lin" valueType="num">
                                      <p:cBhvr>
                                        <p:cTn id="15" dur="500" fill="hold"/>
                                        <p:tgtEl>
                                          <p:spTgt spid="1025">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1025">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1025">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102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9" presetClass="entr" presetSubtype="0" accel="100000" fill="hold" nodeType="clickEffect">
                                  <p:stCondLst>
                                    <p:cond delay="0"/>
                                  </p:stCondLst>
                                  <p:childTnLst>
                                    <p:set>
                                      <p:cBhvr>
                                        <p:cTn id="22" dur="1" fill="hold">
                                          <p:stCondLst>
                                            <p:cond delay="0"/>
                                          </p:stCondLst>
                                        </p:cTn>
                                        <p:tgtEl>
                                          <p:spTgt spid="1025">
                                            <p:txEl>
                                              <p:pRg st="2" end="2"/>
                                            </p:txEl>
                                          </p:spTgt>
                                        </p:tgtEl>
                                        <p:attrNameLst>
                                          <p:attrName>style.visibility</p:attrName>
                                        </p:attrNameLst>
                                      </p:cBhvr>
                                      <p:to>
                                        <p:strVal val="visible"/>
                                      </p:to>
                                    </p:set>
                                    <p:anim calcmode="lin" valueType="num">
                                      <p:cBhvr>
                                        <p:cTn id="23" dur="500" fill="hold"/>
                                        <p:tgtEl>
                                          <p:spTgt spid="1025">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4" dur="500" fill="hold"/>
                                        <p:tgtEl>
                                          <p:spTgt spid="1025">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5" dur="500" fill="hold"/>
                                        <p:tgtEl>
                                          <p:spTgt spid="1025">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26" dur="500" fill="hold"/>
                                        <p:tgtEl>
                                          <p:spTgt spid="102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85776"/>
            <a:ext cx="8715436" cy="1143000"/>
          </a:xfrm>
        </p:spPr>
        <p:txBody>
          <a:bodyPr>
            <a:noAutofit/>
          </a:bodyPr>
          <a:lstStyle/>
          <a:p>
            <a:r>
              <a:rPr lang="en-US" sz="3400" b="1" dirty="0">
                <a:solidFill>
                  <a:srgbClr val="FF0000"/>
                </a:solidFill>
              </a:rPr>
              <a:t>The Diphtheritic  vs. Streptococcal Pharyngitis</a:t>
            </a:r>
          </a:p>
        </p:txBody>
      </p:sp>
      <p:sp>
        <p:nvSpPr>
          <p:cNvPr id="3" name="Content Placeholder 2"/>
          <p:cNvSpPr>
            <a:spLocks noGrp="1"/>
          </p:cNvSpPr>
          <p:nvPr>
            <p:ph idx="1"/>
          </p:nvPr>
        </p:nvSpPr>
        <p:spPr>
          <a:xfrm>
            <a:off x="571472" y="3903697"/>
            <a:ext cx="8229600" cy="2954327"/>
          </a:xfrm>
        </p:spPr>
        <p:txBody>
          <a:bodyPr>
            <a:normAutofit/>
          </a:bodyPr>
          <a:lstStyle/>
          <a:p>
            <a:pPr marL="0" indent="0" algn="just">
              <a:buNone/>
            </a:pPr>
            <a:r>
              <a:rPr lang="en-US" sz="2400" dirty="0"/>
              <a:t>The diphtheritic pseudomembrane is gray or whitish and sharply demarcated. Unlike the exudative lesion associated with streptococcal pharyngitis, the pseudomembrane in diphtheria is tightly adherent to the underlying tissues. Attempts to dislodge the membrane may cause bleeding. Laryngoscopy may be diagnostically helpful.</a:t>
            </a:r>
          </a:p>
        </p:txBody>
      </p:sp>
      <p:sp>
        <p:nvSpPr>
          <p:cNvPr id="4" name="Slide Number Placeholder 3"/>
          <p:cNvSpPr>
            <a:spLocks noGrp="1"/>
          </p:cNvSpPr>
          <p:nvPr>
            <p:ph type="sldNum" sz="quarter" idx="12"/>
          </p:nvPr>
        </p:nvSpPr>
        <p:spPr/>
        <p:txBody>
          <a:bodyPr/>
          <a:lstStyle/>
          <a:p>
            <a:fld id="{FA9739B7-29ED-4612-A1D5-7F47050F1066}" type="slidenum">
              <a:rPr lang="ar-JO" smtClean="0"/>
              <a:pPr/>
              <a:t>14</a:t>
            </a:fld>
            <a:endParaRPr lang="ar-JO"/>
          </a:p>
        </p:txBody>
      </p:sp>
      <p:pic>
        <p:nvPicPr>
          <p:cNvPr id="2050" name="Picture 2" descr="http://www.tabletsmanual.com/img/wiki/streptococcus_pharyngitis.jpg"/>
          <p:cNvPicPr>
            <a:picLocks noChangeAspect="1" noChangeArrowheads="1"/>
          </p:cNvPicPr>
          <p:nvPr/>
        </p:nvPicPr>
        <p:blipFill>
          <a:blip r:embed="rId2" cstate="print"/>
          <a:srcRect/>
          <a:stretch>
            <a:fillRect/>
          </a:stretch>
        </p:blipFill>
        <p:spPr bwMode="auto">
          <a:xfrm>
            <a:off x="4643438" y="642918"/>
            <a:ext cx="2857520" cy="3286148"/>
          </a:xfrm>
          <a:prstGeom prst="rect">
            <a:avLst/>
          </a:prstGeom>
          <a:noFill/>
        </p:spPr>
      </p:pic>
      <p:pic>
        <p:nvPicPr>
          <p:cNvPr id="2052" name="Picture 4" descr="https://tse1.mm.bing.net/th?id=OIP.kNxjYIW_EbqAGntZQ8tmiwDSEs&amp;pid=15.1&amp;P=0&amp;w=300&amp;h=300"/>
          <p:cNvPicPr>
            <a:picLocks noChangeAspect="1" noChangeArrowheads="1"/>
          </p:cNvPicPr>
          <p:nvPr/>
        </p:nvPicPr>
        <p:blipFill>
          <a:blip r:embed="rId3" cstate="print"/>
          <a:srcRect/>
          <a:stretch>
            <a:fillRect/>
          </a:stretch>
        </p:blipFill>
        <p:spPr bwMode="auto">
          <a:xfrm>
            <a:off x="1428728" y="642918"/>
            <a:ext cx="3000396" cy="3259487"/>
          </a:xfrm>
          <a:prstGeom prst="rect">
            <a:avLst/>
          </a:prstGeom>
          <a:noFill/>
        </p:spPr>
      </p:pic>
      <p:sp>
        <p:nvSpPr>
          <p:cNvPr id="8" name="Rectangle 7"/>
          <p:cNvSpPr/>
          <p:nvPr/>
        </p:nvSpPr>
        <p:spPr>
          <a:xfrm>
            <a:off x="128614" y="2951254"/>
            <a:ext cx="1373581" cy="369332"/>
          </a:xfrm>
          <a:prstGeom prst="rect">
            <a:avLst/>
          </a:prstGeom>
        </p:spPr>
        <p:txBody>
          <a:bodyPr wrap="none">
            <a:spAutoFit/>
          </a:bodyPr>
          <a:lstStyle/>
          <a:p>
            <a:r>
              <a:rPr lang="en-US" b="1" dirty="0"/>
              <a:t>Diphtheritic </a:t>
            </a:r>
            <a:endParaRPr lang="en-US" dirty="0"/>
          </a:p>
        </p:txBody>
      </p:sp>
      <p:sp>
        <p:nvSpPr>
          <p:cNvPr id="9" name="Rectangle 8"/>
          <p:cNvSpPr/>
          <p:nvPr/>
        </p:nvSpPr>
        <p:spPr>
          <a:xfrm>
            <a:off x="7500958" y="2940545"/>
            <a:ext cx="1524584" cy="369332"/>
          </a:xfrm>
          <a:prstGeom prst="rect">
            <a:avLst/>
          </a:prstGeom>
        </p:spPr>
        <p:txBody>
          <a:bodyPr wrap="none">
            <a:spAutoFit/>
          </a:bodyPr>
          <a:lstStyle/>
          <a:p>
            <a:r>
              <a:rPr lang="en-US" b="1" dirty="0"/>
              <a:t>Streptococcal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nodeType="clickEffect">
                                  <p:stCondLst>
                                    <p:cond delay="0"/>
                                  </p:stCondLst>
                                  <p:childTnLst>
                                    <p:set>
                                      <p:cBhvr>
                                        <p:cTn id="18" dur="1" fill="hold">
                                          <p:stCondLst>
                                            <p:cond delay="0"/>
                                          </p:stCondLst>
                                        </p:cTn>
                                        <p:tgtEl>
                                          <p:spTgt spid="2052"/>
                                        </p:tgtEl>
                                        <p:attrNameLst>
                                          <p:attrName>style.visibility</p:attrName>
                                        </p:attrNameLst>
                                      </p:cBhvr>
                                      <p:to>
                                        <p:strVal val="visible"/>
                                      </p:to>
                                    </p:set>
                                    <p:anim calcmode="lin" valueType="num">
                                      <p:cBhvr>
                                        <p:cTn id="19" dur="500" decel="50000" fill="hold">
                                          <p:stCondLst>
                                            <p:cond delay="0"/>
                                          </p:stCondLst>
                                        </p:cTn>
                                        <p:tgtEl>
                                          <p:spTgt spid="2052"/>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2052"/>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2052"/>
                                        </p:tgtEl>
                                        <p:attrNameLst>
                                          <p:attrName>ppt_w</p:attrName>
                                        </p:attrNameLst>
                                      </p:cBhvr>
                                      <p:tavLst>
                                        <p:tav tm="0">
                                          <p:val>
                                            <p:strVal val="#ppt_w*.05"/>
                                          </p:val>
                                        </p:tav>
                                        <p:tav tm="100000">
                                          <p:val>
                                            <p:strVal val="#ppt_w"/>
                                          </p:val>
                                        </p:tav>
                                      </p:tavLst>
                                    </p:anim>
                                    <p:anim calcmode="lin" valueType="num">
                                      <p:cBhvr>
                                        <p:cTn id="22" dur="1000" fill="hold"/>
                                        <p:tgtEl>
                                          <p:spTgt spid="2052"/>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2052"/>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2052"/>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2052"/>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2052"/>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nodeType="clickEffect">
                                  <p:stCondLst>
                                    <p:cond delay="0"/>
                                  </p:stCondLst>
                                  <p:childTnLst>
                                    <p:set>
                                      <p:cBhvr>
                                        <p:cTn id="30" dur="1" fill="hold">
                                          <p:stCondLst>
                                            <p:cond delay="0"/>
                                          </p:stCondLst>
                                        </p:cTn>
                                        <p:tgtEl>
                                          <p:spTgt spid="2050"/>
                                        </p:tgtEl>
                                        <p:attrNameLst>
                                          <p:attrName>style.visibility</p:attrName>
                                        </p:attrNameLst>
                                      </p:cBhvr>
                                      <p:to>
                                        <p:strVal val="visible"/>
                                      </p:to>
                                    </p:set>
                                    <p:anim calcmode="lin" valueType="num">
                                      <p:cBhvr>
                                        <p:cTn id="31" dur="500" decel="50000" fill="hold">
                                          <p:stCondLst>
                                            <p:cond delay="0"/>
                                          </p:stCondLst>
                                        </p:cTn>
                                        <p:tgtEl>
                                          <p:spTgt spid="2050"/>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2050"/>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2050"/>
                                        </p:tgtEl>
                                        <p:attrNameLst>
                                          <p:attrName>ppt_w</p:attrName>
                                        </p:attrNameLst>
                                      </p:cBhvr>
                                      <p:tavLst>
                                        <p:tav tm="0">
                                          <p:val>
                                            <p:strVal val="#ppt_w*.05"/>
                                          </p:val>
                                        </p:tav>
                                        <p:tav tm="100000">
                                          <p:val>
                                            <p:strVal val="#ppt_w"/>
                                          </p:val>
                                        </p:tav>
                                      </p:tavLst>
                                    </p:anim>
                                    <p:anim calcmode="lin" valueType="num">
                                      <p:cBhvr>
                                        <p:cTn id="34" dur="1000" fill="hold"/>
                                        <p:tgtEl>
                                          <p:spTgt spid="2050"/>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2050"/>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2050"/>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2050"/>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2050"/>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decel="50000" fill="hold">
                                          <p:stCondLst>
                                            <p:cond delay="0"/>
                                          </p:stCondLst>
                                        </p:cTn>
                                        <p:tgtEl>
                                          <p:spTgt spid="8"/>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8"/>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8"/>
                                        </p:tgtEl>
                                        <p:attrNameLst>
                                          <p:attrName>ppt_w</p:attrName>
                                        </p:attrNameLst>
                                      </p:cBhvr>
                                      <p:tavLst>
                                        <p:tav tm="0">
                                          <p:val>
                                            <p:strVal val="#ppt_w*.05"/>
                                          </p:val>
                                        </p:tav>
                                        <p:tav tm="100000">
                                          <p:val>
                                            <p:strVal val="#ppt_w"/>
                                          </p:val>
                                        </p:tav>
                                      </p:tavLst>
                                    </p:anim>
                                    <p:anim calcmode="lin" valueType="num">
                                      <p:cBhvr>
                                        <p:cTn id="46" dur="1000" fill="hold"/>
                                        <p:tgtEl>
                                          <p:spTgt spid="8"/>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8"/>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8"/>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8"/>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8"/>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grpId="0" nodeType="clickEffect">
                                  <p:stCondLst>
                                    <p:cond delay="0"/>
                                  </p:stCondLst>
                                  <p:childTnLst>
                                    <p:set>
                                      <p:cBhvr>
                                        <p:cTn id="54" dur="1" fill="hold">
                                          <p:stCondLst>
                                            <p:cond delay="0"/>
                                          </p:stCondLst>
                                        </p:cTn>
                                        <p:tgtEl>
                                          <p:spTgt spid="9"/>
                                        </p:tgtEl>
                                        <p:attrNameLst>
                                          <p:attrName>style.visibility</p:attrName>
                                        </p:attrNameLst>
                                      </p:cBhvr>
                                      <p:to>
                                        <p:strVal val="visible"/>
                                      </p:to>
                                    </p:set>
                                    <p:anim calcmode="lin" valueType="num">
                                      <p:cBhvr>
                                        <p:cTn id="55" dur="500" decel="50000" fill="hold">
                                          <p:stCondLst>
                                            <p:cond delay="0"/>
                                          </p:stCondLst>
                                        </p:cTn>
                                        <p:tgtEl>
                                          <p:spTgt spid="9"/>
                                        </p:tgtEl>
                                        <p:attrNameLst>
                                          <p:attrName>style.rotation</p:attrName>
                                        </p:attrNameLst>
                                      </p:cBhvr>
                                      <p:tavLst>
                                        <p:tav tm="0">
                                          <p:val>
                                            <p:fltVal val="-90"/>
                                          </p:val>
                                        </p:tav>
                                        <p:tav tm="100000">
                                          <p:val>
                                            <p:fltVal val="0"/>
                                          </p:val>
                                        </p:tav>
                                      </p:tavLst>
                                    </p:anim>
                                    <p:anim calcmode="lin" valueType="num">
                                      <p:cBhvr>
                                        <p:cTn id="56" dur="500" decel="50000" fill="hold">
                                          <p:stCondLst>
                                            <p:cond delay="0"/>
                                          </p:stCondLst>
                                        </p:cTn>
                                        <p:tgtEl>
                                          <p:spTgt spid="9"/>
                                        </p:tgtEl>
                                        <p:attrNameLst>
                                          <p:attrName>ppt_w</p:attrName>
                                        </p:attrNameLst>
                                      </p:cBhvr>
                                      <p:tavLst>
                                        <p:tav tm="0">
                                          <p:val>
                                            <p:strVal val="#ppt_w"/>
                                          </p:val>
                                        </p:tav>
                                        <p:tav tm="100000">
                                          <p:val>
                                            <p:strVal val="#ppt_w*.05"/>
                                          </p:val>
                                        </p:tav>
                                      </p:tavLst>
                                    </p:anim>
                                    <p:anim calcmode="lin" valueType="num">
                                      <p:cBhvr>
                                        <p:cTn id="57" dur="500" accel="50000" fill="hold">
                                          <p:stCondLst>
                                            <p:cond delay="500"/>
                                          </p:stCondLst>
                                        </p:cTn>
                                        <p:tgtEl>
                                          <p:spTgt spid="9"/>
                                        </p:tgtEl>
                                        <p:attrNameLst>
                                          <p:attrName>ppt_w</p:attrName>
                                        </p:attrNameLst>
                                      </p:cBhvr>
                                      <p:tavLst>
                                        <p:tav tm="0">
                                          <p:val>
                                            <p:strVal val="#ppt_w*.05"/>
                                          </p:val>
                                        </p:tav>
                                        <p:tav tm="100000">
                                          <p:val>
                                            <p:strVal val="#ppt_w"/>
                                          </p:val>
                                        </p:tav>
                                      </p:tavLst>
                                    </p:anim>
                                    <p:anim calcmode="lin" valueType="num">
                                      <p:cBhvr>
                                        <p:cTn id="58" dur="1000" fill="hold"/>
                                        <p:tgtEl>
                                          <p:spTgt spid="9"/>
                                        </p:tgtEl>
                                        <p:attrNameLst>
                                          <p:attrName>ppt_h</p:attrName>
                                        </p:attrNameLst>
                                      </p:cBhvr>
                                      <p:tavLst>
                                        <p:tav tm="0">
                                          <p:val>
                                            <p:strVal val="#ppt_h"/>
                                          </p:val>
                                        </p:tav>
                                        <p:tav tm="100000">
                                          <p:val>
                                            <p:strVal val="#ppt_h"/>
                                          </p:val>
                                        </p:tav>
                                      </p:tavLst>
                                    </p:anim>
                                    <p:anim calcmode="lin" valueType="num">
                                      <p:cBhvr>
                                        <p:cTn id="59" dur="500" decel="50000" fill="hold">
                                          <p:stCondLst>
                                            <p:cond delay="0"/>
                                          </p:stCondLst>
                                        </p:cTn>
                                        <p:tgtEl>
                                          <p:spTgt spid="9"/>
                                        </p:tgtEl>
                                        <p:attrNameLst>
                                          <p:attrName>ppt_x</p:attrName>
                                        </p:attrNameLst>
                                      </p:cBhvr>
                                      <p:tavLst>
                                        <p:tav tm="0">
                                          <p:val>
                                            <p:strVal val="#ppt_x+.4"/>
                                          </p:val>
                                        </p:tav>
                                        <p:tav tm="100000">
                                          <p:val>
                                            <p:strVal val="#ppt_x"/>
                                          </p:val>
                                        </p:tav>
                                      </p:tavLst>
                                    </p:anim>
                                    <p:anim calcmode="lin" valueType="num">
                                      <p:cBhvr>
                                        <p:cTn id="60" dur="500" decel="50000" fill="hold">
                                          <p:stCondLst>
                                            <p:cond delay="0"/>
                                          </p:stCondLst>
                                        </p:cTn>
                                        <p:tgtEl>
                                          <p:spTgt spid="9"/>
                                        </p:tgtEl>
                                        <p:attrNameLst>
                                          <p:attrName>ppt_y</p:attrName>
                                        </p:attrNameLst>
                                      </p:cBhvr>
                                      <p:tavLst>
                                        <p:tav tm="0">
                                          <p:val>
                                            <p:strVal val="#ppt_y-.2"/>
                                          </p:val>
                                        </p:tav>
                                        <p:tav tm="100000">
                                          <p:val>
                                            <p:strVal val="#ppt_y+.1"/>
                                          </p:val>
                                        </p:tav>
                                      </p:tavLst>
                                    </p:anim>
                                    <p:anim calcmode="lin" valueType="num">
                                      <p:cBhvr>
                                        <p:cTn id="61" dur="500" accel="50000" fill="hold">
                                          <p:stCondLst>
                                            <p:cond delay="500"/>
                                          </p:stCondLst>
                                        </p:cTn>
                                        <p:tgtEl>
                                          <p:spTgt spid="9"/>
                                        </p:tgtEl>
                                        <p:attrNameLst>
                                          <p:attrName>ppt_y</p:attrName>
                                        </p:attrNameLst>
                                      </p:cBhvr>
                                      <p:tavLst>
                                        <p:tav tm="0">
                                          <p:val>
                                            <p:strVal val="#ppt_y+.1"/>
                                          </p:val>
                                        </p:tav>
                                        <p:tav tm="100000">
                                          <p:val>
                                            <p:strVal val="#ppt_y"/>
                                          </p:val>
                                        </p:tav>
                                      </p:tavLst>
                                    </p:anim>
                                    <p:animEffect transition="in" filter="fade">
                                      <p:cBhvr>
                                        <p:cTn id="62" dur="1000" decel="50000">
                                          <p:stCondLst>
                                            <p:cond delay="0"/>
                                          </p:stCondLst>
                                        </p:cTn>
                                        <p:tgtEl>
                                          <p:spTgt spid="9"/>
                                        </p:tgtEl>
                                      </p:cBhvr>
                                    </p:animEffect>
                                  </p:childTnLst>
                                </p:cTn>
                              </p:par>
                            </p:childTnLst>
                          </p:cTn>
                        </p:par>
                      </p:childTnLst>
                    </p:cTn>
                  </p:par>
                  <p:par>
                    <p:cTn id="63" fill="hold">
                      <p:stCondLst>
                        <p:cond delay="indefinite"/>
                      </p:stCondLst>
                      <p:childTnLst>
                        <p:par>
                          <p:cTn id="64" fill="hold">
                            <p:stCondLst>
                              <p:cond delay="0"/>
                            </p:stCondLst>
                            <p:childTnLst>
                              <p:par>
                                <p:cTn id="65" presetID="34" presetClass="entr" presetSubtype="0" fill="hold" grpId="0" nodeType="clickEffect">
                                  <p:stCondLst>
                                    <p:cond delay="0"/>
                                  </p:stCondLst>
                                  <p:childTnLst>
                                    <p:set>
                                      <p:cBhvr>
                                        <p:cTn id="66" dur="1" fill="hold">
                                          <p:stCondLst>
                                            <p:cond delay="0"/>
                                          </p:stCondLst>
                                        </p:cTn>
                                        <p:tgtEl>
                                          <p:spTgt spid="3">
                                            <p:txEl>
                                              <p:pRg st="0" end="0"/>
                                            </p:txEl>
                                          </p:spTgt>
                                        </p:tgtEl>
                                        <p:attrNameLst>
                                          <p:attrName>style.visibility</p:attrName>
                                        </p:attrNameLst>
                                      </p:cBhvr>
                                      <p:to>
                                        <p:strVal val="visible"/>
                                      </p:to>
                                    </p:set>
                                    <p:anim from="(-#ppt_w/2)" to="(#ppt_x)" calcmode="lin" valueType="num">
                                      <p:cBhvr>
                                        <p:cTn id="67" dur="600" fill="hold">
                                          <p:stCondLst>
                                            <p:cond delay="0"/>
                                          </p:stCondLst>
                                        </p:cTn>
                                        <p:tgtEl>
                                          <p:spTgt spid="3">
                                            <p:txEl>
                                              <p:pRg st="0" end="0"/>
                                            </p:txEl>
                                          </p:spTgt>
                                        </p:tgtEl>
                                        <p:attrNameLst>
                                          <p:attrName>ppt_x</p:attrName>
                                        </p:attrNameLst>
                                      </p:cBhvr>
                                    </p:anim>
                                    <p:anim from="0" to="-1.0" calcmode="lin" valueType="num">
                                      <p:cBhvr>
                                        <p:cTn id="68" dur="200" decel="50000" autoRev="1" fill="hold">
                                          <p:stCondLst>
                                            <p:cond delay="600"/>
                                          </p:stCondLst>
                                        </p:cTn>
                                        <p:tgtEl>
                                          <p:spTgt spid="3">
                                            <p:txEl>
                                              <p:pRg st="0" end="0"/>
                                            </p:txEl>
                                          </p:spTgt>
                                        </p:tgtEl>
                                        <p:attrNameLst>
                                          <p:attrName>xshear</p:attrName>
                                        </p:attrNameLst>
                                      </p:cBhvr>
                                    </p:anim>
                                    <p:animScale>
                                      <p:cBhvr>
                                        <p:cTn id="69" dur="200" decel="100000" autoRev="1" fill="hold">
                                          <p:stCondLst>
                                            <p:cond delay="600"/>
                                          </p:stCondLst>
                                        </p:cTn>
                                        <p:tgtEl>
                                          <p:spTgt spid="3">
                                            <p:txEl>
                                              <p:pRg st="0" end="0"/>
                                            </p:txEl>
                                          </p:spTgt>
                                        </p:tgtEl>
                                      </p:cBhvr>
                                      <p:from x="100000" y="100000"/>
                                      <p:to x="80000" y="100000"/>
                                    </p:animScale>
                                    <p:anim by="(#ppt_h/3+#ppt_w*0.1)" calcmode="lin" valueType="num">
                                      <p:cBhvr additive="sum">
                                        <p:cTn id="70" dur="200" decel="100000" autoRev="1" fill="hold">
                                          <p:stCondLst>
                                            <p:cond delay="600"/>
                                          </p:stCondLst>
                                        </p:cTn>
                                        <p:tgtEl>
                                          <p:spTgt spid="3">
                                            <p:txEl>
                                              <p:pRg st="0" end="0"/>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0" y="-515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a:solidFill>
                  <a:srgbClr val="0070C0"/>
                </a:solidFill>
                <a:latin typeface="+mj-lt"/>
                <a:cs typeface="Times New Roman" pitchFamily="18" charset="0"/>
              </a:rPr>
              <a:t>Manifestations</a:t>
            </a:r>
            <a:endParaRPr kumimoji="0" lang="en-US" sz="4400" b="1" i="0" u="none" strike="noStrike" kern="1200" cap="none" spc="0" normalizeH="0" baseline="0" noProof="0" dirty="0">
              <a:ln>
                <a:noFill/>
              </a:ln>
              <a:solidFill>
                <a:srgbClr val="0070C0"/>
              </a:solidFill>
              <a:effectLst/>
              <a:uLnTx/>
              <a:uFillTx/>
              <a:latin typeface="+mj-lt"/>
              <a:ea typeface="+mj-ea"/>
              <a:cs typeface="Times New Roman" pitchFamily="18" charset="0"/>
            </a:endParaRPr>
          </a:p>
        </p:txBody>
      </p:sp>
      <p:pic>
        <p:nvPicPr>
          <p:cNvPr id="1028" name="Picture 4" descr="http://medicalpicturesinfo.com/wp-content/uploads/2011/09/Diphtheria-4.jpg"/>
          <p:cNvPicPr>
            <a:picLocks noChangeAspect="1" noChangeArrowheads="1"/>
          </p:cNvPicPr>
          <p:nvPr/>
        </p:nvPicPr>
        <p:blipFill>
          <a:blip r:embed="rId2" cstate="print"/>
          <a:srcRect/>
          <a:stretch>
            <a:fillRect/>
          </a:stretch>
        </p:blipFill>
        <p:spPr bwMode="auto">
          <a:xfrm>
            <a:off x="357158" y="1785926"/>
            <a:ext cx="4429156" cy="3353011"/>
          </a:xfrm>
          <a:prstGeom prst="rect">
            <a:avLst/>
          </a:prstGeom>
          <a:noFill/>
        </p:spPr>
      </p:pic>
      <p:pic>
        <p:nvPicPr>
          <p:cNvPr id="1035" name="Picture 11"/>
          <p:cNvPicPr>
            <a:picLocks noChangeAspect="1" noChangeArrowheads="1"/>
          </p:cNvPicPr>
          <p:nvPr/>
        </p:nvPicPr>
        <p:blipFill>
          <a:blip r:embed="rId3" cstate="print"/>
          <a:srcRect/>
          <a:stretch>
            <a:fillRect/>
          </a:stretch>
        </p:blipFill>
        <p:spPr bwMode="auto">
          <a:xfrm>
            <a:off x="5286380" y="642918"/>
            <a:ext cx="2643206" cy="3247342"/>
          </a:xfrm>
          <a:prstGeom prst="rect">
            <a:avLst/>
          </a:prstGeom>
          <a:noFill/>
          <a:ln w="9525">
            <a:noFill/>
            <a:miter lim="800000"/>
            <a:headEnd/>
            <a:tailEnd/>
          </a:ln>
          <a:effectLst/>
        </p:spPr>
      </p:pic>
      <p:sp>
        <p:nvSpPr>
          <p:cNvPr id="11" name="Slide Number Placeholder 10"/>
          <p:cNvSpPr>
            <a:spLocks noGrp="1"/>
          </p:cNvSpPr>
          <p:nvPr>
            <p:ph type="sldNum" sz="quarter" idx="12"/>
          </p:nvPr>
        </p:nvSpPr>
        <p:spPr>
          <a:xfrm>
            <a:off x="6974904" y="6356350"/>
            <a:ext cx="2133600" cy="365125"/>
          </a:xfrm>
        </p:spPr>
        <p:txBody>
          <a:bodyPr/>
          <a:lstStyle/>
          <a:p>
            <a:fld id="{FA9739B7-29ED-4612-A1D5-7F47050F1066}" type="slidenum">
              <a:rPr lang="ar-JO" smtClean="0"/>
              <a:pPr/>
              <a:t>15</a:t>
            </a:fld>
            <a:endParaRPr lang="ar-JO" dirty="0"/>
          </a:p>
        </p:txBody>
      </p:sp>
      <p:pic>
        <p:nvPicPr>
          <p:cNvPr id="10" name="Picture 4"/>
          <p:cNvPicPr>
            <a:picLocks noChangeAspect="1" noChangeArrowheads="1"/>
          </p:cNvPicPr>
          <p:nvPr/>
        </p:nvPicPr>
        <p:blipFill>
          <a:blip r:embed="rId4" cstate="print"/>
          <a:srcRect/>
          <a:stretch>
            <a:fillRect/>
          </a:stretch>
        </p:blipFill>
        <p:spPr bwMode="auto">
          <a:xfrm>
            <a:off x="6643702" y="3595691"/>
            <a:ext cx="2089530" cy="3262309"/>
          </a:xfrm>
          <a:prstGeom prst="rect">
            <a:avLst/>
          </a:prstGeom>
          <a:noFill/>
          <a:ln w="9525">
            <a:noFill/>
            <a:miter lim="800000"/>
            <a:headEnd/>
            <a:tailEnd/>
          </a:ln>
          <a:effectLst/>
        </p:spPr>
      </p:pic>
      <p:grpSp>
        <p:nvGrpSpPr>
          <p:cNvPr id="12" name="Group 3"/>
          <p:cNvGrpSpPr/>
          <p:nvPr/>
        </p:nvGrpSpPr>
        <p:grpSpPr>
          <a:xfrm>
            <a:off x="142844" y="714356"/>
            <a:ext cx="3857651" cy="741362"/>
            <a:chOff x="0" y="1219199"/>
            <a:chExt cx="2636062" cy="1625600"/>
          </a:xfrm>
          <a:solidFill>
            <a:srgbClr val="82C836"/>
          </a:solidFill>
        </p:grpSpPr>
        <p:sp>
          <p:nvSpPr>
            <p:cNvPr id="13" name="Rounded Rectangle 4"/>
            <p:cNvSpPr/>
            <p:nvPr/>
          </p:nvSpPr>
          <p:spPr>
            <a:xfrm>
              <a:off x="0" y="1219199"/>
              <a:ext cx="2636062" cy="1625600"/>
            </a:xfrm>
            <a:prstGeom prst="roundRect">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4" name="Rounded Rectangle 4"/>
            <p:cNvSpPr/>
            <p:nvPr/>
          </p:nvSpPr>
          <p:spPr>
            <a:xfrm>
              <a:off x="79355" y="1298554"/>
              <a:ext cx="2477352" cy="1466890"/>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400" b="1" dirty="0">
                  <a:solidFill>
                    <a:schemeClr val="tx1"/>
                  </a:solidFill>
                  <a:cs typeface="Times New Roman" pitchFamily="18" charset="0"/>
                </a:rPr>
                <a:t>Respiratory diphtheria</a:t>
              </a:r>
              <a:r>
                <a:rPr lang="en-US" sz="2400" b="1" dirty="0">
                  <a:solidFill>
                    <a:schemeClr val="accent6">
                      <a:lumMod val="50000"/>
                    </a:schemeClr>
                  </a:solidFill>
                </a:rPr>
                <a:t> </a:t>
              </a:r>
              <a:endParaRPr lang="en-US" sz="2400" b="1" dirty="0">
                <a:solidFill>
                  <a:schemeClr val="tx1"/>
                </a:solidFill>
                <a:cs typeface="Times New Roman"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blinds(horizontal)">
                                      <p:cBhvr>
                                        <p:cTn id="7" dur="500"/>
                                        <p:tgtEl>
                                          <p:spTgt spid="102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035"/>
                                        </p:tgtEl>
                                        <p:attrNameLst>
                                          <p:attrName>style.visibility</p:attrName>
                                        </p:attrNameLst>
                                      </p:cBhvr>
                                      <p:to>
                                        <p:strVal val="visible"/>
                                      </p:to>
                                    </p:set>
                                    <p:animEffect transition="in" filter="blinds(horizontal)">
                                      <p:cBhvr>
                                        <p:cTn id="12" dur="500"/>
                                        <p:tgtEl>
                                          <p:spTgt spid="103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 to="" calcmode="lin" valueType="num">
                                      <p:cBhvr>
                                        <p:cTn id="22" dur="1" fill="hold"/>
                                        <p:tgtEl>
                                          <p:spTgt spid="1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a:solidFill>
                  <a:srgbClr val="0070C0"/>
                </a:solidFill>
                <a:latin typeface="+mj-lt"/>
                <a:cs typeface="Times New Roman" pitchFamily="18" charset="0"/>
              </a:rPr>
              <a:t>Manifestations</a:t>
            </a:r>
            <a:endParaRPr kumimoji="0" lang="en-US" sz="4400" b="1" i="0" u="none" strike="noStrike" kern="1200" cap="none" spc="0" normalizeH="0" baseline="0" noProof="0" dirty="0">
              <a:ln>
                <a:noFill/>
              </a:ln>
              <a:solidFill>
                <a:srgbClr val="0070C0"/>
              </a:solidFill>
              <a:effectLst/>
              <a:uLnTx/>
              <a:uFillTx/>
              <a:latin typeface="+mj-lt"/>
              <a:ea typeface="+mj-ea"/>
              <a:cs typeface="Times New Roman" pitchFamily="18" charset="0"/>
            </a:endParaRPr>
          </a:p>
        </p:txBody>
      </p:sp>
      <p:grpSp>
        <p:nvGrpSpPr>
          <p:cNvPr id="9" name="Group 8"/>
          <p:cNvGrpSpPr/>
          <p:nvPr/>
        </p:nvGrpSpPr>
        <p:grpSpPr>
          <a:xfrm>
            <a:off x="214282" y="642918"/>
            <a:ext cx="6429420" cy="714380"/>
            <a:chOff x="6150811" y="1219199"/>
            <a:chExt cx="2636062" cy="1625600"/>
          </a:xfrm>
        </p:grpSpPr>
        <p:sp>
          <p:nvSpPr>
            <p:cNvPr id="10" name="Rounded Rectangle 9"/>
            <p:cNvSpPr/>
            <p:nvPr/>
          </p:nvSpPr>
          <p:spPr>
            <a:xfrm>
              <a:off x="6150811" y="1219199"/>
              <a:ext cx="2636062" cy="1625600"/>
            </a:xfrm>
            <a:prstGeom prst="roundRect">
              <a:avLst/>
            </a:prstGeom>
            <a:solidFill>
              <a:srgbClr val="FF0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3" name="Rounded Rectangle 4"/>
            <p:cNvSpPr/>
            <p:nvPr/>
          </p:nvSpPr>
          <p:spPr>
            <a:xfrm>
              <a:off x="6230166" y="1298554"/>
              <a:ext cx="2477352" cy="146689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400" b="1" kern="1200" dirty="0">
                  <a:solidFill>
                    <a:schemeClr val="bg1"/>
                  </a:solidFill>
                  <a:latin typeface="+mj-lt"/>
                  <a:cs typeface="Times New Roman" pitchFamily="18" charset="0"/>
                </a:rPr>
                <a:t>Systemic diphtheria (Toxin absorption )</a:t>
              </a:r>
              <a:endParaRPr lang="en-US" sz="2400" kern="1200" dirty="0">
                <a:solidFill>
                  <a:schemeClr val="bg1"/>
                </a:solidFill>
                <a:latin typeface="+mj-lt"/>
              </a:endParaRPr>
            </a:p>
          </p:txBody>
        </p:sp>
      </p:grpSp>
      <p:sp>
        <p:nvSpPr>
          <p:cNvPr id="37889" name="Rectangle 1"/>
          <p:cNvSpPr>
            <a:spLocks noChangeArrowheads="1"/>
          </p:cNvSpPr>
          <p:nvPr/>
        </p:nvSpPr>
        <p:spPr bwMode="auto">
          <a:xfrm>
            <a:off x="190377" y="1556792"/>
            <a:ext cx="8739341" cy="42780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rtl="0"/>
            <a:r>
              <a:rPr lang="en-US" sz="2400" b="1" i="1" dirty="0"/>
              <a:t>C. Diphtheriae </a:t>
            </a:r>
            <a:r>
              <a:rPr lang="en-US" sz="2400" dirty="0"/>
              <a:t>remains under the film, but exotoxin invades the regional lymph nodes and subcutaneous tissue (lymphadenitis and edema of the subcutaneous layer) and bloodstream, fixes on the target cells with their subsequent toxic lesions:</a:t>
            </a:r>
          </a:p>
          <a:p>
            <a:pPr algn="just" rtl="0"/>
            <a:endParaRPr lang="en-US" sz="3200" dirty="0"/>
          </a:p>
          <a:p>
            <a:pPr marL="342900" marR="0" lvl="0" indent="-342900" algn="just" defTabSz="914400" rtl="0" eaLnBrk="1" fontAlgn="base" latinLnBrk="0" hangingPunct="1">
              <a:lnSpc>
                <a:spcPct val="100000"/>
              </a:lnSpc>
              <a:spcBef>
                <a:spcPct val="0"/>
              </a:spcBef>
              <a:spcAft>
                <a:spcPct val="0"/>
              </a:spcAft>
              <a:buClrTx/>
              <a:buSzTx/>
              <a:buFont typeface="+mj-lt"/>
              <a:buAutoNum type="arabicPeriod"/>
              <a:tabLst/>
            </a:pPr>
            <a:r>
              <a:rPr kumimoji="0" lang="en-US" sz="2400" b="1" i="0" u="none" strike="noStrike" cap="none" normalizeH="0" baseline="0" dirty="0">
                <a:ln>
                  <a:noFill/>
                </a:ln>
                <a:solidFill>
                  <a:schemeClr val="tx1"/>
                </a:solidFill>
                <a:effectLst/>
                <a:latin typeface="+mj-lt"/>
                <a:ea typeface="Calibri" pitchFamily="34" charset="0"/>
                <a:cs typeface="Times-Roman"/>
              </a:rPr>
              <a:t>Diphtheritic  </a:t>
            </a:r>
            <a:r>
              <a:rPr kumimoji="0" lang="en-US" sz="2400" b="1" i="0" u="none" strike="noStrike" cap="none" normalizeH="0" baseline="0" dirty="0">
                <a:ln>
                  <a:noFill/>
                </a:ln>
                <a:solidFill>
                  <a:schemeClr val="tx1"/>
                </a:solidFill>
                <a:effectLst/>
                <a:latin typeface="+mj-lt"/>
                <a:cs typeface="Times-Roman"/>
              </a:rPr>
              <a:t>myocarditis:  </a:t>
            </a:r>
          </a:p>
          <a:p>
            <a:pPr lvl="3" algn="just" rtl="0">
              <a:buFont typeface="Wingdings" pitchFamily="2" charset="2"/>
              <a:buChar char="ü"/>
            </a:pPr>
            <a:r>
              <a:rPr lang="en-US" sz="2400" dirty="0">
                <a:latin typeface="+mj-lt"/>
              </a:rPr>
              <a:t> Appears during the 2-3 week in severe cases of respiratory diphtheria.</a:t>
            </a:r>
          </a:p>
          <a:p>
            <a:pPr lvl="3" algn="just" rtl="0">
              <a:buFont typeface="Wingdings" pitchFamily="2" charset="2"/>
              <a:buChar char="ü"/>
            </a:pPr>
            <a:r>
              <a:rPr lang="en-US" sz="2400" dirty="0">
                <a:latin typeface="+mj-lt"/>
              </a:rPr>
              <a:t>It is manifested by cardiac enlargement, weakness, arrhythmia, and congestive heart failure with dyspnea. </a:t>
            </a:r>
          </a:p>
          <a:p>
            <a:pPr marL="0" lvl="1" algn="just" rtl="0"/>
            <a:endParaRPr lang="en-US" sz="2400" dirty="0">
              <a:latin typeface="+mj-lt"/>
            </a:endParaRPr>
          </a:p>
        </p:txBody>
      </p:sp>
      <p:sp>
        <p:nvSpPr>
          <p:cNvPr id="12" name="Slide Number Placeholder 11"/>
          <p:cNvSpPr>
            <a:spLocks noGrp="1"/>
          </p:cNvSpPr>
          <p:nvPr>
            <p:ph type="sldNum" sz="quarter" idx="12"/>
          </p:nvPr>
        </p:nvSpPr>
        <p:spPr/>
        <p:txBody>
          <a:bodyPr/>
          <a:lstStyle/>
          <a:p>
            <a:fld id="{FA9739B7-29ED-4612-A1D5-7F47050F1066}" type="slidenum">
              <a:rPr lang="ar-JO" smtClean="0"/>
              <a:pPr/>
              <a:t>16</a:t>
            </a:fld>
            <a:endParaRPr lang="ar-JO"/>
          </a:p>
        </p:txBody>
      </p:sp>
      <p:sp>
        <p:nvSpPr>
          <p:cNvPr id="8" name="Rectangle 7"/>
          <p:cNvSpPr/>
          <p:nvPr/>
        </p:nvSpPr>
        <p:spPr>
          <a:xfrm>
            <a:off x="6858000" y="642918"/>
            <a:ext cx="4572000" cy="369332"/>
          </a:xfrm>
          <a:prstGeom prst="rect">
            <a:avLst/>
          </a:prstGeom>
        </p:spPr>
        <p:txBody>
          <a:bodyPr>
            <a:spAutoFit/>
          </a:bodyPr>
          <a:lstStyle/>
          <a:p>
            <a:pPr lvl="0"/>
            <a:r>
              <a:rPr lang="en-US" dirty="0"/>
              <a:t>. </a:t>
            </a:r>
          </a:p>
        </p:txBody>
      </p:sp>
      <p:pic>
        <p:nvPicPr>
          <p:cNvPr id="2" name="Picture 1">
            <a:extLst>
              <a:ext uri="{FF2B5EF4-FFF2-40B4-BE49-F238E27FC236}">
                <a16:creationId xmlns:a16="http://schemas.microsoft.com/office/drawing/2014/main" id="{1CE05A8A-70C5-4187-93E2-8FB4130F6B8A}"/>
              </a:ext>
            </a:extLst>
          </p:cNvPr>
          <p:cNvPicPr>
            <a:picLocks noChangeAspect="1"/>
          </p:cNvPicPr>
          <p:nvPr/>
        </p:nvPicPr>
        <p:blipFill>
          <a:blip r:embed="rId3"/>
          <a:stretch>
            <a:fillRect/>
          </a:stretch>
        </p:blipFill>
        <p:spPr>
          <a:xfrm>
            <a:off x="178126" y="4149080"/>
            <a:ext cx="1426573" cy="100811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7889">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7889">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7889">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788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a:solidFill>
                  <a:srgbClr val="0070C0"/>
                </a:solidFill>
                <a:latin typeface="+mj-lt"/>
                <a:cs typeface="Times New Roman" pitchFamily="18" charset="0"/>
              </a:rPr>
              <a:t>Manifestations</a:t>
            </a:r>
            <a:endParaRPr kumimoji="0" lang="en-US" sz="4400" b="1" i="0" u="none" strike="noStrike" kern="1200" cap="none" spc="0" normalizeH="0" baseline="0" noProof="0" dirty="0">
              <a:ln>
                <a:noFill/>
              </a:ln>
              <a:solidFill>
                <a:srgbClr val="0070C0"/>
              </a:solidFill>
              <a:effectLst/>
              <a:uLnTx/>
              <a:uFillTx/>
              <a:latin typeface="+mj-lt"/>
              <a:ea typeface="+mj-ea"/>
              <a:cs typeface="Times New Roman" pitchFamily="18" charset="0"/>
            </a:endParaRPr>
          </a:p>
        </p:txBody>
      </p:sp>
      <p:grpSp>
        <p:nvGrpSpPr>
          <p:cNvPr id="9" name="Group 8"/>
          <p:cNvGrpSpPr/>
          <p:nvPr/>
        </p:nvGrpSpPr>
        <p:grpSpPr>
          <a:xfrm>
            <a:off x="214282" y="642918"/>
            <a:ext cx="6429420" cy="714380"/>
            <a:chOff x="6150811" y="1219199"/>
            <a:chExt cx="2636062" cy="1625600"/>
          </a:xfrm>
        </p:grpSpPr>
        <p:sp>
          <p:nvSpPr>
            <p:cNvPr id="10" name="Rounded Rectangle 9"/>
            <p:cNvSpPr/>
            <p:nvPr/>
          </p:nvSpPr>
          <p:spPr>
            <a:xfrm>
              <a:off x="6150811" y="1219199"/>
              <a:ext cx="2636062" cy="1625600"/>
            </a:xfrm>
            <a:prstGeom prst="roundRect">
              <a:avLst/>
            </a:prstGeom>
            <a:solidFill>
              <a:srgbClr val="FF0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3" name="Rounded Rectangle 4"/>
            <p:cNvSpPr/>
            <p:nvPr/>
          </p:nvSpPr>
          <p:spPr>
            <a:xfrm>
              <a:off x="6230166" y="1298554"/>
              <a:ext cx="2477352" cy="146689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400" b="1" kern="1200" dirty="0">
                  <a:solidFill>
                    <a:schemeClr val="bg1"/>
                  </a:solidFill>
                  <a:latin typeface="+mj-lt"/>
                  <a:cs typeface="Times New Roman" pitchFamily="18" charset="0"/>
                </a:rPr>
                <a:t>Systemic diphtheria (Toxin absorption )</a:t>
              </a:r>
              <a:endParaRPr lang="en-US" sz="2400" kern="1200" dirty="0">
                <a:solidFill>
                  <a:schemeClr val="bg1"/>
                </a:solidFill>
                <a:latin typeface="+mj-lt"/>
              </a:endParaRPr>
            </a:p>
          </p:txBody>
        </p:sp>
      </p:grpSp>
      <p:sp>
        <p:nvSpPr>
          <p:cNvPr id="37889" name="Rectangle 1"/>
          <p:cNvSpPr>
            <a:spLocks noChangeArrowheads="1"/>
          </p:cNvSpPr>
          <p:nvPr/>
        </p:nvSpPr>
        <p:spPr bwMode="auto">
          <a:xfrm>
            <a:off x="328742" y="1390156"/>
            <a:ext cx="8929719"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lvl="1" algn="l" rtl="0"/>
            <a:r>
              <a:rPr lang="en-US" sz="2400" b="1" dirty="0">
                <a:latin typeface="+mj-lt"/>
              </a:rPr>
              <a:t>2. Nervous system involvement</a:t>
            </a:r>
          </a:p>
          <a:p>
            <a:pPr marL="1371600" lvl="4" algn="l" rtl="0">
              <a:buFont typeface="Wingdings" pitchFamily="2" charset="2"/>
              <a:buChar char="ü"/>
            </a:pPr>
            <a:r>
              <a:rPr lang="en-US" sz="2400" dirty="0">
                <a:latin typeface="+mj-lt"/>
              </a:rPr>
              <a:t>  Appears later in the course of disease</a:t>
            </a:r>
          </a:p>
          <a:p>
            <a:pPr marL="1371600" lvl="4" algn="l" rtl="0">
              <a:buFont typeface="Wingdings" pitchFamily="2" charset="2"/>
              <a:buChar char="ü"/>
            </a:pPr>
            <a:r>
              <a:rPr lang="en-US" sz="2400" dirty="0">
                <a:latin typeface="+mj-lt"/>
              </a:rPr>
              <a:t>Toixn mediated noninflammatory demyelinating disorder</a:t>
            </a:r>
          </a:p>
          <a:p>
            <a:pPr marL="1371600" lvl="4" algn="l" rtl="0">
              <a:buFont typeface="Wingdings" pitchFamily="2" charset="2"/>
              <a:buChar char="ü"/>
            </a:pPr>
            <a:r>
              <a:rPr lang="en-US" sz="2400" dirty="0">
                <a:latin typeface="+mj-lt"/>
              </a:rPr>
              <a:t> Most often involving paralysis of the soft palate, oculomotor (eye) muscles, or selective muscle groups.</a:t>
            </a:r>
          </a:p>
          <a:p>
            <a:pPr marL="1371600" lvl="4" algn="l" rtl="0">
              <a:buFont typeface="Wingdings" pitchFamily="2" charset="2"/>
              <a:buChar char="ü"/>
            </a:pPr>
            <a:r>
              <a:rPr lang="en-US" sz="2400" dirty="0">
                <a:latin typeface="+mj-lt"/>
              </a:rPr>
              <a:t> The paralysis is reversible and is generally not serious unless the diaphragm is involved</a:t>
            </a:r>
          </a:p>
          <a:p>
            <a:pPr marL="1371600" lvl="4" algn="l" rtl="0">
              <a:buFont typeface="Wingdings" pitchFamily="2" charset="2"/>
              <a:buChar char="ü"/>
            </a:pPr>
            <a:endParaRPr lang="en-US" sz="2400" dirty="0">
              <a:latin typeface="+mj-lt"/>
            </a:endParaRPr>
          </a:p>
          <a:p>
            <a:pPr algn="l" rtl="0"/>
            <a:r>
              <a:rPr lang="en-US" sz="2400" b="1" dirty="0">
                <a:latin typeface="+mj-lt"/>
              </a:rPr>
              <a:t>3. Adrenal glands </a:t>
            </a:r>
            <a:r>
              <a:rPr lang="en-US" sz="2400" dirty="0">
                <a:latin typeface="+mj-lt"/>
              </a:rPr>
              <a:t>- hemorrhage, tissue necrosis.</a:t>
            </a:r>
          </a:p>
          <a:p>
            <a:pPr algn="l" rtl="0"/>
            <a:endParaRPr lang="en-US" sz="2400" dirty="0">
              <a:latin typeface="+mj-lt"/>
            </a:endParaRPr>
          </a:p>
          <a:p>
            <a:pPr algn="l" rtl="0"/>
            <a:r>
              <a:rPr lang="en-US" sz="2400" b="1" dirty="0">
                <a:latin typeface="+mj-lt"/>
              </a:rPr>
              <a:t>4.  kidneys </a:t>
            </a:r>
            <a:r>
              <a:rPr lang="en-US" sz="2400" dirty="0">
                <a:latin typeface="+mj-lt"/>
              </a:rPr>
              <a:t>– symptoms of nephrosis</a:t>
            </a:r>
          </a:p>
          <a:p>
            <a:pPr marL="457200" lvl="2" algn="l" rtl="0">
              <a:buFont typeface="Wingdings" pitchFamily="2" charset="2"/>
              <a:buChar char="ü"/>
            </a:pPr>
            <a:endParaRPr lang="en-US" sz="2400" dirty="0">
              <a:latin typeface="+mj-lt"/>
            </a:endParaRPr>
          </a:p>
        </p:txBody>
      </p:sp>
      <p:sp>
        <p:nvSpPr>
          <p:cNvPr id="12" name="Slide Number Placeholder 11"/>
          <p:cNvSpPr>
            <a:spLocks noGrp="1"/>
          </p:cNvSpPr>
          <p:nvPr>
            <p:ph type="sldNum" sz="quarter" idx="12"/>
          </p:nvPr>
        </p:nvSpPr>
        <p:spPr/>
        <p:txBody>
          <a:bodyPr/>
          <a:lstStyle/>
          <a:p>
            <a:fld id="{FA9739B7-29ED-4612-A1D5-7F47050F1066}" type="slidenum">
              <a:rPr lang="ar-JO" smtClean="0"/>
              <a:pPr/>
              <a:t>17</a:t>
            </a:fld>
            <a:endParaRPr lang="ar-JO"/>
          </a:p>
        </p:txBody>
      </p:sp>
      <p:sp>
        <p:nvSpPr>
          <p:cNvPr id="8" name="Rectangle 7"/>
          <p:cNvSpPr/>
          <p:nvPr/>
        </p:nvSpPr>
        <p:spPr>
          <a:xfrm>
            <a:off x="6858000" y="642918"/>
            <a:ext cx="4572000" cy="369332"/>
          </a:xfrm>
          <a:prstGeom prst="rect">
            <a:avLst/>
          </a:prstGeom>
        </p:spPr>
        <p:txBody>
          <a:bodyPr>
            <a:spAutoFit/>
          </a:bodyPr>
          <a:lstStyle/>
          <a:p>
            <a:pPr lvl="0"/>
            <a:r>
              <a:rPr lang="en-US" dirty="0"/>
              <a:t>. </a:t>
            </a:r>
          </a:p>
        </p:txBody>
      </p:sp>
      <p:pic>
        <p:nvPicPr>
          <p:cNvPr id="11" name="Picture 2" descr="All-or-None Law for Nerves and Muscles">
            <a:extLst>
              <a:ext uri="{FF2B5EF4-FFF2-40B4-BE49-F238E27FC236}">
                <a16:creationId xmlns:a16="http://schemas.microsoft.com/office/drawing/2014/main" id="{EDC9236D-AE8C-49E6-B46B-2ABF83B3A8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2419986"/>
            <a:ext cx="1488519" cy="104418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a:extLst>
              <a:ext uri="{FF2B5EF4-FFF2-40B4-BE49-F238E27FC236}">
                <a16:creationId xmlns:a16="http://schemas.microsoft.com/office/drawing/2014/main" id="{87E427DF-C2A0-4692-934B-69B1F523FFA6}"/>
              </a:ext>
            </a:extLst>
          </p:cNvPr>
          <p:cNvPicPr>
            <a:picLocks noChangeAspect="1"/>
          </p:cNvPicPr>
          <p:nvPr/>
        </p:nvPicPr>
        <p:blipFill>
          <a:blip r:embed="rId4"/>
          <a:stretch>
            <a:fillRect/>
          </a:stretch>
        </p:blipFill>
        <p:spPr>
          <a:xfrm>
            <a:off x="6643702" y="4013056"/>
            <a:ext cx="1719991" cy="1110374"/>
          </a:xfrm>
          <a:prstGeom prst="rect">
            <a:avLst/>
          </a:prstGeom>
        </p:spPr>
      </p:pic>
      <p:pic>
        <p:nvPicPr>
          <p:cNvPr id="15" name="Picture 14">
            <a:extLst>
              <a:ext uri="{FF2B5EF4-FFF2-40B4-BE49-F238E27FC236}">
                <a16:creationId xmlns:a16="http://schemas.microsoft.com/office/drawing/2014/main" id="{F89F5639-8B79-4B4C-904B-D0E756FA194F}"/>
              </a:ext>
            </a:extLst>
          </p:cNvPr>
          <p:cNvPicPr>
            <a:picLocks noChangeAspect="1"/>
          </p:cNvPicPr>
          <p:nvPr/>
        </p:nvPicPr>
        <p:blipFill>
          <a:blip r:embed="rId5"/>
          <a:stretch>
            <a:fillRect/>
          </a:stretch>
        </p:blipFill>
        <p:spPr>
          <a:xfrm>
            <a:off x="6774334" y="5337712"/>
            <a:ext cx="1589359" cy="1219234"/>
          </a:xfrm>
          <a:prstGeom prst="rect">
            <a:avLst/>
          </a:prstGeom>
        </p:spPr>
      </p:pic>
      <p:sp>
        <p:nvSpPr>
          <p:cNvPr id="2" name="Rectangle 1">
            <a:extLst>
              <a:ext uri="{FF2B5EF4-FFF2-40B4-BE49-F238E27FC236}">
                <a16:creationId xmlns:a16="http://schemas.microsoft.com/office/drawing/2014/main" id="{BB35FCFE-722E-40E6-A821-2B8FEC61ADB3}"/>
              </a:ext>
            </a:extLst>
          </p:cNvPr>
          <p:cNvSpPr/>
          <p:nvPr/>
        </p:nvSpPr>
        <p:spPr>
          <a:xfrm>
            <a:off x="1023056" y="5920456"/>
            <a:ext cx="5530144" cy="707886"/>
          </a:xfrm>
          <a:prstGeom prst="rect">
            <a:avLst/>
          </a:prstGeom>
        </p:spPr>
        <p:txBody>
          <a:bodyPr wrap="square">
            <a:spAutoFit/>
          </a:bodyPr>
          <a:lstStyle/>
          <a:p>
            <a:pPr algn="ctr"/>
            <a:r>
              <a:rPr lang="en-US" sz="2000" b="1" dirty="0">
                <a:solidFill>
                  <a:srgbClr val="FF0000"/>
                </a:solidFill>
                <a:latin typeface="Roboto"/>
              </a:rPr>
              <a:t>Recovery after the toxic damage is in 4 - 5 weeks to 6 months if the patient survives </a:t>
            </a:r>
            <a:endParaRPr lang="en-US" sz="2000" b="1" dirty="0">
              <a:solidFill>
                <a:srgbClr val="FF0000"/>
              </a:solidFill>
            </a:endParaRPr>
          </a:p>
        </p:txBody>
      </p:sp>
    </p:spTree>
    <p:extLst>
      <p:ext uri="{BB962C8B-B14F-4D97-AF65-F5344CB8AC3E}">
        <p14:creationId xmlns:p14="http://schemas.microsoft.com/office/powerpoint/2010/main" val="3602747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7889">
                                            <p:txEl>
                                              <p:pRg st="0" end="0"/>
                                            </p:txEl>
                                          </p:spTgt>
                                        </p:tgtEl>
                                        <p:attrNameLst>
                                          <p:attrName>style.visibility</p:attrName>
                                        </p:attrNameLst>
                                      </p:cBhvr>
                                      <p:to>
                                        <p:strVal val="visible"/>
                                      </p:to>
                                    </p:set>
                                    <p:animEffect transition="in" filter="fade">
                                      <p:cBhvr>
                                        <p:cTn id="7" dur="500"/>
                                        <p:tgtEl>
                                          <p:spTgt spid="3788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7889">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7889">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7889">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7889">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7889">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7889">
                                            <p:txEl>
                                              <p:pRg st="8" end="8"/>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a:solidFill>
                  <a:srgbClr val="0070C0"/>
                </a:solidFill>
                <a:latin typeface="+mj-lt"/>
                <a:cs typeface="Times New Roman" pitchFamily="18" charset="0"/>
              </a:rPr>
              <a:t>Manifestations</a:t>
            </a:r>
            <a:endParaRPr kumimoji="0" lang="en-US" sz="4400" b="1" i="0" u="none" strike="noStrike" kern="1200" cap="none" spc="0" normalizeH="0" baseline="0" noProof="0" dirty="0">
              <a:ln>
                <a:noFill/>
              </a:ln>
              <a:solidFill>
                <a:srgbClr val="0070C0"/>
              </a:solidFill>
              <a:effectLst/>
              <a:uLnTx/>
              <a:uFillTx/>
              <a:latin typeface="+mj-lt"/>
              <a:ea typeface="+mj-ea"/>
              <a:cs typeface="Times New Roman" pitchFamily="18" charset="0"/>
            </a:endParaRPr>
          </a:p>
        </p:txBody>
      </p:sp>
      <p:sp>
        <p:nvSpPr>
          <p:cNvPr id="8" name="Rectangle 7"/>
          <p:cNvSpPr/>
          <p:nvPr/>
        </p:nvSpPr>
        <p:spPr>
          <a:xfrm>
            <a:off x="6858000" y="642918"/>
            <a:ext cx="4572000" cy="369332"/>
          </a:xfrm>
          <a:prstGeom prst="rect">
            <a:avLst/>
          </a:prstGeom>
        </p:spPr>
        <p:txBody>
          <a:bodyPr>
            <a:spAutoFit/>
          </a:bodyPr>
          <a:lstStyle/>
          <a:p>
            <a:pPr lvl="0"/>
            <a:r>
              <a:rPr lang="en-US" dirty="0"/>
              <a:t>. </a:t>
            </a:r>
          </a:p>
        </p:txBody>
      </p:sp>
      <p:sp>
        <p:nvSpPr>
          <p:cNvPr id="4" name="Rectangle 3">
            <a:extLst>
              <a:ext uri="{FF2B5EF4-FFF2-40B4-BE49-F238E27FC236}">
                <a16:creationId xmlns:a16="http://schemas.microsoft.com/office/drawing/2014/main" id="{88E6FFE8-24EE-4D0A-BEFB-E893D6ED19C9}"/>
              </a:ext>
            </a:extLst>
          </p:cNvPr>
          <p:cNvSpPr/>
          <p:nvPr/>
        </p:nvSpPr>
        <p:spPr>
          <a:xfrm>
            <a:off x="395536" y="758819"/>
            <a:ext cx="5885522" cy="584775"/>
          </a:xfrm>
          <a:prstGeom prst="rect">
            <a:avLst/>
          </a:prstGeom>
        </p:spPr>
        <p:txBody>
          <a:bodyPr wrap="none">
            <a:spAutoFit/>
          </a:bodyPr>
          <a:lstStyle/>
          <a:p>
            <a:r>
              <a:rPr lang="en-US" sz="3200" b="1" dirty="0">
                <a:solidFill>
                  <a:srgbClr val="FF0000"/>
                </a:solidFill>
                <a:latin typeface="Times New Roman" panose="02020603050405020304" pitchFamily="18" charset="0"/>
                <a:cs typeface="Times New Roman" panose="02020603050405020304" pitchFamily="18" charset="0"/>
              </a:rPr>
              <a:t>Diphtheria of other localization  </a:t>
            </a:r>
          </a:p>
        </p:txBody>
      </p:sp>
      <p:sp>
        <p:nvSpPr>
          <p:cNvPr id="16" name="Rectangle 15">
            <a:extLst>
              <a:ext uri="{FF2B5EF4-FFF2-40B4-BE49-F238E27FC236}">
                <a16:creationId xmlns:a16="http://schemas.microsoft.com/office/drawing/2014/main" id="{2EBA0863-F92D-49C1-90E4-F03C09300EBD}"/>
              </a:ext>
            </a:extLst>
          </p:cNvPr>
          <p:cNvSpPr/>
          <p:nvPr/>
        </p:nvSpPr>
        <p:spPr>
          <a:xfrm>
            <a:off x="395536" y="1481725"/>
            <a:ext cx="8208912" cy="2554545"/>
          </a:xfrm>
          <a:prstGeom prst="rect">
            <a:avLst/>
          </a:prstGeom>
        </p:spPr>
        <p:txBody>
          <a:bodyPr wrap="square">
            <a:spAutoFit/>
          </a:bodyPr>
          <a:lstStyle/>
          <a:p>
            <a:pPr indent="-342900" algn="l" rtl="0">
              <a:buFont typeface="+mj-lt"/>
              <a:buAutoNum type="arabicPeriod"/>
              <a:defRPr/>
            </a:pPr>
            <a:r>
              <a:rPr lang="en-US" sz="3200" dirty="0">
                <a:latin typeface="Times New Roman" panose="02020603050405020304" pitchFamily="18" charset="0"/>
                <a:cs typeface="Times New Roman" panose="02020603050405020304" pitchFamily="18" charset="0"/>
              </a:rPr>
              <a:t>Ear (otitis externa)</a:t>
            </a:r>
          </a:p>
          <a:p>
            <a:pPr indent="-342900" algn="l" rtl="0">
              <a:buFont typeface="+mj-lt"/>
              <a:buAutoNum type="arabicPeriod"/>
              <a:defRPr/>
            </a:pPr>
            <a:r>
              <a:rPr lang="en-US" sz="3200" dirty="0">
                <a:latin typeface="Times New Roman" panose="02020603050405020304" pitchFamily="18" charset="0"/>
                <a:cs typeface="Times New Roman" panose="02020603050405020304" pitchFamily="18" charset="0"/>
              </a:rPr>
              <a:t>The eye: purulent and ulcerative conjunctivitis</a:t>
            </a:r>
          </a:p>
          <a:p>
            <a:pPr indent="-342900" algn="l" rtl="0">
              <a:buFont typeface="+mj-lt"/>
              <a:buAutoNum type="arabicPeriod"/>
              <a:defRPr/>
            </a:pPr>
            <a:r>
              <a:rPr lang="en-US" sz="3200" dirty="0">
                <a:latin typeface="Times New Roman" panose="02020603050405020304" pitchFamily="18" charset="0"/>
                <a:cs typeface="Times New Roman" panose="02020603050405020304" pitchFamily="18" charset="0"/>
              </a:rPr>
              <a:t>The genital tract : purulent and ulcerative vulvovaginitis</a:t>
            </a:r>
          </a:p>
          <a:p>
            <a:pPr indent="-342900" algn="l" rtl="0">
              <a:buFont typeface="+mj-lt"/>
              <a:buAutoNum type="arabicPeriod"/>
              <a:defRPr/>
            </a:pPr>
            <a:r>
              <a:rPr lang="en-US" sz="3200" dirty="0">
                <a:latin typeface="Times New Roman" panose="02020603050405020304" pitchFamily="18" charset="0"/>
                <a:cs typeface="Times New Roman" panose="02020603050405020304" pitchFamily="18" charset="0"/>
              </a:rPr>
              <a:t>Sporadic cases of pyogenic arthritis</a:t>
            </a:r>
          </a:p>
        </p:txBody>
      </p:sp>
    </p:spTree>
    <p:extLst>
      <p:ext uri="{BB962C8B-B14F-4D97-AF65-F5344CB8AC3E}">
        <p14:creationId xmlns:p14="http://schemas.microsoft.com/office/powerpoint/2010/main" val="1245105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714356"/>
            <a:ext cx="8572560" cy="5929330"/>
          </a:xfrm>
        </p:spPr>
        <p:txBody>
          <a:bodyPr>
            <a:noAutofit/>
          </a:bodyPr>
          <a:lstStyle/>
          <a:p>
            <a:pPr algn="just">
              <a:buNone/>
            </a:pPr>
            <a:r>
              <a:rPr lang="en-US" sz="2800" b="1" dirty="0">
                <a:solidFill>
                  <a:srgbClr val="FF0000"/>
                </a:solidFill>
              </a:rPr>
              <a:t>Diagnosis should be considered in patients who have </a:t>
            </a:r>
          </a:p>
          <a:p>
            <a:pPr algn="just">
              <a:buFontTx/>
              <a:buChar char="-"/>
            </a:pPr>
            <a:r>
              <a:rPr lang="en-US" sz="2400" dirty="0"/>
              <a:t>Severe pharyngitis, particularly with difficulty swallowing, respiratory compromise, or signs of systemic disease including myocarditis or generalized weakness.</a:t>
            </a:r>
          </a:p>
          <a:p>
            <a:pPr marL="0" indent="0" algn="just">
              <a:buNone/>
            </a:pPr>
            <a:r>
              <a:rPr lang="en-US" sz="2000" b="1" dirty="0">
                <a:solidFill>
                  <a:srgbClr val="FF0000"/>
                </a:solidFill>
                <a:latin typeface="Roboto"/>
              </a:rPr>
              <a:t>Specific diagnosis</a:t>
            </a:r>
            <a:r>
              <a:rPr lang="en-US" sz="2000" dirty="0">
                <a:solidFill>
                  <a:srgbClr val="212529"/>
                </a:solidFill>
                <a:latin typeface="Roboto"/>
              </a:rPr>
              <a:t>: - </a:t>
            </a:r>
          </a:p>
          <a:p>
            <a:pPr algn="just">
              <a:buFontTx/>
              <a:buChar char="-"/>
            </a:pPr>
            <a:r>
              <a:rPr lang="en-US" sz="2000" dirty="0">
                <a:solidFill>
                  <a:srgbClr val="212529"/>
                </a:solidFill>
                <a:latin typeface="Roboto"/>
              </a:rPr>
              <a:t>Microscopy of the smears and its bacteriologic investigation (swabs should be taken from nose and tonsils beneath the membrane and before antibiotic therapy);</a:t>
            </a:r>
          </a:p>
          <a:p>
            <a:pPr algn="just">
              <a:buFontTx/>
              <a:buChar char="-"/>
            </a:pPr>
            <a:r>
              <a:rPr lang="en-US" sz="2000" dirty="0">
                <a:solidFill>
                  <a:srgbClr val="212529"/>
                </a:solidFill>
                <a:latin typeface="Roboto"/>
              </a:rPr>
              <a:t>Bacteriologic culture is essential for confirmation,</a:t>
            </a:r>
          </a:p>
          <a:p>
            <a:pPr algn="just">
              <a:buFontTx/>
              <a:buChar char="-"/>
            </a:pPr>
            <a:r>
              <a:rPr lang="en-US" sz="2000" dirty="0">
                <a:solidFill>
                  <a:srgbClr val="212529"/>
                </a:solidFill>
                <a:latin typeface="Roboto"/>
              </a:rPr>
              <a:t> Serologic test – quantity of antibody titer to </a:t>
            </a:r>
            <a:r>
              <a:rPr lang="en-US" sz="2000" dirty="0" err="1">
                <a:solidFill>
                  <a:srgbClr val="212529"/>
                </a:solidFill>
                <a:latin typeface="Roboto"/>
              </a:rPr>
              <a:t>diphtherical</a:t>
            </a:r>
            <a:r>
              <a:rPr lang="en-US" sz="2000" dirty="0">
                <a:solidFill>
                  <a:srgbClr val="212529"/>
                </a:solidFill>
                <a:latin typeface="Roboto"/>
              </a:rPr>
              <a:t> exotoxin;</a:t>
            </a:r>
          </a:p>
          <a:p>
            <a:pPr algn="just">
              <a:buFontTx/>
              <a:buChar char="-"/>
            </a:pPr>
            <a:r>
              <a:rPr lang="en-US" sz="2000" dirty="0" err="1">
                <a:solidFill>
                  <a:srgbClr val="212529"/>
                </a:solidFill>
                <a:latin typeface="Roboto"/>
              </a:rPr>
              <a:t>Toxigenisity</a:t>
            </a:r>
            <a:r>
              <a:rPr lang="en-US" sz="2000" dirty="0">
                <a:solidFill>
                  <a:srgbClr val="212529"/>
                </a:solidFill>
                <a:latin typeface="Roboto"/>
              </a:rPr>
              <a:t> test (PCR, ELISA);</a:t>
            </a:r>
          </a:p>
          <a:p>
            <a:pPr algn="just">
              <a:buFontTx/>
              <a:buChar char="-"/>
            </a:pPr>
            <a:r>
              <a:rPr lang="en-US" sz="2000" b="1" dirty="0">
                <a:solidFill>
                  <a:srgbClr val="FF0000"/>
                </a:solidFill>
                <a:latin typeface="Roboto"/>
              </a:rPr>
              <a:t>Nonspecific diagnosis</a:t>
            </a:r>
            <a:r>
              <a:rPr lang="en-US" sz="2000" dirty="0"/>
              <a:t> - </a:t>
            </a:r>
            <a:r>
              <a:rPr lang="en-US" sz="2000" dirty="0">
                <a:solidFill>
                  <a:srgbClr val="212529"/>
                </a:solidFill>
                <a:latin typeface="Roboto"/>
              </a:rPr>
              <a:t>CBC – moderate </a:t>
            </a:r>
            <a:r>
              <a:rPr lang="en-US" sz="2000" dirty="0" err="1">
                <a:solidFill>
                  <a:srgbClr val="212529"/>
                </a:solidFill>
                <a:latin typeface="Roboto"/>
              </a:rPr>
              <a:t>leucocytosis</a:t>
            </a:r>
            <a:r>
              <a:rPr lang="en-US" sz="2000" dirty="0">
                <a:solidFill>
                  <a:srgbClr val="212529"/>
                </a:solidFill>
                <a:latin typeface="Roboto"/>
              </a:rPr>
              <a:t>, increased ESR; - ECG, medical consultations of neurologist, cardiologist and ENT. </a:t>
            </a:r>
          </a:p>
          <a:p>
            <a:pPr algn="just">
              <a:buFontTx/>
              <a:buChar char="-"/>
            </a:pPr>
            <a:endParaRPr lang="en-US" sz="2000" dirty="0">
              <a:solidFill>
                <a:srgbClr val="212529"/>
              </a:solidFill>
              <a:latin typeface="Roboto"/>
            </a:endParaRPr>
          </a:p>
          <a:p>
            <a:pPr marL="0" algn="just">
              <a:buNone/>
            </a:pPr>
            <a:endParaRPr lang="en-US" sz="2300" dirty="0"/>
          </a:p>
        </p:txBody>
      </p:sp>
      <p:sp>
        <p:nvSpPr>
          <p:cNvPr id="4" name="Slide Number Placeholder 3"/>
          <p:cNvSpPr>
            <a:spLocks noGrp="1"/>
          </p:cNvSpPr>
          <p:nvPr>
            <p:ph type="sldNum" sz="quarter" idx="12"/>
          </p:nvPr>
        </p:nvSpPr>
        <p:spPr/>
        <p:txBody>
          <a:bodyPr/>
          <a:lstStyle/>
          <a:p>
            <a:fld id="{FA9739B7-29ED-4612-A1D5-7F47050F1066}" type="slidenum">
              <a:rPr lang="ar-JO" smtClean="0"/>
              <a:pPr/>
              <a:t>19</a:t>
            </a:fld>
            <a:endParaRPr lang="ar-JO"/>
          </a:p>
        </p:txBody>
      </p:sp>
      <p:sp>
        <p:nvSpPr>
          <p:cNvPr id="6" name="Title 1">
            <a:extLst>
              <a:ext uri="{FF2B5EF4-FFF2-40B4-BE49-F238E27FC236}">
                <a16:creationId xmlns:a16="http://schemas.microsoft.com/office/drawing/2014/main" id="{B717E7A1-E5CA-442A-A868-EF929D5103A6}"/>
              </a:ext>
            </a:extLst>
          </p:cNvPr>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300" b="1" dirty="0">
                <a:solidFill>
                  <a:srgbClr val="0070C0"/>
                </a:solidFill>
                <a:cs typeface="Times New Roman" pitchFamily="18" charset="0"/>
              </a:rPr>
              <a:t>Laboratory Diagnostics</a:t>
            </a:r>
            <a:r>
              <a:rPr lang="en-US" sz="4400" dirty="0">
                <a:solidFill>
                  <a:srgbClr val="212529"/>
                </a:solidFill>
                <a:latin typeface="Roboto"/>
              </a:rPr>
              <a:t> </a:t>
            </a:r>
            <a:endParaRPr kumimoji="0" lang="en-US" sz="4400" b="1" i="0" u="none" strike="noStrike" kern="1200" cap="none" spc="0" normalizeH="0" baseline="0" noProof="0" dirty="0">
              <a:ln>
                <a:noFill/>
              </a:ln>
              <a:solidFill>
                <a:srgbClr val="0070C0"/>
              </a:solidFill>
              <a:effectLst/>
              <a:uLnTx/>
              <a:uFillTx/>
              <a:latin typeface="+mj-lt"/>
              <a:ea typeface="+mj-ea"/>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6"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3">
                                            <p:txEl>
                                              <p:pRg st="3" end="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nodeType="click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 calcmode="lin" valueType="num">
                                      <p:cBhvr>
                                        <p:cTn id="55"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56"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57"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8"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9"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60"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61"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62" dur="1000" decel="50000">
                                          <p:stCondLst>
                                            <p:cond delay="0"/>
                                          </p:stCondLst>
                                        </p:cTn>
                                        <p:tgtEl>
                                          <p:spTgt spid="3">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5" presetClass="entr" presetSubtype="0" fill="hold" nodeType="clickEffect">
                                  <p:stCondLst>
                                    <p:cond delay="0"/>
                                  </p:stCondLst>
                                  <p:childTnLst>
                                    <p:set>
                                      <p:cBhvr>
                                        <p:cTn id="66" dur="1" fill="hold">
                                          <p:stCondLst>
                                            <p:cond delay="0"/>
                                          </p:stCondLst>
                                        </p:cTn>
                                        <p:tgtEl>
                                          <p:spTgt spid="3">
                                            <p:txEl>
                                              <p:pRg st="5" end="5"/>
                                            </p:txEl>
                                          </p:spTgt>
                                        </p:tgtEl>
                                        <p:attrNameLst>
                                          <p:attrName>style.visibility</p:attrName>
                                        </p:attrNameLst>
                                      </p:cBhvr>
                                      <p:to>
                                        <p:strVal val="visible"/>
                                      </p:to>
                                    </p:set>
                                    <p:anim calcmode="lin" valueType="num">
                                      <p:cBhvr>
                                        <p:cTn id="67" dur="50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68" dur="50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69" dur="500" accel="50000" fill="hold">
                                          <p:stCondLst>
                                            <p:cond delay="50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70" dur="10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71" dur="50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72" dur="50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73" dur="500" accel="50000" fill="hold">
                                          <p:stCondLst>
                                            <p:cond delay="50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74" dur="1000" decel="50000">
                                          <p:stCondLst>
                                            <p:cond delay="0"/>
                                          </p:stCondLst>
                                        </p:cTn>
                                        <p:tgtEl>
                                          <p:spTgt spid="3">
                                            <p:txEl>
                                              <p:pRg st="5" end="5"/>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25" presetClass="entr" presetSubtype="0" fill="hold" nodeType="clickEffect">
                                  <p:stCondLst>
                                    <p:cond delay="0"/>
                                  </p:stCondLst>
                                  <p:childTnLst>
                                    <p:set>
                                      <p:cBhvr>
                                        <p:cTn id="78" dur="1" fill="hold">
                                          <p:stCondLst>
                                            <p:cond delay="0"/>
                                          </p:stCondLst>
                                        </p:cTn>
                                        <p:tgtEl>
                                          <p:spTgt spid="3">
                                            <p:txEl>
                                              <p:pRg st="6" end="6"/>
                                            </p:txEl>
                                          </p:spTgt>
                                        </p:tgtEl>
                                        <p:attrNameLst>
                                          <p:attrName>style.visibility</p:attrName>
                                        </p:attrNameLst>
                                      </p:cBhvr>
                                      <p:to>
                                        <p:strVal val="visible"/>
                                      </p:to>
                                    </p:set>
                                    <p:anim calcmode="lin" valueType="num">
                                      <p:cBhvr>
                                        <p:cTn id="79" dur="500" decel="50000" fill="hold">
                                          <p:stCondLst>
                                            <p:cond delay="0"/>
                                          </p:stCondLst>
                                        </p:cTn>
                                        <p:tgtEl>
                                          <p:spTgt spid="3">
                                            <p:txEl>
                                              <p:pRg st="6" end="6"/>
                                            </p:txEl>
                                          </p:spTgt>
                                        </p:tgtEl>
                                        <p:attrNameLst>
                                          <p:attrName>style.rotation</p:attrName>
                                        </p:attrNameLst>
                                      </p:cBhvr>
                                      <p:tavLst>
                                        <p:tav tm="0">
                                          <p:val>
                                            <p:fltVal val="-90"/>
                                          </p:val>
                                        </p:tav>
                                        <p:tav tm="100000">
                                          <p:val>
                                            <p:fltVal val="0"/>
                                          </p:val>
                                        </p:tav>
                                      </p:tavLst>
                                    </p:anim>
                                    <p:anim calcmode="lin" valueType="num">
                                      <p:cBhvr>
                                        <p:cTn id="80" dur="500" decel="50000" fill="hold">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81" dur="500" accel="50000" fill="hold">
                                          <p:stCondLst>
                                            <p:cond delay="500"/>
                                          </p:stCondLst>
                                        </p:cTn>
                                        <p:tgtEl>
                                          <p:spTgt spid="3">
                                            <p:txEl>
                                              <p:pRg st="6" end="6"/>
                                            </p:txEl>
                                          </p:spTgt>
                                        </p:tgtEl>
                                        <p:attrNameLst>
                                          <p:attrName>ppt_w</p:attrName>
                                        </p:attrNameLst>
                                      </p:cBhvr>
                                      <p:tavLst>
                                        <p:tav tm="0">
                                          <p:val>
                                            <p:strVal val="#ppt_w*.05"/>
                                          </p:val>
                                        </p:tav>
                                        <p:tav tm="100000">
                                          <p:val>
                                            <p:strVal val="#ppt_w"/>
                                          </p:val>
                                        </p:tav>
                                      </p:tavLst>
                                    </p:anim>
                                    <p:anim calcmode="lin" valueType="num">
                                      <p:cBhvr>
                                        <p:cTn id="82" dur="10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83" dur="500" decel="50000" fill="hold">
                                          <p:stCondLst>
                                            <p:cond delay="0"/>
                                          </p:stCondLst>
                                        </p:cTn>
                                        <p:tgtEl>
                                          <p:spTgt spid="3">
                                            <p:txEl>
                                              <p:pRg st="6" end="6"/>
                                            </p:txEl>
                                          </p:spTgt>
                                        </p:tgtEl>
                                        <p:attrNameLst>
                                          <p:attrName>ppt_x</p:attrName>
                                        </p:attrNameLst>
                                      </p:cBhvr>
                                      <p:tavLst>
                                        <p:tav tm="0">
                                          <p:val>
                                            <p:strVal val="#ppt_x+.4"/>
                                          </p:val>
                                        </p:tav>
                                        <p:tav tm="100000">
                                          <p:val>
                                            <p:strVal val="#ppt_x"/>
                                          </p:val>
                                        </p:tav>
                                      </p:tavLst>
                                    </p:anim>
                                    <p:anim calcmode="lin" valueType="num">
                                      <p:cBhvr>
                                        <p:cTn id="84" dur="500" decel="50000" fill="hold">
                                          <p:stCondLst>
                                            <p:cond delay="0"/>
                                          </p:stCondLst>
                                        </p:cTn>
                                        <p:tgtEl>
                                          <p:spTgt spid="3">
                                            <p:txEl>
                                              <p:pRg st="6" end="6"/>
                                            </p:txEl>
                                          </p:spTgt>
                                        </p:tgtEl>
                                        <p:attrNameLst>
                                          <p:attrName>ppt_y</p:attrName>
                                        </p:attrNameLst>
                                      </p:cBhvr>
                                      <p:tavLst>
                                        <p:tav tm="0">
                                          <p:val>
                                            <p:strVal val="#ppt_y-.2"/>
                                          </p:val>
                                        </p:tav>
                                        <p:tav tm="100000">
                                          <p:val>
                                            <p:strVal val="#ppt_y+.1"/>
                                          </p:val>
                                        </p:tav>
                                      </p:tavLst>
                                    </p:anim>
                                    <p:anim calcmode="lin" valueType="num">
                                      <p:cBhvr>
                                        <p:cTn id="85" dur="500" accel="50000" fill="hold">
                                          <p:stCondLst>
                                            <p:cond delay="500"/>
                                          </p:stCondLst>
                                        </p:cTn>
                                        <p:tgtEl>
                                          <p:spTgt spid="3">
                                            <p:txEl>
                                              <p:pRg st="6" end="6"/>
                                            </p:txEl>
                                          </p:spTgt>
                                        </p:tgtEl>
                                        <p:attrNameLst>
                                          <p:attrName>ppt_y</p:attrName>
                                        </p:attrNameLst>
                                      </p:cBhvr>
                                      <p:tavLst>
                                        <p:tav tm="0">
                                          <p:val>
                                            <p:strVal val="#ppt_y+.1"/>
                                          </p:val>
                                        </p:tav>
                                        <p:tav tm="100000">
                                          <p:val>
                                            <p:strVal val="#ppt_y"/>
                                          </p:val>
                                        </p:tav>
                                      </p:tavLst>
                                    </p:anim>
                                    <p:animEffect transition="in" filter="fade">
                                      <p:cBhvr>
                                        <p:cTn id="86" dur="1000" decel="50000">
                                          <p:stCondLst>
                                            <p:cond delay="0"/>
                                          </p:stCondLst>
                                        </p:cTn>
                                        <p:tgtEl>
                                          <p:spTgt spid="3">
                                            <p:txEl>
                                              <p:pRg st="6" end="6"/>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25" presetClass="entr" presetSubtype="0" fill="hold" nodeType="clickEffect">
                                  <p:stCondLst>
                                    <p:cond delay="0"/>
                                  </p:stCondLst>
                                  <p:childTnLst>
                                    <p:set>
                                      <p:cBhvr>
                                        <p:cTn id="90" dur="1" fill="hold">
                                          <p:stCondLst>
                                            <p:cond delay="0"/>
                                          </p:stCondLst>
                                        </p:cTn>
                                        <p:tgtEl>
                                          <p:spTgt spid="3">
                                            <p:txEl>
                                              <p:pRg st="7" end="7"/>
                                            </p:txEl>
                                          </p:spTgt>
                                        </p:tgtEl>
                                        <p:attrNameLst>
                                          <p:attrName>style.visibility</p:attrName>
                                        </p:attrNameLst>
                                      </p:cBhvr>
                                      <p:to>
                                        <p:strVal val="visible"/>
                                      </p:to>
                                    </p:set>
                                    <p:anim calcmode="lin" valueType="num">
                                      <p:cBhvr>
                                        <p:cTn id="91" dur="500" decel="50000" fill="hold">
                                          <p:stCondLst>
                                            <p:cond delay="0"/>
                                          </p:stCondLst>
                                        </p:cTn>
                                        <p:tgtEl>
                                          <p:spTgt spid="3">
                                            <p:txEl>
                                              <p:pRg st="7" end="7"/>
                                            </p:txEl>
                                          </p:spTgt>
                                        </p:tgtEl>
                                        <p:attrNameLst>
                                          <p:attrName>style.rotation</p:attrName>
                                        </p:attrNameLst>
                                      </p:cBhvr>
                                      <p:tavLst>
                                        <p:tav tm="0">
                                          <p:val>
                                            <p:fltVal val="-90"/>
                                          </p:val>
                                        </p:tav>
                                        <p:tav tm="100000">
                                          <p:val>
                                            <p:fltVal val="0"/>
                                          </p:val>
                                        </p:tav>
                                      </p:tavLst>
                                    </p:anim>
                                    <p:anim calcmode="lin" valueType="num">
                                      <p:cBhvr>
                                        <p:cTn id="92" dur="500" decel="50000" fill="hold">
                                          <p:stCondLst>
                                            <p:cond delay="0"/>
                                          </p:stCondLst>
                                        </p:cTn>
                                        <p:tgtEl>
                                          <p:spTgt spid="3">
                                            <p:txEl>
                                              <p:pRg st="7" end="7"/>
                                            </p:txEl>
                                          </p:spTgt>
                                        </p:tgtEl>
                                        <p:attrNameLst>
                                          <p:attrName>ppt_w</p:attrName>
                                        </p:attrNameLst>
                                      </p:cBhvr>
                                      <p:tavLst>
                                        <p:tav tm="0">
                                          <p:val>
                                            <p:strVal val="#ppt_w"/>
                                          </p:val>
                                        </p:tav>
                                        <p:tav tm="100000">
                                          <p:val>
                                            <p:strVal val="#ppt_w*.05"/>
                                          </p:val>
                                        </p:tav>
                                      </p:tavLst>
                                    </p:anim>
                                    <p:anim calcmode="lin" valueType="num">
                                      <p:cBhvr>
                                        <p:cTn id="93" dur="500" accel="50000" fill="hold">
                                          <p:stCondLst>
                                            <p:cond delay="500"/>
                                          </p:stCondLst>
                                        </p:cTn>
                                        <p:tgtEl>
                                          <p:spTgt spid="3">
                                            <p:txEl>
                                              <p:pRg st="7" end="7"/>
                                            </p:txEl>
                                          </p:spTgt>
                                        </p:tgtEl>
                                        <p:attrNameLst>
                                          <p:attrName>ppt_w</p:attrName>
                                        </p:attrNameLst>
                                      </p:cBhvr>
                                      <p:tavLst>
                                        <p:tav tm="0">
                                          <p:val>
                                            <p:strVal val="#ppt_w*.05"/>
                                          </p:val>
                                        </p:tav>
                                        <p:tav tm="100000">
                                          <p:val>
                                            <p:strVal val="#ppt_w"/>
                                          </p:val>
                                        </p:tav>
                                      </p:tavLst>
                                    </p:anim>
                                    <p:anim calcmode="lin" valueType="num">
                                      <p:cBhvr>
                                        <p:cTn id="94" dur="1000" fill="hold"/>
                                        <p:tgtEl>
                                          <p:spTgt spid="3">
                                            <p:txEl>
                                              <p:pRg st="7" end="7"/>
                                            </p:txEl>
                                          </p:spTgt>
                                        </p:tgtEl>
                                        <p:attrNameLst>
                                          <p:attrName>ppt_h</p:attrName>
                                        </p:attrNameLst>
                                      </p:cBhvr>
                                      <p:tavLst>
                                        <p:tav tm="0">
                                          <p:val>
                                            <p:strVal val="#ppt_h"/>
                                          </p:val>
                                        </p:tav>
                                        <p:tav tm="100000">
                                          <p:val>
                                            <p:strVal val="#ppt_h"/>
                                          </p:val>
                                        </p:tav>
                                      </p:tavLst>
                                    </p:anim>
                                    <p:anim calcmode="lin" valueType="num">
                                      <p:cBhvr>
                                        <p:cTn id="95" dur="500" decel="50000" fill="hold">
                                          <p:stCondLst>
                                            <p:cond delay="0"/>
                                          </p:stCondLst>
                                        </p:cTn>
                                        <p:tgtEl>
                                          <p:spTgt spid="3">
                                            <p:txEl>
                                              <p:pRg st="7" end="7"/>
                                            </p:txEl>
                                          </p:spTgt>
                                        </p:tgtEl>
                                        <p:attrNameLst>
                                          <p:attrName>ppt_x</p:attrName>
                                        </p:attrNameLst>
                                      </p:cBhvr>
                                      <p:tavLst>
                                        <p:tav tm="0">
                                          <p:val>
                                            <p:strVal val="#ppt_x+.4"/>
                                          </p:val>
                                        </p:tav>
                                        <p:tav tm="100000">
                                          <p:val>
                                            <p:strVal val="#ppt_x"/>
                                          </p:val>
                                        </p:tav>
                                      </p:tavLst>
                                    </p:anim>
                                    <p:anim calcmode="lin" valueType="num">
                                      <p:cBhvr>
                                        <p:cTn id="96" dur="500" decel="50000" fill="hold">
                                          <p:stCondLst>
                                            <p:cond delay="0"/>
                                          </p:stCondLst>
                                        </p:cTn>
                                        <p:tgtEl>
                                          <p:spTgt spid="3">
                                            <p:txEl>
                                              <p:pRg st="7" end="7"/>
                                            </p:txEl>
                                          </p:spTgt>
                                        </p:tgtEl>
                                        <p:attrNameLst>
                                          <p:attrName>ppt_y</p:attrName>
                                        </p:attrNameLst>
                                      </p:cBhvr>
                                      <p:tavLst>
                                        <p:tav tm="0">
                                          <p:val>
                                            <p:strVal val="#ppt_y-.2"/>
                                          </p:val>
                                        </p:tav>
                                        <p:tav tm="100000">
                                          <p:val>
                                            <p:strVal val="#ppt_y+.1"/>
                                          </p:val>
                                        </p:tav>
                                      </p:tavLst>
                                    </p:anim>
                                    <p:anim calcmode="lin" valueType="num">
                                      <p:cBhvr>
                                        <p:cTn id="97" dur="500" accel="50000" fill="hold">
                                          <p:stCondLst>
                                            <p:cond delay="500"/>
                                          </p:stCondLst>
                                        </p:cTn>
                                        <p:tgtEl>
                                          <p:spTgt spid="3">
                                            <p:txEl>
                                              <p:pRg st="7" end="7"/>
                                            </p:txEl>
                                          </p:spTgt>
                                        </p:tgtEl>
                                        <p:attrNameLst>
                                          <p:attrName>ppt_y</p:attrName>
                                        </p:attrNameLst>
                                      </p:cBhvr>
                                      <p:tavLst>
                                        <p:tav tm="0">
                                          <p:val>
                                            <p:strVal val="#ppt_y+.1"/>
                                          </p:val>
                                        </p:tav>
                                        <p:tav tm="100000">
                                          <p:val>
                                            <p:strVal val="#ppt_y"/>
                                          </p:val>
                                        </p:tav>
                                      </p:tavLst>
                                    </p:anim>
                                    <p:animEffect transition="in" filter="fade">
                                      <p:cBhvr>
                                        <p:cTn id="98" dur="1000" decel="50000">
                                          <p:stCondLst>
                                            <p:cond delay="0"/>
                                          </p:stCondLst>
                                        </p:cTn>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714356"/>
            <a:ext cx="8750206" cy="5328592"/>
          </a:xfrm>
        </p:spPr>
        <p:txBody>
          <a:bodyPr>
            <a:noAutofit/>
          </a:bodyPr>
          <a:lstStyle/>
          <a:p>
            <a:pPr lvl="0" algn="just" rtl="0"/>
            <a:r>
              <a:rPr lang="en-US" sz="3500" dirty="0"/>
              <a:t>Corynebacteria (from the Greek koryne, club)</a:t>
            </a:r>
            <a:endParaRPr lang="ar-OM" sz="3500" dirty="0"/>
          </a:p>
          <a:p>
            <a:pPr lvl="0" algn="just" rtl="0"/>
            <a:r>
              <a:rPr lang="en-US" sz="3500" dirty="0"/>
              <a:t>They are small pleomorphic Nonencapsulated &amp; nonspore-forming bacteria.</a:t>
            </a:r>
          </a:p>
          <a:p>
            <a:pPr lvl="0" algn="just"/>
            <a:r>
              <a:rPr lang="en-US" sz="3500" dirty="0"/>
              <a:t>Gram-positive rods.</a:t>
            </a:r>
          </a:p>
          <a:p>
            <a:pPr algn="just"/>
            <a:r>
              <a:rPr lang="en-US" sz="3500" dirty="0"/>
              <a:t>Typically form clusters of parallel rays (palisades) that are referred to as </a:t>
            </a:r>
            <a:r>
              <a:rPr lang="en-US" sz="3500" i="1" dirty="0"/>
              <a:t>Chinese characters .</a:t>
            </a:r>
            <a:endParaRPr lang="en-US" sz="3500" dirty="0"/>
          </a:p>
          <a:p>
            <a:pPr algn="just"/>
            <a:endParaRPr lang="ar-JO" sz="3500" dirty="0"/>
          </a:p>
        </p:txBody>
      </p:sp>
      <p:sp>
        <p:nvSpPr>
          <p:cNvPr id="9"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7500" lnSpcReduction="10000"/>
          </a:bodyPr>
          <a:lstStyle/>
          <a:p>
            <a:pPr lvl="0" algn="ctr" rtl="0">
              <a:spcBef>
                <a:spcPct val="0"/>
              </a:spcBef>
            </a:pPr>
            <a:r>
              <a:rPr lang="en-US" sz="4000" dirty="0">
                <a:latin typeface="Calibri" pitchFamily="34" charset="0"/>
              </a:rPr>
              <a:t>INTRODUCTION</a:t>
            </a:r>
            <a:endParaRPr kumimoji="0" lang="en-US" sz="4400" b="1" i="0" u="none" strike="noStrike" kern="1200" cap="none" spc="0" normalizeH="0" baseline="0" noProof="0" dirty="0">
              <a:ln>
                <a:noFill/>
              </a:ln>
              <a:solidFill>
                <a:srgbClr val="0070C0"/>
              </a:solidFill>
              <a:effectLst/>
              <a:uLnTx/>
              <a:uFillTx/>
              <a:latin typeface="Calibri" pitchFamily="34" charset="0"/>
              <a:ea typeface="+mj-ea"/>
              <a:cs typeface="Times New Roman" pitchFamily="18" charset="0"/>
            </a:endParaRPr>
          </a:p>
        </p:txBody>
      </p:sp>
      <p:sp>
        <p:nvSpPr>
          <p:cNvPr id="10" name="Slide Number Placeholder 9"/>
          <p:cNvSpPr>
            <a:spLocks noGrp="1"/>
          </p:cNvSpPr>
          <p:nvPr>
            <p:ph type="sldNum" sz="quarter" idx="12"/>
          </p:nvPr>
        </p:nvSpPr>
        <p:spPr/>
        <p:txBody>
          <a:bodyPr/>
          <a:lstStyle/>
          <a:p>
            <a:fld id="{FA9739B7-29ED-4612-A1D5-7F47050F1066}" type="slidenum">
              <a:rPr lang="ar-JO" smtClean="0"/>
              <a:pPr/>
              <a:t>2</a:t>
            </a:fld>
            <a:endParaRPr lang="ar-JO"/>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to="" calcmode="lin" valueType="num">
                                      <p:cBhvr>
                                        <p:cTn id="7" dur="1" fill="hold"/>
                                        <p:tgtEl>
                                          <p:spTgt spid="9"/>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linds(horizontal)">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714356"/>
            <a:ext cx="8572560" cy="5929330"/>
          </a:xfrm>
        </p:spPr>
        <p:txBody>
          <a:bodyPr>
            <a:noAutofit/>
          </a:bodyPr>
          <a:lstStyle/>
          <a:p>
            <a:pPr marL="0" algn="just">
              <a:buNone/>
            </a:pPr>
            <a:r>
              <a:rPr lang="en-US" sz="2800" b="1" dirty="0">
                <a:solidFill>
                  <a:srgbClr val="FF0000"/>
                </a:solidFill>
              </a:rPr>
              <a:t>In the differential diagnosis, the leading causes of pharyngitis that should be considered are</a:t>
            </a:r>
          </a:p>
          <a:p>
            <a:pPr algn="just">
              <a:buFontTx/>
              <a:buChar char="-"/>
            </a:pPr>
            <a:r>
              <a:rPr lang="en-US" sz="2300" dirty="0"/>
              <a:t>Respiratory viruses (rhinoviruses, </a:t>
            </a:r>
            <a:r>
              <a:rPr lang="fr-FR" sz="2300" dirty="0" err="1"/>
              <a:t>nfluenza</a:t>
            </a:r>
            <a:r>
              <a:rPr lang="fr-FR" sz="2300" dirty="0"/>
              <a:t> </a:t>
            </a:r>
            <a:r>
              <a:rPr lang="fr-FR" sz="2300" dirty="0" err="1"/>
              <a:t>viruses</a:t>
            </a:r>
            <a:r>
              <a:rPr lang="fr-FR" sz="2300" dirty="0"/>
              <a:t>, </a:t>
            </a:r>
            <a:r>
              <a:rPr lang="fr-FR" sz="2300" dirty="0" err="1"/>
              <a:t>parainfluenza</a:t>
            </a:r>
            <a:r>
              <a:rPr lang="fr-FR" sz="2300" dirty="0"/>
              <a:t> </a:t>
            </a:r>
            <a:r>
              <a:rPr lang="fr-FR" sz="2300" dirty="0" err="1"/>
              <a:t>viruses</a:t>
            </a:r>
            <a:r>
              <a:rPr lang="fr-FR" sz="2300" dirty="0"/>
              <a:t>, </a:t>
            </a:r>
            <a:r>
              <a:rPr lang="fr-FR" sz="2300" dirty="0" err="1"/>
              <a:t>coronaviruses</a:t>
            </a:r>
            <a:r>
              <a:rPr lang="fr-FR" sz="2300" dirty="0"/>
              <a:t>, </a:t>
            </a:r>
            <a:r>
              <a:rPr lang="en-US" sz="2300" dirty="0"/>
              <a:t>and adenoviruses; ∼25% of cases),</a:t>
            </a:r>
          </a:p>
          <a:p>
            <a:pPr algn="just">
              <a:buFontTx/>
              <a:buChar char="-"/>
            </a:pPr>
            <a:r>
              <a:rPr lang="en-US" sz="2300" dirty="0"/>
              <a:t>Group A streptococci (15–30%),</a:t>
            </a:r>
          </a:p>
          <a:p>
            <a:pPr algn="just">
              <a:buFontTx/>
              <a:buChar char="-"/>
            </a:pPr>
            <a:r>
              <a:rPr lang="en-US" sz="2300" dirty="0"/>
              <a:t>Group C streptococci (∼5%),</a:t>
            </a:r>
          </a:p>
          <a:p>
            <a:pPr algn="just">
              <a:buFontTx/>
              <a:buChar char="-"/>
            </a:pPr>
            <a:r>
              <a:rPr lang="en-US" sz="2300" dirty="0"/>
              <a:t>Atypical bacteria such as </a:t>
            </a:r>
            <a:r>
              <a:rPr lang="en-US" sz="2300" i="1" dirty="0"/>
              <a:t>Mycoplasma pneumoniae and Chlamydia pneumoniae </a:t>
            </a:r>
            <a:r>
              <a:rPr lang="en-US" sz="2300" dirty="0"/>
              <a:t>(15–20% in some series), </a:t>
            </a:r>
          </a:p>
          <a:p>
            <a:pPr algn="just">
              <a:buFontTx/>
              <a:buChar char="-"/>
            </a:pPr>
            <a:r>
              <a:rPr lang="en-US" sz="2300" dirty="0"/>
              <a:t>Other viruses such as herpes simplex virus (∼4%) and Epstein-Barr virus</a:t>
            </a:r>
          </a:p>
          <a:p>
            <a:pPr algn="just">
              <a:buFontTx/>
              <a:buChar char="-"/>
            </a:pPr>
            <a:r>
              <a:rPr lang="en-US" sz="2300" dirty="0"/>
              <a:t>Others</a:t>
            </a:r>
          </a:p>
        </p:txBody>
      </p:sp>
      <p:sp>
        <p:nvSpPr>
          <p:cNvPr id="4" name="Slide Number Placeholder 3"/>
          <p:cNvSpPr>
            <a:spLocks noGrp="1"/>
          </p:cNvSpPr>
          <p:nvPr>
            <p:ph type="sldNum" sz="quarter" idx="12"/>
          </p:nvPr>
        </p:nvSpPr>
        <p:spPr/>
        <p:txBody>
          <a:bodyPr/>
          <a:lstStyle/>
          <a:p>
            <a:fld id="{FA9739B7-29ED-4612-A1D5-7F47050F1066}" type="slidenum">
              <a:rPr lang="ar-JO" smtClean="0"/>
              <a:pPr/>
              <a:t>20</a:t>
            </a:fld>
            <a:endParaRPr lang="ar-JO"/>
          </a:p>
        </p:txBody>
      </p:sp>
      <p:sp>
        <p:nvSpPr>
          <p:cNvPr id="6" name="Title 1">
            <a:extLst>
              <a:ext uri="{FF2B5EF4-FFF2-40B4-BE49-F238E27FC236}">
                <a16:creationId xmlns:a16="http://schemas.microsoft.com/office/drawing/2014/main" id="{B717E7A1-E5CA-442A-A868-EF929D5103A6}"/>
              </a:ext>
            </a:extLst>
          </p:cNvPr>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300" b="1" dirty="0">
                <a:solidFill>
                  <a:srgbClr val="0070C0"/>
                </a:solidFill>
                <a:cs typeface="Times New Roman" pitchFamily="18" charset="0"/>
              </a:rPr>
              <a:t>Laboratory Diagnostics</a:t>
            </a:r>
            <a:r>
              <a:rPr lang="en-US" sz="4400" dirty="0">
                <a:solidFill>
                  <a:srgbClr val="212529"/>
                </a:solidFill>
                <a:latin typeface="Roboto"/>
              </a:rPr>
              <a:t> </a:t>
            </a:r>
            <a:endParaRPr kumimoji="0" lang="en-US" sz="4400" b="1" i="0" u="none" strike="noStrike" kern="1200" cap="none" spc="0" normalizeH="0" baseline="0" noProof="0" dirty="0">
              <a:ln>
                <a:noFill/>
              </a:ln>
              <a:solidFill>
                <a:srgbClr val="0070C0"/>
              </a:solidFill>
              <a:effectLst/>
              <a:uLnTx/>
              <a:uFillTx/>
              <a:latin typeface="+mj-lt"/>
              <a:ea typeface="+mj-ea"/>
              <a:cs typeface="Times New Roman" pitchFamily="18" charset="0"/>
            </a:endParaRPr>
          </a:p>
        </p:txBody>
      </p:sp>
    </p:spTree>
    <p:extLst>
      <p:ext uri="{BB962C8B-B14F-4D97-AF65-F5344CB8AC3E}">
        <p14:creationId xmlns:p14="http://schemas.microsoft.com/office/powerpoint/2010/main" val="1263587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1" end="1"/>
                                            </p:txEl>
                                          </p:spTgt>
                                        </p:tgtEl>
                                      </p:cBhvr>
                                    </p:animEffect>
                                  </p:childTnLst>
                                </p:cTn>
                              </p:par>
                              <p:par>
                                <p:cTn id="27" presetID="25" presetClass="entr" presetSubtype="0" fill="hold" nodeType="with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p:cTn id="29"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0"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1"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2"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3"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4"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5"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6" dur="1000" decel="50000">
                                          <p:stCondLst>
                                            <p:cond delay="0"/>
                                          </p:stCondLst>
                                        </p:cTn>
                                        <p:tgtEl>
                                          <p:spTgt spid="3">
                                            <p:txEl>
                                              <p:pRg st="2" end="2"/>
                                            </p:txEl>
                                          </p:spTgt>
                                        </p:tgtEl>
                                      </p:cBhvr>
                                    </p:animEffect>
                                  </p:childTnLst>
                                </p:cTn>
                              </p:par>
                              <p:par>
                                <p:cTn id="37" presetID="25" presetClass="entr" presetSubtype="0" fill="hold" nodeType="with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p:cTn id="39"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0"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1"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2"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3"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4"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5"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46" dur="1000" decel="50000">
                                          <p:stCondLst>
                                            <p:cond delay="0"/>
                                          </p:stCondLst>
                                        </p:cTn>
                                        <p:tgtEl>
                                          <p:spTgt spid="3">
                                            <p:txEl>
                                              <p:pRg st="3" end="3"/>
                                            </p:txEl>
                                          </p:spTgt>
                                        </p:tgtEl>
                                      </p:cBhvr>
                                    </p:animEffect>
                                  </p:childTnLst>
                                </p:cTn>
                              </p:par>
                              <p:par>
                                <p:cTn id="47" presetID="25" presetClass="entr" presetSubtype="0" fill="hold" nodeType="withEffect">
                                  <p:stCondLst>
                                    <p:cond delay="0"/>
                                  </p:stCondLst>
                                  <p:childTnLst>
                                    <p:set>
                                      <p:cBhvr>
                                        <p:cTn id="48" dur="1" fill="hold">
                                          <p:stCondLst>
                                            <p:cond delay="0"/>
                                          </p:stCondLst>
                                        </p:cTn>
                                        <p:tgtEl>
                                          <p:spTgt spid="3">
                                            <p:txEl>
                                              <p:pRg st="4" end="4"/>
                                            </p:txEl>
                                          </p:spTgt>
                                        </p:tgtEl>
                                        <p:attrNameLst>
                                          <p:attrName>style.visibility</p:attrName>
                                        </p:attrNameLst>
                                      </p:cBhvr>
                                      <p:to>
                                        <p:strVal val="visible"/>
                                      </p:to>
                                    </p:set>
                                    <p:anim calcmode="lin" valueType="num">
                                      <p:cBhvr>
                                        <p:cTn id="49"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50"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51"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2"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3"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54"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55"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56" dur="1000" decel="50000">
                                          <p:stCondLst>
                                            <p:cond delay="0"/>
                                          </p:stCondLst>
                                        </p:cTn>
                                        <p:tgtEl>
                                          <p:spTgt spid="3">
                                            <p:txEl>
                                              <p:pRg st="4" end="4"/>
                                            </p:txEl>
                                          </p:spTgt>
                                        </p:tgtEl>
                                      </p:cBhvr>
                                    </p:animEffect>
                                  </p:childTnLst>
                                </p:cTn>
                              </p:par>
                              <p:par>
                                <p:cTn id="57" presetID="25" presetClass="entr" presetSubtype="0" fill="hold" nodeType="withEffect">
                                  <p:stCondLst>
                                    <p:cond delay="0"/>
                                  </p:stCondLst>
                                  <p:childTnLst>
                                    <p:set>
                                      <p:cBhvr>
                                        <p:cTn id="58" dur="1" fill="hold">
                                          <p:stCondLst>
                                            <p:cond delay="0"/>
                                          </p:stCondLst>
                                        </p:cTn>
                                        <p:tgtEl>
                                          <p:spTgt spid="3">
                                            <p:txEl>
                                              <p:pRg st="5" end="5"/>
                                            </p:txEl>
                                          </p:spTgt>
                                        </p:tgtEl>
                                        <p:attrNameLst>
                                          <p:attrName>style.visibility</p:attrName>
                                        </p:attrNameLst>
                                      </p:cBhvr>
                                      <p:to>
                                        <p:strVal val="visible"/>
                                      </p:to>
                                    </p:set>
                                    <p:anim calcmode="lin" valueType="num">
                                      <p:cBhvr>
                                        <p:cTn id="59" dur="50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60" dur="50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61" dur="500" accel="50000" fill="hold">
                                          <p:stCondLst>
                                            <p:cond delay="50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62" dur="10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63" dur="50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64" dur="50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65" dur="500" accel="50000" fill="hold">
                                          <p:stCondLst>
                                            <p:cond delay="50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66" dur="1000" decel="50000">
                                          <p:stCondLst>
                                            <p:cond delay="0"/>
                                          </p:stCondLst>
                                        </p:cTn>
                                        <p:tgtEl>
                                          <p:spTgt spid="3">
                                            <p:txEl>
                                              <p:pRg st="5" end="5"/>
                                            </p:txEl>
                                          </p:spTgt>
                                        </p:tgtEl>
                                      </p:cBhvr>
                                    </p:animEffect>
                                  </p:childTnLst>
                                </p:cTn>
                              </p:par>
                              <p:par>
                                <p:cTn id="67" presetID="25" presetClass="entr" presetSubtype="0" fill="hold" nodeType="withEffect">
                                  <p:stCondLst>
                                    <p:cond delay="0"/>
                                  </p:stCondLst>
                                  <p:childTnLst>
                                    <p:set>
                                      <p:cBhvr>
                                        <p:cTn id="68" dur="1" fill="hold">
                                          <p:stCondLst>
                                            <p:cond delay="0"/>
                                          </p:stCondLst>
                                        </p:cTn>
                                        <p:tgtEl>
                                          <p:spTgt spid="3">
                                            <p:txEl>
                                              <p:pRg st="6" end="6"/>
                                            </p:txEl>
                                          </p:spTgt>
                                        </p:tgtEl>
                                        <p:attrNameLst>
                                          <p:attrName>style.visibility</p:attrName>
                                        </p:attrNameLst>
                                      </p:cBhvr>
                                      <p:to>
                                        <p:strVal val="visible"/>
                                      </p:to>
                                    </p:set>
                                    <p:anim calcmode="lin" valueType="num">
                                      <p:cBhvr>
                                        <p:cTn id="69" dur="500" decel="50000" fill="hold">
                                          <p:stCondLst>
                                            <p:cond delay="0"/>
                                          </p:stCondLst>
                                        </p:cTn>
                                        <p:tgtEl>
                                          <p:spTgt spid="3">
                                            <p:txEl>
                                              <p:pRg st="6" end="6"/>
                                            </p:txEl>
                                          </p:spTgt>
                                        </p:tgtEl>
                                        <p:attrNameLst>
                                          <p:attrName>style.rotation</p:attrName>
                                        </p:attrNameLst>
                                      </p:cBhvr>
                                      <p:tavLst>
                                        <p:tav tm="0">
                                          <p:val>
                                            <p:fltVal val="-90"/>
                                          </p:val>
                                        </p:tav>
                                        <p:tav tm="100000">
                                          <p:val>
                                            <p:fltVal val="0"/>
                                          </p:val>
                                        </p:tav>
                                      </p:tavLst>
                                    </p:anim>
                                    <p:anim calcmode="lin" valueType="num">
                                      <p:cBhvr>
                                        <p:cTn id="70" dur="500" decel="50000" fill="hold">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71" dur="500" accel="50000" fill="hold">
                                          <p:stCondLst>
                                            <p:cond delay="500"/>
                                          </p:stCondLst>
                                        </p:cTn>
                                        <p:tgtEl>
                                          <p:spTgt spid="3">
                                            <p:txEl>
                                              <p:pRg st="6" end="6"/>
                                            </p:txEl>
                                          </p:spTgt>
                                        </p:tgtEl>
                                        <p:attrNameLst>
                                          <p:attrName>ppt_w</p:attrName>
                                        </p:attrNameLst>
                                      </p:cBhvr>
                                      <p:tavLst>
                                        <p:tav tm="0">
                                          <p:val>
                                            <p:strVal val="#ppt_w*.05"/>
                                          </p:val>
                                        </p:tav>
                                        <p:tav tm="100000">
                                          <p:val>
                                            <p:strVal val="#ppt_w"/>
                                          </p:val>
                                        </p:tav>
                                      </p:tavLst>
                                    </p:anim>
                                    <p:anim calcmode="lin" valueType="num">
                                      <p:cBhvr>
                                        <p:cTn id="72" dur="10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73" dur="500" decel="50000" fill="hold">
                                          <p:stCondLst>
                                            <p:cond delay="0"/>
                                          </p:stCondLst>
                                        </p:cTn>
                                        <p:tgtEl>
                                          <p:spTgt spid="3">
                                            <p:txEl>
                                              <p:pRg st="6" end="6"/>
                                            </p:txEl>
                                          </p:spTgt>
                                        </p:tgtEl>
                                        <p:attrNameLst>
                                          <p:attrName>ppt_x</p:attrName>
                                        </p:attrNameLst>
                                      </p:cBhvr>
                                      <p:tavLst>
                                        <p:tav tm="0">
                                          <p:val>
                                            <p:strVal val="#ppt_x+.4"/>
                                          </p:val>
                                        </p:tav>
                                        <p:tav tm="100000">
                                          <p:val>
                                            <p:strVal val="#ppt_x"/>
                                          </p:val>
                                        </p:tav>
                                      </p:tavLst>
                                    </p:anim>
                                    <p:anim calcmode="lin" valueType="num">
                                      <p:cBhvr>
                                        <p:cTn id="74" dur="500" decel="50000" fill="hold">
                                          <p:stCondLst>
                                            <p:cond delay="0"/>
                                          </p:stCondLst>
                                        </p:cTn>
                                        <p:tgtEl>
                                          <p:spTgt spid="3">
                                            <p:txEl>
                                              <p:pRg st="6" end="6"/>
                                            </p:txEl>
                                          </p:spTgt>
                                        </p:tgtEl>
                                        <p:attrNameLst>
                                          <p:attrName>ppt_y</p:attrName>
                                        </p:attrNameLst>
                                      </p:cBhvr>
                                      <p:tavLst>
                                        <p:tav tm="0">
                                          <p:val>
                                            <p:strVal val="#ppt_y-.2"/>
                                          </p:val>
                                        </p:tav>
                                        <p:tav tm="100000">
                                          <p:val>
                                            <p:strVal val="#ppt_y+.1"/>
                                          </p:val>
                                        </p:tav>
                                      </p:tavLst>
                                    </p:anim>
                                    <p:anim calcmode="lin" valueType="num">
                                      <p:cBhvr>
                                        <p:cTn id="75" dur="500" accel="50000" fill="hold">
                                          <p:stCondLst>
                                            <p:cond delay="500"/>
                                          </p:stCondLst>
                                        </p:cTn>
                                        <p:tgtEl>
                                          <p:spTgt spid="3">
                                            <p:txEl>
                                              <p:pRg st="6" end="6"/>
                                            </p:txEl>
                                          </p:spTgt>
                                        </p:tgtEl>
                                        <p:attrNameLst>
                                          <p:attrName>ppt_y</p:attrName>
                                        </p:attrNameLst>
                                      </p:cBhvr>
                                      <p:tavLst>
                                        <p:tav tm="0">
                                          <p:val>
                                            <p:strVal val="#ppt_y+.1"/>
                                          </p:val>
                                        </p:tav>
                                        <p:tav tm="100000">
                                          <p:val>
                                            <p:strVal val="#ppt_y"/>
                                          </p:val>
                                        </p:tav>
                                      </p:tavLst>
                                    </p:anim>
                                    <p:animEffect transition="in" filter="fade">
                                      <p:cBhvr>
                                        <p:cTn id="76" dur="1000" decel="50000">
                                          <p:stCondLst>
                                            <p:cond delay="0"/>
                                          </p:stCondLst>
                                        </p:cTn>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Content Placeholder 2"/>
          <p:cNvSpPr>
            <a:spLocks noGrp="1"/>
          </p:cNvSpPr>
          <p:nvPr>
            <p:ph sz="quarter" idx="1"/>
          </p:nvPr>
        </p:nvSpPr>
        <p:spPr>
          <a:xfrm>
            <a:off x="142844" y="642918"/>
            <a:ext cx="8786874" cy="6500858"/>
          </a:xfrm>
        </p:spPr>
        <p:txBody>
          <a:bodyPr>
            <a:noAutofit/>
          </a:bodyPr>
          <a:lstStyle/>
          <a:p>
            <a:pPr marL="0" indent="-514350" algn="just">
              <a:buNone/>
            </a:pPr>
            <a:r>
              <a:rPr lang="en-US" altLang="zh-TW" sz="2000" b="1" dirty="0">
                <a:solidFill>
                  <a:srgbClr val="FF0000"/>
                </a:solidFill>
                <a:cs typeface="Times New Roman" pitchFamily="18" charset="0"/>
              </a:rPr>
              <a:t>Teatment should be started immediatley on clinical suscpesion of dihphthia  which includes:</a:t>
            </a:r>
          </a:p>
          <a:p>
            <a:pPr marL="0" indent="-514350" algn="just">
              <a:buFont typeface="+mj-lt"/>
              <a:buAutoNum type="arabicPeriod"/>
            </a:pPr>
            <a:r>
              <a:rPr lang="en-US" altLang="zh-TW" sz="2000" b="1" dirty="0">
                <a:cs typeface="Times New Roman" pitchFamily="18" charset="0"/>
              </a:rPr>
              <a:t>Antidiphtheric serum or ADS (antitoxin): the treatment of choice as it neutralizes the toxin.</a:t>
            </a:r>
          </a:p>
          <a:p>
            <a:pPr marL="0" indent="-514350" algn="just">
              <a:buFont typeface="+mj-lt"/>
              <a:buAutoNum type="arabicPeriod"/>
            </a:pPr>
            <a:endParaRPr lang="en-US" altLang="zh-TW" sz="1800" dirty="0">
              <a:cs typeface="Times New Roman" pitchFamily="18" charset="0"/>
            </a:endParaRPr>
          </a:p>
          <a:p>
            <a:pPr marL="0" indent="-514350" algn="just">
              <a:buFont typeface="+mj-lt"/>
              <a:buAutoNum type="arabicPeriod"/>
            </a:pPr>
            <a:endParaRPr lang="en-US" altLang="zh-TW" sz="1800" dirty="0">
              <a:cs typeface="Times New Roman" pitchFamily="18" charset="0"/>
            </a:endParaRPr>
          </a:p>
          <a:p>
            <a:pPr marL="0" indent="-514350" algn="just">
              <a:buFont typeface="+mj-lt"/>
              <a:buAutoNum type="arabicPeriod"/>
            </a:pPr>
            <a:endParaRPr lang="en-US" altLang="zh-TW" sz="1800" dirty="0">
              <a:cs typeface="Times New Roman" pitchFamily="18" charset="0"/>
            </a:endParaRPr>
          </a:p>
          <a:p>
            <a:pPr marL="0" indent="-514350" algn="just">
              <a:buFont typeface="+mj-lt"/>
              <a:buAutoNum type="arabicPeriod"/>
            </a:pPr>
            <a:endParaRPr lang="en-US" altLang="zh-TW" sz="1800" dirty="0">
              <a:cs typeface="Times New Roman" pitchFamily="18" charset="0"/>
            </a:endParaRPr>
          </a:p>
          <a:p>
            <a:pPr marL="0" indent="-514350" algn="just">
              <a:buFont typeface="+mj-lt"/>
              <a:buAutoNum type="arabicPeriod"/>
            </a:pPr>
            <a:endParaRPr lang="en-US" altLang="zh-TW" sz="1800" dirty="0">
              <a:cs typeface="Times New Roman" pitchFamily="18" charset="0"/>
            </a:endParaRPr>
          </a:p>
          <a:p>
            <a:pPr marL="0" indent="-514350" algn="just">
              <a:buFont typeface="+mj-lt"/>
              <a:buAutoNum type="arabicPeriod"/>
            </a:pPr>
            <a:endParaRPr lang="en-US" altLang="zh-TW" sz="1800" dirty="0">
              <a:cs typeface="Times New Roman" pitchFamily="18" charset="0"/>
            </a:endParaRPr>
          </a:p>
          <a:p>
            <a:pPr marL="0" indent="-514350" algn="just">
              <a:buFont typeface="+mj-lt"/>
              <a:buAutoNum type="arabicPeriod"/>
            </a:pPr>
            <a:endParaRPr lang="en-US" altLang="zh-TW" sz="1800" dirty="0">
              <a:cs typeface="Times New Roman" pitchFamily="18" charset="0"/>
            </a:endParaRPr>
          </a:p>
          <a:p>
            <a:pPr marL="0" indent="-514350" algn="just">
              <a:buFont typeface="+mj-lt"/>
              <a:buAutoNum type="arabicPeriod"/>
            </a:pPr>
            <a:r>
              <a:rPr lang="en-US" altLang="zh-TW" sz="1800" b="1" dirty="0">
                <a:cs typeface="Times New Roman" pitchFamily="18" charset="0"/>
              </a:rPr>
              <a:t>Maintenance of an open airway.</a:t>
            </a:r>
            <a:endParaRPr lang="en-US" altLang="zh-TW" sz="1800" b="1" dirty="0" err="1">
              <a:cs typeface="Times New Roman" pitchFamily="18" charset="0"/>
            </a:endParaRPr>
          </a:p>
          <a:p>
            <a:pPr marL="0" indent="-514350" algn="just">
              <a:buFont typeface="+mj-lt"/>
              <a:buAutoNum type="arabicPeriod"/>
            </a:pPr>
            <a:r>
              <a:rPr lang="en-US" altLang="zh-TW" sz="1800" b="1" dirty="0">
                <a:cs typeface="Times New Roman" pitchFamily="18" charset="0"/>
              </a:rPr>
              <a:t>Antimicrobial therapy:</a:t>
            </a:r>
          </a:p>
          <a:p>
            <a:pPr marL="514350" indent="-514350" algn="just">
              <a:buFont typeface="Wingdings" pitchFamily="2" charset="2"/>
              <a:buChar char="Ø"/>
            </a:pPr>
            <a:r>
              <a:rPr lang="en-US" sz="1800" dirty="0">
                <a:cs typeface="Times New Roman" pitchFamily="18" charset="0"/>
              </a:rPr>
              <a:t>Penicillin or Erythromycin is the drug of choice.</a:t>
            </a:r>
          </a:p>
          <a:p>
            <a:pPr marL="514350" indent="-514350" algn="just">
              <a:buFont typeface="Wingdings" pitchFamily="2" charset="2"/>
              <a:buChar char="Ø"/>
            </a:pPr>
            <a:r>
              <a:rPr lang="en-US" sz="1800" dirty="0">
                <a:cs typeface="Times New Roman" pitchFamily="18" charset="0"/>
              </a:rPr>
              <a:t>Elimination of the organism should be documented by negative results of at least </a:t>
            </a:r>
            <a:r>
              <a:rPr lang="en-US" sz="1800" u="sng" dirty="0">
                <a:cs typeface="Times New Roman" pitchFamily="18" charset="0"/>
              </a:rPr>
              <a:t>2 successive cultures </a:t>
            </a:r>
            <a:r>
              <a:rPr lang="en-US" sz="1800" dirty="0">
                <a:cs typeface="Times New Roman" pitchFamily="18" charset="0"/>
              </a:rPr>
              <a:t>of specimens from the nose and throat (or skin) obtained 24 hr apart after completion of therapy.</a:t>
            </a:r>
          </a:p>
          <a:p>
            <a:pPr marL="514350" indent="-514350" algn="just" eaLnBrk="1" hangingPunct="1">
              <a:buFont typeface="Wingdings" pitchFamily="2" charset="2"/>
              <a:buChar char="Ø"/>
            </a:pPr>
            <a:endParaRPr lang="en-US" sz="1800" dirty="0">
              <a:cs typeface="Times New Roman" pitchFamily="18" charset="0"/>
            </a:endParaRPr>
          </a:p>
        </p:txBody>
      </p:sp>
      <p:sp>
        <p:nvSpPr>
          <p:cNvPr id="4"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a:solidFill>
                  <a:srgbClr val="0070C0"/>
                </a:solidFill>
                <a:cs typeface="Times New Roman" pitchFamily="18" charset="0"/>
              </a:rPr>
              <a:t>Treatment</a:t>
            </a:r>
            <a:endParaRPr kumimoji="0" lang="en-US" sz="4400" b="1" i="0" u="none" strike="noStrike" kern="1200" cap="none" spc="0" normalizeH="0" baseline="0" noProof="0" dirty="0">
              <a:ln>
                <a:noFill/>
              </a:ln>
              <a:solidFill>
                <a:srgbClr val="0070C0"/>
              </a:solidFill>
              <a:effectLst/>
              <a:uLnTx/>
              <a:uFillTx/>
              <a:ea typeface="+mj-ea"/>
              <a:cs typeface="Times New Roman" pitchFamily="18" charset="0"/>
            </a:endParaRPr>
          </a:p>
        </p:txBody>
      </p:sp>
      <p:sp>
        <p:nvSpPr>
          <p:cNvPr id="6" name="Slide Number Placeholder 5"/>
          <p:cNvSpPr>
            <a:spLocks noGrp="1"/>
          </p:cNvSpPr>
          <p:nvPr>
            <p:ph type="sldNum" sz="quarter" idx="12"/>
          </p:nvPr>
        </p:nvSpPr>
        <p:spPr/>
        <p:txBody>
          <a:bodyPr/>
          <a:lstStyle/>
          <a:p>
            <a:fld id="{FA9739B7-29ED-4612-A1D5-7F47050F1066}" type="slidenum">
              <a:rPr lang="ar-JO" smtClean="0"/>
              <a:pPr/>
              <a:t>21</a:t>
            </a:fld>
            <a:endParaRPr lang="ar-JO"/>
          </a:p>
        </p:txBody>
      </p:sp>
      <p:graphicFrame>
        <p:nvGraphicFramePr>
          <p:cNvPr id="7" name="جدول 6"/>
          <p:cNvGraphicFramePr>
            <a:graphicFrameLocks noGrp="1"/>
          </p:cNvGraphicFramePr>
          <p:nvPr/>
        </p:nvGraphicFramePr>
        <p:xfrm>
          <a:off x="857224" y="2214554"/>
          <a:ext cx="7072362" cy="1483360"/>
        </p:xfrm>
        <a:graphic>
          <a:graphicData uri="http://schemas.openxmlformats.org/drawingml/2006/table">
            <a:tbl>
              <a:tblPr rtl="1" firstRow="1" bandRow="1">
                <a:tableStyleId>{5940675A-B579-460E-94D1-54222C63F5DA}</a:tableStyleId>
              </a:tblPr>
              <a:tblGrid>
                <a:gridCol w="3578920">
                  <a:extLst>
                    <a:ext uri="{9D8B030D-6E8A-4147-A177-3AD203B41FA5}">
                      <a16:colId xmlns:a16="http://schemas.microsoft.com/office/drawing/2014/main" val="20000"/>
                    </a:ext>
                  </a:extLst>
                </a:gridCol>
                <a:gridCol w="3493442">
                  <a:extLst>
                    <a:ext uri="{9D8B030D-6E8A-4147-A177-3AD203B41FA5}">
                      <a16:colId xmlns:a16="http://schemas.microsoft.com/office/drawing/2014/main" val="20001"/>
                    </a:ext>
                  </a:extLst>
                </a:gridCol>
              </a:tblGrid>
              <a:tr h="370840">
                <a:tc>
                  <a:txBody>
                    <a:bodyPr/>
                    <a:lstStyle/>
                    <a:p>
                      <a:pPr algn="ctr" rtl="1"/>
                      <a:r>
                        <a:rPr lang="en-US" b="1" dirty="0"/>
                        <a:t>Dose of ADS</a:t>
                      </a:r>
                      <a:endParaRPr lang="ar-SA" b="1" dirty="0"/>
                    </a:p>
                  </a:txBody>
                  <a:tcPr/>
                </a:tc>
                <a:tc>
                  <a:txBody>
                    <a:bodyPr/>
                    <a:lstStyle/>
                    <a:p>
                      <a:pPr algn="ctr" rtl="1"/>
                      <a:r>
                        <a:rPr lang="en-US" b="1" dirty="0"/>
                        <a:t>Stage</a:t>
                      </a:r>
                      <a:r>
                        <a:rPr lang="en-US" b="1" baseline="0" dirty="0"/>
                        <a:t> of infection</a:t>
                      </a:r>
                      <a:endParaRPr lang="ar-SA" b="1" dirty="0"/>
                    </a:p>
                  </a:txBody>
                  <a:tcPr/>
                </a:tc>
                <a:extLst>
                  <a:ext uri="{0D108BD9-81ED-4DB2-BD59-A6C34878D82A}">
                    <a16:rowId xmlns:a16="http://schemas.microsoft.com/office/drawing/2014/main" val="10000"/>
                  </a:ext>
                </a:extLst>
              </a:tr>
              <a:tr h="370840">
                <a:tc>
                  <a:txBody>
                    <a:bodyPr/>
                    <a:lstStyle/>
                    <a:p>
                      <a:pPr rtl="1"/>
                      <a:r>
                        <a:rPr lang="en-US" dirty="0"/>
                        <a:t>20,000-40,000</a:t>
                      </a:r>
                      <a:r>
                        <a:rPr lang="en-US" baseline="0" dirty="0"/>
                        <a:t> units</a:t>
                      </a:r>
                      <a:endParaRPr lang="ar-SA" dirty="0"/>
                    </a:p>
                  </a:txBody>
                  <a:tcPr/>
                </a:tc>
                <a:tc>
                  <a:txBody>
                    <a:bodyPr/>
                    <a:lstStyle/>
                    <a:p>
                      <a:pPr rtl="1"/>
                      <a:r>
                        <a:rPr lang="en-US" dirty="0"/>
                        <a:t>Mild,</a:t>
                      </a:r>
                      <a:r>
                        <a:rPr lang="en-US" baseline="0" dirty="0"/>
                        <a:t> early pharyngeal cases</a:t>
                      </a:r>
                      <a:endParaRPr lang="ar-SA" dirty="0"/>
                    </a:p>
                  </a:txBody>
                  <a:tcPr/>
                </a:tc>
                <a:extLst>
                  <a:ext uri="{0D108BD9-81ED-4DB2-BD59-A6C34878D82A}">
                    <a16:rowId xmlns:a16="http://schemas.microsoft.com/office/drawing/2014/main" val="10001"/>
                  </a:ext>
                </a:extLst>
              </a:tr>
              <a:tr h="370840">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dirty="0"/>
                        <a:t>40,000-60,000</a:t>
                      </a:r>
                      <a:r>
                        <a:rPr lang="en-US" baseline="0" dirty="0"/>
                        <a:t> units</a:t>
                      </a:r>
                      <a:endParaRPr lang="ar-SA" dirty="0"/>
                    </a:p>
                  </a:txBody>
                  <a:tcPr/>
                </a:tc>
                <a:tc>
                  <a:txBody>
                    <a:bodyPr/>
                    <a:lstStyle/>
                    <a:p>
                      <a:pPr rtl="1"/>
                      <a:r>
                        <a:rPr lang="en-US" dirty="0"/>
                        <a:t>Moderately</a:t>
                      </a:r>
                      <a:r>
                        <a:rPr lang="en-US" baseline="0" dirty="0"/>
                        <a:t> sever cases </a:t>
                      </a:r>
                      <a:endParaRPr lang="ar-SA" dirty="0"/>
                    </a:p>
                  </a:txBody>
                  <a:tcPr/>
                </a:tc>
                <a:extLst>
                  <a:ext uri="{0D108BD9-81ED-4DB2-BD59-A6C34878D82A}">
                    <a16:rowId xmlns:a16="http://schemas.microsoft.com/office/drawing/2014/main" val="10002"/>
                  </a:ext>
                </a:extLst>
              </a:tr>
              <a:tr h="370840">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dirty="0"/>
                        <a:t>80,000-1,00,000</a:t>
                      </a:r>
                      <a:r>
                        <a:rPr lang="en-US" baseline="0" dirty="0"/>
                        <a:t> units</a:t>
                      </a:r>
                      <a:endParaRPr lang="ar-SA" dirty="0"/>
                    </a:p>
                  </a:txBody>
                  <a:tcPr/>
                </a:tc>
                <a:tc>
                  <a:txBody>
                    <a:bodyPr/>
                    <a:lstStyle/>
                    <a:p>
                      <a:pPr rtl="1"/>
                      <a:r>
                        <a:rPr lang="en-US" dirty="0"/>
                        <a:t> Sever, extensive or late cases </a:t>
                      </a:r>
                      <a:endParaRPr lang="ar-SA" dirty="0"/>
                    </a:p>
                  </a:txBody>
                  <a:tcPr/>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26627">
                                            <p:txEl>
                                              <p:pRg st="1" end="1"/>
                                            </p:txEl>
                                          </p:spTgt>
                                        </p:tgtEl>
                                        <p:attrNameLst>
                                          <p:attrName>style.visibility</p:attrName>
                                        </p:attrNameLst>
                                      </p:cBhvr>
                                      <p:to>
                                        <p:strVal val="visible"/>
                                      </p:to>
                                    </p:set>
                                    <p:anim calcmode="lin" valueType="num">
                                      <p:cBhvr>
                                        <p:cTn id="7" dur="500" decel="50000" fill="hold">
                                          <p:stCondLst>
                                            <p:cond delay="0"/>
                                          </p:stCondLst>
                                        </p:cTn>
                                        <p:tgtEl>
                                          <p:spTgt spid="26627">
                                            <p:txEl>
                                              <p:pRg st="1" end="1"/>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6627">
                                            <p:txEl>
                                              <p:pRg st="1" end="1"/>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6627">
                                            <p:txEl>
                                              <p:pRg st="1" end="1"/>
                                            </p:txEl>
                                          </p:spTgt>
                                        </p:tgtEl>
                                        <p:attrNameLst>
                                          <p:attrName>ppt_w</p:attrName>
                                        </p:attrNameLst>
                                      </p:cBhvr>
                                      <p:tavLst>
                                        <p:tav tm="0">
                                          <p:val>
                                            <p:strVal val="#ppt_w*.05"/>
                                          </p:val>
                                        </p:tav>
                                        <p:tav tm="100000">
                                          <p:val>
                                            <p:strVal val="#ppt_w"/>
                                          </p:val>
                                        </p:tav>
                                      </p:tavLst>
                                    </p:anim>
                                    <p:anim calcmode="lin" valueType="num">
                                      <p:cBhvr>
                                        <p:cTn id="10" dur="1000" fill="hold"/>
                                        <p:tgtEl>
                                          <p:spTgt spid="26627">
                                            <p:txEl>
                                              <p:pRg st="1" end="1"/>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6627">
                                            <p:txEl>
                                              <p:pRg st="1" end="1"/>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6627">
                                            <p:txEl>
                                              <p:pRg st="1" end="1"/>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6627">
                                            <p:txEl>
                                              <p:pRg st="1" end="1"/>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6627">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9" presetClass="entr" presetSubtype="0" accel="10000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20"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21"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22"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627">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6627">
                                            <p:txEl>
                                              <p:pRg st="10" end="1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6627">
                                            <p:txEl>
                                              <p:pRg st="11" end="1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6627">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Content Placeholder 2"/>
          <p:cNvSpPr>
            <a:spLocks noGrp="1"/>
          </p:cNvSpPr>
          <p:nvPr>
            <p:ph sz="quarter" idx="1"/>
          </p:nvPr>
        </p:nvSpPr>
        <p:spPr>
          <a:xfrm>
            <a:off x="142844" y="785794"/>
            <a:ext cx="8786874" cy="5643578"/>
          </a:xfrm>
        </p:spPr>
        <p:txBody>
          <a:bodyPr>
            <a:normAutofit/>
          </a:bodyPr>
          <a:lstStyle/>
          <a:p>
            <a:pPr marL="514350" indent="-514350" algn="just" eaLnBrk="1" hangingPunct="1">
              <a:buNone/>
            </a:pPr>
            <a:r>
              <a:rPr lang="en-US" sz="2800" b="1" dirty="0">
                <a:solidFill>
                  <a:schemeClr val="accent2">
                    <a:lumMod val="75000"/>
                  </a:schemeClr>
                </a:solidFill>
                <a:cs typeface="Times New Roman" pitchFamily="18" charset="0"/>
              </a:rPr>
              <a:t>Types of vaccine:</a:t>
            </a:r>
          </a:p>
          <a:p>
            <a:pPr marL="514350" indent="-514350" algn="just" eaLnBrk="1" hangingPunct="1">
              <a:buFont typeface="+mj-lt"/>
              <a:buAutoNum type="arabicPeriod"/>
            </a:pPr>
            <a:r>
              <a:rPr lang="en-US" sz="2400" dirty="0">
                <a:cs typeface="Times New Roman" pitchFamily="18" charset="0"/>
              </a:rPr>
              <a:t>Single vaccine: Diphtheria toxoid</a:t>
            </a:r>
          </a:p>
          <a:p>
            <a:pPr marL="514350" indent="-514350" algn="just" eaLnBrk="1" hangingPunct="1">
              <a:buFont typeface="+mj-lt"/>
              <a:buAutoNum type="arabicPeriod"/>
            </a:pPr>
            <a:r>
              <a:rPr lang="en-US" sz="2400" dirty="0">
                <a:cs typeface="Times New Roman" pitchFamily="18" charset="0"/>
              </a:rPr>
              <a:t>Combined vaccine: various vaccine available are</a:t>
            </a:r>
          </a:p>
          <a:p>
            <a:pPr marL="914400" lvl="1" indent="-514350" algn="just">
              <a:buFont typeface="Wingdings" pitchFamily="2" charset="2"/>
              <a:buChar char="q"/>
            </a:pPr>
            <a:r>
              <a:rPr lang="en-US" sz="2000" dirty="0">
                <a:cs typeface="Times New Roman" pitchFamily="18" charset="0"/>
              </a:rPr>
              <a:t>DPT: Contains DT (diphtheria toxoid), P (pertussis whole cell), and TT (tetanus toxoid). It is the vaccine of choice for infants.</a:t>
            </a:r>
            <a:r>
              <a:rPr lang="en-US" sz="2000" b="1" dirty="0">
                <a:solidFill>
                  <a:srgbClr val="FF0000"/>
                </a:solidFill>
                <a:cs typeface="Times New Roman" pitchFamily="18" charset="0"/>
              </a:rPr>
              <a:t>(why).</a:t>
            </a:r>
          </a:p>
          <a:p>
            <a:pPr marL="1314450" lvl="2" indent="-514350" algn="just">
              <a:buFont typeface="Wingdings" pitchFamily="2" charset="2"/>
              <a:buChar char="q"/>
            </a:pPr>
            <a:r>
              <a:rPr lang="en-US" sz="2000" dirty="0">
                <a:solidFill>
                  <a:srgbClr val="FF0000"/>
                </a:solidFill>
                <a:cs typeface="Times New Roman" pitchFamily="18" charset="0"/>
              </a:rPr>
              <a:t>Pertussis  in this vaccine which is used as a whole cell acts as an adjuvant whih increases the immunogenecity of DT and TT.</a:t>
            </a:r>
            <a:endParaRPr lang="en-US" sz="2000" b="1" dirty="0">
              <a:solidFill>
                <a:srgbClr val="FF0000"/>
              </a:solidFill>
              <a:cs typeface="Times New Roman" pitchFamily="18" charset="0"/>
            </a:endParaRPr>
          </a:p>
          <a:p>
            <a:pPr marL="914400" lvl="1" indent="-514350" algn="just">
              <a:buFont typeface="Wingdings" pitchFamily="2" charset="2"/>
              <a:buChar char="q"/>
            </a:pPr>
            <a:r>
              <a:rPr lang="en-US" sz="2000" dirty="0" err="1">
                <a:cs typeface="Times New Roman" pitchFamily="18" charset="0"/>
              </a:rPr>
              <a:t>DaPT</a:t>
            </a:r>
            <a:r>
              <a:rPr lang="en-US" sz="2000" dirty="0">
                <a:cs typeface="Times New Roman" pitchFamily="18" charset="0"/>
              </a:rPr>
              <a:t>: Contains DT, TT, and acellular pertussis (</a:t>
            </a:r>
            <a:r>
              <a:rPr lang="en-US" sz="2000" dirty="0" err="1">
                <a:cs typeface="Times New Roman" pitchFamily="18" charset="0"/>
              </a:rPr>
              <a:t>aP</a:t>
            </a:r>
            <a:r>
              <a:rPr lang="en-US" sz="2000" dirty="0">
                <a:cs typeface="Times New Roman" pitchFamily="18" charset="0"/>
              </a:rPr>
              <a:t>).</a:t>
            </a:r>
          </a:p>
          <a:p>
            <a:pPr marL="914400" lvl="1" indent="-514350" algn="just">
              <a:buFont typeface="Wingdings" pitchFamily="2" charset="2"/>
              <a:buChar char="q"/>
            </a:pPr>
            <a:r>
              <a:rPr lang="en-US" sz="2000" dirty="0">
                <a:cs typeface="Times New Roman" pitchFamily="18" charset="0"/>
              </a:rPr>
              <a:t>DT: Contains DT and TT</a:t>
            </a:r>
          </a:p>
          <a:p>
            <a:pPr marL="914400" lvl="1" indent="-514350" algn="just">
              <a:buFont typeface="Wingdings" pitchFamily="2" charset="2"/>
              <a:buChar char="q"/>
            </a:pPr>
            <a:r>
              <a:rPr lang="en-US" sz="2000" dirty="0" err="1">
                <a:cs typeface="Times New Roman" pitchFamily="18" charset="0"/>
              </a:rPr>
              <a:t>dT</a:t>
            </a:r>
            <a:r>
              <a:rPr lang="en-US" sz="2000" dirty="0">
                <a:cs typeface="Times New Roman" pitchFamily="18" charset="0"/>
              </a:rPr>
              <a:t>: Contains TT and adult dose diphtheria toxoid (d) </a:t>
            </a:r>
          </a:p>
          <a:p>
            <a:pPr marL="914400" lvl="1" indent="-514350" algn="just">
              <a:buNone/>
            </a:pPr>
            <a:r>
              <a:rPr lang="en-US" sz="2000" b="1" dirty="0">
                <a:cs typeface="Times New Roman" pitchFamily="18" charset="0"/>
              </a:rPr>
              <a:t>Note</a:t>
            </a:r>
            <a:r>
              <a:rPr lang="en-US" sz="2000" dirty="0">
                <a:cs typeface="Times New Roman" pitchFamily="18" charset="0"/>
              </a:rPr>
              <a:t>: adult dose diphtheria toxoid is given to adults more than 12 years old </a:t>
            </a:r>
          </a:p>
          <a:p>
            <a:pPr marL="914400" lvl="1" indent="-514350" algn="just">
              <a:buNone/>
            </a:pPr>
            <a:endParaRPr lang="en-US" sz="2000" b="1" dirty="0">
              <a:cs typeface="Times New Roman" pitchFamily="18" charset="0"/>
            </a:endParaRPr>
          </a:p>
          <a:p>
            <a:pPr marL="0" lvl="1" indent="-514350" algn="just">
              <a:buNone/>
            </a:pPr>
            <a:r>
              <a:rPr lang="en-US" sz="2000" b="1" dirty="0">
                <a:cs typeface="Times New Roman" pitchFamily="18" charset="0"/>
              </a:rPr>
              <a:t>Protective titer:</a:t>
            </a:r>
          </a:p>
          <a:p>
            <a:pPr marL="0" lvl="1" indent="-514350" algn="just">
              <a:buNone/>
            </a:pPr>
            <a:r>
              <a:rPr lang="en-US" sz="2000" dirty="0">
                <a:cs typeface="Times New Roman" pitchFamily="18" charset="0"/>
              </a:rPr>
              <a:t>Following vaccination, an antitoxin titer of ≥0.1 unit/ml is said to protective</a:t>
            </a:r>
          </a:p>
          <a:p>
            <a:pPr marL="914400" lvl="1" indent="-514350" algn="just">
              <a:buNone/>
            </a:pPr>
            <a:endParaRPr lang="en-US" sz="2000" dirty="0">
              <a:cs typeface="Times New Roman" pitchFamily="18" charset="0"/>
            </a:endParaRPr>
          </a:p>
        </p:txBody>
      </p:sp>
      <p:sp>
        <p:nvSpPr>
          <p:cNvPr id="4"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a:solidFill>
                  <a:srgbClr val="0070C0"/>
                </a:solidFill>
                <a:cs typeface="Times New Roman" pitchFamily="18" charset="0"/>
              </a:rPr>
              <a:t>Vaccination</a:t>
            </a:r>
            <a:endParaRPr kumimoji="0" lang="en-US" sz="4400" b="1" i="0" u="none" strike="noStrike" kern="1200" cap="none" spc="0" normalizeH="0" baseline="0" noProof="0" dirty="0">
              <a:ln>
                <a:noFill/>
              </a:ln>
              <a:solidFill>
                <a:srgbClr val="0070C0"/>
              </a:solidFill>
              <a:effectLst/>
              <a:uLnTx/>
              <a:uFillTx/>
              <a:ea typeface="+mj-ea"/>
              <a:cs typeface="Times New Roman" pitchFamily="18" charset="0"/>
            </a:endParaRPr>
          </a:p>
        </p:txBody>
      </p:sp>
      <p:sp>
        <p:nvSpPr>
          <p:cNvPr id="6" name="Slide Number Placeholder 5"/>
          <p:cNvSpPr>
            <a:spLocks noGrp="1"/>
          </p:cNvSpPr>
          <p:nvPr>
            <p:ph type="sldNum" sz="quarter" idx="12"/>
          </p:nvPr>
        </p:nvSpPr>
        <p:spPr/>
        <p:txBody>
          <a:bodyPr/>
          <a:lstStyle/>
          <a:p>
            <a:fld id="{FA9739B7-29ED-4612-A1D5-7F47050F1066}" type="slidenum">
              <a:rPr lang="ar-JO" smtClean="0"/>
              <a:pPr/>
              <a:t>22</a:t>
            </a:fld>
            <a:endParaRPr lang="ar-JO"/>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Management Patients in whom diphtheria is suspected </a:t>
            </a:r>
            <a:br>
              <a:rPr lang="en-US" b="1" dirty="0"/>
            </a:br>
            <a:endParaRPr lang="en-US" dirty="0"/>
          </a:p>
        </p:txBody>
      </p:sp>
      <p:sp>
        <p:nvSpPr>
          <p:cNvPr id="3" name="Content Placeholder 2"/>
          <p:cNvSpPr>
            <a:spLocks noGrp="1"/>
          </p:cNvSpPr>
          <p:nvPr>
            <p:ph idx="1"/>
          </p:nvPr>
        </p:nvSpPr>
        <p:spPr>
          <a:xfrm>
            <a:off x="142844" y="1357298"/>
            <a:ext cx="8643998" cy="4525963"/>
          </a:xfrm>
        </p:spPr>
        <p:txBody>
          <a:bodyPr>
            <a:normAutofit fontScale="92500" lnSpcReduction="10000"/>
          </a:bodyPr>
          <a:lstStyle/>
          <a:p>
            <a:pPr algn="just"/>
            <a:r>
              <a:rPr lang="en-US" dirty="0"/>
              <a:t>Should be hospitalized in respiratory isolation rooms, with close monitoring of cardiac and respiratory function. </a:t>
            </a:r>
          </a:p>
          <a:p>
            <a:pPr algn="just"/>
            <a:r>
              <a:rPr lang="en-US" dirty="0"/>
              <a:t>A cardiac workup is recommended to assess the possibility of myocarditis. </a:t>
            </a:r>
          </a:p>
          <a:p>
            <a:pPr algn="just"/>
            <a:r>
              <a:rPr lang="en-US" dirty="0"/>
              <a:t>In patients with extensive pseudomembranes,  possibility a tracheostomy or intubation will be required.</a:t>
            </a:r>
          </a:p>
          <a:p>
            <a:pPr algn="just"/>
            <a:r>
              <a:rPr lang="en-US" dirty="0"/>
              <a:t>In some settings, pseudomembranes can be removed surgically. </a:t>
            </a:r>
          </a:p>
        </p:txBody>
      </p:sp>
      <p:sp>
        <p:nvSpPr>
          <p:cNvPr id="4" name="Slide Number Placeholder 3"/>
          <p:cNvSpPr>
            <a:spLocks noGrp="1"/>
          </p:cNvSpPr>
          <p:nvPr>
            <p:ph type="sldNum" sz="quarter" idx="12"/>
          </p:nvPr>
        </p:nvSpPr>
        <p:spPr/>
        <p:txBody>
          <a:bodyPr/>
          <a:lstStyle/>
          <a:p>
            <a:fld id="{FA9739B7-29ED-4612-A1D5-7F47050F1066}" type="slidenum">
              <a:rPr lang="ar-JO" smtClean="0"/>
              <a:pPr/>
              <a:t>23</a:t>
            </a:fld>
            <a:endParaRPr lang="ar-JO"/>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 calcmode="lin" valueType="num">
                                      <p:cBhvr>
                                        <p:cTn id="31"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34"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3">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 calcmode="lin" valueType="num">
                                      <p:cBhvr>
                                        <p:cTn id="43"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46"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3">
                                            <p:txEl>
                                              <p:pRg st="2" end="2"/>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nodeType="click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 calcmode="lin" valueType="num">
                                      <p:cBhvr>
                                        <p:cTn id="55"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56"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57"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58"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59"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60"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61"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62" dur="1000" decel="50000">
                                          <p:stCondLst>
                                            <p:cond delay="0"/>
                                          </p:stCondLst>
                                        </p:cTn>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3018" y="214290"/>
            <a:ext cx="7186634" cy="928694"/>
          </a:xfrm>
        </p:spPr>
        <p:txBody>
          <a:bodyPr>
            <a:normAutofit/>
          </a:bodyPr>
          <a:lstStyle/>
          <a:p>
            <a:r>
              <a:rPr lang="en-US" b="1" dirty="0">
                <a:solidFill>
                  <a:srgbClr val="FF0000"/>
                </a:solidFill>
              </a:rPr>
              <a:t>Communicability</a:t>
            </a:r>
          </a:p>
        </p:txBody>
      </p:sp>
      <p:sp>
        <p:nvSpPr>
          <p:cNvPr id="3" name="Content Placeholder 2"/>
          <p:cNvSpPr>
            <a:spLocks noGrp="1"/>
          </p:cNvSpPr>
          <p:nvPr>
            <p:ph idx="1"/>
          </p:nvPr>
        </p:nvSpPr>
        <p:spPr>
          <a:xfrm>
            <a:off x="214282" y="1142984"/>
            <a:ext cx="8715436" cy="4525963"/>
          </a:xfrm>
        </p:spPr>
        <p:txBody>
          <a:bodyPr>
            <a:normAutofit lnSpcReduction="10000"/>
          </a:bodyPr>
          <a:lstStyle/>
          <a:p>
            <a:pPr algn="just"/>
            <a:r>
              <a:rPr lang="en-US" dirty="0"/>
              <a:t>Transmission may occur as long as virulent bacilli are present in discharges and lesions.</a:t>
            </a:r>
          </a:p>
          <a:p>
            <a:pPr algn="just"/>
            <a:r>
              <a:rPr lang="en-US" dirty="0"/>
              <a:t>The time is variable, but without antibiotics, organisms usually persist 2 weeks or less and seldom more than 4 weeks.</a:t>
            </a:r>
          </a:p>
          <a:p>
            <a:pPr algn="just"/>
            <a:r>
              <a:rPr lang="en-US" dirty="0"/>
              <a:t>Chronic carriers may shed organisms for 6 months or more.</a:t>
            </a:r>
          </a:p>
          <a:p>
            <a:pPr algn="just"/>
            <a:r>
              <a:rPr lang="en-US" dirty="0"/>
              <a:t>Effective antibiotic therapy promptly terminates shedding.</a:t>
            </a:r>
          </a:p>
          <a:p>
            <a:pPr algn="just"/>
            <a:endParaRPr lang="en-US" dirty="0"/>
          </a:p>
        </p:txBody>
      </p:sp>
      <p:sp>
        <p:nvSpPr>
          <p:cNvPr id="4" name="Slide Number Placeholder 3"/>
          <p:cNvSpPr>
            <a:spLocks noGrp="1"/>
          </p:cNvSpPr>
          <p:nvPr>
            <p:ph type="sldNum" sz="quarter" idx="12"/>
          </p:nvPr>
        </p:nvSpPr>
        <p:spPr/>
        <p:txBody>
          <a:bodyPr/>
          <a:lstStyle/>
          <a:p>
            <a:fld id="{FA9739B7-29ED-4612-A1D5-7F47050F1066}" type="slidenum">
              <a:rPr lang="ar-JO" smtClean="0"/>
              <a:pPr/>
              <a:t>24</a:t>
            </a:fld>
            <a:endParaRPr lang="ar-JO"/>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p:cTn id="3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512" y="178799"/>
            <a:ext cx="3096344" cy="369881"/>
          </a:xfrm>
        </p:spPr>
        <p:txBody>
          <a:bodyPr>
            <a:normAutofit fontScale="90000"/>
          </a:bodyPr>
          <a:lstStyle/>
          <a:p>
            <a:r>
              <a:rPr lang="en-US" dirty="0"/>
              <a:t>Case study </a:t>
            </a:r>
            <a:endParaRPr lang="ar-JO" dirty="0"/>
          </a:p>
        </p:txBody>
      </p:sp>
      <p:sp>
        <p:nvSpPr>
          <p:cNvPr id="3" name="Subtitle 2"/>
          <p:cNvSpPr>
            <a:spLocks noGrp="1"/>
          </p:cNvSpPr>
          <p:nvPr>
            <p:ph type="subTitle" idx="1"/>
          </p:nvPr>
        </p:nvSpPr>
        <p:spPr>
          <a:xfrm>
            <a:off x="683568" y="4365104"/>
            <a:ext cx="8136904" cy="2246769"/>
          </a:xfrm>
          <a:solidFill>
            <a:schemeClr val="bg1">
              <a:lumMod val="85000"/>
            </a:schemeClr>
          </a:solidFill>
          <a:ln>
            <a:solidFill>
              <a:schemeClr val="tx1"/>
            </a:solidFill>
          </a:ln>
        </p:spPr>
        <p:txBody>
          <a:bodyPr wrap="square">
            <a:spAutoFit/>
          </a:bodyPr>
          <a:lstStyle/>
          <a:p>
            <a:pPr algn="just"/>
            <a:r>
              <a:rPr lang="en-US" sz="2000" dirty="0">
                <a:solidFill>
                  <a:schemeClr val="tx1"/>
                </a:solidFill>
              </a:rPr>
              <a:t>On day 10 of the infection, the child's condition worsened. He became increasingly lethargic; developed respiratory distress on the day of admission. On examination, 38.9</a:t>
            </a:r>
            <a:r>
              <a:rPr lang="en-US" sz="2000" dirty="0">
                <a:solidFill>
                  <a:schemeClr val="tx1"/>
                </a:solidFill>
                <a:latin typeface="Calibri"/>
              </a:rPr>
              <a:t>⁰</a:t>
            </a:r>
            <a:r>
              <a:rPr lang="en-US" sz="2000" dirty="0">
                <a:solidFill>
                  <a:schemeClr val="tx1"/>
                </a:solidFill>
              </a:rPr>
              <a:t>C, had an exudate in the posterior pharynx that was described as yellowish, and thick membrane which bled when scraped and removed. The patient’s medical history revealed that he had received no immunizations. The patient was admitted to hospital. Diagnosis and   treated for diphtheria.</a:t>
            </a:r>
            <a:endParaRPr lang="ar-JO" sz="2000" dirty="0">
              <a:solidFill>
                <a:schemeClr val="tx1"/>
              </a:solidFill>
            </a:endParaRPr>
          </a:p>
        </p:txBody>
      </p:sp>
      <p:sp>
        <p:nvSpPr>
          <p:cNvPr id="4" name="Rectangle 3"/>
          <p:cNvSpPr/>
          <p:nvPr/>
        </p:nvSpPr>
        <p:spPr>
          <a:xfrm>
            <a:off x="627187" y="692696"/>
            <a:ext cx="8063599" cy="1938992"/>
          </a:xfrm>
          <a:prstGeom prst="rect">
            <a:avLst/>
          </a:prstGeom>
          <a:solidFill>
            <a:schemeClr val="bg1">
              <a:lumMod val="85000"/>
            </a:schemeClr>
          </a:solidFill>
          <a:ln>
            <a:solidFill>
              <a:schemeClr val="tx1"/>
            </a:solidFill>
          </a:ln>
        </p:spPr>
        <p:txBody>
          <a:bodyPr wrap="square">
            <a:spAutoFit/>
          </a:bodyPr>
          <a:lstStyle/>
          <a:p>
            <a:pPr algn="just" rtl="0">
              <a:buFont typeface="Wingdings" pitchFamily="2" charset="2"/>
              <a:buChar char="§"/>
            </a:pPr>
            <a:r>
              <a:rPr lang="en-US" sz="2000" dirty="0"/>
              <a:t> A 2 year old child experienced an upper respiratory infection.</a:t>
            </a:r>
          </a:p>
          <a:p>
            <a:pPr algn="just" rtl="0">
              <a:buFont typeface="Wingdings" pitchFamily="2" charset="2"/>
              <a:buChar char="§"/>
            </a:pPr>
            <a:r>
              <a:rPr lang="en-US" sz="2000" dirty="0"/>
              <a:t> He had anorexia and fatigue.</a:t>
            </a:r>
          </a:p>
          <a:p>
            <a:pPr algn="just" rtl="0">
              <a:buFont typeface="Wingdings" pitchFamily="2" charset="2"/>
              <a:buChar char="§"/>
            </a:pPr>
            <a:r>
              <a:rPr lang="en-US" sz="2000" dirty="0"/>
              <a:t> The patient was seen in the emergency room. He had a fever of 39.9°C.</a:t>
            </a:r>
          </a:p>
          <a:p>
            <a:pPr algn="just" rtl="0">
              <a:buFont typeface="Wingdings" pitchFamily="2" charset="2"/>
              <a:buChar char="§"/>
            </a:pPr>
            <a:r>
              <a:rPr lang="en-US" sz="2000" dirty="0"/>
              <a:t>Physical examination revealed a clear chest, exudative pharyngitis, and bilaterally enlarged cervical lymph nodes.</a:t>
            </a:r>
          </a:p>
          <a:p>
            <a:pPr algn="just" rtl="0">
              <a:buFont typeface="Wingdings" pitchFamily="2" charset="2"/>
              <a:buChar char="§"/>
            </a:pPr>
            <a:r>
              <a:rPr lang="en-US" sz="2000" dirty="0"/>
              <a:t>A throat culture was taken and the child given a course of penicillin. </a:t>
            </a:r>
          </a:p>
        </p:txBody>
      </p:sp>
      <p:sp>
        <p:nvSpPr>
          <p:cNvPr id="5" name="Rectangle 4"/>
          <p:cNvSpPr/>
          <p:nvPr/>
        </p:nvSpPr>
        <p:spPr>
          <a:xfrm>
            <a:off x="611560" y="3244914"/>
            <a:ext cx="8136904" cy="400110"/>
          </a:xfrm>
          <a:prstGeom prst="rect">
            <a:avLst/>
          </a:prstGeom>
          <a:solidFill>
            <a:schemeClr val="bg1">
              <a:lumMod val="85000"/>
            </a:schemeClr>
          </a:solidFill>
          <a:ln>
            <a:solidFill>
              <a:schemeClr val="tx1"/>
            </a:solidFill>
          </a:ln>
        </p:spPr>
        <p:txBody>
          <a:bodyPr wrap="square">
            <a:spAutoFit/>
          </a:bodyPr>
          <a:lstStyle/>
          <a:p>
            <a:pPr algn="just" rtl="0"/>
            <a:r>
              <a:rPr lang="en-US" sz="2000" dirty="0"/>
              <a:t>It was noted that the throat culture had not grown any group A streptococci</a:t>
            </a:r>
          </a:p>
        </p:txBody>
      </p:sp>
      <p:sp>
        <p:nvSpPr>
          <p:cNvPr id="6" name="Down Arrow 5"/>
          <p:cNvSpPr/>
          <p:nvPr/>
        </p:nvSpPr>
        <p:spPr>
          <a:xfrm>
            <a:off x="4427984" y="2636912"/>
            <a:ext cx="432048" cy="504587"/>
          </a:xfrm>
          <a:prstGeom prst="downArrow">
            <a:avLst/>
          </a:prstGeom>
          <a:solidFill>
            <a:schemeClr val="tx2"/>
          </a:solidFill>
          <a:ln>
            <a:solidFill>
              <a:schemeClr val="tx1"/>
            </a:solidFill>
          </a:ln>
        </p:spPr>
        <p:txBody>
          <a:bodyPr wrap="square">
            <a:spAutoFit/>
          </a:bodyPr>
          <a:lstStyle/>
          <a:p>
            <a:pPr algn="just" rtl="0">
              <a:buFont typeface="Wingdings" pitchFamily="2" charset="2"/>
              <a:buChar char="§"/>
            </a:pPr>
            <a:endParaRPr lang="en-US" sz="2000" dirty="0">
              <a:solidFill>
                <a:schemeClr val="tx1"/>
              </a:solidFill>
            </a:endParaRPr>
          </a:p>
        </p:txBody>
      </p:sp>
      <p:sp>
        <p:nvSpPr>
          <p:cNvPr id="7" name="Down Arrow 6"/>
          <p:cNvSpPr/>
          <p:nvPr/>
        </p:nvSpPr>
        <p:spPr>
          <a:xfrm>
            <a:off x="4427984" y="3788509"/>
            <a:ext cx="432048" cy="504587"/>
          </a:xfrm>
          <a:prstGeom prst="downArrow">
            <a:avLst/>
          </a:prstGeom>
          <a:solidFill>
            <a:schemeClr val="tx2"/>
          </a:solidFill>
          <a:ln>
            <a:solidFill>
              <a:schemeClr val="tx1"/>
            </a:solidFill>
          </a:ln>
        </p:spPr>
        <p:txBody>
          <a:bodyPr wrap="square">
            <a:spAutoFit/>
          </a:bodyPr>
          <a:lstStyle/>
          <a:p>
            <a:pPr algn="just" rtl="0">
              <a:buFont typeface="Wingdings" pitchFamily="2" charset="2"/>
              <a:buChar char="§"/>
            </a:pPr>
            <a:endParaRPr lang="en-US" sz="2000" dirty="0">
              <a:solidFill>
                <a:schemeClr val="tx1"/>
              </a:solidFill>
            </a:endParaRPr>
          </a:p>
        </p:txBody>
      </p:sp>
      <p:sp>
        <p:nvSpPr>
          <p:cNvPr id="9" name="Slide Number Placeholder 8"/>
          <p:cNvSpPr>
            <a:spLocks noGrp="1"/>
          </p:cNvSpPr>
          <p:nvPr>
            <p:ph type="sldNum" sz="quarter" idx="12"/>
          </p:nvPr>
        </p:nvSpPr>
        <p:spPr>
          <a:xfrm>
            <a:off x="6553200" y="6520259"/>
            <a:ext cx="2133600" cy="365125"/>
          </a:xfrm>
        </p:spPr>
        <p:txBody>
          <a:bodyPr/>
          <a:lstStyle/>
          <a:p>
            <a:fld id="{FA9739B7-29ED-4612-A1D5-7F47050F1066}" type="slidenum">
              <a:rPr lang="ar-JO" smtClean="0"/>
              <a:pPr/>
              <a:t>25</a:t>
            </a:fld>
            <a:endParaRPr lang="ar-JO" dirty="0"/>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to="" calcmode="lin" valueType="num">
                                      <p:cBhvr>
                                        <p:cTn id="17" dur="1" fill="hold"/>
                                        <p:tgtEl>
                                          <p:spTgt spid="6"/>
                                        </p:tgtEl>
                                        <p:attrNameLst>
                                          <p:attrName/>
                                        </p:attrNameLst>
                                      </p:cBhvr>
                                    </p:anim>
                                  </p:childTnLst>
                                </p:cTn>
                              </p:par>
                              <p:par>
                                <p:cTn id="18" presetID="24" presetClass="entr" presetSubtype="0" fill="hold" grpId="0" nodeType="withEffect">
                                  <p:stCondLst>
                                    <p:cond delay="0"/>
                                  </p:stCondLst>
                                  <p:childTnLst>
                                    <p:set>
                                      <p:cBhvr>
                                        <p:cTn id="19" dur="1" fill="hold">
                                          <p:stCondLst>
                                            <p:cond delay="0"/>
                                          </p:stCondLst>
                                        </p:cTn>
                                        <p:tgtEl>
                                          <p:spTgt spid="5"/>
                                        </p:tgtEl>
                                        <p:attrNameLst>
                                          <p:attrName>style.visibility</p:attrName>
                                        </p:attrNameLst>
                                      </p:cBhvr>
                                      <p:to>
                                        <p:strVal val="visible"/>
                                      </p:to>
                                    </p:set>
                                    <p:anim to="" calcmode="lin" valueType="num">
                                      <p:cBhvr>
                                        <p:cTn id="20" dur="1" fill="hold"/>
                                        <p:tgtEl>
                                          <p:spTgt spid="5"/>
                                        </p:tgtEl>
                                        <p:attrNameLst>
                                          <p:attrName/>
                                        </p:attrNameLst>
                                      </p:cBhvr>
                                    </p:anim>
                                  </p:childTnLst>
                                </p:cTn>
                              </p:par>
                            </p:childTnLst>
                          </p:cTn>
                        </p:par>
                      </p:childTnLst>
                    </p:cTn>
                  </p:par>
                  <p:par>
                    <p:cTn id="21" fill="hold">
                      <p:stCondLst>
                        <p:cond delay="indefinite"/>
                      </p:stCondLst>
                      <p:childTnLst>
                        <p:par>
                          <p:cTn id="22" fill="hold">
                            <p:stCondLst>
                              <p:cond delay="0"/>
                            </p:stCondLst>
                            <p:childTnLst>
                              <p:par>
                                <p:cTn id="23" presetID="24"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to="" calcmode="lin" valueType="num">
                                      <p:cBhvr>
                                        <p:cTn id="25" dur="1" fill="hold"/>
                                        <p:tgtEl>
                                          <p:spTgt spid="7"/>
                                        </p:tgtEl>
                                        <p:attrNameLst>
                                          <p:attrName/>
                                        </p:attrNameLst>
                                      </p:cBhvr>
                                    </p:anim>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bg/>
                                          </p:spTgt>
                                        </p:tgtEl>
                                        <p:attrNameLst>
                                          <p:attrName>style.visibility</p:attrName>
                                        </p:attrNameLst>
                                      </p:cBhvr>
                                      <p:to>
                                        <p:strVal val="visible"/>
                                      </p:to>
                                    </p:set>
                                    <p:animEffect transition="in" filter="blinds(horizontal)">
                                      <p:cBhvr>
                                        <p:cTn id="30" dur="500"/>
                                        <p:tgtEl>
                                          <p:spTgt spid="3">
                                            <p:bg/>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0" end="0"/>
                                            </p:txEl>
                                          </p:spTgt>
                                        </p:tgtEl>
                                        <p:attrNameLst>
                                          <p:attrName>style.visibility</p:attrName>
                                        </p:attrNameLst>
                                      </p:cBhvr>
                                      <p:to>
                                        <p:strVal val="visible"/>
                                      </p:to>
                                    </p:set>
                                    <p:animEffect transition="in" filter="blinds(horizontal)">
                                      <p:cBhvr>
                                        <p:cTn id="3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P spid="4" grpId="0" animBg="1"/>
      <p:bldP spid="5" grpId="0" animBg="1"/>
      <p:bldP spid="6" grpId="0" animBg="1"/>
      <p:bldP spid="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778D3-E928-4592-9DA3-230991B44CAF}"/>
              </a:ext>
            </a:extLst>
          </p:cNvPr>
          <p:cNvSpPr>
            <a:spLocks noGrp="1"/>
          </p:cNvSpPr>
          <p:nvPr>
            <p:ph type="title"/>
          </p:nvPr>
        </p:nvSpPr>
        <p:spPr>
          <a:xfrm>
            <a:off x="454821" y="2420888"/>
            <a:ext cx="8229600" cy="1143000"/>
          </a:xfrm>
        </p:spPr>
        <p:txBody>
          <a:bodyPr>
            <a:normAutofit/>
          </a:bodyPr>
          <a:lstStyle/>
          <a:p>
            <a:r>
              <a:rPr lang="en-US" sz="6600" dirty="0"/>
              <a:t>Thank You </a:t>
            </a:r>
          </a:p>
        </p:txBody>
      </p:sp>
      <p:sp>
        <p:nvSpPr>
          <p:cNvPr id="4" name="Slide Number Placeholder 3">
            <a:extLst>
              <a:ext uri="{FF2B5EF4-FFF2-40B4-BE49-F238E27FC236}">
                <a16:creationId xmlns:a16="http://schemas.microsoft.com/office/drawing/2014/main" id="{E34D87B1-E807-45CB-BCF6-82B5A1813E24}"/>
              </a:ext>
            </a:extLst>
          </p:cNvPr>
          <p:cNvSpPr>
            <a:spLocks noGrp="1"/>
          </p:cNvSpPr>
          <p:nvPr>
            <p:ph type="sldNum" sz="quarter" idx="12"/>
          </p:nvPr>
        </p:nvSpPr>
        <p:spPr/>
        <p:txBody>
          <a:bodyPr/>
          <a:lstStyle/>
          <a:p>
            <a:fld id="{FA9739B7-29ED-4612-A1D5-7F47050F1066}" type="slidenum">
              <a:rPr lang="ar-JO" smtClean="0"/>
              <a:pPr/>
              <a:t>26</a:t>
            </a:fld>
            <a:endParaRPr lang="ar-JO"/>
          </a:p>
        </p:txBody>
      </p:sp>
    </p:spTree>
    <p:extLst>
      <p:ext uri="{BB962C8B-B14F-4D97-AF65-F5344CB8AC3E}">
        <p14:creationId xmlns:p14="http://schemas.microsoft.com/office/powerpoint/2010/main" val="3692475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572264" y="6492875"/>
            <a:ext cx="2133600" cy="365125"/>
          </a:xfrm>
        </p:spPr>
        <p:txBody>
          <a:bodyPr/>
          <a:lstStyle/>
          <a:p>
            <a:fld id="{FA9739B7-29ED-4612-A1D5-7F47050F1066}" type="slidenum">
              <a:rPr lang="ar-JO" smtClean="0"/>
              <a:pPr/>
              <a:t>3</a:t>
            </a:fld>
            <a:endParaRPr lang="ar-JO" dirty="0"/>
          </a:p>
        </p:txBody>
      </p:sp>
      <p:pic>
        <p:nvPicPr>
          <p:cNvPr id="6" name="Picture 3"/>
          <p:cNvPicPr>
            <a:picLocks noChangeAspect="1" noChangeArrowheads="1"/>
          </p:cNvPicPr>
          <p:nvPr/>
        </p:nvPicPr>
        <p:blipFill>
          <a:blip r:embed="rId3" cstate="print"/>
          <a:srcRect/>
          <a:stretch>
            <a:fillRect/>
          </a:stretch>
        </p:blipFill>
        <p:spPr bwMode="auto">
          <a:xfrm>
            <a:off x="637027" y="1804043"/>
            <a:ext cx="2934841" cy="3125155"/>
          </a:xfrm>
          <a:prstGeom prst="rect">
            <a:avLst/>
          </a:prstGeom>
          <a:noFill/>
          <a:ln w="9525">
            <a:noFill/>
            <a:miter lim="800000"/>
            <a:headEnd/>
            <a:tailEnd/>
          </a:ln>
        </p:spPr>
      </p:pic>
      <p:pic>
        <p:nvPicPr>
          <p:cNvPr id="7" name="Picture 2"/>
          <p:cNvPicPr>
            <a:picLocks noChangeAspect="1" noChangeArrowheads="1"/>
          </p:cNvPicPr>
          <p:nvPr/>
        </p:nvPicPr>
        <p:blipFill>
          <a:blip r:embed="rId4" cstate="print"/>
          <a:srcRect/>
          <a:stretch>
            <a:fillRect/>
          </a:stretch>
        </p:blipFill>
        <p:spPr bwMode="auto">
          <a:xfrm>
            <a:off x="500034" y="167296"/>
            <a:ext cx="1571636" cy="1485519"/>
          </a:xfrm>
          <a:prstGeom prst="rect">
            <a:avLst/>
          </a:prstGeom>
          <a:noFill/>
          <a:ln w="9525">
            <a:noFill/>
            <a:miter lim="800000"/>
            <a:headEnd/>
            <a:tailEnd/>
          </a:ln>
          <a:effectLst/>
        </p:spPr>
      </p:pic>
      <p:sp>
        <p:nvSpPr>
          <p:cNvPr id="8" name="Rectangle 7"/>
          <p:cNvSpPr/>
          <p:nvPr/>
        </p:nvSpPr>
        <p:spPr>
          <a:xfrm>
            <a:off x="1094231" y="1310304"/>
            <a:ext cx="2061783" cy="523220"/>
          </a:xfrm>
          <a:prstGeom prst="rect">
            <a:avLst/>
          </a:prstGeom>
        </p:spPr>
        <p:txBody>
          <a:bodyPr wrap="none">
            <a:spAutoFit/>
          </a:bodyPr>
          <a:lstStyle/>
          <a:p>
            <a:r>
              <a:rPr lang="en-US" sz="2800" b="1" dirty="0">
                <a:solidFill>
                  <a:srgbClr val="0070C0"/>
                </a:solidFill>
                <a:latin typeface="Calibri" pitchFamily="34" charset="0"/>
              </a:rPr>
              <a:t>Clubbed end</a:t>
            </a:r>
            <a:endParaRPr lang="ar-JO" sz="2000" b="1" dirty="0">
              <a:solidFill>
                <a:srgbClr val="0070C0"/>
              </a:solidFill>
            </a:endParaRPr>
          </a:p>
        </p:txBody>
      </p:sp>
      <p:pic>
        <p:nvPicPr>
          <p:cNvPr id="2051" name="Picture 3"/>
          <p:cNvPicPr>
            <a:picLocks noChangeAspect="1" noChangeArrowheads="1"/>
          </p:cNvPicPr>
          <p:nvPr/>
        </p:nvPicPr>
        <p:blipFill>
          <a:blip r:embed="rId5" cstate="print"/>
          <a:srcRect/>
          <a:stretch>
            <a:fillRect/>
          </a:stretch>
        </p:blipFill>
        <p:spPr bwMode="auto">
          <a:xfrm>
            <a:off x="4857752" y="867492"/>
            <a:ext cx="3857652" cy="3857652"/>
          </a:xfrm>
          <a:prstGeom prst="rect">
            <a:avLst/>
          </a:prstGeom>
          <a:noFill/>
          <a:ln w="9525">
            <a:noFill/>
            <a:miter lim="800000"/>
            <a:headEnd/>
            <a:tailEnd/>
          </a:ln>
          <a:effectLst/>
        </p:spPr>
      </p:pic>
      <p:sp>
        <p:nvSpPr>
          <p:cNvPr id="10" name="Rectangle 9"/>
          <p:cNvSpPr/>
          <p:nvPr/>
        </p:nvSpPr>
        <p:spPr>
          <a:xfrm>
            <a:off x="2857488" y="0"/>
            <a:ext cx="2871299" cy="584775"/>
          </a:xfrm>
          <a:prstGeom prst="rect">
            <a:avLst/>
          </a:prstGeom>
        </p:spPr>
        <p:txBody>
          <a:bodyPr wrap="none">
            <a:spAutoFit/>
          </a:bodyPr>
          <a:lstStyle/>
          <a:p>
            <a:r>
              <a:rPr lang="en-US" sz="3200" b="1" dirty="0">
                <a:solidFill>
                  <a:srgbClr val="FF0000"/>
                </a:solidFill>
              </a:rPr>
              <a:t>Corynebacteria </a:t>
            </a:r>
          </a:p>
        </p:txBody>
      </p:sp>
      <p:sp>
        <p:nvSpPr>
          <p:cNvPr id="11" name="Rectangle 10"/>
          <p:cNvSpPr/>
          <p:nvPr/>
        </p:nvSpPr>
        <p:spPr>
          <a:xfrm>
            <a:off x="4945957" y="428604"/>
            <a:ext cx="3055067" cy="523220"/>
          </a:xfrm>
          <a:prstGeom prst="rect">
            <a:avLst/>
          </a:prstGeom>
        </p:spPr>
        <p:txBody>
          <a:bodyPr wrap="none">
            <a:spAutoFit/>
          </a:bodyPr>
          <a:lstStyle/>
          <a:p>
            <a:r>
              <a:rPr lang="en-US" sz="2800" b="1" dirty="0">
                <a:solidFill>
                  <a:srgbClr val="0070C0"/>
                </a:solidFill>
                <a:latin typeface="Calibri" pitchFamily="34" charset="0"/>
              </a:rPr>
              <a:t>Chinese characters </a:t>
            </a:r>
          </a:p>
        </p:txBody>
      </p:sp>
      <p:pic>
        <p:nvPicPr>
          <p:cNvPr id="9" name="Picture 2" descr="Image result for wooden palisade"/>
          <p:cNvPicPr>
            <a:picLocks noChangeAspect="1" noChangeArrowheads="1"/>
          </p:cNvPicPr>
          <p:nvPr/>
        </p:nvPicPr>
        <p:blipFill>
          <a:blip r:embed="rId6" cstate="print"/>
          <a:srcRect/>
          <a:stretch>
            <a:fillRect/>
          </a:stretch>
        </p:blipFill>
        <p:spPr bwMode="auto">
          <a:xfrm>
            <a:off x="5119718" y="5000636"/>
            <a:ext cx="2558862" cy="1708041"/>
          </a:xfrm>
          <a:prstGeom prst="rect">
            <a:avLst/>
          </a:prstGeom>
          <a:noFill/>
        </p:spPr>
      </p:pic>
      <p:sp>
        <p:nvSpPr>
          <p:cNvPr id="12" name="TextBox 11"/>
          <p:cNvSpPr txBox="1"/>
          <p:nvPr/>
        </p:nvSpPr>
        <p:spPr>
          <a:xfrm>
            <a:off x="7741740" y="5643578"/>
            <a:ext cx="973664" cy="369332"/>
          </a:xfrm>
          <a:prstGeom prst="rect">
            <a:avLst/>
          </a:prstGeom>
          <a:noFill/>
        </p:spPr>
        <p:txBody>
          <a:bodyPr wrap="none" rtlCol="0">
            <a:spAutoFit/>
          </a:bodyPr>
          <a:lstStyle/>
          <a:p>
            <a:r>
              <a:rPr lang="en-US" b="1" dirty="0"/>
              <a:t>Palisade</a:t>
            </a:r>
          </a:p>
        </p:txBody>
      </p:sp>
      <p:sp>
        <p:nvSpPr>
          <p:cNvPr id="13" name="Rectangle 12"/>
          <p:cNvSpPr/>
          <p:nvPr/>
        </p:nvSpPr>
        <p:spPr>
          <a:xfrm>
            <a:off x="285720" y="5072074"/>
            <a:ext cx="4214842" cy="1631216"/>
          </a:xfrm>
          <a:prstGeom prst="rect">
            <a:avLst/>
          </a:prstGeom>
        </p:spPr>
        <p:txBody>
          <a:bodyPr wrap="square">
            <a:spAutoFit/>
          </a:bodyPr>
          <a:lstStyle/>
          <a:p>
            <a:pPr algn="just" rtl="0">
              <a:defRPr/>
            </a:pPr>
            <a:r>
              <a:rPr lang="en-US" sz="2000" b="1" dirty="0"/>
              <a:t>Volutin granules:  a storage form of complexed inorganic polyphosphate granules which serves as food reserves</a:t>
            </a:r>
          </a:p>
          <a:p>
            <a:pPr algn="just" rtl="0">
              <a:defRPr/>
            </a:pPr>
            <a:endParaRPr lang="en-US" sz="2000" b="1" dirty="0"/>
          </a:p>
        </p:txBody>
      </p:sp>
      <p:cxnSp>
        <p:nvCxnSpPr>
          <p:cNvPr id="15" name="Straight Arrow Connector 14"/>
          <p:cNvCxnSpPr/>
          <p:nvPr/>
        </p:nvCxnSpPr>
        <p:spPr>
          <a:xfrm rot="5400000" flipH="1" flipV="1">
            <a:off x="535753" y="4750603"/>
            <a:ext cx="500066" cy="142876"/>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down)">
                                      <p:cBhvr>
                                        <p:cTn id="22" dur="580">
                                          <p:stCondLst>
                                            <p:cond delay="0"/>
                                          </p:stCondLst>
                                        </p:cTn>
                                        <p:tgtEl>
                                          <p:spTgt spid="11"/>
                                        </p:tgtEl>
                                      </p:cBhvr>
                                    </p:animEffect>
                                    <p:anim calcmode="lin" valueType="num">
                                      <p:cBhvr>
                                        <p:cTn id="23"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28" dur="26">
                                          <p:stCondLst>
                                            <p:cond delay="650"/>
                                          </p:stCondLst>
                                        </p:cTn>
                                        <p:tgtEl>
                                          <p:spTgt spid="11"/>
                                        </p:tgtEl>
                                      </p:cBhvr>
                                      <p:to x="100000" y="60000"/>
                                    </p:animScale>
                                    <p:animScale>
                                      <p:cBhvr>
                                        <p:cTn id="29" dur="166" decel="50000">
                                          <p:stCondLst>
                                            <p:cond delay="676"/>
                                          </p:stCondLst>
                                        </p:cTn>
                                        <p:tgtEl>
                                          <p:spTgt spid="11"/>
                                        </p:tgtEl>
                                      </p:cBhvr>
                                      <p:to x="100000" y="100000"/>
                                    </p:animScale>
                                    <p:animScale>
                                      <p:cBhvr>
                                        <p:cTn id="30" dur="26">
                                          <p:stCondLst>
                                            <p:cond delay="1312"/>
                                          </p:stCondLst>
                                        </p:cTn>
                                        <p:tgtEl>
                                          <p:spTgt spid="11"/>
                                        </p:tgtEl>
                                      </p:cBhvr>
                                      <p:to x="100000" y="80000"/>
                                    </p:animScale>
                                    <p:animScale>
                                      <p:cBhvr>
                                        <p:cTn id="31" dur="166" decel="50000">
                                          <p:stCondLst>
                                            <p:cond delay="1338"/>
                                          </p:stCondLst>
                                        </p:cTn>
                                        <p:tgtEl>
                                          <p:spTgt spid="11"/>
                                        </p:tgtEl>
                                      </p:cBhvr>
                                      <p:to x="100000" y="100000"/>
                                    </p:animScale>
                                    <p:animScale>
                                      <p:cBhvr>
                                        <p:cTn id="32" dur="26">
                                          <p:stCondLst>
                                            <p:cond delay="1642"/>
                                          </p:stCondLst>
                                        </p:cTn>
                                        <p:tgtEl>
                                          <p:spTgt spid="11"/>
                                        </p:tgtEl>
                                      </p:cBhvr>
                                      <p:to x="100000" y="90000"/>
                                    </p:animScale>
                                    <p:animScale>
                                      <p:cBhvr>
                                        <p:cTn id="33" dur="166" decel="50000">
                                          <p:stCondLst>
                                            <p:cond delay="1668"/>
                                          </p:stCondLst>
                                        </p:cTn>
                                        <p:tgtEl>
                                          <p:spTgt spid="11"/>
                                        </p:tgtEl>
                                      </p:cBhvr>
                                      <p:to x="100000" y="100000"/>
                                    </p:animScale>
                                    <p:animScale>
                                      <p:cBhvr>
                                        <p:cTn id="34" dur="26">
                                          <p:stCondLst>
                                            <p:cond delay="1808"/>
                                          </p:stCondLst>
                                        </p:cTn>
                                        <p:tgtEl>
                                          <p:spTgt spid="11"/>
                                        </p:tgtEl>
                                      </p:cBhvr>
                                      <p:to x="100000" y="95000"/>
                                    </p:animScale>
                                    <p:animScale>
                                      <p:cBhvr>
                                        <p:cTn id="35" dur="166" decel="50000">
                                          <p:stCondLst>
                                            <p:cond delay="1834"/>
                                          </p:stCondLst>
                                        </p:cTn>
                                        <p:tgtEl>
                                          <p:spTgt spid="11"/>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26" presetClass="entr" presetSubtype="0" fill="hold" nodeType="clickEffect">
                                  <p:stCondLst>
                                    <p:cond delay="0"/>
                                  </p:stCondLst>
                                  <p:childTnLst>
                                    <p:set>
                                      <p:cBhvr>
                                        <p:cTn id="39" dur="1" fill="hold">
                                          <p:stCondLst>
                                            <p:cond delay="0"/>
                                          </p:stCondLst>
                                        </p:cTn>
                                        <p:tgtEl>
                                          <p:spTgt spid="2051"/>
                                        </p:tgtEl>
                                        <p:attrNameLst>
                                          <p:attrName>style.visibility</p:attrName>
                                        </p:attrNameLst>
                                      </p:cBhvr>
                                      <p:to>
                                        <p:strVal val="visible"/>
                                      </p:to>
                                    </p:set>
                                    <p:animEffect transition="in" filter="wipe(down)">
                                      <p:cBhvr>
                                        <p:cTn id="40" dur="580">
                                          <p:stCondLst>
                                            <p:cond delay="0"/>
                                          </p:stCondLst>
                                        </p:cTn>
                                        <p:tgtEl>
                                          <p:spTgt spid="2051"/>
                                        </p:tgtEl>
                                      </p:cBhvr>
                                    </p:animEffect>
                                    <p:anim calcmode="lin" valueType="num">
                                      <p:cBhvr>
                                        <p:cTn id="41" dur="1822" tmFilter="0,0; 0.14,0.36; 0.43,0.73; 0.71,0.91; 1.0,1.0">
                                          <p:stCondLst>
                                            <p:cond delay="0"/>
                                          </p:stCondLst>
                                        </p:cTn>
                                        <p:tgtEl>
                                          <p:spTgt spid="2051"/>
                                        </p:tgtEl>
                                        <p:attrNameLst>
                                          <p:attrName>ppt_x</p:attrName>
                                        </p:attrNameLst>
                                      </p:cBhvr>
                                      <p:tavLst>
                                        <p:tav tm="0">
                                          <p:val>
                                            <p:strVal val="#ppt_x-0.25"/>
                                          </p:val>
                                        </p:tav>
                                        <p:tav tm="100000">
                                          <p:val>
                                            <p:strVal val="#ppt_x"/>
                                          </p:val>
                                        </p:tav>
                                      </p:tavLst>
                                    </p:anim>
                                    <p:anim calcmode="lin" valueType="num">
                                      <p:cBhvr>
                                        <p:cTn id="42" dur="664" tmFilter="0.0,0.0; 0.25,0.07; 0.50,0.2; 0.75,0.467; 1.0,1.0">
                                          <p:stCondLst>
                                            <p:cond delay="0"/>
                                          </p:stCondLst>
                                        </p:cTn>
                                        <p:tgtEl>
                                          <p:spTgt spid="2051"/>
                                        </p:tgtEl>
                                        <p:attrNameLst>
                                          <p:attrName>ppt_y</p:attrName>
                                        </p:attrNameLst>
                                      </p:cBhvr>
                                      <p:tavLst>
                                        <p:tav tm="0" fmla="#ppt_y-sin(pi*$)/3">
                                          <p:val>
                                            <p:fltVal val="0.5"/>
                                          </p:val>
                                        </p:tav>
                                        <p:tav tm="100000">
                                          <p:val>
                                            <p:fltVal val="1"/>
                                          </p:val>
                                        </p:tav>
                                      </p:tavLst>
                                    </p:anim>
                                    <p:anim calcmode="lin" valueType="num">
                                      <p:cBhvr>
                                        <p:cTn id="43" dur="664" tmFilter="0, 0; 0.125,0.2665; 0.25,0.4; 0.375,0.465; 0.5,0.5;  0.625,0.535; 0.75,0.6; 0.875,0.7335; 1,1">
                                          <p:stCondLst>
                                            <p:cond delay="664"/>
                                          </p:stCondLst>
                                        </p:cTn>
                                        <p:tgtEl>
                                          <p:spTgt spid="2051"/>
                                        </p:tgtEl>
                                        <p:attrNameLst>
                                          <p:attrName>ppt_y</p:attrName>
                                        </p:attrNameLst>
                                      </p:cBhvr>
                                      <p:tavLst>
                                        <p:tav tm="0" fmla="#ppt_y-sin(pi*$)/9">
                                          <p:val>
                                            <p:fltVal val="0"/>
                                          </p:val>
                                        </p:tav>
                                        <p:tav tm="100000">
                                          <p:val>
                                            <p:fltVal val="1"/>
                                          </p:val>
                                        </p:tav>
                                      </p:tavLst>
                                    </p:anim>
                                    <p:anim calcmode="lin" valueType="num">
                                      <p:cBhvr>
                                        <p:cTn id="44" dur="332" tmFilter="0, 0; 0.125,0.2665; 0.25,0.4; 0.375,0.465; 0.5,0.5;  0.625,0.535; 0.75,0.6; 0.875,0.7335; 1,1">
                                          <p:stCondLst>
                                            <p:cond delay="1324"/>
                                          </p:stCondLst>
                                        </p:cTn>
                                        <p:tgtEl>
                                          <p:spTgt spid="2051"/>
                                        </p:tgtEl>
                                        <p:attrNameLst>
                                          <p:attrName>ppt_y</p:attrName>
                                        </p:attrNameLst>
                                      </p:cBhvr>
                                      <p:tavLst>
                                        <p:tav tm="0" fmla="#ppt_y-sin(pi*$)/27">
                                          <p:val>
                                            <p:fltVal val="0"/>
                                          </p:val>
                                        </p:tav>
                                        <p:tav tm="100000">
                                          <p:val>
                                            <p:fltVal val="1"/>
                                          </p:val>
                                        </p:tav>
                                      </p:tavLst>
                                    </p:anim>
                                    <p:anim calcmode="lin" valueType="num">
                                      <p:cBhvr>
                                        <p:cTn id="45" dur="164" tmFilter="0, 0; 0.125,0.2665; 0.25,0.4; 0.375,0.465; 0.5,0.5;  0.625,0.535; 0.75,0.6; 0.875,0.7335; 1,1">
                                          <p:stCondLst>
                                            <p:cond delay="1656"/>
                                          </p:stCondLst>
                                        </p:cTn>
                                        <p:tgtEl>
                                          <p:spTgt spid="2051"/>
                                        </p:tgtEl>
                                        <p:attrNameLst>
                                          <p:attrName>ppt_y</p:attrName>
                                        </p:attrNameLst>
                                      </p:cBhvr>
                                      <p:tavLst>
                                        <p:tav tm="0" fmla="#ppt_y-sin(pi*$)/81">
                                          <p:val>
                                            <p:fltVal val="0"/>
                                          </p:val>
                                        </p:tav>
                                        <p:tav tm="100000">
                                          <p:val>
                                            <p:fltVal val="1"/>
                                          </p:val>
                                        </p:tav>
                                      </p:tavLst>
                                    </p:anim>
                                    <p:animScale>
                                      <p:cBhvr>
                                        <p:cTn id="46" dur="26">
                                          <p:stCondLst>
                                            <p:cond delay="650"/>
                                          </p:stCondLst>
                                        </p:cTn>
                                        <p:tgtEl>
                                          <p:spTgt spid="2051"/>
                                        </p:tgtEl>
                                      </p:cBhvr>
                                      <p:to x="100000" y="60000"/>
                                    </p:animScale>
                                    <p:animScale>
                                      <p:cBhvr>
                                        <p:cTn id="47" dur="166" decel="50000">
                                          <p:stCondLst>
                                            <p:cond delay="676"/>
                                          </p:stCondLst>
                                        </p:cTn>
                                        <p:tgtEl>
                                          <p:spTgt spid="2051"/>
                                        </p:tgtEl>
                                      </p:cBhvr>
                                      <p:to x="100000" y="100000"/>
                                    </p:animScale>
                                    <p:animScale>
                                      <p:cBhvr>
                                        <p:cTn id="48" dur="26">
                                          <p:stCondLst>
                                            <p:cond delay="1312"/>
                                          </p:stCondLst>
                                        </p:cTn>
                                        <p:tgtEl>
                                          <p:spTgt spid="2051"/>
                                        </p:tgtEl>
                                      </p:cBhvr>
                                      <p:to x="100000" y="80000"/>
                                    </p:animScale>
                                    <p:animScale>
                                      <p:cBhvr>
                                        <p:cTn id="49" dur="166" decel="50000">
                                          <p:stCondLst>
                                            <p:cond delay="1338"/>
                                          </p:stCondLst>
                                        </p:cTn>
                                        <p:tgtEl>
                                          <p:spTgt spid="2051"/>
                                        </p:tgtEl>
                                      </p:cBhvr>
                                      <p:to x="100000" y="100000"/>
                                    </p:animScale>
                                    <p:animScale>
                                      <p:cBhvr>
                                        <p:cTn id="50" dur="26">
                                          <p:stCondLst>
                                            <p:cond delay="1642"/>
                                          </p:stCondLst>
                                        </p:cTn>
                                        <p:tgtEl>
                                          <p:spTgt spid="2051"/>
                                        </p:tgtEl>
                                      </p:cBhvr>
                                      <p:to x="100000" y="90000"/>
                                    </p:animScale>
                                    <p:animScale>
                                      <p:cBhvr>
                                        <p:cTn id="51" dur="166" decel="50000">
                                          <p:stCondLst>
                                            <p:cond delay="1668"/>
                                          </p:stCondLst>
                                        </p:cTn>
                                        <p:tgtEl>
                                          <p:spTgt spid="2051"/>
                                        </p:tgtEl>
                                      </p:cBhvr>
                                      <p:to x="100000" y="100000"/>
                                    </p:animScale>
                                    <p:animScale>
                                      <p:cBhvr>
                                        <p:cTn id="52" dur="26">
                                          <p:stCondLst>
                                            <p:cond delay="1808"/>
                                          </p:stCondLst>
                                        </p:cTn>
                                        <p:tgtEl>
                                          <p:spTgt spid="2051"/>
                                        </p:tgtEl>
                                      </p:cBhvr>
                                      <p:to x="100000" y="95000"/>
                                    </p:animScale>
                                    <p:animScale>
                                      <p:cBhvr>
                                        <p:cTn id="53" dur="166" decel="50000">
                                          <p:stCondLst>
                                            <p:cond delay="1834"/>
                                          </p:stCondLst>
                                        </p:cTn>
                                        <p:tgtEl>
                                          <p:spTgt spid="2051"/>
                                        </p:tgtEl>
                                      </p:cBhvr>
                                      <p:to x="100000" y="100000"/>
                                    </p:animScale>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nodeType="clickEffect">
                                  <p:stCondLst>
                                    <p:cond delay="0"/>
                                  </p:stCondLst>
                                  <p:childTnLst>
                                    <p:set>
                                      <p:cBhvr>
                                        <p:cTn id="57" dur="1" fill="hold">
                                          <p:stCondLst>
                                            <p:cond delay="0"/>
                                          </p:stCondLst>
                                        </p:cTn>
                                        <p:tgtEl>
                                          <p:spTgt spid="9"/>
                                        </p:tgtEl>
                                        <p:attrNameLst>
                                          <p:attrName>style.visibility</p:attrName>
                                        </p:attrNameLst>
                                      </p:cBhvr>
                                      <p:to>
                                        <p:strVal val="visible"/>
                                      </p:to>
                                    </p:set>
                                    <p:animEffect transition="in" filter="blinds(horizontal)">
                                      <p:cBhvr>
                                        <p:cTn id="58" dur="500"/>
                                        <p:tgtEl>
                                          <p:spTgt spid="9"/>
                                        </p:tgtEl>
                                      </p:cBhvr>
                                    </p:animEffect>
                                  </p:childTnLst>
                                </p:cTn>
                              </p:par>
                            </p:childTnLst>
                          </p:cTn>
                        </p:par>
                      </p:childTnLst>
                    </p:cTn>
                  </p:par>
                  <p:par>
                    <p:cTn id="59" fill="hold">
                      <p:stCondLst>
                        <p:cond delay="indefinite"/>
                      </p:stCondLst>
                      <p:childTnLst>
                        <p:par>
                          <p:cTn id="60" fill="hold">
                            <p:stCondLst>
                              <p:cond delay="0"/>
                            </p:stCondLst>
                            <p:childTnLst>
                              <p:par>
                                <p:cTn id="61" presetID="25" presetClass="entr" presetSubtype="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 calcmode="lin" valueType="num">
                                      <p:cBhvr>
                                        <p:cTn id="63" dur="500" decel="50000" fill="hold">
                                          <p:stCondLst>
                                            <p:cond delay="0"/>
                                          </p:stCondLst>
                                        </p:cTn>
                                        <p:tgtEl>
                                          <p:spTgt spid="12"/>
                                        </p:tgtEl>
                                        <p:attrNameLst>
                                          <p:attrName>style.rotation</p:attrName>
                                        </p:attrNameLst>
                                      </p:cBhvr>
                                      <p:tavLst>
                                        <p:tav tm="0">
                                          <p:val>
                                            <p:fltVal val="-90"/>
                                          </p:val>
                                        </p:tav>
                                        <p:tav tm="100000">
                                          <p:val>
                                            <p:fltVal val="0"/>
                                          </p:val>
                                        </p:tav>
                                      </p:tavLst>
                                    </p:anim>
                                    <p:anim calcmode="lin" valueType="num">
                                      <p:cBhvr>
                                        <p:cTn id="64" dur="500" decel="50000" fill="hold">
                                          <p:stCondLst>
                                            <p:cond delay="0"/>
                                          </p:stCondLst>
                                        </p:cTn>
                                        <p:tgtEl>
                                          <p:spTgt spid="12"/>
                                        </p:tgtEl>
                                        <p:attrNameLst>
                                          <p:attrName>ppt_w</p:attrName>
                                        </p:attrNameLst>
                                      </p:cBhvr>
                                      <p:tavLst>
                                        <p:tav tm="0">
                                          <p:val>
                                            <p:strVal val="#ppt_w"/>
                                          </p:val>
                                        </p:tav>
                                        <p:tav tm="100000">
                                          <p:val>
                                            <p:strVal val="#ppt_w*.05"/>
                                          </p:val>
                                        </p:tav>
                                      </p:tavLst>
                                    </p:anim>
                                    <p:anim calcmode="lin" valueType="num">
                                      <p:cBhvr>
                                        <p:cTn id="65" dur="500" accel="50000" fill="hold">
                                          <p:stCondLst>
                                            <p:cond delay="500"/>
                                          </p:stCondLst>
                                        </p:cTn>
                                        <p:tgtEl>
                                          <p:spTgt spid="12"/>
                                        </p:tgtEl>
                                        <p:attrNameLst>
                                          <p:attrName>ppt_w</p:attrName>
                                        </p:attrNameLst>
                                      </p:cBhvr>
                                      <p:tavLst>
                                        <p:tav tm="0">
                                          <p:val>
                                            <p:strVal val="#ppt_w*.05"/>
                                          </p:val>
                                        </p:tav>
                                        <p:tav tm="100000">
                                          <p:val>
                                            <p:strVal val="#ppt_w"/>
                                          </p:val>
                                        </p:tav>
                                      </p:tavLst>
                                    </p:anim>
                                    <p:anim calcmode="lin" valueType="num">
                                      <p:cBhvr>
                                        <p:cTn id="66" dur="1000" fill="hold"/>
                                        <p:tgtEl>
                                          <p:spTgt spid="12"/>
                                        </p:tgtEl>
                                        <p:attrNameLst>
                                          <p:attrName>ppt_h</p:attrName>
                                        </p:attrNameLst>
                                      </p:cBhvr>
                                      <p:tavLst>
                                        <p:tav tm="0">
                                          <p:val>
                                            <p:strVal val="#ppt_h"/>
                                          </p:val>
                                        </p:tav>
                                        <p:tav tm="100000">
                                          <p:val>
                                            <p:strVal val="#ppt_h"/>
                                          </p:val>
                                        </p:tav>
                                      </p:tavLst>
                                    </p:anim>
                                    <p:anim calcmode="lin" valueType="num">
                                      <p:cBhvr>
                                        <p:cTn id="67" dur="500" decel="50000" fill="hold">
                                          <p:stCondLst>
                                            <p:cond delay="0"/>
                                          </p:stCondLst>
                                        </p:cTn>
                                        <p:tgtEl>
                                          <p:spTgt spid="12"/>
                                        </p:tgtEl>
                                        <p:attrNameLst>
                                          <p:attrName>ppt_x</p:attrName>
                                        </p:attrNameLst>
                                      </p:cBhvr>
                                      <p:tavLst>
                                        <p:tav tm="0">
                                          <p:val>
                                            <p:strVal val="#ppt_x+.4"/>
                                          </p:val>
                                        </p:tav>
                                        <p:tav tm="100000">
                                          <p:val>
                                            <p:strVal val="#ppt_x"/>
                                          </p:val>
                                        </p:tav>
                                      </p:tavLst>
                                    </p:anim>
                                    <p:anim calcmode="lin" valueType="num">
                                      <p:cBhvr>
                                        <p:cTn id="68" dur="500" decel="50000" fill="hold">
                                          <p:stCondLst>
                                            <p:cond delay="0"/>
                                          </p:stCondLst>
                                        </p:cTn>
                                        <p:tgtEl>
                                          <p:spTgt spid="12"/>
                                        </p:tgtEl>
                                        <p:attrNameLst>
                                          <p:attrName>ppt_y</p:attrName>
                                        </p:attrNameLst>
                                      </p:cBhvr>
                                      <p:tavLst>
                                        <p:tav tm="0">
                                          <p:val>
                                            <p:strVal val="#ppt_y-.2"/>
                                          </p:val>
                                        </p:tav>
                                        <p:tav tm="100000">
                                          <p:val>
                                            <p:strVal val="#ppt_y+.1"/>
                                          </p:val>
                                        </p:tav>
                                      </p:tavLst>
                                    </p:anim>
                                    <p:anim calcmode="lin" valueType="num">
                                      <p:cBhvr>
                                        <p:cTn id="69" dur="500" accel="50000" fill="hold">
                                          <p:stCondLst>
                                            <p:cond delay="500"/>
                                          </p:stCondLst>
                                        </p:cTn>
                                        <p:tgtEl>
                                          <p:spTgt spid="12"/>
                                        </p:tgtEl>
                                        <p:attrNameLst>
                                          <p:attrName>ppt_y</p:attrName>
                                        </p:attrNameLst>
                                      </p:cBhvr>
                                      <p:tavLst>
                                        <p:tav tm="0">
                                          <p:val>
                                            <p:strVal val="#ppt_y+.1"/>
                                          </p:val>
                                        </p:tav>
                                        <p:tav tm="100000">
                                          <p:val>
                                            <p:strVal val="#ppt_y"/>
                                          </p:val>
                                        </p:tav>
                                      </p:tavLst>
                                    </p:anim>
                                    <p:animEffect transition="in" filter="fade">
                                      <p:cBhvr>
                                        <p:cTn id="70" dur="1000" decel="50000">
                                          <p:stCondLst>
                                            <p:cond delay="0"/>
                                          </p:stCondLst>
                                        </p:cTn>
                                        <p:tgtEl>
                                          <p:spTgt spid="12"/>
                                        </p:tgtEl>
                                      </p:cBhvr>
                                    </p:animEffect>
                                  </p:childTnLst>
                                </p:cTn>
                              </p:par>
                            </p:childTnLst>
                          </p:cTn>
                        </p:par>
                      </p:childTnLst>
                    </p:cTn>
                  </p:par>
                  <p:par>
                    <p:cTn id="71" fill="hold">
                      <p:stCondLst>
                        <p:cond delay="indefinite"/>
                      </p:stCondLst>
                      <p:childTnLst>
                        <p:par>
                          <p:cTn id="72" fill="hold">
                            <p:stCondLst>
                              <p:cond delay="0"/>
                            </p:stCondLst>
                            <p:childTnLst>
                              <p:par>
                                <p:cTn id="73" presetID="3" presetClass="entr" presetSubtype="10" fill="hold" nodeType="clickEffect">
                                  <p:stCondLst>
                                    <p:cond delay="0"/>
                                  </p:stCondLst>
                                  <p:childTnLst>
                                    <p:set>
                                      <p:cBhvr>
                                        <p:cTn id="74" dur="1" fill="hold">
                                          <p:stCondLst>
                                            <p:cond delay="0"/>
                                          </p:stCondLst>
                                        </p:cTn>
                                        <p:tgtEl>
                                          <p:spTgt spid="15"/>
                                        </p:tgtEl>
                                        <p:attrNameLst>
                                          <p:attrName>style.visibility</p:attrName>
                                        </p:attrNameLst>
                                      </p:cBhvr>
                                      <p:to>
                                        <p:strVal val="visible"/>
                                      </p:to>
                                    </p:set>
                                    <p:animEffect transition="in" filter="blinds(horizontal)">
                                      <p:cBhvr>
                                        <p:cTn id="75" dur="500"/>
                                        <p:tgtEl>
                                          <p:spTgt spid="15"/>
                                        </p:tgtEl>
                                      </p:cBhvr>
                                    </p:animEffect>
                                  </p:childTnLst>
                                </p:cTn>
                              </p:par>
                            </p:childTnLst>
                          </p:cTn>
                        </p:par>
                      </p:childTnLst>
                    </p:cTn>
                  </p:par>
                  <p:par>
                    <p:cTn id="76" fill="hold">
                      <p:stCondLst>
                        <p:cond delay="indefinite"/>
                      </p:stCondLst>
                      <p:childTnLst>
                        <p:par>
                          <p:cTn id="77" fill="hold">
                            <p:stCondLst>
                              <p:cond delay="0"/>
                            </p:stCondLst>
                            <p:childTnLst>
                              <p:par>
                                <p:cTn id="78" presetID="3" presetClass="entr" presetSubtype="10" fill="hold" grpId="0" nodeType="clickEffect">
                                  <p:stCondLst>
                                    <p:cond delay="0"/>
                                  </p:stCondLst>
                                  <p:childTnLst>
                                    <p:set>
                                      <p:cBhvr>
                                        <p:cTn id="79" dur="1" fill="hold">
                                          <p:stCondLst>
                                            <p:cond delay="0"/>
                                          </p:stCondLst>
                                        </p:cTn>
                                        <p:tgtEl>
                                          <p:spTgt spid="13"/>
                                        </p:tgtEl>
                                        <p:attrNameLst>
                                          <p:attrName>style.visibility</p:attrName>
                                        </p:attrNameLst>
                                      </p:cBhvr>
                                      <p:to>
                                        <p:strVal val="visible"/>
                                      </p:to>
                                    </p:set>
                                    <p:animEffect transition="in" filter="blinds(horizontal)">
                                      <p:cBhvr>
                                        <p:cTn id="8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12"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2076" y="692696"/>
            <a:ext cx="8752411" cy="6336704"/>
          </a:xfrm>
        </p:spPr>
        <p:txBody>
          <a:bodyPr>
            <a:noAutofit/>
          </a:bodyPr>
          <a:lstStyle/>
          <a:p>
            <a:pPr marL="514350" indent="-514350" algn="just">
              <a:buFont typeface="+mj-lt"/>
              <a:buAutoNum type="arabicPeriod"/>
            </a:pPr>
            <a:r>
              <a:rPr lang="en-US" sz="2400" dirty="0"/>
              <a:t>Worldwide, there is declining trend of diphtheria cases due to vaccination coverage.</a:t>
            </a:r>
          </a:p>
          <a:p>
            <a:pPr marL="514350" indent="-514350" algn="just">
              <a:buFont typeface="+mj-lt"/>
              <a:buAutoNum type="arabicPeriod"/>
            </a:pPr>
            <a:r>
              <a:rPr lang="en-US" sz="2400" b="1" dirty="0"/>
              <a:t>Source of infection</a:t>
            </a:r>
            <a:r>
              <a:rPr lang="en-US" sz="2400" dirty="0"/>
              <a:t>: Carriers (95%), cases (5%).</a:t>
            </a:r>
          </a:p>
          <a:p>
            <a:pPr marL="514350" indent="-514350" algn="just">
              <a:buFont typeface="+mj-lt"/>
              <a:buAutoNum type="arabicPeriod"/>
            </a:pPr>
            <a:r>
              <a:rPr lang="en-US" sz="2400" b="1" dirty="0"/>
              <a:t>Carriers</a:t>
            </a:r>
            <a:r>
              <a:rPr lang="en-US" sz="2400" dirty="0"/>
              <a:t>: Nasal carreiers are more  dangerous due to frequent  shedding than thraot carriers . Incedence of carreier rate varies from 0.1 to 5%.</a:t>
            </a:r>
          </a:p>
          <a:p>
            <a:pPr marL="514350" indent="-514350" algn="just">
              <a:buFont typeface="+mj-lt"/>
              <a:buAutoNum type="arabicPeriod"/>
            </a:pPr>
            <a:r>
              <a:rPr lang="en-US" sz="2400" b="1" dirty="0"/>
              <a:t>Transmission</a:t>
            </a:r>
            <a:r>
              <a:rPr lang="en-US" sz="2400" dirty="0"/>
              <a:t>: </a:t>
            </a:r>
          </a:p>
          <a:p>
            <a:pPr marL="914400" lvl="1" indent="-514350" algn="just"/>
            <a:r>
              <a:rPr lang="en-US" sz="1800" dirty="0"/>
              <a:t>Via respiratory droplets</a:t>
            </a:r>
          </a:p>
          <a:p>
            <a:pPr marL="914400" lvl="1" indent="-514350" algn="just"/>
            <a:r>
              <a:rPr lang="en-US" sz="1800" dirty="0"/>
              <a:t>Rarely by contact with infected skin lasions. </a:t>
            </a:r>
          </a:p>
          <a:p>
            <a:r>
              <a:rPr lang="en-US" sz="2400" b="1" dirty="0"/>
              <a:t>Reservoir</a:t>
            </a:r>
            <a:r>
              <a:rPr lang="en-US" sz="2400" dirty="0"/>
              <a:t>: There are no significant reservoirs other than humans.</a:t>
            </a:r>
          </a:p>
          <a:p>
            <a:pPr marL="457200" indent="-457200" algn="just">
              <a:buFont typeface="Arial" pitchFamily="34" charset="0"/>
              <a:buAutoNum type="arabicPeriod" startAt="5"/>
            </a:pPr>
            <a:r>
              <a:rPr lang="en-US" sz="2400" b="1" dirty="0">
                <a:solidFill>
                  <a:prstClr val="black"/>
                </a:solidFill>
                <a:latin typeface="Calibri" pitchFamily="34" charset="0"/>
                <a:cs typeface="Times New Roman" pitchFamily="18" charset="0"/>
              </a:rPr>
              <a:t>Commonly infected</a:t>
            </a:r>
            <a:r>
              <a:rPr lang="en-US" sz="2400" dirty="0"/>
              <a:t>: Children aged 1-5 yrs. </a:t>
            </a:r>
          </a:p>
          <a:p>
            <a:pPr marL="457200" indent="-457200" algn="just">
              <a:buFont typeface="Arial" pitchFamily="34" charset="0"/>
              <a:buAutoNum type="arabicPeriod" startAt="5"/>
            </a:pPr>
            <a:r>
              <a:rPr lang="en-US" sz="2400" dirty="0">
                <a:solidFill>
                  <a:srgbClr val="FF0000"/>
                </a:solidFill>
              </a:rPr>
              <a:t>Before immunization </a:t>
            </a:r>
            <a:r>
              <a:rPr lang="en-US" sz="2400" dirty="0"/>
              <a:t>programs, it was a primarily infection of children younger than </a:t>
            </a:r>
            <a:r>
              <a:rPr lang="en-US" sz="2400" dirty="0">
                <a:solidFill>
                  <a:srgbClr val="FF0000"/>
                </a:solidFill>
              </a:rPr>
              <a:t>12 years, </a:t>
            </a:r>
            <a:r>
              <a:rPr lang="en-US" sz="2400" dirty="0"/>
              <a:t>but </a:t>
            </a:r>
            <a:r>
              <a:rPr lang="en-US" sz="2400" dirty="0">
                <a:solidFill>
                  <a:srgbClr val="FF0000"/>
                </a:solidFill>
              </a:rPr>
              <a:t>now</a:t>
            </a:r>
            <a:r>
              <a:rPr lang="en-US" sz="2400" dirty="0"/>
              <a:t>, shifted into the </a:t>
            </a:r>
            <a:r>
              <a:rPr lang="en-US" sz="2400" dirty="0">
                <a:solidFill>
                  <a:srgbClr val="FF0000"/>
                </a:solidFill>
              </a:rPr>
              <a:t>adult population due to </a:t>
            </a:r>
            <a:r>
              <a:rPr lang="en-US" sz="2400" dirty="0"/>
              <a:t>incomplete immune status or total inhibition of it (alcohol or immunocompromised drugs). </a:t>
            </a:r>
          </a:p>
        </p:txBody>
      </p:sp>
      <p:sp>
        <p:nvSpPr>
          <p:cNvPr id="6"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0070C0"/>
                </a:solidFill>
                <a:effectLst/>
                <a:uLnTx/>
                <a:uFillTx/>
                <a:latin typeface="Calibri" pitchFamily="34" charset="0"/>
                <a:ea typeface="+mj-ea"/>
                <a:cs typeface="Times New Roman" pitchFamily="18" charset="0"/>
              </a:rPr>
              <a:t>EPIDEMIOLOGY</a:t>
            </a:r>
          </a:p>
        </p:txBody>
      </p:sp>
      <p:sp>
        <p:nvSpPr>
          <p:cNvPr id="4" name="عنصر نائب لرقم الشريحة 3"/>
          <p:cNvSpPr>
            <a:spLocks noGrp="1"/>
          </p:cNvSpPr>
          <p:nvPr>
            <p:ph type="sldNum" sz="quarter" idx="12"/>
          </p:nvPr>
        </p:nvSpPr>
        <p:spPr/>
        <p:txBody>
          <a:bodyPr/>
          <a:lstStyle/>
          <a:p>
            <a:fld id="{FA9739B7-29ED-4612-A1D5-7F47050F1066}" type="slidenum">
              <a:rPr lang="ar-JO" smtClean="0"/>
              <a:pPr/>
              <a:t>4</a:t>
            </a:fld>
            <a:endParaRPr lang="ar-JO"/>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ox(i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ox(i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ox(i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ox(in)">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ox(in)">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ox(in)">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box(in)">
                                      <p:cBhvr>
                                        <p:cTn id="5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a:solidFill>
                  <a:srgbClr val="0070C0"/>
                </a:solidFill>
                <a:cs typeface="Times New Roman" pitchFamily="18" charset="0"/>
              </a:rPr>
              <a:t>PATHOGENESIS</a:t>
            </a:r>
            <a:endParaRPr kumimoji="0" lang="en-US" sz="4400" b="1" i="0" u="none" strike="noStrike" kern="1200" cap="none" spc="0" normalizeH="0" baseline="0" noProof="0" dirty="0">
              <a:ln>
                <a:noFill/>
              </a:ln>
              <a:solidFill>
                <a:srgbClr val="0070C0"/>
              </a:solidFill>
              <a:effectLst/>
              <a:uLnTx/>
              <a:uFillTx/>
              <a:ea typeface="+mj-ea"/>
              <a:cs typeface="Times New Roman" pitchFamily="18" charset="0"/>
            </a:endParaRPr>
          </a:p>
        </p:txBody>
      </p:sp>
      <p:sp>
        <p:nvSpPr>
          <p:cNvPr id="22" name="TextBox 21"/>
          <p:cNvSpPr txBox="1"/>
          <p:nvPr/>
        </p:nvSpPr>
        <p:spPr>
          <a:xfrm>
            <a:off x="418130" y="3246760"/>
            <a:ext cx="3796680" cy="461665"/>
          </a:xfrm>
          <a:prstGeom prst="rect">
            <a:avLst/>
          </a:prstGeom>
          <a:noFill/>
        </p:spPr>
        <p:txBody>
          <a:bodyPr wrap="none" rtlCol="0">
            <a:spAutoFit/>
          </a:bodyPr>
          <a:lstStyle/>
          <a:p>
            <a:r>
              <a:rPr lang="en-US" sz="2400" b="1" dirty="0"/>
              <a:t>The DT mechanism of action</a:t>
            </a:r>
          </a:p>
        </p:txBody>
      </p:sp>
      <p:sp>
        <p:nvSpPr>
          <p:cNvPr id="23" name="Rectangle 22"/>
          <p:cNvSpPr/>
          <p:nvPr/>
        </p:nvSpPr>
        <p:spPr>
          <a:xfrm>
            <a:off x="467544" y="995306"/>
            <a:ext cx="7992888" cy="2832763"/>
          </a:xfrm>
          <a:prstGeom prst="rect">
            <a:avLst/>
          </a:prstGeom>
        </p:spPr>
        <p:txBody>
          <a:bodyPr wrap="square">
            <a:spAutoFit/>
          </a:bodyPr>
          <a:lstStyle/>
          <a:p>
            <a:pPr marL="342900" indent="-342900" algn="just" rtl="0">
              <a:lnSpc>
                <a:spcPct val="120000"/>
              </a:lnSpc>
              <a:spcBef>
                <a:spcPct val="50000"/>
              </a:spcBef>
              <a:buFont typeface="+mj-lt"/>
              <a:buAutoNum type="arabicPeriod"/>
            </a:pPr>
            <a:r>
              <a:rPr lang="en-US" altLang="zh-TW" sz="2400" dirty="0"/>
              <a:t> Is an A-B toxin expressed after a bacterial infection by a bacteriophage. </a:t>
            </a:r>
          </a:p>
          <a:p>
            <a:pPr marL="342900" indent="-342900" algn="just" rtl="0">
              <a:lnSpc>
                <a:spcPct val="120000"/>
              </a:lnSpc>
              <a:spcBef>
                <a:spcPct val="50000"/>
              </a:spcBef>
              <a:buFont typeface="+mj-lt"/>
              <a:buAutoNum type="arabicPeriod"/>
            </a:pPr>
            <a:r>
              <a:rPr lang="en-US" altLang="zh-TW" sz="2400" dirty="0"/>
              <a:t>It can induce protective antibodies (antitoxin). </a:t>
            </a:r>
          </a:p>
          <a:p>
            <a:pPr marL="342900" indent="-342900" algn="just" rtl="0">
              <a:lnSpc>
                <a:spcPct val="120000"/>
              </a:lnSpc>
              <a:spcBef>
                <a:spcPct val="50000"/>
              </a:spcBef>
              <a:buFont typeface="+mj-lt"/>
              <a:buAutoNum type="arabicPeriod"/>
            </a:pPr>
            <a:r>
              <a:rPr lang="en-US" sz="2400" dirty="0"/>
              <a:t>LD50 of ∼100 ng/kg of body weight.</a:t>
            </a:r>
            <a:endParaRPr lang="ar-OM" sz="2400" dirty="0"/>
          </a:p>
          <a:p>
            <a:pPr marL="342900" indent="-342900" algn="just" rtl="0">
              <a:lnSpc>
                <a:spcPct val="120000"/>
              </a:lnSpc>
              <a:spcBef>
                <a:spcPct val="50000"/>
              </a:spcBef>
              <a:buFont typeface="+mj-lt"/>
              <a:buAutoNum type="arabicPeriod"/>
            </a:pPr>
            <a:endParaRPr lang="en-US" altLang="zh-TW" sz="2400" dirty="0"/>
          </a:p>
        </p:txBody>
      </p:sp>
      <p:sp>
        <p:nvSpPr>
          <p:cNvPr id="24" name="Rectangle 23"/>
          <p:cNvSpPr/>
          <p:nvPr/>
        </p:nvSpPr>
        <p:spPr>
          <a:xfrm>
            <a:off x="467544" y="3661833"/>
            <a:ext cx="8352928" cy="3046988"/>
          </a:xfrm>
          <a:prstGeom prst="rect">
            <a:avLst/>
          </a:prstGeom>
        </p:spPr>
        <p:txBody>
          <a:bodyPr wrap="square">
            <a:spAutoFit/>
          </a:bodyPr>
          <a:lstStyle/>
          <a:p>
            <a:pPr marL="342900" indent="-342900" algn="just" rtl="0">
              <a:buFont typeface="+mj-lt"/>
              <a:buAutoNum type="arabicPeriod"/>
            </a:pPr>
            <a:r>
              <a:rPr lang="en-US" altLang="zh-TW" sz="2400" dirty="0"/>
              <a:t>DT binds to receptors on the surface of eukaryotic cells</a:t>
            </a:r>
          </a:p>
          <a:p>
            <a:pPr marL="342900" indent="-342900" algn="just" rtl="0">
              <a:buFont typeface="+mj-lt"/>
              <a:buAutoNum type="arabicPeriod"/>
            </a:pPr>
            <a:endParaRPr lang="en-US" altLang="zh-TW" sz="2400" dirty="0"/>
          </a:p>
          <a:p>
            <a:pPr marL="342900" indent="-342900" algn="just" rtl="0">
              <a:buFont typeface="+mj-lt"/>
              <a:buAutoNum type="arabicPeriod"/>
            </a:pPr>
            <a:r>
              <a:rPr lang="en-US" altLang="zh-TW" sz="2400" dirty="0"/>
              <a:t>The A-subunite  results in inhibition of polypeptide chain elongation by  the elongation factor EF-2.</a:t>
            </a:r>
          </a:p>
          <a:p>
            <a:pPr marL="342900" indent="-342900" algn="just" rtl="0">
              <a:buFont typeface="+mj-lt"/>
              <a:buAutoNum type="arabicPeriod"/>
            </a:pPr>
            <a:endParaRPr lang="en-US" altLang="zh-TW" sz="2400" dirty="0"/>
          </a:p>
          <a:p>
            <a:pPr marL="342900" indent="-342900" algn="just" rtl="0">
              <a:buFont typeface="+mj-lt"/>
              <a:buAutoNum type="arabicPeriod"/>
            </a:pPr>
            <a:r>
              <a:rPr lang="en-US" altLang="zh-TW" sz="2400" dirty="0"/>
              <a:t>EF-2 </a:t>
            </a:r>
            <a:r>
              <a:rPr lang="en-US" sz="2400" dirty="0"/>
              <a:t> is an essential factor for protein synthesis. It promotes the GTP-dependent translocation of the nascent protein chain from the A-site to the P-site of the ribosome.</a:t>
            </a:r>
          </a:p>
        </p:txBody>
      </p:sp>
      <p:sp>
        <p:nvSpPr>
          <p:cNvPr id="25" name="Rectangle 24"/>
          <p:cNvSpPr/>
          <p:nvPr/>
        </p:nvSpPr>
        <p:spPr>
          <a:xfrm>
            <a:off x="385961" y="571480"/>
            <a:ext cx="2328651" cy="461665"/>
          </a:xfrm>
          <a:prstGeom prst="rect">
            <a:avLst/>
          </a:prstGeom>
        </p:spPr>
        <p:txBody>
          <a:bodyPr wrap="none">
            <a:spAutoFit/>
          </a:bodyPr>
          <a:lstStyle/>
          <a:p>
            <a:r>
              <a:rPr lang="en-US" altLang="zh-TW" sz="2400" b="1" dirty="0">
                <a:solidFill>
                  <a:srgbClr val="008080"/>
                </a:solidFill>
              </a:rPr>
              <a:t>Diphtheria toxin</a:t>
            </a:r>
            <a:r>
              <a:rPr lang="en-US" altLang="zh-TW" sz="2400" dirty="0">
                <a:solidFill>
                  <a:prstClr val="black"/>
                </a:solidFill>
              </a:rPr>
              <a:t> </a:t>
            </a:r>
            <a:endParaRPr lang="en-US" sz="2400" dirty="0"/>
          </a:p>
        </p:txBody>
      </p:sp>
      <p:sp>
        <p:nvSpPr>
          <p:cNvPr id="8" name="Slide Number Placeholder 7"/>
          <p:cNvSpPr>
            <a:spLocks noGrp="1"/>
          </p:cNvSpPr>
          <p:nvPr>
            <p:ph type="sldNum" sz="quarter" idx="12"/>
          </p:nvPr>
        </p:nvSpPr>
        <p:spPr>
          <a:xfrm>
            <a:off x="6553200" y="6492899"/>
            <a:ext cx="2133600" cy="365125"/>
          </a:xfrm>
        </p:spPr>
        <p:txBody>
          <a:bodyPr/>
          <a:lstStyle/>
          <a:p>
            <a:fld id="{FA9739B7-29ED-4612-A1D5-7F47050F1066}" type="slidenum">
              <a:rPr lang="ar-JO" smtClean="0"/>
              <a:pPr/>
              <a:t>5</a:t>
            </a:fld>
            <a:endParaRPr lang="ar-JO"/>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5">
                                            <p:txEl>
                                              <p:pRg st="0" end="0"/>
                                            </p:txEl>
                                          </p:spTgt>
                                        </p:tgtEl>
                                        <p:attrNameLst>
                                          <p:attrName>style.visibility</p:attrName>
                                        </p:attrNameLst>
                                      </p:cBhvr>
                                      <p:to>
                                        <p:strVal val="visible"/>
                                      </p:to>
                                    </p:set>
                                    <p:animEffect transition="in" filter="blinds(horizontal)">
                                      <p:cBhvr>
                                        <p:cTn id="7" dur="500"/>
                                        <p:tgtEl>
                                          <p:spTgt spid="2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3">
                                            <p:txEl>
                                              <p:pRg st="0" end="0"/>
                                            </p:txEl>
                                          </p:spTgt>
                                        </p:tgtEl>
                                        <p:attrNameLst>
                                          <p:attrName>style.visibility</p:attrName>
                                        </p:attrNameLst>
                                      </p:cBhvr>
                                      <p:to>
                                        <p:strVal val="visible"/>
                                      </p:to>
                                    </p:set>
                                    <p:animEffect transition="in" filter="blinds(horizontal)">
                                      <p:cBhvr>
                                        <p:cTn id="12" dur="500"/>
                                        <p:tgtEl>
                                          <p:spTgt spid="2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3">
                                            <p:txEl>
                                              <p:pRg st="1" end="1"/>
                                            </p:txEl>
                                          </p:spTgt>
                                        </p:tgtEl>
                                        <p:attrNameLst>
                                          <p:attrName>style.visibility</p:attrName>
                                        </p:attrNameLst>
                                      </p:cBhvr>
                                      <p:to>
                                        <p:strVal val="visible"/>
                                      </p:to>
                                    </p:set>
                                    <p:animEffect transition="in" filter="blinds(horizontal)">
                                      <p:cBhvr>
                                        <p:cTn id="17" dur="500"/>
                                        <p:tgtEl>
                                          <p:spTgt spid="2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3">
                                            <p:txEl>
                                              <p:pRg st="2" end="2"/>
                                            </p:txEl>
                                          </p:spTgt>
                                        </p:tgtEl>
                                        <p:attrNameLst>
                                          <p:attrName>style.visibility</p:attrName>
                                        </p:attrNameLst>
                                      </p:cBhvr>
                                      <p:to>
                                        <p:strVal val="visible"/>
                                      </p:to>
                                    </p:set>
                                    <p:animEffect transition="in" filter="blinds(horizontal)">
                                      <p:cBhvr>
                                        <p:cTn id="22" dur="500"/>
                                        <p:tgtEl>
                                          <p:spTgt spid="2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22">
                                            <p:txEl>
                                              <p:pRg st="0" end="0"/>
                                            </p:txEl>
                                          </p:spTgt>
                                        </p:tgtEl>
                                        <p:attrNameLst>
                                          <p:attrName>style.visibility</p:attrName>
                                        </p:attrNameLst>
                                      </p:cBhvr>
                                      <p:to>
                                        <p:strVal val="visible"/>
                                      </p:to>
                                    </p:set>
                                    <p:animEffect transition="in" filter="blinds(horizontal)">
                                      <p:cBhvr>
                                        <p:cTn id="27" dur="500"/>
                                        <p:tgtEl>
                                          <p:spTgt spid="22">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24">
                                            <p:txEl>
                                              <p:pRg st="0" end="0"/>
                                            </p:txEl>
                                          </p:spTgt>
                                        </p:tgtEl>
                                        <p:attrNameLst>
                                          <p:attrName>style.visibility</p:attrName>
                                        </p:attrNameLst>
                                      </p:cBhvr>
                                      <p:to>
                                        <p:strVal val="visible"/>
                                      </p:to>
                                    </p:set>
                                    <p:animEffect transition="in" filter="blinds(horizontal)">
                                      <p:cBhvr>
                                        <p:cTn id="32" dur="500"/>
                                        <p:tgtEl>
                                          <p:spTgt spid="24">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24">
                                            <p:txEl>
                                              <p:pRg st="2" end="2"/>
                                            </p:txEl>
                                          </p:spTgt>
                                        </p:tgtEl>
                                        <p:attrNameLst>
                                          <p:attrName>style.visibility</p:attrName>
                                        </p:attrNameLst>
                                      </p:cBhvr>
                                      <p:to>
                                        <p:strVal val="visible"/>
                                      </p:to>
                                    </p:set>
                                    <p:animEffect transition="in" filter="blinds(horizontal)">
                                      <p:cBhvr>
                                        <p:cTn id="37" dur="500"/>
                                        <p:tgtEl>
                                          <p:spTgt spid="24">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24">
                                            <p:txEl>
                                              <p:pRg st="4" end="4"/>
                                            </p:txEl>
                                          </p:spTgt>
                                        </p:tgtEl>
                                        <p:attrNameLst>
                                          <p:attrName>style.visibility</p:attrName>
                                        </p:attrNameLst>
                                      </p:cBhvr>
                                      <p:to>
                                        <p:strVal val="visible"/>
                                      </p:to>
                                    </p:set>
                                    <p:animEffect transition="in" filter="blinds(horizontal)">
                                      <p:cBhvr>
                                        <p:cTn id="42" dur="500"/>
                                        <p:tgtEl>
                                          <p:spTgt spid="2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brainboxes2.wikispaces.com/file/view/diphtheria_toxin_mechanism.gif/279097328/502x827/diphtheria_toxin_mechanism.gif"/>
          <p:cNvPicPr>
            <a:picLocks noChangeAspect="1" noChangeArrowheads="1"/>
          </p:cNvPicPr>
          <p:nvPr/>
        </p:nvPicPr>
        <p:blipFill>
          <a:blip r:embed="rId2" cstate="print"/>
          <a:srcRect/>
          <a:stretch>
            <a:fillRect/>
          </a:stretch>
        </p:blipFill>
        <p:spPr bwMode="auto">
          <a:xfrm>
            <a:off x="5076947" y="1217748"/>
            <a:ext cx="4067053" cy="4541542"/>
          </a:xfrm>
          <a:prstGeom prst="rect">
            <a:avLst/>
          </a:prstGeom>
          <a:noFill/>
        </p:spPr>
      </p:pic>
      <p:sp>
        <p:nvSpPr>
          <p:cNvPr id="6"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a:solidFill>
                  <a:srgbClr val="0070C0"/>
                </a:solidFill>
                <a:cs typeface="Times New Roman" pitchFamily="18" charset="0"/>
              </a:rPr>
              <a:t>PATHOGENESIS</a:t>
            </a:r>
            <a:endParaRPr kumimoji="0" lang="en-US" sz="4400" b="1" i="0" u="none" strike="noStrike" kern="1200" cap="none" spc="0" normalizeH="0" baseline="0" noProof="0" dirty="0">
              <a:ln>
                <a:noFill/>
              </a:ln>
              <a:solidFill>
                <a:srgbClr val="0070C0"/>
              </a:solidFill>
              <a:effectLst/>
              <a:uLnTx/>
              <a:uFillTx/>
              <a:ea typeface="+mj-ea"/>
              <a:cs typeface="Times New Roman" pitchFamily="18" charset="0"/>
            </a:endParaRPr>
          </a:p>
        </p:txBody>
      </p:sp>
      <p:sp>
        <p:nvSpPr>
          <p:cNvPr id="7" name="TextBox 6"/>
          <p:cNvSpPr txBox="1"/>
          <p:nvPr/>
        </p:nvSpPr>
        <p:spPr>
          <a:xfrm>
            <a:off x="-47537" y="620688"/>
            <a:ext cx="4403513" cy="523220"/>
          </a:xfrm>
          <a:prstGeom prst="rect">
            <a:avLst/>
          </a:prstGeom>
          <a:noFill/>
        </p:spPr>
        <p:txBody>
          <a:bodyPr wrap="none" rtlCol="0">
            <a:spAutoFit/>
          </a:bodyPr>
          <a:lstStyle/>
          <a:p>
            <a:r>
              <a:rPr lang="en-US" sz="2800" b="1" dirty="0"/>
              <a:t>The DT mechanism of action</a:t>
            </a:r>
          </a:p>
        </p:txBody>
      </p:sp>
      <p:sp>
        <p:nvSpPr>
          <p:cNvPr id="8" name="Rectangle 3"/>
          <p:cNvSpPr txBox="1">
            <a:spLocks noChangeArrowheads="1"/>
          </p:cNvSpPr>
          <p:nvPr/>
        </p:nvSpPr>
        <p:spPr>
          <a:xfrm>
            <a:off x="251520" y="1077714"/>
            <a:ext cx="4535018" cy="5780286"/>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sz="2400" b="1" i="0" u="none" strike="noStrike" kern="1200" cap="none" spc="0" normalizeH="0" baseline="0" noProof="0" dirty="0">
                <a:ln>
                  <a:noFill/>
                </a:ln>
                <a:solidFill>
                  <a:srgbClr val="FF0000"/>
                </a:solidFill>
                <a:effectLst/>
                <a:uLnTx/>
                <a:uFillTx/>
                <a:ea typeface="+mn-ea"/>
                <a:cs typeface="+mn-cs"/>
              </a:rPr>
              <a:t>DT has two submits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i="0" u="none" strike="noStrike" kern="1200" cap="none" spc="0" normalizeH="0" baseline="0" noProof="0" dirty="0">
                <a:ln>
                  <a:noFill/>
                </a:ln>
                <a:solidFill>
                  <a:schemeClr val="accent2"/>
                </a:solidFill>
                <a:effectLst/>
                <a:uLnTx/>
                <a:uFillTx/>
                <a:ea typeface="+mn-ea"/>
                <a:cs typeface="+mn-cs"/>
              </a:rPr>
              <a:t>Subunit B</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i="0" u="none" strike="noStrike" kern="1200" cap="none" spc="0" normalizeH="0" baseline="0" noProof="0" dirty="0">
                <a:ln>
                  <a:noFill/>
                </a:ln>
                <a:solidFill>
                  <a:srgbClr val="FFC000"/>
                </a:solidFill>
                <a:effectLst/>
                <a:uLnTx/>
                <a:uFillTx/>
                <a:ea typeface="+mn-ea"/>
                <a:cs typeface="+mn-cs"/>
              </a:rPr>
              <a:t>receptor-binding domain</a:t>
            </a:r>
            <a:r>
              <a:rPr kumimoji="0" lang="en-US" sz="2400" i="0" u="none" strike="noStrike" kern="1200" cap="none" spc="0" normalizeH="0" baseline="0" noProof="0" dirty="0">
                <a:ln>
                  <a:noFill/>
                </a:ln>
                <a:solidFill>
                  <a:schemeClr val="tx1"/>
                </a:solidFill>
                <a:effectLst/>
                <a:uLnTx/>
                <a:uFillTx/>
                <a:ea typeface="+mn-ea"/>
                <a:cs typeface="+mn-cs"/>
              </a:rPr>
              <a:t> and </a:t>
            </a:r>
            <a:r>
              <a:rPr kumimoji="0" lang="en-US" sz="2400" i="0" u="none" strike="noStrike" kern="1200" cap="none" spc="0" normalizeH="0" baseline="0" noProof="0" dirty="0">
                <a:ln>
                  <a:noFill/>
                </a:ln>
                <a:solidFill>
                  <a:schemeClr val="accent2"/>
                </a:solidFill>
                <a:effectLst/>
                <a:uLnTx/>
                <a:uFillTx/>
                <a:ea typeface="+mn-ea"/>
                <a:cs typeface="+mn-cs"/>
              </a:rPr>
              <a:t>translocation domain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i="0" u="none" strike="noStrike" kern="1200" cap="none" spc="0" normalizeH="0" baseline="0" noProof="0" dirty="0">
                <a:ln>
                  <a:noFill/>
                </a:ln>
                <a:solidFill>
                  <a:srgbClr val="C00000"/>
                </a:solidFill>
                <a:effectLst/>
                <a:uLnTx/>
                <a:uFillTx/>
                <a:ea typeface="+mn-ea"/>
                <a:cs typeface="+mn-cs"/>
              </a:rPr>
              <a:t>Subunit A</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i="0" u="none" strike="noStrike" kern="1200" cap="none" spc="0" normalizeH="0" baseline="0" noProof="0" dirty="0">
                <a:ln>
                  <a:noFill/>
                </a:ln>
                <a:solidFill>
                  <a:schemeClr val="tx1"/>
                </a:solidFill>
                <a:effectLst/>
                <a:uLnTx/>
                <a:uFillTx/>
                <a:ea typeface="+mn-ea"/>
                <a:cs typeface="+mn-cs"/>
              </a:rPr>
              <a:t>catalytic domain</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en-US" sz="2400" dirty="0"/>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400" i="0" u="none" strike="noStrike" kern="1200" cap="none" spc="0" normalizeH="0" baseline="0" noProof="0" dirty="0">
              <a:ln>
                <a:noFill/>
              </a:ln>
              <a:solidFill>
                <a:schemeClr val="tx1"/>
              </a:solidFill>
              <a:effectLst/>
              <a:uLnTx/>
              <a:uFillTx/>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400" i="0" u="none" strike="noStrike" kern="1200" cap="none" spc="0" normalizeH="0" baseline="0" noProof="0" dirty="0">
              <a:ln>
                <a:noFill/>
              </a:ln>
              <a:solidFill>
                <a:schemeClr val="tx1"/>
              </a:solidFill>
              <a:effectLst/>
              <a:uLnTx/>
              <a:uFillTx/>
              <a:ea typeface="+mn-ea"/>
              <a:cs typeface="+mn-cs"/>
            </a:endParaRPr>
          </a:p>
        </p:txBody>
      </p:sp>
      <p:sp>
        <p:nvSpPr>
          <p:cNvPr id="10" name="Slide Number Placeholder 9"/>
          <p:cNvSpPr>
            <a:spLocks noGrp="1"/>
          </p:cNvSpPr>
          <p:nvPr>
            <p:ph type="sldNum" sz="quarter" idx="12"/>
          </p:nvPr>
        </p:nvSpPr>
        <p:spPr/>
        <p:txBody>
          <a:bodyPr/>
          <a:lstStyle/>
          <a:p>
            <a:fld id="{FA9739B7-29ED-4612-A1D5-7F47050F1066}" type="slidenum">
              <a:rPr lang="ar-JO" smtClean="0"/>
              <a:pPr/>
              <a:t>6</a:t>
            </a:fld>
            <a:endParaRPr lang="ar-JO"/>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p:cNvCxnSpPr/>
          <p:nvPr/>
        </p:nvCxnSpPr>
        <p:spPr>
          <a:xfrm>
            <a:off x="457200" y="609600"/>
            <a:ext cx="8229600"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1828800" y="152400"/>
            <a:ext cx="6096000" cy="446088"/>
          </a:xfrm>
          <a:prstGeom prst="rect">
            <a:avLst/>
          </a:prstGeom>
        </p:spPr>
        <p:txBody>
          <a:bodyPr>
            <a:spAutoFit/>
          </a:bodyPr>
          <a:lstStyle/>
          <a:p>
            <a:pPr marL="855663" lvl="1" indent="-322263">
              <a:lnSpc>
                <a:spcPct val="80000"/>
              </a:lnSpc>
              <a:buSzPct val="52000"/>
              <a:defRPr/>
            </a:pPr>
            <a:r>
              <a:rPr lang="en-US" sz="2800" b="1" dirty="0">
                <a:solidFill>
                  <a:srgbClr val="7030A0"/>
                </a:solidFill>
                <a:latin typeface="+mn-lt"/>
                <a:cs typeface="+mn-cs"/>
              </a:rPr>
              <a:t>Inhibition of protein synthesis</a:t>
            </a:r>
          </a:p>
        </p:txBody>
      </p:sp>
      <p:sp>
        <p:nvSpPr>
          <p:cNvPr id="4" name="TextBox 3"/>
          <p:cNvSpPr txBox="1"/>
          <p:nvPr/>
        </p:nvSpPr>
        <p:spPr>
          <a:xfrm>
            <a:off x="457200" y="685800"/>
            <a:ext cx="2452688" cy="461963"/>
          </a:xfrm>
          <a:prstGeom prst="rect">
            <a:avLst/>
          </a:prstGeom>
          <a:noFill/>
        </p:spPr>
        <p:txBody>
          <a:bodyPr wrap="none">
            <a:spAutoFit/>
          </a:bodyPr>
          <a:lstStyle/>
          <a:p>
            <a:pPr>
              <a:defRPr/>
            </a:pPr>
            <a:r>
              <a:rPr lang="en-US" sz="2400" b="1" dirty="0">
                <a:solidFill>
                  <a:srgbClr val="7030A0"/>
                </a:solidFill>
                <a:latin typeface="+mn-lt"/>
                <a:cs typeface="+mn-cs"/>
              </a:rPr>
              <a:t>mRNA translation</a:t>
            </a:r>
          </a:p>
        </p:txBody>
      </p:sp>
      <p:pic>
        <p:nvPicPr>
          <p:cNvPr id="46" name="Picture 9"/>
          <p:cNvPicPr>
            <a:picLocks noChangeAspect="1" noChangeArrowheads="1"/>
          </p:cNvPicPr>
          <p:nvPr/>
        </p:nvPicPr>
        <p:blipFill>
          <a:blip r:embed="rId2" cstate="print"/>
          <a:srcRect/>
          <a:stretch>
            <a:fillRect/>
          </a:stretch>
        </p:blipFill>
        <p:spPr bwMode="auto">
          <a:xfrm>
            <a:off x="2612959" y="2386620"/>
            <a:ext cx="1809750" cy="1438275"/>
          </a:xfrm>
          <a:prstGeom prst="rect">
            <a:avLst/>
          </a:prstGeom>
          <a:noFill/>
          <a:ln w="9525">
            <a:noFill/>
            <a:miter lim="800000"/>
            <a:headEnd/>
            <a:tailEnd/>
          </a:ln>
        </p:spPr>
      </p:pic>
      <p:sp>
        <p:nvSpPr>
          <p:cNvPr id="47" name="Freeform 46"/>
          <p:cNvSpPr/>
          <p:nvPr/>
        </p:nvSpPr>
        <p:spPr>
          <a:xfrm>
            <a:off x="2765359" y="3901095"/>
            <a:ext cx="1524000" cy="609600"/>
          </a:xfrm>
          <a:custGeom>
            <a:avLst/>
            <a:gdLst>
              <a:gd name="connsiteX0" fmla="*/ 177421 w 1132765"/>
              <a:gd name="connsiteY0" fmla="*/ 40429 h 613635"/>
              <a:gd name="connsiteX1" fmla="*/ 259308 w 1132765"/>
              <a:gd name="connsiteY1" fmla="*/ 54077 h 613635"/>
              <a:gd name="connsiteX2" fmla="*/ 286603 w 1132765"/>
              <a:gd name="connsiteY2" fmla="*/ 95020 h 613635"/>
              <a:gd name="connsiteX3" fmla="*/ 682388 w 1132765"/>
              <a:gd name="connsiteY3" fmla="*/ 81372 h 613635"/>
              <a:gd name="connsiteX4" fmla="*/ 723332 w 1132765"/>
              <a:gd name="connsiteY4" fmla="*/ 67724 h 613635"/>
              <a:gd name="connsiteX5" fmla="*/ 818866 w 1132765"/>
              <a:gd name="connsiteY5" fmla="*/ 40429 h 613635"/>
              <a:gd name="connsiteX6" fmla="*/ 859809 w 1132765"/>
              <a:gd name="connsiteY6" fmla="*/ 13133 h 613635"/>
              <a:gd name="connsiteX7" fmla="*/ 1064526 w 1132765"/>
              <a:gd name="connsiteY7" fmla="*/ 54077 h 613635"/>
              <a:gd name="connsiteX8" fmla="*/ 1078173 w 1132765"/>
              <a:gd name="connsiteY8" fmla="*/ 95020 h 613635"/>
              <a:gd name="connsiteX9" fmla="*/ 1132765 w 1132765"/>
              <a:gd name="connsiteY9" fmla="*/ 176906 h 613635"/>
              <a:gd name="connsiteX10" fmla="*/ 1119117 w 1132765"/>
              <a:gd name="connsiteY10" fmla="*/ 449862 h 613635"/>
              <a:gd name="connsiteX11" fmla="*/ 1105469 w 1132765"/>
              <a:gd name="connsiteY11" fmla="*/ 490805 h 613635"/>
              <a:gd name="connsiteX12" fmla="*/ 1064526 w 1132765"/>
              <a:gd name="connsiteY12" fmla="*/ 504453 h 613635"/>
              <a:gd name="connsiteX13" fmla="*/ 1050878 w 1132765"/>
              <a:gd name="connsiteY13" fmla="*/ 545396 h 613635"/>
              <a:gd name="connsiteX14" fmla="*/ 914400 w 1132765"/>
              <a:gd name="connsiteY14" fmla="*/ 586339 h 613635"/>
              <a:gd name="connsiteX15" fmla="*/ 832514 w 1132765"/>
              <a:gd name="connsiteY15" fmla="*/ 613635 h 613635"/>
              <a:gd name="connsiteX16" fmla="*/ 313899 w 1132765"/>
              <a:gd name="connsiteY16" fmla="*/ 599987 h 613635"/>
              <a:gd name="connsiteX17" fmla="*/ 259308 w 1132765"/>
              <a:gd name="connsiteY17" fmla="*/ 586339 h 613635"/>
              <a:gd name="connsiteX18" fmla="*/ 177421 w 1132765"/>
              <a:gd name="connsiteY18" fmla="*/ 559044 h 613635"/>
              <a:gd name="connsiteX19" fmla="*/ 150126 w 1132765"/>
              <a:gd name="connsiteY19" fmla="*/ 518100 h 613635"/>
              <a:gd name="connsiteX20" fmla="*/ 109182 w 1132765"/>
              <a:gd name="connsiteY20" fmla="*/ 490805 h 613635"/>
              <a:gd name="connsiteX21" fmla="*/ 54591 w 1132765"/>
              <a:gd name="connsiteY21" fmla="*/ 408918 h 613635"/>
              <a:gd name="connsiteX22" fmla="*/ 27296 w 1132765"/>
              <a:gd name="connsiteY22" fmla="*/ 367975 h 613635"/>
              <a:gd name="connsiteX23" fmla="*/ 0 w 1132765"/>
              <a:gd name="connsiteY23" fmla="*/ 286089 h 613635"/>
              <a:gd name="connsiteX24" fmla="*/ 13648 w 1132765"/>
              <a:gd name="connsiteY24" fmla="*/ 122315 h 613635"/>
              <a:gd name="connsiteX25" fmla="*/ 27296 w 1132765"/>
              <a:gd name="connsiteY25" fmla="*/ 81372 h 613635"/>
              <a:gd name="connsiteX26" fmla="*/ 68239 w 1132765"/>
              <a:gd name="connsiteY26" fmla="*/ 54077 h 613635"/>
              <a:gd name="connsiteX27" fmla="*/ 177421 w 1132765"/>
              <a:gd name="connsiteY27" fmla="*/ 40429 h 6136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132765" h="613635">
                <a:moveTo>
                  <a:pt x="177421" y="40429"/>
                </a:moveTo>
                <a:cubicBezTo>
                  <a:pt x="209266" y="40429"/>
                  <a:pt x="234557" y="41702"/>
                  <a:pt x="259308" y="54077"/>
                </a:cubicBezTo>
                <a:cubicBezTo>
                  <a:pt x="273979" y="61412"/>
                  <a:pt x="270235" y="93964"/>
                  <a:pt x="286603" y="95020"/>
                </a:cubicBezTo>
                <a:cubicBezTo>
                  <a:pt x="418336" y="103519"/>
                  <a:pt x="550460" y="85921"/>
                  <a:pt x="682388" y="81372"/>
                </a:cubicBezTo>
                <a:cubicBezTo>
                  <a:pt x="696036" y="76823"/>
                  <a:pt x="709499" y="71676"/>
                  <a:pt x="723332" y="67724"/>
                </a:cubicBezTo>
                <a:cubicBezTo>
                  <a:pt x="743744" y="61892"/>
                  <a:pt x="797047" y="51339"/>
                  <a:pt x="818866" y="40429"/>
                </a:cubicBezTo>
                <a:cubicBezTo>
                  <a:pt x="833537" y="33093"/>
                  <a:pt x="846161" y="22232"/>
                  <a:pt x="859809" y="13133"/>
                </a:cubicBezTo>
                <a:cubicBezTo>
                  <a:pt x="895446" y="16103"/>
                  <a:pt x="1021264" y="0"/>
                  <a:pt x="1064526" y="54077"/>
                </a:cubicBezTo>
                <a:cubicBezTo>
                  <a:pt x="1073513" y="65310"/>
                  <a:pt x="1071187" y="82445"/>
                  <a:pt x="1078173" y="95020"/>
                </a:cubicBezTo>
                <a:cubicBezTo>
                  <a:pt x="1094105" y="123697"/>
                  <a:pt x="1132765" y="176906"/>
                  <a:pt x="1132765" y="176906"/>
                </a:cubicBezTo>
                <a:cubicBezTo>
                  <a:pt x="1128216" y="267891"/>
                  <a:pt x="1127009" y="359105"/>
                  <a:pt x="1119117" y="449862"/>
                </a:cubicBezTo>
                <a:cubicBezTo>
                  <a:pt x="1117871" y="464194"/>
                  <a:pt x="1115641" y="480633"/>
                  <a:pt x="1105469" y="490805"/>
                </a:cubicBezTo>
                <a:cubicBezTo>
                  <a:pt x="1095297" y="500977"/>
                  <a:pt x="1078174" y="499904"/>
                  <a:pt x="1064526" y="504453"/>
                </a:cubicBezTo>
                <a:cubicBezTo>
                  <a:pt x="1059977" y="518101"/>
                  <a:pt x="1062584" y="537034"/>
                  <a:pt x="1050878" y="545396"/>
                </a:cubicBezTo>
                <a:cubicBezTo>
                  <a:pt x="1027578" y="562039"/>
                  <a:pt x="947110" y="576526"/>
                  <a:pt x="914400" y="586339"/>
                </a:cubicBezTo>
                <a:cubicBezTo>
                  <a:pt x="886842" y="594607"/>
                  <a:pt x="832514" y="613635"/>
                  <a:pt x="832514" y="613635"/>
                </a:cubicBezTo>
                <a:cubicBezTo>
                  <a:pt x="659642" y="609086"/>
                  <a:pt x="486635" y="608213"/>
                  <a:pt x="313899" y="599987"/>
                </a:cubicBezTo>
                <a:cubicBezTo>
                  <a:pt x="295163" y="599095"/>
                  <a:pt x="277274" y="591729"/>
                  <a:pt x="259308" y="586339"/>
                </a:cubicBezTo>
                <a:cubicBezTo>
                  <a:pt x="231749" y="578071"/>
                  <a:pt x="177421" y="559044"/>
                  <a:pt x="177421" y="559044"/>
                </a:cubicBezTo>
                <a:cubicBezTo>
                  <a:pt x="168323" y="545396"/>
                  <a:pt x="161724" y="529698"/>
                  <a:pt x="150126" y="518100"/>
                </a:cubicBezTo>
                <a:cubicBezTo>
                  <a:pt x="138528" y="506502"/>
                  <a:pt x="119983" y="503149"/>
                  <a:pt x="109182" y="490805"/>
                </a:cubicBezTo>
                <a:cubicBezTo>
                  <a:pt x="87579" y="466117"/>
                  <a:pt x="72788" y="436214"/>
                  <a:pt x="54591" y="408918"/>
                </a:cubicBezTo>
                <a:cubicBezTo>
                  <a:pt x="45493" y="395270"/>
                  <a:pt x="32483" y="383536"/>
                  <a:pt x="27296" y="367975"/>
                </a:cubicBezTo>
                <a:lnTo>
                  <a:pt x="0" y="286089"/>
                </a:lnTo>
                <a:cubicBezTo>
                  <a:pt x="4549" y="231498"/>
                  <a:pt x="6408" y="176615"/>
                  <a:pt x="13648" y="122315"/>
                </a:cubicBezTo>
                <a:cubicBezTo>
                  <a:pt x="15549" y="108055"/>
                  <a:pt x="18309" y="92605"/>
                  <a:pt x="27296" y="81372"/>
                </a:cubicBezTo>
                <a:cubicBezTo>
                  <a:pt x="37543" y="68564"/>
                  <a:pt x="52060" y="56773"/>
                  <a:pt x="68239" y="54077"/>
                </a:cubicBezTo>
                <a:cubicBezTo>
                  <a:pt x="108625" y="47346"/>
                  <a:pt x="145576" y="40429"/>
                  <a:pt x="177421" y="40429"/>
                </a:cubicBez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pic>
        <p:nvPicPr>
          <p:cNvPr id="7203" name="Picture 10"/>
          <p:cNvPicPr>
            <a:picLocks noChangeAspect="1" noChangeArrowheads="1"/>
          </p:cNvPicPr>
          <p:nvPr/>
        </p:nvPicPr>
        <p:blipFill>
          <a:blip r:embed="rId3" cstate="print"/>
          <a:srcRect/>
          <a:stretch>
            <a:fillRect/>
          </a:stretch>
        </p:blipFill>
        <p:spPr bwMode="auto">
          <a:xfrm>
            <a:off x="2822509" y="3672495"/>
            <a:ext cx="3067050" cy="285750"/>
          </a:xfrm>
          <a:prstGeom prst="rect">
            <a:avLst/>
          </a:prstGeom>
          <a:noFill/>
          <a:ln w="9525">
            <a:noFill/>
            <a:miter lim="800000"/>
            <a:headEnd/>
            <a:tailEnd/>
          </a:ln>
        </p:spPr>
      </p:pic>
      <p:grpSp>
        <p:nvGrpSpPr>
          <p:cNvPr id="37" name="Group 36"/>
          <p:cNvGrpSpPr/>
          <p:nvPr/>
        </p:nvGrpSpPr>
        <p:grpSpPr>
          <a:xfrm>
            <a:off x="3451159" y="2462820"/>
            <a:ext cx="609600" cy="1143000"/>
            <a:chOff x="3451159" y="2462820"/>
            <a:chExt cx="609600" cy="1143000"/>
          </a:xfrm>
        </p:grpSpPr>
        <p:sp>
          <p:nvSpPr>
            <p:cNvPr id="55" name="Freeform 54"/>
            <p:cNvSpPr/>
            <p:nvPr/>
          </p:nvSpPr>
          <p:spPr bwMode="auto">
            <a:xfrm>
              <a:off x="3527359" y="2745395"/>
              <a:ext cx="533400" cy="860425"/>
            </a:xfrm>
            <a:custGeom>
              <a:avLst/>
              <a:gdLst>
                <a:gd name="connsiteX0" fmla="*/ 441219 w 809709"/>
                <a:gd name="connsiteY0" fmla="*/ 54591 h 859809"/>
                <a:gd name="connsiteX1" fmla="*/ 454867 w 809709"/>
                <a:gd name="connsiteY1" fmla="*/ 286603 h 859809"/>
                <a:gd name="connsiteX2" fmla="*/ 495811 w 809709"/>
                <a:gd name="connsiteY2" fmla="*/ 313899 h 859809"/>
                <a:gd name="connsiteX3" fmla="*/ 536754 w 809709"/>
                <a:gd name="connsiteY3" fmla="*/ 300251 h 859809"/>
                <a:gd name="connsiteX4" fmla="*/ 632288 w 809709"/>
                <a:gd name="connsiteY4" fmla="*/ 286603 h 859809"/>
                <a:gd name="connsiteX5" fmla="*/ 768766 w 809709"/>
                <a:gd name="connsiteY5" fmla="*/ 272955 h 859809"/>
                <a:gd name="connsiteX6" fmla="*/ 796061 w 809709"/>
                <a:gd name="connsiteY6" fmla="*/ 354842 h 859809"/>
                <a:gd name="connsiteX7" fmla="*/ 809709 w 809709"/>
                <a:gd name="connsiteY7" fmla="*/ 395785 h 859809"/>
                <a:gd name="connsiteX8" fmla="*/ 796061 w 809709"/>
                <a:gd name="connsiteY8" fmla="*/ 436729 h 859809"/>
                <a:gd name="connsiteX9" fmla="*/ 714175 w 809709"/>
                <a:gd name="connsiteY9" fmla="*/ 464024 h 859809"/>
                <a:gd name="connsiteX10" fmla="*/ 632288 w 809709"/>
                <a:gd name="connsiteY10" fmla="*/ 450376 h 859809"/>
                <a:gd name="connsiteX11" fmla="*/ 550402 w 809709"/>
                <a:gd name="connsiteY11" fmla="*/ 423081 h 859809"/>
                <a:gd name="connsiteX12" fmla="*/ 441219 w 809709"/>
                <a:gd name="connsiteY12" fmla="*/ 436729 h 859809"/>
                <a:gd name="connsiteX13" fmla="*/ 454867 w 809709"/>
                <a:gd name="connsiteY13" fmla="*/ 777923 h 859809"/>
                <a:gd name="connsiteX14" fmla="*/ 441219 w 809709"/>
                <a:gd name="connsiteY14" fmla="*/ 859809 h 859809"/>
                <a:gd name="connsiteX15" fmla="*/ 372981 w 809709"/>
                <a:gd name="connsiteY15" fmla="*/ 846161 h 859809"/>
                <a:gd name="connsiteX16" fmla="*/ 332037 w 809709"/>
                <a:gd name="connsiteY16" fmla="*/ 750627 h 859809"/>
                <a:gd name="connsiteX17" fmla="*/ 318390 w 809709"/>
                <a:gd name="connsiteY17" fmla="*/ 532263 h 859809"/>
                <a:gd name="connsiteX18" fmla="*/ 277446 w 809709"/>
                <a:gd name="connsiteY18" fmla="*/ 491320 h 859809"/>
                <a:gd name="connsiteX19" fmla="*/ 59082 w 809709"/>
                <a:gd name="connsiteY19" fmla="*/ 477672 h 859809"/>
                <a:gd name="connsiteX20" fmla="*/ 4491 w 809709"/>
                <a:gd name="connsiteY20" fmla="*/ 409433 h 859809"/>
                <a:gd name="connsiteX21" fmla="*/ 18139 w 809709"/>
                <a:gd name="connsiteY21" fmla="*/ 354842 h 859809"/>
                <a:gd name="connsiteX22" fmla="*/ 263799 w 809709"/>
                <a:gd name="connsiteY22" fmla="*/ 341194 h 859809"/>
                <a:gd name="connsiteX23" fmla="*/ 277446 w 809709"/>
                <a:gd name="connsiteY23" fmla="*/ 300251 h 859809"/>
                <a:gd name="connsiteX24" fmla="*/ 250151 w 809709"/>
                <a:gd name="connsiteY24" fmla="*/ 54591 h 859809"/>
                <a:gd name="connsiteX25" fmla="*/ 250151 w 809709"/>
                <a:gd name="connsiteY25" fmla="*/ 0 h 859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09709" h="859809">
                  <a:moveTo>
                    <a:pt x="441219" y="54591"/>
                  </a:moveTo>
                  <a:cubicBezTo>
                    <a:pt x="445768" y="131928"/>
                    <a:pt x="438907" y="210794"/>
                    <a:pt x="454867" y="286603"/>
                  </a:cubicBezTo>
                  <a:cubicBezTo>
                    <a:pt x="458246" y="302654"/>
                    <a:pt x="479631" y="311202"/>
                    <a:pt x="495811" y="313899"/>
                  </a:cubicBezTo>
                  <a:cubicBezTo>
                    <a:pt x="510001" y="316264"/>
                    <a:pt x="522647" y="303072"/>
                    <a:pt x="536754" y="300251"/>
                  </a:cubicBezTo>
                  <a:cubicBezTo>
                    <a:pt x="568297" y="293942"/>
                    <a:pt x="600443" y="291152"/>
                    <a:pt x="632288" y="286603"/>
                  </a:cubicBezTo>
                  <a:cubicBezTo>
                    <a:pt x="731969" y="253377"/>
                    <a:pt x="686262" y="252330"/>
                    <a:pt x="768766" y="272955"/>
                  </a:cubicBezTo>
                  <a:lnTo>
                    <a:pt x="796061" y="354842"/>
                  </a:lnTo>
                  <a:lnTo>
                    <a:pt x="809709" y="395785"/>
                  </a:lnTo>
                  <a:cubicBezTo>
                    <a:pt x="805160" y="409433"/>
                    <a:pt x="807768" y="428367"/>
                    <a:pt x="796061" y="436729"/>
                  </a:cubicBezTo>
                  <a:cubicBezTo>
                    <a:pt x="772648" y="453452"/>
                    <a:pt x="714175" y="464024"/>
                    <a:pt x="714175" y="464024"/>
                  </a:cubicBezTo>
                  <a:cubicBezTo>
                    <a:pt x="686879" y="459475"/>
                    <a:pt x="659134" y="457087"/>
                    <a:pt x="632288" y="450376"/>
                  </a:cubicBezTo>
                  <a:cubicBezTo>
                    <a:pt x="604375" y="443398"/>
                    <a:pt x="550402" y="423081"/>
                    <a:pt x="550402" y="423081"/>
                  </a:cubicBezTo>
                  <a:cubicBezTo>
                    <a:pt x="514008" y="427630"/>
                    <a:pt x="450754" y="401313"/>
                    <a:pt x="441219" y="436729"/>
                  </a:cubicBezTo>
                  <a:cubicBezTo>
                    <a:pt x="411628" y="546638"/>
                    <a:pt x="454867" y="664101"/>
                    <a:pt x="454867" y="777923"/>
                  </a:cubicBezTo>
                  <a:cubicBezTo>
                    <a:pt x="454867" y="805595"/>
                    <a:pt x="445768" y="832514"/>
                    <a:pt x="441219" y="859809"/>
                  </a:cubicBezTo>
                  <a:cubicBezTo>
                    <a:pt x="418473" y="855260"/>
                    <a:pt x="393121" y="857670"/>
                    <a:pt x="372981" y="846161"/>
                  </a:cubicBezTo>
                  <a:cubicBezTo>
                    <a:pt x="345491" y="830452"/>
                    <a:pt x="337987" y="774427"/>
                    <a:pt x="332037" y="750627"/>
                  </a:cubicBezTo>
                  <a:cubicBezTo>
                    <a:pt x="327488" y="677839"/>
                    <a:pt x="333414" y="603629"/>
                    <a:pt x="318390" y="532263"/>
                  </a:cubicBezTo>
                  <a:cubicBezTo>
                    <a:pt x="314414" y="513376"/>
                    <a:pt x="296333" y="495296"/>
                    <a:pt x="277446" y="491320"/>
                  </a:cubicBezTo>
                  <a:cubicBezTo>
                    <a:pt x="206080" y="476296"/>
                    <a:pt x="131870" y="482221"/>
                    <a:pt x="59082" y="477672"/>
                  </a:cubicBezTo>
                  <a:cubicBezTo>
                    <a:pt x="27645" y="456713"/>
                    <a:pt x="4491" y="453380"/>
                    <a:pt x="4491" y="409433"/>
                  </a:cubicBezTo>
                  <a:cubicBezTo>
                    <a:pt x="4491" y="390676"/>
                    <a:pt x="0" y="359616"/>
                    <a:pt x="18139" y="354842"/>
                  </a:cubicBezTo>
                  <a:cubicBezTo>
                    <a:pt x="97452" y="333970"/>
                    <a:pt x="181912" y="345743"/>
                    <a:pt x="263799" y="341194"/>
                  </a:cubicBezTo>
                  <a:cubicBezTo>
                    <a:pt x="268348" y="327546"/>
                    <a:pt x="277446" y="314637"/>
                    <a:pt x="277446" y="300251"/>
                  </a:cubicBezTo>
                  <a:cubicBezTo>
                    <a:pt x="277446" y="170566"/>
                    <a:pt x="260304" y="166274"/>
                    <a:pt x="250151" y="54591"/>
                  </a:cubicBezTo>
                  <a:cubicBezTo>
                    <a:pt x="248503" y="36469"/>
                    <a:pt x="250151" y="18197"/>
                    <a:pt x="250151" y="0"/>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
          <p:nvSpPr>
            <p:cNvPr id="56" name="Oval 55"/>
            <p:cNvSpPr/>
            <p:nvPr/>
          </p:nvSpPr>
          <p:spPr bwMode="auto">
            <a:xfrm>
              <a:off x="3527359" y="2592995"/>
              <a:ext cx="228600" cy="1524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7" name="Oval 56"/>
            <p:cNvSpPr/>
            <p:nvPr/>
          </p:nvSpPr>
          <p:spPr bwMode="auto">
            <a:xfrm>
              <a:off x="3451159" y="2462820"/>
              <a:ext cx="228600" cy="1524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lang="en-US" dirty="0"/>
            </a:p>
          </p:txBody>
        </p:sp>
      </p:grpSp>
      <p:sp>
        <p:nvSpPr>
          <p:cNvPr id="52" name="Rectangle 51"/>
          <p:cNvSpPr/>
          <p:nvPr/>
        </p:nvSpPr>
        <p:spPr>
          <a:xfrm>
            <a:off x="150437" y="5863256"/>
            <a:ext cx="6286544" cy="923330"/>
          </a:xfrm>
          <a:prstGeom prst="rect">
            <a:avLst/>
          </a:prstGeom>
        </p:spPr>
        <p:txBody>
          <a:bodyPr wrap="square">
            <a:spAutoFit/>
          </a:bodyPr>
          <a:lstStyle/>
          <a:p>
            <a:pPr marL="342900" indent="-342900" algn="just" rtl="0"/>
            <a:r>
              <a:rPr lang="en-US" altLang="zh-TW" dirty="0"/>
              <a:t>      EF-2 </a:t>
            </a:r>
            <a:r>
              <a:rPr lang="en-US" dirty="0"/>
              <a:t> is an essential factor for protein synthesis. It promotes the GTP-dependent translocation of the nascent protein chain from the A-site to the P-site of the ribosome</a:t>
            </a:r>
          </a:p>
        </p:txBody>
      </p:sp>
      <p:sp>
        <p:nvSpPr>
          <p:cNvPr id="53" name="TextBox 52"/>
          <p:cNvSpPr txBox="1"/>
          <p:nvPr/>
        </p:nvSpPr>
        <p:spPr>
          <a:xfrm>
            <a:off x="4680959" y="4791686"/>
            <a:ext cx="583558" cy="523220"/>
          </a:xfrm>
          <a:prstGeom prst="rect">
            <a:avLst/>
          </a:prstGeom>
          <a:noFill/>
        </p:spPr>
        <p:txBody>
          <a:bodyPr wrap="none" rtlCol="1">
            <a:spAutoFit/>
          </a:bodyPr>
          <a:lstStyle/>
          <a:p>
            <a:r>
              <a:rPr lang="en-US" sz="2800" b="1" dirty="0">
                <a:solidFill>
                  <a:srgbClr val="FF0000"/>
                </a:solidFill>
              </a:rPr>
              <a:t>DT</a:t>
            </a:r>
            <a:endParaRPr lang="ar-JO" sz="2800" b="1" dirty="0">
              <a:solidFill>
                <a:srgbClr val="FF0000"/>
              </a:solidFill>
            </a:endParaRPr>
          </a:p>
        </p:txBody>
      </p:sp>
      <p:cxnSp>
        <p:nvCxnSpPr>
          <p:cNvPr id="60" name="Straight Arrow Connector 59"/>
          <p:cNvCxnSpPr/>
          <p:nvPr/>
        </p:nvCxnSpPr>
        <p:spPr>
          <a:xfrm rot="5400000" flipH="1" flipV="1">
            <a:off x="2220062" y="4612309"/>
            <a:ext cx="2500306" cy="158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rot="10800000">
            <a:off x="3613091" y="5077438"/>
            <a:ext cx="1071570" cy="158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36866" name="Picture 2"/>
          <p:cNvPicPr>
            <a:picLocks noChangeAspect="1" noChangeArrowheads="1"/>
          </p:cNvPicPr>
          <p:nvPr/>
        </p:nvPicPr>
        <p:blipFill>
          <a:blip r:embed="rId4" cstate="print"/>
          <a:srcRect/>
          <a:stretch>
            <a:fillRect/>
          </a:stretch>
        </p:blipFill>
        <p:spPr bwMode="auto">
          <a:xfrm>
            <a:off x="3898843" y="4648810"/>
            <a:ext cx="598400" cy="842963"/>
          </a:xfrm>
          <a:prstGeom prst="rect">
            <a:avLst/>
          </a:prstGeom>
          <a:noFill/>
          <a:ln w="9525">
            <a:noFill/>
            <a:miter lim="800000"/>
            <a:headEnd/>
            <a:tailEnd/>
          </a:ln>
          <a:effectLst/>
        </p:spPr>
      </p:pic>
      <p:cxnSp>
        <p:nvCxnSpPr>
          <p:cNvPr id="71" name="Straight Arrow Connector 70"/>
          <p:cNvCxnSpPr/>
          <p:nvPr/>
        </p:nvCxnSpPr>
        <p:spPr>
          <a:xfrm rot="10800000">
            <a:off x="1755703" y="3291488"/>
            <a:ext cx="752188" cy="158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32" y="2734101"/>
            <a:ext cx="2007857" cy="1200329"/>
          </a:xfrm>
          <a:prstGeom prst="rect">
            <a:avLst/>
          </a:prstGeom>
          <a:noFill/>
        </p:spPr>
        <p:txBody>
          <a:bodyPr wrap="none" rtlCol="1">
            <a:spAutoFit/>
          </a:bodyPr>
          <a:lstStyle/>
          <a:p>
            <a:pPr algn="just" rtl="0"/>
            <a:r>
              <a:rPr lang="en-US" dirty="0"/>
              <a:t>The inhibition of </a:t>
            </a:r>
          </a:p>
          <a:p>
            <a:pPr algn="just" rtl="0"/>
            <a:r>
              <a:rPr lang="en-US" dirty="0"/>
              <a:t>protein Synthesis </a:t>
            </a:r>
          </a:p>
          <a:p>
            <a:pPr algn="just" rtl="0"/>
            <a:r>
              <a:rPr lang="en-US" dirty="0"/>
              <a:t>will cause cellular </a:t>
            </a:r>
          </a:p>
          <a:p>
            <a:pPr algn="just" rtl="0"/>
            <a:r>
              <a:rPr lang="en-US" dirty="0"/>
              <a:t>death and necrosis </a:t>
            </a:r>
            <a:endParaRPr lang="ar-JO" dirty="0"/>
          </a:p>
        </p:txBody>
      </p:sp>
      <p:sp>
        <p:nvSpPr>
          <p:cNvPr id="20" name="Slide Number Placeholder 19"/>
          <p:cNvSpPr>
            <a:spLocks noGrp="1"/>
          </p:cNvSpPr>
          <p:nvPr>
            <p:ph type="sldNum" sz="quarter" idx="12"/>
          </p:nvPr>
        </p:nvSpPr>
        <p:spPr>
          <a:xfrm>
            <a:off x="6203603" y="6332524"/>
            <a:ext cx="2133600" cy="365125"/>
          </a:xfrm>
        </p:spPr>
        <p:txBody>
          <a:bodyPr/>
          <a:lstStyle/>
          <a:p>
            <a:fld id="{FA9739B7-29ED-4612-A1D5-7F47050F1066}" type="slidenum">
              <a:rPr lang="ar-JO" smtClean="0"/>
              <a:pPr/>
              <a:t>7</a:t>
            </a:fld>
            <a:endParaRPr lang="ar-JO"/>
          </a:p>
        </p:txBody>
      </p:sp>
      <p:pic>
        <p:nvPicPr>
          <p:cNvPr id="29" name="Picture 9"/>
          <p:cNvPicPr>
            <a:picLocks noChangeAspect="1" noChangeArrowheads="1"/>
          </p:cNvPicPr>
          <p:nvPr/>
        </p:nvPicPr>
        <p:blipFill>
          <a:blip r:embed="rId2" cstate="print"/>
          <a:srcRect/>
          <a:stretch>
            <a:fillRect/>
          </a:stretch>
        </p:blipFill>
        <p:spPr bwMode="auto">
          <a:xfrm>
            <a:off x="5443574" y="804859"/>
            <a:ext cx="1809750" cy="1438275"/>
          </a:xfrm>
          <a:prstGeom prst="rect">
            <a:avLst/>
          </a:prstGeom>
          <a:noFill/>
          <a:ln w="9525">
            <a:noFill/>
            <a:miter lim="800000"/>
            <a:headEnd/>
            <a:tailEnd/>
          </a:ln>
        </p:spPr>
      </p:pic>
      <p:sp>
        <p:nvSpPr>
          <p:cNvPr id="30" name="Freeform 29"/>
          <p:cNvSpPr/>
          <p:nvPr/>
        </p:nvSpPr>
        <p:spPr>
          <a:xfrm>
            <a:off x="5595974" y="2319334"/>
            <a:ext cx="1524000" cy="609600"/>
          </a:xfrm>
          <a:custGeom>
            <a:avLst/>
            <a:gdLst>
              <a:gd name="connsiteX0" fmla="*/ 177421 w 1132765"/>
              <a:gd name="connsiteY0" fmla="*/ 40429 h 613635"/>
              <a:gd name="connsiteX1" fmla="*/ 259308 w 1132765"/>
              <a:gd name="connsiteY1" fmla="*/ 54077 h 613635"/>
              <a:gd name="connsiteX2" fmla="*/ 286603 w 1132765"/>
              <a:gd name="connsiteY2" fmla="*/ 95020 h 613635"/>
              <a:gd name="connsiteX3" fmla="*/ 682388 w 1132765"/>
              <a:gd name="connsiteY3" fmla="*/ 81372 h 613635"/>
              <a:gd name="connsiteX4" fmla="*/ 723332 w 1132765"/>
              <a:gd name="connsiteY4" fmla="*/ 67724 h 613635"/>
              <a:gd name="connsiteX5" fmla="*/ 818866 w 1132765"/>
              <a:gd name="connsiteY5" fmla="*/ 40429 h 613635"/>
              <a:gd name="connsiteX6" fmla="*/ 859809 w 1132765"/>
              <a:gd name="connsiteY6" fmla="*/ 13133 h 613635"/>
              <a:gd name="connsiteX7" fmla="*/ 1064526 w 1132765"/>
              <a:gd name="connsiteY7" fmla="*/ 54077 h 613635"/>
              <a:gd name="connsiteX8" fmla="*/ 1078173 w 1132765"/>
              <a:gd name="connsiteY8" fmla="*/ 95020 h 613635"/>
              <a:gd name="connsiteX9" fmla="*/ 1132765 w 1132765"/>
              <a:gd name="connsiteY9" fmla="*/ 176906 h 613635"/>
              <a:gd name="connsiteX10" fmla="*/ 1119117 w 1132765"/>
              <a:gd name="connsiteY10" fmla="*/ 449862 h 613635"/>
              <a:gd name="connsiteX11" fmla="*/ 1105469 w 1132765"/>
              <a:gd name="connsiteY11" fmla="*/ 490805 h 613635"/>
              <a:gd name="connsiteX12" fmla="*/ 1064526 w 1132765"/>
              <a:gd name="connsiteY12" fmla="*/ 504453 h 613635"/>
              <a:gd name="connsiteX13" fmla="*/ 1050878 w 1132765"/>
              <a:gd name="connsiteY13" fmla="*/ 545396 h 613635"/>
              <a:gd name="connsiteX14" fmla="*/ 914400 w 1132765"/>
              <a:gd name="connsiteY14" fmla="*/ 586339 h 613635"/>
              <a:gd name="connsiteX15" fmla="*/ 832514 w 1132765"/>
              <a:gd name="connsiteY15" fmla="*/ 613635 h 613635"/>
              <a:gd name="connsiteX16" fmla="*/ 313899 w 1132765"/>
              <a:gd name="connsiteY16" fmla="*/ 599987 h 613635"/>
              <a:gd name="connsiteX17" fmla="*/ 259308 w 1132765"/>
              <a:gd name="connsiteY17" fmla="*/ 586339 h 613635"/>
              <a:gd name="connsiteX18" fmla="*/ 177421 w 1132765"/>
              <a:gd name="connsiteY18" fmla="*/ 559044 h 613635"/>
              <a:gd name="connsiteX19" fmla="*/ 150126 w 1132765"/>
              <a:gd name="connsiteY19" fmla="*/ 518100 h 613635"/>
              <a:gd name="connsiteX20" fmla="*/ 109182 w 1132765"/>
              <a:gd name="connsiteY20" fmla="*/ 490805 h 613635"/>
              <a:gd name="connsiteX21" fmla="*/ 54591 w 1132765"/>
              <a:gd name="connsiteY21" fmla="*/ 408918 h 613635"/>
              <a:gd name="connsiteX22" fmla="*/ 27296 w 1132765"/>
              <a:gd name="connsiteY22" fmla="*/ 367975 h 613635"/>
              <a:gd name="connsiteX23" fmla="*/ 0 w 1132765"/>
              <a:gd name="connsiteY23" fmla="*/ 286089 h 613635"/>
              <a:gd name="connsiteX24" fmla="*/ 13648 w 1132765"/>
              <a:gd name="connsiteY24" fmla="*/ 122315 h 613635"/>
              <a:gd name="connsiteX25" fmla="*/ 27296 w 1132765"/>
              <a:gd name="connsiteY25" fmla="*/ 81372 h 613635"/>
              <a:gd name="connsiteX26" fmla="*/ 68239 w 1132765"/>
              <a:gd name="connsiteY26" fmla="*/ 54077 h 613635"/>
              <a:gd name="connsiteX27" fmla="*/ 177421 w 1132765"/>
              <a:gd name="connsiteY27" fmla="*/ 40429 h 6136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132765" h="613635">
                <a:moveTo>
                  <a:pt x="177421" y="40429"/>
                </a:moveTo>
                <a:cubicBezTo>
                  <a:pt x="209266" y="40429"/>
                  <a:pt x="234557" y="41702"/>
                  <a:pt x="259308" y="54077"/>
                </a:cubicBezTo>
                <a:cubicBezTo>
                  <a:pt x="273979" y="61412"/>
                  <a:pt x="270235" y="93964"/>
                  <a:pt x="286603" y="95020"/>
                </a:cubicBezTo>
                <a:cubicBezTo>
                  <a:pt x="418336" y="103519"/>
                  <a:pt x="550460" y="85921"/>
                  <a:pt x="682388" y="81372"/>
                </a:cubicBezTo>
                <a:cubicBezTo>
                  <a:pt x="696036" y="76823"/>
                  <a:pt x="709499" y="71676"/>
                  <a:pt x="723332" y="67724"/>
                </a:cubicBezTo>
                <a:cubicBezTo>
                  <a:pt x="743744" y="61892"/>
                  <a:pt x="797047" y="51339"/>
                  <a:pt x="818866" y="40429"/>
                </a:cubicBezTo>
                <a:cubicBezTo>
                  <a:pt x="833537" y="33093"/>
                  <a:pt x="846161" y="22232"/>
                  <a:pt x="859809" y="13133"/>
                </a:cubicBezTo>
                <a:cubicBezTo>
                  <a:pt x="895446" y="16103"/>
                  <a:pt x="1021264" y="0"/>
                  <a:pt x="1064526" y="54077"/>
                </a:cubicBezTo>
                <a:cubicBezTo>
                  <a:pt x="1073513" y="65310"/>
                  <a:pt x="1071187" y="82445"/>
                  <a:pt x="1078173" y="95020"/>
                </a:cubicBezTo>
                <a:cubicBezTo>
                  <a:pt x="1094105" y="123697"/>
                  <a:pt x="1132765" y="176906"/>
                  <a:pt x="1132765" y="176906"/>
                </a:cubicBezTo>
                <a:cubicBezTo>
                  <a:pt x="1128216" y="267891"/>
                  <a:pt x="1127009" y="359105"/>
                  <a:pt x="1119117" y="449862"/>
                </a:cubicBezTo>
                <a:cubicBezTo>
                  <a:pt x="1117871" y="464194"/>
                  <a:pt x="1115641" y="480633"/>
                  <a:pt x="1105469" y="490805"/>
                </a:cubicBezTo>
                <a:cubicBezTo>
                  <a:pt x="1095297" y="500977"/>
                  <a:pt x="1078174" y="499904"/>
                  <a:pt x="1064526" y="504453"/>
                </a:cubicBezTo>
                <a:cubicBezTo>
                  <a:pt x="1059977" y="518101"/>
                  <a:pt x="1062584" y="537034"/>
                  <a:pt x="1050878" y="545396"/>
                </a:cubicBezTo>
                <a:cubicBezTo>
                  <a:pt x="1027578" y="562039"/>
                  <a:pt x="947110" y="576526"/>
                  <a:pt x="914400" y="586339"/>
                </a:cubicBezTo>
                <a:cubicBezTo>
                  <a:pt x="886842" y="594607"/>
                  <a:pt x="832514" y="613635"/>
                  <a:pt x="832514" y="613635"/>
                </a:cubicBezTo>
                <a:cubicBezTo>
                  <a:pt x="659642" y="609086"/>
                  <a:pt x="486635" y="608213"/>
                  <a:pt x="313899" y="599987"/>
                </a:cubicBezTo>
                <a:cubicBezTo>
                  <a:pt x="295163" y="599095"/>
                  <a:pt x="277274" y="591729"/>
                  <a:pt x="259308" y="586339"/>
                </a:cubicBezTo>
                <a:cubicBezTo>
                  <a:pt x="231749" y="578071"/>
                  <a:pt x="177421" y="559044"/>
                  <a:pt x="177421" y="559044"/>
                </a:cubicBezTo>
                <a:cubicBezTo>
                  <a:pt x="168323" y="545396"/>
                  <a:pt x="161724" y="529698"/>
                  <a:pt x="150126" y="518100"/>
                </a:cubicBezTo>
                <a:cubicBezTo>
                  <a:pt x="138528" y="506502"/>
                  <a:pt x="119983" y="503149"/>
                  <a:pt x="109182" y="490805"/>
                </a:cubicBezTo>
                <a:cubicBezTo>
                  <a:pt x="87579" y="466117"/>
                  <a:pt x="72788" y="436214"/>
                  <a:pt x="54591" y="408918"/>
                </a:cubicBezTo>
                <a:cubicBezTo>
                  <a:pt x="45493" y="395270"/>
                  <a:pt x="32483" y="383536"/>
                  <a:pt x="27296" y="367975"/>
                </a:cubicBezTo>
                <a:lnTo>
                  <a:pt x="0" y="286089"/>
                </a:lnTo>
                <a:cubicBezTo>
                  <a:pt x="4549" y="231498"/>
                  <a:pt x="6408" y="176615"/>
                  <a:pt x="13648" y="122315"/>
                </a:cubicBezTo>
                <a:cubicBezTo>
                  <a:pt x="15549" y="108055"/>
                  <a:pt x="18309" y="92605"/>
                  <a:pt x="27296" y="81372"/>
                </a:cubicBezTo>
                <a:cubicBezTo>
                  <a:pt x="37543" y="68564"/>
                  <a:pt x="52060" y="56773"/>
                  <a:pt x="68239" y="54077"/>
                </a:cubicBezTo>
                <a:cubicBezTo>
                  <a:pt x="108625" y="47346"/>
                  <a:pt x="145576" y="40429"/>
                  <a:pt x="177421" y="40429"/>
                </a:cubicBez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pic>
        <p:nvPicPr>
          <p:cNvPr id="31" name="Picture 10"/>
          <p:cNvPicPr>
            <a:picLocks noChangeAspect="1" noChangeArrowheads="1"/>
          </p:cNvPicPr>
          <p:nvPr/>
        </p:nvPicPr>
        <p:blipFill>
          <a:blip r:embed="rId3" cstate="print"/>
          <a:srcRect/>
          <a:stretch>
            <a:fillRect/>
          </a:stretch>
        </p:blipFill>
        <p:spPr bwMode="auto">
          <a:xfrm>
            <a:off x="5653124" y="2090734"/>
            <a:ext cx="3067050" cy="285750"/>
          </a:xfrm>
          <a:prstGeom prst="rect">
            <a:avLst/>
          </a:prstGeom>
          <a:noFill/>
          <a:ln w="9525">
            <a:noFill/>
            <a:miter lim="800000"/>
            <a:headEnd/>
            <a:tailEnd/>
          </a:ln>
        </p:spPr>
      </p:pic>
      <p:sp>
        <p:nvSpPr>
          <p:cNvPr id="32" name="Freeform 31"/>
          <p:cNvSpPr/>
          <p:nvPr/>
        </p:nvSpPr>
        <p:spPr>
          <a:xfrm>
            <a:off x="5748374" y="1176334"/>
            <a:ext cx="533400" cy="860425"/>
          </a:xfrm>
          <a:custGeom>
            <a:avLst/>
            <a:gdLst>
              <a:gd name="connsiteX0" fmla="*/ 441219 w 809709"/>
              <a:gd name="connsiteY0" fmla="*/ 54591 h 859809"/>
              <a:gd name="connsiteX1" fmla="*/ 454867 w 809709"/>
              <a:gd name="connsiteY1" fmla="*/ 286603 h 859809"/>
              <a:gd name="connsiteX2" fmla="*/ 495811 w 809709"/>
              <a:gd name="connsiteY2" fmla="*/ 313899 h 859809"/>
              <a:gd name="connsiteX3" fmla="*/ 536754 w 809709"/>
              <a:gd name="connsiteY3" fmla="*/ 300251 h 859809"/>
              <a:gd name="connsiteX4" fmla="*/ 632288 w 809709"/>
              <a:gd name="connsiteY4" fmla="*/ 286603 h 859809"/>
              <a:gd name="connsiteX5" fmla="*/ 768766 w 809709"/>
              <a:gd name="connsiteY5" fmla="*/ 272955 h 859809"/>
              <a:gd name="connsiteX6" fmla="*/ 796061 w 809709"/>
              <a:gd name="connsiteY6" fmla="*/ 354842 h 859809"/>
              <a:gd name="connsiteX7" fmla="*/ 809709 w 809709"/>
              <a:gd name="connsiteY7" fmla="*/ 395785 h 859809"/>
              <a:gd name="connsiteX8" fmla="*/ 796061 w 809709"/>
              <a:gd name="connsiteY8" fmla="*/ 436729 h 859809"/>
              <a:gd name="connsiteX9" fmla="*/ 714175 w 809709"/>
              <a:gd name="connsiteY9" fmla="*/ 464024 h 859809"/>
              <a:gd name="connsiteX10" fmla="*/ 632288 w 809709"/>
              <a:gd name="connsiteY10" fmla="*/ 450376 h 859809"/>
              <a:gd name="connsiteX11" fmla="*/ 550402 w 809709"/>
              <a:gd name="connsiteY11" fmla="*/ 423081 h 859809"/>
              <a:gd name="connsiteX12" fmla="*/ 441219 w 809709"/>
              <a:gd name="connsiteY12" fmla="*/ 436729 h 859809"/>
              <a:gd name="connsiteX13" fmla="*/ 454867 w 809709"/>
              <a:gd name="connsiteY13" fmla="*/ 777923 h 859809"/>
              <a:gd name="connsiteX14" fmla="*/ 441219 w 809709"/>
              <a:gd name="connsiteY14" fmla="*/ 859809 h 859809"/>
              <a:gd name="connsiteX15" fmla="*/ 372981 w 809709"/>
              <a:gd name="connsiteY15" fmla="*/ 846161 h 859809"/>
              <a:gd name="connsiteX16" fmla="*/ 332037 w 809709"/>
              <a:gd name="connsiteY16" fmla="*/ 750627 h 859809"/>
              <a:gd name="connsiteX17" fmla="*/ 318390 w 809709"/>
              <a:gd name="connsiteY17" fmla="*/ 532263 h 859809"/>
              <a:gd name="connsiteX18" fmla="*/ 277446 w 809709"/>
              <a:gd name="connsiteY18" fmla="*/ 491320 h 859809"/>
              <a:gd name="connsiteX19" fmla="*/ 59082 w 809709"/>
              <a:gd name="connsiteY19" fmla="*/ 477672 h 859809"/>
              <a:gd name="connsiteX20" fmla="*/ 4491 w 809709"/>
              <a:gd name="connsiteY20" fmla="*/ 409433 h 859809"/>
              <a:gd name="connsiteX21" fmla="*/ 18139 w 809709"/>
              <a:gd name="connsiteY21" fmla="*/ 354842 h 859809"/>
              <a:gd name="connsiteX22" fmla="*/ 263799 w 809709"/>
              <a:gd name="connsiteY22" fmla="*/ 341194 h 859809"/>
              <a:gd name="connsiteX23" fmla="*/ 277446 w 809709"/>
              <a:gd name="connsiteY23" fmla="*/ 300251 h 859809"/>
              <a:gd name="connsiteX24" fmla="*/ 250151 w 809709"/>
              <a:gd name="connsiteY24" fmla="*/ 54591 h 859809"/>
              <a:gd name="connsiteX25" fmla="*/ 250151 w 809709"/>
              <a:gd name="connsiteY25" fmla="*/ 0 h 859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09709" h="859809">
                <a:moveTo>
                  <a:pt x="441219" y="54591"/>
                </a:moveTo>
                <a:cubicBezTo>
                  <a:pt x="445768" y="131928"/>
                  <a:pt x="438907" y="210794"/>
                  <a:pt x="454867" y="286603"/>
                </a:cubicBezTo>
                <a:cubicBezTo>
                  <a:pt x="458246" y="302654"/>
                  <a:pt x="479631" y="311202"/>
                  <a:pt x="495811" y="313899"/>
                </a:cubicBezTo>
                <a:cubicBezTo>
                  <a:pt x="510001" y="316264"/>
                  <a:pt x="522647" y="303072"/>
                  <a:pt x="536754" y="300251"/>
                </a:cubicBezTo>
                <a:cubicBezTo>
                  <a:pt x="568297" y="293942"/>
                  <a:pt x="600443" y="291152"/>
                  <a:pt x="632288" y="286603"/>
                </a:cubicBezTo>
                <a:cubicBezTo>
                  <a:pt x="731969" y="253377"/>
                  <a:pt x="686262" y="252330"/>
                  <a:pt x="768766" y="272955"/>
                </a:cubicBezTo>
                <a:lnTo>
                  <a:pt x="796061" y="354842"/>
                </a:lnTo>
                <a:lnTo>
                  <a:pt x="809709" y="395785"/>
                </a:lnTo>
                <a:cubicBezTo>
                  <a:pt x="805160" y="409433"/>
                  <a:pt x="807768" y="428367"/>
                  <a:pt x="796061" y="436729"/>
                </a:cubicBezTo>
                <a:cubicBezTo>
                  <a:pt x="772648" y="453452"/>
                  <a:pt x="714175" y="464024"/>
                  <a:pt x="714175" y="464024"/>
                </a:cubicBezTo>
                <a:cubicBezTo>
                  <a:pt x="686879" y="459475"/>
                  <a:pt x="659134" y="457087"/>
                  <a:pt x="632288" y="450376"/>
                </a:cubicBezTo>
                <a:cubicBezTo>
                  <a:pt x="604375" y="443398"/>
                  <a:pt x="550402" y="423081"/>
                  <a:pt x="550402" y="423081"/>
                </a:cubicBezTo>
                <a:cubicBezTo>
                  <a:pt x="514008" y="427630"/>
                  <a:pt x="450754" y="401313"/>
                  <a:pt x="441219" y="436729"/>
                </a:cubicBezTo>
                <a:cubicBezTo>
                  <a:pt x="411628" y="546638"/>
                  <a:pt x="454867" y="664101"/>
                  <a:pt x="454867" y="777923"/>
                </a:cubicBezTo>
                <a:cubicBezTo>
                  <a:pt x="454867" y="805595"/>
                  <a:pt x="445768" y="832514"/>
                  <a:pt x="441219" y="859809"/>
                </a:cubicBezTo>
                <a:cubicBezTo>
                  <a:pt x="418473" y="855260"/>
                  <a:pt x="393121" y="857670"/>
                  <a:pt x="372981" y="846161"/>
                </a:cubicBezTo>
                <a:cubicBezTo>
                  <a:pt x="345491" y="830452"/>
                  <a:pt x="337987" y="774427"/>
                  <a:pt x="332037" y="750627"/>
                </a:cubicBezTo>
                <a:cubicBezTo>
                  <a:pt x="327488" y="677839"/>
                  <a:pt x="333414" y="603629"/>
                  <a:pt x="318390" y="532263"/>
                </a:cubicBezTo>
                <a:cubicBezTo>
                  <a:pt x="314414" y="513376"/>
                  <a:pt x="296333" y="495296"/>
                  <a:pt x="277446" y="491320"/>
                </a:cubicBezTo>
                <a:cubicBezTo>
                  <a:pt x="206080" y="476296"/>
                  <a:pt x="131870" y="482221"/>
                  <a:pt x="59082" y="477672"/>
                </a:cubicBezTo>
                <a:cubicBezTo>
                  <a:pt x="27645" y="456713"/>
                  <a:pt x="4491" y="453380"/>
                  <a:pt x="4491" y="409433"/>
                </a:cubicBezTo>
                <a:cubicBezTo>
                  <a:pt x="4491" y="390676"/>
                  <a:pt x="0" y="359616"/>
                  <a:pt x="18139" y="354842"/>
                </a:cubicBezTo>
                <a:cubicBezTo>
                  <a:pt x="97452" y="333970"/>
                  <a:pt x="181912" y="345743"/>
                  <a:pt x="263799" y="341194"/>
                </a:cubicBezTo>
                <a:cubicBezTo>
                  <a:pt x="268348" y="327546"/>
                  <a:pt x="277446" y="314637"/>
                  <a:pt x="277446" y="300251"/>
                </a:cubicBezTo>
                <a:cubicBezTo>
                  <a:pt x="277446" y="170566"/>
                  <a:pt x="260304" y="166274"/>
                  <a:pt x="250151" y="54591"/>
                </a:cubicBezTo>
                <a:cubicBezTo>
                  <a:pt x="248503" y="36469"/>
                  <a:pt x="250151" y="18197"/>
                  <a:pt x="250151" y="0"/>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
        <p:nvSpPr>
          <p:cNvPr id="33" name="Oval 32"/>
          <p:cNvSpPr/>
          <p:nvPr/>
        </p:nvSpPr>
        <p:spPr>
          <a:xfrm>
            <a:off x="5748374" y="1023934"/>
            <a:ext cx="228600" cy="1524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4" name="Freeform 33"/>
          <p:cNvSpPr/>
          <p:nvPr/>
        </p:nvSpPr>
        <p:spPr>
          <a:xfrm>
            <a:off x="6357974" y="1163634"/>
            <a:ext cx="533400" cy="860425"/>
          </a:xfrm>
          <a:custGeom>
            <a:avLst/>
            <a:gdLst>
              <a:gd name="connsiteX0" fmla="*/ 441219 w 809709"/>
              <a:gd name="connsiteY0" fmla="*/ 54591 h 859809"/>
              <a:gd name="connsiteX1" fmla="*/ 454867 w 809709"/>
              <a:gd name="connsiteY1" fmla="*/ 286603 h 859809"/>
              <a:gd name="connsiteX2" fmla="*/ 495811 w 809709"/>
              <a:gd name="connsiteY2" fmla="*/ 313899 h 859809"/>
              <a:gd name="connsiteX3" fmla="*/ 536754 w 809709"/>
              <a:gd name="connsiteY3" fmla="*/ 300251 h 859809"/>
              <a:gd name="connsiteX4" fmla="*/ 632288 w 809709"/>
              <a:gd name="connsiteY4" fmla="*/ 286603 h 859809"/>
              <a:gd name="connsiteX5" fmla="*/ 768766 w 809709"/>
              <a:gd name="connsiteY5" fmla="*/ 272955 h 859809"/>
              <a:gd name="connsiteX6" fmla="*/ 796061 w 809709"/>
              <a:gd name="connsiteY6" fmla="*/ 354842 h 859809"/>
              <a:gd name="connsiteX7" fmla="*/ 809709 w 809709"/>
              <a:gd name="connsiteY7" fmla="*/ 395785 h 859809"/>
              <a:gd name="connsiteX8" fmla="*/ 796061 w 809709"/>
              <a:gd name="connsiteY8" fmla="*/ 436729 h 859809"/>
              <a:gd name="connsiteX9" fmla="*/ 714175 w 809709"/>
              <a:gd name="connsiteY9" fmla="*/ 464024 h 859809"/>
              <a:gd name="connsiteX10" fmla="*/ 632288 w 809709"/>
              <a:gd name="connsiteY10" fmla="*/ 450376 h 859809"/>
              <a:gd name="connsiteX11" fmla="*/ 550402 w 809709"/>
              <a:gd name="connsiteY11" fmla="*/ 423081 h 859809"/>
              <a:gd name="connsiteX12" fmla="*/ 441219 w 809709"/>
              <a:gd name="connsiteY12" fmla="*/ 436729 h 859809"/>
              <a:gd name="connsiteX13" fmla="*/ 454867 w 809709"/>
              <a:gd name="connsiteY13" fmla="*/ 777923 h 859809"/>
              <a:gd name="connsiteX14" fmla="*/ 441219 w 809709"/>
              <a:gd name="connsiteY14" fmla="*/ 859809 h 859809"/>
              <a:gd name="connsiteX15" fmla="*/ 372981 w 809709"/>
              <a:gd name="connsiteY15" fmla="*/ 846161 h 859809"/>
              <a:gd name="connsiteX16" fmla="*/ 332037 w 809709"/>
              <a:gd name="connsiteY16" fmla="*/ 750627 h 859809"/>
              <a:gd name="connsiteX17" fmla="*/ 318390 w 809709"/>
              <a:gd name="connsiteY17" fmla="*/ 532263 h 859809"/>
              <a:gd name="connsiteX18" fmla="*/ 277446 w 809709"/>
              <a:gd name="connsiteY18" fmla="*/ 491320 h 859809"/>
              <a:gd name="connsiteX19" fmla="*/ 59082 w 809709"/>
              <a:gd name="connsiteY19" fmla="*/ 477672 h 859809"/>
              <a:gd name="connsiteX20" fmla="*/ 4491 w 809709"/>
              <a:gd name="connsiteY20" fmla="*/ 409433 h 859809"/>
              <a:gd name="connsiteX21" fmla="*/ 18139 w 809709"/>
              <a:gd name="connsiteY21" fmla="*/ 354842 h 859809"/>
              <a:gd name="connsiteX22" fmla="*/ 263799 w 809709"/>
              <a:gd name="connsiteY22" fmla="*/ 341194 h 859809"/>
              <a:gd name="connsiteX23" fmla="*/ 277446 w 809709"/>
              <a:gd name="connsiteY23" fmla="*/ 300251 h 859809"/>
              <a:gd name="connsiteX24" fmla="*/ 250151 w 809709"/>
              <a:gd name="connsiteY24" fmla="*/ 54591 h 859809"/>
              <a:gd name="connsiteX25" fmla="*/ 250151 w 809709"/>
              <a:gd name="connsiteY25" fmla="*/ 0 h 859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09709" h="859809">
                <a:moveTo>
                  <a:pt x="441219" y="54591"/>
                </a:moveTo>
                <a:cubicBezTo>
                  <a:pt x="445768" y="131928"/>
                  <a:pt x="438907" y="210794"/>
                  <a:pt x="454867" y="286603"/>
                </a:cubicBezTo>
                <a:cubicBezTo>
                  <a:pt x="458246" y="302654"/>
                  <a:pt x="479631" y="311202"/>
                  <a:pt x="495811" y="313899"/>
                </a:cubicBezTo>
                <a:cubicBezTo>
                  <a:pt x="510001" y="316264"/>
                  <a:pt x="522647" y="303072"/>
                  <a:pt x="536754" y="300251"/>
                </a:cubicBezTo>
                <a:cubicBezTo>
                  <a:pt x="568297" y="293942"/>
                  <a:pt x="600443" y="291152"/>
                  <a:pt x="632288" y="286603"/>
                </a:cubicBezTo>
                <a:cubicBezTo>
                  <a:pt x="731969" y="253377"/>
                  <a:pt x="686262" y="252330"/>
                  <a:pt x="768766" y="272955"/>
                </a:cubicBezTo>
                <a:lnTo>
                  <a:pt x="796061" y="354842"/>
                </a:lnTo>
                <a:lnTo>
                  <a:pt x="809709" y="395785"/>
                </a:lnTo>
                <a:cubicBezTo>
                  <a:pt x="805160" y="409433"/>
                  <a:pt x="807768" y="428367"/>
                  <a:pt x="796061" y="436729"/>
                </a:cubicBezTo>
                <a:cubicBezTo>
                  <a:pt x="772648" y="453452"/>
                  <a:pt x="714175" y="464024"/>
                  <a:pt x="714175" y="464024"/>
                </a:cubicBezTo>
                <a:cubicBezTo>
                  <a:pt x="686879" y="459475"/>
                  <a:pt x="659134" y="457087"/>
                  <a:pt x="632288" y="450376"/>
                </a:cubicBezTo>
                <a:cubicBezTo>
                  <a:pt x="604375" y="443398"/>
                  <a:pt x="550402" y="423081"/>
                  <a:pt x="550402" y="423081"/>
                </a:cubicBezTo>
                <a:cubicBezTo>
                  <a:pt x="514008" y="427630"/>
                  <a:pt x="450754" y="401313"/>
                  <a:pt x="441219" y="436729"/>
                </a:cubicBezTo>
                <a:cubicBezTo>
                  <a:pt x="411628" y="546638"/>
                  <a:pt x="454867" y="664101"/>
                  <a:pt x="454867" y="777923"/>
                </a:cubicBezTo>
                <a:cubicBezTo>
                  <a:pt x="454867" y="805595"/>
                  <a:pt x="445768" y="832514"/>
                  <a:pt x="441219" y="859809"/>
                </a:cubicBezTo>
                <a:cubicBezTo>
                  <a:pt x="418473" y="855260"/>
                  <a:pt x="393121" y="857670"/>
                  <a:pt x="372981" y="846161"/>
                </a:cubicBezTo>
                <a:cubicBezTo>
                  <a:pt x="345491" y="830452"/>
                  <a:pt x="337987" y="774427"/>
                  <a:pt x="332037" y="750627"/>
                </a:cubicBezTo>
                <a:cubicBezTo>
                  <a:pt x="327488" y="677839"/>
                  <a:pt x="333414" y="603629"/>
                  <a:pt x="318390" y="532263"/>
                </a:cubicBezTo>
                <a:cubicBezTo>
                  <a:pt x="314414" y="513376"/>
                  <a:pt x="296333" y="495296"/>
                  <a:pt x="277446" y="491320"/>
                </a:cubicBezTo>
                <a:cubicBezTo>
                  <a:pt x="206080" y="476296"/>
                  <a:pt x="131870" y="482221"/>
                  <a:pt x="59082" y="477672"/>
                </a:cubicBezTo>
                <a:cubicBezTo>
                  <a:pt x="27645" y="456713"/>
                  <a:pt x="4491" y="453380"/>
                  <a:pt x="4491" y="409433"/>
                </a:cubicBezTo>
                <a:cubicBezTo>
                  <a:pt x="4491" y="390676"/>
                  <a:pt x="0" y="359616"/>
                  <a:pt x="18139" y="354842"/>
                </a:cubicBezTo>
                <a:cubicBezTo>
                  <a:pt x="97452" y="333970"/>
                  <a:pt x="181912" y="345743"/>
                  <a:pt x="263799" y="341194"/>
                </a:cubicBezTo>
                <a:cubicBezTo>
                  <a:pt x="268348" y="327546"/>
                  <a:pt x="277446" y="314637"/>
                  <a:pt x="277446" y="300251"/>
                </a:cubicBezTo>
                <a:cubicBezTo>
                  <a:pt x="277446" y="170566"/>
                  <a:pt x="260304" y="166274"/>
                  <a:pt x="250151" y="54591"/>
                </a:cubicBezTo>
                <a:cubicBezTo>
                  <a:pt x="248503" y="36469"/>
                  <a:pt x="250151" y="18197"/>
                  <a:pt x="250151" y="0"/>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
        <p:nvSpPr>
          <p:cNvPr id="35" name="Oval 34"/>
          <p:cNvSpPr/>
          <p:nvPr/>
        </p:nvSpPr>
        <p:spPr>
          <a:xfrm>
            <a:off x="6357974" y="1011234"/>
            <a:ext cx="228600" cy="1524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7" name="Rectangle 26"/>
          <p:cNvSpPr/>
          <p:nvPr/>
        </p:nvSpPr>
        <p:spPr>
          <a:xfrm>
            <a:off x="5214942" y="4429132"/>
            <a:ext cx="3500462" cy="923330"/>
          </a:xfrm>
          <a:prstGeom prst="rect">
            <a:avLst/>
          </a:prstGeom>
        </p:spPr>
        <p:txBody>
          <a:bodyPr wrap="square">
            <a:spAutoFit/>
          </a:bodyPr>
          <a:lstStyle/>
          <a:p>
            <a:pPr marL="342900" indent="-342900" algn="just" rtl="0"/>
            <a:r>
              <a:rPr lang="en-US" altLang="zh-TW" b="1" dirty="0"/>
              <a:t>      The DT results in inhibition of polypeptide chain elongation by  the EF-2.</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blinds(horizontal)">
                                      <p:cBhvr>
                                        <p:cTn id="7" dur="500"/>
                                        <p:tgtEl>
                                          <p:spTgt spid="2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blinds(horizontal)">
                                      <p:cBhvr>
                                        <p:cTn id="10" dur="500"/>
                                        <p:tgtEl>
                                          <p:spTgt spid="30"/>
                                        </p:tgtEl>
                                      </p:cBhvr>
                                    </p:animEffect>
                                  </p:childTnLst>
                                </p:cTn>
                              </p:par>
                              <p:par>
                                <p:cTn id="11" presetID="3" presetClass="entr" presetSubtype="10" fill="hold" nodeType="withEffect">
                                  <p:stCondLst>
                                    <p:cond delay="0"/>
                                  </p:stCondLst>
                                  <p:childTnLst>
                                    <p:set>
                                      <p:cBhvr>
                                        <p:cTn id="12" dur="1" fill="hold">
                                          <p:stCondLst>
                                            <p:cond delay="0"/>
                                          </p:stCondLst>
                                        </p:cTn>
                                        <p:tgtEl>
                                          <p:spTgt spid="31"/>
                                        </p:tgtEl>
                                        <p:attrNameLst>
                                          <p:attrName>style.visibility</p:attrName>
                                        </p:attrNameLst>
                                      </p:cBhvr>
                                      <p:to>
                                        <p:strVal val="visible"/>
                                      </p:to>
                                    </p:set>
                                    <p:animEffect transition="in" filter="blinds(horizontal)">
                                      <p:cBhvr>
                                        <p:cTn id="13" dur="500"/>
                                        <p:tgtEl>
                                          <p:spTgt spid="31"/>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2"/>
                                        </p:tgtEl>
                                        <p:attrNameLst>
                                          <p:attrName>style.visibility</p:attrName>
                                        </p:attrNameLst>
                                      </p:cBhvr>
                                      <p:to>
                                        <p:strVal val="visible"/>
                                      </p:to>
                                    </p:set>
                                    <p:animEffect transition="in" filter="blinds(horizontal)">
                                      <p:cBhvr>
                                        <p:cTn id="16" dur="500"/>
                                        <p:tgtEl>
                                          <p:spTgt spid="32"/>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blinds(horizontal)">
                                      <p:cBhvr>
                                        <p:cTn id="19" dur="500"/>
                                        <p:tgtEl>
                                          <p:spTgt spid="33"/>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blinds(horizontal)">
                                      <p:cBhvr>
                                        <p:cTn id="22" dur="500"/>
                                        <p:tgtEl>
                                          <p:spTgt spid="34"/>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35"/>
                                        </p:tgtEl>
                                        <p:attrNameLst>
                                          <p:attrName>style.visibility</p:attrName>
                                        </p:attrNameLst>
                                      </p:cBhvr>
                                      <p:to>
                                        <p:strVal val="visible"/>
                                      </p:to>
                                    </p:set>
                                    <p:animEffect transition="in" filter="blinds(horizontal)">
                                      <p:cBhvr>
                                        <p:cTn id="25" dur="500"/>
                                        <p:tgtEl>
                                          <p:spTgt spid="35"/>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xit" presetSubtype="10" fill="hold" grpId="1" nodeType="clickEffect">
                                  <p:stCondLst>
                                    <p:cond delay="0"/>
                                  </p:stCondLst>
                                  <p:childTnLst>
                                    <p:animEffect transition="out" filter="blinds(horizontal)">
                                      <p:cBhvr>
                                        <p:cTn id="29" dur="500"/>
                                        <p:tgtEl>
                                          <p:spTgt spid="32"/>
                                        </p:tgtEl>
                                      </p:cBhvr>
                                    </p:animEffect>
                                    <p:set>
                                      <p:cBhvr>
                                        <p:cTn id="30" dur="1" fill="hold">
                                          <p:stCondLst>
                                            <p:cond delay="499"/>
                                          </p:stCondLst>
                                        </p:cTn>
                                        <p:tgtEl>
                                          <p:spTgt spid="32"/>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56" presetClass="path" presetSubtype="0" accel="50000" decel="50000" fill="hold" grpId="1" nodeType="clickEffect">
                                  <p:stCondLst>
                                    <p:cond delay="0"/>
                                  </p:stCondLst>
                                  <p:childTnLst>
                                    <p:animMotion origin="layout" path="M 3.33333E-6 1.81314E-6 L 0.04583 -0.00972 " pathEditMode="relative" rAng="0" ptsTypes="AA">
                                      <p:cBhvr>
                                        <p:cTn id="34" dur="2000" fill="hold"/>
                                        <p:tgtEl>
                                          <p:spTgt spid="33"/>
                                        </p:tgtEl>
                                        <p:attrNameLst>
                                          <p:attrName>ppt_x</p:attrName>
                                          <p:attrName>ppt_y</p:attrName>
                                        </p:attrNameLst>
                                      </p:cBhvr>
                                      <p:rCtr x="2300" y="-500"/>
                                    </p:animMotion>
                                  </p:childTnLst>
                                </p:cTn>
                              </p:par>
                            </p:childTnLst>
                          </p:cTn>
                        </p:par>
                      </p:childTnLst>
                    </p:cTn>
                  </p:par>
                  <p:par>
                    <p:cTn id="35" fill="hold">
                      <p:stCondLst>
                        <p:cond delay="indefinite"/>
                      </p:stCondLst>
                      <p:childTnLst>
                        <p:par>
                          <p:cTn id="36" fill="hold">
                            <p:stCondLst>
                              <p:cond delay="0"/>
                            </p:stCondLst>
                            <p:childTnLst>
                              <p:par>
                                <p:cTn id="37" presetID="26" presetClass="entr" presetSubtype="0" fill="hold" nodeType="clickEffect">
                                  <p:stCondLst>
                                    <p:cond delay="0"/>
                                  </p:stCondLst>
                                  <p:childTnLst>
                                    <p:set>
                                      <p:cBhvr>
                                        <p:cTn id="38" dur="1" fill="hold">
                                          <p:stCondLst>
                                            <p:cond delay="0"/>
                                          </p:stCondLst>
                                        </p:cTn>
                                        <p:tgtEl>
                                          <p:spTgt spid="46"/>
                                        </p:tgtEl>
                                        <p:attrNameLst>
                                          <p:attrName>style.visibility</p:attrName>
                                        </p:attrNameLst>
                                      </p:cBhvr>
                                      <p:to>
                                        <p:strVal val="visible"/>
                                      </p:to>
                                    </p:set>
                                    <p:animEffect transition="in" filter="wipe(down)">
                                      <p:cBhvr>
                                        <p:cTn id="39" dur="580">
                                          <p:stCondLst>
                                            <p:cond delay="0"/>
                                          </p:stCondLst>
                                        </p:cTn>
                                        <p:tgtEl>
                                          <p:spTgt spid="46"/>
                                        </p:tgtEl>
                                      </p:cBhvr>
                                    </p:animEffect>
                                    <p:anim calcmode="lin" valueType="num">
                                      <p:cBhvr>
                                        <p:cTn id="40" dur="1822" tmFilter="0,0; 0.14,0.36; 0.43,0.73; 0.71,0.91; 1.0,1.0">
                                          <p:stCondLst>
                                            <p:cond delay="0"/>
                                          </p:stCondLst>
                                        </p:cTn>
                                        <p:tgtEl>
                                          <p:spTgt spid="46"/>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46"/>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46"/>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46"/>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46"/>
                                        </p:tgtEl>
                                        <p:attrNameLst>
                                          <p:attrName>ppt_y</p:attrName>
                                        </p:attrNameLst>
                                      </p:cBhvr>
                                      <p:tavLst>
                                        <p:tav tm="0" fmla="#ppt_y-sin(pi*$)/81">
                                          <p:val>
                                            <p:fltVal val="0"/>
                                          </p:val>
                                        </p:tav>
                                        <p:tav tm="100000">
                                          <p:val>
                                            <p:fltVal val="1"/>
                                          </p:val>
                                        </p:tav>
                                      </p:tavLst>
                                    </p:anim>
                                    <p:animScale>
                                      <p:cBhvr>
                                        <p:cTn id="45" dur="26">
                                          <p:stCondLst>
                                            <p:cond delay="650"/>
                                          </p:stCondLst>
                                        </p:cTn>
                                        <p:tgtEl>
                                          <p:spTgt spid="46"/>
                                        </p:tgtEl>
                                      </p:cBhvr>
                                      <p:to x="100000" y="60000"/>
                                    </p:animScale>
                                    <p:animScale>
                                      <p:cBhvr>
                                        <p:cTn id="46" dur="166" decel="50000">
                                          <p:stCondLst>
                                            <p:cond delay="676"/>
                                          </p:stCondLst>
                                        </p:cTn>
                                        <p:tgtEl>
                                          <p:spTgt spid="46"/>
                                        </p:tgtEl>
                                      </p:cBhvr>
                                      <p:to x="100000" y="100000"/>
                                    </p:animScale>
                                    <p:animScale>
                                      <p:cBhvr>
                                        <p:cTn id="47" dur="26">
                                          <p:stCondLst>
                                            <p:cond delay="1312"/>
                                          </p:stCondLst>
                                        </p:cTn>
                                        <p:tgtEl>
                                          <p:spTgt spid="46"/>
                                        </p:tgtEl>
                                      </p:cBhvr>
                                      <p:to x="100000" y="80000"/>
                                    </p:animScale>
                                    <p:animScale>
                                      <p:cBhvr>
                                        <p:cTn id="48" dur="166" decel="50000">
                                          <p:stCondLst>
                                            <p:cond delay="1338"/>
                                          </p:stCondLst>
                                        </p:cTn>
                                        <p:tgtEl>
                                          <p:spTgt spid="46"/>
                                        </p:tgtEl>
                                      </p:cBhvr>
                                      <p:to x="100000" y="100000"/>
                                    </p:animScale>
                                    <p:animScale>
                                      <p:cBhvr>
                                        <p:cTn id="49" dur="26">
                                          <p:stCondLst>
                                            <p:cond delay="1642"/>
                                          </p:stCondLst>
                                        </p:cTn>
                                        <p:tgtEl>
                                          <p:spTgt spid="46"/>
                                        </p:tgtEl>
                                      </p:cBhvr>
                                      <p:to x="100000" y="90000"/>
                                    </p:animScale>
                                    <p:animScale>
                                      <p:cBhvr>
                                        <p:cTn id="50" dur="166" decel="50000">
                                          <p:stCondLst>
                                            <p:cond delay="1668"/>
                                          </p:stCondLst>
                                        </p:cTn>
                                        <p:tgtEl>
                                          <p:spTgt spid="46"/>
                                        </p:tgtEl>
                                      </p:cBhvr>
                                      <p:to x="100000" y="100000"/>
                                    </p:animScale>
                                    <p:animScale>
                                      <p:cBhvr>
                                        <p:cTn id="51" dur="26">
                                          <p:stCondLst>
                                            <p:cond delay="1808"/>
                                          </p:stCondLst>
                                        </p:cTn>
                                        <p:tgtEl>
                                          <p:spTgt spid="46"/>
                                        </p:tgtEl>
                                      </p:cBhvr>
                                      <p:to x="100000" y="95000"/>
                                    </p:animScale>
                                    <p:animScale>
                                      <p:cBhvr>
                                        <p:cTn id="52" dur="166" decel="50000">
                                          <p:stCondLst>
                                            <p:cond delay="1834"/>
                                          </p:stCondLst>
                                        </p:cTn>
                                        <p:tgtEl>
                                          <p:spTgt spid="46"/>
                                        </p:tgtEl>
                                      </p:cBhvr>
                                      <p:to x="100000" y="100000"/>
                                    </p:animScale>
                                  </p:childTnLst>
                                </p:cTn>
                              </p:par>
                              <p:par>
                                <p:cTn id="53" presetID="26" presetClass="entr" presetSubtype="0" fill="hold" grpId="0" nodeType="withEffect">
                                  <p:stCondLst>
                                    <p:cond delay="0"/>
                                  </p:stCondLst>
                                  <p:childTnLst>
                                    <p:set>
                                      <p:cBhvr>
                                        <p:cTn id="54" dur="1" fill="hold">
                                          <p:stCondLst>
                                            <p:cond delay="0"/>
                                          </p:stCondLst>
                                        </p:cTn>
                                        <p:tgtEl>
                                          <p:spTgt spid="47"/>
                                        </p:tgtEl>
                                        <p:attrNameLst>
                                          <p:attrName>style.visibility</p:attrName>
                                        </p:attrNameLst>
                                      </p:cBhvr>
                                      <p:to>
                                        <p:strVal val="visible"/>
                                      </p:to>
                                    </p:set>
                                    <p:animEffect transition="in" filter="wipe(down)">
                                      <p:cBhvr>
                                        <p:cTn id="55" dur="580">
                                          <p:stCondLst>
                                            <p:cond delay="0"/>
                                          </p:stCondLst>
                                        </p:cTn>
                                        <p:tgtEl>
                                          <p:spTgt spid="47"/>
                                        </p:tgtEl>
                                      </p:cBhvr>
                                    </p:animEffect>
                                    <p:anim calcmode="lin" valueType="num">
                                      <p:cBhvr>
                                        <p:cTn id="56" dur="1822" tmFilter="0,0; 0.14,0.36; 0.43,0.73; 0.71,0.91; 1.0,1.0">
                                          <p:stCondLst>
                                            <p:cond delay="0"/>
                                          </p:stCondLst>
                                        </p:cTn>
                                        <p:tgtEl>
                                          <p:spTgt spid="47"/>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47"/>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47"/>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47"/>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47"/>
                                        </p:tgtEl>
                                        <p:attrNameLst>
                                          <p:attrName>ppt_y</p:attrName>
                                        </p:attrNameLst>
                                      </p:cBhvr>
                                      <p:tavLst>
                                        <p:tav tm="0" fmla="#ppt_y-sin(pi*$)/81">
                                          <p:val>
                                            <p:fltVal val="0"/>
                                          </p:val>
                                        </p:tav>
                                        <p:tav tm="100000">
                                          <p:val>
                                            <p:fltVal val="1"/>
                                          </p:val>
                                        </p:tav>
                                      </p:tavLst>
                                    </p:anim>
                                    <p:animScale>
                                      <p:cBhvr>
                                        <p:cTn id="61" dur="26">
                                          <p:stCondLst>
                                            <p:cond delay="650"/>
                                          </p:stCondLst>
                                        </p:cTn>
                                        <p:tgtEl>
                                          <p:spTgt spid="47"/>
                                        </p:tgtEl>
                                      </p:cBhvr>
                                      <p:to x="100000" y="60000"/>
                                    </p:animScale>
                                    <p:animScale>
                                      <p:cBhvr>
                                        <p:cTn id="62" dur="166" decel="50000">
                                          <p:stCondLst>
                                            <p:cond delay="676"/>
                                          </p:stCondLst>
                                        </p:cTn>
                                        <p:tgtEl>
                                          <p:spTgt spid="47"/>
                                        </p:tgtEl>
                                      </p:cBhvr>
                                      <p:to x="100000" y="100000"/>
                                    </p:animScale>
                                    <p:animScale>
                                      <p:cBhvr>
                                        <p:cTn id="63" dur="26">
                                          <p:stCondLst>
                                            <p:cond delay="1312"/>
                                          </p:stCondLst>
                                        </p:cTn>
                                        <p:tgtEl>
                                          <p:spTgt spid="47"/>
                                        </p:tgtEl>
                                      </p:cBhvr>
                                      <p:to x="100000" y="80000"/>
                                    </p:animScale>
                                    <p:animScale>
                                      <p:cBhvr>
                                        <p:cTn id="64" dur="166" decel="50000">
                                          <p:stCondLst>
                                            <p:cond delay="1338"/>
                                          </p:stCondLst>
                                        </p:cTn>
                                        <p:tgtEl>
                                          <p:spTgt spid="47"/>
                                        </p:tgtEl>
                                      </p:cBhvr>
                                      <p:to x="100000" y="100000"/>
                                    </p:animScale>
                                    <p:animScale>
                                      <p:cBhvr>
                                        <p:cTn id="65" dur="26">
                                          <p:stCondLst>
                                            <p:cond delay="1642"/>
                                          </p:stCondLst>
                                        </p:cTn>
                                        <p:tgtEl>
                                          <p:spTgt spid="47"/>
                                        </p:tgtEl>
                                      </p:cBhvr>
                                      <p:to x="100000" y="90000"/>
                                    </p:animScale>
                                    <p:animScale>
                                      <p:cBhvr>
                                        <p:cTn id="66" dur="166" decel="50000">
                                          <p:stCondLst>
                                            <p:cond delay="1668"/>
                                          </p:stCondLst>
                                        </p:cTn>
                                        <p:tgtEl>
                                          <p:spTgt spid="47"/>
                                        </p:tgtEl>
                                      </p:cBhvr>
                                      <p:to x="100000" y="100000"/>
                                    </p:animScale>
                                    <p:animScale>
                                      <p:cBhvr>
                                        <p:cTn id="67" dur="26">
                                          <p:stCondLst>
                                            <p:cond delay="1808"/>
                                          </p:stCondLst>
                                        </p:cTn>
                                        <p:tgtEl>
                                          <p:spTgt spid="47"/>
                                        </p:tgtEl>
                                      </p:cBhvr>
                                      <p:to x="100000" y="95000"/>
                                    </p:animScale>
                                    <p:animScale>
                                      <p:cBhvr>
                                        <p:cTn id="68" dur="166" decel="50000">
                                          <p:stCondLst>
                                            <p:cond delay="1834"/>
                                          </p:stCondLst>
                                        </p:cTn>
                                        <p:tgtEl>
                                          <p:spTgt spid="47"/>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7203"/>
                                        </p:tgtEl>
                                        <p:attrNameLst>
                                          <p:attrName>style.visibility</p:attrName>
                                        </p:attrNameLst>
                                      </p:cBhvr>
                                      <p:to>
                                        <p:strVal val="visible"/>
                                      </p:to>
                                    </p:set>
                                    <p:animEffect transition="in" filter="wipe(down)">
                                      <p:cBhvr>
                                        <p:cTn id="71" dur="580">
                                          <p:stCondLst>
                                            <p:cond delay="0"/>
                                          </p:stCondLst>
                                        </p:cTn>
                                        <p:tgtEl>
                                          <p:spTgt spid="7203"/>
                                        </p:tgtEl>
                                      </p:cBhvr>
                                    </p:animEffect>
                                    <p:anim calcmode="lin" valueType="num">
                                      <p:cBhvr>
                                        <p:cTn id="72" dur="1822" tmFilter="0,0; 0.14,0.36; 0.43,0.73; 0.71,0.91; 1.0,1.0">
                                          <p:stCondLst>
                                            <p:cond delay="0"/>
                                          </p:stCondLst>
                                        </p:cTn>
                                        <p:tgtEl>
                                          <p:spTgt spid="7203"/>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7203"/>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7203"/>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7203"/>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7203"/>
                                        </p:tgtEl>
                                        <p:attrNameLst>
                                          <p:attrName>ppt_y</p:attrName>
                                        </p:attrNameLst>
                                      </p:cBhvr>
                                      <p:tavLst>
                                        <p:tav tm="0" fmla="#ppt_y-sin(pi*$)/81">
                                          <p:val>
                                            <p:fltVal val="0"/>
                                          </p:val>
                                        </p:tav>
                                        <p:tav tm="100000">
                                          <p:val>
                                            <p:fltVal val="1"/>
                                          </p:val>
                                        </p:tav>
                                      </p:tavLst>
                                    </p:anim>
                                    <p:animScale>
                                      <p:cBhvr>
                                        <p:cTn id="77" dur="26">
                                          <p:stCondLst>
                                            <p:cond delay="650"/>
                                          </p:stCondLst>
                                        </p:cTn>
                                        <p:tgtEl>
                                          <p:spTgt spid="7203"/>
                                        </p:tgtEl>
                                      </p:cBhvr>
                                      <p:to x="100000" y="60000"/>
                                    </p:animScale>
                                    <p:animScale>
                                      <p:cBhvr>
                                        <p:cTn id="78" dur="166" decel="50000">
                                          <p:stCondLst>
                                            <p:cond delay="676"/>
                                          </p:stCondLst>
                                        </p:cTn>
                                        <p:tgtEl>
                                          <p:spTgt spid="7203"/>
                                        </p:tgtEl>
                                      </p:cBhvr>
                                      <p:to x="100000" y="100000"/>
                                    </p:animScale>
                                    <p:animScale>
                                      <p:cBhvr>
                                        <p:cTn id="79" dur="26">
                                          <p:stCondLst>
                                            <p:cond delay="1312"/>
                                          </p:stCondLst>
                                        </p:cTn>
                                        <p:tgtEl>
                                          <p:spTgt spid="7203"/>
                                        </p:tgtEl>
                                      </p:cBhvr>
                                      <p:to x="100000" y="80000"/>
                                    </p:animScale>
                                    <p:animScale>
                                      <p:cBhvr>
                                        <p:cTn id="80" dur="166" decel="50000">
                                          <p:stCondLst>
                                            <p:cond delay="1338"/>
                                          </p:stCondLst>
                                        </p:cTn>
                                        <p:tgtEl>
                                          <p:spTgt spid="7203"/>
                                        </p:tgtEl>
                                      </p:cBhvr>
                                      <p:to x="100000" y="100000"/>
                                    </p:animScale>
                                    <p:animScale>
                                      <p:cBhvr>
                                        <p:cTn id="81" dur="26">
                                          <p:stCondLst>
                                            <p:cond delay="1642"/>
                                          </p:stCondLst>
                                        </p:cTn>
                                        <p:tgtEl>
                                          <p:spTgt spid="7203"/>
                                        </p:tgtEl>
                                      </p:cBhvr>
                                      <p:to x="100000" y="90000"/>
                                    </p:animScale>
                                    <p:animScale>
                                      <p:cBhvr>
                                        <p:cTn id="82" dur="166" decel="50000">
                                          <p:stCondLst>
                                            <p:cond delay="1668"/>
                                          </p:stCondLst>
                                        </p:cTn>
                                        <p:tgtEl>
                                          <p:spTgt spid="7203"/>
                                        </p:tgtEl>
                                      </p:cBhvr>
                                      <p:to x="100000" y="100000"/>
                                    </p:animScale>
                                    <p:animScale>
                                      <p:cBhvr>
                                        <p:cTn id="83" dur="26">
                                          <p:stCondLst>
                                            <p:cond delay="1808"/>
                                          </p:stCondLst>
                                        </p:cTn>
                                        <p:tgtEl>
                                          <p:spTgt spid="7203"/>
                                        </p:tgtEl>
                                      </p:cBhvr>
                                      <p:to x="100000" y="95000"/>
                                    </p:animScale>
                                    <p:animScale>
                                      <p:cBhvr>
                                        <p:cTn id="84" dur="166" decel="50000">
                                          <p:stCondLst>
                                            <p:cond delay="1834"/>
                                          </p:stCondLst>
                                        </p:cTn>
                                        <p:tgtEl>
                                          <p:spTgt spid="7203"/>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37"/>
                                        </p:tgtEl>
                                        <p:attrNameLst>
                                          <p:attrName>style.visibility</p:attrName>
                                        </p:attrNameLst>
                                      </p:cBhvr>
                                      <p:to>
                                        <p:strVal val="visible"/>
                                      </p:to>
                                    </p:set>
                                    <p:animEffect transition="in" filter="wipe(down)">
                                      <p:cBhvr>
                                        <p:cTn id="87" dur="580">
                                          <p:stCondLst>
                                            <p:cond delay="0"/>
                                          </p:stCondLst>
                                        </p:cTn>
                                        <p:tgtEl>
                                          <p:spTgt spid="37"/>
                                        </p:tgtEl>
                                      </p:cBhvr>
                                    </p:animEffect>
                                    <p:anim calcmode="lin" valueType="num">
                                      <p:cBhvr>
                                        <p:cTn id="88" dur="1822" tmFilter="0,0; 0.14,0.36; 0.43,0.73; 0.71,0.91; 1.0,1.0">
                                          <p:stCondLst>
                                            <p:cond delay="0"/>
                                          </p:stCondLst>
                                        </p:cTn>
                                        <p:tgtEl>
                                          <p:spTgt spid="37"/>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7"/>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7"/>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7"/>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7"/>
                                        </p:tgtEl>
                                        <p:attrNameLst>
                                          <p:attrName>ppt_y</p:attrName>
                                        </p:attrNameLst>
                                      </p:cBhvr>
                                      <p:tavLst>
                                        <p:tav tm="0" fmla="#ppt_y-sin(pi*$)/81">
                                          <p:val>
                                            <p:fltVal val="0"/>
                                          </p:val>
                                        </p:tav>
                                        <p:tav tm="100000">
                                          <p:val>
                                            <p:fltVal val="1"/>
                                          </p:val>
                                        </p:tav>
                                      </p:tavLst>
                                    </p:anim>
                                    <p:animScale>
                                      <p:cBhvr>
                                        <p:cTn id="93" dur="26">
                                          <p:stCondLst>
                                            <p:cond delay="650"/>
                                          </p:stCondLst>
                                        </p:cTn>
                                        <p:tgtEl>
                                          <p:spTgt spid="37"/>
                                        </p:tgtEl>
                                      </p:cBhvr>
                                      <p:to x="100000" y="60000"/>
                                    </p:animScale>
                                    <p:animScale>
                                      <p:cBhvr>
                                        <p:cTn id="94" dur="166" decel="50000">
                                          <p:stCondLst>
                                            <p:cond delay="676"/>
                                          </p:stCondLst>
                                        </p:cTn>
                                        <p:tgtEl>
                                          <p:spTgt spid="37"/>
                                        </p:tgtEl>
                                      </p:cBhvr>
                                      <p:to x="100000" y="100000"/>
                                    </p:animScale>
                                    <p:animScale>
                                      <p:cBhvr>
                                        <p:cTn id="95" dur="26">
                                          <p:stCondLst>
                                            <p:cond delay="1312"/>
                                          </p:stCondLst>
                                        </p:cTn>
                                        <p:tgtEl>
                                          <p:spTgt spid="37"/>
                                        </p:tgtEl>
                                      </p:cBhvr>
                                      <p:to x="100000" y="80000"/>
                                    </p:animScale>
                                    <p:animScale>
                                      <p:cBhvr>
                                        <p:cTn id="96" dur="166" decel="50000">
                                          <p:stCondLst>
                                            <p:cond delay="1338"/>
                                          </p:stCondLst>
                                        </p:cTn>
                                        <p:tgtEl>
                                          <p:spTgt spid="37"/>
                                        </p:tgtEl>
                                      </p:cBhvr>
                                      <p:to x="100000" y="100000"/>
                                    </p:animScale>
                                    <p:animScale>
                                      <p:cBhvr>
                                        <p:cTn id="97" dur="26">
                                          <p:stCondLst>
                                            <p:cond delay="1642"/>
                                          </p:stCondLst>
                                        </p:cTn>
                                        <p:tgtEl>
                                          <p:spTgt spid="37"/>
                                        </p:tgtEl>
                                      </p:cBhvr>
                                      <p:to x="100000" y="90000"/>
                                    </p:animScale>
                                    <p:animScale>
                                      <p:cBhvr>
                                        <p:cTn id="98" dur="166" decel="50000">
                                          <p:stCondLst>
                                            <p:cond delay="1668"/>
                                          </p:stCondLst>
                                        </p:cTn>
                                        <p:tgtEl>
                                          <p:spTgt spid="37"/>
                                        </p:tgtEl>
                                      </p:cBhvr>
                                      <p:to x="100000" y="100000"/>
                                    </p:animScale>
                                    <p:animScale>
                                      <p:cBhvr>
                                        <p:cTn id="99" dur="26">
                                          <p:stCondLst>
                                            <p:cond delay="1808"/>
                                          </p:stCondLst>
                                        </p:cTn>
                                        <p:tgtEl>
                                          <p:spTgt spid="37"/>
                                        </p:tgtEl>
                                      </p:cBhvr>
                                      <p:to x="100000" y="95000"/>
                                    </p:animScale>
                                    <p:animScale>
                                      <p:cBhvr>
                                        <p:cTn id="100" dur="166" decel="50000">
                                          <p:stCondLst>
                                            <p:cond delay="1834"/>
                                          </p:stCondLst>
                                        </p:cTn>
                                        <p:tgtEl>
                                          <p:spTgt spid="37"/>
                                        </p:tgtEl>
                                      </p:cBhvr>
                                      <p:to x="100000" y="100000"/>
                                    </p:animScale>
                                  </p:childTnLst>
                                </p:cTn>
                              </p:par>
                              <p:par>
                                <p:cTn id="101" presetID="26" presetClass="entr" presetSubtype="0" fill="hold" nodeType="withEffect">
                                  <p:stCondLst>
                                    <p:cond delay="0"/>
                                  </p:stCondLst>
                                  <p:childTnLst>
                                    <p:set>
                                      <p:cBhvr>
                                        <p:cTn id="102" dur="1" fill="hold">
                                          <p:stCondLst>
                                            <p:cond delay="0"/>
                                          </p:stCondLst>
                                        </p:cTn>
                                        <p:tgtEl>
                                          <p:spTgt spid="71"/>
                                        </p:tgtEl>
                                        <p:attrNameLst>
                                          <p:attrName>style.visibility</p:attrName>
                                        </p:attrNameLst>
                                      </p:cBhvr>
                                      <p:to>
                                        <p:strVal val="visible"/>
                                      </p:to>
                                    </p:set>
                                    <p:animEffect transition="in" filter="wipe(down)">
                                      <p:cBhvr>
                                        <p:cTn id="103" dur="580">
                                          <p:stCondLst>
                                            <p:cond delay="0"/>
                                          </p:stCondLst>
                                        </p:cTn>
                                        <p:tgtEl>
                                          <p:spTgt spid="71"/>
                                        </p:tgtEl>
                                      </p:cBhvr>
                                    </p:animEffect>
                                    <p:anim calcmode="lin" valueType="num">
                                      <p:cBhvr>
                                        <p:cTn id="104" dur="1822" tmFilter="0,0; 0.14,0.36; 0.43,0.73; 0.71,0.91; 1.0,1.0">
                                          <p:stCondLst>
                                            <p:cond delay="0"/>
                                          </p:stCondLst>
                                        </p:cTn>
                                        <p:tgtEl>
                                          <p:spTgt spid="71"/>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71"/>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71"/>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71"/>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71"/>
                                        </p:tgtEl>
                                        <p:attrNameLst>
                                          <p:attrName>ppt_y</p:attrName>
                                        </p:attrNameLst>
                                      </p:cBhvr>
                                      <p:tavLst>
                                        <p:tav tm="0" fmla="#ppt_y-sin(pi*$)/81">
                                          <p:val>
                                            <p:fltVal val="0"/>
                                          </p:val>
                                        </p:tav>
                                        <p:tav tm="100000">
                                          <p:val>
                                            <p:fltVal val="1"/>
                                          </p:val>
                                        </p:tav>
                                      </p:tavLst>
                                    </p:anim>
                                    <p:animScale>
                                      <p:cBhvr>
                                        <p:cTn id="109" dur="26">
                                          <p:stCondLst>
                                            <p:cond delay="650"/>
                                          </p:stCondLst>
                                        </p:cTn>
                                        <p:tgtEl>
                                          <p:spTgt spid="71"/>
                                        </p:tgtEl>
                                      </p:cBhvr>
                                      <p:to x="100000" y="60000"/>
                                    </p:animScale>
                                    <p:animScale>
                                      <p:cBhvr>
                                        <p:cTn id="110" dur="166" decel="50000">
                                          <p:stCondLst>
                                            <p:cond delay="676"/>
                                          </p:stCondLst>
                                        </p:cTn>
                                        <p:tgtEl>
                                          <p:spTgt spid="71"/>
                                        </p:tgtEl>
                                      </p:cBhvr>
                                      <p:to x="100000" y="100000"/>
                                    </p:animScale>
                                    <p:animScale>
                                      <p:cBhvr>
                                        <p:cTn id="111" dur="26">
                                          <p:stCondLst>
                                            <p:cond delay="1312"/>
                                          </p:stCondLst>
                                        </p:cTn>
                                        <p:tgtEl>
                                          <p:spTgt spid="71"/>
                                        </p:tgtEl>
                                      </p:cBhvr>
                                      <p:to x="100000" y="80000"/>
                                    </p:animScale>
                                    <p:animScale>
                                      <p:cBhvr>
                                        <p:cTn id="112" dur="166" decel="50000">
                                          <p:stCondLst>
                                            <p:cond delay="1338"/>
                                          </p:stCondLst>
                                        </p:cTn>
                                        <p:tgtEl>
                                          <p:spTgt spid="71"/>
                                        </p:tgtEl>
                                      </p:cBhvr>
                                      <p:to x="100000" y="100000"/>
                                    </p:animScale>
                                    <p:animScale>
                                      <p:cBhvr>
                                        <p:cTn id="113" dur="26">
                                          <p:stCondLst>
                                            <p:cond delay="1642"/>
                                          </p:stCondLst>
                                        </p:cTn>
                                        <p:tgtEl>
                                          <p:spTgt spid="71"/>
                                        </p:tgtEl>
                                      </p:cBhvr>
                                      <p:to x="100000" y="90000"/>
                                    </p:animScale>
                                    <p:animScale>
                                      <p:cBhvr>
                                        <p:cTn id="114" dur="166" decel="50000">
                                          <p:stCondLst>
                                            <p:cond delay="1668"/>
                                          </p:stCondLst>
                                        </p:cTn>
                                        <p:tgtEl>
                                          <p:spTgt spid="71"/>
                                        </p:tgtEl>
                                      </p:cBhvr>
                                      <p:to x="100000" y="100000"/>
                                    </p:animScale>
                                    <p:animScale>
                                      <p:cBhvr>
                                        <p:cTn id="115" dur="26">
                                          <p:stCondLst>
                                            <p:cond delay="1808"/>
                                          </p:stCondLst>
                                        </p:cTn>
                                        <p:tgtEl>
                                          <p:spTgt spid="71"/>
                                        </p:tgtEl>
                                      </p:cBhvr>
                                      <p:to x="100000" y="95000"/>
                                    </p:animScale>
                                    <p:animScale>
                                      <p:cBhvr>
                                        <p:cTn id="116" dur="166" decel="50000">
                                          <p:stCondLst>
                                            <p:cond delay="1834"/>
                                          </p:stCondLst>
                                        </p:cTn>
                                        <p:tgtEl>
                                          <p:spTgt spid="71"/>
                                        </p:tgtEl>
                                      </p:cBhvr>
                                      <p:to x="100000" y="100000"/>
                                    </p:animScale>
                                  </p:childTnLst>
                                </p:cTn>
                              </p:par>
                            </p:childTnLst>
                          </p:cTn>
                        </p:par>
                      </p:childTnLst>
                    </p:cTn>
                  </p:par>
                  <p:par>
                    <p:cTn id="117" fill="hold">
                      <p:stCondLst>
                        <p:cond delay="indefinite"/>
                      </p:stCondLst>
                      <p:childTnLst>
                        <p:par>
                          <p:cTn id="118" fill="hold">
                            <p:stCondLst>
                              <p:cond delay="0"/>
                            </p:stCondLst>
                            <p:childTnLst>
                              <p:par>
                                <p:cTn id="119" presetID="35" presetClass="path" presetSubtype="0" accel="50000" decel="50000" fill="hold" nodeType="clickEffect">
                                  <p:stCondLst>
                                    <p:cond delay="0"/>
                                  </p:stCondLst>
                                  <p:childTnLst>
                                    <p:animMotion origin="layout" path="M -3.88889E-6 -1.11111E-6 L -0.06041 0.00509 " pathEditMode="relative" rAng="0" ptsTypes="AA">
                                      <p:cBhvr>
                                        <p:cTn id="120" dur="2000" fill="hold"/>
                                        <p:tgtEl>
                                          <p:spTgt spid="37"/>
                                        </p:tgtEl>
                                        <p:attrNameLst>
                                          <p:attrName>ppt_x</p:attrName>
                                          <p:attrName>ppt_y</p:attrName>
                                        </p:attrNameLst>
                                      </p:cBhvr>
                                      <p:rCtr x="-3000" y="300"/>
                                    </p:animMotion>
                                  </p:childTnLst>
                                </p:cTn>
                              </p:par>
                            </p:childTnLst>
                          </p:cTn>
                        </p:par>
                      </p:childTnLst>
                    </p:cTn>
                  </p:par>
                  <p:par>
                    <p:cTn id="121" fill="hold">
                      <p:stCondLst>
                        <p:cond delay="indefinite"/>
                      </p:stCondLst>
                      <p:childTnLst>
                        <p:par>
                          <p:cTn id="122" fill="hold">
                            <p:stCondLst>
                              <p:cond delay="0"/>
                            </p:stCondLst>
                            <p:childTnLst>
                              <p:par>
                                <p:cTn id="123" presetID="26" presetClass="entr" presetSubtype="0" fill="hold" nodeType="clickEffect">
                                  <p:stCondLst>
                                    <p:cond delay="0"/>
                                  </p:stCondLst>
                                  <p:childTnLst>
                                    <p:set>
                                      <p:cBhvr>
                                        <p:cTn id="124" dur="1" fill="hold">
                                          <p:stCondLst>
                                            <p:cond delay="0"/>
                                          </p:stCondLst>
                                        </p:cTn>
                                        <p:tgtEl>
                                          <p:spTgt spid="60"/>
                                        </p:tgtEl>
                                        <p:attrNameLst>
                                          <p:attrName>style.visibility</p:attrName>
                                        </p:attrNameLst>
                                      </p:cBhvr>
                                      <p:to>
                                        <p:strVal val="visible"/>
                                      </p:to>
                                    </p:set>
                                    <p:animEffect transition="in" filter="wipe(down)">
                                      <p:cBhvr>
                                        <p:cTn id="125" dur="580">
                                          <p:stCondLst>
                                            <p:cond delay="0"/>
                                          </p:stCondLst>
                                        </p:cTn>
                                        <p:tgtEl>
                                          <p:spTgt spid="60"/>
                                        </p:tgtEl>
                                      </p:cBhvr>
                                    </p:animEffect>
                                    <p:anim calcmode="lin" valueType="num">
                                      <p:cBhvr>
                                        <p:cTn id="126" dur="1822" tmFilter="0,0; 0.14,0.36; 0.43,0.73; 0.71,0.91; 1.0,1.0">
                                          <p:stCondLst>
                                            <p:cond delay="0"/>
                                          </p:stCondLst>
                                        </p:cTn>
                                        <p:tgtEl>
                                          <p:spTgt spid="60"/>
                                        </p:tgtEl>
                                        <p:attrNameLst>
                                          <p:attrName>ppt_x</p:attrName>
                                        </p:attrNameLst>
                                      </p:cBhvr>
                                      <p:tavLst>
                                        <p:tav tm="0">
                                          <p:val>
                                            <p:strVal val="#ppt_x-0.25"/>
                                          </p:val>
                                        </p:tav>
                                        <p:tav tm="100000">
                                          <p:val>
                                            <p:strVal val="#ppt_x"/>
                                          </p:val>
                                        </p:tav>
                                      </p:tavLst>
                                    </p:anim>
                                    <p:anim calcmode="lin" valueType="num">
                                      <p:cBhvr>
                                        <p:cTn id="127" dur="664" tmFilter="0.0,0.0; 0.25,0.07; 0.50,0.2; 0.75,0.467; 1.0,1.0">
                                          <p:stCondLst>
                                            <p:cond delay="0"/>
                                          </p:stCondLst>
                                        </p:cTn>
                                        <p:tgtEl>
                                          <p:spTgt spid="60"/>
                                        </p:tgtEl>
                                        <p:attrNameLst>
                                          <p:attrName>ppt_y</p:attrName>
                                        </p:attrNameLst>
                                      </p:cBhvr>
                                      <p:tavLst>
                                        <p:tav tm="0" fmla="#ppt_y-sin(pi*$)/3">
                                          <p:val>
                                            <p:fltVal val="0.5"/>
                                          </p:val>
                                        </p:tav>
                                        <p:tav tm="100000">
                                          <p:val>
                                            <p:fltVal val="1"/>
                                          </p:val>
                                        </p:tav>
                                      </p:tavLst>
                                    </p:anim>
                                    <p:anim calcmode="lin" valueType="num">
                                      <p:cBhvr>
                                        <p:cTn id="128" dur="664" tmFilter="0, 0; 0.125,0.2665; 0.25,0.4; 0.375,0.465; 0.5,0.5;  0.625,0.535; 0.75,0.6; 0.875,0.7335; 1,1">
                                          <p:stCondLst>
                                            <p:cond delay="664"/>
                                          </p:stCondLst>
                                        </p:cTn>
                                        <p:tgtEl>
                                          <p:spTgt spid="60"/>
                                        </p:tgtEl>
                                        <p:attrNameLst>
                                          <p:attrName>ppt_y</p:attrName>
                                        </p:attrNameLst>
                                      </p:cBhvr>
                                      <p:tavLst>
                                        <p:tav tm="0" fmla="#ppt_y-sin(pi*$)/9">
                                          <p:val>
                                            <p:fltVal val="0"/>
                                          </p:val>
                                        </p:tav>
                                        <p:tav tm="100000">
                                          <p:val>
                                            <p:fltVal val="1"/>
                                          </p:val>
                                        </p:tav>
                                      </p:tavLst>
                                    </p:anim>
                                    <p:anim calcmode="lin" valueType="num">
                                      <p:cBhvr>
                                        <p:cTn id="129" dur="332" tmFilter="0, 0; 0.125,0.2665; 0.25,0.4; 0.375,0.465; 0.5,0.5;  0.625,0.535; 0.75,0.6; 0.875,0.7335; 1,1">
                                          <p:stCondLst>
                                            <p:cond delay="1324"/>
                                          </p:stCondLst>
                                        </p:cTn>
                                        <p:tgtEl>
                                          <p:spTgt spid="60"/>
                                        </p:tgtEl>
                                        <p:attrNameLst>
                                          <p:attrName>ppt_y</p:attrName>
                                        </p:attrNameLst>
                                      </p:cBhvr>
                                      <p:tavLst>
                                        <p:tav tm="0" fmla="#ppt_y-sin(pi*$)/27">
                                          <p:val>
                                            <p:fltVal val="0"/>
                                          </p:val>
                                        </p:tav>
                                        <p:tav tm="100000">
                                          <p:val>
                                            <p:fltVal val="1"/>
                                          </p:val>
                                        </p:tav>
                                      </p:tavLst>
                                    </p:anim>
                                    <p:anim calcmode="lin" valueType="num">
                                      <p:cBhvr>
                                        <p:cTn id="130" dur="164" tmFilter="0, 0; 0.125,0.2665; 0.25,0.4; 0.375,0.465; 0.5,0.5;  0.625,0.535; 0.75,0.6; 0.875,0.7335; 1,1">
                                          <p:stCondLst>
                                            <p:cond delay="1656"/>
                                          </p:stCondLst>
                                        </p:cTn>
                                        <p:tgtEl>
                                          <p:spTgt spid="60"/>
                                        </p:tgtEl>
                                        <p:attrNameLst>
                                          <p:attrName>ppt_y</p:attrName>
                                        </p:attrNameLst>
                                      </p:cBhvr>
                                      <p:tavLst>
                                        <p:tav tm="0" fmla="#ppt_y-sin(pi*$)/81">
                                          <p:val>
                                            <p:fltVal val="0"/>
                                          </p:val>
                                        </p:tav>
                                        <p:tav tm="100000">
                                          <p:val>
                                            <p:fltVal val="1"/>
                                          </p:val>
                                        </p:tav>
                                      </p:tavLst>
                                    </p:anim>
                                    <p:animScale>
                                      <p:cBhvr>
                                        <p:cTn id="131" dur="26">
                                          <p:stCondLst>
                                            <p:cond delay="650"/>
                                          </p:stCondLst>
                                        </p:cTn>
                                        <p:tgtEl>
                                          <p:spTgt spid="60"/>
                                        </p:tgtEl>
                                      </p:cBhvr>
                                      <p:to x="100000" y="60000"/>
                                    </p:animScale>
                                    <p:animScale>
                                      <p:cBhvr>
                                        <p:cTn id="132" dur="166" decel="50000">
                                          <p:stCondLst>
                                            <p:cond delay="676"/>
                                          </p:stCondLst>
                                        </p:cTn>
                                        <p:tgtEl>
                                          <p:spTgt spid="60"/>
                                        </p:tgtEl>
                                      </p:cBhvr>
                                      <p:to x="100000" y="100000"/>
                                    </p:animScale>
                                    <p:animScale>
                                      <p:cBhvr>
                                        <p:cTn id="133" dur="26">
                                          <p:stCondLst>
                                            <p:cond delay="1312"/>
                                          </p:stCondLst>
                                        </p:cTn>
                                        <p:tgtEl>
                                          <p:spTgt spid="60"/>
                                        </p:tgtEl>
                                      </p:cBhvr>
                                      <p:to x="100000" y="80000"/>
                                    </p:animScale>
                                    <p:animScale>
                                      <p:cBhvr>
                                        <p:cTn id="134" dur="166" decel="50000">
                                          <p:stCondLst>
                                            <p:cond delay="1338"/>
                                          </p:stCondLst>
                                        </p:cTn>
                                        <p:tgtEl>
                                          <p:spTgt spid="60"/>
                                        </p:tgtEl>
                                      </p:cBhvr>
                                      <p:to x="100000" y="100000"/>
                                    </p:animScale>
                                    <p:animScale>
                                      <p:cBhvr>
                                        <p:cTn id="135" dur="26">
                                          <p:stCondLst>
                                            <p:cond delay="1642"/>
                                          </p:stCondLst>
                                        </p:cTn>
                                        <p:tgtEl>
                                          <p:spTgt spid="60"/>
                                        </p:tgtEl>
                                      </p:cBhvr>
                                      <p:to x="100000" y="90000"/>
                                    </p:animScale>
                                    <p:animScale>
                                      <p:cBhvr>
                                        <p:cTn id="136" dur="166" decel="50000">
                                          <p:stCondLst>
                                            <p:cond delay="1668"/>
                                          </p:stCondLst>
                                        </p:cTn>
                                        <p:tgtEl>
                                          <p:spTgt spid="60"/>
                                        </p:tgtEl>
                                      </p:cBhvr>
                                      <p:to x="100000" y="100000"/>
                                    </p:animScale>
                                    <p:animScale>
                                      <p:cBhvr>
                                        <p:cTn id="137" dur="26">
                                          <p:stCondLst>
                                            <p:cond delay="1808"/>
                                          </p:stCondLst>
                                        </p:cTn>
                                        <p:tgtEl>
                                          <p:spTgt spid="60"/>
                                        </p:tgtEl>
                                      </p:cBhvr>
                                      <p:to x="100000" y="95000"/>
                                    </p:animScale>
                                    <p:animScale>
                                      <p:cBhvr>
                                        <p:cTn id="138" dur="166" decel="50000">
                                          <p:stCondLst>
                                            <p:cond delay="1834"/>
                                          </p:stCondLst>
                                        </p:cTn>
                                        <p:tgtEl>
                                          <p:spTgt spid="60"/>
                                        </p:tgtEl>
                                      </p:cBhvr>
                                      <p:to x="100000" y="100000"/>
                                    </p:animScale>
                                  </p:childTnLst>
                                </p:cTn>
                              </p:par>
                              <p:par>
                                <p:cTn id="139" presetID="26" presetClass="entr" presetSubtype="0" fill="hold" grpId="0" nodeType="withEffect">
                                  <p:stCondLst>
                                    <p:cond delay="0"/>
                                  </p:stCondLst>
                                  <p:childTnLst>
                                    <p:set>
                                      <p:cBhvr>
                                        <p:cTn id="140" dur="1" fill="hold">
                                          <p:stCondLst>
                                            <p:cond delay="0"/>
                                          </p:stCondLst>
                                        </p:cTn>
                                        <p:tgtEl>
                                          <p:spTgt spid="52"/>
                                        </p:tgtEl>
                                        <p:attrNameLst>
                                          <p:attrName>style.visibility</p:attrName>
                                        </p:attrNameLst>
                                      </p:cBhvr>
                                      <p:to>
                                        <p:strVal val="visible"/>
                                      </p:to>
                                    </p:set>
                                    <p:animEffect transition="in" filter="wipe(down)">
                                      <p:cBhvr>
                                        <p:cTn id="141" dur="580">
                                          <p:stCondLst>
                                            <p:cond delay="0"/>
                                          </p:stCondLst>
                                        </p:cTn>
                                        <p:tgtEl>
                                          <p:spTgt spid="52"/>
                                        </p:tgtEl>
                                      </p:cBhvr>
                                    </p:animEffect>
                                    <p:anim calcmode="lin" valueType="num">
                                      <p:cBhvr>
                                        <p:cTn id="142" dur="1822" tmFilter="0,0; 0.14,0.36; 0.43,0.73; 0.71,0.91; 1.0,1.0">
                                          <p:stCondLst>
                                            <p:cond delay="0"/>
                                          </p:stCondLst>
                                        </p:cTn>
                                        <p:tgtEl>
                                          <p:spTgt spid="52"/>
                                        </p:tgtEl>
                                        <p:attrNameLst>
                                          <p:attrName>ppt_x</p:attrName>
                                        </p:attrNameLst>
                                      </p:cBhvr>
                                      <p:tavLst>
                                        <p:tav tm="0">
                                          <p:val>
                                            <p:strVal val="#ppt_x-0.25"/>
                                          </p:val>
                                        </p:tav>
                                        <p:tav tm="100000">
                                          <p:val>
                                            <p:strVal val="#ppt_x"/>
                                          </p:val>
                                        </p:tav>
                                      </p:tavLst>
                                    </p:anim>
                                    <p:anim calcmode="lin" valueType="num">
                                      <p:cBhvr>
                                        <p:cTn id="143" dur="664" tmFilter="0.0,0.0; 0.25,0.07; 0.50,0.2; 0.75,0.467; 1.0,1.0">
                                          <p:stCondLst>
                                            <p:cond delay="0"/>
                                          </p:stCondLst>
                                        </p:cTn>
                                        <p:tgtEl>
                                          <p:spTgt spid="52"/>
                                        </p:tgtEl>
                                        <p:attrNameLst>
                                          <p:attrName>ppt_y</p:attrName>
                                        </p:attrNameLst>
                                      </p:cBhvr>
                                      <p:tavLst>
                                        <p:tav tm="0" fmla="#ppt_y-sin(pi*$)/3">
                                          <p:val>
                                            <p:fltVal val="0.5"/>
                                          </p:val>
                                        </p:tav>
                                        <p:tav tm="100000">
                                          <p:val>
                                            <p:fltVal val="1"/>
                                          </p:val>
                                        </p:tav>
                                      </p:tavLst>
                                    </p:anim>
                                    <p:anim calcmode="lin" valueType="num">
                                      <p:cBhvr>
                                        <p:cTn id="144" dur="664" tmFilter="0, 0; 0.125,0.2665; 0.25,0.4; 0.375,0.465; 0.5,0.5;  0.625,0.535; 0.75,0.6; 0.875,0.7335; 1,1">
                                          <p:stCondLst>
                                            <p:cond delay="664"/>
                                          </p:stCondLst>
                                        </p:cTn>
                                        <p:tgtEl>
                                          <p:spTgt spid="52"/>
                                        </p:tgtEl>
                                        <p:attrNameLst>
                                          <p:attrName>ppt_y</p:attrName>
                                        </p:attrNameLst>
                                      </p:cBhvr>
                                      <p:tavLst>
                                        <p:tav tm="0" fmla="#ppt_y-sin(pi*$)/9">
                                          <p:val>
                                            <p:fltVal val="0"/>
                                          </p:val>
                                        </p:tav>
                                        <p:tav tm="100000">
                                          <p:val>
                                            <p:fltVal val="1"/>
                                          </p:val>
                                        </p:tav>
                                      </p:tavLst>
                                    </p:anim>
                                    <p:anim calcmode="lin" valueType="num">
                                      <p:cBhvr>
                                        <p:cTn id="145" dur="332" tmFilter="0, 0; 0.125,0.2665; 0.25,0.4; 0.375,0.465; 0.5,0.5;  0.625,0.535; 0.75,0.6; 0.875,0.7335; 1,1">
                                          <p:stCondLst>
                                            <p:cond delay="1324"/>
                                          </p:stCondLst>
                                        </p:cTn>
                                        <p:tgtEl>
                                          <p:spTgt spid="52"/>
                                        </p:tgtEl>
                                        <p:attrNameLst>
                                          <p:attrName>ppt_y</p:attrName>
                                        </p:attrNameLst>
                                      </p:cBhvr>
                                      <p:tavLst>
                                        <p:tav tm="0" fmla="#ppt_y-sin(pi*$)/27">
                                          <p:val>
                                            <p:fltVal val="0"/>
                                          </p:val>
                                        </p:tav>
                                        <p:tav tm="100000">
                                          <p:val>
                                            <p:fltVal val="1"/>
                                          </p:val>
                                        </p:tav>
                                      </p:tavLst>
                                    </p:anim>
                                    <p:anim calcmode="lin" valueType="num">
                                      <p:cBhvr>
                                        <p:cTn id="146" dur="164" tmFilter="0, 0; 0.125,0.2665; 0.25,0.4; 0.375,0.465; 0.5,0.5;  0.625,0.535; 0.75,0.6; 0.875,0.7335; 1,1">
                                          <p:stCondLst>
                                            <p:cond delay="1656"/>
                                          </p:stCondLst>
                                        </p:cTn>
                                        <p:tgtEl>
                                          <p:spTgt spid="52"/>
                                        </p:tgtEl>
                                        <p:attrNameLst>
                                          <p:attrName>ppt_y</p:attrName>
                                        </p:attrNameLst>
                                      </p:cBhvr>
                                      <p:tavLst>
                                        <p:tav tm="0" fmla="#ppt_y-sin(pi*$)/81">
                                          <p:val>
                                            <p:fltVal val="0"/>
                                          </p:val>
                                        </p:tav>
                                        <p:tav tm="100000">
                                          <p:val>
                                            <p:fltVal val="1"/>
                                          </p:val>
                                        </p:tav>
                                      </p:tavLst>
                                    </p:anim>
                                    <p:animScale>
                                      <p:cBhvr>
                                        <p:cTn id="147" dur="26">
                                          <p:stCondLst>
                                            <p:cond delay="650"/>
                                          </p:stCondLst>
                                        </p:cTn>
                                        <p:tgtEl>
                                          <p:spTgt spid="52"/>
                                        </p:tgtEl>
                                      </p:cBhvr>
                                      <p:to x="100000" y="60000"/>
                                    </p:animScale>
                                    <p:animScale>
                                      <p:cBhvr>
                                        <p:cTn id="148" dur="166" decel="50000">
                                          <p:stCondLst>
                                            <p:cond delay="676"/>
                                          </p:stCondLst>
                                        </p:cTn>
                                        <p:tgtEl>
                                          <p:spTgt spid="52"/>
                                        </p:tgtEl>
                                      </p:cBhvr>
                                      <p:to x="100000" y="100000"/>
                                    </p:animScale>
                                    <p:animScale>
                                      <p:cBhvr>
                                        <p:cTn id="149" dur="26">
                                          <p:stCondLst>
                                            <p:cond delay="1312"/>
                                          </p:stCondLst>
                                        </p:cTn>
                                        <p:tgtEl>
                                          <p:spTgt spid="52"/>
                                        </p:tgtEl>
                                      </p:cBhvr>
                                      <p:to x="100000" y="80000"/>
                                    </p:animScale>
                                    <p:animScale>
                                      <p:cBhvr>
                                        <p:cTn id="150" dur="166" decel="50000">
                                          <p:stCondLst>
                                            <p:cond delay="1338"/>
                                          </p:stCondLst>
                                        </p:cTn>
                                        <p:tgtEl>
                                          <p:spTgt spid="52"/>
                                        </p:tgtEl>
                                      </p:cBhvr>
                                      <p:to x="100000" y="100000"/>
                                    </p:animScale>
                                    <p:animScale>
                                      <p:cBhvr>
                                        <p:cTn id="151" dur="26">
                                          <p:stCondLst>
                                            <p:cond delay="1642"/>
                                          </p:stCondLst>
                                        </p:cTn>
                                        <p:tgtEl>
                                          <p:spTgt spid="52"/>
                                        </p:tgtEl>
                                      </p:cBhvr>
                                      <p:to x="100000" y="90000"/>
                                    </p:animScale>
                                    <p:animScale>
                                      <p:cBhvr>
                                        <p:cTn id="152" dur="166" decel="50000">
                                          <p:stCondLst>
                                            <p:cond delay="1668"/>
                                          </p:stCondLst>
                                        </p:cTn>
                                        <p:tgtEl>
                                          <p:spTgt spid="52"/>
                                        </p:tgtEl>
                                      </p:cBhvr>
                                      <p:to x="100000" y="100000"/>
                                    </p:animScale>
                                    <p:animScale>
                                      <p:cBhvr>
                                        <p:cTn id="153" dur="26">
                                          <p:stCondLst>
                                            <p:cond delay="1808"/>
                                          </p:stCondLst>
                                        </p:cTn>
                                        <p:tgtEl>
                                          <p:spTgt spid="52"/>
                                        </p:tgtEl>
                                      </p:cBhvr>
                                      <p:to x="100000" y="95000"/>
                                    </p:animScale>
                                    <p:animScale>
                                      <p:cBhvr>
                                        <p:cTn id="154" dur="166" decel="50000">
                                          <p:stCondLst>
                                            <p:cond delay="1834"/>
                                          </p:stCondLst>
                                        </p:cTn>
                                        <p:tgtEl>
                                          <p:spTgt spid="52"/>
                                        </p:tgtEl>
                                      </p:cBhvr>
                                      <p:to x="100000" y="100000"/>
                                    </p:animScale>
                                  </p:childTnLst>
                                </p:cTn>
                              </p:par>
                            </p:childTnLst>
                          </p:cTn>
                        </p:par>
                      </p:childTnLst>
                    </p:cTn>
                  </p:par>
                  <p:par>
                    <p:cTn id="155" fill="hold">
                      <p:stCondLst>
                        <p:cond delay="indefinite"/>
                      </p:stCondLst>
                      <p:childTnLst>
                        <p:par>
                          <p:cTn id="156" fill="hold">
                            <p:stCondLst>
                              <p:cond delay="0"/>
                            </p:stCondLst>
                            <p:childTnLst>
                              <p:par>
                                <p:cTn id="157" presetID="26" presetClass="entr" presetSubtype="0" fill="hold" nodeType="clickEffect">
                                  <p:stCondLst>
                                    <p:cond delay="0"/>
                                  </p:stCondLst>
                                  <p:childTnLst>
                                    <p:set>
                                      <p:cBhvr>
                                        <p:cTn id="158" dur="1" fill="hold">
                                          <p:stCondLst>
                                            <p:cond delay="0"/>
                                          </p:stCondLst>
                                        </p:cTn>
                                        <p:tgtEl>
                                          <p:spTgt spid="64"/>
                                        </p:tgtEl>
                                        <p:attrNameLst>
                                          <p:attrName>style.visibility</p:attrName>
                                        </p:attrNameLst>
                                      </p:cBhvr>
                                      <p:to>
                                        <p:strVal val="visible"/>
                                      </p:to>
                                    </p:set>
                                    <p:animEffect transition="in" filter="wipe(down)">
                                      <p:cBhvr>
                                        <p:cTn id="159" dur="580">
                                          <p:stCondLst>
                                            <p:cond delay="0"/>
                                          </p:stCondLst>
                                        </p:cTn>
                                        <p:tgtEl>
                                          <p:spTgt spid="64"/>
                                        </p:tgtEl>
                                      </p:cBhvr>
                                    </p:animEffect>
                                    <p:anim calcmode="lin" valueType="num">
                                      <p:cBhvr>
                                        <p:cTn id="160" dur="1822" tmFilter="0,0; 0.14,0.36; 0.43,0.73; 0.71,0.91; 1.0,1.0">
                                          <p:stCondLst>
                                            <p:cond delay="0"/>
                                          </p:stCondLst>
                                        </p:cTn>
                                        <p:tgtEl>
                                          <p:spTgt spid="64"/>
                                        </p:tgtEl>
                                        <p:attrNameLst>
                                          <p:attrName>ppt_x</p:attrName>
                                        </p:attrNameLst>
                                      </p:cBhvr>
                                      <p:tavLst>
                                        <p:tav tm="0">
                                          <p:val>
                                            <p:strVal val="#ppt_x-0.25"/>
                                          </p:val>
                                        </p:tav>
                                        <p:tav tm="100000">
                                          <p:val>
                                            <p:strVal val="#ppt_x"/>
                                          </p:val>
                                        </p:tav>
                                      </p:tavLst>
                                    </p:anim>
                                    <p:anim calcmode="lin" valueType="num">
                                      <p:cBhvr>
                                        <p:cTn id="161" dur="664" tmFilter="0.0,0.0; 0.25,0.07; 0.50,0.2; 0.75,0.467; 1.0,1.0">
                                          <p:stCondLst>
                                            <p:cond delay="0"/>
                                          </p:stCondLst>
                                        </p:cTn>
                                        <p:tgtEl>
                                          <p:spTgt spid="64"/>
                                        </p:tgtEl>
                                        <p:attrNameLst>
                                          <p:attrName>ppt_y</p:attrName>
                                        </p:attrNameLst>
                                      </p:cBhvr>
                                      <p:tavLst>
                                        <p:tav tm="0" fmla="#ppt_y-sin(pi*$)/3">
                                          <p:val>
                                            <p:fltVal val="0.5"/>
                                          </p:val>
                                        </p:tav>
                                        <p:tav tm="100000">
                                          <p:val>
                                            <p:fltVal val="1"/>
                                          </p:val>
                                        </p:tav>
                                      </p:tavLst>
                                    </p:anim>
                                    <p:anim calcmode="lin" valueType="num">
                                      <p:cBhvr>
                                        <p:cTn id="162" dur="664" tmFilter="0, 0; 0.125,0.2665; 0.25,0.4; 0.375,0.465; 0.5,0.5;  0.625,0.535; 0.75,0.6; 0.875,0.7335; 1,1">
                                          <p:stCondLst>
                                            <p:cond delay="664"/>
                                          </p:stCondLst>
                                        </p:cTn>
                                        <p:tgtEl>
                                          <p:spTgt spid="64"/>
                                        </p:tgtEl>
                                        <p:attrNameLst>
                                          <p:attrName>ppt_y</p:attrName>
                                        </p:attrNameLst>
                                      </p:cBhvr>
                                      <p:tavLst>
                                        <p:tav tm="0" fmla="#ppt_y-sin(pi*$)/9">
                                          <p:val>
                                            <p:fltVal val="0"/>
                                          </p:val>
                                        </p:tav>
                                        <p:tav tm="100000">
                                          <p:val>
                                            <p:fltVal val="1"/>
                                          </p:val>
                                        </p:tav>
                                      </p:tavLst>
                                    </p:anim>
                                    <p:anim calcmode="lin" valueType="num">
                                      <p:cBhvr>
                                        <p:cTn id="163" dur="332" tmFilter="0, 0; 0.125,0.2665; 0.25,0.4; 0.375,0.465; 0.5,0.5;  0.625,0.535; 0.75,0.6; 0.875,0.7335; 1,1">
                                          <p:stCondLst>
                                            <p:cond delay="1324"/>
                                          </p:stCondLst>
                                        </p:cTn>
                                        <p:tgtEl>
                                          <p:spTgt spid="64"/>
                                        </p:tgtEl>
                                        <p:attrNameLst>
                                          <p:attrName>ppt_y</p:attrName>
                                        </p:attrNameLst>
                                      </p:cBhvr>
                                      <p:tavLst>
                                        <p:tav tm="0" fmla="#ppt_y-sin(pi*$)/27">
                                          <p:val>
                                            <p:fltVal val="0"/>
                                          </p:val>
                                        </p:tav>
                                        <p:tav tm="100000">
                                          <p:val>
                                            <p:fltVal val="1"/>
                                          </p:val>
                                        </p:tav>
                                      </p:tavLst>
                                    </p:anim>
                                    <p:anim calcmode="lin" valueType="num">
                                      <p:cBhvr>
                                        <p:cTn id="164" dur="164" tmFilter="0, 0; 0.125,0.2665; 0.25,0.4; 0.375,0.465; 0.5,0.5;  0.625,0.535; 0.75,0.6; 0.875,0.7335; 1,1">
                                          <p:stCondLst>
                                            <p:cond delay="1656"/>
                                          </p:stCondLst>
                                        </p:cTn>
                                        <p:tgtEl>
                                          <p:spTgt spid="64"/>
                                        </p:tgtEl>
                                        <p:attrNameLst>
                                          <p:attrName>ppt_y</p:attrName>
                                        </p:attrNameLst>
                                      </p:cBhvr>
                                      <p:tavLst>
                                        <p:tav tm="0" fmla="#ppt_y-sin(pi*$)/81">
                                          <p:val>
                                            <p:fltVal val="0"/>
                                          </p:val>
                                        </p:tav>
                                        <p:tav tm="100000">
                                          <p:val>
                                            <p:fltVal val="1"/>
                                          </p:val>
                                        </p:tav>
                                      </p:tavLst>
                                    </p:anim>
                                    <p:animScale>
                                      <p:cBhvr>
                                        <p:cTn id="165" dur="26">
                                          <p:stCondLst>
                                            <p:cond delay="650"/>
                                          </p:stCondLst>
                                        </p:cTn>
                                        <p:tgtEl>
                                          <p:spTgt spid="64"/>
                                        </p:tgtEl>
                                      </p:cBhvr>
                                      <p:to x="100000" y="60000"/>
                                    </p:animScale>
                                    <p:animScale>
                                      <p:cBhvr>
                                        <p:cTn id="166" dur="166" decel="50000">
                                          <p:stCondLst>
                                            <p:cond delay="676"/>
                                          </p:stCondLst>
                                        </p:cTn>
                                        <p:tgtEl>
                                          <p:spTgt spid="64"/>
                                        </p:tgtEl>
                                      </p:cBhvr>
                                      <p:to x="100000" y="100000"/>
                                    </p:animScale>
                                    <p:animScale>
                                      <p:cBhvr>
                                        <p:cTn id="167" dur="26">
                                          <p:stCondLst>
                                            <p:cond delay="1312"/>
                                          </p:stCondLst>
                                        </p:cTn>
                                        <p:tgtEl>
                                          <p:spTgt spid="64"/>
                                        </p:tgtEl>
                                      </p:cBhvr>
                                      <p:to x="100000" y="80000"/>
                                    </p:animScale>
                                    <p:animScale>
                                      <p:cBhvr>
                                        <p:cTn id="168" dur="166" decel="50000">
                                          <p:stCondLst>
                                            <p:cond delay="1338"/>
                                          </p:stCondLst>
                                        </p:cTn>
                                        <p:tgtEl>
                                          <p:spTgt spid="64"/>
                                        </p:tgtEl>
                                      </p:cBhvr>
                                      <p:to x="100000" y="100000"/>
                                    </p:animScale>
                                    <p:animScale>
                                      <p:cBhvr>
                                        <p:cTn id="169" dur="26">
                                          <p:stCondLst>
                                            <p:cond delay="1642"/>
                                          </p:stCondLst>
                                        </p:cTn>
                                        <p:tgtEl>
                                          <p:spTgt spid="64"/>
                                        </p:tgtEl>
                                      </p:cBhvr>
                                      <p:to x="100000" y="90000"/>
                                    </p:animScale>
                                    <p:animScale>
                                      <p:cBhvr>
                                        <p:cTn id="170" dur="166" decel="50000">
                                          <p:stCondLst>
                                            <p:cond delay="1668"/>
                                          </p:stCondLst>
                                        </p:cTn>
                                        <p:tgtEl>
                                          <p:spTgt spid="64"/>
                                        </p:tgtEl>
                                      </p:cBhvr>
                                      <p:to x="100000" y="100000"/>
                                    </p:animScale>
                                    <p:animScale>
                                      <p:cBhvr>
                                        <p:cTn id="171" dur="26">
                                          <p:stCondLst>
                                            <p:cond delay="1808"/>
                                          </p:stCondLst>
                                        </p:cTn>
                                        <p:tgtEl>
                                          <p:spTgt spid="64"/>
                                        </p:tgtEl>
                                      </p:cBhvr>
                                      <p:to x="100000" y="95000"/>
                                    </p:animScale>
                                    <p:animScale>
                                      <p:cBhvr>
                                        <p:cTn id="172" dur="166" decel="50000">
                                          <p:stCondLst>
                                            <p:cond delay="1834"/>
                                          </p:stCondLst>
                                        </p:cTn>
                                        <p:tgtEl>
                                          <p:spTgt spid="64"/>
                                        </p:tgtEl>
                                      </p:cBhvr>
                                      <p:to x="100000" y="100000"/>
                                    </p:animScale>
                                  </p:childTnLst>
                                </p:cTn>
                              </p:par>
                              <p:par>
                                <p:cTn id="173" presetID="26" presetClass="entr" presetSubtype="0" fill="hold" grpId="0" nodeType="withEffect">
                                  <p:stCondLst>
                                    <p:cond delay="0"/>
                                  </p:stCondLst>
                                  <p:childTnLst>
                                    <p:set>
                                      <p:cBhvr>
                                        <p:cTn id="174" dur="1" fill="hold">
                                          <p:stCondLst>
                                            <p:cond delay="0"/>
                                          </p:stCondLst>
                                        </p:cTn>
                                        <p:tgtEl>
                                          <p:spTgt spid="53"/>
                                        </p:tgtEl>
                                        <p:attrNameLst>
                                          <p:attrName>style.visibility</p:attrName>
                                        </p:attrNameLst>
                                      </p:cBhvr>
                                      <p:to>
                                        <p:strVal val="visible"/>
                                      </p:to>
                                    </p:set>
                                    <p:animEffect transition="in" filter="wipe(down)">
                                      <p:cBhvr>
                                        <p:cTn id="175" dur="580">
                                          <p:stCondLst>
                                            <p:cond delay="0"/>
                                          </p:stCondLst>
                                        </p:cTn>
                                        <p:tgtEl>
                                          <p:spTgt spid="53"/>
                                        </p:tgtEl>
                                      </p:cBhvr>
                                    </p:animEffect>
                                    <p:anim calcmode="lin" valueType="num">
                                      <p:cBhvr>
                                        <p:cTn id="176" dur="1822" tmFilter="0,0; 0.14,0.36; 0.43,0.73; 0.71,0.91; 1.0,1.0">
                                          <p:stCondLst>
                                            <p:cond delay="0"/>
                                          </p:stCondLst>
                                        </p:cTn>
                                        <p:tgtEl>
                                          <p:spTgt spid="53"/>
                                        </p:tgtEl>
                                        <p:attrNameLst>
                                          <p:attrName>ppt_x</p:attrName>
                                        </p:attrNameLst>
                                      </p:cBhvr>
                                      <p:tavLst>
                                        <p:tav tm="0">
                                          <p:val>
                                            <p:strVal val="#ppt_x-0.25"/>
                                          </p:val>
                                        </p:tav>
                                        <p:tav tm="100000">
                                          <p:val>
                                            <p:strVal val="#ppt_x"/>
                                          </p:val>
                                        </p:tav>
                                      </p:tavLst>
                                    </p:anim>
                                    <p:anim calcmode="lin" valueType="num">
                                      <p:cBhvr>
                                        <p:cTn id="177" dur="664" tmFilter="0.0,0.0; 0.25,0.07; 0.50,0.2; 0.75,0.467; 1.0,1.0">
                                          <p:stCondLst>
                                            <p:cond delay="0"/>
                                          </p:stCondLst>
                                        </p:cTn>
                                        <p:tgtEl>
                                          <p:spTgt spid="53"/>
                                        </p:tgtEl>
                                        <p:attrNameLst>
                                          <p:attrName>ppt_y</p:attrName>
                                        </p:attrNameLst>
                                      </p:cBhvr>
                                      <p:tavLst>
                                        <p:tav tm="0" fmla="#ppt_y-sin(pi*$)/3">
                                          <p:val>
                                            <p:fltVal val="0.5"/>
                                          </p:val>
                                        </p:tav>
                                        <p:tav tm="100000">
                                          <p:val>
                                            <p:fltVal val="1"/>
                                          </p:val>
                                        </p:tav>
                                      </p:tavLst>
                                    </p:anim>
                                    <p:anim calcmode="lin" valueType="num">
                                      <p:cBhvr>
                                        <p:cTn id="178" dur="664" tmFilter="0, 0; 0.125,0.2665; 0.25,0.4; 0.375,0.465; 0.5,0.5;  0.625,0.535; 0.75,0.6; 0.875,0.7335; 1,1">
                                          <p:stCondLst>
                                            <p:cond delay="664"/>
                                          </p:stCondLst>
                                        </p:cTn>
                                        <p:tgtEl>
                                          <p:spTgt spid="53"/>
                                        </p:tgtEl>
                                        <p:attrNameLst>
                                          <p:attrName>ppt_y</p:attrName>
                                        </p:attrNameLst>
                                      </p:cBhvr>
                                      <p:tavLst>
                                        <p:tav tm="0" fmla="#ppt_y-sin(pi*$)/9">
                                          <p:val>
                                            <p:fltVal val="0"/>
                                          </p:val>
                                        </p:tav>
                                        <p:tav tm="100000">
                                          <p:val>
                                            <p:fltVal val="1"/>
                                          </p:val>
                                        </p:tav>
                                      </p:tavLst>
                                    </p:anim>
                                    <p:anim calcmode="lin" valueType="num">
                                      <p:cBhvr>
                                        <p:cTn id="179" dur="332" tmFilter="0, 0; 0.125,0.2665; 0.25,0.4; 0.375,0.465; 0.5,0.5;  0.625,0.535; 0.75,0.6; 0.875,0.7335; 1,1">
                                          <p:stCondLst>
                                            <p:cond delay="1324"/>
                                          </p:stCondLst>
                                        </p:cTn>
                                        <p:tgtEl>
                                          <p:spTgt spid="53"/>
                                        </p:tgtEl>
                                        <p:attrNameLst>
                                          <p:attrName>ppt_y</p:attrName>
                                        </p:attrNameLst>
                                      </p:cBhvr>
                                      <p:tavLst>
                                        <p:tav tm="0" fmla="#ppt_y-sin(pi*$)/27">
                                          <p:val>
                                            <p:fltVal val="0"/>
                                          </p:val>
                                        </p:tav>
                                        <p:tav tm="100000">
                                          <p:val>
                                            <p:fltVal val="1"/>
                                          </p:val>
                                        </p:tav>
                                      </p:tavLst>
                                    </p:anim>
                                    <p:anim calcmode="lin" valueType="num">
                                      <p:cBhvr>
                                        <p:cTn id="180" dur="164" tmFilter="0, 0; 0.125,0.2665; 0.25,0.4; 0.375,0.465; 0.5,0.5;  0.625,0.535; 0.75,0.6; 0.875,0.7335; 1,1">
                                          <p:stCondLst>
                                            <p:cond delay="1656"/>
                                          </p:stCondLst>
                                        </p:cTn>
                                        <p:tgtEl>
                                          <p:spTgt spid="53"/>
                                        </p:tgtEl>
                                        <p:attrNameLst>
                                          <p:attrName>ppt_y</p:attrName>
                                        </p:attrNameLst>
                                      </p:cBhvr>
                                      <p:tavLst>
                                        <p:tav tm="0" fmla="#ppt_y-sin(pi*$)/81">
                                          <p:val>
                                            <p:fltVal val="0"/>
                                          </p:val>
                                        </p:tav>
                                        <p:tav tm="100000">
                                          <p:val>
                                            <p:fltVal val="1"/>
                                          </p:val>
                                        </p:tav>
                                      </p:tavLst>
                                    </p:anim>
                                    <p:animScale>
                                      <p:cBhvr>
                                        <p:cTn id="181" dur="26">
                                          <p:stCondLst>
                                            <p:cond delay="650"/>
                                          </p:stCondLst>
                                        </p:cTn>
                                        <p:tgtEl>
                                          <p:spTgt spid="53"/>
                                        </p:tgtEl>
                                      </p:cBhvr>
                                      <p:to x="100000" y="60000"/>
                                    </p:animScale>
                                    <p:animScale>
                                      <p:cBhvr>
                                        <p:cTn id="182" dur="166" decel="50000">
                                          <p:stCondLst>
                                            <p:cond delay="676"/>
                                          </p:stCondLst>
                                        </p:cTn>
                                        <p:tgtEl>
                                          <p:spTgt spid="53"/>
                                        </p:tgtEl>
                                      </p:cBhvr>
                                      <p:to x="100000" y="100000"/>
                                    </p:animScale>
                                    <p:animScale>
                                      <p:cBhvr>
                                        <p:cTn id="183" dur="26">
                                          <p:stCondLst>
                                            <p:cond delay="1312"/>
                                          </p:stCondLst>
                                        </p:cTn>
                                        <p:tgtEl>
                                          <p:spTgt spid="53"/>
                                        </p:tgtEl>
                                      </p:cBhvr>
                                      <p:to x="100000" y="80000"/>
                                    </p:animScale>
                                    <p:animScale>
                                      <p:cBhvr>
                                        <p:cTn id="184" dur="166" decel="50000">
                                          <p:stCondLst>
                                            <p:cond delay="1338"/>
                                          </p:stCondLst>
                                        </p:cTn>
                                        <p:tgtEl>
                                          <p:spTgt spid="53"/>
                                        </p:tgtEl>
                                      </p:cBhvr>
                                      <p:to x="100000" y="100000"/>
                                    </p:animScale>
                                    <p:animScale>
                                      <p:cBhvr>
                                        <p:cTn id="185" dur="26">
                                          <p:stCondLst>
                                            <p:cond delay="1642"/>
                                          </p:stCondLst>
                                        </p:cTn>
                                        <p:tgtEl>
                                          <p:spTgt spid="53"/>
                                        </p:tgtEl>
                                      </p:cBhvr>
                                      <p:to x="100000" y="90000"/>
                                    </p:animScale>
                                    <p:animScale>
                                      <p:cBhvr>
                                        <p:cTn id="186" dur="166" decel="50000">
                                          <p:stCondLst>
                                            <p:cond delay="1668"/>
                                          </p:stCondLst>
                                        </p:cTn>
                                        <p:tgtEl>
                                          <p:spTgt spid="53"/>
                                        </p:tgtEl>
                                      </p:cBhvr>
                                      <p:to x="100000" y="100000"/>
                                    </p:animScale>
                                    <p:animScale>
                                      <p:cBhvr>
                                        <p:cTn id="187" dur="26">
                                          <p:stCondLst>
                                            <p:cond delay="1808"/>
                                          </p:stCondLst>
                                        </p:cTn>
                                        <p:tgtEl>
                                          <p:spTgt spid="53"/>
                                        </p:tgtEl>
                                      </p:cBhvr>
                                      <p:to x="100000" y="95000"/>
                                    </p:animScale>
                                    <p:animScale>
                                      <p:cBhvr>
                                        <p:cTn id="188" dur="166" decel="50000">
                                          <p:stCondLst>
                                            <p:cond delay="1834"/>
                                          </p:stCondLst>
                                        </p:cTn>
                                        <p:tgtEl>
                                          <p:spTgt spid="53"/>
                                        </p:tgtEl>
                                      </p:cBhvr>
                                      <p:to x="100000" y="100000"/>
                                    </p:animScale>
                                  </p:childTnLst>
                                </p:cTn>
                              </p:par>
                            </p:childTnLst>
                          </p:cTn>
                        </p:par>
                      </p:childTnLst>
                    </p:cTn>
                  </p:par>
                  <p:par>
                    <p:cTn id="189" fill="hold">
                      <p:stCondLst>
                        <p:cond delay="indefinite"/>
                      </p:stCondLst>
                      <p:childTnLst>
                        <p:par>
                          <p:cTn id="190" fill="hold">
                            <p:stCondLst>
                              <p:cond delay="0"/>
                            </p:stCondLst>
                            <p:childTnLst>
                              <p:par>
                                <p:cTn id="191" presetID="26" presetClass="entr" presetSubtype="0" fill="hold" nodeType="clickEffect">
                                  <p:stCondLst>
                                    <p:cond delay="0"/>
                                  </p:stCondLst>
                                  <p:childTnLst>
                                    <p:set>
                                      <p:cBhvr>
                                        <p:cTn id="192" dur="1" fill="hold">
                                          <p:stCondLst>
                                            <p:cond delay="0"/>
                                          </p:stCondLst>
                                        </p:cTn>
                                        <p:tgtEl>
                                          <p:spTgt spid="36866"/>
                                        </p:tgtEl>
                                        <p:attrNameLst>
                                          <p:attrName>style.visibility</p:attrName>
                                        </p:attrNameLst>
                                      </p:cBhvr>
                                      <p:to>
                                        <p:strVal val="visible"/>
                                      </p:to>
                                    </p:set>
                                    <p:animEffect transition="in" filter="wipe(down)">
                                      <p:cBhvr>
                                        <p:cTn id="193" dur="580">
                                          <p:stCondLst>
                                            <p:cond delay="0"/>
                                          </p:stCondLst>
                                        </p:cTn>
                                        <p:tgtEl>
                                          <p:spTgt spid="36866"/>
                                        </p:tgtEl>
                                      </p:cBhvr>
                                    </p:animEffect>
                                    <p:anim calcmode="lin" valueType="num">
                                      <p:cBhvr>
                                        <p:cTn id="194" dur="1822" tmFilter="0,0; 0.14,0.36; 0.43,0.73; 0.71,0.91; 1.0,1.0">
                                          <p:stCondLst>
                                            <p:cond delay="0"/>
                                          </p:stCondLst>
                                        </p:cTn>
                                        <p:tgtEl>
                                          <p:spTgt spid="36866"/>
                                        </p:tgtEl>
                                        <p:attrNameLst>
                                          <p:attrName>ppt_x</p:attrName>
                                        </p:attrNameLst>
                                      </p:cBhvr>
                                      <p:tavLst>
                                        <p:tav tm="0">
                                          <p:val>
                                            <p:strVal val="#ppt_x-0.25"/>
                                          </p:val>
                                        </p:tav>
                                        <p:tav tm="100000">
                                          <p:val>
                                            <p:strVal val="#ppt_x"/>
                                          </p:val>
                                        </p:tav>
                                      </p:tavLst>
                                    </p:anim>
                                    <p:anim calcmode="lin" valueType="num">
                                      <p:cBhvr>
                                        <p:cTn id="195" dur="664" tmFilter="0.0,0.0; 0.25,0.07; 0.50,0.2; 0.75,0.467; 1.0,1.0">
                                          <p:stCondLst>
                                            <p:cond delay="0"/>
                                          </p:stCondLst>
                                        </p:cTn>
                                        <p:tgtEl>
                                          <p:spTgt spid="36866"/>
                                        </p:tgtEl>
                                        <p:attrNameLst>
                                          <p:attrName>ppt_y</p:attrName>
                                        </p:attrNameLst>
                                      </p:cBhvr>
                                      <p:tavLst>
                                        <p:tav tm="0" fmla="#ppt_y-sin(pi*$)/3">
                                          <p:val>
                                            <p:fltVal val="0.5"/>
                                          </p:val>
                                        </p:tav>
                                        <p:tav tm="100000">
                                          <p:val>
                                            <p:fltVal val="1"/>
                                          </p:val>
                                        </p:tav>
                                      </p:tavLst>
                                    </p:anim>
                                    <p:anim calcmode="lin" valueType="num">
                                      <p:cBhvr>
                                        <p:cTn id="196" dur="664" tmFilter="0, 0; 0.125,0.2665; 0.25,0.4; 0.375,0.465; 0.5,0.5;  0.625,0.535; 0.75,0.6; 0.875,0.7335; 1,1">
                                          <p:stCondLst>
                                            <p:cond delay="664"/>
                                          </p:stCondLst>
                                        </p:cTn>
                                        <p:tgtEl>
                                          <p:spTgt spid="36866"/>
                                        </p:tgtEl>
                                        <p:attrNameLst>
                                          <p:attrName>ppt_y</p:attrName>
                                        </p:attrNameLst>
                                      </p:cBhvr>
                                      <p:tavLst>
                                        <p:tav tm="0" fmla="#ppt_y-sin(pi*$)/9">
                                          <p:val>
                                            <p:fltVal val="0"/>
                                          </p:val>
                                        </p:tav>
                                        <p:tav tm="100000">
                                          <p:val>
                                            <p:fltVal val="1"/>
                                          </p:val>
                                        </p:tav>
                                      </p:tavLst>
                                    </p:anim>
                                    <p:anim calcmode="lin" valueType="num">
                                      <p:cBhvr>
                                        <p:cTn id="197" dur="332" tmFilter="0, 0; 0.125,0.2665; 0.25,0.4; 0.375,0.465; 0.5,0.5;  0.625,0.535; 0.75,0.6; 0.875,0.7335; 1,1">
                                          <p:stCondLst>
                                            <p:cond delay="1324"/>
                                          </p:stCondLst>
                                        </p:cTn>
                                        <p:tgtEl>
                                          <p:spTgt spid="36866"/>
                                        </p:tgtEl>
                                        <p:attrNameLst>
                                          <p:attrName>ppt_y</p:attrName>
                                        </p:attrNameLst>
                                      </p:cBhvr>
                                      <p:tavLst>
                                        <p:tav tm="0" fmla="#ppt_y-sin(pi*$)/27">
                                          <p:val>
                                            <p:fltVal val="0"/>
                                          </p:val>
                                        </p:tav>
                                        <p:tav tm="100000">
                                          <p:val>
                                            <p:fltVal val="1"/>
                                          </p:val>
                                        </p:tav>
                                      </p:tavLst>
                                    </p:anim>
                                    <p:anim calcmode="lin" valueType="num">
                                      <p:cBhvr>
                                        <p:cTn id="198" dur="164" tmFilter="0, 0; 0.125,0.2665; 0.25,0.4; 0.375,0.465; 0.5,0.5;  0.625,0.535; 0.75,0.6; 0.875,0.7335; 1,1">
                                          <p:stCondLst>
                                            <p:cond delay="1656"/>
                                          </p:stCondLst>
                                        </p:cTn>
                                        <p:tgtEl>
                                          <p:spTgt spid="36866"/>
                                        </p:tgtEl>
                                        <p:attrNameLst>
                                          <p:attrName>ppt_y</p:attrName>
                                        </p:attrNameLst>
                                      </p:cBhvr>
                                      <p:tavLst>
                                        <p:tav tm="0" fmla="#ppt_y-sin(pi*$)/81">
                                          <p:val>
                                            <p:fltVal val="0"/>
                                          </p:val>
                                        </p:tav>
                                        <p:tav tm="100000">
                                          <p:val>
                                            <p:fltVal val="1"/>
                                          </p:val>
                                        </p:tav>
                                      </p:tavLst>
                                    </p:anim>
                                    <p:animScale>
                                      <p:cBhvr>
                                        <p:cTn id="199" dur="26">
                                          <p:stCondLst>
                                            <p:cond delay="650"/>
                                          </p:stCondLst>
                                        </p:cTn>
                                        <p:tgtEl>
                                          <p:spTgt spid="36866"/>
                                        </p:tgtEl>
                                      </p:cBhvr>
                                      <p:to x="100000" y="60000"/>
                                    </p:animScale>
                                    <p:animScale>
                                      <p:cBhvr>
                                        <p:cTn id="200" dur="166" decel="50000">
                                          <p:stCondLst>
                                            <p:cond delay="676"/>
                                          </p:stCondLst>
                                        </p:cTn>
                                        <p:tgtEl>
                                          <p:spTgt spid="36866"/>
                                        </p:tgtEl>
                                      </p:cBhvr>
                                      <p:to x="100000" y="100000"/>
                                    </p:animScale>
                                    <p:animScale>
                                      <p:cBhvr>
                                        <p:cTn id="201" dur="26">
                                          <p:stCondLst>
                                            <p:cond delay="1312"/>
                                          </p:stCondLst>
                                        </p:cTn>
                                        <p:tgtEl>
                                          <p:spTgt spid="36866"/>
                                        </p:tgtEl>
                                      </p:cBhvr>
                                      <p:to x="100000" y="80000"/>
                                    </p:animScale>
                                    <p:animScale>
                                      <p:cBhvr>
                                        <p:cTn id="202" dur="166" decel="50000">
                                          <p:stCondLst>
                                            <p:cond delay="1338"/>
                                          </p:stCondLst>
                                        </p:cTn>
                                        <p:tgtEl>
                                          <p:spTgt spid="36866"/>
                                        </p:tgtEl>
                                      </p:cBhvr>
                                      <p:to x="100000" y="100000"/>
                                    </p:animScale>
                                    <p:animScale>
                                      <p:cBhvr>
                                        <p:cTn id="203" dur="26">
                                          <p:stCondLst>
                                            <p:cond delay="1642"/>
                                          </p:stCondLst>
                                        </p:cTn>
                                        <p:tgtEl>
                                          <p:spTgt spid="36866"/>
                                        </p:tgtEl>
                                      </p:cBhvr>
                                      <p:to x="100000" y="90000"/>
                                    </p:animScale>
                                    <p:animScale>
                                      <p:cBhvr>
                                        <p:cTn id="204" dur="166" decel="50000">
                                          <p:stCondLst>
                                            <p:cond delay="1668"/>
                                          </p:stCondLst>
                                        </p:cTn>
                                        <p:tgtEl>
                                          <p:spTgt spid="36866"/>
                                        </p:tgtEl>
                                      </p:cBhvr>
                                      <p:to x="100000" y="100000"/>
                                    </p:animScale>
                                    <p:animScale>
                                      <p:cBhvr>
                                        <p:cTn id="205" dur="26">
                                          <p:stCondLst>
                                            <p:cond delay="1808"/>
                                          </p:stCondLst>
                                        </p:cTn>
                                        <p:tgtEl>
                                          <p:spTgt spid="36866"/>
                                        </p:tgtEl>
                                      </p:cBhvr>
                                      <p:to x="100000" y="95000"/>
                                    </p:animScale>
                                    <p:animScale>
                                      <p:cBhvr>
                                        <p:cTn id="206" dur="166" decel="50000">
                                          <p:stCondLst>
                                            <p:cond delay="1834"/>
                                          </p:stCondLst>
                                        </p:cTn>
                                        <p:tgtEl>
                                          <p:spTgt spid="36866"/>
                                        </p:tgtEl>
                                      </p:cBhvr>
                                      <p:to x="100000" y="100000"/>
                                    </p:animScale>
                                  </p:childTnLst>
                                </p:cTn>
                              </p:par>
                            </p:childTnLst>
                          </p:cTn>
                        </p:par>
                      </p:childTnLst>
                    </p:cTn>
                  </p:par>
                  <p:par>
                    <p:cTn id="207" fill="hold">
                      <p:stCondLst>
                        <p:cond delay="indefinite"/>
                      </p:stCondLst>
                      <p:childTnLst>
                        <p:par>
                          <p:cTn id="208" fill="hold">
                            <p:stCondLst>
                              <p:cond delay="0"/>
                            </p:stCondLst>
                            <p:childTnLst>
                              <p:par>
                                <p:cTn id="209" presetID="26" presetClass="entr" presetSubtype="0" fill="hold" grpId="0" nodeType="clickEffect">
                                  <p:stCondLst>
                                    <p:cond delay="0"/>
                                  </p:stCondLst>
                                  <p:childTnLst>
                                    <p:set>
                                      <p:cBhvr>
                                        <p:cTn id="210" dur="1" fill="hold">
                                          <p:stCondLst>
                                            <p:cond delay="0"/>
                                          </p:stCondLst>
                                        </p:cTn>
                                        <p:tgtEl>
                                          <p:spTgt spid="79"/>
                                        </p:tgtEl>
                                        <p:attrNameLst>
                                          <p:attrName>style.visibility</p:attrName>
                                        </p:attrNameLst>
                                      </p:cBhvr>
                                      <p:to>
                                        <p:strVal val="visible"/>
                                      </p:to>
                                    </p:set>
                                    <p:animEffect transition="in" filter="wipe(down)">
                                      <p:cBhvr>
                                        <p:cTn id="211" dur="580">
                                          <p:stCondLst>
                                            <p:cond delay="0"/>
                                          </p:stCondLst>
                                        </p:cTn>
                                        <p:tgtEl>
                                          <p:spTgt spid="79"/>
                                        </p:tgtEl>
                                      </p:cBhvr>
                                    </p:animEffect>
                                    <p:anim calcmode="lin" valueType="num">
                                      <p:cBhvr>
                                        <p:cTn id="212" dur="1822" tmFilter="0,0; 0.14,0.36; 0.43,0.73; 0.71,0.91; 1.0,1.0">
                                          <p:stCondLst>
                                            <p:cond delay="0"/>
                                          </p:stCondLst>
                                        </p:cTn>
                                        <p:tgtEl>
                                          <p:spTgt spid="79"/>
                                        </p:tgtEl>
                                        <p:attrNameLst>
                                          <p:attrName>ppt_x</p:attrName>
                                        </p:attrNameLst>
                                      </p:cBhvr>
                                      <p:tavLst>
                                        <p:tav tm="0">
                                          <p:val>
                                            <p:strVal val="#ppt_x-0.25"/>
                                          </p:val>
                                        </p:tav>
                                        <p:tav tm="100000">
                                          <p:val>
                                            <p:strVal val="#ppt_x"/>
                                          </p:val>
                                        </p:tav>
                                      </p:tavLst>
                                    </p:anim>
                                    <p:anim calcmode="lin" valueType="num">
                                      <p:cBhvr>
                                        <p:cTn id="213" dur="664" tmFilter="0.0,0.0; 0.25,0.07; 0.50,0.2; 0.75,0.467; 1.0,1.0">
                                          <p:stCondLst>
                                            <p:cond delay="0"/>
                                          </p:stCondLst>
                                        </p:cTn>
                                        <p:tgtEl>
                                          <p:spTgt spid="79"/>
                                        </p:tgtEl>
                                        <p:attrNameLst>
                                          <p:attrName>ppt_y</p:attrName>
                                        </p:attrNameLst>
                                      </p:cBhvr>
                                      <p:tavLst>
                                        <p:tav tm="0" fmla="#ppt_y-sin(pi*$)/3">
                                          <p:val>
                                            <p:fltVal val="0.5"/>
                                          </p:val>
                                        </p:tav>
                                        <p:tav tm="100000">
                                          <p:val>
                                            <p:fltVal val="1"/>
                                          </p:val>
                                        </p:tav>
                                      </p:tavLst>
                                    </p:anim>
                                    <p:anim calcmode="lin" valueType="num">
                                      <p:cBhvr>
                                        <p:cTn id="214" dur="664" tmFilter="0, 0; 0.125,0.2665; 0.25,0.4; 0.375,0.465; 0.5,0.5;  0.625,0.535; 0.75,0.6; 0.875,0.7335; 1,1">
                                          <p:stCondLst>
                                            <p:cond delay="664"/>
                                          </p:stCondLst>
                                        </p:cTn>
                                        <p:tgtEl>
                                          <p:spTgt spid="79"/>
                                        </p:tgtEl>
                                        <p:attrNameLst>
                                          <p:attrName>ppt_y</p:attrName>
                                        </p:attrNameLst>
                                      </p:cBhvr>
                                      <p:tavLst>
                                        <p:tav tm="0" fmla="#ppt_y-sin(pi*$)/9">
                                          <p:val>
                                            <p:fltVal val="0"/>
                                          </p:val>
                                        </p:tav>
                                        <p:tav tm="100000">
                                          <p:val>
                                            <p:fltVal val="1"/>
                                          </p:val>
                                        </p:tav>
                                      </p:tavLst>
                                    </p:anim>
                                    <p:anim calcmode="lin" valueType="num">
                                      <p:cBhvr>
                                        <p:cTn id="215" dur="332" tmFilter="0, 0; 0.125,0.2665; 0.25,0.4; 0.375,0.465; 0.5,0.5;  0.625,0.535; 0.75,0.6; 0.875,0.7335; 1,1">
                                          <p:stCondLst>
                                            <p:cond delay="1324"/>
                                          </p:stCondLst>
                                        </p:cTn>
                                        <p:tgtEl>
                                          <p:spTgt spid="79"/>
                                        </p:tgtEl>
                                        <p:attrNameLst>
                                          <p:attrName>ppt_y</p:attrName>
                                        </p:attrNameLst>
                                      </p:cBhvr>
                                      <p:tavLst>
                                        <p:tav tm="0" fmla="#ppt_y-sin(pi*$)/27">
                                          <p:val>
                                            <p:fltVal val="0"/>
                                          </p:val>
                                        </p:tav>
                                        <p:tav tm="100000">
                                          <p:val>
                                            <p:fltVal val="1"/>
                                          </p:val>
                                        </p:tav>
                                      </p:tavLst>
                                    </p:anim>
                                    <p:anim calcmode="lin" valueType="num">
                                      <p:cBhvr>
                                        <p:cTn id="216" dur="164" tmFilter="0, 0; 0.125,0.2665; 0.25,0.4; 0.375,0.465; 0.5,0.5;  0.625,0.535; 0.75,0.6; 0.875,0.7335; 1,1">
                                          <p:stCondLst>
                                            <p:cond delay="1656"/>
                                          </p:stCondLst>
                                        </p:cTn>
                                        <p:tgtEl>
                                          <p:spTgt spid="79"/>
                                        </p:tgtEl>
                                        <p:attrNameLst>
                                          <p:attrName>ppt_y</p:attrName>
                                        </p:attrNameLst>
                                      </p:cBhvr>
                                      <p:tavLst>
                                        <p:tav tm="0" fmla="#ppt_y-sin(pi*$)/81">
                                          <p:val>
                                            <p:fltVal val="0"/>
                                          </p:val>
                                        </p:tav>
                                        <p:tav tm="100000">
                                          <p:val>
                                            <p:fltVal val="1"/>
                                          </p:val>
                                        </p:tav>
                                      </p:tavLst>
                                    </p:anim>
                                    <p:animScale>
                                      <p:cBhvr>
                                        <p:cTn id="217" dur="26">
                                          <p:stCondLst>
                                            <p:cond delay="650"/>
                                          </p:stCondLst>
                                        </p:cTn>
                                        <p:tgtEl>
                                          <p:spTgt spid="79"/>
                                        </p:tgtEl>
                                      </p:cBhvr>
                                      <p:to x="100000" y="60000"/>
                                    </p:animScale>
                                    <p:animScale>
                                      <p:cBhvr>
                                        <p:cTn id="218" dur="166" decel="50000">
                                          <p:stCondLst>
                                            <p:cond delay="676"/>
                                          </p:stCondLst>
                                        </p:cTn>
                                        <p:tgtEl>
                                          <p:spTgt spid="79"/>
                                        </p:tgtEl>
                                      </p:cBhvr>
                                      <p:to x="100000" y="100000"/>
                                    </p:animScale>
                                    <p:animScale>
                                      <p:cBhvr>
                                        <p:cTn id="219" dur="26">
                                          <p:stCondLst>
                                            <p:cond delay="1312"/>
                                          </p:stCondLst>
                                        </p:cTn>
                                        <p:tgtEl>
                                          <p:spTgt spid="79"/>
                                        </p:tgtEl>
                                      </p:cBhvr>
                                      <p:to x="100000" y="80000"/>
                                    </p:animScale>
                                    <p:animScale>
                                      <p:cBhvr>
                                        <p:cTn id="220" dur="166" decel="50000">
                                          <p:stCondLst>
                                            <p:cond delay="1338"/>
                                          </p:stCondLst>
                                        </p:cTn>
                                        <p:tgtEl>
                                          <p:spTgt spid="79"/>
                                        </p:tgtEl>
                                      </p:cBhvr>
                                      <p:to x="100000" y="100000"/>
                                    </p:animScale>
                                    <p:animScale>
                                      <p:cBhvr>
                                        <p:cTn id="221" dur="26">
                                          <p:stCondLst>
                                            <p:cond delay="1642"/>
                                          </p:stCondLst>
                                        </p:cTn>
                                        <p:tgtEl>
                                          <p:spTgt spid="79"/>
                                        </p:tgtEl>
                                      </p:cBhvr>
                                      <p:to x="100000" y="90000"/>
                                    </p:animScale>
                                    <p:animScale>
                                      <p:cBhvr>
                                        <p:cTn id="222" dur="166" decel="50000">
                                          <p:stCondLst>
                                            <p:cond delay="1668"/>
                                          </p:stCondLst>
                                        </p:cTn>
                                        <p:tgtEl>
                                          <p:spTgt spid="79"/>
                                        </p:tgtEl>
                                      </p:cBhvr>
                                      <p:to x="100000" y="100000"/>
                                    </p:animScale>
                                    <p:animScale>
                                      <p:cBhvr>
                                        <p:cTn id="223" dur="26">
                                          <p:stCondLst>
                                            <p:cond delay="1808"/>
                                          </p:stCondLst>
                                        </p:cTn>
                                        <p:tgtEl>
                                          <p:spTgt spid="79"/>
                                        </p:tgtEl>
                                      </p:cBhvr>
                                      <p:to x="100000" y="95000"/>
                                    </p:animScale>
                                    <p:animScale>
                                      <p:cBhvr>
                                        <p:cTn id="224" dur="166" decel="50000">
                                          <p:stCondLst>
                                            <p:cond delay="1834"/>
                                          </p:stCondLst>
                                        </p:cTn>
                                        <p:tgtEl>
                                          <p:spTgt spid="79"/>
                                        </p:tgtEl>
                                      </p:cBhvr>
                                      <p:to x="100000" y="100000"/>
                                    </p:animScale>
                                  </p:childTnLst>
                                </p:cTn>
                              </p:par>
                              <p:par>
                                <p:cTn id="225" presetID="26" presetClass="entr" presetSubtype="0" fill="hold" nodeType="withEffect">
                                  <p:stCondLst>
                                    <p:cond delay="0"/>
                                  </p:stCondLst>
                                  <p:childTnLst>
                                    <p:set>
                                      <p:cBhvr>
                                        <p:cTn id="226" dur="1" fill="hold">
                                          <p:stCondLst>
                                            <p:cond delay="0"/>
                                          </p:stCondLst>
                                        </p:cTn>
                                        <p:tgtEl>
                                          <p:spTgt spid="71"/>
                                        </p:tgtEl>
                                        <p:attrNameLst>
                                          <p:attrName>style.visibility</p:attrName>
                                        </p:attrNameLst>
                                      </p:cBhvr>
                                      <p:to>
                                        <p:strVal val="visible"/>
                                      </p:to>
                                    </p:set>
                                    <p:animEffect transition="in" filter="wipe(down)">
                                      <p:cBhvr>
                                        <p:cTn id="227" dur="580">
                                          <p:stCondLst>
                                            <p:cond delay="0"/>
                                          </p:stCondLst>
                                        </p:cTn>
                                        <p:tgtEl>
                                          <p:spTgt spid="71"/>
                                        </p:tgtEl>
                                      </p:cBhvr>
                                    </p:animEffect>
                                    <p:anim calcmode="lin" valueType="num">
                                      <p:cBhvr>
                                        <p:cTn id="228" dur="1822" tmFilter="0,0; 0.14,0.36; 0.43,0.73; 0.71,0.91; 1.0,1.0">
                                          <p:stCondLst>
                                            <p:cond delay="0"/>
                                          </p:stCondLst>
                                        </p:cTn>
                                        <p:tgtEl>
                                          <p:spTgt spid="71"/>
                                        </p:tgtEl>
                                        <p:attrNameLst>
                                          <p:attrName>ppt_x</p:attrName>
                                        </p:attrNameLst>
                                      </p:cBhvr>
                                      <p:tavLst>
                                        <p:tav tm="0">
                                          <p:val>
                                            <p:strVal val="#ppt_x-0.25"/>
                                          </p:val>
                                        </p:tav>
                                        <p:tav tm="100000">
                                          <p:val>
                                            <p:strVal val="#ppt_x"/>
                                          </p:val>
                                        </p:tav>
                                      </p:tavLst>
                                    </p:anim>
                                    <p:anim calcmode="lin" valueType="num">
                                      <p:cBhvr>
                                        <p:cTn id="229" dur="664" tmFilter="0.0,0.0; 0.25,0.07; 0.50,0.2; 0.75,0.467; 1.0,1.0">
                                          <p:stCondLst>
                                            <p:cond delay="0"/>
                                          </p:stCondLst>
                                        </p:cTn>
                                        <p:tgtEl>
                                          <p:spTgt spid="71"/>
                                        </p:tgtEl>
                                        <p:attrNameLst>
                                          <p:attrName>ppt_y</p:attrName>
                                        </p:attrNameLst>
                                      </p:cBhvr>
                                      <p:tavLst>
                                        <p:tav tm="0" fmla="#ppt_y-sin(pi*$)/3">
                                          <p:val>
                                            <p:fltVal val="0.5"/>
                                          </p:val>
                                        </p:tav>
                                        <p:tav tm="100000">
                                          <p:val>
                                            <p:fltVal val="1"/>
                                          </p:val>
                                        </p:tav>
                                      </p:tavLst>
                                    </p:anim>
                                    <p:anim calcmode="lin" valueType="num">
                                      <p:cBhvr>
                                        <p:cTn id="230" dur="664" tmFilter="0, 0; 0.125,0.2665; 0.25,0.4; 0.375,0.465; 0.5,0.5;  0.625,0.535; 0.75,0.6; 0.875,0.7335; 1,1">
                                          <p:stCondLst>
                                            <p:cond delay="664"/>
                                          </p:stCondLst>
                                        </p:cTn>
                                        <p:tgtEl>
                                          <p:spTgt spid="71"/>
                                        </p:tgtEl>
                                        <p:attrNameLst>
                                          <p:attrName>ppt_y</p:attrName>
                                        </p:attrNameLst>
                                      </p:cBhvr>
                                      <p:tavLst>
                                        <p:tav tm="0" fmla="#ppt_y-sin(pi*$)/9">
                                          <p:val>
                                            <p:fltVal val="0"/>
                                          </p:val>
                                        </p:tav>
                                        <p:tav tm="100000">
                                          <p:val>
                                            <p:fltVal val="1"/>
                                          </p:val>
                                        </p:tav>
                                      </p:tavLst>
                                    </p:anim>
                                    <p:anim calcmode="lin" valueType="num">
                                      <p:cBhvr>
                                        <p:cTn id="231" dur="332" tmFilter="0, 0; 0.125,0.2665; 0.25,0.4; 0.375,0.465; 0.5,0.5;  0.625,0.535; 0.75,0.6; 0.875,0.7335; 1,1">
                                          <p:stCondLst>
                                            <p:cond delay="1324"/>
                                          </p:stCondLst>
                                        </p:cTn>
                                        <p:tgtEl>
                                          <p:spTgt spid="71"/>
                                        </p:tgtEl>
                                        <p:attrNameLst>
                                          <p:attrName>ppt_y</p:attrName>
                                        </p:attrNameLst>
                                      </p:cBhvr>
                                      <p:tavLst>
                                        <p:tav tm="0" fmla="#ppt_y-sin(pi*$)/27">
                                          <p:val>
                                            <p:fltVal val="0"/>
                                          </p:val>
                                        </p:tav>
                                        <p:tav tm="100000">
                                          <p:val>
                                            <p:fltVal val="1"/>
                                          </p:val>
                                        </p:tav>
                                      </p:tavLst>
                                    </p:anim>
                                    <p:anim calcmode="lin" valueType="num">
                                      <p:cBhvr>
                                        <p:cTn id="232" dur="164" tmFilter="0, 0; 0.125,0.2665; 0.25,0.4; 0.375,0.465; 0.5,0.5;  0.625,0.535; 0.75,0.6; 0.875,0.7335; 1,1">
                                          <p:stCondLst>
                                            <p:cond delay="1656"/>
                                          </p:stCondLst>
                                        </p:cTn>
                                        <p:tgtEl>
                                          <p:spTgt spid="71"/>
                                        </p:tgtEl>
                                        <p:attrNameLst>
                                          <p:attrName>ppt_y</p:attrName>
                                        </p:attrNameLst>
                                      </p:cBhvr>
                                      <p:tavLst>
                                        <p:tav tm="0" fmla="#ppt_y-sin(pi*$)/81">
                                          <p:val>
                                            <p:fltVal val="0"/>
                                          </p:val>
                                        </p:tav>
                                        <p:tav tm="100000">
                                          <p:val>
                                            <p:fltVal val="1"/>
                                          </p:val>
                                        </p:tav>
                                      </p:tavLst>
                                    </p:anim>
                                    <p:animScale>
                                      <p:cBhvr>
                                        <p:cTn id="233" dur="26">
                                          <p:stCondLst>
                                            <p:cond delay="650"/>
                                          </p:stCondLst>
                                        </p:cTn>
                                        <p:tgtEl>
                                          <p:spTgt spid="71"/>
                                        </p:tgtEl>
                                      </p:cBhvr>
                                      <p:to x="100000" y="60000"/>
                                    </p:animScale>
                                    <p:animScale>
                                      <p:cBhvr>
                                        <p:cTn id="234" dur="166" decel="50000">
                                          <p:stCondLst>
                                            <p:cond delay="676"/>
                                          </p:stCondLst>
                                        </p:cTn>
                                        <p:tgtEl>
                                          <p:spTgt spid="71"/>
                                        </p:tgtEl>
                                      </p:cBhvr>
                                      <p:to x="100000" y="100000"/>
                                    </p:animScale>
                                    <p:animScale>
                                      <p:cBhvr>
                                        <p:cTn id="235" dur="26">
                                          <p:stCondLst>
                                            <p:cond delay="1312"/>
                                          </p:stCondLst>
                                        </p:cTn>
                                        <p:tgtEl>
                                          <p:spTgt spid="71"/>
                                        </p:tgtEl>
                                      </p:cBhvr>
                                      <p:to x="100000" y="80000"/>
                                    </p:animScale>
                                    <p:animScale>
                                      <p:cBhvr>
                                        <p:cTn id="236" dur="166" decel="50000">
                                          <p:stCondLst>
                                            <p:cond delay="1338"/>
                                          </p:stCondLst>
                                        </p:cTn>
                                        <p:tgtEl>
                                          <p:spTgt spid="71"/>
                                        </p:tgtEl>
                                      </p:cBhvr>
                                      <p:to x="100000" y="100000"/>
                                    </p:animScale>
                                    <p:animScale>
                                      <p:cBhvr>
                                        <p:cTn id="237" dur="26">
                                          <p:stCondLst>
                                            <p:cond delay="1642"/>
                                          </p:stCondLst>
                                        </p:cTn>
                                        <p:tgtEl>
                                          <p:spTgt spid="71"/>
                                        </p:tgtEl>
                                      </p:cBhvr>
                                      <p:to x="100000" y="90000"/>
                                    </p:animScale>
                                    <p:animScale>
                                      <p:cBhvr>
                                        <p:cTn id="238" dur="166" decel="50000">
                                          <p:stCondLst>
                                            <p:cond delay="1668"/>
                                          </p:stCondLst>
                                        </p:cTn>
                                        <p:tgtEl>
                                          <p:spTgt spid="71"/>
                                        </p:tgtEl>
                                      </p:cBhvr>
                                      <p:to x="100000" y="100000"/>
                                    </p:animScale>
                                    <p:animScale>
                                      <p:cBhvr>
                                        <p:cTn id="239" dur="26">
                                          <p:stCondLst>
                                            <p:cond delay="1808"/>
                                          </p:stCondLst>
                                        </p:cTn>
                                        <p:tgtEl>
                                          <p:spTgt spid="71"/>
                                        </p:tgtEl>
                                      </p:cBhvr>
                                      <p:to x="100000" y="95000"/>
                                    </p:animScale>
                                    <p:animScale>
                                      <p:cBhvr>
                                        <p:cTn id="240" dur="166" decel="50000">
                                          <p:stCondLst>
                                            <p:cond delay="1834"/>
                                          </p:stCondLst>
                                        </p:cTn>
                                        <p:tgtEl>
                                          <p:spTgt spid="71"/>
                                        </p:tgtEl>
                                      </p:cBhvr>
                                      <p:to x="100000" y="100000"/>
                                    </p:animScale>
                                  </p:childTnLst>
                                </p:cTn>
                              </p:par>
                            </p:childTnLst>
                          </p:cTn>
                        </p:par>
                      </p:childTnLst>
                    </p:cTn>
                  </p:par>
                  <p:par>
                    <p:cTn id="241" fill="hold">
                      <p:stCondLst>
                        <p:cond delay="indefinite"/>
                      </p:stCondLst>
                      <p:childTnLst>
                        <p:par>
                          <p:cTn id="242" fill="hold">
                            <p:stCondLst>
                              <p:cond delay="0"/>
                            </p:stCondLst>
                            <p:childTnLst>
                              <p:par>
                                <p:cTn id="243" presetID="3" presetClass="entr" presetSubtype="10" fill="hold" grpId="0" nodeType="clickEffect">
                                  <p:stCondLst>
                                    <p:cond delay="0"/>
                                  </p:stCondLst>
                                  <p:childTnLst>
                                    <p:set>
                                      <p:cBhvr>
                                        <p:cTn id="244" dur="1" fill="hold">
                                          <p:stCondLst>
                                            <p:cond delay="0"/>
                                          </p:stCondLst>
                                        </p:cTn>
                                        <p:tgtEl>
                                          <p:spTgt spid="27"/>
                                        </p:tgtEl>
                                        <p:attrNameLst>
                                          <p:attrName>style.visibility</p:attrName>
                                        </p:attrNameLst>
                                      </p:cBhvr>
                                      <p:to>
                                        <p:strVal val="visible"/>
                                      </p:to>
                                    </p:set>
                                    <p:animEffect transition="in" filter="blinds(horizontal)">
                                      <p:cBhvr>
                                        <p:cTn id="245"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52" grpId="0"/>
      <p:bldP spid="53" grpId="0"/>
      <p:bldP spid="79" grpId="0"/>
      <p:bldP spid="30" grpId="0" animBg="1"/>
      <p:bldP spid="32" grpId="0" animBg="1"/>
      <p:bldP spid="32" grpId="1" animBg="1"/>
      <p:bldP spid="33" grpId="0" animBg="1"/>
      <p:bldP spid="33" grpId="1" animBg="1"/>
      <p:bldP spid="34" grpId="0" animBg="1"/>
      <p:bldP spid="35" grpId="0" animBg="1"/>
      <p:bldP spid="2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Content Placeholder 2"/>
          <p:cNvSpPr>
            <a:spLocks noGrp="1"/>
          </p:cNvSpPr>
          <p:nvPr>
            <p:ph sz="quarter" idx="1"/>
          </p:nvPr>
        </p:nvSpPr>
        <p:spPr>
          <a:xfrm>
            <a:off x="467544" y="1412776"/>
            <a:ext cx="8153400" cy="4495800"/>
          </a:xfrm>
        </p:spPr>
        <p:txBody>
          <a:bodyPr/>
          <a:lstStyle/>
          <a:p>
            <a:pPr marL="457200" indent="-457200" eaLnBrk="1" hangingPunct="1">
              <a:buFont typeface="+mj-lt"/>
              <a:buAutoNum type="arabicPeriod"/>
            </a:pPr>
            <a:endParaRPr lang="en-US" sz="2400" b="1" dirty="0">
              <a:solidFill>
                <a:srgbClr val="FF0000"/>
              </a:solidFill>
              <a:latin typeface="Times New Roman" pitchFamily="18" charset="0"/>
              <a:cs typeface="Times New Roman" pitchFamily="18" charset="0"/>
            </a:endParaRPr>
          </a:p>
          <a:p>
            <a:pPr marL="457200" indent="-457200" eaLnBrk="1" hangingPunct="1">
              <a:buFont typeface="+mj-lt"/>
              <a:buAutoNum type="arabicPeriod"/>
            </a:pPr>
            <a:endParaRPr lang="en-US" sz="2400" b="1" dirty="0">
              <a:solidFill>
                <a:srgbClr val="FF0000"/>
              </a:solidFill>
              <a:latin typeface="Times New Roman" pitchFamily="18" charset="0"/>
              <a:cs typeface="Times New Roman" pitchFamily="18" charset="0"/>
            </a:endParaRPr>
          </a:p>
          <a:p>
            <a:pPr eaLnBrk="1" hangingPunct="1"/>
            <a:endParaRPr lang="en-US" sz="2400" dirty="0">
              <a:latin typeface="Times New Roman" pitchFamily="18" charset="0"/>
              <a:cs typeface="Times New Roman" pitchFamily="18" charset="0"/>
            </a:endParaRPr>
          </a:p>
          <a:p>
            <a:pPr eaLnBrk="1" hangingPunct="1"/>
            <a:endParaRPr lang="en-US" sz="2400" dirty="0">
              <a:latin typeface="Times New Roman" pitchFamily="18" charset="0"/>
              <a:cs typeface="Times New Roman" pitchFamily="18" charset="0"/>
            </a:endParaRPr>
          </a:p>
        </p:txBody>
      </p:sp>
      <p:sp>
        <p:nvSpPr>
          <p:cNvPr id="4"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a:solidFill>
                  <a:srgbClr val="0070C0"/>
                </a:solidFill>
                <a:latin typeface="+mj-lt"/>
                <a:cs typeface="Times New Roman" pitchFamily="18" charset="0"/>
              </a:rPr>
              <a:t>Manifestations</a:t>
            </a:r>
            <a:endParaRPr kumimoji="0" lang="en-US" sz="4400" b="1" i="0" u="none" strike="noStrike" kern="1200" cap="none" spc="0" normalizeH="0" baseline="0" noProof="0" dirty="0">
              <a:ln>
                <a:noFill/>
              </a:ln>
              <a:solidFill>
                <a:srgbClr val="0070C0"/>
              </a:solidFill>
              <a:effectLst/>
              <a:uLnTx/>
              <a:uFillTx/>
              <a:latin typeface="+mj-lt"/>
              <a:ea typeface="+mj-ea"/>
              <a:cs typeface="Times New Roman" pitchFamily="18" charset="0"/>
            </a:endParaRPr>
          </a:p>
        </p:txBody>
      </p:sp>
      <p:sp>
        <p:nvSpPr>
          <p:cNvPr id="5" name="TextBox 4"/>
          <p:cNvSpPr txBox="1"/>
          <p:nvPr/>
        </p:nvSpPr>
        <p:spPr>
          <a:xfrm>
            <a:off x="213873" y="1249596"/>
            <a:ext cx="3143681" cy="523220"/>
          </a:xfrm>
          <a:prstGeom prst="rect">
            <a:avLst/>
          </a:prstGeom>
          <a:noFill/>
        </p:spPr>
        <p:txBody>
          <a:bodyPr wrap="none" rtlCol="0">
            <a:spAutoFit/>
          </a:bodyPr>
          <a:lstStyle/>
          <a:p>
            <a:r>
              <a:rPr lang="en-US" sz="2800" b="1" dirty="0">
                <a:solidFill>
                  <a:schemeClr val="accent6">
                    <a:lumMod val="50000"/>
                  </a:schemeClr>
                </a:solidFill>
              </a:rPr>
              <a:t>Types of diphtheria </a:t>
            </a:r>
          </a:p>
        </p:txBody>
      </p:sp>
      <p:sp>
        <p:nvSpPr>
          <p:cNvPr id="8" name="Right Arrow 7"/>
          <p:cNvSpPr/>
          <p:nvPr/>
        </p:nvSpPr>
        <p:spPr>
          <a:xfrm>
            <a:off x="801859" y="1397000"/>
            <a:ext cx="7468842" cy="4064000"/>
          </a:xfrm>
          <a:prstGeom prst="rightArrow">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9" name="Freeform 8"/>
          <p:cNvSpPr/>
          <p:nvPr/>
        </p:nvSpPr>
        <p:spPr>
          <a:xfrm>
            <a:off x="142844" y="2616199"/>
            <a:ext cx="2636062" cy="1625600"/>
          </a:xfrm>
          <a:custGeom>
            <a:avLst/>
            <a:gdLst>
              <a:gd name="connsiteX0" fmla="*/ 0 w 2636062"/>
              <a:gd name="connsiteY0" fmla="*/ 270939 h 1625600"/>
              <a:gd name="connsiteX1" fmla="*/ 79356 w 2636062"/>
              <a:gd name="connsiteY1" fmla="*/ 79356 h 1625600"/>
              <a:gd name="connsiteX2" fmla="*/ 270939 w 2636062"/>
              <a:gd name="connsiteY2" fmla="*/ 0 h 1625600"/>
              <a:gd name="connsiteX3" fmla="*/ 2365123 w 2636062"/>
              <a:gd name="connsiteY3" fmla="*/ 0 h 1625600"/>
              <a:gd name="connsiteX4" fmla="*/ 2556706 w 2636062"/>
              <a:gd name="connsiteY4" fmla="*/ 79356 h 1625600"/>
              <a:gd name="connsiteX5" fmla="*/ 2636062 w 2636062"/>
              <a:gd name="connsiteY5" fmla="*/ 270939 h 1625600"/>
              <a:gd name="connsiteX6" fmla="*/ 2636062 w 2636062"/>
              <a:gd name="connsiteY6" fmla="*/ 1354661 h 1625600"/>
              <a:gd name="connsiteX7" fmla="*/ 2556706 w 2636062"/>
              <a:gd name="connsiteY7" fmla="*/ 1546244 h 1625600"/>
              <a:gd name="connsiteX8" fmla="*/ 2365123 w 2636062"/>
              <a:gd name="connsiteY8" fmla="*/ 1625600 h 1625600"/>
              <a:gd name="connsiteX9" fmla="*/ 270939 w 2636062"/>
              <a:gd name="connsiteY9" fmla="*/ 1625600 h 1625600"/>
              <a:gd name="connsiteX10" fmla="*/ 79356 w 2636062"/>
              <a:gd name="connsiteY10" fmla="*/ 1546244 h 1625600"/>
              <a:gd name="connsiteX11" fmla="*/ 0 w 2636062"/>
              <a:gd name="connsiteY11" fmla="*/ 1354661 h 1625600"/>
              <a:gd name="connsiteX12" fmla="*/ 0 w 2636062"/>
              <a:gd name="connsiteY12" fmla="*/ 270939 h 1625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36062" h="1625600">
                <a:moveTo>
                  <a:pt x="0" y="270939"/>
                </a:moveTo>
                <a:cubicBezTo>
                  <a:pt x="0" y="199081"/>
                  <a:pt x="28545" y="130167"/>
                  <a:pt x="79356" y="79356"/>
                </a:cubicBezTo>
                <a:cubicBezTo>
                  <a:pt x="130167" y="28545"/>
                  <a:pt x="199081" y="0"/>
                  <a:pt x="270939" y="0"/>
                </a:cubicBezTo>
                <a:lnTo>
                  <a:pt x="2365123" y="0"/>
                </a:lnTo>
                <a:cubicBezTo>
                  <a:pt x="2436981" y="0"/>
                  <a:pt x="2505895" y="28545"/>
                  <a:pt x="2556706" y="79356"/>
                </a:cubicBezTo>
                <a:cubicBezTo>
                  <a:pt x="2607517" y="130167"/>
                  <a:pt x="2636062" y="199081"/>
                  <a:pt x="2636062" y="270939"/>
                </a:cubicBezTo>
                <a:lnTo>
                  <a:pt x="2636062" y="1354661"/>
                </a:lnTo>
                <a:cubicBezTo>
                  <a:pt x="2636062" y="1426519"/>
                  <a:pt x="2607517" y="1495433"/>
                  <a:pt x="2556706" y="1546244"/>
                </a:cubicBezTo>
                <a:cubicBezTo>
                  <a:pt x="2505895" y="1597055"/>
                  <a:pt x="2436981" y="1625600"/>
                  <a:pt x="2365123" y="1625600"/>
                </a:cubicBezTo>
                <a:lnTo>
                  <a:pt x="270939" y="1625600"/>
                </a:lnTo>
                <a:cubicBezTo>
                  <a:pt x="199081" y="1625600"/>
                  <a:pt x="130167" y="1597055"/>
                  <a:pt x="79356" y="1546244"/>
                </a:cubicBezTo>
                <a:cubicBezTo>
                  <a:pt x="28545" y="1495433"/>
                  <a:pt x="0" y="1426519"/>
                  <a:pt x="0" y="1354661"/>
                </a:cubicBezTo>
                <a:lnTo>
                  <a:pt x="0" y="270939"/>
                </a:lnTo>
                <a:close/>
              </a:path>
            </a:pathLst>
          </a:custGeom>
          <a:solidFill>
            <a:srgbClr val="00B05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63175" tIns="163175" rIns="163175" bIns="163175" numCol="1" spcCol="1270" anchor="ctr" anchorCtr="0">
            <a:noAutofit/>
          </a:bodyPr>
          <a:lstStyle/>
          <a:p>
            <a:pPr lvl="0" algn="ctr" defTabSz="977900">
              <a:lnSpc>
                <a:spcPct val="90000"/>
              </a:lnSpc>
              <a:spcBef>
                <a:spcPct val="0"/>
              </a:spcBef>
              <a:spcAft>
                <a:spcPct val="35000"/>
              </a:spcAft>
            </a:pPr>
            <a:r>
              <a:rPr lang="en-US" sz="2800" b="1" dirty="0">
                <a:solidFill>
                  <a:schemeClr val="bg1"/>
                </a:solidFill>
                <a:latin typeface="+mj-lt"/>
                <a:cs typeface="Times New Roman" pitchFamily="18" charset="0"/>
              </a:rPr>
              <a:t>Respiratory diphtheria</a:t>
            </a:r>
            <a:r>
              <a:rPr lang="en-US" sz="2800" b="1" dirty="0">
                <a:solidFill>
                  <a:schemeClr val="bg1"/>
                </a:solidFill>
              </a:rPr>
              <a:t> </a:t>
            </a:r>
            <a:endParaRPr lang="en-US" sz="2800" b="1" dirty="0">
              <a:solidFill>
                <a:schemeClr val="bg1"/>
              </a:solidFill>
              <a:latin typeface="+mj-lt"/>
              <a:cs typeface="Times New Roman" pitchFamily="18" charset="0"/>
            </a:endParaRPr>
          </a:p>
        </p:txBody>
      </p:sp>
      <p:sp>
        <p:nvSpPr>
          <p:cNvPr id="10" name="Freeform 9"/>
          <p:cNvSpPr/>
          <p:nvPr/>
        </p:nvSpPr>
        <p:spPr>
          <a:xfrm>
            <a:off x="3218249" y="2616199"/>
            <a:ext cx="2636062" cy="1625600"/>
          </a:xfrm>
          <a:custGeom>
            <a:avLst/>
            <a:gdLst>
              <a:gd name="connsiteX0" fmla="*/ 0 w 2636062"/>
              <a:gd name="connsiteY0" fmla="*/ 270939 h 1625600"/>
              <a:gd name="connsiteX1" fmla="*/ 79356 w 2636062"/>
              <a:gd name="connsiteY1" fmla="*/ 79356 h 1625600"/>
              <a:gd name="connsiteX2" fmla="*/ 270939 w 2636062"/>
              <a:gd name="connsiteY2" fmla="*/ 0 h 1625600"/>
              <a:gd name="connsiteX3" fmla="*/ 2365123 w 2636062"/>
              <a:gd name="connsiteY3" fmla="*/ 0 h 1625600"/>
              <a:gd name="connsiteX4" fmla="*/ 2556706 w 2636062"/>
              <a:gd name="connsiteY4" fmla="*/ 79356 h 1625600"/>
              <a:gd name="connsiteX5" fmla="*/ 2636062 w 2636062"/>
              <a:gd name="connsiteY5" fmla="*/ 270939 h 1625600"/>
              <a:gd name="connsiteX6" fmla="*/ 2636062 w 2636062"/>
              <a:gd name="connsiteY6" fmla="*/ 1354661 h 1625600"/>
              <a:gd name="connsiteX7" fmla="*/ 2556706 w 2636062"/>
              <a:gd name="connsiteY7" fmla="*/ 1546244 h 1625600"/>
              <a:gd name="connsiteX8" fmla="*/ 2365123 w 2636062"/>
              <a:gd name="connsiteY8" fmla="*/ 1625600 h 1625600"/>
              <a:gd name="connsiteX9" fmla="*/ 270939 w 2636062"/>
              <a:gd name="connsiteY9" fmla="*/ 1625600 h 1625600"/>
              <a:gd name="connsiteX10" fmla="*/ 79356 w 2636062"/>
              <a:gd name="connsiteY10" fmla="*/ 1546244 h 1625600"/>
              <a:gd name="connsiteX11" fmla="*/ 0 w 2636062"/>
              <a:gd name="connsiteY11" fmla="*/ 1354661 h 1625600"/>
              <a:gd name="connsiteX12" fmla="*/ 0 w 2636062"/>
              <a:gd name="connsiteY12" fmla="*/ 270939 h 1625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36062" h="1625600">
                <a:moveTo>
                  <a:pt x="0" y="270939"/>
                </a:moveTo>
                <a:cubicBezTo>
                  <a:pt x="0" y="199081"/>
                  <a:pt x="28545" y="130167"/>
                  <a:pt x="79356" y="79356"/>
                </a:cubicBezTo>
                <a:cubicBezTo>
                  <a:pt x="130167" y="28545"/>
                  <a:pt x="199081" y="0"/>
                  <a:pt x="270939" y="0"/>
                </a:cubicBezTo>
                <a:lnTo>
                  <a:pt x="2365123" y="0"/>
                </a:lnTo>
                <a:cubicBezTo>
                  <a:pt x="2436981" y="0"/>
                  <a:pt x="2505895" y="28545"/>
                  <a:pt x="2556706" y="79356"/>
                </a:cubicBezTo>
                <a:cubicBezTo>
                  <a:pt x="2607517" y="130167"/>
                  <a:pt x="2636062" y="199081"/>
                  <a:pt x="2636062" y="270939"/>
                </a:cubicBezTo>
                <a:lnTo>
                  <a:pt x="2636062" y="1354661"/>
                </a:lnTo>
                <a:cubicBezTo>
                  <a:pt x="2636062" y="1426519"/>
                  <a:pt x="2607517" y="1495433"/>
                  <a:pt x="2556706" y="1546244"/>
                </a:cubicBezTo>
                <a:cubicBezTo>
                  <a:pt x="2505895" y="1597055"/>
                  <a:pt x="2436981" y="1625600"/>
                  <a:pt x="2365123" y="1625600"/>
                </a:cubicBezTo>
                <a:lnTo>
                  <a:pt x="270939" y="1625600"/>
                </a:lnTo>
                <a:cubicBezTo>
                  <a:pt x="199081" y="1625600"/>
                  <a:pt x="130167" y="1597055"/>
                  <a:pt x="79356" y="1546244"/>
                </a:cubicBezTo>
                <a:cubicBezTo>
                  <a:pt x="28545" y="1495433"/>
                  <a:pt x="0" y="1426519"/>
                  <a:pt x="0" y="1354661"/>
                </a:cubicBezTo>
                <a:lnTo>
                  <a:pt x="0" y="270939"/>
                </a:lnTo>
                <a:close/>
              </a:path>
            </a:pathLst>
          </a:custGeom>
          <a:solidFill>
            <a:srgbClr val="DE2E54"/>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63175" tIns="163175" rIns="163175" bIns="163175" numCol="1" spcCol="1270" anchor="ctr" anchorCtr="0">
            <a:noAutofit/>
          </a:bodyPr>
          <a:lstStyle/>
          <a:p>
            <a:pPr lvl="0" algn="ctr" defTabSz="977900">
              <a:lnSpc>
                <a:spcPct val="90000"/>
              </a:lnSpc>
              <a:spcBef>
                <a:spcPct val="0"/>
              </a:spcBef>
              <a:spcAft>
                <a:spcPct val="35000"/>
              </a:spcAft>
            </a:pPr>
            <a:r>
              <a:rPr lang="en-US" sz="2800" b="1" kern="1200" dirty="0">
                <a:solidFill>
                  <a:schemeClr val="bg1"/>
                </a:solidFill>
                <a:latin typeface="+mj-lt"/>
                <a:cs typeface="Times New Roman" pitchFamily="18" charset="0"/>
              </a:rPr>
              <a:t>Cutaneous </a:t>
            </a:r>
            <a:r>
              <a:rPr lang="en-US" sz="2800" b="1" dirty="0">
                <a:solidFill>
                  <a:schemeClr val="bg1"/>
                </a:solidFill>
                <a:latin typeface="+mj-lt"/>
                <a:cs typeface="Times New Roman" pitchFamily="18" charset="0"/>
              </a:rPr>
              <a:t>diphtheria</a:t>
            </a:r>
            <a:r>
              <a:rPr lang="en-US" sz="2800" b="1" dirty="0">
                <a:solidFill>
                  <a:schemeClr val="bg1"/>
                </a:solidFill>
              </a:rPr>
              <a:t> </a:t>
            </a:r>
            <a:endParaRPr lang="en-US" sz="2800" kern="1200" dirty="0">
              <a:solidFill>
                <a:schemeClr val="bg1"/>
              </a:solidFill>
              <a:latin typeface="+mj-lt"/>
            </a:endParaRPr>
          </a:p>
        </p:txBody>
      </p:sp>
      <p:sp>
        <p:nvSpPr>
          <p:cNvPr id="11" name="Freeform 10"/>
          <p:cNvSpPr/>
          <p:nvPr/>
        </p:nvSpPr>
        <p:spPr>
          <a:xfrm>
            <a:off x="6293655" y="2636912"/>
            <a:ext cx="2636062" cy="1625600"/>
          </a:xfrm>
          <a:custGeom>
            <a:avLst/>
            <a:gdLst>
              <a:gd name="connsiteX0" fmla="*/ 0 w 2636062"/>
              <a:gd name="connsiteY0" fmla="*/ 270939 h 1625600"/>
              <a:gd name="connsiteX1" fmla="*/ 79356 w 2636062"/>
              <a:gd name="connsiteY1" fmla="*/ 79356 h 1625600"/>
              <a:gd name="connsiteX2" fmla="*/ 270939 w 2636062"/>
              <a:gd name="connsiteY2" fmla="*/ 0 h 1625600"/>
              <a:gd name="connsiteX3" fmla="*/ 2365123 w 2636062"/>
              <a:gd name="connsiteY3" fmla="*/ 0 h 1625600"/>
              <a:gd name="connsiteX4" fmla="*/ 2556706 w 2636062"/>
              <a:gd name="connsiteY4" fmla="*/ 79356 h 1625600"/>
              <a:gd name="connsiteX5" fmla="*/ 2636062 w 2636062"/>
              <a:gd name="connsiteY5" fmla="*/ 270939 h 1625600"/>
              <a:gd name="connsiteX6" fmla="*/ 2636062 w 2636062"/>
              <a:gd name="connsiteY6" fmla="*/ 1354661 h 1625600"/>
              <a:gd name="connsiteX7" fmla="*/ 2556706 w 2636062"/>
              <a:gd name="connsiteY7" fmla="*/ 1546244 h 1625600"/>
              <a:gd name="connsiteX8" fmla="*/ 2365123 w 2636062"/>
              <a:gd name="connsiteY8" fmla="*/ 1625600 h 1625600"/>
              <a:gd name="connsiteX9" fmla="*/ 270939 w 2636062"/>
              <a:gd name="connsiteY9" fmla="*/ 1625600 h 1625600"/>
              <a:gd name="connsiteX10" fmla="*/ 79356 w 2636062"/>
              <a:gd name="connsiteY10" fmla="*/ 1546244 h 1625600"/>
              <a:gd name="connsiteX11" fmla="*/ 0 w 2636062"/>
              <a:gd name="connsiteY11" fmla="*/ 1354661 h 1625600"/>
              <a:gd name="connsiteX12" fmla="*/ 0 w 2636062"/>
              <a:gd name="connsiteY12" fmla="*/ 270939 h 1625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36062" h="1625600">
                <a:moveTo>
                  <a:pt x="0" y="270939"/>
                </a:moveTo>
                <a:cubicBezTo>
                  <a:pt x="0" y="199081"/>
                  <a:pt x="28545" y="130167"/>
                  <a:pt x="79356" y="79356"/>
                </a:cubicBezTo>
                <a:cubicBezTo>
                  <a:pt x="130167" y="28545"/>
                  <a:pt x="199081" y="0"/>
                  <a:pt x="270939" y="0"/>
                </a:cubicBezTo>
                <a:lnTo>
                  <a:pt x="2365123" y="0"/>
                </a:lnTo>
                <a:cubicBezTo>
                  <a:pt x="2436981" y="0"/>
                  <a:pt x="2505895" y="28545"/>
                  <a:pt x="2556706" y="79356"/>
                </a:cubicBezTo>
                <a:cubicBezTo>
                  <a:pt x="2607517" y="130167"/>
                  <a:pt x="2636062" y="199081"/>
                  <a:pt x="2636062" y="270939"/>
                </a:cubicBezTo>
                <a:lnTo>
                  <a:pt x="2636062" y="1354661"/>
                </a:lnTo>
                <a:cubicBezTo>
                  <a:pt x="2636062" y="1426519"/>
                  <a:pt x="2607517" y="1495433"/>
                  <a:pt x="2556706" y="1546244"/>
                </a:cubicBezTo>
                <a:cubicBezTo>
                  <a:pt x="2505895" y="1597055"/>
                  <a:pt x="2436981" y="1625600"/>
                  <a:pt x="2365123" y="1625600"/>
                </a:cubicBezTo>
                <a:lnTo>
                  <a:pt x="270939" y="1625600"/>
                </a:lnTo>
                <a:cubicBezTo>
                  <a:pt x="199081" y="1625600"/>
                  <a:pt x="130167" y="1597055"/>
                  <a:pt x="79356" y="1546244"/>
                </a:cubicBezTo>
                <a:cubicBezTo>
                  <a:pt x="28545" y="1495433"/>
                  <a:pt x="0" y="1426519"/>
                  <a:pt x="0" y="1354661"/>
                </a:cubicBezTo>
                <a:lnTo>
                  <a:pt x="0" y="270939"/>
                </a:lnTo>
                <a:close/>
              </a:path>
            </a:pathLst>
          </a:custGeom>
          <a:solidFill>
            <a:srgbClr val="FF0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63175" tIns="163175" rIns="163175" bIns="163175" numCol="1" spcCol="1270" anchor="ctr" anchorCtr="0">
            <a:noAutofit/>
          </a:bodyPr>
          <a:lstStyle/>
          <a:p>
            <a:pPr lvl="0" algn="ctr" defTabSz="977900">
              <a:lnSpc>
                <a:spcPct val="90000"/>
              </a:lnSpc>
              <a:spcBef>
                <a:spcPct val="0"/>
              </a:spcBef>
              <a:spcAft>
                <a:spcPct val="35000"/>
              </a:spcAft>
            </a:pPr>
            <a:r>
              <a:rPr lang="en-US" sz="2200" b="1" kern="1200" dirty="0">
                <a:solidFill>
                  <a:schemeClr val="bg1"/>
                </a:solidFill>
                <a:latin typeface="+mj-lt"/>
                <a:cs typeface="Times New Roman" pitchFamily="18" charset="0"/>
              </a:rPr>
              <a:t>Systemic </a:t>
            </a:r>
            <a:r>
              <a:rPr lang="en-US" sz="2200" b="1" dirty="0">
                <a:solidFill>
                  <a:schemeClr val="bg1"/>
                </a:solidFill>
                <a:latin typeface="+mj-lt"/>
                <a:cs typeface="Times New Roman" pitchFamily="18" charset="0"/>
              </a:rPr>
              <a:t>diphtheria</a:t>
            </a:r>
            <a:r>
              <a:rPr lang="en-US" sz="2400" b="1" dirty="0">
                <a:solidFill>
                  <a:schemeClr val="bg1"/>
                </a:solidFill>
              </a:rPr>
              <a:t> </a:t>
            </a:r>
            <a:r>
              <a:rPr lang="en-US" sz="2200" b="1" kern="1200" dirty="0">
                <a:solidFill>
                  <a:schemeClr val="bg1"/>
                </a:solidFill>
                <a:latin typeface="+mj-lt"/>
                <a:cs typeface="Times New Roman" pitchFamily="18" charset="0"/>
              </a:rPr>
              <a:t>(Toxin absorption )</a:t>
            </a:r>
            <a:endParaRPr lang="en-US" sz="2200" kern="1200" dirty="0">
              <a:solidFill>
                <a:schemeClr val="bg1"/>
              </a:solidFill>
              <a:latin typeface="+mj-lt"/>
            </a:endParaRPr>
          </a:p>
        </p:txBody>
      </p:sp>
      <p:sp>
        <p:nvSpPr>
          <p:cNvPr id="13" name="Slide Number Placeholder 12"/>
          <p:cNvSpPr>
            <a:spLocks noGrp="1"/>
          </p:cNvSpPr>
          <p:nvPr>
            <p:ph type="sldNum" sz="quarter" idx="12"/>
          </p:nvPr>
        </p:nvSpPr>
        <p:spPr/>
        <p:txBody>
          <a:bodyPr/>
          <a:lstStyle/>
          <a:p>
            <a:fld id="{FA9739B7-29ED-4612-A1D5-7F47050F1066}" type="slidenum">
              <a:rPr lang="ar-JO" smtClean="0"/>
              <a:pPr/>
              <a:t>8</a:t>
            </a:fld>
            <a:endParaRPr lang="ar-JO"/>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to="" calcmode="lin" valueType="num">
                                      <p:cBhvr>
                                        <p:cTn id="7" dur="1" fill="hold"/>
                                        <p:tgtEl>
                                          <p:spTgt spid="5"/>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animBg="1"/>
      <p:bldP spid="10" grpId="0" animBg="1"/>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42844" y="714356"/>
            <a:ext cx="3857651" cy="741362"/>
            <a:chOff x="0" y="1219199"/>
            <a:chExt cx="2636062" cy="1625600"/>
          </a:xfrm>
          <a:solidFill>
            <a:srgbClr val="82C836"/>
          </a:solidFill>
        </p:grpSpPr>
        <p:sp>
          <p:nvSpPr>
            <p:cNvPr id="5" name="Rounded Rectangle 4"/>
            <p:cNvSpPr/>
            <p:nvPr/>
          </p:nvSpPr>
          <p:spPr>
            <a:xfrm>
              <a:off x="0" y="1219199"/>
              <a:ext cx="2636062" cy="1625600"/>
            </a:xfrm>
            <a:prstGeom prst="roundRect">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79355" y="1298554"/>
              <a:ext cx="2477352" cy="1466890"/>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400" b="1" dirty="0">
                  <a:solidFill>
                    <a:schemeClr val="tx1"/>
                  </a:solidFill>
                  <a:cs typeface="Times New Roman" pitchFamily="18" charset="0"/>
                </a:rPr>
                <a:t>Respiratory diptheria</a:t>
              </a:r>
              <a:r>
                <a:rPr lang="en-US" sz="2400" b="1" dirty="0">
                  <a:solidFill>
                    <a:schemeClr val="accent6">
                      <a:lumMod val="50000"/>
                    </a:schemeClr>
                  </a:solidFill>
                </a:rPr>
                <a:t> </a:t>
              </a:r>
              <a:endParaRPr lang="en-US" sz="2400" b="1" dirty="0">
                <a:solidFill>
                  <a:schemeClr val="tx1"/>
                </a:solidFill>
                <a:cs typeface="Times New Roman" pitchFamily="18" charset="0"/>
              </a:endParaRPr>
            </a:p>
          </p:txBody>
        </p:sp>
      </p:grpSp>
      <p:sp>
        <p:nvSpPr>
          <p:cNvPr id="7"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a:solidFill>
                  <a:srgbClr val="0070C0"/>
                </a:solidFill>
                <a:latin typeface="+mj-lt"/>
                <a:cs typeface="Times New Roman" pitchFamily="18" charset="0"/>
              </a:rPr>
              <a:t>Manifestations</a:t>
            </a:r>
            <a:endParaRPr kumimoji="0" lang="en-US" sz="4400" b="1" i="0" u="none" strike="noStrike" kern="1200" cap="none" spc="0" normalizeH="0" baseline="0" noProof="0" dirty="0">
              <a:ln>
                <a:noFill/>
              </a:ln>
              <a:solidFill>
                <a:srgbClr val="0070C0"/>
              </a:solidFill>
              <a:effectLst/>
              <a:uLnTx/>
              <a:uFillTx/>
              <a:latin typeface="+mj-lt"/>
              <a:ea typeface="+mj-ea"/>
              <a:cs typeface="Times New Roman" pitchFamily="18" charset="0"/>
            </a:endParaRPr>
          </a:p>
        </p:txBody>
      </p:sp>
      <p:sp>
        <p:nvSpPr>
          <p:cNvPr id="1025" name="Rectangle 1"/>
          <p:cNvSpPr>
            <a:spLocks noChangeArrowheads="1"/>
          </p:cNvSpPr>
          <p:nvPr/>
        </p:nvSpPr>
        <p:spPr bwMode="auto">
          <a:xfrm>
            <a:off x="142844" y="1550397"/>
            <a:ext cx="857256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indent="-457200" algn="just" rtl="0">
              <a:buFont typeface="+mj-lt"/>
              <a:buAutoNum type="arabicPeriod"/>
            </a:pPr>
            <a:r>
              <a:rPr lang="en-US" sz="2400" dirty="0">
                <a:solidFill>
                  <a:prstClr val="black"/>
                </a:solidFill>
                <a:ea typeface="Calibri" pitchFamily="34" charset="0"/>
                <a:cs typeface="Times-Roman"/>
              </a:rPr>
              <a:t>The most common form of diptheria</a:t>
            </a:r>
          </a:p>
          <a:p>
            <a:pPr marL="457200" indent="-457200" algn="just" rtl="0">
              <a:buFont typeface="+mj-lt"/>
              <a:buAutoNum type="arabicPeriod"/>
            </a:pPr>
            <a:r>
              <a:rPr lang="en-US" sz="2400" dirty="0">
                <a:solidFill>
                  <a:prstClr val="black"/>
                </a:solidFill>
                <a:ea typeface="Calibri" pitchFamily="34" charset="0"/>
                <a:cs typeface="Times-Roman"/>
              </a:rPr>
              <a:t>Incubation period of 3 to 4 days</a:t>
            </a:r>
          </a:p>
          <a:p>
            <a:pPr marL="457200" indent="-457200" algn="just" rtl="0">
              <a:buFont typeface="+mj-lt"/>
              <a:buAutoNum type="arabicPeriod"/>
            </a:pPr>
            <a:r>
              <a:rPr lang="en-US" sz="2400" dirty="0">
                <a:solidFill>
                  <a:prstClr val="black"/>
                </a:solidFill>
                <a:ea typeface="Calibri" pitchFamily="34" charset="0"/>
                <a:cs typeface="Times-Roman"/>
              </a:rPr>
              <a:t>Stages</a:t>
            </a:r>
          </a:p>
          <a:p>
            <a:pPr marL="914400" lvl="1" indent="-457200" algn="just" rtl="0">
              <a:buFont typeface="+mj-lt"/>
              <a:buAutoNum type="alphaUcPeriod"/>
            </a:pPr>
            <a:r>
              <a:rPr lang="en-US" sz="2400" b="1" dirty="0">
                <a:solidFill>
                  <a:srgbClr val="0070C0"/>
                </a:solidFill>
                <a:ea typeface="Calibri" pitchFamily="34" charset="0"/>
                <a:cs typeface="Times-Roman"/>
              </a:rPr>
              <a:t>Faucial diphtheria (fauces, the cavity at the back of the mouth leading into the pharynx).</a:t>
            </a:r>
          </a:p>
          <a:p>
            <a:pPr marL="1428750" lvl="2" indent="-514350" algn="just" rtl="0">
              <a:buFont typeface="+mj-lt"/>
              <a:buAutoNum type="romanUcPeriod"/>
            </a:pPr>
            <a:r>
              <a:rPr lang="en-US" sz="2400" dirty="0"/>
              <a:t>In place of the penetration (mucous membranes or skin) bacteria intensively multiplies and produces exotoxin that is accompanied by hyperemia, edema and vascular congestion with increased permeability of small blood vessels and epithelial necrosis;</a:t>
            </a:r>
          </a:p>
          <a:p>
            <a:pPr marL="1371600" lvl="2" indent="-457200" algn="just" rtl="0">
              <a:buFontTx/>
              <a:buChar char="-"/>
            </a:pPr>
            <a:endParaRPr lang="en-US" sz="2400" dirty="0"/>
          </a:p>
          <a:p>
            <a:pPr lvl="2" algn="just" rtl="0"/>
            <a:r>
              <a:rPr lang="en-US" sz="2400" dirty="0"/>
              <a:t>                        This leads to local damage</a:t>
            </a:r>
          </a:p>
          <a:p>
            <a:pPr marL="1371600" lvl="2" indent="-457200" algn="just" rtl="0">
              <a:buFontTx/>
              <a:buChar char="-"/>
            </a:pPr>
            <a:endParaRPr lang="en-US" sz="2400" dirty="0"/>
          </a:p>
          <a:p>
            <a:pPr marL="1371600" lvl="2" indent="-457200" algn="just" rtl="0">
              <a:buFontTx/>
              <a:buChar char="-"/>
            </a:pPr>
            <a:endParaRPr lang="en-US" sz="2400" dirty="0">
              <a:solidFill>
                <a:srgbClr val="FF0000"/>
              </a:solidFill>
              <a:ea typeface="Calibri" pitchFamily="34" charset="0"/>
              <a:cs typeface="Times-Roman"/>
            </a:endParaRPr>
          </a:p>
        </p:txBody>
      </p:sp>
      <p:sp>
        <p:nvSpPr>
          <p:cNvPr id="11" name="Slide Number Placeholder 10"/>
          <p:cNvSpPr>
            <a:spLocks noGrp="1"/>
          </p:cNvSpPr>
          <p:nvPr>
            <p:ph type="sldNum" sz="quarter" idx="12"/>
          </p:nvPr>
        </p:nvSpPr>
        <p:spPr>
          <a:xfrm>
            <a:off x="6974904" y="6356350"/>
            <a:ext cx="2133600" cy="365125"/>
          </a:xfrm>
        </p:spPr>
        <p:txBody>
          <a:bodyPr/>
          <a:lstStyle/>
          <a:p>
            <a:fld id="{FA9739B7-29ED-4612-A1D5-7F47050F1066}" type="slidenum">
              <a:rPr lang="ar-JO" smtClean="0"/>
              <a:pPr/>
              <a:t>9</a:t>
            </a:fld>
            <a:endParaRPr lang="ar-JO" dirty="0"/>
          </a:p>
        </p:txBody>
      </p:sp>
      <p:sp>
        <p:nvSpPr>
          <p:cNvPr id="2" name="Arrow: Down 1">
            <a:extLst>
              <a:ext uri="{FF2B5EF4-FFF2-40B4-BE49-F238E27FC236}">
                <a16:creationId xmlns:a16="http://schemas.microsoft.com/office/drawing/2014/main" id="{CBD7C96B-4DF3-4B16-9DFB-CAA8916A4806}"/>
              </a:ext>
            </a:extLst>
          </p:cNvPr>
          <p:cNvSpPr/>
          <p:nvPr/>
        </p:nvSpPr>
        <p:spPr>
          <a:xfrm>
            <a:off x="4062572" y="6020467"/>
            <a:ext cx="484632" cy="671766"/>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025">
                                            <p:txEl>
                                              <p:pRg st="0" end="0"/>
                                            </p:txEl>
                                          </p:spTgt>
                                        </p:tgtEl>
                                        <p:attrNameLst>
                                          <p:attrName>style.visibility</p:attrName>
                                        </p:attrNameLst>
                                      </p:cBhvr>
                                      <p:to>
                                        <p:strVal val="visible"/>
                                      </p:to>
                                    </p:set>
                                    <p:animEffect transition="in" filter="blinds(horizontal)">
                                      <p:cBhvr>
                                        <p:cTn id="12" dur="500"/>
                                        <p:tgtEl>
                                          <p:spTgt spid="102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025">
                                            <p:txEl>
                                              <p:pRg st="1" end="1"/>
                                            </p:txEl>
                                          </p:spTgt>
                                        </p:tgtEl>
                                        <p:attrNameLst>
                                          <p:attrName>style.visibility</p:attrName>
                                        </p:attrNameLst>
                                      </p:cBhvr>
                                      <p:to>
                                        <p:strVal val="visible"/>
                                      </p:to>
                                    </p:set>
                                    <p:animEffect transition="in" filter="blinds(horizontal)">
                                      <p:cBhvr>
                                        <p:cTn id="17" dur="500"/>
                                        <p:tgtEl>
                                          <p:spTgt spid="102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025">
                                            <p:txEl>
                                              <p:pRg st="2" end="2"/>
                                            </p:txEl>
                                          </p:spTgt>
                                        </p:tgtEl>
                                        <p:attrNameLst>
                                          <p:attrName>style.visibility</p:attrName>
                                        </p:attrNameLst>
                                      </p:cBhvr>
                                      <p:to>
                                        <p:strVal val="visible"/>
                                      </p:to>
                                    </p:set>
                                    <p:animEffect transition="in" filter="blinds(horizontal)">
                                      <p:cBhvr>
                                        <p:cTn id="22" dur="500"/>
                                        <p:tgtEl>
                                          <p:spTgt spid="102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025">
                                            <p:txEl>
                                              <p:pRg st="3" end="3"/>
                                            </p:txEl>
                                          </p:spTgt>
                                        </p:tgtEl>
                                        <p:attrNameLst>
                                          <p:attrName>style.visibility</p:attrName>
                                        </p:attrNameLst>
                                      </p:cBhvr>
                                      <p:to>
                                        <p:strVal val="visible"/>
                                      </p:to>
                                    </p:set>
                                    <p:animEffect transition="in" filter="blinds(horizontal)">
                                      <p:cBhvr>
                                        <p:cTn id="27" dur="500"/>
                                        <p:tgtEl>
                                          <p:spTgt spid="102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025">
                                            <p:txEl>
                                              <p:pRg st="4" end="4"/>
                                            </p:txEl>
                                          </p:spTgt>
                                        </p:tgtEl>
                                        <p:attrNameLst>
                                          <p:attrName>style.visibility</p:attrName>
                                        </p:attrNameLst>
                                      </p:cBhvr>
                                      <p:to>
                                        <p:strVal val="visible"/>
                                      </p:to>
                                    </p:set>
                                    <p:animEffect transition="in" filter="blinds(horizontal)">
                                      <p:cBhvr>
                                        <p:cTn id="32" dur="500"/>
                                        <p:tgtEl>
                                          <p:spTgt spid="102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1025">
                                            <p:txEl>
                                              <p:pRg st="6" end="6"/>
                                            </p:txEl>
                                          </p:spTgt>
                                        </p:tgtEl>
                                        <p:attrNameLst>
                                          <p:attrName>style.visibility</p:attrName>
                                        </p:attrNameLst>
                                      </p:cBhvr>
                                      <p:to>
                                        <p:strVal val="visible"/>
                                      </p:to>
                                    </p:set>
                                    <p:animEffect transition="in" filter="blinds(horizontal)">
                                      <p:cBhvr>
                                        <p:cTn id="37" dur="500"/>
                                        <p:tgtEl>
                                          <p:spTgt spid="102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2587</TotalTime>
  <Words>2248</Words>
  <Application>Microsoft Office PowerPoint</Application>
  <PresentationFormat>On-screen Show (4:3)</PresentationFormat>
  <Paragraphs>268</Paragraphs>
  <Slides>26</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Roboto</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Diphtheritic  vs. Streptococcal Pharyngitis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Management Patients in whom diphtheria is suspected  </vt:lpstr>
      <vt:lpstr>Communicability</vt:lpstr>
      <vt:lpstr>Case study </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HP</cp:lastModifiedBy>
  <cp:revision>429</cp:revision>
  <dcterms:created xsi:type="dcterms:W3CDTF">2015-09-08T06:33:26Z</dcterms:created>
  <dcterms:modified xsi:type="dcterms:W3CDTF">2021-10-18T04:22:10Z</dcterms:modified>
</cp:coreProperties>
</file>