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1597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9" d="100"/>
          <a:sy n="49" d="100"/>
        </p:scale>
        <p:origin x="66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CF07D-71C0-443B-952E-B2DF75E3542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BD55D-4341-4722-B3E9-EEB21672E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54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9C9C3-8AB9-48D2-B9E4-0BAAEE111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D74096-B784-45B7-B03A-DDC58BF9C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43AF6-F477-4788-90F1-2B66FA0B5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6AFFD-DFCC-4A38-9A68-2DFFE7D41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F8FB8-557D-4FE9-B16E-2CB3E9868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08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619B4-DE22-46DB-9D95-698177473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CD4CC-5AFC-4345-A0DC-05A0AE3C4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0F39C-D56B-42C6-A7D2-5738B89EF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86AE2-F0F2-4E65-98D2-FFC077E07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215E9-EDA3-43ED-A00C-90F9C980C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11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B515B6-A06C-45A7-B707-5EE84B90DE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168037-B187-468C-842D-B749D79F75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11EA2-2FF0-4D45-9C20-5F6F5A3A4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B0036-CC94-498E-8EED-909A442C2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CFA8C-299F-423D-85C7-258057B33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59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F25CE-ECB6-4B1D-8C19-C9698EF5E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CC454-1379-4427-8061-C3D433CA7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FAAEE-C5EC-4C6C-B0FB-1DCD9CD23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CC2E8-AF43-41FC-857B-7C8B6E920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2330F-A775-4404-92DB-FCA465654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8417F-AF08-42B2-B5E9-98AD65DE3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BE67A-385A-45EF-BD67-9958C6F11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5FED2-1375-4EB2-A23D-FD6F01BBF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A6396-17BB-4232-A35A-73A5F9C9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786CA-68A0-4687-8303-D5ECD64FB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73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B765B-2826-48BB-A777-621662977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0882E-D10D-4DC5-988A-D5F4DF5567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D389C-3D5B-4DE7-9373-38B969FEB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A0CAD-2113-4B00-87FA-88072846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E3139-9510-4FFB-AABF-7DFA2CC9C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846349-2301-476D-8BA9-3CBC33056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0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0B6A2-C1EE-451F-ACFF-618CB7968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68531-DC2F-4BCB-AE8D-BAD0813CD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DBBA11-6D57-4351-B96D-9371F7719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446F7C-5D7F-4890-88CC-D3B0C89CB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666DB5-7B46-43AB-8891-731E78FDFB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A4321F-CB0B-4F97-97BB-550019971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A90208-AAA9-4B38-9795-04A5D627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5E4134-09DC-4271-B9C4-4CCBF3F6A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3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B5D97-2A1C-48F9-BF65-063082B92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F057FA-581F-4C63-AE77-13C4A2AC5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308FA2-4D5F-446F-96DE-EF9DFDD0C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C0F932-E8AB-4AB2-AA78-473B15D1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0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499710-3DE7-4966-8C03-D28EADC5B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0719AD-63F7-4972-ABE0-18A9BF1AE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07C236-A3F9-4CF5-8B04-56772F510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4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4F270-4834-4029-9A46-3B5FEF53C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8C59A-7786-4390-97FB-0DCD4A762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2278D-5FB5-44C9-BD01-15AC047CE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8CFD7D-DA58-450B-B1FB-A602E4AAF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2BDFC4-B5F2-4780-A472-4D6F0A21D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799AE6-41A7-48DE-8F64-CE0A9347C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38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38D6-FCDF-4657-BD8E-278250614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0AFBC7-D56E-4E5D-B4D9-0CBB2CBE8F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89D357-07C8-47AC-B665-15B456F61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A534A-F72C-4C61-85E6-B2904AEA4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614EC9-2224-42BA-9948-12C6323FA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4764F-9DF9-450A-B349-2A8C5632D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84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527352-4B1A-4470-B3E1-3A8787238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AC3CF-FDE7-45A3-AC9D-067E28D7A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EF19F-23EC-4B5C-B8D6-6FD33AF9F2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3FCEB-3D61-43C0-9931-4C0793A2C475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65304-7770-4C02-965A-7248BFE2D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EC5B6-3B3B-43CA-A8C7-D4402FCC3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AEC7A-8EC6-4D1E-96D1-1E65B868D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25B20-37BD-4D7C-A67B-9FEE3A5440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2452C5-7ADC-4928-A0D7-1DF48C8AA3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9CEFF1-C215-43A6-8F1D-482A6828E9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590"/>
            <a:ext cx="12192000" cy="687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618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B641C-4BFC-48E3-9547-9AE35D4AF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92F462-F57A-4596-BBA7-14B37CC64E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59678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3C22AA7-BEC0-4EA8-B435-D6711D70F6FF}"/>
              </a:ext>
            </a:extLst>
          </p:cNvPr>
          <p:cNvSpPr/>
          <p:nvPr/>
        </p:nvSpPr>
        <p:spPr>
          <a:xfrm>
            <a:off x="234778" y="234778"/>
            <a:ext cx="5029200" cy="14559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89F594-C4F0-417F-B169-0CA0B5116E9F}"/>
              </a:ext>
            </a:extLst>
          </p:cNvPr>
          <p:cNvSpPr/>
          <p:nvPr/>
        </p:nvSpPr>
        <p:spPr>
          <a:xfrm>
            <a:off x="387178" y="1690687"/>
            <a:ext cx="3480487" cy="15591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E43443-71F6-4840-AA55-86B880F7EF3C}"/>
              </a:ext>
            </a:extLst>
          </p:cNvPr>
          <p:cNvSpPr txBox="1"/>
          <p:nvPr/>
        </p:nvSpPr>
        <p:spPr>
          <a:xfrm>
            <a:off x="218302" y="476259"/>
            <a:ext cx="36431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males: 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Primitive germ cells will be present in seminiferous </a:t>
            </a:r>
          </a:p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tubules of testis and named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spermatogonia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5396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09893-24BD-40B2-8FE6-C3700AF37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5248AC-5983-4024-92BA-03FF53028E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19685" cy="68580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6A7139F-EC2F-4AB5-A9F1-515CA645500E}"/>
              </a:ext>
            </a:extLst>
          </p:cNvPr>
          <p:cNvSpPr/>
          <p:nvPr/>
        </p:nvSpPr>
        <p:spPr>
          <a:xfrm>
            <a:off x="5325762" y="2681416"/>
            <a:ext cx="4510216" cy="38114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376A10-827D-48C0-99B4-3B6ADAD5EC26}"/>
              </a:ext>
            </a:extLst>
          </p:cNvPr>
          <p:cNvSpPr txBox="1"/>
          <p:nvPr/>
        </p:nvSpPr>
        <p:spPr>
          <a:xfrm>
            <a:off x="6079524" y="2784659"/>
            <a:ext cx="30026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Cortex of ovary</a:t>
            </a:r>
          </a:p>
          <a:p>
            <a:pPr algn="ctr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females: primitive germ cells will be present </a:t>
            </a:r>
          </a:p>
          <a:p>
            <a:pPr algn="ctr"/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cortex of ovary and named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oogonia.</a:t>
            </a:r>
          </a:p>
        </p:txBody>
      </p:sp>
    </p:spTree>
    <p:extLst>
      <p:ext uri="{BB962C8B-B14F-4D97-AF65-F5344CB8AC3E}">
        <p14:creationId xmlns:p14="http://schemas.microsoft.com/office/powerpoint/2010/main" val="3534129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07C81-35D3-44F8-8D61-D839086C0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64B46F-3574-40D3-8BDF-9E27975027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142565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: 14 Points 3">
            <a:extLst>
              <a:ext uri="{FF2B5EF4-FFF2-40B4-BE49-F238E27FC236}">
                <a16:creationId xmlns:a16="http://schemas.microsoft.com/office/drawing/2014/main" id="{FD3EE285-314C-4359-8EF8-C69AEC32E2CF}"/>
              </a:ext>
            </a:extLst>
          </p:cNvPr>
          <p:cNvSpPr/>
          <p:nvPr/>
        </p:nvSpPr>
        <p:spPr>
          <a:xfrm rot="622060">
            <a:off x="677396" y="-108058"/>
            <a:ext cx="6987424" cy="4270178"/>
          </a:xfrm>
          <a:prstGeom prst="irregularSeal2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2168C5-8878-4084-9F56-372FADE48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877" y="1364250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Gametogenesis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11E02-93F3-44DC-8ADC-6681427F2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405" y="4756004"/>
            <a:ext cx="1133839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Formation of the mature gametes (sperm or ova) from the primordial germ cells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3D5FE5-FA49-4C2C-949B-4A7BAC492730}"/>
              </a:ext>
            </a:extLst>
          </p:cNvPr>
          <p:cNvSpPr/>
          <p:nvPr/>
        </p:nvSpPr>
        <p:spPr>
          <a:xfrm>
            <a:off x="369652" y="4571999"/>
            <a:ext cx="11491606" cy="2178995"/>
          </a:xfrm>
          <a:prstGeom prst="rect">
            <a:avLst/>
          </a:prstGeom>
          <a:noFill/>
          <a:ln w="76200">
            <a:solidFill>
              <a:srgbClr val="BB1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599007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D8E39-7611-4E36-A238-63F313B21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Aim of Gametogenesis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9F61A-BFBD-436E-9C77-BAB197DEF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 of mature male gamete (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Sperm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and female gametes (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ovum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with the following changes:</a:t>
            </a:r>
          </a:p>
          <a:p>
            <a:pPr marL="0" indent="0">
              <a:buNone/>
            </a:pP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36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Nucleus: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reduction of 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diploid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number (46 chromosomes)  into haploid number (23 chromosomes).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</a:t>
            </a:r>
            <a:r>
              <a:rPr lang="en-US" sz="36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Cytoplasm: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increase in size in ova and markedly reduced in sperms.</a:t>
            </a:r>
            <a:endParaRPr lang="en-US" sz="3600" b="1" u="sng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117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EE55F-8316-428C-BA11-BADB493F9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39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Where sperm or ovum are formed?</a:t>
            </a:r>
            <a:b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It is formed inside the gonads (testis or ovary)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48CA157-CEC9-487B-93BB-E9EF801FD2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450" y="1829594"/>
            <a:ext cx="9563100" cy="43434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245648C-823C-4FC7-AC51-85EE628023B3}"/>
              </a:ext>
            </a:extLst>
          </p:cNvPr>
          <p:cNvSpPr/>
          <p:nvPr/>
        </p:nvSpPr>
        <p:spPr>
          <a:xfrm>
            <a:off x="736059" y="255638"/>
            <a:ext cx="10719881" cy="1381328"/>
          </a:xfrm>
          <a:prstGeom prst="rect">
            <a:avLst/>
          </a:prstGeom>
          <a:noFill/>
          <a:ln w="76200">
            <a:solidFill>
              <a:srgbClr val="BB1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62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6D85D-EA28-48E6-8F99-F9AC3E1F4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D48D77C2-3E21-41A5-AA7D-8F7CFA0B57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81" y="365125"/>
            <a:ext cx="11691837" cy="6492875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1C81FD8-19D0-493C-87FC-24FEFF121622}"/>
              </a:ext>
            </a:extLst>
          </p:cNvPr>
          <p:cNvSpPr/>
          <p:nvPr/>
        </p:nvSpPr>
        <p:spPr>
          <a:xfrm>
            <a:off x="457200" y="1027906"/>
            <a:ext cx="1849582" cy="1325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097D06-2DA7-4AB8-A3EF-4408D184CED7}"/>
              </a:ext>
            </a:extLst>
          </p:cNvPr>
          <p:cNvSpPr txBox="1"/>
          <p:nvPr/>
        </p:nvSpPr>
        <p:spPr>
          <a:xfrm>
            <a:off x="0" y="1027906"/>
            <a:ext cx="24160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Fundus of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Uterus</a:t>
            </a:r>
          </a:p>
        </p:txBody>
      </p:sp>
    </p:spTree>
    <p:extLst>
      <p:ext uri="{BB962C8B-B14F-4D97-AF65-F5344CB8AC3E}">
        <p14:creationId xmlns:p14="http://schemas.microsoft.com/office/powerpoint/2010/main" val="638018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25BF9-2D9D-4C31-AE11-E2068D5EA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1B3046D-01AA-46E5-AE82-AD44097CD9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11488" cy="6858000"/>
          </a:xfrm>
        </p:spPr>
      </p:pic>
    </p:spTree>
    <p:extLst>
      <p:ext uri="{BB962C8B-B14F-4D97-AF65-F5344CB8AC3E}">
        <p14:creationId xmlns:p14="http://schemas.microsoft.com/office/powerpoint/2010/main" val="4141977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C2189-874E-4E77-A033-7B7C859DD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936" y="74307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 of primordial Germ cells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79952DE-9853-4179-8EFD-FB3D1382D0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1350264"/>
            <a:ext cx="12046527" cy="410786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0F15F5-95F2-48F2-BB2F-D14F51CD905E}"/>
              </a:ext>
            </a:extLst>
          </p:cNvPr>
          <p:cNvSpPr txBox="1"/>
          <p:nvPr/>
        </p:nvSpPr>
        <p:spPr>
          <a:xfrm>
            <a:off x="456006" y="5779980"/>
            <a:ext cx="114254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Primitive germ cells appear in the wall of the endodermal layer of yolk sac (forming the gut tube) at the 2</a:t>
            </a:r>
            <a:r>
              <a:rPr lang="en-US" sz="28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week after fertilization.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3045AF-5B21-4B97-BDB3-773F3802F1FD}"/>
              </a:ext>
            </a:extLst>
          </p:cNvPr>
          <p:cNvSpPr/>
          <p:nvPr/>
        </p:nvSpPr>
        <p:spPr>
          <a:xfrm>
            <a:off x="310534" y="5779980"/>
            <a:ext cx="11703897" cy="100371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724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FED03-7799-4B13-9CF4-0CAB0AA5B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D9403B7-EDBF-4E08-AACB-3806624E48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4872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FC86F97-A7D0-4C95-AA44-4D6AFA04317F}"/>
              </a:ext>
            </a:extLst>
          </p:cNvPr>
          <p:cNvSpPr/>
          <p:nvPr/>
        </p:nvSpPr>
        <p:spPr>
          <a:xfrm>
            <a:off x="98855" y="135924"/>
            <a:ext cx="6895070" cy="2075935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6357B0-244D-44C2-A59F-8957D223BCE2}"/>
              </a:ext>
            </a:extLst>
          </p:cNvPr>
          <p:cNvSpPr txBox="1"/>
          <p:nvPr/>
        </p:nvSpPr>
        <p:spPr>
          <a:xfrm>
            <a:off x="-49426" y="340411"/>
            <a:ext cx="719163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At the end of the 5</a:t>
            </a:r>
            <a:r>
              <a:rPr lang="en-US" sz="34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3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week, they migrate to reach developing gonads</a:t>
            </a:r>
          </a:p>
        </p:txBody>
      </p:sp>
    </p:spTree>
    <p:extLst>
      <p:ext uri="{BB962C8B-B14F-4D97-AF65-F5344CB8AC3E}">
        <p14:creationId xmlns:p14="http://schemas.microsoft.com/office/powerpoint/2010/main" val="2170969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1D60F-7EDC-4EB9-B62C-484BEEFDA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903" y="-252712"/>
            <a:ext cx="4438135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Primordial germ cells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B7D67-1CDC-4743-B0AF-24A499D52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appear in the wall of endodermal layer of the yolk sac (forming the gut)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the 2</a:t>
            </a:r>
            <a:r>
              <a:rPr lang="en-US" sz="24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week after fertilization</a:t>
            </a:r>
          </a:p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migrate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(at the end of the 5</a:t>
            </a:r>
            <a:r>
              <a:rPr lang="en-US" sz="24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week) 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amoeboid movement toward the hind gut epithelium and then through dorsal mesentery to the primitive gonads</a:t>
            </a:r>
          </a:p>
          <a:p>
            <a:r>
              <a:rPr lang="en-US" sz="2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Then, they invade the genital ridges of the primitive gonads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6</a:t>
            </a:r>
            <a:r>
              <a:rPr lang="en-US" sz="24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week </a:t>
            </a:r>
            <a:r>
              <a:rPr lang="en-US" sz="2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development </a:t>
            </a:r>
          </a:p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reach the </a:t>
            </a:r>
            <a:r>
              <a:rPr lang="en-US" sz="2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primitive gonads by: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 Primitive gonads give a chemostatic attractant for the germ cells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 Tissue rearrangement that occur in the early embryos</a:t>
            </a:r>
          </a:p>
        </p:txBody>
      </p:sp>
    </p:spTree>
    <p:extLst>
      <p:ext uri="{BB962C8B-B14F-4D97-AF65-F5344CB8AC3E}">
        <p14:creationId xmlns:p14="http://schemas.microsoft.com/office/powerpoint/2010/main" val="1400269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278</Words>
  <Application>Microsoft Office PowerPoint</Application>
  <PresentationFormat>Widescreen</PresentationFormat>
  <Paragraphs>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Gametogenesis</vt:lpstr>
      <vt:lpstr>Aim of Gametogenesis</vt:lpstr>
      <vt:lpstr>Where sperm or ovum are formed? It is formed inside the gonads (testis or ovary)</vt:lpstr>
      <vt:lpstr>PowerPoint Presentation</vt:lpstr>
      <vt:lpstr>PowerPoint Presentation</vt:lpstr>
      <vt:lpstr>Source of primordial Germ cells</vt:lpstr>
      <vt:lpstr>PowerPoint Presentation</vt:lpstr>
      <vt:lpstr>Primordial germ cells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Sohaib M</dc:creator>
  <cp:lastModifiedBy>Sohaib M</cp:lastModifiedBy>
  <cp:revision>12</cp:revision>
  <dcterms:created xsi:type="dcterms:W3CDTF">2021-02-23T06:51:09Z</dcterms:created>
  <dcterms:modified xsi:type="dcterms:W3CDTF">2021-02-23T07:43:47Z</dcterms:modified>
</cp:coreProperties>
</file>