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82" r:id="rId2"/>
    <p:sldId id="303" r:id="rId3"/>
    <p:sldId id="304" r:id="rId4"/>
    <p:sldId id="305" r:id="rId5"/>
    <p:sldId id="302" r:id="rId6"/>
    <p:sldId id="306" r:id="rId7"/>
    <p:sldId id="307" r:id="rId8"/>
    <p:sldId id="308" r:id="rId9"/>
    <p:sldId id="309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39" r:id="rId20"/>
    <p:sldId id="322" r:id="rId21"/>
    <p:sldId id="323" r:id="rId22"/>
    <p:sldId id="324" r:id="rId23"/>
    <p:sldId id="325" r:id="rId24"/>
    <p:sldId id="326" r:id="rId25"/>
    <p:sldId id="328" r:id="rId26"/>
    <p:sldId id="329" r:id="rId27"/>
    <p:sldId id="330" r:id="rId28"/>
    <p:sldId id="331" r:id="rId29"/>
    <p:sldId id="340" r:id="rId30"/>
    <p:sldId id="332" r:id="rId31"/>
    <p:sldId id="333" r:id="rId32"/>
    <p:sldId id="334" r:id="rId33"/>
    <p:sldId id="335" r:id="rId34"/>
    <p:sldId id="336" r:id="rId35"/>
    <p:sldId id="337" r:id="rId36"/>
    <p:sldId id="338" r:id="rId37"/>
    <p:sldId id="341" r:id="rId38"/>
    <p:sldId id="342" r:id="rId39"/>
    <p:sldId id="343" r:id="rId40"/>
    <p:sldId id="344" r:id="rId41"/>
    <p:sldId id="345" r:id="rId42"/>
    <p:sldId id="346" r:id="rId43"/>
    <p:sldId id="34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792" autoAdjust="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60CB-E7A3-4E72-B1B6-9DCEE5D35EDE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7E8A7-42D5-41EE-9549-2BD188674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86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7E8A7-42D5-41EE-9549-2BD188674E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0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7E8A7-42D5-41EE-9549-2BD188674E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10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7E8A7-42D5-41EE-9549-2BD188674E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7E8A7-42D5-41EE-9549-2BD188674E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92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07E8A7-42D5-41EE-9549-2BD188674E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8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1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0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13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3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6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2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7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9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3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6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857A9-6BE8-49BA-AEB1-D3C472715ABC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5055C-A1A7-459B-9117-1AFC65F9F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2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Valvular heart disease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" b="1" dirty="0" smtClean="0"/>
              <a:t>Dr. Omar Hamdan MD</a:t>
            </a:r>
          </a:p>
          <a:p>
            <a:r>
              <a:rPr lang="en" sz="2000" b="1" dirty="0" smtClean="0"/>
              <a:t>Anatomical pathology </a:t>
            </a:r>
            <a:br>
              <a:rPr lang="en" sz="2000" b="1" dirty="0" smtClean="0"/>
            </a:br>
            <a:r>
              <a:rPr lang="en" dirty="0" smtClean="0"/>
              <a:t>Mutah University</a:t>
            </a:r>
            <a:br>
              <a:rPr lang="en" dirty="0" smtClean="0"/>
            </a:br>
            <a:r>
              <a:rPr lang="en-US" dirty="0" smtClean="0"/>
              <a:t>S</a:t>
            </a:r>
            <a:r>
              <a:rPr lang="en" dirty="0" smtClean="0"/>
              <a:t>chool of Medicine- Department of Histopathology</a:t>
            </a:r>
            <a:br>
              <a:rPr lang="en" dirty="0" smtClean="0"/>
            </a:br>
            <a:r>
              <a:rPr lang="en" dirty="0" smtClean="0"/>
              <a:t>CVS lectures 2020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620" t="35615" r="19515" b="22573"/>
          <a:stretch/>
        </p:blipFill>
        <p:spPr>
          <a:xfrm>
            <a:off x="523677" y="5349875"/>
            <a:ext cx="1216633" cy="1256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561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476" t="6000" r="15323" b="6645"/>
          <a:stretch/>
        </p:blipFill>
        <p:spPr>
          <a:xfrm>
            <a:off x="752166" y="530943"/>
            <a:ext cx="10690547" cy="63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3750" t="13100" r="32621" b="7292"/>
          <a:stretch/>
        </p:blipFill>
        <p:spPr>
          <a:xfrm>
            <a:off x="3204087" y="368709"/>
            <a:ext cx="6695766" cy="6489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Left Arrow Callout 4"/>
          <p:cNvSpPr/>
          <p:nvPr/>
        </p:nvSpPr>
        <p:spPr>
          <a:xfrm>
            <a:off x="943898" y="368709"/>
            <a:ext cx="3347884" cy="2153265"/>
          </a:xfrm>
          <a:prstGeom prst="leftArrowCallou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00749" y="490649"/>
            <a:ext cx="19910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mitral valve orifice is 5 cm2 in diastole and may be reduced to 1 cm2 in severe mitral stenosis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461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992" t="13101" r="32500" b="7291"/>
          <a:stretch/>
        </p:blipFill>
        <p:spPr>
          <a:xfrm>
            <a:off x="3200400" y="530944"/>
            <a:ext cx="5191433" cy="592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485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186" t="33325" r="51492" b="17834"/>
          <a:stretch/>
        </p:blipFill>
        <p:spPr>
          <a:xfrm>
            <a:off x="3244646" y="457111"/>
            <a:ext cx="4837472" cy="5958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0887" t="61941" r="18952" b="15467"/>
          <a:stretch/>
        </p:blipFill>
        <p:spPr>
          <a:xfrm>
            <a:off x="8878528" y="3790335"/>
            <a:ext cx="14158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1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186" t="33325" r="51250" b="18049"/>
          <a:stretch/>
        </p:blipFill>
        <p:spPr>
          <a:xfrm>
            <a:off x="2831690" y="291578"/>
            <a:ext cx="5102941" cy="6418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0887" t="61941" r="18952" b="15467"/>
          <a:stretch/>
        </p:blipFill>
        <p:spPr>
          <a:xfrm>
            <a:off x="8878528" y="3790335"/>
            <a:ext cx="141584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13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669" t="32895" r="51129" b="18264"/>
          <a:stretch/>
        </p:blipFill>
        <p:spPr>
          <a:xfrm>
            <a:off x="3185652" y="478306"/>
            <a:ext cx="5073445" cy="609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202" t="43653" r="41088" b="44513"/>
          <a:stretch/>
        </p:blipFill>
        <p:spPr>
          <a:xfrm>
            <a:off x="8849032" y="2261013"/>
            <a:ext cx="1924798" cy="147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0887" t="61941" r="18952" b="15467"/>
          <a:stretch/>
        </p:blipFill>
        <p:spPr>
          <a:xfrm>
            <a:off x="8849032" y="4498258"/>
            <a:ext cx="1268362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5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306" t="33110" r="51250" b="18264"/>
          <a:stretch/>
        </p:blipFill>
        <p:spPr>
          <a:xfrm>
            <a:off x="2934929" y="320888"/>
            <a:ext cx="5250426" cy="62863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0202" t="43653" r="41088" b="44513"/>
          <a:stretch/>
        </p:blipFill>
        <p:spPr>
          <a:xfrm>
            <a:off x="8849032" y="2261013"/>
            <a:ext cx="1924798" cy="147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70887" t="61941" r="18952" b="15467"/>
          <a:stretch/>
        </p:blipFill>
        <p:spPr>
          <a:xfrm>
            <a:off x="8849032" y="4498258"/>
            <a:ext cx="1268362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8871" t="35477" r="73146" b="51613"/>
          <a:stretch/>
        </p:blipFill>
        <p:spPr>
          <a:xfrm>
            <a:off x="538316" y="158655"/>
            <a:ext cx="1732936" cy="157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526" y="1896283"/>
            <a:ext cx="2407675" cy="452431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Atrial fibrillation due to progressive dilatation of the LA is very common.</a:t>
            </a:r>
          </a:p>
          <a:p>
            <a:r>
              <a:rPr lang="en-US" dirty="0" smtClean="0"/>
              <a:t>It’s onset often precipitates pulmonary edema.</a:t>
            </a:r>
          </a:p>
          <a:p>
            <a:endParaRPr lang="en-US" dirty="0"/>
          </a:p>
          <a:p>
            <a:r>
              <a:rPr lang="en-US" dirty="0" smtClean="0"/>
              <a:t>In contrast, a more gradual rise in left atrial pressure tends to cause an increase in pulmonary vascular resistance -&gt; pulmonary HTN -&gt;RVH, TR RHF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46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032" t="2557" r="14355" b="407"/>
          <a:stretch/>
        </p:blipFill>
        <p:spPr>
          <a:xfrm>
            <a:off x="132735" y="0"/>
            <a:ext cx="12059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0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Breathlessness</a:t>
            </a:r>
            <a:r>
              <a:rPr lang="en-US" dirty="0"/>
              <a:t>, cough (pulmonary congestion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Chest </a:t>
            </a:r>
            <a:r>
              <a:rPr lang="en-US" dirty="0"/>
              <a:t>pain (pulmonary hypertension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Hemoptysis </a:t>
            </a:r>
            <a:r>
              <a:rPr lang="en-US" dirty="0"/>
              <a:t>(pulmonary congestion or hypertension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Fatigue </a:t>
            </a:r>
            <a:r>
              <a:rPr lang="en-US" dirty="0"/>
              <a:t>(low cardiac output</a:t>
            </a:r>
            <a:r>
              <a:rPr lang="en-US" dirty="0" smtClean="0"/>
              <a:t>)</a:t>
            </a:r>
          </a:p>
          <a:p>
            <a:r>
              <a:rPr lang="en-US" dirty="0" smtClean="0"/>
              <a:t>Edema, </a:t>
            </a:r>
            <a:r>
              <a:rPr lang="en-US" dirty="0"/>
              <a:t>ascites (right heart failure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Palpitation </a:t>
            </a:r>
            <a:r>
              <a:rPr lang="en-US" dirty="0"/>
              <a:t>(atrial fibrillation) </a:t>
            </a:r>
            <a:endParaRPr lang="en-US" dirty="0" smtClean="0"/>
          </a:p>
          <a:p>
            <a:r>
              <a:rPr lang="en-US" dirty="0" smtClean="0"/>
              <a:t>Thromboembolic </a:t>
            </a:r>
            <a:r>
              <a:rPr lang="en-US" dirty="0"/>
              <a:t>complications</a:t>
            </a:r>
          </a:p>
        </p:txBody>
      </p:sp>
    </p:spTree>
    <p:extLst>
      <p:ext uri="{BB962C8B-B14F-4D97-AF65-F5344CB8AC3E}">
        <p14:creationId xmlns:p14="http://schemas.microsoft.com/office/powerpoint/2010/main" val="3943758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Signs:</a:t>
            </a:r>
          </a:p>
          <a:p>
            <a:r>
              <a:rPr lang="en-US" dirty="0" smtClean="0"/>
              <a:t>Atrial fibrillation</a:t>
            </a:r>
          </a:p>
          <a:p>
            <a:r>
              <a:rPr lang="en-US" dirty="0" smtClean="0"/>
              <a:t>Mitral </a:t>
            </a:r>
            <a:r>
              <a:rPr lang="en-US" dirty="0"/>
              <a:t>facies (abnormal flushing of the cheeks that occurs from cutaneous vasodilation in the setting of severe mitral valve stenosis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Auscultation </a:t>
            </a:r>
            <a:r>
              <a:rPr lang="en-US" dirty="0"/>
              <a:t>- Loud first heart sound, opening snap (created by forceful opening of mitral valve) - Mid-diastolic murmur (apex) </a:t>
            </a:r>
            <a:r>
              <a:rPr lang="en-US" dirty="0" smtClean="0"/>
              <a:t>Crepitation, </a:t>
            </a:r>
            <a:r>
              <a:rPr lang="en-US" dirty="0"/>
              <a:t>pulmonary edema, effusions (raised pulmonary capillary pressure) </a:t>
            </a:r>
            <a:r>
              <a:rPr lang="en-US" dirty="0" smtClean="0"/>
              <a:t>RV </a:t>
            </a:r>
            <a:r>
              <a:rPr lang="en-US" dirty="0"/>
              <a:t>heave, loud P2 (pulmonary hypertension)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403" t="29883" r="46290" b="56993"/>
          <a:stretch/>
        </p:blipFill>
        <p:spPr>
          <a:xfrm>
            <a:off x="6754761" y="231539"/>
            <a:ext cx="4173794" cy="23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/>
              <a:t>Introduction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Heart </a:t>
            </a:r>
            <a:r>
              <a:rPr lang="en-US" dirty="0"/>
              <a:t>valve disease occurs when your heart's valves do not work the way they should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Q:  How </a:t>
            </a:r>
            <a:r>
              <a:rPr lang="en-US" dirty="0"/>
              <a:t>Do Heart Valves Work</a:t>
            </a:r>
            <a:r>
              <a:rPr lang="en-US" dirty="0" smtClean="0"/>
              <a:t>?  </a:t>
            </a:r>
          </a:p>
          <a:p>
            <a:pPr marL="0" indent="0">
              <a:buNone/>
            </a:pPr>
            <a:r>
              <a:rPr lang="en-US" dirty="0" smtClean="0"/>
              <a:t> A: MAINTAIN </a:t>
            </a:r>
            <a:r>
              <a:rPr lang="en-US" dirty="0"/>
              <a:t>ONE-WAY BLOOD FLOW THROUGH YOUR </a:t>
            </a:r>
            <a:r>
              <a:rPr lang="en-US" dirty="0" smtClean="0"/>
              <a:t>HEART.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The </a:t>
            </a:r>
            <a:r>
              <a:rPr lang="en-US" dirty="0"/>
              <a:t>four heart valves make sure that blood always flows freely in a forward direction and that there is no backward </a:t>
            </a:r>
            <a:r>
              <a:rPr lang="en-US" dirty="0" smtClean="0"/>
              <a:t>leakage.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595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45" t="6504" r="24267" b="5685"/>
          <a:stretch/>
        </p:blipFill>
        <p:spPr>
          <a:xfrm>
            <a:off x="-52209" y="0"/>
            <a:ext cx="12244209" cy="69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MITRAL </a:t>
            </a:r>
            <a:r>
              <a:rPr lang="en-US" dirty="0" smtClean="0"/>
              <a:t>REGURGITATION</a:t>
            </a:r>
            <a:br>
              <a:rPr lang="en-US" dirty="0" smtClean="0"/>
            </a:br>
            <a:r>
              <a:rPr lang="en-US" dirty="0" smtClean="0"/>
              <a:t>Etiology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Rheumatic disease is the principal cause (in countries where disease is </a:t>
            </a:r>
            <a:r>
              <a:rPr lang="en-US" dirty="0" smtClean="0"/>
              <a:t>common).</a:t>
            </a:r>
          </a:p>
          <a:p>
            <a:r>
              <a:rPr lang="en-US" dirty="0" smtClean="0"/>
              <a:t>Mitral </a:t>
            </a:r>
            <a:r>
              <a:rPr lang="en-US" dirty="0"/>
              <a:t>valve </a:t>
            </a:r>
            <a:r>
              <a:rPr lang="en-US" dirty="0" smtClean="0"/>
              <a:t>prolapse.</a:t>
            </a:r>
          </a:p>
          <a:p>
            <a:r>
              <a:rPr lang="en-US" dirty="0" smtClean="0"/>
              <a:t> </a:t>
            </a:r>
            <a:r>
              <a:rPr lang="en-US" dirty="0"/>
              <a:t>Dilatation of the LV and mitral valve ring (e.g. coronary artery disease, cardiomyopathy</a:t>
            </a:r>
            <a:r>
              <a:rPr lang="en-US" dirty="0" smtClean="0"/>
              <a:t>).</a:t>
            </a:r>
          </a:p>
          <a:p>
            <a:r>
              <a:rPr lang="en-US" dirty="0" smtClean="0"/>
              <a:t> </a:t>
            </a:r>
            <a:r>
              <a:rPr lang="en-US" dirty="0"/>
              <a:t>Damage to valve cusps and chordae (e.g. rheumatic heart disease, endocarditis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Ischemia </a:t>
            </a:r>
            <a:r>
              <a:rPr lang="en-US" dirty="0"/>
              <a:t>or infarction of papillary muscle (MI)</a:t>
            </a:r>
          </a:p>
        </p:txBody>
      </p:sp>
    </p:spTree>
    <p:extLst>
      <p:ext uri="{BB962C8B-B14F-4D97-AF65-F5344CB8AC3E}">
        <p14:creationId xmlns:p14="http://schemas.microsoft.com/office/powerpoint/2010/main" val="387146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3158" t="17620" r="33185" b="473"/>
          <a:stretch/>
        </p:blipFill>
        <p:spPr>
          <a:xfrm>
            <a:off x="2632587" y="380017"/>
            <a:ext cx="7299960" cy="5958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226" y="1120877"/>
            <a:ext cx="3731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Mitral regurgitation </a:t>
            </a:r>
          </a:p>
          <a:p>
            <a:pPr algn="ctr"/>
            <a:r>
              <a:rPr lang="en-US" sz="2800" b="1" dirty="0" smtClean="0"/>
              <a:t>Pathophysiology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981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37" t="5354" r="15081" b="25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9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Mitral </a:t>
            </a:r>
            <a:r>
              <a:rPr lang="en-US" dirty="0"/>
              <a:t>valve prolapse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Mildest </a:t>
            </a:r>
            <a:r>
              <a:rPr lang="en-US" b="1" dirty="0"/>
              <a:t>form: </a:t>
            </a:r>
            <a:r>
              <a:rPr lang="en-US" b="1" dirty="0" smtClean="0"/>
              <a:t> </a:t>
            </a:r>
            <a:r>
              <a:rPr lang="en-US" dirty="0"/>
              <a:t>Valve remains competent but bulges back into atrium during </a:t>
            </a:r>
            <a:r>
              <a:rPr lang="en-US" dirty="0" smtClean="0"/>
              <a:t>systole, mid- </a:t>
            </a:r>
            <a:r>
              <a:rPr lang="en-US" dirty="0"/>
              <a:t>systolic click but no </a:t>
            </a:r>
            <a:r>
              <a:rPr lang="en-US" dirty="0" smtClean="0"/>
              <a:t>murmur.</a:t>
            </a:r>
          </a:p>
          <a:p>
            <a:r>
              <a:rPr lang="en-US" dirty="0" smtClean="0"/>
              <a:t> </a:t>
            </a:r>
            <a:r>
              <a:rPr lang="en-US" dirty="0"/>
              <a:t>In the presence of regurgitant valve: </a:t>
            </a:r>
            <a:r>
              <a:rPr lang="en-US" dirty="0" smtClean="0"/>
              <a:t> </a:t>
            </a:r>
            <a:r>
              <a:rPr lang="en-US" dirty="0"/>
              <a:t>Click is followed by a late systolic murmur, which lengthens as the regurgitation becomes more </a:t>
            </a:r>
            <a:r>
              <a:rPr lang="en-US" dirty="0" smtClean="0"/>
              <a:t>severe. </a:t>
            </a:r>
          </a:p>
          <a:p>
            <a:r>
              <a:rPr lang="en-US" b="1" dirty="0" smtClean="0"/>
              <a:t>Severe </a:t>
            </a:r>
            <a:r>
              <a:rPr lang="en-US" b="1" dirty="0"/>
              <a:t>form: </a:t>
            </a:r>
            <a:r>
              <a:rPr lang="en-US" b="1" dirty="0" smtClean="0"/>
              <a:t> </a:t>
            </a:r>
            <a:r>
              <a:rPr lang="en-US" dirty="0"/>
              <a:t>Progressive elongation of chordae </a:t>
            </a:r>
            <a:r>
              <a:rPr lang="en-US" dirty="0" smtClean="0"/>
              <a:t>tendinae, increasing </a:t>
            </a:r>
            <a:r>
              <a:rPr lang="en-US" dirty="0" smtClean="0"/>
              <a:t>regurgitation and chordal rupture.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476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</a:t>
            </a:r>
            <a:r>
              <a:rPr lang="en-US" dirty="0" smtClean="0"/>
              <a:t>Manifestation (symptoms)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Fatigue </a:t>
            </a:r>
            <a:r>
              <a:rPr lang="en-US" dirty="0"/>
              <a:t>&amp; weakness – due to </a:t>
            </a:r>
            <a:r>
              <a:rPr lang="en-US" dirty="0" smtClean="0"/>
              <a:t>decrease </a:t>
            </a:r>
            <a:r>
              <a:rPr lang="en-US" dirty="0"/>
              <a:t>CO – predominant </a:t>
            </a:r>
            <a:r>
              <a:rPr lang="en-US" dirty="0" smtClean="0"/>
              <a:t>complaint.  </a:t>
            </a:r>
            <a:r>
              <a:rPr lang="en-US" dirty="0"/>
              <a:t>Exertional dyspnea &amp; cough – pulmonary </a:t>
            </a:r>
            <a:r>
              <a:rPr lang="en-US" dirty="0" smtClean="0"/>
              <a:t>congestion.</a:t>
            </a:r>
          </a:p>
          <a:p>
            <a:r>
              <a:rPr lang="en-US" dirty="0" smtClean="0"/>
              <a:t> </a:t>
            </a:r>
            <a:r>
              <a:rPr lang="en-US" dirty="0"/>
              <a:t>Palpitations – due to atrial fibrillation (occur in 75% of pts</a:t>
            </a:r>
            <a:r>
              <a:rPr lang="en-US" dirty="0" smtClean="0"/>
              <a:t>.).</a:t>
            </a:r>
          </a:p>
          <a:p>
            <a:r>
              <a:rPr lang="en-US" dirty="0" smtClean="0"/>
              <a:t> </a:t>
            </a:r>
            <a:r>
              <a:rPr lang="en-US" dirty="0"/>
              <a:t>Edema, ascites – Right-sided heart </a:t>
            </a:r>
            <a:r>
              <a:rPr lang="en-US" dirty="0" smtClean="0"/>
              <a:t>failure.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403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examination(signs</a:t>
            </a:r>
            <a:r>
              <a:rPr lang="en-US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Atrial </a:t>
            </a:r>
            <a:r>
              <a:rPr lang="en-US" dirty="0" smtClean="0"/>
              <a:t>fibrillation.</a:t>
            </a:r>
          </a:p>
          <a:p>
            <a:r>
              <a:rPr lang="en-US" dirty="0" smtClean="0"/>
              <a:t> Cardiomegaly.</a:t>
            </a:r>
          </a:p>
          <a:p>
            <a:r>
              <a:rPr lang="en-US" dirty="0" smtClean="0"/>
              <a:t>Apical pan systolic </a:t>
            </a:r>
            <a:r>
              <a:rPr lang="en-US" dirty="0" smtClean="0"/>
              <a:t>murmur.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Soft S1, apical </a:t>
            </a:r>
            <a:r>
              <a:rPr lang="en-US" dirty="0" smtClean="0"/>
              <a:t>S3.</a:t>
            </a:r>
          </a:p>
          <a:p>
            <a:r>
              <a:rPr lang="en-US" dirty="0" smtClean="0"/>
              <a:t> </a:t>
            </a:r>
            <a:r>
              <a:rPr lang="en-US" dirty="0"/>
              <a:t>Signs of pulmonary venous congestion </a:t>
            </a:r>
            <a:r>
              <a:rPr lang="en-US" dirty="0" smtClean="0"/>
              <a:t>(crepitation, </a:t>
            </a:r>
            <a:r>
              <a:rPr lang="en-US" dirty="0"/>
              <a:t>pulmonary </a:t>
            </a:r>
            <a:r>
              <a:rPr lang="en-US" dirty="0" smtClean="0"/>
              <a:t>edema and effusions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 </a:t>
            </a:r>
            <a:r>
              <a:rPr lang="en-US" dirty="0"/>
              <a:t>Signs of pulmonary hypertension &amp; right heart failure</a:t>
            </a:r>
          </a:p>
        </p:txBody>
      </p:sp>
    </p:spTree>
    <p:extLst>
      <p:ext uri="{BB962C8B-B14F-4D97-AF65-F5344CB8AC3E}">
        <p14:creationId xmlns:p14="http://schemas.microsoft.com/office/powerpoint/2010/main" val="3505184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93" t="6000" r="12662" b="7292"/>
          <a:stretch/>
        </p:blipFill>
        <p:spPr>
          <a:xfrm>
            <a:off x="0" y="58992"/>
            <a:ext cx="12192000" cy="679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68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266" t="6215" r="19073" b="4925"/>
          <a:stretch/>
        </p:blipFill>
        <p:spPr>
          <a:xfrm>
            <a:off x="0" y="103238"/>
            <a:ext cx="12015020" cy="67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23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62" t="34616" r="39637" b="15467"/>
          <a:stretch/>
        </p:blipFill>
        <p:spPr>
          <a:xfrm>
            <a:off x="0" y="-19679"/>
            <a:ext cx="12192000" cy="6877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1445" y="398206"/>
            <a:ext cx="9173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Aortic Stenosis Etiology 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05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78" t="9333" r="14254" b="12221"/>
          <a:stretch/>
        </p:blipFill>
        <p:spPr>
          <a:xfrm>
            <a:off x="409432" y="95534"/>
            <a:ext cx="11782567" cy="65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85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364" t="15275" r="31026" b="3648"/>
          <a:stretch/>
        </p:blipFill>
        <p:spPr>
          <a:xfrm>
            <a:off x="2570644" y="957170"/>
            <a:ext cx="7376160" cy="576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56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153" t="6216" r="14234" b="4063"/>
          <a:stretch/>
        </p:blipFill>
        <p:spPr>
          <a:xfrm>
            <a:off x="103238" y="22742"/>
            <a:ext cx="12088761" cy="68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03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Manifestation (symptoms)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Mild </a:t>
            </a:r>
            <a:r>
              <a:rPr lang="en-US" dirty="0"/>
              <a:t>or moderate stenosis: usually </a:t>
            </a:r>
            <a:r>
              <a:rPr lang="en-US" dirty="0" smtClean="0"/>
              <a:t>asymptomatic.</a:t>
            </a:r>
          </a:p>
          <a:p>
            <a:r>
              <a:rPr lang="en-US" dirty="0" smtClean="0"/>
              <a:t>Exertional dyspnea.</a:t>
            </a:r>
          </a:p>
          <a:p>
            <a:r>
              <a:rPr lang="en-US" dirty="0" smtClean="0"/>
              <a:t>Angina </a:t>
            </a:r>
            <a:r>
              <a:rPr lang="en-US" dirty="0"/>
              <a:t>(due to demands of hypertrophied </a:t>
            </a:r>
            <a:r>
              <a:rPr lang="en-US" dirty="0" smtClean="0"/>
              <a:t>LV).</a:t>
            </a:r>
          </a:p>
          <a:p>
            <a:r>
              <a:rPr lang="en-US" dirty="0" smtClean="0"/>
              <a:t>Exertional syncope.</a:t>
            </a:r>
          </a:p>
          <a:p>
            <a:r>
              <a:rPr lang="en-US" dirty="0" smtClean="0"/>
              <a:t>Sudden death.</a:t>
            </a:r>
          </a:p>
          <a:p>
            <a:r>
              <a:rPr lang="en-US" dirty="0" smtClean="0"/>
              <a:t>Episodes of </a:t>
            </a:r>
            <a:r>
              <a:rPr lang="en-US" dirty="0"/>
              <a:t>acute pulmonary </a:t>
            </a:r>
            <a:r>
              <a:rPr lang="en-US" dirty="0" smtClean="0"/>
              <a:t>edema </a:t>
            </a:r>
            <a:endParaRPr lang="en-US" dirty="0" smtClean="0"/>
          </a:p>
          <a:p>
            <a:r>
              <a:rPr lang="en-US" dirty="0" smtClean="0"/>
              <a:t>CO </a:t>
            </a:r>
            <a:r>
              <a:rPr lang="en-US" dirty="0"/>
              <a:t>fails to rise to meet demand</a:t>
            </a:r>
          </a:p>
        </p:txBody>
      </p:sp>
    </p:spTree>
    <p:extLst>
      <p:ext uri="{BB962C8B-B14F-4D97-AF65-F5344CB8AC3E}">
        <p14:creationId xmlns:p14="http://schemas.microsoft.com/office/powerpoint/2010/main" val="1011441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 (</a:t>
            </a:r>
            <a:r>
              <a:rPr lang="en-US" dirty="0"/>
              <a:t>signs)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Ejection </a:t>
            </a:r>
            <a:r>
              <a:rPr lang="en-US" dirty="0"/>
              <a:t>systolic </a:t>
            </a:r>
            <a:r>
              <a:rPr lang="en-US" dirty="0" smtClean="0"/>
              <a:t>murmur.</a:t>
            </a:r>
          </a:p>
          <a:p>
            <a:r>
              <a:rPr lang="en-US" dirty="0" smtClean="0"/>
              <a:t> </a:t>
            </a:r>
            <a:r>
              <a:rPr lang="en-US" dirty="0"/>
              <a:t>Slow-rising carotid </a:t>
            </a:r>
            <a:r>
              <a:rPr lang="en-US" dirty="0" smtClean="0"/>
              <a:t>pulse.</a:t>
            </a:r>
          </a:p>
          <a:p>
            <a:r>
              <a:rPr lang="en-US" dirty="0" smtClean="0"/>
              <a:t> </a:t>
            </a:r>
            <a:r>
              <a:rPr lang="en-US" dirty="0"/>
              <a:t>Thrusting apex beat (LV pressure overload</a:t>
            </a:r>
            <a:r>
              <a:rPr lang="en-US" dirty="0" smtClean="0"/>
              <a:t>).</a:t>
            </a:r>
          </a:p>
          <a:p>
            <a:r>
              <a:rPr lang="en-US" dirty="0" smtClean="0"/>
              <a:t> </a:t>
            </a:r>
            <a:r>
              <a:rPr lang="en-US" dirty="0"/>
              <a:t>Narrow pulse </a:t>
            </a:r>
            <a:r>
              <a:rPr lang="en-US" dirty="0" smtClean="0"/>
              <a:t>pressure.</a:t>
            </a:r>
          </a:p>
          <a:p>
            <a:r>
              <a:rPr lang="en-US" dirty="0" smtClean="0"/>
              <a:t>Signs </a:t>
            </a:r>
            <a:r>
              <a:rPr lang="en-US" dirty="0"/>
              <a:t>of pulmonary venous congestion (e.g. </a:t>
            </a:r>
            <a:r>
              <a:rPr lang="en-US" dirty="0" smtClean="0"/>
              <a:t>crepitation)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7104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Aortic regurgitation</a:t>
            </a:r>
            <a:br>
              <a:rPr lang="en-US" dirty="0" smtClean="0"/>
            </a:br>
            <a:r>
              <a:rPr lang="en-US" dirty="0" smtClean="0"/>
              <a:t>Etiology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</a:rPr>
              <a:t>Congenital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Bicuspid </a:t>
            </a:r>
            <a:r>
              <a:rPr lang="en-US" dirty="0"/>
              <a:t>valve or disproportionate </a:t>
            </a:r>
            <a:r>
              <a:rPr lang="en-US" dirty="0" smtClean="0"/>
              <a:t>cusps.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FF0000"/>
                </a:solidFill>
              </a:rPr>
              <a:t>Acquired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Rheumatic </a:t>
            </a:r>
            <a:r>
              <a:rPr lang="en-US" dirty="0" smtClean="0"/>
              <a:t>disease and infective </a:t>
            </a:r>
            <a:r>
              <a:rPr lang="en-US" dirty="0" smtClean="0"/>
              <a:t>endocarditis.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Trauma.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Aortic </a:t>
            </a:r>
            <a:r>
              <a:rPr lang="en-US" dirty="0"/>
              <a:t>dilatation (marfan’s syndrome, aneurysm, dissection, syphilis)</a:t>
            </a:r>
          </a:p>
        </p:txBody>
      </p:sp>
    </p:spTree>
    <p:extLst>
      <p:ext uri="{BB962C8B-B14F-4D97-AF65-F5344CB8AC3E}">
        <p14:creationId xmlns:p14="http://schemas.microsoft.com/office/powerpoint/2010/main" val="2519452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49" t="5355" r="13387" b="1052"/>
          <a:stretch/>
        </p:blipFill>
        <p:spPr>
          <a:xfrm>
            <a:off x="0" y="132735"/>
            <a:ext cx="12192000" cy="67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37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46" t="4064" r="13750"/>
          <a:stretch/>
        </p:blipFill>
        <p:spPr>
          <a:xfrm>
            <a:off x="103239" y="176980"/>
            <a:ext cx="11960942" cy="6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337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 Symptoms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Mild </a:t>
            </a:r>
            <a:r>
              <a:rPr lang="en-US" b="1" dirty="0"/>
              <a:t>or moderate aortic regurgitation</a:t>
            </a:r>
            <a:r>
              <a:rPr lang="en-US" dirty="0"/>
              <a:t>: </a:t>
            </a:r>
            <a:r>
              <a:rPr lang="en-US" dirty="0" smtClean="0"/>
              <a:t>Usually asymptomatic. Awareness </a:t>
            </a:r>
            <a:r>
              <a:rPr lang="en-US" dirty="0"/>
              <a:t>of </a:t>
            </a:r>
            <a:r>
              <a:rPr lang="en-US" dirty="0" smtClean="0"/>
              <a:t>heartbeat </a:t>
            </a:r>
            <a:r>
              <a:rPr lang="en-US" dirty="0"/>
              <a:t>‘</a:t>
            </a:r>
            <a:r>
              <a:rPr lang="en-US" dirty="0" smtClean="0"/>
              <a:t>palpitations’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Severe </a:t>
            </a:r>
            <a:r>
              <a:rPr lang="en-US" b="1" dirty="0"/>
              <a:t>aortic regurgitation</a:t>
            </a:r>
            <a:r>
              <a:rPr lang="en-US" dirty="0"/>
              <a:t>: </a:t>
            </a:r>
            <a:r>
              <a:rPr lang="en-US" dirty="0" smtClean="0"/>
              <a:t>Breathlessness , Angina </a:t>
            </a:r>
            <a:r>
              <a:rPr lang="en-US" dirty="0"/>
              <a:t>particularly when lying on the left side, which results from increased in stroke volume (because compensatory ventricular </a:t>
            </a:r>
            <a:r>
              <a:rPr lang="en-US" dirty="0" smtClean="0"/>
              <a:t>dilatation or hypertrophy </a:t>
            </a:r>
            <a:r>
              <a:rPr lang="en-US" dirty="0"/>
              <a:t>occur)</a:t>
            </a:r>
          </a:p>
        </p:txBody>
      </p:sp>
    </p:spTree>
    <p:extLst>
      <p:ext uri="{BB962C8B-B14F-4D97-AF65-F5344CB8AC3E}">
        <p14:creationId xmlns:p14="http://schemas.microsoft.com/office/powerpoint/2010/main" val="2313367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726" t="25795" r="39879" b="13746"/>
          <a:stretch/>
        </p:blipFill>
        <p:spPr>
          <a:xfrm>
            <a:off x="103239" y="1"/>
            <a:ext cx="12088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4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Tricuspid valve stenosis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</a:t>
            </a:r>
            <a:r>
              <a:rPr lang="en-US" dirty="0" smtClean="0"/>
              <a:t>sually </a:t>
            </a:r>
            <a:r>
              <a:rPr lang="en-US" dirty="0"/>
              <a:t>occurs together with aortic or mitral </a:t>
            </a:r>
            <a:r>
              <a:rPr lang="en-US" dirty="0" smtClean="0"/>
              <a:t>stenosis, may </a:t>
            </a:r>
            <a:r>
              <a:rPr lang="en-US" dirty="0"/>
              <a:t>be due to rheumatic heart disease (&lt;5%) 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Decrease blood </a:t>
            </a:r>
            <a:r>
              <a:rPr lang="en-US" dirty="0"/>
              <a:t>flow from right atrium to right </a:t>
            </a:r>
            <a:r>
              <a:rPr lang="en-US" dirty="0" smtClean="0"/>
              <a:t>ventricle.</a:t>
            </a:r>
          </a:p>
          <a:p>
            <a:pPr marL="0" indent="0">
              <a:buNone/>
            </a:pPr>
            <a:r>
              <a:rPr lang="en-US" dirty="0" smtClean="0"/>
              <a:t>Decrease right </a:t>
            </a:r>
            <a:r>
              <a:rPr lang="en-US" dirty="0"/>
              <a:t>ventricular </a:t>
            </a:r>
            <a:r>
              <a:rPr lang="en-US" dirty="0" smtClean="0"/>
              <a:t>output.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/>
              <a:t>Decrease left </a:t>
            </a:r>
            <a:r>
              <a:rPr lang="en-US" dirty="0"/>
              <a:t>ventricular filling </a:t>
            </a:r>
            <a:r>
              <a:rPr lang="en-US" dirty="0"/>
              <a:t>(</a:t>
            </a:r>
            <a:r>
              <a:rPr lang="en-US" dirty="0" smtClean="0"/>
              <a:t>systemic pressure).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861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434" t="13914" r="13246" b="13614"/>
          <a:stretch/>
        </p:blipFill>
        <p:spPr>
          <a:xfrm>
            <a:off x="630835" y="351591"/>
            <a:ext cx="11229069" cy="624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535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/>
              <a:t>S</a:t>
            </a:r>
            <a:r>
              <a:rPr lang="en-US" dirty="0" smtClean="0"/>
              <a:t>ymptoms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Right-sided </a:t>
            </a:r>
            <a:r>
              <a:rPr lang="en-US" dirty="0"/>
              <a:t>heart </a:t>
            </a:r>
            <a:r>
              <a:rPr lang="en-US" dirty="0" smtClean="0"/>
              <a:t>failure(hepatomegaly </a:t>
            </a:r>
            <a:r>
              <a:rPr lang="en-US" dirty="0"/>
              <a:t>- ascites - peripheral edema - neck vein </a:t>
            </a:r>
            <a:r>
              <a:rPr lang="en-US" dirty="0" smtClean="0"/>
              <a:t>engorgement, fatigue </a:t>
            </a:r>
            <a:r>
              <a:rPr lang="en-US" dirty="0" smtClean="0"/>
              <a:t>and </a:t>
            </a:r>
            <a:r>
              <a:rPr lang="en-US" dirty="0" smtClean="0"/>
              <a:t>hypotension).</a:t>
            </a:r>
            <a:endParaRPr lang="en-US" dirty="0" smtClean="0"/>
          </a:p>
          <a:p>
            <a:r>
              <a:rPr lang="en-US" dirty="0" smtClean="0"/>
              <a:t> Signs:</a:t>
            </a:r>
          </a:p>
          <a:p>
            <a:pPr marL="0" indent="0">
              <a:buNone/>
            </a:pPr>
            <a:r>
              <a:rPr lang="en-US" dirty="0" smtClean="0"/>
              <a:t>Raised JVP.</a:t>
            </a:r>
          </a:p>
          <a:p>
            <a:pPr marL="0" indent="0">
              <a:buNone/>
            </a:pPr>
            <a:r>
              <a:rPr lang="en-US" dirty="0" smtClean="0"/>
              <a:t>Mid-diastolic </a:t>
            </a:r>
            <a:r>
              <a:rPr lang="en-US" dirty="0"/>
              <a:t>murmur (best heard at lower left </a:t>
            </a:r>
            <a:r>
              <a:rPr lang="en-US" dirty="0" smtClean="0"/>
              <a:t>or </a:t>
            </a:r>
            <a:r>
              <a:rPr lang="en-US" dirty="0"/>
              <a:t>right sternal edge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16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5827" t="5157" r="17859"/>
          <a:stretch/>
        </p:blipFill>
        <p:spPr>
          <a:xfrm>
            <a:off x="0" y="1474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77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05" t="7076" r="24153" b="7506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79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 smtClean="0"/>
              <a:t> ?????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STAY HOME ----- STAY SAFE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64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STENOSIS: </a:t>
            </a:r>
            <a:r>
              <a:rPr lang="en-US" sz="3200" dirty="0"/>
              <a:t>Valve orifice is smaller, impending the forward flow of blood and creating a pressure gradient difference across an open </a:t>
            </a:r>
            <a:r>
              <a:rPr lang="en-US" sz="3200" dirty="0" smtClean="0"/>
              <a:t>valve.</a:t>
            </a:r>
            <a:endParaRPr lang="en-US" sz="3200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3200" dirty="0" smtClean="0"/>
              <a:t>REGURGITATION: Incomplete </a:t>
            </a:r>
            <a:r>
              <a:rPr lang="en-US" sz="3200" dirty="0"/>
              <a:t>closure of the valve leaflets results in the backward flow of blood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1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665" t="8736" r="20521" b="8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0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Valvular Stenosis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/>
              <a:t>THE VALVE OPENING </a:t>
            </a:r>
            <a:r>
              <a:rPr lang="en-US" dirty="0" smtClean="0"/>
              <a:t>NARROWS, the </a:t>
            </a:r>
            <a:r>
              <a:rPr lang="en-US" dirty="0"/>
              <a:t>valve leaflets may become fused or thickened that the valve cannot open </a:t>
            </a:r>
            <a:r>
              <a:rPr lang="en-US" dirty="0" smtClean="0"/>
              <a:t>freely, </a:t>
            </a:r>
            <a:r>
              <a:rPr lang="en-US" dirty="0"/>
              <a:t>obstructs the normal flow of blood </a:t>
            </a:r>
            <a:endParaRPr lang="en-US" dirty="0" smtClean="0"/>
          </a:p>
          <a:p>
            <a:r>
              <a:rPr lang="en-US" dirty="0" smtClean="0"/>
              <a:t>EFFECTS</a:t>
            </a:r>
            <a:r>
              <a:rPr lang="en-US" dirty="0"/>
              <a:t>: the chamber behind the stenotic valve is </a:t>
            </a:r>
            <a:r>
              <a:rPr lang="en-US" dirty="0" smtClean="0"/>
              <a:t>subjected </a:t>
            </a:r>
            <a:r>
              <a:rPr lang="en-US" dirty="0"/>
              <a:t>to greater </a:t>
            </a:r>
            <a:r>
              <a:rPr lang="en-US" dirty="0" smtClean="0"/>
              <a:t>stress and it must </a:t>
            </a:r>
            <a:r>
              <a:rPr lang="en-US" dirty="0"/>
              <a:t>generate more pressure (work hard) to force blood through the narrowed </a:t>
            </a:r>
            <a:r>
              <a:rPr lang="en-US" dirty="0" smtClean="0"/>
              <a:t>opening, </a:t>
            </a:r>
            <a:r>
              <a:rPr lang="en-US" dirty="0"/>
              <a:t>initially, the compensates for the additional workload by gradual hypertrophy and dilation of the myocardium </a:t>
            </a:r>
            <a:r>
              <a:rPr lang="en-US" dirty="0" smtClean="0"/>
              <a:t>leading to </a:t>
            </a:r>
            <a:r>
              <a:rPr lang="en-US" dirty="0"/>
              <a:t>heart </a:t>
            </a:r>
            <a:r>
              <a:rPr lang="en-US" dirty="0" smtClean="0"/>
              <a:t>failure eventually.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84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Valvular Regurgitation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LEAKAGE </a:t>
            </a:r>
            <a:r>
              <a:rPr lang="en-US" dirty="0"/>
              <a:t>OR BACKFLOW OF BLOOD RESULTS FROM INCOMPLETE CLOSURE OF THE </a:t>
            </a:r>
            <a:r>
              <a:rPr lang="en-US" dirty="0" smtClean="0"/>
              <a:t>VALVE </a:t>
            </a:r>
            <a:r>
              <a:rPr lang="en-US" dirty="0"/>
              <a:t>due </a:t>
            </a:r>
            <a:r>
              <a:rPr lang="en-US" dirty="0" smtClean="0"/>
              <a:t>to; Scarring </a:t>
            </a:r>
            <a:r>
              <a:rPr lang="en-US" dirty="0"/>
              <a:t>and retraction of valve leaflets </a:t>
            </a:r>
            <a:r>
              <a:rPr lang="en-US" dirty="0" smtClean="0"/>
              <a:t>or </a:t>
            </a:r>
            <a:r>
              <a:rPr lang="en-US" dirty="0"/>
              <a:t>w</a:t>
            </a:r>
            <a:r>
              <a:rPr lang="en-US" dirty="0" smtClean="0"/>
              <a:t>eakening </a:t>
            </a:r>
            <a:r>
              <a:rPr lang="en-US" dirty="0"/>
              <a:t>of supporting </a:t>
            </a:r>
            <a:r>
              <a:rPr lang="en-US" dirty="0" smtClean="0"/>
              <a:t>structures.</a:t>
            </a:r>
          </a:p>
          <a:p>
            <a:r>
              <a:rPr lang="en-US" dirty="0" smtClean="0"/>
              <a:t>EFFECTS</a:t>
            </a:r>
            <a:r>
              <a:rPr lang="en-US" dirty="0"/>
              <a:t>: causes </a:t>
            </a:r>
            <a:r>
              <a:rPr lang="en-US" dirty="0" smtClean="0"/>
              <a:t>pumping </a:t>
            </a:r>
            <a:r>
              <a:rPr lang="en-US" dirty="0"/>
              <a:t>the same blood twice (as the blood comes back into the chamber</a:t>
            </a:r>
            <a:r>
              <a:rPr lang="en-US" dirty="0" smtClean="0"/>
              <a:t>), it dilates </a:t>
            </a:r>
            <a:r>
              <a:rPr lang="en-US" dirty="0"/>
              <a:t>to accommodate more </a:t>
            </a:r>
            <a:r>
              <a:rPr lang="en-US" dirty="0" smtClean="0"/>
              <a:t>blood, ventricular </a:t>
            </a:r>
            <a:r>
              <a:rPr lang="en-US" dirty="0"/>
              <a:t>dilation and </a:t>
            </a:r>
            <a:r>
              <a:rPr lang="en-US" dirty="0" smtClean="0"/>
              <a:t>hypertrophy </a:t>
            </a:r>
            <a:r>
              <a:rPr lang="en-US" dirty="0"/>
              <a:t>eventually leads to heart failure</a:t>
            </a:r>
          </a:p>
        </p:txBody>
      </p:sp>
    </p:spTree>
    <p:extLst>
      <p:ext uri="{BB962C8B-B14F-4D97-AF65-F5344CB8AC3E}">
        <p14:creationId xmlns:p14="http://schemas.microsoft.com/office/powerpoint/2010/main" val="407922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98" t="10088" r="14234" b="2988"/>
          <a:stretch/>
        </p:blipFill>
        <p:spPr>
          <a:xfrm>
            <a:off x="0" y="0"/>
            <a:ext cx="12300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2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828</Words>
  <Application>Microsoft Office PowerPoint</Application>
  <PresentationFormat>Widescreen</PresentationFormat>
  <Paragraphs>105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Theme</vt:lpstr>
      <vt:lpstr> Valvular heart disease </vt:lpstr>
      <vt:lpstr>Introduction </vt:lpstr>
      <vt:lpstr>PowerPoint Presentation</vt:lpstr>
      <vt:lpstr>PowerPoint Presentation</vt:lpstr>
      <vt:lpstr>Introduction </vt:lpstr>
      <vt:lpstr>PowerPoint Presentation</vt:lpstr>
      <vt:lpstr>Valvular Stenosis</vt:lpstr>
      <vt:lpstr>Valvular Regurgitation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features Symptoms</vt:lpstr>
      <vt:lpstr>Physical examination </vt:lpstr>
      <vt:lpstr>PowerPoint Presentation</vt:lpstr>
      <vt:lpstr>MITRAL REGURGITATION Etiology </vt:lpstr>
      <vt:lpstr>PowerPoint Presentation</vt:lpstr>
      <vt:lpstr>PowerPoint Presentation</vt:lpstr>
      <vt:lpstr>Mitral valve prolapse </vt:lpstr>
      <vt:lpstr>Clinical Manifestation (symptoms) </vt:lpstr>
      <vt:lpstr>Physical examination(signs) </vt:lpstr>
      <vt:lpstr>PowerPoint Presentation</vt:lpstr>
      <vt:lpstr>PowerPoint Presentation</vt:lpstr>
      <vt:lpstr>PowerPoint Presentation</vt:lpstr>
      <vt:lpstr>Pathophysiology </vt:lpstr>
      <vt:lpstr>PowerPoint Presentation</vt:lpstr>
      <vt:lpstr>Clinical Manifestation (symptoms) </vt:lpstr>
      <vt:lpstr>Physical examination (signs) </vt:lpstr>
      <vt:lpstr>Aortic regurgitation Etiology </vt:lpstr>
      <vt:lpstr>PowerPoint Presentation</vt:lpstr>
      <vt:lpstr>PowerPoint Presentation</vt:lpstr>
      <vt:lpstr>Clinical features Symptoms</vt:lpstr>
      <vt:lpstr>PowerPoint Presentation</vt:lpstr>
      <vt:lpstr>Tricuspid valve stenosis</vt:lpstr>
      <vt:lpstr>PowerPoint Presentation</vt:lpstr>
      <vt:lpstr>PowerPoint Presentation</vt:lpstr>
      <vt:lpstr>PowerPoint Presentation</vt:lpstr>
      <vt:lpstr>THANK YOU  ?????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</dc:title>
  <dc:creator>User</dc:creator>
  <cp:lastModifiedBy>User</cp:lastModifiedBy>
  <cp:revision>84</cp:revision>
  <dcterms:created xsi:type="dcterms:W3CDTF">2019-10-25T04:45:07Z</dcterms:created>
  <dcterms:modified xsi:type="dcterms:W3CDTF">2020-11-13T18:27:11Z</dcterms:modified>
</cp:coreProperties>
</file>