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6" r:id="rId11"/>
    <p:sldId id="287" r:id="rId12"/>
    <p:sldId id="288" r:id="rId13"/>
    <p:sldId id="270" r:id="rId14"/>
  </p:sldIdLst>
  <p:sldSz cx="9144000" cy="6858000" type="screen4x3"/>
  <p:notesSz cx="6858000" cy="9144000"/>
  <p:defaultTextStyle>
    <a:defPPr>
      <a:defRPr lang="ar-S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حر 10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شكل حر 12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6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50DE0-DAEC-4299-8E03-957D6B1DD5C3}" type="datetimeFigureOut">
              <a:rPr lang="ar-SA"/>
              <a:pPr>
                <a:defRPr/>
              </a:pPr>
              <a:t>04/11/1444</a:t>
            </a:fld>
            <a:endParaRPr lang="ar-SA"/>
          </a:p>
        </p:txBody>
      </p:sp>
      <p:sp>
        <p:nvSpPr>
          <p:cNvPr id="7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8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1BAB03-3029-4710-B326-90685C96501F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E2F10-53F2-4EBF-A33A-3C820703B2B0}" type="datetimeFigureOut">
              <a:rPr lang="ar-SA"/>
              <a:pPr>
                <a:defRPr/>
              </a:pPr>
              <a:t>04/11/1444</a:t>
            </a:fld>
            <a:endParaRPr lang="ar-SA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49C5-F0A9-4D05-B433-D4DBCBEE09C4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D6A3C-1B2C-4950-968A-34B67700A8ED}" type="datetimeFigureOut">
              <a:rPr lang="ar-SA"/>
              <a:pPr>
                <a:defRPr/>
              </a:pPr>
              <a:t>04/11/1444</a:t>
            </a:fld>
            <a:endParaRPr lang="ar-SA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018F5-8BA3-4825-9376-9078E5B92F95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58E87-19C3-441E-B24E-444F482269C4}" type="datetimeFigureOut">
              <a:rPr lang="ar-SA"/>
              <a:pPr>
                <a:defRPr/>
              </a:pPr>
              <a:t>04/11/1444</a:t>
            </a:fld>
            <a:endParaRPr lang="ar-SA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69D63-EF8D-4FEC-A6C9-EA40CAFE5F59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حر 10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شكل حر 12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0F0CE-D988-4E53-98DB-A21D472A2778}" type="datetimeFigureOut">
              <a:rPr lang="ar-SA"/>
              <a:pPr>
                <a:defRPr/>
              </a:pPr>
              <a:t>04/11/1444</a:t>
            </a:fld>
            <a:endParaRPr lang="ar-SA"/>
          </a:p>
        </p:txBody>
      </p:sp>
      <p:sp>
        <p:nvSpPr>
          <p:cNvPr id="7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8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D7171BC-04B6-4D4B-A965-D00528E431BF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8C043-3730-47AE-AD80-4CA4EE946C0C}" type="datetimeFigureOut">
              <a:rPr lang="ar-SA"/>
              <a:pPr>
                <a:defRPr/>
              </a:pPr>
              <a:t>04/11/1444</a:t>
            </a:fld>
            <a:endParaRPr lang="ar-SA"/>
          </a:p>
        </p:txBody>
      </p:sp>
      <p:sp>
        <p:nvSpPr>
          <p:cNvPr id="6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CAD6C-F874-4504-96AB-372D4EA5160C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3BF2B-523B-485B-91A5-5EACEA07F082}" type="datetimeFigureOut">
              <a:rPr lang="ar-SA"/>
              <a:pPr>
                <a:defRPr/>
              </a:pPr>
              <a:t>04/11/1444</a:t>
            </a:fld>
            <a:endParaRPr lang="ar-SA"/>
          </a:p>
        </p:txBody>
      </p:sp>
      <p:sp>
        <p:nvSpPr>
          <p:cNvPr id="8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1BDF1-A39C-467F-B3A1-B6D2012723DA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65165-B8E9-4E4E-AE16-EABFFFF71120}" type="datetimeFigureOut">
              <a:rPr lang="ar-SA"/>
              <a:pPr>
                <a:defRPr/>
              </a:pPr>
              <a:t>04/11/1444</a:t>
            </a:fld>
            <a:endParaRPr lang="ar-SA"/>
          </a:p>
        </p:txBody>
      </p:sp>
      <p:sp>
        <p:nvSpPr>
          <p:cNvPr id="4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06417-EAEB-4A00-8BBA-EAE737AB0BAC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78DD7-874C-4685-9E5C-97D82F6063AD}" type="datetimeFigureOut">
              <a:rPr lang="ar-SA"/>
              <a:pPr>
                <a:defRPr/>
              </a:pPr>
              <a:t>04/11/1444</a:t>
            </a:fld>
            <a:endParaRPr lang="ar-SA"/>
          </a:p>
        </p:txBody>
      </p:sp>
      <p:sp>
        <p:nvSpPr>
          <p:cNvPr id="3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40A2C-B599-4D1B-8A4C-EBFF7B415386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48B36-0D92-405A-9116-EB353019BBC3}" type="datetimeFigureOut">
              <a:rPr lang="ar-SA"/>
              <a:pPr>
                <a:defRPr/>
              </a:pPr>
              <a:t>04/11/1444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6C8321-6517-43E7-93D1-3FF031EF6CBB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ar-SA" noProof="0" smtClean="0"/>
              <a:t>انقر فوق الرمز لإضافة صورة</a:t>
            </a:r>
            <a:endParaRPr lang="en-US" noProof="0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2F5D8-CCC4-4633-872A-C46A3765A6A5}" type="datetimeFigureOut">
              <a:rPr lang="ar-SA"/>
              <a:pPr>
                <a:defRPr/>
              </a:pPr>
              <a:t>04/11/1444</a:t>
            </a:fld>
            <a:endParaRPr lang="ar-SA"/>
          </a:p>
        </p:txBody>
      </p:sp>
      <p:sp>
        <p:nvSpPr>
          <p:cNvPr id="6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D88EF-FB8B-48AB-9297-7E9E05456290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عنصر نائب للعنوان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نمط العنوان الرئيسي</a:t>
            </a:r>
          </a:p>
        </p:txBody>
      </p:sp>
      <p:sp>
        <p:nvSpPr>
          <p:cNvPr id="1029" name="عنصر نائب للنص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أنماط النص الرئيسي</a:t>
            </a:r>
          </a:p>
          <a:p>
            <a:pPr lvl="1"/>
            <a:r>
              <a:rPr lang="ar-SA" altLang="en-US" smtClean="0"/>
              <a:t>المستوى الثاني</a:t>
            </a:r>
          </a:p>
          <a:p>
            <a:pPr lvl="2"/>
            <a:r>
              <a:rPr lang="ar-SA" altLang="en-US" smtClean="0"/>
              <a:t>المستوى الثالث</a:t>
            </a:r>
          </a:p>
          <a:p>
            <a:pPr lvl="3"/>
            <a:r>
              <a:rPr lang="ar-SA" altLang="en-US" smtClean="0"/>
              <a:t>المستوى الرابع</a:t>
            </a:r>
          </a:p>
          <a:p>
            <a:pPr lvl="4"/>
            <a:r>
              <a:rPr lang="ar-SA" altLang="en-US" smtClean="0"/>
              <a:t>المستوى الخامس</a:t>
            </a:r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5A332AC-8983-4E4A-B426-30559AA01068}" type="datetimeFigureOut">
              <a:rPr lang="ar-SA"/>
              <a:pPr>
                <a:defRPr/>
              </a:pPr>
              <a:t>04/11/1444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000" smtClean="0">
                <a:solidFill>
                  <a:srgbClr val="9B9A98"/>
                </a:solidFill>
                <a:cs typeface="Tahoma" pitchFamily="34" charset="0"/>
              </a:defRPr>
            </a:lvl1pPr>
          </a:lstStyle>
          <a:p>
            <a:pPr>
              <a:defRPr/>
            </a:pPr>
            <a:fld id="{D3DCF13A-9208-4CF4-9A22-0029E1EB0229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7" r:id="rId1"/>
    <p:sldLayoutId id="2147483759" r:id="rId2"/>
    <p:sldLayoutId id="2147483768" r:id="rId3"/>
    <p:sldLayoutId id="2147483760" r:id="rId4"/>
    <p:sldLayoutId id="2147483761" r:id="rId5"/>
    <p:sldLayoutId id="2147483762" r:id="rId6"/>
    <p:sldLayoutId id="2147483763" r:id="rId7"/>
    <p:sldLayoutId id="2147483769" r:id="rId8"/>
    <p:sldLayoutId id="2147483764" r:id="rId9"/>
    <p:sldLayoutId id="2147483765" r:id="rId10"/>
    <p:sldLayoutId id="2147483766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9pPr>
    </p:titleStyle>
    <p:bodyStyle>
      <a:lvl1pPr marL="419100" indent="-382588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r" rtl="1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r" rtl="1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11896" y="2232660"/>
            <a:ext cx="7560504" cy="2301240"/>
          </a:xfrm>
          <a:extLst/>
        </p:spPr>
        <p:txBody>
          <a:bodyPr>
            <a:normAutofit/>
          </a:bodyPr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dirty="0" smtClean="0">
                <a:solidFill>
                  <a:srgbClr val="002060"/>
                </a:solidFill>
              </a:rPr>
              <a:t>  Vascular Physiology</a:t>
            </a:r>
            <a:br>
              <a:rPr dirty="0" smtClean="0">
                <a:solidFill>
                  <a:srgbClr val="002060"/>
                </a:solidFill>
              </a:rPr>
            </a:br>
            <a:r>
              <a:rPr lang="en-US" sz="3200" dirty="0" smtClean="0">
                <a:solidFill>
                  <a:srgbClr val="002060"/>
                </a:solidFill>
              </a:rPr>
              <a:t>Regulation of diameter of </a:t>
            </a:r>
            <a:r>
              <a:rPr lang="en-US" sz="3200" dirty="0" err="1" smtClean="0">
                <a:solidFill>
                  <a:srgbClr val="002060"/>
                </a:solidFill>
              </a:rPr>
              <a:t>arteriols</a:t>
            </a:r>
            <a:endParaRPr lang="ar-SA" dirty="0">
              <a:solidFill>
                <a:srgbClr val="00206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971550" y="4533900"/>
            <a:ext cx="6400800" cy="839788"/>
          </a:xfrm>
        </p:spPr>
        <p:txBody>
          <a:bodyPr>
            <a:normAutofit fontScale="85000" lnSpcReduction="20000"/>
          </a:bodyPr>
          <a:lstStyle/>
          <a:p>
            <a:pPr algn="ctr" rtl="0" eaLnBrk="1" hangingPunct="1">
              <a:lnSpc>
                <a:spcPct val="90000"/>
              </a:lnSpc>
            </a:pPr>
            <a:r>
              <a:rPr lang="en-US" altLang="en-US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Prof. </a:t>
            </a:r>
            <a:r>
              <a:rPr lang="en-US" altLang="en-US" sz="3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Sherif</a:t>
            </a:r>
            <a:r>
              <a:rPr lang="en-US" altLang="en-US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 W. Mansour</a:t>
            </a:r>
          </a:p>
          <a:p>
            <a:pPr algn="ctr" rtl="0" eaLnBrk="1" hangingPunct="1">
              <a:lnSpc>
                <a:spcPct val="90000"/>
              </a:lnSpc>
            </a:pPr>
            <a:r>
              <a:rPr lang="en-US" altLang="en-US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Physiology dpt., </a:t>
            </a:r>
            <a:r>
              <a:rPr lang="en-US" altLang="en-US" sz="2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Mutah</a:t>
            </a:r>
            <a:r>
              <a:rPr lang="en-US" altLang="en-US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 School of medicine</a:t>
            </a:r>
          </a:p>
          <a:p>
            <a:pPr algn="ctr" rtl="0" eaLnBrk="1" hangingPunct="1">
              <a:lnSpc>
                <a:spcPct val="90000"/>
              </a:lnSpc>
            </a:pPr>
            <a:r>
              <a:rPr lang="en-US" altLang="en-US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2023</a:t>
            </a:r>
            <a:endParaRPr lang="ar-SA" altLang="en-US" sz="2200" b="1" dirty="0" smtClean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5124" name="Picture 2" descr="C:\Users\Dr Sherif\Desktop\مؤتة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357188"/>
            <a:ext cx="1085850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60" y="116632"/>
            <a:ext cx="8942428" cy="4525963"/>
          </a:xfrm>
        </p:spPr>
        <p:txBody>
          <a:bodyPr/>
          <a:lstStyle/>
          <a:p>
            <a:pPr marL="36512" indent="0" algn="l" rtl="0">
              <a:buNone/>
            </a:pP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B- Hormonal Regulation</a:t>
            </a:r>
          </a:p>
          <a:p>
            <a:pPr marL="36512" indent="0" algn="l" rtl="0"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Circulating 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Vasoconstrictor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Substances:</a:t>
            </a:r>
          </a:p>
          <a:p>
            <a:pPr marL="36512" indent="0" algn="l" rtl="0">
              <a:buNone/>
            </a:pP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Catecholamines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6512" indent="0" algn="l" rtl="0"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The sympathetic stimulation causing release of 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adrenaline and nor-adrenaline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circulate in the blood and cause the same effects of the sympathetic nervous system on the arterioles.</a:t>
            </a:r>
          </a:p>
          <a:p>
            <a:pPr marL="36512" indent="0" algn="l" rtl="0"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b-Renin- 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angiotensin-system:</a:t>
            </a:r>
          </a:p>
          <a:p>
            <a:pPr marL="36512" indent="0" algn="l" rtl="0"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Decreased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blood pressure (dehydration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salt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restriction,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haemorrhage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→↓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renal blood flow→ renal ischemia → juxtaglomerular apparatus secret 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renin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which act on 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angiotensinogen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producing 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angiotensin 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is converted to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angiotesin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-II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the angiotensin convertase enzyme in the lung. </a:t>
            </a:r>
          </a:p>
          <a:p>
            <a:pPr marL="36512" indent="0" algn="l" rtl="0">
              <a:buNone/>
            </a:pP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Angiotesin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the following effects:</a:t>
            </a:r>
          </a:p>
          <a:p>
            <a:pPr marL="36512" indent="0" algn="l" rtl="0"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1-Strong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arteriolar 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(50 times as noradrenaline) leading to increased peripheral resistance and blood pressure.</a:t>
            </a:r>
          </a:p>
          <a:p>
            <a:pPr marL="36512" indent="0" algn="l" rtl="0"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2-Stimulate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release from postganglionic sympathetic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fibres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512" indent="0" algn="l" rtl="0">
              <a:buNone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347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88640"/>
            <a:ext cx="8856984" cy="4525963"/>
          </a:xfrm>
        </p:spPr>
        <p:txBody>
          <a:bodyPr/>
          <a:lstStyle/>
          <a:p>
            <a:pPr marL="36512" indent="0" algn="l" rtl="0">
              <a:buNone/>
            </a:pP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Vasopressin (Antidiuretic Hormone) (ADH):</a:t>
            </a:r>
          </a:p>
          <a:p>
            <a:pPr marL="36512" indent="0" algn="l" rtl="0">
              <a:buNone/>
            </a:pP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This is a potent V.C. hormone secreted by the posterior pituitary gland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l" rtl="0">
              <a:buNone/>
            </a:pP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2-Circulating Vasodilator Substances:</a:t>
            </a:r>
          </a:p>
          <a:p>
            <a:pPr marL="36512" indent="0" algn="l" rtl="0">
              <a:buNone/>
            </a:pP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 </a:t>
            </a:r>
            <a:r>
              <a:rPr lang="en-US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Kinins</a:t>
            </a: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6512" indent="0" algn="l" rtl="0">
              <a:buNone/>
            </a:pP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-They are plasma </a:t>
            </a:r>
            <a:r>
              <a:rPr lang="en-US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kinin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(bradykinin) and tissue </a:t>
            </a:r>
            <a:r>
              <a:rPr lang="en-US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kinin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kalidin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6512" indent="0" algn="l" rtl="0"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Actions </a:t>
            </a: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kinins</a:t>
            </a: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6512" indent="0"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1)VD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release of 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EDRF→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marked decrease in blood pressure.</a:t>
            </a:r>
          </a:p>
          <a:p>
            <a:pPr marL="36512" indent="0"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2)Contraction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smooth muscles as in respiratory system.</a:t>
            </a:r>
          </a:p>
          <a:p>
            <a:pPr marL="36512" indent="0"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3)Stimulation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pain receptors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And Increase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capillary permeability.</a:t>
            </a:r>
          </a:p>
          <a:p>
            <a:pPr marL="36512" indent="0"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4)Act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mediator for VD in active salivary glands.</a:t>
            </a:r>
          </a:p>
          <a:p>
            <a:pPr marL="36512" indent="0" algn="l" rtl="0"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Atrial Natriuretic Peptide:</a:t>
            </a:r>
          </a:p>
          <a:p>
            <a:pPr marL="36512" indent="0" algn="l" rtl="0">
              <a:buNone/>
            </a:pP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ANP is secreted from the atria; (others are secreted from the 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brain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heart ventricles)</a:t>
            </a:r>
          </a:p>
          <a:p>
            <a:pPr marL="36512" indent="0" algn="l" rtl="0">
              <a:buNone/>
            </a:pP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They are secreted when: 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NaCl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intake is increased 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blood volume is increased </a:t>
            </a:r>
          </a:p>
          <a:p>
            <a:pPr marL="36512" indent="0"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Immersion in water up to the neck with increase VR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And 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Increased CVP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And 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Increased 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intraventricular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pressure.</a:t>
            </a:r>
          </a:p>
          <a:p>
            <a:pPr marL="36512" indent="0" algn="l" rtl="0"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Actions </a:t>
            </a: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ANP:</a:t>
            </a:r>
          </a:p>
          <a:p>
            <a:pPr marL="36512" indent="0"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en-US" sz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Natriuresis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(loss of Na+ in urine)</a:t>
            </a:r>
          </a:p>
          <a:p>
            <a:pPr marL="36512" indent="0"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2)Vasodilators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blood vessels also 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↓  response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blood vessels to vasoconstrictors → decrease ABP.</a:t>
            </a:r>
          </a:p>
          <a:p>
            <a:pPr marL="36512" indent="0" algn="l" rtl="0">
              <a:buNone/>
            </a:pPr>
            <a:endParaRPr lang="en-US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036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823294"/>
              </p:ext>
            </p:extLst>
          </p:nvPr>
        </p:nvGraphicFramePr>
        <p:xfrm>
          <a:off x="251520" y="116632"/>
          <a:ext cx="8640960" cy="65900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3233732939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380575937"/>
                    </a:ext>
                  </a:extLst>
                </a:gridCol>
              </a:tblGrid>
              <a:tr h="44032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V.C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V.D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4890040"/>
                  </a:ext>
                </a:extLst>
              </a:tr>
              <a:tr h="783807"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Decrease CO</a:t>
                      </a:r>
                      <a:r>
                        <a:rPr lang="en-US" sz="1800" baseline="-250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tension ,acidosis, osmolality, K</a:t>
                      </a:r>
                      <a:r>
                        <a:rPr lang="en-US" sz="1800" baseline="300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and adenosine.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Increase CO</a:t>
                      </a:r>
                      <a:r>
                        <a:rPr lang="en-US" sz="1800" baseline="-250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tension ,acidosis, osmolality, K</a:t>
                      </a:r>
                      <a:r>
                        <a:rPr lang="en-US" sz="1800" baseline="300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and adenosine.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7325035"/>
                  </a:ext>
                </a:extLst>
              </a:tr>
              <a:tr h="44032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 O2  </a:t>
                      </a:r>
                      <a:r>
                        <a:rPr lang="en-US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Except Lung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800" baseline="-250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lack  Except Lung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5086396"/>
                  </a:ext>
                </a:extLst>
              </a:tr>
              <a:tr h="76002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stretching the vascular smooth muscles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667711"/>
                  </a:ext>
                </a:extLst>
              </a:tr>
              <a:tr h="76002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Drop in the tissue temperature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Increase in the tissue temperature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0066864"/>
                  </a:ext>
                </a:extLst>
              </a:tr>
              <a:tr h="440329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Thromboxane- A2, serotonin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Prostacyclin, EDRF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29792"/>
                  </a:ext>
                </a:extLst>
              </a:tr>
              <a:tr h="440329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Sympathetic V.C</a:t>
                      </a:r>
                    </a:p>
                    <a:p>
                      <a:pPr algn="ctr"/>
                      <a:r>
                        <a:rPr lang="en-US" sz="1200" b="0" i="0" u="none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Vasomotor tone</a:t>
                      </a:r>
                      <a:endParaRPr lang="en-US" sz="1200" b="0" i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sympathetic innervations to bl. Vessels of </a:t>
                      </a:r>
                      <a:r>
                        <a:rPr lang="en-US" sz="1800" b="0" i="0" u="none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Coronary vessels, Skeletal muscles, The splanchnic areas, Sweat glands</a:t>
                      </a:r>
                      <a:endParaRPr lang="en-US" b="0" i="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24740"/>
                  </a:ext>
                </a:extLst>
              </a:tr>
              <a:tr h="62530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Parasympathetic </a:t>
                      </a:r>
                      <a:r>
                        <a:rPr lang="en-US" sz="18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coronary vasoconstriction </a:t>
                      </a:r>
                      <a:r>
                        <a:rPr lang="en-US" sz="12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indirect effect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Parasympathetic to 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genital organs 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(sacral out-flow).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6905203"/>
                  </a:ext>
                </a:extLst>
              </a:tr>
              <a:tr h="44032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adrenaline and nor-adrenaline, Angiotensin-II , ADH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none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Antidromic</a:t>
                      </a:r>
                      <a:r>
                        <a:rPr lang="en-US" sz="1800" b="1" u="none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local axon reflex</a:t>
                      </a:r>
                      <a:endParaRPr lang="en-US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3557911"/>
                  </a:ext>
                </a:extLst>
              </a:tr>
              <a:tr h="4403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Kinins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ANP</a:t>
                      </a:r>
                      <a:endParaRPr lang="en-US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358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452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060575"/>
            <a:ext cx="7467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en-US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992" y="404664"/>
            <a:ext cx="8948495" cy="6101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1200"/>
              </a:spcBef>
              <a:spcAft>
                <a:spcPts val="300"/>
              </a:spcAft>
            </a:pPr>
            <a:r>
              <a:rPr lang="en-US" b="1" u="sng" dirty="0">
                <a:solidFill>
                  <a:srgbClr val="002060"/>
                </a:solidFill>
                <a:latin typeface="Times New Roman" panose="02020603050405020304" pitchFamily="18" charset="0"/>
              </a:rPr>
              <a:t>Regulation of diameter of arterioles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R="0" algn="justLow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Arterioles are the terminal branches of the arterial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system</a:t>
            </a:r>
          </a:p>
          <a:p>
            <a:pPr marR="0" algn="justLow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08000" lvl="0" algn="justLow">
              <a:spcBef>
                <a:spcPts val="0"/>
              </a:spcBef>
              <a:spcAft>
                <a:spcPts val="0"/>
              </a:spcAft>
            </a:pPr>
            <a:r>
              <a:rPr lang="en-US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Characters of </a:t>
            </a:r>
            <a:r>
              <a:rPr lang="en-US" b="1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arterioles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91160" marR="0" algn="justLow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1)Loss of elastic elements and increase smooth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layer.</a:t>
            </a:r>
          </a:p>
          <a:p>
            <a:pPr marL="391160" marR="0" algn="justLow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2)Have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great resistance to blood flow (so the blood pressure drops from 80 to 30 mmHg) and act as sphincter between arterial system and venous system.</a:t>
            </a:r>
          </a:p>
          <a:p>
            <a:pPr marL="391160" marR="0" algn="justLow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3)Have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sympathetic VC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fibres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and some parasympathetic VD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fibres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91160" marR="0" algn="justLow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4)They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are sensitive to chemicals of blood as the blood gases, hormones, metabolites &amp;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pH.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91160" marR="0" algn="justLow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5)The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endothelium in their walls can synthesize chemical mediators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constriction or dilatation of their walls.</a:t>
            </a:r>
          </a:p>
          <a:p>
            <a:pPr marL="391160" marR="0" algn="justLow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only site at which arterioles can be seen is the retina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91160" marR="0" algn="justLow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457200" lvl="0" algn="justLow">
              <a:spcBef>
                <a:spcPts val="600"/>
              </a:spcBef>
              <a:spcAft>
                <a:spcPts val="0"/>
              </a:spcAft>
            </a:pPr>
            <a:r>
              <a:rPr lang="en-US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Functions of arterioles</a:t>
            </a:r>
            <a:r>
              <a:rPr lang="en-US" b="1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:</a:t>
            </a:r>
          </a:p>
          <a:p>
            <a:pPr marR="457200" lvl="0" algn="justLow">
              <a:spcBef>
                <a:spcPts val="600"/>
              </a:spcBef>
              <a:spcAft>
                <a:spcPts val="0"/>
              </a:spcAft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91160" marR="0" algn="justLow"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1.	Determination of the peripheral resistance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: They are called the resistance vessels because they control the peripheral resistance and the arterial blood pressure.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91160" marR="0" algn="justLow"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2.	They control the blood flow to the tissues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: by changing their diameter   through producing V.D. or V.C.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Low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 </a:t>
            </a:r>
            <a:endParaRPr lang="en-US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575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568952" cy="4525963"/>
          </a:xfrm>
        </p:spPr>
        <p:txBody>
          <a:bodyPr/>
          <a:lstStyle/>
          <a:p>
            <a:pPr marL="36512" lvl="0" indent="0" algn="ctr" rtl="0">
              <a:buNone/>
            </a:pPr>
            <a:r>
              <a:rPr lang="en-US" sz="1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 regulate arteriolar diameter:</a:t>
            </a:r>
          </a:p>
          <a:p>
            <a:pPr marL="36512" indent="0" algn="l" rtl="0">
              <a:buNone/>
            </a:pPr>
            <a:r>
              <a:rPr lang="en-US" sz="1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Local regulatory mechanisms</a:t>
            </a:r>
          </a:p>
          <a:p>
            <a:pPr marL="36512" indent="0" algn="l" rtl="0">
              <a:buNone/>
            </a:pPr>
            <a:r>
              <a:rPr lang="en-US" sz="1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O</a:t>
            </a:r>
            <a:r>
              <a:rPr lang="en-US" sz="1800" b="1" u="sng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Tension :</a:t>
            </a:r>
            <a:endParaRPr lang="en-US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lvl="0" indent="0"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normal (PO</a:t>
            </a:r>
            <a:r>
              <a:rPr lang="en-US" sz="18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produces </a:t>
            </a: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partial vasoconstriction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this is maintained by VC tone.</a:t>
            </a:r>
          </a:p>
          <a:p>
            <a:pPr marL="36512" lvl="0" indent="0" algn="l" rtl="0"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Decreased </a:t>
            </a: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800" b="1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tension leads to </a:t>
            </a: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 vasodilator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 on the arteriolar smooth muscles </a:t>
            </a: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except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the pulmonary vessels which constrict due to  O</a:t>
            </a:r>
            <a:r>
              <a:rPr lang="en-US" sz="18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lack.</a:t>
            </a:r>
          </a:p>
          <a:p>
            <a:pPr marL="36512" indent="0"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-When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metabolic activity of a tissue decreases the PO</a:t>
            </a:r>
            <a:r>
              <a:rPr lang="en-US" sz="18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increased   leading to vasoconstriction.</a:t>
            </a:r>
          </a:p>
          <a:p>
            <a:pPr marL="36512" lvl="0" indent="0"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metabolic activity of a tissue is increased the PO</a:t>
            </a:r>
            <a:r>
              <a:rPr lang="en-US" sz="18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decreased leading to vasodilatation.</a:t>
            </a:r>
          </a:p>
          <a:p>
            <a:pPr marL="36512" indent="0" algn="l" rtl="0">
              <a:buNone/>
            </a:pPr>
            <a:r>
              <a:rPr lang="en-US" sz="1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Metabolites :</a:t>
            </a:r>
            <a:endParaRPr lang="en-US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l" rtl="0">
              <a:buNone/>
            </a:pP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tissue becomes hyperactive, some metabolic changes occur as increase CO</a:t>
            </a:r>
            <a:r>
              <a:rPr lang="en-US" sz="18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tension ,acidosis, osmolality, K</a:t>
            </a:r>
            <a:r>
              <a:rPr lang="en-US" sz="1800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adenosine.</a:t>
            </a:r>
          </a:p>
          <a:p>
            <a:pPr marL="36512" indent="0" algn="l" rtl="0">
              <a:buNone/>
            </a:pPr>
            <a:r>
              <a:rPr lang="en-US" sz="18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Active hyperemia:</a:t>
            </a:r>
            <a:endParaRPr lang="en-US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l" rtl="0">
              <a:buNone/>
            </a:pP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increase in blood flow at the </a:t>
            </a: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active tissues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vasodilation produced by accumulation of metabolites.</a:t>
            </a:r>
          </a:p>
          <a:p>
            <a:pPr marL="36512" indent="0" algn="l" rtl="0">
              <a:buNone/>
            </a:pPr>
            <a:r>
              <a:rPr lang="en-US" sz="18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Reactive hyperemia:</a:t>
            </a:r>
            <a:endParaRPr lang="en-US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l" rtl="0">
              <a:buNone/>
            </a:pP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increase in blood flow of a  tissue produced by accumulation of metabolites due to </a:t>
            </a: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temporary occlusion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its blood supply.</a:t>
            </a:r>
          </a:p>
          <a:p>
            <a:pPr marL="36512" indent="0" algn="l" rtl="0">
              <a:buNone/>
            </a:pPr>
            <a:endParaRPr lang="en-US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748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4525963"/>
          </a:xfrm>
        </p:spPr>
        <p:txBody>
          <a:bodyPr/>
          <a:lstStyle/>
          <a:p>
            <a:pPr marL="36512" indent="0" algn="l" rtl="0">
              <a:buNone/>
            </a:pP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Intrinsic Mechanism (Autoregulation): </a:t>
            </a:r>
          </a:p>
          <a:p>
            <a:pPr marL="36512" indent="0" algn="l" rtl="0">
              <a:buNone/>
            </a:pP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 : </a:t>
            </a:r>
          </a:p>
          <a:p>
            <a:pPr marL="36512" indent="0"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-It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ability of a tissue to regulate its blood flow </a:t>
            </a: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its  need.</a:t>
            </a:r>
          </a:p>
          <a:p>
            <a:pPr marL="36512" indent="0" algn="l" rtl="0"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Mechanism:</a:t>
            </a:r>
          </a:p>
          <a:p>
            <a:pPr marL="36512" indent="0" algn="l" rtl="0"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I-Myogenic theory:</a:t>
            </a:r>
          </a:p>
          <a:p>
            <a:pPr marL="36512" indent="0"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blood  flow increases to a tissue .→ stretching the vascular smooth muscles → their depolarization → vascular smooth muscle contraction → decreased the blood flow to normal.</a:t>
            </a:r>
          </a:p>
          <a:p>
            <a:pPr marL="36512" indent="0" algn="l" rtl="0"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II-Metabolic </a:t>
            </a: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theory:</a:t>
            </a:r>
          </a:p>
          <a:p>
            <a:pPr marL="36512" indent="0"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blood flow to an organ is decreased, vasodilator metabolites accumulate producing vasodilatation which will increase the blood flow to wash the metabolites and remove their effect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l" rtl="0">
              <a:buNone/>
            </a:pP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Local vasoconstrictor substances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36512" indent="0" algn="l" rtl="0">
              <a:buNone/>
            </a:pP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Injured arteries and arterials constrict powerfully due to </a:t>
            </a: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serotonin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release from blood 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platelets</a:t>
            </a:r>
            <a:endParaRPr lang="en-US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l" rtl="0">
              <a:buNone/>
            </a:pP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Local temperature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36512" indent="0" algn="l" rtl="0">
              <a:buNone/>
            </a:pP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Drop in the tissue temperature has a direct V.C. effect.</a:t>
            </a:r>
          </a:p>
          <a:p>
            <a:pPr marL="36512" indent="0" algn="l" rtl="0">
              <a:buNone/>
            </a:pP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Increase in the tissue temperature causes V.D.</a:t>
            </a:r>
          </a:p>
          <a:p>
            <a:pPr marL="36512" indent="0" algn="l" rtl="0">
              <a:buNone/>
            </a:pPr>
            <a:endParaRPr lang="en-US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67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4525963"/>
          </a:xfrm>
        </p:spPr>
        <p:txBody>
          <a:bodyPr/>
          <a:lstStyle/>
          <a:p>
            <a:pPr marL="36512" indent="0" algn="l" rtl="0">
              <a:buNone/>
            </a:pP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Substances released by the endothelium 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6512" indent="0" algn="l" rtl="0">
              <a:buNone/>
            </a:pPr>
            <a:endParaRPr lang="en-US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l" rtl="0">
              <a:buNone/>
            </a:pP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A-Thromboxane A2 and Prostacyclin:</a:t>
            </a:r>
          </a:p>
          <a:p>
            <a:pPr marL="36512" indent="0" algn="l" rtl="0"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Both are formed from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archadionic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acid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cyclooxygenase enzyme.</a:t>
            </a:r>
          </a:p>
          <a:p>
            <a:pPr marL="36512" indent="0" algn="l" rtl="0">
              <a:buNone/>
            </a:pP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Prostacyclin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released from endothelium, causes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VD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inhibition of platelets aggregation.</a:t>
            </a:r>
          </a:p>
          <a:p>
            <a:pPr marL="36512" indent="0" algn="l" rtl="0">
              <a:buNone/>
            </a:pP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Thromboxane 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A2: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released from platelets and  cause VC and increase  platelet aggregation.</a:t>
            </a:r>
          </a:p>
          <a:p>
            <a:pPr marL="36512" indent="0" algn="l" rtl="0">
              <a:buNone/>
            </a:pP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-The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substances are in balance with each other in control of vascular diameter and platelet plug formation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512" indent="0" algn="l" rtl="0">
              <a:buNone/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l" rtl="0"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B-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Endothelins</a:t>
            </a:r>
            <a:endParaRPr lang="en-US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l" rtl="0">
              <a:buNone/>
            </a:pP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-Three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are now known, each is a polypeptide (21 amino acid) formed in the endothelial cells.</a:t>
            </a:r>
          </a:p>
          <a:p>
            <a:pPr marL="36512" indent="0" algn="l" rtl="0">
              <a:buNone/>
            </a:pP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-Released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stretching the vessels.</a:t>
            </a:r>
          </a:p>
          <a:p>
            <a:pPr marL="36512" indent="0" algn="l" rtl="0">
              <a:buNone/>
            </a:pP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-It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potent V.C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512" indent="0" algn="l" rtl="0">
              <a:buNone/>
            </a:pP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Actions:</a:t>
            </a:r>
          </a:p>
          <a:p>
            <a:pPr marL="36512" indent="0" algn="l" rtl="0"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•Positive inotropic effect on cardiac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muscle and Vasoconstriction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coronaries.</a:t>
            </a:r>
          </a:p>
          <a:p>
            <a:pPr marL="36512" indent="0" algn="l" rtl="0">
              <a:buNone/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l" rtl="0">
              <a:buNone/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l" rtl="0">
              <a:buNone/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l" rtl="0">
              <a:buNone/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87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640960" cy="4525963"/>
          </a:xfrm>
        </p:spPr>
        <p:txBody>
          <a:bodyPr/>
          <a:lstStyle/>
          <a:p>
            <a:pPr marL="36512" lvl="0" indent="0" algn="l" rtl="0">
              <a:buClr>
                <a:srgbClr val="6EA0B0"/>
              </a:buClr>
              <a:buNone/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lvl="0" indent="0" algn="l" rtl="0">
              <a:buClr>
                <a:srgbClr val="6EA0B0"/>
              </a:buClr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C- 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Endothelium-derived-relaxing factor (EDRF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36512" lvl="0" indent="0" algn="l" rtl="0">
              <a:buClr>
                <a:srgbClr val="6EA0B0"/>
              </a:buClr>
              <a:buNone/>
            </a:pPr>
            <a:endParaRPr lang="en-US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lvl="0" indent="0" algn="l" rtl="0">
              <a:buClr>
                <a:srgbClr val="6EA0B0"/>
              </a:buClr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It is identified as nitric oxide (NO) and synthesized from  arginine amino acid.</a:t>
            </a:r>
          </a:p>
          <a:p>
            <a:pPr marL="36512" lvl="0" indent="0" algn="l" rtl="0">
              <a:buClr>
                <a:srgbClr val="6EA0B0"/>
              </a:buClr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•  It increases cGMP → vasodilation.</a:t>
            </a:r>
          </a:p>
          <a:p>
            <a:pPr marL="36512" lvl="0" indent="0" algn="l" rtl="0">
              <a:buClr>
                <a:srgbClr val="6EA0B0"/>
              </a:buClr>
              <a:buNone/>
            </a:pP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released by endothelium under the effect of bradykinin, substance P, vasoactive intestinal peptide (VIP) as a mediator for their vasodilator effects.</a:t>
            </a:r>
          </a:p>
          <a:p>
            <a:pPr marL="36512" lvl="0" indent="0" algn="l" rtl="0">
              <a:buClr>
                <a:srgbClr val="6EA0B0"/>
              </a:buClr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 deficiency as in cases of endothelium injury → loss of its vasodilator effect and the vasoconstrictors as thromboxane A2 becomes predominant causing vasoconstriction, atherosclerosis,  hypertension and impotence (failure of erection by VD in male genital organs).</a:t>
            </a:r>
          </a:p>
          <a:p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4149080"/>
            <a:ext cx="6120680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533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568952" cy="4525963"/>
          </a:xfrm>
        </p:spPr>
        <p:txBody>
          <a:bodyPr/>
          <a:lstStyle/>
          <a:p>
            <a:pPr marL="36512" indent="0" algn="l" rtl="0">
              <a:buNone/>
            </a:pPr>
            <a:r>
              <a:rPr lang="en-US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Central (or systemic) regulation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l" rtl="0">
              <a:buNone/>
            </a:pPr>
            <a:r>
              <a:rPr lang="en-US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Neuronal Regulatory Mechanisms</a:t>
            </a:r>
          </a:p>
          <a:p>
            <a:pPr marL="36512" indent="0" algn="l" rtl="0"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6512" indent="0" algn="l" rtl="0">
              <a:buNone/>
            </a:pPr>
            <a:r>
              <a:rPr lang="en-US" sz="2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 Vasoconstrictor </a:t>
            </a:r>
            <a:r>
              <a:rPr lang="en-US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fibers (V.C</a:t>
            </a:r>
            <a:r>
              <a:rPr lang="en-US" sz="2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r>
              <a:rPr lang="en-US" sz="20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6512" indent="0" algn="l" rtl="0">
              <a:buNone/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l" rtl="0">
              <a:buNone/>
            </a:pPr>
            <a:r>
              <a:rPr lang="en-US" sz="20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Sympathetic V.C.: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l" rtl="0">
              <a:buNone/>
            </a:pP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-The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sympathetic noradrenergic fibers arise from the lateral horn cells; of the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thoraco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-lumbar segments of the spinal cord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l" rtl="0">
              <a:buNone/>
            </a:pP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-They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discharge continuously,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leading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000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generalized partial vasoconstriction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which is called sympathetic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vasoconstrictor tone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512" indent="0" algn="l" rtl="0">
              <a:buNone/>
            </a:pPr>
            <a:r>
              <a:rPr lang="en-US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l" rtl="0">
              <a:buNone/>
            </a:pPr>
            <a:r>
              <a:rPr lang="en-US" sz="20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Parasympathetic vasoconstrictor fibers: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l" rtl="0">
              <a:buNone/>
            </a:pP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-No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vasoconstrictor parasympathetic fibers are known</a:t>
            </a:r>
          </a:p>
          <a:p>
            <a:pPr marL="36512" indent="0" algn="l" rtl="0">
              <a:buNone/>
            </a:pP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-Parasympathetic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stimulation to the heart causes 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coronary vasoconstriction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decreasing the metabolic activity and elevation of O</a:t>
            </a:r>
            <a:r>
              <a:rPr lang="en-US" sz="20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tension, together with decreasing metabolites which lead to coronary vasoconstriction.</a:t>
            </a:r>
          </a:p>
          <a:p>
            <a:pPr marL="36512" indent="0" algn="l" rtl="0">
              <a:buNone/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664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4525963"/>
          </a:xfrm>
        </p:spPr>
        <p:txBody>
          <a:bodyPr/>
          <a:lstStyle/>
          <a:p>
            <a:pPr marL="36512" indent="0" algn="l" rtl="0">
              <a:buNone/>
            </a:pPr>
            <a:r>
              <a:rPr lang="en-US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 Vasodilator fibers (V.D.):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l" rtl="0">
              <a:buNone/>
            </a:pPr>
            <a:r>
              <a:rPr lang="en-US" sz="20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 Sympathetic vasodilator fibers: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l" rtl="0">
              <a:buNone/>
            </a:pP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-All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sympathetic innervations to blood vessels cause V.C.  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except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in:</a:t>
            </a:r>
          </a:p>
          <a:p>
            <a:pPr marL="36512" indent="0" algn="l" rtl="0">
              <a:buNone/>
            </a:pPr>
            <a:r>
              <a:rPr lang="en-US" sz="20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i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Coronary vessels</a:t>
            </a:r>
            <a:r>
              <a:rPr lang="en-US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l" rtl="0">
              <a:buNone/>
            </a:pP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occurs indirectly by increasing heart rate and the metabolic activity of the heart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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en-US" sz="20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tension and accumulation of metabolites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VD (metabolic theory of autoregulation). </a:t>
            </a:r>
          </a:p>
          <a:p>
            <a:pPr marL="36512" indent="0" algn="l" rtl="0">
              <a:buNone/>
            </a:pPr>
            <a:r>
              <a:rPr lang="en-US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ii) Skeletal muscles: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l" rtl="0">
              <a:buNone/>
            </a:pP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-The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sympathetic (V.D.) fibers are cholinergic (secrete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acetylcholine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6512" indent="0" algn="l" rtl="0">
              <a:buNone/>
            </a:pP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-They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 to operate and dilate the skeletal muscle blood vessels even before the start of the exercise and so help to increase the skeletal muscle blood flow during exercise.</a:t>
            </a:r>
          </a:p>
          <a:p>
            <a:pPr marL="36512" indent="0" algn="l" rtl="0">
              <a:buNone/>
            </a:pP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-This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 can be activated by sudden strong emotions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widespread vasodilatation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severe hypotension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brain ischemia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syncope. </a:t>
            </a:r>
            <a:r>
              <a:rPr lang="en-US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l" rtl="0">
              <a:buNone/>
            </a:pPr>
            <a:r>
              <a:rPr lang="en-US" sz="20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(iii) The splanchnic areas: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l" rtl="0">
              <a:buNone/>
            </a:pP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-The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blood vessels of these areas are richer in (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adrenergic receptors than (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receptors, and (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receptors in turn produce 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vasodilatation.</a:t>
            </a:r>
          </a:p>
          <a:p>
            <a:pPr marL="36512" indent="0" algn="l" rtl="0">
              <a:buNone/>
            </a:pPr>
            <a:r>
              <a:rPr lang="en-US" sz="20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(iv) Sweat glands: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l" rtl="0">
              <a:buNone/>
            </a:pPr>
            <a:r>
              <a:rPr lang="en-US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Sympathetic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cholinergic VD fibers supply blood vessels of the sweat glands. </a:t>
            </a:r>
          </a:p>
          <a:p>
            <a:pPr marL="36512" indent="0" algn="l" rtl="0">
              <a:buNone/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635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4525963"/>
          </a:xfrm>
        </p:spPr>
        <p:txBody>
          <a:bodyPr/>
          <a:lstStyle/>
          <a:p>
            <a:pPr marL="36512" indent="0" algn="l" rtl="0">
              <a:buNone/>
            </a:pPr>
            <a:r>
              <a:rPr lang="en-US" sz="24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 Parasympathetic vasodilator fibers: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l" rtl="0"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-The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parasympathetic fibers which are definitely vasodilator are those which supply the 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genital organs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(sacral out-flow).</a:t>
            </a:r>
          </a:p>
          <a:p>
            <a:pPr marL="36512" indent="0" algn="l" rtl="0">
              <a:buNone/>
            </a:pP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l" rtl="0">
              <a:buNone/>
            </a:pPr>
            <a:r>
              <a:rPr lang="en-US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(c)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Antidromic</a:t>
            </a:r>
            <a:r>
              <a:rPr lang="en-US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vasodilator impulses: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l" rtl="0"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-When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pain receptors are stimulated by pain stimuli, (e.g. inflammation or scratching the skin with a pin) produces 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dilatation of the adjacent blood vessels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36512" indent="0" algn="l" rtl="0"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Mechanism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local axon reflex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Stimulation of pain receptors initiates impulses travel along sensory nerve fibers toward CNS until they reach a branch, they travel a long it (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anti-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dromically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Local axon reflex doesn’t involve the CNS.</a:t>
            </a:r>
          </a:p>
          <a:p>
            <a:pPr marL="36512" indent="0" algn="l" rtl="0"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When they reach the arterioles, cause releasing of 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Substance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which has a vasodilator effect on the arterioles  thus the area of inflammation become red (flare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l" rtl="0"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6512" indent="0" algn="l" rtl="0">
              <a:buNone/>
            </a:pP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l" rtl="0">
              <a:buNone/>
            </a:pP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l" rtl="0">
              <a:buNone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284347"/>
      </p:ext>
    </p:extLst>
  </p:cSld>
  <p:clrMapOvr>
    <a:masterClrMapping/>
  </p:clrMapOvr>
</p:sld>
</file>

<file path=ppt/theme/theme1.xml><?xml version="1.0" encoding="utf-8"?>
<a:theme xmlns:a="http://schemas.openxmlformats.org/drawingml/2006/main" name="تقنية">
  <a:themeElements>
    <a:clrScheme name="تقنية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487</TotalTime>
  <Words>1277</Words>
  <Application>Microsoft Office PowerPoint</Application>
  <PresentationFormat>On-screen Show (4:3)</PresentationFormat>
  <Paragraphs>151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Franklin Gothic Book</vt:lpstr>
      <vt:lpstr>Simplified Arabic</vt:lpstr>
      <vt:lpstr>Symbol</vt:lpstr>
      <vt:lpstr>Tahoma</vt:lpstr>
      <vt:lpstr>Times New Roman</vt:lpstr>
      <vt:lpstr>Wingdings 2</vt:lpstr>
      <vt:lpstr>تقنية</vt:lpstr>
      <vt:lpstr>  Vascular Physiology Regulation of diameter of arteriols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CARDIAC CYCLE</dc:title>
  <dc:creator>Dr.Waleed R. Ezzat</dc:creator>
  <cp:lastModifiedBy>Dr.Shareef Mansour</cp:lastModifiedBy>
  <cp:revision>70</cp:revision>
  <dcterms:created xsi:type="dcterms:W3CDTF">2018-04-21T22:12:54Z</dcterms:created>
  <dcterms:modified xsi:type="dcterms:W3CDTF">2023-05-23T05:31:05Z</dcterms:modified>
</cp:coreProperties>
</file>