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15" r:id="rId4"/>
    <p:sldId id="258" r:id="rId5"/>
    <p:sldId id="314" r:id="rId6"/>
    <p:sldId id="259" r:id="rId7"/>
    <p:sldId id="286" r:id="rId8"/>
    <p:sldId id="260" r:id="rId9"/>
    <p:sldId id="287" r:id="rId10"/>
    <p:sldId id="266" r:id="rId11"/>
    <p:sldId id="261" r:id="rId12"/>
    <p:sldId id="310" r:id="rId13"/>
    <p:sldId id="273" r:id="rId14"/>
    <p:sldId id="274" r:id="rId15"/>
    <p:sldId id="275" r:id="rId16"/>
    <p:sldId id="316" r:id="rId17"/>
    <p:sldId id="276" r:id="rId18"/>
    <p:sldId id="277" r:id="rId19"/>
    <p:sldId id="278" r:id="rId20"/>
    <p:sldId id="280" r:id="rId21"/>
    <p:sldId id="279" r:id="rId22"/>
    <p:sldId id="309" r:id="rId23"/>
    <p:sldId id="313" r:id="rId24"/>
    <p:sldId id="29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47" autoAdjust="0"/>
    <p:restoredTop sz="94660"/>
  </p:normalViewPr>
  <p:slideViewPr>
    <p:cSldViewPr>
      <p:cViewPr varScale="1">
        <p:scale>
          <a:sx n="69" d="100"/>
          <a:sy n="69" d="100"/>
        </p:scale>
        <p:origin x="-4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35F21F5-0614-4E8E-8ED3-3B599654C921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6C6030D-D8AB-4DA9-A1D6-03F98965A7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338752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Introduction to Anesthesia</a:t>
            </a:r>
            <a:r>
              <a:rPr lang="en-US" b="1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definitions and preoperative managements</a:t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A. Safi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609601"/>
            <a:ext cx="3505200" cy="1676400"/>
          </a:xfrm>
        </p:spPr>
        <p:txBody>
          <a:bodyPr/>
          <a:lstStyle/>
          <a:p>
            <a:r>
              <a:rPr lang="ar-JO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ar-JO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ar-JO" dirty="0">
                <a:solidFill>
                  <a:schemeClr val="bg2">
                    <a:lumMod val="75000"/>
                  </a:schemeClr>
                </a:solidFill>
              </a:rPr>
              <a:t>السنة الرابعة / الطب والجراحة </a:t>
            </a:r>
            <a:br>
              <a:rPr lang="ar-JO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ar-JO" dirty="0">
                <a:solidFill>
                  <a:schemeClr val="bg2">
                    <a:lumMod val="75000"/>
                  </a:schemeClr>
                </a:solidFill>
              </a:rPr>
              <a:t>التخدير والانعاش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8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Hypnotic </a:t>
            </a:r>
            <a:r>
              <a:rPr lang="en-US" dirty="0"/>
              <a:t>Inhalational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chemeClr val="bg2">
                    <a:lumMod val="50000"/>
                  </a:schemeClr>
                </a:solidFill>
              </a:rPr>
              <a:t>Inhalational</a:t>
            </a:r>
            <a:r>
              <a:rPr lang="en-US" dirty="0" smtClean="0"/>
              <a:t> : </a:t>
            </a:r>
          </a:p>
          <a:p>
            <a:pPr marL="0" indent="0">
              <a:buNone/>
            </a:pPr>
            <a:r>
              <a:rPr lang="en-US" dirty="0" err="1" smtClean="0"/>
              <a:t>Sevoflurane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         : </a:t>
            </a:r>
            <a:r>
              <a:rPr lang="en-US" dirty="0" err="1" smtClean="0"/>
              <a:t>Isoflurane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         </a:t>
            </a:r>
            <a:r>
              <a:rPr lang="en-US" dirty="0"/>
              <a:t>: </a:t>
            </a:r>
            <a:r>
              <a:rPr lang="en-US" dirty="0" err="1"/>
              <a:t>Halothene</a:t>
            </a:r>
            <a:endParaRPr lang="en-US" dirty="0"/>
          </a:p>
          <a:p>
            <a:r>
              <a:rPr lang="en-US" dirty="0"/>
              <a:t>                    :</a:t>
            </a:r>
            <a:r>
              <a:rPr lang="en-US" dirty="0" err="1" smtClean="0"/>
              <a:t>Desflurane</a:t>
            </a:r>
            <a:endParaRPr lang="en-US" dirty="0" smtClean="0"/>
          </a:p>
          <a:p>
            <a:r>
              <a:rPr lang="en-US" dirty="0" smtClean="0"/>
              <a:t>                    </a:t>
            </a:r>
            <a:r>
              <a:rPr lang="en-US" dirty="0"/>
              <a:t>:</a:t>
            </a:r>
            <a:r>
              <a:rPr lang="en-US" dirty="0" err="1"/>
              <a:t>Eneflurane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I.M: 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ketamine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Rectal site.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94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●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+/-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premedication</a:t>
            </a:r>
            <a:r>
              <a:rPr lang="en-US" dirty="0" smtClean="0"/>
              <a:t>: BNZ </a:t>
            </a:r>
          </a:p>
          <a:p>
            <a:r>
              <a:rPr lang="en-US" dirty="0" smtClean="0"/>
              <a:t>●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+/-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adjuvant drug </a:t>
            </a:r>
            <a:r>
              <a:rPr lang="en-US" dirty="0" smtClean="0"/>
              <a:t>: </a:t>
            </a:r>
          </a:p>
          <a:p>
            <a:r>
              <a:rPr lang="en-US" dirty="0" smtClean="0"/>
              <a:t>Antiemetic ,</a:t>
            </a:r>
          </a:p>
          <a:p>
            <a:r>
              <a:rPr lang="en-US" dirty="0" smtClean="0"/>
              <a:t> Anti acids ,</a:t>
            </a:r>
          </a:p>
          <a:p>
            <a:r>
              <a:rPr lang="en-US" dirty="0" smtClean="0"/>
              <a:t> Anticholinergic ( atropine ,</a:t>
            </a:r>
            <a:r>
              <a:rPr lang="en-US" dirty="0" err="1" smtClean="0"/>
              <a:t>scopalomine</a:t>
            </a:r>
            <a:r>
              <a:rPr lang="en-US" dirty="0" smtClean="0"/>
              <a:t>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83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467600" cy="3611562"/>
          </a:xfrm>
        </p:spPr>
        <p:txBody>
          <a:bodyPr/>
          <a:lstStyle/>
          <a:p>
            <a:r>
              <a:rPr lang="en-US" b="1" i="1" u="sng" dirty="0">
                <a:solidFill>
                  <a:srgbClr val="00B050"/>
                </a:solidFill>
              </a:rPr>
              <a:t>Preoperative </a:t>
            </a:r>
            <a:r>
              <a:rPr lang="en-US" b="1" i="1" u="sng" dirty="0" smtClean="0">
                <a:solidFill>
                  <a:srgbClr val="00B050"/>
                </a:solidFill>
              </a:rPr>
              <a:t>Evaluation</a:t>
            </a:r>
            <a:br>
              <a:rPr lang="en-US" b="1" i="1" u="sng" dirty="0" smtClean="0">
                <a:solidFill>
                  <a:srgbClr val="00B050"/>
                </a:solidFill>
              </a:rPr>
            </a:br>
            <a:r>
              <a:rPr lang="en-US" b="1" i="1" u="sng" dirty="0" smtClean="0">
                <a:solidFill>
                  <a:srgbClr val="00B050"/>
                </a:solidFill>
              </a:rPr>
              <a:t> </a:t>
            </a:r>
            <a:r>
              <a:rPr lang="en-US" b="1" i="1" u="sng" dirty="0">
                <a:solidFill>
                  <a:srgbClr val="00B050"/>
                </a:solidFill>
              </a:rPr>
              <a:t>of </a:t>
            </a:r>
            <a:r>
              <a:rPr lang="en-US" b="1" i="1" u="sng" dirty="0" smtClean="0">
                <a:solidFill>
                  <a:srgbClr val="00B050"/>
                </a:solidFill>
              </a:rPr>
              <a:t> the patients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600"/>
            <a:ext cx="8229600" cy="13255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73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 </a:t>
            </a:r>
            <a:r>
              <a:rPr lang="en-US" b="1" u="sng" dirty="0" smtClean="0">
                <a:solidFill>
                  <a:srgbClr val="00B050"/>
                </a:solidFill>
              </a:rPr>
              <a:t>Preoperative Evaluation </a:t>
            </a:r>
            <a:r>
              <a:rPr lang="en-US" b="1" u="sng" dirty="0">
                <a:solidFill>
                  <a:srgbClr val="00B050"/>
                </a:solidFill>
              </a:rPr>
              <a:t>of </a:t>
            </a:r>
            <a:r>
              <a:rPr lang="en-US" b="1" u="sng" dirty="0" smtClean="0">
                <a:solidFill>
                  <a:srgbClr val="00B050"/>
                </a:solidFill>
              </a:rPr>
              <a:t>patients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TO provide better anesthesia service &amp; prevent  anesthesia complication BY history &amp; physical examination related to anesthesia &amp; any indicated  laboratory tests &amp; imaging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27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762000"/>
          </a:xfrm>
        </p:spPr>
        <p:txBody>
          <a:bodyPr>
            <a:normAutofit/>
          </a:bodyPr>
          <a:lstStyle/>
          <a:p>
            <a:r>
              <a:rPr lang="en-US" b="1" dirty="0"/>
              <a:t>A. History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1- current  problem and operation .</a:t>
            </a:r>
            <a:br>
              <a:rPr lang="en-US" dirty="0"/>
            </a:br>
            <a:r>
              <a:rPr lang="en-US" dirty="0"/>
              <a:t>2- other known </a:t>
            </a:r>
            <a:r>
              <a:rPr lang="en-US" dirty="0" smtClean="0"/>
              <a:t>medical problems(&amp; </a:t>
            </a:r>
            <a:r>
              <a:rPr lang="en-US" dirty="0"/>
              <a:t>smoking) </a:t>
            </a:r>
            <a:br>
              <a:rPr lang="en-US" dirty="0"/>
            </a:br>
            <a:r>
              <a:rPr lang="en-US" dirty="0"/>
              <a:t>3- medication history :</a:t>
            </a:r>
            <a:br>
              <a:rPr lang="en-US" dirty="0"/>
            </a:b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*allergies to drug </a:t>
            </a:r>
            <a:br>
              <a:rPr lang="en-US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* drugs intolerance (N&amp;V) </a:t>
            </a:r>
            <a:br>
              <a:rPr lang="en-US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*present medical therapy (DM &amp; HTN) </a:t>
            </a:r>
            <a:br>
              <a:rPr lang="en-US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* non-therapeutic  drugs( alcohol , tobacco , illicit)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4- previous anesthetic operation( obstetric history &amp; pain history &amp; any complication ) </a:t>
            </a:r>
            <a:br>
              <a:rPr lang="en-US" dirty="0"/>
            </a:br>
            <a:r>
              <a:rPr lang="en-US" dirty="0"/>
              <a:t>5-   family history , S.H, M.H </a:t>
            </a:r>
          </a:p>
        </p:txBody>
      </p:sp>
    </p:spTree>
    <p:extLst>
      <p:ext uri="{BB962C8B-B14F-4D97-AF65-F5344CB8AC3E}">
        <p14:creationId xmlns:p14="http://schemas.microsoft.com/office/powerpoint/2010/main" val="419212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2013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0"/>
            <a:ext cx="6777317" cy="415622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6- Review </a:t>
            </a:r>
            <a:r>
              <a:rPr lang="en-US" sz="2800" dirty="0"/>
              <a:t>of organ </a:t>
            </a:r>
            <a:r>
              <a:rPr lang="en-US" sz="2800" dirty="0" smtClean="0"/>
              <a:t>system:</a:t>
            </a:r>
          </a:p>
          <a:p>
            <a:pPr marL="68580" indent="0">
              <a:buNone/>
            </a:pPr>
            <a:r>
              <a:rPr lang="en-US" sz="2800" dirty="0" smtClean="0"/>
              <a:t>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* general include activity level </a:t>
            </a:r>
            <a:br>
              <a:rPr lang="en-US" sz="2800" dirty="0"/>
            </a:br>
            <a:r>
              <a:rPr lang="en-US" sz="2800" dirty="0"/>
              <a:t>* Resp. &amp; CVS </a:t>
            </a:r>
            <a:br>
              <a:rPr lang="en-US" sz="2800" dirty="0"/>
            </a:br>
            <a:r>
              <a:rPr lang="en-US" sz="2800" dirty="0"/>
              <a:t>*renal &amp; electrolyte imbalance </a:t>
            </a:r>
            <a:br>
              <a:rPr lang="en-US" sz="2800" dirty="0"/>
            </a:br>
            <a:r>
              <a:rPr lang="en-US" sz="2800" dirty="0"/>
              <a:t>*hematology &amp; GI </a:t>
            </a:r>
            <a:br>
              <a:rPr lang="en-US" sz="2800" dirty="0"/>
            </a:br>
            <a:r>
              <a:rPr lang="en-US" sz="2800" dirty="0"/>
              <a:t>*neurological </a:t>
            </a:r>
            <a:r>
              <a:rPr lang="en-US" sz="2800" dirty="0" smtClean="0"/>
              <a:t>,endocrine </a:t>
            </a:r>
            <a:r>
              <a:rPr lang="en-US" sz="2800" dirty="0"/>
              <a:t>, psychiatric </a:t>
            </a:r>
            <a:br>
              <a:rPr lang="en-US" sz="2800" dirty="0"/>
            </a:br>
            <a:r>
              <a:rPr lang="en-US" sz="2800" dirty="0" smtClean="0"/>
              <a:t>*musculoskeletal </a:t>
            </a:r>
            <a:r>
              <a:rPr lang="en-US" sz="2800" dirty="0"/>
              <a:t>&amp; dermatologically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49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9633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0"/>
            <a:ext cx="6777317" cy="4156229"/>
          </a:xfrm>
        </p:spPr>
        <p:txBody>
          <a:bodyPr/>
          <a:lstStyle/>
          <a:p>
            <a:r>
              <a:rPr lang="en-US" dirty="0"/>
              <a:t>7- last oral intake 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Fasting need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clear fluid 2-4 </a:t>
            </a:r>
            <a:r>
              <a:rPr lang="en-US" dirty="0" err="1"/>
              <a:t>hr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        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breast milk 4 </a:t>
            </a:r>
            <a:r>
              <a:rPr lang="en-US" dirty="0" err="1"/>
              <a:t>hr</a:t>
            </a:r>
            <a:r>
              <a:rPr lang="en-US" dirty="0"/>
              <a:t> </a:t>
            </a:r>
            <a:endParaRPr lang="en-US" dirty="0" smtClean="0"/>
          </a:p>
          <a:p>
            <a:pPr marL="68580" indent="0">
              <a:buNone/>
            </a:pP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                    </a:t>
            </a:r>
            <a:r>
              <a:rPr lang="en-US" dirty="0" smtClean="0"/>
              <a:t> </a:t>
            </a:r>
            <a:r>
              <a:rPr lang="en-US" dirty="0"/>
              <a:t>infant formula 6 </a:t>
            </a:r>
            <a:r>
              <a:rPr lang="en-US" dirty="0" err="1"/>
              <a:t>hr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        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light meal 6 </a:t>
            </a:r>
            <a:r>
              <a:rPr lang="en-US" dirty="0" err="1"/>
              <a:t>hr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         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heavy meal &gt; 8 </a:t>
            </a:r>
            <a:r>
              <a:rPr lang="en-US" dirty="0" err="1"/>
              <a:t>hr</a:t>
            </a:r>
            <a:r>
              <a:rPr lang="en-US" dirty="0"/>
              <a:t> ,</a:t>
            </a:r>
          </a:p>
          <a:p>
            <a:pPr marL="0" indent="0">
              <a:buNone/>
            </a:pPr>
            <a:r>
              <a:rPr lang="en-US" dirty="0"/>
              <a:t>                   elective surgery 12-24 </a:t>
            </a:r>
            <a:r>
              <a:rPr lang="en-US" dirty="0" err="1"/>
              <a:t>hr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70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☺Smoking Stop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>☼  &gt; 4-6 </a:t>
            </a:r>
            <a:r>
              <a:rPr lang="en-US" dirty="0" err="1"/>
              <a:t>hr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decrease </a:t>
            </a:r>
            <a:r>
              <a:rPr lang="en-US" dirty="0" err="1"/>
              <a:t>carboxyHb</a:t>
            </a:r>
            <a:r>
              <a:rPr lang="en-US" dirty="0"/>
              <a:t> </a:t>
            </a:r>
            <a:r>
              <a:rPr lang="ar-JO" dirty="0"/>
              <a:t/>
            </a:r>
            <a:br>
              <a:rPr lang="ar-JO" dirty="0"/>
            </a:br>
            <a:r>
              <a:rPr lang="en-US" dirty="0"/>
              <a:t>☼  &gt; 12-24 </a:t>
            </a:r>
            <a:r>
              <a:rPr lang="en-US" dirty="0" err="1"/>
              <a:t>hr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decrease </a:t>
            </a:r>
            <a:r>
              <a:rPr lang="en-US" dirty="0" err="1"/>
              <a:t>nicotin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nicotin</a:t>
            </a:r>
            <a:r>
              <a:rPr lang="en-US" dirty="0"/>
              <a:t> is </a:t>
            </a:r>
            <a:r>
              <a:rPr lang="en-US" dirty="0" err="1" smtClean="0"/>
              <a:t>sympathomemtic</a:t>
            </a:r>
            <a:r>
              <a:rPr lang="en-US" dirty="0" smtClean="0"/>
              <a:t> </a:t>
            </a:r>
            <a:r>
              <a:rPr lang="en-US" dirty="0"/>
              <a:t>and ꜛꜛ coronary vasoconstriction </a:t>
            </a:r>
            <a:br>
              <a:rPr lang="en-US" dirty="0"/>
            </a:br>
            <a:r>
              <a:rPr lang="en-US" dirty="0"/>
              <a:t>☼ &gt; 6-8 weeks normalize M.C.F </a:t>
            </a:r>
            <a:br>
              <a:rPr lang="en-US" dirty="0"/>
            </a:br>
            <a:r>
              <a:rPr lang="en-US" dirty="0"/>
              <a:t>☼ &gt; 2-3 month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normalize pulmonary function </a:t>
            </a:r>
            <a:br>
              <a:rPr lang="en-US" dirty="0"/>
            </a:br>
            <a:r>
              <a:rPr lang="en-US" dirty="0"/>
              <a:t>☼ &gt; 6 month -1year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return to non-smoker lung</a:t>
            </a:r>
          </a:p>
        </p:txBody>
      </p:sp>
    </p:spTree>
    <p:extLst>
      <p:ext uri="{BB962C8B-B14F-4D97-AF65-F5344CB8AC3E}">
        <p14:creationId xmlns:p14="http://schemas.microsoft.com/office/powerpoint/2010/main" val="407780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57200"/>
            <a:ext cx="7024744" cy="990600"/>
          </a:xfrm>
        </p:spPr>
        <p:txBody>
          <a:bodyPr/>
          <a:lstStyle/>
          <a:p>
            <a:r>
              <a:rPr lang="en-US" b="1" dirty="0"/>
              <a:t>B. physical examination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6777317" cy="4648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>1- vital sign and general examination </a:t>
            </a:r>
            <a:br>
              <a:rPr lang="en-US" dirty="0"/>
            </a:br>
            <a:r>
              <a:rPr lang="en-US" dirty="0"/>
              <a:t>2- airway assessment (LEMON )</a:t>
            </a:r>
            <a:br>
              <a:rPr lang="en-US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>
                <a:solidFill>
                  <a:srgbClr val="C00000"/>
                </a:solidFill>
              </a:rPr>
              <a:t>L</a:t>
            </a:r>
            <a:r>
              <a:rPr lang="en-US" dirty="0">
                <a:solidFill>
                  <a:srgbClr val="C00000"/>
                </a:solidFill>
              </a:rPr>
              <a:t>  look 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  </a:t>
            </a:r>
            <a:r>
              <a:rPr lang="en-US" dirty="0" smtClean="0">
                <a:solidFill>
                  <a:srgbClr val="C00000"/>
                </a:solidFill>
              </a:rPr>
              <a:t>examine </a:t>
            </a: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M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mallampati</a:t>
            </a: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O</a:t>
            </a:r>
            <a:r>
              <a:rPr lang="en-US" dirty="0">
                <a:solidFill>
                  <a:srgbClr val="C00000"/>
                </a:solidFill>
              </a:rPr>
              <a:t> central trachea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C00000"/>
                </a:solidFill>
              </a:rPr>
              <a:t>  neck mobility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3- heart ( HR , B.P , S1 &amp; S2 , PULSE )</a:t>
            </a:r>
            <a:br>
              <a:rPr lang="en-US" dirty="0"/>
            </a:br>
            <a:r>
              <a:rPr lang="en-US" dirty="0"/>
              <a:t>4- lung ( </a:t>
            </a:r>
            <a:r>
              <a:rPr lang="en-US" dirty="0" smtClean="0"/>
              <a:t>crackles </a:t>
            </a:r>
            <a:r>
              <a:rPr lang="en-US" dirty="0"/>
              <a:t>, wheezing , Resp. rate , dyspnea ) </a:t>
            </a:r>
            <a:br>
              <a:rPr lang="en-US" dirty="0"/>
            </a:br>
            <a:r>
              <a:rPr lang="en-US" dirty="0"/>
              <a:t>5- neurological examination </a:t>
            </a:r>
            <a:br>
              <a:rPr lang="en-US" dirty="0"/>
            </a:br>
            <a:r>
              <a:rPr lang="en-US" dirty="0"/>
              <a:t>6- extremities , </a:t>
            </a:r>
            <a:r>
              <a:rPr lang="en-US" dirty="0" smtClean="0"/>
              <a:t>edema </a:t>
            </a:r>
            <a:r>
              <a:rPr lang="en-US" dirty="0"/>
              <a:t>, deformity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39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C. laboratory evaluation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149465"/>
              </p:ext>
            </p:extLst>
          </p:nvPr>
        </p:nvGraphicFramePr>
        <p:xfrm>
          <a:off x="1143001" y="1676401"/>
          <a:ext cx="6705599" cy="381970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34675"/>
                <a:gridCol w="2235462"/>
                <a:gridCol w="2235462"/>
              </a:tblGrid>
              <a:tr h="34711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Investigation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Sex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Age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4711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Nill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&lt;40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4711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Hb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&lt;40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83584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Hb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JO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Infant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15891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ECG  &amp; blood suger &amp; KFT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40-60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15891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Hb &amp; ECG  &amp; blood suger &amp; KFT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40-60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47113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All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M&amp;F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&gt;60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15891"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ECG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M&gt;40 </a:t>
                      </a:r>
                      <a:br>
                        <a:rPr lang="en-US" sz="1400">
                          <a:effectLst/>
                        </a:rPr>
                      </a:br>
                      <a:r>
                        <a:rPr lang="en-US" sz="1400">
                          <a:effectLst/>
                        </a:rPr>
                        <a:t>F&gt; 50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JO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86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OR,ICU,ER,Pain</a:t>
            </a:r>
            <a:r>
              <a:rPr lang="en-US" b="1" dirty="0" smtClean="0">
                <a:solidFill>
                  <a:srgbClr val="92D050"/>
                </a:solidFill>
              </a:rPr>
              <a:t> </a:t>
            </a:r>
            <a:r>
              <a:rPr lang="en-US" b="1" dirty="0">
                <a:solidFill>
                  <a:srgbClr val="92D050"/>
                </a:solidFill>
              </a:rPr>
              <a:t>M</a:t>
            </a:r>
            <a:r>
              <a:rPr lang="en-US" b="1" dirty="0" smtClean="0">
                <a:solidFill>
                  <a:srgbClr val="92D050"/>
                </a:solidFill>
              </a:rPr>
              <a:t>anagement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rtl="1">
              <a:buNone/>
            </a:pPr>
            <a:r>
              <a:rPr lang="en-US" dirty="0" smtClean="0">
                <a:effectLst/>
              </a:rPr>
              <a:t>	 </a:t>
            </a:r>
            <a:r>
              <a:rPr lang="en-US" dirty="0"/>
              <a:t> </a:t>
            </a:r>
            <a:r>
              <a:rPr lang="ar-JO" dirty="0"/>
              <a:t> 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*Definitions: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smtClean="0"/>
              <a:t>1</a:t>
            </a:r>
            <a:r>
              <a:rPr lang="en-US" b="1" dirty="0" smtClean="0"/>
              <a:t>.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b="1" dirty="0" smtClean="0">
                <a:solidFill>
                  <a:srgbClr val="FF0000"/>
                </a:solidFill>
              </a:rPr>
              <a:t>onsciousness</a:t>
            </a:r>
            <a:r>
              <a:rPr lang="en-US" dirty="0"/>
              <a:t>:  Awareness and  orientation of surrounding </a:t>
            </a:r>
          </a:p>
          <a:p>
            <a:r>
              <a:rPr lang="en-US" dirty="0" smtClean="0"/>
              <a:t>2.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naesthesia</a:t>
            </a:r>
            <a:r>
              <a:rPr lang="en-US" dirty="0"/>
              <a:t>: Loss sensation and feeling </a:t>
            </a:r>
          </a:p>
          <a:p>
            <a:r>
              <a:rPr lang="en-US" dirty="0"/>
              <a:t>-locally :local </a:t>
            </a:r>
            <a:r>
              <a:rPr lang="en-US" dirty="0" smtClean="0"/>
              <a:t>anesthesia </a:t>
            </a:r>
            <a:endParaRPr lang="en-US" dirty="0"/>
          </a:p>
          <a:p>
            <a:r>
              <a:rPr lang="en-US" dirty="0"/>
              <a:t>-to region of the body :regional A</a:t>
            </a:r>
          </a:p>
          <a:p>
            <a:r>
              <a:rPr lang="en-US" dirty="0"/>
              <a:t>-generally</a:t>
            </a:r>
            <a:r>
              <a:rPr lang="en-US" dirty="0" smtClean="0"/>
              <a:t>: general  </a:t>
            </a:r>
            <a:r>
              <a:rPr lang="en-US" dirty="0"/>
              <a:t>A </a:t>
            </a:r>
          </a:p>
          <a:p>
            <a:r>
              <a:rPr lang="en-US" dirty="0"/>
              <a:t>-(NEW)monitor </a:t>
            </a:r>
            <a:r>
              <a:rPr lang="en-US" dirty="0" smtClean="0"/>
              <a:t>anesthesia care </a:t>
            </a:r>
            <a:r>
              <a:rPr lang="en-US" dirty="0"/>
              <a:t>:</a:t>
            </a:r>
            <a:r>
              <a:rPr lang="en-US"/>
              <a:t>supplement </a:t>
            </a:r>
            <a:r>
              <a:rPr lang="en-US" smtClean="0"/>
              <a:t> O2 and </a:t>
            </a:r>
            <a:r>
              <a:rPr lang="en-US" dirty="0"/>
              <a:t>sedation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25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</a:t>
            </a:r>
            <a:r>
              <a:rPr lang="en-US" dirty="0"/>
              <a:t>patient know to have disease do investigation </a:t>
            </a:r>
            <a:r>
              <a:rPr lang="en-US" dirty="0" smtClean="0"/>
              <a:t>according </a:t>
            </a:r>
            <a:r>
              <a:rPr lang="en-US" dirty="0"/>
              <a:t>to </a:t>
            </a:r>
            <a:r>
              <a:rPr lang="en-US" dirty="0" smtClean="0"/>
              <a:t>disease</a:t>
            </a:r>
          </a:p>
          <a:p>
            <a:r>
              <a:rPr lang="en-US" dirty="0" smtClean="0"/>
              <a:t> </a:t>
            </a:r>
            <a:r>
              <a:rPr lang="en-US" dirty="0"/>
              <a:t>ex. Thyroid </a:t>
            </a:r>
            <a:r>
              <a:rPr lang="en-US" dirty="0" err="1"/>
              <a:t>pt</a:t>
            </a:r>
            <a:r>
              <a:rPr lang="en-US" dirty="0"/>
              <a:t> do T3 ,T4 ,</a:t>
            </a:r>
            <a:r>
              <a:rPr lang="en-US" dirty="0" smtClean="0"/>
              <a:t>TSH</a:t>
            </a:r>
          </a:p>
          <a:p>
            <a:r>
              <a:rPr lang="en-US" dirty="0" smtClean="0"/>
              <a:t>D.M Glucose 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334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D. ASA classification to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I   Normal healthy </a:t>
            </a:r>
            <a:r>
              <a:rPr lang="en-US" dirty="0" err="1"/>
              <a:t>pt</a:t>
            </a: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>II  Mild systemic disease with no limitation  </a:t>
            </a:r>
            <a:br>
              <a:rPr lang="en-US" dirty="0"/>
            </a:br>
            <a:r>
              <a:rPr lang="en-US" dirty="0"/>
              <a:t>III  sever systemic disease with function limitation </a:t>
            </a:r>
            <a:br>
              <a:rPr lang="en-US" dirty="0"/>
            </a:br>
            <a:r>
              <a:rPr lang="en-US" dirty="0"/>
              <a:t>IV  sever systemic disease with life threat </a:t>
            </a:r>
            <a:br>
              <a:rPr lang="en-US" dirty="0"/>
            </a:br>
            <a:r>
              <a:rPr lang="en-US" dirty="0"/>
              <a:t>V   </a:t>
            </a:r>
            <a:r>
              <a:rPr lang="en-US" dirty="0" err="1"/>
              <a:t>pt</a:t>
            </a:r>
            <a:r>
              <a:rPr lang="en-US" dirty="0"/>
              <a:t> not expected to live &gt; 24 </a:t>
            </a:r>
            <a:r>
              <a:rPr lang="en-US" dirty="0" err="1"/>
              <a:t>hr</a:t>
            </a:r>
            <a:r>
              <a:rPr lang="en-US" dirty="0"/>
              <a:t> ( acidosis , hypothermia ) </a:t>
            </a:r>
            <a:br>
              <a:rPr lang="en-US" dirty="0"/>
            </a:br>
            <a:r>
              <a:rPr lang="en-US" dirty="0"/>
              <a:t>VI  brain death </a:t>
            </a:r>
            <a:r>
              <a:rPr lang="en-US" dirty="0" smtClean="0"/>
              <a:t>patient  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C00000"/>
                </a:solidFill>
              </a:rPr>
              <a:t>VII if operation is an emergency – 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68580" indent="0">
              <a:buNone/>
            </a:pP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                 ASA </a:t>
            </a:r>
            <a:r>
              <a:rPr lang="en-US" b="1" dirty="0">
                <a:solidFill>
                  <a:srgbClr val="C00000"/>
                </a:solidFill>
              </a:rPr>
              <a:t>followed </a:t>
            </a:r>
            <a:r>
              <a:rPr lang="en-US" b="1" dirty="0" smtClean="0">
                <a:solidFill>
                  <a:srgbClr val="C00000"/>
                </a:solidFill>
              </a:rPr>
              <a:t>by ( </a:t>
            </a:r>
            <a:r>
              <a:rPr lang="en-US" b="1" dirty="0">
                <a:solidFill>
                  <a:srgbClr val="C00000"/>
                </a:solidFill>
              </a:rPr>
              <a:t>E 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1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1484864"/>
          </a:xfrm>
        </p:spPr>
        <p:txBody>
          <a:bodyPr>
            <a:normAutofit/>
          </a:bodyPr>
          <a:lstStyle/>
          <a:p>
            <a:r>
              <a:rPr lang="en-US" u="sng" dirty="0" smtClean="0"/>
              <a:t>√ </a:t>
            </a:r>
            <a:r>
              <a:rPr lang="en-US" b="1" u="sng" dirty="0" smtClean="0"/>
              <a:t>Increase risk of morbidity &amp; mortality in anesthesia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1533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♥    Age &gt; 70 </a:t>
            </a:r>
            <a:br>
              <a:rPr lang="en-US" sz="2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♥    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  <a:t>smoking 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sz="2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♥    MI &lt; 6 months OR unstable angina 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  <a:t>within 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3 m ♥     pulmonary edema &lt; 1 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  <a:t>week</a:t>
            </a:r>
          </a:p>
          <a:p>
            <a:pPr marL="0" indent="0">
              <a:buNone/>
            </a:pP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sz="2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♥   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</a:rPr>
              <a:t>Hb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 &lt; 10 g/dl </a:t>
            </a:r>
            <a:br>
              <a:rPr lang="en-US" sz="2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♥    urea &gt; 20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</a:rPr>
              <a:t>mmol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/L &amp; dehydration </a:t>
            </a:r>
            <a:br>
              <a:rPr lang="en-US" sz="2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♥    Wt. 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  <a:t>loss &gt; 10% in 1 month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  <a:t>♥    severe 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</a:rPr>
              <a:t>medical illness 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  <a:t>,also sepsis  , emergency , major operation  </a:t>
            </a:r>
            <a:br>
              <a:rPr lang="en-US" sz="2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dirty="0">
                <a:solidFill>
                  <a:schemeClr val="bg2">
                    <a:lumMod val="25000"/>
                  </a:schemeClr>
                </a:solidFill>
              </a:rPr>
            </a:b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94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305800" cy="2514600"/>
          </a:xfrm>
        </p:spPr>
        <p:txBody>
          <a:bodyPr>
            <a:no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RSI </a:t>
            </a:r>
            <a:br>
              <a:rPr lang="en-US" sz="9600" b="1" dirty="0" smtClean="0">
                <a:solidFill>
                  <a:srgbClr val="FF0000"/>
                </a:solidFill>
              </a:rPr>
            </a:br>
            <a:r>
              <a:rPr lang="en-US" sz="4000" b="1" dirty="0" smtClean="0">
                <a:solidFill>
                  <a:srgbClr val="FF0000"/>
                </a:solidFill>
              </a:rPr>
              <a:t>need RAPID Induction and Intubation 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>
            <a:normAutofit fontScale="85000" lnSpcReduction="10000"/>
          </a:bodyPr>
          <a:lstStyle/>
          <a:p>
            <a:pPr marL="0" indent="0" rtl="1">
              <a:buNone/>
            </a:pPr>
            <a:endParaRPr lang="en-US" sz="4400" b="1" dirty="0" smtClean="0"/>
          </a:p>
          <a:p>
            <a:pPr rtl="1"/>
            <a:r>
              <a:rPr lang="en-US" sz="4400" b="1" dirty="0" smtClean="0"/>
              <a:t>Full stomach</a:t>
            </a:r>
            <a:endParaRPr lang="en-US" sz="4400" b="1" dirty="0"/>
          </a:p>
          <a:p>
            <a:pPr rtl="1"/>
            <a:r>
              <a:rPr lang="en-US" sz="4400" b="1" dirty="0"/>
              <a:t>Emergency</a:t>
            </a:r>
          </a:p>
          <a:p>
            <a:pPr rtl="1"/>
            <a:r>
              <a:rPr lang="en-US" sz="4400" b="1" dirty="0"/>
              <a:t>Bleeding </a:t>
            </a:r>
          </a:p>
          <a:p>
            <a:pPr rtl="1"/>
            <a:r>
              <a:rPr lang="en-US" sz="4400" b="1" dirty="0"/>
              <a:t>Obstetric&gt;delay stomach </a:t>
            </a:r>
            <a:r>
              <a:rPr lang="en-US" sz="4400" b="1" dirty="0" smtClean="0"/>
              <a:t>empty.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78513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Thanks, any Q?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Analgesia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: State of freedom from pain </a:t>
            </a:r>
          </a:p>
          <a:p>
            <a:r>
              <a:rPr lang="en-US" dirty="0"/>
              <a:t>4.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Amnesia</a:t>
            </a:r>
            <a:r>
              <a:rPr lang="en-US" dirty="0"/>
              <a:t> : Memory disturbance (anterograde, retrograde)  </a:t>
            </a:r>
          </a:p>
          <a:p>
            <a:r>
              <a:rPr lang="en-US" dirty="0"/>
              <a:t>5.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Anxiolysis</a:t>
            </a:r>
            <a:r>
              <a:rPr lang="en-US" dirty="0"/>
              <a:t> : Reduction of anxiety (fear and stress)</a:t>
            </a:r>
          </a:p>
          <a:p>
            <a:r>
              <a:rPr lang="en-US" dirty="0"/>
              <a:t>6.</a:t>
            </a:r>
            <a:r>
              <a:rPr lang="en-US" b="1" dirty="0">
                <a:solidFill>
                  <a:srgbClr val="FF0000"/>
                </a:solidFill>
              </a:rPr>
              <a:t>vigilance</a:t>
            </a:r>
            <a:r>
              <a:rPr lang="en-US" dirty="0"/>
              <a:t> : The capacity to sustain attention ,concern and safety …….(logo of anesthesia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90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General anesthesia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General </a:t>
            </a:r>
            <a:r>
              <a:rPr lang="en-US" b="1" dirty="0">
                <a:solidFill>
                  <a:srgbClr val="C00000"/>
                </a:solidFill>
              </a:rPr>
              <a:t>anesthesia</a:t>
            </a:r>
            <a:r>
              <a:rPr lang="en-US" b="1">
                <a:solidFill>
                  <a:srgbClr val="C00000"/>
                </a:solidFill>
              </a:rPr>
              <a:t>: </a:t>
            </a:r>
            <a:endParaRPr lang="en-US" b="1" smtClean="0">
              <a:solidFill>
                <a:srgbClr val="C00000"/>
              </a:solidFill>
            </a:endParaRPr>
          </a:p>
          <a:p>
            <a:pPr marL="68580" indent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r>
              <a:rPr lang="en-US" dirty="0"/>
              <a:t>☼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Definition: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/>
              <a:t>An altered physiological state Characterized by: </a:t>
            </a:r>
            <a:br>
              <a:rPr lang="en-US" dirty="0"/>
            </a:br>
            <a:r>
              <a:rPr lang="en-US" dirty="0"/>
              <a:t>- reversible loss of consciousness </a:t>
            </a:r>
            <a:br>
              <a:rPr lang="en-US" dirty="0"/>
            </a:br>
            <a:r>
              <a:rPr lang="en-US" dirty="0"/>
              <a:t>- Analgesia of entire body</a:t>
            </a:r>
          </a:p>
          <a:p>
            <a:r>
              <a:rPr lang="en-US" dirty="0"/>
              <a:t>- Amnesia</a:t>
            </a:r>
            <a:br>
              <a:rPr lang="en-US" dirty="0"/>
            </a:br>
            <a:r>
              <a:rPr lang="en-US" dirty="0"/>
              <a:t>- Some degree of muscle reflex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19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25833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☼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Stage of anesthesia: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62200"/>
            <a:ext cx="6777317" cy="3470429"/>
          </a:xfrm>
        </p:spPr>
        <p:txBody>
          <a:bodyPr>
            <a:normAutofit/>
          </a:bodyPr>
          <a:lstStyle/>
          <a:p>
            <a:r>
              <a:rPr lang="en-US" dirty="0" smtClean="0"/>
              <a:t>I      </a:t>
            </a:r>
            <a:r>
              <a:rPr lang="en-US" dirty="0"/>
              <a:t>amnesia and analgesia </a:t>
            </a:r>
          </a:p>
          <a:p>
            <a:r>
              <a:rPr lang="en-US" dirty="0"/>
              <a:t>II    excitement</a:t>
            </a:r>
          </a:p>
          <a:p>
            <a:r>
              <a:rPr lang="en-US" dirty="0"/>
              <a:t>III   surgical anesthesia → reaction to skin incision disappear </a:t>
            </a:r>
          </a:p>
          <a:p>
            <a:r>
              <a:rPr lang="en-US" dirty="0"/>
              <a:t>IV   medullary depression (over dose) →full respiratory and circulatory support are a must ,otherwise coma and death will ensure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1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♣ </a:t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PHASES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of general anesthesia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☼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Coarse of drug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Giving”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smtClean="0"/>
              <a:t>premedication </a:t>
            </a:r>
            <a:endParaRPr lang="en-US" dirty="0"/>
          </a:p>
          <a:p>
            <a:r>
              <a:rPr lang="en-US" dirty="0"/>
              <a:t>I    .induction </a:t>
            </a:r>
          </a:p>
          <a:p>
            <a:r>
              <a:rPr lang="en-US" dirty="0"/>
              <a:t>II   .</a:t>
            </a:r>
            <a:r>
              <a:rPr lang="en-US" dirty="0" smtClean="0"/>
              <a:t>maintenance   </a:t>
            </a:r>
            <a:endParaRPr lang="en-US" dirty="0"/>
          </a:p>
          <a:p>
            <a:r>
              <a:rPr lang="en-US" dirty="0"/>
              <a:t>III  .emergence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4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2013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PLAN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1524000"/>
            <a:ext cx="3419856" cy="428244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Premedication</a:t>
            </a:r>
            <a:endParaRPr lang="en-US" altLang="en-US" sz="18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Type of anesthesia</a:t>
            </a:r>
            <a:endParaRPr lang="en-US" altLang="en-US" sz="18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General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Airway management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Induction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Maintenance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 err="1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Eergence</a:t>
            </a:r>
            <a:r>
              <a:rPr lang="en-US" altLang="en-US" sz="1800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.</a:t>
            </a:r>
            <a:endParaRPr lang="en-US" altLang="en-US" sz="1800" dirty="0">
              <a:solidFill>
                <a:schemeClr val="accent5">
                  <a:lumMod val="75000"/>
                </a:schemeClr>
              </a:solidFill>
              <a:latin typeface="Verdan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Regional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Technique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Agents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Monitored anesthesia care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Supplemental oxygen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Sedation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5152" y="762000"/>
            <a:ext cx="3419856" cy="504443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Intraoperative management</a:t>
            </a:r>
            <a:endParaRPr lang="en-US" altLang="en-US" sz="18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Monitoring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Positioning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Fluid and blood  managements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Special techniques like central and arterial lines</a:t>
            </a:r>
          </a:p>
          <a:p>
            <a:pPr>
              <a:lnSpc>
                <a:spcPct val="90000"/>
              </a:lnSpc>
            </a:pPr>
            <a:r>
              <a:rPr lang="en-US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Postoperative management</a:t>
            </a:r>
            <a:endParaRPr lang="en-US" altLang="en-US" sz="18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Pain control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Intensive care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Postoperative ventilation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chemeClr val="accent5">
                    <a:lumMod val="75000"/>
                  </a:schemeClr>
                </a:solidFill>
                <a:latin typeface="Verdana" pitchFamily="34" charset="0"/>
              </a:rPr>
              <a:t>Hemodynamic monitoring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57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381000"/>
            <a:ext cx="7024744" cy="762000"/>
          </a:xfrm>
        </p:spPr>
        <p:txBody>
          <a:bodyPr/>
          <a:lstStyle/>
          <a:p>
            <a:r>
              <a:rPr lang="en-US" b="1" dirty="0" smtClean="0"/>
              <a:t>Δ Balanced Anesthesia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Hypnotic drugs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C000"/>
                </a:solidFill>
              </a:rPr>
              <a:t> </a:t>
            </a:r>
          </a:p>
          <a:p>
            <a:r>
              <a:rPr lang="fr-FR" sz="4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Analgesic</a:t>
            </a:r>
            <a:r>
              <a:rPr lang="fr-FR" sz="4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4400" dirty="0" err="1">
                <a:solidFill>
                  <a:schemeClr val="accent1">
                    <a:lumMod val="75000"/>
                  </a:schemeClr>
                </a:solidFill>
              </a:rPr>
              <a:t>drugs</a:t>
            </a:r>
            <a:r>
              <a:rPr lang="fr-FR" sz="44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fr-FR" sz="4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sz="4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4400" dirty="0" err="1" smtClean="0"/>
              <a:t>paracetamol</a:t>
            </a:r>
            <a:r>
              <a:rPr lang="en-US" sz="4400" dirty="0" smtClean="0"/>
              <a:t> </a:t>
            </a:r>
            <a:r>
              <a:rPr lang="en-US" sz="4400" dirty="0"/>
              <a:t>and acetaminophen </a:t>
            </a:r>
          </a:p>
          <a:p>
            <a:r>
              <a:rPr lang="en-US" sz="4400" dirty="0"/>
              <a:t> NSAID</a:t>
            </a:r>
          </a:p>
          <a:p>
            <a:pPr lvl="0"/>
            <a:r>
              <a:rPr lang="en-US" sz="4400" dirty="0"/>
              <a:t>Opioid: morphine </a:t>
            </a:r>
            <a:r>
              <a:rPr lang="en-US" sz="4400" dirty="0" err="1"/>
              <a:t>pethidine</a:t>
            </a:r>
            <a:r>
              <a:rPr lang="en-US" sz="4400" dirty="0"/>
              <a:t> fentanyl</a:t>
            </a:r>
          </a:p>
          <a:p>
            <a:pPr lvl="0"/>
            <a:r>
              <a:rPr lang="en-US" sz="4400" dirty="0"/>
              <a:t>Local anesthetic drug (blocks)</a:t>
            </a:r>
          </a:p>
          <a:p>
            <a:pPr marL="0" indent="0">
              <a:buNone/>
            </a:pPr>
            <a:endParaRPr lang="fr-FR" sz="4400" dirty="0">
              <a:solidFill>
                <a:srgbClr val="FFC000"/>
              </a:solidFill>
            </a:endParaRPr>
          </a:p>
          <a:p>
            <a:r>
              <a:rPr lang="fr-FR" sz="4400" dirty="0" smtClean="0">
                <a:solidFill>
                  <a:schemeClr val="accent1">
                    <a:lumMod val="75000"/>
                  </a:schemeClr>
                </a:solidFill>
              </a:rPr>
              <a:t> +/- </a:t>
            </a:r>
            <a:r>
              <a:rPr lang="fr-FR" sz="4400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fr-FR" sz="4400" dirty="0" smtClean="0">
                <a:solidFill>
                  <a:schemeClr val="accent1">
                    <a:lumMod val="75000"/>
                  </a:schemeClr>
                </a:solidFill>
              </a:rPr>
              <a:t>uscle relaxant </a:t>
            </a:r>
            <a:r>
              <a:rPr lang="fr-FR" sz="4400" dirty="0" err="1" smtClean="0">
                <a:solidFill>
                  <a:schemeClr val="accent1">
                    <a:lumMod val="75000"/>
                  </a:schemeClr>
                </a:solidFill>
              </a:rPr>
              <a:t>drugs</a:t>
            </a:r>
            <a:r>
              <a:rPr lang="fr-FR" sz="44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</a:t>
            </a:r>
            <a:r>
              <a:rPr lang="en-US" sz="4400" dirty="0"/>
              <a:t>- depolarizing muscle relaxant</a:t>
            </a:r>
          </a:p>
          <a:p>
            <a:pPr marL="0" indent="0">
              <a:buNone/>
            </a:pPr>
            <a:r>
              <a:rPr lang="en-US" sz="4400" dirty="0"/>
              <a:t>    </a:t>
            </a:r>
            <a:r>
              <a:rPr lang="en-US" sz="4400" dirty="0" smtClean="0"/>
              <a:t> </a:t>
            </a:r>
            <a:r>
              <a:rPr lang="en-US" sz="4400" dirty="0"/>
              <a:t>-  Non –depolarizing muscle relaxant</a:t>
            </a:r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25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Hypnotic  </a:t>
            </a:r>
            <a:r>
              <a:rPr lang="en-US" b="1" dirty="0"/>
              <a:t>I.V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: </a:t>
            </a:r>
            <a:r>
              <a:rPr lang="en-US" sz="2800" dirty="0" err="1"/>
              <a:t>Propofol</a:t>
            </a:r>
            <a:endParaRPr lang="en-US" sz="2800" dirty="0"/>
          </a:p>
          <a:p>
            <a:r>
              <a:rPr lang="en-US" sz="2800" dirty="0"/>
              <a:t>       : Barbiturate </a:t>
            </a:r>
          </a:p>
          <a:p>
            <a:r>
              <a:rPr lang="en-US" sz="2800" dirty="0"/>
              <a:t>       : Ketamine </a:t>
            </a:r>
          </a:p>
          <a:p>
            <a:r>
              <a:rPr lang="en-US" sz="2800" dirty="0"/>
              <a:t>       : </a:t>
            </a:r>
            <a:r>
              <a:rPr lang="en-US" sz="2800" dirty="0" err="1"/>
              <a:t>Etomidate</a:t>
            </a:r>
            <a:r>
              <a:rPr lang="en-US" sz="2800" dirty="0"/>
              <a:t>  </a:t>
            </a:r>
          </a:p>
          <a:p>
            <a:r>
              <a:rPr lang="en-US" sz="2800" dirty="0"/>
              <a:t>       :  BNZ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6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667</TotalTime>
  <Words>364</Words>
  <Application>Microsoft Office PowerPoint</Application>
  <PresentationFormat>On-screen Show (4:3)</PresentationFormat>
  <Paragraphs>148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Austin</vt:lpstr>
      <vt:lpstr>Introduction to Anesthesia  definitions and preoperative managements  Dr A. Safi</vt:lpstr>
      <vt:lpstr>OR,ICU,ER,Pain Management  </vt:lpstr>
      <vt:lpstr>PowerPoint Presentation</vt:lpstr>
      <vt:lpstr>General anesthesia </vt:lpstr>
      <vt:lpstr>☼ Stage of anesthesia: </vt:lpstr>
      <vt:lpstr>     ♣  PHASES of general anesthesia   </vt:lpstr>
      <vt:lpstr>PLAN</vt:lpstr>
      <vt:lpstr>Δ Balanced Anesthesia</vt:lpstr>
      <vt:lpstr>Hypnotic  I.V</vt:lpstr>
      <vt:lpstr>Hypnotic Inhalational</vt:lpstr>
      <vt:lpstr>PowerPoint Presentation</vt:lpstr>
      <vt:lpstr>Preoperative Evaluation  of  the patients</vt:lpstr>
      <vt:lpstr> Preoperative Evaluation of patients</vt:lpstr>
      <vt:lpstr>A. History review</vt:lpstr>
      <vt:lpstr>PowerPoint Presentation</vt:lpstr>
      <vt:lpstr>PowerPoint Presentation</vt:lpstr>
      <vt:lpstr>☺Smoking Stop</vt:lpstr>
      <vt:lpstr>B. physical examination :</vt:lpstr>
      <vt:lpstr>C. laboratory evaluation  </vt:lpstr>
      <vt:lpstr>PowerPoint Presentation</vt:lpstr>
      <vt:lpstr>D. ASA classification to patient</vt:lpstr>
      <vt:lpstr>√ Increase risk of morbidity &amp; mortality in anesthesia:</vt:lpstr>
      <vt:lpstr>RSI  need RAPID Induction and Intubation .</vt:lpstr>
      <vt:lpstr>Thanks, any Q?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Anaesthesia</dc:title>
  <dc:creator>Safi</dc:creator>
  <cp:lastModifiedBy>Safi</cp:lastModifiedBy>
  <cp:revision>134</cp:revision>
  <dcterms:created xsi:type="dcterms:W3CDTF">2017-10-10T03:19:31Z</dcterms:created>
  <dcterms:modified xsi:type="dcterms:W3CDTF">2018-09-27T06:55:19Z</dcterms:modified>
</cp:coreProperties>
</file>