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6"/>
  </p:notesMasterIdLst>
  <p:sldIdLst>
    <p:sldId id="27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3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64F941-E6EB-483F-82E5-BB5038F191E4}" type="datetimeFigureOut">
              <a:rPr lang="en-US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7C9235-C240-4938-83A9-B0E60FD1FD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0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EE4A5-B435-4BFE-A727-F0A76452D17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1B1E32-536E-4BF4-AAFB-DD9C89BE0422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522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7C9B49-6E0A-4BD6-9194-356045100C6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6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9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4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3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0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1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8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67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6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57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88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3C3084-7EA6-45E1-B0AB-D7555319EB03}" type="datetimeFigureOut">
              <a:rPr lang="en-US" smtClean="0"/>
              <a:pPr>
                <a:defRPr/>
              </a:pPr>
              <a:t>3/27/2022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E094CA-C31A-43D0-AB26-578EFFA5FD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2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f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n-GB" sz="3600" dirty="0"/>
              <a:t>NS2 MODULE </a:t>
            </a:r>
            <a:r>
              <a:rPr lang="en-GB" sz="3600"/>
              <a:t>- Practical</a:t>
            </a:r>
            <a:endParaRPr lang="en-GB" sz="3600" dirty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4292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GB" dirty="0"/>
          </a:p>
          <a:p>
            <a:pPr algn="ctr" eaLnBrk="1" hangingPunct="1">
              <a:buFont typeface="Arial" pitchFamily="34" charset="0"/>
              <a:buNone/>
            </a:pPr>
            <a:endParaRPr lang="en-GB" dirty="0"/>
          </a:p>
          <a:p>
            <a:pPr algn="ctr" eaLnBrk="1" hangingPunct="1">
              <a:buFont typeface="Arial" pitchFamily="34" charset="0"/>
              <a:buNone/>
            </a:pPr>
            <a:endParaRPr lang="en-GB" dirty="0"/>
          </a:p>
          <a:p>
            <a:pPr algn="ctr" eaLnBrk="1" hangingPunct="1">
              <a:buFont typeface="Arial" pitchFamily="34" charset="0"/>
              <a:buNone/>
            </a:pP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Hamed</a:t>
            </a:r>
            <a:r>
              <a:rPr lang="en-GB" dirty="0"/>
              <a:t> Al-</a:t>
            </a:r>
            <a:r>
              <a:rPr lang="en-GB" dirty="0" err="1"/>
              <a:t>Zoubi</a:t>
            </a:r>
            <a:endParaRPr lang="en-GB" dirty="0"/>
          </a:p>
          <a:p>
            <a:pPr algn="ctr" eaLnBrk="1" hangingPunct="1">
              <a:buFont typeface="Arial" pitchFamily="34" charset="0"/>
              <a:buNone/>
            </a:pPr>
            <a:r>
              <a:rPr lang="en-GB" dirty="0"/>
              <a:t>Ass. Prof. of Microbiology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4389120" cy="4389120"/>
          </a:xfrm>
        </p:spPr>
      </p:pic>
      <p:sp>
        <p:nvSpPr>
          <p:cNvPr id="3" name="مربع نص 2"/>
          <p:cNvSpPr txBox="1"/>
          <p:nvPr/>
        </p:nvSpPr>
        <p:spPr>
          <a:xfrm>
            <a:off x="1979712" y="4941168"/>
            <a:ext cx="47525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Live attenuated vaccine of  poliovirus given orally</a:t>
            </a:r>
            <a:endParaRPr lang="ar-JO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2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50157" y="525254"/>
            <a:ext cx="8640763" cy="1008211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3400" b="1" u="sng">
                <a:solidFill>
                  <a:srgbClr val="FF0000"/>
                </a:solidFill>
              </a:rPr>
              <a:t>Poilovirus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GB" sz="3400" b="1">
                <a:solidFill>
                  <a:srgbClr val="FF0000"/>
                </a:solidFill>
              </a:rPr>
              <a:t>What </a:t>
            </a:r>
            <a:r>
              <a:rPr lang="en-GB" sz="3400" b="1" dirty="0">
                <a:solidFill>
                  <a:srgbClr val="FF0000"/>
                </a:solidFill>
              </a:rPr>
              <a:t>is the different between live attenuated and </a:t>
            </a:r>
            <a:r>
              <a:rPr lang="en-GB" sz="3400" b="1" dirty="0" err="1">
                <a:solidFill>
                  <a:srgbClr val="FF0000"/>
                </a:solidFill>
              </a:rPr>
              <a:t>kil</a:t>
            </a:r>
            <a:r>
              <a:rPr lang="en-US" sz="3400" b="1" dirty="0">
                <a:solidFill>
                  <a:srgbClr val="FF0000"/>
                </a:solidFill>
              </a:rPr>
              <a:t>l</a:t>
            </a:r>
            <a:r>
              <a:rPr lang="en-GB" sz="3400" b="1" dirty="0" err="1">
                <a:solidFill>
                  <a:srgbClr val="FF0000"/>
                </a:solidFill>
              </a:rPr>
              <a:t>ed</a:t>
            </a:r>
            <a:r>
              <a:rPr lang="en-GB" sz="3400" b="1" dirty="0">
                <a:solidFill>
                  <a:srgbClr val="FF0000"/>
                </a:solidFill>
              </a:rPr>
              <a:t> vaccine in </a:t>
            </a:r>
            <a:r>
              <a:rPr lang="en-GB" sz="3400" b="1">
                <a:solidFill>
                  <a:srgbClr val="FF0000"/>
                </a:solidFill>
              </a:rPr>
              <a:t>immune </a:t>
            </a:r>
            <a:endParaRPr lang="ar-JO" sz="3400" b="1" dirty="0">
              <a:solidFill>
                <a:srgbClr val="FF0000"/>
              </a:solidFill>
            </a:endParaRPr>
          </a:p>
          <a:p>
            <a:pPr algn="l" eaLnBrk="1" hangingPunct="1">
              <a:buFont typeface="Arial" pitchFamily="34" charset="0"/>
              <a:buNone/>
            </a:pPr>
            <a:r>
              <a:rPr lang="en-GB" sz="3400" b="1" dirty="0">
                <a:solidFill>
                  <a:srgbClr val="FF0000"/>
                </a:solidFill>
              </a:rPr>
              <a:t>system </a:t>
            </a:r>
            <a:r>
              <a:rPr lang="en-GB" sz="3400" b="1" dirty="0" err="1">
                <a:solidFill>
                  <a:srgbClr val="FF0000"/>
                </a:solidFill>
              </a:rPr>
              <a:t>respose</a:t>
            </a:r>
            <a:r>
              <a:rPr lang="en-GB" sz="3400" b="1" dirty="0">
                <a:solidFill>
                  <a:srgbClr val="FF0000"/>
                </a:solidFill>
              </a:rPr>
              <a:t>  </a:t>
            </a:r>
            <a:r>
              <a:rPr lang="en-GB" sz="2000" dirty="0"/>
              <a:t>?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251520" y="1533465"/>
            <a:ext cx="8642323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Line attenuated </a:t>
            </a:r>
            <a:r>
              <a:rPr lang="en-US" sz="2000" b="1" dirty="0">
                <a:solidFill>
                  <a:srgbClr val="FF0000"/>
                </a:solidFill>
              </a:rPr>
              <a:t>(orally)</a:t>
            </a:r>
            <a:r>
              <a:rPr lang="en-US" sz="2000" dirty="0"/>
              <a:t>:give mucosal </a:t>
            </a:r>
            <a:r>
              <a:rPr lang="en-US" sz="2000" dirty="0" err="1"/>
              <a:t>immunnity</a:t>
            </a:r>
            <a:r>
              <a:rPr lang="en-US" sz="2000" dirty="0"/>
              <a:t> </a:t>
            </a:r>
            <a:r>
              <a:rPr lang="en-US" sz="2000" dirty="0">
                <a:solidFill>
                  <a:prstClr val="black"/>
                </a:solidFill>
              </a:rPr>
              <a:t>&gt;&gt; give antibody in mucosal area </a:t>
            </a:r>
            <a:r>
              <a:rPr lang="en-US" sz="2000" dirty="0"/>
              <a:t>. </a:t>
            </a:r>
          </a:p>
          <a:p>
            <a:r>
              <a:rPr lang="en-US" sz="2000" dirty="0"/>
              <a:t>This will be </a:t>
            </a:r>
            <a:r>
              <a:rPr lang="en-US" sz="2000" dirty="0" err="1"/>
              <a:t>screated</a:t>
            </a:r>
            <a:r>
              <a:rPr lang="en-US" sz="2000" dirty="0"/>
              <a:t> in the </a:t>
            </a:r>
            <a:r>
              <a:rPr lang="en-US" sz="2000" dirty="0" err="1"/>
              <a:t>environmemnt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(because the </a:t>
            </a:r>
            <a:r>
              <a:rPr lang="en-US" sz="2000" dirty="0" err="1">
                <a:solidFill>
                  <a:srgbClr val="FF0000"/>
                </a:solidFill>
              </a:rPr>
              <a:t>viruse</a:t>
            </a:r>
            <a:r>
              <a:rPr lang="en-US" sz="2000" dirty="0">
                <a:solidFill>
                  <a:srgbClr val="FF0000"/>
                </a:solidFill>
              </a:rPr>
              <a:t> spread through respiratory aerosol or fecal –oral )</a:t>
            </a:r>
          </a:p>
          <a:p>
            <a:endParaRPr lang="en-US" sz="2000" dirty="0"/>
          </a:p>
          <a:p>
            <a:r>
              <a:rPr lang="en-US" sz="2000" dirty="0"/>
              <a:t>This vaccine excreted with stool </a:t>
            </a:r>
            <a:r>
              <a:rPr lang="en-US" sz="2000"/>
              <a:t>as </a:t>
            </a:r>
            <a:r>
              <a:rPr lang="ar-SA" sz="2000"/>
              <a:t>attenuated </a:t>
            </a:r>
            <a:r>
              <a:rPr lang="en-US" sz="2000"/>
              <a:t>virus </a:t>
            </a:r>
            <a:r>
              <a:rPr lang="en-US" sz="2000" dirty="0"/>
              <a:t>&gt;&gt;</a:t>
            </a:r>
            <a:r>
              <a:rPr lang="en-US" sz="2000" dirty="0" err="1"/>
              <a:t>replacs</a:t>
            </a:r>
            <a:r>
              <a:rPr lang="en-US" sz="2000" dirty="0"/>
              <a:t> the pathogenic </a:t>
            </a:r>
            <a:r>
              <a:rPr lang="en-US" sz="2000" dirty="0" err="1"/>
              <a:t>strian</a:t>
            </a:r>
            <a:r>
              <a:rPr lang="en-US" sz="2000" dirty="0"/>
              <a:t> of virus so may be give health immunity</a:t>
            </a:r>
          </a:p>
          <a:p>
            <a:r>
              <a:rPr lang="en-US" sz="2000" dirty="0"/>
              <a:t>. </a:t>
            </a:r>
          </a:p>
          <a:p>
            <a:pPr algn="r"/>
            <a:r>
              <a:rPr lang="ar-JO" sz="2000" dirty="0"/>
              <a:t>اي ان الفيروس الذي يخرج من الاطفال وينتشر في </a:t>
            </a:r>
            <a:r>
              <a:rPr lang="ar-JO" sz="2000" dirty="0" err="1"/>
              <a:t>البيئه</a:t>
            </a:r>
            <a:r>
              <a:rPr lang="ar-JO" sz="2000" dirty="0"/>
              <a:t> هو الفيروس المضاعف واي شخص </a:t>
            </a:r>
            <a:r>
              <a:rPr lang="ar-JO" sz="2000" dirty="0" err="1"/>
              <a:t>ياخذ</a:t>
            </a:r>
            <a:r>
              <a:rPr lang="ar-JO" sz="2000" dirty="0"/>
              <a:t> هذا الفيروس من البيئة يمكن ان يتكون عنده </a:t>
            </a:r>
            <a:r>
              <a:rPr lang="ar-JO" sz="2000" dirty="0" err="1"/>
              <a:t>مناعه</a:t>
            </a:r>
            <a:r>
              <a:rPr lang="ar-JO" sz="2000" dirty="0"/>
              <a:t>  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Killed</a:t>
            </a:r>
            <a:r>
              <a:rPr lang="en-US" sz="2000" b="1" dirty="0">
                <a:solidFill>
                  <a:srgbClr val="FF0000"/>
                </a:solidFill>
              </a:rPr>
              <a:t>(IM)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000" dirty="0"/>
              <a:t>give systemic immunity.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These vaccine is most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imoprtant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because this virus cause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permenet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paralysis</a:t>
            </a:r>
            <a:r>
              <a:rPr lang="en-US" sz="2000" dirty="0"/>
              <a:t>.</a:t>
            </a:r>
          </a:p>
          <a:p>
            <a:endParaRPr lang="ar-JO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1556792"/>
            <a:ext cx="4846320" cy="341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090"/>
            <a:ext cx="46170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4932040" y="5301208"/>
            <a:ext cx="3960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Clostridium </a:t>
            </a:r>
            <a:r>
              <a:rPr lang="en-US" b="1" dirty="0" err="1">
                <a:solidFill>
                  <a:srgbClr val="FF0000"/>
                </a:solidFill>
              </a:rPr>
              <a:t>botulinum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9512" y="5301208"/>
            <a:ext cx="4320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Clostridium </a:t>
            </a:r>
            <a:r>
              <a:rPr lang="en-US" b="1" dirty="0" err="1">
                <a:solidFill>
                  <a:srgbClr val="FF0000"/>
                </a:solidFill>
              </a:rPr>
              <a:t>tetani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365963" y="6052646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Both G+ and spore forming 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83" y="116632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9" y="2060848"/>
            <a:ext cx="3743325" cy="2667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9512" y="5013176"/>
            <a:ext cx="89644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picture is show canned food with </a:t>
            </a:r>
            <a:r>
              <a:rPr lang="en-US" b="1" dirty="0" err="1">
                <a:solidFill>
                  <a:srgbClr val="FF0000"/>
                </a:solidFill>
              </a:rPr>
              <a:t>C.botulinum</a:t>
            </a:r>
            <a:r>
              <a:rPr lang="en-US" b="1" dirty="0">
                <a:solidFill>
                  <a:srgbClr val="FF0000"/>
                </a:solidFill>
              </a:rPr>
              <a:t>. (this toxin will be fetal for human and toxic )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7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lostridiumBotulinumToxinMechanismFig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8640"/>
            <a:ext cx="4229100" cy="43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9167"/>
          <a:stretch>
            <a:fillRect/>
          </a:stretch>
        </p:blipFill>
        <p:spPr>
          <a:xfrm>
            <a:off x="467544" y="332656"/>
            <a:ext cx="3622675" cy="4105275"/>
          </a:xfrm>
        </p:spPr>
      </p:pic>
      <p:sp>
        <p:nvSpPr>
          <p:cNvPr id="3" name="مربع نص 2"/>
          <p:cNvSpPr txBox="1"/>
          <p:nvPr/>
        </p:nvSpPr>
        <p:spPr>
          <a:xfrm>
            <a:off x="4932040" y="4797152"/>
            <a:ext cx="41044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Inhibition of ACH release at the NMJ &gt;&gt;flaccid paralysis 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3528" y="4797152"/>
            <a:ext cx="396044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altLang="en-US" sz="2000" b="1" dirty="0">
                <a:solidFill>
                  <a:srgbClr val="FF0000"/>
                </a:solidFill>
                <a:latin typeface="Calibri"/>
                <a:cs typeface="+mn-cs"/>
              </a:rPr>
              <a:t>inhibition of the inhibitory neurotransmitter</a:t>
            </a:r>
          </a:p>
          <a:p>
            <a:pPr marL="342900" lvl="0" indent="-342900">
              <a:spcBef>
                <a:spcPct val="20000"/>
              </a:spcBef>
            </a:pPr>
            <a:r>
              <a:rPr lang="en-GB" altLang="en-US" sz="2000" b="1" dirty="0">
                <a:solidFill>
                  <a:srgbClr val="FF0000"/>
                </a:solidFill>
                <a:latin typeface="Calibri"/>
                <a:cs typeface="+mn-cs"/>
              </a:rPr>
              <a:t> gamma </a:t>
            </a:r>
            <a:r>
              <a:rPr lang="en-GB" altLang="en-US" sz="2000" b="1" dirty="0" err="1">
                <a:solidFill>
                  <a:srgbClr val="FF0000"/>
                </a:solidFill>
                <a:latin typeface="Calibri"/>
                <a:cs typeface="+mn-cs"/>
              </a:rPr>
              <a:t>aminobutyric</a:t>
            </a:r>
            <a:r>
              <a:rPr lang="en-GB" altLang="en-US" sz="2000" b="1" dirty="0">
                <a:solidFill>
                  <a:srgbClr val="FF0000"/>
                </a:solidFill>
                <a:latin typeface="Calibri"/>
                <a:cs typeface="+mn-cs"/>
              </a:rPr>
              <a:t> acid (GABA) &gt;&gt; spastic paralysis . </a:t>
            </a:r>
            <a:endParaRPr lang="ar-JO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6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0608"/>
            <a:ext cx="7315200" cy="3840480"/>
          </a:xfrm>
        </p:spPr>
      </p:pic>
      <p:sp>
        <p:nvSpPr>
          <p:cNvPr id="3" name="مربع نص 2"/>
          <p:cNvSpPr txBox="1"/>
          <p:nvPr/>
        </p:nvSpPr>
        <p:spPr>
          <a:xfrm>
            <a:off x="755576" y="4221088"/>
            <a:ext cx="806489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 of  the </a:t>
            </a:r>
            <a:r>
              <a:rPr lang="en-US" b="1" dirty="0" err="1">
                <a:solidFill>
                  <a:srgbClr val="FF0000"/>
                </a:solidFill>
              </a:rPr>
              <a:t>botulinum</a:t>
            </a:r>
            <a:r>
              <a:rPr lang="en-US" b="1" dirty="0">
                <a:solidFill>
                  <a:srgbClr val="FF0000"/>
                </a:solidFill>
              </a:rPr>
              <a:t> toxin to remove the wrinkles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Why </a:t>
            </a:r>
            <a:r>
              <a:rPr lang="en-US" b="1">
                <a:solidFill>
                  <a:srgbClr val="FF0000"/>
                </a:solidFill>
              </a:rPr>
              <a:t>it </a:t>
            </a:r>
            <a:r>
              <a:rPr lang="ar-SA" b="1">
                <a:solidFill>
                  <a:srgbClr val="FF0000"/>
                </a:solidFill>
              </a:rPr>
              <a:t>doesn’t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cause paralysis in this state?</a:t>
            </a:r>
          </a:p>
          <a:p>
            <a:r>
              <a:rPr lang="en-US" dirty="0">
                <a:solidFill>
                  <a:srgbClr val="FF0000"/>
                </a:solidFill>
              </a:rPr>
              <a:t>Because it is used in small amount below the 1 </a:t>
            </a:r>
            <a:r>
              <a:rPr lang="en-US" dirty="0" err="1">
                <a:solidFill>
                  <a:srgbClr val="FF0000"/>
                </a:solidFill>
              </a:rPr>
              <a:t>ng</a:t>
            </a:r>
            <a:r>
              <a:rPr lang="en-US" dirty="0">
                <a:solidFill>
                  <a:srgbClr val="FF0000"/>
                </a:solidFill>
              </a:rPr>
              <a:t> (below the toxic dose)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67544" y="5877272"/>
            <a:ext cx="76328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Toxic dose of </a:t>
            </a:r>
            <a:r>
              <a:rPr lang="en-US" dirty="0" err="1"/>
              <a:t>botulinum</a:t>
            </a:r>
            <a:r>
              <a:rPr lang="en-US" dirty="0"/>
              <a:t> toxin to human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orally is 1 microgram /1KG </a:t>
            </a:r>
          </a:p>
          <a:p>
            <a:r>
              <a:rPr lang="en-US" dirty="0">
                <a:solidFill>
                  <a:prstClr val="black"/>
                </a:solidFill>
              </a:rPr>
              <a:t>Toxic dose of </a:t>
            </a:r>
            <a:r>
              <a:rPr lang="en-US" dirty="0" err="1">
                <a:solidFill>
                  <a:prstClr val="black"/>
                </a:solidFill>
              </a:rPr>
              <a:t>botulinum</a:t>
            </a:r>
            <a:r>
              <a:rPr lang="en-US" dirty="0">
                <a:solidFill>
                  <a:prstClr val="black"/>
                </a:solidFill>
              </a:rPr>
              <a:t> toxin to human </a:t>
            </a:r>
            <a:r>
              <a:rPr lang="en-US" b="1" dirty="0">
                <a:solidFill>
                  <a:srgbClr val="FF0000"/>
                </a:solidFill>
              </a:rPr>
              <a:t>INJECTION  1 </a:t>
            </a:r>
            <a:r>
              <a:rPr lang="en-US" b="1" dirty="0" err="1">
                <a:solidFill>
                  <a:srgbClr val="FF0000"/>
                </a:solidFill>
              </a:rPr>
              <a:t>ng</a:t>
            </a:r>
            <a:r>
              <a:rPr lang="en-US" b="1" dirty="0">
                <a:solidFill>
                  <a:srgbClr val="FF0000"/>
                </a:solidFill>
              </a:rPr>
              <a:t> /kg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0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8588" r="18677" b="13454"/>
          <a:stretch/>
        </p:blipFill>
        <p:spPr>
          <a:xfrm>
            <a:off x="1691680" y="692696"/>
            <a:ext cx="5328592" cy="352839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187624" y="4415174"/>
            <a:ext cx="6814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flaccid paralysis (</a:t>
            </a:r>
            <a:r>
              <a:rPr lang="en-US" b="1" dirty="0" err="1">
                <a:solidFill>
                  <a:srgbClr val="FF0000"/>
                </a:solidFill>
              </a:rPr>
              <a:t>C.botulinum</a:t>
            </a:r>
            <a:r>
              <a:rPr lang="en-US" b="1" dirty="0">
                <a:solidFill>
                  <a:srgbClr val="FF0000"/>
                </a:solidFill>
              </a:rPr>
              <a:t>.) 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Begin from above to down may be cause respiratory failure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1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51" y="908720"/>
            <a:ext cx="4677196" cy="3520035"/>
          </a:xfrm>
        </p:spPr>
      </p:pic>
      <p:sp>
        <p:nvSpPr>
          <p:cNvPr id="5" name="مستطيل 4"/>
          <p:cNvSpPr/>
          <p:nvPr/>
        </p:nvSpPr>
        <p:spPr>
          <a:xfrm>
            <a:off x="2453049" y="4662428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flaccid paralysis (</a:t>
            </a:r>
            <a:r>
              <a:rPr lang="en-US" b="1" dirty="0" err="1">
                <a:solidFill>
                  <a:srgbClr val="FF0000"/>
                </a:solidFill>
              </a:rPr>
              <a:t>C.botulinum</a:t>
            </a:r>
            <a:r>
              <a:rPr lang="en-US" b="1" dirty="0">
                <a:solidFill>
                  <a:srgbClr val="FF0000"/>
                </a:solidFill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273497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GB" altLang="en-US" sz="3600" b="1" i="1" dirty="0">
                <a:solidFill>
                  <a:schemeClr val="accent1">
                    <a:lumMod val="75000"/>
                  </a:schemeClr>
                </a:solidFill>
              </a:rPr>
              <a:t>Clostridium </a:t>
            </a:r>
            <a:r>
              <a:rPr lang="en-GB" altLang="en-US" sz="3600" b="1" i="1" dirty="0" err="1">
                <a:solidFill>
                  <a:schemeClr val="accent1">
                    <a:lumMod val="75000"/>
                  </a:schemeClr>
                </a:solidFill>
              </a:rPr>
              <a:t>tetani</a:t>
            </a:r>
            <a:endParaRPr lang="en-GB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1138" y="912199"/>
            <a:ext cx="3240360" cy="5544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6458"/>
            <a:ext cx="2095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1253303"/>
            <a:ext cx="2672071" cy="24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35" y="1154872"/>
            <a:ext cx="2616261" cy="26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83568" y="5301208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GB" b="1" dirty="0" err="1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Risus</a:t>
            </a:r>
            <a:r>
              <a:rPr lang="en-GB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b="1" dirty="0" err="1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sardonicus</a:t>
            </a:r>
            <a:r>
              <a:rPr lang="en-GB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(sardonic grin): </a:t>
            </a:r>
            <a:endParaRPr lang="en-GB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067944" y="3789685"/>
            <a:ext cx="4536504" cy="2520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GB" b="1" dirty="0" err="1">
                <a:solidFill>
                  <a:srgbClr val="4F81BD">
                    <a:lumMod val="75000"/>
                  </a:srgbClr>
                </a:solidFill>
              </a:rPr>
              <a:t>Opisthotonus</a:t>
            </a:r>
            <a:r>
              <a:rPr lang="en-GB" b="1" dirty="0">
                <a:solidFill>
                  <a:srgbClr val="4F81BD">
                    <a:lumMod val="75000"/>
                  </a:srgbClr>
                </a:solidFill>
              </a:rPr>
              <a:t>: flexion and </a:t>
            </a:r>
            <a:r>
              <a:rPr lang="en-GB" b="1" dirty="0" err="1">
                <a:solidFill>
                  <a:srgbClr val="4F81BD">
                    <a:lumMod val="75000"/>
                  </a:srgbClr>
                </a:solidFill>
              </a:rPr>
              <a:t>dduction</a:t>
            </a:r>
            <a:r>
              <a:rPr lang="en-GB" b="1" dirty="0">
                <a:solidFill>
                  <a:srgbClr val="4F81BD">
                    <a:lumMod val="75000"/>
                  </a:srgbClr>
                </a:solidFill>
              </a:rPr>
              <a:t> of the arms, clenching of the fists, extension of the lower extremities</a:t>
            </a:r>
          </a:p>
          <a:p>
            <a:pPr lvl="0" algn="ctr">
              <a:defRPr/>
            </a:pPr>
            <a:r>
              <a:rPr lang="en-GB" b="1" dirty="0">
                <a:solidFill>
                  <a:srgbClr val="4F81BD">
                    <a:lumMod val="75000"/>
                  </a:srgbClr>
                </a:solidFill>
              </a:rPr>
              <a:t>(spasm)</a:t>
            </a:r>
          </a:p>
        </p:txBody>
      </p:sp>
    </p:spTree>
    <p:extLst>
      <p:ext uri="{BB962C8B-B14F-4D97-AF65-F5344CB8AC3E}">
        <p14:creationId xmlns:p14="http://schemas.microsoft.com/office/powerpoint/2010/main" val="107134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3" y="332656"/>
            <a:ext cx="7082384" cy="4572000"/>
          </a:xfrm>
        </p:spPr>
      </p:pic>
      <p:sp>
        <p:nvSpPr>
          <p:cNvPr id="3" name="مربع نص 2"/>
          <p:cNvSpPr txBox="1"/>
          <p:nvPr/>
        </p:nvSpPr>
        <p:spPr>
          <a:xfrm>
            <a:off x="1403648" y="5157192"/>
            <a:ext cx="65527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Poliomylitis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;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weaknes</a:t>
            </a:r>
            <a:r>
              <a:rPr lang="en-US" dirty="0"/>
              <a:t> and atrophy  of muscle and  deformity of bone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925707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993532-3DA8-4531-A951-19D738D8D5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AA8D5-567E-4EEA-9D19-26B389B046FB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19449F6F-CA54-4FCE-A762-70B2FD01FD0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03ce4d-2404-4236-8700-bd01b623a4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Words>320</Words>
  <Application>Microsoft Office PowerPoint</Application>
  <PresentationFormat>عرض على الشاشة (4:3)</PresentationFormat>
  <Paragraphs>45</Paragraphs>
  <Slides>11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NS2 MODULE - Practical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Clostridium tetani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Pneumocustic pneumonia</dc:title>
  <dc:creator>Windows User</dc:creator>
  <cp:lastModifiedBy>Bushra Fayiz bashayreh zaidanen</cp:lastModifiedBy>
  <cp:revision>269</cp:revision>
  <dcterms:created xsi:type="dcterms:W3CDTF">2009-12-14T20:42:40Z</dcterms:created>
  <dcterms:modified xsi:type="dcterms:W3CDTF">2022-03-27T18:07:42Z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