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97" r:id="rId4"/>
    <p:sldId id="282" r:id="rId5"/>
    <p:sldId id="283" r:id="rId6"/>
    <p:sldId id="284" r:id="rId7"/>
    <p:sldId id="257" r:id="rId8"/>
    <p:sldId id="273" r:id="rId9"/>
    <p:sldId id="274" r:id="rId10"/>
    <p:sldId id="258" r:id="rId11"/>
    <p:sldId id="275" r:id="rId12"/>
    <p:sldId id="296" r:id="rId13"/>
    <p:sldId id="288" r:id="rId14"/>
    <p:sldId id="289" r:id="rId15"/>
    <p:sldId id="290" r:id="rId16"/>
    <p:sldId id="270" r:id="rId17"/>
    <p:sldId id="292" r:id="rId18"/>
    <p:sldId id="293" r:id="rId19"/>
    <p:sldId id="279" r:id="rId20"/>
    <p:sldId id="294" r:id="rId21"/>
    <p:sldId id="265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00263C9F-D32D-40B1-8A66-E2D36A3756FD}">
          <p14:sldIdLst>
            <p14:sldId id="256"/>
            <p14:sldId id="280"/>
            <p14:sldId id="297"/>
            <p14:sldId id="282"/>
            <p14:sldId id="283"/>
            <p14:sldId id="284"/>
            <p14:sldId id="257"/>
            <p14:sldId id="273"/>
            <p14:sldId id="274"/>
            <p14:sldId id="258"/>
            <p14:sldId id="275"/>
            <p14:sldId id="296"/>
            <p14:sldId id="288"/>
            <p14:sldId id="289"/>
            <p14:sldId id="290"/>
          </p14:sldIdLst>
        </p14:section>
        <p14:section name="مقطع بدون عنوان" id="{F442C3AD-329F-412D-A9FD-BE13F28AB433}">
          <p14:sldIdLst>
            <p14:sldId id="270"/>
            <p14:sldId id="292"/>
            <p14:sldId id="293"/>
            <p14:sldId id="279"/>
            <p14:sldId id="294"/>
            <p14:sldId id="265"/>
            <p14:sldId id="2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0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1B31-982C-40D8-8B15-1B11B1B654A2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19D8-AD95-4A08-9443-1403A9827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5A2754-06D0-4340-BB4A-0D4FC0862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7213" y="3750211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n-US" sz="51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US" sz="5100" dirty="0">
                <a:solidFill>
                  <a:srgbClr val="FFFFFF"/>
                </a:solidFill>
                <a:cs typeface="Calibri Light"/>
              </a:rPr>
            </a:br>
            <a:r>
              <a:rPr lang="en-US" sz="5100" dirty="0">
                <a:solidFill>
                  <a:srgbClr val="FFFFFF"/>
                </a:solidFill>
                <a:cs typeface="Calibri Light"/>
              </a:rPr>
              <a:t/>
            </a:r>
            <a:br>
              <a:rPr lang="en-US" sz="5100" dirty="0">
                <a:solidFill>
                  <a:srgbClr val="FFFFFF"/>
                </a:solidFill>
                <a:cs typeface="Calibri Light"/>
              </a:rPr>
            </a:br>
            <a:r>
              <a:rPr lang="en-US" sz="5100" dirty="0"/>
              <a:t/>
            </a:r>
            <a:br>
              <a:rPr lang="en-US" sz="5100" dirty="0"/>
            </a:br>
            <a:endParaRPr lang="en-US" sz="51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14620" y="5109029"/>
            <a:ext cx="8069943" cy="1748970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Done by : </a:t>
            </a:r>
          </a:p>
          <a:p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SAMAR SARAYRAH</a:t>
            </a:r>
            <a:endParaRPr lang="en-GB" sz="3600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MOHANNAD RABABAH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14620" y="126612"/>
            <a:ext cx="7435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/>
              <a:t>SCHIZOAFFECTIVE </a:t>
            </a:r>
            <a:r>
              <a:rPr lang="en-US" sz="4800" b="1" i="1" dirty="0" smtClean="0"/>
              <a:t>DISORDR</a:t>
            </a:r>
            <a:endParaRPr lang="ar-JO" sz="48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378856"/>
            <a:ext cx="11030857" cy="32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60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32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39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51E7DC-B35B-4029-B4C0-019DA50C7A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roadway" panose="04040905080B02020502" pitchFamily="82" charset="0"/>
                <a:cs typeface="Aldhabi" panose="01000000000000000000" pitchFamily="2" charset="-78"/>
              </a:rPr>
              <a:t>DSM-5 Criteria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diagnosis of schizoaffective disorder is made in patients who: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Meet criteria for either 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depressive or manic episode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during which psychotic symptoms consistent with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schizophrenia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also met.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Delusions or hallucinations for 2 weeks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absence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mood disorder symptoms (this criterion is necessary to differentiate schizoaffective disorder from mood disorder with psychotic features).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Mood symptoms present for 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psychotic illness.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Symptoms not due to the effects of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substance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(drug or medication) or another medical condition.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0784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9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5086" y="0"/>
            <a:ext cx="10972800" cy="155302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Prognosis</a:t>
            </a:r>
            <a:endParaRPr lang="en-GB" sz="8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algn="l"/>
            <a:r>
              <a:rPr lang="en-US" dirty="0"/>
              <a:t>patients with schizoaffective disorder had different outcomes depending on whether their predominant symptoms were affective (better prognosis) or schizophrenic (worse prognosis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dirty="0" smtClean="0"/>
              <a:t>Worse </a:t>
            </a:r>
            <a:r>
              <a:rPr lang="en-US" dirty="0"/>
              <a:t>with poor premorbid adjustment, slow onset, early onset, </a:t>
            </a:r>
            <a:r>
              <a:rPr lang="en-US" dirty="0" smtClean="0"/>
              <a:t>predominance of </a:t>
            </a:r>
            <a:r>
              <a:rPr lang="en-US" dirty="0"/>
              <a:t>psychotic symptoms, long course, </a:t>
            </a:r>
            <a:r>
              <a:rPr lang="en-US" dirty="0" smtClean="0"/>
              <a:t>and family </a:t>
            </a:r>
            <a:r>
              <a:rPr lang="en-US" dirty="0"/>
              <a:t>history of schizophrenia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130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71" y="0"/>
            <a:ext cx="3953329" cy="20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PSYCHOTHERAPY</a:t>
            </a:r>
            <a:endParaRPr lang="ar-JO" sz="9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11" y="1600200"/>
            <a:ext cx="600957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18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9" y="0"/>
            <a:ext cx="64733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LIFE SKILLS TRAINING</a:t>
            </a:r>
            <a:endParaRPr lang="en-GB" sz="8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962944"/>
            <a:ext cx="100774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CB5BE2-6FBD-42B8-A20C-95BC77C0FAE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ELECTROCONVULSIVE THERAPY</a:t>
            </a:r>
            <a:endParaRPr lang="en-US" sz="5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910556"/>
            <a:ext cx="59626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5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6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Hospitalization</a:t>
            </a:r>
            <a:endParaRPr lang="ar-JO" sz="9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During crisis periods or times of severe symptoms , hospitalization may be necessary to ensure safety , proper nutrition , adequate sleep , and basic personal care and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cleanliness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ar-JO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7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1B3745-9DCE-4569-9324-8B2E57CF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7844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D7549B2-EE05-4558-8C64-AC46755F2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Handshake">
            <a:extLst>
              <a:ext uri="{FF2B5EF4-FFF2-40B4-BE49-F238E27FC236}">
                <a16:creationId xmlns="" xmlns:a16="http://schemas.microsoft.com/office/drawing/2014/main" id="{C2195E8A-7902-4A11-8F01-630F73392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0629"/>
            <a:ext cx="10287000" cy="672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19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4"/>
            <a:ext cx="12192000" cy="666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4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DEFINITION</a:t>
            </a:r>
            <a:endParaRPr lang="en-US" sz="6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Schizoaffective disorder is a chronic mental health condition characterized primarily by symptoms of schizophrenia , such as hallucinations or delusions , and symptoms of a mood disorder , such as mania and depression . This is a disorder of the mind that affects your thoughts and emotions , and may affect your </a:t>
            </a:r>
            <a:r>
              <a:rPr lang="en-US" dirty="0" smtClean="0"/>
              <a:t>actions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en-US" dirty="0"/>
              <a:t>The two types of schizoaffective disorder — both of which include some symptoms of schizophrenia — are:</a:t>
            </a:r>
          </a:p>
          <a:p>
            <a:pPr lvl="1" algn="l"/>
            <a:r>
              <a:rPr lang="en-US" b="1" dirty="0"/>
              <a:t>Bipolar type</a:t>
            </a:r>
            <a:r>
              <a:rPr lang="en-US" dirty="0"/>
              <a:t>, which includes episodes of mania and sometimes major depression</a:t>
            </a:r>
          </a:p>
          <a:p>
            <a:pPr lvl="1" algn="l"/>
            <a:r>
              <a:rPr lang="en-US" b="1" dirty="0"/>
              <a:t>Depressive type</a:t>
            </a:r>
            <a:r>
              <a:rPr lang="en-US" dirty="0"/>
              <a:t>, which includes only major depressive </a:t>
            </a:r>
            <a:r>
              <a:rPr lang="en-US" dirty="0" smtClean="0"/>
              <a:t>episodes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01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Genetic Factor</a:t>
            </a:r>
            <a:endParaRPr lang="en-US" sz="9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413"/>
            <a:ext cx="12192000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2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BB909-B130-4411-8F74-C561FB66C1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Chemical Factors</a:t>
            </a:r>
            <a:endParaRPr lang="en-US" sz="9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330"/>
            <a:ext cx="12192000" cy="52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45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03807C-0D94-42BC-9C41-9EAE16299F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Environmental Factors</a:t>
            </a:r>
            <a:endParaRPr lang="en-US" sz="8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9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197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228</Words>
  <Application>Microsoft Office PowerPoint</Application>
  <PresentationFormat>مخصص</PresentationFormat>
  <Paragraphs>29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   </vt:lpstr>
      <vt:lpstr>عرض تقديمي في PowerPoint</vt:lpstr>
      <vt:lpstr>عرض تقديمي في PowerPoint</vt:lpstr>
      <vt:lpstr> DEFINITION</vt:lpstr>
      <vt:lpstr>عرض تقديمي في PowerPoint</vt:lpstr>
      <vt:lpstr>Genetic Factor</vt:lpstr>
      <vt:lpstr>Chemical Factors</vt:lpstr>
      <vt:lpstr>Environmental Factors</vt:lpstr>
      <vt:lpstr>عرض تقديمي في PowerPoint</vt:lpstr>
      <vt:lpstr>عرض تقديمي في PowerPoint</vt:lpstr>
      <vt:lpstr>DSM-5 Criteria</vt:lpstr>
      <vt:lpstr>عرض تقديمي في PowerPoint</vt:lpstr>
      <vt:lpstr>Prognosis</vt:lpstr>
      <vt:lpstr> ning</vt:lpstr>
      <vt:lpstr>عرض تقديمي في PowerPoint</vt:lpstr>
      <vt:lpstr>PSYCHOTHERAPY</vt:lpstr>
      <vt:lpstr>عرض تقديمي في PowerPoint</vt:lpstr>
      <vt:lpstr>LIFE SKILLS TRAINING</vt:lpstr>
      <vt:lpstr>ELECTROCONVULSIVE THERAPY</vt:lpstr>
      <vt:lpstr>Hospitalization</vt:lpstr>
      <vt:lpstr>THANK YOU!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WhatsApp</cp:lastModifiedBy>
  <cp:revision>62</cp:revision>
  <dcterms:created xsi:type="dcterms:W3CDTF">2022-01-21T22:50:02Z</dcterms:created>
  <dcterms:modified xsi:type="dcterms:W3CDTF">2022-08-08T22:43:21Z</dcterms:modified>
</cp:coreProperties>
</file>