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8"/>
  </p:notesMasterIdLst>
  <p:sldIdLst>
    <p:sldId id="305" r:id="rId5"/>
    <p:sldId id="258" r:id="rId6"/>
    <p:sldId id="259" r:id="rId7"/>
    <p:sldId id="261" r:id="rId8"/>
    <p:sldId id="262" r:id="rId9"/>
    <p:sldId id="263" r:id="rId10"/>
    <p:sldId id="307" r:id="rId11"/>
    <p:sldId id="264" r:id="rId12"/>
    <p:sldId id="265" r:id="rId13"/>
    <p:sldId id="308" r:id="rId14"/>
    <p:sldId id="267" r:id="rId15"/>
    <p:sldId id="268" r:id="rId16"/>
    <p:sldId id="269" r:id="rId17"/>
    <p:sldId id="271" r:id="rId18"/>
    <p:sldId id="272" r:id="rId19"/>
    <p:sldId id="273" r:id="rId20"/>
    <p:sldId id="275" r:id="rId21"/>
    <p:sldId id="276" r:id="rId22"/>
    <p:sldId id="277" r:id="rId23"/>
    <p:sldId id="278" r:id="rId24"/>
    <p:sldId id="281" r:id="rId25"/>
    <p:sldId id="282" r:id="rId26"/>
    <p:sldId id="283" r:id="rId27"/>
    <p:sldId id="284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299" r:id="rId42"/>
    <p:sldId id="300" r:id="rId43"/>
    <p:sldId id="301" r:id="rId44"/>
    <p:sldId id="302" r:id="rId45"/>
    <p:sldId id="303" r:id="rId46"/>
    <p:sldId id="304" r:id="rId4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xmlns="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71" autoAdjust="0"/>
    <p:restoredTop sz="94660"/>
  </p:normalViewPr>
  <p:slideViewPr>
    <p:cSldViewPr snapToGrid="0">
      <p:cViewPr>
        <p:scale>
          <a:sx n="48" d="100"/>
          <a:sy n="48" d="100"/>
        </p:scale>
        <p:origin x="-72" y="-4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3-15T14:53:20.785" idx="1">
    <p:pos x="10" y="10"/>
    <p:text/>
    <p:extLst>
      <p:ext uri="{C676402C-5697-4E1C-873F-D02D1690AC5C}">
        <p15:threadingInfo xmlns:p15="http://schemas.microsoft.com/office/powerpoint/2012/main" xmlns="" timeZoneBias="-1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10C533-AEA0-4929-9559-8C4F1C22AC5C}" type="datetimeFigureOut">
              <a:rPr lang="en-US" smtClean="0"/>
              <a:t>7/20/2024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1EE345-5638-4CA7-AE4E-2CA96B5CD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07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1EE345-5638-4CA7-AE4E-2CA96B5CD7D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3960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1" hangingPunct="1"/>
            <a:endParaRPr lang="ar-JO" altLang="en-US" dirty="0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970476A-89A5-40BB-ABB1-A7ECB1D61D9B}" type="slidenum">
              <a:rPr lang="ar-JO" altLang="en-US"/>
              <a:pPr eaLnBrk="1" hangingPunct="1"/>
              <a:t>13</a:t>
            </a:fld>
            <a:endParaRPr lang="ar-JO" altLang="en-US"/>
          </a:p>
        </p:txBody>
      </p:sp>
    </p:spTree>
    <p:extLst>
      <p:ext uri="{BB962C8B-B14F-4D97-AF65-F5344CB8AC3E}">
        <p14:creationId xmlns:p14="http://schemas.microsoft.com/office/powerpoint/2010/main" val="37332300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JO" altLang="en-US" dirty="0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454DC31-75E4-4FF7-BECD-C1E53FEC2B61}" type="slidenum">
              <a:rPr lang="ar-JO" altLang="en-US"/>
              <a:pPr eaLnBrk="1" hangingPunct="1"/>
              <a:t>14</a:t>
            </a:fld>
            <a:endParaRPr lang="ar-JO" altLang="en-US"/>
          </a:p>
        </p:txBody>
      </p:sp>
    </p:spTree>
    <p:extLst>
      <p:ext uri="{BB962C8B-B14F-4D97-AF65-F5344CB8AC3E}">
        <p14:creationId xmlns:p14="http://schemas.microsoft.com/office/powerpoint/2010/main" val="11971308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JO" altLang="en-US" dirty="0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9414646-664A-4458-9D52-50242C171D5C}" type="slidenum">
              <a:rPr lang="ar-JO" altLang="en-US"/>
              <a:pPr eaLnBrk="1" hangingPunct="1"/>
              <a:t>17</a:t>
            </a:fld>
            <a:endParaRPr lang="ar-JO" altLang="en-US"/>
          </a:p>
        </p:txBody>
      </p:sp>
    </p:spTree>
    <p:extLst>
      <p:ext uri="{BB962C8B-B14F-4D97-AF65-F5344CB8AC3E}">
        <p14:creationId xmlns:p14="http://schemas.microsoft.com/office/powerpoint/2010/main" val="404910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1" hangingPunct="1"/>
            <a:endParaRPr lang="en-US" altLang="en-US" dirty="0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446B182-DBE0-4B01-9FBA-8750040B7409}" type="slidenum">
              <a:rPr lang="ar-JO" altLang="en-US"/>
              <a:pPr eaLnBrk="1" hangingPunct="1"/>
              <a:t>18</a:t>
            </a:fld>
            <a:endParaRPr lang="ar-JO" altLang="en-US"/>
          </a:p>
        </p:txBody>
      </p:sp>
    </p:spTree>
    <p:extLst>
      <p:ext uri="{BB962C8B-B14F-4D97-AF65-F5344CB8AC3E}">
        <p14:creationId xmlns:p14="http://schemas.microsoft.com/office/powerpoint/2010/main" val="5572986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1EE345-5638-4CA7-AE4E-2CA96B5CD7D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8276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1" hangingPunct="1"/>
            <a:endParaRPr lang="ar-JO" altLang="en-US" dirty="0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3A06D37-09EB-4F51-9918-F7B7747B0660}" type="slidenum">
              <a:rPr lang="ar-JO" altLang="en-US"/>
              <a:pPr eaLnBrk="1" hangingPunct="1"/>
              <a:t>23</a:t>
            </a:fld>
            <a:endParaRPr lang="ar-JO" altLang="en-US"/>
          </a:p>
        </p:txBody>
      </p:sp>
    </p:spTree>
    <p:extLst>
      <p:ext uri="{BB962C8B-B14F-4D97-AF65-F5344CB8AC3E}">
        <p14:creationId xmlns:p14="http://schemas.microsoft.com/office/powerpoint/2010/main" val="36908035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1" hangingPunct="1"/>
            <a:endParaRPr lang="ar-JO" altLang="en-US" dirty="0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783BD67-4699-44C2-89F1-BBC7241B0183}" type="slidenum">
              <a:rPr lang="ar-JO" altLang="en-US"/>
              <a:pPr eaLnBrk="1" hangingPunct="1"/>
              <a:t>24</a:t>
            </a:fld>
            <a:endParaRPr lang="ar-JO" altLang="en-US"/>
          </a:p>
        </p:txBody>
      </p:sp>
    </p:spTree>
    <p:extLst>
      <p:ext uri="{BB962C8B-B14F-4D97-AF65-F5344CB8AC3E}">
        <p14:creationId xmlns:p14="http://schemas.microsoft.com/office/powerpoint/2010/main" val="32150360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1" hangingPunct="1"/>
            <a:endParaRPr lang="ar-JO" altLang="en-US" dirty="0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B2426B0-0275-415B-A83F-B4A9D457CA00}" type="slidenum">
              <a:rPr lang="ar-JO" altLang="en-US"/>
              <a:pPr eaLnBrk="1" hangingPunct="1"/>
              <a:t>25</a:t>
            </a:fld>
            <a:endParaRPr lang="ar-JO" altLang="en-US"/>
          </a:p>
        </p:txBody>
      </p:sp>
    </p:spTree>
    <p:extLst>
      <p:ext uri="{BB962C8B-B14F-4D97-AF65-F5344CB8AC3E}">
        <p14:creationId xmlns:p14="http://schemas.microsoft.com/office/powerpoint/2010/main" val="9470762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1" hangingPunct="1"/>
            <a:endParaRPr lang="ar-JO" altLang="en-US" dirty="0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63F5645-07E3-4C51-8608-27307FFFCA34}" type="slidenum">
              <a:rPr lang="ar-JO" altLang="en-US"/>
              <a:pPr eaLnBrk="1" hangingPunct="1"/>
              <a:t>27</a:t>
            </a:fld>
            <a:endParaRPr lang="ar-JO" altLang="en-US"/>
          </a:p>
        </p:txBody>
      </p:sp>
    </p:spTree>
    <p:extLst>
      <p:ext uri="{BB962C8B-B14F-4D97-AF65-F5344CB8AC3E}">
        <p14:creationId xmlns:p14="http://schemas.microsoft.com/office/powerpoint/2010/main" val="38233116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1" hangingPunct="1"/>
            <a:endParaRPr lang="ar-JO" altLang="en-US" dirty="0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FD9CB9E-45D5-480E-BF13-0EA37A3C8875}" type="slidenum">
              <a:rPr lang="ar-JO" altLang="en-US"/>
              <a:pPr eaLnBrk="1" hangingPunct="1"/>
              <a:t>28</a:t>
            </a:fld>
            <a:endParaRPr lang="ar-JO" altLang="en-US"/>
          </a:p>
        </p:txBody>
      </p:sp>
    </p:spTree>
    <p:extLst>
      <p:ext uri="{BB962C8B-B14F-4D97-AF65-F5344CB8AC3E}">
        <p14:creationId xmlns:p14="http://schemas.microsoft.com/office/powerpoint/2010/main" val="16975513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1EE345-5638-4CA7-AE4E-2CA96B5CD7D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0637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1" hangingPunct="1"/>
            <a:endParaRPr lang="ar-JO" altLang="en-US" dirty="0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B0971BB-4C01-4F97-ACDB-070339CAA938}" type="slidenum">
              <a:rPr lang="ar-JO" altLang="en-US"/>
              <a:pPr eaLnBrk="1" hangingPunct="1"/>
              <a:t>34</a:t>
            </a:fld>
            <a:endParaRPr lang="ar-JO" altLang="en-US"/>
          </a:p>
        </p:txBody>
      </p:sp>
    </p:spTree>
    <p:extLst>
      <p:ext uri="{BB962C8B-B14F-4D97-AF65-F5344CB8AC3E}">
        <p14:creationId xmlns:p14="http://schemas.microsoft.com/office/powerpoint/2010/main" val="263387246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1" hangingPunct="1"/>
            <a:endParaRPr lang="ar-JO" altLang="en-US" dirty="0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2E293DC-3EC5-443C-AE44-64FD6E909C3C}" type="slidenum">
              <a:rPr lang="ar-JO" altLang="en-US"/>
              <a:pPr eaLnBrk="1" hangingPunct="1"/>
              <a:t>37</a:t>
            </a:fld>
            <a:endParaRPr lang="ar-JO" altLang="en-US"/>
          </a:p>
        </p:txBody>
      </p:sp>
    </p:spTree>
    <p:extLst>
      <p:ext uri="{BB962C8B-B14F-4D97-AF65-F5344CB8AC3E}">
        <p14:creationId xmlns:p14="http://schemas.microsoft.com/office/powerpoint/2010/main" val="412302501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JO" altLang="en-US" dirty="0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0CC3AEE-219A-4632-B179-DA463FDE4927}" type="slidenum">
              <a:rPr lang="ar-JO" altLang="en-US"/>
              <a:pPr eaLnBrk="1" hangingPunct="1"/>
              <a:t>38</a:t>
            </a:fld>
            <a:endParaRPr lang="ar-JO" altLang="en-US"/>
          </a:p>
        </p:txBody>
      </p:sp>
    </p:spTree>
    <p:extLst>
      <p:ext uri="{BB962C8B-B14F-4D97-AF65-F5344CB8AC3E}">
        <p14:creationId xmlns:p14="http://schemas.microsoft.com/office/powerpoint/2010/main" val="33416650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1" hangingPunct="1"/>
            <a:endParaRPr lang="ar-JO" altLang="en-US" dirty="0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1CFB8B5-3BAE-46D9-BCB5-38F08E751751}" type="slidenum">
              <a:rPr lang="ar-JO" altLang="en-US"/>
              <a:pPr eaLnBrk="1" hangingPunct="1"/>
              <a:t>39</a:t>
            </a:fld>
            <a:endParaRPr lang="ar-JO" altLang="en-US"/>
          </a:p>
        </p:txBody>
      </p:sp>
    </p:spTree>
    <p:extLst>
      <p:ext uri="{BB962C8B-B14F-4D97-AF65-F5344CB8AC3E}">
        <p14:creationId xmlns:p14="http://schemas.microsoft.com/office/powerpoint/2010/main" val="37433890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1" hangingPunct="1"/>
            <a:endParaRPr lang="ar-JO" altLang="en-US" dirty="0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42CDC47-6CAF-4D93-8BD2-D0D8038ABB85}" type="slidenum">
              <a:rPr lang="ar-JO" altLang="en-US"/>
              <a:pPr eaLnBrk="1" hangingPunct="1"/>
              <a:t>4</a:t>
            </a:fld>
            <a:endParaRPr lang="ar-JO" altLang="en-US"/>
          </a:p>
        </p:txBody>
      </p:sp>
    </p:spTree>
    <p:extLst>
      <p:ext uri="{BB962C8B-B14F-4D97-AF65-F5344CB8AC3E}">
        <p14:creationId xmlns:p14="http://schemas.microsoft.com/office/powerpoint/2010/main" val="34641973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1EE345-5638-4CA7-AE4E-2CA96B5CD7D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8610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1" hangingPunct="1"/>
            <a:endParaRPr lang="ar-JO" altLang="en-US" dirty="0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3179D1A-2742-4F99-BE9B-F628E3499A06}" type="slidenum">
              <a:rPr lang="ar-JO" altLang="en-US"/>
              <a:pPr eaLnBrk="1" hangingPunct="1"/>
              <a:t>6</a:t>
            </a:fld>
            <a:endParaRPr lang="ar-JO" altLang="en-US"/>
          </a:p>
        </p:txBody>
      </p:sp>
    </p:spTree>
    <p:extLst>
      <p:ext uri="{BB962C8B-B14F-4D97-AF65-F5344CB8AC3E}">
        <p14:creationId xmlns:p14="http://schemas.microsoft.com/office/powerpoint/2010/main" val="16661171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1EE345-5638-4CA7-AE4E-2CA96B5CD7D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4465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1" hangingPunct="1"/>
            <a:endParaRPr lang="ar-JO" altLang="en-US" dirty="0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ACBED65-9D52-45C8-847A-3BC5D69B94D4}" type="slidenum">
              <a:rPr lang="ar-JO" altLang="en-US"/>
              <a:pPr eaLnBrk="1" hangingPunct="1"/>
              <a:t>8</a:t>
            </a:fld>
            <a:endParaRPr lang="ar-JO" altLang="en-US"/>
          </a:p>
        </p:txBody>
      </p:sp>
    </p:spTree>
    <p:extLst>
      <p:ext uri="{BB962C8B-B14F-4D97-AF65-F5344CB8AC3E}">
        <p14:creationId xmlns:p14="http://schemas.microsoft.com/office/powerpoint/2010/main" val="30281856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1" hangingPunct="1"/>
            <a:endParaRPr lang="ar-JO" altLang="en-US" dirty="0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EA80D77-FEDD-4AC9-898A-7CDC7BF5D27D}" type="slidenum">
              <a:rPr lang="ar-JO" altLang="en-US"/>
              <a:pPr eaLnBrk="1" hangingPunct="1"/>
              <a:t>9</a:t>
            </a:fld>
            <a:endParaRPr lang="ar-JO" altLang="en-US"/>
          </a:p>
        </p:txBody>
      </p:sp>
    </p:spTree>
    <p:extLst>
      <p:ext uri="{BB962C8B-B14F-4D97-AF65-F5344CB8AC3E}">
        <p14:creationId xmlns:p14="http://schemas.microsoft.com/office/powerpoint/2010/main" val="17324937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98818CB-5FA7-49D9-AA15-777F3629E562}" type="slidenum">
              <a:rPr lang="en-US" altLang="en-US"/>
              <a:pPr eaLnBrk="1" hangingPunct="1"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6163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0707-D836-4266-84A7-56DA67CD1A79}" type="datetimeFigureOut">
              <a:rPr lang="en-US" smtClean="0"/>
              <a:t>7/20/2024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09194-CC88-489F-B1B4-EBA1B7894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378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0707-D836-4266-84A7-56DA67CD1A79}" type="datetimeFigureOut">
              <a:rPr lang="en-US" smtClean="0"/>
              <a:t>7/20/2024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09194-CC88-489F-B1B4-EBA1B7894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223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0707-D836-4266-84A7-56DA67CD1A79}" type="datetimeFigureOut">
              <a:rPr lang="en-US" smtClean="0"/>
              <a:t>7/20/2024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09194-CC88-489F-B1B4-EBA1B7894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118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0707-D836-4266-84A7-56DA67CD1A79}" type="datetimeFigureOut">
              <a:rPr lang="en-US" smtClean="0"/>
              <a:t>7/20/2024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09194-CC88-489F-B1B4-EBA1B7894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485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0707-D836-4266-84A7-56DA67CD1A79}" type="datetimeFigureOut">
              <a:rPr lang="en-US" smtClean="0"/>
              <a:t>7/20/2024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09194-CC88-489F-B1B4-EBA1B7894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619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0707-D836-4266-84A7-56DA67CD1A79}" type="datetimeFigureOut">
              <a:rPr lang="en-US" smtClean="0"/>
              <a:t>7/20/2024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09194-CC88-489F-B1B4-EBA1B7894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433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0707-D836-4266-84A7-56DA67CD1A79}" type="datetimeFigureOut">
              <a:rPr lang="en-US" smtClean="0"/>
              <a:t>7/20/2024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09194-CC88-489F-B1B4-EBA1B7894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936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0707-D836-4266-84A7-56DA67CD1A79}" type="datetimeFigureOut">
              <a:rPr lang="en-US" smtClean="0"/>
              <a:t>7/20/2024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09194-CC88-489F-B1B4-EBA1B7894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447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0707-D836-4266-84A7-56DA67CD1A79}" type="datetimeFigureOut">
              <a:rPr lang="en-US" smtClean="0"/>
              <a:t>7/20/2024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09194-CC88-489F-B1B4-EBA1B7894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568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0707-D836-4266-84A7-56DA67CD1A79}" type="datetimeFigureOut">
              <a:rPr lang="en-US" smtClean="0"/>
              <a:t>7/20/2024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09194-CC88-489F-B1B4-EBA1B7894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040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0707-D836-4266-84A7-56DA67CD1A79}" type="datetimeFigureOut">
              <a:rPr lang="en-US" smtClean="0"/>
              <a:t>7/20/2024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09194-CC88-489F-B1B4-EBA1B7894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160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EE0707-D836-4266-84A7-56DA67CD1A79}" type="datetimeFigureOut">
              <a:rPr lang="en-US" smtClean="0"/>
              <a:t>7/20/2024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D09194-CC88-489F-B1B4-EBA1B7894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955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comments" Target="../comments/commen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63781" y="568036"/>
            <a:ext cx="9144000" cy="1371600"/>
          </a:xfrm>
        </p:spPr>
        <p:txBody>
          <a:bodyPr>
            <a:normAutofit/>
          </a:bodyPr>
          <a:lstStyle/>
          <a:p>
            <a:r>
              <a:rPr lang="en-US" sz="8000" b="1" dirty="0" smtClean="0"/>
              <a:t>Epistaxis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96291" y="3131128"/>
            <a:ext cx="6664035" cy="3477800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>
                <a:solidFill>
                  <a:srgbClr val="FF0000"/>
                </a:solidFill>
              </a:rPr>
              <a:t>Supervised By </a:t>
            </a:r>
            <a:r>
              <a:rPr lang="en-US" sz="4000" b="1" dirty="0" smtClean="0">
                <a:solidFill>
                  <a:srgbClr val="FF0000"/>
                </a:solidFill>
              </a:rPr>
              <a:t>:</a:t>
            </a:r>
            <a:endParaRPr lang="en-US" sz="4000" b="1" dirty="0">
              <a:solidFill>
                <a:srgbClr val="FF0000"/>
              </a:solidFill>
            </a:endParaRPr>
          </a:p>
          <a:p>
            <a:pPr algn="l"/>
            <a:r>
              <a:rPr lang="en-US" sz="4000" dirty="0"/>
              <a:t> </a:t>
            </a:r>
            <a:r>
              <a:rPr lang="en-US" sz="4000" b="1" dirty="0" err="1" smtClean="0"/>
              <a:t>Dr.osama</a:t>
            </a:r>
            <a:r>
              <a:rPr lang="en-US" sz="4000" b="1" dirty="0" smtClean="0"/>
              <a:t> Al-</a:t>
            </a:r>
            <a:r>
              <a:rPr lang="en-US" sz="4000" b="1" dirty="0" err="1" smtClean="0"/>
              <a:t>Btoush</a:t>
            </a:r>
            <a:endParaRPr lang="en-US" sz="4000" b="1" dirty="0"/>
          </a:p>
          <a:p>
            <a:pPr algn="l"/>
            <a:r>
              <a:rPr lang="en-US" sz="4000" b="1" dirty="0" smtClean="0">
                <a:solidFill>
                  <a:srgbClr val="FF0000"/>
                </a:solidFill>
              </a:rPr>
              <a:t>Prepared </a:t>
            </a:r>
            <a:r>
              <a:rPr lang="en-US" sz="4000" b="1" dirty="0">
                <a:solidFill>
                  <a:srgbClr val="FF0000"/>
                </a:solidFill>
              </a:rPr>
              <a:t>By : </a:t>
            </a:r>
          </a:p>
          <a:p>
            <a:pPr algn="l"/>
            <a:r>
              <a:rPr lang="ar-EG" sz="4200" dirty="0" smtClean="0"/>
              <a:t> </a:t>
            </a:r>
            <a:r>
              <a:rPr lang="en-US" sz="2800" dirty="0"/>
              <a:t> </a:t>
            </a:r>
            <a:r>
              <a:rPr lang="en-US" sz="3300" b="1" dirty="0"/>
              <a:t>Mohammad </a:t>
            </a:r>
            <a:r>
              <a:rPr lang="en-US" sz="3300" b="1" dirty="0" smtClean="0"/>
              <a:t>Bilal Al-</a:t>
            </a:r>
            <a:r>
              <a:rPr lang="en-US" sz="3300" b="1" dirty="0" err="1" smtClean="0"/>
              <a:t>Rawashdeh</a:t>
            </a:r>
            <a:endParaRPr lang="ar-EG" sz="3300" b="1" dirty="0"/>
          </a:p>
          <a:p>
            <a:pPr algn="l"/>
            <a:r>
              <a:rPr lang="en-US" sz="3300" b="1" dirty="0" smtClean="0"/>
              <a:t>  Ahmad </a:t>
            </a:r>
            <a:r>
              <a:rPr lang="en-US" sz="3300" b="1" dirty="0" err="1" smtClean="0"/>
              <a:t>Kamel</a:t>
            </a:r>
            <a:r>
              <a:rPr lang="en-US" sz="3300" b="1" dirty="0" smtClean="0"/>
              <a:t> Al-</a:t>
            </a:r>
            <a:r>
              <a:rPr lang="en-US" sz="3300" b="1" dirty="0" err="1"/>
              <a:t>H</a:t>
            </a:r>
            <a:r>
              <a:rPr lang="en-US" sz="3300" b="1" dirty="0" err="1" smtClean="0"/>
              <a:t>amaideh</a:t>
            </a:r>
            <a:endParaRPr lang="ar-EG" sz="3300" b="1" dirty="0" smtClean="0"/>
          </a:p>
          <a:p>
            <a:pPr algn="l"/>
            <a:endParaRPr lang="en-US" sz="33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53620" t="35615" r="19515" b="22573"/>
          <a:stretch/>
        </p:blipFill>
        <p:spPr>
          <a:xfrm>
            <a:off x="9280477" y="3742898"/>
            <a:ext cx="2775045" cy="2866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783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629"/>
    </mc:Choice>
    <mc:Fallback xmlns="">
      <p:transition spd="slow" advTm="35629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0999808"/>
              </p:ext>
            </p:extLst>
          </p:nvPr>
        </p:nvGraphicFramePr>
        <p:xfrm>
          <a:off x="758687" y="695736"/>
          <a:ext cx="10515600" cy="58243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84913"/>
                <a:gridCol w="5330687"/>
              </a:tblGrid>
              <a:tr h="970722"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Anterior epistaxis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Posterior epistaxis</a:t>
                      </a:r>
                      <a:endParaRPr lang="en-US" sz="3600" dirty="0"/>
                    </a:p>
                  </a:txBody>
                  <a:tcPr/>
                </a:tc>
              </a:tr>
              <a:tr h="970722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More common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Less common</a:t>
                      </a:r>
                      <a:endParaRPr lang="en-US" sz="3200" dirty="0"/>
                    </a:p>
                  </a:txBody>
                  <a:tcPr/>
                </a:tc>
              </a:tr>
              <a:tr h="970722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Young patient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Older age</a:t>
                      </a:r>
                      <a:endParaRPr lang="en-US" sz="3200" dirty="0"/>
                    </a:p>
                  </a:txBody>
                  <a:tcPr/>
                </a:tc>
              </a:tr>
              <a:tr h="970722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Litter’s area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Woodruff’s area</a:t>
                      </a:r>
                      <a:endParaRPr lang="en-US" sz="3200" dirty="0"/>
                    </a:p>
                  </a:txBody>
                  <a:tcPr/>
                </a:tc>
              </a:tr>
              <a:tr h="970722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Due to mucosal dryness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Due to HTN</a:t>
                      </a:r>
                      <a:endParaRPr lang="en-US" sz="3200" dirty="0"/>
                    </a:p>
                  </a:txBody>
                  <a:tcPr/>
                </a:tc>
              </a:tr>
              <a:tr h="970722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Less significant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More significant</a:t>
                      </a:r>
                      <a:endParaRPr lang="en-US" sz="3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85826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>
                <a:solidFill>
                  <a:srgbClr val="2E0F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ETIOLOGY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1847850" y="1341438"/>
            <a:ext cx="8229600" cy="42100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dirty="0" smtClean="0">
                <a:latin typeface="Andalus" panose="02020603050405020304" pitchFamily="18" charset="-78"/>
                <a:cs typeface="Andalus" panose="02020603050405020304" pitchFamily="18" charset="-78"/>
              </a:rPr>
              <a:t>LOCAL FACTORS</a:t>
            </a:r>
          </a:p>
          <a:p>
            <a:r>
              <a:rPr lang="en-US" altLang="en-US" sz="2400" dirty="0" smtClean="0">
                <a:solidFill>
                  <a:srgbClr val="0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Traumatic </a:t>
            </a:r>
            <a:r>
              <a:rPr lang="en-US" altLang="en-US" sz="2400" dirty="0">
                <a:solidFill>
                  <a:srgbClr val="0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(fractures, foreign body, nose picking). </a:t>
            </a:r>
          </a:p>
          <a:p>
            <a:r>
              <a:rPr lang="en-US" altLang="en-US" sz="2400" dirty="0" smtClean="0">
                <a:solidFill>
                  <a:srgbClr val="0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Inflammatory </a:t>
            </a:r>
            <a:r>
              <a:rPr lang="en-US" altLang="en-US" sz="2400" dirty="0">
                <a:solidFill>
                  <a:srgbClr val="0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(rhinitis, sinusitis). </a:t>
            </a:r>
          </a:p>
          <a:p>
            <a:r>
              <a:rPr lang="en-US" altLang="en-US" sz="2400" dirty="0" smtClean="0">
                <a:solidFill>
                  <a:srgbClr val="0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Neoplastic </a:t>
            </a:r>
            <a:r>
              <a:rPr lang="en-US" altLang="en-US" sz="2400" dirty="0">
                <a:solidFill>
                  <a:srgbClr val="0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(tumors of the nose, sinuses and  nasopharynx). </a:t>
            </a:r>
          </a:p>
          <a:p>
            <a:r>
              <a:rPr lang="en-US" altLang="en-US" sz="2400" dirty="0" smtClean="0">
                <a:solidFill>
                  <a:srgbClr val="0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Environmental </a:t>
            </a:r>
            <a:r>
              <a:rPr lang="en-US" altLang="en-US" sz="2400" dirty="0">
                <a:solidFill>
                  <a:srgbClr val="0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(high altitude, air conditioning). </a:t>
            </a:r>
          </a:p>
          <a:p>
            <a:r>
              <a:rPr lang="en-US" altLang="en-US" sz="2400" dirty="0" smtClean="0">
                <a:solidFill>
                  <a:srgbClr val="0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Iatrogenic</a:t>
            </a:r>
            <a:endParaRPr lang="en-US" altLang="en-US" sz="2400" dirty="0">
              <a:solidFill>
                <a:srgbClr val="00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eaLnBrk="1" hangingPunct="1"/>
            <a:r>
              <a:rPr lang="en-US" altLang="en-US" sz="2400" dirty="0">
                <a:solidFill>
                  <a:srgbClr val="0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DNS</a:t>
            </a:r>
          </a:p>
          <a:p>
            <a:pPr eaLnBrk="1" hangingPunct="1"/>
            <a:r>
              <a:rPr lang="en-US" altLang="en-US" sz="2400" dirty="0">
                <a:solidFill>
                  <a:srgbClr val="0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Chemical irritants</a:t>
            </a:r>
          </a:p>
          <a:p>
            <a:pPr eaLnBrk="1" hangingPunct="1">
              <a:buFontTx/>
              <a:buNone/>
            </a:pPr>
            <a:endParaRPr lang="en-US" altLang="en-US" sz="2400" dirty="0">
              <a:solidFill>
                <a:srgbClr val="00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eaLnBrk="1" hangingPunct="1">
              <a:buFontTx/>
              <a:buNone/>
            </a:pPr>
            <a:endParaRPr lang="en-US" altLang="en-US" sz="24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5796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137"/>
    </mc:Choice>
    <mc:Fallback xmlns="">
      <p:transition spd="slow" advTm="96137"/>
    </mc:Fallback>
  </mc:AlternateContent>
  <p:timing>
    <p:tnLst>
      <p:par>
        <p:cTn id="1" dur="indefinite" restart="never" nodeType="tmRoot"/>
      </p:par>
    </p:tnLst>
  </p:timing>
  <p:extLst mod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242" y="649644"/>
            <a:ext cx="4776975" cy="5287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371" y="1091821"/>
            <a:ext cx="5429656" cy="4749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2953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17"/>
    </mc:Choice>
    <mc:Fallback xmlns="">
      <p:transition spd="slow" advTm="11017"/>
    </mc:Fallback>
  </mc:AlternateContent>
  <p:timing>
    <p:tnLst>
      <p:par>
        <p:cTn id="1" dur="indefinite" restart="never" nodeType="tmRoot"/>
      </p:par>
    </p:tnLst>
  </p:timing>
  <p:extLst mod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905" y="940132"/>
            <a:ext cx="3333750" cy="313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228" y="714139"/>
            <a:ext cx="3634239" cy="3585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8127" y="751174"/>
            <a:ext cx="3012670" cy="3548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6770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386"/>
    </mc:Choice>
    <mc:Fallback xmlns="">
      <p:transition spd="slow" advTm="34386"/>
    </mc:Fallback>
  </mc:AlternateContent>
  <p:timing>
    <p:tnLst>
      <p:par>
        <p:cTn id="1" dur="indefinite" restart="never" nodeType="tmRoot"/>
      </p:par>
    </p:tnLst>
  </p:timing>
  <p:extLst mod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Neoplasms </a:t>
            </a:r>
            <a:endParaRPr lang="ar-JO" altLang="en-US" b="1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>
                <a:latin typeface="Andalus" panose="02020603050405020304" pitchFamily="18" charset="-78"/>
                <a:cs typeface="Andalus" panose="02020603050405020304" pitchFamily="18" charset="-78"/>
              </a:rPr>
              <a:t>Juvenile nasopharyngeal </a:t>
            </a:r>
            <a:r>
              <a:rPr lang="en-US" altLang="en-US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angiofibroma</a:t>
            </a:r>
            <a:endParaRPr lang="en-US" altLang="en-US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en-US" altLang="en-US" dirty="0" smtClean="0">
                <a:latin typeface="Andalus" panose="02020603050405020304" pitchFamily="18" charset="-78"/>
                <a:cs typeface="Andalus" panose="02020603050405020304" pitchFamily="18" charset="-78"/>
              </a:rPr>
              <a:t>Inverted papilloma</a:t>
            </a:r>
          </a:p>
          <a:p>
            <a:r>
              <a:rPr lang="en-US" altLang="en-US" dirty="0" smtClean="0">
                <a:latin typeface="Andalus" panose="02020603050405020304" pitchFamily="18" charset="-78"/>
                <a:cs typeface="Andalus" panose="02020603050405020304" pitchFamily="18" charset="-78"/>
              </a:rPr>
              <a:t>SCCA</a:t>
            </a:r>
          </a:p>
          <a:p>
            <a:r>
              <a:rPr lang="en-US" altLang="en-US" dirty="0" smtClean="0">
                <a:latin typeface="Andalus" panose="02020603050405020304" pitchFamily="18" charset="-78"/>
                <a:cs typeface="Andalus" panose="02020603050405020304" pitchFamily="18" charset="-78"/>
              </a:rPr>
              <a:t>Adenocarcinoma</a:t>
            </a:r>
          </a:p>
          <a:p>
            <a:r>
              <a:rPr lang="en-US" altLang="en-US" dirty="0" smtClean="0">
                <a:latin typeface="Andalus" panose="02020603050405020304" pitchFamily="18" charset="-78"/>
                <a:cs typeface="Andalus" panose="02020603050405020304" pitchFamily="18" charset="-78"/>
              </a:rPr>
              <a:t>Melanoma</a:t>
            </a:r>
          </a:p>
          <a:p>
            <a:r>
              <a:rPr lang="en-US" altLang="en-US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Esthesioneuroblastoma</a:t>
            </a:r>
            <a:endParaRPr lang="en-US" altLang="en-US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en-US" altLang="en-US" dirty="0" smtClean="0">
                <a:latin typeface="Andalus" panose="02020603050405020304" pitchFamily="18" charset="-78"/>
                <a:cs typeface="Andalus" panose="02020603050405020304" pitchFamily="18" charset="-78"/>
              </a:rPr>
              <a:t>Lymphoma</a:t>
            </a:r>
            <a:endParaRPr lang="ar-JO" altLang="en-US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6399" y="1243321"/>
            <a:ext cx="3527425" cy="432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0834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558"/>
    </mc:Choice>
    <mc:Fallback xmlns="">
      <p:transition spd="slow" advTm="37558"/>
    </mc:Fallback>
  </mc:AlternateContent>
  <p:timing>
    <p:tnLst>
      <p:par>
        <p:cTn id="1" dur="indefinite" restart="never" nodeType="tmRoot"/>
      </p:par>
    </p:tnLst>
  </p:timing>
  <p:extLst mod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>
                <a:solidFill>
                  <a:srgbClr val="2E0F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ETIOLOGY</a:t>
            </a:r>
            <a:endParaRPr lang="en-US" altLang="en-US" sz="4000" b="1" dirty="0">
              <a:solidFill>
                <a:srgbClr val="2E0F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2063750" y="1484313"/>
            <a:ext cx="8147050" cy="42100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36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SYSTEMIC FACTORS</a:t>
            </a:r>
          </a:p>
          <a:p>
            <a:pPr eaLnBrk="1" hangingPunct="1">
              <a:buFontTx/>
              <a:buNone/>
            </a:pPr>
            <a:endParaRPr lang="en-US" altLang="en-US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eaLnBrk="1" hangingPunct="1">
              <a:buFontTx/>
              <a:buNone/>
            </a:pPr>
            <a:r>
              <a:rPr lang="en-US" altLang="en-US" dirty="0">
                <a:solidFill>
                  <a:srgbClr val="0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-  Coagulopathies (</a:t>
            </a:r>
            <a:r>
              <a:rPr lang="en-US" altLang="en-US" dirty="0" err="1">
                <a:solidFill>
                  <a:srgbClr val="0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haemophilia</a:t>
            </a:r>
            <a:r>
              <a:rPr lang="en-US" altLang="en-US" dirty="0">
                <a:solidFill>
                  <a:srgbClr val="0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, </a:t>
            </a:r>
            <a:r>
              <a:rPr lang="en-US" altLang="en-US" dirty="0" err="1">
                <a:solidFill>
                  <a:srgbClr val="0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leukaemia</a:t>
            </a:r>
            <a:r>
              <a:rPr lang="en-US" altLang="en-US" dirty="0">
                <a:solidFill>
                  <a:srgbClr val="0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). </a:t>
            </a:r>
          </a:p>
          <a:p>
            <a:pPr eaLnBrk="1" hangingPunct="1">
              <a:buFontTx/>
              <a:buChar char="-"/>
            </a:pPr>
            <a:r>
              <a:rPr lang="en-US" altLang="en-US" dirty="0">
                <a:latin typeface="Andalus" panose="02020603050405020304" pitchFamily="18" charset="-78"/>
                <a:cs typeface="Andalus" panose="02020603050405020304" pitchFamily="18" charset="-78"/>
              </a:rPr>
              <a:t>Anticoagulant medications</a:t>
            </a:r>
          </a:p>
          <a:p>
            <a:pPr eaLnBrk="1" hangingPunct="1">
              <a:buFontTx/>
              <a:buChar char="-"/>
            </a:pPr>
            <a:r>
              <a:rPr lang="en-US" altLang="en-US" dirty="0">
                <a:latin typeface="Andalus" panose="02020603050405020304" pitchFamily="18" charset="-78"/>
                <a:cs typeface="Andalus" panose="02020603050405020304" pitchFamily="18" charset="-78"/>
              </a:rPr>
              <a:t>ASA &amp; NSAIDS</a:t>
            </a:r>
          </a:p>
          <a:p>
            <a:pPr eaLnBrk="1" hangingPunct="1">
              <a:buFontTx/>
              <a:buChar char="-"/>
            </a:pPr>
            <a:r>
              <a:rPr lang="en-US" altLang="en-US" dirty="0">
                <a:latin typeface="Andalus" panose="02020603050405020304" pitchFamily="18" charset="-78"/>
                <a:cs typeface="Andalus" panose="02020603050405020304" pitchFamily="18" charset="-78"/>
              </a:rPr>
              <a:t>Vascular abnormalities</a:t>
            </a:r>
          </a:p>
          <a:p>
            <a:pPr eaLnBrk="1" hangingPunct="1">
              <a:buFontTx/>
              <a:buChar char="-"/>
            </a:pPr>
            <a:r>
              <a:rPr lang="en-US" altLang="en-US" dirty="0">
                <a:latin typeface="Andalus" panose="02020603050405020304" pitchFamily="18" charset="-78"/>
                <a:cs typeface="Andalus" panose="02020603050405020304" pitchFamily="18" charset="-78"/>
              </a:rPr>
              <a:t>Renal \ liver failure</a:t>
            </a:r>
          </a:p>
          <a:p>
            <a:pPr eaLnBrk="1" hangingPunct="1">
              <a:buFontTx/>
              <a:buChar char="-"/>
            </a:pPr>
            <a:r>
              <a:rPr lang="en-US" altLang="en-US" dirty="0">
                <a:latin typeface="Andalus" panose="02020603050405020304" pitchFamily="18" charset="-78"/>
                <a:cs typeface="Andalus" panose="02020603050405020304" pitchFamily="18" charset="-78"/>
              </a:rPr>
              <a:t>HTN ?</a:t>
            </a:r>
          </a:p>
        </p:txBody>
      </p:sp>
    </p:spTree>
    <p:extLst>
      <p:ext uri="{BB962C8B-B14F-4D97-AF65-F5344CB8AC3E}">
        <p14:creationId xmlns:p14="http://schemas.microsoft.com/office/powerpoint/2010/main" val="1840642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730"/>
    </mc:Choice>
    <mc:Fallback xmlns="">
      <p:transition spd="slow" advTm="19730"/>
    </mc:Fallback>
  </mc:AlternateContent>
  <p:timing>
    <p:tnLst>
      <p:par>
        <p:cTn id="1" dur="indefinite" restart="never" nodeType="tmRoot"/>
      </p:par>
    </p:tnLst>
  </p:timing>
  <p:extLst mod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ndalus" panose="02020603050405020304" pitchFamily="18" charset="-78"/>
                <a:cs typeface="Andalus" panose="02020603050405020304" pitchFamily="18" charset="-78"/>
              </a:rPr>
              <a:t>HTN as a cause of epistaxis </a:t>
            </a:r>
            <a:endParaRPr lang="ar-JO" altLang="en-US" smtClean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z="1800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en-US" altLang="en-US" sz="1800" dirty="0">
                <a:latin typeface="Andalus" panose="02020603050405020304" pitchFamily="18" charset="-78"/>
                <a:cs typeface="Andalus" panose="02020603050405020304" pitchFamily="18" charset="-78"/>
              </a:rPr>
              <a:t>although multiple studies exist that examine this relationship, no consensus has been achieved. </a:t>
            </a:r>
          </a:p>
          <a:p>
            <a:endParaRPr lang="en-US" altLang="en-US" sz="1800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en-US" altLang="en-US" sz="1800" dirty="0">
                <a:latin typeface="Andalus" panose="02020603050405020304" pitchFamily="18" charset="-78"/>
                <a:cs typeface="Andalus" panose="02020603050405020304" pitchFamily="18" charset="-78"/>
              </a:rPr>
              <a:t>The primary issue is that there are multiple confounding factors such as age and use of anticoagulation medication that may be the cause of epistaxis and not the hypertension itself. </a:t>
            </a:r>
          </a:p>
          <a:p>
            <a:endParaRPr lang="en-US" altLang="en-US" sz="1800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en-US" altLang="en-US" sz="1800" dirty="0">
                <a:latin typeface="Andalus" panose="02020603050405020304" pitchFamily="18" charset="-78"/>
                <a:cs typeface="Andalus" panose="02020603050405020304" pitchFamily="18" charset="-78"/>
              </a:rPr>
              <a:t>Increased age induces fibrosis of the tunica media of the arteries, which may lead to inadequate vasoconstriction after rupture of a blood vessel.</a:t>
            </a:r>
            <a:endParaRPr lang="ar-JO" altLang="en-US" sz="18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69965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792"/>
    </mc:Choice>
    <mc:Fallback xmlns="">
      <p:transition spd="slow" advTm="70792"/>
    </mc:Fallback>
  </mc:AlternateContent>
  <p:timing>
    <p:tnLst>
      <p:par>
        <p:cTn id="1" dur="indefinite" restart="never" nodeType="tmRoot"/>
      </p:par>
    </p:tnLst>
  </p:timing>
  <p:extLst mod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1981200" y="485775"/>
            <a:ext cx="8229600" cy="1143000"/>
          </a:xfrm>
        </p:spPr>
        <p:txBody>
          <a:bodyPr/>
          <a:lstStyle/>
          <a:p>
            <a:r>
              <a:rPr lang="en-US" altLang="en-US" sz="3600">
                <a:latin typeface="Andalus" panose="02020603050405020304" pitchFamily="18" charset="-78"/>
                <a:cs typeface="Andalus" panose="02020603050405020304" pitchFamily="18" charset="-78"/>
              </a:rPr>
              <a:t>Hereditary Hemorrhagic Telangiectasia (HHT)</a:t>
            </a:r>
            <a:endParaRPr lang="ar-JO" altLang="en-US" sz="360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603543" cy="4351338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Andalus" pitchFamily="18" charset="-78"/>
                <a:cs typeface="Andalus" pitchFamily="18" charset="-78"/>
              </a:rPr>
              <a:t>AKA Osler-Weber- </a:t>
            </a:r>
            <a:r>
              <a:rPr lang="en-US" dirty="0" err="1">
                <a:latin typeface="Andalus" pitchFamily="18" charset="-78"/>
                <a:cs typeface="Andalus" pitchFamily="18" charset="-78"/>
              </a:rPr>
              <a:t>Rendu</a:t>
            </a:r>
            <a:r>
              <a:rPr lang="en-US" dirty="0">
                <a:latin typeface="Andalus" pitchFamily="18" charset="-78"/>
                <a:cs typeface="Andalus" pitchFamily="18" charset="-78"/>
              </a:rPr>
              <a:t> disease </a:t>
            </a:r>
          </a:p>
          <a:p>
            <a:pPr>
              <a:defRPr/>
            </a:pPr>
            <a:r>
              <a:rPr lang="en-US" dirty="0">
                <a:latin typeface="Andalus" pitchFamily="18" charset="-78"/>
                <a:cs typeface="Andalus" pitchFamily="18" charset="-78"/>
              </a:rPr>
              <a:t> Autosomal dominant </a:t>
            </a:r>
          </a:p>
          <a:p>
            <a:pPr>
              <a:defRPr/>
            </a:pPr>
            <a:r>
              <a:rPr lang="en-US" dirty="0">
                <a:latin typeface="Andalus" pitchFamily="18" charset="-78"/>
                <a:cs typeface="Andalus" pitchFamily="18" charset="-78"/>
              </a:rPr>
              <a:t> Widespread cutaneous, mucosal, and visceral </a:t>
            </a:r>
            <a:r>
              <a:rPr lang="en-US" dirty="0" err="1">
                <a:latin typeface="Andalus" pitchFamily="18" charset="-78"/>
                <a:cs typeface="Andalus" pitchFamily="18" charset="-78"/>
              </a:rPr>
              <a:t>telangiectasias</a:t>
            </a:r>
            <a:r>
              <a:rPr lang="en-US" dirty="0">
                <a:latin typeface="Andalus" pitchFamily="18" charset="-78"/>
                <a:cs typeface="Andalus" pitchFamily="18" charset="-78"/>
              </a:rPr>
              <a:t> (</a:t>
            </a:r>
            <a:r>
              <a:rPr lang="en-US" dirty="0" err="1">
                <a:latin typeface="Andalus" pitchFamily="18" charset="-78"/>
                <a:cs typeface="Andalus" pitchFamily="18" charset="-78"/>
              </a:rPr>
              <a:t>arteriovenous</a:t>
            </a:r>
            <a:r>
              <a:rPr lang="en-US" dirty="0">
                <a:latin typeface="Andalus" pitchFamily="18" charset="-78"/>
                <a:cs typeface="Andalus" pitchFamily="18" charset="-78"/>
              </a:rPr>
              <a:t> malformations) in the brain, lungs, liver, and gut </a:t>
            </a:r>
          </a:p>
          <a:p>
            <a:pPr>
              <a:defRPr/>
            </a:pPr>
            <a:r>
              <a:rPr lang="en-US" dirty="0">
                <a:latin typeface="Andalus" pitchFamily="18" charset="-78"/>
                <a:cs typeface="Andalus" pitchFamily="18" charset="-78"/>
              </a:rPr>
              <a:t>Manifests in nose as raised 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lesions</a:t>
            </a:r>
            <a:endParaRPr lang="ar-JO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724" y="1825626"/>
            <a:ext cx="4433816" cy="3851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9943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576"/>
    </mc:Choice>
    <mc:Fallback xmlns="">
      <p:transition spd="slow" advTm="52576"/>
    </mc:Fallback>
  </mc:AlternateContent>
  <p:timing>
    <p:tnLst>
      <p:par>
        <p:cTn id="1" dur="indefinite" restart="never" nodeType="tmRoot"/>
      </p:par>
    </p:tnLst>
  </p:timing>
  <p:extLst mod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HHT</a:t>
            </a:r>
            <a:endParaRPr lang="ar-JO" altLang="en-US" smtClean="0"/>
          </a:p>
        </p:txBody>
      </p:sp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925" y="1916114"/>
            <a:ext cx="4141788" cy="324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901" y="1916114"/>
            <a:ext cx="4367213" cy="324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341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853"/>
    </mc:Choice>
    <mc:Fallback xmlns="">
      <p:transition spd="slow" advTm="37853"/>
    </mc:Fallback>
  </mc:AlternateContent>
  <p:timing>
    <p:tnLst>
      <p:par>
        <p:cTn id="1" dur="indefinite" restart="never" nodeType="tmRoot"/>
      </p:par>
    </p:tnLst>
  </p:timing>
  <p:extLst mod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Andalus" panose="02020603050405020304" pitchFamily="18" charset="-78"/>
                <a:cs typeface="Andalus" panose="02020603050405020304" pitchFamily="18" charset="-78"/>
              </a:rPr>
              <a:t>Management</a:t>
            </a:r>
            <a:endParaRPr lang="ar-JO" altLang="en-US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311377" cy="4351338"/>
          </a:xfrm>
        </p:spPr>
        <p:txBody>
          <a:bodyPr/>
          <a:lstStyle/>
          <a:p>
            <a:r>
              <a:rPr lang="en-US" altLang="en-US" sz="3200" b="1" dirty="0" smtClean="0">
                <a:solidFill>
                  <a:srgbClr val="0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Step 1-</a:t>
            </a:r>
            <a:r>
              <a:rPr lang="en-US" altLang="en-US" sz="3200" b="1" dirty="0" smtClean="0">
                <a:solidFill>
                  <a:srgbClr val="0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ABC</a:t>
            </a:r>
            <a:endParaRPr lang="en-US" altLang="en-US" sz="3200" b="1" dirty="0">
              <a:solidFill>
                <a:srgbClr val="00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0" indent="0">
              <a:buNone/>
            </a:pPr>
            <a:r>
              <a:rPr lang="en-US" altLang="en-US" sz="2400" b="1" dirty="0" smtClean="0">
                <a:solidFill>
                  <a:srgbClr val="0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altLang="en-US" sz="2400" dirty="0">
                <a:solidFill>
                  <a:srgbClr val="0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Is your patient in shock ? </a:t>
            </a:r>
            <a:r>
              <a:rPr lang="en-US" altLang="en-US" sz="2400" dirty="0" smtClean="0">
                <a:solidFill>
                  <a:srgbClr val="0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IV </a:t>
            </a:r>
            <a:r>
              <a:rPr lang="en-US" altLang="en-US" sz="2400" dirty="0">
                <a:solidFill>
                  <a:srgbClr val="0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access </a:t>
            </a:r>
            <a:endParaRPr lang="en-US" altLang="en-US" sz="2400" dirty="0" smtClean="0">
              <a:solidFill>
                <a:srgbClr val="00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endParaRPr lang="en-US" altLang="en-US" sz="2400" b="1" dirty="0">
              <a:solidFill>
                <a:srgbClr val="00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en-US" altLang="en-US" sz="3200" b="1" dirty="0" smtClean="0">
                <a:solidFill>
                  <a:srgbClr val="0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Step 2-compression</a:t>
            </a:r>
          </a:p>
          <a:p>
            <a:pPr marL="0" indent="0">
              <a:buNone/>
            </a:pPr>
            <a:r>
              <a:rPr lang="en-US" altLang="en-US" sz="2400" b="1" dirty="0">
                <a:solidFill>
                  <a:srgbClr val="0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altLang="en-US" sz="2400" b="1" dirty="0" smtClean="0">
                <a:solidFill>
                  <a:srgbClr val="0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altLang="en-US" sz="2400" dirty="0" smtClean="0">
                <a:solidFill>
                  <a:srgbClr val="0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once the patient is stable</a:t>
            </a:r>
          </a:p>
          <a:p>
            <a:pPr marL="0" indent="0">
              <a:buNone/>
            </a:pPr>
            <a:r>
              <a:rPr lang="en-US" altLang="en-US" sz="2400" dirty="0" smtClean="0">
                <a:solidFill>
                  <a:srgbClr val="0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compress the </a:t>
            </a:r>
            <a:r>
              <a:rPr lang="en-US" altLang="en-US" sz="2400" dirty="0" smtClean="0">
                <a:solidFill>
                  <a:srgbClr val="0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soft ,cartilaginous part of   the nose</a:t>
            </a:r>
          </a:p>
          <a:p>
            <a:pPr marL="0" indent="0">
              <a:buNone/>
            </a:pPr>
            <a:r>
              <a:rPr lang="en-US" altLang="en-US" sz="2400" dirty="0" smtClean="0">
                <a:solidFill>
                  <a:srgbClr val="0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with </a:t>
            </a:r>
            <a:r>
              <a:rPr lang="en-US" altLang="en-US" sz="2400" dirty="0" smtClean="0">
                <a:solidFill>
                  <a:srgbClr val="0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head slightly down at least 10-15 min</a:t>
            </a:r>
            <a:endParaRPr lang="en-US" altLang="en-US" sz="2400" dirty="0">
              <a:solidFill>
                <a:srgbClr val="00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endParaRPr lang="en-US" altLang="en-US" sz="2400" b="1" dirty="0">
              <a:solidFill>
                <a:srgbClr val="00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23556" name="Picture 3" descr="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9577" y="1485901"/>
            <a:ext cx="5097647" cy="469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8932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817"/>
    </mc:Choice>
    <mc:Fallback xmlns="">
      <p:transition spd="slow" advTm="117817"/>
    </mc:Fallback>
  </mc:AlternateContent>
  <p:timing>
    <p:tnLst>
      <p:par>
        <p:cTn id="1" dur="indefinite" restart="never" nodeType="tmRoot"/>
      </p:par>
    </p:tnLst>
  </p:timing>
  <p:extLst mod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92313" y="557213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 dirty="0">
                <a:solidFill>
                  <a:srgbClr val="C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INTRODUCTION</a:t>
            </a:r>
            <a:endParaRPr lang="en-US" altLang="en-US" sz="40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31950" y="1412876"/>
            <a:ext cx="8229600" cy="4094163"/>
          </a:xfrm>
        </p:spPr>
        <p:txBody>
          <a:bodyPr>
            <a:normAutofit/>
          </a:bodyPr>
          <a:lstStyle/>
          <a:p>
            <a:pPr eaLnBrk="1" hangingPunct="1"/>
            <a:endParaRPr lang="en-US" altLang="en-US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eaLnBrk="1" hangingPunct="1"/>
            <a:r>
              <a:rPr lang="en-US" altLang="en-US" dirty="0"/>
              <a:t>Most common </a:t>
            </a:r>
            <a:r>
              <a:rPr lang="en-US" altLang="en-US" dirty="0" smtClean="0"/>
              <a:t>Otolaryngological </a:t>
            </a:r>
            <a:r>
              <a:rPr lang="en-US" altLang="en-US" dirty="0"/>
              <a:t>emergency in the U.S. </a:t>
            </a:r>
          </a:p>
          <a:p>
            <a:pPr eaLnBrk="1" hangingPunct="1"/>
            <a:r>
              <a:rPr lang="en-US" altLang="en-US" dirty="0"/>
              <a:t> Presents in 7-14% of general population each year </a:t>
            </a:r>
          </a:p>
          <a:p>
            <a:pPr eaLnBrk="1" hangingPunct="1"/>
            <a:r>
              <a:rPr lang="en-US" altLang="en-US" dirty="0"/>
              <a:t>Estimated lifetime incidence 60%</a:t>
            </a:r>
          </a:p>
          <a:p>
            <a:r>
              <a:rPr lang="en-US" dirty="0"/>
              <a:t>Most of the time, bleeding is self-limited, but can </a:t>
            </a:r>
            <a:r>
              <a:rPr lang="en-US" dirty="0" smtClean="0"/>
              <a:t>often be serious and life threatening.</a:t>
            </a:r>
          </a:p>
          <a:p>
            <a:r>
              <a:rPr lang="en-US" dirty="0" smtClean="0"/>
              <a:t>So should </a:t>
            </a:r>
            <a:r>
              <a:rPr lang="en-US" dirty="0" smtClean="0"/>
              <a:t>never be treated as a harmless event. </a:t>
            </a:r>
            <a:endParaRPr lang="en-US" altLang="en-US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09346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333"/>
    </mc:Choice>
    <mc:Fallback xmlns="">
      <p:transition spd="slow" advTm="25333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latin typeface="Andalus" panose="02020603050405020304" pitchFamily="18" charset="-78"/>
                <a:cs typeface="Andalus" panose="02020603050405020304" pitchFamily="18" charset="-78"/>
              </a:rPr>
              <a:t>Step 3 -</a:t>
            </a:r>
            <a:r>
              <a:rPr lang="en-US" altLang="en-US" dirty="0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HISTORY</a:t>
            </a:r>
            <a:endParaRPr lang="en-US" altLang="en-US" dirty="0" smtClean="0">
              <a:solidFill>
                <a:schemeClr val="tx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2063750" y="1412875"/>
            <a:ext cx="8147050" cy="4210050"/>
          </a:xfrm>
        </p:spPr>
        <p:txBody>
          <a:bodyPr>
            <a:noAutofit/>
          </a:bodyPr>
          <a:lstStyle/>
          <a:p>
            <a:pPr>
              <a:lnSpc>
                <a:spcPts val="3200"/>
              </a:lnSpc>
              <a:buClr>
                <a:srgbClr val="C00000"/>
              </a:buClr>
              <a:buFont typeface="Wingdings 2" panose="05020102010507070707" pitchFamily="18" charset="2"/>
              <a:buChar char=""/>
            </a:pPr>
            <a:r>
              <a:rPr lang="en-US" altLang="en-US" sz="3200" dirty="0">
                <a:solidFill>
                  <a:srgbClr val="0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Amount, duration</a:t>
            </a:r>
          </a:p>
          <a:p>
            <a:pPr>
              <a:lnSpc>
                <a:spcPts val="3200"/>
              </a:lnSpc>
              <a:buClr>
                <a:srgbClr val="C00000"/>
              </a:buClr>
              <a:buFont typeface="Wingdings 2" panose="05020102010507070707" pitchFamily="18" charset="2"/>
              <a:buChar char=""/>
            </a:pPr>
            <a:r>
              <a:rPr lang="en-US" altLang="en-US" sz="3200" dirty="0">
                <a:solidFill>
                  <a:srgbClr val="0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Previous bleeding episodes </a:t>
            </a:r>
          </a:p>
          <a:p>
            <a:pPr>
              <a:lnSpc>
                <a:spcPts val="3200"/>
              </a:lnSpc>
              <a:buClr>
                <a:srgbClr val="C00000"/>
              </a:buClr>
              <a:buFont typeface="Wingdings 2" panose="05020102010507070707" pitchFamily="18" charset="2"/>
              <a:buChar char=""/>
            </a:pPr>
            <a:r>
              <a:rPr lang="en-US" altLang="en-US" sz="3200" dirty="0">
                <a:solidFill>
                  <a:srgbClr val="0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Nasal trauma, obstruction </a:t>
            </a:r>
          </a:p>
          <a:p>
            <a:pPr>
              <a:lnSpc>
                <a:spcPts val="3200"/>
              </a:lnSpc>
              <a:buClr>
                <a:srgbClr val="C00000"/>
              </a:buClr>
              <a:buFont typeface="Wingdings 2" panose="05020102010507070707" pitchFamily="18" charset="2"/>
              <a:buChar char=""/>
            </a:pPr>
            <a:r>
              <a:rPr lang="en-US" altLang="en-US" sz="3200" dirty="0">
                <a:solidFill>
                  <a:srgbClr val="0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Easy bruise ability</a:t>
            </a:r>
          </a:p>
          <a:p>
            <a:pPr>
              <a:lnSpc>
                <a:spcPts val="3200"/>
              </a:lnSpc>
              <a:buClr>
                <a:srgbClr val="C00000"/>
              </a:buClr>
              <a:buFont typeface="Wingdings 2" panose="05020102010507070707" pitchFamily="18" charset="2"/>
              <a:buChar char=""/>
            </a:pPr>
            <a:r>
              <a:rPr lang="en-US" altLang="en-US" sz="3200" dirty="0">
                <a:solidFill>
                  <a:srgbClr val="0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Family history of bleeding</a:t>
            </a:r>
          </a:p>
          <a:p>
            <a:pPr>
              <a:lnSpc>
                <a:spcPts val="3200"/>
              </a:lnSpc>
              <a:buClr>
                <a:srgbClr val="C00000"/>
              </a:buClr>
              <a:buFont typeface="Wingdings 2" panose="05020102010507070707" pitchFamily="18" charset="2"/>
              <a:buChar char=""/>
            </a:pPr>
            <a:r>
              <a:rPr lang="en-US" altLang="en-US" sz="3200" dirty="0">
                <a:solidFill>
                  <a:srgbClr val="0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HTN- current medications and how tightly controlled </a:t>
            </a:r>
          </a:p>
          <a:p>
            <a:pPr>
              <a:lnSpc>
                <a:spcPts val="3200"/>
              </a:lnSpc>
              <a:buClr>
                <a:srgbClr val="C00000"/>
              </a:buClr>
              <a:buFont typeface="Wingdings 2" panose="05020102010507070707" pitchFamily="18" charset="2"/>
              <a:buChar char=""/>
            </a:pPr>
            <a:r>
              <a:rPr lang="en-US" altLang="en-US" sz="3200" dirty="0">
                <a:solidFill>
                  <a:srgbClr val="0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Use of anticoagulants </a:t>
            </a:r>
          </a:p>
          <a:p>
            <a:pPr>
              <a:lnSpc>
                <a:spcPts val="3200"/>
              </a:lnSpc>
              <a:buClr>
                <a:srgbClr val="C00000"/>
              </a:buClr>
              <a:buFont typeface="Wingdings 2" panose="05020102010507070707" pitchFamily="18" charset="2"/>
              <a:buChar char=""/>
            </a:pPr>
            <a:r>
              <a:rPr lang="en-US" altLang="en-US" sz="3200" dirty="0">
                <a:solidFill>
                  <a:srgbClr val="0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Renal \ Hepatic diseases </a:t>
            </a:r>
          </a:p>
          <a:p>
            <a:pPr>
              <a:lnSpc>
                <a:spcPts val="3200"/>
              </a:lnSpc>
              <a:buClr>
                <a:srgbClr val="C00000"/>
              </a:buClr>
              <a:buFont typeface="Wingdings 2" panose="05020102010507070707" pitchFamily="18" charset="2"/>
              <a:buChar char=""/>
            </a:pPr>
            <a:r>
              <a:rPr lang="en-US" altLang="en-US" sz="3200" dirty="0">
                <a:solidFill>
                  <a:srgbClr val="0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Other medical conditions - DM, CAD, etc. </a:t>
            </a:r>
          </a:p>
        </p:txBody>
      </p:sp>
    </p:spTree>
    <p:extLst>
      <p:ext uri="{BB962C8B-B14F-4D97-AF65-F5344CB8AC3E}">
        <p14:creationId xmlns:p14="http://schemas.microsoft.com/office/powerpoint/2010/main" val="747891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003"/>
    </mc:Choice>
    <mc:Fallback xmlns="">
      <p:transition spd="slow" advTm="33003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1454426" y="265733"/>
            <a:ext cx="10515600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8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PHYSICAL EXAM</a:t>
            </a:r>
          </a:p>
        </p:txBody>
      </p:sp>
      <p:pic>
        <p:nvPicPr>
          <p:cNvPr id="27652" name="Picture 7" descr="http://t2.gstatic.com/images?q=tbn:ANd9GcQepHAM6OgpcXCQU2pKmExIWcAm4kAfLQKU_x1JTcuj9b64q2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0731" y="3442533"/>
            <a:ext cx="3006725" cy="260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4388" y="1265238"/>
            <a:ext cx="2919412" cy="208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b="1" dirty="0"/>
              <a:t>Anterior  </a:t>
            </a:r>
            <a:r>
              <a:rPr lang="en-US" sz="3600" b="1" dirty="0" err="1"/>
              <a:t>rhinoscopy</a:t>
            </a:r>
            <a:r>
              <a:rPr lang="en-US" sz="3600" b="1" dirty="0"/>
              <a:t> : </a:t>
            </a:r>
          </a:p>
          <a:p>
            <a:r>
              <a:rPr lang="en-US" dirty="0"/>
              <a:t>Suck out any clots</a:t>
            </a:r>
          </a:p>
          <a:p>
            <a:r>
              <a:rPr lang="en-US" dirty="0"/>
              <a:t>Site of bleeding </a:t>
            </a:r>
          </a:p>
          <a:p>
            <a:r>
              <a:rPr lang="en-US" dirty="0"/>
              <a:t>Anterior vs. posterior </a:t>
            </a:r>
            <a:endParaRPr lang="en-US" dirty="0" smtClean="0"/>
          </a:p>
          <a:p>
            <a:r>
              <a:rPr lang="en-US" dirty="0"/>
              <a:t>Topical vasoconstrictors </a:t>
            </a:r>
          </a:p>
          <a:p>
            <a:r>
              <a:rPr lang="en-US" sz="3600" b="1" dirty="0"/>
              <a:t>Posterior </a:t>
            </a:r>
            <a:r>
              <a:rPr lang="en-US" sz="3600" b="1" dirty="0" err="1"/>
              <a:t>rhinoscopy</a:t>
            </a:r>
            <a:r>
              <a:rPr lang="en-US" sz="3600" b="1" dirty="0"/>
              <a:t> :</a:t>
            </a:r>
          </a:p>
          <a:p>
            <a:r>
              <a:rPr lang="en-US" dirty="0"/>
              <a:t>Endoscopic visualization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41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065"/>
    </mc:Choice>
    <mc:Fallback xmlns="">
      <p:transition spd="slow" advTm="112065"/>
    </mc:Fallback>
  </mc:AlternateContent>
  <p:timing>
    <p:tnLst>
      <p:par>
        <p:cTn id="1" dur="indefinite" restart="never" nodeType="tmRoot"/>
      </p:par>
    </p:tnLst>
  </p:timing>
  <p:extLst mod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Andalus" panose="02020603050405020304" pitchFamily="18" charset="-78"/>
                <a:cs typeface="Andalus" panose="02020603050405020304" pitchFamily="18" charset="-78"/>
              </a:rPr>
              <a:t>LAB STUDY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677863" y="1926432"/>
            <a:ext cx="8218487" cy="3849688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latin typeface="Andalus" panose="02020603050405020304" pitchFamily="18" charset="-78"/>
                <a:cs typeface="Andalus" panose="02020603050405020304" pitchFamily="18" charset="-78"/>
              </a:rPr>
              <a:t>CBC ( including platelet )</a:t>
            </a:r>
          </a:p>
          <a:p>
            <a:pPr eaLnBrk="1" hangingPunct="1"/>
            <a:r>
              <a:rPr lang="en-US" altLang="en-US" dirty="0" smtClean="0">
                <a:latin typeface="Andalus" panose="02020603050405020304" pitchFamily="18" charset="-78"/>
                <a:cs typeface="Andalus" panose="02020603050405020304" pitchFamily="18" charset="-78"/>
              </a:rPr>
              <a:t>X-Match</a:t>
            </a:r>
          </a:p>
          <a:p>
            <a:pPr eaLnBrk="1" hangingPunct="1"/>
            <a:r>
              <a:rPr lang="en-US" altLang="en-US" dirty="0" smtClean="0">
                <a:latin typeface="Andalus" panose="02020603050405020304" pitchFamily="18" charset="-78"/>
                <a:cs typeface="Andalus" panose="02020603050405020304" pitchFamily="18" charset="-78"/>
              </a:rPr>
              <a:t>KFT </a:t>
            </a:r>
          </a:p>
          <a:p>
            <a:pPr eaLnBrk="1" hangingPunct="1"/>
            <a:r>
              <a:rPr lang="en-US" altLang="en-US" dirty="0" smtClean="0">
                <a:latin typeface="Andalus" panose="02020603050405020304" pitchFamily="18" charset="-78"/>
                <a:cs typeface="Andalus" panose="02020603050405020304" pitchFamily="18" charset="-78"/>
              </a:rPr>
              <a:t>LFT</a:t>
            </a:r>
          </a:p>
          <a:p>
            <a:pPr eaLnBrk="1" hangingPunct="1"/>
            <a:r>
              <a:rPr lang="en-US" altLang="en-US" dirty="0" smtClean="0">
                <a:latin typeface="Andalus" panose="02020603050405020304" pitchFamily="18" charset="-78"/>
                <a:cs typeface="Andalus" panose="02020603050405020304" pitchFamily="18" charset="-78"/>
              </a:rPr>
              <a:t>Coagulation profile</a:t>
            </a:r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4700" y="2636839"/>
            <a:ext cx="3543300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3277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232"/>
    </mc:Choice>
    <mc:Fallback xmlns="">
      <p:transition spd="slow" advTm="31232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mtClean="0">
                <a:latin typeface="Andalus" panose="02020603050405020304" pitchFamily="18" charset="-78"/>
                <a:cs typeface="Andalus" panose="02020603050405020304" pitchFamily="18" charset="-78"/>
              </a:rPr>
              <a:t/>
            </a:r>
            <a:br>
              <a:rPr lang="en-US" altLang="en-US" smtClean="0"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en-US" altLang="en-US" smtClean="0">
                <a:latin typeface="Andalus" panose="02020603050405020304" pitchFamily="18" charset="-78"/>
                <a:cs typeface="Andalus" panose="02020603050405020304" pitchFamily="18" charset="-78"/>
              </a:rPr>
              <a:t>Treatment</a:t>
            </a:r>
            <a:br>
              <a:rPr lang="en-US" altLang="en-US" smtClean="0">
                <a:latin typeface="Andalus" panose="02020603050405020304" pitchFamily="18" charset="-78"/>
                <a:cs typeface="Andalus" panose="02020603050405020304" pitchFamily="18" charset="-78"/>
              </a:rPr>
            </a:br>
            <a:endParaRPr lang="ar-JO" altLang="en-US" smtClean="0"/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en-US" sz="32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Non surgical</a:t>
            </a:r>
          </a:p>
          <a:p>
            <a:r>
              <a:rPr lang="en-US" altLang="en-US" sz="32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Topical </a:t>
            </a:r>
            <a:r>
              <a:rPr lang="en-US" altLang="en-US" sz="32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vasoconstrictors :</a:t>
            </a:r>
            <a:r>
              <a:rPr lang="en-US" altLang="en-US" sz="30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anesthetic </a:t>
            </a:r>
            <a:r>
              <a:rPr lang="en-US" altLang="en-US" sz="3000" dirty="0">
                <a:latin typeface="Andalus" panose="02020603050405020304" pitchFamily="18" charset="-78"/>
                <a:cs typeface="Andalus" panose="02020603050405020304" pitchFamily="18" charset="-78"/>
              </a:rPr>
              <a:t>solutions (lignocaine &amp; pseudoephedrine or cocaine) 1% phenylephrine  or 0.05% </a:t>
            </a:r>
            <a:r>
              <a:rPr lang="en-US" altLang="en-US" sz="3000" dirty="0" err="1">
                <a:latin typeface="Andalus" panose="02020603050405020304" pitchFamily="18" charset="-78"/>
                <a:cs typeface="Andalus" panose="02020603050405020304" pitchFamily="18" charset="-78"/>
              </a:rPr>
              <a:t>oxymetazoline</a:t>
            </a:r>
            <a:r>
              <a:rPr lang="en-US" altLang="en-US" sz="3000" dirty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</a:p>
          <a:p>
            <a:endParaRPr lang="en-US" altLang="en-US" sz="3200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en-US" altLang="en-US" sz="32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Packing</a:t>
            </a:r>
            <a:endParaRPr lang="en-US" altLang="en-US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en-US" altLang="en-US" sz="32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Cauterization</a:t>
            </a:r>
            <a:endParaRPr lang="en-US" altLang="en-US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en-US" altLang="en-US" sz="32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blocks (i.e. </a:t>
            </a:r>
            <a:r>
              <a:rPr lang="en-US" altLang="en-US" sz="3200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transpalatine</a:t>
            </a:r>
            <a:r>
              <a:rPr lang="en-US" altLang="en-US" sz="32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)</a:t>
            </a:r>
          </a:p>
          <a:p>
            <a:endParaRPr lang="en-US" altLang="en-US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en-US" altLang="en-US" sz="32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Surgery/ interventional radiology (IR)</a:t>
            </a:r>
            <a:endParaRPr lang="ar-JO" altLang="en-US" sz="3200" b="1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18869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73"/>
    </mc:Choice>
    <mc:Fallback xmlns="">
      <p:transition spd="slow" advTm="30073"/>
    </mc:Fallback>
  </mc:AlternateContent>
  <p:timing>
    <p:tnLst>
      <p:par>
        <p:cTn id="1" dur="indefinite" restart="never" nodeType="tmRoot"/>
      </p:par>
    </p:tnLst>
  </p:timing>
  <p:extLst mod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ndalus" panose="02020603050405020304" pitchFamily="18" charset="-78"/>
                <a:cs typeface="Andalus" panose="02020603050405020304" pitchFamily="18" charset="-78"/>
              </a:rPr>
              <a:t>Treatment</a:t>
            </a:r>
            <a:endParaRPr lang="ar-JO" altLang="en-US" smtClean="0"/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>
                <a:latin typeface="Andalus" panose="02020603050405020304" pitchFamily="18" charset="-78"/>
                <a:cs typeface="Andalus" panose="02020603050405020304" pitchFamily="18" charset="-78"/>
              </a:rPr>
              <a:t>Control of hypertension</a:t>
            </a:r>
          </a:p>
          <a:p>
            <a:endParaRPr lang="en-US" altLang="en-US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en-US" altLang="en-US" smtClean="0">
                <a:latin typeface="Andalus" panose="02020603050405020304" pitchFamily="18" charset="-78"/>
                <a:cs typeface="Andalus" panose="02020603050405020304" pitchFamily="18" charset="-78"/>
              </a:rPr>
              <a:t>Correction of coagulopathies/thrombocytopenia</a:t>
            </a:r>
          </a:p>
          <a:p>
            <a:endParaRPr lang="en-US" altLang="en-US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en-US" altLang="en-US" smtClean="0">
                <a:latin typeface="Andalus" panose="02020603050405020304" pitchFamily="18" charset="-78"/>
                <a:cs typeface="Andalus" panose="02020603050405020304" pitchFamily="18" charset="-78"/>
              </a:rPr>
              <a:t>FFP or whole blood/reversal of anticoagulant/platelets</a:t>
            </a:r>
            <a:endParaRPr lang="ar-JO" altLang="en-US" smtClean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84756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311"/>
    </mc:Choice>
    <mc:Fallback xmlns="">
      <p:transition spd="slow" advTm="48311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Andalus" panose="02020603050405020304" pitchFamily="18" charset="-78"/>
                <a:cs typeface="Andalus" panose="02020603050405020304" pitchFamily="18" charset="-78"/>
              </a:rPr>
              <a:t>Treatment</a:t>
            </a:r>
            <a:endParaRPr lang="ar-JO" alt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en-US" sz="3600" b="1" u="sng" dirty="0" smtClean="0">
                <a:latin typeface="Andalus" pitchFamily="18" charset="-78"/>
                <a:cs typeface="Andalus" pitchFamily="18" charset="-78"/>
              </a:rPr>
              <a:t>Step 4-Cauterization</a:t>
            </a:r>
            <a:endParaRPr lang="en-US" sz="2000" b="1" u="sng" dirty="0">
              <a:latin typeface="Andalus" pitchFamily="18" charset="-78"/>
              <a:cs typeface="Andalus" pitchFamily="18" charset="-78"/>
            </a:endParaRPr>
          </a:p>
          <a:p>
            <a:pPr>
              <a:defRPr/>
            </a:pPr>
            <a:r>
              <a:rPr lang="en-US" sz="2000" dirty="0">
                <a:latin typeface="Andalus" pitchFamily="18" charset="-78"/>
                <a:cs typeface="Andalus" pitchFamily="18" charset="-78"/>
              </a:rPr>
              <a:t> Chemical: Silver nitrate .</a:t>
            </a:r>
          </a:p>
          <a:p>
            <a:pPr>
              <a:defRPr/>
            </a:pPr>
            <a:endParaRPr lang="en-US" sz="2000" dirty="0">
              <a:latin typeface="Andalus" pitchFamily="18" charset="-78"/>
              <a:cs typeface="Andalus" pitchFamily="18" charset="-78"/>
            </a:endParaRPr>
          </a:p>
          <a:p>
            <a:pPr>
              <a:defRPr/>
            </a:pPr>
            <a:r>
              <a:rPr lang="en-US" sz="2000" dirty="0">
                <a:latin typeface="Andalus" pitchFamily="18" charset="-78"/>
                <a:cs typeface="Andalus" pitchFamily="18" charset="-78"/>
              </a:rPr>
              <a:t> Thermal: Bipolar suction diathermy</a:t>
            </a:r>
          </a:p>
          <a:p>
            <a:pPr marL="0" indent="0">
              <a:buNone/>
              <a:defRPr/>
            </a:pPr>
            <a:r>
              <a:rPr lang="en-US" sz="2000" dirty="0">
                <a:latin typeface="Andalus" pitchFamily="18" charset="-78"/>
                <a:cs typeface="Andalus" pitchFamily="18" charset="-78"/>
              </a:rPr>
              <a:t> </a:t>
            </a:r>
          </a:p>
          <a:p>
            <a:pPr>
              <a:defRPr/>
            </a:pPr>
            <a:r>
              <a:rPr lang="en-US" sz="2000" u="sng" dirty="0">
                <a:latin typeface="Andalus" pitchFamily="18" charset="-78"/>
                <a:cs typeface="Andalus" pitchFamily="18" charset="-78"/>
              </a:rPr>
              <a:t> After cauterization advise patient to:</a:t>
            </a:r>
          </a:p>
          <a:p>
            <a:pPr>
              <a:defRPr/>
            </a:pPr>
            <a:endParaRPr lang="en-US" sz="2000" u="sng" dirty="0">
              <a:latin typeface="Andalus" pitchFamily="18" charset="-78"/>
              <a:cs typeface="Andalus" pitchFamily="18" charset="-78"/>
            </a:endParaRPr>
          </a:p>
          <a:p>
            <a:pPr>
              <a:defRPr/>
            </a:pPr>
            <a:r>
              <a:rPr lang="en-US" sz="2000" dirty="0">
                <a:latin typeface="Andalus" pitchFamily="18" charset="-78"/>
                <a:cs typeface="Andalus" pitchFamily="18" charset="-78"/>
              </a:rPr>
              <a:t> Avoid nose blowing for at least 1 week</a:t>
            </a:r>
          </a:p>
          <a:p>
            <a:pPr>
              <a:defRPr/>
            </a:pPr>
            <a:endParaRPr lang="en-US" sz="2000" dirty="0">
              <a:latin typeface="Andalus" pitchFamily="18" charset="-78"/>
              <a:cs typeface="Andalus" pitchFamily="18" charset="-78"/>
            </a:endParaRPr>
          </a:p>
          <a:p>
            <a:pPr>
              <a:defRPr/>
            </a:pPr>
            <a:r>
              <a:rPr lang="en-US" sz="2000" dirty="0">
                <a:latin typeface="Andalus" pitchFamily="18" charset="-78"/>
                <a:cs typeface="Andalus" pitchFamily="18" charset="-78"/>
              </a:rPr>
              <a:t> Apply greasy antiseptic barrier ointment</a:t>
            </a:r>
          </a:p>
          <a:p>
            <a:pPr marL="0" indent="0">
              <a:buNone/>
              <a:defRPr/>
            </a:pPr>
            <a:r>
              <a:rPr lang="en-US" sz="2000" dirty="0">
                <a:latin typeface="Andalus" pitchFamily="18" charset="-78"/>
                <a:cs typeface="Andalus" pitchFamily="18" charset="-78"/>
              </a:rPr>
              <a:t> three times a day for 1-2 weeks </a:t>
            </a:r>
            <a:endParaRPr lang="ar-JO" sz="2000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32772" name="Picture 3" descr="C:\Users\DELL\Desktop\20080203-nasal-cautery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426" y="1063626"/>
            <a:ext cx="3095625" cy="304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863" y="4225926"/>
            <a:ext cx="2952750" cy="215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4558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5370"/>
    </mc:Choice>
    <mc:Fallback xmlns="">
      <p:transition spd="slow" advTm="135370"/>
    </mc:Fallback>
  </mc:AlternateContent>
  <p:timing>
    <p:tnLst>
      <p:par>
        <p:cTn id="1" dur="indefinite" restart="never" nodeType="tmRoot"/>
      </p:par>
    </p:tnLst>
  </p:timing>
  <p:extLst mod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420756" y="186220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sz="5300" b="1" dirty="0" smtClean="0"/>
              <a:t>Step 5-Nasal </a:t>
            </a:r>
            <a:r>
              <a:rPr lang="en-US" altLang="en-US" sz="5300" b="1" dirty="0"/>
              <a:t>Packs</a:t>
            </a:r>
            <a:r>
              <a:rPr lang="en-US" altLang="en-US" dirty="0"/>
              <a:t/>
            </a:r>
            <a:br>
              <a:rPr lang="en-US" altLang="en-US" dirty="0"/>
            </a:br>
            <a:endParaRPr lang="ar-JO" alt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6226" y="1125539"/>
            <a:ext cx="9594574" cy="5434287"/>
          </a:xfrm>
        </p:spPr>
        <p:txBody>
          <a:bodyPr>
            <a:normAutofit/>
          </a:bodyPr>
          <a:lstStyle/>
          <a:p>
            <a:pPr>
              <a:defRPr/>
            </a:pPr>
            <a:endParaRPr lang="en-US" sz="2000" dirty="0">
              <a:latin typeface="Andalus" pitchFamily="18" charset="-78"/>
              <a:cs typeface="Andalus" pitchFamily="18" charset="-78"/>
            </a:endParaRPr>
          </a:p>
          <a:p>
            <a:pPr>
              <a:defRPr/>
            </a:pPr>
            <a:r>
              <a:rPr lang="en-US" sz="2000" dirty="0">
                <a:latin typeface="Andalus" pitchFamily="18" charset="-78"/>
                <a:cs typeface="Andalus" pitchFamily="18" charset="-78"/>
              </a:rPr>
              <a:t> Intranasal device which applies constant local pressure</a:t>
            </a:r>
          </a:p>
          <a:p>
            <a:pPr>
              <a:defRPr/>
            </a:pPr>
            <a:endParaRPr lang="en-US" sz="2000" dirty="0">
              <a:latin typeface="Andalus" pitchFamily="18" charset="-78"/>
              <a:cs typeface="Andalus" pitchFamily="18" charset="-78"/>
            </a:endParaRPr>
          </a:p>
          <a:p>
            <a:pPr>
              <a:defRPr/>
            </a:pPr>
            <a:r>
              <a:rPr lang="en-US" sz="2000" dirty="0">
                <a:latin typeface="Andalus" pitchFamily="18" charset="-78"/>
                <a:cs typeface="Andalus" pitchFamily="18" charset="-78"/>
              </a:rPr>
              <a:t> Anterior, </a:t>
            </a:r>
            <a:r>
              <a:rPr lang="en-US" sz="2000" dirty="0" smtClean="0">
                <a:latin typeface="Andalus" pitchFamily="18" charset="-78"/>
                <a:cs typeface="Andalus" pitchFamily="18" charset="-78"/>
              </a:rPr>
              <a:t>or </a:t>
            </a:r>
            <a:r>
              <a:rPr lang="en-US" sz="2000" dirty="0">
                <a:latin typeface="Andalus" pitchFamily="18" charset="-78"/>
                <a:cs typeface="Andalus" pitchFamily="18" charset="-78"/>
              </a:rPr>
              <a:t>anterior and posterior</a:t>
            </a:r>
          </a:p>
          <a:p>
            <a:pPr marL="0" indent="0">
              <a:buNone/>
              <a:defRPr/>
            </a:pPr>
            <a:endParaRPr lang="en-US" sz="2000" dirty="0">
              <a:latin typeface="Andalus" pitchFamily="18" charset="-78"/>
              <a:cs typeface="Andalus" pitchFamily="18" charset="-78"/>
            </a:endParaRPr>
          </a:p>
          <a:p>
            <a:pPr>
              <a:defRPr/>
            </a:pPr>
            <a:r>
              <a:rPr lang="en-US" sz="2000" dirty="0">
                <a:latin typeface="Andalus" pitchFamily="18" charset="-78"/>
                <a:cs typeface="Andalus" pitchFamily="18" charset="-78"/>
              </a:rPr>
              <a:t> Systemic or topical antibiotics</a:t>
            </a:r>
          </a:p>
          <a:p>
            <a:pPr>
              <a:defRPr/>
            </a:pPr>
            <a:endParaRPr lang="en-US" sz="2000" dirty="0">
              <a:latin typeface="Andalus" pitchFamily="18" charset="-78"/>
              <a:cs typeface="Andalus" pitchFamily="18" charset="-78"/>
            </a:endParaRPr>
          </a:p>
          <a:p>
            <a:pPr>
              <a:defRPr/>
            </a:pPr>
            <a:r>
              <a:rPr lang="en-US" sz="2000" dirty="0">
                <a:latin typeface="Andalus" pitchFamily="18" charset="-78"/>
                <a:cs typeface="Andalus" pitchFamily="18" charset="-78"/>
              </a:rPr>
              <a:t> Precautions to admit patient with </a:t>
            </a:r>
          </a:p>
          <a:p>
            <a:pPr marL="0" indent="0">
              <a:buNone/>
              <a:defRPr/>
            </a:pPr>
            <a:r>
              <a:rPr lang="en-US" sz="2000" dirty="0">
                <a:latin typeface="Andalus" pitchFamily="18" charset="-78"/>
                <a:cs typeface="Andalus" pitchFamily="18" charset="-78"/>
              </a:rPr>
              <a:t>comorbidities to ICU if a posterior pack is placed</a:t>
            </a:r>
          </a:p>
          <a:p>
            <a:pPr marL="0" indent="0">
              <a:buNone/>
              <a:defRPr/>
            </a:pPr>
            <a:endParaRPr lang="en-US" sz="2000" dirty="0">
              <a:latin typeface="Andalus" pitchFamily="18" charset="-78"/>
              <a:cs typeface="Andalus" pitchFamily="18" charset="-78"/>
            </a:endParaRPr>
          </a:p>
          <a:p>
            <a:pPr>
              <a:defRPr/>
            </a:pPr>
            <a:r>
              <a:rPr lang="en-US" sz="2000" dirty="0">
                <a:latin typeface="Andalus" pitchFamily="18" charset="-78"/>
                <a:cs typeface="Andalus" pitchFamily="18" charset="-78"/>
              </a:rPr>
              <a:t> Packs should be removed within</a:t>
            </a:r>
          </a:p>
          <a:p>
            <a:pPr marL="0" indent="0">
              <a:buNone/>
              <a:defRPr/>
            </a:pPr>
            <a:r>
              <a:rPr lang="en-US" sz="2000" dirty="0">
                <a:latin typeface="Andalus" pitchFamily="18" charset="-78"/>
                <a:cs typeface="Andalus" pitchFamily="18" charset="-78"/>
              </a:rPr>
              <a:t> 2-3 days of initial placement</a:t>
            </a:r>
            <a:endParaRPr lang="ar-JO" sz="2000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33796" name="Picture 3" descr="a2eCDC8.tmp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9964" y="3933826"/>
            <a:ext cx="3348037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3393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059"/>
    </mc:Choice>
    <mc:Fallback xmlns="">
      <p:transition spd="slow" advTm="76059"/>
    </mc:Fallback>
  </mc:AlternateContent>
  <p:timing>
    <p:tnLst>
      <p:par>
        <p:cTn id="1" dur="indefinite" restart="never" nodeType="tmRoot"/>
      </p:par>
    </p:tnLst>
  </p:timing>
  <p:extLst mod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en-US" altLang="en-US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                     Anterior Nasal Packs</a:t>
            </a:r>
            <a:endParaRPr lang="ar-JO" altLang="en-US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3482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607" y="1690688"/>
            <a:ext cx="8448864" cy="4366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384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014"/>
    </mc:Choice>
    <mc:Fallback xmlns="">
      <p:transition spd="slow" advTm="45014"/>
    </mc:Fallback>
  </mc:AlternateContent>
  <p:timing>
    <p:tnLst>
      <p:par>
        <p:cTn id="1" dur="indefinite" restart="never" nodeType="tmRoot"/>
      </p:par>
    </p:tnLst>
  </p:timing>
  <p:extLst mod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pPr algn="ctr"/>
            <a:r>
              <a:rPr lang="en-US" altLang="en-US" dirty="0" smtClean="0">
                <a:latin typeface="Andalus" panose="02020603050405020304" pitchFamily="18" charset="-78"/>
                <a:cs typeface="Andalus" panose="02020603050405020304" pitchFamily="18" charset="-78"/>
              </a:rPr>
              <a:t>Posterior Nasal Packs</a:t>
            </a:r>
            <a:endParaRPr lang="ar-JO" altLang="en-US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3584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6096" y="1341439"/>
            <a:ext cx="8659504" cy="5024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7079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28"/>
    </mc:Choice>
    <mc:Fallback xmlns="">
      <p:transition spd="slow" advTm="60028"/>
    </mc:Fallback>
  </mc:AlternateContent>
  <p:timing>
    <p:tnLst>
      <p:par>
        <p:cTn id="1" dur="indefinite" restart="never" nodeType="tmRoot"/>
      </p:par>
    </p:tnLst>
  </p:timing>
  <p:extLst mod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en-US" altLang="en-US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                     Posterior Nasal Packs</a:t>
            </a:r>
            <a:endParaRPr lang="ar-JO" altLang="en-US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3686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212" y="1744662"/>
            <a:ext cx="4568526" cy="2522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6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694" y="1905853"/>
            <a:ext cx="2122488" cy="245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7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650" y="4267200"/>
            <a:ext cx="2997200" cy="211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7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525" y="4876800"/>
            <a:ext cx="2794000" cy="1360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2380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700"/>
    </mc:Choice>
    <mc:Fallback xmlns="">
      <p:transition spd="slow" advTm="23700"/>
    </mc:Fallback>
  </mc:AlternateContent>
  <p:timing>
    <p:tnLst>
      <p:par>
        <p:cTn id="1" dur="indefinite" restart="never" nodeType="tmRoot"/>
      </p:par>
    </p:tnLst>
  </p:timing>
  <p:extLst mod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ontent Placeholder 2"/>
          <p:cNvSpPr>
            <a:spLocks noGrp="1"/>
          </p:cNvSpPr>
          <p:nvPr>
            <p:ph idx="1"/>
          </p:nvPr>
        </p:nvSpPr>
        <p:spPr>
          <a:xfrm>
            <a:off x="1631950" y="620713"/>
            <a:ext cx="8578850" cy="5505450"/>
          </a:xfrm>
        </p:spPr>
        <p:txBody>
          <a:bodyPr/>
          <a:lstStyle/>
          <a:p>
            <a:pPr algn="ctr" eaLnBrk="1" hangingPunct="1"/>
            <a:r>
              <a:rPr lang="en-US" altLang="en-US" smtClean="0">
                <a:solidFill>
                  <a:srgbClr val="C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INTRODUCTION</a:t>
            </a:r>
          </a:p>
          <a:p>
            <a:pPr algn="ctr" eaLnBrk="1" hangingPunct="1"/>
            <a:endParaRPr lang="en-US" altLang="en-US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eaLnBrk="1" hangingPunct="1"/>
            <a:r>
              <a:rPr lang="en-US" altLang="en-US">
                <a:latin typeface="Andalus" panose="02020603050405020304" pitchFamily="18" charset="-78"/>
                <a:cs typeface="Andalus" panose="02020603050405020304" pitchFamily="18" charset="-78"/>
              </a:rPr>
              <a:t>Bimodal incidence (2-10)&amp; (60-80) yrs</a:t>
            </a:r>
          </a:p>
          <a:p>
            <a:pPr eaLnBrk="1" hangingPunct="1"/>
            <a:endParaRPr lang="en-US" altLang="en-US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eaLnBrk="1" hangingPunct="1"/>
            <a:r>
              <a:rPr lang="en-US" altLang="en-US">
                <a:latin typeface="Andalus" panose="02020603050405020304" pitchFamily="18" charset="-78"/>
                <a:cs typeface="Andalus" panose="02020603050405020304" pitchFamily="18" charset="-78"/>
              </a:rPr>
              <a:t>Males&gt;females </a:t>
            </a:r>
          </a:p>
          <a:p>
            <a:pPr eaLnBrk="1" hangingPunct="1"/>
            <a:endParaRPr lang="en-US" altLang="en-US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eaLnBrk="1" hangingPunct="1"/>
            <a:r>
              <a:rPr lang="en-US" altLang="en-US">
                <a:latin typeface="Andalus" panose="02020603050405020304" pitchFamily="18" charset="-78"/>
                <a:cs typeface="Andalus" panose="02020603050405020304" pitchFamily="18" charset="-78"/>
              </a:rPr>
              <a:t> Winter.</a:t>
            </a:r>
          </a:p>
          <a:p>
            <a:pPr eaLnBrk="1" hangingPunct="1"/>
            <a:endParaRPr lang="en-US" altLang="en-US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5123" name="Picture 3" descr="C:\Users\DELL\Desktop\images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5338" y="3068639"/>
            <a:ext cx="4037012" cy="302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5833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933"/>
    </mc:Choice>
    <mc:Fallback xmlns="">
      <p:transition spd="slow" advTm="44933"/>
    </mc:Fallback>
  </mc:AlternateContent>
  <p:timing>
    <p:tnLst>
      <p:par>
        <p:cTn id="1" dur="indefinite" restart="never" nodeType="tmRoot"/>
      </p:par>
    </p:tnLst>
  </p:timing>
  <p:extLst mod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3" descr="a2e16E6.tmp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752" y="404812"/>
            <a:ext cx="4979349" cy="61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Picture 4" descr="a2eDE4D.tmp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7152" y="404813"/>
            <a:ext cx="4995081" cy="61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1563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013"/>
    </mc:Choice>
    <mc:Fallback xmlns="">
      <p:transition spd="slow" advTm="31013"/>
    </mc:Fallback>
  </mc:AlternateContent>
  <p:timing>
    <p:tnLst>
      <p:par>
        <p:cTn id="1" dur="indefinite" restart="never" nodeType="tmRoot"/>
      </p:par>
    </p:tnLst>
  </p:timing>
  <p:extLst mod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3216276" y="274638"/>
            <a:ext cx="6994525" cy="1143000"/>
          </a:xfrm>
        </p:spPr>
        <p:txBody>
          <a:bodyPr/>
          <a:lstStyle/>
          <a:p>
            <a:r>
              <a:rPr lang="en-US" altLang="en-US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Complications of packing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1992314" y="1341439"/>
            <a:ext cx="8218487" cy="4065587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>
                <a:latin typeface="Andalus" panose="02020603050405020304" pitchFamily="18" charset="-78"/>
                <a:cs typeface="Andalus" panose="02020603050405020304" pitchFamily="18" charset="-78"/>
              </a:rPr>
              <a:t>Sinusitis</a:t>
            </a:r>
          </a:p>
          <a:p>
            <a:r>
              <a:rPr lang="en-US" altLang="en-US">
                <a:latin typeface="Andalus" panose="02020603050405020304" pitchFamily="18" charset="-78"/>
                <a:cs typeface="Andalus" panose="02020603050405020304" pitchFamily="18" charset="-78"/>
              </a:rPr>
              <a:t>hypoxia</a:t>
            </a:r>
          </a:p>
          <a:p>
            <a:r>
              <a:rPr lang="en-US" altLang="en-US">
                <a:latin typeface="Andalus" panose="02020603050405020304" pitchFamily="18" charset="-78"/>
                <a:cs typeface="Andalus" panose="02020603050405020304" pitchFamily="18" charset="-78"/>
              </a:rPr>
              <a:t>Septal perforation</a:t>
            </a:r>
          </a:p>
          <a:p>
            <a:r>
              <a:rPr lang="en-US" altLang="en-US">
                <a:latin typeface="Andalus" panose="02020603050405020304" pitchFamily="18" charset="-78"/>
                <a:cs typeface="Andalus" panose="02020603050405020304" pitchFamily="18" charset="-78"/>
              </a:rPr>
              <a:t>Mucosal pressure necrosis</a:t>
            </a:r>
          </a:p>
          <a:p>
            <a:r>
              <a:rPr lang="en-US" altLang="en-US">
                <a:latin typeface="Andalus" panose="02020603050405020304" pitchFamily="18" charset="-78"/>
                <a:cs typeface="Andalus" panose="02020603050405020304" pitchFamily="18" charset="-78"/>
              </a:rPr>
              <a:t>Alar necrosis</a:t>
            </a:r>
          </a:p>
          <a:p>
            <a:r>
              <a:rPr lang="en-US" altLang="en-US">
                <a:latin typeface="Andalus" panose="02020603050405020304" pitchFamily="18" charset="-78"/>
                <a:cs typeface="Andalus" panose="02020603050405020304" pitchFamily="18" charset="-78"/>
              </a:rPr>
              <a:t>Balloon migration </a:t>
            </a:r>
          </a:p>
          <a:p>
            <a:r>
              <a:rPr lang="en-US" altLang="en-US">
                <a:latin typeface="Andalus" panose="02020603050405020304" pitchFamily="18" charset="-78"/>
                <a:cs typeface="Andalus" panose="02020603050405020304" pitchFamily="18" charset="-78"/>
              </a:rPr>
              <a:t>Aspiration</a:t>
            </a:r>
          </a:p>
          <a:p>
            <a:r>
              <a:rPr lang="en-US" altLang="en-US">
                <a:latin typeface="Andalus" panose="02020603050405020304" pitchFamily="18" charset="-78"/>
                <a:cs typeface="Andalus" panose="02020603050405020304" pitchFamily="18" charset="-78"/>
              </a:rPr>
              <a:t>Vasovagal attacks</a:t>
            </a:r>
          </a:p>
          <a:p>
            <a:r>
              <a:rPr lang="en-US" altLang="en-US">
                <a:latin typeface="Andalus" panose="02020603050405020304" pitchFamily="18" charset="-78"/>
                <a:cs typeface="Andalus" panose="02020603050405020304" pitchFamily="18" charset="-78"/>
              </a:rPr>
              <a:t>TSS</a:t>
            </a:r>
          </a:p>
        </p:txBody>
      </p:sp>
    </p:spTree>
    <p:extLst>
      <p:ext uri="{BB962C8B-B14F-4D97-AF65-F5344CB8AC3E}">
        <p14:creationId xmlns:p14="http://schemas.microsoft.com/office/powerpoint/2010/main" val="1236013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46"/>
    </mc:Choice>
    <mc:Fallback xmlns="">
      <p:transition spd="slow" advTm="15546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1" descr="a2eA60A.tmp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09390" y="473881"/>
            <a:ext cx="10887596" cy="86882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>
              <a:lnSpc>
                <a:spcPts val="3600"/>
              </a:lnSpc>
              <a:defRPr/>
            </a:pPr>
            <a:r>
              <a:rPr lang="en-US" sz="4006" b="1" dirty="0">
                <a:solidFill>
                  <a:srgbClr val="000000"/>
                </a:solidFill>
                <a:latin typeface="Aharoni"/>
              </a:rPr>
              <a:t>Alar necrosis from posterior </a:t>
            </a:r>
            <a:r>
              <a:rPr lang="en-US" sz="4006" b="1" dirty="0" smtClean="0">
                <a:solidFill>
                  <a:srgbClr val="000000"/>
                </a:solidFill>
                <a:latin typeface="Aharoni"/>
              </a:rPr>
              <a:t>pack placement </a:t>
            </a:r>
            <a:endParaRPr lang="en-US" sz="4006" b="1" dirty="0">
              <a:solidFill>
                <a:srgbClr val="000000"/>
              </a:solidFill>
              <a:latin typeface="Aharoni"/>
            </a:endParaRPr>
          </a:p>
          <a:p>
            <a:pPr>
              <a:lnSpc>
                <a:spcPts val="3600"/>
              </a:lnSpc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411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"/>
    </mc:Choice>
    <mc:Fallback xmlns="">
      <p:transition spd="slow" advTm="500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Content Placeholder 2"/>
          <p:cNvSpPr>
            <a:spLocks noGrp="1"/>
          </p:cNvSpPr>
          <p:nvPr>
            <p:ph idx="1"/>
          </p:nvPr>
        </p:nvSpPr>
        <p:spPr>
          <a:xfrm>
            <a:off x="1" y="298174"/>
            <a:ext cx="10272714" cy="6299477"/>
          </a:xfrm>
        </p:spPr>
        <p:txBody>
          <a:bodyPr/>
          <a:lstStyle/>
          <a:p>
            <a:pPr algn="ctr"/>
            <a:endParaRPr lang="en-US" altLang="en-US" sz="3200" b="1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0" indent="0" algn="ctr">
              <a:buNone/>
            </a:pPr>
            <a:r>
              <a:rPr lang="en-US" altLang="en-US" sz="32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Posterior </a:t>
            </a:r>
            <a:r>
              <a:rPr lang="en-US" altLang="en-US" sz="32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pack admission :</a:t>
            </a:r>
          </a:p>
          <a:p>
            <a:pPr lvl="1"/>
            <a:endParaRPr lang="en-US" altLang="en-US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lvl="1"/>
            <a:endParaRPr lang="en-US" altLang="en-US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lvl="1"/>
            <a:endParaRPr lang="en-US" altLang="en-US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lvl="1"/>
            <a:r>
              <a:rPr lang="en-US" altLang="en-US" dirty="0">
                <a:latin typeface="Andalus" panose="02020603050405020304" pitchFamily="18" charset="-78"/>
                <a:cs typeface="Andalus" panose="02020603050405020304" pitchFamily="18" charset="-78"/>
              </a:rPr>
              <a:t>Elderly &amp; those with chronic medical illness may need ICU admission.</a:t>
            </a:r>
          </a:p>
          <a:p>
            <a:pPr lvl="1"/>
            <a:r>
              <a:rPr lang="en-US" altLang="en-US" dirty="0">
                <a:latin typeface="Andalus" panose="02020603050405020304" pitchFamily="18" charset="-78"/>
                <a:cs typeface="Andalus" panose="02020603050405020304" pitchFamily="18" charset="-78"/>
              </a:rPr>
              <a:t>Continuous cardiorespiratory monitoring</a:t>
            </a:r>
          </a:p>
          <a:p>
            <a:pPr lvl="1"/>
            <a:r>
              <a:rPr lang="en-US" altLang="en-US" dirty="0">
                <a:latin typeface="Andalus" panose="02020603050405020304" pitchFamily="18" charset="-78"/>
                <a:cs typeface="Andalus" panose="02020603050405020304" pitchFamily="18" charset="-78"/>
              </a:rPr>
              <a:t>IVF</a:t>
            </a:r>
          </a:p>
          <a:p>
            <a:pPr lvl="1"/>
            <a:r>
              <a:rPr lang="en-US" altLang="en-US" dirty="0">
                <a:latin typeface="Andalus" panose="02020603050405020304" pitchFamily="18" charset="-78"/>
                <a:cs typeface="Andalus" panose="02020603050405020304" pitchFamily="18" charset="-78"/>
              </a:rPr>
              <a:t>Oxygen </a:t>
            </a:r>
            <a:r>
              <a:rPr lang="en-US" altLang="en-US" dirty="0" err="1">
                <a:latin typeface="Andalus" panose="02020603050405020304" pitchFamily="18" charset="-78"/>
                <a:cs typeface="Andalus" panose="02020603050405020304" pitchFamily="18" charset="-78"/>
              </a:rPr>
              <a:t>supplment</a:t>
            </a:r>
            <a:r>
              <a:rPr lang="en-US" altLang="en-US" dirty="0">
                <a:latin typeface="Andalus" panose="02020603050405020304" pitchFamily="18" charset="-78"/>
                <a:cs typeface="Andalus" panose="02020603050405020304" pitchFamily="18" charset="-78"/>
              </a:rPr>
              <a:t> maybe needed</a:t>
            </a:r>
          </a:p>
          <a:p>
            <a:pPr lvl="1"/>
            <a:r>
              <a:rPr lang="en-US" altLang="en-US" dirty="0" err="1">
                <a:latin typeface="Andalus" panose="02020603050405020304" pitchFamily="18" charset="-78"/>
                <a:cs typeface="Andalus" panose="02020603050405020304" pitchFamily="18" charset="-78"/>
              </a:rPr>
              <a:t>Abx</a:t>
            </a:r>
            <a:endParaRPr lang="en-US" altLang="en-US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lvl="1"/>
            <a:r>
              <a:rPr lang="en-US" altLang="en-US" dirty="0">
                <a:latin typeface="Andalus" panose="02020603050405020304" pitchFamily="18" charset="-78"/>
                <a:cs typeface="Andalus" panose="02020603050405020304" pitchFamily="18" charset="-78"/>
              </a:rPr>
              <a:t>Analgesia \mild sedation</a:t>
            </a:r>
          </a:p>
          <a:p>
            <a:pPr lvl="1"/>
            <a:r>
              <a:rPr lang="en-US" altLang="en-US" dirty="0">
                <a:latin typeface="Andalus" panose="02020603050405020304" pitchFamily="18" charset="-78"/>
                <a:cs typeface="Andalus" panose="02020603050405020304" pitchFamily="18" charset="-78"/>
              </a:rPr>
              <a:t>Blood transfusion &amp; FFP if needed</a:t>
            </a:r>
          </a:p>
        </p:txBody>
      </p:sp>
    </p:spTree>
    <p:extLst>
      <p:ext uri="{BB962C8B-B14F-4D97-AF65-F5344CB8AC3E}">
        <p14:creationId xmlns:p14="http://schemas.microsoft.com/office/powerpoint/2010/main" val="2704292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382"/>
    </mc:Choice>
    <mc:Fallback xmlns="">
      <p:transition spd="slow" advTm="39382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Andalus" panose="02020603050405020304" pitchFamily="18" charset="-78"/>
                <a:cs typeface="Andalus" panose="02020603050405020304" pitchFamily="18" charset="-78"/>
              </a:rPr>
              <a:t>Step 6-Greater </a:t>
            </a:r>
            <a:r>
              <a:rPr lang="en-US" altLang="en-US" dirty="0" smtClean="0">
                <a:latin typeface="Andalus" panose="02020603050405020304" pitchFamily="18" charset="-78"/>
                <a:cs typeface="Andalus" panose="02020603050405020304" pitchFamily="18" charset="-78"/>
              </a:rPr>
              <a:t>Palatine Injection</a:t>
            </a:r>
            <a:endParaRPr lang="ar-JO" altLang="en-US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 dirty="0">
                <a:latin typeface="Andalus" panose="02020603050405020304" pitchFamily="18" charset="-78"/>
                <a:cs typeface="Andalus" panose="02020603050405020304" pitchFamily="18" charset="-78"/>
              </a:rPr>
              <a:t> Injection </a:t>
            </a:r>
            <a:r>
              <a:rPr lang="en-US" altLang="en-US" sz="24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a vasoconstriction agent  </a:t>
            </a:r>
            <a:r>
              <a:rPr lang="en-US" altLang="en-US" sz="24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into </a:t>
            </a:r>
            <a:r>
              <a:rPr lang="en-US" altLang="en-US" sz="2400" dirty="0" err="1">
                <a:latin typeface="Andalus" panose="02020603050405020304" pitchFamily="18" charset="-78"/>
                <a:cs typeface="Andalus" panose="02020603050405020304" pitchFamily="18" charset="-78"/>
              </a:rPr>
              <a:t>pterygopalatine</a:t>
            </a:r>
            <a:r>
              <a:rPr lang="en-US" altLang="en-US" sz="2400" dirty="0">
                <a:latin typeface="Andalus" panose="02020603050405020304" pitchFamily="18" charset="-78"/>
                <a:cs typeface="Andalus" panose="02020603050405020304" pitchFamily="18" charset="-78"/>
              </a:rPr>
              <a:t> fossa through greater palatine foramen</a:t>
            </a:r>
          </a:p>
          <a:p>
            <a:endParaRPr lang="en-US" altLang="en-US" sz="2400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en-US" altLang="en-US" sz="2400" dirty="0">
                <a:latin typeface="Andalus" panose="02020603050405020304" pitchFamily="18" charset="-78"/>
                <a:cs typeface="Andalus" panose="02020603050405020304" pitchFamily="18" charset="-78"/>
              </a:rPr>
              <a:t>Particularly effective for posterior epistaxis (origin of bleeding from SPA)</a:t>
            </a:r>
          </a:p>
        </p:txBody>
      </p:sp>
      <p:pic>
        <p:nvPicPr>
          <p:cNvPr id="4198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310" y="3337624"/>
            <a:ext cx="4326341" cy="3115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989" name="Picture 3" descr="C:\Users\DELL\Desktop\imag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741" y="3398294"/>
            <a:ext cx="3970636" cy="3054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6473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296"/>
    </mc:Choice>
    <mc:Fallback xmlns="">
      <p:transition spd="slow" advTm="68296"/>
    </mc:Fallback>
  </mc:AlternateContent>
  <p:timing>
    <p:tnLst>
      <p:par>
        <p:cTn id="1" dur="indefinite" restart="never" nodeType="tmRoot"/>
      </p:par>
    </p:tnLst>
  </p:timing>
  <p:extLst mod="1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ndalus" panose="02020603050405020304" pitchFamily="18" charset="-78"/>
                <a:cs typeface="Andalus" panose="02020603050405020304" pitchFamily="18" charset="-78"/>
              </a:rPr>
              <a:t>Surgery/IR</a:t>
            </a:r>
            <a:endParaRPr lang="ar-JO" altLang="en-US" smtClean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Andalus" pitchFamily="18" charset="-78"/>
                <a:cs typeface="Andalus" pitchFamily="18" charset="-78"/>
              </a:rPr>
              <a:t> Endoscopic </a:t>
            </a:r>
            <a:r>
              <a:rPr lang="en-US" dirty="0" err="1">
                <a:latin typeface="Andalus" pitchFamily="18" charset="-78"/>
                <a:cs typeface="Andalus" pitchFamily="18" charset="-78"/>
              </a:rPr>
              <a:t>sphenopalatine</a:t>
            </a:r>
            <a:r>
              <a:rPr lang="en-US" dirty="0">
                <a:latin typeface="Andalus" pitchFamily="18" charset="-78"/>
                <a:cs typeface="Andalus" pitchFamily="18" charset="-78"/>
              </a:rPr>
              <a:t> artery (SPA) ligation</a:t>
            </a:r>
          </a:p>
          <a:p>
            <a:pPr>
              <a:defRPr/>
            </a:pPr>
            <a:endParaRPr lang="en-US" dirty="0">
              <a:latin typeface="Andalus" pitchFamily="18" charset="-78"/>
              <a:cs typeface="Andalus" pitchFamily="18" charset="-78"/>
            </a:endParaRPr>
          </a:p>
          <a:p>
            <a:pPr>
              <a:defRPr/>
            </a:pPr>
            <a:r>
              <a:rPr lang="en-US" dirty="0">
                <a:latin typeface="Andalus" pitchFamily="18" charset="-78"/>
                <a:cs typeface="Andalus" pitchFamily="18" charset="-78"/>
              </a:rPr>
              <a:t>Anterior/posterior </a:t>
            </a:r>
            <a:r>
              <a:rPr lang="en-US" dirty="0" err="1">
                <a:latin typeface="Andalus" pitchFamily="18" charset="-78"/>
                <a:cs typeface="Andalus" pitchFamily="18" charset="-78"/>
              </a:rPr>
              <a:t>ethmoidal</a:t>
            </a:r>
            <a:r>
              <a:rPr lang="en-US" dirty="0">
                <a:latin typeface="Andalus" pitchFamily="18" charset="-78"/>
                <a:cs typeface="Andalus" pitchFamily="18" charset="-78"/>
              </a:rPr>
              <a:t> artery ligation</a:t>
            </a:r>
          </a:p>
          <a:p>
            <a:pPr marL="0" indent="0">
              <a:buNone/>
              <a:defRPr/>
            </a:pPr>
            <a:endParaRPr lang="en-US" dirty="0">
              <a:latin typeface="Andalus" pitchFamily="18" charset="-78"/>
              <a:cs typeface="Andalus" pitchFamily="18" charset="-78"/>
            </a:endParaRPr>
          </a:p>
          <a:p>
            <a:pPr>
              <a:defRPr/>
            </a:pPr>
            <a:r>
              <a:rPr lang="en-US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>
                <a:latin typeface="Andalus" pitchFamily="18" charset="-78"/>
                <a:cs typeface="Andalus" pitchFamily="18" charset="-78"/>
              </a:rPr>
              <a:t>Transantral</a:t>
            </a:r>
            <a:r>
              <a:rPr lang="en-US" dirty="0">
                <a:latin typeface="Andalus" pitchFamily="18" charset="-78"/>
                <a:cs typeface="Andalus" pitchFamily="18" charset="-78"/>
              </a:rPr>
              <a:t> ligation of IMAX</a:t>
            </a:r>
          </a:p>
          <a:p>
            <a:pPr>
              <a:defRPr/>
            </a:pPr>
            <a:endParaRPr lang="en-US" dirty="0">
              <a:latin typeface="Andalus" pitchFamily="18" charset="-78"/>
              <a:cs typeface="Andalus" pitchFamily="18" charset="-78"/>
            </a:endParaRPr>
          </a:p>
          <a:p>
            <a:pPr>
              <a:defRPr/>
            </a:pPr>
            <a:r>
              <a:rPr lang="en-US" dirty="0">
                <a:latin typeface="Andalus" pitchFamily="18" charset="-78"/>
                <a:cs typeface="Andalus" pitchFamily="18" charset="-78"/>
              </a:rPr>
              <a:t>Embolization of the IMAX</a:t>
            </a:r>
          </a:p>
          <a:p>
            <a:pPr>
              <a:defRPr/>
            </a:pPr>
            <a:endParaRPr lang="ar-JO" dirty="0"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07753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765"/>
    </mc:Choice>
    <mc:Fallback xmlns="">
      <p:transition spd="slow" advTm="23765"/>
    </mc:Fallback>
  </mc:AlternateContent>
  <p:timing>
    <p:tnLst>
      <p:par>
        <p:cTn id="1" dur="indefinite" restart="never" nodeType="tmRoot"/>
      </p:par>
    </p:tnLst>
  </p:timing>
  <p:extLst mod="1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0" y="139148"/>
            <a:ext cx="10210800" cy="1705527"/>
          </a:xfrm>
        </p:spPr>
        <p:txBody>
          <a:bodyPr>
            <a:noAutofit/>
          </a:bodyPr>
          <a:lstStyle/>
          <a:p>
            <a:pPr algn="ctr"/>
            <a:r>
              <a:rPr lang="en-US" altLang="en-US" sz="4000" b="1" dirty="0">
                <a:latin typeface="Andalus" panose="02020603050405020304" pitchFamily="18" charset="-78"/>
                <a:cs typeface="Andalus" panose="02020603050405020304" pitchFamily="18" charset="-78"/>
              </a:rPr>
              <a:t>Endoscopic Cauterization of</a:t>
            </a:r>
            <a:br>
              <a:rPr lang="en-US" altLang="en-US" sz="4000" b="1" dirty="0"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en-US" altLang="en-US" sz="4000" b="1" dirty="0" err="1">
                <a:latin typeface="Andalus" panose="02020603050405020304" pitchFamily="18" charset="-78"/>
                <a:cs typeface="Andalus" panose="02020603050405020304" pitchFamily="18" charset="-78"/>
              </a:rPr>
              <a:t>Sphenopalatine</a:t>
            </a:r>
            <a:r>
              <a:rPr lang="en-US" altLang="en-US" sz="4000" b="1" dirty="0">
                <a:latin typeface="Andalus" panose="02020603050405020304" pitchFamily="18" charset="-78"/>
                <a:cs typeface="Andalus" panose="02020603050405020304" pitchFamily="18" charset="-78"/>
              </a:rPr>
              <a:t> Artery (SPA)</a:t>
            </a:r>
            <a:br>
              <a:rPr lang="en-US" altLang="en-US" sz="4000" b="1" dirty="0">
                <a:latin typeface="Andalus" panose="02020603050405020304" pitchFamily="18" charset="-78"/>
                <a:cs typeface="Andalus" panose="02020603050405020304" pitchFamily="18" charset="-78"/>
              </a:rPr>
            </a:br>
            <a:endParaRPr lang="ar-JO" altLang="en-US" sz="4000" b="1" dirty="0"/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>
          <a:xfrm>
            <a:off x="198783" y="1808921"/>
            <a:ext cx="10210800" cy="4592707"/>
          </a:xfrm>
        </p:spPr>
        <p:txBody>
          <a:bodyPr>
            <a:normAutofit/>
          </a:bodyPr>
          <a:lstStyle/>
          <a:p>
            <a:r>
              <a:rPr lang="en-US" altLang="en-US" dirty="0">
                <a:latin typeface="Andalus" panose="02020603050405020304" pitchFamily="18" charset="-78"/>
                <a:cs typeface="Andalus" panose="02020603050405020304" pitchFamily="18" charset="-78"/>
              </a:rPr>
              <a:t> Newer Method – Endoscopic</a:t>
            </a:r>
          </a:p>
          <a:p>
            <a:r>
              <a:rPr lang="en-US" altLang="en-US" dirty="0">
                <a:latin typeface="Andalus" panose="02020603050405020304" pitchFamily="18" charset="-78"/>
                <a:cs typeface="Andalus" panose="02020603050405020304" pitchFamily="18" charset="-78"/>
              </a:rPr>
              <a:t> Older method – Caldwell-Luc approach</a:t>
            </a:r>
          </a:p>
          <a:p>
            <a:r>
              <a:rPr lang="en-US" altLang="en-US" dirty="0">
                <a:latin typeface="Andalus" panose="02020603050405020304" pitchFamily="18" charset="-78"/>
                <a:cs typeface="Andalus" panose="02020603050405020304" pitchFamily="18" charset="-78"/>
              </a:rPr>
              <a:t>Allows direct cauterization of vessels and is highly effective as a </a:t>
            </a:r>
            <a:r>
              <a:rPr lang="en-US" altLang="en-US" b="1" dirty="0">
                <a:latin typeface="Andalus" panose="02020603050405020304" pitchFamily="18" charset="-78"/>
                <a:cs typeface="Andalus" panose="02020603050405020304" pitchFamily="18" charset="-78"/>
              </a:rPr>
              <a:t>second-line treatment</a:t>
            </a:r>
          </a:p>
          <a:p>
            <a:r>
              <a:rPr lang="en-US" altLang="en-US" dirty="0">
                <a:latin typeface="Andalus" panose="02020603050405020304" pitchFamily="18" charset="-78"/>
                <a:cs typeface="Andalus" panose="02020603050405020304" pitchFamily="18" charset="-78"/>
              </a:rPr>
              <a:t>Low morbidity</a:t>
            </a:r>
          </a:p>
          <a:p>
            <a:r>
              <a:rPr lang="en-US" altLang="en-US" dirty="0">
                <a:latin typeface="Andalus" panose="02020603050405020304" pitchFamily="18" charset="-78"/>
                <a:cs typeface="Andalus" panose="02020603050405020304" pitchFamily="18" charset="-78"/>
              </a:rPr>
              <a:t> Complications are rare</a:t>
            </a:r>
          </a:p>
          <a:p>
            <a:r>
              <a:rPr lang="en-US" altLang="en-US" dirty="0">
                <a:latin typeface="Andalus" panose="02020603050405020304" pitchFamily="18" charset="-78"/>
                <a:cs typeface="Andalus" panose="02020603050405020304" pitchFamily="18" charset="-78"/>
              </a:rPr>
              <a:t> Fast, not technically difficult</a:t>
            </a:r>
          </a:p>
          <a:p>
            <a:r>
              <a:rPr lang="en-US" altLang="en-US" dirty="0">
                <a:latin typeface="Andalus" panose="02020603050405020304" pitchFamily="18" charset="-78"/>
                <a:cs typeface="Andalus" panose="02020603050405020304" pitchFamily="18" charset="-78"/>
              </a:rPr>
              <a:t> Good alternative to embolization</a:t>
            </a:r>
          </a:p>
          <a:p>
            <a:r>
              <a:rPr lang="en-US" altLang="en-US" dirty="0">
                <a:latin typeface="Andalus" panose="02020603050405020304" pitchFamily="18" charset="-78"/>
                <a:cs typeface="Andalus" panose="02020603050405020304" pitchFamily="18" charset="-78"/>
              </a:rPr>
              <a:t> Highly effective – 96-100%</a:t>
            </a:r>
            <a:endParaRPr lang="ar-JO" altLang="en-US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26123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236"/>
    </mc:Choice>
    <mc:Fallback xmlns="">
      <p:transition spd="slow" advTm="25236"/>
    </mc:Fallback>
  </mc:AlternateContent>
  <p:timing>
    <p:tnLst>
      <p:par>
        <p:cTn id="1" dur="indefinite" restart="never" nodeType="tmRoot"/>
      </p:par>
    </p:tnLst>
  </p:timing>
  <p:extLst mod="1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341438"/>
            <a:ext cx="9144000" cy="488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026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68"/>
    </mc:Choice>
    <mc:Fallback xmlns="">
      <p:transition spd="slow" advTm="7868"/>
    </mc:Fallback>
  </mc:AlternateContent>
  <p:timing>
    <p:tnLst>
      <p:par>
        <p:cTn id="1" dur="indefinite" restart="never" nodeType="tmRoot"/>
      </p:par>
    </p:tnLst>
  </p:timing>
  <p:extLst mod="1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738189"/>
            <a:ext cx="7315200" cy="538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392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844"/>
    </mc:Choice>
    <mc:Fallback xmlns="">
      <p:transition spd="slow" advTm="12844"/>
    </mc:Fallback>
  </mc:AlternateContent>
  <p:timing>
    <p:tnLst>
      <p:par>
        <p:cTn id="1" dur="indefinite" restart="never" nodeType="tmRoot"/>
      </p:par>
    </p:tnLst>
  </p:timing>
  <p:extLst mod="1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1245704" y="448573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altLang="en-US" sz="4000" b="1" dirty="0">
                <a:latin typeface="Andalus" panose="02020603050405020304" pitchFamily="18" charset="-78"/>
                <a:cs typeface="Andalus" panose="02020603050405020304" pitchFamily="18" charset="-78"/>
              </a:rPr>
              <a:t>Anterior/Posterior </a:t>
            </a:r>
            <a:r>
              <a:rPr lang="en-US" altLang="en-US" sz="4000" b="1" dirty="0" err="1">
                <a:latin typeface="Andalus" panose="02020603050405020304" pitchFamily="18" charset="-78"/>
                <a:cs typeface="Andalus" panose="02020603050405020304" pitchFamily="18" charset="-78"/>
              </a:rPr>
              <a:t>Ethmoidal</a:t>
            </a:r>
            <a:r>
              <a:rPr lang="en-US" altLang="en-US" sz="4000" b="1" dirty="0">
                <a:latin typeface="Andalus" panose="02020603050405020304" pitchFamily="18" charset="-78"/>
                <a:cs typeface="Andalus" panose="02020603050405020304" pitchFamily="18" charset="-78"/>
              </a:rPr>
              <a:t/>
            </a:r>
            <a:br>
              <a:rPr lang="en-US" altLang="en-US" sz="4000" b="1" dirty="0"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en-US" altLang="en-US" sz="4000" b="1" dirty="0">
                <a:latin typeface="Andalus" panose="02020603050405020304" pitchFamily="18" charset="-78"/>
                <a:cs typeface="Andalus" panose="02020603050405020304" pitchFamily="18" charset="-78"/>
              </a:rPr>
              <a:t>Artery Ligation</a:t>
            </a:r>
            <a:br>
              <a:rPr lang="en-US" altLang="en-US" sz="4000" b="1" dirty="0">
                <a:latin typeface="Andalus" panose="02020603050405020304" pitchFamily="18" charset="-78"/>
                <a:cs typeface="Andalus" panose="02020603050405020304" pitchFamily="18" charset="-78"/>
              </a:rPr>
            </a:br>
            <a:endParaRPr lang="ar-JO" altLang="en-US" sz="4000" b="1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8174" y="1550504"/>
            <a:ext cx="9912626" cy="5036035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dirty="0">
                <a:latin typeface="Andalus" pitchFamily="18" charset="-78"/>
                <a:cs typeface="Andalus" pitchFamily="18" charset="-78"/>
              </a:rPr>
              <a:t>Henry Goodyear performed the first anterior </a:t>
            </a:r>
            <a:r>
              <a:rPr lang="en-US" dirty="0" err="1">
                <a:latin typeface="Andalus" pitchFamily="18" charset="-78"/>
                <a:cs typeface="Andalus" pitchFamily="18" charset="-78"/>
              </a:rPr>
              <a:t>ethmoid</a:t>
            </a:r>
            <a:r>
              <a:rPr lang="en-US" dirty="0">
                <a:latin typeface="Andalus" pitchFamily="18" charset="-78"/>
                <a:cs typeface="Andalus" pitchFamily="18" charset="-78"/>
              </a:rPr>
              <a:t> artery ligation </a:t>
            </a:r>
          </a:p>
          <a:p>
            <a:pPr>
              <a:defRPr/>
            </a:pPr>
            <a:endParaRPr lang="en-US" dirty="0">
              <a:latin typeface="Andalus" pitchFamily="18" charset="-78"/>
              <a:cs typeface="Andalus" pitchFamily="18" charset="-78"/>
            </a:endParaRPr>
          </a:p>
          <a:p>
            <a:pPr>
              <a:defRPr/>
            </a:pPr>
            <a:r>
              <a:rPr lang="en-US" dirty="0">
                <a:latin typeface="Andalus" pitchFamily="18" charset="-78"/>
                <a:cs typeface="Andalus" pitchFamily="18" charset="-78"/>
              </a:rPr>
              <a:t>Can be performed externally (Lynch incision) or </a:t>
            </a:r>
            <a:r>
              <a:rPr lang="en-US" dirty="0" err="1">
                <a:latin typeface="Andalus" pitchFamily="18" charset="-78"/>
                <a:cs typeface="Andalus" pitchFamily="18" charset="-78"/>
              </a:rPr>
              <a:t>endoscopically</a:t>
            </a:r>
            <a:endParaRPr lang="en-US" dirty="0">
              <a:latin typeface="Andalus" pitchFamily="18" charset="-78"/>
              <a:cs typeface="Andalus" pitchFamily="18" charset="-78"/>
            </a:endParaRPr>
          </a:p>
          <a:p>
            <a:pPr>
              <a:defRPr/>
            </a:pPr>
            <a:endParaRPr lang="en-US" dirty="0">
              <a:latin typeface="Andalus" pitchFamily="18" charset="-78"/>
              <a:cs typeface="Andalus" pitchFamily="18" charset="-78"/>
            </a:endParaRPr>
          </a:p>
          <a:p>
            <a:pPr>
              <a:defRPr/>
            </a:pPr>
            <a:r>
              <a:rPr lang="en-US" dirty="0">
                <a:latin typeface="Andalus" pitchFamily="18" charset="-78"/>
                <a:cs typeface="Andalus" pitchFamily="18" charset="-78"/>
              </a:rPr>
              <a:t> Anterior </a:t>
            </a:r>
            <a:r>
              <a:rPr lang="en-US" dirty="0" err="1">
                <a:latin typeface="Andalus" pitchFamily="18" charset="-78"/>
                <a:cs typeface="Andalus" pitchFamily="18" charset="-78"/>
              </a:rPr>
              <a:t>ethmoid</a:t>
            </a:r>
            <a:r>
              <a:rPr lang="en-US" dirty="0">
                <a:latin typeface="Andalus" pitchFamily="18" charset="-78"/>
                <a:cs typeface="Andalus" pitchFamily="18" charset="-78"/>
              </a:rPr>
              <a:t> artery is located 24mm from the anterior lacrimal crest, </a:t>
            </a:r>
          </a:p>
          <a:p>
            <a:pPr>
              <a:defRPr/>
            </a:pPr>
            <a:r>
              <a:rPr lang="en-US" dirty="0">
                <a:latin typeface="Andalus" pitchFamily="18" charset="-78"/>
                <a:cs typeface="Andalus" pitchFamily="18" charset="-78"/>
              </a:rPr>
              <a:t>posterior </a:t>
            </a:r>
            <a:r>
              <a:rPr lang="en-US" dirty="0" err="1">
                <a:latin typeface="Andalus" pitchFamily="18" charset="-78"/>
                <a:cs typeface="Andalus" pitchFamily="18" charset="-78"/>
              </a:rPr>
              <a:t>ethmoid</a:t>
            </a:r>
            <a:r>
              <a:rPr lang="en-US" dirty="0">
                <a:latin typeface="Andalus" pitchFamily="18" charset="-78"/>
                <a:cs typeface="Andalus" pitchFamily="18" charset="-78"/>
              </a:rPr>
              <a:t> artery is 36mm from anterior lacrimal crest</a:t>
            </a:r>
          </a:p>
          <a:p>
            <a:pPr>
              <a:defRPr/>
            </a:pPr>
            <a:endParaRPr lang="en-US" dirty="0">
              <a:latin typeface="Andalus" pitchFamily="18" charset="-78"/>
              <a:cs typeface="Andalus" pitchFamily="18" charset="-78"/>
            </a:endParaRPr>
          </a:p>
          <a:p>
            <a:pPr>
              <a:defRPr/>
            </a:pPr>
            <a:r>
              <a:rPr lang="en-US" dirty="0">
                <a:latin typeface="Andalus" pitchFamily="18" charset="-78"/>
                <a:cs typeface="Andalus" pitchFamily="18" charset="-78"/>
              </a:rPr>
              <a:t>Complications of procedure include </a:t>
            </a:r>
          </a:p>
          <a:p>
            <a:pPr marL="0" indent="0">
              <a:buNone/>
              <a:defRPr/>
            </a:pPr>
            <a:r>
              <a:rPr lang="en-US" dirty="0">
                <a:latin typeface="Andalus" pitchFamily="18" charset="-78"/>
                <a:cs typeface="Andalus" pitchFamily="18" charset="-78"/>
              </a:rPr>
              <a:t>stroke, blindness, </a:t>
            </a:r>
            <a:r>
              <a:rPr lang="en-US" dirty="0" err="1">
                <a:latin typeface="Andalus" pitchFamily="18" charset="-78"/>
                <a:cs typeface="Andalus" pitchFamily="18" charset="-78"/>
              </a:rPr>
              <a:t>ophthalmoplegia</a:t>
            </a:r>
            <a:r>
              <a:rPr lang="en-US" dirty="0">
                <a:latin typeface="Andalus" pitchFamily="18" charset="-78"/>
                <a:cs typeface="Andalus" pitchFamily="18" charset="-78"/>
              </a:rPr>
              <a:t>, and </a:t>
            </a:r>
          </a:p>
          <a:p>
            <a:pPr marL="0" indent="0">
              <a:buNone/>
              <a:defRPr/>
            </a:pPr>
            <a:r>
              <a:rPr lang="en-US" dirty="0" err="1">
                <a:latin typeface="Andalus" pitchFamily="18" charset="-78"/>
                <a:cs typeface="Andalus" pitchFamily="18" charset="-78"/>
              </a:rPr>
              <a:t>epiphora</a:t>
            </a:r>
            <a:endParaRPr lang="en-US" dirty="0">
              <a:latin typeface="Andalus" pitchFamily="18" charset="-78"/>
              <a:cs typeface="Andalus" pitchFamily="18" charset="-78"/>
            </a:endParaRPr>
          </a:p>
          <a:p>
            <a:pPr>
              <a:defRPr/>
            </a:pPr>
            <a:endParaRPr lang="ar-JO" sz="2000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47108" name="Picture 2" descr="C:\Users\DELL\Desktop\downloa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6576" y="4656138"/>
            <a:ext cx="3673475" cy="201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9790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767"/>
    </mc:Choice>
    <mc:Fallback xmlns="">
      <p:transition spd="slow" advTm="85767"/>
    </mc:Fallback>
  </mc:AlternateContent>
  <p:timing>
    <p:tnLst>
      <p:par>
        <p:cTn id="1" dur="indefinite" restart="never" nodeType="tmRoot"/>
      </p:par>
    </p:tnLst>
  </p:timing>
  <p:extLst mod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2E0F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Why bleeding from the nose ?</a:t>
            </a:r>
            <a:endParaRPr lang="ar-JO" altLang="en-US" smtClean="0">
              <a:solidFill>
                <a:srgbClr val="2E0F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516" y="1520623"/>
            <a:ext cx="9648967" cy="47164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1109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515"/>
    </mc:Choice>
    <mc:Fallback xmlns="">
      <p:transition spd="slow" advTm="27515"/>
    </mc:Fallback>
  </mc:AlternateContent>
  <p:timing>
    <p:tnLst>
      <p:par>
        <p:cTn id="1" dur="indefinite" restart="never" nodeType="tmRoot"/>
      </p:par>
    </p:tnLst>
  </p:timing>
  <p:extLst mod="1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166" y="841509"/>
            <a:ext cx="7524680" cy="521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8164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86"/>
    </mc:Choice>
    <mc:Fallback xmlns="">
      <p:transition spd="slow" advTm="15586"/>
    </mc:Fallback>
  </mc:AlternateContent>
  <p:timing>
    <p:tnLst>
      <p:par>
        <p:cTn id="1" dur="indefinite" restart="never" nodeType="tmRoot"/>
      </p:par>
    </p:tnLst>
  </p:timing>
  <p:extLst mod="1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1981200" y="630238"/>
            <a:ext cx="8229600" cy="1143000"/>
          </a:xfrm>
        </p:spPr>
        <p:txBody>
          <a:bodyPr>
            <a:noAutofit/>
          </a:bodyPr>
          <a:lstStyle/>
          <a:p>
            <a:r>
              <a:rPr lang="en-US" altLang="en-US" b="1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Transantral</a:t>
            </a:r>
            <a:r>
              <a:rPr lang="en-US" altLang="en-US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Ligation of IMAX</a:t>
            </a:r>
            <a:br>
              <a:rPr lang="en-US" altLang="en-US" b="1" dirty="0" smtClean="0">
                <a:latin typeface="Andalus" panose="02020603050405020304" pitchFamily="18" charset="-78"/>
                <a:cs typeface="Andalus" panose="02020603050405020304" pitchFamily="18" charset="-78"/>
              </a:rPr>
            </a:br>
            <a:endParaRPr lang="ar-JO" altLang="en-US" b="1" dirty="0" smtClean="0"/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>
          <a:xfrm>
            <a:off x="139148" y="1550504"/>
            <a:ext cx="11214652" cy="4626459"/>
          </a:xfrm>
        </p:spPr>
        <p:txBody>
          <a:bodyPr/>
          <a:lstStyle/>
          <a:p>
            <a:r>
              <a:rPr lang="en-US" altLang="en-US" sz="1800" dirty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altLang="en-US" dirty="0">
                <a:latin typeface="Andalus" panose="02020603050405020304" pitchFamily="18" charset="-78"/>
                <a:cs typeface="Andalus" panose="02020603050405020304" pitchFamily="18" charset="-78"/>
              </a:rPr>
              <a:t>Older method (more recently replaced by SPA ligation)</a:t>
            </a:r>
          </a:p>
          <a:p>
            <a:r>
              <a:rPr lang="en-US" altLang="en-US" dirty="0">
                <a:latin typeface="Andalus" panose="02020603050405020304" pitchFamily="18" charset="-78"/>
                <a:cs typeface="Andalus" panose="02020603050405020304" pitchFamily="18" charset="-78"/>
              </a:rPr>
              <a:t>Performed via Caldwell-Luc approach</a:t>
            </a:r>
          </a:p>
          <a:p>
            <a:r>
              <a:rPr lang="en-US" altLang="en-US" dirty="0">
                <a:latin typeface="Andalus" panose="02020603050405020304" pitchFamily="18" charset="-78"/>
                <a:cs typeface="Andalus" panose="02020603050405020304" pitchFamily="18" charset="-78"/>
              </a:rPr>
              <a:t> expose </a:t>
            </a:r>
            <a:r>
              <a:rPr lang="en-US" altLang="en-US" dirty="0" err="1">
                <a:latin typeface="Andalus" panose="02020603050405020304" pitchFamily="18" charset="-78"/>
                <a:cs typeface="Andalus" panose="02020603050405020304" pitchFamily="18" charset="-78"/>
              </a:rPr>
              <a:t>pterygopalatine</a:t>
            </a:r>
            <a:r>
              <a:rPr lang="en-US" altLang="en-US" dirty="0">
                <a:latin typeface="Andalus" panose="02020603050405020304" pitchFamily="18" charset="-78"/>
                <a:cs typeface="Andalus" panose="02020603050405020304" pitchFamily="18" charset="-78"/>
              </a:rPr>
              <a:t> fossa</a:t>
            </a:r>
          </a:p>
          <a:p>
            <a:r>
              <a:rPr lang="en-US" altLang="en-US" dirty="0">
                <a:latin typeface="Andalus" panose="02020603050405020304" pitchFamily="18" charset="-78"/>
                <a:cs typeface="Andalus" panose="02020603050405020304" pitchFamily="18" charset="-78"/>
              </a:rPr>
              <a:t> Tortuous IMAX is identified and ligated</a:t>
            </a:r>
          </a:p>
          <a:p>
            <a:endParaRPr lang="en-US" altLang="en-US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en-US" altLang="en-US" dirty="0">
                <a:latin typeface="Andalus" panose="02020603050405020304" pitchFamily="18" charset="-78"/>
                <a:cs typeface="Andalus" panose="02020603050405020304" pitchFamily="18" charset="-78"/>
              </a:rPr>
              <a:t> High failure rate 11%-20%</a:t>
            </a:r>
          </a:p>
          <a:p>
            <a:r>
              <a:rPr lang="en-US" altLang="en-US" dirty="0">
                <a:latin typeface="Andalus" panose="02020603050405020304" pitchFamily="18" charset="-78"/>
                <a:cs typeface="Andalus" panose="02020603050405020304" pitchFamily="18" charset="-78"/>
              </a:rPr>
              <a:t> High complication rate 14%-20%</a:t>
            </a:r>
          </a:p>
          <a:p>
            <a:r>
              <a:rPr lang="en-US" altLang="en-US" dirty="0">
                <a:latin typeface="Andalus" panose="02020603050405020304" pitchFamily="18" charset="-78"/>
                <a:cs typeface="Andalus" panose="02020603050405020304" pitchFamily="18" charset="-78"/>
              </a:rPr>
              <a:t> Facial </a:t>
            </a:r>
            <a:r>
              <a:rPr lang="en-US" altLang="en-US" dirty="0" err="1">
                <a:latin typeface="Andalus" panose="02020603050405020304" pitchFamily="18" charset="-78"/>
                <a:cs typeface="Andalus" panose="02020603050405020304" pitchFamily="18" charset="-78"/>
              </a:rPr>
              <a:t>paresthesia</a:t>
            </a:r>
            <a:r>
              <a:rPr lang="en-US" altLang="en-US" dirty="0">
                <a:latin typeface="Andalus" panose="02020603050405020304" pitchFamily="18" charset="-78"/>
                <a:cs typeface="Andalus" panose="02020603050405020304" pitchFamily="18" charset="-78"/>
              </a:rPr>
              <a:t>, facial pain, dental pain and numbness, hematoma, </a:t>
            </a:r>
            <a:r>
              <a:rPr lang="en-US" altLang="en-US" dirty="0" err="1">
                <a:latin typeface="Andalus" panose="02020603050405020304" pitchFamily="18" charset="-78"/>
                <a:cs typeface="Andalus" panose="02020603050405020304" pitchFamily="18" charset="-78"/>
              </a:rPr>
              <a:t>ophthalmoplegia</a:t>
            </a:r>
            <a:r>
              <a:rPr lang="en-US" altLang="en-US" dirty="0">
                <a:latin typeface="Andalus" panose="02020603050405020304" pitchFamily="18" charset="-78"/>
                <a:cs typeface="Andalus" panose="02020603050405020304" pitchFamily="18" charset="-78"/>
              </a:rPr>
              <a:t>, blindness</a:t>
            </a:r>
            <a:endParaRPr lang="ar-JO" altLang="en-US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4915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2466" y="1825625"/>
            <a:ext cx="3190875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8899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872"/>
    </mc:Choice>
    <mc:Fallback xmlns="">
      <p:transition spd="slow" advTm="40872"/>
    </mc:Fallback>
  </mc:AlternateContent>
  <p:timing>
    <p:tnLst>
      <p:par>
        <p:cTn id="1" dur="indefinite" restart="never" nodeType="tmRoot"/>
      </p:par>
    </p:tnLst>
  </p:timing>
  <p:extLst mod="1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>
          <a:xfrm>
            <a:off x="333375" y="26573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altLang="en-US" sz="54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Embolization of IMAX</a:t>
            </a:r>
            <a:endParaRPr lang="ar-JO" altLang="en-US" sz="5400" b="1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>
          <a:xfrm>
            <a:off x="333375" y="1666599"/>
            <a:ext cx="10515600" cy="4351338"/>
          </a:xfrm>
        </p:spPr>
        <p:txBody>
          <a:bodyPr>
            <a:noAutofit/>
          </a:bodyPr>
          <a:lstStyle/>
          <a:p>
            <a:r>
              <a:rPr lang="en-US" altLang="en-US" dirty="0">
                <a:latin typeface="Andalus" panose="02020603050405020304" pitchFamily="18" charset="-78"/>
                <a:cs typeface="Andalus" panose="02020603050405020304" pitchFamily="18" charset="-78"/>
              </a:rPr>
              <a:t> Alternative to SPA ligation for control of posterior epistaxis</a:t>
            </a:r>
          </a:p>
          <a:p>
            <a:endParaRPr lang="en-US" altLang="en-US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en-US" altLang="en-US" dirty="0">
                <a:latin typeface="Andalus" panose="02020603050405020304" pitchFamily="18" charset="-78"/>
                <a:cs typeface="Andalus" panose="02020603050405020304" pitchFamily="18" charset="-78"/>
              </a:rPr>
              <a:t> Good for poor surgical candidates</a:t>
            </a:r>
          </a:p>
          <a:p>
            <a:r>
              <a:rPr lang="en-US" altLang="en-US" dirty="0">
                <a:latin typeface="Andalus" panose="02020603050405020304" pitchFamily="18" charset="-78"/>
                <a:cs typeface="Andalus" panose="02020603050405020304" pitchFamily="18" charset="-78"/>
              </a:rPr>
              <a:t> Back-up to unsuccessful surgical ligation</a:t>
            </a:r>
          </a:p>
          <a:p>
            <a:endParaRPr lang="en-US" altLang="en-US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en-US" altLang="en-US" dirty="0">
                <a:latin typeface="Andalus" panose="02020603050405020304" pitchFamily="18" charset="-78"/>
                <a:cs typeface="Andalus" panose="02020603050405020304" pitchFamily="18" charset="-78"/>
              </a:rPr>
              <a:t> Requires highly skilled interventional radiologist</a:t>
            </a:r>
          </a:p>
          <a:p>
            <a:r>
              <a:rPr lang="en-US" altLang="en-US" dirty="0">
                <a:latin typeface="Andalus" panose="02020603050405020304" pitchFamily="18" charset="-78"/>
                <a:cs typeface="Andalus" panose="02020603050405020304" pitchFamily="18" charset="-78"/>
              </a:rPr>
              <a:t> Complications are high (i.e. stroke, facial pain, numbness)</a:t>
            </a:r>
          </a:p>
          <a:p>
            <a:r>
              <a:rPr lang="en-US" altLang="en-US" dirty="0">
                <a:latin typeface="Andalus" panose="02020603050405020304" pitchFamily="18" charset="-78"/>
                <a:cs typeface="Andalus" panose="02020603050405020304" pitchFamily="18" charset="-78"/>
              </a:rPr>
              <a:t> Higher failure rate than surgical ligation</a:t>
            </a:r>
          </a:p>
          <a:p>
            <a:r>
              <a:rPr lang="en-US" altLang="en-US" dirty="0">
                <a:latin typeface="Andalus" panose="02020603050405020304" pitchFamily="18" charset="-78"/>
                <a:cs typeface="Andalus" panose="02020603050405020304" pitchFamily="18" charset="-78"/>
              </a:rPr>
              <a:t> Less cost effective than surgical ligation</a:t>
            </a:r>
            <a:endParaRPr lang="ar-JO" altLang="en-US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5018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7390" y="2118070"/>
            <a:ext cx="4340087" cy="2151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5928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583"/>
    </mc:Choice>
    <mc:Fallback xmlns="">
      <p:transition spd="slow" advTm="77583"/>
    </mc:Fallback>
  </mc:AlternateContent>
  <p:timing>
    <p:tnLst>
      <p:par>
        <p:cTn id="1" dur="indefinite" restart="never" nodeType="tmRoot"/>
      </p:par>
    </p:tnLst>
  </p:timing>
  <p:extLst mod="1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Content Placeholder 2"/>
          <p:cNvSpPr>
            <a:spLocks noGrp="1"/>
          </p:cNvSpPr>
          <p:nvPr>
            <p:ph idx="4294967295"/>
          </p:nvPr>
        </p:nvSpPr>
        <p:spPr>
          <a:xfrm>
            <a:off x="0" y="1825625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en-US" sz="3600" b="1" dirty="0">
                <a:latin typeface="Andalus" panose="02020603050405020304" pitchFamily="18" charset="-78"/>
                <a:cs typeface="Andalus" panose="02020603050405020304" pitchFamily="18" charset="-78"/>
              </a:rPr>
              <a:t>Thank </a:t>
            </a:r>
            <a:r>
              <a:rPr lang="en-US" altLang="en-US" sz="36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you ! </a:t>
            </a:r>
            <a:endParaRPr lang="ar-JO" altLang="en-US" sz="3600" b="1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35489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840"/>
    </mc:Choice>
    <mc:Fallback xmlns="">
      <p:transition spd="slow" advTm="25840"/>
    </mc:Fallback>
  </mc:AlternateContent>
  <p:timing>
    <p:tnLst>
      <p:par>
        <p:cTn id="1" dur="indefinite" restart="never" nodeType="tmRoot"/>
      </p:par>
    </p:tnLst>
  </p:timing>
  <p:extLst mod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5400" dirty="0">
                <a:solidFill>
                  <a:srgbClr val="2E0F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VASCULAR ANATOMY</a:t>
            </a:r>
            <a:endParaRPr lang="ar-JO" altLang="en-US" sz="5400" dirty="0">
              <a:solidFill>
                <a:srgbClr val="2E0F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4212" y="1458677"/>
            <a:ext cx="6206221" cy="4641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 descr="C:\Users\DELL\Desktop\surgical-anatomy-of-nose-25-63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36" y="1690688"/>
            <a:ext cx="4926012" cy="369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0464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4434"/>
    </mc:Choice>
    <mc:Fallback xmlns="">
      <p:transition spd="slow" advTm="74434"/>
    </mc:Fallback>
  </mc:AlternateContent>
  <p:timing>
    <p:tnLst>
      <p:par>
        <p:cTn id="1" dur="indefinite" restart="never" nodeType="tmRoot"/>
      </p:par>
    </p:tnLst>
  </p:timing>
  <p:extLst mod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2E0F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VASCULAR ANATOMY</a:t>
            </a:r>
            <a:endParaRPr lang="ar-JO" altLang="en-US" smtClean="0"/>
          </a:p>
        </p:txBody>
      </p:sp>
      <p:pic>
        <p:nvPicPr>
          <p:cNvPr id="922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874" y="1690688"/>
            <a:ext cx="9144000" cy="48879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2878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700"/>
    </mc:Choice>
    <mc:Fallback xmlns="">
      <p:transition spd="slow" advTm="35700"/>
    </mc:Fallback>
  </mc:AlternateContent>
  <p:timing>
    <p:tnLst>
      <p:par>
        <p:cTn id="1" dur="indefinite" restart="never" nodeType="tmRoot"/>
      </p:par>
    </p:tnLst>
  </p:timing>
  <p:extLst mod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Anterior Vs Posterior epistaxis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Epistaxis can be divided into 2 categories, </a:t>
            </a:r>
            <a:r>
              <a:rPr lang="en-US" b="1" dirty="0">
                <a:solidFill>
                  <a:srgbClr val="FF0000"/>
                </a:solidFill>
              </a:rPr>
              <a:t>anterior bleeds </a:t>
            </a:r>
            <a:r>
              <a:rPr lang="en-US" dirty="0"/>
              <a:t>and </a:t>
            </a:r>
            <a:r>
              <a:rPr lang="en-US" b="1" dirty="0">
                <a:solidFill>
                  <a:srgbClr val="FF0000"/>
                </a:solidFill>
              </a:rPr>
              <a:t>posterior bleeds</a:t>
            </a:r>
            <a:r>
              <a:rPr lang="en-US" dirty="0"/>
              <a:t>, on the basis of the site where the bleeding </a:t>
            </a:r>
            <a:r>
              <a:rPr lang="en-US" dirty="0" smtClean="0"/>
              <a:t>originates.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30783" t="29841" r="40448" b="21379"/>
          <a:stretch/>
        </p:blipFill>
        <p:spPr>
          <a:xfrm>
            <a:off x="2381694" y="3070746"/>
            <a:ext cx="5741580" cy="3671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963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570"/>
    </mc:Choice>
    <mc:Fallback xmlns="">
      <p:transition spd="slow" advTm="120570"/>
    </mc:Fallback>
  </mc:AlternateContent>
  <p:timing>
    <p:tnLst>
      <p:par>
        <p:cTn id="1" dur="indefinite" restart="never" nodeType="tmRoot"/>
      </p:par>
    </p:tnLst>
  </p:timing>
  <p:extLst mod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Kiesselbach’s</a:t>
            </a:r>
            <a:r>
              <a:rPr lang="en-US" altLang="en-US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Plexus</a:t>
            </a:r>
            <a:endParaRPr lang="ar-JO" altLang="en-US" b="1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10244" name="Picture 3" descr="a2eE2E4.tmp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446" y="1690688"/>
            <a:ext cx="8875108" cy="46453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7823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986"/>
    </mc:Choice>
    <mc:Fallback xmlns="">
      <p:transition spd="slow" advTm="31986"/>
    </mc:Fallback>
  </mc:AlternateContent>
  <p:timing>
    <p:tnLst>
      <p:par>
        <p:cTn id="1" dur="indefinite" restart="never" nodeType="tmRoot"/>
      </p:par>
    </p:tnLst>
  </p:timing>
  <p:extLst mod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Woodruff’s Plexus</a:t>
            </a:r>
            <a:endParaRPr lang="ar-JO" altLang="en-US" b="1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370" y="1690688"/>
            <a:ext cx="9785430" cy="4556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9099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323"/>
    </mc:Choice>
    <mc:Fallback xmlns="">
      <p:transition spd="slow" advTm="19323"/>
    </mc:Fallback>
  </mc:AlternateContent>
  <p:timing>
    <p:tnLst>
      <p:par>
        <p:cTn id="1" dur="indefinite" restart="never" nodeType="tmRoot"/>
      </p:par>
    </p:tnLst>
  </p:timing>
  <p:extLst mod="1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5DE71F5D498A7468AA2A262088F09E7" ma:contentTypeVersion="3" ma:contentTypeDescription="Create a new document." ma:contentTypeScope="" ma:versionID="dda1dc82f54c5f0289be0f446547112e">
  <xsd:schema xmlns:xsd="http://www.w3.org/2001/XMLSchema" xmlns:xs="http://www.w3.org/2001/XMLSchema" xmlns:p="http://schemas.microsoft.com/office/2006/metadata/properties" xmlns:ns2="89d7e991-0a37-4633-9877-eb75033ba4ab" targetNamespace="http://schemas.microsoft.com/office/2006/metadata/properties" ma:root="true" ma:fieldsID="4c5c7b808b897a41244917f480f8e9db" ns2:_="">
    <xsd:import namespace="89d7e991-0a37-4633-9877-eb75033ba4a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d7e991-0a37-4633-9877-eb75033ba4a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FBFC3A4-8E4C-4EE8-B77A-C7142C87C9E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9d7e991-0a37-4633-9877-eb75033ba4a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63617F3-4E44-4BA3-9FA7-641217DA44E5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66123136-1038-4DFE-ACDA-C9665DD47E4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993</Words>
  <Application>Microsoft Office PowerPoint</Application>
  <PresentationFormat>مخصص</PresentationFormat>
  <Paragraphs>251</Paragraphs>
  <Slides>43</Slides>
  <Notes>23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43</vt:i4>
      </vt:variant>
    </vt:vector>
  </HeadingPairs>
  <TitlesOfParts>
    <vt:vector size="44" baseType="lpstr">
      <vt:lpstr>Office Theme</vt:lpstr>
      <vt:lpstr>Epistaxis</vt:lpstr>
      <vt:lpstr>INTRODUCTION</vt:lpstr>
      <vt:lpstr>عرض تقديمي في PowerPoint</vt:lpstr>
      <vt:lpstr>Why bleeding from the nose ?</vt:lpstr>
      <vt:lpstr>VASCULAR ANATOMY</vt:lpstr>
      <vt:lpstr>VASCULAR ANATOMY</vt:lpstr>
      <vt:lpstr>Anterior Vs Posterior epistaxis</vt:lpstr>
      <vt:lpstr>Kiesselbach’s Plexus</vt:lpstr>
      <vt:lpstr>Woodruff’s Plexus</vt:lpstr>
      <vt:lpstr>عرض تقديمي في PowerPoint</vt:lpstr>
      <vt:lpstr>ETIOLOGY</vt:lpstr>
      <vt:lpstr>عرض تقديمي في PowerPoint</vt:lpstr>
      <vt:lpstr>عرض تقديمي في PowerPoint</vt:lpstr>
      <vt:lpstr>Neoplasms </vt:lpstr>
      <vt:lpstr>ETIOLOGY</vt:lpstr>
      <vt:lpstr>HTN as a cause of epistaxis </vt:lpstr>
      <vt:lpstr>Hereditary Hemorrhagic Telangiectasia (HHT)</vt:lpstr>
      <vt:lpstr>HHT</vt:lpstr>
      <vt:lpstr>Management</vt:lpstr>
      <vt:lpstr>Step 3 -HISTORY</vt:lpstr>
      <vt:lpstr>PHYSICAL EXAM</vt:lpstr>
      <vt:lpstr>LAB STUDY</vt:lpstr>
      <vt:lpstr> Treatment </vt:lpstr>
      <vt:lpstr>Treatment</vt:lpstr>
      <vt:lpstr>Treatment</vt:lpstr>
      <vt:lpstr>Step 5-Nasal Packs </vt:lpstr>
      <vt:lpstr>                      Anterior Nasal Packs</vt:lpstr>
      <vt:lpstr>Posterior Nasal Packs</vt:lpstr>
      <vt:lpstr>                      Posterior Nasal Packs</vt:lpstr>
      <vt:lpstr>عرض تقديمي في PowerPoint</vt:lpstr>
      <vt:lpstr>Complications of packing</vt:lpstr>
      <vt:lpstr>عرض تقديمي في PowerPoint</vt:lpstr>
      <vt:lpstr>عرض تقديمي في PowerPoint</vt:lpstr>
      <vt:lpstr>Step 6-Greater Palatine Injection</vt:lpstr>
      <vt:lpstr>Surgery/IR</vt:lpstr>
      <vt:lpstr>Endoscopic Cauterization of Sphenopalatine Artery (SPA) </vt:lpstr>
      <vt:lpstr>عرض تقديمي في PowerPoint</vt:lpstr>
      <vt:lpstr>عرض تقديمي في PowerPoint</vt:lpstr>
      <vt:lpstr>Anterior/Posterior Ethmoidal Artery Ligation </vt:lpstr>
      <vt:lpstr>عرض تقديمي في PowerPoint</vt:lpstr>
      <vt:lpstr>Transantral Ligation of IMAX </vt:lpstr>
      <vt:lpstr>Embolization of IMAX</vt:lpstr>
      <vt:lpstr>عرض تقديمي في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Epistaxis</dc:title>
  <dc:creator>User</dc:creator>
  <cp:lastModifiedBy>Click</cp:lastModifiedBy>
  <cp:revision>22</cp:revision>
  <dcterms:created xsi:type="dcterms:W3CDTF">2020-03-14T19:03:32Z</dcterms:created>
  <dcterms:modified xsi:type="dcterms:W3CDTF">2024-07-20T18:12:59Z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0x01010095DE71F5D498A7468AA2A262088F09E7</vt:lpwstr>
  </property>
</Properties>
</file>