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58" r:id="rId4"/>
    <p:sldId id="261" r:id="rId5"/>
    <p:sldId id="282" r:id="rId6"/>
    <p:sldId id="283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8" r:id="rId17"/>
    <p:sldId id="277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25867-5EFA-45B0-BC25-CD405DF2171F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0F015-465C-4274-A527-9DB7B38DD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5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A54FB73E-EC78-4DB0-A223-0FDA529A7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E5D71D-3286-4892-86E3-93B9E4BAAF4F}" type="slidenum">
              <a:rPr lang="ar-SA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03" name="Rectangle 7">
            <a:extLst>
              <a:ext uri="{FF2B5EF4-FFF2-40B4-BE49-F238E27FC236}">
                <a16:creationId xmlns:a16="http://schemas.microsoft.com/office/drawing/2014/main" id="{66A3DBB3-BDBA-4974-BAA7-9E7728FF18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723D79-4692-4D52-B2F8-75187E8CF82E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45250172-A7BE-4380-AAB5-D7DF2E2D3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>
            <a:extLst>
              <a:ext uri="{FF2B5EF4-FFF2-40B4-BE49-F238E27FC236}">
                <a16:creationId xmlns:a16="http://schemas.microsoft.com/office/drawing/2014/main" id="{5E9BF719-4E66-4179-B95D-166215E96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3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A54FB73E-EC78-4DB0-A223-0FDA529A7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E5D71D-3286-4892-86E3-93B9E4BAAF4F}" type="slidenum">
              <a:rPr lang="ar-SA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03" name="Rectangle 7">
            <a:extLst>
              <a:ext uri="{FF2B5EF4-FFF2-40B4-BE49-F238E27FC236}">
                <a16:creationId xmlns:a16="http://schemas.microsoft.com/office/drawing/2014/main" id="{66A3DBB3-BDBA-4974-BAA7-9E7728FF18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723D79-4692-4D52-B2F8-75187E8CF82E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45250172-A7BE-4380-AAB5-D7DF2E2D3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>
            <a:extLst>
              <a:ext uri="{FF2B5EF4-FFF2-40B4-BE49-F238E27FC236}">
                <a16:creationId xmlns:a16="http://schemas.microsoft.com/office/drawing/2014/main" id="{5E9BF719-4E66-4179-B95D-166215E96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5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A54FB73E-EC78-4DB0-A223-0FDA529A7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E5D71D-3286-4892-86E3-93B9E4BAAF4F}" type="slidenum">
              <a:rPr lang="ar-SA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03" name="Rectangle 7">
            <a:extLst>
              <a:ext uri="{FF2B5EF4-FFF2-40B4-BE49-F238E27FC236}">
                <a16:creationId xmlns:a16="http://schemas.microsoft.com/office/drawing/2014/main" id="{66A3DBB3-BDBA-4974-BAA7-9E7728FF18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723D79-4692-4D52-B2F8-75187E8CF82E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45250172-A7BE-4380-AAB5-D7DF2E2D3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>
            <a:extLst>
              <a:ext uri="{FF2B5EF4-FFF2-40B4-BE49-F238E27FC236}">
                <a16:creationId xmlns:a16="http://schemas.microsoft.com/office/drawing/2014/main" id="{5E9BF719-4E66-4179-B95D-166215E96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4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141F449C-47C5-4E3E-8714-2C1FFF1EA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7702CC-47CC-4E50-A1F9-261564A67EE4}" type="slidenum">
              <a:rPr lang="ar-SA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4627" name="Rectangle 7">
            <a:extLst>
              <a:ext uri="{FF2B5EF4-FFF2-40B4-BE49-F238E27FC236}">
                <a16:creationId xmlns:a16="http://schemas.microsoft.com/office/drawing/2014/main" id="{3D2179A7-E3A2-4335-8AC9-8B9F1A6F533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826457D-5E51-48B4-A6DF-F4E13F13A2E9}" type="slidenum">
              <a:rPr lang="ar-SA" altLang="en-US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2E76D3FC-1F4B-4236-A893-D5BDC2976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E131AE35-9A4D-448A-AB82-C4B971ECD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48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46463DC6-1533-4750-A6B6-3118E3979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AA54CE-ADA2-4598-9768-FE3BE91D032B}" type="slidenum">
              <a:rPr lang="ar-SA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6675" name="Rectangle 7">
            <a:extLst>
              <a:ext uri="{FF2B5EF4-FFF2-40B4-BE49-F238E27FC236}">
                <a16:creationId xmlns:a16="http://schemas.microsoft.com/office/drawing/2014/main" id="{F60225EF-F578-47F3-BBE0-218E5E9238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fld id="{42DC88B3-2EB2-4EB6-8719-B3F2943DBE15}" type="slidenum">
              <a:rPr lang="ar-SA" altLang="en-US" sz="1200">
                <a:solidFill>
                  <a:srgbClr val="000000"/>
                </a:solidFill>
              </a:rPr>
              <a:pPr algn="r" rtl="1"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A6A86AC7-98E3-439E-8783-DC66692E7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7" name="Rectangle 3">
            <a:extLst>
              <a:ext uri="{FF2B5EF4-FFF2-40B4-BE49-F238E27FC236}">
                <a16:creationId xmlns:a16="http://schemas.microsoft.com/office/drawing/2014/main" id="{66F725EB-E16F-439E-A8B7-916B8F487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53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8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8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9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92F50C-CF47-44AF-871A-4704F6F88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531AFF-0E57-423F-B1A2-B16C96F9F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445017-7A53-4BC3-AFDE-8E7EC090B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61FECE2-C072-4A46-972D-C7AA9AD4F78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3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0" y="3048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16000" y="1524000"/>
            <a:ext cx="4927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524000"/>
            <a:ext cx="4927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16000" y="3848100"/>
            <a:ext cx="4927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3848100"/>
            <a:ext cx="4927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C1F692-E1D6-41C0-96F2-3B764FEBE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9E508-69E6-48CD-980C-7C0974011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77089B-D702-44F3-8DE4-F7BE4CC2D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AB470E0-6FEE-47B5-8BFA-C142761BED89}" type="slidenum">
              <a:rPr lang="ar-SA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3935343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2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73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5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3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00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3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93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7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D44E5-586D-485E-913B-2AB1C7B7B11E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7439-7F9E-4C06-BDF8-18B73845B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0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lab.anhb.uwa.edu.au/mb140/CorePages/Liver/Images/pan20he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Endocrine glands histology</a:t>
            </a:r>
            <a:br>
              <a:rPr lang="en-US" dirty="0" smtClean="0"/>
            </a:br>
            <a:r>
              <a:rPr lang="en-US" dirty="0" smtClean="0"/>
              <a:t>lecture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AMAL ALBTOOSH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72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7">
            <a:extLst>
              <a:ext uri="{FF2B5EF4-FFF2-40B4-BE49-F238E27FC236}">
                <a16:creationId xmlns:a16="http://schemas.microsoft.com/office/drawing/2014/main" id="{7F1BC54E-2C9E-4D85-A3FA-FE1806CEEE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Arial Black" panose="020B0A04020102020204" pitchFamily="34" charset="0"/>
              </a:rPr>
              <a:t>Granules of epinephrine  &amp; norepinephrine  </a:t>
            </a:r>
          </a:p>
        </p:txBody>
      </p:sp>
      <p:graphicFrame>
        <p:nvGraphicFramePr>
          <p:cNvPr id="197635" name="Group 3">
            <a:extLst>
              <a:ext uri="{FF2B5EF4-FFF2-40B4-BE49-F238E27FC236}">
                <a16:creationId xmlns:a16="http://schemas.microsoft.com/office/drawing/2014/main" id="{2C5E1247-50CD-459F-98F8-24E445D09D5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1598614"/>
          <a:ext cx="8763000" cy="525938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6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Granules in: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Epinephrine-secreting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Norepinephrine-secreting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Size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Small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Contents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Fill the granule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 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1" hangingPunct="1">
                        <a:buFont typeface="Wingdings" pitchFamily="2" charset="2"/>
                        <a:buNone/>
                      </a:pPr>
                      <a:r>
                        <a:rPr lang="en-US" altLang="en-US" sz="2400" b="1" dirty="0">
                          <a:latin typeface="Arial Black" pitchFamily="34" charset="0"/>
                        </a:rPr>
                        <a:t>E M </a:t>
                      </a:r>
                    </a:p>
                    <a:p>
                      <a:pPr algn="l" rtl="0" eaLnBrk="1" hangingPunct="1">
                        <a:buFont typeface="Wingdings" pitchFamily="2" charset="2"/>
                        <a:buNone/>
                      </a:pPr>
                      <a:r>
                        <a:rPr lang="en-US" altLang="en-US" sz="1800" b="1" dirty="0"/>
                        <a:t>protein synthesizing cells:</a:t>
                      </a:r>
                    </a:p>
                    <a:p>
                      <a:pPr algn="l" rtl="0" eaLnBrk="1" hangingPunct="1"/>
                      <a:r>
                        <a:rPr lang="en-US" altLang="en-US" sz="1800" dirty="0" err="1"/>
                        <a:t>rER</a:t>
                      </a:r>
                      <a:endParaRPr lang="en-US" altLang="en-US" sz="1800" dirty="0"/>
                    </a:p>
                    <a:p>
                      <a:pPr algn="l" rtl="0" eaLnBrk="1" hangingPunct="1"/>
                      <a:r>
                        <a:rPr lang="en-US" altLang="en-US" sz="1800" dirty="0"/>
                        <a:t>mitochondria </a:t>
                      </a:r>
                    </a:p>
                    <a:p>
                      <a:pPr algn="l" rtl="0" eaLnBrk="1" hangingPunct="1"/>
                      <a:r>
                        <a:rPr lang="en-US" altLang="en-US" sz="1800" dirty="0"/>
                        <a:t>prominent Golgi</a:t>
                      </a:r>
                    </a:p>
                    <a:p>
                      <a:pPr algn="l" rtl="0" eaLnBrk="1" hangingPunct="1"/>
                      <a:r>
                        <a:rPr lang="en-US" altLang="en-US" sz="1800" dirty="0"/>
                        <a:t>membrane-limited electron-dense granules of either epinephrine or norepinephrine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5977" name="Picture 29">
            <a:extLst>
              <a:ext uri="{FF2B5EF4-FFF2-40B4-BE49-F238E27FC236}">
                <a16:creationId xmlns:a16="http://schemas.microsoft.com/office/drawing/2014/main" id="{96164EA5-1439-4B57-85A9-F251FAE5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70364"/>
            <a:ext cx="26670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78" name="Picture 30">
            <a:extLst>
              <a:ext uri="{FF2B5EF4-FFF2-40B4-BE49-F238E27FC236}">
                <a16:creationId xmlns:a16="http://schemas.microsoft.com/office/drawing/2014/main" id="{A651DF1B-8CE0-40BB-8AC0-F9A27C2D3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170364"/>
            <a:ext cx="266700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عنوان 1">
            <a:extLst>
              <a:ext uri="{FF2B5EF4-FFF2-40B4-BE49-F238E27FC236}">
                <a16:creationId xmlns:a16="http://schemas.microsoft.com/office/drawing/2014/main" id="{7FC89CF6-5476-4E2F-8605-4874C011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0000"/>
                </a:solidFill>
                <a:latin typeface="Berlin Sans FB Demi" panose="020E0802020502020306" pitchFamily="34" charset="0"/>
              </a:rPr>
              <a:t>PANCREAS</a:t>
            </a:r>
            <a:endParaRPr lang="ar-JO" altLang="en-US">
              <a:latin typeface="Berlin Sans FB Demi" panose="020E0802020502020306" pitchFamily="34" charset="0"/>
            </a:endParaRPr>
          </a:p>
        </p:txBody>
      </p:sp>
      <p:pic>
        <p:nvPicPr>
          <p:cNvPr id="131075" name="Picture 3" descr="G:\photo endo\Pancreatic-Model-of-Exocrine-and-Endocrine-Function-Locations.jpg">
            <a:extLst>
              <a:ext uri="{FF2B5EF4-FFF2-40B4-BE49-F238E27FC236}">
                <a16:creationId xmlns:a16="http://schemas.microsoft.com/office/drawing/2014/main" id="{C4052C8E-EE14-4F75-A3FB-C9D402D3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716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2" descr="G:\photo endo\1820_The_Pancreas.jpg">
            <a:extLst>
              <a:ext uri="{FF2B5EF4-FFF2-40B4-BE49-F238E27FC236}">
                <a16:creationId xmlns:a16="http://schemas.microsoft.com/office/drawing/2014/main" id="{586D59B8-243E-4651-8267-1AB5BD5D0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990600"/>
            <a:ext cx="8077200" cy="2819400"/>
          </a:xfrm>
          <a:noFill/>
        </p:spPr>
      </p:pic>
    </p:spTree>
    <p:extLst>
      <p:ext uri="{BB962C8B-B14F-4D97-AF65-F5344CB8AC3E}">
        <p14:creationId xmlns:p14="http://schemas.microsoft.com/office/powerpoint/2010/main" val="37811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عنوان 1">
            <a:extLst>
              <a:ext uri="{FF2B5EF4-FFF2-40B4-BE49-F238E27FC236}">
                <a16:creationId xmlns:a16="http://schemas.microsoft.com/office/drawing/2014/main" id="{E350655D-F772-4119-8949-0DFED608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altLang="en-US" sz="3200" b="1">
                <a:solidFill>
                  <a:srgbClr val="000000"/>
                </a:solidFill>
                <a:latin typeface="Berlin Sans FB Demi" panose="020E0802020502020306" pitchFamily="34" charset="0"/>
              </a:rPr>
              <a:t>PANCREAS</a:t>
            </a:r>
            <a:endParaRPr lang="ar-JO" alt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7CBC6B-4A3B-4902-8610-DAF45450B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762000"/>
            <a:ext cx="8686800" cy="59436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Exocrine and endocrine gland.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exocrine part produces pancreatic juice.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endocrine part, ~1% , consists of the cells of the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islands of Langerhans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  <a:defRPr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 part: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Islets of Langerhans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Masses of pale staining cells scattered between the pancreatic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acini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more in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head of pancreas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cells are separated by fenestrated </a:t>
            </a:r>
          </a:p>
          <a:p>
            <a:pPr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capillaries (highly vascularized)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of islets of Langerhans are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Alpha, Beta, Delta, F (PP) cells</a:t>
            </a:r>
          </a:p>
          <a:p>
            <a:pPr marL="0" indent="0">
              <a:buNone/>
              <a:defRPr/>
            </a:pPr>
            <a:endParaRPr lang="ar-JO" dirty="0">
              <a:latin typeface="Arial Black" pitchFamily="34" charset="0"/>
            </a:endParaRPr>
          </a:p>
        </p:txBody>
      </p:sp>
      <p:pic>
        <p:nvPicPr>
          <p:cNvPr id="132100" name="Picture 2">
            <a:extLst>
              <a:ext uri="{FF2B5EF4-FFF2-40B4-BE49-F238E27FC236}">
                <a16:creationId xmlns:a16="http://schemas.microsoft.com/office/drawing/2014/main" id="{A475DF1E-4E19-4BB2-BFFC-1373F6AD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191001"/>
            <a:ext cx="3522663" cy="248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61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Content Placeholder 2">
            <a:extLst>
              <a:ext uri="{FF2B5EF4-FFF2-40B4-BE49-F238E27FC236}">
                <a16:creationId xmlns:a16="http://schemas.microsoft.com/office/drawing/2014/main" id="{766CD488-7250-44EE-874F-8FC54AD1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950" y="157164"/>
            <a:ext cx="4667250" cy="6548437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Structure :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islands of Langerhans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>
              <a:buNone/>
              <a:defRPr/>
            </a:pPr>
            <a:r>
              <a:rPr lang="en-US" dirty="0" err="1">
                <a:solidFill>
                  <a:srgbClr val="FF0000"/>
                </a:solidFill>
                <a:latin typeface="Arial Black" pitchFamily="34" charset="0"/>
              </a:rPr>
              <a:t>Stroma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: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Surrounded by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capsule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Parenchyma </a:t>
            </a:r>
          </a:p>
          <a:p>
            <a:pPr marL="0" indent="0"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cellular composition of the islands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70% beta-cells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Insulin stimulates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20% alpha-cells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glucagon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5- 10 % delta-cells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which secrete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F- cells (PP)</a:t>
            </a:r>
            <a:endParaRPr lang="ar-EG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q"/>
              <a:defRPr/>
            </a:pPr>
            <a:endParaRPr lang="ar-EG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24" name="Group 7">
            <a:extLst>
              <a:ext uri="{FF2B5EF4-FFF2-40B4-BE49-F238E27FC236}">
                <a16:creationId xmlns:a16="http://schemas.microsoft.com/office/drawing/2014/main" id="{C058BDA9-BA9E-4BE0-81C4-21F00024B29D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3314700"/>
            <a:ext cx="4362450" cy="3124200"/>
            <a:chOff x="3012" y="618"/>
            <a:chExt cx="2748" cy="2812"/>
          </a:xfrm>
        </p:grpSpPr>
        <p:pic>
          <p:nvPicPr>
            <p:cNvPr id="133126" name="Picture 5" descr="http://www.lab.anhb.uwa.edu.au/mb140/CorePages/Liver/Images/pan20he.jpg">
              <a:extLst>
                <a:ext uri="{FF2B5EF4-FFF2-40B4-BE49-F238E27FC236}">
                  <a16:creationId xmlns:a16="http://schemas.microsoft.com/office/drawing/2014/main" id="{EB7B8E42-3768-484D-9984-A272B903F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618"/>
              <a:ext cx="2748" cy="281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27" name="Oval 6">
              <a:extLst>
                <a:ext uri="{FF2B5EF4-FFF2-40B4-BE49-F238E27FC236}">
                  <a16:creationId xmlns:a16="http://schemas.microsoft.com/office/drawing/2014/main" id="{42D3D4A0-2459-40EE-B739-0CD8B7D42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752"/>
              <a:ext cx="1905" cy="163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7620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3125" name="Picture 9" descr="G:\endo image\quiz5.jpg">
            <a:extLst>
              <a:ext uri="{FF2B5EF4-FFF2-40B4-BE49-F238E27FC236}">
                <a16:creationId xmlns:a16="http://schemas.microsoft.com/office/drawing/2014/main" id="{59951F9B-BF56-4E56-8484-EB24CE9A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2713"/>
            <a:ext cx="43434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8D9352C-B5F9-421F-8483-A317904D2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2400"/>
            <a:ext cx="8839200" cy="6629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(B) cells (70%): 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blood sugar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size,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numerous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type,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location in islets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blue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EM: appear in two functional stages active &amp; resting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active synthesize insulin. When resting packed with granules storing insulin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divide at very slow rate</a:t>
            </a:r>
          </a:p>
          <a:p>
            <a:pPr marL="0" indent="0">
              <a:buNone/>
              <a:defRPr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(A) cells (20%):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blood sugar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in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location in Islets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7" name="Picture 7" descr="G:\photo endo\images.jpg">
            <a:extLst>
              <a:ext uri="{FF2B5EF4-FFF2-40B4-BE49-F238E27FC236}">
                <a16:creationId xmlns:a16="http://schemas.microsoft.com/office/drawing/2014/main" id="{E6276B96-1B3C-492D-9AB3-52BD51CA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5422900"/>
            <a:ext cx="21050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2">
            <a:extLst>
              <a:ext uri="{FF2B5EF4-FFF2-40B4-BE49-F238E27FC236}">
                <a16:creationId xmlns:a16="http://schemas.microsoft.com/office/drawing/2014/main" id="{B9185094-BDA0-427A-BE66-ACDDBFD3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3" t="3435" b="52219"/>
          <a:stretch>
            <a:fillRect/>
          </a:stretch>
        </p:blipFill>
        <p:spPr bwMode="auto">
          <a:xfrm>
            <a:off x="7904164" y="3352800"/>
            <a:ext cx="2524125" cy="152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D24842FC-E326-4A0D-AD3A-0FADEA63B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5" y="3744914"/>
            <a:ext cx="108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800" b="1" kern="0" dirty="0">
                <a:solidFill>
                  <a:srgbClr val="000000"/>
                </a:solidFill>
              </a:rPr>
              <a:t>Beta cells</a:t>
            </a:r>
            <a:endParaRPr lang="ar-JO" altLang="en-US" sz="1800" b="1" kern="0" dirty="0">
              <a:solidFill>
                <a:srgbClr val="000000"/>
              </a:solidFill>
            </a:endParaRPr>
          </a:p>
        </p:txBody>
      </p:sp>
      <p:pic>
        <p:nvPicPr>
          <p:cNvPr id="134150" name="Picture 2">
            <a:extLst>
              <a:ext uri="{FF2B5EF4-FFF2-40B4-BE49-F238E27FC236}">
                <a16:creationId xmlns:a16="http://schemas.microsoft.com/office/drawing/2014/main" id="{46479E22-33EC-453D-A4A8-A48E1D5A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586" b="2989"/>
          <a:stretch>
            <a:fillRect/>
          </a:stretch>
        </p:blipFill>
        <p:spPr bwMode="auto">
          <a:xfrm>
            <a:off x="7885114" y="5308601"/>
            <a:ext cx="2562225" cy="1477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B1A43DB4-0815-4B98-A61F-8144D941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26" y="5980114"/>
            <a:ext cx="120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800" b="1" kern="0" dirty="0">
                <a:solidFill>
                  <a:srgbClr val="000000"/>
                </a:solidFill>
              </a:rPr>
              <a:t>Alpha cells</a:t>
            </a:r>
            <a:endParaRPr lang="ar-JO" altLang="en-US" sz="18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A927-59BB-4ED8-A99B-90724126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52400"/>
            <a:ext cx="8763000" cy="65532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 cells: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somatostatin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growth inhibiting factor)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scattered at periphery and less abundant</a:t>
            </a:r>
          </a:p>
          <a:p>
            <a:pPr marL="0" indent="0">
              <a:buNone/>
              <a:defRPr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(PP) cells:</a:t>
            </a:r>
          </a:p>
          <a:p>
            <a:pPr marL="0" indent="0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Very few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pancreatic polypeptide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 exocrine pancreas 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secretions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135171" name="Picture 2">
            <a:extLst>
              <a:ext uri="{FF2B5EF4-FFF2-40B4-BE49-F238E27FC236}">
                <a16:creationId xmlns:a16="http://schemas.microsoft.com/office/drawing/2014/main" id="{9083E46F-D56A-4BC5-96CF-CA92C403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8" t="50000" r="29869"/>
          <a:stretch>
            <a:fillRect/>
          </a:stretch>
        </p:blipFill>
        <p:spPr bwMode="auto">
          <a:xfrm>
            <a:off x="7927976" y="1958975"/>
            <a:ext cx="2663825" cy="223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2" name="TextBox 1">
            <a:extLst>
              <a:ext uri="{FF2B5EF4-FFF2-40B4-BE49-F238E27FC236}">
                <a16:creationId xmlns:a16="http://schemas.microsoft.com/office/drawing/2014/main" id="{44322AC7-D670-4828-B94C-09A80E4BB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188" y="154940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Delta cells</a:t>
            </a:r>
          </a:p>
        </p:txBody>
      </p:sp>
      <p:pic>
        <p:nvPicPr>
          <p:cNvPr id="135173" name="Picture 3">
            <a:extLst>
              <a:ext uri="{FF2B5EF4-FFF2-40B4-BE49-F238E27FC236}">
                <a16:creationId xmlns:a16="http://schemas.microsoft.com/office/drawing/2014/main" id="{950AA2C7-EC50-4487-B465-82D1EA5C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6" y="4251325"/>
            <a:ext cx="2663825" cy="214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4" name="TextBox 5">
            <a:extLst>
              <a:ext uri="{FF2B5EF4-FFF2-40B4-BE49-F238E27FC236}">
                <a16:creationId xmlns:a16="http://schemas.microsoft.com/office/drawing/2014/main" id="{18F313FB-6E35-4848-BBBC-D7B086F8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488" y="6421439"/>
            <a:ext cx="900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PP cells</a:t>
            </a:r>
          </a:p>
        </p:txBody>
      </p:sp>
      <p:pic>
        <p:nvPicPr>
          <p:cNvPr id="135175" name="Picture 7" descr="C:\Users\MCC\Desktop\صورة4.jpg">
            <a:extLst>
              <a:ext uri="{FF2B5EF4-FFF2-40B4-BE49-F238E27FC236}">
                <a16:creationId xmlns:a16="http://schemas.microsoft.com/office/drawing/2014/main" id="{42AC3E25-F2CE-483E-92EA-3F228ACA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251325"/>
            <a:ext cx="597376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عنوان 1">
            <a:extLst>
              <a:ext uri="{FF2B5EF4-FFF2-40B4-BE49-F238E27FC236}">
                <a16:creationId xmlns:a16="http://schemas.microsoft.com/office/drawing/2014/main" id="{29EE1832-082F-4EF3-864D-3689BAB0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NEUROENDOCRINE SYSTEM</a:t>
            </a:r>
            <a:endParaRPr lang="ar-JO" alt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DBE267-8708-4190-BC1F-D827178EE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7338" y="1600201"/>
            <a:ext cx="4386262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these cells are derived from endodermal cells of the embryonic gut or bronchial buds. 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secretory cells are considered neuroendocrine because they produce many of the same polypeptides and neurotransmitter-like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000" dirty="0" smtClean="0">
                <a:solidFill>
                  <a:srgbClr val="881802"/>
                </a:solidFill>
                <a:latin typeface="Arial Black" pitchFamily="34" charset="0"/>
              </a:rPr>
              <a:t>GIT </a:t>
            </a:r>
            <a:r>
              <a:rPr lang="en-US" altLang="en-US" sz="2000" dirty="0">
                <a:solidFill>
                  <a:srgbClr val="881802"/>
                </a:solidFill>
                <a:latin typeface="Arial Black" pitchFamily="34" charset="0"/>
              </a:rPr>
              <a:t>(</a:t>
            </a:r>
            <a:r>
              <a:rPr lang="en-US" altLang="en-US" sz="2000" dirty="0" err="1">
                <a:solidFill>
                  <a:srgbClr val="881802"/>
                </a:solidFill>
                <a:latin typeface="Arial Black" pitchFamily="34" charset="0"/>
              </a:rPr>
              <a:t>enteroendocrine</a:t>
            </a:r>
            <a:r>
              <a:rPr lang="en-US" altLang="en-US" sz="2000" dirty="0">
                <a:solidFill>
                  <a:srgbClr val="881802"/>
                </a:solidFill>
                <a:latin typeface="Arial Black" pitchFamily="34" charset="0"/>
              </a:rPr>
              <a:t> cells) :</a:t>
            </a:r>
            <a:r>
              <a:rPr lang="en-US" altLang="en-US" sz="2000" dirty="0">
                <a:latin typeface="Arial Black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FF0000"/>
                </a:solidFill>
              </a:rPr>
              <a:t>G cells         EC cells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	ECL cells     D cells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	S cells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rgbClr val="881802"/>
                </a:solidFill>
                <a:latin typeface="Arial Black" pitchFamily="34" charset="0"/>
              </a:rPr>
              <a:t>Respiratory system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altLang="en-US" sz="2000" dirty="0">
                <a:solidFill>
                  <a:schemeClr val="folHlink"/>
                </a:solidFill>
              </a:rPr>
              <a:t>                 </a:t>
            </a:r>
            <a:r>
              <a:rPr lang="en-US" altLang="en-US" sz="2000" dirty="0">
                <a:solidFill>
                  <a:srgbClr val="0070C0"/>
                </a:solidFill>
              </a:rPr>
              <a:t>Bronchial </a:t>
            </a:r>
            <a:r>
              <a:rPr lang="en-US" altLang="en-US" sz="2000" dirty="0" err="1">
                <a:solidFill>
                  <a:srgbClr val="0070C0"/>
                </a:solidFill>
              </a:rPr>
              <a:t>Kulchitsky</a:t>
            </a:r>
            <a:r>
              <a:rPr lang="en-US" altLang="en-US" sz="2000" dirty="0">
                <a:solidFill>
                  <a:srgbClr val="0070C0"/>
                </a:solidFill>
              </a:rPr>
              <a:t> cells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                 Small granule cells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                 </a:t>
            </a:r>
            <a:r>
              <a:rPr lang="en-US" altLang="en-US" sz="2000" dirty="0" err="1">
                <a:solidFill>
                  <a:srgbClr val="0070C0"/>
                </a:solidFill>
              </a:rPr>
              <a:t>Neuroepithelial</a:t>
            </a:r>
            <a:r>
              <a:rPr lang="en-US" altLang="en-US" sz="2000" dirty="0">
                <a:solidFill>
                  <a:srgbClr val="0070C0"/>
                </a:solidFill>
              </a:rPr>
              <a:t> bodies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altLang="en-US" sz="2000" dirty="0"/>
              <a:t>           among tracheobronchial epithelium.</a:t>
            </a:r>
          </a:p>
          <a:p>
            <a:pPr algn="l" rtl="0">
              <a:defRPr/>
            </a:pPr>
            <a:endParaRPr lang="ar-JO" dirty="0"/>
          </a:p>
        </p:txBody>
      </p:sp>
      <p:sp>
        <p:nvSpPr>
          <p:cNvPr id="139268" name="عنصر نائب للمحتوى 3">
            <a:extLst>
              <a:ext uri="{FF2B5EF4-FFF2-40B4-BE49-F238E27FC236}">
                <a16:creationId xmlns:a16="http://schemas.microsoft.com/office/drawing/2014/main" id="{FF8DF2F1-6550-411C-B23A-4DDA55728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343400" cy="4525963"/>
          </a:xfrm>
        </p:spPr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altLang="en-US" sz="2000">
                <a:solidFill>
                  <a:srgbClr val="881802"/>
                </a:solidFill>
                <a:latin typeface="Arial Black" panose="020B0A04020102020204" pitchFamily="34" charset="0"/>
              </a:rPr>
              <a:t>Other sites</a:t>
            </a:r>
          </a:p>
          <a:p>
            <a:pPr algn="l" rtl="0" eaLnBrk="1" hangingPunct="1">
              <a:buFontTx/>
              <a:buAutoNum type="arabicPeriod"/>
            </a:pPr>
            <a:r>
              <a:rPr lang="en-US" altLang="en-US" sz="2000" b="1">
                <a:solidFill>
                  <a:srgbClr val="FF0000"/>
                </a:solidFill>
                <a:latin typeface="Arial Black" panose="020B0A04020102020204" pitchFamily="34" charset="0"/>
              </a:rPr>
              <a:t>Myocardium</a:t>
            </a:r>
            <a:r>
              <a:rPr lang="en-US" altLang="en-US" sz="2000" b="1">
                <a:solidFill>
                  <a:srgbClr val="FF0000"/>
                </a:solidFill>
              </a:rPr>
              <a:t>: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→ cardiodilatins and atrial naturetic polypeptides</a:t>
            </a:r>
          </a:p>
          <a:p>
            <a:pPr algn="l" rtl="0" eaLnBrk="1" hangingPunct="1">
              <a:buFontTx/>
              <a:buAutoNum type="arabicPeriod"/>
            </a:pPr>
            <a:r>
              <a:rPr lang="en-US" altLang="en-US" sz="2000" b="1">
                <a:solidFill>
                  <a:srgbClr val="FF0000"/>
                </a:solidFill>
                <a:latin typeface="Arial Black" panose="020B0A04020102020204" pitchFamily="34" charset="0"/>
              </a:rPr>
              <a:t>Hypothalamus:</a:t>
            </a:r>
            <a:r>
              <a:rPr lang="en-US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000"/>
              <a:t>supraoptic and paraventricular nuclei → oxytocin and vasopressin</a:t>
            </a:r>
          </a:p>
          <a:p>
            <a:pPr algn="l" rtl="0" eaLnBrk="1" hangingPunct="1">
              <a:buFontTx/>
              <a:buAutoNum type="arabicPeriod"/>
            </a:pPr>
            <a:r>
              <a:rPr lang="en-US" altLang="en-US" sz="2000" b="1">
                <a:solidFill>
                  <a:srgbClr val="FF0000"/>
                </a:solidFill>
                <a:latin typeface="Arial Black" panose="020B0A04020102020204" pitchFamily="34" charset="0"/>
              </a:rPr>
              <a:t>Endocrine system</a:t>
            </a:r>
            <a:r>
              <a:rPr lang="en-US" altLang="en-US" sz="2000" b="1">
                <a:solidFill>
                  <a:srgbClr val="FF0000"/>
                </a:solidFill>
              </a:rPr>
              <a:t>: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pinealocytes,parafollicular cells, chief cells, cells of islets of Langerhans and some adenohypophyseal and adrenal medullary chromaffin cells</a:t>
            </a:r>
          </a:p>
          <a:p>
            <a:pPr algn="l" rtl="0"/>
            <a:endParaRPr lang="ar-JO" altLang="en-US" sz="2000"/>
          </a:p>
        </p:txBody>
      </p:sp>
    </p:spTree>
    <p:extLst>
      <p:ext uri="{BB962C8B-B14F-4D97-AF65-F5344CB8AC3E}">
        <p14:creationId xmlns:p14="http://schemas.microsoft.com/office/powerpoint/2010/main" val="36217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عنوان 1">
            <a:extLst>
              <a:ext uri="{FF2B5EF4-FFF2-40B4-BE49-F238E27FC236}">
                <a16:creationId xmlns:a16="http://schemas.microsoft.com/office/drawing/2014/main" id="{4592C8C5-5596-448A-8E12-20C53289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latin typeface="Arial Black" panose="020B0A04020102020204" pitchFamily="34" charset="0"/>
              </a:rPr>
              <a:t>Diffuse neuroendocrine system</a:t>
            </a:r>
            <a:endParaRPr lang="ar-JO" altLang="en-US" sz="360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91D000-2194-4A3D-B588-940A3BEC12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en-US" altLang="en-US" sz="2000" dirty="0" err="1">
                <a:solidFill>
                  <a:srgbClr val="FF0000"/>
                </a:solidFill>
              </a:rPr>
              <a:t>Apudocytes</a:t>
            </a:r>
            <a:r>
              <a:rPr lang="en-US" altLang="en-US" sz="2000" dirty="0">
                <a:solidFill>
                  <a:srgbClr val="FF0000"/>
                </a:solidFill>
              </a:rPr>
              <a:t> or </a:t>
            </a:r>
            <a:r>
              <a:rPr lang="en-US" altLang="en-US" sz="2000" dirty="0">
                <a:solidFill>
                  <a:srgbClr val="FF0000"/>
                </a:solidFill>
                <a:latin typeface="Arial Black" pitchFamily="34" charset="0"/>
              </a:rPr>
              <a:t>APUD cells</a:t>
            </a:r>
          </a:p>
          <a:p>
            <a:pPr marL="609600" indent="-6096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Classification according to staining activity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altLang="en-US" sz="2000" dirty="0" err="1">
                <a:solidFill>
                  <a:schemeClr val="hlink"/>
                </a:solidFill>
                <a:latin typeface="Arial Black" pitchFamily="34" charset="0"/>
              </a:rPr>
              <a:t>Argentaffin</a:t>
            </a:r>
            <a:r>
              <a:rPr lang="en-US" altLang="en-US" sz="2000" dirty="0">
                <a:solidFill>
                  <a:schemeClr val="hlink"/>
                </a:solidFill>
                <a:latin typeface="Arial Black" pitchFamily="34" charset="0"/>
              </a:rPr>
              <a:t> cells</a:t>
            </a:r>
            <a:r>
              <a:rPr lang="en-US" altLang="en-US" sz="2000" dirty="0">
                <a:solidFill>
                  <a:srgbClr val="66FF33"/>
                </a:solidFill>
                <a:latin typeface="Arial Black" pitchFamily="34" charset="0"/>
              </a:rPr>
              <a:t>:</a:t>
            </a:r>
            <a:r>
              <a:rPr lang="en-US" altLang="en-US" sz="2000" dirty="0">
                <a:latin typeface="Arial Black" pitchFamily="34" charset="0"/>
              </a:rPr>
              <a:t> </a:t>
            </a:r>
            <a:r>
              <a:rPr lang="en-US" altLang="en-US" sz="2000" dirty="0" err="1"/>
              <a:t>ppt</a:t>
            </a:r>
            <a:r>
              <a:rPr lang="en-US" altLang="en-US" sz="2000" dirty="0"/>
              <a:t> silver in absence of reducing agent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altLang="en-US" sz="2000" dirty="0" err="1">
                <a:solidFill>
                  <a:schemeClr val="hlink"/>
                </a:solidFill>
                <a:latin typeface="Arial Black" pitchFamily="34" charset="0"/>
              </a:rPr>
              <a:t>Argyrophilic</a:t>
            </a:r>
            <a:r>
              <a:rPr lang="en-US" altLang="en-US" sz="2000" dirty="0">
                <a:solidFill>
                  <a:schemeClr val="hlink"/>
                </a:solidFill>
                <a:latin typeface="Arial Black" pitchFamily="34" charset="0"/>
              </a:rPr>
              <a:t> cells</a:t>
            </a:r>
            <a:r>
              <a:rPr lang="en-US" altLang="en-US" sz="2000" dirty="0">
                <a:solidFill>
                  <a:srgbClr val="66FF33"/>
                </a:solidFill>
                <a:latin typeface="Arial Black" pitchFamily="34" charset="0"/>
              </a:rPr>
              <a:t>:</a:t>
            </a:r>
            <a:r>
              <a:rPr lang="en-US" altLang="en-US" sz="2000" dirty="0">
                <a:latin typeface="Arial Black" pitchFamily="34" charset="0"/>
              </a:rPr>
              <a:t> </a:t>
            </a:r>
            <a:r>
              <a:rPr lang="en-US" altLang="en-US" sz="2000" dirty="0" err="1"/>
              <a:t>ppt</a:t>
            </a:r>
            <a:r>
              <a:rPr lang="en-US" altLang="en-US" sz="2000" dirty="0"/>
              <a:t> silver in presence of reducing agent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altLang="en-US" sz="2000" dirty="0" err="1">
                <a:solidFill>
                  <a:schemeClr val="hlink"/>
                </a:solidFill>
                <a:latin typeface="Arial Black" pitchFamily="34" charset="0"/>
              </a:rPr>
              <a:t>Chromaffin</a:t>
            </a:r>
            <a:r>
              <a:rPr lang="en-US" altLang="en-US" sz="2000" dirty="0">
                <a:solidFill>
                  <a:schemeClr val="hlink"/>
                </a:solidFill>
                <a:latin typeface="Arial Black" pitchFamily="34" charset="0"/>
              </a:rPr>
              <a:t> like cells</a:t>
            </a:r>
            <a:r>
              <a:rPr lang="en-US" altLang="en-US" sz="2000" dirty="0">
                <a:solidFill>
                  <a:srgbClr val="66FF33"/>
                </a:solidFill>
                <a:latin typeface="Arial Black" pitchFamily="34" charset="0"/>
              </a:rPr>
              <a:t>:</a:t>
            </a:r>
            <a:r>
              <a:rPr lang="en-US" altLang="en-US" sz="2000" dirty="0">
                <a:latin typeface="Arial Black" pitchFamily="34" charset="0"/>
              </a:rPr>
              <a:t> </a:t>
            </a:r>
            <a:r>
              <a:rPr lang="en-US" altLang="en-US" sz="2000" dirty="0"/>
              <a:t>bind K dichromate</a:t>
            </a:r>
          </a:p>
          <a:p>
            <a:pPr algn="l" rtl="0">
              <a:defRPr/>
            </a:pPr>
            <a:endParaRPr lang="ar-JO" sz="2000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1FBA233-7762-4CDA-9ECE-19B96946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2819400"/>
          </a:xfrm>
        </p:spPr>
        <p:txBody>
          <a:bodyPr/>
          <a:lstStyle/>
          <a:p>
            <a:pPr algn="l" rtl="0">
              <a:defRPr/>
            </a:pPr>
            <a:r>
              <a:rPr lang="en-US" altLang="en-US" b="1" dirty="0">
                <a:latin typeface="Arial Black" pitchFamily="34" charset="0"/>
              </a:rPr>
              <a:t>Mode of action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000" dirty="0">
                <a:solidFill>
                  <a:srgbClr val="881802"/>
                </a:solidFill>
              </a:rPr>
              <a:t>Endocrine</a:t>
            </a:r>
            <a:r>
              <a:rPr lang="en-US" sz="2000" dirty="0"/>
              <a:t> → target organ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000" dirty="0">
                <a:solidFill>
                  <a:srgbClr val="881802"/>
                </a:solidFill>
              </a:rPr>
              <a:t>Paracrine</a:t>
            </a:r>
            <a:r>
              <a:rPr lang="en-US" sz="2000" dirty="0"/>
              <a:t> → surrounding tissue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000" dirty="0" err="1">
                <a:solidFill>
                  <a:srgbClr val="881802"/>
                </a:solidFill>
              </a:rPr>
              <a:t>Autocrine</a:t>
            </a:r>
            <a:r>
              <a:rPr lang="en-US" sz="2000" dirty="0"/>
              <a:t> → themselves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000" dirty="0">
                <a:solidFill>
                  <a:srgbClr val="881802"/>
                </a:solidFill>
              </a:rPr>
              <a:t>Neuroendocrine</a:t>
            </a:r>
            <a:r>
              <a:rPr lang="en-US" sz="2000" dirty="0"/>
              <a:t> → </a:t>
            </a:r>
            <a:r>
              <a:rPr lang="en-US" sz="2000" dirty="0" err="1"/>
              <a:t>neurosecretion</a:t>
            </a:r>
            <a:endParaRPr lang="en-US" sz="2000" dirty="0"/>
          </a:p>
          <a:p>
            <a:pPr algn="l" rtl="0">
              <a:defRPr/>
            </a:pPr>
            <a:endParaRPr lang="ar-JO" dirty="0"/>
          </a:p>
        </p:txBody>
      </p:sp>
      <p:pic>
        <p:nvPicPr>
          <p:cNvPr id="138245" name="Picture 4" descr="img009">
            <a:extLst>
              <a:ext uri="{FF2B5EF4-FFF2-40B4-BE49-F238E27FC236}">
                <a16:creationId xmlns:a16="http://schemas.microsoft.com/office/drawing/2014/main" id="{06DB6479-CEB9-460B-A169-D6FAC2D3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24768" r="1546" b="6958"/>
          <a:stretch>
            <a:fillRect/>
          </a:stretch>
        </p:blipFill>
        <p:spPr bwMode="auto">
          <a:xfrm>
            <a:off x="5867400" y="4343400"/>
            <a:ext cx="464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عنوان 1">
            <a:extLst>
              <a:ext uri="{FF2B5EF4-FFF2-40B4-BE49-F238E27FC236}">
                <a16:creationId xmlns:a16="http://schemas.microsoft.com/office/drawing/2014/main" id="{DD3F20E6-821F-4237-A577-8D04A10B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latin typeface="Arial Black" panose="020B0A04020102020204" pitchFamily="34" charset="0"/>
              </a:rPr>
              <a:t>Microscopic features</a:t>
            </a:r>
            <a:endParaRPr lang="ar-JO" altLang="en-US" sz="3600">
              <a:latin typeface="Arial Black" panose="020B0A04020102020204" pitchFamily="34" charset="0"/>
            </a:endParaRPr>
          </a:p>
        </p:txBody>
      </p:sp>
      <p:sp>
        <p:nvSpPr>
          <p:cNvPr id="140291" name="عنصر نائب للمحتوى 2">
            <a:extLst>
              <a:ext uri="{FF2B5EF4-FFF2-40B4-BE49-F238E27FC236}">
                <a16:creationId xmlns:a16="http://schemas.microsoft.com/office/drawing/2014/main" id="{6FA63ABC-A900-4DDA-982D-91DB21A84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09600" indent="-609600"/>
            <a:r>
              <a:rPr lang="en-US" altLang="en-US">
                <a:latin typeface="Arial Black" panose="020B0A04020102020204" pitchFamily="34" charset="0"/>
              </a:rPr>
              <a:t>Two types: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folHlink"/>
                </a:solidFill>
                <a:latin typeface="Arial Black" panose="020B0A04020102020204" pitchFamily="34" charset="0"/>
              </a:rPr>
              <a:t>Open type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>
                <a:solidFill>
                  <a:schemeClr val="folHlink"/>
                </a:solidFill>
                <a:latin typeface="Arial Black" panose="020B0A04020102020204" pitchFamily="34" charset="0"/>
              </a:rPr>
              <a:t>Closed type</a:t>
            </a:r>
          </a:p>
          <a:p>
            <a:pPr marL="609600" indent="-609600"/>
            <a:r>
              <a:rPr lang="en-US" altLang="en-US" sz="2000"/>
              <a:t>Electrolucent cytoplasm</a:t>
            </a:r>
          </a:p>
          <a:p>
            <a:pPr marL="609600" indent="-609600"/>
            <a:r>
              <a:rPr lang="en-US" altLang="en-US" sz="2000"/>
              <a:t>Few small secretory granules </a:t>
            </a:r>
            <a:r>
              <a:rPr lang="en-US" altLang="en-US" sz="2000">
                <a:latin typeface="Arial Black" panose="020B0A04020102020204" pitchFamily="34" charset="0"/>
              </a:rPr>
              <a:t>at </a:t>
            </a:r>
            <a:r>
              <a:rPr lang="en-US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the base </a:t>
            </a:r>
            <a:r>
              <a:rPr lang="en-US" altLang="en-US" sz="2000"/>
              <a:t>or vascular pole</a:t>
            </a:r>
          </a:p>
          <a:p>
            <a:pPr marL="609600" indent="-609600"/>
            <a:r>
              <a:rPr lang="en-US" altLang="en-US" sz="2000"/>
              <a:t>Small </a:t>
            </a:r>
            <a:r>
              <a:rPr lang="en-US" altLang="en-US" sz="2000">
                <a:solidFill>
                  <a:srgbClr val="FF0000"/>
                </a:solidFill>
              </a:rPr>
              <a:t>infranuclear</a:t>
            </a:r>
            <a:r>
              <a:rPr lang="en-US" altLang="en-US" sz="2000"/>
              <a:t> Golgi</a:t>
            </a:r>
          </a:p>
          <a:p>
            <a:pPr marL="609600" indent="-609600"/>
            <a:r>
              <a:rPr lang="en-US" altLang="en-US" sz="2000">
                <a:solidFill>
                  <a:srgbClr val="FF0000"/>
                </a:solidFill>
              </a:rPr>
              <a:t>Sparse</a:t>
            </a:r>
            <a:r>
              <a:rPr lang="en-US" altLang="en-US" sz="2000"/>
              <a:t> rER</a:t>
            </a:r>
          </a:p>
        </p:txBody>
      </p:sp>
      <p:pic>
        <p:nvPicPr>
          <p:cNvPr id="140292" name="Picture 4" descr=" chief cells and enteroendocrine cell ">
            <a:extLst>
              <a:ext uri="{FF2B5EF4-FFF2-40B4-BE49-F238E27FC236}">
                <a16:creationId xmlns:a16="http://schemas.microsoft.com/office/drawing/2014/main" id="{CEA6506C-18C2-4D64-8609-9D5B7CF313E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3061" r="15506" b="3061"/>
          <a:stretch>
            <a:fillRect/>
          </a:stretch>
        </p:blipFill>
        <p:spPr>
          <a:xfrm>
            <a:off x="6400800" y="1371600"/>
            <a:ext cx="3810000" cy="2438400"/>
          </a:xfrm>
          <a:noFill/>
        </p:spPr>
      </p:pic>
      <p:graphicFrame>
        <p:nvGraphicFramePr>
          <p:cNvPr id="140293" name="Object 8">
            <a:hlinkClick r:id="" action="ppaction://ole?verb=0"/>
            <a:extLst>
              <a:ext uri="{FF2B5EF4-FFF2-40B4-BE49-F238E27FC236}">
                <a16:creationId xmlns:a16="http://schemas.microsoft.com/office/drawing/2014/main" id="{FEADF66A-9703-4B11-9FDF-33A47D79DB8E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00800" y="3938588"/>
          <a:ext cx="4038600" cy="26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deo Clip" r:id="rId4" imgW="0" imgH="0" progId="AVIFile">
                  <p:embed/>
                </p:oleObj>
              </mc:Choice>
              <mc:Fallback>
                <p:oleObj name="Video Clip" r:id="rId4" imgW="0" imgH="0" progId="AVIFile">
                  <p:embed/>
                  <p:pic>
                    <p:nvPicPr>
                      <p:cNvPr id="140293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EADF66A-9703-4B11-9FDF-33A47D79DB8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938588"/>
                        <a:ext cx="4038600" cy="269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مستطيل 7">
            <a:extLst>
              <a:ext uri="{FF2B5EF4-FFF2-40B4-BE49-F238E27FC236}">
                <a16:creationId xmlns:a16="http://schemas.microsoft.com/office/drawing/2014/main" id="{794D59E1-7562-456B-BE72-F1C0798D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6324600"/>
            <a:ext cx="260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>
                <a:solidFill>
                  <a:srgbClr val="000000"/>
                </a:solidFill>
              </a:rPr>
              <a:t>APUD of small intestine</a:t>
            </a:r>
            <a:endParaRPr lang="ar-JO" altLang="en-US">
              <a:solidFill>
                <a:srgbClr val="000000"/>
              </a:solidFill>
            </a:endParaRPr>
          </a:p>
        </p:txBody>
      </p:sp>
      <p:sp>
        <p:nvSpPr>
          <p:cNvPr id="140295" name="Rectangle 9">
            <a:extLst>
              <a:ext uri="{FF2B5EF4-FFF2-40B4-BE49-F238E27FC236}">
                <a16:creationId xmlns:a16="http://schemas.microsoft.com/office/drawing/2014/main" id="{F28B6E15-732E-4421-9550-6B3D0E77B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495800"/>
            <a:ext cx="1143000" cy="25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>
                <a:solidFill>
                  <a:srgbClr val="000000"/>
                </a:solidFill>
              </a:rPr>
              <a:t>Apical part</a:t>
            </a:r>
          </a:p>
        </p:txBody>
      </p:sp>
    </p:spTree>
    <p:extLst>
      <p:ext uri="{BB962C8B-B14F-4D97-AF65-F5344CB8AC3E}">
        <p14:creationId xmlns:p14="http://schemas.microsoft.com/office/powerpoint/2010/main" val="202067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AA2E9FFC-BC0D-4E1F-892D-F02F46B836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7338" y="457200"/>
            <a:ext cx="9296400" cy="10668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 Black" panose="020B0A04020102020204" pitchFamily="34" charset="0"/>
              </a:rPr>
              <a:t>Enteroendocrine cells</a:t>
            </a:r>
          </a:p>
        </p:txBody>
      </p:sp>
      <p:pic>
        <p:nvPicPr>
          <p:cNvPr id="141315" name="Picture 9" descr="11608hoa">
            <a:extLst>
              <a:ext uri="{FF2B5EF4-FFF2-40B4-BE49-F238E27FC236}">
                <a16:creationId xmlns:a16="http://schemas.microsoft.com/office/drawing/2014/main" id="{99A82E54-2570-4C53-9D9E-037BBB1B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0"/>
          <a:stretch>
            <a:fillRect/>
          </a:stretch>
        </p:blipFill>
        <p:spPr bwMode="auto">
          <a:xfrm>
            <a:off x="1676400" y="18288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Line 11">
            <a:extLst>
              <a:ext uri="{FF2B5EF4-FFF2-40B4-BE49-F238E27FC236}">
                <a16:creationId xmlns:a16="http://schemas.microsoft.com/office/drawing/2014/main" id="{2864CABF-E089-4E51-AE9D-B3E747595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514600"/>
            <a:ext cx="2286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7" name="Line 12">
            <a:extLst>
              <a:ext uri="{FF2B5EF4-FFF2-40B4-BE49-F238E27FC236}">
                <a16:creationId xmlns:a16="http://schemas.microsoft.com/office/drawing/2014/main" id="{409767E1-116C-44AB-A976-ECCA05EBF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895600"/>
            <a:ext cx="762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318" name="Picture 4" descr="cryptAPUDw">
            <a:extLst>
              <a:ext uri="{FF2B5EF4-FFF2-40B4-BE49-F238E27FC236}">
                <a16:creationId xmlns:a16="http://schemas.microsoft.com/office/drawing/2014/main" id="{A25FC411-64BF-40A7-B989-62F5D69B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426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6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>
            <a:extLst>
              <a:ext uri="{FF2B5EF4-FFF2-40B4-BE49-F238E27FC236}">
                <a16:creationId xmlns:a16="http://schemas.microsoft.com/office/drawing/2014/main" id="{BC298BC2-C8E0-4B96-8DFA-EC41926D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174" y="91440"/>
            <a:ext cx="6380706" cy="1143000"/>
          </a:xfrm>
        </p:spPr>
        <p:txBody>
          <a:bodyPr/>
          <a:lstStyle/>
          <a:p>
            <a:r>
              <a:rPr lang="en-US" altLang="en-US" sz="3200" b="1" dirty="0">
                <a:latin typeface="Berlin Sans FB Demi" panose="020E0802020502020306" pitchFamily="34" charset="0"/>
              </a:rPr>
              <a:t>ADRENAL GLANDS </a:t>
            </a:r>
            <a:br>
              <a:rPr lang="en-US" altLang="en-US" sz="3200" b="1" dirty="0">
                <a:latin typeface="Berlin Sans FB Demi" panose="020E0802020502020306" pitchFamily="34" charset="0"/>
              </a:rPr>
            </a:br>
            <a:r>
              <a:rPr lang="en-US" altLang="en-US" sz="3200" dirty="0">
                <a:latin typeface="Arial Black" panose="020B0A04020102020204" pitchFamily="34" charset="0"/>
              </a:rPr>
              <a:t>or </a:t>
            </a:r>
            <a:r>
              <a:rPr lang="en-US" altLang="en-US" sz="3200" b="1" dirty="0">
                <a:latin typeface="Arial Black" panose="020B0A04020102020204" pitchFamily="34" charset="0"/>
              </a:rPr>
              <a:t>suprarenal gland</a:t>
            </a:r>
            <a:endParaRPr lang="ar-EG" altLang="en-US" sz="3200" dirty="0">
              <a:latin typeface="Arial Black" panose="020B0A04020102020204" pitchFamily="34" charset="0"/>
            </a:endParaRPr>
          </a:p>
        </p:txBody>
      </p:sp>
      <p:pic>
        <p:nvPicPr>
          <p:cNvPr id="116739" name="Picture 4" descr="018">
            <a:extLst>
              <a:ext uri="{FF2B5EF4-FFF2-40B4-BE49-F238E27FC236}">
                <a16:creationId xmlns:a16="http://schemas.microsoft.com/office/drawing/2014/main" id="{6125C228-58E0-4A35-91CE-751FEB64FDA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191000"/>
            <a:ext cx="4191000" cy="2432050"/>
          </a:xfrm>
          <a:noFill/>
        </p:spPr>
      </p:pic>
      <p:pic>
        <p:nvPicPr>
          <p:cNvPr id="116740" name="Picture 8" descr="illu_adrenal_gland">
            <a:extLst>
              <a:ext uri="{FF2B5EF4-FFF2-40B4-BE49-F238E27FC236}">
                <a16:creationId xmlns:a16="http://schemas.microsoft.com/office/drawing/2014/main" id="{3955D94E-0A56-4F66-B24B-B6E41722B9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13423" r="7150" b="3355"/>
          <a:stretch>
            <a:fillRect/>
          </a:stretch>
        </p:blipFill>
        <p:spPr>
          <a:xfrm>
            <a:off x="0" y="91440"/>
            <a:ext cx="2286000" cy="1645920"/>
          </a:xfrm>
          <a:noFill/>
        </p:spPr>
      </p:pic>
      <p:pic>
        <p:nvPicPr>
          <p:cNvPr id="116741" name="Picture 12" descr="C:\Users\MCC\Desktop\صورة1.jpg">
            <a:extLst>
              <a:ext uri="{FF2B5EF4-FFF2-40B4-BE49-F238E27FC236}">
                <a16:creationId xmlns:a16="http://schemas.microsoft.com/office/drawing/2014/main" id="{008BB642-5B1C-4291-AAE3-B0774B3A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219200"/>
            <a:ext cx="401002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509" y="1291305"/>
            <a:ext cx="570629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Stroma : The gland is surrounded by a thick connective tissue capsule.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019800" y="1219200"/>
            <a:ext cx="890451" cy="620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982686" y="2802573"/>
            <a:ext cx="3274423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Parenchyma : </a:t>
            </a:r>
            <a:r>
              <a:rPr lang="en-US" alt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consist of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outer </a:t>
            </a:r>
            <a:r>
              <a:rPr lang="en-US" altLang="en-US" b="1" dirty="0">
                <a:solidFill>
                  <a:srgbClr val="000000"/>
                </a:solidFill>
              </a:rPr>
              <a:t>cortex</a:t>
            </a:r>
            <a:r>
              <a:rPr lang="en-US" altLang="en-US" dirty="0">
                <a:solidFill>
                  <a:srgbClr val="000000"/>
                </a:solidFill>
              </a:rPr>
              <a:t> (the main part)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 inner </a:t>
            </a:r>
            <a:r>
              <a:rPr lang="en-US" altLang="en-US" b="1" dirty="0">
                <a:solidFill>
                  <a:srgbClr val="000000"/>
                </a:solidFill>
              </a:rPr>
              <a:t>medulla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10%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257109" y="3174274"/>
            <a:ext cx="352697" cy="4569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1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6123C718-A92E-4DEF-9CF1-D4BF44106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60327"/>
              </p:ext>
            </p:extLst>
          </p:nvPr>
        </p:nvGraphicFramePr>
        <p:xfrm>
          <a:off x="444137" y="2205444"/>
          <a:ext cx="6048103" cy="2667001"/>
        </p:xfrm>
        <a:graphic>
          <a:graphicData uri="http://schemas.openxmlformats.org/drawingml/2006/table">
            <a:tbl>
              <a:tblPr/>
              <a:tblGrid>
                <a:gridCol w="1461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Cortex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Medulla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Colour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Yellow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Reddish-brown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Position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Peripheral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Central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Origin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mesodermal)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Neural crest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ectodermal)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8809" name="Picture 15" descr="G:\endo image\231_orientation.jpg">
            <a:extLst>
              <a:ext uri="{FF2B5EF4-FFF2-40B4-BE49-F238E27FC236}">
                <a16:creationId xmlns:a16="http://schemas.microsoft.com/office/drawing/2014/main" id="{CDB86C45-C015-48E8-BA18-148D07EB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0" y="1815737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95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2" name="Group 2">
            <a:extLst>
              <a:ext uri="{FF2B5EF4-FFF2-40B4-BE49-F238E27FC236}">
                <a16:creationId xmlns:a16="http://schemas.microsoft.com/office/drawing/2014/main" id="{EE7081DC-D5B1-4307-A2B0-DA1C14EE149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2442649"/>
              </p:ext>
            </p:extLst>
          </p:nvPr>
        </p:nvGraphicFramePr>
        <p:xfrm>
          <a:off x="1201738" y="888276"/>
          <a:ext cx="8856663" cy="5287963"/>
        </p:xfrm>
        <a:graphic>
          <a:graphicData uri="http://schemas.openxmlformats.org/drawingml/2006/table">
            <a:tbl>
              <a:tblPr/>
              <a:tblGrid>
                <a:gridCol w="215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4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Cortex 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Z.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Glomerulosa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% of volume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Shape of 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Arrangement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Columnar or pyramidal cells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Closely packed rounded or arched clusters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Cytoplasm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(Acidophilic)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Slightly vacuolated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Lipid droplets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few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Function 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mineralocorticoids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908" y="1123405"/>
            <a:ext cx="5132355" cy="5052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443" y="3209141"/>
            <a:ext cx="621846" cy="646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156444-F2A7-481F-BA07-AEFA8442436A}"/>
              </a:ext>
            </a:extLst>
          </p:cNvPr>
          <p:cNvSpPr txBox="1">
            <a:spLocks/>
          </p:cNvSpPr>
          <p:nvPr/>
        </p:nvSpPr>
        <p:spPr>
          <a:xfrm>
            <a:off x="3315380" y="261257"/>
            <a:ext cx="5037909" cy="418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Zones of the cortex</a:t>
            </a:r>
            <a:endParaRPr lang="ar-EG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1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2" name="Group 2">
            <a:extLst>
              <a:ext uri="{FF2B5EF4-FFF2-40B4-BE49-F238E27FC236}">
                <a16:creationId xmlns:a16="http://schemas.microsoft.com/office/drawing/2014/main" id="{EE7081DC-D5B1-4307-A2B0-DA1C14EE149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921389"/>
              </p:ext>
            </p:extLst>
          </p:nvPr>
        </p:nvGraphicFramePr>
        <p:xfrm>
          <a:off x="901293" y="889363"/>
          <a:ext cx="6939214" cy="5287963"/>
        </p:xfrm>
        <a:graphic>
          <a:graphicData uri="http://schemas.openxmlformats.org/drawingml/2006/table">
            <a:tbl>
              <a:tblPr/>
              <a:tblGrid>
                <a:gridCol w="215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Cortex 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Z.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Fasciculata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Spongiocytes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% of volume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Shape of 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Arrangement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Polyhedral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Cords 1 or 2 cell thick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Cytoplasm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(Acidophilic)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Numerous vacuoles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spongiocytes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Lipid droplets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numerous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Function 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glucocorticoids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19D1F92-D68F-4EE5-B047-0E22AFAED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9764" y="457201"/>
            <a:ext cx="4267200" cy="3984172"/>
          </a:xfrm>
          <a:prstGeom prst="rect">
            <a:avLst/>
          </a:prstGeom>
        </p:spPr>
      </p:pic>
      <p:sp>
        <p:nvSpPr>
          <p:cNvPr id="4" name="مستطيل 5">
            <a:extLst>
              <a:ext uri="{FF2B5EF4-FFF2-40B4-BE49-F238E27FC236}">
                <a16:creationId xmlns:a16="http://schemas.microsoft.com/office/drawing/2014/main" id="{37EBEF6C-A78D-4458-9589-31CC09F5F4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73736" y="2697480"/>
            <a:ext cx="326571" cy="52904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sz="2400" b="1">
                <a:latin typeface="Arial Black" panose="020B0A04020102020204" pitchFamily="34" charset="0"/>
              </a:rPr>
              <a:t>F</a:t>
            </a:r>
            <a:endParaRPr lang="ar-JO" altLang="en-US" sz="2400" b="1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652F08-2D62-4D03-BCC8-5AC90265E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4064" y="3900352"/>
            <a:ext cx="4038600" cy="27813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652F08-2D62-4D03-BCC8-5AC90265E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7775" y="3840163"/>
            <a:ext cx="4038600" cy="2781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156444-F2A7-481F-BA07-AEFA8442436A}"/>
              </a:ext>
            </a:extLst>
          </p:cNvPr>
          <p:cNvSpPr txBox="1">
            <a:spLocks/>
          </p:cNvSpPr>
          <p:nvPr/>
        </p:nvSpPr>
        <p:spPr>
          <a:xfrm>
            <a:off x="1851945" y="255271"/>
            <a:ext cx="5037909" cy="418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Zones of the cortex</a:t>
            </a:r>
            <a:endParaRPr lang="ar-EG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2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2" name="Group 2">
            <a:extLst>
              <a:ext uri="{FF2B5EF4-FFF2-40B4-BE49-F238E27FC236}">
                <a16:creationId xmlns:a16="http://schemas.microsoft.com/office/drawing/2014/main" id="{EE7081DC-D5B1-4307-A2B0-DA1C14EE149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5451993"/>
              </p:ext>
            </p:extLst>
          </p:nvPr>
        </p:nvGraphicFramePr>
        <p:xfrm>
          <a:off x="1658938" y="457201"/>
          <a:ext cx="3860712" cy="5287963"/>
        </p:xfrm>
        <a:graphic>
          <a:graphicData uri="http://schemas.openxmlformats.org/drawingml/2006/table">
            <a:tbl>
              <a:tblPr/>
              <a:tblGrid>
                <a:gridCol w="215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Cortex 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Z.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Reticularis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% of volume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Shape of 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Arrangement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Polyhedral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Anastmosing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Irregular cords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Cytoplasm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(Acidophilic)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Lipid droplets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Function </a:t>
                      </a:r>
                    </a:p>
                  </a:txBody>
                  <a:tcPr marL="91434" marR="914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Sex hormones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83" y="1750423"/>
            <a:ext cx="5873572" cy="3535791"/>
          </a:xfrm>
          <a:prstGeom prst="rect">
            <a:avLst/>
          </a:prstGeom>
        </p:spPr>
      </p:pic>
      <p:sp>
        <p:nvSpPr>
          <p:cNvPr id="4" name="مستطيل 16">
            <a:extLst>
              <a:ext uri="{FF2B5EF4-FFF2-40B4-BE49-F238E27FC236}">
                <a16:creationId xmlns:a16="http://schemas.microsoft.com/office/drawing/2014/main" id="{AC556283-2624-4006-B916-574D09B15DF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69235" y="3518318"/>
            <a:ext cx="661988" cy="62683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b="1">
                <a:latin typeface="Arial Black" panose="020B0A04020102020204" pitchFamily="34" charset="0"/>
              </a:rPr>
              <a:t>R</a:t>
            </a:r>
            <a:endParaRPr lang="ar-JO" altLang="en-US" b="1">
              <a:latin typeface="Arial Black" panose="020B0A04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156444-F2A7-481F-BA07-AEFA8442436A}"/>
              </a:ext>
            </a:extLst>
          </p:cNvPr>
          <p:cNvSpPr txBox="1">
            <a:spLocks/>
          </p:cNvSpPr>
          <p:nvPr/>
        </p:nvSpPr>
        <p:spPr>
          <a:xfrm>
            <a:off x="6050280" y="248195"/>
            <a:ext cx="5037909" cy="418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Zones of the cortex</a:t>
            </a:r>
            <a:endParaRPr lang="ar-EG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1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58A6DDBB-9582-492D-9047-44710652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altLang="en-US" sz="3200">
                <a:latin typeface="Arial Black" panose="020B0A04020102020204" pitchFamily="34" charset="0"/>
              </a:rPr>
              <a:t>Cells in adrenal cortex are </a:t>
            </a:r>
            <a:br>
              <a:rPr lang="en-US" altLang="en-US" sz="3200">
                <a:latin typeface="Arial Black" panose="020B0A04020102020204" pitchFamily="34" charset="0"/>
              </a:rPr>
            </a:br>
            <a:r>
              <a:rPr lang="en-US" altLang="en-US" sz="3200">
                <a:solidFill>
                  <a:srgbClr val="FF0000"/>
                </a:solidFill>
                <a:latin typeface="Arial Black" panose="020B0A04020102020204" pitchFamily="34" charset="0"/>
              </a:rPr>
              <a:t>steroid secreting cells</a:t>
            </a:r>
            <a:endParaRPr lang="ar-EG" altLang="en-US" sz="3200">
              <a:latin typeface="Arial Black" panose="020B0A04020102020204" pitchFamily="34" charset="0"/>
            </a:endParaRPr>
          </a:p>
        </p:txBody>
      </p:sp>
      <p:sp>
        <p:nvSpPr>
          <p:cNvPr id="122883" name="Content Placeholder 2">
            <a:extLst>
              <a:ext uri="{FF2B5EF4-FFF2-40B4-BE49-F238E27FC236}">
                <a16:creationId xmlns:a16="http://schemas.microsoft.com/office/drawing/2014/main" id="{A66850DA-73AC-4317-A611-0DA892CFF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1371600"/>
            <a:ext cx="4114800" cy="5029200"/>
          </a:xfrm>
        </p:spPr>
        <p:txBody>
          <a:bodyPr/>
          <a:lstStyle/>
          <a:p>
            <a:pPr algn="l" rtl="0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smooth ER</a:t>
            </a:r>
          </a:p>
          <a:p>
            <a:pPr algn="l" rtl="0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Mitochondria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tubular cristae</a:t>
            </a:r>
          </a:p>
          <a:p>
            <a:pPr algn="l" rtl="0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Golgi apparatus</a:t>
            </a:r>
          </a:p>
          <a:p>
            <a:pPr algn="l" rtl="0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Lipid droplets</a:t>
            </a:r>
          </a:p>
          <a:p>
            <a:pPr algn="l" rtl="0" eaLnBrk="1" hangingPunct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Spongiocytes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zona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fasiculata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(highly vacuolated cells due to lipid droplets)</a:t>
            </a:r>
            <a:endParaRPr lang="en-US" altLang="en-US" i="1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altLang="en-US" dirty="0"/>
          </a:p>
        </p:txBody>
      </p:sp>
      <p:pic>
        <p:nvPicPr>
          <p:cNvPr id="122884" name="Picture 4" descr="024">
            <a:extLst>
              <a:ext uri="{FF2B5EF4-FFF2-40B4-BE49-F238E27FC236}">
                <a16:creationId xmlns:a16="http://schemas.microsoft.com/office/drawing/2014/main" id="{210A3E77-71A7-4400-B4E3-B55F9D0296D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600200"/>
            <a:ext cx="4191000" cy="2286000"/>
          </a:xfrm>
          <a:noFill/>
        </p:spPr>
      </p:pic>
      <p:pic>
        <p:nvPicPr>
          <p:cNvPr id="122885" name="Picture 2">
            <a:extLst>
              <a:ext uri="{FF2B5EF4-FFF2-40B4-BE49-F238E27FC236}">
                <a16:creationId xmlns:a16="http://schemas.microsoft.com/office/drawing/2014/main" id="{3F29F9AD-711C-41E6-8C42-FE7A600AFAF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114800"/>
            <a:ext cx="4267200" cy="2362200"/>
          </a:xfrm>
          <a:noFill/>
        </p:spPr>
      </p:pic>
    </p:spTree>
    <p:extLst>
      <p:ext uri="{BB962C8B-B14F-4D97-AF65-F5344CB8AC3E}">
        <p14:creationId xmlns:p14="http://schemas.microsoft.com/office/powerpoint/2010/main" val="92332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7585DB-A142-4903-8BAB-3C394A72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246" y="898524"/>
            <a:ext cx="8229600" cy="487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 Black" pitchFamily="34" charset="0"/>
              </a:rPr>
              <a:t>Adrenal medulla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FD7719-6134-4ED8-B5B3-037865BC7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4" y="1732213"/>
            <a:ext cx="5029200" cy="4460376"/>
          </a:xfrm>
        </p:spPr>
        <p:txBody>
          <a:bodyPr/>
          <a:lstStyle/>
          <a:p>
            <a:pPr algn="l" rtl="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</a:rPr>
              <a:t>Highly vascular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-Cells are arranged in </a:t>
            </a:r>
            <a:r>
              <a:rPr lang="en-US" altLang="en-US" sz="2000" b="1" dirty="0">
                <a:solidFill>
                  <a:srgbClr val="000000"/>
                </a:solidFill>
              </a:rPr>
              <a:t>strands or small clusters</a:t>
            </a:r>
            <a:r>
              <a:rPr lang="en-US" altLang="en-US" sz="2000" dirty="0">
                <a:solidFill>
                  <a:srgbClr val="000000"/>
                </a:solidFill>
              </a:rPr>
              <a:t> with capillaries and </a:t>
            </a:r>
            <a:r>
              <a:rPr lang="en-US" altLang="en-US" sz="2000" dirty="0" err="1">
                <a:solidFill>
                  <a:srgbClr val="000000"/>
                </a:solidFill>
              </a:rPr>
              <a:t>venules</a:t>
            </a:r>
            <a:r>
              <a:rPr lang="en-US" altLang="en-US" sz="2000" dirty="0">
                <a:solidFill>
                  <a:srgbClr val="000000"/>
                </a:solidFill>
              </a:rPr>
              <a:t>, weakly </a:t>
            </a:r>
            <a:r>
              <a:rPr lang="en-US" altLang="en-US" sz="2000" b="1" dirty="0">
                <a:solidFill>
                  <a:srgbClr val="000000"/>
                </a:solidFill>
              </a:rPr>
              <a:t>basophilic</a:t>
            </a:r>
            <a:r>
              <a:rPr lang="en-US" altLang="en-US" sz="2000" dirty="0">
                <a:solidFill>
                  <a:srgbClr val="000000"/>
                </a:solidFill>
              </a:rPr>
              <a:t>.</a:t>
            </a: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It includes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Chromaffin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cells: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granules </a:t>
            </a:r>
            <a:r>
              <a:rPr lang="en-US" altLang="en-US" sz="2000" dirty="0">
                <a:solidFill>
                  <a:srgbClr val="000000"/>
                </a:solidFill>
              </a:rPr>
              <a:t>of these cells can be stained with </a:t>
            </a:r>
            <a:r>
              <a:rPr lang="en-US" altLang="en-US" sz="2000" b="1" dirty="0">
                <a:solidFill>
                  <a:srgbClr val="000000"/>
                </a:solidFill>
              </a:rPr>
              <a:t>potassium </a:t>
            </a:r>
            <a:r>
              <a:rPr lang="en-US" altLang="en-US" sz="2000" b="1" dirty="0" err="1">
                <a:solidFill>
                  <a:srgbClr val="000000"/>
                </a:solidFill>
              </a:rPr>
              <a:t>bichromate</a:t>
            </a:r>
            <a:r>
              <a:rPr lang="en-US" altLang="en-US" sz="20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 err="1">
                <a:solidFill>
                  <a:srgbClr val="000000"/>
                </a:solidFill>
              </a:rPr>
              <a:t>Chromaffin</a:t>
            </a:r>
            <a:r>
              <a:rPr lang="en-US" altLang="en-US" sz="2000" dirty="0">
                <a:solidFill>
                  <a:srgbClr val="000000"/>
                </a:solidFill>
              </a:rPr>
              <a:t> cells are, like </a:t>
            </a:r>
            <a:r>
              <a:rPr lang="en-US" altLang="en-US" sz="2000" b="1" dirty="0">
                <a:solidFill>
                  <a:srgbClr val="000000"/>
                </a:solidFill>
              </a:rPr>
              <a:t>ganglion cells</a:t>
            </a:r>
            <a:r>
              <a:rPr lang="en-US" altLang="en-US" sz="2000" dirty="0">
                <a:solidFill>
                  <a:srgbClr val="000000"/>
                </a:solidFill>
              </a:rPr>
              <a:t> of the PNS, derived from </a:t>
            </a:r>
            <a:r>
              <a:rPr lang="en-US" altLang="en-US" sz="2000" b="1" dirty="0">
                <a:solidFill>
                  <a:srgbClr val="000000"/>
                </a:solidFill>
              </a:rPr>
              <a:t>neural crest</a:t>
            </a:r>
            <a:r>
              <a:rPr lang="en-US" altLang="en-US" sz="2000" dirty="0">
                <a:solidFill>
                  <a:srgbClr val="000000"/>
                </a:solidFill>
              </a:rPr>
              <a:t> cells.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23908" name="Picture 3" descr="C:\Users\MCC\Desktop\صورة2.png">
            <a:extLst>
              <a:ext uri="{FF2B5EF4-FFF2-40B4-BE49-F238E27FC236}">
                <a16:creationId xmlns:a16="http://schemas.microsoft.com/office/drawing/2014/main" id="{F201FB29-BC4D-4EE0-9DBC-818019B2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98525"/>
            <a:ext cx="41148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4" descr="C:\Users\MCC\Desktop\صورة3.png">
            <a:extLst>
              <a:ext uri="{FF2B5EF4-FFF2-40B4-BE49-F238E27FC236}">
                <a16:creationId xmlns:a16="http://schemas.microsoft.com/office/drawing/2014/main" id="{78B13043-5182-4A79-96FC-021A0E2B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1"/>
            <a:ext cx="362743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3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9D43D4F1-7D43-45AF-A3BC-2C6FEF34C5E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362200" y="152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/>
              <a:t> </a:t>
            </a:r>
            <a:r>
              <a:rPr lang="en-US" altLang="en-US" sz="2800">
                <a:latin typeface="Arial Black" panose="020B0A04020102020204" pitchFamily="34" charset="0"/>
              </a:rPr>
              <a:t>Chromaffin cells</a:t>
            </a:r>
            <a:br>
              <a:rPr lang="en-US" altLang="en-US" sz="2800">
                <a:latin typeface="Arial Black" panose="020B0A04020102020204" pitchFamily="34" charset="0"/>
              </a:rPr>
            </a:br>
            <a:r>
              <a:rPr lang="en-US" altLang="en-US" sz="2400">
                <a:latin typeface="Arial Black" panose="020B0A04020102020204" pitchFamily="34" charset="0"/>
              </a:rPr>
              <a:t>epinephrine cells  &amp; nor epinephrine cells</a:t>
            </a:r>
            <a:endParaRPr lang="ar-EG" altLang="en-US" sz="2400"/>
          </a:p>
        </p:txBody>
      </p:sp>
      <p:sp>
        <p:nvSpPr>
          <p:cNvPr id="124931" name="Content Placeholder 4">
            <a:extLst>
              <a:ext uri="{FF2B5EF4-FFF2-40B4-BE49-F238E27FC236}">
                <a16:creationId xmlns:a16="http://schemas.microsoft.com/office/drawing/2014/main" id="{E9C5F791-57AB-410F-86E5-E80E9FB108C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752600" y="3848100"/>
            <a:ext cx="4343400" cy="30099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LM: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large ovoid cells </a:t>
            </a:r>
            <a:endParaRPr lang="en-US" altLang="en-US" sz="2400">
              <a:latin typeface="Arial Black" panose="020B0A04020102020204" pitchFamily="34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large spherical nuclei </a:t>
            </a:r>
          </a:p>
          <a:p>
            <a:pPr algn="l" rtl="0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 basophilic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</a:p>
          <a:p>
            <a:pPr algn="l" rtl="0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arranged in rounded groups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or short cords intimately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related to BVs</a:t>
            </a:r>
          </a:p>
          <a:p>
            <a:endParaRPr lang="ar-EG" altLang="en-US"/>
          </a:p>
        </p:txBody>
      </p:sp>
      <p:sp>
        <p:nvSpPr>
          <p:cNvPr id="124932" name="Content Placeholder 5">
            <a:extLst>
              <a:ext uri="{FF2B5EF4-FFF2-40B4-BE49-F238E27FC236}">
                <a16:creationId xmlns:a16="http://schemas.microsoft.com/office/drawing/2014/main" id="{D9CEFC63-5E9E-4421-9084-537E1FCB0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6172200"/>
            <a:ext cx="4229100" cy="45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>
                <a:solidFill>
                  <a:srgbClr val="000000"/>
                </a:solidFill>
                <a:latin typeface="Arial Black" panose="020B0A04020102020204" pitchFamily="34" charset="0"/>
              </a:rPr>
              <a:t>Chromaffin reaction </a:t>
            </a:r>
            <a:endParaRPr lang="en-US" altLang="en-US" sz="2400">
              <a:latin typeface="Arial Black" panose="020B0A04020102020204" pitchFamily="34" charset="0"/>
            </a:endParaRPr>
          </a:p>
        </p:txBody>
      </p:sp>
      <p:pic>
        <p:nvPicPr>
          <p:cNvPr id="124933" name="Picture 4" descr="histo_medvein">
            <a:extLst>
              <a:ext uri="{FF2B5EF4-FFF2-40B4-BE49-F238E27FC236}">
                <a16:creationId xmlns:a16="http://schemas.microsoft.com/office/drawing/2014/main" id="{32211A82-4378-4B12-86E9-7A79F4CF60D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47800"/>
            <a:ext cx="4191000" cy="2362200"/>
          </a:xfrm>
          <a:noFill/>
        </p:spPr>
      </p:pic>
      <p:pic>
        <p:nvPicPr>
          <p:cNvPr id="124934" name="Picture 6" descr="Fig03F">
            <a:extLst>
              <a:ext uri="{FF2B5EF4-FFF2-40B4-BE49-F238E27FC236}">
                <a16:creationId xmlns:a16="http://schemas.microsoft.com/office/drawing/2014/main" id="{CEA616FE-7422-48A7-8FE5-12C518DCA54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447800"/>
            <a:ext cx="44196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5411769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2" ma:contentTypeDescription="Create a new document." ma:contentTypeScope="" ma:versionID="c7e59d027ddc58a84533aa9a3655f0aa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1a9ab46d6cc50d6af445cf986f43da99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AD8280-7E9D-4CC0-8E23-4D836E0378CD}"/>
</file>

<file path=customXml/itemProps2.xml><?xml version="1.0" encoding="utf-8"?>
<ds:datastoreItem xmlns:ds="http://schemas.openxmlformats.org/officeDocument/2006/customXml" ds:itemID="{7AEEEA2C-E848-4683-850B-1C8B7B9EAEE5}"/>
</file>

<file path=customXml/itemProps3.xml><?xml version="1.0" encoding="utf-8"?>
<ds:datastoreItem xmlns:ds="http://schemas.openxmlformats.org/officeDocument/2006/customXml" ds:itemID="{A7C0BC79-2720-49D1-A3DF-F4A9DF755B4E}"/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771</Words>
  <Application>Microsoft Office PowerPoint</Application>
  <PresentationFormat>Widescreen</PresentationFormat>
  <Paragraphs>208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Berlin Sans FB Demi</vt:lpstr>
      <vt:lpstr>Calibri</vt:lpstr>
      <vt:lpstr>Calibri Light</vt:lpstr>
      <vt:lpstr>Times New Roman</vt:lpstr>
      <vt:lpstr>Wingdings</vt:lpstr>
      <vt:lpstr>Office Theme</vt:lpstr>
      <vt:lpstr>Video Clip</vt:lpstr>
      <vt:lpstr>Endocrine glands histology lecture 2</vt:lpstr>
      <vt:lpstr>ADRENAL GLANDS  or suprarenal gland</vt:lpstr>
      <vt:lpstr>PowerPoint Presentation</vt:lpstr>
      <vt:lpstr>PowerPoint Presentation</vt:lpstr>
      <vt:lpstr>PowerPoint Presentation</vt:lpstr>
      <vt:lpstr>PowerPoint Presentation</vt:lpstr>
      <vt:lpstr>Cells in adrenal cortex are  steroid secreting cells</vt:lpstr>
      <vt:lpstr>Adrenal medulla</vt:lpstr>
      <vt:lpstr> Chromaffin cells epinephrine cells  &amp; nor epinephrine cells</vt:lpstr>
      <vt:lpstr>Granules of epinephrine  &amp; norepinephrine  </vt:lpstr>
      <vt:lpstr>PANCREAS</vt:lpstr>
      <vt:lpstr>PANCREAS</vt:lpstr>
      <vt:lpstr>PowerPoint Presentation</vt:lpstr>
      <vt:lpstr>PowerPoint Presentation</vt:lpstr>
      <vt:lpstr>PowerPoint Presentation</vt:lpstr>
      <vt:lpstr>DIFFUSE NEUROENDOCRINE SYSTEM</vt:lpstr>
      <vt:lpstr>Diffuse neuroendocrine system</vt:lpstr>
      <vt:lpstr>Microscopic features</vt:lpstr>
      <vt:lpstr>Enteroendocrine cells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glands histology</dc:title>
  <dc:creator>Amal Aqeel. Albtoosh</dc:creator>
  <cp:lastModifiedBy>Amal Aqeel. Albtoosh</cp:lastModifiedBy>
  <cp:revision>17</cp:revision>
  <dcterms:created xsi:type="dcterms:W3CDTF">2022-05-06T19:43:18Z</dcterms:created>
  <dcterms:modified xsi:type="dcterms:W3CDTF">2022-05-07T16:57:17Z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