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0" r:id="rId4"/>
  </p:sldMasterIdLst>
  <p:notesMasterIdLst>
    <p:notesMasterId r:id="rId19"/>
  </p:notesMasterIdLst>
  <p:handoutMasterIdLst>
    <p:handoutMasterId r:id="rId20"/>
  </p:handoutMasterIdLst>
  <p:sldIdLst>
    <p:sldId id="278" r:id="rId5"/>
    <p:sldId id="303" r:id="rId6"/>
    <p:sldId id="284" r:id="rId7"/>
    <p:sldId id="296" r:id="rId8"/>
    <p:sldId id="285" r:id="rId9"/>
    <p:sldId id="286" r:id="rId10"/>
    <p:sldId id="295" r:id="rId11"/>
    <p:sldId id="287" r:id="rId12"/>
    <p:sldId id="299" r:id="rId13"/>
    <p:sldId id="289" r:id="rId14"/>
    <p:sldId id="306" r:id="rId15"/>
    <p:sldId id="291" r:id="rId16"/>
    <p:sldId id="308" r:id="rId17"/>
    <p:sldId id="309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6589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تالا اياد محمد العناتي" userId="dfb34fa9-1a44-4bf6-85a1-4ec4c53f6fe1" providerId="ADAL" clId="{0307E04C-AA16-D546-A134-7DB5B9D7578D}"/>
    <pc:docChg chg="custSel modSld addMainMaster delMainMaster">
      <pc:chgData name="تالا اياد محمد العناتي" userId="dfb34fa9-1a44-4bf6-85a1-4ec4c53f6fe1" providerId="ADAL" clId="{0307E04C-AA16-D546-A134-7DB5B9D7578D}" dt="2022-03-29T20:53:05.346" v="16" actId="207"/>
      <pc:docMkLst>
        <pc:docMk/>
      </pc:docMkLst>
      <pc:sldChg chg="mod setBg">
        <pc:chgData name="تالا اياد محمد العناتي" userId="dfb34fa9-1a44-4bf6-85a1-4ec4c53f6fe1" providerId="ADAL" clId="{0307E04C-AA16-D546-A134-7DB5B9D7578D}" dt="2022-03-29T20:50:27.153" v="0"/>
        <pc:sldMkLst>
          <pc:docMk/>
          <pc:sldMk cId="0" sldId="278"/>
        </pc:sldMkLst>
      </pc:sldChg>
      <pc:sldChg chg="modSp mod setBg">
        <pc:chgData name="تالا اياد محمد العناتي" userId="dfb34fa9-1a44-4bf6-85a1-4ec4c53f6fe1" providerId="ADAL" clId="{0307E04C-AA16-D546-A134-7DB5B9D7578D}" dt="2022-03-29T20:52:41.089" v="11" actId="207"/>
        <pc:sldMkLst>
          <pc:docMk/>
          <pc:sldMk cId="0" sldId="284"/>
        </pc:sldMkLst>
        <pc:spChg chg="mod">
          <ac:chgData name="تالا اياد محمد العناتي" userId="dfb34fa9-1a44-4bf6-85a1-4ec4c53f6fe1" providerId="ADAL" clId="{0307E04C-AA16-D546-A134-7DB5B9D7578D}" dt="2022-03-29T20:52:41.089" v="11" actId="207"/>
          <ac:spMkLst>
            <pc:docMk/>
            <pc:sldMk cId="0" sldId="284"/>
            <ac:spMk id="8" creationId="{00000000-0000-0000-0000-000000000000}"/>
          </ac:spMkLst>
        </pc:spChg>
      </pc:sldChg>
      <pc:sldChg chg="modSp">
        <pc:chgData name="تالا اياد محمد العناتي" userId="dfb34fa9-1a44-4bf6-85a1-4ec4c53f6fe1" providerId="ADAL" clId="{0307E04C-AA16-D546-A134-7DB5B9D7578D}" dt="2022-03-29T20:52:52.846" v="13" actId="207"/>
        <pc:sldMkLst>
          <pc:docMk/>
          <pc:sldMk cId="0" sldId="286"/>
        </pc:sldMkLst>
        <pc:spChg chg="mod">
          <ac:chgData name="تالا اياد محمد العناتي" userId="dfb34fa9-1a44-4bf6-85a1-4ec4c53f6fe1" providerId="ADAL" clId="{0307E04C-AA16-D546-A134-7DB5B9D7578D}" dt="2022-03-29T20:52:52.846" v="13" actId="207"/>
          <ac:spMkLst>
            <pc:docMk/>
            <pc:sldMk cId="0" sldId="286"/>
            <ac:spMk id="11" creationId="{00000000-0000-0000-0000-000000000000}"/>
          </ac:spMkLst>
        </pc:spChg>
      </pc:sldChg>
      <pc:sldChg chg="modSp">
        <pc:chgData name="تالا اياد محمد العناتي" userId="dfb34fa9-1a44-4bf6-85a1-4ec4c53f6fe1" providerId="ADAL" clId="{0307E04C-AA16-D546-A134-7DB5B9D7578D}" dt="2022-03-29T20:53:01.104" v="15" actId="208"/>
        <pc:sldMkLst>
          <pc:docMk/>
          <pc:sldMk cId="0" sldId="287"/>
        </pc:sldMkLst>
        <pc:spChg chg="mod">
          <ac:chgData name="تالا اياد محمد العناتي" userId="dfb34fa9-1a44-4bf6-85a1-4ec4c53f6fe1" providerId="ADAL" clId="{0307E04C-AA16-D546-A134-7DB5B9D7578D}" dt="2022-03-29T20:53:01.104" v="15" actId="208"/>
          <ac:spMkLst>
            <pc:docMk/>
            <pc:sldMk cId="0" sldId="287"/>
            <ac:spMk id="6" creationId="{00000000-0000-0000-0000-000000000000}"/>
          </ac:spMkLst>
        </pc:spChg>
      </pc:sldChg>
      <pc:sldChg chg="modSp">
        <pc:chgData name="تالا اياد محمد العناتي" userId="dfb34fa9-1a44-4bf6-85a1-4ec4c53f6fe1" providerId="ADAL" clId="{0307E04C-AA16-D546-A134-7DB5B9D7578D}" dt="2022-03-29T20:53:05.346" v="16" actId="207"/>
        <pc:sldMkLst>
          <pc:docMk/>
          <pc:sldMk cId="0" sldId="289"/>
        </pc:sldMkLst>
        <pc:spChg chg="mod">
          <ac:chgData name="تالا اياد محمد العناتي" userId="dfb34fa9-1a44-4bf6-85a1-4ec4c53f6fe1" providerId="ADAL" clId="{0307E04C-AA16-D546-A134-7DB5B9D7578D}" dt="2022-03-29T20:53:05.346" v="16" actId="207"/>
          <ac:spMkLst>
            <pc:docMk/>
            <pc:sldMk cId="0" sldId="289"/>
            <ac:spMk id="6" creationId="{00000000-0000-0000-0000-000000000000}"/>
          </ac:spMkLst>
        </pc:spChg>
      </pc:sldChg>
      <pc:sldChg chg="modSp">
        <pc:chgData name="تالا اياد محمد العناتي" userId="dfb34fa9-1a44-4bf6-85a1-4ec4c53f6fe1" providerId="ADAL" clId="{0307E04C-AA16-D546-A134-7DB5B9D7578D}" dt="2022-03-29T20:52:57.403" v="14" actId="207"/>
        <pc:sldMkLst>
          <pc:docMk/>
          <pc:sldMk cId="0" sldId="295"/>
        </pc:sldMkLst>
        <pc:spChg chg="mod">
          <ac:chgData name="تالا اياد محمد العناتي" userId="dfb34fa9-1a44-4bf6-85a1-4ec4c53f6fe1" providerId="ADAL" clId="{0307E04C-AA16-D546-A134-7DB5B9D7578D}" dt="2022-03-29T20:52:57.403" v="14" actId="207"/>
          <ac:spMkLst>
            <pc:docMk/>
            <pc:sldMk cId="0" sldId="295"/>
            <ac:spMk id="9" creationId="{00000000-0000-0000-0000-000000000000}"/>
          </ac:spMkLst>
        </pc:spChg>
      </pc:sldChg>
      <pc:sldChg chg="modSp">
        <pc:chgData name="تالا اياد محمد العناتي" userId="dfb34fa9-1a44-4bf6-85a1-4ec4c53f6fe1" providerId="ADAL" clId="{0307E04C-AA16-D546-A134-7DB5B9D7578D}" dt="2022-03-29T20:52:45.453" v="12" actId="207"/>
        <pc:sldMkLst>
          <pc:docMk/>
          <pc:sldMk cId="0" sldId="296"/>
        </pc:sldMkLst>
        <pc:spChg chg="mod">
          <ac:chgData name="تالا اياد محمد العناتي" userId="dfb34fa9-1a44-4bf6-85a1-4ec4c53f6fe1" providerId="ADAL" clId="{0307E04C-AA16-D546-A134-7DB5B9D7578D}" dt="2022-03-29T20:52:45.453" v="12" actId="207"/>
          <ac:spMkLst>
            <pc:docMk/>
            <pc:sldMk cId="0" sldId="296"/>
            <ac:spMk id="8" creationId="{00000000-0000-0000-0000-000000000000}"/>
          </ac:spMkLst>
        </pc:spChg>
      </pc:sldChg>
      <pc:sldChg chg="modSp mod setBg">
        <pc:chgData name="تالا اياد محمد العناتي" userId="dfb34fa9-1a44-4bf6-85a1-4ec4c53f6fe1" providerId="ADAL" clId="{0307E04C-AA16-D546-A134-7DB5B9D7578D}" dt="2022-03-29T20:52:24.124" v="8" actId="207"/>
        <pc:sldMkLst>
          <pc:docMk/>
          <pc:sldMk cId="0" sldId="303"/>
        </pc:sldMkLst>
        <pc:spChg chg="mod">
          <ac:chgData name="تالا اياد محمد العناتي" userId="dfb34fa9-1a44-4bf6-85a1-4ec4c53f6fe1" providerId="ADAL" clId="{0307E04C-AA16-D546-A134-7DB5B9D7578D}" dt="2022-03-29T20:52:24.124" v="8" actId="207"/>
          <ac:spMkLst>
            <pc:docMk/>
            <pc:sldMk cId="0" sldId="303"/>
            <ac:spMk id="9" creationId="{00000000-0000-0000-0000-000000000000}"/>
          </ac:spMkLst>
        </pc:spChg>
      </pc:sldChg>
      <pc:sldChg chg="modSp">
        <pc:chgData name="تالا اياد محمد العناتي" userId="dfb34fa9-1a44-4bf6-85a1-4ec4c53f6fe1" providerId="ADAL" clId="{0307E04C-AA16-D546-A134-7DB5B9D7578D}" dt="2022-03-29T20:52:22.041" v="7" actId="27636"/>
        <pc:sldMkLst>
          <pc:docMk/>
          <pc:sldMk cId="0" sldId="309"/>
        </pc:sldMkLst>
        <pc:spChg chg="mod">
          <ac:chgData name="تالا اياد محمد العناتي" userId="dfb34fa9-1a44-4bf6-85a1-4ec4c53f6fe1" providerId="ADAL" clId="{0307E04C-AA16-D546-A134-7DB5B9D7578D}" dt="2022-03-29T20:52:22.041" v="7" actId="27636"/>
          <ac:spMkLst>
            <pc:docMk/>
            <pc:sldMk cId="0" sldId="309"/>
            <ac:spMk id="1031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20EF3F-FDE2-4398-A78C-DC3F260F8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63523-F273-439E-8194-E778772E63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6AF45-0B4E-40E2-A242-BDEFDF781BF0}" type="datetimeFigureOut">
              <a:rPr lang="en-US" smtClean="0"/>
              <a:pPr/>
              <a:t>3/29/22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E41E6-0006-4FA6-844F-60F3BEAEE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AD8C-4DC9-46B1-A508-49BA731A6D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E205-E2CB-4345-8989-2A41A2996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9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2453F8-CACD-4C9C-918D-039F235A09D5}" type="datetimeFigureOut">
              <a:rPr lang="ar-EG" smtClean="0"/>
              <a:pPr/>
              <a:t>26‏/8‏/1443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ACE6F7-5378-4E7A-8B8F-26AC91FF3D8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04350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1544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6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9282-BC78-4228-AA31-5CD23FD9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621B-F155-40AF-959A-BF38D1D5AA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8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0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6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2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1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1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4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thelifetree.com/images/roundworms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587" y="1500174"/>
            <a:ext cx="4116833" cy="181870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GIT Micro Lab 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2021-2022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9AD781B-E1DF-4249-8F04-5A816E0AAC2B}"/>
              </a:ext>
            </a:extLst>
          </p:cNvPr>
          <p:cNvSpPr txBox="1"/>
          <p:nvPr/>
        </p:nvSpPr>
        <p:spPr>
          <a:xfrm>
            <a:off x="2339752" y="4365104"/>
            <a:ext cx="5335587" cy="16319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Mohammad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Odaibat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Mutah University </a:t>
            </a: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g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3428992" cy="50006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65722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Ancylostoma duodenale (D.S)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14422"/>
            <a:ext cx="5143536" cy="526297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lnSpc>
                <a:spcPct val="20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Shape: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blunt rounded poles.</a:t>
            </a:r>
          </a:p>
          <a:p>
            <a:pPr marL="457200" indent="-457200" algn="l" rtl="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Shell: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Thin.</a:t>
            </a:r>
          </a:p>
          <a:p>
            <a:pPr marL="457200" indent="-457200" algn="l" rtl="0">
              <a:lnSpc>
                <a:spcPct val="20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Color: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Translucent.</a:t>
            </a:r>
          </a:p>
          <a:p>
            <a:pPr marL="457200" indent="-457200" algn="just" rtl="0">
              <a:lnSpc>
                <a:spcPct val="20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Contents: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Immature (4-cell stage)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with empty space between the shell and contents.</a:t>
            </a:r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285750"/>
            <a:ext cx="6143625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Ancylostoma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rhabditiform larva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 r="11150" b="16512"/>
          <a:stretch>
            <a:fillRect/>
          </a:stretch>
        </p:blipFill>
        <p:spPr bwMode="auto">
          <a:xfrm>
            <a:off x="4000500" y="1000125"/>
            <a:ext cx="4929188" cy="1857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88" y="3286125"/>
            <a:ext cx="600075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Ancylostoma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filariform larva (I.S)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367" r="11917" b="8580"/>
          <a:stretch>
            <a:fillRect/>
          </a:stretch>
        </p:blipFill>
        <p:spPr bwMode="auto">
          <a:xfrm>
            <a:off x="3714750" y="4143375"/>
            <a:ext cx="5143500" cy="1928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4313" y="4214813"/>
            <a:ext cx="3286125" cy="1938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-Longer.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-Cylindrical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marL="457200" indent="-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-Pointed tail end. </a:t>
            </a:r>
          </a:p>
          <a:p>
            <a:pPr marL="457200" indent="-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-Sheathed.  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1214438"/>
            <a:ext cx="3500437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-Smaller.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-Pointed tail end.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9184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00108"/>
            <a:ext cx="321471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larva (D.S)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714356"/>
            <a:ext cx="257176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Filariform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larva (I.S)</a:t>
            </a:r>
            <a:endParaRPr lang="ar-E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1643050"/>
            <a:ext cx="3286148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-Larger.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-Cylindrical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marL="457200" indent="-457200" algn="just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-Non sheathed.  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9.jpg"/>
          <p:cNvPicPr>
            <a:picLocks noChangeAspect="1"/>
          </p:cNvPicPr>
          <p:nvPr/>
        </p:nvPicPr>
        <p:blipFill>
          <a:blip r:embed="rId2" cstate="print"/>
          <a:srcRect l="3551" t="2419" r="4611" b="24999"/>
          <a:stretch>
            <a:fillRect/>
          </a:stretch>
        </p:blipFill>
        <p:spPr bwMode="auto">
          <a:xfrm>
            <a:off x="5286380" y="3714752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1928802"/>
            <a:ext cx="3571900" cy="1420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Shorter.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Rhabditiform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oesophagus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Blunt end.</a:t>
            </a:r>
            <a:endParaRPr lang="ar-EG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trix\Downloads\rhablarvae-of strongylo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214842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71736" y="0"/>
            <a:ext cx="45720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</a:rPr>
              <a:t>Strongyloides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stercoralis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i="1">
                <a:solidFill>
                  <a:srgbClr val="990000"/>
                </a:solidFill>
              </a:rPr>
              <a:t>Enterobius vermicularis </a:t>
            </a:r>
            <a:r>
              <a:rPr lang="en-US" sz="4000">
                <a:solidFill>
                  <a:srgbClr val="990000"/>
                </a:solidFill>
              </a:rPr>
              <a:t>(pin worm)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223788"/>
            <a:ext cx="8353425" cy="4535488"/>
          </a:xfrm>
        </p:spPr>
        <p:txBody>
          <a:bodyPr/>
          <a:lstStyle/>
          <a:p>
            <a:pPr algn="just" rtl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>
                <a:cs typeface="Times New Roman" pitchFamily="18" charset="0"/>
              </a:rPr>
              <a:t>Diagnosis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Recovery and identification of eggs or adults from the perianal region utilizing the cellophane tape preparation. 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Specimens must be collected the first thing in the morning upon waking, especially before bathing or bowel movements.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Eggs are rarely found in fecal samples because release is usually external to the intestines.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392438"/>
            <a:ext cx="30099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92438"/>
            <a:ext cx="28082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6192688" cy="20671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Laboratory Diagnosis-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i="1" dirty="0" err="1">
                <a:solidFill>
                  <a:srgbClr val="FF0000"/>
                </a:solidFill>
              </a:rPr>
              <a:t>Enterobius</a:t>
            </a:r>
            <a:r>
              <a:rPr lang="en-US" sz="3600" b="1" i="1" dirty="0">
                <a:solidFill>
                  <a:srgbClr val="FF0000"/>
                </a:solidFill>
              </a:rPr>
              <a:t> vermicularis </a:t>
            </a:r>
            <a:r>
              <a:rPr lang="en-US" sz="3600" dirty="0">
                <a:solidFill>
                  <a:srgbClr val="FF0000"/>
                </a:solidFill>
              </a:rPr>
              <a:t>(Pin Worm)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434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474202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1353312" imgH="1365504" progId="Word.Document.8">
                  <p:embed/>
                </p:oleObj>
              </mc:Choice>
              <mc:Fallback>
                <p:oleObj name="Document" r:id="rId3" imgW="1353312" imgH="1365504" progId="Word.Document.8">
                  <p:embed/>
                  <p:pic>
                    <p:nvPicPr>
                      <p:cNvPr id="1434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038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5492080" y="2564904"/>
            <a:ext cx="1600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Male </a:t>
            </a:r>
            <a:r>
              <a:rPr lang="en-US" sz="2400" dirty="0"/>
              <a:t>(5mm): Posterior end is curved with one </a:t>
            </a:r>
            <a:r>
              <a:rPr lang="en-US" sz="2400" dirty="0" err="1"/>
              <a:t>spicule</a:t>
            </a:r>
            <a:endParaRPr lang="ar-EG" sz="2400" dirty="0"/>
          </a:p>
          <a:p>
            <a:pPr algn="l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163488" y="2348880"/>
            <a:ext cx="1600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Female </a:t>
            </a:r>
            <a:r>
              <a:rPr lang="en-US" sz="2400" dirty="0"/>
              <a:t>(10mm) Posterior end is straight with long pointed tail (4X)</a:t>
            </a:r>
          </a:p>
          <a:p>
            <a:pPr algn="l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6804025" y="4905375"/>
            <a:ext cx="2133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Egg</a:t>
            </a:r>
            <a:r>
              <a:rPr lang="en-US" sz="2000" b="1" dirty="0">
                <a:solidFill>
                  <a:srgbClr val="0000FF"/>
                </a:solidFill>
                <a:sym typeface="Wingdings" pitchFamily="2" charset="2"/>
              </a:rPr>
              <a:t>: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Planoconvex</a:t>
            </a:r>
            <a:r>
              <a:rPr lang="en-US" sz="2000" dirty="0">
                <a:sym typeface="Wingdings" pitchFamily="2" charset="2"/>
              </a:rPr>
              <a:t> or D-shaped egg. </a:t>
            </a:r>
            <a:r>
              <a:rPr lang="en-US" sz="2000" dirty="0" err="1"/>
              <a:t>embryonated</a:t>
            </a:r>
            <a:r>
              <a:rPr lang="en-US" sz="2000" dirty="0"/>
              <a:t> (contain a larva).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</p:txBody>
      </p:sp>
      <p:pic>
        <p:nvPicPr>
          <p:cNvPr id="1032" name="Picture 23" descr="h9991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088" y="1676400"/>
            <a:ext cx="22717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052513"/>
            <a:ext cx="194468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2565400"/>
            <a:ext cx="1616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autoUpdateAnimBg="0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thelifetree.com/images/roundworms0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43504" y="4572008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356" y="214290"/>
            <a:ext cx="542928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FF0000"/>
                </a:solidFill>
              </a:rPr>
              <a:t>Ascaris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lumbricoides</a:t>
            </a:r>
            <a:r>
              <a:rPr lang="en-US" sz="2800" b="1" dirty="0">
                <a:solidFill>
                  <a:srgbClr val="FF0000"/>
                </a:solidFill>
              </a:rPr>
              <a:t> adult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000108"/>
            <a:ext cx="4714908" cy="503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Long, cylindrical with tapering ends.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Creamy or pink in color.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Mouth  surrounded by 3 lips, one dorsal and 2 subventral.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Each lip is provided with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2 sensory papillae and fine teeth.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Club-shaped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oesophagus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r-EG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Prevalence of ascaris lumbricoides among children – Dutable">
            <a:extLst>
              <a:ext uri="{FF2B5EF4-FFF2-40B4-BE49-F238E27FC236}">
                <a16:creationId xmlns:a16="http://schemas.microsoft.com/office/drawing/2014/main" id="{8FEA8097-9760-48E8-9189-22B4F18D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1760"/>
            <a:ext cx="3806016" cy="28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56" y="285728"/>
            <a:ext cx="600079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Ascaris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lumbricoides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female    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1357298"/>
            <a:ext cx="4357718" cy="373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Female: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Straight posterior end.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 sets of genitalia. 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Each female lays about 200.000 eggs / day (oviparous).</a:t>
            </a:r>
            <a:endParaRPr lang="ar-EG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Prevalence of ascaris lumbricoides among children – Dutable">
            <a:extLst>
              <a:ext uri="{FF2B5EF4-FFF2-40B4-BE49-F238E27FC236}">
                <a16:creationId xmlns:a16="http://schemas.microsoft.com/office/drawing/2014/main" id="{45DEF83A-2A87-4F36-B485-08E2F75B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98" y="1441882"/>
            <a:ext cx="4594206" cy="342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285728"/>
            <a:ext cx="600079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Ascaris lumbricoides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male    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3929090" cy="35086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Male: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Shorter than female. 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posterior end is curved ventrally</a:t>
            </a:r>
          </a:p>
          <a:p>
            <a:pPr algn="l" rtl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equal spicules.</a:t>
            </a:r>
          </a:p>
          <a:p>
            <a:pPr algn="l" rtl="0"/>
            <a:endParaRPr lang="ar-EG" dirty="0"/>
          </a:p>
        </p:txBody>
      </p:sp>
      <p:pic>
        <p:nvPicPr>
          <p:cNvPr id="2050" name="Picture 2" descr="Prevalence of ascaris lumbricoides among children – Dutable">
            <a:extLst>
              <a:ext uri="{FF2B5EF4-FFF2-40B4-BE49-F238E27FC236}">
                <a16:creationId xmlns:a16="http://schemas.microsoft.com/office/drawing/2014/main" id="{4E4EF14B-17BB-4AFC-91E6-08CFF320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70" y="1347313"/>
            <a:ext cx="456301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72ascaris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929090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ascaris_unf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500462" cy="207170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794" y="214290"/>
            <a:ext cx="564360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Eggs of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Ascaris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lumbricoides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500438"/>
            <a:ext cx="192882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Fertilized egg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3571876"/>
            <a:ext cx="221457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Unfertilized egg</a:t>
            </a:r>
            <a:endParaRPr lang="ar-EG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143380"/>
            <a:ext cx="42148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-Size: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× 45 µm</a:t>
            </a:r>
          </a:p>
          <a:p>
            <a:pPr marL="457200" indent="-457200" algn="l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-Shape: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to round.</a:t>
            </a:r>
          </a:p>
          <a:p>
            <a:pPr marL="457200" indent="-457200" algn="l" rtl="0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-Shell: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Inner thick shell &amp; outer</a:t>
            </a:r>
          </a:p>
          <a:p>
            <a:pPr marL="457200" indent="-457200" algn="l" rtl="0"/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mamillated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coat.</a:t>
            </a:r>
          </a:p>
          <a:p>
            <a:pPr marL="457200" indent="-457200" algn="l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-Color: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Golden brown (bile stained).</a:t>
            </a:r>
          </a:p>
          <a:p>
            <a:pPr marL="457200" indent="-457200" algn="l" rtl="0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-Content: </a:t>
            </a:r>
            <a:r>
              <a:rPr lang="en-US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mmature</a:t>
            </a:r>
          </a:p>
          <a:p>
            <a:pPr marL="457200" indent="-457200" algn="l" rtl="0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(one- cell stage).</a:t>
            </a:r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4071942"/>
            <a:ext cx="4071966" cy="2135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-Size: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× 45 µm.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Shape: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Elongated.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Shell: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Thinner with ill developed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mamillated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coat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Color: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Golden brown.</a:t>
            </a:r>
          </a:p>
          <a:p>
            <a:pPr marL="457200" indent="-457200" algn="l" rtl="0">
              <a:lnSpc>
                <a:spcPct val="125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Content: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Multiple granules.</a:t>
            </a:r>
            <a:endParaRPr lang="ar-E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28604"/>
            <a:ext cx="55721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Tichuris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trichiura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female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plates and pictures\Pictur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4000528" cy="47149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1500174"/>
            <a:ext cx="4143404" cy="43396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Female: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Straight posterior end.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set of genitalia.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Vulva opens at junction of narrow thin and broad parts.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Oviparous (3000-10000 eggs/day).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plates and pictures\Pictur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4071966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428604"/>
            <a:ext cx="55721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Tichuris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trichiura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male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3929090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Male: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Shorter than female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Posterior end curved ventrally.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spicule inside a retractile sheath.</a:t>
            </a:r>
            <a:endParaRPr lang="ar-EG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Matrix\Downloads\post. end of trichu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trix\Downloads\egg of trichu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000528" cy="46434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478634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Trichuris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trichura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4000528" cy="4247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Barrel shaped. 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Thick with two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Color: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Brownish. 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Content: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Immature </a:t>
            </a:r>
          </a:p>
          <a:p>
            <a:pPr lvl="0" algn="l" rt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(one cell stage).</a:t>
            </a:r>
            <a:endParaRPr lang="ar-EG" sz="28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26572" y="214290"/>
            <a:ext cx="8728984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Hookworm</a:t>
            </a:r>
            <a:endParaRPr lang="en-US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V="1">
            <a:off x="457200" y="1387012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7200" y="1387012"/>
            <a:ext cx="44223" cy="502671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H="1">
            <a:off x="8509211" y="1387011"/>
            <a:ext cx="112275" cy="493933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457200" y="4036089"/>
            <a:ext cx="8149132" cy="648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457200" y="2042724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2416628" y="1387012"/>
            <a:ext cx="73741" cy="49393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5551713" y="1387012"/>
            <a:ext cx="22481" cy="4998464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2428860" y="1513987"/>
            <a:ext cx="307183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i="1" dirty="0">
                <a:solidFill>
                  <a:srgbClr val="002060"/>
                </a:solidFill>
              </a:rPr>
              <a:t>Ancylostoma duodenale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5715008" y="1513987"/>
            <a:ext cx="26574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i="1" dirty="0">
                <a:solidFill>
                  <a:srgbClr val="002060"/>
                </a:solidFill>
              </a:rPr>
              <a:t>Necator </a:t>
            </a:r>
            <a:r>
              <a:rPr lang="en-US" b="1" i="1" dirty="0" err="1">
                <a:solidFill>
                  <a:srgbClr val="002060"/>
                </a:solidFill>
              </a:rPr>
              <a:t>americanus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457200" y="2166847"/>
            <a:ext cx="20717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Common name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737" name="Rectangle 20"/>
          <p:cNvSpPr>
            <a:spLocks noChangeArrowheads="1"/>
          </p:cNvSpPr>
          <p:nvPr/>
        </p:nvSpPr>
        <p:spPr bwMode="auto">
          <a:xfrm>
            <a:off x="2490370" y="2166847"/>
            <a:ext cx="30697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Old world hookworm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8" name="Rectangle 21"/>
          <p:cNvSpPr>
            <a:spLocks noChangeArrowheads="1"/>
          </p:cNvSpPr>
          <p:nvPr/>
        </p:nvSpPr>
        <p:spPr bwMode="auto">
          <a:xfrm>
            <a:off x="5613665" y="2166847"/>
            <a:ext cx="29391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New world hookworm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 flipH="1" flipV="1">
            <a:off x="457200" y="2707571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40" name="Rectangle 23"/>
          <p:cNvSpPr>
            <a:spLocks noChangeArrowheads="1"/>
          </p:cNvSpPr>
          <p:nvPr/>
        </p:nvSpPr>
        <p:spPr bwMode="auto">
          <a:xfrm>
            <a:off x="522514" y="2886927"/>
            <a:ext cx="18941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Size</a:t>
            </a:r>
            <a:r>
              <a:rPr lang="en-US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2195736" y="2670903"/>
            <a:ext cx="3722221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Larger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♀ 12mm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♂ 10mm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742" name="Rectangle 25"/>
          <p:cNvSpPr>
            <a:spLocks noChangeArrowheads="1"/>
          </p:cNvSpPr>
          <p:nvPr/>
        </p:nvSpPr>
        <p:spPr bwMode="auto">
          <a:xfrm>
            <a:off x="5617029" y="2742911"/>
            <a:ext cx="293914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Slightly smaller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♀ 10mm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♂ 8mm </a:t>
            </a: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 flipH="1">
            <a:off x="457200" y="3679015"/>
            <a:ext cx="8164286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ar-EG" sz="1600"/>
          </a:p>
        </p:txBody>
      </p:sp>
      <p:sp>
        <p:nvSpPr>
          <p:cNvPr id="30744" name="Rectangle 28"/>
          <p:cNvSpPr>
            <a:spLocks noChangeArrowheads="1"/>
          </p:cNvSpPr>
          <p:nvPr/>
        </p:nvSpPr>
        <p:spPr bwMode="auto">
          <a:xfrm>
            <a:off x="457200" y="3685135"/>
            <a:ext cx="195942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Anterior end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745" name="Rectangle 29"/>
          <p:cNvSpPr>
            <a:spLocks noChangeArrowheads="1"/>
          </p:cNvSpPr>
          <p:nvPr/>
        </p:nvSpPr>
        <p:spPr bwMode="auto">
          <a:xfrm>
            <a:off x="2500298" y="3679015"/>
            <a:ext cx="29391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Slightly bent dorsally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46" name="Rectangle 30"/>
          <p:cNvSpPr>
            <a:spLocks noChangeArrowheads="1"/>
          </p:cNvSpPr>
          <p:nvPr/>
        </p:nvSpPr>
        <p:spPr bwMode="auto">
          <a:xfrm>
            <a:off x="5643570" y="3679015"/>
            <a:ext cx="300445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Strongly bent dorsally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70778CFF-9471-479E-9B5C-050060FF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70" y="4111063"/>
            <a:ext cx="21003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Daily egg output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D299B25E-F80D-45F5-9A64-9F3EBE9B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50" y="4111063"/>
            <a:ext cx="286770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20.000 eggs / female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B2B93108-B0A4-4378-AABF-DC9D09EE4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358" y="4111063"/>
            <a:ext cx="278608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en-US" b="1" dirty="0">
                <a:solidFill>
                  <a:srgbClr val="002060"/>
                </a:solidFill>
              </a:rPr>
              <a:t>10.000 eggs / female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ACA33430-907D-47CA-BE27-8ED4B89D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57" y="5237555"/>
            <a:ext cx="164918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</a:rPr>
              <a:t>Pathogenesis</a:t>
            </a:r>
            <a:r>
              <a:rPr lang="en-US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BE621C2-D290-42F1-BAC0-FEAB3170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614" y="4825703"/>
            <a:ext cx="275577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 rtl="0"/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sz="1600" b="1" dirty="0">
                <a:solidFill>
                  <a:srgbClr val="002060"/>
                </a:solidFill>
              </a:rPr>
              <a:t>More pathogenic due to higher blood loss by feeding worm (0.5 cc of blood daily/parasite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  <a:r>
              <a:rPr lang="en-US" sz="1600" dirty="0"/>
              <a:t> 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C622FF52-B995-4821-86B8-8DB3D1A4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406" y="4910854"/>
            <a:ext cx="2568635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 rtl="0"/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sz="1600" b="1" dirty="0">
                <a:solidFill>
                  <a:srgbClr val="002060"/>
                </a:solidFill>
              </a:rPr>
              <a:t>Less pathogenic, blood loss is lower (single worm can consume 0.03 cc of blood/ day)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765970-10C1-45A8-84CD-C95608EF4690}"/>
              </a:ext>
            </a:extLst>
          </p:cNvPr>
          <p:cNvCxnSpPr>
            <a:cxnSpLocks/>
          </p:cNvCxnSpPr>
          <p:nvPr/>
        </p:nvCxnSpPr>
        <p:spPr>
          <a:xfrm>
            <a:off x="522514" y="4615119"/>
            <a:ext cx="80483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821D44-318B-4410-BA07-E1A0378B0F57}"/>
              </a:ext>
            </a:extLst>
          </p:cNvPr>
          <p:cNvCxnSpPr>
            <a:cxnSpLocks/>
          </p:cNvCxnSpPr>
          <p:nvPr/>
        </p:nvCxnSpPr>
        <p:spPr>
          <a:xfrm>
            <a:off x="488884" y="6343311"/>
            <a:ext cx="8048304" cy="380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d3892fa1bde7b531f7fa0a790ea4348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d840f164b99fee1144f69857238fa762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2bc8bc-752c-41c2-a696-5d2463662cd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57A03-3763-4B63-AF35-AAF8AA1FECA3}">
  <ds:schemaRefs>
    <ds:schemaRef ds:uri="http://schemas.microsoft.com/office/2006/metadata/properties"/>
    <ds:schemaRef ds:uri="http://www.w3.org/2000/xmlns/"/>
    <ds:schemaRef ds:uri="5b9ef952-99af-4d0a-b2f4-0e3827503894"/>
    <ds:schemaRef ds:uri="http://www.w3.org/2001/XMLSchema-instance"/>
    <ds:schemaRef ds:uri="3ae45523-5a85-45e7-8008-accd3c84eec0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46E7F4-0159-4DC3-8828-7CC83A6AEE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E86D9-1C04-46BC-B320-13DB8DDF4F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  <ds:schemaRef ds:uri="5b9ef952-99af-4d0a-b2f4-0e38275038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768</TotalTime>
  <Words>598</Words>
  <Application>Microsoft Office PowerPoint</Application>
  <PresentationFormat>On-screen Show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Enterobius vermicularis (pin worm)</vt:lpstr>
      <vt:lpstr>Laboratory Diagnosis- Enterobius vermicularis (Pin Worm)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تالا اياد محمد العناتي</cp:lastModifiedBy>
  <cp:revision>167</cp:revision>
  <dcterms:created xsi:type="dcterms:W3CDTF">2015-04-05T21:54:20Z</dcterms:created>
  <dcterms:modified xsi:type="dcterms:W3CDTF">2022-03-29T20:53:15Z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  <property fmtid="{D5CDD505-2E9C-101B-9397-08002B2CF9AE}" pid="3" name="MediaServiceImageTags">
    <vt:lpwstr/>
  </property>
</Properties>
</file>