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Portal circulation: blood from GIT&gt;&gt;portal vein&gt;&gt;liver (detoxification)&gt;&gt;inferior vena cava.  Diseases that impede portal blood flow &gt;&gt; portal hypertension &gt;&gt;esophageal varices.  Distal esophagus : site of Porto-systemic anastomosis.  Portal hypertension&gt;&gt;collateral channels in distal esophagus&gt;&gt;shunt of blood from portal to systemic circulation&gt;&gt;dilated collaterals in distal esophagus&gt;&gt;varices</a:t>
            </a:r>
            <a:endParaRPr/>
          </a:p>
        </p:txBody>
      </p:sp>
      <p:sp>
        <p:nvSpPr>
          <p:cNvPr id="279" name="Google Shape;27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Failure of gastroesophageal musculature</a:t>
            </a:r>
            <a:endParaRPr/>
          </a:p>
          <a:p>
            <a:pPr indent="0" lvl="0" marL="0" rtl="0" algn="l">
              <a:spcBef>
                <a:spcPts val="0"/>
              </a:spcBef>
              <a:spcAft>
                <a:spcPts val="0"/>
              </a:spcAft>
              <a:buNone/>
            </a:pPr>
            <a:r>
              <a:rPr lang="en-US"/>
              <a:t>to relax prior to antiperistaltic</a:t>
            </a:r>
            <a:endParaRPr/>
          </a:p>
          <a:p>
            <a:pPr indent="0" lvl="0" marL="0" rtl="0" algn="l">
              <a:spcBef>
                <a:spcPts val="0"/>
              </a:spcBef>
              <a:spcAft>
                <a:spcPts val="0"/>
              </a:spcAft>
              <a:buNone/>
            </a:pPr>
            <a:r>
              <a:rPr lang="en-US"/>
              <a:t>contraction associated w/</a:t>
            </a:r>
            <a:endParaRPr/>
          </a:p>
          <a:p>
            <a:pPr indent="0" lvl="0" marL="0" rtl="0" algn="l">
              <a:spcBef>
                <a:spcPts val="0"/>
              </a:spcBef>
              <a:spcAft>
                <a:spcPts val="0"/>
              </a:spcAft>
              <a:buNone/>
            </a:pPr>
            <a:r>
              <a:rPr lang="en-US"/>
              <a:t>vomiting&gt;&gt;stretching&gt;&gt;&gt;tear.</a:t>
            </a:r>
            <a:endParaRPr/>
          </a:p>
        </p:txBody>
      </p:sp>
      <p:sp>
        <p:nvSpPr>
          <p:cNvPr id="288" name="Google Shape;28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1"/>
        </a:solidFill>
      </p:bgPr>
    </p:bg>
    <p:spTree>
      <p:nvGrpSpPr>
        <p:cNvPr id="386" name="Shape 386"/>
        <p:cNvGrpSpPr/>
        <p:nvPr/>
      </p:nvGrpSpPr>
      <p:grpSpPr>
        <a:xfrm>
          <a:off x="0" y="0"/>
          <a:ext cx="0" cy="0"/>
          <a:chOff x="0" y="0"/>
          <a:chExt cx="0" cy="0"/>
        </a:xfrm>
      </p:grpSpPr>
      <p:sp>
        <p:nvSpPr>
          <p:cNvPr id="387" name="Google Shape;387;p2"/>
          <p:cNvSpPr txBox="1"/>
          <p:nvPr>
            <p:ph type="ctrTitle"/>
          </p:nvPr>
        </p:nvSpPr>
        <p:spPr>
          <a:xfrm>
            <a:off x="2286000" y="3124200"/>
            <a:ext cx="6172200" cy="18945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3000"/>
              <a:buFont typeface="Century Schoolbook"/>
              <a:buNone/>
              <a:defRPr b="1"/>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8" name="Google Shape;388;p2"/>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lstStyle>
            <a:lvl1pPr lvl="0" rtl="0" algn="l">
              <a:lnSpc>
                <a:spcPct val="100000"/>
              </a:lnSpc>
              <a:spcBef>
                <a:spcPts val="600"/>
              </a:spcBef>
              <a:spcAft>
                <a:spcPts val="0"/>
              </a:spcAft>
              <a:buSzPts val="1260"/>
              <a:buNone/>
              <a:defRPr b="1" sz="1800">
                <a:solidFill>
                  <a:schemeClr val="dk2"/>
                </a:solidFill>
              </a:defRPr>
            </a:lvl1pPr>
            <a:lvl2pPr lvl="1" rtl="0" algn="ctr">
              <a:lnSpc>
                <a:spcPct val="100000"/>
              </a:lnSpc>
              <a:spcBef>
                <a:spcPts val="360"/>
              </a:spcBef>
              <a:spcAft>
                <a:spcPts val="0"/>
              </a:spcAft>
              <a:buSzPts val="1440"/>
              <a:buNone/>
              <a:defRPr/>
            </a:lvl2pPr>
            <a:lvl3pPr lvl="2" rtl="0" algn="ctr">
              <a:lnSpc>
                <a:spcPct val="100000"/>
              </a:lnSpc>
              <a:spcBef>
                <a:spcPts val="360"/>
              </a:spcBef>
              <a:spcAft>
                <a:spcPts val="0"/>
              </a:spcAft>
              <a:buSzPts val="1080"/>
              <a:buNone/>
              <a:defRPr/>
            </a:lvl3pPr>
            <a:lvl4pPr lvl="3" rtl="0" algn="ctr">
              <a:lnSpc>
                <a:spcPct val="100000"/>
              </a:lnSpc>
              <a:spcBef>
                <a:spcPts val="360"/>
              </a:spcBef>
              <a:spcAft>
                <a:spcPts val="0"/>
              </a:spcAft>
              <a:buSzPts val="1080"/>
              <a:buNone/>
              <a:defRPr/>
            </a:lvl4pPr>
            <a:lvl5pPr lvl="4" rtl="0" algn="ctr">
              <a:lnSpc>
                <a:spcPct val="100000"/>
              </a:lnSpc>
              <a:spcBef>
                <a:spcPts val="360"/>
              </a:spcBef>
              <a:spcAft>
                <a:spcPts val="0"/>
              </a:spcAft>
              <a:buSzPts val="1224"/>
              <a:buNone/>
              <a:defRPr/>
            </a:lvl5pPr>
            <a:lvl6pPr lvl="5" rtl="0" algn="ctr">
              <a:lnSpc>
                <a:spcPct val="100000"/>
              </a:lnSpc>
              <a:spcBef>
                <a:spcPts val="360"/>
              </a:spcBef>
              <a:spcAft>
                <a:spcPts val="0"/>
              </a:spcAft>
              <a:buSzPts val="1800"/>
              <a:buNone/>
              <a:defRPr/>
            </a:lvl6pPr>
            <a:lvl7pPr lvl="6" rtl="0" algn="ctr">
              <a:lnSpc>
                <a:spcPct val="100000"/>
              </a:lnSpc>
              <a:spcBef>
                <a:spcPts val="360"/>
              </a:spcBef>
              <a:spcAft>
                <a:spcPts val="0"/>
              </a:spcAft>
              <a:buSzPts val="1080"/>
              <a:buNone/>
              <a:defRPr/>
            </a:lvl7pPr>
            <a:lvl8pPr lvl="7" rtl="0" algn="ctr">
              <a:lnSpc>
                <a:spcPct val="100000"/>
              </a:lnSpc>
              <a:spcBef>
                <a:spcPts val="360"/>
              </a:spcBef>
              <a:spcAft>
                <a:spcPts val="0"/>
              </a:spcAft>
              <a:buSzPts val="1800"/>
              <a:buNone/>
              <a:defRPr/>
            </a:lvl8pPr>
            <a:lvl9pPr lvl="8" rtl="0" algn="ctr">
              <a:lnSpc>
                <a:spcPct val="100000"/>
              </a:lnSpc>
              <a:spcBef>
                <a:spcPts val="360"/>
              </a:spcBef>
              <a:spcAft>
                <a:spcPts val="0"/>
              </a:spcAft>
              <a:buSzPts val="1800"/>
              <a:buNone/>
              <a:defRPr/>
            </a:lvl9pPr>
          </a:lstStyle>
          <a:p/>
        </p:txBody>
      </p:sp>
      <p:sp>
        <p:nvSpPr>
          <p:cNvPr id="389" name="Google Shape;389;p2"/>
          <p:cNvSpPr txBox="1"/>
          <p:nvPr>
            <p:ph idx="10" type="dt"/>
          </p:nvPr>
        </p:nvSpPr>
        <p:spPr>
          <a:xfrm rot="5400000">
            <a:off x="7764621" y="1174097"/>
            <a:ext cx="2286000" cy="381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0" name="Google Shape;390;p2"/>
          <p:cNvSpPr txBox="1"/>
          <p:nvPr>
            <p:ph idx="11" type="ftr"/>
          </p:nvPr>
        </p:nvSpPr>
        <p:spPr>
          <a:xfrm rot="5400000">
            <a:off x="7077293" y="4181693"/>
            <a:ext cx="3657600" cy="3840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1" name="Google Shape;391;p2"/>
          <p:cNvSpPr/>
          <p:nvPr/>
        </p:nvSpPr>
        <p:spPr>
          <a:xfrm>
            <a:off x="381000" y="0"/>
            <a:ext cx="609600" cy="6858000"/>
          </a:xfrm>
          <a:prstGeom prst="rect">
            <a:avLst/>
          </a:prstGeom>
          <a:solidFill>
            <a:srgbClr val="FEC2AC">
              <a:alpha val="533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92" name="Google Shape;392;p2"/>
          <p:cNvSpPr/>
          <p:nvPr/>
        </p:nvSpPr>
        <p:spPr>
          <a:xfrm>
            <a:off x="276336" y="0"/>
            <a:ext cx="104700" cy="6858000"/>
          </a:xfrm>
          <a:prstGeom prst="rect">
            <a:avLst/>
          </a:prstGeom>
          <a:solidFill>
            <a:srgbClr val="FFD8CC">
              <a:alpha val="352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93" name="Google Shape;393;p2"/>
          <p:cNvSpPr/>
          <p:nvPr/>
        </p:nvSpPr>
        <p:spPr>
          <a:xfrm>
            <a:off x="990600" y="0"/>
            <a:ext cx="181800" cy="6858000"/>
          </a:xfrm>
          <a:prstGeom prst="rect">
            <a:avLst/>
          </a:prstGeom>
          <a:solidFill>
            <a:srgbClr val="FFD8CC">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94" name="Google Shape;394;p2"/>
          <p:cNvSpPr/>
          <p:nvPr/>
        </p:nvSpPr>
        <p:spPr>
          <a:xfrm>
            <a:off x="1141320" y="0"/>
            <a:ext cx="230400" cy="6858000"/>
          </a:xfrm>
          <a:prstGeom prst="rect">
            <a:avLst/>
          </a:prstGeom>
          <a:solidFill>
            <a:srgbClr val="FFEDE7">
              <a:alpha val="7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395" name="Google Shape;395;p2"/>
          <p:cNvCxnSpPr/>
          <p:nvPr/>
        </p:nvCxnSpPr>
        <p:spPr>
          <a:xfrm>
            <a:off x="106344" y="0"/>
            <a:ext cx="0" cy="6858000"/>
          </a:xfrm>
          <a:prstGeom prst="straightConnector1">
            <a:avLst/>
          </a:prstGeom>
          <a:noFill/>
          <a:ln cap="flat" cmpd="sng" w="57150">
            <a:solidFill>
              <a:srgbClr val="FEC2AC">
                <a:alpha val="72550"/>
              </a:srgbClr>
            </a:solidFill>
            <a:prstDash val="solid"/>
            <a:round/>
            <a:headEnd len="sm" w="sm" type="none"/>
            <a:tailEnd len="sm" w="sm" type="none"/>
          </a:ln>
        </p:spPr>
      </p:cxnSp>
      <p:cxnSp>
        <p:nvCxnSpPr>
          <p:cNvPr id="396" name="Google Shape;396;p2"/>
          <p:cNvCxnSpPr/>
          <p:nvPr/>
        </p:nvCxnSpPr>
        <p:spPr>
          <a:xfrm>
            <a:off x="914400" y="0"/>
            <a:ext cx="0" cy="6858000"/>
          </a:xfrm>
          <a:prstGeom prst="straightConnector1">
            <a:avLst/>
          </a:prstGeom>
          <a:noFill/>
          <a:ln cap="flat" cmpd="sng" w="57150">
            <a:solidFill>
              <a:srgbClr val="FFEDE7">
                <a:alpha val="82350"/>
              </a:srgbClr>
            </a:solidFill>
            <a:prstDash val="solid"/>
            <a:round/>
            <a:headEnd len="sm" w="sm" type="none"/>
            <a:tailEnd len="sm" w="sm" type="none"/>
          </a:ln>
        </p:spPr>
      </p:cxnSp>
      <p:cxnSp>
        <p:nvCxnSpPr>
          <p:cNvPr id="397" name="Google Shape;397;p2"/>
          <p:cNvCxnSpPr/>
          <p:nvPr/>
        </p:nvCxnSpPr>
        <p:spPr>
          <a:xfrm>
            <a:off x="854112"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398" name="Google Shape;398;p2"/>
          <p:cNvCxnSpPr/>
          <p:nvPr/>
        </p:nvCxnSpPr>
        <p:spPr>
          <a:xfrm>
            <a:off x="1726640" y="0"/>
            <a:ext cx="0" cy="6858000"/>
          </a:xfrm>
          <a:prstGeom prst="straightConnector1">
            <a:avLst/>
          </a:prstGeom>
          <a:noFill/>
          <a:ln cap="flat" cmpd="sng" w="28575">
            <a:solidFill>
              <a:srgbClr val="FEC2AC">
                <a:alpha val="81570"/>
              </a:srgbClr>
            </a:solidFill>
            <a:prstDash val="solid"/>
            <a:round/>
            <a:headEnd len="sm" w="sm" type="none"/>
            <a:tailEnd len="sm" w="sm" type="none"/>
          </a:ln>
        </p:spPr>
      </p:cxnSp>
      <p:cxnSp>
        <p:nvCxnSpPr>
          <p:cNvPr id="399" name="Google Shape;399;p2"/>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cxnSp>
        <p:nvCxnSpPr>
          <p:cNvPr id="400" name="Google Shape;400;p2"/>
          <p:cNvCxnSpPr/>
          <p:nvPr/>
        </p:nvCxnSpPr>
        <p:spPr>
          <a:xfrm>
            <a:off x="9113856"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401" name="Google Shape;401;p2"/>
          <p:cNvSpPr/>
          <p:nvPr/>
        </p:nvSpPr>
        <p:spPr>
          <a:xfrm>
            <a:off x="1219200" y="0"/>
            <a:ext cx="76200" cy="6858000"/>
          </a:xfrm>
          <a:prstGeom prst="rect">
            <a:avLst/>
          </a:prstGeom>
          <a:solidFill>
            <a:srgbClr val="FEC2AC">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2" name="Google Shape;402;p2"/>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3" name="Google Shape;403;p2"/>
          <p:cNvSpPr/>
          <p:nvPr/>
        </p:nvSpPr>
        <p:spPr>
          <a:xfrm>
            <a:off x="1309632" y="4866752"/>
            <a:ext cx="641400" cy="641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4" name="Google Shape;404;p2"/>
          <p:cNvSpPr/>
          <p:nvPr/>
        </p:nvSpPr>
        <p:spPr>
          <a:xfrm>
            <a:off x="1091080" y="5500632"/>
            <a:ext cx="137100" cy="137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5" name="Google Shape;405;p2"/>
          <p:cNvSpPr/>
          <p:nvPr/>
        </p:nvSpPr>
        <p:spPr>
          <a:xfrm>
            <a:off x="1664208" y="5788152"/>
            <a:ext cx="274200" cy="274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6" name="Google Shape;406;p2"/>
          <p:cNvSpPr/>
          <p:nvPr/>
        </p:nvSpPr>
        <p:spPr>
          <a:xfrm>
            <a:off x="1905000" y="4495800"/>
            <a:ext cx="365700" cy="365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7" name="Google Shape;407;p2"/>
          <p:cNvSpPr txBox="1"/>
          <p:nvPr>
            <p:ph idx="12" type="sldNum"/>
          </p:nvPr>
        </p:nvSpPr>
        <p:spPr>
          <a:xfrm>
            <a:off x="1325544" y="4928702"/>
            <a:ext cx="609600" cy="517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89" name="Shape 489"/>
        <p:cNvGrpSpPr/>
        <p:nvPr/>
      </p:nvGrpSpPr>
      <p:grpSpPr>
        <a:xfrm>
          <a:off x="0" y="0"/>
          <a:ext cx="0" cy="0"/>
          <a:chOff x="0" y="0"/>
          <a:chExt cx="0" cy="0"/>
        </a:xfrm>
      </p:grpSpPr>
      <p:sp>
        <p:nvSpPr>
          <p:cNvPr id="490" name="Google Shape;490;p1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1" name="Google Shape;491;p11"/>
          <p:cNvSpPr txBox="1"/>
          <p:nvPr>
            <p:ph idx="1" type="body"/>
          </p:nvPr>
        </p:nvSpPr>
        <p:spPr>
          <a:xfrm rot="5400000">
            <a:off x="1754100" y="303300"/>
            <a:ext cx="4873800" cy="74676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92" name="Google Shape;492;p11"/>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3" name="Google Shape;493;p11"/>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4" name="Google Shape;494;p11"/>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95" name="Shape 495"/>
        <p:cNvGrpSpPr/>
        <p:nvPr/>
      </p:nvGrpSpPr>
      <p:grpSpPr>
        <a:xfrm>
          <a:off x="0" y="0"/>
          <a:ext cx="0" cy="0"/>
          <a:chOff x="0" y="0"/>
          <a:chExt cx="0" cy="0"/>
        </a:xfrm>
      </p:grpSpPr>
      <p:sp>
        <p:nvSpPr>
          <p:cNvPr id="496" name="Google Shape;496;p12"/>
          <p:cNvSpPr txBox="1"/>
          <p:nvPr>
            <p:ph type="title"/>
          </p:nvPr>
        </p:nvSpPr>
        <p:spPr>
          <a:xfrm rot="5400000">
            <a:off x="4541849" y="2362190"/>
            <a:ext cx="5851500" cy="16764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7" name="Google Shape;497;p12"/>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98" name="Google Shape;498;p12"/>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9" name="Google Shape;499;p12"/>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0" name="Google Shape;500;p12"/>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08" name="Shape 408"/>
        <p:cNvGrpSpPr/>
        <p:nvPr/>
      </p:nvGrpSpPr>
      <p:grpSpPr>
        <a:xfrm>
          <a:off x="0" y="0"/>
          <a:ext cx="0" cy="0"/>
          <a:chOff x="0" y="0"/>
          <a:chExt cx="0" cy="0"/>
        </a:xfrm>
      </p:grpSpPr>
      <p:sp>
        <p:nvSpPr>
          <p:cNvPr id="409" name="Google Shape;409;p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0" name="Google Shape;410;p3"/>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11" name="Google Shape;411;p3"/>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2" name="Google Shape;412;p3"/>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413" name="Google Shape;413;p3"/>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414" name="Shape 414"/>
        <p:cNvGrpSpPr/>
        <p:nvPr/>
      </p:nvGrpSpPr>
      <p:grpSpPr>
        <a:xfrm>
          <a:off x="0" y="0"/>
          <a:ext cx="0" cy="0"/>
          <a:chOff x="0" y="0"/>
          <a:chExt cx="0" cy="0"/>
        </a:xfrm>
      </p:grpSpPr>
      <p:sp>
        <p:nvSpPr>
          <p:cNvPr id="415" name="Google Shape;415;p4"/>
          <p:cNvSpPr txBox="1"/>
          <p:nvPr>
            <p:ph type="title"/>
          </p:nvPr>
        </p:nvSpPr>
        <p:spPr>
          <a:xfrm>
            <a:off x="2286000" y="2895600"/>
            <a:ext cx="6172200" cy="20535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lt2"/>
              </a:buClr>
              <a:buSzPts val="3000"/>
              <a:buFont typeface="Century Schoolbook"/>
              <a:buNone/>
              <a:defRPr b="1" sz="3000" cap="small"/>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6" name="Google Shape;416;p4"/>
          <p:cNvSpPr txBox="1"/>
          <p:nvPr>
            <p:ph idx="1" type="body"/>
          </p:nvPr>
        </p:nvSpPr>
        <p:spPr>
          <a:xfrm>
            <a:off x="2286000" y="5010150"/>
            <a:ext cx="6172200" cy="1371600"/>
          </a:xfrm>
          <a:prstGeom prst="rect">
            <a:avLst/>
          </a:prstGeom>
          <a:noFill/>
          <a:ln>
            <a:noFill/>
          </a:ln>
        </p:spPr>
        <p:txBody>
          <a:bodyPr anchorCtr="0" anchor="t" bIns="45700" lIns="91425" spcFirstLastPara="1" rIns="91425" wrap="square" tIns="45700"/>
          <a:lstStyle>
            <a:lvl1pPr indent="-228600" lvl="0" marL="457200" rtl="0" algn="l">
              <a:lnSpc>
                <a:spcPct val="100000"/>
              </a:lnSpc>
              <a:spcBef>
                <a:spcPts val="600"/>
              </a:spcBef>
              <a:spcAft>
                <a:spcPts val="0"/>
              </a:spcAft>
              <a:buSzPts val="1260"/>
              <a:buNone/>
              <a:defRPr b="1" sz="1800">
                <a:solidFill>
                  <a:schemeClr val="lt2"/>
                </a:solidFill>
              </a:defRPr>
            </a:lvl1pPr>
            <a:lvl2pPr indent="-228600" lvl="1" marL="914400" rtl="0" algn="l">
              <a:lnSpc>
                <a:spcPct val="100000"/>
              </a:lnSpc>
              <a:spcBef>
                <a:spcPts val="360"/>
              </a:spcBef>
              <a:spcAft>
                <a:spcPts val="0"/>
              </a:spcAft>
              <a:buSzPts val="1440"/>
              <a:buNone/>
              <a:defRPr sz="1800">
                <a:solidFill>
                  <a:schemeClr val="lt1"/>
                </a:solidFill>
              </a:defRPr>
            </a:lvl2pPr>
            <a:lvl3pPr indent="-228600" lvl="2" marL="1371600" rtl="0" algn="l">
              <a:lnSpc>
                <a:spcPct val="100000"/>
              </a:lnSpc>
              <a:spcBef>
                <a:spcPts val="320"/>
              </a:spcBef>
              <a:spcAft>
                <a:spcPts val="0"/>
              </a:spcAft>
              <a:buSzPts val="960"/>
              <a:buNone/>
              <a:defRPr sz="1600">
                <a:solidFill>
                  <a:schemeClr val="lt1"/>
                </a:solidFill>
              </a:defRPr>
            </a:lvl3pPr>
            <a:lvl4pPr indent="-228600" lvl="3" marL="1828800" rtl="0" algn="l">
              <a:lnSpc>
                <a:spcPct val="100000"/>
              </a:lnSpc>
              <a:spcBef>
                <a:spcPts val="280"/>
              </a:spcBef>
              <a:spcAft>
                <a:spcPts val="0"/>
              </a:spcAft>
              <a:buSzPts val="840"/>
              <a:buNone/>
              <a:defRPr sz="1400">
                <a:solidFill>
                  <a:schemeClr val="lt1"/>
                </a:solidFill>
              </a:defRPr>
            </a:lvl4pPr>
            <a:lvl5pPr indent="-228600" lvl="4" marL="2286000" rtl="0" algn="l">
              <a:lnSpc>
                <a:spcPct val="100000"/>
              </a:lnSpc>
              <a:spcBef>
                <a:spcPts val="280"/>
              </a:spcBef>
              <a:spcAft>
                <a:spcPts val="0"/>
              </a:spcAft>
              <a:buSzPts val="952"/>
              <a:buNone/>
              <a:defRPr sz="1400">
                <a:solidFill>
                  <a:schemeClr val="lt1"/>
                </a:solidFill>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17" name="Google Shape;417;p4"/>
          <p:cNvSpPr txBox="1"/>
          <p:nvPr>
            <p:ph idx="10" type="dt"/>
          </p:nvPr>
        </p:nvSpPr>
        <p:spPr>
          <a:xfrm rot="5400000">
            <a:off x="7763256" y="1170432"/>
            <a:ext cx="2286000" cy="381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8" name="Google Shape;418;p4"/>
          <p:cNvSpPr txBox="1"/>
          <p:nvPr>
            <p:ph idx="11" type="ftr"/>
          </p:nvPr>
        </p:nvSpPr>
        <p:spPr>
          <a:xfrm rot="5400000">
            <a:off x="7077480" y="4178832"/>
            <a:ext cx="3657600" cy="3840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9" name="Google Shape;419;p4"/>
          <p:cNvSpPr/>
          <p:nvPr/>
        </p:nvSpPr>
        <p:spPr>
          <a:xfrm>
            <a:off x="381000" y="0"/>
            <a:ext cx="609600" cy="6858000"/>
          </a:xfrm>
          <a:prstGeom prst="rect">
            <a:avLst/>
          </a:prstGeom>
          <a:solidFill>
            <a:srgbClr val="FEC2AC">
              <a:alpha val="533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0" name="Google Shape;420;p4"/>
          <p:cNvSpPr/>
          <p:nvPr/>
        </p:nvSpPr>
        <p:spPr>
          <a:xfrm>
            <a:off x="276336" y="0"/>
            <a:ext cx="104700" cy="6858000"/>
          </a:xfrm>
          <a:prstGeom prst="rect">
            <a:avLst/>
          </a:prstGeom>
          <a:solidFill>
            <a:srgbClr val="FFD8CC">
              <a:alpha val="352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1" name="Google Shape;421;p4"/>
          <p:cNvSpPr/>
          <p:nvPr/>
        </p:nvSpPr>
        <p:spPr>
          <a:xfrm>
            <a:off x="990600" y="0"/>
            <a:ext cx="181800" cy="6858000"/>
          </a:xfrm>
          <a:prstGeom prst="rect">
            <a:avLst/>
          </a:prstGeom>
          <a:solidFill>
            <a:srgbClr val="FFD8CC">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2" name="Google Shape;422;p4"/>
          <p:cNvSpPr/>
          <p:nvPr/>
        </p:nvSpPr>
        <p:spPr>
          <a:xfrm>
            <a:off x="1141320" y="0"/>
            <a:ext cx="230400" cy="6858000"/>
          </a:xfrm>
          <a:prstGeom prst="rect">
            <a:avLst/>
          </a:prstGeom>
          <a:solidFill>
            <a:srgbClr val="FFEDE7">
              <a:alpha val="7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423" name="Google Shape;423;p4"/>
          <p:cNvCxnSpPr/>
          <p:nvPr/>
        </p:nvCxnSpPr>
        <p:spPr>
          <a:xfrm>
            <a:off x="106344" y="0"/>
            <a:ext cx="0" cy="6858000"/>
          </a:xfrm>
          <a:prstGeom prst="straightConnector1">
            <a:avLst/>
          </a:prstGeom>
          <a:noFill/>
          <a:ln cap="flat" cmpd="sng" w="57150">
            <a:solidFill>
              <a:srgbClr val="FEC2AC">
                <a:alpha val="72550"/>
              </a:srgbClr>
            </a:solidFill>
            <a:prstDash val="solid"/>
            <a:round/>
            <a:headEnd len="sm" w="sm" type="none"/>
            <a:tailEnd len="sm" w="sm" type="none"/>
          </a:ln>
        </p:spPr>
      </p:cxnSp>
      <p:cxnSp>
        <p:nvCxnSpPr>
          <p:cNvPr id="424" name="Google Shape;424;p4"/>
          <p:cNvCxnSpPr/>
          <p:nvPr/>
        </p:nvCxnSpPr>
        <p:spPr>
          <a:xfrm>
            <a:off x="914400" y="0"/>
            <a:ext cx="0" cy="6858000"/>
          </a:xfrm>
          <a:prstGeom prst="straightConnector1">
            <a:avLst/>
          </a:prstGeom>
          <a:noFill/>
          <a:ln cap="flat" cmpd="sng" w="57150">
            <a:solidFill>
              <a:srgbClr val="FFEDE7">
                <a:alpha val="82350"/>
              </a:srgbClr>
            </a:solidFill>
            <a:prstDash val="solid"/>
            <a:round/>
            <a:headEnd len="sm" w="sm" type="none"/>
            <a:tailEnd len="sm" w="sm" type="none"/>
          </a:ln>
        </p:spPr>
      </p:cxnSp>
      <p:cxnSp>
        <p:nvCxnSpPr>
          <p:cNvPr id="425" name="Google Shape;425;p4"/>
          <p:cNvCxnSpPr/>
          <p:nvPr/>
        </p:nvCxnSpPr>
        <p:spPr>
          <a:xfrm>
            <a:off x="854112"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426" name="Google Shape;426;p4"/>
          <p:cNvCxnSpPr/>
          <p:nvPr/>
        </p:nvCxnSpPr>
        <p:spPr>
          <a:xfrm>
            <a:off x="1726640" y="0"/>
            <a:ext cx="0" cy="6858000"/>
          </a:xfrm>
          <a:prstGeom prst="straightConnector1">
            <a:avLst/>
          </a:prstGeom>
          <a:noFill/>
          <a:ln cap="flat" cmpd="sng" w="28575">
            <a:solidFill>
              <a:srgbClr val="FEC2AC">
                <a:alpha val="81570"/>
              </a:srgbClr>
            </a:solidFill>
            <a:prstDash val="solid"/>
            <a:round/>
            <a:headEnd len="sm" w="sm" type="none"/>
            <a:tailEnd len="sm" w="sm" type="none"/>
          </a:ln>
        </p:spPr>
      </p:cxnSp>
      <p:cxnSp>
        <p:nvCxnSpPr>
          <p:cNvPr id="427" name="Google Shape;427;p4"/>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sp>
        <p:nvSpPr>
          <p:cNvPr id="428" name="Google Shape;428;p4"/>
          <p:cNvSpPr/>
          <p:nvPr/>
        </p:nvSpPr>
        <p:spPr>
          <a:xfrm>
            <a:off x="1219200" y="0"/>
            <a:ext cx="76200" cy="6858000"/>
          </a:xfrm>
          <a:prstGeom prst="rect">
            <a:avLst/>
          </a:prstGeom>
          <a:solidFill>
            <a:srgbClr val="FEC2AC">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9" name="Google Shape;429;p4"/>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30" name="Google Shape;430;p4"/>
          <p:cNvSpPr/>
          <p:nvPr/>
        </p:nvSpPr>
        <p:spPr>
          <a:xfrm>
            <a:off x="1324704" y="4866752"/>
            <a:ext cx="641400" cy="641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31" name="Google Shape;431;p4"/>
          <p:cNvSpPr/>
          <p:nvPr/>
        </p:nvSpPr>
        <p:spPr>
          <a:xfrm>
            <a:off x="1091080" y="5500632"/>
            <a:ext cx="137100" cy="137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32" name="Google Shape;432;p4"/>
          <p:cNvSpPr/>
          <p:nvPr/>
        </p:nvSpPr>
        <p:spPr>
          <a:xfrm>
            <a:off x="1664208" y="5791200"/>
            <a:ext cx="274200" cy="274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33" name="Google Shape;433;p4"/>
          <p:cNvSpPr/>
          <p:nvPr/>
        </p:nvSpPr>
        <p:spPr>
          <a:xfrm>
            <a:off x="1879040" y="4479888"/>
            <a:ext cx="365700" cy="365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434" name="Google Shape;434;p4"/>
          <p:cNvCxnSpPr/>
          <p:nvPr/>
        </p:nvCxnSpPr>
        <p:spPr>
          <a:xfrm>
            <a:off x="9097944"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435" name="Google Shape;435;p4"/>
          <p:cNvSpPr txBox="1"/>
          <p:nvPr>
            <p:ph idx="12" type="sldNum"/>
          </p:nvPr>
        </p:nvSpPr>
        <p:spPr>
          <a:xfrm>
            <a:off x="1340616" y="4928702"/>
            <a:ext cx="609600" cy="517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36" name="Shape 436"/>
        <p:cNvGrpSpPr/>
        <p:nvPr/>
      </p:nvGrpSpPr>
      <p:grpSpPr>
        <a:xfrm>
          <a:off x="0" y="0"/>
          <a:ext cx="0" cy="0"/>
          <a:chOff x="0" y="0"/>
          <a:chExt cx="0" cy="0"/>
        </a:xfrm>
      </p:grpSpPr>
      <p:sp>
        <p:nvSpPr>
          <p:cNvPr id="437" name="Google Shape;437;p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8" name="Google Shape;438;p5"/>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9" name="Google Shape;439;p5"/>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0" name="Google Shape;440;p5"/>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441" name="Google Shape;441;p5"/>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42" name="Google Shape;442;p5"/>
          <p:cNvSpPr txBox="1"/>
          <p:nvPr>
            <p:ph idx="2" type="body"/>
          </p:nvPr>
        </p:nvSpPr>
        <p:spPr>
          <a:xfrm>
            <a:off x="4270248" y="1600200"/>
            <a:ext cx="3657600" cy="45720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3" name="Shape 443"/>
        <p:cNvGrpSpPr/>
        <p:nvPr/>
      </p:nvGrpSpPr>
      <p:grpSpPr>
        <a:xfrm>
          <a:off x="0" y="0"/>
          <a:ext cx="0" cy="0"/>
          <a:chOff x="0" y="0"/>
          <a:chExt cx="0" cy="0"/>
        </a:xfrm>
      </p:grpSpPr>
      <p:sp>
        <p:nvSpPr>
          <p:cNvPr id="444" name="Google Shape;444;p6"/>
          <p:cNvSpPr txBox="1"/>
          <p:nvPr>
            <p:ph type="title"/>
          </p:nvPr>
        </p:nvSpPr>
        <p:spPr>
          <a:xfrm>
            <a:off x="457200" y="273050"/>
            <a:ext cx="7543800" cy="11430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3000"/>
              <a:buFont typeface="Century Schoolbook"/>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5" name="Google Shape;445;p6"/>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6" name="Google Shape;446;p6"/>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7" name="Google Shape;447;p6"/>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448" name="Google Shape;448;p6"/>
          <p:cNvSpPr txBox="1"/>
          <p:nvPr>
            <p:ph idx="1" type="body"/>
          </p:nvPr>
        </p:nvSpPr>
        <p:spPr>
          <a:xfrm>
            <a:off x="457200" y="2362200"/>
            <a:ext cx="3657600" cy="38862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49" name="Google Shape;449;p6"/>
          <p:cNvSpPr txBox="1"/>
          <p:nvPr>
            <p:ph idx="2" type="body"/>
          </p:nvPr>
        </p:nvSpPr>
        <p:spPr>
          <a:xfrm>
            <a:off x="4371975" y="2362200"/>
            <a:ext cx="3657600" cy="38862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50" name="Google Shape;450;p6"/>
          <p:cNvSpPr/>
          <p:nvPr>
            <p:ph idx="3" type="body"/>
          </p:nvPr>
        </p:nvSpPr>
        <p:spPr>
          <a:xfrm>
            <a:off x="457200" y="1569720"/>
            <a:ext cx="3657600" cy="658500"/>
          </a:xfrm>
          <a:prstGeom prst="roundRect">
            <a:avLst>
              <a:gd fmla="val 16667" name="adj"/>
            </a:avLst>
          </a:prstGeom>
          <a:solidFill>
            <a:schemeClr val="accent1"/>
          </a:solidFill>
          <a:ln>
            <a:noFill/>
          </a:ln>
        </p:spPr>
        <p:txBody>
          <a:bodyPr anchorCtr="0" anchor="ctr" bIns="45700" lIns="91425" spcFirstLastPara="1" rIns="91425" wrap="square" tIns="45700"/>
          <a:lstStyle>
            <a:lvl1pPr indent="-228600" lvl="0" marL="457200" rtl="0" algn="l">
              <a:lnSpc>
                <a:spcPct val="100000"/>
              </a:lnSpc>
              <a:spcBef>
                <a:spcPts val="600"/>
              </a:spcBef>
              <a:spcAft>
                <a:spcPts val="0"/>
              </a:spcAft>
              <a:buSzPts val="1400"/>
              <a:buFont typeface="Century Schoolbook"/>
              <a:buNone/>
              <a:defRPr b="1" sz="2000">
                <a:solidFill>
                  <a:srgbClr val="FFFFFF"/>
                </a:solidFill>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51" name="Google Shape;451;p6"/>
          <p:cNvSpPr/>
          <p:nvPr>
            <p:ph idx="4" type="body"/>
          </p:nvPr>
        </p:nvSpPr>
        <p:spPr>
          <a:xfrm>
            <a:off x="4343400" y="1569720"/>
            <a:ext cx="3657600" cy="658500"/>
          </a:xfrm>
          <a:prstGeom prst="roundRect">
            <a:avLst>
              <a:gd fmla="val 16667" name="adj"/>
            </a:avLst>
          </a:prstGeom>
          <a:solidFill>
            <a:schemeClr val="accent1"/>
          </a:solidFill>
          <a:ln>
            <a:noFill/>
          </a:ln>
        </p:spPr>
        <p:txBody>
          <a:bodyPr anchorCtr="0" anchor="ctr" bIns="45700" lIns="91425" spcFirstLastPara="1" rIns="91425" wrap="square" tIns="45700"/>
          <a:lstStyle>
            <a:lvl1pPr indent="-228600" lvl="0" marL="457200" rtl="0" algn="l">
              <a:lnSpc>
                <a:spcPct val="100000"/>
              </a:lnSpc>
              <a:spcBef>
                <a:spcPts val="600"/>
              </a:spcBef>
              <a:spcAft>
                <a:spcPts val="0"/>
              </a:spcAft>
              <a:buSzPts val="1400"/>
              <a:buFont typeface="Century Schoolbook"/>
              <a:buNone/>
              <a:defRPr b="1" sz="2000">
                <a:solidFill>
                  <a:srgbClr val="FFFFFF"/>
                </a:solidFill>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2" name="Shape 452"/>
        <p:cNvGrpSpPr/>
        <p:nvPr/>
      </p:nvGrpSpPr>
      <p:grpSpPr>
        <a:xfrm>
          <a:off x="0" y="0"/>
          <a:ext cx="0" cy="0"/>
          <a:chOff x="0" y="0"/>
          <a:chExt cx="0" cy="0"/>
        </a:xfrm>
      </p:grpSpPr>
      <p:sp>
        <p:nvSpPr>
          <p:cNvPr id="453" name="Google Shape;453;p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4" name="Google Shape;454;p7"/>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5" name="Google Shape;455;p7"/>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456" name="Google Shape;456;p7"/>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7" name="Shape 457"/>
        <p:cNvGrpSpPr/>
        <p:nvPr/>
      </p:nvGrpSpPr>
      <p:grpSpPr>
        <a:xfrm>
          <a:off x="0" y="0"/>
          <a:ext cx="0" cy="0"/>
          <a:chOff x="0" y="0"/>
          <a:chExt cx="0" cy="0"/>
        </a:xfrm>
      </p:grpSpPr>
      <p:sp>
        <p:nvSpPr>
          <p:cNvPr id="458" name="Google Shape;458;p8"/>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9" name="Google Shape;459;p8"/>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0" name="Google Shape;460;p8"/>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solidFill>
          <a:schemeClr val="lt1"/>
        </a:solidFill>
      </p:bgPr>
    </p:bg>
    <p:spTree>
      <p:nvGrpSpPr>
        <p:cNvPr id="461" name="Shape 461"/>
        <p:cNvGrpSpPr/>
        <p:nvPr/>
      </p:nvGrpSpPr>
      <p:grpSpPr>
        <a:xfrm>
          <a:off x="0" y="0"/>
          <a:ext cx="0" cy="0"/>
          <a:chOff x="0" y="0"/>
          <a:chExt cx="0" cy="0"/>
        </a:xfrm>
      </p:grpSpPr>
      <p:cxnSp>
        <p:nvCxnSpPr>
          <p:cNvPr id="462" name="Google Shape;462;p9"/>
          <p:cNvCxnSpPr/>
          <p:nvPr/>
        </p:nvCxnSpPr>
        <p:spPr>
          <a:xfrm>
            <a:off x="8763000" y="0"/>
            <a:ext cx="0" cy="6858000"/>
          </a:xfrm>
          <a:prstGeom prst="straightConnector1">
            <a:avLst/>
          </a:prstGeom>
          <a:noFill/>
          <a:ln cap="flat" cmpd="sng" w="38100">
            <a:solidFill>
              <a:srgbClr val="FEC2AC">
                <a:alpha val="92550"/>
              </a:srgbClr>
            </a:solidFill>
            <a:prstDash val="solid"/>
            <a:round/>
            <a:headEnd len="sm" w="sm" type="none"/>
            <a:tailEnd len="sm" w="sm" type="none"/>
          </a:ln>
        </p:spPr>
      </p:cxnSp>
      <p:sp>
        <p:nvSpPr>
          <p:cNvPr id="463" name="Google Shape;463;p9"/>
          <p:cNvSpPr txBox="1"/>
          <p:nvPr>
            <p:ph type="title"/>
          </p:nvPr>
        </p:nvSpPr>
        <p:spPr>
          <a:xfrm rot="5400000">
            <a:off x="3371880" y="3200370"/>
            <a:ext cx="6309300" cy="4572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2000"/>
              <a:buFont typeface="Century Schoolbook"/>
              <a:buNone/>
              <a:defRPr b="1" sz="2000" cap="small"/>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4" name="Google Shape;464;p9"/>
          <p:cNvSpPr txBox="1"/>
          <p:nvPr>
            <p:ph idx="1" type="body"/>
          </p:nvPr>
        </p:nvSpPr>
        <p:spPr>
          <a:xfrm>
            <a:off x="6812280" y="274320"/>
            <a:ext cx="1527000" cy="4983600"/>
          </a:xfrm>
          <a:prstGeom prst="rect">
            <a:avLst/>
          </a:prstGeom>
          <a:noFill/>
          <a:ln>
            <a:noFill/>
          </a:ln>
        </p:spPr>
        <p:txBody>
          <a:bodyPr anchorCtr="0" anchor="t" bIns="45700" lIns="91425" spcFirstLastPara="1" rIns="91425" wrap="square" tIns="45700"/>
          <a:lstStyle>
            <a:lvl1pPr indent="-228600" lvl="0" marL="457200" rtl="0" algn="l">
              <a:lnSpc>
                <a:spcPct val="100000"/>
              </a:lnSpc>
              <a:spcBef>
                <a:spcPts val="400"/>
              </a:spcBef>
              <a:spcAft>
                <a:spcPts val="0"/>
              </a:spcAft>
              <a:buSzPts val="840"/>
              <a:buNone/>
              <a:defRPr sz="1200"/>
            </a:lvl1pPr>
            <a:lvl2pPr indent="-228600" lvl="1" marL="914400" rtl="0" algn="l">
              <a:lnSpc>
                <a:spcPct val="100000"/>
              </a:lnSpc>
              <a:spcBef>
                <a:spcPts val="1000"/>
              </a:spcBef>
              <a:spcAft>
                <a:spcPts val="0"/>
              </a:spcAft>
              <a:buSzPts val="960"/>
              <a:buNone/>
              <a:defRPr sz="1200"/>
            </a:lvl2pPr>
            <a:lvl3pPr indent="-228600" lvl="2" marL="1371600" rtl="0" algn="l">
              <a:lnSpc>
                <a:spcPct val="100000"/>
              </a:lnSpc>
              <a:spcBef>
                <a:spcPts val="200"/>
              </a:spcBef>
              <a:spcAft>
                <a:spcPts val="0"/>
              </a:spcAft>
              <a:buSzPts val="600"/>
              <a:buNone/>
              <a:defRPr sz="1000"/>
            </a:lvl3pPr>
            <a:lvl4pPr indent="-228600" lvl="3" marL="1828800" rtl="0" algn="l">
              <a:lnSpc>
                <a:spcPct val="100000"/>
              </a:lnSpc>
              <a:spcBef>
                <a:spcPts val="180"/>
              </a:spcBef>
              <a:spcAft>
                <a:spcPts val="0"/>
              </a:spcAft>
              <a:buSzPts val="540"/>
              <a:buNone/>
              <a:defRPr sz="900"/>
            </a:lvl4pPr>
            <a:lvl5pPr indent="-228600" lvl="4" marL="2286000" rtl="0" algn="l">
              <a:lnSpc>
                <a:spcPct val="100000"/>
              </a:lnSpc>
              <a:spcBef>
                <a:spcPts val="180"/>
              </a:spcBef>
              <a:spcAft>
                <a:spcPts val="0"/>
              </a:spcAft>
              <a:buSzPts val="612"/>
              <a:buNone/>
              <a:defRPr sz="900"/>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cxnSp>
        <p:nvCxnSpPr>
          <p:cNvPr id="465" name="Google Shape;465;p9"/>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466" name="Google Shape;466;p9"/>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cxnSp>
        <p:nvCxnSpPr>
          <p:cNvPr id="467" name="Google Shape;467;p9"/>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468" name="Google Shape;468;p9"/>
          <p:cNvSpPr/>
          <p:nvPr/>
        </p:nvSpPr>
        <p:spPr>
          <a:xfrm>
            <a:off x="8839200" y="0"/>
            <a:ext cx="304800" cy="6858000"/>
          </a:xfrm>
          <a:prstGeom prst="rect">
            <a:avLst/>
          </a:prstGeom>
          <a:solidFill>
            <a:srgbClr val="FEC2AC">
              <a:alpha val="862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469" name="Google Shape;469;p9"/>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470" name="Google Shape;470;p9"/>
          <p:cNvSpPr/>
          <p:nvPr/>
        </p:nvSpPr>
        <p:spPr>
          <a:xfrm>
            <a:off x="8156448" y="5715000"/>
            <a:ext cx="548700" cy="548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71" name="Google Shape;471;p9"/>
          <p:cNvSpPr txBox="1"/>
          <p:nvPr>
            <p:ph idx="2" type="body"/>
          </p:nvPr>
        </p:nvSpPr>
        <p:spPr>
          <a:xfrm>
            <a:off x="304800" y="274320"/>
            <a:ext cx="5638800" cy="6327600"/>
          </a:xfrm>
          <a:prstGeom prst="rect">
            <a:avLst/>
          </a:prstGeom>
          <a:noFill/>
          <a:ln>
            <a:noFill/>
          </a:ln>
        </p:spPr>
        <p:txBody>
          <a:bodyPr anchorCtr="0" anchor="t" bIns="45700" lIns="91425" spcFirstLastPara="1" rIns="91425" wrap="square" tIns="45700"/>
          <a:lstStyle>
            <a:lvl1pPr indent="-308610" lvl="0" marL="457200" rtl="0" algn="l">
              <a:lnSpc>
                <a:spcPct val="100000"/>
              </a:lnSpc>
              <a:spcBef>
                <a:spcPts val="600"/>
              </a:spcBef>
              <a:spcAft>
                <a:spcPts val="0"/>
              </a:spcAft>
              <a:buSzPts val="1260"/>
              <a:buChar char="?"/>
              <a:defRPr/>
            </a:lvl1pPr>
            <a:lvl2pPr indent="-320040" lvl="1" marL="914400" rtl="0" algn="l">
              <a:lnSpc>
                <a:spcPct val="100000"/>
              </a:lnSpc>
              <a:spcBef>
                <a:spcPts val="360"/>
              </a:spcBef>
              <a:spcAft>
                <a:spcPts val="0"/>
              </a:spcAft>
              <a:buSzPts val="1440"/>
              <a:buChar char="⚫"/>
              <a:defRPr/>
            </a:lvl2pPr>
            <a:lvl3pPr indent="-297180" lvl="2" marL="1371600" rtl="0" algn="l">
              <a:lnSpc>
                <a:spcPct val="100000"/>
              </a:lnSpc>
              <a:spcBef>
                <a:spcPts val="360"/>
              </a:spcBef>
              <a:spcAft>
                <a:spcPts val="0"/>
              </a:spcAft>
              <a:buSzPts val="1080"/>
              <a:buChar char="?"/>
              <a:defRPr/>
            </a:lvl3pPr>
            <a:lvl4pPr indent="-297180" lvl="3" marL="1828800" rtl="0" algn="l">
              <a:lnSpc>
                <a:spcPct val="100000"/>
              </a:lnSpc>
              <a:spcBef>
                <a:spcPts val="360"/>
              </a:spcBef>
              <a:spcAft>
                <a:spcPts val="0"/>
              </a:spcAft>
              <a:buSzPts val="1080"/>
              <a:buChar char="?"/>
              <a:defRPr/>
            </a:lvl4pPr>
            <a:lvl5pPr indent="-306323" lvl="4" marL="2286000" rtl="0" algn="l">
              <a:lnSpc>
                <a:spcPct val="100000"/>
              </a:lnSpc>
              <a:spcBef>
                <a:spcPts val="360"/>
              </a:spcBef>
              <a:spcAft>
                <a:spcPts val="0"/>
              </a:spcAft>
              <a:buSzPts val="1224"/>
              <a:buChar char="⚫"/>
              <a:defRPr/>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72" name="Google Shape;472;p9"/>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3" name="Google Shape;473;p9"/>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474" name="Google Shape;474;p9"/>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475" name="Shape 475"/>
        <p:cNvGrpSpPr/>
        <p:nvPr/>
      </p:nvGrpSpPr>
      <p:grpSpPr>
        <a:xfrm>
          <a:off x="0" y="0"/>
          <a:ext cx="0" cy="0"/>
          <a:chOff x="0" y="0"/>
          <a:chExt cx="0" cy="0"/>
        </a:xfrm>
      </p:grpSpPr>
      <p:cxnSp>
        <p:nvCxnSpPr>
          <p:cNvPr id="476" name="Google Shape;476;p10"/>
          <p:cNvCxnSpPr/>
          <p:nvPr/>
        </p:nvCxnSpPr>
        <p:spPr>
          <a:xfrm>
            <a:off x="8763000" y="0"/>
            <a:ext cx="0" cy="6858000"/>
          </a:xfrm>
          <a:prstGeom prst="straightConnector1">
            <a:avLst/>
          </a:prstGeom>
          <a:noFill/>
          <a:ln cap="flat" cmpd="sng" w="38100">
            <a:solidFill>
              <a:srgbClr val="FEC2AC"/>
            </a:solidFill>
            <a:prstDash val="solid"/>
            <a:round/>
            <a:headEnd len="sm" w="sm" type="none"/>
            <a:tailEnd len="sm" w="sm" type="none"/>
          </a:ln>
        </p:spPr>
      </p:cxnSp>
      <p:sp>
        <p:nvSpPr>
          <p:cNvPr id="477" name="Google Shape;477;p10"/>
          <p:cNvSpPr/>
          <p:nvPr/>
        </p:nvSpPr>
        <p:spPr>
          <a:xfrm>
            <a:off x="8156448" y="5715000"/>
            <a:ext cx="548700" cy="548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78" name="Google Shape;478;p10"/>
          <p:cNvSpPr txBox="1"/>
          <p:nvPr>
            <p:ph type="title"/>
          </p:nvPr>
        </p:nvSpPr>
        <p:spPr>
          <a:xfrm rot="5400000">
            <a:off x="3350163" y="3200370"/>
            <a:ext cx="6309300" cy="457200"/>
          </a:xfrm>
          <a:prstGeom prst="rect">
            <a:avLst/>
          </a:prstGeom>
          <a:noFill/>
          <a:ln>
            <a:noFill/>
          </a:ln>
        </p:spPr>
        <p:txBody>
          <a:bodyPr anchorCtr="0" anchor="b" bIns="45700" lIns="91425" spcFirstLastPara="1" rIns="91425" wrap="square" tIns="45700"/>
          <a:lstStyle>
            <a:lvl1pPr lvl="0" rtl="0" algn="l">
              <a:lnSpc>
                <a:spcPct val="100000"/>
              </a:lnSpc>
              <a:spcBef>
                <a:spcPts val="0"/>
              </a:spcBef>
              <a:spcAft>
                <a:spcPts val="0"/>
              </a:spcAft>
              <a:buClr>
                <a:schemeClr val="dk2"/>
              </a:buClr>
              <a:buSzPts val="2000"/>
              <a:buFont typeface="Century Schoolbook"/>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9" name="Google Shape;479;p10"/>
          <p:cNvSpPr/>
          <p:nvPr>
            <p:ph idx="2" type="pic"/>
          </p:nvPr>
        </p:nvSpPr>
        <p:spPr>
          <a:xfrm>
            <a:off x="0" y="0"/>
            <a:ext cx="6172200" cy="6858000"/>
          </a:xfrm>
          <a:prstGeom prst="rect">
            <a:avLst/>
          </a:prstGeom>
          <a:solidFill>
            <a:schemeClr val="lt2"/>
          </a:solidFill>
          <a:ln>
            <a:noFill/>
          </a:ln>
        </p:spPr>
        <p:txBody>
          <a:bodyPr anchorCtr="0" anchor="t" bIns="45700" lIns="91425" spcFirstLastPara="1" rIns="91425" wrap="square" tIns="45700"/>
          <a:lstStyle>
            <a:lvl1pPr lvl="0" marR="0" rtl="0" algn="l">
              <a:lnSpc>
                <a:spcPct val="100000"/>
              </a:lnSpc>
              <a:spcBef>
                <a:spcPts val="600"/>
              </a:spcBef>
              <a:spcAft>
                <a:spcPts val="0"/>
              </a:spcAft>
              <a:buClr>
                <a:schemeClr val="accent1"/>
              </a:buClr>
              <a:buSzPts val="2240"/>
              <a:buFont typeface="Noto Sans Symbols"/>
              <a:buNone/>
              <a:defRPr b="0" i="0" sz="3200" u="none" cap="none" strike="noStrike">
                <a:solidFill>
                  <a:schemeClr val="dk1"/>
                </a:solidFill>
                <a:latin typeface="Century Schoolbook"/>
                <a:ea typeface="Century Schoolbook"/>
                <a:cs typeface="Century Schoolbook"/>
                <a:sym typeface="Century Schoolbook"/>
              </a:defRPr>
            </a:lvl1pPr>
            <a:lvl2pPr lvl="1" marR="0" rtl="0" algn="l">
              <a:lnSpc>
                <a:spcPct val="100000"/>
              </a:lnSpc>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lvl="2" marR="0" rtl="0" algn="l">
              <a:lnSpc>
                <a:spcPct val="100000"/>
              </a:lnSpc>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lvl="3" marR="0" rtl="0" algn="l">
              <a:lnSpc>
                <a:spcPct val="100000"/>
              </a:lnSpc>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lvl="4" marR="0" rtl="0" algn="l">
              <a:lnSpc>
                <a:spcPct val="100000"/>
              </a:lnSpc>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lvl="5" marR="0" rtl="0" algn="l">
              <a:lnSpc>
                <a:spcPct val="100000"/>
              </a:lnSpc>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lvl="6" marR="0" rtl="0" algn="l">
              <a:lnSpc>
                <a:spcPct val="100000"/>
              </a:lnSpc>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lvl="7" marR="0" rtl="0" algn="l">
              <a:lnSpc>
                <a:spcPct val="100000"/>
              </a:lnSpc>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lvl="8" marR="0" rtl="0" algn="l">
              <a:lnSpc>
                <a:spcPct val="100000"/>
              </a:lnSpc>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480" name="Google Shape;480;p10"/>
          <p:cNvSpPr txBox="1"/>
          <p:nvPr>
            <p:ph idx="1" type="body"/>
          </p:nvPr>
        </p:nvSpPr>
        <p:spPr>
          <a:xfrm>
            <a:off x="6765798" y="264795"/>
            <a:ext cx="1524000" cy="4956000"/>
          </a:xfrm>
          <a:prstGeom prst="rect">
            <a:avLst/>
          </a:prstGeom>
          <a:noFill/>
          <a:ln>
            <a:noFill/>
          </a:ln>
        </p:spPr>
        <p:txBody>
          <a:bodyPr anchorCtr="0" anchor="t" bIns="45700" lIns="91425" spcFirstLastPara="1" rIns="91425" wrap="square" tIns="45700"/>
          <a:lstStyle>
            <a:lvl1pPr indent="-228600" lvl="0" marL="457200" rtl="0" algn="l">
              <a:lnSpc>
                <a:spcPct val="100000"/>
              </a:lnSpc>
              <a:spcBef>
                <a:spcPts val="100"/>
              </a:spcBef>
              <a:spcAft>
                <a:spcPts val="0"/>
              </a:spcAft>
              <a:buSzPts val="840"/>
              <a:buFont typeface="Century Schoolbook"/>
              <a:buNone/>
              <a:defRPr sz="1200"/>
            </a:lvl1pPr>
            <a:lvl2pPr indent="-289560" lvl="1" marL="914400" rtl="0" algn="l">
              <a:lnSpc>
                <a:spcPct val="100000"/>
              </a:lnSpc>
              <a:spcBef>
                <a:spcPts val="400"/>
              </a:spcBef>
              <a:spcAft>
                <a:spcPts val="0"/>
              </a:spcAft>
              <a:buSzPts val="960"/>
              <a:buChar char="⚫"/>
              <a:defRPr sz="1200"/>
            </a:lvl2pPr>
            <a:lvl3pPr indent="-266700" lvl="2" marL="1371600" rtl="0" algn="l">
              <a:lnSpc>
                <a:spcPct val="100000"/>
              </a:lnSpc>
              <a:spcBef>
                <a:spcPts val="200"/>
              </a:spcBef>
              <a:spcAft>
                <a:spcPts val="0"/>
              </a:spcAft>
              <a:buSzPts val="600"/>
              <a:buChar char="?"/>
              <a:defRPr sz="1000"/>
            </a:lvl3pPr>
            <a:lvl4pPr indent="-262889" lvl="3" marL="1828800" rtl="0" algn="l">
              <a:lnSpc>
                <a:spcPct val="100000"/>
              </a:lnSpc>
              <a:spcBef>
                <a:spcPts val="180"/>
              </a:spcBef>
              <a:spcAft>
                <a:spcPts val="0"/>
              </a:spcAft>
              <a:buSzPts val="540"/>
              <a:buChar char="?"/>
              <a:defRPr sz="900"/>
            </a:lvl4pPr>
            <a:lvl5pPr indent="-267461" lvl="4" marL="2286000" rtl="0" algn="l">
              <a:lnSpc>
                <a:spcPct val="100000"/>
              </a:lnSpc>
              <a:spcBef>
                <a:spcPts val="180"/>
              </a:spcBef>
              <a:spcAft>
                <a:spcPts val="0"/>
              </a:spcAft>
              <a:buSzPts val="612"/>
              <a:buChar char="⚫"/>
              <a:defRPr sz="900"/>
            </a:lvl5pPr>
            <a:lvl6pPr indent="-342900" lvl="5" marL="2743200" rtl="0" algn="l">
              <a:lnSpc>
                <a:spcPct val="100000"/>
              </a:lnSpc>
              <a:spcBef>
                <a:spcPts val="360"/>
              </a:spcBef>
              <a:spcAft>
                <a:spcPts val="0"/>
              </a:spcAft>
              <a:buSzPts val="1800"/>
              <a:buChar char="•"/>
              <a:defRPr/>
            </a:lvl6pPr>
            <a:lvl7pPr indent="-297179" lvl="6" marL="3200400" rtl="0" algn="l">
              <a:lnSpc>
                <a:spcPct val="100000"/>
              </a:lnSpc>
              <a:spcBef>
                <a:spcPts val="360"/>
              </a:spcBef>
              <a:spcAft>
                <a:spcPts val="0"/>
              </a:spcAft>
              <a:buSzPts val="108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cxnSp>
        <p:nvCxnSpPr>
          <p:cNvPr id="481" name="Google Shape;481;p10"/>
          <p:cNvCxnSpPr/>
          <p:nvPr/>
        </p:nvCxnSpPr>
        <p:spPr>
          <a:xfrm>
            <a:off x="8991600" y="0"/>
            <a:ext cx="0" cy="6858000"/>
          </a:xfrm>
          <a:prstGeom prst="straightConnector1">
            <a:avLst/>
          </a:prstGeom>
          <a:noFill/>
          <a:ln cap="flat" cmpd="sng" w="9525">
            <a:solidFill>
              <a:schemeClr val="dk1"/>
            </a:solidFill>
            <a:prstDash val="solid"/>
            <a:round/>
            <a:headEnd len="sm" w="sm" type="none"/>
            <a:tailEnd len="sm" w="sm" type="none"/>
          </a:ln>
        </p:spPr>
      </p:cxnSp>
      <p:sp>
        <p:nvSpPr>
          <p:cNvPr id="482" name="Google Shape;482;p10"/>
          <p:cNvSpPr/>
          <p:nvPr/>
        </p:nvSpPr>
        <p:spPr>
          <a:xfrm>
            <a:off x="8839200" y="0"/>
            <a:ext cx="304800" cy="6858000"/>
          </a:xfrm>
          <a:prstGeom prst="rect">
            <a:avLst/>
          </a:prstGeom>
          <a:solidFill>
            <a:srgbClr val="FEC2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483" name="Google Shape;483;p10"/>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cxnSp>
        <p:nvCxnSpPr>
          <p:cNvPr id="484" name="Google Shape;484;p10"/>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485" name="Google Shape;485;p10"/>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sp>
        <p:nvSpPr>
          <p:cNvPr id="486" name="Google Shape;486;p10"/>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7" name="Google Shape;487;p10"/>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488" name="Google Shape;488;p10"/>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4" name="Shape 374"/>
        <p:cNvGrpSpPr/>
        <p:nvPr/>
      </p:nvGrpSpPr>
      <p:grpSpPr>
        <a:xfrm>
          <a:off x="0" y="0"/>
          <a:ext cx="0" cy="0"/>
          <a:chOff x="0" y="0"/>
          <a:chExt cx="0" cy="0"/>
        </a:xfrm>
      </p:grpSpPr>
      <p:cxnSp>
        <p:nvCxnSpPr>
          <p:cNvPr id="375" name="Google Shape;375;p1"/>
          <p:cNvCxnSpPr/>
          <p:nvPr/>
        </p:nvCxnSpPr>
        <p:spPr>
          <a:xfrm>
            <a:off x="8763000" y="0"/>
            <a:ext cx="0" cy="6858000"/>
          </a:xfrm>
          <a:prstGeom prst="straightConnector1">
            <a:avLst/>
          </a:prstGeom>
          <a:noFill/>
          <a:ln cap="flat" cmpd="sng" w="38100">
            <a:solidFill>
              <a:srgbClr val="FEC2AC">
                <a:alpha val="92550"/>
              </a:srgbClr>
            </a:solidFill>
            <a:prstDash val="solid"/>
            <a:round/>
            <a:headEnd len="sm" w="sm" type="none"/>
            <a:tailEnd len="sm" w="sm" type="none"/>
          </a:ln>
        </p:spPr>
      </p:cxnSp>
      <p:sp>
        <p:nvSpPr>
          <p:cNvPr id="376" name="Google Shape;376;p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chemeClr val="dk2"/>
              </a:buClr>
              <a:buSzPts val="30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lstStyle>
            <a:lvl1pPr indent="-335280" lvl="0" marL="457200" marR="0" rtl="0" algn="l">
              <a:lnSpc>
                <a:spcPct val="100000"/>
              </a:lnSpc>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lnSpc>
                <a:spcPct val="100000"/>
              </a:lnSpc>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lnSpc>
                <a:spcPct val="100000"/>
              </a:lnSpc>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lnSpc>
                <a:spcPct val="100000"/>
              </a:lnSpc>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lnSpc>
                <a:spcPct val="100000"/>
              </a:lnSpc>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lnSpc>
                <a:spcPct val="100000"/>
              </a:lnSpc>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lnSpc>
                <a:spcPct val="100000"/>
              </a:lnSpc>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lnSpc>
                <a:spcPct val="100000"/>
              </a:lnSpc>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lnSpc>
                <a:spcPct val="100000"/>
              </a:lnSpc>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378" name="Google Shape;378;p1"/>
          <p:cNvSpPr txBox="1"/>
          <p:nvPr>
            <p:ph idx="10" type="dt"/>
          </p:nvPr>
        </p:nvSpPr>
        <p:spPr>
          <a:xfrm rot="5400000">
            <a:off x="7589484" y="1081935"/>
            <a:ext cx="2011800" cy="384000"/>
          </a:xfrm>
          <a:prstGeom prst="rect">
            <a:avLst/>
          </a:prstGeom>
          <a:noFill/>
          <a:ln>
            <a:noFill/>
          </a:ln>
        </p:spPr>
        <p:txBody>
          <a:bodyPr anchorCtr="0" anchor="ctr"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379" name="Google Shape;379;p1"/>
          <p:cNvSpPr txBox="1"/>
          <p:nvPr>
            <p:ph idx="11" type="ftr"/>
          </p:nvPr>
        </p:nvSpPr>
        <p:spPr>
          <a:xfrm rot="5400000">
            <a:off x="6990216" y="3737270"/>
            <a:ext cx="3200400" cy="3657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9pPr>
          </a:lstStyle>
          <a:p/>
        </p:txBody>
      </p:sp>
      <p:cxnSp>
        <p:nvCxnSpPr>
          <p:cNvPr id="380" name="Google Shape;380;p1"/>
          <p:cNvCxnSpPr/>
          <p:nvPr/>
        </p:nvCxnSpPr>
        <p:spPr>
          <a:xfrm>
            <a:off x="76200" y="0"/>
            <a:ext cx="0" cy="6858000"/>
          </a:xfrm>
          <a:prstGeom prst="straightConnector1">
            <a:avLst/>
          </a:prstGeom>
          <a:noFill/>
          <a:ln cap="flat" cmpd="thickThin" w="57150">
            <a:solidFill>
              <a:srgbClr val="FEC2AC"/>
            </a:solidFill>
            <a:prstDash val="solid"/>
            <a:round/>
            <a:headEnd len="sm" w="sm" type="none"/>
            <a:tailEnd len="sm" w="sm" type="none"/>
          </a:ln>
        </p:spPr>
      </p:cxnSp>
      <p:cxnSp>
        <p:nvCxnSpPr>
          <p:cNvPr id="381" name="Google Shape;381;p1"/>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382" name="Google Shape;382;p1"/>
          <p:cNvSpPr/>
          <p:nvPr/>
        </p:nvSpPr>
        <p:spPr>
          <a:xfrm>
            <a:off x="8839200" y="0"/>
            <a:ext cx="304800" cy="6858000"/>
          </a:xfrm>
          <a:prstGeom prst="rect">
            <a:avLst/>
          </a:prstGeom>
          <a:solidFill>
            <a:srgbClr val="FEC2AC">
              <a:alpha val="862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383" name="Google Shape;383;p1"/>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384" name="Google Shape;384;p1"/>
          <p:cNvSpPr/>
          <p:nvPr/>
        </p:nvSpPr>
        <p:spPr>
          <a:xfrm>
            <a:off x="8156448" y="5715000"/>
            <a:ext cx="548700" cy="548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85" name="Google Shape;385;p1"/>
          <p:cNvSpPr txBox="1"/>
          <p:nvPr>
            <p:ph idx="12" type="sldNum"/>
          </p:nvPr>
        </p:nvSpPr>
        <p:spPr>
          <a:xfrm>
            <a:off x="8129016" y="5734050"/>
            <a:ext cx="609600" cy="521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13"/>
          <p:cNvSpPr txBox="1"/>
          <p:nvPr>
            <p:ph type="ctrTitle"/>
          </p:nvPr>
        </p:nvSpPr>
        <p:spPr>
          <a:xfrm>
            <a:off x="1691680" y="1268760"/>
            <a:ext cx="6172200" cy="18945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ORAL CAVITY</a:t>
            </a:r>
            <a:endParaRPr/>
          </a:p>
        </p:txBody>
      </p:sp>
      <p:pic>
        <p:nvPicPr>
          <p:cNvPr id="503" name="Google Shape;503;p13"/>
          <p:cNvPicPr preferRelativeResize="0"/>
          <p:nvPr/>
        </p:nvPicPr>
        <p:blipFill rotWithShape="1">
          <a:blip r:embed="rId3">
            <a:alphaModFix/>
          </a:blip>
          <a:srcRect b="22570" l="53620" r="19514" t="35616"/>
          <a:stretch/>
        </p:blipFill>
        <p:spPr>
          <a:xfrm>
            <a:off x="7062716" y="0"/>
            <a:ext cx="2081285" cy="2149523"/>
          </a:xfrm>
          <a:prstGeom prst="rect">
            <a:avLst/>
          </a:prstGeom>
          <a:noFill/>
          <a:ln>
            <a:noFill/>
          </a:ln>
        </p:spPr>
      </p:pic>
      <p:sp>
        <p:nvSpPr>
          <p:cNvPr id="504" name="Google Shape;504;p13"/>
          <p:cNvSpPr/>
          <p:nvPr/>
        </p:nvSpPr>
        <p:spPr>
          <a:xfrm>
            <a:off x="3048000" y="3973912"/>
            <a:ext cx="6096000" cy="221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Schoolbook"/>
                <a:ea typeface="Century Schoolbook"/>
                <a:cs typeface="Century Schoolbook"/>
                <a:sym typeface="Century Schoolbook"/>
              </a:rPr>
              <a:t>Dr. Bushra AlTarawneh, MD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Schoolbook"/>
                <a:ea typeface="Century Schoolbook"/>
                <a:cs typeface="Century Schoolbook"/>
                <a:sym typeface="Century Schoolbook"/>
              </a:rPr>
              <a:t>Anatomical pathology </a:t>
            </a:r>
            <a:br>
              <a:rPr b="1" i="0" lang="en-US" sz="2400" u="none" cap="none" strike="noStrike">
                <a:solidFill>
                  <a:schemeClr val="dk1"/>
                </a:solidFill>
                <a:latin typeface="Century Schoolbook"/>
                <a:ea typeface="Century Schoolbook"/>
                <a:cs typeface="Century Schoolbook"/>
                <a:sym typeface="Century Schoolbook"/>
              </a:rPr>
            </a:br>
            <a:r>
              <a:rPr b="1" i="0" lang="en-US" sz="2400" u="none" cap="none" strike="noStrike">
                <a:solidFill>
                  <a:schemeClr val="dk1"/>
                </a:solidFill>
                <a:latin typeface="Century Schoolbook"/>
                <a:ea typeface="Century Schoolbook"/>
                <a:cs typeface="Century Schoolbook"/>
                <a:sym typeface="Century Schoolbook"/>
              </a:rPr>
              <a:t>Mutah University</a:t>
            </a:r>
            <a:br>
              <a:rPr b="1" i="0" lang="en-US" sz="2400" u="none" cap="none" strike="noStrike">
                <a:solidFill>
                  <a:schemeClr val="dk1"/>
                </a:solidFill>
                <a:latin typeface="Century Schoolbook"/>
                <a:ea typeface="Century Schoolbook"/>
                <a:cs typeface="Century Schoolbook"/>
                <a:sym typeface="Century Schoolbook"/>
              </a:rPr>
            </a:br>
            <a:r>
              <a:rPr b="1" i="0" lang="en-US" sz="2400" u="none" cap="none" strike="noStrike">
                <a:solidFill>
                  <a:schemeClr val="dk1"/>
                </a:solidFill>
                <a:latin typeface="Century Schoolbook"/>
                <a:ea typeface="Century Schoolbook"/>
                <a:cs typeface="Century Schoolbook"/>
                <a:sym typeface="Century Schoolbook"/>
              </a:rPr>
              <a:t>School of Medicine- Department of Laboratory medicine &amp; Pathology</a:t>
            </a:r>
            <a:br>
              <a:rPr b="0" i="0" lang="en-US" sz="1800" u="none" cap="none" strike="noStrike">
                <a:solidFill>
                  <a:schemeClr val="dk1"/>
                </a:solidFill>
                <a:latin typeface="Century Schoolbook"/>
                <a:ea typeface="Century Schoolbook"/>
                <a:cs typeface="Century Schoolbook"/>
                <a:sym typeface="Century Schoolbook"/>
              </a:rPr>
            </a:br>
            <a:r>
              <a:rPr b="1" i="0" lang="en-US" sz="1800" u="none" cap="none" strike="noStrike">
                <a:solidFill>
                  <a:schemeClr val="dk1"/>
                </a:solidFill>
                <a:latin typeface="Century Schoolbook"/>
                <a:ea typeface="Century Schoolbook"/>
                <a:cs typeface="Century Schoolbook"/>
                <a:sym typeface="Century Schoolbook"/>
              </a:rPr>
              <a:t>GIT lectures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22"/>
          <p:cNvSpPr txBox="1"/>
          <p:nvPr>
            <p:ph type="title"/>
          </p:nvPr>
        </p:nvSpPr>
        <p:spPr>
          <a:xfrm>
            <a:off x="457200" y="274638"/>
            <a:ext cx="8229600" cy="562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0000"/>
              </a:buClr>
              <a:buSzPts val="2700"/>
              <a:buFont typeface="Century Schoolbook"/>
              <a:buNone/>
            </a:pPr>
            <a:r>
              <a:rPr lang="en-US" sz="2700">
                <a:solidFill>
                  <a:srgbClr val="FF0000"/>
                </a:solidFill>
              </a:rPr>
              <a:t>DISEASES OF SALIVARY GLANDS.</a:t>
            </a:r>
            <a:br>
              <a:rPr lang="en-US" sz="2700">
                <a:solidFill>
                  <a:srgbClr val="FF0000"/>
                </a:solidFill>
              </a:rPr>
            </a:br>
            <a:endParaRPr sz="2700">
              <a:solidFill>
                <a:srgbClr val="FF0000"/>
              </a:solidFill>
            </a:endParaRPr>
          </a:p>
        </p:txBody>
      </p:sp>
      <p:sp>
        <p:nvSpPr>
          <p:cNvPr id="534" name="Google Shape;534;p22"/>
          <p:cNvSpPr txBox="1"/>
          <p:nvPr>
            <p:ph idx="1" type="body"/>
          </p:nvPr>
        </p:nvSpPr>
        <p:spPr>
          <a:xfrm>
            <a:off x="0" y="476672"/>
            <a:ext cx="8964600" cy="6120600"/>
          </a:xfrm>
          <a:prstGeom prst="rect">
            <a:avLst/>
          </a:prstGeom>
          <a:noFill/>
          <a:ln>
            <a:noFill/>
          </a:ln>
        </p:spPr>
        <p:txBody>
          <a:bodyPr anchorCtr="0" anchor="t" bIns="45700" lIns="91425" spcFirstLastPara="1" rIns="91425" wrap="square" tIns="45700">
            <a:noAutofit/>
          </a:bodyPr>
          <a:lstStyle/>
          <a:p>
            <a:pPr indent="0" lvl="0" marL="109728" rtl="0" algn="l">
              <a:lnSpc>
                <a:spcPct val="100000"/>
              </a:lnSpc>
              <a:spcBef>
                <a:spcPts val="0"/>
              </a:spcBef>
              <a:spcAft>
                <a:spcPts val="0"/>
              </a:spcAft>
              <a:buSzPts val="1400"/>
              <a:buNone/>
            </a:pPr>
            <a:r>
              <a:rPr lang="en-US" sz="2000"/>
              <a:t>1- </a:t>
            </a:r>
            <a:r>
              <a:rPr lang="en-US" sz="2000">
                <a:solidFill>
                  <a:srgbClr val="0070C0"/>
                </a:solidFill>
              </a:rPr>
              <a:t>Xerostomia</a:t>
            </a:r>
            <a:r>
              <a:rPr lang="en-US" sz="2000"/>
              <a:t>: is defined as a dry mouth resulting from a decrease in the production of saliva. It is caused by:</a:t>
            </a:r>
            <a:endParaRPr/>
          </a:p>
          <a:p>
            <a:pPr indent="-274320" lvl="0" marL="274320" rtl="0" algn="l">
              <a:lnSpc>
                <a:spcPct val="100000"/>
              </a:lnSpc>
              <a:spcBef>
                <a:spcPts val="0"/>
              </a:spcBef>
              <a:spcAft>
                <a:spcPts val="0"/>
              </a:spcAft>
              <a:buSzPts val="1400"/>
              <a:buFont typeface="Arial"/>
              <a:buChar char="•"/>
            </a:pPr>
            <a:r>
              <a:rPr lang="en-US" sz="2000"/>
              <a:t>It is a major feature of the autoimmune disorder Sjögren syndrome, in which it usually is accompanied by dry eyes. Radiation therapy.  Medications. Complications of xerostomia include increased rates of dental caries and candidiasis, as well as difficulty in swallowing and speaking.</a:t>
            </a:r>
            <a:endParaRPr/>
          </a:p>
          <a:p>
            <a:pPr indent="0" lvl="0" marL="109728" rtl="0" algn="l">
              <a:lnSpc>
                <a:spcPct val="100000"/>
              </a:lnSpc>
              <a:spcBef>
                <a:spcPts val="0"/>
              </a:spcBef>
              <a:spcAft>
                <a:spcPts val="0"/>
              </a:spcAft>
              <a:buSzPts val="1400"/>
              <a:buNone/>
            </a:pPr>
            <a:r>
              <a:rPr lang="en-US" sz="2000"/>
              <a:t>2- </a:t>
            </a:r>
            <a:r>
              <a:rPr lang="en-US" sz="2000">
                <a:solidFill>
                  <a:srgbClr val="0070C0"/>
                </a:solidFill>
              </a:rPr>
              <a:t>Sialadenitis</a:t>
            </a:r>
            <a:r>
              <a:rPr lang="en-US" sz="2000">
                <a:solidFill>
                  <a:srgbClr val="CEB400"/>
                </a:solidFill>
              </a:rPr>
              <a:t>, </a:t>
            </a:r>
            <a:r>
              <a:rPr lang="en-US" sz="2000"/>
              <a:t>or inflammation of the salivary glands, may be induced by trauma, viral or bacterial infection, or autoimmune disease. </a:t>
            </a:r>
            <a:endParaRPr/>
          </a:p>
          <a:p>
            <a:pPr indent="-274320" lvl="0" marL="274320" rtl="0" algn="l">
              <a:lnSpc>
                <a:spcPct val="100000"/>
              </a:lnSpc>
              <a:spcBef>
                <a:spcPts val="0"/>
              </a:spcBef>
              <a:spcAft>
                <a:spcPts val="0"/>
              </a:spcAft>
              <a:buSzPts val="1400"/>
              <a:buFont typeface="Arial"/>
              <a:buChar char="•"/>
            </a:pPr>
            <a:r>
              <a:rPr lang="en-US" sz="2000"/>
              <a:t>The most common form of </a:t>
            </a:r>
            <a:r>
              <a:rPr i="1" lang="en-US" sz="2000"/>
              <a:t>viral sialadenitis is mumps, </a:t>
            </a:r>
            <a:r>
              <a:rPr lang="en-US" sz="2000"/>
              <a:t>which may produce enlargement of all salivary glands but predominantly involves the parotids. . While mumps in children is most often a selflimited benign condition, in adults it can cause pancreatitis or orchitis; the latter sometimes causes sterility.</a:t>
            </a:r>
            <a:endParaRPr/>
          </a:p>
          <a:p>
            <a:pPr indent="0" lvl="0" marL="109728" rtl="0" algn="l">
              <a:lnSpc>
                <a:spcPct val="100000"/>
              </a:lnSpc>
              <a:spcBef>
                <a:spcPts val="0"/>
              </a:spcBef>
              <a:spcAft>
                <a:spcPts val="0"/>
              </a:spcAft>
              <a:buSzPts val="1400"/>
              <a:buNone/>
            </a:pPr>
            <a:r>
              <a:rPr lang="en-US" sz="2000"/>
              <a:t>3- Duct obstruction by stones (</a:t>
            </a:r>
            <a:r>
              <a:rPr lang="en-US" sz="2000">
                <a:solidFill>
                  <a:srgbClr val="0070C0"/>
                </a:solidFill>
              </a:rPr>
              <a:t>sialolithiasis</a:t>
            </a:r>
            <a:r>
              <a:rPr lang="en-US" sz="2000"/>
              <a:t>)is a common antecedent to infection.</a:t>
            </a:r>
            <a:endParaRPr/>
          </a:p>
          <a:p>
            <a:pPr indent="0" lvl="0" marL="109728" rtl="0" algn="l">
              <a:lnSpc>
                <a:spcPct val="100000"/>
              </a:lnSpc>
              <a:spcBef>
                <a:spcPts val="0"/>
              </a:spcBef>
              <a:spcAft>
                <a:spcPts val="0"/>
              </a:spcAft>
              <a:buSzPts val="1400"/>
              <a:buNone/>
            </a:pPr>
            <a:r>
              <a:rPr lang="en-US" sz="2000"/>
              <a:t>4-The </a:t>
            </a:r>
            <a:r>
              <a:rPr lang="en-US" sz="2000">
                <a:solidFill>
                  <a:srgbClr val="0070C0"/>
                </a:solidFill>
              </a:rPr>
              <a:t>mucocele </a:t>
            </a:r>
            <a:r>
              <a:rPr lang="en-US" sz="2000"/>
              <a:t>is the most common inflammatory lesion of the salivary glands, and results from either blockage or rupture of a salivary gland duct.</a:t>
            </a:r>
            <a:endParaRPr/>
          </a:p>
          <a:p>
            <a:pPr indent="0" lvl="0" marL="109728" rtl="0" algn="l">
              <a:lnSpc>
                <a:spcPct val="100000"/>
              </a:lnSpc>
              <a:spcBef>
                <a:spcPts val="0"/>
              </a:spcBef>
              <a:spcAft>
                <a:spcPts val="0"/>
              </a:spcAft>
              <a:buSzPts val="1400"/>
              <a:buNone/>
            </a:pPr>
            <a:r>
              <a:rPr lang="en-US" sz="2000"/>
              <a:t>Mucocele typically manifests as a fluctuant swelling of the lower lip.</a:t>
            </a:r>
            <a:endParaRPr/>
          </a:p>
          <a:p>
            <a:pPr indent="0" lvl="0" marL="109728" rtl="0" algn="l">
              <a:lnSpc>
                <a:spcPct val="100000"/>
              </a:lnSpc>
              <a:spcBef>
                <a:spcPts val="0"/>
              </a:spcBef>
              <a:spcAft>
                <a:spcPts val="0"/>
              </a:spcAft>
              <a:buSzPts val="1400"/>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23"/>
          <p:cNvSpPr txBox="1"/>
          <p:nvPr>
            <p:ph idx="1" type="body"/>
          </p:nvPr>
        </p:nvSpPr>
        <p:spPr>
          <a:xfrm>
            <a:off x="323528" y="116632"/>
            <a:ext cx="8363400" cy="5890800"/>
          </a:xfrm>
          <a:prstGeom prst="rect">
            <a:avLst/>
          </a:prstGeom>
          <a:noFill/>
          <a:ln>
            <a:noFill/>
          </a:ln>
        </p:spPr>
        <p:txBody>
          <a:bodyPr anchorCtr="0" anchor="t" bIns="45700" lIns="91425" spcFirstLastPara="1" rIns="91425" wrap="square" tIns="45700">
            <a:normAutofit/>
          </a:bodyPr>
          <a:lstStyle/>
          <a:p>
            <a:pPr indent="0" lvl="0" marL="109728" rtl="0" algn="l">
              <a:lnSpc>
                <a:spcPct val="100000"/>
              </a:lnSpc>
              <a:spcBef>
                <a:spcPts val="0"/>
              </a:spcBef>
              <a:spcAft>
                <a:spcPts val="0"/>
              </a:spcAft>
              <a:buSzPts val="1680"/>
              <a:buNone/>
            </a:pPr>
            <a:r>
              <a:t/>
            </a:r>
            <a:endParaRPr>
              <a:latin typeface="Arial"/>
              <a:ea typeface="Arial"/>
              <a:cs typeface="Arial"/>
              <a:sym typeface="Arial"/>
            </a:endParaRPr>
          </a:p>
        </p:txBody>
      </p:sp>
      <p:sp>
        <p:nvSpPr>
          <p:cNvPr id="537" name="Google Shape;537;p23"/>
          <p:cNvSpPr/>
          <p:nvPr/>
        </p:nvSpPr>
        <p:spPr>
          <a:xfrm>
            <a:off x="611560" y="4725144"/>
            <a:ext cx="7056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Schoolbook"/>
                <a:ea typeface="Century Schoolbook"/>
                <a:cs typeface="Century Schoolbook"/>
                <a:sym typeface="Century Schoolbook"/>
              </a:rPr>
              <a:t>Histologic examination demonstrates a cystlike space lined by inflammatory granulation tissue or fibrous connective tissue that is filled with mucin and inflammatory cells, particularly macrophages.</a:t>
            </a:r>
            <a:endParaRPr b="0" i="0" sz="1400" u="none" cap="none" strike="noStrike">
              <a:solidFill>
                <a:srgbClr val="000000"/>
              </a:solidFill>
              <a:latin typeface="Arial"/>
              <a:ea typeface="Arial"/>
              <a:cs typeface="Arial"/>
              <a:sym typeface="Arial"/>
            </a:endParaRPr>
          </a:p>
        </p:txBody>
      </p:sp>
      <p:pic>
        <p:nvPicPr>
          <p:cNvPr id="538" name="Google Shape;538;p23"/>
          <p:cNvPicPr preferRelativeResize="0"/>
          <p:nvPr/>
        </p:nvPicPr>
        <p:blipFill rotWithShape="1">
          <a:blip r:embed="rId3">
            <a:alphaModFix/>
          </a:blip>
          <a:srcRect b="0" l="0" r="0" t="0"/>
          <a:stretch/>
        </p:blipFill>
        <p:spPr>
          <a:xfrm>
            <a:off x="-36727" y="749437"/>
            <a:ext cx="3312583" cy="2670074"/>
          </a:xfrm>
          <a:prstGeom prst="rect">
            <a:avLst/>
          </a:prstGeom>
          <a:noFill/>
          <a:ln>
            <a:noFill/>
          </a:ln>
        </p:spPr>
      </p:pic>
      <p:pic>
        <p:nvPicPr>
          <p:cNvPr id="539" name="Google Shape;539;p23"/>
          <p:cNvPicPr preferRelativeResize="0"/>
          <p:nvPr/>
        </p:nvPicPr>
        <p:blipFill rotWithShape="1">
          <a:blip r:embed="rId4">
            <a:alphaModFix/>
          </a:blip>
          <a:srcRect b="0" l="0" r="0" t="0"/>
          <a:stretch/>
        </p:blipFill>
        <p:spPr>
          <a:xfrm>
            <a:off x="2667660" y="181759"/>
            <a:ext cx="6395745" cy="45433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24"/>
          <p:cNvSpPr txBox="1"/>
          <p:nvPr>
            <p:ph type="title"/>
          </p:nvPr>
        </p:nvSpPr>
        <p:spPr>
          <a:xfrm>
            <a:off x="279806" y="260648"/>
            <a:ext cx="5660400" cy="576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Salivary gland tumors </a:t>
            </a:r>
            <a:endParaRPr/>
          </a:p>
        </p:txBody>
      </p:sp>
      <p:sp>
        <p:nvSpPr>
          <p:cNvPr id="542" name="Google Shape;542;p24"/>
          <p:cNvSpPr txBox="1"/>
          <p:nvPr>
            <p:ph idx="1" type="body"/>
          </p:nvPr>
        </p:nvSpPr>
        <p:spPr>
          <a:xfrm>
            <a:off x="279800" y="764700"/>
            <a:ext cx="84585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Salivary gland tumors are relatively uncommon and represent less than 2% of all human tumors. </a:t>
            </a:r>
            <a:endParaRPr/>
          </a:p>
          <a:p>
            <a:pPr indent="-274320" lvl="0" marL="274320" rtl="0" algn="l">
              <a:lnSpc>
                <a:spcPct val="100000"/>
              </a:lnSpc>
              <a:spcBef>
                <a:spcPts val="600"/>
              </a:spcBef>
              <a:spcAft>
                <a:spcPts val="0"/>
              </a:spcAft>
              <a:buSzPts val="1680"/>
              <a:buChar char="?"/>
            </a:pPr>
            <a:r>
              <a:rPr lang="en-US"/>
              <a:t>Approximately 65% to 80% arise within the parotid, 10% in the submandibular gland.  Approximately 15% to 30% of tumors in the parotid glands are malignant. 70% to 90% of sublingual tumors are cancerous. </a:t>
            </a:r>
            <a:endParaRPr/>
          </a:p>
          <a:p>
            <a:pPr indent="-274320" lvl="0" marL="274320" rtl="0" algn="l">
              <a:lnSpc>
                <a:spcPct val="100000"/>
              </a:lnSpc>
              <a:spcBef>
                <a:spcPts val="600"/>
              </a:spcBef>
              <a:spcAft>
                <a:spcPts val="0"/>
              </a:spcAft>
              <a:buSzPts val="1680"/>
              <a:buChar char="?"/>
            </a:pPr>
            <a:r>
              <a:rPr lang="en-US"/>
              <a:t>Salivary gland tumor is malignant is inversely proportional, roughly, to the size of the gland.</a:t>
            </a:r>
            <a:endParaRPr/>
          </a:p>
          <a:p>
            <a:pPr indent="-274320" lvl="0" marL="274320" rtl="0" algn="l">
              <a:lnSpc>
                <a:spcPct val="100000"/>
              </a:lnSpc>
              <a:spcBef>
                <a:spcPts val="600"/>
              </a:spcBef>
              <a:spcAft>
                <a:spcPts val="0"/>
              </a:spcAft>
              <a:buSzPts val="1680"/>
              <a:buChar char="?"/>
            </a:pPr>
            <a:r>
              <a:rPr lang="en-US"/>
              <a:t>Salivary gland tumors usually occur in adults, with a slight female predominance.</a:t>
            </a:r>
            <a:endParaRPr/>
          </a:p>
        </p:txBody>
      </p:sp>
      <p:pic>
        <p:nvPicPr>
          <p:cNvPr id="543" name="Google Shape;543;p24"/>
          <p:cNvPicPr preferRelativeResize="0"/>
          <p:nvPr/>
        </p:nvPicPr>
        <p:blipFill rotWithShape="1">
          <a:blip r:embed="rId3">
            <a:alphaModFix/>
          </a:blip>
          <a:srcRect b="0" l="0" r="0" t="0"/>
          <a:stretch/>
        </p:blipFill>
        <p:spPr>
          <a:xfrm>
            <a:off x="1259632" y="4725144"/>
            <a:ext cx="6472014" cy="21328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2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Pleomorphic Adenoma</a:t>
            </a:r>
            <a:endParaRPr/>
          </a:p>
        </p:txBody>
      </p:sp>
      <p:sp>
        <p:nvSpPr>
          <p:cNvPr id="546" name="Google Shape;546;p25"/>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167640" lvl="0" marL="274320" rtl="0" algn="l">
              <a:lnSpc>
                <a:spcPct val="100000"/>
              </a:lnSpc>
              <a:spcBef>
                <a:spcPts val="0"/>
              </a:spcBef>
              <a:spcAft>
                <a:spcPts val="0"/>
              </a:spcAft>
              <a:buSzPts val="1680"/>
              <a:buNone/>
            </a:pPr>
            <a:r>
              <a:t/>
            </a:r>
            <a:endParaRPr/>
          </a:p>
          <a:p>
            <a:pPr indent="-167640" lvl="0" marL="274320" rtl="0" algn="l">
              <a:lnSpc>
                <a:spcPct val="100000"/>
              </a:lnSpc>
              <a:spcBef>
                <a:spcPts val="600"/>
              </a:spcBef>
              <a:spcAft>
                <a:spcPts val="0"/>
              </a:spcAft>
              <a:buSzPts val="1680"/>
              <a:buNone/>
            </a:pPr>
            <a:r>
              <a:t/>
            </a:r>
            <a:endParaRPr/>
          </a:p>
        </p:txBody>
      </p:sp>
      <p:sp>
        <p:nvSpPr>
          <p:cNvPr id="547" name="Google Shape;547;p25"/>
          <p:cNvSpPr txBox="1"/>
          <p:nvPr/>
        </p:nvSpPr>
        <p:spPr>
          <a:xfrm>
            <a:off x="323528" y="1700808"/>
            <a:ext cx="8136900" cy="4893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Schoolbook"/>
                <a:ea typeface="Century Schoolbook"/>
                <a:cs typeface="Century Schoolbook"/>
                <a:sym typeface="Century Schoolbook"/>
              </a:rPr>
              <a:t>Pleomorphic adenomas present as painless, slow-growing, mobile discrete masses.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Schoolbook"/>
                <a:ea typeface="Century Schoolbook"/>
                <a:cs typeface="Century Schoolbook"/>
                <a:sym typeface="Century Schoolbook"/>
              </a:rPr>
              <a:t>They represent about </a:t>
            </a:r>
            <a:r>
              <a:rPr b="0" i="1" lang="en-US" sz="2400" u="none" cap="none" strike="noStrike">
                <a:solidFill>
                  <a:schemeClr val="dk1"/>
                </a:solidFill>
                <a:latin typeface="Century Schoolbook"/>
                <a:ea typeface="Century Schoolbook"/>
                <a:cs typeface="Century Schoolbook"/>
                <a:sym typeface="Century Schoolbook"/>
              </a:rPr>
              <a:t>60% of tumors in the parotid.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Schoolbook"/>
                <a:ea typeface="Century Schoolbook"/>
                <a:cs typeface="Century Schoolbook"/>
                <a:sym typeface="Century Schoolbook"/>
              </a:rPr>
              <a:t>Pleomorphic adenomas recur if incompletely excised: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entury Schoolbook"/>
                <a:ea typeface="Century Schoolbook"/>
                <a:cs typeface="Century Schoolbook"/>
                <a:sym typeface="Century Schoolbook"/>
              </a:rPr>
              <a:t>Recurrence rates approach 25% after simple enucleation of the tumor, but are only 4% after wider resection.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Schoolbook"/>
                <a:ea typeface="Century Schoolbook"/>
                <a:cs typeface="Century Schoolbook"/>
                <a:sym typeface="Century Schoolbook"/>
              </a:rPr>
              <a:t>Carcinoma arising in a pleomorphic adenoma is referred to variously as a </a:t>
            </a:r>
            <a:r>
              <a:rPr b="0" i="1" lang="en-US" sz="2400" u="none" cap="none" strike="noStrike">
                <a:solidFill>
                  <a:schemeClr val="dk1"/>
                </a:solidFill>
                <a:latin typeface="Century Schoolbook"/>
                <a:ea typeface="Century Schoolbook"/>
                <a:cs typeface="Century Schoolbook"/>
                <a:sym typeface="Century Schoolbook"/>
              </a:rPr>
              <a:t>carcinoma ex pleomorphic adenoma </a:t>
            </a:r>
            <a:r>
              <a:rPr b="0" i="0" lang="en-US" sz="2400" u="none" cap="none" strike="noStrike">
                <a:solidFill>
                  <a:schemeClr val="dk1"/>
                </a:solidFill>
                <a:latin typeface="Century Schoolbook"/>
                <a:ea typeface="Century Schoolbook"/>
                <a:cs typeface="Century Schoolbook"/>
                <a:sym typeface="Century Schoolbook"/>
              </a:rPr>
              <a:t>or </a:t>
            </a:r>
            <a:r>
              <a:rPr b="0" i="1" lang="en-US" sz="2400" u="none" cap="none" strike="noStrike">
                <a:solidFill>
                  <a:schemeClr val="dk1"/>
                </a:solidFill>
                <a:latin typeface="Century Schoolbook"/>
                <a:ea typeface="Century Schoolbook"/>
                <a:cs typeface="Century Schoolbook"/>
                <a:sym typeface="Century Schoolbook"/>
              </a:rPr>
              <a:t>malignant mixed tumor.</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1" sz="2400" u="none" cap="none" strike="noStrike">
              <a:solidFill>
                <a:schemeClr val="dk1"/>
              </a:solidFill>
              <a:latin typeface="Century Schoolbook"/>
              <a:ea typeface="Century Schoolbook"/>
              <a:cs typeface="Century Schoolbook"/>
              <a:sym typeface="Century Schoolbook"/>
            </a:endParaRPr>
          </a:p>
          <a:p>
            <a:pPr indent="-133350" lvl="0" marL="285750" marR="0" rtl="0" algn="l">
              <a:lnSpc>
                <a:spcPct val="100000"/>
              </a:lnSpc>
              <a:spcBef>
                <a:spcPts val="0"/>
              </a:spcBef>
              <a:spcAft>
                <a:spcPts val="0"/>
              </a:spcAft>
              <a:buClr>
                <a:schemeClr val="dk1"/>
              </a:buClr>
              <a:buSzPts val="2400"/>
              <a:buFont typeface="Arial"/>
              <a:buNone/>
            </a:pPr>
            <a:r>
              <a:t/>
            </a:r>
            <a:endParaRPr b="0" i="1" sz="2400" u="none" cap="none" strike="noStrike">
              <a:solidFill>
                <a:schemeClr val="dk1"/>
              </a:solidFill>
              <a:latin typeface="Century Schoolbook"/>
              <a:ea typeface="Century Schoolbook"/>
              <a:cs typeface="Century Schoolbook"/>
              <a:sym typeface="Century Schoolbook"/>
            </a:endParaRPr>
          </a:p>
          <a:p>
            <a:pPr indent="-133350" lvl="0" marL="285750" marR="0" rtl="0" algn="l">
              <a:lnSpc>
                <a:spcPct val="100000"/>
              </a:lnSpc>
              <a:spcBef>
                <a:spcPts val="0"/>
              </a:spcBef>
              <a:spcAft>
                <a:spcPts val="0"/>
              </a:spcAft>
              <a:buClr>
                <a:schemeClr val="dk1"/>
              </a:buClr>
              <a:buSzPts val="2400"/>
              <a:buFont typeface="Arial"/>
              <a:buNone/>
            </a:pPr>
            <a:r>
              <a:t/>
            </a:r>
            <a:endParaRPr b="0" i="1" sz="2400" u="none" cap="none" strike="noStrike">
              <a:solidFill>
                <a:schemeClr val="dk1"/>
              </a:solidFill>
              <a:latin typeface="Century Schoolbook"/>
              <a:ea typeface="Century Schoolbook"/>
              <a:cs typeface="Century Schoolbook"/>
              <a:sym typeface="Century Schoolbook"/>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26"/>
          <p:cNvSpPr txBox="1"/>
          <p:nvPr>
            <p:ph idx="1" type="body"/>
          </p:nvPr>
        </p:nvSpPr>
        <p:spPr>
          <a:xfrm>
            <a:off x="228600" y="358352"/>
            <a:ext cx="8686800" cy="614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b="1" lang="en-US" u="sng"/>
              <a:t>Macroscopically: </a:t>
            </a:r>
            <a:r>
              <a:rPr lang="en-US"/>
              <a:t>Pleomorphic adenomas typically manifest as rounded, welldemarcated masses rarely exceeding 6 cm in the greatest dimension. The cut surface is gray-white and typically contains myxoid and blue translucent chondroid</a:t>
            </a:r>
            <a:endParaRPr/>
          </a:p>
          <a:p>
            <a:pPr indent="0" lvl="0" marL="0" rtl="0" algn="l">
              <a:lnSpc>
                <a:spcPct val="100000"/>
              </a:lnSpc>
              <a:spcBef>
                <a:spcPts val="600"/>
              </a:spcBef>
              <a:spcAft>
                <a:spcPts val="0"/>
              </a:spcAft>
              <a:buSzPts val="1680"/>
              <a:buNone/>
            </a:pPr>
            <a:r>
              <a:rPr lang="en-US"/>
              <a:t>(cartilage-like) areas. </a:t>
            </a:r>
            <a:endParaRPr/>
          </a:p>
          <a:p>
            <a:pPr indent="0" lvl="0" marL="0" rtl="0" algn="l">
              <a:lnSpc>
                <a:spcPct val="100000"/>
              </a:lnSpc>
              <a:spcBef>
                <a:spcPts val="600"/>
              </a:spcBef>
              <a:spcAft>
                <a:spcPts val="0"/>
              </a:spcAft>
              <a:buSzPts val="1680"/>
              <a:buNone/>
            </a:pPr>
            <a:r>
              <a:t/>
            </a:r>
            <a:endParaRPr/>
          </a:p>
          <a:p>
            <a:pPr indent="0" lvl="0" marL="0" rtl="0" algn="l">
              <a:lnSpc>
                <a:spcPct val="100000"/>
              </a:lnSpc>
              <a:spcBef>
                <a:spcPts val="600"/>
              </a:spcBef>
              <a:spcAft>
                <a:spcPts val="0"/>
              </a:spcAft>
              <a:buSzPts val="1680"/>
              <a:buNone/>
            </a:pPr>
            <a:r>
              <a:rPr b="1" lang="en-US" u="sng"/>
              <a:t>Microscopically</a:t>
            </a:r>
            <a:r>
              <a:rPr lang="en-US"/>
              <a:t>: The most striking histologic feature is their characteristic heterogeneity. Epithelial elements resembling ductal or myoepithelial cells are arranged in ducts, acini, irregular tubules, strands, or even sheets. These typically are dispersed within a mesenchyme-like background of loose myxoid tissue containing islands of chondroid and, rarely, foci of bone.. In other instances there may be strands or sheets of myoepithelial cells..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2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552" name="Google Shape;552;p27"/>
          <p:cNvSpPr txBox="1"/>
          <p:nvPr>
            <p:ph idx="1" type="body"/>
          </p:nvPr>
        </p:nvSpPr>
        <p:spPr>
          <a:xfrm>
            <a:off x="457200" y="1600200"/>
            <a:ext cx="86868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Low-power view showing awell-demarcated tumor with adjacent normal salivary gland parenchyma. </a:t>
            </a:r>
            <a:r>
              <a:rPr b="1" lang="en-US"/>
              <a:t>B, </a:t>
            </a:r>
            <a:r>
              <a:rPr lang="en-US"/>
              <a:t>High-power view showing epithelial cells as well as myoepithelial cells within chondroid matrix material.</a:t>
            </a:r>
            <a:endParaRPr/>
          </a:p>
        </p:txBody>
      </p:sp>
      <p:pic>
        <p:nvPicPr>
          <p:cNvPr id="553" name="Google Shape;553;p27"/>
          <p:cNvPicPr preferRelativeResize="0"/>
          <p:nvPr/>
        </p:nvPicPr>
        <p:blipFill rotWithShape="1">
          <a:blip r:embed="rId3">
            <a:alphaModFix/>
          </a:blip>
          <a:srcRect b="0" l="0" r="0" t="0"/>
          <a:stretch/>
        </p:blipFill>
        <p:spPr>
          <a:xfrm>
            <a:off x="827584" y="3429000"/>
            <a:ext cx="3200400" cy="3038475"/>
          </a:xfrm>
          <a:prstGeom prst="rect">
            <a:avLst/>
          </a:prstGeom>
          <a:noFill/>
          <a:ln>
            <a:noFill/>
          </a:ln>
        </p:spPr>
      </p:pic>
      <p:pic>
        <p:nvPicPr>
          <p:cNvPr id="554" name="Google Shape;554;p27"/>
          <p:cNvPicPr preferRelativeResize="0"/>
          <p:nvPr/>
        </p:nvPicPr>
        <p:blipFill rotWithShape="1">
          <a:blip r:embed="rId4">
            <a:alphaModFix/>
          </a:blip>
          <a:srcRect b="0" l="0" r="0" t="0"/>
          <a:stretch/>
        </p:blipFill>
        <p:spPr>
          <a:xfrm>
            <a:off x="4544352" y="3419475"/>
            <a:ext cx="3219450" cy="304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28"/>
          <p:cNvSpPr txBox="1"/>
          <p:nvPr>
            <p:ph type="title"/>
          </p:nvPr>
        </p:nvSpPr>
        <p:spPr>
          <a:xfrm>
            <a:off x="457200" y="-12"/>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Mucoepidermoid Carcinoma</a:t>
            </a:r>
            <a:endParaRPr/>
          </a:p>
        </p:txBody>
      </p:sp>
      <p:sp>
        <p:nvSpPr>
          <p:cNvPr id="557" name="Google Shape;557;p28"/>
          <p:cNvSpPr txBox="1"/>
          <p:nvPr>
            <p:ph idx="1" type="body"/>
          </p:nvPr>
        </p:nvSpPr>
        <p:spPr>
          <a:xfrm>
            <a:off x="230300" y="1143000"/>
            <a:ext cx="8451000" cy="56274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554"/>
              <a:buChar char="?"/>
            </a:pPr>
            <a:r>
              <a:rPr lang="en-US" sz="2220"/>
              <a:t>These neoplasms represent about 15% of all salivary gland tumors, and while they occur mainly (60% to 70%) in the parotids.</a:t>
            </a:r>
            <a:endParaRPr sz="2220"/>
          </a:p>
          <a:p>
            <a:pPr indent="-274320" lvl="0" marL="274320" rtl="0" algn="l">
              <a:lnSpc>
                <a:spcPct val="100000"/>
              </a:lnSpc>
              <a:spcBef>
                <a:spcPts val="600"/>
              </a:spcBef>
              <a:spcAft>
                <a:spcPts val="0"/>
              </a:spcAft>
              <a:buSzPts val="1554"/>
              <a:buChar char="?"/>
            </a:pPr>
            <a:r>
              <a:rPr lang="en-US" sz="2220"/>
              <a:t>Mucoepidermoid carcinoma is the most common form</a:t>
            </a:r>
            <a:endParaRPr sz="2220"/>
          </a:p>
          <a:p>
            <a:pPr indent="0" lvl="0" marL="0" rtl="0" algn="l">
              <a:lnSpc>
                <a:spcPct val="100000"/>
              </a:lnSpc>
              <a:spcBef>
                <a:spcPts val="600"/>
              </a:spcBef>
              <a:spcAft>
                <a:spcPts val="0"/>
              </a:spcAft>
              <a:buSzPts val="1554"/>
              <a:buNone/>
            </a:pPr>
            <a:r>
              <a:rPr lang="en-US" sz="2220"/>
              <a:t>of primary </a:t>
            </a:r>
            <a:r>
              <a:rPr i="1" lang="en-US" sz="2220"/>
              <a:t>malignant </a:t>
            </a:r>
            <a:r>
              <a:rPr lang="en-US" sz="2220"/>
              <a:t>tumor of the salivary glands. </a:t>
            </a:r>
            <a:endParaRPr sz="2220"/>
          </a:p>
          <a:p>
            <a:pPr indent="0" lvl="0" marL="0" rtl="0" algn="l">
              <a:lnSpc>
                <a:spcPct val="100000"/>
              </a:lnSpc>
              <a:spcBef>
                <a:spcPts val="600"/>
              </a:spcBef>
              <a:spcAft>
                <a:spcPts val="0"/>
              </a:spcAft>
              <a:buSzPts val="1554"/>
              <a:buNone/>
            </a:pPr>
            <a:r>
              <a:t/>
            </a:r>
            <a:endParaRPr sz="2220"/>
          </a:p>
          <a:p>
            <a:pPr indent="-274320" lvl="0" marL="274320" rtl="0" algn="l">
              <a:lnSpc>
                <a:spcPct val="100000"/>
              </a:lnSpc>
              <a:spcBef>
                <a:spcPts val="600"/>
              </a:spcBef>
              <a:spcAft>
                <a:spcPts val="0"/>
              </a:spcAft>
              <a:buSzPts val="1554"/>
              <a:buChar char="?"/>
            </a:pPr>
            <a:r>
              <a:rPr lang="en-US" sz="2220"/>
              <a:t>Macroscopically: they lack well-defined capsules and often are infiltrative.The cut surface is pale gray to white and frequently demonstrates small, mucinous cysts. </a:t>
            </a:r>
            <a:endParaRPr sz="2220"/>
          </a:p>
          <a:p>
            <a:pPr indent="-274320" lvl="0" marL="274320" rtl="0" algn="l">
              <a:lnSpc>
                <a:spcPct val="100000"/>
              </a:lnSpc>
              <a:spcBef>
                <a:spcPts val="600"/>
              </a:spcBef>
              <a:spcAft>
                <a:spcPts val="0"/>
              </a:spcAft>
              <a:buSzPts val="1554"/>
              <a:buChar char="?"/>
            </a:pPr>
            <a:r>
              <a:rPr lang="en-US" sz="2220"/>
              <a:t>On histologic examination, these tumors contain </a:t>
            </a:r>
            <a:r>
              <a:rPr b="1" lang="en-US" sz="2220"/>
              <a:t>cords, sheets, or cysts lined by squamous, mucous, or intermediate cells. </a:t>
            </a:r>
            <a:r>
              <a:rPr lang="en-US" sz="2220"/>
              <a:t>The latter is a hybrid cell type with both squamous features and mucus-filled vacuoles, which are most easily detected with mucin stains.</a:t>
            </a:r>
            <a:endParaRPr sz="222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2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560" name="Google Shape;560;p29"/>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The jaws are a common site of epithelium-lined cysts derived from odontogenic remnants.</a:t>
            </a:r>
            <a:endParaRPr/>
          </a:p>
          <a:p>
            <a:pPr indent="-274320" lvl="0" marL="274320" rtl="0" algn="l">
              <a:lnSpc>
                <a:spcPct val="100000"/>
              </a:lnSpc>
              <a:spcBef>
                <a:spcPts val="600"/>
              </a:spcBef>
              <a:spcAft>
                <a:spcPts val="0"/>
              </a:spcAft>
              <a:buSzPts val="1680"/>
              <a:buChar char="?"/>
            </a:pPr>
            <a:r>
              <a:rPr lang="en-US"/>
              <a:t> The </a:t>
            </a:r>
            <a:r>
              <a:rPr lang="en-US">
                <a:solidFill>
                  <a:srgbClr val="FF0000"/>
                </a:solidFill>
              </a:rPr>
              <a:t>odontogenic keratocyst </a:t>
            </a:r>
            <a:r>
              <a:rPr lang="en-US"/>
              <a:t>is locally aggressive, with a high recurrence rate.</a:t>
            </a:r>
            <a:endParaRPr/>
          </a:p>
          <a:p>
            <a:pPr indent="-274320" lvl="0" marL="274320" rtl="0" algn="l">
              <a:lnSpc>
                <a:spcPct val="100000"/>
              </a:lnSpc>
              <a:spcBef>
                <a:spcPts val="600"/>
              </a:spcBef>
              <a:spcAft>
                <a:spcPts val="0"/>
              </a:spcAft>
              <a:buSzPts val="1680"/>
              <a:buChar char="?"/>
            </a:pPr>
            <a:r>
              <a:rPr lang="en-US"/>
              <a:t> The </a:t>
            </a:r>
            <a:r>
              <a:rPr lang="en-US">
                <a:solidFill>
                  <a:srgbClr val="FF0000"/>
                </a:solidFill>
              </a:rPr>
              <a:t>periapical cyst </a:t>
            </a:r>
            <a:r>
              <a:rPr lang="en-US"/>
              <a:t>is a reactive, inflammatory lesion associated with caries or dental trauma.</a:t>
            </a:r>
            <a:endParaRPr/>
          </a:p>
          <a:p>
            <a:pPr indent="-274320" lvl="0" marL="274320" rtl="0" algn="l">
              <a:lnSpc>
                <a:spcPct val="100000"/>
              </a:lnSpc>
              <a:spcBef>
                <a:spcPts val="600"/>
              </a:spcBef>
              <a:spcAft>
                <a:spcPts val="0"/>
              </a:spcAft>
              <a:buSzPts val="1680"/>
              <a:buChar char="?"/>
            </a:pPr>
            <a:r>
              <a:rPr lang="en-US"/>
              <a:t>The most common odontogenic tumors are </a:t>
            </a:r>
            <a:r>
              <a:rPr lang="en-US">
                <a:solidFill>
                  <a:srgbClr val="FF0000"/>
                </a:solidFill>
              </a:rPr>
              <a:t>ameloblastoma </a:t>
            </a:r>
            <a:r>
              <a:rPr lang="en-US"/>
              <a:t>and </a:t>
            </a:r>
            <a:r>
              <a:rPr lang="en-US">
                <a:solidFill>
                  <a:srgbClr val="FF0000"/>
                </a:solidFill>
              </a:rPr>
              <a:t>odontoma</a:t>
            </a:r>
            <a:r>
              <a:rPr lang="en-US"/>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30"/>
          <p:cNvSpPr txBox="1"/>
          <p:nvPr>
            <p:ph type="ctrTitle"/>
          </p:nvPr>
        </p:nvSpPr>
        <p:spPr>
          <a:xfrm>
            <a:off x="1691680" y="1534638"/>
            <a:ext cx="6172200" cy="18945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Esophagus</a:t>
            </a:r>
            <a:endParaRPr/>
          </a:p>
        </p:txBody>
      </p:sp>
      <p:sp>
        <p:nvSpPr>
          <p:cNvPr id="563" name="Google Shape;563;p30"/>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6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3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566" name="Google Shape;566;p31"/>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Diseases that affect the esophagus </a:t>
            </a:r>
            <a:endParaRPr/>
          </a:p>
          <a:p>
            <a:pPr indent="0" lvl="0" marL="0" rtl="0" algn="l">
              <a:lnSpc>
                <a:spcPct val="100000"/>
              </a:lnSpc>
              <a:spcBef>
                <a:spcPts val="600"/>
              </a:spcBef>
              <a:spcAft>
                <a:spcPts val="0"/>
              </a:spcAft>
              <a:buSzPts val="1680"/>
              <a:buNone/>
            </a:pPr>
            <a:r>
              <a:rPr lang="en-US"/>
              <a:t> 1. Obstruction: mechanical or functional. </a:t>
            </a:r>
            <a:endParaRPr/>
          </a:p>
          <a:p>
            <a:pPr indent="0" lvl="0" marL="0" rtl="0" algn="l">
              <a:lnSpc>
                <a:spcPct val="100000"/>
              </a:lnSpc>
              <a:spcBef>
                <a:spcPts val="600"/>
              </a:spcBef>
              <a:spcAft>
                <a:spcPts val="0"/>
              </a:spcAft>
              <a:buSzPts val="1680"/>
              <a:buNone/>
            </a:pPr>
            <a:r>
              <a:rPr lang="en-US"/>
              <a:t> 2. vascular diseases: varices. </a:t>
            </a:r>
            <a:endParaRPr/>
          </a:p>
          <a:p>
            <a:pPr indent="0" lvl="0" marL="0" rtl="0" algn="l">
              <a:lnSpc>
                <a:spcPct val="100000"/>
              </a:lnSpc>
              <a:spcBef>
                <a:spcPts val="600"/>
              </a:spcBef>
              <a:spcAft>
                <a:spcPts val="0"/>
              </a:spcAft>
              <a:buSzPts val="1680"/>
              <a:buNone/>
            </a:pPr>
            <a:r>
              <a:rPr lang="en-US"/>
              <a:t>3. Inflammation: esophagitis. </a:t>
            </a:r>
            <a:endParaRPr/>
          </a:p>
          <a:p>
            <a:pPr indent="0" lvl="0" marL="0" rtl="0" algn="l">
              <a:lnSpc>
                <a:spcPct val="100000"/>
              </a:lnSpc>
              <a:spcBef>
                <a:spcPts val="600"/>
              </a:spcBef>
              <a:spcAft>
                <a:spcPts val="0"/>
              </a:spcAft>
              <a:buSzPts val="1680"/>
              <a:buNone/>
            </a:pPr>
            <a:r>
              <a:rPr lang="en-US"/>
              <a:t>4. Tumours.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14"/>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The gastrointestinal tract is a hollow tube consisting of:</a:t>
            </a:r>
            <a:endParaRPr/>
          </a:p>
          <a:p>
            <a:pPr indent="-274320" lvl="0" marL="274320" rtl="0" algn="l">
              <a:lnSpc>
                <a:spcPct val="100000"/>
              </a:lnSpc>
              <a:spcBef>
                <a:spcPts val="600"/>
              </a:spcBef>
              <a:spcAft>
                <a:spcPts val="0"/>
              </a:spcAft>
              <a:buSzPts val="1680"/>
              <a:buChar char="?"/>
            </a:pPr>
            <a:r>
              <a:rPr lang="en-US"/>
              <a:t>The esophagus.</a:t>
            </a:r>
            <a:endParaRPr/>
          </a:p>
          <a:p>
            <a:pPr indent="-274320" lvl="0" marL="274320" rtl="0" algn="l">
              <a:lnSpc>
                <a:spcPct val="100000"/>
              </a:lnSpc>
              <a:spcBef>
                <a:spcPts val="600"/>
              </a:spcBef>
              <a:spcAft>
                <a:spcPts val="0"/>
              </a:spcAft>
              <a:buSzPts val="1680"/>
              <a:buChar char="?"/>
            </a:pPr>
            <a:r>
              <a:rPr lang="en-US"/>
              <a:t> The stomach.</a:t>
            </a:r>
            <a:endParaRPr/>
          </a:p>
          <a:p>
            <a:pPr indent="-274320" lvl="0" marL="274320" rtl="0" algn="l">
              <a:lnSpc>
                <a:spcPct val="100000"/>
              </a:lnSpc>
              <a:spcBef>
                <a:spcPts val="600"/>
              </a:spcBef>
              <a:spcAft>
                <a:spcPts val="0"/>
              </a:spcAft>
              <a:buSzPts val="1680"/>
              <a:buChar char="?"/>
            </a:pPr>
            <a:r>
              <a:rPr lang="en-US"/>
              <a:t>The small intestine.</a:t>
            </a:r>
            <a:endParaRPr/>
          </a:p>
          <a:p>
            <a:pPr indent="-274320" lvl="0" marL="274320" rtl="0" algn="l">
              <a:lnSpc>
                <a:spcPct val="100000"/>
              </a:lnSpc>
              <a:spcBef>
                <a:spcPts val="600"/>
              </a:spcBef>
              <a:spcAft>
                <a:spcPts val="0"/>
              </a:spcAft>
              <a:buSzPts val="1680"/>
              <a:buChar char="?"/>
            </a:pPr>
            <a:r>
              <a:rPr lang="en-US"/>
              <a:t>Colon.</a:t>
            </a:r>
            <a:endParaRPr/>
          </a:p>
          <a:p>
            <a:pPr indent="-274320" lvl="0" marL="274320" rtl="0" algn="l">
              <a:lnSpc>
                <a:spcPct val="100000"/>
              </a:lnSpc>
              <a:spcBef>
                <a:spcPts val="600"/>
              </a:spcBef>
              <a:spcAft>
                <a:spcPts val="0"/>
              </a:spcAft>
              <a:buSzPts val="1680"/>
              <a:buChar char="?"/>
            </a:pPr>
            <a:r>
              <a:rPr lang="en-US"/>
              <a:t>Rectum.</a:t>
            </a:r>
            <a:endParaRPr/>
          </a:p>
          <a:p>
            <a:pPr indent="-274320" lvl="0" marL="274320" rtl="0" algn="l">
              <a:lnSpc>
                <a:spcPct val="100000"/>
              </a:lnSpc>
              <a:spcBef>
                <a:spcPts val="600"/>
              </a:spcBef>
              <a:spcAft>
                <a:spcPts val="0"/>
              </a:spcAft>
              <a:buSzPts val="1680"/>
              <a:buChar char="?"/>
            </a:pPr>
            <a:r>
              <a:rPr lang="en-US"/>
              <a:t>Anus.</a:t>
            </a:r>
            <a:endParaRPr/>
          </a:p>
          <a:p>
            <a:pPr indent="-167640" lvl="0" marL="274320" rtl="0" algn="l">
              <a:lnSpc>
                <a:spcPct val="100000"/>
              </a:lnSpc>
              <a:spcBef>
                <a:spcPts val="600"/>
              </a:spcBef>
              <a:spcAft>
                <a:spcPts val="0"/>
              </a:spcAft>
              <a:buSzPts val="1680"/>
              <a:buNone/>
            </a:pPr>
            <a:r>
              <a:t/>
            </a:r>
            <a:endParaRPr/>
          </a:p>
          <a:p>
            <a:pPr indent="0" lvl="0" marL="0" rtl="0" algn="l">
              <a:lnSpc>
                <a:spcPct val="100000"/>
              </a:lnSpc>
              <a:spcBef>
                <a:spcPts val="600"/>
              </a:spcBef>
              <a:spcAft>
                <a:spcPts val="0"/>
              </a:spcAft>
              <a:buSzPts val="168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32"/>
          <p:cNvSpPr txBox="1"/>
          <p:nvPr>
            <p:ph type="title"/>
          </p:nvPr>
        </p:nvSpPr>
        <p:spPr>
          <a:xfrm>
            <a:off x="457200" y="274638"/>
            <a:ext cx="7467600" cy="418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2700"/>
              <a:buFont typeface="Century Schoolbook"/>
              <a:buNone/>
            </a:pPr>
            <a:r>
              <a:rPr lang="en-US" sz="2700"/>
              <a:t>OBSTRUCTIVE DISEASES</a:t>
            </a:r>
            <a:endParaRPr sz="2700"/>
          </a:p>
        </p:txBody>
      </p:sp>
      <p:sp>
        <p:nvSpPr>
          <p:cNvPr id="569" name="Google Shape;569;p32"/>
          <p:cNvSpPr txBox="1"/>
          <p:nvPr>
            <p:ph idx="1" type="body"/>
          </p:nvPr>
        </p:nvSpPr>
        <p:spPr>
          <a:xfrm>
            <a:off x="107504" y="692696"/>
            <a:ext cx="8712900" cy="616530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1428"/>
              <a:buChar char="?"/>
            </a:pPr>
            <a:r>
              <a:rPr lang="en-US" sz="2040"/>
              <a:t>Mechanical Obstruction:</a:t>
            </a:r>
            <a:endParaRPr sz="2040"/>
          </a:p>
          <a:p>
            <a:pPr indent="0" lvl="0" marL="0" rtl="0" algn="l">
              <a:lnSpc>
                <a:spcPct val="90000"/>
              </a:lnSpc>
              <a:spcBef>
                <a:spcPts val="600"/>
              </a:spcBef>
              <a:spcAft>
                <a:spcPts val="0"/>
              </a:spcAft>
              <a:buSzPts val="1428"/>
              <a:buNone/>
            </a:pPr>
            <a:r>
              <a:rPr lang="en-US" sz="2040" u="sng"/>
              <a:t>1-Stenosis</a:t>
            </a:r>
            <a:r>
              <a:rPr lang="en-US" sz="2040"/>
              <a:t> most often is due to inflammation and scarring, which may be caused by chronic gastroesophageal reflux, irradiation, or caustic injury.</a:t>
            </a:r>
            <a:endParaRPr sz="2040"/>
          </a:p>
          <a:p>
            <a:pPr indent="0" lvl="0" marL="0" rtl="0" algn="l">
              <a:lnSpc>
                <a:spcPct val="90000"/>
              </a:lnSpc>
              <a:spcBef>
                <a:spcPts val="600"/>
              </a:spcBef>
              <a:spcAft>
                <a:spcPts val="0"/>
              </a:spcAft>
              <a:buSzPts val="1428"/>
              <a:buNone/>
            </a:pPr>
            <a:r>
              <a:rPr lang="en-US" sz="2040"/>
              <a:t>Esophageal stenosis</a:t>
            </a:r>
            <a:endParaRPr sz="2040"/>
          </a:p>
          <a:p>
            <a:pPr indent="0" lvl="0" marL="0" rtl="0" algn="l">
              <a:lnSpc>
                <a:spcPct val="90000"/>
              </a:lnSpc>
              <a:spcBef>
                <a:spcPts val="600"/>
              </a:spcBef>
              <a:spcAft>
                <a:spcPts val="0"/>
              </a:spcAft>
              <a:buSzPts val="1428"/>
              <a:buNone/>
            </a:pPr>
            <a:r>
              <a:rPr lang="en-US" sz="2040"/>
              <a:t> Acquired&gt;&gt;&gt;Congenital.</a:t>
            </a:r>
            <a:endParaRPr sz="2040"/>
          </a:p>
          <a:p>
            <a:pPr indent="0" lvl="0" marL="0" rtl="0" algn="l">
              <a:lnSpc>
                <a:spcPct val="90000"/>
              </a:lnSpc>
              <a:spcBef>
                <a:spcPts val="600"/>
              </a:spcBef>
              <a:spcAft>
                <a:spcPts val="0"/>
              </a:spcAft>
              <a:buSzPts val="1428"/>
              <a:buNone/>
            </a:pPr>
            <a:r>
              <a:rPr lang="en-US" sz="2040"/>
              <a:t> Fibrous thickening of the submucosa &amp; atrophy of the muscularis propria.</a:t>
            </a:r>
            <a:endParaRPr sz="2040"/>
          </a:p>
          <a:p>
            <a:pPr indent="0" lvl="0" marL="0" rtl="0" algn="l">
              <a:lnSpc>
                <a:spcPct val="90000"/>
              </a:lnSpc>
              <a:spcBef>
                <a:spcPts val="600"/>
              </a:spcBef>
              <a:spcAft>
                <a:spcPts val="0"/>
              </a:spcAft>
              <a:buSzPts val="1428"/>
              <a:buNone/>
            </a:pPr>
            <a:r>
              <a:rPr lang="en-US" sz="2040"/>
              <a:t> Due to inflammation and scarring</a:t>
            </a:r>
            <a:endParaRPr sz="2040"/>
          </a:p>
          <a:p>
            <a:pPr indent="0" lvl="0" marL="0" rtl="0" algn="l">
              <a:lnSpc>
                <a:spcPct val="90000"/>
              </a:lnSpc>
              <a:spcBef>
                <a:spcPts val="600"/>
              </a:spcBef>
              <a:spcAft>
                <a:spcPts val="0"/>
              </a:spcAft>
              <a:buSzPts val="1428"/>
              <a:buNone/>
            </a:pPr>
            <a:r>
              <a:rPr lang="en-US" sz="2040"/>
              <a:t> Causes:  Chronic GERD, Irradiation and Ingestion of caustic agents. </a:t>
            </a:r>
            <a:endParaRPr sz="2040"/>
          </a:p>
          <a:p>
            <a:pPr indent="-274320" lvl="0" marL="274320" rtl="0" algn="l">
              <a:lnSpc>
                <a:spcPct val="90000"/>
              </a:lnSpc>
              <a:spcBef>
                <a:spcPts val="600"/>
              </a:spcBef>
              <a:spcAft>
                <a:spcPts val="0"/>
              </a:spcAft>
              <a:buSzPts val="1428"/>
              <a:buFont typeface="Noto Sans Symbols"/>
              <a:buChar char="❑"/>
            </a:pPr>
            <a:r>
              <a:rPr b="1" lang="en-US" sz="2040"/>
              <a:t>Clinical presentation :</a:t>
            </a:r>
            <a:r>
              <a:rPr lang="en-US" sz="2040"/>
              <a:t> Progressive dysphagia and difficulty eating solids that progresses to problems with liquids.</a:t>
            </a:r>
            <a:endParaRPr sz="2040"/>
          </a:p>
          <a:p>
            <a:pPr indent="-183642" lvl="0" marL="274320" rtl="0" algn="l">
              <a:lnSpc>
                <a:spcPct val="90000"/>
              </a:lnSpc>
              <a:spcBef>
                <a:spcPts val="600"/>
              </a:spcBef>
              <a:spcAft>
                <a:spcPts val="0"/>
              </a:spcAft>
              <a:buSzPts val="1428"/>
              <a:buFont typeface="Century Schoolbook"/>
              <a:buNone/>
            </a:pPr>
            <a:r>
              <a:t/>
            </a:r>
            <a:endParaRPr sz="2040"/>
          </a:p>
          <a:p>
            <a:pPr indent="0" lvl="0" marL="0" rtl="0" algn="l">
              <a:lnSpc>
                <a:spcPct val="90000"/>
              </a:lnSpc>
              <a:spcBef>
                <a:spcPts val="600"/>
              </a:spcBef>
              <a:spcAft>
                <a:spcPts val="0"/>
              </a:spcAft>
              <a:buSzPts val="1428"/>
              <a:buNone/>
            </a:pPr>
            <a:r>
              <a:rPr lang="en-US" sz="2040"/>
              <a:t>2- Absence, or </a:t>
            </a:r>
            <a:r>
              <a:rPr lang="en-US" sz="2040" u="sng"/>
              <a:t>agenesis</a:t>
            </a:r>
            <a:r>
              <a:rPr lang="en-US" sz="2040"/>
              <a:t>, of the esophagus is extremely rare. </a:t>
            </a:r>
            <a:endParaRPr sz="2040"/>
          </a:p>
          <a:p>
            <a:pPr indent="0" lvl="0" marL="0" rtl="0" algn="l">
              <a:lnSpc>
                <a:spcPct val="90000"/>
              </a:lnSpc>
              <a:spcBef>
                <a:spcPts val="600"/>
              </a:spcBef>
              <a:spcAft>
                <a:spcPts val="0"/>
              </a:spcAft>
              <a:buSzPts val="1428"/>
              <a:buNone/>
            </a:pPr>
            <a:r>
              <a:rPr lang="en-US" sz="2040" u="sng"/>
              <a:t>3- Atresia</a:t>
            </a:r>
            <a:r>
              <a:rPr lang="en-US" sz="2040"/>
              <a:t>, in which a thin, noncanalized cord replaces a segment of esophagus. </a:t>
            </a:r>
            <a:r>
              <a:rPr b="1" lang="en-US" sz="2040"/>
              <a:t>Clinical presentation: </a:t>
            </a:r>
            <a:r>
              <a:rPr lang="en-US" sz="2040"/>
              <a:t> Shortly after birth: regurgitation during feeding  Needs prompt surgical correction (rejoin).  Complications if w/ fistula:  Aspiration  Suffocation  Pneumonia  Severe fluid and electrolyte imbalances.</a:t>
            </a:r>
            <a:endParaRPr sz="2040"/>
          </a:p>
          <a:p>
            <a:pPr indent="-183642" lvl="0" marL="274320" rtl="0" algn="l">
              <a:lnSpc>
                <a:spcPct val="90000"/>
              </a:lnSpc>
              <a:spcBef>
                <a:spcPts val="600"/>
              </a:spcBef>
              <a:spcAft>
                <a:spcPts val="0"/>
              </a:spcAft>
              <a:buSzPts val="1428"/>
              <a:buNone/>
            </a:pPr>
            <a:r>
              <a:t/>
            </a:r>
            <a:endParaRPr sz="204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3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Functional Obstruction:</a:t>
            </a:r>
            <a:br>
              <a:rPr lang="en-US"/>
            </a:br>
            <a:endParaRPr/>
          </a:p>
        </p:txBody>
      </p:sp>
      <p:sp>
        <p:nvSpPr>
          <p:cNvPr id="572" name="Google Shape;572;p33"/>
          <p:cNvSpPr txBox="1"/>
          <p:nvPr>
            <p:ph idx="1" type="body"/>
          </p:nvPr>
        </p:nvSpPr>
        <p:spPr>
          <a:xfrm>
            <a:off x="457200" y="1600200"/>
            <a:ext cx="8147100" cy="487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54"/>
              <a:buNone/>
            </a:pPr>
            <a:r>
              <a:rPr lang="en-US" sz="2220"/>
              <a:t> Efficient delivery of food and fluids to the stomach</a:t>
            </a:r>
            <a:endParaRPr sz="2220"/>
          </a:p>
          <a:p>
            <a:pPr indent="0" lvl="0" marL="0" rtl="0" algn="l">
              <a:lnSpc>
                <a:spcPct val="90000"/>
              </a:lnSpc>
              <a:spcBef>
                <a:spcPts val="600"/>
              </a:spcBef>
              <a:spcAft>
                <a:spcPts val="0"/>
              </a:spcAft>
              <a:buSzPts val="1554"/>
              <a:buNone/>
            </a:pPr>
            <a:r>
              <a:rPr lang="en-US" sz="2220"/>
              <a:t>requires coordinated waves of peristaltic contractions.</a:t>
            </a:r>
            <a:endParaRPr sz="2220"/>
          </a:p>
          <a:p>
            <a:pPr indent="0" lvl="0" marL="0" rtl="0" algn="l">
              <a:lnSpc>
                <a:spcPct val="90000"/>
              </a:lnSpc>
              <a:spcBef>
                <a:spcPts val="600"/>
              </a:spcBef>
              <a:spcAft>
                <a:spcPts val="0"/>
              </a:spcAft>
              <a:buSzPts val="1554"/>
              <a:buNone/>
            </a:pPr>
            <a:r>
              <a:t/>
            </a:r>
            <a:endParaRPr sz="2220"/>
          </a:p>
          <a:p>
            <a:pPr indent="0" lvl="0" marL="0" rtl="0" algn="l">
              <a:lnSpc>
                <a:spcPct val="90000"/>
              </a:lnSpc>
              <a:spcBef>
                <a:spcPts val="600"/>
              </a:spcBef>
              <a:spcAft>
                <a:spcPts val="0"/>
              </a:spcAft>
              <a:buSzPts val="1554"/>
              <a:buNone/>
            </a:pPr>
            <a:r>
              <a:rPr lang="en-US" sz="2220"/>
              <a:t> Esophageal dysmotility: discoordinated peristalsis or</a:t>
            </a:r>
            <a:endParaRPr sz="2220"/>
          </a:p>
          <a:p>
            <a:pPr indent="0" lvl="0" marL="0" rtl="0" algn="l">
              <a:lnSpc>
                <a:spcPct val="90000"/>
              </a:lnSpc>
              <a:spcBef>
                <a:spcPts val="600"/>
              </a:spcBef>
              <a:spcAft>
                <a:spcPts val="0"/>
              </a:spcAft>
              <a:buSzPts val="1554"/>
              <a:buNone/>
            </a:pPr>
            <a:r>
              <a:rPr lang="en-US" sz="2220"/>
              <a:t>spasm of the muscularis.</a:t>
            </a:r>
            <a:endParaRPr sz="2220"/>
          </a:p>
          <a:p>
            <a:pPr indent="0" lvl="0" marL="0" rtl="0" algn="l">
              <a:lnSpc>
                <a:spcPct val="90000"/>
              </a:lnSpc>
              <a:spcBef>
                <a:spcPts val="600"/>
              </a:spcBef>
              <a:spcAft>
                <a:spcPts val="0"/>
              </a:spcAft>
              <a:buSzPts val="1554"/>
              <a:buNone/>
            </a:pPr>
            <a:r>
              <a:t/>
            </a:r>
            <a:endParaRPr sz="2220"/>
          </a:p>
          <a:p>
            <a:pPr indent="0" lvl="0" marL="0" rtl="0" algn="l">
              <a:lnSpc>
                <a:spcPct val="90000"/>
              </a:lnSpc>
              <a:spcBef>
                <a:spcPts val="600"/>
              </a:spcBef>
              <a:spcAft>
                <a:spcPts val="0"/>
              </a:spcAft>
              <a:buSzPts val="1554"/>
              <a:buNone/>
            </a:pPr>
            <a:r>
              <a:rPr lang="en-US" sz="2220"/>
              <a:t> Achalasia: the most important cause.</a:t>
            </a:r>
            <a:endParaRPr sz="2220"/>
          </a:p>
          <a:p>
            <a:pPr indent="0" lvl="0" marL="0" rtl="0" algn="l">
              <a:lnSpc>
                <a:spcPct val="90000"/>
              </a:lnSpc>
              <a:spcBef>
                <a:spcPts val="600"/>
              </a:spcBef>
              <a:spcAft>
                <a:spcPts val="0"/>
              </a:spcAft>
              <a:buSzPts val="1554"/>
              <a:buNone/>
            </a:pPr>
            <a:r>
              <a:rPr lang="en-US" sz="2220"/>
              <a:t>-Achalasia is characterized by the triad of incomplete LES relaxation, increased LES tone, and esophageal aperistalsis. </a:t>
            </a:r>
            <a:endParaRPr sz="2220"/>
          </a:p>
          <a:p>
            <a:pPr indent="0" lvl="0" marL="0" rtl="0" algn="l">
              <a:lnSpc>
                <a:spcPct val="90000"/>
              </a:lnSpc>
              <a:spcBef>
                <a:spcPts val="600"/>
              </a:spcBef>
              <a:spcAft>
                <a:spcPts val="0"/>
              </a:spcAft>
              <a:buSzPts val="1554"/>
              <a:buNone/>
            </a:pPr>
            <a:r>
              <a:rPr lang="en-US" sz="2220"/>
              <a:t>- Caused by Degenerative changes in neural innervation.</a:t>
            </a:r>
            <a:endParaRPr sz="2220"/>
          </a:p>
          <a:p>
            <a:pPr indent="-274320" lvl="0" marL="274320" rtl="0" algn="l">
              <a:lnSpc>
                <a:spcPct val="90000"/>
              </a:lnSpc>
              <a:spcBef>
                <a:spcPts val="600"/>
              </a:spcBef>
              <a:spcAft>
                <a:spcPts val="0"/>
              </a:spcAft>
              <a:buSzPts val="1554"/>
              <a:buFont typeface="Century Schoolbook"/>
              <a:buChar char="-"/>
            </a:pPr>
            <a:r>
              <a:rPr lang="en-US" sz="2220"/>
              <a:t>Can be primary or secondary.</a:t>
            </a:r>
            <a:endParaRPr sz="2220"/>
          </a:p>
          <a:p>
            <a:pPr indent="-274320" lvl="0" marL="274320" rtl="0" algn="l">
              <a:lnSpc>
                <a:spcPct val="90000"/>
              </a:lnSpc>
              <a:spcBef>
                <a:spcPts val="600"/>
              </a:spcBef>
              <a:spcAft>
                <a:spcPts val="0"/>
              </a:spcAft>
              <a:buSzPts val="1554"/>
              <a:buFont typeface="Century Schoolbook"/>
              <a:buChar char="-"/>
            </a:pPr>
            <a:r>
              <a:rPr lang="en-US" sz="2220"/>
              <a:t>Clinical presentation : Difficulty in swallowing, Regurgitation and sometimes chest pain</a:t>
            </a:r>
            <a:endParaRPr sz="2220"/>
          </a:p>
          <a:p>
            <a:pPr indent="0" lvl="0" marL="0" rtl="0" algn="l">
              <a:lnSpc>
                <a:spcPct val="90000"/>
              </a:lnSpc>
              <a:spcBef>
                <a:spcPts val="600"/>
              </a:spcBef>
              <a:spcAft>
                <a:spcPts val="0"/>
              </a:spcAft>
              <a:buSzPts val="1554"/>
              <a:buNone/>
            </a:pPr>
            <a:r>
              <a:t/>
            </a:r>
            <a:endParaRPr sz="222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34"/>
          <p:cNvSpPr txBox="1"/>
          <p:nvPr>
            <p:ph idx="1" type="body"/>
          </p:nvPr>
        </p:nvSpPr>
        <p:spPr>
          <a:xfrm>
            <a:off x="179512" y="188640"/>
            <a:ext cx="8568900" cy="62853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Esophageal Varices</a:t>
            </a:r>
            <a:endParaRPr/>
          </a:p>
          <a:p>
            <a:pPr indent="0" lvl="0" marL="0" rtl="0" algn="l">
              <a:lnSpc>
                <a:spcPct val="100000"/>
              </a:lnSpc>
              <a:spcBef>
                <a:spcPts val="600"/>
              </a:spcBef>
              <a:spcAft>
                <a:spcPts val="0"/>
              </a:spcAft>
              <a:buSzPts val="1680"/>
              <a:buNone/>
            </a:pPr>
            <a:r>
              <a:rPr lang="en-US"/>
              <a:t>- Portal hypertension induces development of collateral channel that enlarge the subepithelial and submucosal venous plexi within the distal esophagus. </a:t>
            </a:r>
            <a:endParaRPr/>
          </a:p>
          <a:p>
            <a:pPr indent="0" lvl="0" marL="0" rtl="0" algn="l">
              <a:lnSpc>
                <a:spcPct val="100000"/>
              </a:lnSpc>
              <a:spcBef>
                <a:spcPts val="600"/>
              </a:spcBef>
              <a:spcAft>
                <a:spcPts val="0"/>
              </a:spcAft>
              <a:buSzPts val="1680"/>
              <a:buNone/>
            </a:pPr>
            <a:r>
              <a:rPr lang="en-US"/>
              <a:t>- Develop in 90% of cirrhotic patients, most commonly in association with alcoholic liver disease. Worldwide, hepatic schistosomiasis is the second most common cause of varices. </a:t>
            </a:r>
            <a:endParaRPr/>
          </a:p>
          <a:p>
            <a:pPr indent="-274320" lvl="0" marL="274320" rtl="0" algn="l">
              <a:lnSpc>
                <a:spcPct val="100000"/>
              </a:lnSpc>
              <a:spcBef>
                <a:spcPts val="600"/>
              </a:spcBef>
              <a:spcAft>
                <a:spcPts val="0"/>
              </a:spcAft>
              <a:buSzPts val="1680"/>
              <a:buFont typeface="Century Schoolbook"/>
              <a:buChar char="-"/>
            </a:pPr>
            <a:r>
              <a:rPr lang="en-US"/>
              <a:t>Varices often are asymptomatic, but their rupture can lead to  massive hematemesis and death.</a:t>
            </a:r>
            <a:endParaRPr/>
          </a:p>
          <a:p>
            <a:pPr indent="-274320" lvl="0" marL="274320" rtl="0" algn="l">
              <a:lnSpc>
                <a:spcPct val="100000"/>
              </a:lnSpc>
              <a:spcBef>
                <a:spcPts val="600"/>
              </a:spcBef>
              <a:spcAft>
                <a:spcPts val="0"/>
              </a:spcAft>
              <a:buSzPts val="1680"/>
              <a:buFont typeface="Century Schoolbook"/>
              <a:buChar char="-"/>
            </a:pPr>
            <a:r>
              <a:rPr lang="en-US"/>
              <a:t>Diagnosis by: endoscopy or  angiography.</a:t>
            </a:r>
            <a:endParaRPr/>
          </a:p>
          <a:p>
            <a:pPr indent="-167640" lvl="0" marL="274320" rtl="0" algn="l">
              <a:lnSpc>
                <a:spcPct val="100000"/>
              </a:lnSpc>
              <a:spcBef>
                <a:spcPts val="600"/>
              </a:spcBef>
              <a:spcAft>
                <a:spcPts val="0"/>
              </a:spcAft>
              <a:buSzPts val="1680"/>
              <a:buFont typeface="Century Schoolbook"/>
              <a:buNone/>
            </a:pPr>
            <a:r>
              <a:t/>
            </a:r>
            <a:endParaRPr/>
          </a:p>
          <a:p>
            <a:pPr indent="-167640" lvl="0" marL="274320" rtl="0" algn="l">
              <a:lnSpc>
                <a:spcPct val="100000"/>
              </a:lnSpc>
              <a:spcBef>
                <a:spcPts val="600"/>
              </a:spcBef>
              <a:spcAft>
                <a:spcPts val="0"/>
              </a:spcAft>
              <a:buSzPts val="1680"/>
              <a:buFont typeface="Century Schoolbook"/>
              <a:buNone/>
            </a:pPr>
            <a:r>
              <a:t/>
            </a:r>
            <a:endParaRPr/>
          </a:p>
          <a:p>
            <a:pPr indent="-167640" lvl="0" marL="274320" rtl="0" algn="l">
              <a:lnSpc>
                <a:spcPct val="100000"/>
              </a:lnSpc>
              <a:spcBef>
                <a:spcPts val="600"/>
              </a:spcBef>
              <a:spcAft>
                <a:spcPts val="0"/>
              </a:spcAft>
              <a:buSzPts val="1680"/>
              <a:buFont typeface="Century Schoolbook"/>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3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577" name="Google Shape;577;p35"/>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167640" lvl="0" marL="274320" rtl="0" algn="l">
              <a:lnSpc>
                <a:spcPct val="100000"/>
              </a:lnSpc>
              <a:spcBef>
                <a:spcPts val="0"/>
              </a:spcBef>
              <a:spcAft>
                <a:spcPts val="0"/>
              </a:spcAft>
              <a:buSzPts val="1680"/>
              <a:buNone/>
            </a:pPr>
            <a:r>
              <a:t/>
            </a:r>
            <a:endParaRPr/>
          </a:p>
        </p:txBody>
      </p:sp>
      <p:pic>
        <p:nvPicPr>
          <p:cNvPr id="578" name="Google Shape;578;p35"/>
          <p:cNvPicPr preferRelativeResize="0"/>
          <p:nvPr/>
        </p:nvPicPr>
        <p:blipFill rotWithShape="1">
          <a:blip r:embed="rId3">
            <a:alphaModFix/>
          </a:blip>
          <a:srcRect b="0" l="0" r="0" t="0"/>
          <a:stretch/>
        </p:blipFill>
        <p:spPr>
          <a:xfrm>
            <a:off x="-108520" y="-387424"/>
            <a:ext cx="7564156" cy="5212605"/>
          </a:xfrm>
          <a:prstGeom prst="rect">
            <a:avLst/>
          </a:prstGeom>
          <a:noFill/>
          <a:ln>
            <a:noFill/>
          </a:ln>
        </p:spPr>
      </p:pic>
      <p:pic>
        <p:nvPicPr>
          <p:cNvPr id="579" name="Google Shape;579;p35"/>
          <p:cNvPicPr preferRelativeResize="0"/>
          <p:nvPr/>
        </p:nvPicPr>
        <p:blipFill rotWithShape="1">
          <a:blip r:embed="rId4">
            <a:alphaModFix/>
          </a:blip>
          <a:srcRect b="0" l="0" r="0" t="0"/>
          <a:stretch/>
        </p:blipFill>
        <p:spPr>
          <a:xfrm>
            <a:off x="6012160" y="4732463"/>
            <a:ext cx="3131840" cy="20772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36"/>
          <p:cNvSpPr txBox="1"/>
          <p:nvPr>
            <p:ph type="title"/>
          </p:nvPr>
        </p:nvSpPr>
        <p:spPr>
          <a:xfrm>
            <a:off x="107504" y="-980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Lacerations</a:t>
            </a:r>
            <a:endParaRPr/>
          </a:p>
        </p:txBody>
      </p:sp>
      <p:sp>
        <p:nvSpPr>
          <p:cNvPr id="582" name="Google Shape;582;p36"/>
          <p:cNvSpPr txBox="1"/>
          <p:nvPr>
            <p:ph idx="1" type="body"/>
          </p:nvPr>
        </p:nvSpPr>
        <p:spPr>
          <a:xfrm>
            <a:off x="139133" y="1362008"/>
            <a:ext cx="6347100" cy="4873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lang="en-US"/>
              <a:t>-The most common esophageal lacerations are </a:t>
            </a:r>
            <a:r>
              <a:rPr i="1" lang="en-US"/>
              <a:t>Mallory- Weiss tears, </a:t>
            </a:r>
            <a:r>
              <a:rPr lang="en-US"/>
              <a:t>which are often associated with severe retching or vomiting.</a:t>
            </a:r>
            <a:endParaRPr/>
          </a:p>
          <a:p>
            <a:pPr indent="0" lvl="0" marL="0" rtl="0" algn="l">
              <a:lnSpc>
                <a:spcPct val="100000"/>
              </a:lnSpc>
              <a:spcBef>
                <a:spcPts val="600"/>
              </a:spcBef>
              <a:spcAft>
                <a:spcPts val="0"/>
              </a:spcAft>
              <a:buSzPts val="1680"/>
              <a:buNone/>
            </a:pPr>
            <a:r>
              <a:rPr lang="en-US"/>
              <a:t>- By contrast, </a:t>
            </a:r>
            <a:r>
              <a:rPr i="1" lang="en-US"/>
              <a:t>Boerhaave syndrome, </a:t>
            </a:r>
            <a:r>
              <a:rPr lang="en-US"/>
              <a:t>characterized by transmural esophageal tears and mediastinitis, occurs rarely and is a catastrophic event. Linear lacerations longitudinally oriented, Cross the GEJ,  Superficial  and Heal quickly , no surgical</a:t>
            </a:r>
            <a:endParaRPr/>
          </a:p>
          <a:p>
            <a:pPr indent="0" lvl="0" marL="0" rtl="0" algn="l">
              <a:lnSpc>
                <a:spcPct val="100000"/>
              </a:lnSpc>
              <a:spcBef>
                <a:spcPts val="600"/>
              </a:spcBef>
              <a:spcAft>
                <a:spcPts val="0"/>
              </a:spcAft>
              <a:buSzPts val="1680"/>
              <a:buNone/>
            </a:pPr>
            <a:r>
              <a:rPr lang="en-US"/>
              <a:t>intervention</a:t>
            </a:r>
            <a:endParaRPr/>
          </a:p>
          <a:p>
            <a:pPr indent="-167640" lvl="0" marL="274320" rtl="0" algn="l">
              <a:lnSpc>
                <a:spcPct val="100000"/>
              </a:lnSpc>
              <a:spcBef>
                <a:spcPts val="600"/>
              </a:spcBef>
              <a:spcAft>
                <a:spcPts val="0"/>
              </a:spcAft>
              <a:buSzPts val="1680"/>
              <a:buNone/>
            </a:pPr>
            <a:r>
              <a:t/>
            </a:r>
            <a:endParaRPr/>
          </a:p>
        </p:txBody>
      </p:sp>
      <p:pic>
        <p:nvPicPr>
          <p:cNvPr id="583" name="Google Shape;583;p36"/>
          <p:cNvPicPr preferRelativeResize="0"/>
          <p:nvPr/>
        </p:nvPicPr>
        <p:blipFill rotWithShape="1">
          <a:blip r:embed="rId3">
            <a:alphaModFix/>
          </a:blip>
          <a:srcRect b="0" l="0" r="0" t="0"/>
          <a:stretch/>
        </p:blipFill>
        <p:spPr>
          <a:xfrm>
            <a:off x="6300192" y="620688"/>
            <a:ext cx="2952328" cy="5616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37"/>
          <p:cNvSpPr txBox="1"/>
          <p:nvPr>
            <p:ph type="title"/>
          </p:nvPr>
        </p:nvSpPr>
        <p:spPr>
          <a:xfrm>
            <a:off x="417600" y="-12"/>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ESOPHAGITIS</a:t>
            </a:r>
            <a:endParaRPr/>
          </a:p>
        </p:txBody>
      </p:sp>
      <p:sp>
        <p:nvSpPr>
          <p:cNvPr id="586" name="Google Shape;586;p37"/>
          <p:cNvSpPr txBox="1"/>
          <p:nvPr>
            <p:ph idx="1" type="body"/>
          </p:nvPr>
        </p:nvSpPr>
        <p:spPr>
          <a:xfrm>
            <a:off x="417600" y="1143000"/>
            <a:ext cx="8308800" cy="50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4"/>
              <a:buNone/>
            </a:pPr>
            <a:r>
              <a:rPr lang="en-US" sz="2220"/>
              <a:t>1- Chemical and Infectious Esophagitis</a:t>
            </a:r>
            <a:endParaRPr sz="2220"/>
          </a:p>
          <a:p>
            <a:pPr indent="-274320" lvl="0" marL="274320" rtl="0" algn="l">
              <a:lnSpc>
                <a:spcPct val="100000"/>
              </a:lnSpc>
              <a:spcBef>
                <a:spcPts val="600"/>
              </a:spcBef>
              <a:spcAft>
                <a:spcPts val="0"/>
              </a:spcAft>
              <a:buSzPts val="1554"/>
              <a:buFont typeface="Noto Sans Symbols"/>
              <a:buChar char="⮚"/>
            </a:pPr>
            <a:r>
              <a:rPr lang="en-US" sz="2220"/>
              <a:t>Medicinal pills may lodge and dissolve in the esophagus, rather than passing into the stomach intact, resulting in a condition termed </a:t>
            </a:r>
            <a:r>
              <a:rPr i="1" lang="en-US" sz="2220">
                <a:solidFill>
                  <a:srgbClr val="FF0000"/>
                </a:solidFill>
              </a:rPr>
              <a:t>pill-induced esophagitis</a:t>
            </a:r>
            <a:r>
              <a:rPr i="1" lang="en-US" sz="2220"/>
              <a:t>.</a:t>
            </a:r>
            <a:endParaRPr sz="2220"/>
          </a:p>
          <a:p>
            <a:pPr indent="-274320" lvl="0" marL="274320" rtl="0" algn="l">
              <a:lnSpc>
                <a:spcPct val="100000"/>
              </a:lnSpc>
              <a:spcBef>
                <a:spcPts val="600"/>
              </a:spcBef>
              <a:spcAft>
                <a:spcPts val="0"/>
              </a:spcAft>
              <a:buSzPts val="1554"/>
              <a:buFont typeface="Noto Sans Symbols"/>
              <a:buChar char="⮚"/>
            </a:pPr>
            <a:r>
              <a:rPr lang="en-US" sz="2220"/>
              <a:t>Esophagitis due to chemical injury generally causes only</a:t>
            </a:r>
            <a:endParaRPr sz="2220"/>
          </a:p>
          <a:p>
            <a:pPr indent="0" lvl="0" marL="0" rtl="0" algn="l">
              <a:lnSpc>
                <a:spcPct val="100000"/>
              </a:lnSpc>
              <a:spcBef>
                <a:spcPts val="600"/>
              </a:spcBef>
              <a:spcAft>
                <a:spcPts val="0"/>
              </a:spcAft>
              <a:buSzPts val="1554"/>
              <a:buNone/>
            </a:pPr>
            <a:r>
              <a:rPr lang="en-US" sz="2220"/>
              <a:t>self-limited pain, particularly </a:t>
            </a:r>
            <a:r>
              <a:rPr i="1" lang="en-US" sz="2220"/>
              <a:t>odynophagia </a:t>
            </a:r>
            <a:r>
              <a:rPr lang="en-US" sz="2220"/>
              <a:t>(pain with swallowing). Hemorrhage, stricture, or perforation may occur in severe cases. </a:t>
            </a:r>
            <a:endParaRPr sz="2220"/>
          </a:p>
          <a:p>
            <a:pPr indent="-274320" lvl="0" marL="274320" rtl="0" algn="l">
              <a:lnSpc>
                <a:spcPct val="100000"/>
              </a:lnSpc>
              <a:spcBef>
                <a:spcPts val="600"/>
              </a:spcBef>
              <a:spcAft>
                <a:spcPts val="0"/>
              </a:spcAft>
              <a:buSzPts val="1554"/>
              <a:buFont typeface="Noto Sans Symbols"/>
              <a:buChar char="⮚"/>
            </a:pPr>
            <a:r>
              <a:rPr lang="en-US" sz="2220">
                <a:solidFill>
                  <a:srgbClr val="FF0000"/>
                </a:solidFill>
              </a:rPr>
              <a:t>Iatrogenic esophageal injury </a:t>
            </a:r>
            <a:r>
              <a:rPr lang="en-US" sz="2220"/>
              <a:t>may be caused by cytotoxic </a:t>
            </a:r>
            <a:r>
              <a:rPr i="1" lang="en-US" sz="2220"/>
              <a:t>chemotherapy, radiation therapy, </a:t>
            </a:r>
            <a:r>
              <a:rPr lang="en-US" sz="2220"/>
              <a:t>or </a:t>
            </a:r>
            <a:r>
              <a:rPr i="1" lang="en-US" sz="2220"/>
              <a:t>graft-versus-host disease.</a:t>
            </a:r>
            <a:endParaRPr sz="2220"/>
          </a:p>
          <a:p>
            <a:pPr indent="-274320" lvl="0" marL="274320" rtl="0" algn="l">
              <a:lnSpc>
                <a:spcPct val="100000"/>
              </a:lnSpc>
              <a:spcBef>
                <a:spcPts val="600"/>
              </a:spcBef>
              <a:spcAft>
                <a:spcPts val="0"/>
              </a:spcAft>
              <a:buSzPts val="1554"/>
              <a:buFont typeface="Noto Sans Symbols"/>
              <a:buChar char="⮚"/>
            </a:pPr>
            <a:r>
              <a:rPr lang="en-US" sz="2220">
                <a:solidFill>
                  <a:srgbClr val="FF0000"/>
                </a:solidFill>
              </a:rPr>
              <a:t>Candidiasis </a:t>
            </a:r>
            <a:r>
              <a:rPr lang="en-US" sz="2220"/>
              <a:t>is characterized by adherent, graywhite</a:t>
            </a:r>
            <a:endParaRPr sz="2220"/>
          </a:p>
          <a:p>
            <a:pPr indent="0" lvl="0" marL="0" rtl="0" algn="l">
              <a:lnSpc>
                <a:spcPct val="100000"/>
              </a:lnSpc>
              <a:spcBef>
                <a:spcPts val="600"/>
              </a:spcBef>
              <a:spcAft>
                <a:spcPts val="0"/>
              </a:spcAft>
              <a:buSzPts val="1554"/>
              <a:buNone/>
            </a:pPr>
            <a:r>
              <a:rPr lang="en-US" sz="2220"/>
              <a:t>pseudomembranes composed of densely matted fungal hyphae and inflammatory cells covering the esophageal mucosa.</a:t>
            </a:r>
            <a:endParaRPr sz="222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38"/>
          <p:cNvSpPr txBox="1"/>
          <p:nvPr>
            <p:ph idx="1" type="body"/>
          </p:nvPr>
        </p:nvSpPr>
        <p:spPr>
          <a:xfrm>
            <a:off x="179512" y="116631"/>
            <a:ext cx="8942700" cy="3600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lang="en-US">
                <a:solidFill>
                  <a:srgbClr val="FF0000"/>
                </a:solidFill>
              </a:rPr>
              <a:t>Herpesviruses </a:t>
            </a:r>
            <a:r>
              <a:rPr lang="en-US"/>
              <a:t>typically cause punched-out ulcers and histopathologic analysis demonstrates nuclear viral inclusions within a rim of degenerating epithelial cells at the ulcer edge). </a:t>
            </a:r>
            <a:endParaRPr/>
          </a:p>
          <a:p>
            <a:pPr indent="0" lvl="0" marL="0" rtl="0" algn="l">
              <a:lnSpc>
                <a:spcPct val="100000"/>
              </a:lnSpc>
              <a:spcBef>
                <a:spcPts val="600"/>
              </a:spcBef>
              <a:spcAft>
                <a:spcPts val="0"/>
              </a:spcAft>
              <a:buSzPts val="1680"/>
              <a:buNone/>
            </a:pPr>
            <a:r>
              <a:rPr lang="en-US"/>
              <a:t> </a:t>
            </a:r>
            <a:r>
              <a:rPr lang="en-US">
                <a:solidFill>
                  <a:srgbClr val="FF0000"/>
                </a:solidFill>
              </a:rPr>
              <a:t>CMV</a:t>
            </a:r>
            <a:r>
              <a:rPr lang="en-US"/>
              <a:t> causes shallower ulcerations and  characteristic nuclear and cytoplasmic inclusions within capillary endothelium and stromal cells.</a:t>
            </a:r>
            <a:endParaRPr/>
          </a:p>
        </p:txBody>
      </p:sp>
      <p:pic>
        <p:nvPicPr>
          <p:cNvPr id="589" name="Google Shape;589;p38"/>
          <p:cNvPicPr preferRelativeResize="0"/>
          <p:nvPr/>
        </p:nvPicPr>
        <p:blipFill rotWithShape="1">
          <a:blip r:embed="rId3">
            <a:alphaModFix/>
          </a:blip>
          <a:srcRect b="0" l="0" r="0" t="0"/>
          <a:stretch/>
        </p:blipFill>
        <p:spPr>
          <a:xfrm>
            <a:off x="2051720" y="2920712"/>
            <a:ext cx="5846400" cy="39330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sp>
        <p:nvSpPr>
          <p:cNvPr id="591" name="Google Shape;591;p39"/>
          <p:cNvSpPr txBox="1"/>
          <p:nvPr>
            <p:ph type="title"/>
          </p:nvPr>
        </p:nvSpPr>
        <p:spPr>
          <a:xfrm>
            <a:off x="107504" y="0"/>
            <a:ext cx="8856900" cy="14175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2700"/>
              <a:buFont typeface="Century Schoolbook"/>
              <a:buNone/>
            </a:pPr>
            <a:r>
              <a:rPr lang="en-US" sz="2700"/>
              <a:t>Reflux Esophagitis AND </a:t>
            </a:r>
            <a:r>
              <a:rPr i="1" lang="en-US" sz="2700"/>
              <a:t>gastroesophageal</a:t>
            </a:r>
            <a:br>
              <a:rPr i="1" lang="en-US" sz="2700"/>
            </a:br>
            <a:r>
              <a:rPr i="1" lang="en-US" sz="2700"/>
              <a:t>reflux disease </a:t>
            </a:r>
            <a:r>
              <a:rPr lang="en-US" sz="2700"/>
              <a:t>(GERD)</a:t>
            </a:r>
            <a:br>
              <a:rPr lang="en-US" sz="2700"/>
            </a:br>
            <a:endParaRPr sz="2700"/>
          </a:p>
        </p:txBody>
      </p:sp>
      <p:sp>
        <p:nvSpPr>
          <p:cNvPr id="592" name="Google Shape;592;p39"/>
          <p:cNvSpPr txBox="1"/>
          <p:nvPr>
            <p:ph idx="1" type="body"/>
          </p:nvPr>
        </p:nvSpPr>
        <p:spPr>
          <a:xfrm>
            <a:off x="0" y="1124744"/>
            <a:ext cx="9324600" cy="5349300"/>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SzPts val="1554"/>
              <a:buFont typeface="Noto Sans Symbols"/>
              <a:buChar char="❑"/>
            </a:pPr>
            <a:r>
              <a:rPr lang="en-US" sz="2220"/>
              <a:t>Reflux of gastric contents into the lower esophagus</a:t>
            </a:r>
            <a:endParaRPr sz="2220"/>
          </a:p>
          <a:p>
            <a:pPr indent="0" lvl="0" marL="0" rtl="0" algn="l">
              <a:lnSpc>
                <a:spcPct val="80000"/>
              </a:lnSpc>
              <a:spcBef>
                <a:spcPts val="600"/>
              </a:spcBef>
              <a:spcAft>
                <a:spcPts val="0"/>
              </a:spcAft>
              <a:buSzPts val="1554"/>
              <a:buNone/>
            </a:pPr>
            <a:r>
              <a:rPr lang="en-US" sz="2220"/>
              <a:t> Most frequent cause of esophagitis</a:t>
            </a:r>
            <a:endParaRPr sz="2220"/>
          </a:p>
          <a:p>
            <a:pPr indent="0" lvl="0" marL="0" rtl="0" algn="l">
              <a:lnSpc>
                <a:spcPct val="80000"/>
              </a:lnSpc>
              <a:spcBef>
                <a:spcPts val="600"/>
              </a:spcBef>
              <a:spcAft>
                <a:spcPts val="0"/>
              </a:spcAft>
              <a:buSzPts val="1554"/>
              <a:buNone/>
            </a:pPr>
            <a:r>
              <a:rPr lang="en-US" sz="2220"/>
              <a:t> Most common complaint by patients</a:t>
            </a:r>
            <a:endParaRPr sz="2220"/>
          </a:p>
          <a:p>
            <a:pPr indent="0" lvl="0" marL="0" rtl="0" algn="l">
              <a:lnSpc>
                <a:spcPct val="80000"/>
              </a:lnSpc>
              <a:spcBef>
                <a:spcPts val="600"/>
              </a:spcBef>
              <a:spcAft>
                <a:spcPts val="0"/>
              </a:spcAft>
              <a:buSzPts val="1554"/>
              <a:buNone/>
            </a:pPr>
            <a:r>
              <a:rPr lang="en-US" sz="2220"/>
              <a:t> Gastroesophageal reflux disease, GERD</a:t>
            </a:r>
            <a:endParaRPr sz="2220"/>
          </a:p>
          <a:p>
            <a:pPr indent="0" lvl="0" marL="0" rtl="0" algn="l">
              <a:lnSpc>
                <a:spcPct val="80000"/>
              </a:lnSpc>
              <a:spcBef>
                <a:spcPts val="600"/>
              </a:spcBef>
              <a:spcAft>
                <a:spcPts val="0"/>
              </a:spcAft>
              <a:buSzPts val="1554"/>
              <a:buNone/>
            </a:pPr>
            <a:r>
              <a:rPr lang="en-US" sz="2220"/>
              <a:t> Squamous epithelium is sensitive to acids</a:t>
            </a:r>
            <a:endParaRPr sz="2220"/>
          </a:p>
          <a:p>
            <a:pPr indent="0" lvl="0" marL="0" rtl="0" algn="l">
              <a:lnSpc>
                <a:spcPct val="80000"/>
              </a:lnSpc>
              <a:spcBef>
                <a:spcPts val="600"/>
              </a:spcBef>
              <a:spcAft>
                <a:spcPts val="0"/>
              </a:spcAft>
              <a:buSzPts val="1554"/>
              <a:buNone/>
            </a:pPr>
            <a:r>
              <a:rPr lang="en-US" sz="2220"/>
              <a:t> Protective forces: mucin and bicarbonate, high LES Tone.</a:t>
            </a:r>
            <a:endParaRPr sz="2220"/>
          </a:p>
          <a:p>
            <a:pPr indent="0" lvl="0" marL="0" rtl="0" algn="l">
              <a:lnSpc>
                <a:spcPct val="80000"/>
              </a:lnSpc>
              <a:spcBef>
                <a:spcPts val="600"/>
              </a:spcBef>
              <a:spcAft>
                <a:spcPts val="0"/>
              </a:spcAft>
              <a:buSzPts val="1554"/>
              <a:buNone/>
            </a:pPr>
            <a:r>
              <a:t/>
            </a:r>
            <a:endParaRPr sz="2220"/>
          </a:p>
          <a:p>
            <a:pPr indent="0" lvl="0" marL="0" rtl="0" algn="l">
              <a:lnSpc>
                <a:spcPct val="80000"/>
              </a:lnSpc>
              <a:spcBef>
                <a:spcPts val="600"/>
              </a:spcBef>
              <a:spcAft>
                <a:spcPts val="0"/>
              </a:spcAft>
              <a:buSzPts val="2525"/>
              <a:buNone/>
            </a:pPr>
            <a:r>
              <a:rPr b="1" lang="en-US" sz="3607"/>
              <a:t>Pathogenesis</a:t>
            </a:r>
            <a:endParaRPr sz="2220"/>
          </a:p>
          <a:p>
            <a:pPr indent="0" lvl="0" marL="0" rtl="0" algn="l">
              <a:lnSpc>
                <a:spcPct val="80000"/>
              </a:lnSpc>
              <a:spcBef>
                <a:spcPts val="600"/>
              </a:spcBef>
              <a:spcAft>
                <a:spcPts val="0"/>
              </a:spcAft>
              <a:buSzPts val="1554"/>
              <a:buNone/>
            </a:pPr>
            <a:r>
              <a:rPr lang="en-US" sz="2220"/>
              <a:t> Decreased lower esophageal sphincter tone</a:t>
            </a:r>
            <a:endParaRPr sz="2220"/>
          </a:p>
          <a:p>
            <a:pPr indent="0" lvl="0" marL="0" rtl="0" algn="l">
              <a:lnSpc>
                <a:spcPct val="80000"/>
              </a:lnSpc>
              <a:spcBef>
                <a:spcPts val="600"/>
              </a:spcBef>
              <a:spcAft>
                <a:spcPts val="0"/>
              </a:spcAft>
              <a:buSzPts val="1554"/>
              <a:buNone/>
            </a:pPr>
            <a:r>
              <a:rPr lang="en-US" sz="2220"/>
              <a:t>(alcohol, tobacco, CNS depressants)</a:t>
            </a:r>
            <a:endParaRPr sz="2220"/>
          </a:p>
          <a:p>
            <a:pPr indent="0" lvl="0" marL="0" rtl="0" algn="l">
              <a:lnSpc>
                <a:spcPct val="80000"/>
              </a:lnSpc>
              <a:spcBef>
                <a:spcPts val="600"/>
              </a:spcBef>
              <a:spcAft>
                <a:spcPts val="0"/>
              </a:spcAft>
              <a:buSzPts val="1554"/>
              <a:buNone/>
            </a:pPr>
            <a:r>
              <a:rPr lang="en-US" sz="2220"/>
              <a:t> Increase abdominal pressure</a:t>
            </a:r>
            <a:endParaRPr sz="2220"/>
          </a:p>
          <a:p>
            <a:pPr indent="0" lvl="0" marL="0" rtl="0" algn="l">
              <a:lnSpc>
                <a:spcPct val="80000"/>
              </a:lnSpc>
              <a:spcBef>
                <a:spcPts val="600"/>
              </a:spcBef>
              <a:spcAft>
                <a:spcPts val="0"/>
              </a:spcAft>
              <a:buSzPts val="1554"/>
              <a:buNone/>
            </a:pPr>
            <a:r>
              <a:rPr lang="en-US" sz="2220"/>
              <a:t>( obesity,, pregnancy, hiatal hernia, delayed</a:t>
            </a:r>
            <a:endParaRPr sz="2220"/>
          </a:p>
          <a:p>
            <a:pPr indent="0" lvl="0" marL="0" rtl="0" algn="l">
              <a:lnSpc>
                <a:spcPct val="80000"/>
              </a:lnSpc>
              <a:spcBef>
                <a:spcPts val="600"/>
              </a:spcBef>
              <a:spcAft>
                <a:spcPts val="0"/>
              </a:spcAft>
              <a:buSzPts val="1554"/>
              <a:buNone/>
            </a:pPr>
            <a:r>
              <a:rPr lang="en-US" sz="2220"/>
              <a:t>gastric emptying, and increased gastric volume)</a:t>
            </a:r>
            <a:endParaRPr sz="2220"/>
          </a:p>
          <a:p>
            <a:pPr indent="0" lvl="0" marL="0" rtl="0" algn="l">
              <a:lnSpc>
                <a:spcPct val="80000"/>
              </a:lnSpc>
              <a:spcBef>
                <a:spcPts val="600"/>
              </a:spcBef>
              <a:spcAft>
                <a:spcPts val="0"/>
              </a:spcAft>
              <a:buSzPts val="1554"/>
              <a:buNone/>
            </a:pPr>
            <a:r>
              <a:rPr lang="en-US" sz="2220"/>
              <a:t> Idiopathic!!</a:t>
            </a:r>
            <a:endParaRPr sz="222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4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MORPHOLOGY</a:t>
            </a:r>
            <a:br>
              <a:rPr lang="en-US"/>
            </a:br>
            <a:endParaRPr/>
          </a:p>
        </p:txBody>
      </p:sp>
      <p:sp>
        <p:nvSpPr>
          <p:cNvPr id="595" name="Google Shape;595;p40"/>
          <p:cNvSpPr txBox="1"/>
          <p:nvPr>
            <p:ph idx="1" type="body"/>
          </p:nvPr>
        </p:nvSpPr>
        <p:spPr>
          <a:xfrm>
            <a:off x="13522" y="908720"/>
            <a:ext cx="6260700" cy="324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54"/>
              <a:buNone/>
            </a:pPr>
            <a:r>
              <a:rPr lang="en-US" sz="2220"/>
              <a:t> Macroscopy (endoscopy)</a:t>
            </a:r>
            <a:endParaRPr sz="2220"/>
          </a:p>
          <a:p>
            <a:pPr indent="0" lvl="0" marL="0" rtl="0" algn="l">
              <a:lnSpc>
                <a:spcPct val="90000"/>
              </a:lnSpc>
              <a:spcBef>
                <a:spcPts val="600"/>
              </a:spcBef>
              <a:spcAft>
                <a:spcPts val="0"/>
              </a:spcAft>
              <a:buSzPts val="1554"/>
              <a:buNone/>
            </a:pPr>
            <a:r>
              <a:rPr lang="en-US" sz="2220"/>
              <a:t> Depends on severity (Unremarkable, Simple</a:t>
            </a:r>
            <a:endParaRPr sz="2220"/>
          </a:p>
          <a:p>
            <a:pPr indent="0" lvl="0" marL="0" rtl="0" algn="l">
              <a:lnSpc>
                <a:spcPct val="90000"/>
              </a:lnSpc>
              <a:spcBef>
                <a:spcPts val="600"/>
              </a:spcBef>
              <a:spcAft>
                <a:spcPts val="0"/>
              </a:spcAft>
              <a:buSzPts val="1554"/>
              <a:buNone/>
            </a:pPr>
            <a:r>
              <a:rPr lang="en-US" sz="2220"/>
              <a:t>hyperemia (red)</a:t>
            </a:r>
            <a:endParaRPr sz="2220"/>
          </a:p>
          <a:p>
            <a:pPr indent="0" lvl="0" marL="0" rtl="0" algn="l">
              <a:lnSpc>
                <a:spcPct val="90000"/>
              </a:lnSpc>
              <a:spcBef>
                <a:spcPts val="600"/>
              </a:spcBef>
              <a:spcAft>
                <a:spcPts val="0"/>
              </a:spcAft>
              <a:buSzPts val="1554"/>
              <a:buNone/>
            </a:pPr>
            <a:r>
              <a:rPr lang="en-US" sz="2220"/>
              <a:t> Microscopic:</a:t>
            </a:r>
            <a:endParaRPr sz="2220"/>
          </a:p>
          <a:p>
            <a:pPr indent="-274320" lvl="0" marL="274320" rtl="0" algn="l">
              <a:lnSpc>
                <a:spcPct val="90000"/>
              </a:lnSpc>
              <a:spcBef>
                <a:spcPts val="600"/>
              </a:spcBef>
              <a:spcAft>
                <a:spcPts val="0"/>
              </a:spcAft>
              <a:buSzPts val="1554"/>
              <a:buFont typeface="Noto Sans Symbols"/>
              <a:buChar char="⮚"/>
            </a:pPr>
            <a:r>
              <a:rPr lang="en-US" sz="2220"/>
              <a:t>Eosinophils infiltration</a:t>
            </a:r>
            <a:endParaRPr sz="2220"/>
          </a:p>
          <a:p>
            <a:pPr indent="-274320" lvl="0" marL="274320" rtl="0" algn="l">
              <a:lnSpc>
                <a:spcPct val="90000"/>
              </a:lnSpc>
              <a:spcBef>
                <a:spcPts val="600"/>
              </a:spcBef>
              <a:spcAft>
                <a:spcPts val="0"/>
              </a:spcAft>
              <a:buSzPts val="1554"/>
              <a:buFont typeface="Noto Sans Symbols"/>
              <a:buChar char="⮚"/>
            </a:pPr>
            <a:r>
              <a:rPr lang="en-US" sz="2220"/>
              <a:t>Followed by neutrophils (more severe).</a:t>
            </a:r>
            <a:endParaRPr sz="2220"/>
          </a:p>
          <a:p>
            <a:pPr indent="-274320" lvl="0" marL="274320" rtl="0" algn="l">
              <a:lnSpc>
                <a:spcPct val="90000"/>
              </a:lnSpc>
              <a:spcBef>
                <a:spcPts val="600"/>
              </a:spcBef>
              <a:spcAft>
                <a:spcPts val="0"/>
              </a:spcAft>
              <a:buSzPts val="1554"/>
              <a:buFont typeface="Noto Sans Symbols"/>
              <a:buChar char="⮚"/>
            </a:pPr>
            <a:r>
              <a:rPr lang="en-US" sz="2220"/>
              <a:t>Basal zone hyperplasia</a:t>
            </a:r>
            <a:endParaRPr sz="2220"/>
          </a:p>
          <a:p>
            <a:pPr indent="-274320" lvl="0" marL="274320" rtl="0" algn="l">
              <a:lnSpc>
                <a:spcPct val="90000"/>
              </a:lnSpc>
              <a:spcBef>
                <a:spcPts val="600"/>
              </a:spcBef>
              <a:spcAft>
                <a:spcPts val="0"/>
              </a:spcAft>
              <a:buSzPts val="1554"/>
              <a:buFont typeface="Noto Sans Symbols"/>
              <a:buChar char="⮚"/>
            </a:pPr>
            <a:r>
              <a:rPr lang="en-US" sz="2220"/>
              <a:t>Elongation of lamina propria papillae</a:t>
            </a:r>
            <a:endParaRPr sz="2220"/>
          </a:p>
        </p:txBody>
      </p:sp>
      <p:pic>
        <p:nvPicPr>
          <p:cNvPr id="596" name="Google Shape;596;p40"/>
          <p:cNvPicPr preferRelativeResize="0"/>
          <p:nvPr/>
        </p:nvPicPr>
        <p:blipFill rotWithShape="1">
          <a:blip r:embed="rId3">
            <a:alphaModFix/>
          </a:blip>
          <a:srcRect b="0" l="0" r="0" t="0"/>
          <a:stretch/>
        </p:blipFill>
        <p:spPr>
          <a:xfrm>
            <a:off x="1933575" y="3933056"/>
            <a:ext cx="5276850" cy="283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4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Clinical Features </a:t>
            </a:r>
            <a:endParaRPr/>
          </a:p>
        </p:txBody>
      </p:sp>
      <p:sp>
        <p:nvSpPr>
          <p:cNvPr id="599" name="Google Shape;599;p41"/>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lang="en-US"/>
              <a:t> Most common over 40 years. </a:t>
            </a:r>
            <a:endParaRPr/>
          </a:p>
          <a:p>
            <a:pPr indent="0" lvl="0" marL="0" rtl="0" algn="l">
              <a:lnSpc>
                <a:spcPct val="100000"/>
              </a:lnSpc>
              <a:spcBef>
                <a:spcPts val="600"/>
              </a:spcBef>
              <a:spcAft>
                <a:spcPts val="0"/>
              </a:spcAft>
              <a:buSzPts val="1680"/>
              <a:buNone/>
            </a:pPr>
            <a:r>
              <a:rPr lang="en-US"/>
              <a:t> May occur in infants and children </a:t>
            </a:r>
            <a:endParaRPr/>
          </a:p>
          <a:p>
            <a:pPr indent="0" lvl="0" marL="0" rtl="0" algn="l">
              <a:lnSpc>
                <a:spcPct val="100000"/>
              </a:lnSpc>
              <a:spcBef>
                <a:spcPts val="600"/>
              </a:spcBef>
              <a:spcAft>
                <a:spcPts val="0"/>
              </a:spcAft>
              <a:buSzPts val="1680"/>
              <a:buNone/>
            </a:pPr>
            <a:r>
              <a:rPr lang="en-US"/>
              <a:t> Heartburn , dysphagia, </a:t>
            </a:r>
            <a:endParaRPr/>
          </a:p>
          <a:p>
            <a:pPr indent="0" lvl="0" marL="0" rtl="0" algn="l">
              <a:lnSpc>
                <a:spcPct val="100000"/>
              </a:lnSpc>
              <a:spcBef>
                <a:spcPts val="600"/>
              </a:spcBef>
              <a:spcAft>
                <a:spcPts val="0"/>
              </a:spcAft>
              <a:buSzPts val="1680"/>
              <a:buNone/>
            </a:pPr>
            <a:r>
              <a:rPr lang="en-US"/>
              <a:t> Regurgitation of sour-tasting gastric contents</a:t>
            </a:r>
            <a:endParaRPr/>
          </a:p>
          <a:p>
            <a:pPr indent="0" lvl="0" marL="0" rtl="0" algn="l">
              <a:lnSpc>
                <a:spcPct val="100000"/>
              </a:lnSpc>
              <a:spcBef>
                <a:spcPts val="600"/>
              </a:spcBef>
              <a:spcAft>
                <a:spcPts val="0"/>
              </a:spcAft>
              <a:buSzPts val="1680"/>
              <a:buNone/>
            </a:pPr>
            <a:r>
              <a:rPr lang="en-US"/>
              <a:t>  Rarely: Severe chest pain, mistaken for heart disease </a:t>
            </a:r>
            <a:endParaRPr/>
          </a:p>
          <a:p>
            <a:pPr indent="0" lvl="0" marL="0" rtl="0" algn="l">
              <a:lnSpc>
                <a:spcPct val="100000"/>
              </a:lnSpc>
              <a:spcBef>
                <a:spcPts val="600"/>
              </a:spcBef>
              <a:spcAft>
                <a:spcPts val="0"/>
              </a:spcAft>
              <a:buSzPts val="1680"/>
              <a:buNone/>
            </a:pPr>
            <a:r>
              <a:t/>
            </a:r>
            <a:endParaRPr/>
          </a:p>
          <a:p>
            <a:pPr indent="0" lvl="0" marL="0" rtl="0" algn="l">
              <a:lnSpc>
                <a:spcPct val="100000"/>
              </a:lnSpc>
              <a:spcBef>
                <a:spcPts val="600"/>
              </a:spcBef>
              <a:spcAft>
                <a:spcPts val="0"/>
              </a:spcAft>
              <a:buSzPts val="1680"/>
              <a:buNone/>
            </a:pPr>
            <a:r>
              <a:rPr lang="en-US"/>
              <a:t> Tx: proton pump inhibitors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1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ORAL CAVITY</a:t>
            </a:r>
            <a:endParaRPr/>
          </a:p>
        </p:txBody>
      </p:sp>
      <p:sp>
        <p:nvSpPr>
          <p:cNvPr id="509" name="Google Shape;509;p15"/>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Pathologic conditions of the oral cavity can be broadly divided into diseases affecting the oral mucosa, salivary glands, and jaws.</a:t>
            </a:r>
            <a:endParaRPr/>
          </a:p>
          <a:p>
            <a:pPr indent="-274320" lvl="0" marL="274320" rtl="0" algn="l">
              <a:lnSpc>
                <a:spcPct val="100000"/>
              </a:lnSpc>
              <a:spcBef>
                <a:spcPts val="600"/>
              </a:spcBef>
              <a:spcAft>
                <a:spcPts val="0"/>
              </a:spcAft>
              <a:buSzPts val="1680"/>
              <a:buChar char="?"/>
            </a:pPr>
            <a:r>
              <a:rPr lang="en-US"/>
              <a:t>We will discuss:</a:t>
            </a:r>
            <a:endParaRPr/>
          </a:p>
          <a:p>
            <a:pPr indent="0" lvl="0" marL="0" rtl="0" algn="l">
              <a:lnSpc>
                <a:spcPct val="100000"/>
              </a:lnSpc>
              <a:spcBef>
                <a:spcPts val="600"/>
              </a:spcBef>
              <a:spcAft>
                <a:spcPts val="0"/>
              </a:spcAft>
              <a:buSzPts val="1680"/>
              <a:buNone/>
            </a:pPr>
            <a:r>
              <a:t/>
            </a:r>
            <a:endParaRPr/>
          </a:p>
          <a:p>
            <a:pPr indent="-274320" lvl="0" marL="274320" rtl="0" algn="l">
              <a:lnSpc>
                <a:spcPct val="100000"/>
              </a:lnSpc>
              <a:spcBef>
                <a:spcPts val="600"/>
              </a:spcBef>
              <a:spcAft>
                <a:spcPts val="0"/>
              </a:spcAft>
              <a:buSzPts val="1680"/>
              <a:buFont typeface="Arial"/>
              <a:buChar char="•"/>
            </a:pPr>
            <a:r>
              <a:rPr lang="en-US"/>
              <a:t>ORAL INFLAMMATORY LESIONS.</a:t>
            </a:r>
            <a:endParaRPr/>
          </a:p>
          <a:p>
            <a:pPr indent="-274320" lvl="0" marL="274320" rtl="0" algn="l">
              <a:lnSpc>
                <a:spcPct val="100000"/>
              </a:lnSpc>
              <a:spcBef>
                <a:spcPts val="600"/>
              </a:spcBef>
              <a:spcAft>
                <a:spcPts val="0"/>
              </a:spcAft>
              <a:buSzPts val="1680"/>
              <a:buFont typeface="Arial"/>
              <a:buChar char="•"/>
            </a:pPr>
            <a:r>
              <a:rPr lang="en-US"/>
              <a:t>PROLIFERATIVE AND NEOPLASTIC LESIONS OF THE ORAL CAVITY.</a:t>
            </a:r>
            <a:endParaRPr/>
          </a:p>
          <a:p>
            <a:pPr indent="-274320" lvl="0" marL="274320" rtl="0" algn="l">
              <a:lnSpc>
                <a:spcPct val="100000"/>
              </a:lnSpc>
              <a:spcBef>
                <a:spcPts val="600"/>
              </a:spcBef>
              <a:spcAft>
                <a:spcPts val="0"/>
              </a:spcAft>
              <a:buSzPts val="1680"/>
              <a:buFont typeface="Arial"/>
              <a:buChar char="•"/>
            </a:pPr>
            <a:r>
              <a:rPr lang="en-US"/>
              <a:t>DISEASES OF SALIVARY GLANDS.</a:t>
            </a:r>
            <a:endParaRPr/>
          </a:p>
          <a:p>
            <a:pPr indent="-274320" lvl="0" marL="274320" rtl="0" algn="l">
              <a:lnSpc>
                <a:spcPct val="100000"/>
              </a:lnSpc>
              <a:spcBef>
                <a:spcPts val="600"/>
              </a:spcBef>
              <a:spcAft>
                <a:spcPts val="0"/>
              </a:spcAft>
              <a:buSzPts val="1680"/>
              <a:buFont typeface="Arial"/>
              <a:buChar char="•"/>
            </a:pPr>
            <a:r>
              <a:rPr lang="en-US"/>
              <a:t>ODONTOGENIC CYSTS AND TUMORS.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42"/>
          <p:cNvSpPr txBox="1"/>
          <p:nvPr>
            <p:ph type="title"/>
          </p:nvPr>
        </p:nvSpPr>
        <p:spPr>
          <a:xfrm>
            <a:off x="323528" y="0"/>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Complications</a:t>
            </a:r>
            <a:endParaRPr/>
          </a:p>
        </p:txBody>
      </p:sp>
      <p:sp>
        <p:nvSpPr>
          <p:cNvPr id="602" name="Google Shape;602;p42"/>
          <p:cNvSpPr txBox="1"/>
          <p:nvPr>
            <p:ph idx="1" type="body"/>
          </p:nvPr>
        </p:nvSpPr>
        <p:spPr>
          <a:xfrm>
            <a:off x="323528" y="1052736"/>
            <a:ext cx="7467600" cy="2808300"/>
          </a:xfrm>
          <a:prstGeom prst="rect">
            <a:avLst/>
          </a:prstGeom>
          <a:noFill/>
          <a:ln>
            <a:noFill/>
          </a:ln>
        </p:spPr>
        <p:txBody>
          <a:bodyPr anchorCtr="0" anchor="t" bIns="45700" lIns="91425" spcFirstLastPara="1" rIns="91425" wrap="square" tIns="45700">
            <a:normAutofit/>
          </a:bodyPr>
          <a:lstStyle/>
          <a:p>
            <a:pPr indent="-167640" lvl="0" marL="274320" rtl="0" algn="l">
              <a:lnSpc>
                <a:spcPct val="100000"/>
              </a:lnSpc>
              <a:spcBef>
                <a:spcPts val="0"/>
              </a:spcBef>
              <a:spcAft>
                <a:spcPts val="0"/>
              </a:spcAft>
              <a:buSzPts val="1680"/>
              <a:buNone/>
            </a:pPr>
            <a:r>
              <a:t/>
            </a:r>
            <a:endParaRPr/>
          </a:p>
          <a:p>
            <a:pPr indent="0" lvl="0" marL="0" rtl="0" algn="l">
              <a:lnSpc>
                <a:spcPct val="100000"/>
              </a:lnSpc>
              <a:spcBef>
                <a:spcPts val="600"/>
              </a:spcBef>
              <a:spcAft>
                <a:spcPts val="0"/>
              </a:spcAft>
              <a:buSzPts val="1680"/>
              <a:buNone/>
            </a:pPr>
            <a:r>
              <a:rPr lang="en-US"/>
              <a:t> Esophageal ulceration</a:t>
            </a:r>
            <a:endParaRPr/>
          </a:p>
          <a:p>
            <a:pPr indent="0" lvl="0" marL="0" rtl="0" algn="l">
              <a:lnSpc>
                <a:spcPct val="100000"/>
              </a:lnSpc>
              <a:spcBef>
                <a:spcPts val="600"/>
              </a:spcBef>
              <a:spcAft>
                <a:spcPts val="0"/>
              </a:spcAft>
              <a:buSzPts val="1680"/>
              <a:buNone/>
            </a:pPr>
            <a:r>
              <a:rPr lang="en-US"/>
              <a:t> Hematemesis</a:t>
            </a:r>
            <a:endParaRPr/>
          </a:p>
          <a:p>
            <a:pPr indent="0" lvl="0" marL="0" rtl="0" algn="l">
              <a:lnSpc>
                <a:spcPct val="100000"/>
              </a:lnSpc>
              <a:spcBef>
                <a:spcPts val="600"/>
              </a:spcBef>
              <a:spcAft>
                <a:spcPts val="0"/>
              </a:spcAft>
              <a:buSzPts val="1680"/>
              <a:buNone/>
            </a:pPr>
            <a:r>
              <a:rPr lang="en-US"/>
              <a:t> Melena</a:t>
            </a:r>
            <a:endParaRPr/>
          </a:p>
          <a:p>
            <a:pPr indent="0" lvl="0" marL="0" rtl="0" algn="l">
              <a:lnSpc>
                <a:spcPct val="100000"/>
              </a:lnSpc>
              <a:spcBef>
                <a:spcPts val="600"/>
              </a:spcBef>
              <a:spcAft>
                <a:spcPts val="0"/>
              </a:spcAft>
              <a:buSzPts val="1680"/>
              <a:buNone/>
            </a:pPr>
            <a:r>
              <a:rPr lang="en-US"/>
              <a:t> Strictures</a:t>
            </a:r>
            <a:endParaRPr/>
          </a:p>
          <a:p>
            <a:pPr indent="0" lvl="0" marL="0" rtl="0" algn="l">
              <a:lnSpc>
                <a:spcPct val="100000"/>
              </a:lnSpc>
              <a:spcBef>
                <a:spcPts val="600"/>
              </a:spcBef>
              <a:spcAft>
                <a:spcPts val="0"/>
              </a:spcAft>
              <a:buSzPts val="1680"/>
              <a:buNone/>
            </a:pPr>
            <a:r>
              <a:rPr lang="en-US"/>
              <a:t> Barrett esophagus (precursor of Ca.)</a:t>
            </a:r>
            <a:endParaRPr/>
          </a:p>
        </p:txBody>
      </p:sp>
      <p:sp>
        <p:nvSpPr>
          <p:cNvPr id="603" name="Google Shape;603;p42"/>
          <p:cNvSpPr/>
          <p:nvPr/>
        </p:nvSpPr>
        <p:spPr>
          <a:xfrm>
            <a:off x="323528" y="4221088"/>
            <a:ext cx="81369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1" lang="en-US" sz="2800" u="none" cap="none" strike="noStrike">
                <a:solidFill>
                  <a:srgbClr val="FF0000"/>
                </a:solidFill>
                <a:latin typeface="Century Schoolbook"/>
                <a:ea typeface="Century Schoolbook"/>
                <a:cs typeface="Century Schoolbook"/>
                <a:sym typeface="Century Schoolbook"/>
              </a:rPr>
              <a:t>Hiatal hernia </a:t>
            </a:r>
            <a:r>
              <a:rPr b="0" i="0" lang="en-US" sz="1800" u="none" cap="none" strike="noStrike">
                <a:solidFill>
                  <a:schemeClr val="dk1"/>
                </a:solidFill>
                <a:latin typeface="Century Schoolbook"/>
                <a:ea typeface="Century Schoolbook"/>
                <a:cs typeface="Century Schoolbook"/>
                <a:sym typeface="Century Schoolbook"/>
              </a:rPr>
              <a:t>is characterized by separation of the diaphragmatic crura and protrusion of the stomach into the thorax through the resulting gap.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43"/>
          <p:cNvSpPr txBox="1"/>
          <p:nvPr>
            <p:ph type="title"/>
          </p:nvPr>
        </p:nvSpPr>
        <p:spPr>
          <a:xfrm>
            <a:off x="2199" y="-4543"/>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Eosinophilic Esophagitis</a:t>
            </a:r>
            <a:br>
              <a:rPr lang="en-US"/>
            </a:br>
            <a:endParaRPr/>
          </a:p>
        </p:txBody>
      </p:sp>
      <p:sp>
        <p:nvSpPr>
          <p:cNvPr id="606" name="Google Shape;606;p43"/>
          <p:cNvSpPr txBox="1"/>
          <p:nvPr>
            <p:ph idx="1" type="body"/>
          </p:nvPr>
        </p:nvSpPr>
        <p:spPr>
          <a:xfrm>
            <a:off x="323528" y="1052736"/>
            <a:ext cx="8820600" cy="54213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175"/>
              <a:buNone/>
            </a:pPr>
            <a:r>
              <a:rPr lang="en-US" sz="1679"/>
              <a:t> Chronic immune mediated disorder</a:t>
            </a:r>
            <a:endParaRPr sz="1679"/>
          </a:p>
          <a:p>
            <a:pPr indent="0" lvl="0" marL="0" rtl="0" algn="l">
              <a:lnSpc>
                <a:spcPct val="80000"/>
              </a:lnSpc>
              <a:spcBef>
                <a:spcPts val="600"/>
              </a:spcBef>
              <a:spcAft>
                <a:spcPts val="0"/>
              </a:spcAft>
              <a:buSzPts val="1175"/>
              <a:buNone/>
            </a:pPr>
            <a:r>
              <a:rPr lang="en-US" sz="1679" u="sng"/>
              <a:t> Symptoms:</a:t>
            </a:r>
            <a:endParaRPr sz="1679"/>
          </a:p>
          <a:p>
            <a:pPr indent="0" lvl="0" marL="0" rtl="0" algn="l">
              <a:lnSpc>
                <a:spcPct val="80000"/>
              </a:lnSpc>
              <a:spcBef>
                <a:spcPts val="600"/>
              </a:spcBef>
              <a:spcAft>
                <a:spcPts val="0"/>
              </a:spcAft>
              <a:buSzPts val="1175"/>
              <a:buNone/>
            </a:pPr>
            <a:r>
              <a:rPr lang="en-US" sz="1679"/>
              <a:t>- Food impaction and dysphagia in adults</a:t>
            </a:r>
            <a:endParaRPr sz="1679"/>
          </a:p>
          <a:p>
            <a:pPr indent="-274320" lvl="0" marL="274320" rtl="0" algn="l">
              <a:lnSpc>
                <a:spcPct val="80000"/>
              </a:lnSpc>
              <a:spcBef>
                <a:spcPts val="600"/>
              </a:spcBef>
              <a:spcAft>
                <a:spcPts val="0"/>
              </a:spcAft>
              <a:buSzPts val="1175"/>
              <a:buFont typeface="Century Schoolbook"/>
              <a:buChar char="-"/>
            </a:pPr>
            <a:r>
              <a:rPr lang="en-US" sz="1679"/>
              <a:t>Feeding intolerance or GERD-like symptoms in children</a:t>
            </a:r>
            <a:endParaRPr sz="1679"/>
          </a:p>
          <a:p>
            <a:pPr indent="-199644" lvl="0" marL="274320" rtl="0" algn="l">
              <a:lnSpc>
                <a:spcPct val="80000"/>
              </a:lnSpc>
              <a:spcBef>
                <a:spcPts val="600"/>
              </a:spcBef>
              <a:spcAft>
                <a:spcPts val="0"/>
              </a:spcAft>
              <a:buSzPts val="1176"/>
              <a:buFont typeface="Century Schoolbook"/>
              <a:buNone/>
            </a:pPr>
            <a:r>
              <a:t/>
            </a:r>
            <a:endParaRPr sz="1679"/>
          </a:p>
          <a:p>
            <a:pPr indent="0" lvl="0" marL="0" rtl="0" algn="l">
              <a:lnSpc>
                <a:spcPct val="80000"/>
              </a:lnSpc>
              <a:spcBef>
                <a:spcPts val="600"/>
              </a:spcBef>
              <a:spcAft>
                <a:spcPts val="0"/>
              </a:spcAft>
              <a:buSzPts val="1175"/>
              <a:buNone/>
            </a:pPr>
            <a:r>
              <a:rPr lang="en-US" sz="1679" u="sng"/>
              <a:t> Endoscopy:</a:t>
            </a:r>
            <a:endParaRPr sz="1679"/>
          </a:p>
          <a:p>
            <a:pPr indent="0" lvl="0" marL="0" rtl="0" algn="l">
              <a:lnSpc>
                <a:spcPct val="80000"/>
              </a:lnSpc>
              <a:spcBef>
                <a:spcPts val="600"/>
              </a:spcBef>
              <a:spcAft>
                <a:spcPts val="0"/>
              </a:spcAft>
              <a:buSzPts val="1175"/>
              <a:buNone/>
            </a:pPr>
            <a:r>
              <a:rPr lang="en-US" sz="1679"/>
              <a:t>Rings in the upper and mid esophagus.</a:t>
            </a:r>
            <a:endParaRPr sz="1679"/>
          </a:p>
          <a:p>
            <a:pPr indent="0" lvl="0" marL="0" rtl="0" algn="l">
              <a:lnSpc>
                <a:spcPct val="80000"/>
              </a:lnSpc>
              <a:spcBef>
                <a:spcPts val="600"/>
              </a:spcBef>
              <a:spcAft>
                <a:spcPts val="0"/>
              </a:spcAft>
              <a:buSzPts val="1176"/>
              <a:buNone/>
            </a:pPr>
            <a:r>
              <a:t/>
            </a:r>
            <a:endParaRPr sz="1679"/>
          </a:p>
          <a:p>
            <a:pPr indent="0" lvl="0" marL="0" rtl="0" algn="l">
              <a:lnSpc>
                <a:spcPct val="80000"/>
              </a:lnSpc>
              <a:spcBef>
                <a:spcPts val="600"/>
              </a:spcBef>
              <a:spcAft>
                <a:spcPts val="0"/>
              </a:spcAft>
              <a:buSzPts val="1175"/>
              <a:buNone/>
            </a:pPr>
            <a:r>
              <a:rPr lang="en-US" sz="1679" u="sng"/>
              <a:t> Microscopic:</a:t>
            </a:r>
            <a:endParaRPr sz="1679"/>
          </a:p>
          <a:p>
            <a:pPr indent="0" lvl="0" marL="0" rtl="0" algn="l">
              <a:lnSpc>
                <a:spcPct val="80000"/>
              </a:lnSpc>
              <a:spcBef>
                <a:spcPts val="600"/>
              </a:spcBef>
              <a:spcAft>
                <a:spcPts val="0"/>
              </a:spcAft>
              <a:buSzPts val="1175"/>
              <a:buNone/>
            </a:pPr>
            <a:r>
              <a:rPr lang="en-US" sz="1679"/>
              <a:t>- Numerous eosinophils w/n epithelium</a:t>
            </a:r>
            <a:endParaRPr sz="1679"/>
          </a:p>
          <a:p>
            <a:pPr indent="-274320" lvl="0" marL="274320" rtl="0" algn="l">
              <a:lnSpc>
                <a:spcPct val="80000"/>
              </a:lnSpc>
              <a:spcBef>
                <a:spcPts val="600"/>
              </a:spcBef>
              <a:spcAft>
                <a:spcPts val="0"/>
              </a:spcAft>
              <a:buSzPts val="1175"/>
              <a:buFont typeface="Century Schoolbook"/>
              <a:buChar char="-"/>
            </a:pPr>
            <a:r>
              <a:rPr lang="en-US" sz="1679"/>
              <a:t>Far from the GEJ.</a:t>
            </a:r>
            <a:endParaRPr sz="1679"/>
          </a:p>
          <a:p>
            <a:pPr indent="-199644" lvl="0" marL="274320" rtl="0" algn="l">
              <a:lnSpc>
                <a:spcPct val="80000"/>
              </a:lnSpc>
              <a:spcBef>
                <a:spcPts val="600"/>
              </a:spcBef>
              <a:spcAft>
                <a:spcPts val="0"/>
              </a:spcAft>
              <a:buSzPts val="1176"/>
              <a:buFont typeface="Century Schoolbook"/>
              <a:buNone/>
            </a:pPr>
            <a:r>
              <a:t/>
            </a:r>
            <a:endParaRPr sz="1679"/>
          </a:p>
          <a:p>
            <a:pPr indent="-274320" lvl="0" marL="274320" rtl="0" algn="l">
              <a:lnSpc>
                <a:spcPct val="80000"/>
              </a:lnSpc>
              <a:spcBef>
                <a:spcPts val="600"/>
              </a:spcBef>
              <a:spcAft>
                <a:spcPts val="0"/>
              </a:spcAft>
              <a:buSzPts val="1175"/>
              <a:buFont typeface="Noto Sans Symbols"/>
              <a:buChar char="❑"/>
            </a:pPr>
            <a:r>
              <a:rPr lang="en-US" sz="1679"/>
              <a:t>Most patients are: atopic (atopic dermatitis, allergic rhinitis, asthma) or modest peripheral eosinophilia. </a:t>
            </a:r>
            <a:endParaRPr sz="1679"/>
          </a:p>
          <a:p>
            <a:pPr indent="0" lvl="0" marL="0" rtl="0" algn="l">
              <a:lnSpc>
                <a:spcPct val="80000"/>
              </a:lnSpc>
              <a:spcBef>
                <a:spcPts val="600"/>
              </a:spcBef>
              <a:spcAft>
                <a:spcPts val="0"/>
              </a:spcAft>
              <a:buSzPts val="1176"/>
              <a:buNone/>
            </a:pPr>
            <a:r>
              <a:t/>
            </a:r>
            <a:endParaRPr sz="1679"/>
          </a:p>
          <a:p>
            <a:pPr indent="-274320" lvl="0" marL="274320" rtl="0" algn="l">
              <a:lnSpc>
                <a:spcPct val="80000"/>
              </a:lnSpc>
              <a:spcBef>
                <a:spcPts val="600"/>
              </a:spcBef>
              <a:spcAft>
                <a:spcPts val="0"/>
              </a:spcAft>
              <a:buSzPts val="1175"/>
              <a:buFont typeface="Noto Sans Symbols"/>
              <a:buChar char="❑"/>
            </a:pPr>
            <a:r>
              <a:rPr lang="en-US" sz="1679"/>
              <a:t>Tx: - Dietary restrictions( cow milk and soy products) </a:t>
            </a:r>
            <a:endParaRPr sz="1679"/>
          </a:p>
          <a:p>
            <a:pPr indent="0" lvl="0" marL="0" rtl="0" algn="l">
              <a:lnSpc>
                <a:spcPct val="80000"/>
              </a:lnSpc>
              <a:spcBef>
                <a:spcPts val="600"/>
              </a:spcBef>
              <a:spcAft>
                <a:spcPts val="0"/>
              </a:spcAft>
              <a:buSzPts val="1175"/>
              <a:buNone/>
            </a:pPr>
            <a:r>
              <a:rPr lang="en-US" sz="1679"/>
              <a:t>            - Topical or systemic corticosteroids. </a:t>
            </a:r>
            <a:endParaRPr sz="1679"/>
          </a:p>
          <a:p>
            <a:pPr indent="0" lvl="0" marL="0" rtl="0" algn="l">
              <a:lnSpc>
                <a:spcPct val="80000"/>
              </a:lnSpc>
              <a:spcBef>
                <a:spcPts val="600"/>
              </a:spcBef>
              <a:spcAft>
                <a:spcPts val="0"/>
              </a:spcAft>
              <a:buSzPts val="1175"/>
              <a:buNone/>
            </a:pPr>
            <a:r>
              <a:rPr lang="en-US" sz="1679"/>
              <a:t>            - Refractory to PPIs.</a:t>
            </a:r>
            <a:endParaRPr sz="1679"/>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4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i="1" lang="en-US"/>
              <a:t>Barrett esophagus</a:t>
            </a:r>
            <a:endParaRPr/>
          </a:p>
        </p:txBody>
      </p:sp>
      <p:sp>
        <p:nvSpPr>
          <p:cNvPr id="609" name="Google Shape;609;p44"/>
          <p:cNvSpPr txBox="1"/>
          <p:nvPr>
            <p:ph idx="1" type="body"/>
          </p:nvPr>
        </p:nvSpPr>
        <p:spPr>
          <a:xfrm>
            <a:off x="107504" y="1600200"/>
            <a:ext cx="89289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1428"/>
              <a:buChar char="?"/>
            </a:pPr>
            <a:r>
              <a:rPr i="1" lang="en-US" sz="2040"/>
              <a:t>Barrett esophagus </a:t>
            </a:r>
            <a:r>
              <a:rPr lang="en-US" sz="2040"/>
              <a:t>is a complication of chronic GERD that is characterized by </a:t>
            </a:r>
            <a:r>
              <a:rPr i="1" lang="en-US" sz="2040"/>
              <a:t>intestinal metaplasia within the esophageal squamous mucosa</a:t>
            </a:r>
            <a:r>
              <a:rPr lang="en-US" sz="2040"/>
              <a:t>. </a:t>
            </a:r>
            <a:endParaRPr sz="2040"/>
          </a:p>
          <a:p>
            <a:pPr indent="-183642" lvl="0" marL="274320" rtl="0" algn="l">
              <a:lnSpc>
                <a:spcPct val="90000"/>
              </a:lnSpc>
              <a:spcBef>
                <a:spcPts val="600"/>
              </a:spcBef>
              <a:spcAft>
                <a:spcPts val="0"/>
              </a:spcAft>
              <a:buSzPts val="1428"/>
              <a:buNone/>
            </a:pPr>
            <a:r>
              <a:t/>
            </a:r>
            <a:endParaRPr sz="2040"/>
          </a:p>
          <a:p>
            <a:pPr indent="-274320" lvl="0" marL="274320" rtl="0" algn="l">
              <a:lnSpc>
                <a:spcPct val="90000"/>
              </a:lnSpc>
              <a:spcBef>
                <a:spcPts val="600"/>
              </a:spcBef>
              <a:spcAft>
                <a:spcPts val="0"/>
              </a:spcAft>
              <a:buSzPts val="1428"/>
              <a:buChar char="?"/>
            </a:pPr>
            <a:r>
              <a:rPr lang="en-US" sz="2040"/>
              <a:t>The incidence of Barrett esophagus is 10% of persons with symptomatic GERD. White males are affected most often and typically present between 40 and 60 years of age.</a:t>
            </a:r>
            <a:endParaRPr sz="2040"/>
          </a:p>
          <a:p>
            <a:pPr indent="0" lvl="0" marL="0" rtl="0" algn="l">
              <a:lnSpc>
                <a:spcPct val="90000"/>
              </a:lnSpc>
              <a:spcBef>
                <a:spcPts val="600"/>
              </a:spcBef>
              <a:spcAft>
                <a:spcPts val="0"/>
              </a:spcAft>
              <a:buSzPts val="1428"/>
              <a:buNone/>
            </a:pPr>
            <a:r>
              <a:t/>
            </a:r>
            <a:endParaRPr sz="2040"/>
          </a:p>
          <a:p>
            <a:pPr indent="-274320" lvl="0" marL="274320" rtl="0" algn="l">
              <a:lnSpc>
                <a:spcPct val="90000"/>
              </a:lnSpc>
              <a:spcBef>
                <a:spcPts val="600"/>
              </a:spcBef>
              <a:spcAft>
                <a:spcPts val="0"/>
              </a:spcAft>
              <a:buSzPts val="1428"/>
              <a:buChar char="?"/>
            </a:pPr>
            <a:r>
              <a:rPr lang="en-US" sz="2040"/>
              <a:t>Clinical Features Diagnosis of Barrett esophagus requires endoscopy and biopsy, usually prompted by GERD symptoms.</a:t>
            </a:r>
            <a:endParaRPr sz="2040"/>
          </a:p>
          <a:p>
            <a:pPr indent="0" lvl="0" marL="0" rtl="0" algn="l">
              <a:lnSpc>
                <a:spcPct val="90000"/>
              </a:lnSpc>
              <a:spcBef>
                <a:spcPts val="600"/>
              </a:spcBef>
              <a:spcAft>
                <a:spcPts val="0"/>
              </a:spcAft>
              <a:buSzPts val="1428"/>
              <a:buNone/>
            </a:pPr>
            <a:r>
              <a:t/>
            </a:r>
            <a:endParaRPr sz="2040"/>
          </a:p>
          <a:p>
            <a:pPr indent="0" lvl="0" marL="0" rtl="0" algn="l">
              <a:lnSpc>
                <a:spcPct val="90000"/>
              </a:lnSpc>
              <a:spcBef>
                <a:spcPts val="600"/>
              </a:spcBef>
              <a:spcAft>
                <a:spcPts val="0"/>
              </a:spcAft>
              <a:buSzPts val="1428"/>
              <a:buNone/>
            </a:pPr>
            <a:r>
              <a:t/>
            </a:r>
            <a:endParaRPr sz="2040"/>
          </a:p>
          <a:p>
            <a:pPr indent="-274320" lvl="0" marL="274320" rtl="0" algn="l">
              <a:lnSpc>
                <a:spcPct val="90000"/>
              </a:lnSpc>
              <a:spcBef>
                <a:spcPts val="600"/>
              </a:spcBef>
              <a:spcAft>
                <a:spcPts val="0"/>
              </a:spcAft>
              <a:buSzPts val="1428"/>
              <a:buChar char="?"/>
            </a:pPr>
            <a:r>
              <a:rPr lang="en-US" sz="2040"/>
              <a:t>Although the vast majority of esophageal adenocarcinomas are associated with Barrett esophagus, it should be noted that most persons with Barrett esophagus do not develop esophageal cancer.</a:t>
            </a:r>
            <a:endParaRPr sz="204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4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612" name="Google Shape;612;p45"/>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1554"/>
              <a:buChar char="?"/>
            </a:pPr>
            <a:r>
              <a:rPr lang="en-US" sz="2220"/>
              <a:t>Barrett esophagus is recognized endoscopically as tongues or patches of red, velvety mucosa extending upward from the gastroesophageal junction.</a:t>
            </a:r>
            <a:endParaRPr sz="2220"/>
          </a:p>
          <a:p>
            <a:pPr indent="-175641" lvl="0" marL="274320" rtl="0" algn="l">
              <a:lnSpc>
                <a:spcPct val="90000"/>
              </a:lnSpc>
              <a:spcBef>
                <a:spcPts val="600"/>
              </a:spcBef>
              <a:spcAft>
                <a:spcPts val="0"/>
              </a:spcAft>
              <a:buSzPts val="1554"/>
              <a:buNone/>
            </a:pPr>
            <a:r>
              <a:t/>
            </a:r>
            <a:endParaRPr sz="2220"/>
          </a:p>
          <a:p>
            <a:pPr indent="-274320" lvl="0" marL="274320" rtl="0" algn="l">
              <a:lnSpc>
                <a:spcPct val="90000"/>
              </a:lnSpc>
              <a:spcBef>
                <a:spcPts val="600"/>
              </a:spcBef>
              <a:spcAft>
                <a:spcPts val="0"/>
              </a:spcAft>
              <a:buSzPts val="1554"/>
              <a:buChar char="?"/>
            </a:pPr>
            <a:r>
              <a:rPr lang="en-US" sz="2220"/>
              <a:t>Histologically : documented gastric or intestinal metaplasia for diagnosis of Barrett esophagus. </a:t>
            </a:r>
            <a:r>
              <a:rPr b="1" lang="en-US" sz="2220"/>
              <a:t>Goblet cells</a:t>
            </a:r>
            <a:r>
              <a:rPr lang="en-US" sz="2220"/>
              <a:t>, which have distinct mucous vacuoles that stain pale blue by H&amp;E and impart the shape of a wine goblet to the remaining cytoplasm. </a:t>
            </a:r>
            <a:endParaRPr sz="2220"/>
          </a:p>
          <a:p>
            <a:pPr indent="-175641" lvl="0" marL="274320" rtl="0" algn="l">
              <a:lnSpc>
                <a:spcPct val="90000"/>
              </a:lnSpc>
              <a:spcBef>
                <a:spcPts val="600"/>
              </a:spcBef>
              <a:spcAft>
                <a:spcPts val="0"/>
              </a:spcAft>
              <a:buSzPts val="1554"/>
              <a:buNone/>
            </a:pPr>
            <a:r>
              <a:t/>
            </a:r>
            <a:endParaRPr sz="2220"/>
          </a:p>
          <a:p>
            <a:pPr indent="-274320" lvl="0" marL="274320" rtl="0" algn="l">
              <a:lnSpc>
                <a:spcPct val="90000"/>
              </a:lnSpc>
              <a:spcBef>
                <a:spcPts val="600"/>
              </a:spcBef>
              <a:spcAft>
                <a:spcPts val="0"/>
              </a:spcAft>
              <a:buSzPts val="1554"/>
              <a:buChar char="?"/>
            </a:pPr>
            <a:r>
              <a:rPr lang="en-US" sz="2220"/>
              <a:t>Dysplasia is classified as low-grade or high-grade on the basis of morphologic criteria. Intramucosal carcinoma is characterized by invasion of neoplastic epithelial cells into the lamina propria.</a:t>
            </a:r>
            <a:endParaRPr sz="2220"/>
          </a:p>
          <a:p>
            <a:pPr indent="-175641" lvl="0" marL="274320" rtl="0" algn="l">
              <a:lnSpc>
                <a:spcPct val="90000"/>
              </a:lnSpc>
              <a:spcBef>
                <a:spcPts val="600"/>
              </a:spcBef>
              <a:spcAft>
                <a:spcPts val="0"/>
              </a:spcAft>
              <a:buSzPts val="1554"/>
              <a:buNone/>
            </a:pPr>
            <a:r>
              <a:t/>
            </a:r>
            <a:endParaRPr sz="222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4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ESOPHAGEAL TUMORS</a:t>
            </a:r>
            <a:br>
              <a:rPr lang="en-US"/>
            </a:br>
            <a:endParaRPr/>
          </a:p>
        </p:txBody>
      </p:sp>
      <p:sp>
        <p:nvSpPr>
          <p:cNvPr id="615" name="Google Shape;615;p46"/>
          <p:cNvSpPr txBox="1"/>
          <p:nvPr>
            <p:ph idx="1" type="body"/>
          </p:nvPr>
        </p:nvSpPr>
        <p:spPr>
          <a:xfrm>
            <a:off x="457200" y="1600200"/>
            <a:ext cx="8579400" cy="4873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lang="en-US"/>
              <a:t> Squamous cell carcinoma (most common worldwide)</a:t>
            </a:r>
            <a:endParaRPr/>
          </a:p>
          <a:p>
            <a:pPr indent="0" lvl="0" marL="0" rtl="0" algn="l">
              <a:lnSpc>
                <a:spcPct val="100000"/>
              </a:lnSpc>
              <a:spcBef>
                <a:spcPts val="600"/>
              </a:spcBef>
              <a:spcAft>
                <a:spcPts val="0"/>
              </a:spcAft>
              <a:buSzPts val="1680"/>
              <a:buNone/>
            </a:pPr>
            <a:r>
              <a:t/>
            </a:r>
            <a:endParaRPr/>
          </a:p>
          <a:p>
            <a:pPr indent="0" lvl="0" marL="0" rtl="0" algn="l">
              <a:lnSpc>
                <a:spcPct val="100000"/>
              </a:lnSpc>
              <a:spcBef>
                <a:spcPts val="600"/>
              </a:spcBef>
              <a:spcAft>
                <a:spcPts val="0"/>
              </a:spcAft>
              <a:buSzPts val="1680"/>
              <a:buNone/>
            </a:pPr>
            <a:r>
              <a:rPr lang="en-US"/>
              <a:t> Adenocarcinoma (on the rise, half of cases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47"/>
          <p:cNvSpPr txBox="1"/>
          <p:nvPr>
            <p:ph idx="1" type="body"/>
          </p:nvPr>
        </p:nvSpPr>
        <p:spPr>
          <a:xfrm>
            <a:off x="179512" y="0"/>
            <a:ext cx="8856900" cy="647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60"/>
              <a:buNone/>
            </a:pPr>
            <a:r>
              <a:rPr b="1" lang="en-US" sz="1800">
                <a:solidFill>
                  <a:srgbClr val="FF0000"/>
                </a:solidFill>
              </a:rPr>
              <a:t>1- Esophageal adenocarcinoma </a:t>
            </a:r>
            <a:r>
              <a:rPr lang="en-US" sz="1800"/>
              <a:t>typically arises in a background of Barrett esophagus and long-standing GERD.</a:t>
            </a:r>
            <a:endParaRPr/>
          </a:p>
          <a:p>
            <a:pPr indent="0" lvl="0" marL="0" rtl="0" algn="l">
              <a:lnSpc>
                <a:spcPct val="100000"/>
              </a:lnSpc>
              <a:spcBef>
                <a:spcPts val="600"/>
              </a:spcBef>
              <a:spcAft>
                <a:spcPts val="0"/>
              </a:spcAft>
              <a:buSzPts val="1260"/>
              <a:buNone/>
            </a:pPr>
            <a:r>
              <a:t/>
            </a:r>
            <a:endParaRPr sz="1800"/>
          </a:p>
          <a:p>
            <a:pPr indent="-274320" lvl="0" marL="274320" rtl="0" algn="l">
              <a:lnSpc>
                <a:spcPct val="100000"/>
              </a:lnSpc>
              <a:spcBef>
                <a:spcPts val="600"/>
              </a:spcBef>
              <a:spcAft>
                <a:spcPts val="0"/>
              </a:spcAft>
              <a:buSzPts val="1260"/>
              <a:buChar char="?"/>
            </a:pPr>
            <a:r>
              <a:rPr lang="en-US" sz="1800"/>
              <a:t>Risk of adenocarcinoma is tobacco use, obesity, and previous radiation therapy. Conversely, reduced adenocarcinoma risk is associated with diets rich in fresh fruits and vegetables.</a:t>
            </a:r>
            <a:endParaRPr/>
          </a:p>
          <a:p>
            <a:pPr indent="-194310" lvl="0" marL="274320" rtl="0" algn="l">
              <a:lnSpc>
                <a:spcPct val="100000"/>
              </a:lnSpc>
              <a:spcBef>
                <a:spcPts val="600"/>
              </a:spcBef>
              <a:spcAft>
                <a:spcPts val="0"/>
              </a:spcAft>
              <a:buSzPts val="1260"/>
              <a:buNone/>
            </a:pPr>
            <a:r>
              <a:t/>
            </a:r>
            <a:endParaRPr sz="1800"/>
          </a:p>
          <a:p>
            <a:pPr indent="-274320" lvl="0" marL="274320" rtl="0" algn="l">
              <a:lnSpc>
                <a:spcPct val="100000"/>
              </a:lnSpc>
              <a:spcBef>
                <a:spcPts val="600"/>
              </a:spcBef>
              <a:spcAft>
                <a:spcPts val="0"/>
              </a:spcAft>
              <a:buSzPts val="1260"/>
              <a:buChar char="?"/>
            </a:pPr>
            <a:r>
              <a:rPr lang="en-US" sz="1800"/>
              <a:t>Esophageal adenocarcinoma occurs most frequently in whites and shows a strong gender bias, being seven times more common in men than in women.</a:t>
            </a:r>
            <a:endParaRPr/>
          </a:p>
          <a:p>
            <a:pPr indent="-194310" lvl="0" marL="274320" rtl="0" algn="l">
              <a:lnSpc>
                <a:spcPct val="100000"/>
              </a:lnSpc>
              <a:spcBef>
                <a:spcPts val="600"/>
              </a:spcBef>
              <a:spcAft>
                <a:spcPts val="0"/>
              </a:spcAft>
              <a:buSzPts val="1260"/>
              <a:buNone/>
            </a:pPr>
            <a:r>
              <a:t/>
            </a:r>
            <a:endParaRPr sz="1800"/>
          </a:p>
          <a:p>
            <a:pPr indent="-274320" lvl="0" marL="274320" rtl="0" algn="l">
              <a:lnSpc>
                <a:spcPct val="100000"/>
              </a:lnSpc>
              <a:spcBef>
                <a:spcPts val="600"/>
              </a:spcBef>
              <a:spcAft>
                <a:spcPts val="0"/>
              </a:spcAft>
              <a:buSzPts val="1260"/>
              <a:buChar char="?"/>
            </a:pPr>
            <a:r>
              <a:rPr lang="en-US" sz="1800"/>
              <a:t>Esophageal adenocarcinoma usually occurs in the distal third of the esophagus and may invade the adjacent gastric cardia.While early lesions may appear as flat or raised patches in otherwise intact mucosa, tumors may form large exophytic masses, infiltrate diffusely, or ulcerate and invade deeply. </a:t>
            </a:r>
            <a:endParaRPr/>
          </a:p>
          <a:p>
            <a:pPr indent="0" lvl="0" marL="0" rtl="0" algn="l">
              <a:lnSpc>
                <a:spcPct val="100000"/>
              </a:lnSpc>
              <a:spcBef>
                <a:spcPts val="600"/>
              </a:spcBef>
              <a:spcAft>
                <a:spcPts val="0"/>
              </a:spcAft>
              <a:buSzPts val="1260"/>
              <a:buNone/>
            </a:pPr>
            <a:r>
              <a:t/>
            </a:r>
            <a:endParaRPr sz="1800"/>
          </a:p>
          <a:p>
            <a:pPr indent="-274320" lvl="0" marL="274320" rtl="0" algn="l">
              <a:lnSpc>
                <a:spcPct val="100000"/>
              </a:lnSpc>
              <a:spcBef>
                <a:spcPts val="600"/>
              </a:spcBef>
              <a:spcAft>
                <a:spcPts val="0"/>
              </a:spcAft>
              <a:buSzPts val="1260"/>
              <a:buChar char="?"/>
            </a:pPr>
            <a:r>
              <a:rPr lang="en-US" sz="1800"/>
              <a:t>It manifests with pain or difficulty in swallowing, progressive weight loss, chest pain, or vomiting.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48"/>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620" name="Google Shape;620;p48"/>
          <p:cNvSpPr txBox="1"/>
          <p:nvPr>
            <p:ph idx="1" type="body"/>
          </p:nvPr>
        </p:nvSpPr>
        <p:spPr>
          <a:xfrm>
            <a:off x="6732240" y="1600200"/>
            <a:ext cx="25203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t>Exophytic infiltrative mass</a:t>
            </a:r>
            <a:endParaRPr/>
          </a:p>
          <a:p>
            <a:pPr indent="-274320" lvl="0" marL="274320" rtl="0" algn="l">
              <a:lnSpc>
                <a:spcPct val="100000"/>
              </a:lnSpc>
              <a:spcBef>
                <a:spcPts val="600"/>
              </a:spcBef>
              <a:spcAft>
                <a:spcPts val="0"/>
              </a:spcAft>
              <a:buSzPts val="1680"/>
              <a:buChar char="?"/>
            </a:pPr>
            <a:r>
              <a:rPr lang="en-US"/>
              <a:t> Microscopy:</a:t>
            </a:r>
            <a:endParaRPr/>
          </a:p>
          <a:p>
            <a:pPr indent="0" lvl="0" marL="0" rtl="0" algn="l">
              <a:lnSpc>
                <a:spcPct val="100000"/>
              </a:lnSpc>
              <a:spcBef>
                <a:spcPts val="600"/>
              </a:spcBef>
              <a:spcAft>
                <a:spcPts val="0"/>
              </a:spcAft>
              <a:buSzPts val="1680"/>
              <a:buNone/>
            </a:pPr>
            <a:r>
              <a:rPr lang="en-US"/>
              <a:t> Forms glands and mucin</a:t>
            </a:r>
            <a:endParaRPr/>
          </a:p>
        </p:txBody>
      </p:sp>
      <p:pic>
        <p:nvPicPr>
          <p:cNvPr id="621" name="Google Shape;621;p48"/>
          <p:cNvPicPr preferRelativeResize="0"/>
          <p:nvPr/>
        </p:nvPicPr>
        <p:blipFill rotWithShape="1">
          <a:blip r:embed="rId3">
            <a:alphaModFix/>
          </a:blip>
          <a:srcRect b="0" l="0" r="0" t="0"/>
          <a:stretch/>
        </p:blipFill>
        <p:spPr>
          <a:xfrm>
            <a:off x="467544" y="887601"/>
            <a:ext cx="2929681" cy="5970398"/>
          </a:xfrm>
          <a:prstGeom prst="rect">
            <a:avLst/>
          </a:prstGeom>
          <a:noFill/>
          <a:ln>
            <a:noFill/>
          </a:ln>
        </p:spPr>
      </p:pic>
      <p:pic>
        <p:nvPicPr>
          <p:cNvPr id="622" name="Google Shape;622;p48"/>
          <p:cNvPicPr preferRelativeResize="0"/>
          <p:nvPr/>
        </p:nvPicPr>
        <p:blipFill rotWithShape="1">
          <a:blip r:embed="rId4">
            <a:alphaModFix/>
          </a:blip>
          <a:srcRect b="0" l="0" r="0" t="0"/>
          <a:stretch/>
        </p:blipFill>
        <p:spPr>
          <a:xfrm>
            <a:off x="3779913" y="623325"/>
            <a:ext cx="2952328" cy="6234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49"/>
          <p:cNvSpPr txBox="1"/>
          <p:nvPr>
            <p:ph idx="1" type="body"/>
          </p:nvPr>
        </p:nvSpPr>
        <p:spPr>
          <a:xfrm>
            <a:off x="107504" y="0"/>
            <a:ext cx="8784900" cy="64740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785"/>
              <a:buNone/>
            </a:pPr>
            <a:r>
              <a:rPr lang="en-US" sz="2550">
                <a:solidFill>
                  <a:srgbClr val="FF0000"/>
                </a:solidFill>
              </a:rPr>
              <a:t>2- squamous cell carcinoma of the esophagus</a:t>
            </a:r>
            <a:endParaRPr sz="2040"/>
          </a:p>
          <a:p>
            <a:pPr indent="0" lvl="0" marL="0" rtl="0" algn="l">
              <a:lnSpc>
                <a:spcPct val="80000"/>
              </a:lnSpc>
              <a:spcBef>
                <a:spcPts val="600"/>
              </a:spcBef>
              <a:spcAft>
                <a:spcPts val="0"/>
              </a:spcAft>
              <a:buSzPts val="1785"/>
              <a:buNone/>
            </a:pPr>
            <a:r>
              <a:t/>
            </a:r>
            <a:endParaRPr sz="2550">
              <a:solidFill>
                <a:srgbClr val="FF0000"/>
              </a:solidFill>
            </a:endParaRPr>
          </a:p>
          <a:p>
            <a:pPr indent="-274320" lvl="0" marL="274320" rtl="0" algn="l">
              <a:lnSpc>
                <a:spcPct val="80000"/>
              </a:lnSpc>
              <a:spcBef>
                <a:spcPts val="600"/>
              </a:spcBef>
              <a:spcAft>
                <a:spcPts val="0"/>
              </a:spcAft>
              <a:buSzPts val="1428"/>
              <a:buChar char="?"/>
            </a:pPr>
            <a:r>
              <a:rPr lang="en-US" sz="2040"/>
              <a:t> It occurs in adults older than 45 years of age and affects males four times more frequently than females. </a:t>
            </a:r>
            <a:endParaRPr sz="2040"/>
          </a:p>
          <a:p>
            <a:pPr indent="0" lvl="0" marL="0" rtl="0" algn="l">
              <a:lnSpc>
                <a:spcPct val="80000"/>
              </a:lnSpc>
              <a:spcBef>
                <a:spcPts val="600"/>
              </a:spcBef>
              <a:spcAft>
                <a:spcPts val="0"/>
              </a:spcAft>
              <a:buSzPts val="1428"/>
              <a:buNone/>
            </a:pPr>
            <a:r>
              <a:t/>
            </a:r>
            <a:endParaRPr sz="2040"/>
          </a:p>
          <a:p>
            <a:pPr indent="-274320" lvl="0" marL="274320" rtl="0" algn="l">
              <a:lnSpc>
                <a:spcPct val="80000"/>
              </a:lnSpc>
              <a:spcBef>
                <a:spcPts val="600"/>
              </a:spcBef>
              <a:spcAft>
                <a:spcPts val="0"/>
              </a:spcAft>
              <a:buSzPts val="1428"/>
              <a:buChar char="?"/>
            </a:pPr>
            <a:r>
              <a:rPr lang="en-US" sz="2040"/>
              <a:t>Risk factors include alcohol and tobacco use, poverty, caustic esophageal injury, achalasia, Plummer-Vinson syndrome, frequent consumption of very hot beverages, and previous radiation therapy to the mediastinum.</a:t>
            </a:r>
            <a:endParaRPr sz="2040"/>
          </a:p>
          <a:p>
            <a:pPr indent="0" lvl="0" marL="0" rtl="0" algn="l">
              <a:lnSpc>
                <a:spcPct val="80000"/>
              </a:lnSpc>
              <a:spcBef>
                <a:spcPts val="600"/>
              </a:spcBef>
              <a:spcAft>
                <a:spcPts val="0"/>
              </a:spcAft>
              <a:buSzPts val="1428"/>
              <a:buNone/>
            </a:pPr>
            <a:r>
              <a:t/>
            </a:r>
            <a:endParaRPr sz="2040"/>
          </a:p>
          <a:p>
            <a:pPr indent="-274320" lvl="0" marL="274320" rtl="0" algn="l">
              <a:lnSpc>
                <a:spcPct val="80000"/>
              </a:lnSpc>
              <a:spcBef>
                <a:spcPts val="600"/>
              </a:spcBef>
              <a:spcAft>
                <a:spcPts val="0"/>
              </a:spcAft>
              <a:buSzPts val="1428"/>
              <a:buChar char="?"/>
            </a:pPr>
            <a:r>
              <a:rPr lang="en-US" sz="2040"/>
              <a:t>In contrast to the distal location of most adenocarcinomas, half of squamous cell carcinomas occur in the </a:t>
            </a:r>
            <a:r>
              <a:rPr lang="en-US" sz="2040">
                <a:solidFill>
                  <a:srgbClr val="FF0000"/>
                </a:solidFill>
              </a:rPr>
              <a:t>middle third </a:t>
            </a:r>
            <a:r>
              <a:rPr lang="en-US" sz="2040"/>
              <a:t>of the esophagus.</a:t>
            </a:r>
            <a:endParaRPr sz="2040"/>
          </a:p>
          <a:p>
            <a:pPr indent="0" lvl="0" marL="0" rtl="0" algn="l">
              <a:lnSpc>
                <a:spcPct val="80000"/>
              </a:lnSpc>
              <a:spcBef>
                <a:spcPts val="600"/>
              </a:spcBef>
              <a:spcAft>
                <a:spcPts val="0"/>
              </a:spcAft>
              <a:buSzPts val="1428"/>
              <a:buNone/>
            </a:pPr>
            <a:r>
              <a:t/>
            </a:r>
            <a:endParaRPr sz="2040"/>
          </a:p>
          <a:p>
            <a:pPr indent="-274320" lvl="0" marL="274320" rtl="0" algn="l">
              <a:lnSpc>
                <a:spcPct val="80000"/>
              </a:lnSpc>
              <a:spcBef>
                <a:spcPts val="600"/>
              </a:spcBef>
              <a:spcAft>
                <a:spcPts val="0"/>
              </a:spcAft>
              <a:buSzPts val="1428"/>
              <a:buChar char="?"/>
            </a:pPr>
            <a:r>
              <a:rPr lang="en-US" sz="2040"/>
              <a:t>Clinical manifestations of squamous cell carcinoma of the</a:t>
            </a:r>
            <a:endParaRPr sz="2040"/>
          </a:p>
          <a:p>
            <a:pPr indent="0" lvl="0" marL="0" rtl="0" algn="l">
              <a:lnSpc>
                <a:spcPct val="80000"/>
              </a:lnSpc>
              <a:spcBef>
                <a:spcPts val="600"/>
              </a:spcBef>
              <a:spcAft>
                <a:spcPts val="0"/>
              </a:spcAft>
              <a:buSzPts val="1428"/>
              <a:buNone/>
            </a:pPr>
            <a:r>
              <a:rPr lang="en-US" sz="2040"/>
              <a:t>esophagus begin insidiously and include dysphagia, odynophagia</a:t>
            </a:r>
            <a:endParaRPr sz="2040"/>
          </a:p>
          <a:p>
            <a:pPr indent="0" lvl="0" marL="0" rtl="0" algn="l">
              <a:lnSpc>
                <a:spcPct val="80000"/>
              </a:lnSpc>
              <a:spcBef>
                <a:spcPts val="600"/>
              </a:spcBef>
              <a:spcAft>
                <a:spcPts val="0"/>
              </a:spcAft>
              <a:buSzPts val="1428"/>
              <a:buNone/>
            </a:pPr>
            <a:r>
              <a:rPr lang="en-US" sz="2040"/>
              <a:t>(pain on swallowing), and obstruction.</a:t>
            </a:r>
            <a:endParaRPr sz="2040"/>
          </a:p>
          <a:p>
            <a:pPr indent="0" lvl="0" marL="0" rtl="0" algn="l">
              <a:lnSpc>
                <a:spcPct val="80000"/>
              </a:lnSpc>
              <a:spcBef>
                <a:spcPts val="600"/>
              </a:spcBef>
              <a:spcAft>
                <a:spcPts val="0"/>
              </a:spcAft>
              <a:buSzPts val="1428"/>
              <a:buNone/>
            </a:pPr>
            <a:r>
              <a:t/>
            </a:r>
            <a:endParaRPr sz="2040"/>
          </a:p>
          <a:p>
            <a:pPr indent="-274320" lvl="0" marL="274320" rtl="0" algn="l">
              <a:lnSpc>
                <a:spcPct val="80000"/>
              </a:lnSpc>
              <a:spcBef>
                <a:spcPts val="600"/>
              </a:spcBef>
              <a:spcAft>
                <a:spcPts val="0"/>
              </a:spcAft>
              <a:buSzPts val="1428"/>
              <a:buChar char="?"/>
            </a:pPr>
            <a:r>
              <a:rPr lang="en-US" sz="2040"/>
              <a:t>Early lesions appear as small, gray-white plaquelike thickenings. Over months to years they grow into tumor masses that may be polypoid and protrude into and obstruct the lumen. Other tumors are either ulcerated or diffusely infiltrative lesions.</a:t>
            </a:r>
            <a:endParaRPr sz="20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1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0000"/>
              </a:buClr>
              <a:buSzPts val="3000"/>
              <a:buFont typeface="Century Schoolbook"/>
              <a:buNone/>
            </a:pPr>
            <a:r>
              <a:rPr lang="en-US">
                <a:solidFill>
                  <a:srgbClr val="FF0000"/>
                </a:solidFill>
              </a:rPr>
              <a:t>ORAL INFLAMMATORY LESIONS.</a:t>
            </a:r>
            <a:br>
              <a:rPr lang="en-US">
                <a:solidFill>
                  <a:srgbClr val="FF0000"/>
                </a:solidFill>
              </a:rPr>
            </a:br>
            <a:endParaRPr>
              <a:solidFill>
                <a:srgbClr val="FF0000"/>
              </a:solidFill>
            </a:endParaRPr>
          </a:p>
        </p:txBody>
      </p:sp>
      <p:sp>
        <p:nvSpPr>
          <p:cNvPr id="512" name="Google Shape;512;p16"/>
          <p:cNvSpPr txBox="1"/>
          <p:nvPr>
            <p:ph idx="1" type="body"/>
          </p:nvPr>
        </p:nvSpPr>
        <p:spPr>
          <a:xfrm>
            <a:off x="323528" y="980728"/>
            <a:ext cx="8640900" cy="54933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US">
                <a:solidFill>
                  <a:srgbClr val="FF0000"/>
                </a:solidFill>
              </a:rPr>
              <a:t>Aphthous Ulcers (Canker Sores)</a:t>
            </a:r>
            <a:endParaRPr/>
          </a:p>
          <a:p>
            <a:pPr indent="0" lvl="0" marL="0" rtl="0" algn="l">
              <a:lnSpc>
                <a:spcPct val="100000"/>
              </a:lnSpc>
              <a:spcBef>
                <a:spcPts val="600"/>
              </a:spcBef>
              <a:spcAft>
                <a:spcPts val="0"/>
              </a:spcAft>
              <a:buSzPts val="1680"/>
              <a:buNone/>
            </a:pPr>
            <a:r>
              <a:rPr lang="en-US"/>
              <a:t>These common superficial mucosal ulcerations affect up to 40% of the population. It may be associated disease (IBD), and Behçet disease. Lesions can be solitary or multiple; typically, they are shallow, hyperemic ulcerations covered by a thin exudate and rimmed by a narrow zone of erythema .In most cases they resolve spontaneously in 7 to 10 days but can recur.</a:t>
            </a:r>
            <a:endParaRPr/>
          </a:p>
          <a:p>
            <a:pPr indent="-274320" lvl="0" marL="274320" rtl="0" algn="l">
              <a:lnSpc>
                <a:spcPct val="100000"/>
              </a:lnSpc>
              <a:spcBef>
                <a:spcPts val="600"/>
              </a:spcBef>
              <a:spcAft>
                <a:spcPts val="0"/>
              </a:spcAft>
              <a:buSzPts val="1680"/>
              <a:buChar char="?"/>
            </a:pPr>
            <a:r>
              <a:rPr lang="en-US">
                <a:solidFill>
                  <a:srgbClr val="FF0000"/>
                </a:solidFill>
              </a:rPr>
              <a:t>Herpes Simplex Virus Infections.</a:t>
            </a:r>
            <a:endParaRPr/>
          </a:p>
        </p:txBody>
      </p:sp>
      <p:pic>
        <p:nvPicPr>
          <p:cNvPr id="513" name="Google Shape;513;p16"/>
          <p:cNvPicPr preferRelativeResize="0"/>
          <p:nvPr/>
        </p:nvPicPr>
        <p:blipFill rotWithShape="1">
          <a:blip r:embed="rId3">
            <a:alphaModFix/>
          </a:blip>
          <a:srcRect b="0" l="0" r="0" t="0"/>
          <a:stretch/>
        </p:blipFill>
        <p:spPr>
          <a:xfrm>
            <a:off x="5508104" y="3717032"/>
            <a:ext cx="3464620" cy="31409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1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rPr lang="en-US"/>
              <a:t>Oral Candidiasis (Thrush).</a:t>
            </a:r>
            <a:br>
              <a:rPr lang="en-US"/>
            </a:br>
            <a:endParaRPr/>
          </a:p>
        </p:txBody>
      </p:sp>
      <p:sp>
        <p:nvSpPr>
          <p:cNvPr id="516" name="Google Shape;516;p17"/>
          <p:cNvSpPr txBox="1"/>
          <p:nvPr>
            <p:ph idx="1" type="body"/>
          </p:nvPr>
        </p:nvSpPr>
        <p:spPr>
          <a:xfrm>
            <a:off x="179512" y="1052736"/>
            <a:ext cx="7745400" cy="5421300"/>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SzPts val="1302"/>
              <a:buChar char="?"/>
            </a:pPr>
            <a:r>
              <a:rPr lang="en-US" sz="1860"/>
              <a:t>Candidiasis is the most common fungal infection of the oral</a:t>
            </a:r>
            <a:endParaRPr sz="1860"/>
          </a:p>
          <a:p>
            <a:pPr indent="0" lvl="0" marL="0" rtl="0" algn="l">
              <a:lnSpc>
                <a:spcPct val="80000"/>
              </a:lnSpc>
              <a:spcBef>
                <a:spcPts val="600"/>
              </a:spcBef>
              <a:spcAft>
                <a:spcPts val="0"/>
              </a:spcAft>
              <a:buSzPts val="1302"/>
              <a:buNone/>
            </a:pPr>
            <a:r>
              <a:rPr lang="en-US" sz="1860"/>
              <a:t>cavity. </a:t>
            </a:r>
            <a:endParaRPr sz="1860"/>
          </a:p>
          <a:p>
            <a:pPr indent="-274320" lvl="0" marL="274320" rtl="0" algn="l">
              <a:lnSpc>
                <a:spcPct val="80000"/>
              </a:lnSpc>
              <a:spcBef>
                <a:spcPts val="600"/>
              </a:spcBef>
              <a:spcAft>
                <a:spcPts val="0"/>
              </a:spcAft>
              <a:buSzPts val="1302"/>
              <a:buChar char="?"/>
            </a:pPr>
            <a:r>
              <a:rPr lang="en-US" sz="1860"/>
              <a:t>Candida albicans is a normal component of the oral flora and only produces disease under unusual circumstances.</a:t>
            </a:r>
            <a:endParaRPr sz="1860"/>
          </a:p>
          <a:p>
            <a:pPr indent="-274320" lvl="0" marL="274320" rtl="0" algn="l">
              <a:lnSpc>
                <a:spcPct val="80000"/>
              </a:lnSpc>
              <a:spcBef>
                <a:spcPts val="600"/>
              </a:spcBef>
              <a:spcAft>
                <a:spcPts val="0"/>
              </a:spcAft>
              <a:buSzPts val="1302"/>
              <a:buFont typeface="Courier New"/>
              <a:buChar char="o"/>
            </a:pPr>
            <a:r>
              <a:rPr lang="en-US" sz="1860"/>
              <a:t>The three major clinical forms of oral candidiasis are pseudomembranous, erythematous, and hyperplastic. The pseudomembranous form is most common and is known as thrush. </a:t>
            </a:r>
            <a:endParaRPr sz="1860"/>
          </a:p>
          <a:p>
            <a:pPr indent="-274320" lvl="0" marL="274320" rtl="0" algn="l">
              <a:lnSpc>
                <a:spcPct val="80000"/>
              </a:lnSpc>
              <a:spcBef>
                <a:spcPts val="600"/>
              </a:spcBef>
              <a:spcAft>
                <a:spcPts val="0"/>
              </a:spcAft>
              <a:buSzPts val="1302"/>
              <a:buFont typeface="Courier New"/>
              <a:buChar char="o"/>
            </a:pPr>
            <a:r>
              <a:rPr lang="en-US" sz="1860"/>
              <a:t> This condition is characterized by a superficial, curdlike, gray to</a:t>
            </a:r>
            <a:endParaRPr sz="1860"/>
          </a:p>
          <a:p>
            <a:pPr indent="0" lvl="0" marL="0" rtl="0" algn="l">
              <a:lnSpc>
                <a:spcPct val="80000"/>
              </a:lnSpc>
              <a:spcBef>
                <a:spcPts val="600"/>
              </a:spcBef>
              <a:spcAft>
                <a:spcPts val="0"/>
              </a:spcAft>
              <a:buSzPts val="1302"/>
              <a:buNone/>
            </a:pPr>
            <a:r>
              <a:rPr lang="en-US" sz="1860"/>
              <a:t>white inflammatory membrane composed of matted organisms</a:t>
            </a:r>
            <a:endParaRPr sz="1860"/>
          </a:p>
          <a:p>
            <a:pPr indent="0" lvl="0" marL="0" rtl="0" algn="l">
              <a:lnSpc>
                <a:spcPct val="80000"/>
              </a:lnSpc>
              <a:spcBef>
                <a:spcPts val="600"/>
              </a:spcBef>
              <a:spcAft>
                <a:spcPts val="0"/>
              </a:spcAft>
              <a:buSzPts val="1302"/>
              <a:buNone/>
            </a:pPr>
            <a:r>
              <a:rPr lang="en-US" sz="1860"/>
              <a:t>enmeshed in a fibrinosuppurative exudate .</a:t>
            </a:r>
            <a:endParaRPr sz="1860"/>
          </a:p>
          <a:p>
            <a:pPr indent="-274320" lvl="0" marL="274320" rtl="0" algn="l">
              <a:lnSpc>
                <a:spcPct val="80000"/>
              </a:lnSpc>
              <a:spcBef>
                <a:spcPts val="600"/>
              </a:spcBef>
              <a:spcAft>
                <a:spcPts val="0"/>
              </a:spcAft>
              <a:buSzPts val="1302"/>
              <a:buFont typeface="Courier New"/>
              <a:buChar char="o"/>
            </a:pPr>
            <a:r>
              <a:rPr lang="en-US" sz="1860"/>
              <a:t>In mildly immunosuppressed or debilitated individuals, such as diabetics, the infection usually remains superficial,</a:t>
            </a:r>
            <a:endParaRPr sz="1860"/>
          </a:p>
          <a:p>
            <a:pPr indent="0" lvl="0" marL="0" rtl="0" algn="l">
              <a:lnSpc>
                <a:spcPct val="80000"/>
              </a:lnSpc>
              <a:spcBef>
                <a:spcPts val="600"/>
              </a:spcBef>
              <a:spcAft>
                <a:spcPts val="0"/>
              </a:spcAft>
              <a:buSzPts val="1302"/>
              <a:buNone/>
            </a:pPr>
            <a:r>
              <a:rPr lang="en-US" sz="1860"/>
              <a:t>but can spread to deep sites in association with more severe immunosuppression, including that seen in organ or hematopoietic stem cell transplant recipients, as well as patients with neutropenia, chemotherapy-induced immunosuppression,</a:t>
            </a:r>
            <a:endParaRPr sz="1860"/>
          </a:p>
          <a:p>
            <a:pPr indent="0" lvl="0" marL="0" rtl="0" algn="l">
              <a:lnSpc>
                <a:spcPct val="80000"/>
              </a:lnSpc>
              <a:spcBef>
                <a:spcPts val="600"/>
              </a:spcBef>
              <a:spcAft>
                <a:spcPts val="0"/>
              </a:spcAft>
              <a:buSzPts val="1302"/>
              <a:buNone/>
            </a:pPr>
            <a:r>
              <a:rPr lang="en-US" sz="1860"/>
              <a:t>or AIDS.</a:t>
            </a:r>
            <a:endParaRPr sz="186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18"/>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0000"/>
              </a:buClr>
              <a:buSzPts val="3000"/>
              <a:buFont typeface="Century Schoolbook"/>
              <a:buNone/>
            </a:pPr>
            <a:r>
              <a:rPr lang="en-US">
                <a:solidFill>
                  <a:srgbClr val="FF0000"/>
                </a:solidFill>
              </a:rPr>
              <a:t>PROLIFERATIVE LESIONS OF THE ORAL CAVITY</a:t>
            </a:r>
            <a:endParaRPr/>
          </a:p>
        </p:txBody>
      </p:sp>
      <p:sp>
        <p:nvSpPr>
          <p:cNvPr id="519" name="Google Shape;519;p18"/>
          <p:cNvSpPr txBox="1"/>
          <p:nvPr>
            <p:ph idx="1" type="body"/>
          </p:nvPr>
        </p:nvSpPr>
        <p:spPr>
          <a:xfrm>
            <a:off x="457200" y="1600200"/>
            <a:ext cx="8291400" cy="4873800"/>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i="1" lang="en-US"/>
              <a:t>Pyogenic granulomas </a:t>
            </a:r>
            <a:r>
              <a:rPr lang="en-US"/>
              <a:t>are pedunculated masses usually found on the gingiva of children, young adults, and pregnant women.</a:t>
            </a:r>
            <a:endParaRPr/>
          </a:p>
          <a:p>
            <a:pPr indent="-274320" lvl="0" marL="274320" rtl="0" algn="l">
              <a:lnSpc>
                <a:spcPct val="100000"/>
              </a:lnSpc>
              <a:spcBef>
                <a:spcPts val="600"/>
              </a:spcBef>
              <a:spcAft>
                <a:spcPts val="0"/>
              </a:spcAft>
              <a:buSzPts val="1680"/>
              <a:buChar char="?"/>
            </a:pPr>
            <a:r>
              <a:rPr lang="en-US"/>
              <a:t> These lesions are richly vascular and typically are ulcerated, which gives them a red to purple color.. However, histologic examination demonstrates a dense proliferation of immature vessels similar to that seen in granulation tissue. </a:t>
            </a:r>
            <a:endParaRPr/>
          </a:p>
          <a:p>
            <a:pPr indent="-274320" lvl="0" marL="274320" rtl="0" algn="l">
              <a:lnSpc>
                <a:spcPct val="100000"/>
              </a:lnSpc>
              <a:spcBef>
                <a:spcPts val="600"/>
              </a:spcBef>
              <a:spcAft>
                <a:spcPts val="0"/>
              </a:spcAft>
              <a:buSzPts val="1680"/>
              <a:buChar char="?"/>
            </a:pPr>
            <a:r>
              <a:rPr lang="en-US"/>
              <a:t>Pyogenic granulomas can regress, mature into dense fibrous masses, or develop into a peripheral ossifying fibroma.</a:t>
            </a:r>
            <a:endParaRPr/>
          </a:p>
          <a:p>
            <a:pPr indent="-274320" lvl="0" marL="274320" rtl="0" algn="l">
              <a:lnSpc>
                <a:spcPct val="100000"/>
              </a:lnSpc>
              <a:spcBef>
                <a:spcPts val="600"/>
              </a:spcBef>
              <a:spcAft>
                <a:spcPts val="0"/>
              </a:spcAft>
              <a:buSzPts val="1680"/>
              <a:buChar char="?"/>
            </a:pPr>
            <a:r>
              <a:rPr lang="en-US"/>
              <a:t>Complete surgical excision is definitive treatment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19"/>
          <p:cNvSpPr txBox="1"/>
          <p:nvPr>
            <p:ph idx="1" type="body"/>
          </p:nvPr>
        </p:nvSpPr>
        <p:spPr>
          <a:xfrm>
            <a:off x="107504" y="1268760"/>
            <a:ext cx="8856900" cy="5205300"/>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SzPts val="1554"/>
              <a:buChar char="?"/>
            </a:pPr>
            <a:r>
              <a:rPr lang="en-US" sz="2220">
                <a:solidFill>
                  <a:srgbClr val="FF0000"/>
                </a:solidFill>
              </a:rPr>
              <a:t>Leukoplakia</a:t>
            </a:r>
            <a:r>
              <a:rPr lang="en-US" sz="2220"/>
              <a:t> is defined by the World Health Organization as “a white patch or plaque that cannot be scraped off and cannot be characterized clinically or pathologically as any other disease.”</a:t>
            </a:r>
            <a:endParaRPr sz="2220"/>
          </a:p>
          <a:p>
            <a:pPr indent="-274320" lvl="0" marL="274320" rtl="0" algn="l">
              <a:lnSpc>
                <a:spcPct val="80000"/>
              </a:lnSpc>
              <a:spcBef>
                <a:spcPts val="600"/>
              </a:spcBef>
              <a:spcAft>
                <a:spcPts val="0"/>
              </a:spcAft>
              <a:buSzPts val="1554"/>
              <a:buChar char="?"/>
            </a:pPr>
            <a:r>
              <a:rPr lang="en-US" sz="2220"/>
              <a:t>Leukoplakia includes a spectrum of histologic features ranging from hyperkeratosis overlying a thickened, acanthotic, but orderly mucosal lesions with marked dysplasia that sometimes merges with carcinoma in situ.</a:t>
            </a:r>
            <a:endParaRPr sz="2220"/>
          </a:p>
          <a:p>
            <a:pPr indent="-274320" lvl="0" marL="274320" rtl="0" algn="l">
              <a:lnSpc>
                <a:spcPct val="80000"/>
              </a:lnSpc>
              <a:spcBef>
                <a:spcPts val="600"/>
              </a:spcBef>
              <a:spcAft>
                <a:spcPts val="0"/>
              </a:spcAft>
              <a:buSzPts val="1554"/>
              <a:buChar char="?"/>
            </a:pPr>
            <a:r>
              <a:rPr lang="en-US" sz="2220"/>
              <a:t>The most severe dysplastic changes are associated with </a:t>
            </a:r>
            <a:r>
              <a:rPr lang="en-US" sz="2220">
                <a:solidFill>
                  <a:srgbClr val="FF0000"/>
                </a:solidFill>
              </a:rPr>
              <a:t>erythroplakia</a:t>
            </a:r>
            <a:r>
              <a:rPr lang="en-US" sz="2220"/>
              <a:t>, and more than 50% of these cases undergo malignant transformation. With increasing dysplasia and anaplasia.</a:t>
            </a:r>
            <a:endParaRPr sz="2220"/>
          </a:p>
          <a:p>
            <a:pPr indent="-274320" lvl="0" marL="274320" rtl="0" algn="l">
              <a:lnSpc>
                <a:spcPct val="80000"/>
              </a:lnSpc>
              <a:spcBef>
                <a:spcPts val="600"/>
              </a:spcBef>
              <a:spcAft>
                <a:spcPts val="0"/>
              </a:spcAft>
              <a:buSzPts val="1554"/>
              <a:buChar char="?"/>
            </a:pPr>
            <a:r>
              <a:rPr lang="en-US" sz="2220"/>
              <a:t>A majority of oral cavity cancers are </a:t>
            </a:r>
            <a:r>
              <a:rPr i="1" lang="en-US" sz="2220"/>
              <a:t>squamous cell carcinomas.</a:t>
            </a:r>
            <a:endParaRPr sz="2220"/>
          </a:p>
          <a:p>
            <a:pPr indent="-274320" lvl="0" marL="274320" rtl="0" algn="l">
              <a:lnSpc>
                <a:spcPct val="80000"/>
              </a:lnSpc>
              <a:spcBef>
                <a:spcPts val="600"/>
              </a:spcBef>
              <a:spcAft>
                <a:spcPts val="0"/>
              </a:spcAft>
              <a:buSzPts val="1554"/>
              <a:buChar char="?"/>
            </a:pPr>
            <a:r>
              <a:rPr lang="en-US" sz="2220"/>
              <a:t>Oral squamous cell carcinomas are classically linked</a:t>
            </a:r>
            <a:endParaRPr sz="2220"/>
          </a:p>
          <a:p>
            <a:pPr indent="0" lvl="0" marL="0" rtl="0" algn="l">
              <a:lnSpc>
                <a:spcPct val="80000"/>
              </a:lnSpc>
              <a:spcBef>
                <a:spcPts val="600"/>
              </a:spcBef>
              <a:spcAft>
                <a:spcPts val="0"/>
              </a:spcAft>
              <a:buSzPts val="1554"/>
              <a:buNone/>
            </a:pPr>
            <a:r>
              <a:rPr lang="en-US" sz="2220"/>
              <a:t>to tobacco and alcohol use, but the incidence of HPVassociated</a:t>
            </a:r>
            <a:endParaRPr sz="2220"/>
          </a:p>
          <a:p>
            <a:pPr indent="0" lvl="0" marL="0" rtl="0" algn="l">
              <a:lnSpc>
                <a:spcPct val="80000"/>
              </a:lnSpc>
              <a:spcBef>
                <a:spcPts val="600"/>
              </a:spcBef>
              <a:spcAft>
                <a:spcPts val="0"/>
              </a:spcAft>
              <a:buSzPts val="1554"/>
              <a:buNone/>
            </a:pPr>
            <a:r>
              <a:rPr lang="en-US" sz="2220"/>
              <a:t>lesions is rising.</a:t>
            </a:r>
            <a:endParaRPr sz="2220"/>
          </a:p>
          <a:p>
            <a:pPr indent="0" lvl="0" marL="0" rtl="0" algn="l">
              <a:lnSpc>
                <a:spcPct val="80000"/>
              </a:lnSpc>
              <a:spcBef>
                <a:spcPts val="600"/>
              </a:spcBef>
              <a:spcAft>
                <a:spcPts val="0"/>
              </a:spcAft>
              <a:buSzPts val="1554"/>
              <a:buNone/>
            </a:pPr>
            <a:r>
              <a:rPr lang="en-US" sz="2220"/>
              <a:t>.</a:t>
            </a:r>
            <a:endParaRPr sz="2220"/>
          </a:p>
        </p:txBody>
      </p:sp>
      <p:sp>
        <p:nvSpPr>
          <p:cNvPr id="522" name="Google Shape;522;p19"/>
          <p:cNvSpPr/>
          <p:nvPr/>
        </p:nvSpPr>
        <p:spPr>
          <a:xfrm>
            <a:off x="251520" y="188640"/>
            <a:ext cx="82089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Century Schoolbook"/>
                <a:ea typeface="Century Schoolbook"/>
                <a:cs typeface="Century Schoolbook"/>
                <a:sym typeface="Century Schoolbook"/>
              </a:rPr>
              <a:t> NEOPLASTIC LESIONS OF THE ORAL CAVITY</a:t>
            </a:r>
            <a:endParaRPr b="0" i="0" sz="2800" u="none" cap="none" strike="noStrik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20"/>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2"/>
              </a:buClr>
              <a:buSzPts val="3000"/>
              <a:buFont typeface="Century Schoolbook"/>
              <a:buNone/>
            </a:pPr>
            <a:r>
              <a:t/>
            </a:r>
            <a:endParaRPr/>
          </a:p>
        </p:txBody>
      </p:sp>
      <p:sp>
        <p:nvSpPr>
          <p:cNvPr id="525" name="Google Shape;525;p20"/>
          <p:cNvSpPr txBox="1"/>
          <p:nvPr>
            <p:ph idx="1" type="body"/>
          </p:nvPr>
        </p:nvSpPr>
        <p:spPr>
          <a:xfrm>
            <a:off x="457200" y="1600200"/>
            <a:ext cx="7467600" cy="4873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lang="en-US"/>
              <a:t>Leukoplakia. the lesion is smooth with well-demarcated borders and minimal elevation. B, Histologic appearance of leukoplakia showing dysplasia, characterized by nuclear and cellular pleomorphism and loss of normal maturation.</a:t>
            </a:r>
            <a:endParaRPr/>
          </a:p>
        </p:txBody>
      </p:sp>
      <p:pic>
        <p:nvPicPr>
          <p:cNvPr id="526" name="Google Shape;526;p20"/>
          <p:cNvPicPr preferRelativeResize="0"/>
          <p:nvPr/>
        </p:nvPicPr>
        <p:blipFill rotWithShape="1">
          <a:blip r:embed="rId3">
            <a:alphaModFix/>
          </a:blip>
          <a:srcRect b="0" l="0" r="0" t="0"/>
          <a:stretch/>
        </p:blipFill>
        <p:spPr>
          <a:xfrm>
            <a:off x="494257" y="3645024"/>
            <a:ext cx="3634779" cy="2731399"/>
          </a:xfrm>
          <a:prstGeom prst="rect">
            <a:avLst/>
          </a:prstGeom>
          <a:noFill/>
          <a:ln>
            <a:noFill/>
          </a:ln>
        </p:spPr>
      </p:pic>
      <p:pic>
        <p:nvPicPr>
          <p:cNvPr id="527" name="Google Shape;527;p20"/>
          <p:cNvPicPr preferRelativeResize="0"/>
          <p:nvPr/>
        </p:nvPicPr>
        <p:blipFill rotWithShape="1">
          <a:blip r:embed="rId4">
            <a:alphaModFix/>
          </a:blip>
          <a:srcRect b="0" l="0" r="0" t="0"/>
          <a:stretch/>
        </p:blipFill>
        <p:spPr>
          <a:xfrm>
            <a:off x="4571770" y="3512247"/>
            <a:ext cx="3782132" cy="2996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21"/>
          <p:cNvSpPr txBox="1"/>
          <p:nvPr>
            <p:ph idx="1" type="body"/>
          </p:nvPr>
        </p:nvSpPr>
        <p:spPr>
          <a:xfrm>
            <a:off x="251520" y="364187"/>
            <a:ext cx="8247600" cy="4873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80"/>
              <a:buNone/>
            </a:pPr>
            <a:r>
              <a:rPr lang="en-US"/>
              <a:t>Clinical appearance demonstrating ulceration and induration of the oral mucosa. Histologic appearance demonstrating numerous nests and islands of malignant keratinocytes invading the underlying connective tissue stroma.</a:t>
            </a:r>
            <a:endParaRPr/>
          </a:p>
        </p:txBody>
      </p:sp>
      <p:pic>
        <p:nvPicPr>
          <p:cNvPr id="530" name="Google Shape;530;p21"/>
          <p:cNvPicPr preferRelativeResize="0"/>
          <p:nvPr/>
        </p:nvPicPr>
        <p:blipFill rotWithShape="1">
          <a:blip r:embed="rId3">
            <a:alphaModFix/>
          </a:blip>
          <a:srcRect b="0" l="0" r="0" t="0"/>
          <a:stretch/>
        </p:blipFill>
        <p:spPr>
          <a:xfrm>
            <a:off x="280002" y="2899988"/>
            <a:ext cx="3993777" cy="3223048"/>
          </a:xfrm>
          <a:prstGeom prst="rect">
            <a:avLst/>
          </a:prstGeom>
          <a:noFill/>
          <a:ln>
            <a:noFill/>
          </a:ln>
        </p:spPr>
      </p:pic>
      <p:pic>
        <p:nvPicPr>
          <p:cNvPr id="531" name="Google Shape;531;p21"/>
          <p:cNvPicPr preferRelativeResize="0"/>
          <p:nvPr/>
        </p:nvPicPr>
        <p:blipFill rotWithShape="1">
          <a:blip r:embed="rId4">
            <a:alphaModFix/>
          </a:blip>
          <a:srcRect b="0" l="0" r="0" t="0"/>
          <a:stretch/>
        </p:blipFill>
        <p:spPr>
          <a:xfrm>
            <a:off x="4273779" y="2924944"/>
            <a:ext cx="4225412" cy="34390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