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1"/>
  </p:notesMasterIdLst>
  <p:sldIdLst>
    <p:sldId id="278" r:id="rId2"/>
    <p:sldId id="279" r:id="rId3"/>
    <p:sldId id="332" r:id="rId4"/>
    <p:sldId id="324" r:id="rId5"/>
    <p:sldId id="331" r:id="rId6"/>
    <p:sldId id="330" r:id="rId7"/>
    <p:sldId id="323" r:id="rId8"/>
    <p:sldId id="283" r:id="rId9"/>
    <p:sldId id="284" r:id="rId10"/>
    <p:sldId id="358" r:id="rId11"/>
    <p:sldId id="286" r:id="rId12"/>
    <p:sldId id="287" r:id="rId13"/>
    <p:sldId id="333" r:id="rId14"/>
    <p:sldId id="334" r:id="rId15"/>
    <p:sldId id="289" r:id="rId16"/>
    <p:sldId id="288" r:id="rId17"/>
    <p:sldId id="359" r:id="rId18"/>
    <p:sldId id="360" r:id="rId19"/>
    <p:sldId id="327" r:id="rId20"/>
    <p:sldId id="336" r:id="rId21"/>
    <p:sldId id="325" r:id="rId22"/>
    <p:sldId id="326" r:id="rId23"/>
    <p:sldId id="293" r:id="rId24"/>
    <p:sldId id="337" r:id="rId25"/>
    <p:sldId id="294" r:id="rId26"/>
    <p:sldId id="295" r:id="rId27"/>
    <p:sldId id="296" r:id="rId28"/>
    <p:sldId id="297" r:id="rId29"/>
    <p:sldId id="2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67" autoAdjust="0"/>
  </p:normalViewPr>
  <p:slideViewPr>
    <p:cSldViewPr>
      <p:cViewPr varScale="1">
        <p:scale>
          <a:sx n="55" d="100"/>
          <a:sy n="55" d="100"/>
        </p:scale>
        <p:origin x="18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94E952-95B0-421F-8AA2-78981D7F7197}" type="datetimeFigureOut">
              <a:rPr lang="en-US" smtClean="0"/>
              <a:pPr/>
              <a:t>7/22/2022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7D16D-CB1F-470F-B5A0-2B6C1349BD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mboss.com/us/knowledge/Airways_and_lung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amboss.com/us/knowledge/Lymphatic_syste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Osteosarcoma is a malignant tumor of bone where the tumor cells produce osteoid matrix. It is the 2nd most common malignant tumor of the bone (after multiple myeloma). The peak incidence is in 2nd decade. </a:t>
            </a:r>
          </a:p>
          <a:p>
            <a:r>
              <a:rPr lang="en-US" dirty="0"/>
              <a:t>Most common primary sarcoma of bone .</a:t>
            </a:r>
          </a:p>
          <a:p>
            <a:r>
              <a:rPr lang="en-US" dirty="0"/>
              <a:t>Etiology?</a:t>
            </a:r>
          </a:p>
          <a:p>
            <a:endParaRPr lang="ar-JO" dirty="0"/>
          </a:p>
        </p:txBody>
      </p:sp>
      <p:sp>
        <p:nvSpPr>
          <p:cNvPr id="4" name="Slide Number Placeholder 3"/>
          <p:cNvSpPr>
            <a:spLocks noGrp="1"/>
          </p:cNvSpPr>
          <p:nvPr>
            <p:ph type="sldNum" sz="quarter" idx="10"/>
          </p:nvPr>
        </p:nvSpPr>
        <p:spPr/>
        <p:txBody>
          <a:bodyPr/>
          <a:lstStyle/>
          <a:p>
            <a:fld id="{BF27D16D-CB1F-470F-B5A0-2B6C1349BDD5}" type="slidenum">
              <a:rPr lang="en-US" smtClean="0"/>
              <a:pPr/>
              <a:t>2</a:t>
            </a:fld>
            <a:endParaRPr lang="en-US"/>
          </a:p>
        </p:txBody>
      </p:sp>
    </p:spTree>
    <p:extLst>
      <p:ext uri="{BB962C8B-B14F-4D97-AF65-F5344CB8AC3E}">
        <p14:creationId xmlns:p14="http://schemas.microsoft.com/office/powerpoint/2010/main" val="121477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effectLst/>
                <a:latin typeface="Lucida Grande"/>
              </a:rPr>
              <a:t> </a:t>
            </a:r>
            <a:r>
              <a:rPr lang="en-GB" sz="1200" i="0" u="sng" strike="noStrike" dirty="0">
                <a:effectLst/>
                <a:latin typeface="Lucida Grande"/>
                <a:hlinkClick r:id="rId3">
                  <a:extLst>
                    <a:ext uri="{A12FA001-AC4F-418D-AE19-62706E023703}">
                      <ahyp:hlinkClr xmlns:ahyp="http://schemas.microsoft.com/office/drawing/2018/hyperlinkcolor" val="tx"/>
                    </a:ext>
                  </a:extLst>
                </a:hlinkClick>
              </a:rPr>
              <a:t>lungs</a:t>
            </a:r>
            <a:r>
              <a:rPr lang="en-GB" sz="1200" i="0" dirty="0">
                <a:effectLst/>
                <a:latin typeface="Lucida Grande"/>
              </a:rPr>
              <a:t> , skeletal system, regional </a:t>
            </a:r>
            <a:r>
              <a:rPr lang="en-GB" sz="1200" i="0" strike="noStrike" dirty="0">
                <a:effectLst/>
                <a:latin typeface="Lucida Grande"/>
                <a:hlinkClick r:id="rId4">
                  <a:extLst>
                    <a:ext uri="{A12FA001-AC4F-418D-AE19-62706E023703}">
                      <ahyp:hlinkClr xmlns:ahyp="http://schemas.microsoft.com/office/drawing/2018/hyperlinkcolor" val="tx"/>
                    </a:ext>
                  </a:extLst>
                </a:hlinkClick>
              </a:rPr>
              <a:t>lymph nodes</a:t>
            </a:r>
            <a:endParaRPr lang="en-US" dirty="0"/>
          </a:p>
        </p:txBody>
      </p:sp>
      <p:sp>
        <p:nvSpPr>
          <p:cNvPr id="4" name="Slide Number Placeholder 3"/>
          <p:cNvSpPr>
            <a:spLocks noGrp="1"/>
          </p:cNvSpPr>
          <p:nvPr>
            <p:ph type="sldNum" sz="quarter" idx="5"/>
          </p:nvPr>
        </p:nvSpPr>
        <p:spPr/>
        <p:txBody>
          <a:bodyPr/>
          <a:lstStyle/>
          <a:p>
            <a:fld id="{BF27D16D-CB1F-470F-B5A0-2B6C1349BDD5}" type="slidenum">
              <a:rPr lang="en-US" smtClean="0"/>
              <a:pPr/>
              <a:t>3</a:t>
            </a:fld>
            <a:endParaRPr lang="en-US"/>
          </a:p>
        </p:txBody>
      </p:sp>
    </p:spTree>
    <p:extLst>
      <p:ext uri="{BB962C8B-B14F-4D97-AF65-F5344CB8AC3E}">
        <p14:creationId xmlns:p14="http://schemas.microsoft.com/office/powerpoint/2010/main" val="261004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Signs of osteolysis adjacent to osteosclerosis (moth eaten appearance)</a:t>
            </a:r>
          </a:p>
          <a:p>
            <a:r>
              <a:rPr lang="en-US" dirty="0"/>
              <a:t>The tumor margins are poorly defined.</a:t>
            </a:r>
          </a:p>
          <a:p>
            <a:r>
              <a:rPr lang="en-US" dirty="0"/>
              <a:t>While both the sunburst appearance and Codman’s triangle are typical of osteosarcoma, they can also be seen in other rapidly growing </a:t>
            </a:r>
            <a:r>
              <a:rPr lang="en-US" dirty="0" err="1"/>
              <a:t>tumours</a:t>
            </a:r>
            <a:r>
              <a:rPr lang="en-US" dirty="0"/>
              <a:t>.</a:t>
            </a:r>
          </a:p>
          <a:p>
            <a:endParaRPr lang="en-US" dirty="0"/>
          </a:p>
        </p:txBody>
      </p:sp>
      <p:sp>
        <p:nvSpPr>
          <p:cNvPr id="4" name="Slide Number Placeholder 3"/>
          <p:cNvSpPr>
            <a:spLocks noGrp="1"/>
          </p:cNvSpPr>
          <p:nvPr>
            <p:ph type="sldNum" sz="quarter" idx="5"/>
          </p:nvPr>
        </p:nvSpPr>
        <p:spPr/>
        <p:txBody>
          <a:bodyPr/>
          <a:lstStyle/>
          <a:p>
            <a:fld id="{BF27D16D-CB1F-470F-B5A0-2B6C1349BDD5}" type="slidenum">
              <a:rPr lang="en-US" smtClean="0"/>
              <a:pPr/>
              <a:t>4</a:t>
            </a:fld>
            <a:endParaRPr lang="en-US"/>
          </a:p>
        </p:txBody>
      </p:sp>
    </p:spTree>
    <p:extLst>
      <p:ext uri="{BB962C8B-B14F-4D97-AF65-F5344CB8AC3E}">
        <p14:creationId xmlns:p14="http://schemas.microsoft.com/office/powerpoint/2010/main" val="145258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r>
              <a:rPr lang="en-US" altLang="en-US" dirty="0">
                <a:cs typeface="Arial" charset="0"/>
              </a:rPr>
              <a:t>Osteosarcoma: tends to metastasis </a:t>
            </a:r>
            <a:r>
              <a:rPr lang="en-US" altLang="en-US" dirty="0" err="1">
                <a:cs typeface="Arial" charset="0"/>
              </a:rPr>
              <a:t>hematologically</a:t>
            </a:r>
            <a:r>
              <a:rPr lang="en-US" altLang="en-US" dirty="0">
                <a:cs typeface="Arial" charset="0"/>
              </a:rPr>
              <a:t>..and almost always start’s with the Lung</a:t>
            </a:r>
          </a:p>
          <a:p>
            <a:pPr eaLnBrk="1" hangingPunct="1">
              <a:spcBef>
                <a:spcPct val="0"/>
              </a:spcBef>
            </a:pPr>
            <a:r>
              <a:rPr lang="en-US" altLang="en-US" dirty="0">
                <a:cs typeface="Arial" charset="0"/>
              </a:rPr>
              <a:t>Bone scan should be done; because it expands intramedullary far from primary lesion, and will show skip lesions</a:t>
            </a:r>
          </a:p>
          <a:p>
            <a:pPr eaLnBrk="1" hangingPunct="1">
              <a:spcBef>
                <a:spcPct val="0"/>
              </a:spcBef>
            </a:pPr>
            <a:endParaRPr lang="en-US" altLang="en-US" dirty="0">
              <a:cs typeface="Arial" charset="0"/>
            </a:endParaRPr>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107299-9CF5-4C91-84AA-C42278BFFC06}" type="slidenum">
              <a:rPr lang="en-US" smtClean="0">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(Limb salvage; “resecting the tumor bearing bone with the surrounding soft tissue while leaving bone ends in place” then reconstruction of the limb with built –in prosthesis and artificial joint)</a:t>
            </a:r>
          </a:p>
          <a:p>
            <a:endParaRPr lang="en-US" dirty="0"/>
          </a:p>
        </p:txBody>
      </p:sp>
      <p:sp>
        <p:nvSpPr>
          <p:cNvPr id="4" name="Slide Number Placeholder 3"/>
          <p:cNvSpPr>
            <a:spLocks noGrp="1"/>
          </p:cNvSpPr>
          <p:nvPr>
            <p:ph type="sldNum" sz="quarter" idx="5"/>
          </p:nvPr>
        </p:nvSpPr>
        <p:spPr/>
        <p:txBody>
          <a:bodyPr/>
          <a:lstStyle/>
          <a:p>
            <a:fld id="{BF27D16D-CB1F-470F-B5A0-2B6C1349BDD5}" type="slidenum">
              <a:rPr lang="en-US" smtClean="0"/>
              <a:pPr/>
              <a:t>9</a:t>
            </a:fld>
            <a:endParaRPr lang="en-US"/>
          </a:p>
        </p:txBody>
      </p:sp>
    </p:spTree>
    <p:extLst>
      <p:ext uri="{BB962C8B-B14F-4D97-AF65-F5344CB8AC3E}">
        <p14:creationId xmlns:p14="http://schemas.microsoft.com/office/powerpoint/2010/main" val="397065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27D16D-CB1F-470F-B5A0-2B6C1349BDD5}" type="slidenum">
              <a:rPr lang="en-US" smtClean="0"/>
              <a:pPr/>
              <a:t>12</a:t>
            </a:fld>
            <a:endParaRPr lang="en-US"/>
          </a:p>
        </p:txBody>
      </p:sp>
    </p:spTree>
    <p:extLst>
      <p:ext uri="{BB962C8B-B14F-4D97-AF65-F5344CB8AC3E}">
        <p14:creationId xmlns:p14="http://schemas.microsoft.com/office/powerpoint/2010/main" val="386194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X-rays  show an Osteolysis with moth-eaten appearance, Calcifications (rings and arcs calcification, popcorn calcification)، Endosteal scalloping  and cortical breach with infiltration of soft tissue</a:t>
            </a:r>
          </a:p>
          <a:p>
            <a:endParaRPr lang="en-US" dirty="0"/>
          </a:p>
        </p:txBody>
      </p:sp>
      <p:sp>
        <p:nvSpPr>
          <p:cNvPr id="4" name="Slide Number Placeholder 3"/>
          <p:cNvSpPr>
            <a:spLocks noGrp="1"/>
          </p:cNvSpPr>
          <p:nvPr>
            <p:ph type="sldNum" sz="quarter" idx="5"/>
          </p:nvPr>
        </p:nvSpPr>
        <p:spPr/>
        <p:txBody>
          <a:bodyPr/>
          <a:lstStyle/>
          <a:p>
            <a:fld id="{BF27D16D-CB1F-470F-B5A0-2B6C1349BDD5}" type="slidenum">
              <a:rPr lang="en-US" smtClean="0"/>
              <a:pPr/>
              <a:t>13</a:t>
            </a:fld>
            <a:endParaRPr lang="en-US"/>
          </a:p>
        </p:txBody>
      </p:sp>
    </p:spTree>
    <p:extLst>
      <p:ext uri="{BB962C8B-B14F-4D97-AF65-F5344CB8AC3E}">
        <p14:creationId xmlns:p14="http://schemas.microsoft.com/office/powerpoint/2010/main" val="132787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X-ray :</a:t>
            </a:r>
          </a:p>
          <a:p>
            <a:r>
              <a:rPr lang="en-US" dirty="0"/>
              <a:t>Bone destruction in mid-diaphysis.</a:t>
            </a:r>
          </a:p>
          <a:p>
            <a:r>
              <a:rPr lang="en-US" dirty="0"/>
              <a:t>Soft tissue swelling</a:t>
            </a:r>
          </a:p>
          <a:p>
            <a:r>
              <a:rPr lang="en-US" dirty="0"/>
              <a:t>‘sunray’ appearance and Codman’s triangles are usually</a:t>
            </a:r>
          </a:p>
          <a:p>
            <a:r>
              <a:rPr lang="en-US" dirty="0"/>
              <a:t>associated with osteosarcoma, but they are just as common         in Ewing’s sarcoma.</a:t>
            </a:r>
          </a:p>
          <a:p>
            <a:r>
              <a:rPr lang="en-US" dirty="0"/>
              <a:t>New bone formation may extend along the shaft and sometimes</a:t>
            </a:r>
          </a:p>
          <a:p>
            <a:endParaRPr lang="en-US" dirty="0"/>
          </a:p>
        </p:txBody>
      </p:sp>
      <p:sp>
        <p:nvSpPr>
          <p:cNvPr id="4" name="Slide Number Placeholder 3"/>
          <p:cNvSpPr>
            <a:spLocks noGrp="1"/>
          </p:cNvSpPr>
          <p:nvPr>
            <p:ph type="sldNum" sz="quarter" idx="5"/>
          </p:nvPr>
        </p:nvSpPr>
        <p:spPr/>
        <p:txBody>
          <a:bodyPr/>
          <a:lstStyle/>
          <a:p>
            <a:fld id="{BF27D16D-CB1F-470F-B5A0-2B6C1349BDD5}" type="slidenum">
              <a:rPr lang="en-US" smtClean="0"/>
              <a:pPr/>
              <a:t>19</a:t>
            </a:fld>
            <a:endParaRPr lang="en-US"/>
          </a:p>
        </p:txBody>
      </p:sp>
    </p:spTree>
    <p:extLst>
      <p:ext uri="{BB962C8B-B14F-4D97-AF65-F5344CB8AC3E}">
        <p14:creationId xmlns:p14="http://schemas.microsoft.com/office/powerpoint/2010/main" val="169304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BA44-AFDC-456D-AF3A-183DA79E035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4A5E14-B1FD-4B0B-AB1A-BA7B46158C6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BAAFE32-7B67-41E0-8381-692603F67700}"/>
              </a:ext>
            </a:extLst>
          </p:cNvPr>
          <p:cNvSpPr>
            <a:spLocks noGrp="1"/>
          </p:cNvSpPr>
          <p:nvPr>
            <p:ph type="dt" sz="half" idx="10"/>
          </p:nvPr>
        </p:nvSpPr>
        <p:spPr/>
        <p:txBody>
          <a:bodyPr/>
          <a:lstStyle/>
          <a:p>
            <a:fld id="{402B9795-92DC-40DC-A1CA-9A4B349D7824}" type="datetimeFigureOut">
              <a:rPr lang="en-US" smtClean="0"/>
              <a:pPr/>
              <a:t>7/22/2022</a:t>
            </a:fld>
            <a:endParaRPr lang="en-US" dirty="0"/>
          </a:p>
        </p:txBody>
      </p:sp>
      <p:sp>
        <p:nvSpPr>
          <p:cNvPr id="5" name="Footer Placeholder 4">
            <a:extLst>
              <a:ext uri="{FF2B5EF4-FFF2-40B4-BE49-F238E27FC236}">
                <a16:creationId xmlns:a16="http://schemas.microsoft.com/office/drawing/2014/main" id="{A9FFB5A6-BB3B-49E8-8613-41378D980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BC89D-4C2C-4CEE-8C68-89F065486FF7}"/>
              </a:ext>
            </a:extLst>
          </p:cNvPr>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21025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E2D2-B48E-4588-B69F-D2719F9398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23AC0A-5E7F-421F-9ABC-3FC841F560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7E6A5-5247-4A83-B18C-DFA0FD02FD7C}"/>
              </a:ext>
            </a:extLst>
          </p:cNvPr>
          <p:cNvSpPr>
            <a:spLocks noGrp="1"/>
          </p:cNvSpPr>
          <p:nvPr>
            <p:ph type="dt" sz="half" idx="10"/>
          </p:nvPr>
        </p:nvSpPr>
        <p:spPr/>
        <p:txBody>
          <a:bodyPr/>
          <a:lstStyle/>
          <a:p>
            <a:fld id="{1D8BD707-D9CF-40AE-B4C6-C98DA3205C09}" type="datetimeFigureOut">
              <a:rPr lang="en-US" smtClean="0"/>
              <a:pPr/>
              <a:t>7/22/2022</a:t>
            </a:fld>
            <a:endParaRPr lang="en-US"/>
          </a:p>
        </p:txBody>
      </p:sp>
      <p:sp>
        <p:nvSpPr>
          <p:cNvPr id="5" name="Footer Placeholder 4">
            <a:extLst>
              <a:ext uri="{FF2B5EF4-FFF2-40B4-BE49-F238E27FC236}">
                <a16:creationId xmlns:a16="http://schemas.microsoft.com/office/drawing/2014/main" id="{3834F4C9-7437-4F08-A0BC-EAC1B0F1D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4F1CE-704C-44A3-89AD-1A4388A5CB9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931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EAD419-3D96-402A-8ED6-53510FBD8DC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062891-5F60-450E-B73C-93EE45A10C4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AB4ED-A79F-4C87-911C-D99AD1192990}"/>
              </a:ext>
            </a:extLst>
          </p:cNvPr>
          <p:cNvSpPr>
            <a:spLocks noGrp="1"/>
          </p:cNvSpPr>
          <p:nvPr>
            <p:ph type="dt" sz="half" idx="10"/>
          </p:nvPr>
        </p:nvSpPr>
        <p:spPr/>
        <p:txBody>
          <a:bodyPr/>
          <a:lstStyle/>
          <a:p>
            <a:fld id="{1D8BD707-D9CF-40AE-B4C6-C98DA3205C09}" type="datetimeFigureOut">
              <a:rPr lang="en-US" smtClean="0"/>
              <a:pPr/>
              <a:t>7/22/2022</a:t>
            </a:fld>
            <a:endParaRPr lang="en-US"/>
          </a:p>
        </p:txBody>
      </p:sp>
      <p:sp>
        <p:nvSpPr>
          <p:cNvPr id="5" name="Footer Placeholder 4">
            <a:extLst>
              <a:ext uri="{FF2B5EF4-FFF2-40B4-BE49-F238E27FC236}">
                <a16:creationId xmlns:a16="http://schemas.microsoft.com/office/drawing/2014/main" id="{41630CB3-2EBE-42BD-B477-65638D78B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1ABF1-05B6-4663-85FF-7584A5F26F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763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1F899-B606-483C-9B84-01AA4F633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EFDF00-313D-48E7-A0F6-96B2099B37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30093-AB4F-496D-A586-0808D3AF4295}"/>
              </a:ext>
            </a:extLst>
          </p:cNvPr>
          <p:cNvSpPr>
            <a:spLocks noGrp="1"/>
          </p:cNvSpPr>
          <p:nvPr>
            <p:ph type="dt" sz="half" idx="10"/>
          </p:nvPr>
        </p:nvSpPr>
        <p:spPr/>
        <p:txBody>
          <a:bodyPr/>
          <a:lstStyle/>
          <a:p>
            <a:fld id="{1D8BD707-D9CF-40AE-B4C6-C98DA3205C09}" type="datetimeFigureOut">
              <a:rPr lang="en-US" smtClean="0"/>
              <a:pPr/>
              <a:t>7/22/2022</a:t>
            </a:fld>
            <a:endParaRPr lang="en-US"/>
          </a:p>
        </p:txBody>
      </p:sp>
      <p:sp>
        <p:nvSpPr>
          <p:cNvPr id="5" name="Footer Placeholder 4">
            <a:extLst>
              <a:ext uri="{FF2B5EF4-FFF2-40B4-BE49-F238E27FC236}">
                <a16:creationId xmlns:a16="http://schemas.microsoft.com/office/drawing/2014/main" id="{4D6D5D57-16F1-4A21-9B51-9E0DAE243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03B32-A9FC-40AD-BF99-2863DC349FC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410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CD006-CAC5-4DC8-B355-B83A0684659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72A401E-0A67-44C6-80D5-1DFCB5E001F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AA8181-DD1E-4B5F-BDB3-46A9A11A34EB}"/>
              </a:ext>
            </a:extLst>
          </p:cNvPr>
          <p:cNvSpPr>
            <a:spLocks noGrp="1"/>
          </p:cNvSpPr>
          <p:nvPr>
            <p:ph type="dt" sz="half" idx="10"/>
          </p:nvPr>
        </p:nvSpPr>
        <p:spPr/>
        <p:txBody>
          <a:bodyPr/>
          <a:lstStyle/>
          <a:p>
            <a:fld id="{402B9795-92DC-40DC-A1CA-9A4B349D7824}" type="datetimeFigureOut">
              <a:rPr lang="en-US" smtClean="0"/>
              <a:pPr/>
              <a:t>7/22/2022</a:t>
            </a:fld>
            <a:endParaRPr lang="en-US"/>
          </a:p>
        </p:txBody>
      </p:sp>
      <p:sp>
        <p:nvSpPr>
          <p:cNvPr id="5" name="Footer Placeholder 4">
            <a:extLst>
              <a:ext uri="{FF2B5EF4-FFF2-40B4-BE49-F238E27FC236}">
                <a16:creationId xmlns:a16="http://schemas.microsoft.com/office/drawing/2014/main" id="{C6D28EEC-CAA3-4D99-B6E2-226817A7B341}"/>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a16="http://schemas.microsoft.com/office/drawing/2014/main" id="{A3190432-BF22-45F0-9C3F-0760F4E2C7C8}"/>
              </a:ext>
            </a:extLst>
          </p:cNvPr>
          <p:cNvSpPr>
            <a:spLocks noGrp="1"/>
          </p:cNvSpPr>
          <p:nvPr>
            <p:ph type="sldNum" sz="quarter" idx="12"/>
          </p:nvPr>
        </p:nvSpPr>
        <p:spPr/>
        <p:txBody>
          <a:bodyPr/>
          <a:lstStyle/>
          <a:p>
            <a:fld id="{0FF54DE5-C571-48E8-A5BC-B369434E2F44}" type="slidenum">
              <a:rPr lang="ar-JO" smtClean="0"/>
              <a:pPr/>
              <a:t>‹#›</a:t>
            </a:fld>
            <a:endParaRPr lang="ar-JO"/>
          </a:p>
        </p:txBody>
      </p:sp>
    </p:spTree>
    <p:extLst>
      <p:ext uri="{BB962C8B-B14F-4D97-AF65-F5344CB8AC3E}">
        <p14:creationId xmlns:p14="http://schemas.microsoft.com/office/powerpoint/2010/main" val="296725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4A555-3638-4057-9D7A-6241DA2E9F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011238-4786-4EFF-B3FB-524DDC2875E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796940-A2D9-4C14-81F0-E1C6AC7B59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6C87D6-B6CE-4DB5-9B3F-A59906578DB8}"/>
              </a:ext>
            </a:extLst>
          </p:cNvPr>
          <p:cNvSpPr>
            <a:spLocks noGrp="1"/>
          </p:cNvSpPr>
          <p:nvPr>
            <p:ph type="dt" sz="half" idx="10"/>
          </p:nvPr>
        </p:nvSpPr>
        <p:spPr/>
        <p:txBody>
          <a:bodyPr/>
          <a:lstStyle/>
          <a:p>
            <a:fld id="{1D8BD707-D9CF-40AE-B4C6-C98DA3205C09}" type="datetimeFigureOut">
              <a:rPr lang="en-US" smtClean="0"/>
              <a:pPr/>
              <a:t>7/22/2022</a:t>
            </a:fld>
            <a:endParaRPr lang="en-US"/>
          </a:p>
        </p:txBody>
      </p:sp>
      <p:sp>
        <p:nvSpPr>
          <p:cNvPr id="6" name="Footer Placeholder 5">
            <a:extLst>
              <a:ext uri="{FF2B5EF4-FFF2-40B4-BE49-F238E27FC236}">
                <a16:creationId xmlns:a16="http://schemas.microsoft.com/office/drawing/2014/main" id="{7A86AEAB-8391-4DE8-A943-9B03CDA48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FE7C5-6BA4-4080-951D-5F755B28AF3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04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F3A8-240F-40AD-88BF-E60612C3BDA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945E9-F788-45ED-BD4E-A30C677E21C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B2E2E79-4C73-441B-A4A2-D97AEF1EA4D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4AD92A-FD4E-4533-8A84-576678B2632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E36DF74-B442-4949-B9BD-90FC82CD645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E0D0C8-5F0F-47C8-A386-770C8BADFE14}"/>
              </a:ext>
            </a:extLst>
          </p:cNvPr>
          <p:cNvSpPr>
            <a:spLocks noGrp="1"/>
          </p:cNvSpPr>
          <p:nvPr>
            <p:ph type="dt" sz="half" idx="10"/>
          </p:nvPr>
        </p:nvSpPr>
        <p:spPr/>
        <p:txBody>
          <a:bodyPr/>
          <a:lstStyle/>
          <a:p>
            <a:fld id="{1D8BD707-D9CF-40AE-B4C6-C98DA3205C09}" type="datetimeFigureOut">
              <a:rPr lang="en-US" smtClean="0"/>
              <a:pPr/>
              <a:t>7/22/2022</a:t>
            </a:fld>
            <a:endParaRPr lang="en-US"/>
          </a:p>
        </p:txBody>
      </p:sp>
      <p:sp>
        <p:nvSpPr>
          <p:cNvPr id="8" name="Footer Placeholder 7">
            <a:extLst>
              <a:ext uri="{FF2B5EF4-FFF2-40B4-BE49-F238E27FC236}">
                <a16:creationId xmlns:a16="http://schemas.microsoft.com/office/drawing/2014/main" id="{8EDFDA09-4571-4ECF-9C6B-F71018956E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815D13-5209-4CD2-9F7A-52866BF38A7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87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3A8E-C6F6-429A-8CF8-0A151EAA28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65946A-66F2-40C3-9EB2-4C79BB6CC21D}"/>
              </a:ext>
            </a:extLst>
          </p:cNvPr>
          <p:cNvSpPr>
            <a:spLocks noGrp="1"/>
          </p:cNvSpPr>
          <p:nvPr>
            <p:ph type="dt" sz="half" idx="10"/>
          </p:nvPr>
        </p:nvSpPr>
        <p:spPr/>
        <p:txBody>
          <a:bodyPr/>
          <a:lstStyle/>
          <a:p>
            <a:fld id="{1D8BD707-D9CF-40AE-B4C6-C98DA3205C09}" type="datetimeFigureOut">
              <a:rPr lang="en-US" smtClean="0"/>
              <a:pPr/>
              <a:t>7/22/2022</a:t>
            </a:fld>
            <a:endParaRPr lang="en-US"/>
          </a:p>
        </p:txBody>
      </p:sp>
      <p:sp>
        <p:nvSpPr>
          <p:cNvPr id="4" name="Footer Placeholder 3">
            <a:extLst>
              <a:ext uri="{FF2B5EF4-FFF2-40B4-BE49-F238E27FC236}">
                <a16:creationId xmlns:a16="http://schemas.microsoft.com/office/drawing/2014/main" id="{BC6DAB94-50AC-4312-8954-1F568194F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1B9529-3000-4015-9E61-5EC9948050B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86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7CE900-5184-4BF7-B3BA-78B4A8E39178}"/>
              </a:ext>
            </a:extLst>
          </p:cNvPr>
          <p:cNvSpPr>
            <a:spLocks noGrp="1"/>
          </p:cNvSpPr>
          <p:nvPr>
            <p:ph type="dt" sz="half" idx="10"/>
          </p:nvPr>
        </p:nvSpPr>
        <p:spPr/>
        <p:txBody>
          <a:bodyPr/>
          <a:lstStyle/>
          <a:p>
            <a:fld id="{1D8BD707-D9CF-40AE-B4C6-C98DA3205C09}" type="datetimeFigureOut">
              <a:rPr lang="en-US" smtClean="0"/>
              <a:pPr/>
              <a:t>7/22/2022</a:t>
            </a:fld>
            <a:endParaRPr lang="en-US"/>
          </a:p>
        </p:txBody>
      </p:sp>
      <p:sp>
        <p:nvSpPr>
          <p:cNvPr id="3" name="Footer Placeholder 2">
            <a:extLst>
              <a:ext uri="{FF2B5EF4-FFF2-40B4-BE49-F238E27FC236}">
                <a16:creationId xmlns:a16="http://schemas.microsoft.com/office/drawing/2014/main" id="{F5681025-E2DF-44D3-83CE-EA525744CA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CF80-567C-434E-B97A-8AA74C308E2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450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0EC1-0FF9-4923-8A20-69F16D633D2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BAAC0B-1EBA-48CE-A28F-9596011E612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28056-B698-461E-9C6F-901E745EA4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9B9790F-28D9-4C1E-9477-EB549DAFDD6D}"/>
              </a:ext>
            </a:extLst>
          </p:cNvPr>
          <p:cNvSpPr>
            <a:spLocks noGrp="1"/>
          </p:cNvSpPr>
          <p:nvPr>
            <p:ph type="dt" sz="half" idx="10"/>
          </p:nvPr>
        </p:nvSpPr>
        <p:spPr/>
        <p:txBody>
          <a:bodyPr/>
          <a:lstStyle/>
          <a:p>
            <a:fld id="{1D8BD707-D9CF-40AE-B4C6-C98DA3205C09}" type="datetimeFigureOut">
              <a:rPr lang="en-US" smtClean="0"/>
              <a:pPr/>
              <a:t>7/22/2022</a:t>
            </a:fld>
            <a:endParaRPr lang="en-US"/>
          </a:p>
        </p:txBody>
      </p:sp>
      <p:sp>
        <p:nvSpPr>
          <p:cNvPr id="6" name="Footer Placeholder 5">
            <a:extLst>
              <a:ext uri="{FF2B5EF4-FFF2-40B4-BE49-F238E27FC236}">
                <a16:creationId xmlns:a16="http://schemas.microsoft.com/office/drawing/2014/main" id="{655A0ECD-F3BC-4698-8202-C93FECB0C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5C1A0-1074-43D4-885F-57EE5D00029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89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F5EE-6CF1-430F-A1F9-F908FE9D4F8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D14896E-49DE-4F48-9051-71017EA5553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95E6FD2-7421-4336-B7EC-9616451527A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1F61B0-21C3-4220-9381-88D7787864A3}"/>
              </a:ext>
            </a:extLst>
          </p:cNvPr>
          <p:cNvSpPr>
            <a:spLocks noGrp="1"/>
          </p:cNvSpPr>
          <p:nvPr>
            <p:ph type="dt" sz="half" idx="10"/>
          </p:nvPr>
        </p:nvSpPr>
        <p:spPr/>
        <p:txBody>
          <a:bodyPr/>
          <a:lstStyle/>
          <a:p>
            <a:fld id="{1D8BD707-D9CF-40AE-B4C6-C98DA3205C09}" type="datetimeFigureOut">
              <a:rPr lang="en-US" smtClean="0"/>
              <a:pPr/>
              <a:t>7/22/2022</a:t>
            </a:fld>
            <a:endParaRPr lang="en-US"/>
          </a:p>
        </p:txBody>
      </p:sp>
      <p:sp>
        <p:nvSpPr>
          <p:cNvPr id="6" name="Footer Placeholder 5">
            <a:extLst>
              <a:ext uri="{FF2B5EF4-FFF2-40B4-BE49-F238E27FC236}">
                <a16:creationId xmlns:a16="http://schemas.microsoft.com/office/drawing/2014/main" id="{E7726AA1-8C7F-407E-BAEF-75B77002F2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092B7A-F026-4CBD-80DB-E7BF2626D4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454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6EFA1-FDCA-462D-99BF-12ED06C531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054576-96FB-46E3-B311-C793EDE17F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621AE-BCBC-47C1-9F6F-9398A50F0E5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7/22/2022</a:t>
            </a:fld>
            <a:endParaRPr lang="en-US"/>
          </a:p>
        </p:txBody>
      </p:sp>
      <p:sp>
        <p:nvSpPr>
          <p:cNvPr id="5" name="Footer Placeholder 4">
            <a:extLst>
              <a:ext uri="{FF2B5EF4-FFF2-40B4-BE49-F238E27FC236}">
                <a16:creationId xmlns:a16="http://schemas.microsoft.com/office/drawing/2014/main" id="{2CF64EED-2E93-4402-A8F3-58D6BB61C78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02051C-9E47-426B-81B8-570ED40F4C9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393291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mboss.com/us/knowledge/Cartilag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mboss.com/us/knowledge/Malignant_bone_tumor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amboss.com/us/knowledge/Puberty" TargetMode="External"/><Relationship Id="rId5" Type="http://schemas.openxmlformats.org/officeDocument/2006/relationships/hyperlink" Target="https://www.amboss.com/us/knowledge/Statistical_analysis_of_data" TargetMode="External"/><Relationship Id="rId4" Type="http://schemas.openxmlformats.org/officeDocument/2006/relationships/hyperlink" Target="https://www.amboss.com/us/knowledge/Paget_disease_of_bon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mboss.com/us/knowledge/General_oncolog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81000" y="457200"/>
            <a:ext cx="8396288" cy="1143000"/>
          </a:xfrm>
        </p:spPr>
        <p:txBody>
          <a:bodyPr rtlCol="0">
            <a:noAutofit/>
          </a:bodyPr>
          <a:lstStyle/>
          <a:p>
            <a:pPr algn="ctr" defTabSz="457207" eaLnBrk="1" fontAlgn="auto" hangingPunct="1">
              <a:spcAft>
                <a:spcPts val="0"/>
              </a:spcAft>
              <a:defRPr/>
            </a:pPr>
            <a:r>
              <a:rPr lang="en-US" altLang="en-US" b="1" dirty="0">
                <a:latin typeface="+mn-lt"/>
              </a:rPr>
              <a:t> </a:t>
            </a:r>
            <a:r>
              <a:rPr lang="en-US" altLang="en-US" sz="4000" dirty="0">
                <a:latin typeface="+mn-lt"/>
              </a:rPr>
              <a:t>Malignant Tumors</a:t>
            </a:r>
            <a:endParaRPr lang="en-US" altLang="en-US" dirty="0">
              <a:latin typeface="+mn-lt"/>
            </a:endParaRPr>
          </a:p>
        </p:txBody>
      </p:sp>
      <p:sp>
        <p:nvSpPr>
          <p:cNvPr id="21507" name="Content Placeholder 2"/>
          <p:cNvSpPr>
            <a:spLocks noGrp="1"/>
          </p:cNvSpPr>
          <p:nvPr>
            <p:ph idx="1"/>
          </p:nvPr>
        </p:nvSpPr>
        <p:spPr>
          <a:xfrm>
            <a:off x="381000" y="1828800"/>
            <a:ext cx="8177212" cy="4876800"/>
          </a:xfrm>
        </p:spPr>
        <p:txBody>
          <a:bodyPr rtlCol="0">
            <a:normAutofit fontScale="62500" lnSpcReduction="20000"/>
          </a:bodyPr>
          <a:lstStyle/>
          <a:p>
            <a:pPr marL="0" indent="0" algn="l" eaLnBrk="1" fontAlgn="auto" hangingPunct="1">
              <a:spcAft>
                <a:spcPts val="0"/>
              </a:spcAft>
              <a:buNone/>
              <a:defRPr/>
            </a:pPr>
            <a:r>
              <a:rPr lang="en-US" altLang="en-US" sz="4800" b="1" u="sng" dirty="0">
                <a:cs typeface="Times New Roman" pitchFamily="18" charset="0"/>
              </a:rPr>
              <a:t>Primary</a:t>
            </a:r>
            <a:endParaRPr lang="ar-JO" altLang="en-US" sz="4800" b="1" u="sng" dirty="0">
              <a:cs typeface="Times New Roman" pitchFamily="18" charset="0"/>
            </a:endParaRPr>
          </a:p>
          <a:p>
            <a:pPr marL="0" indent="0" algn="l" eaLnBrk="1" fontAlgn="auto" hangingPunct="1">
              <a:spcAft>
                <a:spcPts val="0"/>
              </a:spcAft>
              <a:buNone/>
              <a:defRPr/>
            </a:pPr>
            <a:r>
              <a:rPr lang="en-US" altLang="en-US" sz="4800" b="1" u="sng" dirty="0">
                <a:cs typeface="Times New Roman" pitchFamily="18" charset="0"/>
              </a:rPr>
              <a:t>Osseous :</a:t>
            </a:r>
          </a:p>
          <a:p>
            <a:pPr marL="0" indent="0" algn="l">
              <a:buNone/>
              <a:defRPr/>
            </a:pPr>
            <a:r>
              <a:rPr lang="en-US" altLang="en-US" sz="4800" dirty="0">
                <a:cs typeface="Times New Roman" pitchFamily="18" charset="0"/>
              </a:rPr>
              <a:t>Osteosarcoma</a:t>
            </a:r>
          </a:p>
          <a:p>
            <a:pPr marL="0" indent="0" algn="l">
              <a:buNone/>
              <a:defRPr/>
            </a:pPr>
            <a:r>
              <a:rPr lang="en-US" altLang="en-US" sz="4800" dirty="0" err="1">
                <a:cs typeface="Times New Roman" pitchFamily="18" charset="0"/>
              </a:rPr>
              <a:t>Chondrosarcom</a:t>
            </a:r>
            <a:r>
              <a:rPr lang="en-GB" altLang="en-US" sz="4800" dirty="0">
                <a:cs typeface="Times New Roman" pitchFamily="18" charset="0"/>
              </a:rPr>
              <a:t>a</a:t>
            </a:r>
          </a:p>
          <a:p>
            <a:pPr marL="0" indent="0" algn="l">
              <a:buNone/>
              <a:defRPr/>
            </a:pPr>
            <a:endParaRPr lang="ar-JO" altLang="en-US" sz="4800" dirty="0">
              <a:cs typeface="Times New Roman" pitchFamily="18" charset="0"/>
            </a:endParaRPr>
          </a:p>
          <a:p>
            <a:pPr marL="0" indent="0" algn="l">
              <a:buNone/>
              <a:defRPr/>
            </a:pPr>
            <a:r>
              <a:rPr lang="en-US" altLang="en-US" sz="4800" b="1" u="sng" dirty="0" err="1">
                <a:cs typeface="Times New Roman" pitchFamily="18" charset="0"/>
              </a:rPr>
              <a:t>Nonosseous</a:t>
            </a:r>
            <a:r>
              <a:rPr lang="en-US" altLang="en-US" sz="4800" b="1" u="sng" dirty="0">
                <a:cs typeface="Times New Roman" pitchFamily="18" charset="0"/>
              </a:rPr>
              <a:t> :</a:t>
            </a:r>
          </a:p>
          <a:p>
            <a:pPr marL="0" indent="0" algn="l">
              <a:buNone/>
              <a:defRPr/>
            </a:pPr>
            <a:r>
              <a:rPr lang="en-US" altLang="en-US" sz="4800" dirty="0">
                <a:cs typeface="Times New Roman" pitchFamily="18" charset="0"/>
              </a:rPr>
              <a:t>Ewing’s sarcoma</a:t>
            </a:r>
          </a:p>
          <a:p>
            <a:pPr marL="0" indent="0" algn="l">
              <a:buNone/>
              <a:defRPr/>
            </a:pPr>
            <a:r>
              <a:rPr lang="en-US" altLang="en-US" sz="4800" dirty="0">
                <a:cs typeface="Times New Roman" pitchFamily="18" charset="0"/>
              </a:rPr>
              <a:t>Multiple Myeloma / Plasmacytoma</a:t>
            </a:r>
          </a:p>
          <a:p>
            <a:pPr marL="0" indent="0" algn="l">
              <a:buNone/>
              <a:defRPr/>
            </a:pPr>
            <a:r>
              <a:rPr lang="en-US" altLang="en-US" sz="4800" dirty="0">
                <a:cs typeface="Times New Roman" pitchFamily="18" charset="0"/>
              </a:rPr>
              <a:t>Non-Hodgkin’s Lymphoma</a:t>
            </a:r>
            <a:endParaRPr lang="en-GB" altLang="en-US" sz="4800" dirty="0">
              <a:cs typeface="Times New Roman" pitchFamily="18" charset="0"/>
            </a:endParaRPr>
          </a:p>
          <a:p>
            <a:pPr marL="0" indent="0" algn="l">
              <a:buNone/>
              <a:defRPr/>
            </a:pPr>
            <a:endParaRPr lang="en-GB" altLang="en-US" sz="4800" dirty="0">
              <a:cs typeface="Times New Roman" pitchFamily="18" charset="0"/>
            </a:endParaRPr>
          </a:p>
          <a:p>
            <a:pPr marL="0" indent="0" algn="l">
              <a:buNone/>
              <a:defRPr/>
            </a:pPr>
            <a:r>
              <a:rPr lang="en-GB" altLang="en-US" sz="4800" b="1" dirty="0">
                <a:cs typeface="Times New Roman" pitchFamily="18" charset="0"/>
              </a:rPr>
              <a:t>Metastatic bone disease</a:t>
            </a:r>
            <a:endParaRPr lang="en-US" altLang="en-US" sz="4800" b="1" dirty="0">
              <a:cs typeface="Times New Roman" pitchFamily="18"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7E1B-B4A7-437F-BAA3-DE7A8E319F62}"/>
              </a:ext>
            </a:extLst>
          </p:cNvPr>
          <p:cNvSpPr>
            <a:spLocks noGrp="1"/>
          </p:cNvSpPr>
          <p:nvPr>
            <p:ph type="title"/>
          </p:nvPr>
        </p:nvSpPr>
        <p:spPr/>
        <p:txBody>
          <a:bodyPr/>
          <a:lstStyle/>
          <a:p>
            <a:pPr algn="ctr"/>
            <a:r>
              <a:rPr lang="en-US" sz="4800" dirty="0"/>
              <a:t>Prognosis</a:t>
            </a:r>
            <a:endParaRPr lang="en-US" dirty="0"/>
          </a:p>
        </p:txBody>
      </p:sp>
      <p:sp>
        <p:nvSpPr>
          <p:cNvPr id="3" name="Content Placeholder 2">
            <a:extLst>
              <a:ext uri="{FF2B5EF4-FFF2-40B4-BE49-F238E27FC236}">
                <a16:creationId xmlns:a16="http://schemas.microsoft.com/office/drawing/2014/main" id="{74CC2C5D-1C5B-4479-A945-EDF28FC742FD}"/>
              </a:ext>
            </a:extLst>
          </p:cNvPr>
          <p:cNvSpPr>
            <a:spLocks noGrp="1"/>
          </p:cNvSpPr>
          <p:nvPr>
            <p:ph idx="1"/>
          </p:nvPr>
        </p:nvSpPr>
        <p:spPr/>
        <p:txBody>
          <a:bodyPr/>
          <a:lstStyle/>
          <a:p>
            <a:r>
              <a:rPr lang="en-US" sz="2800" dirty="0"/>
              <a:t>Depends  mainly on the presence of metastasis at presentation </a:t>
            </a:r>
          </a:p>
          <a:p>
            <a:pPr marL="0" indent="0">
              <a:buNone/>
            </a:pPr>
            <a:endParaRPr lang="en-US" sz="2800" dirty="0"/>
          </a:p>
          <a:p>
            <a:r>
              <a:rPr lang="en-US" sz="2800" dirty="0"/>
              <a:t>Osteosarcoma in Paget’s Dis. Is very aggressive (2yrs survival is unusual with any type of surgery</a:t>
            </a:r>
          </a:p>
          <a:p>
            <a:endParaRPr lang="en-US" dirty="0"/>
          </a:p>
          <a:p>
            <a:pPr marL="0" indent="0">
              <a:buNone/>
            </a:pPr>
            <a:endParaRPr lang="en-US" dirty="0"/>
          </a:p>
        </p:txBody>
      </p:sp>
    </p:spTree>
    <p:extLst>
      <p:ext uri="{BB962C8B-B14F-4D97-AF65-F5344CB8AC3E}">
        <p14:creationId xmlns:p14="http://schemas.microsoft.com/office/powerpoint/2010/main" val="301704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763000" cy="594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algn="ctr" defTabSz="457207">
              <a:buClr>
                <a:schemeClr val="bg2">
                  <a:lumMod val="40000"/>
                  <a:lumOff val="60000"/>
                </a:schemeClr>
              </a:buClr>
              <a:defRPr/>
            </a:pPr>
            <a:r>
              <a:rPr lang="en-US" sz="4400" dirty="0"/>
              <a:t>Chondrosarcoma</a:t>
            </a:r>
          </a:p>
          <a:p>
            <a:pPr marL="800107" lvl="1" indent="-342900" algn="l" defTabSz="457207">
              <a:buClr>
                <a:schemeClr val="bg2">
                  <a:lumMod val="40000"/>
                  <a:lumOff val="60000"/>
                </a:schemeClr>
              </a:buClr>
              <a:defRPr/>
            </a:pPr>
            <a:endParaRPr lang="en-US" sz="2000" dirty="0"/>
          </a:p>
          <a:p>
            <a:pPr marL="800107" lvl="1" indent="-342900" algn="l" defTabSz="457207">
              <a:buClr>
                <a:schemeClr val="bg2">
                  <a:lumMod val="40000"/>
                  <a:lumOff val="60000"/>
                </a:schemeClr>
              </a:buClr>
              <a:defRPr/>
            </a:pPr>
            <a:endParaRPr lang="en-US" sz="2000" dirty="0"/>
          </a:p>
          <a:p>
            <a:pPr marL="800107" lvl="1" indent="-342900" defTabSz="457207">
              <a:buClr>
                <a:schemeClr val="bg2">
                  <a:lumMod val="40000"/>
                  <a:lumOff val="60000"/>
                </a:schemeClr>
              </a:buClr>
              <a:defRPr/>
            </a:pPr>
            <a:r>
              <a:rPr lang="en-GB" sz="3200" b="0" i="0" dirty="0">
                <a:effectLst/>
                <a:latin typeface="Lucida Grande"/>
              </a:rPr>
              <a:t>Arise from mesenchymal cells that produce </a:t>
            </a:r>
            <a:r>
              <a:rPr lang="en-GB" sz="3200" b="0" i="0" u="none" strike="noStrike" dirty="0">
                <a:effectLst/>
                <a:latin typeface="Lucida Grande"/>
                <a:hlinkClick r:id="rId2">
                  <a:extLst>
                    <a:ext uri="{A12FA001-AC4F-418D-AE19-62706E023703}">
                      <ahyp:hlinkClr xmlns:ahyp="http://schemas.microsoft.com/office/drawing/2018/hyperlinkcolor" val="tx"/>
                    </a:ext>
                  </a:extLst>
                </a:hlinkClick>
              </a:rPr>
              <a:t>cartilage</a:t>
            </a:r>
            <a:endParaRPr lang="en-GB" sz="3200" b="0" i="0" u="none" strike="noStrike" dirty="0">
              <a:effectLst/>
              <a:latin typeface="Lucida Grande"/>
            </a:endParaRPr>
          </a:p>
          <a:p>
            <a:pPr marL="800107" lvl="1" indent="-342900" defTabSz="457207">
              <a:buClr>
                <a:schemeClr val="bg2">
                  <a:lumMod val="40000"/>
                  <a:lumOff val="60000"/>
                </a:schemeClr>
              </a:buClr>
              <a:defRPr/>
            </a:pPr>
            <a:endParaRPr lang="en-GB" sz="2800" dirty="0"/>
          </a:p>
          <a:p>
            <a:pPr marL="800107" lvl="1" indent="-342900" defTabSz="457207">
              <a:buClr>
                <a:schemeClr val="bg2">
                  <a:lumMod val="40000"/>
                  <a:lumOff val="60000"/>
                </a:schemeClr>
              </a:buClr>
              <a:defRPr/>
            </a:pPr>
            <a:r>
              <a:rPr lang="en-GB" sz="3200" dirty="0"/>
              <a:t>Location: </a:t>
            </a:r>
            <a:r>
              <a:rPr lang="en-US" sz="3200" dirty="0"/>
              <a:t>Arises in the medulla of the long tubular bones, mostly in the lower limbs. The next most common sites are the pelvis ,central skeleton and the ribs.</a:t>
            </a:r>
          </a:p>
          <a:p>
            <a:pPr marL="966787" lvl="5" indent="-342900" algn="l">
              <a:defRPr/>
            </a:pPr>
            <a:endParaRPr lang="en-US" sz="2000" dirty="0">
              <a:solidFill>
                <a:srgbClr val="FF0000"/>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1219200" y="876300"/>
            <a:ext cx="7391400" cy="5105400"/>
          </a:xfrm>
        </p:spPr>
        <p:txBody>
          <a:bodyPr rtlCol="0">
            <a:normAutofit/>
          </a:bodyPr>
          <a:lstStyle/>
          <a:p>
            <a:pPr marL="0" lvl="1" indent="0" algn="l" defTabSz="457207" eaLnBrk="1" fontAlgn="auto" hangingPunct="1">
              <a:spcAft>
                <a:spcPts val="0"/>
              </a:spcAft>
              <a:buClr>
                <a:schemeClr val="bg2">
                  <a:lumMod val="40000"/>
                  <a:lumOff val="60000"/>
                </a:schemeClr>
              </a:buClr>
              <a:buFont typeface="Wingdings 3" charset="2"/>
              <a:buNone/>
              <a:defRPr/>
            </a:pPr>
            <a:endParaRPr lang="en-US" altLang="en-US" sz="2400" dirty="0"/>
          </a:p>
          <a:p>
            <a:pPr marL="0" lvl="1" indent="0" algn="l" defTabSz="457207" eaLnBrk="1" fontAlgn="auto" hangingPunct="1">
              <a:spcAft>
                <a:spcPts val="0"/>
              </a:spcAft>
              <a:buClr>
                <a:schemeClr val="bg2">
                  <a:lumMod val="40000"/>
                  <a:lumOff val="60000"/>
                </a:schemeClr>
              </a:buClr>
              <a:buFont typeface="Wingdings 3" charset="2"/>
              <a:buNone/>
              <a:defRPr/>
            </a:pPr>
            <a:endParaRPr lang="en-US" altLang="en-US" sz="3600" dirty="0"/>
          </a:p>
          <a:p>
            <a:pPr marL="0" lvl="1" indent="0" algn="ctr" defTabSz="457207" eaLnBrk="1" fontAlgn="auto" hangingPunct="1">
              <a:spcAft>
                <a:spcPts val="0"/>
              </a:spcAft>
              <a:buClr>
                <a:schemeClr val="bg2">
                  <a:lumMod val="40000"/>
                  <a:lumOff val="60000"/>
                </a:schemeClr>
              </a:buClr>
              <a:buFont typeface="Wingdings 3" charset="2"/>
              <a:buNone/>
              <a:defRPr/>
            </a:pPr>
            <a:r>
              <a:rPr lang="en-US" altLang="en-US" sz="4000" dirty="0"/>
              <a:t>Occur either as primary tumor or a secondary change in a pre-existing benign chondroma or osteochondroma.</a:t>
            </a:r>
          </a:p>
          <a:p>
            <a:pPr marL="0" lvl="1" indent="0" algn="l" defTabSz="457207" eaLnBrk="1" fontAlgn="auto" hangingPunct="1">
              <a:spcAft>
                <a:spcPts val="0"/>
              </a:spcAft>
              <a:buClr>
                <a:schemeClr val="bg2">
                  <a:lumMod val="40000"/>
                  <a:lumOff val="60000"/>
                </a:schemeClr>
              </a:buClr>
              <a:buFont typeface="Wingdings 3" charset="2"/>
              <a:buNone/>
              <a:defRPr/>
            </a:pPr>
            <a:endParaRPr lang="en-US" altLang="en-US" sz="2400" b="1" u="sng"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9395-820D-9C4C-B669-9E96BA9854F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D009435-9482-5042-B571-10BE4BE2710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335" y="134993"/>
            <a:ext cx="4373096" cy="3043636"/>
          </a:xfrm>
          <a:prstGeom prst="rect">
            <a:avLst/>
          </a:prstGeom>
        </p:spPr>
      </p:pic>
      <p:sp>
        <p:nvSpPr>
          <p:cNvPr id="7" name="TextBox 6">
            <a:extLst>
              <a:ext uri="{FF2B5EF4-FFF2-40B4-BE49-F238E27FC236}">
                <a16:creationId xmlns:a16="http://schemas.microsoft.com/office/drawing/2014/main" id="{9E180C3D-7600-D44C-AFB4-2C6E1249A6EA}"/>
              </a:ext>
            </a:extLst>
          </p:cNvPr>
          <p:cNvSpPr txBox="1"/>
          <p:nvPr/>
        </p:nvSpPr>
        <p:spPr>
          <a:xfrm>
            <a:off x="98883" y="3520372"/>
            <a:ext cx="4572000" cy="3416320"/>
          </a:xfrm>
          <a:prstGeom prst="rect">
            <a:avLst/>
          </a:prstGeom>
          <a:noFill/>
        </p:spPr>
        <p:txBody>
          <a:bodyPr wrap="square">
            <a:spAutoFit/>
          </a:bodyPr>
          <a:lstStyle/>
          <a:p>
            <a:r>
              <a:rPr lang="en-GB" b="0" i="0">
                <a:solidFill>
                  <a:srgbClr val="333333"/>
                </a:solidFill>
                <a:effectLst/>
                <a:latin typeface="verdana" panose="020B0604030504040204" pitchFamily="34" charset="0"/>
              </a:rPr>
              <a:t>rings-and-arcs calcifications in the proximal humerus.</a:t>
            </a:r>
            <a:br>
              <a:rPr lang="en-GB"/>
            </a:br>
            <a:r>
              <a:rPr lang="en-GB" b="0" i="0">
                <a:solidFill>
                  <a:srgbClr val="333333"/>
                </a:solidFill>
                <a:effectLst/>
                <a:latin typeface="verdana" panose="020B0604030504040204" pitchFamily="34" charset="0"/>
              </a:rPr>
              <a:t>The differential diagnosis is enchondroma or low grade chondrosarcoma.</a:t>
            </a:r>
          </a:p>
          <a:p>
            <a:endParaRPr lang="en-GB">
              <a:solidFill>
                <a:srgbClr val="333333"/>
              </a:solidFill>
              <a:latin typeface="verdana" panose="020B0604030504040204" pitchFamily="34" charset="0"/>
            </a:endParaRPr>
          </a:p>
          <a:p>
            <a:r>
              <a:rPr lang="en-GB" b="0" i="0">
                <a:solidFill>
                  <a:srgbClr val="333333"/>
                </a:solidFill>
                <a:effectLst/>
                <a:latin typeface="verdana" panose="020B0604030504040204" pitchFamily="34" charset="0"/>
              </a:rPr>
              <a:t>The CT shows the calcifications with subtle endosteal thinning of the cortical bone (arrows).</a:t>
            </a:r>
          </a:p>
          <a:p>
            <a:r>
              <a:rPr lang="en-GB" b="0" i="0">
                <a:solidFill>
                  <a:srgbClr val="333333"/>
                </a:solidFill>
                <a:effectLst/>
                <a:latin typeface="verdana" panose="020B0604030504040204" pitchFamily="34" charset="0"/>
              </a:rPr>
              <a:t>Final diagnosis: low grade chondrosarcoma</a:t>
            </a:r>
          </a:p>
          <a:p>
            <a:endParaRPr lang="en-US"/>
          </a:p>
        </p:txBody>
      </p:sp>
      <p:pic>
        <p:nvPicPr>
          <p:cNvPr id="8" name="Picture 8">
            <a:extLst>
              <a:ext uri="{FF2B5EF4-FFF2-40B4-BE49-F238E27FC236}">
                <a16:creationId xmlns:a16="http://schemas.microsoft.com/office/drawing/2014/main" id="{7071F8B1-07A4-404A-8E4E-1439C582C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9998" y="195036"/>
            <a:ext cx="2965622" cy="4064000"/>
          </a:xfrm>
          <a:prstGeom prst="rect">
            <a:avLst/>
          </a:prstGeom>
        </p:spPr>
      </p:pic>
      <p:sp>
        <p:nvSpPr>
          <p:cNvPr id="11" name="TextBox 10">
            <a:extLst>
              <a:ext uri="{FF2B5EF4-FFF2-40B4-BE49-F238E27FC236}">
                <a16:creationId xmlns:a16="http://schemas.microsoft.com/office/drawing/2014/main" id="{48425593-98A5-2949-9A72-D6DD3DEEC2F0}"/>
              </a:ext>
            </a:extLst>
          </p:cNvPr>
          <p:cNvSpPr txBox="1"/>
          <p:nvPr/>
        </p:nvSpPr>
        <p:spPr>
          <a:xfrm>
            <a:off x="4854117" y="4511745"/>
            <a:ext cx="3677562" cy="923330"/>
          </a:xfrm>
          <a:prstGeom prst="rect">
            <a:avLst/>
          </a:prstGeom>
          <a:noFill/>
        </p:spPr>
        <p:txBody>
          <a:bodyPr wrap="square">
            <a:spAutoFit/>
          </a:bodyPr>
          <a:lstStyle/>
          <a:p>
            <a:r>
              <a:rPr lang="en-GB" b="0" i="0">
                <a:solidFill>
                  <a:srgbClr val="333333"/>
                </a:solidFill>
                <a:effectLst/>
                <a:latin typeface="verdana" panose="020B0604030504040204" pitchFamily="34" charset="0"/>
              </a:rPr>
              <a:t>endosteal scalloping at the medial side which is a hallmark of chondrosarcoma.</a:t>
            </a:r>
            <a:endParaRPr lang="en-US"/>
          </a:p>
        </p:txBody>
      </p:sp>
    </p:spTree>
    <p:extLst>
      <p:ext uri="{BB962C8B-B14F-4D97-AF65-F5344CB8AC3E}">
        <p14:creationId xmlns:p14="http://schemas.microsoft.com/office/powerpoint/2010/main" val="242769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34BFA44-11E4-154A-9BAE-868C2374670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4610" y="1865539"/>
            <a:ext cx="2741601" cy="4572000"/>
          </a:xfrm>
          <a:prstGeom prst="rect">
            <a:avLst/>
          </a:prstGeom>
        </p:spPr>
      </p:pic>
      <p:sp>
        <p:nvSpPr>
          <p:cNvPr id="7" name="TextBox 6">
            <a:extLst>
              <a:ext uri="{FF2B5EF4-FFF2-40B4-BE49-F238E27FC236}">
                <a16:creationId xmlns:a16="http://schemas.microsoft.com/office/drawing/2014/main" id="{128DB1DC-30CE-9841-90EB-9441AA7233A9}"/>
              </a:ext>
            </a:extLst>
          </p:cNvPr>
          <p:cNvSpPr txBox="1"/>
          <p:nvPr/>
        </p:nvSpPr>
        <p:spPr>
          <a:xfrm>
            <a:off x="816428" y="751800"/>
            <a:ext cx="6347732" cy="369332"/>
          </a:xfrm>
          <a:prstGeom prst="rect">
            <a:avLst/>
          </a:prstGeom>
          <a:noFill/>
        </p:spPr>
        <p:txBody>
          <a:bodyPr wrap="square">
            <a:spAutoFit/>
          </a:bodyPr>
          <a:lstStyle/>
          <a:p>
            <a:pPr algn="l"/>
            <a:r>
              <a:rPr lang="en-GB" b="1" i="0">
                <a:solidFill>
                  <a:srgbClr val="7EAAFF"/>
                </a:solidFill>
                <a:effectLst/>
                <a:latin typeface="verdana" panose="020B0604030504040204" pitchFamily="34" charset="0"/>
              </a:rPr>
              <a:t>Chondrosarcoma arising from osteochondroma</a:t>
            </a:r>
          </a:p>
        </p:txBody>
      </p:sp>
      <p:pic>
        <p:nvPicPr>
          <p:cNvPr id="9" name="Picture 6">
            <a:extLst>
              <a:ext uri="{FF2B5EF4-FFF2-40B4-BE49-F238E27FC236}">
                <a16:creationId xmlns:a16="http://schemas.microsoft.com/office/drawing/2014/main" id="{F8A99CBA-B845-3047-96BF-0FCFC0760419}"/>
              </a:ext>
            </a:extLst>
          </p:cNvPr>
          <p:cNvPicPr>
            <a:picLocks noChangeAspect="1" noChangeArrowheads="1"/>
          </p:cNvPicPr>
          <p:nvPr/>
        </p:nvPicPr>
        <p:blipFill>
          <a:blip r:embed="rId3" cstate="print"/>
          <a:srcRect/>
          <a:stretch>
            <a:fillRect/>
          </a:stretch>
        </p:blipFill>
        <p:spPr bwMode="auto">
          <a:xfrm>
            <a:off x="3585603" y="1865539"/>
            <a:ext cx="4524375" cy="2962275"/>
          </a:xfrm>
          <a:prstGeom prst="rect">
            <a:avLst/>
          </a:prstGeom>
          <a:noFill/>
          <a:ln w="9525">
            <a:noFill/>
            <a:miter lim="800000"/>
            <a:headEnd/>
            <a:tailEnd/>
          </a:ln>
          <a:effectLst/>
        </p:spPr>
      </p:pic>
      <p:sp>
        <p:nvSpPr>
          <p:cNvPr id="11" name="TextBox 10">
            <a:extLst>
              <a:ext uri="{FF2B5EF4-FFF2-40B4-BE49-F238E27FC236}">
                <a16:creationId xmlns:a16="http://schemas.microsoft.com/office/drawing/2014/main" id="{525A8886-CEF2-AB48-9C67-B7E52B5F1305}"/>
              </a:ext>
            </a:extLst>
          </p:cNvPr>
          <p:cNvSpPr txBox="1"/>
          <p:nvPr/>
        </p:nvSpPr>
        <p:spPr>
          <a:xfrm>
            <a:off x="3347357" y="4967015"/>
            <a:ext cx="5590637" cy="1778014"/>
          </a:xfrm>
          <a:prstGeom prst="rect">
            <a:avLst/>
          </a:prstGeom>
          <a:noFill/>
        </p:spPr>
        <p:txBody>
          <a:bodyPr wrap="square">
            <a:spAutoFit/>
          </a:bodyPr>
          <a:lstStyle/>
          <a:p>
            <a:r>
              <a:rPr lang="en-GB" b="0" i="0">
                <a:solidFill>
                  <a:srgbClr val="333333"/>
                </a:solidFill>
                <a:effectLst/>
                <a:latin typeface="verdana" panose="020B0604030504040204" pitchFamily="34" charset="0"/>
              </a:rPr>
              <a:t>Measuring the cartilage cap will help in distinguishing benign osteochondromas from chondrosarcomas.</a:t>
            </a:r>
            <a:br>
              <a:rPr lang="en-GB"/>
            </a:br>
            <a:r>
              <a:rPr lang="en-GB" b="0" i="0">
                <a:solidFill>
                  <a:srgbClr val="333333"/>
                </a:solidFill>
                <a:effectLst/>
                <a:latin typeface="verdana" panose="020B0604030504040204" pitchFamily="34" charset="0"/>
              </a:rPr>
              <a:t>With 2 cm used as a cutoff for distinguishing benign osteochondromas from chondrosarcomas</a:t>
            </a:r>
            <a:endParaRPr lang="en-US"/>
          </a:p>
        </p:txBody>
      </p:sp>
    </p:spTree>
    <p:extLst>
      <p:ext uri="{BB962C8B-B14F-4D97-AF65-F5344CB8AC3E}">
        <p14:creationId xmlns:p14="http://schemas.microsoft.com/office/powerpoint/2010/main" val="7913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441245" y="1592036"/>
            <a:ext cx="5627915" cy="3497717"/>
          </a:xfrm>
        </p:spPr>
        <p:txBody>
          <a:bodyPr>
            <a:normAutofit fontScale="90000"/>
          </a:bodyPr>
          <a:lstStyle/>
          <a:p>
            <a:pPr eaLnBrk="1" hangingPunct="1"/>
            <a:r>
              <a:rPr lang="en-GB" altLang="en-US"/>
              <a:t>Primary chondrosarcoma appears as a large lucent area encroaching upon or </a:t>
            </a:r>
            <a:br>
              <a:rPr lang="en-GB" altLang="en-US"/>
            </a:br>
            <a:r>
              <a:rPr lang="en-GB" altLang="en-US"/>
              <a:t>expanding the cortex. A characteristic feature is patchy calcification in the centre of the lesion, well demonstrated in this case. Note that the lateral cortex has fractured. </a:t>
            </a:r>
            <a:endParaRPr lang="ar-JO" altLang="en-US"/>
          </a:p>
        </p:txBody>
      </p:sp>
      <p:pic>
        <p:nvPicPr>
          <p:cNvPr id="17413" name="Picture 7"/>
          <p:cNvPicPr>
            <a:picLocks noGrp="1" noChangeAspect="1" noChangeArrowheads="1"/>
          </p:cNvPicPr>
          <p:nvPr>
            <p:ph idx="1"/>
          </p:nvPr>
        </p:nvPicPr>
        <p:blipFill>
          <a:blip r:embed="rId2" cstate="print"/>
          <a:srcRect/>
          <a:stretch>
            <a:fillRect/>
          </a:stretch>
        </p:blipFill>
        <p:spPr>
          <a:xfrm>
            <a:off x="455387" y="203765"/>
            <a:ext cx="2653845" cy="6227904"/>
          </a:xfrm>
          <a:noFill/>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algn="ctr" eaLnBrk="1" hangingPunct="1"/>
            <a:r>
              <a:rPr lang="en-US" altLang="en-US" sz="4000" dirty="0"/>
              <a:t>Treatment</a:t>
            </a:r>
            <a:endParaRPr lang="ar-JO" altLang="en-US" sz="4000" dirty="0"/>
          </a:p>
        </p:txBody>
      </p:sp>
      <p:sp>
        <p:nvSpPr>
          <p:cNvPr id="16387" name="Content Placeholder 2"/>
          <p:cNvSpPr>
            <a:spLocks noGrp="1"/>
          </p:cNvSpPr>
          <p:nvPr>
            <p:ph idx="1"/>
          </p:nvPr>
        </p:nvSpPr>
        <p:spPr/>
        <p:txBody>
          <a:bodyPr>
            <a:normAutofit/>
          </a:bodyPr>
          <a:lstStyle/>
          <a:p>
            <a:pPr marL="0" indent="0" algn="l" eaLnBrk="1" hangingPunct="1">
              <a:buNone/>
            </a:pPr>
            <a:r>
              <a:rPr lang="en-US" altLang="en-US" sz="3200" dirty="0">
                <a:cs typeface="Times New Roman" pitchFamily="18" charset="0"/>
              </a:rPr>
              <a:t>Complete surgical excision, as these tumor doesn’t respond to chemotherapy.</a:t>
            </a:r>
          </a:p>
          <a:p>
            <a:pPr marL="0" indent="0" algn="l" eaLnBrk="1" hangingPunct="1">
              <a:buNone/>
            </a:pPr>
            <a:endParaRPr lang="en-US" altLang="en-US" sz="3200" dirty="0">
              <a:cs typeface="Times New Roman" pitchFamily="18" charset="0"/>
            </a:endParaRPr>
          </a:p>
          <a:p>
            <a:pPr marL="0" indent="0" algn="l" eaLnBrk="1" hangingPunct="1">
              <a:buNone/>
            </a:pPr>
            <a:r>
              <a:rPr lang="en-US" altLang="en-US" sz="3200" dirty="0">
                <a:cs typeface="Times New Roman" pitchFamily="18" charset="0"/>
              </a:rPr>
              <a:t>Recurrence rate is high.</a:t>
            </a:r>
          </a:p>
          <a:p>
            <a:pPr marL="0" indent="0" algn="l" eaLnBrk="1" hangingPunct="1">
              <a:buNone/>
            </a:pPr>
            <a:endParaRPr lang="en-US" altLang="en-US" sz="3200" dirty="0">
              <a:cs typeface="Times New Roman" pitchFamily="18" charset="0"/>
            </a:endParaRPr>
          </a:p>
          <a:p>
            <a:pPr marL="0" indent="0" algn="l" eaLnBrk="1" hangingPunct="1">
              <a:buNone/>
            </a:pPr>
            <a:r>
              <a:rPr lang="en-US" altLang="en-US" sz="3200" dirty="0">
                <a:cs typeface="Times New Roman" pitchFamily="18" charset="0"/>
              </a:rPr>
              <a:t>Prognosis is related to grade of tumor (Low grade</a:t>
            </a:r>
            <a:r>
              <a:rPr lang="en-US" altLang="en-US" sz="3200" dirty="0">
                <a:cs typeface="Times New Roman" pitchFamily="18" charset="0"/>
                <a:sym typeface="Wingdings" pitchFamily="2" charset="2"/>
              </a:rPr>
              <a:t> better prognosis) and the ability to completely surgically remove it</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E3F2-1434-4A52-871F-5FA13B439903}"/>
              </a:ext>
            </a:extLst>
          </p:cNvPr>
          <p:cNvSpPr>
            <a:spLocks noGrp="1"/>
          </p:cNvSpPr>
          <p:nvPr>
            <p:ph type="title"/>
          </p:nvPr>
        </p:nvSpPr>
        <p:spPr/>
        <p:txBody>
          <a:bodyPr/>
          <a:lstStyle/>
          <a:p>
            <a:pPr algn="ctr"/>
            <a:r>
              <a:rPr lang="en-US" sz="3600" dirty="0"/>
              <a:t>Ewing’s Sarcoma</a:t>
            </a:r>
            <a:br>
              <a:rPr lang="en-US" dirty="0"/>
            </a:br>
            <a:endParaRPr lang="en-US" dirty="0"/>
          </a:p>
        </p:txBody>
      </p:sp>
      <p:sp>
        <p:nvSpPr>
          <p:cNvPr id="3" name="Content Placeholder 2">
            <a:extLst>
              <a:ext uri="{FF2B5EF4-FFF2-40B4-BE49-F238E27FC236}">
                <a16:creationId xmlns:a16="http://schemas.microsoft.com/office/drawing/2014/main" id="{163958DD-C015-40E4-80D0-7FF6960026AD}"/>
              </a:ext>
            </a:extLst>
          </p:cNvPr>
          <p:cNvSpPr>
            <a:spLocks noGrp="1"/>
          </p:cNvSpPr>
          <p:nvPr>
            <p:ph idx="1"/>
          </p:nvPr>
        </p:nvSpPr>
        <p:spPr>
          <a:xfrm>
            <a:off x="381000" y="1066800"/>
            <a:ext cx="8134350" cy="5791199"/>
          </a:xfrm>
        </p:spPr>
        <p:txBody>
          <a:bodyPr>
            <a:normAutofit/>
          </a:bodyPr>
          <a:lstStyle/>
          <a:p>
            <a:endParaRPr lang="en-US" sz="2800" dirty="0"/>
          </a:p>
          <a:p>
            <a:r>
              <a:rPr lang="en-US" sz="2800" dirty="0"/>
              <a:t>Ewing’s sarcoma is believed to arise from endothelial </a:t>
            </a:r>
          </a:p>
          <a:p>
            <a:pPr marL="0" indent="0">
              <a:buNone/>
            </a:pPr>
            <a:r>
              <a:rPr lang="en-US" sz="2800" dirty="0"/>
              <a:t>cells in the bone marrow.</a:t>
            </a:r>
          </a:p>
          <a:p>
            <a:pPr marL="0" indent="0">
              <a:buNone/>
            </a:pPr>
            <a:endParaRPr lang="en-US" sz="2800" dirty="0"/>
          </a:p>
          <a:p>
            <a:r>
              <a:rPr lang="en-US" sz="2800" dirty="0"/>
              <a:t>Incidence: peak at 10–15 years. </a:t>
            </a:r>
          </a:p>
          <a:p>
            <a:endParaRPr lang="en-US" sz="2800" dirty="0"/>
          </a:p>
          <a:p>
            <a:r>
              <a:rPr lang="en-US" sz="2800" dirty="0"/>
              <a:t>Primary tumor: often </a:t>
            </a:r>
            <a:r>
              <a:rPr lang="en-US" sz="2800" dirty="0" err="1"/>
              <a:t>diaphyses</a:t>
            </a:r>
            <a:r>
              <a:rPr lang="en-US" sz="2800" dirty="0"/>
              <a:t> of long bones (particularly femur, tibia, fibula, and </a:t>
            </a:r>
            <a:r>
              <a:rPr lang="en-US" sz="2800" dirty="0" err="1"/>
              <a:t>humerus</a:t>
            </a:r>
            <a:r>
              <a:rPr lang="en-US" sz="2800" dirty="0"/>
              <a:t>) and bones of the pelvis.</a:t>
            </a:r>
          </a:p>
          <a:p>
            <a:pPr marL="0" indent="0">
              <a:buNone/>
            </a:pPr>
            <a:endParaRPr lang="en-US" sz="2800" dirty="0"/>
          </a:p>
          <a:p>
            <a:r>
              <a:rPr lang="en-US" sz="2800" dirty="0"/>
              <a:t>Metastasis: lungs, skeletal system, bone marrow </a:t>
            </a:r>
          </a:p>
          <a:p>
            <a:pPr marL="0" indent="0">
              <a:buNone/>
            </a:pPr>
            <a:endParaRPr lang="en-US" dirty="0"/>
          </a:p>
        </p:txBody>
      </p:sp>
    </p:spTree>
    <p:extLst>
      <p:ext uri="{BB962C8B-B14F-4D97-AF65-F5344CB8AC3E}">
        <p14:creationId xmlns:p14="http://schemas.microsoft.com/office/powerpoint/2010/main" val="325864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CEA4-F62D-4146-AB2B-CACC4E95F7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85C182-B9AB-437A-BD65-BD163A69947B}"/>
              </a:ext>
            </a:extLst>
          </p:cNvPr>
          <p:cNvSpPr>
            <a:spLocks noGrp="1"/>
          </p:cNvSpPr>
          <p:nvPr>
            <p:ph idx="1"/>
          </p:nvPr>
        </p:nvSpPr>
        <p:spPr/>
        <p:txBody>
          <a:bodyPr/>
          <a:lstStyle/>
          <a:p>
            <a:r>
              <a:rPr lang="en-US" sz="3200" dirty="0"/>
              <a:t> The patient presents with pain – often throbbing in character – and swelling. Generalized illness and pyrexia, together with a warm, tender swelling and a raised ESR, may suggest a diagnosis of osteomyelitis.</a:t>
            </a:r>
          </a:p>
          <a:p>
            <a:endParaRPr lang="en-US" dirty="0"/>
          </a:p>
        </p:txBody>
      </p:sp>
    </p:spTree>
    <p:extLst>
      <p:ext uri="{BB962C8B-B14F-4D97-AF65-F5344CB8AC3E}">
        <p14:creationId xmlns:p14="http://schemas.microsoft.com/office/powerpoint/2010/main" val="83307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C216-2E41-B540-90C1-CF58BE61B75F}"/>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id="{DE248F19-ED28-4647-9C8C-E511F16C19D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03138" y="295589"/>
            <a:ext cx="5831111" cy="6382114"/>
          </a:xfrm>
          <a:prstGeom prst="rect">
            <a:avLst/>
          </a:prstGeom>
        </p:spPr>
      </p:pic>
    </p:spTree>
    <p:extLst>
      <p:ext uri="{BB962C8B-B14F-4D97-AF65-F5344CB8AC3E}">
        <p14:creationId xmlns:p14="http://schemas.microsoft.com/office/powerpoint/2010/main" val="259104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981200"/>
            <a:ext cx="7543800" cy="4728482"/>
          </a:xfrm>
        </p:spPr>
        <p:txBody>
          <a:bodyPr>
            <a:normAutofit/>
          </a:bodyPr>
          <a:lstStyle/>
          <a:p>
            <a:pPr marL="0" indent="0" algn="l">
              <a:buNone/>
            </a:pPr>
            <a:r>
              <a:rPr lang="en-GB" sz="2800" b="0" i="0" dirty="0">
                <a:effectLst/>
                <a:latin typeface="Lucida Grande"/>
              </a:rPr>
              <a:t>Primary </a:t>
            </a:r>
            <a:r>
              <a:rPr lang="en-GB" sz="2800" b="0" i="0" strike="noStrike" dirty="0">
                <a:effectLst/>
                <a:latin typeface="Lucida Grande"/>
                <a:hlinkClick r:id="rId3">
                  <a:extLst>
                    <a:ext uri="{A12FA001-AC4F-418D-AE19-62706E023703}">
                      <ahyp:hlinkClr xmlns:ahyp="http://schemas.microsoft.com/office/drawing/2018/hyperlinkcolor" val="tx"/>
                    </a:ext>
                  </a:extLst>
                </a:hlinkClick>
              </a:rPr>
              <a:t>osteosarcoma</a:t>
            </a:r>
            <a:r>
              <a:rPr lang="en-GB" sz="2800" b="0" i="0" dirty="0">
                <a:effectLst/>
                <a:latin typeface="Lucida Grande"/>
              </a:rPr>
              <a:t>: unknown</a:t>
            </a:r>
          </a:p>
          <a:p>
            <a:pPr marL="0" indent="0" algn="l">
              <a:buNone/>
            </a:pPr>
            <a:endParaRPr lang="en-GB" sz="2800" b="0" i="0" dirty="0">
              <a:effectLst/>
              <a:latin typeface="Lucida Grande"/>
            </a:endParaRPr>
          </a:p>
          <a:p>
            <a:pPr marL="0" indent="0" algn="l">
              <a:buNone/>
            </a:pPr>
            <a:r>
              <a:rPr lang="en-GB" sz="2800" b="0" i="0" dirty="0">
                <a:effectLst/>
                <a:latin typeface="Lucida Grande"/>
              </a:rPr>
              <a:t>Secondary </a:t>
            </a:r>
            <a:r>
              <a:rPr lang="en-GB" sz="2800" b="0" i="0" strike="noStrike" dirty="0">
                <a:effectLst/>
                <a:latin typeface="Lucida Grande"/>
                <a:hlinkClick r:id="rId3">
                  <a:extLst>
                    <a:ext uri="{A12FA001-AC4F-418D-AE19-62706E023703}">
                      <ahyp:hlinkClr xmlns:ahyp="http://schemas.microsoft.com/office/drawing/2018/hyperlinkcolor" val="tx"/>
                    </a:ext>
                  </a:extLst>
                </a:hlinkClick>
              </a:rPr>
              <a:t>osteosarcoma</a:t>
            </a:r>
            <a:r>
              <a:rPr lang="en-GB" sz="2800" b="0" i="0" dirty="0">
                <a:effectLst/>
                <a:latin typeface="Lucida Grande"/>
              </a:rPr>
              <a:t>: </a:t>
            </a:r>
            <a:r>
              <a:rPr lang="en-GB" sz="2800" b="0" i="0" strike="noStrike" dirty="0">
                <a:effectLst/>
                <a:latin typeface="Lucida Grande"/>
                <a:hlinkClick r:id="rId4">
                  <a:extLst>
                    <a:ext uri="{A12FA001-AC4F-418D-AE19-62706E023703}">
                      <ahyp:hlinkClr xmlns:ahyp="http://schemas.microsoft.com/office/drawing/2018/hyperlinkcolor" val="tx"/>
                    </a:ext>
                  </a:extLst>
                </a:hlinkClick>
              </a:rPr>
              <a:t>Paget's disease of bone</a:t>
            </a:r>
            <a:r>
              <a:rPr lang="en-GB" sz="2800" b="0" i="0" dirty="0">
                <a:effectLst/>
                <a:latin typeface="Lucida Grande"/>
              </a:rPr>
              <a:t>, radiation injury, bone infarction</a:t>
            </a:r>
          </a:p>
          <a:p>
            <a:pPr marL="0" indent="0" algn="l">
              <a:buNone/>
            </a:pPr>
            <a:endParaRPr lang="en-GB" sz="2400" b="0" i="0" dirty="0">
              <a:effectLst/>
              <a:latin typeface="Arial" panose="020B0604020202020204" pitchFamily="34" charset="0"/>
            </a:endParaRPr>
          </a:p>
          <a:p>
            <a:pPr marL="0" indent="0" algn="l">
              <a:buNone/>
            </a:pPr>
            <a:r>
              <a:rPr lang="en-GB" sz="2400" b="0" i="0" dirty="0">
                <a:effectLst/>
                <a:latin typeface="Lucida Grande"/>
              </a:rPr>
              <a:t>Incidence: </a:t>
            </a:r>
            <a:r>
              <a:rPr lang="en-GB" sz="2400" b="0" i="0" strike="noStrike" dirty="0">
                <a:effectLst/>
                <a:latin typeface="Lucida Grande"/>
                <a:hlinkClick r:id="rId5">
                  <a:extLst>
                    <a:ext uri="{A12FA001-AC4F-418D-AE19-62706E023703}">
                      <ahyp:hlinkClr xmlns:ahyp="http://schemas.microsoft.com/office/drawing/2018/hyperlinkcolor" val="tx"/>
                    </a:ext>
                  </a:extLst>
                </a:hlinkClick>
              </a:rPr>
              <a:t>bimodal distribution</a:t>
            </a:r>
            <a:endParaRPr lang="en-GB" sz="2400" b="0" i="0" dirty="0">
              <a:effectLst/>
              <a:latin typeface="Lucida Grande"/>
            </a:endParaRPr>
          </a:p>
          <a:p>
            <a:pPr marL="240030" lvl="1" indent="0" algn="l">
              <a:buNone/>
            </a:pPr>
            <a:r>
              <a:rPr lang="en-GB" sz="2000" b="0" i="0" dirty="0">
                <a:effectLst/>
                <a:latin typeface="Lucida Grande"/>
              </a:rPr>
              <a:t>Primary </a:t>
            </a:r>
            <a:r>
              <a:rPr lang="en-GB" sz="2000" b="0" i="0" strike="noStrike" dirty="0">
                <a:effectLst/>
                <a:latin typeface="Lucida Grande"/>
                <a:hlinkClick r:id="rId3">
                  <a:extLst>
                    <a:ext uri="{A12FA001-AC4F-418D-AE19-62706E023703}">
                      <ahyp:hlinkClr xmlns:ahyp="http://schemas.microsoft.com/office/drawing/2018/hyperlinkcolor" val="tx"/>
                    </a:ext>
                  </a:extLst>
                </a:hlinkClick>
              </a:rPr>
              <a:t>osteosarcoma</a:t>
            </a:r>
            <a:r>
              <a:rPr lang="en-GB" sz="2000" b="0" i="0" dirty="0">
                <a:effectLst/>
                <a:latin typeface="Lucida Grande"/>
              </a:rPr>
              <a:t>: </a:t>
            </a:r>
            <a:r>
              <a:rPr lang="en-GB" sz="2000" b="0" i="0" strike="noStrike" dirty="0">
                <a:effectLst/>
                <a:latin typeface="Lucida Grande"/>
                <a:hlinkClick r:id="rId6">
                  <a:extLst>
                    <a:ext uri="{A12FA001-AC4F-418D-AE19-62706E023703}">
                      <ahyp:hlinkClr xmlns:ahyp="http://schemas.microsoft.com/office/drawing/2018/hyperlinkcolor" val="tx"/>
                    </a:ext>
                  </a:extLst>
                </a:hlinkClick>
              </a:rPr>
              <a:t>puberty</a:t>
            </a:r>
            <a:r>
              <a:rPr lang="en-GB" sz="2000" b="0" i="0" dirty="0">
                <a:effectLst/>
                <a:latin typeface="Lucida Grande"/>
              </a:rPr>
              <a:t>/adolescence </a:t>
            </a:r>
          </a:p>
          <a:p>
            <a:pPr marL="240030" lvl="1" indent="0" algn="l">
              <a:buNone/>
            </a:pPr>
            <a:r>
              <a:rPr lang="en-GB" sz="2000" b="0" i="0" dirty="0">
                <a:effectLst/>
                <a:latin typeface="Lucida Grande"/>
              </a:rPr>
              <a:t>Secondary </a:t>
            </a:r>
            <a:r>
              <a:rPr lang="en-GB" sz="2000" b="0" i="0" strike="noStrike" dirty="0">
                <a:effectLst/>
                <a:latin typeface="Lucida Grande"/>
                <a:hlinkClick r:id="rId3">
                  <a:extLst>
                    <a:ext uri="{A12FA001-AC4F-418D-AE19-62706E023703}">
                      <ahyp:hlinkClr xmlns:ahyp="http://schemas.microsoft.com/office/drawing/2018/hyperlinkcolor" val="tx"/>
                    </a:ext>
                  </a:extLst>
                </a:hlinkClick>
              </a:rPr>
              <a:t>osteosarcoma</a:t>
            </a:r>
            <a:r>
              <a:rPr lang="en-GB" sz="2000" b="0" i="0" dirty="0">
                <a:effectLst/>
                <a:latin typeface="Lucida Grande"/>
              </a:rPr>
              <a:t>: advanced age </a:t>
            </a:r>
          </a:p>
          <a:p>
            <a:pPr marL="240030" lvl="1" indent="0" algn="l">
              <a:buNone/>
            </a:pPr>
            <a:endParaRPr lang="en-GB" sz="2000" b="0" i="0" dirty="0">
              <a:effectLst/>
              <a:latin typeface="Lucida Grande"/>
            </a:endParaRPr>
          </a:p>
          <a:p>
            <a:pPr marL="0" indent="0" algn="l">
              <a:buNone/>
            </a:pPr>
            <a:r>
              <a:rPr lang="en-GB" sz="2400" b="0" i="0" dirty="0">
                <a:effectLst/>
                <a:latin typeface="Lucida Grande"/>
              </a:rPr>
              <a:t>Sex: ♂ &gt; ♀</a:t>
            </a:r>
          </a:p>
          <a:p>
            <a:pPr marL="400050" lvl="1" indent="0" algn="l">
              <a:buNone/>
              <a:defRPr/>
            </a:pPr>
            <a:endParaRPr lang="en-GB" sz="2000" b="0" i="0" dirty="0">
              <a:solidFill>
                <a:srgbClr val="111111"/>
              </a:solidFill>
              <a:effectLst/>
              <a:latin typeface="Arial" panose="020B0604020202020204" pitchFamily="34" charset="0"/>
            </a:endParaRPr>
          </a:p>
          <a:p>
            <a:pPr marL="400050" lvl="1" indent="0" algn="l">
              <a:buNone/>
              <a:defRPr/>
            </a:pPr>
            <a:endParaRPr lang="en-GB" altLang="en-US" sz="1800" dirty="0">
              <a:cs typeface="Times New Roman" pitchFamily="18" charset="0"/>
            </a:endParaRPr>
          </a:p>
        </p:txBody>
      </p:sp>
      <p:sp>
        <p:nvSpPr>
          <p:cNvPr id="2" name="TextBox 1"/>
          <p:cNvSpPr txBox="1"/>
          <p:nvPr/>
        </p:nvSpPr>
        <p:spPr>
          <a:xfrm>
            <a:off x="1524000" y="609600"/>
            <a:ext cx="5410200" cy="984885"/>
          </a:xfrm>
          <a:prstGeom prst="rect">
            <a:avLst/>
          </a:prstGeom>
          <a:noFill/>
        </p:spPr>
        <p:txBody>
          <a:bodyPr wrap="square" rtlCol="1">
            <a:spAutoFit/>
          </a:bodyPr>
          <a:lstStyle/>
          <a:p>
            <a:pPr algn="ctr"/>
            <a:r>
              <a:rPr lang="en-US" altLang="en-US" sz="4000" dirty="0">
                <a:cs typeface="Times New Roman" pitchFamily="18" charset="0"/>
              </a:rPr>
              <a:t>Osteosarcoma</a:t>
            </a:r>
          </a:p>
          <a:p>
            <a:endParaRPr lang="ar-JO"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5887-7629-E04C-BAAF-53917A81604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5481E38-4C1F-0141-91DF-4B6E1D35FA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4649" y="1287235"/>
            <a:ext cx="2843797" cy="4748159"/>
          </a:xfrm>
          <a:prstGeom prst="rect">
            <a:avLst/>
          </a:prstGeom>
        </p:spPr>
      </p:pic>
      <p:pic>
        <p:nvPicPr>
          <p:cNvPr id="6" name="Picture 6">
            <a:extLst>
              <a:ext uri="{FF2B5EF4-FFF2-40B4-BE49-F238E27FC236}">
                <a16:creationId xmlns:a16="http://schemas.microsoft.com/office/drawing/2014/main" id="{833B0745-6FD1-3849-85AE-FDF96E1F4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2022" y="1287235"/>
            <a:ext cx="4222165" cy="4748159"/>
          </a:xfrm>
          <a:prstGeom prst="rect">
            <a:avLst/>
          </a:prstGeom>
        </p:spPr>
      </p:pic>
    </p:spTree>
    <p:extLst>
      <p:ext uri="{BB962C8B-B14F-4D97-AF65-F5344CB8AC3E}">
        <p14:creationId xmlns:p14="http://schemas.microsoft.com/office/powerpoint/2010/main" val="154681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AD2D-371E-E048-8A1E-AB6C71C27092}"/>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id="{7872CA60-15DF-0E42-8A93-A830FE8F0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222" y="1455963"/>
            <a:ext cx="8261047" cy="4646839"/>
          </a:xfrm>
          <a:prstGeom prst="rect">
            <a:avLst/>
          </a:prstGeom>
        </p:spPr>
      </p:pic>
    </p:spTree>
    <p:extLst>
      <p:ext uri="{BB962C8B-B14F-4D97-AF65-F5344CB8AC3E}">
        <p14:creationId xmlns:p14="http://schemas.microsoft.com/office/powerpoint/2010/main" val="84095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364A-71DC-A14C-9A11-66A32F18E82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AFF0B4C-4179-B445-BC41-E24E1C15150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0036" y="2178728"/>
            <a:ext cx="6483927" cy="3645131"/>
          </a:xfrm>
          <a:prstGeom prst="rect">
            <a:avLst/>
          </a:prstGeom>
        </p:spPr>
      </p:pic>
    </p:spTree>
    <p:extLst>
      <p:ext uri="{BB962C8B-B14F-4D97-AF65-F5344CB8AC3E}">
        <p14:creationId xmlns:p14="http://schemas.microsoft.com/office/powerpoint/2010/main" val="248098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ar-JO" altLang="en-US"/>
          </a:p>
        </p:txBody>
      </p:sp>
      <p:sp>
        <p:nvSpPr>
          <p:cNvPr id="36867" name="Content Placeholder 2"/>
          <p:cNvSpPr>
            <a:spLocks noGrp="1"/>
          </p:cNvSpPr>
          <p:nvPr>
            <p:ph idx="1"/>
          </p:nvPr>
        </p:nvSpPr>
        <p:spPr>
          <a:xfrm>
            <a:off x="628650" y="1690689"/>
            <a:ext cx="8149554" cy="4481511"/>
          </a:xfrm>
        </p:spPr>
        <p:txBody>
          <a:bodyPr rtlCol="0">
            <a:normAutofit/>
          </a:bodyPr>
          <a:lstStyle/>
          <a:p>
            <a:pPr marL="0" indent="0" algn="l">
              <a:buNone/>
              <a:defRPr/>
            </a:pPr>
            <a:r>
              <a:rPr lang="en-US" altLang="en-US" sz="3200" b="1" u="sng" dirty="0">
                <a:cs typeface="Times New Roman" pitchFamily="18" charset="0"/>
              </a:rPr>
              <a:t>Diagnosis :</a:t>
            </a:r>
          </a:p>
          <a:p>
            <a:pPr marL="0" indent="0" algn="l" eaLnBrk="1" fontAlgn="auto" hangingPunct="1">
              <a:spcAft>
                <a:spcPts val="0"/>
              </a:spcAft>
              <a:buNone/>
              <a:defRPr/>
            </a:pPr>
            <a:r>
              <a:rPr lang="en-US" altLang="en-US" sz="3200" dirty="0">
                <a:cs typeface="Times New Roman" pitchFamily="18" charset="0"/>
              </a:rPr>
              <a:t>Biopsy is Important</a:t>
            </a:r>
          </a:p>
          <a:p>
            <a:pPr marL="0" indent="0" algn="l" eaLnBrk="1" fontAlgn="auto" hangingPunct="1">
              <a:spcAft>
                <a:spcPts val="0"/>
              </a:spcAft>
              <a:buNone/>
              <a:defRPr/>
            </a:pPr>
            <a:endParaRPr lang="en-US" altLang="en-US" sz="3200" b="1" u="sng" dirty="0">
              <a:cs typeface="Times New Roman" pitchFamily="18" charset="0"/>
              <a:sym typeface="Wingdings" pitchFamily="2" charset="2"/>
            </a:endParaRPr>
          </a:p>
          <a:p>
            <a:pPr marL="0" indent="0" algn="l" eaLnBrk="1" fontAlgn="auto" hangingPunct="1">
              <a:spcAft>
                <a:spcPts val="0"/>
              </a:spcAft>
              <a:buNone/>
              <a:defRPr/>
            </a:pPr>
            <a:r>
              <a:rPr lang="en-US" altLang="en-US" sz="3200" b="1" u="sng" dirty="0">
                <a:cs typeface="Times New Roman" pitchFamily="18" charset="0"/>
                <a:sym typeface="Wingdings" pitchFamily="2" charset="2"/>
              </a:rPr>
              <a:t>Prognosis</a:t>
            </a:r>
            <a:r>
              <a:rPr lang="en-US" altLang="en-US" sz="3200" dirty="0">
                <a:cs typeface="Times New Roman" pitchFamily="18" charset="0"/>
                <a:sym typeface="Wingdings" pitchFamily="2" charset="2"/>
              </a:rPr>
              <a:t>  : The prognosis is always poor and surgery alone does</a:t>
            </a:r>
            <a:r>
              <a:rPr lang="en-GB" altLang="en-US" sz="3200" dirty="0">
                <a:cs typeface="Times New Roman" pitchFamily="18" charset="0"/>
                <a:sym typeface="Wingdings" pitchFamily="2" charset="2"/>
              </a:rPr>
              <a:t> l</a:t>
            </a:r>
            <a:r>
              <a:rPr lang="en-US" altLang="en-US" sz="3200" dirty="0">
                <a:cs typeface="Times New Roman" pitchFamily="18" charset="0"/>
                <a:sym typeface="Wingdings" pitchFamily="2" charset="2"/>
              </a:rPr>
              <a:t>little to improve it.	</a:t>
            </a:r>
          </a:p>
          <a:p>
            <a:pPr marL="0" indent="0" algn="l" eaLnBrk="1" fontAlgn="auto" hangingPunct="1">
              <a:spcAft>
                <a:spcPts val="0"/>
              </a:spcAft>
              <a:buNone/>
              <a:defRPr/>
            </a:pPr>
            <a:r>
              <a:rPr lang="en-US" altLang="en-US" sz="3200" dirty="0">
                <a:cs typeface="Times New Roman" pitchFamily="18" charset="0"/>
                <a:sym typeface="Wingdings" pitchFamily="2" charset="2"/>
              </a:rPr>
              <a:t>		</a:t>
            </a:r>
          </a:p>
          <a:p>
            <a:pPr marL="0" indent="0" algn="l">
              <a:buNone/>
              <a:defRPr/>
            </a:pPr>
            <a:r>
              <a:rPr lang="en-US" altLang="en-US" sz="3200" b="1" u="sng" dirty="0">
                <a:cs typeface="Times New Roman" pitchFamily="18" charset="0"/>
                <a:sym typeface="Wingdings" pitchFamily="2" charset="2"/>
              </a:rPr>
              <a:t>Treatment</a:t>
            </a:r>
            <a:r>
              <a:rPr lang="en-US" altLang="en-US" sz="3200" u="sng" dirty="0">
                <a:cs typeface="Times New Roman" pitchFamily="18" charset="0"/>
                <a:sym typeface="Wingdings" pitchFamily="2" charset="2"/>
              </a:rPr>
              <a:t> </a:t>
            </a:r>
            <a:r>
              <a:rPr lang="en-US" altLang="en-US" sz="3200" dirty="0">
                <a:cs typeface="Times New Roman" pitchFamily="18" charset="0"/>
                <a:sym typeface="Wingdings" pitchFamily="2" charset="2"/>
              </a:rPr>
              <a:t>  :   Chemotherapy, surgery then radiotherapy</a:t>
            </a:r>
            <a:endParaRPr lang="en-US" altLang="en-US" sz="3200" dirty="0">
              <a:cs typeface="Times New Roman" pitchFamily="18" charset="0"/>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A179-9FD2-DE45-A65E-9B31EB8DBE9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973A55C-4C8D-B948-AE11-3C2ACEED1E2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46" y="0"/>
            <a:ext cx="9138054" cy="6858000"/>
          </a:xfrm>
          <a:prstGeom prst="rect">
            <a:avLst/>
          </a:prstGeom>
        </p:spPr>
      </p:pic>
    </p:spTree>
    <p:extLst>
      <p:ext uri="{BB962C8B-B14F-4D97-AF65-F5344CB8AC3E}">
        <p14:creationId xmlns:p14="http://schemas.microsoft.com/office/powerpoint/2010/main" val="88799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692150"/>
            <a:ext cx="8424862" cy="6121400"/>
          </a:xfrm>
        </p:spPr>
        <p:txBody>
          <a:bodyPr rtlCol="0">
            <a:normAutofit/>
          </a:bodyPr>
          <a:lstStyle/>
          <a:p>
            <a:pPr marL="571500" indent="-571500" algn="l" defTabSz="457207" eaLnBrk="1" fontAlgn="auto" hangingPunct="1">
              <a:spcAft>
                <a:spcPts val="0"/>
              </a:spcAft>
              <a:buClr>
                <a:schemeClr val="bg2">
                  <a:lumMod val="40000"/>
                  <a:lumOff val="60000"/>
                </a:schemeClr>
              </a:buClr>
              <a:buFont typeface="Arial" pitchFamily="34" charset="0"/>
              <a:buNone/>
              <a:defRPr/>
            </a:pPr>
            <a:r>
              <a:rPr lang="en-US" b="1" dirty="0"/>
              <a:t>	Multiple Myeloma / Plasmacytoma</a:t>
            </a:r>
          </a:p>
          <a:p>
            <a:pPr marL="742962" lvl="1" indent="-285755" algn="l" defTabSz="457207" eaLnBrk="1" fontAlgn="auto" hangingPunct="1">
              <a:lnSpc>
                <a:spcPct val="90000"/>
              </a:lnSpc>
              <a:spcAft>
                <a:spcPts val="0"/>
              </a:spcAft>
              <a:buClr>
                <a:schemeClr val="bg2">
                  <a:lumMod val="40000"/>
                  <a:lumOff val="60000"/>
                </a:schemeClr>
              </a:buClr>
              <a:buFont typeface="Wingdings" pitchFamily="2" charset="2"/>
              <a:buChar char="ü"/>
              <a:defRPr/>
            </a:pPr>
            <a:endParaRPr lang="en-US" sz="1800" b="1" dirty="0"/>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sz="1800" dirty="0"/>
              <a:t>- A </a:t>
            </a:r>
            <a:r>
              <a:rPr lang="en-US" sz="1800" dirty="0">
                <a:solidFill>
                  <a:srgbClr val="FF0000"/>
                </a:solidFill>
              </a:rPr>
              <a:t>malignant B-cell </a:t>
            </a:r>
            <a:r>
              <a:rPr lang="en-US" sz="1800" dirty="0" err="1">
                <a:solidFill>
                  <a:srgbClr val="FF0000"/>
                </a:solidFill>
              </a:rPr>
              <a:t>lymphoproliferative</a:t>
            </a:r>
            <a:r>
              <a:rPr lang="en-US" sz="1800" dirty="0">
                <a:solidFill>
                  <a:srgbClr val="FF0000"/>
                </a:solidFill>
              </a:rPr>
              <a:t> </a:t>
            </a:r>
            <a:r>
              <a:rPr lang="en-US" sz="1800" dirty="0"/>
              <a:t>disorder of the bone marrow with plasma cell predominating.</a:t>
            </a:r>
          </a:p>
          <a:p>
            <a:pPr marL="342906" indent="-342906" algn="l" defTabSz="457207" eaLnBrk="1" fontAlgn="auto" hangingPunct="1">
              <a:lnSpc>
                <a:spcPct val="90000"/>
              </a:lnSpc>
              <a:spcAft>
                <a:spcPts val="0"/>
              </a:spcAft>
              <a:buClr>
                <a:schemeClr val="bg2">
                  <a:lumMod val="40000"/>
                  <a:lumOff val="60000"/>
                </a:schemeClr>
              </a:buClr>
              <a:buFont typeface="Wingdings 3" charset="2"/>
              <a:buChar char=""/>
              <a:defRPr/>
            </a:pPr>
            <a:endParaRPr lang="en-US" dirty="0"/>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sz="1800" dirty="0"/>
              <a:t>- Results in bone marrow cell proliferation and </a:t>
            </a:r>
            <a:r>
              <a:rPr lang="en-US" sz="1800" dirty="0">
                <a:solidFill>
                  <a:srgbClr val="FF0000"/>
                </a:solidFill>
              </a:rPr>
              <a:t>increased </a:t>
            </a:r>
            <a:r>
              <a:rPr lang="en-US" sz="1800" dirty="0" err="1">
                <a:solidFill>
                  <a:srgbClr val="FF0000"/>
                </a:solidFill>
              </a:rPr>
              <a:t>osteoclastic</a:t>
            </a:r>
            <a:r>
              <a:rPr lang="en-US" sz="1800" dirty="0">
                <a:solidFill>
                  <a:srgbClr val="FF0000"/>
                </a:solidFill>
              </a:rPr>
              <a:t> activity </a:t>
            </a:r>
            <a:r>
              <a:rPr lang="en-US" sz="1800" dirty="0"/>
              <a:t>which lead to </a:t>
            </a:r>
            <a:r>
              <a:rPr lang="en-US" sz="1800" dirty="0">
                <a:solidFill>
                  <a:srgbClr val="FF0000"/>
                </a:solidFill>
              </a:rPr>
              <a:t>osteoporosis</a:t>
            </a:r>
            <a:r>
              <a:rPr lang="en-US" sz="1800" dirty="0"/>
              <a:t> and </a:t>
            </a:r>
            <a:r>
              <a:rPr lang="en-US" sz="1800" dirty="0">
                <a:solidFill>
                  <a:srgbClr val="FF0000"/>
                </a:solidFill>
              </a:rPr>
              <a:t>lytic lesions throughout the skeleton (</a:t>
            </a:r>
            <a:r>
              <a:rPr lang="en-US" sz="1800" dirty="0" err="1">
                <a:solidFill>
                  <a:srgbClr val="FF0000"/>
                </a:solidFill>
              </a:rPr>
              <a:t>myelomatosis</a:t>
            </a:r>
            <a:r>
              <a:rPr lang="en-US" sz="1800" dirty="0">
                <a:solidFill>
                  <a:srgbClr val="FF0000"/>
                </a:solidFill>
              </a:rPr>
              <a:t>).</a:t>
            </a:r>
          </a:p>
          <a:p>
            <a:pPr marL="342906" indent="-342906" algn="l" defTabSz="457207" eaLnBrk="1" fontAlgn="auto" hangingPunct="1">
              <a:lnSpc>
                <a:spcPct val="90000"/>
              </a:lnSpc>
              <a:spcAft>
                <a:spcPts val="0"/>
              </a:spcAft>
              <a:buClr>
                <a:schemeClr val="bg2">
                  <a:lumMod val="40000"/>
                  <a:lumOff val="60000"/>
                </a:schemeClr>
              </a:buClr>
              <a:buFont typeface="Wingdings 3" charset="2"/>
              <a:buChar char=""/>
              <a:defRPr/>
            </a:pPr>
            <a:endParaRPr lang="en-US" dirty="0"/>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sz="1800" dirty="0"/>
              <a:t>- Plasmacytoma : is a large colony of plasma cells aggregates in one bone.</a:t>
            </a:r>
          </a:p>
          <a:p>
            <a:pPr marL="971550" lvl="1" indent="-571500" algn="l" defTabSz="457207" eaLnBrk="1" fontAlgn="auto" hangingPunct="1">
              <a:spcAft>
                <a:spcPts val="0"/>
              </a:spcAft>
              <a:buClr>
                <a:schemeClr val="bg2">
                  <a:lumMod val="40000"/>
                  <a:lumOff val="60000"/>
                </a:schemeClr>
              </a:buClr>
              <a:buFontTx/>
              <a:buChar char="-"/>
              <a:defRPr/>
            </a:pPr>
            <a:r>
              <a:rPr lang="en-US" sz="1800" dirty="0"/>
              <a:t>Typical patient  </a:t>
            </a:r>
            <a:r>
              <a:rPr lang="en-US" sz="1800" dirty="0">
                <a:solidFill>
                  <a:srgbClr val="FF0000"/>
                </a:solidFill>
              </a:rPr>
              <a:t>45-65 year </a:t>
            </a:r>
            <a:r>
              <a:rPr lang="en-US" sz="1800" dirty="0"/>
              <a:t>old with </a:t>
            </a:r>
            <a:r>
              <a:rPr lang="en-US" sz="1800" dirty="0">
                <a:solidFill>
                  <a:srgbClr val="FF0000"/>
                </a:solidFill>
              </a:rPr>
              <a:t>weakness, bone pain backache with or without  pathological Fracture.</a:t>
            </a:r>
          </a:p>
          <a:p>
            <a:pPr marL="971550" lvl="1" indent="-571500" algn="l" defTabSz="457207" eaLnBrk="1" fontAlgn="auto" hangingPunct="1">
              <a:spcAft>
                <a:spcPts val="0"/>
              </a:spcAft>
              <a:buClr>
                <a:schemeClr val="bg2">
                  <a:lumMod val="40000"/>
                  <a:lumOff val="60000"/>
                </a:schemeClr>
              </a:buClr>
              <a:buFontTx/>
              <a:buChar char="-"/>
              <a:defRPr/>
            </a:pPr>
            <a:endParaRPr lang="en-US" sz="1800" dirty="0"/>
          </a:p>
          <a:p>
            <a:pPr marL="971550" lvl="1" indent="-571500" algn="l" defTabSz="457207" eaLnBrk="1" fontAlgn="auto" hangingPunct="1">
              <a:spcAft>
                <a:spcPts val="0"/>
              </a:spcAft>
              <a:buClr>
                <a:schemeClr val="bg2">
                  <a:lumMod val="40000"/>
                  <a:lumOff val="60000"/>
                </a:schemeClr>
              </a:buClr>
              <a:buFontTx/>
              <a:buChar char="-"/>
              <a:defRPr/>
            </a:pPr>
            <a:r>
              <a:rPr lang="en-US" sz="1800" dirty="0"/>
              <a:t>Also, signs of hypercalcemia (thirst, polyuria and abdominal pain) plasma proteins abnormalities, increased blood viscosity and anemia</a:t>
            </a:r>
          </a:p>
          <a:p>
            <a:pPr marL="971550" lvl="1" indent="-571500" algn="l" defTabSz="457207" eaLnBrk="1" fontAlgn="auto" hangingPunct="1">
              <a:spcAft>
                <a:spcPts val="0"/>
              </a:spcAft>
              <a:buClr>
                <a:schemeClr val="bg2">
                  <a:lumMod val="40000"/>
                  <a:lumOff val="60000"/>
                </a:schemeClr>
              </a:buClr>
              <a:buFontTx/>
              <a:buChar char="-"/>
              <a:defRPr/>
            </a:pPr>
            <a:endParaRPr lang="en-US" sz="1800" dirty="0"/>
          </a:p>
          <a:p>
            <a:pPr marL="971550" lvl="1" indent="-571500" algn="l" defTabSz="457207" eaLnBrk="1" fontAlgn="auto" hangingPunct="1">
              <a:spcAft>
                <a:spcPts val="0"/>
              </a:spcAft>
              <a:buClr>
                <a:schemeClr val="bg2">
                  <a:lumMod val="40000"/>
                  <a:lumOff val="60000"/>
                </a:schemeClr>
              </a:buClr>
              <a:buFont typeface="Arial" pitchFamily="34" charset="0"/>
              <a:buNone/>
              <a:defRPr/>
            </a:pPr>
            <a:r>
              <a:rPr lang="en-US" sz="1800" dirty="0"/>
              <a:t>-Late secondary features are due to renal dysfunction and </a:t>
            </a:r>
          </a:p>
          <a:p>
            <a:pPr marL="971550" lvl="1" indent="-571500" algn="l" defTabSz="457207" eaLnBrk="1" fontAlgn="auto" hangingPunct="1">
              <a:spcAft>
                <a:spcPts val="0"/>
              </a:spcAft>
              <a:buClr>
                <a:schemeClr val="bg2">
                  <a:lumMod val="40000"/>
                  <a:lumOff val="60000"/>
                </a:schemeClr>
              </a:buClr>
              <a:buFont typeface="Arial" pitchFamily="34" charset="0"/>
              <a:buNone/>
              <a:defRPr/>
            </a:pPr>
            <a:r>
              <a:rPr lang="en-US" sz="1800" dirty="0"/>
              <a:t>spinal cord or root compression caused by vertebral </a:t>
            </a:r>
          </a:p>
          <a:p>
            <a:pPr marL="971550" lvl="1" indent="-571500" algn="l" defTabSz="457207" eaLnBrk="1" fontAlgn="auto" hangingPunct="1">
              <a:spcAft>
                <a:spcPts val="0"/>
              </a:spcAft>
              <a:buClr>
                <a:schemeClr val="bg2">
                  <a:lumMod val="40000"/>
                  <a:lumOff val="60000"/>
                </a:schemeClr>
              </a:buClr>
              <a:buFont typeface="Arial" pitchFamily="34" charset="0"/>
              <a:buNone/>
              <a:defRPr/>
            </a:pPr>
            <a:r>
              <a:rPr lang="en-US" sz="1800" dirty="0"/>
              <a:t>collapse.</a:t>
            </a:r>
            <a:endParaRPr lang="en-US" dirty="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ar-JO" altLang="en-US"/>
          </a:p>
        </p:txBody>
      </p:sp>
      <p:sp>
        <p:nvSpPr>
          <p:cNvPr id="3" name="Content Placeholder 2"/>
          <p:cNvSpPr>
            <a:spLocks noGrp="1"/>
          </p:cNvSpPr>
          <p:nvPr>
            <p:ph idx="1"/>
          </p:nvPr>
        </p:nvSpPr>
        <p:spPr>
          <a:xfrm>
            <a:off x="1828800" y="2438400"/>
            <a:ext cx="6949404" cy="3651504"/>
          </a:xfrm>
        </p:spPr>
        <p:txBody>
          <a:bodyPr rtlCol="0">
            <a:normAutofit/>
          </a:bodyPr>
          <a:lstStyle/>
          <a:p>
            <a:pPr marL="0" indent="0" algn="l" defTabSz="457207" eaLnBrk="1" fontAlgn="auto" hangingPunct="1">
              <a:spcAft>
                <a:spcPts val="0"/>
              </a:spcAft>
              <a:buClr>
                <a:schemeClr val="bg2">
                  <a:lumMod val="40000"/>
                  <a:lumOff val="60000"/>
                </a:schemeClr>
              </a:buClr>
              <a:buFont typeface="Wingdings 3" charset="2"/>
              <a:buNone/>
              <a:defRPr/>
            </a:pPr>
            <a:r>
              <a:rPr lang="en-US" b="1" dirty="0"/>
              <a:t>- X-ray :</a:t>
            </a:r>
          </a:p>
          <a:p>
            <a:pPr marL="742962" lvl="1" indent="-285755" algn="l" defTabSz="457207" eaLnBrk="1" fontAlgn="auto" hangingPunct="1">
              <a:spcAft>
                <a:spcPts val="0"/>
              </a:spcAft>
              <a:buClr>
                <a:schemeClr val="bg2">
                  <a:lumMod val="40000"/>
                  <a:lumOff val="60000"/>
                </a:schemeClr>
              </a:buClr>
              <a:buFont typeface="Wingdings" pitchFamily="2" charset="2"/>
              <a:buChar char="ü"/>
              <a:defRPr/>
            </a:pPr>
            <a:r>
              <a:rPr lang="en-US" sz="1800" dirty="0"/>
              <a:t>Multiple  “punched out” defects in the skull, pelvis and proximal femur …’geographic map’</a:t>
            </a:r>
          </a:p>
          <a:p>
            <a:pPr marL="742962" lvl="1" indent="-285755" algn="l" defTabSz="457207" eaLnBrk="1" fontAlgn="auto" hangingPunct="1">
              <a:spcAft>
                <a:spcPts val="0"/>
              </a:spcAft>
              <a:buClr>
                <a:schemeClr val="bg2">
                  <a:lumMod val="40000"/>
                  <a:lumOff val="60000"/>
                </a:schemeClr>
              </a:buClr>
              <a:buFont typeface="Wingdings" pitchFamily="2" charset="2"/>
              <a:buChar char="ü"/>
              <a:defRPr/>
            </a:pPr>
            <a:r>
              <a:rPr lang="en-US" sz="1800" dirty="0"/>
              <a:t>Crushed vertebra</a:t>
            </a:r>
          </a:p>
          <a:p>
            <a:pPr marL="742962" lvl="1" indent="-285755" algn="l" defTabSz="457207" eaLnBrk="1" fontAlgn="auto" hangingPunct="1">
              <a:spcAft>
                <a:spcPts val="0"/>
              </a:spcAft>
              <a:buClr>
                <a:schemeClr val="bg2">
                  <a:lumMod val="40000"/>
                  <a:lumOff val="60000"/>
                </a:schemeClr>
              </a:buClr>
              <a:buFont typeface="Wingdings" pitchFamily="2" charset="2"/>
              <a:buChar char="ü"/>
              <a:defRPr/>
            </a:pPr>
            <a:r>
              <a:rPr lang="en-US" sz="1800" dirty="0"/>
              <a:t>Osteocytes lesion in a large bone metaphysis</a:t>
            </a:r>
          </a:p>
          <a:p>
            <a:pPr marL="0" indent="0" algn="l" defTabSz="457207" eaLnBrk="1" fontAlgn="auto" hangingPunct="1">
              <a:spcAft>
                <a:spcPts val="0"/>
              </a:spcAft>
              <a:buClr>
                <a:schemeClr val="bg2">
                  <a:lumMod val="40000"/>
                  <a:lumOff val="60000"/>
                </a:schemeClr>
              </a:buClr>
              <a:buFont typeface="Wingdings 3" charset="2"/>
              <a:buNone/>
              <a:defRPr/>
            </a:pPr>
            <a:r>
              <a:rPr lang="en-US" sz="1800" dirty="0"/>
              <a:t>           </a:t>
            </a:r>
            <a:r>
              <a:rPr lang="en-US" dirty="0"/>
              <a:t> </a:t>
            </a:r>
            <a:r>
              <a:rPr lang="en-US" sz="2000" dirty="0"/>
              <a:t>Multiple myeloma is one of the commonest causes of osteoporosis and vertebral compression Fracture in men &gt;45 y.</a:t>
            </a:r>
          </a:p>
          <a:p>
            <a:pPr marL="342906" indent="-342906" algn="l" defTabSz="457207" eaLnBrk="1" fontAlgn="auto" hangingPunct="1">
              <a:spcAft>
                <a:spcPts val="0"/>
              </a:spcAft>
              <a:buClr>
                <a:schemeClr val="bg2">
                  <a:lumMod val="40000"/>
                  <a:lumOff val="60000"/>
                </a:schemeClr>
              </a:buClr>
              <a:buFont typeface="Wingdings 3" charset="2"/>
              <a:buChar char=""/>
              <a:defRPr/>
            </a:pPr>
            <a:endParaRPr lang="en-US" dirty="0"/>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ar-JO" altLang="en-US"/>
          </a:p>
        </p:txBody>
      </p:sp>
      <p:sp>
        <p:nvSpPr>
          <p:cNvPr id="24579" name="Content Placeholder 2"/>
          <p:cNvSpPr>
            <a:spLocks noGrp="1"/>
          </p:cNvSpPr>
          <p:nvPr>
            <p:ph idx="1"/>
          </p:nvPr>
        </p:nvSpPr>
        <p:spPr/>
        <p:txBody>
          <a:bodyPr>
            <a:normAutofit/>
          </a:bodyPr>
          <a:lstStyle/>
          <a:p>
            <a:pPr marL="0" indent="0" algn="l" eaLnBrk="1" hangingPunct="1">
              <a:buNone/>
            </a:pPr>
            <a:r>
              <a:rPr lang="en-US" altLang="en-US" b="1" dirty="0">
                <a:cs typeface="Times New Roman" pitchFamily="18" charset="0"/>
              </a:rPr>
              <a:t>Investigations:</a:t>
            </a:r>
          </a:p>
          <a:p>
            <a:pPr marL="0" indent="0" algn="l" eaLnBrk="1" hangingPunct="1">
              <a:buNone/>
            </a:pPr>
            <a:endParaRPr lang="en-US" altLang="en-US" dirty="0">
              <a:cs typeface="Times New Roman" pitchFamily="18" charset="0"/>
            </a:endParaRPr>
          </a:p>
          <a:p>
            <a:pPr marL="240030" lvl="1" indent="0" algn="l" eaLnBrk="1" hangingPunct="1">
              <a:buNone/>
            </a:pPr>
            <a:r>
              <a:rPr lang="en-US" altLang="en-US" sz="1800" dirty="0">
                <a:cs typeface="Times New Roman" pitchFamily="18" charset="0"/>
              </a:rPr>
              <a:t>Mild anemia</a:t>
            </a:r>
            <a:r>
              <a:rPr lang="en-US" altLang="en-US" sz="2400" dirty="0">
                <a:cs typeface="Times New Roman" pitchFamily="18" charset="0"/>
              </a:rPr>
              <a:t> </a:t>
            </a:r>
          </a:p>
          <a:p>
            <a:pPr marL="240030" lvl="1" indent="0" algn="l" eaLnBrk="1" hangingPunct="1">
              <a:buNone/>
            </a:pPr>
            <a:r>
              <a:rPr lang="en-US" altLang="en-US" sz="1800" dirty="0">
                <a:cs typeface="Times New Roman" pitchFamily="18" charset="0"/>
              </a:rPr>
              <a:t>High ESR </a:t>
            </a:r>
          </a:p>
          <a:p>
            <a:pPr marL="240030" lvl="1" indent="0" algn="l" eaLnBrk="1" hangingPunct="1">
              <a:buNone/>
            </a:pPr>
            <a:r>
              <a:rPr lang="en-US" altLang="en-US" sz="1800" dirty="0" err="1">
                <a:cs typeface="Times New Roman" pitchFamily="18" charset="0"/>
              </a:rPr>
              <a:t>Bence</a:t>
            </a:r>
            <a:r>
              <a:rPr lang="en-US" altLang="en-US" sz="1800" dirty="0">
                <a:cs typeface="Times New Roman" pitchFamily="18" charset="0"/>
              </a:rPr>
              <a:t>-jones proteins in urine </a:t>
            </a:r>
          </a:p>
          <a:p>
            <a:pPr marL="240030" lvl="1" indent="0" algn="l" eaLnBrk="1" hangingPunct="1">
              <a:buNone/>
            </a:pPr>
            <a:r>
              <a:rPr lang="en-US" altLang="en-US" sz="1800" dirty="0">
                <a:cs typeface="Times New Roman" pitchFamily="18" charset="0"/>
              </a:rPr>
              <a:t>Abnormal band in electrophoresis</a:t>
            </a:r>
          </a:p>
          <a:p>
            <a:pPr marL="240030" lvl="1" indent="0" algn="l" eaLnBrk="1" hangingPunct="1">
              <a:buNone/>
            </a:pPr>
            <a:r>
              <a:rPr lang="en-US" altLang="en-US" sz="1800" dirty="0">
                <a:cs typeface="Times New Roman" pitchFamily="18" charset="0"/>
              </a:rPr>
              <a:t>Increased creatinine and calcium </a:t>
            </a:r>
          </a:p>
          <a:p>
            <a:pPr marL="240030" lvl="1" indent="0" algn="l" eaLnBrk="1" hangingPunct="1">
              <a:buNone/>
            </a:pPr>
            <a:r>
              <a:rPr lang="en-US" altLang="en-US" sz="1800" dirty="0" err="1">
                <a:cs typeface="Times New Roman" pitchFamily="18" charset="0"/>
              </a:rPr>
              <a:t>Plasmacytosis</a:t>
            </a:r>
            <a:r>
              <a:rPr lang="en-US" altLang="en-US" sz="1800" dirty="0">
                <a:cs typeface="Times New Roman" pitchFamily="18" charset="0"/>
              </a:rPr>
              <a:t> with typical ‘myeloma’ cells in bone marrow puncture.</a:t>
            </a:r>
          </a:p>
          <a:p>
            <a:pPr marL="0" indent="0" algn="l" eaLnBrk="1" hangingPunct="1">
              <a:buNone/>
            </a:pPr>
            <a:r>
              <a:rPr lang="en-US" altLang="en-US" dirty="0">
                <a:cs typeface="Times New Roman" pitchFamily="18" charset="0"/>
              </a:rPr>
              <a:t>Most common immunoglobulin in MM : </a:t>
            </a:r>
            <a:r>
              <a:rPr lang="en-US" altLang="en-US" sz="3000" b="1" dirty="0">
                <a:cs typeface="Times New Roman" pitchFamily="18" charset="0"/>
              </a:rPr>
              <a:t>IgG </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57325"/>
            <a:ext cx="8229600" cy="5400675"/>
          </a:xfrm>
        </p:spPr>
        <p:txBody>
          <a:bodyPr rtlCol="0">
            <a:normAutofit/>
          </a:bodyPr>
          <a:lstStyle/>
          <a:p>
            <a:pPr marL="342906" indent="-342906" algn="l" defTabSz="457207" eaLnBrk="1" fontAlgn="auto" hangingPunct="1">
              <a:lnSpc>
                <a:spcPct val="90000"/>
              </a:lnSpc>
              <a:spcAft>
                <a:spcPts val="0"/>
              </a:spcAft>
              <a:buClr>
                <a:schemeClr val="bg2">
                  <a:lumMod val="40000"/>
                  <a:lumOff val="60000"/>
                </a:schemeClr>
              </a:buClr>
              <a:buFont typeface="Wingdings 3" charset="2"/>
              <a:buChar char=""/>
              <a:defRPr/>
            </a:pPr>
            <a:r>
              <a:rPr lang="en-US" b="1" dirty="0"/>
              <a:t>D.D</a:t>
            </a:r>
            <a:r>
              <a:rPr lang="en-US" dirty="0"/>
              <a:t>:</a:t>
            </a:r>
          </a:p>
          <a:p>
            <a:pPr marL="342906" indent="-342906" algn="l" defTabSz="457207" eaLnBrk="1" fontAlgn="auto" hangingPunct="1">
              <a:lnSpc>
                <a:spcPct val="90000"/>
              </a:lnSpc>
              <a:spcAft>
                <a:spcPts val="0"/>
              </a:spcAft>
              <a:buClr>
                <a:schemeClr val="bg2">
                  <a:lumMod val="40000"/>
                  <a:lumOff val="60000"/>
                </a:schemeClr>
              </a:buClr>
              <a:buFont typeface="Wingdings 3" charset="2"/>
              <a:buChar char=""/>
              <a:defRPr/>
            </a:pPr>
            <a:endParaRPr lang="en-US" dirty="0"/>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sz="2000" dirty="0"/>
              <a:t>- Other causes of bone loss</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sz="2000" dirty="0"/>
              <a:t>- Metastasis bone disease</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sz="2000" dirty="0"/>
              <a:t>- </a:t>
            </a:r>
            <a:r>
              <a:rPr lang="en-US" sz="2000" dirty="0" err="1"/>
              <a:t>Paraprotineimia</a:t>
            </a:r>
            <a:r>
              <a:rPr lang="en-US" sz="2000" dirty="0"/>
              <a:t> (</a:t>
            </a:r>
            <a:r>
              <a:rPr lang="en-US" sz="2000" dirty="0" err="1"/>
              <a:t>gammopathies</a:t>
            </a:r>
            <a:r>
              <a:rPr lang="en-US" sz="2000" dirty="0"/>
              <a:t>)</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sz="2000" dirty="0"/>
              <a:t>- Always consult a hematologist</a:t>
            </a:r>
          </a:p>
          <a:p>
            <a:pPr marL="342906" indent="-342906" algn="l" defTabSz="457207" eaLnBrk="1" fontAlgn="auto" hangingPunct="1">
              <a:lnSpc>
                <a:spcPct val="90000"/>
              </a:lnSpc>
              <a:spcAft>
                <a:spcPts val="0"/>
              </a:spcAft>
              <a:buClr>
                <a:schemeClr val="bg2">
                  <a:lumMod val="40000"/>
                  <a:lumOff val="60000"/>
                </a:schemeClr>
              </a:buClr>
              <a:buFont typeface="Wingdings 3" charset="2"/>
              <a:buChar char=""/>
              <a:defRPr/>
            </a:pPr>
            <a:r>
              <a:rPr lang="en-US" b="1" i="1" u="sng" dirty="0"/>
              <a:t>Treatment :</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dirty="0"/>
              <a:t>- Pain killer</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dirty="0"/>
              <a:t>- Correct fluid disturbance and </a:t>
            </a:r>
            <a:r>
              <a:rPr lang="en-US" dirty="0" err="1"/>
              <a:t>hypercalcemia</a:t>
            </a:r>
            <a:endParaRPr lang="en-US" dirty="0"/>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dirty="0"/>
              <a:t>- Immediate correction of spinal Fracture</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dirty="0"/>
              <a:t>- Alkylating cytotoxic agents</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dirty="0"/>
              <a:t>- Corticosteroids</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dirty="0"/>
              <a:t>- Radiotherapy </a:t>
            </a:r>
            <a:r>
              <a:rPr lang="en-US" dirty="0">
                <a:sym typeface="Wingdings" pitchFamily="2" charset="2"/>
              </a:rPr>
              <a:t></a:t>
            </a:r>
            <a:r>
              <a:rPr lang="en-US" dirty="0"/>
              <a:t> for solitary </a:t>
            </a:r>
            <a:r>
              <a:rPr lang="en-US" dirty="0" err="1"/>
              <a:t>plasmacytoma</a:t>
            </a:r>
            <a:r>
              <a:rPr lang="en-US" dirty="0"/>
              <a:t>.</a:t>
            </a:r>
            <a:r>
              <a:rPr lang="en-US" dirty="0">
                <a:sym typeface="Wingdings" pitchFamily="2" charset="2"/>
              </a:rPr>
              <a:t>very useful</a:t>
            </a:r>
            <a:endParaRPr lang="en-US" dirty="0"/>
          </a:p>
          <a:p>
            <a:pPr marL="342906" indent="-342906" algn="l" defTabSz="457207" eaLnBrk="1" fontAlgn="auto" hangingPunct="1">
              <a:spcAft>
                <a:spcPts val="0"/>
              </a:spcAft>
              <a:buClr>
                <a:schemeClr val="bg2">
                  <a:lumMod val="40000"/>
                  <a:lumOff val="60000"/>
                </a:schemeClr>
              </a:buClr>
              <a:buFont typeface="Wingdings 3" charset="2"/>
              <a:buChar char=""/>
              <a:defRPr/>
            </a:pPr>
            <a:endParaRPr lang="en-US" dirty="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ar-JO" altLang="en-US"/>
          </a:p>
        </p:txBody>
      </p:sp>
      <p:pic>
        <p:nvPicPr>
          <p:cNvPr id="26627" name="Content Placeholder 3" descr="graphic040.jpg"/>
          <p:cNvPicPr>
            <a:picLocks noGrp="1" noChangeAspect="1"/>
          </p:cNvPicPr>
          <p:nvPr>
            <p:ph idx="1"/>
          </p:nvPr>
        </p:nvPicPr>
        <p:blipFill>
          <a:blip r:embed="rId2" cstate="print"/>
          <a:srcRect/>
          <a:stretch>
            <a:fillRect/>
          </a:stretch>
        </p:blipFill>
        <p:spPr>
          <a:xfrm>
            <a:off x="182562" y="688975"/>
            <a:ext cx="5761038" cy="5788025"/>
          </a:xfrm>
        </p:spPr>
      </p:pic>
      <p:pic>
        <p:nvPicPr>
          <p:cNvPr id="26628" name="Picture 4"/>
          <p:cNvPicPr>
            <a:picLocks noChangeAspect="1" noChangeArrowheads="1"/>
          </p:cNvPicPr>
          <p:nvPr/>
        </p:nvPicPr>
        <p:blipFill>
          <a:blip r:embed="rId3" cstate="print"/>
          <a:srcRect/>
          <a:stretch>
            <a:fillRect/>
          </a:stretch>
        </p:blipFill>
        <p:spPr bwMode="auto">
          <a:xfrm>
            <a:off x="6143625" y="685800"/>
            <a:ext cx="2771775" cy="5720030"/>
          </a:xfrm>
          <a:prstGeom prst="rect">
            <a:avLst/>
          </a:prstGeom>
          <a:noFill/>
          <a:ln w="9525">
            <a:noFill/>
            <a:miter lim="800000"/>
            <a:headEnd/>
            <a:tailEnd/>
          </a:ln>
          <a:effec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D9BE-89B8-5146-BD13-B8DCF776D6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090111-8D53-1B43-9B68-2013A2CD4DB1}"/>
              </a:ext>
            </a:extLst>
          </p:cNvPr>
          <p:cNvSpPr>
            <a:spLocks noGrp="1"/>
          </p:cNvSpPr>
          <p:nvPr>
            <p:ph idx="1"/>
          </p:nvPr>
        </p:nvSpPr>
        <p:spPr>
          <a:xfrm>
            <a:off x="304800" y="1821996"/>
            <a:ext cx="8020050" cy="5019675"/>
          </a:xfrm>
        </p:spPr>
        <p:txBody>
          <a:bodyPr>
            <a:normAutofit/>
          </a:bodyPr>
          <a:lstStyle/>
          <a:p>
            <a:pPr marL="400050" lvl="1" indent="0" algn="l" eaLnBrk="1" hangingPunct="1">
              <a:buFont typeface="Wingdings 3" pitchFamily="18" charset="2"/>
              <a:buNone/>
              <a:defRPr/>
            </a:pPr>
            <a:r>
              <a:rPr lang="en-GB" sz="2800" i="0" dirty="0">
                <a:effectLst/>
                <a:latin typeface="Arial" panose="020B0604020202020204" pitchFamily="34" charset="0"/>
              </a:rPr>
              <a:t>The sites most commonly involved are the </a:t>
            </a:r>
            <a:r>
              <a:rPr lang="en-GB" sz="2800" i="0" dirty="0" err="1">
                <a:effectLst/>
                <a:latin typeface="Arial" panose="020B0604020202020204" pitchFamily="34" charset="0"/>
              </a:rPr>
              <a:t>metaphyseal</a:t>
            </a:r>
            <a:r>
              <a:rPr lang="en-GB" sz="2800" i="0" dirty="0">
                <a:effectLst/>
                <a:latin typeface="Arial" panose="020B0604020202020204" pitchFamily="34" charset="0"/>
              </a:rPr>
              <a:t> region of long tubular bones, especially the region around knee joint 50% </a:t>
            </a:r>
          </a:p>
          <a:p>
            <a:pPr marL="400050" lvl="1" indent="0" algn="l" eaLnBrk="1" hangingPunct="1">
              <a:buFont typeface="Wingdings 3" pitchFamily="18" charset="2"/>
              <a:buNone/>
              <a:defRPr/>
            </a:pPr>
            <a:endParaRPr lang="en-GB" sz="2800" dirty="0">
              <a:latin typeface="Arial" panose="020B0604020202020204" pitchFamily="34" charset="0"/>
            </a:endParaRPr>
          </a:p>
          <a:p>
            <a:pPr marL="400050" lvl="1" indent="0" algn="l" eaLnBrk="1" hangingPunct="1">
              <a:buClr>
                <a:srgbClr val="94C600"/>
              </a:buClr>
              <a:buFont typeface="Wingdings 2" pitchFamily="18" charset="2"/>
              <a:buNone/>
              <a:defRPr/>
            </a:pPr>
            <a:r>
              <a:rPr lang="en-US" altLang="en-US" sz="2400" dirty="0">
                <a:cs typeface="Times New Roman" pitchFamily="18" charset="0"/>
              </a:rPr>
              <a:t>Pain is usually the first symptom; it is constant, worse</a:t>
            </a:r>
          </a:p>
          <a:p>
            <a:pPr marL="400050" lvl="1" indent="0" algn="l" eaLnBrk="1" hangingPunct="1">
              <a:buClr>
                <a:srgbClr val="94C600"/>
              </a:buClr>
              <a:buFont typeface="Wingdings 2" pitchFamily="18" charset="2"/>
              <a:buNone/>
              <a:defRPr/>
            </a:pPr>
            <a:r>
              <a:rPr lang="en-US" altLang="en-US" sz="2400" dirty="0">
                <a:cs typeface="Times New Roman" pitchFamily="18" charset="0"/>
              </a:rPr>
              <a:t>at night and gradually increases in severity. Sometimes</a:t>
            </a:r>
          </a:p>
          <a:p>
            <a:pPr marL="400050" lvl="1" indent="0" algn="l" eaLnBrk="1" hangingPunct="1">
              <a:buClr>
                <a:srgbClr val="94C600"/>
              </a:buClr>
              <a:buFont typeface="Wingdings 2" pitchFamily="18" charset="2"/>
              <a:buNone/>
              <a:defRPr/>
            </a:pPr>
            <a:r>
              <a:rPr lang="en-US" altLang="en-US" sz="2400" dirty="0">
                <a:cs typeface="Times New Roman" pitchFamily="18" charset="0"/>
              </a:rPr>
              <a:t>the patient presents with a lump. Pathological fracture</a:t>
            </a:r>
          </a:p>
          <a:p>
            <a:pPr marL="400050" lvl="1" indent="0" algn="l" eaLnBrk="1" hangingPunct="1">
              <a:buClr>
                <a:srgbClr val="94C600"/>
              </a:buClr>
              <a:buFont typeface="Wingdings 2" pitchFamily="18" charset="2"/>
              <a:buNone/>
              <a:defRPr/>
            </a:pPr>
            <a:r>
              <a:rPr lang="en-US" altLang="en-US" sz="2400" dirty="0">
                <a:cs typeface="Times New Roman" pitchFamily="18" charset="0"/>
              </a:rPr>
              <a:t>is rare.</a:t>
            </a:r>
            <a:endParaRPr lang="en-GB" altLang="en-US" sz="2400" dirty="0">
              <a:cs typeface="Times New Roman" pitchFamily="18" charset="0"/>
            </a:endParaRPr>
          </a:p>
          <a:p>
            <a:pPr marL="400050" lvl="1" indent="0" algn="l" eaLnBrk="1" hangingPunct="1">
              <a:buClr>
                <a:srgbClr val="94C600"/>
              </a:buClr>
              <a:buFont typeface="Wingdings 2" pitchFamily="18" charset="2"/>
              <a:buNone/>
              <a:defRPr/>
            </a:pPr>
            <a:endParaRPr lang="en-GB" altLang="en-US" sz="2400" dirty="0">
              <a:cs typeface="Times New Roman" pitchFamily="18" charset="0"/>
            </a:endParaRPr>
          </a:p>
          <a:p>
            <a:pPr marL="400050" lvl="1" indent="0" algn="l" eaLnBrk="1" hangingPunct="1">
              <a:buClr>
                <a:srgbClr val="94C600"/>
              </a:buClr>
              <a:buFont typeface="Wingdings 2" pitchFamily="18" charset="2"/>
              <a:buNone/>
              <a:defRPr/>
            </a:pPr>
            <a:r>
              <a:rPr lang="en-GB" sz="2800" i="0" strike="noStrike" dirty="0">
                <a:effectLst/>
                <a:latin typeface="Lucida Grande"/>
                <a:hlinkClick r:id="rId3">
                  <a:extLst>
                    <a:ext uri="{A12FA001-AC4F-418D-AE19-62706E023703}">
                      <ahyp:hlinkClr xmlns:ahyp="http://schemas.microsoft.com/office/drawing/2018/hyperlinkcolor" val="tx"/>
                    </a:ext>
                  </a:extLst>
                </a:hlinkClick>
              </a:rPr>
              <a:t>Metastases</a:t>
            </a:r>
            <a:endParaRPr lang="en-US" sz="2400" dirty="0"/>
          </a:p>
        </p:txBody>
      </p:sp>
    </p:spTree>
    <p:extLst>
      <p:ext uri="{BB962C8B-B14F-4D97-AF65-F5344CB8AC3E}">
        <p14:creationId xmlns:p14="http://schemas.microsoft.com/office/powerpoint/2010/main" val="54201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4BEB-314A-134E-B5FE-3D1E3E6207D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7F55DDD-B169-5141-95A7-37987DAFED0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9144000" cy="6865167"/>
          </a:xfrm>
          <a:prstGeom prst="rect">
            <a:avLst/>
          </a:prstGeom>
        </p:spPr>
      </p:pic>
    </p:spTree>
    <p:extLst>
      <p:ext uri="{BB962C8B-B14F-4D97-AF65-F5344CB8AC3E}">
        <p14:creationId xmlns:p14="http://schemas.microsoft.com/office/powerpoint/2010/main" val="287633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E6FC-B9D5-1A46-8316-7C5E226BE43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4CA56D4-20E4-854A-B551-231407E1DC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7091" y="1051353"/>
            <a:ext cx="4132997" cy="4303783"/>
          </a:xfrm>
          <a:prstGeom prst="rect">
            <a:avLst/>
          </a:prstGeom>
        </p:spPr>
      </p:pic>
      <p:pic>
        <p:nvPicPr>
          <p:cNvPr id="6" name="Picture 6">
            <a:extLst>
              <a:ext uri="{FF2B5EF4-FFF2-40B4-BE49-F238E27FC236}">
                <a16:creationId xmlns:a16="http://schemas.microsoft.com/office/drawing/2014/main" id="{463757A4-C43C-F143-AE85-E9DA4D434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466" y="149679"/>
            <a:ext cx="4651248" cy="3048000"/>
          </a:xfrm>
          <a:prstGeom prst="rect">
            <a:avLst/>
          </a:prstGeom>
        </p:spPr>
      </p:pic>
      <p:pic>
        <p:nvPicPr>
          <p:cNvPr id="8" name="Picture 8">
            <a:extLst>
              <a:ext uri="{FF2B5EF4-FFF2-40B4-BE49-F238E27FC236}">
                <a16:creationId xmlns:a16="http://schemas.microsoft.com/office/drawing/2014/main" id="{0F866224-A3BF-8E40-878C-2F88BB903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465" y="3429000"/>
            <a:ext cx="4651249" cy="3048001"/>
          </a:xfrm>
          <a:prstGeom prst="rect">
            <a:avLst/>
          </a:prstGeom>
        </p:spPr>
      </p:pic>
    </p:spTree>
    <p:extLst>
      <p:ext uri="{BB962C8B-B14F-4D97-AF65-F5344CB8AC3E}">
        <p14:creationId xmlns:p14="http://schemas.microsoft.com/office/powerpoint/2010/main" val="342027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6CE4DAC4-E8F9-EC42-A660-FEE28A5B19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3979" y="1306286"/>
            <a:ext cx="3050021" cy="4641396"/>
          </a:xfrm>
          <a:prstGeom prst="rect">
            <a:avLst/>
          </a:prstGeom>
        </p:spPr>
      </p:pic>
      <p:sp>
        <p:nvSpPr>
          <p:cNvPr id="2" name="Title 1">
            <a:extLst>
              <a:ext uri="{FF2B5EF4-FFF2-40B4-BE49-F238E27FC236}">
                <a16:creationId xmlns:a16="http://schemas.microsoft.com/office/drawing/2014/main" id="{17919507-05C4-5340-91B7-FF1CC480AD09}"/>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883D322F-43F1-0845-BC8C-E8CB1491DE3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8484" y="1375682"/>
            <a:ext cx="5935496" cy="4572000"/>
          </a:xfrm>
          <a:prstGeom prst="rect">
            <a:avLst/>
          </a:prstGeom>
        </p:spPr>
      </p:pic>
    </p:spTree>
    <p:extLst>
      <p:ext uri="{BB962C8B-B14F-4D97-AF65-F5344CB8AC3E}">
        <p14:creationId xmlns:p14="http://schemas.microsoft.com/office/powerpoint/2010/main" val="290728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083E-4DB4-914C-BF7B-3CC6C67B888F}"/>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F674E16F-B363-9941-B3BD-CF38F88119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627" y="865415"/>
            <a:ext cx="2682730" cy="5497398"/>
          </a:xfrm>
          <a:prstGeom prst="rect">
            <a:avLst/>
          </a:prstGeom>
        </p:spPr>
      </p:pic>
      <p:pic>
        <p:nvPicPr>
          <p:cNvPr id="8" name="Picture 8">
            <a:extLst>
              <a:ext uri="{FF2B5EF4-FFF2-40B4-BE49-F238E27FC236}">
                <a16:creationId xmlns:a16="http://schemas.microsoft.com/office/drawing/2014/main" id="{46ED0225-48A1-2347-86D7-D778A358C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5967" y="865415"/>
            <a:ext cx="5373658" cy="5499568"/>
          </a:xfrm>
          <a:prstGeom prst="rect">
            <a:avLst/>
          </a:prstGeom>
        </p:spPr>
      </p:pic>
    </p:spTree>
    <p:extLst>
      <p:ext uri="{BB962C8B-B14F-4D97-AF65-F5344CB8AC3E}">
        <p14:creationId xmlns:p14="http://schemas.microsoft.com/office/powerpoint/2010/main" val="413391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0" y="228601"/>
            <a:ext cx="5410200" cy="6600092"/>
          </a:xfrm>
        </p:spPr>
        <p:txBody>
          <a:bodyPr rtlCol="0">
            <a:normAutofit/>
          </a:bodyPr>
          <a:lstStyle/>
          <a:p>
            <a:pPr marL="0" indent="0" algn="ctr">
              <a:buNone/>
              <a:defRPr/>
            </a:pPr>
            <a:r>
              <a:rPr lang="en-US" altLang="en-US" sz="4000" dirty="0">
                <a:cs typeface="Times New Roman" pitchFamily="18" charset="0"/>
              </a:rPr>
              <a:t>Investigations</a:t>
            </a:r>
          </a:p>
          <a:p>
            <a:pPr marL="365760" lvl="1" indent="0" algn="l" eaLnBrk="1" fontAlgn="auto" hangingPunct="1">
              <a:lnSpc>
                <a:spcPct val="90000"/>
              </a:lnSpc>
              <a:spcAft>
                <a:spcPts val="0"/>
              </a:spcAft>
              <a:buNone/>
              <a:defRPr/>
            </a:pPr>
            <a:endParaRPr lang="en-US" altLang="en-US" sz="3200" dirty="0">
              <a:cs typeface="Times New Roman" pitchFamily="18" charset="0"/>
            </a:endParaRPr>
          </a:p>
          <a:p>
            <a:pPr marL="365760" lvl="1" indent="0" algn="l" eaLnBrk="1" fontAlgn="auto" hangingPunct="1">
              <a:lnSpc>
                <a:spcPct val="90000"/>
              </a:lnSpc>
              <a:spcAft>
                <a:spcPts val="0"/>
              </a:spcAft>
              <a:buNone/>
              <a:defRPr/>
            </a:pPr>
            <a:r>
              <a:rPr lang="en-US" altLang="en-US" sz="2800" dirty="0">
                <a:cs typeface="Times New Roman" pitchFamily="18" charset="0"/>
              </a:rPr>
              <a:t>ESR ( raised ) </a:t>
            </a:r>
          </a:p>
          <a:p>
            <a:pPr marL="365760" lvl="1" indent="0" algn="l" eaLnBrk="1" fontAlgn="auto" hangingPunct="1">
              <a:lnSpc>
                <a:spcPct val="90000"/>
              </a:lnSpc>
              <a:spcAft>
                <a:spcPts val="0"/>
              </a:spcAft>
              <a:buNone/>
              <a:defRPr/>
            </a:pPr>
            <a:r>
              <a:rPr lang="en-US" altLang="en-US" sz="2800" dirty="0">
                <a:cs typeface="Times New Roman" pitchFamily="18" charset="0"/>
              </a:rPr>
              <a:t>Serum alkaline phosphatase raised</a:t>
            </a:r>
          </a:p>
          <a:p>
            <a:pPr marL="365760" lvl="1" indent="0" algn="l" eaLnBrk="1" fontAlgn="auto" hangingPunct="1">
              <a:lnSpc>
                <a:spcPct val="90000"/>
              </a:lnSpc>
              <a:spcAft>
                <a:spcPts val="0"/>
              </a:spcAft>
              <a:buNone/>
              <a:defRPr/>
            </a:pPr>
            <a:r>
              <a:rPr lang="en-US" altLang="en-US" sz="2800" dirty="0">
                <a:cs typeface="Times New Roman" pitchFamily="18" charset="0"/>
              </a:rPr>
              <a:t>X-ray</a:t>
            </a:r>
          </a:p>
          <a:p>
            <a:pPr marL="365760" lvl="1" indent="0" algn="l" eaLnBrk="1" fontAlgn="auto" hangingPunct="1">
              <a:lnSpc>
                <a:spcPct val="90000"/>
              </a:lnSpc>
              <a:spcAft>
                <a:spcPts val="0"/>
              </a:spcAft>
              <a:buNone/>
              <a:defRPr/>
            </a:pPr>
            <a:r>
              <a:rPr lang="en-US" altLang="en-US" sz="2800" dirty="0">
                <a:cs typeface="Times New Roman" pitchFamily="18" charset="0"/>
              </a:rPr>
              <a:t>Radioisotope scan </a:t>
            </a:r>
            <a:r>
              <a:rPr lang="en-US" altLang="en-US" sz="2800" dirty="0">
                <a:cs typeface="Times New Roman" pitchFamily="18" charset="0"/>
                <a:sym typeface="Wingdings" pitchFamily="2" charset="2"/>
              </a:rPr>
              <a:t> </a:t>
            </a:r>
            <a:r>
              <a:rPr lang="en-US" altLang="en-US" sz="2800" dirty="0">
                <a:cs typeface="Times New Roman" pitchFamily="18" charset="0"/>
              </a:rPr>
              <a:t>skip lesions </a:t>
            </a:r>
          </a:p>
          <a:p>
            <a:pPr marL="365760" lvl="1" indent="0" algn="l" eaLnBrk="1" fontAlgn="auto" hangingPunct="1">
              <a:lnSpc>
                <a:spcPct val="90000"/>
              </a:lnSpc>
              <a:spcAft>
                <a:spcPts val="0"/>
              </a:spcAft>
              <a:buNone/>
              <a:defRPr/>
            </a:pPr>
            <a:r>
              <a:rPr lang="en-US" altLang="en-US" sz="2800" dirty="0">
                <a:cs typeface="Times New Roman" pitchFamily="18" charset="0"/>
              </a:rPr>
              <a:t>CT and MRI</a:t>
            </a:r>
          </a:p>
          <a:p>
            <a:pPr marL="365760" lvl="1" indent="0" algn="l" eaLnBrk="1" fontAlgn="auto" hangingPunct="1">
              <a:lnSpc>
                <a:spcPct val="90000"/>
              </a:lnSpc>
              <a:spcAft>
                <a:spcPts val="0"/>
              </a:spcAft>
              <a:buNone/>
              <a:defRPr/>
            </a:pPr>
            <a:r>
              <a:rPr lang="en-US" altLang="en-US" sz="2800" dirty="0">
                <a:cs typeface="Times New Roman" pitchFamily="18" charset="0"/>
              </a:rPr>
              <a:t>Chest X-ray </a:t>
            </a:r>
            <a:r>
              <a:rPr lang="en-US" altLang="en-US" sz="2800" dirty="0">
                <a:cs typeface="Times New Roman" pitchFamily="18" charset="0"/>
                <a:sym typeface="Wingdings" pitchFamily="2" charset="2"/>
              </a:rPr>
              <a:t></a:t>
            </a:r>
            <a:r>
              <a:rPr lang="en-US" altLang="en-US" sz="2800" dirty="0">
                <a:cs typeface="Times New Roman" pitchFamily="18" charset="0"/>
              </a:rPr>
              <a:t> done routinely</a:t>
            </a:r>
          </a:p>
          <a:p>
            <a:pPr marL="365760" lvl="1" indent="0" algn="l" eaLnBrk="1" fontAlgn="auto" hangingPunct="1">
              <a:lnSpc>
                <a:spcPct val="90000"/>
              </a:lnSpc>
              <a:spcAft>
                <a:spcPts val="0"/>
              </a:spcAft>
              <a:buNone/>
              <a:defRPr/>
            </a:pPr>
            <a:r>
              <a:rPr lang="en-US" altLang="en-US" sz="2800" dirty="0">
                <a:cs typeface="Times New Roman" pitchFamily="18" charset="0"/>
              </a:rPr>
              <a:t>Pulmonary CT </a:t>
            </a:r>
            <a:r>
              <a:rPr lang="en-US" altLang="en-US" sz="2800" dirty="0">
                <a:cs typeface="Times New Roman" pitchFamily="18" charset="0"/>
                <a:sym typeface="Wingdings" pitchFamily="2" charset="2"/>
              </a:rPr>
              <a:t> </a:t>
            </a:r>
            <a:r>
              <a:rPr lang="en-US" altLang="en-US" sz="2800" dirty="0">
                <a:cs typeface="Times New Roman" pitchFamily="18" charset="0"/>
              </a:rPr>
              <a:t>( to R/O metastatic dis.)</a:t>
            </a:r>
          </a:p>
          <a:p>
            <a:pPr marL="365760" lvl="1" indent="0" algn="l" eaLnBrk="1" fontAlgn="auto" hangingPunct="1">
              <a:lnSpc>
                <a:spcPct val="90000"/>
              </a:lnSpc>
              <a:spcAft>
                <a:spcPts val="0"/>
              </a:spcAft>
              <a:buNone/>
              <a:defRPr/>
            </a:pPr>
            <a:r>
              <a:rPr lang="en-US" altLang="en-US" sz="2800" dirty="0">
                <a:cs typeface="Times New Roman" pitchFamily="18" charset="0"/>
              </a:rPr>
              <a:t>Biopsy</a:t>
            </a:r>
            <a:endParaRPr lang="en-GB" altLang="en-US" sz="2800" dirty="0">
              <a:latin typeface="Lucida Grande"/>
              <a:cs typeface="Times New Roman" pitchFamily="18" charset="0"/>
            </a:endParaRPr>
          </a:p>
          <a:p>
            <a:pPr marL="365760" lvl="1" indent="0" algn="l" eaLnBrk="1" fontAlgn="auto" hangingPunct="1">
              <a:lnSpc>
                <a:spcPct val="90000"/>
              </a:lnSpc>
              <a:spcAft>
                <a:spcPts val="0"/>
              </a:spcAft>
              <a:buNone/>
              <a:defRPr/>
            </a:pPr>
            <a:r>
              <a:rPr lang="en-US" altLang="en-US" sz="2800" dirty="0">
                <a:cs typeface="Times New Roman" pitchFamily="18" charset="0"/>
              </a:rPr>
              <a:t>Bone scan</a:t>
            </a:r>
            <a:endParaRPr lang="en-US" altLang="en-US" sz="2000" b="1" u="sng" dirty="0">
              <a:cs typeface="Times New Roman" pitchFamily="18" charset="0"/>
            </a:endParaRPr>
          </a:p>
        </p:txBody>
      </p:sp>
      <p:pic>
        <p:nvPicPr>
          <p:cNvPr id="11267" name="Picture 3"/>
          <p:cNvPicPr>
            <a:picLocks noChangeAspect="1" noChangeArrowheads="1"/>
          </p:cNvPicPr>
          <p:nvPr/>
        </p:nvPicPr>
        <p:blipFill>
          <a:blip r:embed="rId3" cstate="print"/>
          <a:srcRect/>
          <a:stretch>
            <a:fillRect/>
          </a:stretch>
        </p:blipFill>
        <p:spPr bwMode="auto">
          <a:xfrm>
            <a:off x="5410200" y="228601"/>
            <a:ext cx="3455988" cy="2290763"/>
          </a:xfrm>
          <a:prstGeom prst="rect">
            <a:avLst/>
          </a:prstGeom>
          <a:noFill/>
          <a:ln w="9525">
            <a:noFill/>
            <a:miter lim="800000"/>
            <a:headEnd/>
            <a:tailEnd/>
          </a:ln>
          <a:effec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424656"/>
            <a:ext cx="8229600" cy="6008687"/>
          </a:xfrm>
        </p:spPr>
        <p:txBody>
          <a:bodyPr>
            <a:normAutofit/>
          </a:bodyPr>
          <a:lstStyle/>
          <a:p>
            <a:pPr algn="ctr" eaLnBrk="1" hangingPunct="1">
              <a:buFont typeface="Arial" charset="0"/>
              <a:buNone/>
            </a:pPr>
            <a:r>
              <a:rPr lang="en-US" altLang="en-US" sz="4400" dirty="0">
                <a:cs typeface="Times New Roman" pitchFamily="18" charset="0"/>
              </a:rPr>
              <a:t>Treatment</a:t>
            </a:r>
          </a:p>
          <a:p>
            <a:pPr algn="l" eaLnBrk="1" hangingPunct="1">
              <a:buFont typeface="Arial" charset="0"/>
              <a:buNone/>
            </a:pPr>
            <a:endParaRPr lang="en-US" altLang="en-US" b="1" u="sng" dirty="0">
              <a:cs typeface="Times New Roman" pitchFamily="18" charset="0"/>
            </a:endParaRPr>
          </a:p>
          <a:p>
            <a:pPr marL="0" indent="0" algn="l">
              <a:buNone/>
            </a:pPr>
            <a:r>
              <a:rPr lang="en-US" altLang="en-US" b="1" dirty="0">
                <a:cs typeface="Times New Roman" pitchFamily="18" charset="0"/>
              </a:rPr>
              <a:t>	</a:t>
            </a:r>
            <a:r>
              <a:rPr lang="en-US" altLang="en-US" sz="3200" dirty="0">
                <a:cs typeface="Times New Roman" pitchFamily="18" charset="0"/>
              </a:rPr>
              <a:t>1</a:t>
            </a:r>
            <a:r>
              <a:rPr lang="en-US" altLang="en-US" sz="2800" dirty="0">
                <a:cs typeface="Times New Roman" pitchFamily="18" charset="0"/>
              </a:rPr>
              <a:t>. Chemotherapy</a:t>
            </a:r>
          </a:p>
          <a:p>
            <a:pPr marL="0" indent="0" algn="l">
              <a:buNone/>
            </a:pPr>
            <a:endParaRPr lang="en-US" altLang="en-US" sz="2800" dirty="0">
              <a:cs typeface="Times New Roman" pitchFamily="18" charset="0"/>
            </a:endParaRPr>
          </a:p>
          <a:p>
            <a:pPr marL="0" indent="0" algn="l">
              <a:buNone/>
            </a:pPr>
            <a:r>
              <a:rPr lang="en-US" altLang="en-US" sz="2800" dirty="0">
                <a:cs typeface="Times New Roman" pitchFamily="18" charset="0"/>
              </a:rPr>
              <a:t>	2. Surgery</a:t>
            </a:r>
          </a:p>
          <a:p>
            <a:pPr marL="0" indent="0" algn="l">
              <a:buNone/>
            </a:pPr>
            <a:r>
              <a:rPr lang="en-US" altLang="en-US" sz="2800" dirty="0">
                <a:cs typeface="Times New Roman" pitchFamily="18" charset="0"/>
              </a:rPr>
              <a:t> 	</a:t>
            </a:r>
          </a:p>
          <a:p>
            <a:pPr marL="0" indent="0" algn="l">
              <a:buNone/>
            </a:pPr>
            <a:r>
              <a:rPr lang="en-US" altLang="en-US" sz="2800" dirty="0">
                <a:cs typeface="Times New Roman" pitchFamily="18" charset="0"/>
              </a:rPr>
              <a:t>        3. Amputation </a:t>
            </a: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6028</TotalTime>
  <Words>561</Words>
  <Application>Microsoft Office PowerPoint</Application>
  <PresentationFormat>On-screen Show (4:3)</PresentationFormat>
  <Paragraphs>159</Paragraphs>
  <Slides>29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Lucida Grande</vt:lpstr>
      <vt:lpstr>Times New Roman</vt:lpstr>
      <vt:lpstr>verdana</vt:lpstr>
      <vt:lpstr>Wingdings</vt:lpstr>
      <vt:lpstr>Wingdings 2</vt:lpstr>
      <vt:lpstr>Wingdings 3</vt:lpstr>
      <vt:lpstr>Office Theme</vt:lpstr>
      <vt:lpstr> Malignant Tumors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Prognosis</vt:lpstr>
      <vt:lpstr>PowerPoint Presentation</vt:lpstr>
      <vt:lpstr>PowerPoint Presentation</vt:lpstr>
      <vt:lpstr>PowerPoint Presentation</vt:lpstr>
      <vt:lpstr>PowerPoint Presentation</vt:lpstr>
      <vt:lpstr>Primary chondrosarcoma appears as a large lucent area encroaching upon or  expanding the cortex. A characteristic feature is patchy calcification in the centre of the lesion, well demonstrated in this case. Note that the lateral cortex has fractured. </vt:lpstr>
      <vt:lpstr>Treatment</vt:lpstr>
      <vt:lpstr>Ewing’s Sarcoma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User</cp:lastModifiedBy>
  <cp:revision>92</cp:revision>
  <dcterms:created xsi:type="dcterms:W3CDTF">2006-08-16T00:00:00Z</dcterms:created>
  <dcterms:modified xsi:type="dcterms:W3CDTF">2022-07-22T11:51:28Z</dcterms:modified>
</cp:coreProperties>
</file>