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9" r:id="rId2"/>
    <p:sldId id="257" r:id="rId3"/>
    <p:sldId id="258" r:id="rId4"/>
    <p:sldId id="259" r:id="rId5"/>
    <p:sldId id="29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90" r:id="rId32"/>
    <p:sldId id="291" r:id="rId33"/>
    <p:sldId id="292" r:id="rId34"/>
    <p:sldId id="29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95" autoAdjust="0"/>
  </p:normalViewPr>
  <p:slideViewPr>
    <p:cSldViewPr>
      <p:cViewPr varScale="1">
        <p:scale>
          <a:sx n="85" d="100"/>
          <a:sy n="85" d="100"/>
        </p:scale>
        <p:origin x="-137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B37E2A7-3E24-4316-BDF0-CA265BDEFF24}" type="datetimeFigureOut">
              <a:rPr lang="ar-IQ" smtClean="0"/>
              <a:pPr/>
              <a:t>07/09/1442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4E193F8-B68A-4F66-99BD-8588B3C6D246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93513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-malekh.com/vb/f515/11872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800100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UROGENITAL SYSTEM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 rtl="0"/>
            <a:r>
              <a:rPr lang="en-US" sz="32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THE BONY PELVIS &amp; PELVIC DIAPHRAGM</a:t>
            </a:r>
          </a:p>
          <a:p>
            <a:pPr algn="ctr"/>
            <a:endParaRPr lang="en-U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  <a:p>
            <a:pPr algn="ctr"/>
            <a:r>
              <a:rPr lang="en-US" sz="3200" b="1" i="1" dirty="0" smtClean="0">
                <a:solidFill>
                  <a:srgbClr val="00FF00"/>
                </a:solidFill>
                <a:latin typeface="Candara" panose="020E0502030303020204" pitchFamily="34" charset="0"/>
              </a:rPr>
              <a:t>Surgical Anatomist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College of Medicine / University of Mutah</a:t>
            </a:r>
            <a:endParaRPr lang="ar-IQ" sz="3200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200" y="5410200"/>
            <a:ext cx="3962400" cy="365125"/>
          </a:xfrm>
        </p:spPr>
        <p:txBody>
          <a:bodyPr/>
          <a:lstStyle/>
          <a:p>
            <a:r>
              <a:rPr lang="en-US" sz="2800" b="1" i="1" smtClean="0">
                <a:solidFill>
                  <a:srgbClr val="FF0000"/>
                </a:solidFill>
                <a:latin typeface="Candara" panose="020E0502030303020204" pitchFamily="34" charset="0"/>
              </a:rPr>
              <a:t>Monday 19 April  2021</a:t>
            </a:r>
            <a:endParaRPr lang="en-US" sz="28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" y="990600"/>
            <a:ext cx="403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ndara" pitchFamily="34" charset="0"/>
              </a:rPr>
              <a:t>The coccyx consists of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four vertebrae fused together </a:t>
            </a:r>
            <a:r>
              <a:rPr lang="en-US" sz="2000" dirty="0" smtClean="0">
                <a:latin typeface="Candara" pitchFamily="34" charset="0"/>
              </a:rPr>
              <a:t>to form a </a:t>
            </a:r>
            <a:r>
              <a:rPr lang="en-US" sz="2000" b="1" dirty="0" smtClean="0">
                <a:latin typeface="Candara" pitchFamily="34" charset="0"/>
              </a:rPr>
              <a:t>small triangular bone, </a:t>
            </a:r>
            <a:r>
              <a:rPr lang="en-US" sz="2000" dirty="0" smtClean="0">
                <a:latin typeface="Candara" pitchFamily="34" charset="0"/>
              </a:rPr>
              <a:t>which articulates at its base with the lower end of the sacrum 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81000" y="152400"/>
            <a:ext cx="135005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Coccyx</a:t>
            </a:r>
          </a:p>
        </p:txBody>
      </p:sp>
      <p:sp>
        <p:nvSpPr>
          <p:cNvPr id="4" name="مربع نص 3"/>
          <p:cNvSpPr txBox="1"/>
          <p:nvPr/>
        </p:nvSpPr>
        <p:spPr>
          <a:xfrm flipH="1">
            <a:off x="6858000" y="115669"/>
            <a:ext cx="2029847" cy="64633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txBody>
          <a:bodyPr wrap="square" rtlCol="1">
            <a:spAutoFit/>
          </a:bodyPr>
          <a:lstStyle/>
          <a:p>
            <a:r>
              <a:rPr lang="ar-IQ" sz="3600" b="1" dirty="0" smtClean="0">
                <a:solidFill>
                  <a:srgbClr val="FF0000"/>
                </a:solidFill>
              </a:rPr>
              <a:t>عجب الذنب</a:t>
            </a:r>
            <a:endParaRPr lang="ar-IQ" sz="3600" b="1" dirty="0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04800" y="2819400"/>
            <a:ext cx="419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7030A0"/>
                </a:solidFill>
                <a:latin typeface="Candara" pitchFamily="34" charset="0"/>
              </a:rPr>
              <a:t>The coccygeal vertebrae consist of bodies only</a:t>
            </a:r>
            <a:r>
              <a:rPr lang="en-US" sz="2000" dirty="0" smtClean="0">
                <a:latin typeface="Candara" pitchFamily="34" charset="0"/>
              </a:rPr>
              <a:t>, but the </a:t>
            </a:r>
            <a:r>
              <a:rPr lang="en-US" sz="2000" i="1" dirty="0" smtClean="0">
                <a:latin typeface="Candara" pitchFamily="34" charset="0"/>
              </a:rPr>
              <a:t>first vertebra </a:t>
            </a:r>
            <a:r>
              <a:rPr lang="en-US" sz="2000" dirty="0" smtClean="0">
                <a:latin typeface="Candara" pitchFamily="34" charset="0"/>
              </a:rPr>
              <a:t>possesses a </a:t>
            </a:r>
            <a:r>
              <a:rPr lang="en-US" sz="2000" b="1" dirty="0" smtClean="0">
                <a:latin typeface="Candara" pitchFamily="34" charset="0"/>
              </a:rPr>
              <a:t>rudimentary transverse process and cornua</a:t>
            </a:r>
            <a:r>
              <a:rPr lang="en-US" sz="2000" dirty="0" smtClean="0">
                <a:latin typeface="Candara" pitchFamily="34" charset="0"/>
              </a:rPr>
              <a:t>. </a:t>
            </a:r>
            <a:endParaRPr lang="ar-IQ" sz="2000" dirty="0">
              <a:latin typeface="Candar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4688" r="27343" b="12610"/>
          <a:stretch>
            <a:fillRect/>
          </a:stretch>
        </p:blipFill>
        <p:spPr bwMode="auto">
          <a:xfrm>
            <a:off x="4800600" y="990600"/>
            <a:ext cx="4173295" cy="335758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8660" t="74139" r="28639" b="12559"/>
          <a:stretch>
            <a:fillRect/>
          </a:stretch>
        </p:blipFill>
        <p:spPr bwMode="auto">
          <a:xfrm>
            <a:off x="4724400" y="4648200"/>
            <a:ext cx="4214842" cy="135732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مربع نص 7"/>
          <p:cNvSpPr txBox="1"/>
          <p:nvPr/>
        </p:nvSpPr>
        <p:spPr>
          <a:xfrm>
            <a:off x="3000364" y="142852"/>
            <a:ext cx="24288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bones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0033CC"/>
                </a:solidFill>
                <a:latin typeface="Candara" pitchFamily="34" charset="0"/>
              </a:rPr>
              <a:t>Monday 19 April  2021</a:t>
            </a:r>
            <a:endParaRPr lang="en-US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</a:rPr>
              <a:pPr/>
              <a:t>10</a:t>
            </a:fld>
            <a:endParaRPr lang="en-US" b="1" i="1" dirty="0">
              <a:solidFill>
                <a:srgbClr val="0033CC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0033CC"/>
                </a:solidFill>
                <a:latin typeface="Candara" pitchFamily="34" charset="0"/>
              </a:rPr>
              <a:t>Dr. Aiman Al Maathidy</a:t>
            </a:r>
            <a:endParaRPr lang="en-US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28600" y="4569769"/>
            <a:ext cx="4343400" cy="1810696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"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كل ابن آدم يأكله التراب إلا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hlinkClick r:id="rId3" tooltip="عجب"/>
              </a:rPr>
              <a:t>عجب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الذنب, منه خلق وفيه يركب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JO" b="1" dirty="0" smtClean="0">
                <a:solidFill>
                  <a:srgbClr val="FF0000"/>
                </a:solidFill>
                <a:latin typeface="Droid Arabic Kufi"/>
                <a:cs typeface="Arial" pitchFamily="34" charset="0"/>
              </a:rPr>
              <a:t>صدق رسول الله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Droid Arabic Kufi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04208"/>
            <a:ext cx="8991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main function is to transmit the weight of the body from the vertebral column to the femurs. In addition, it </a:t>
            </a:r>
            <a:r>
              <a:rPr lang="en-US" sz="2000" b="1" i="1" u="sng" dirty="0" smtClean="0">
                <a:latin typeface="Candara" pitchFamily="34" charset="0"/>
              </a:rPr>
              <a:t>contains, supports, and protects the pelvic viscera and provides attachment for trunk and lower limb muscles.</a:t>
            </a:r>
            <a:r>
              <a:rPr lang="en-US" sz="2000" b="1" i="1" dirty="0" smtClean="0">
                <a:latin typeface="Candara" pitchFamily="34" charset="0"/>
              </a:rPr>
              <a:t> </a:t>
            </a:r>
          </a:p>
          <a:p>
            <a:pPr algn="l"/>
            <a:endParaRPr lang="en-US" sz="2000" b="1" i="1" dirty="0" smtClean="0">
              <a:latin typeface="Candara" pitchFamily="34" charset="0"/>
            </a:endParaRPr>
          </a:p>
          <a:p>
            <a:pPr algn="l"/>
            <a:r>
              <a:rPr lang="en-US" sz="2000" i="1" dirty="0" smtClean="0">
                <a:latin typeface="Candara" pitchFamily="34" charset="0"/>
              </a:rPr>
              <a:t>The bony pelvis is composed of four bones: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two hip bones</a:t>
            </a:r>
            <a:r>
              <a:rPr lang="en-US" sz="2000" i="1" dirty="0" smtClean="0">
                <a:latin typeface="Candara" pitchFamily="34" charset="0"/>
              </a:rPr>
              <a:t>, which form the </a:t>
            </a:r>
            <a:r>
              <a:rPr lang="en-US" sz="2000" b="1" i="1" dirty="0" smtClean="0">
                <a:latin typeface="Candara" pitchFamily="34" charset="0"/>
              </a:rPr>
              <a:t>lateral </a:t>
            </a:r>
            <a:r>
              <a:rPr lang="en-US" sz="2000" i="1" dirty="0" smtClean="0">
                <a:latin typeface="Candara" pitchFamily="34" charset="0"/>
              </a:rPr>
              <a:t>and</a:t>
            </a:r>
            <a:r>
              <a:rPr lang="en-US" sz="2000" b="1" i="1" dirty="0" smtClean="0">
                <a:latin typeface="Candara" pitchFamily="34" charset="0"/>
              </a:rPr>
              <a:t> anterior walls</a:t>
            </a:r>
            <a:r>
              <a:rPr lang="en-US" sz="2000" i="1" dirty="0" smtClean="0">
                <a:latin typeface="Candara" pitchFamily="34" charset="0"/>
              </a:rPr>
              <a:t>, 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sacrum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coccyx, </a:t>
            </a:r>
            <a:r>
              <a:rPr lang="en-US" sz="2000" i="1" dirty="0" smtClean="0">
                <a:latin typeface="Candara" pitchFamily="34" charset="0"/>
              </a:rPr>
              <a:t>which are part of the vertebral column and form </a:t>
            </a:r>
            <a:r>
              <a:rPr lang="en-US" sz="2000" b="1" i="1" dirty="0" smtClean="0">
                <a:latin typeface="Candara" pitchFamily="34" charset="0"/>
              </a:rPr>
              <a:t>the back wall </a:t>
            </a:r>
            <a:endParaRPr lang="en-US" sz="2000" b="1" i="1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142852"/>
            <a:ext cx="188526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Pelvis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2812" r="22070" b="24062"/>
          <a:stretch>
            <a:fillRect/>
          </a:stretch>
        </p:blipFill>
        <p:spPr bwMode="auto">
          <a:xfrm>
            <a:off x="1922354" y="3048000"/>
            <a:ext cx="5926246" cy="37338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19 April 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29400" y="15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31445" b="25937"/>
          <a:stretch>
            <a:fillRect/>
          </a:stretch>
        </p:blipFill>
        <p:spPr bwMode="auto">
          <a:xfrm>
            <a:off x="3810000" y="2867561"/>
            <a:ext cx="5111750" cy="35052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228600" y="739914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</a:t>
            </a:r>
            <a:r>
              <a:rPr lang="en-US" sz="2000" b="1" i="1" dirty="0" smtClean="0">
                <a:solidFill>
                  <a:srgbClr val="002060"/>
                </a:solidFill>
                <a:latin typeface="Candara" pitchFamily="34" charset="0"/>
              </a:rPr>
              <a:t>two hip bones </a:t>
            </a:r>
            <a:r>
              <a:rPr lang="en-US" sz="2000" i="1" dirty="0" smtClean="0">
                <a:latin typeface="Candara" pitchFamily="34" charset="0"/>
              </a:rPr>
              <a:t>articulate with each other </a:t>
            </a:r>
            <a:r>
              <a:rPr lang="en-US" sz="2000" b="1" i="1" dirty="0" smtClean="0">
                <a:latin typeface="Candara" pitchFamily="34" charset="0"/>
              </a:rPr>
              <a:t>anteriorly </a:t>
            </a:r>
            <a:r>
              <a:rPr lang="en-US" sz="2000" i="1" dirty="0" smtClean="0">
                <a:latin typeface="Candara" pitchFamily="34" charset="0"/>
              </a:rPr>
              <a:t>at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symphysis pubis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latin typeface="Candara" pitchFamily="34" charset="0"/>
              </a:rPr>
              <a:t>posteriorly</a:t>
            </a:r>
            <a:r>
              <a:rPr lang="en-US" sz="2000" i="1" dirty="0" smtClean="0">
                <a:latin typeface="Candara" pitchFamily="34" charset="0"/>
              </a:rPr>
              <a:t> with the sacrum at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sacroiliac joints</a:t>
            </a:r>
            <a:endParaRPr lang="ar-IQ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33306" y="1495961"/>
            <a:ext cx="807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front of the </a:t>
            </a:r>
            <a:r>
              <a:rPr lang="en-US" sz="2000" b="1" i="1" dirty="0" smtClean="0">
                <a:solidFill>
                  <a:srgbClr val="0070C0"/>
                </a:solidFill>
                <a:latin typeface="Candara" pitchFamily="34" charset="0"/>
              </a:rPr>
              <a:t>symphysis pubis </a:t>
            </a:r>
            <a:r>
              <a:rPr lang="en-US" sz="2000" i="1" dirty="0" smtClean="0">
                <a:latin typeface="Candara" pitchFamily="34" charset="0"/>
              </a:rPr>
              <a:t>and the </a:t>
            </a:r>
            <a:r>
              <a:rPr lang="en-US" sz="2000" b="1" i="1" dirty="0" smtClean="0">
                <a:solidFill>
                  <a:srgbClr val="0070C0"/>
                </a:solidFill>
                <a:latin typeface="Candara" pitchFamily="34" charset="0"/>
              </a:rPr>
              <a:t>anterior superior iliac spines </a:t>
            </a:r>
            <a:r>
              <a:rPr lang="en-US" sz="2000" i="1" dirty="0" smtClean="0">
                <a:latin typeface="Candara" pitchFamily="34" charset="0"/>
              </a:rPr>
              <a:t>should lie in the same vertical plane. This means  that the </a:t>
            </a:r>
            <a:r>
              <a:rPr lang="en-US" sz="2000" b="1" i="1" dirty="0" smtClean="0">
                <a:latin typeface="Candara" pitchFamily="34" charset="0"/>
              </a:rPr>
              <a:t>pelvic surface of the symphysis pubis </a:t>
            </a:r>
            <a:r>
              <a:rPr lang="en-US" sz="2000" i="1" dirty="0" smtClean="0">
                <a:latin typeface="Candara" pitchFamily="34" charset="0"/>
              </a:rPr>
              <a:t>faces </a:t>
            </a: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upward and backward </a:t>
            </a:r>
            <a:r>
              <a:rPr lang="en-US" sz="2000" i="1" dirty="0" smtClean="0">
                <a:latin typeface="Candara" pitchFamily="34" charset="0"/>
              </a:rPr>
              <a:t>and the </a:t>
            </a:r>
            <a:r>
              <a:rPr lang="en-US" sz="2000" b="1" i="1" dirty="0" smtClean="0">
                <a:latin typeface="Candara" pitchFamily="34" charset="0"/>
              </a:rPr>
              <a:t>anterior surface of the sacrum</a:t>
            </a:r>
            <a:r>
              <a:rPr lang="en-US" sz="2000" i="1" dirty="0" smtClean="0">
                <a:latin typeface="Candara" pitchFamily="34" charset="0"/>
              </a:rPr>
              <a:t> is directed </a:t>
            </a: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forward and downward</a:t>
            </a:r>
            <a:r>
              <a:rPr lang="en-US" sz="2000" i="1" dirty="0" smtClean="0">
                <a:latin typeface="Candara" pitchFamily="34" charset="0"/>
              </a:rPr>
              <a:t>.</a:t>
            </a:r>
            <a:endParaRPr lang="ar-IQ" sz="2000" i="1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72140" y="101025"/>
            <a:ext cx="1885260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Pelvis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19 April 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0" y="2795977"/>
            <a:ext cx="3560373" cy="3560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6858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pelvis is divided into two parts by the </a:t>
            </a:r>
            <a:r>
              <a:rPr lang="en-US" sz="2000" b="1" i="1" dirty="0" smtClean="0">
                <a:solidFill>
                  <a:srgbClr val="0070C0"/>
                </a:solidFill>
                <a:latin typeface="Candara" pitchFamily="34" charset="0"/>
              </a:rPr>
              <a:t>pelvic brim</a:t>
            </a:r>
            <a:r>
              <a:rPr lang="en-US" sz="2000" i="1" dirty="0" smtClean="0">
                <a:latin typeface="Candara" pitchFamily="34" charset="0"/>
              </a:rPr>
              <a:t>, which is formed by the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sacral promontory </a:t>
            </a:r>
            <a:r>
              <a:rPr lang="en-US" sz="2000" b="1" i="1" dirty="0" smtClean="0">
                <a:latin typeface="Candara" pitchFamily="34" charset="0"/>
              </a:rPr>
              <a:t>behind</a:t>
            </a:r>
            <a:r>
              <a:rPr lang="en-US" sz="2000" i="1" dirty="0" smtClean="0">
                <a:latin typeface="Candara" pitchFamily="34" charset="0"/>
              </a:rPr>
              <a:t>, the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iliopectineal lines </a:t>
            </a:r>
            <a:r>
              <a:rPr lang="en-US" sz="2000" b="1" i="1" dirty="0" smtClean="0">
                <a:latin typeface="Candara" pitchFamily="34" charset="0"/>
              </a:rPr>
              <a:t>laterally,</a:t>
            </a:r>
            <a:r>
              <a:rPr lang="en-US" sz="2000" i="1" dirty="0" smtClean="0">
                <a:latin typeface="Candara" pitchFamily="34" charset="0"/>
              </a:rPr>
              <a:t> and the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symphysis pubis </a:t>
            </a:r>
            <a:r>
              <a:rPr lang="en-US" sz="2000" b="1" i="1" dirty="0" smtClean="0">
                <a:latin typeface="Candara" pitchFamily="34" charset="0"/>
              </a:rPr>
              <a:t>anteriorly</a:t>
            </a:r>
            <a:r>
              <a:rPr lang="en-US" sz="2000" i="1" dirty="0" smtClean="0">
                <a:latin typeface="Candara" pitchFamily="34" charset="0"/>
              </a:rPr>
              <a:t>. </a:t>
            </a: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i="1" dirty="0" smtClean="0">
                <a:latin typeface="Candara" pitchFamily="34" charset="0"/>
              </a:rPr>
              <a:t>Above the brim is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false pelvis</a:t>
            </a:r>
            <a:r>
              <a:rPr lang="en-US" sz="2000" i="1" dirty="0" smtClean="0">
                <a:latin typeface="Candara" pitchFamily="34" charset="0"/>
              </a:rPr>
              <a:t>, which forms </a:t>
            </a:r>
            <a:r>
              <a:rPr lang="en-US" sz="2000" b="1" i="1" dirty="0" smtClean="0">
                <a:latin typeface="Candara" pitchFamily="34" charset="0"/>
              </a:rPr>
              <a:t>part of the abdominal cavity</a:t>
            </a:r>
            <a:r>
              <a:rPr lang="en-US" sz="2000" i="1" dirty="0" smtClean="0">
                <a:latin typeface="Candara" pitchFamily="34" charset="0"/>
              </a:rPr>
              <a:t>.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i="1" dirty="0" smtClean="0">
                <a:latin typeface="Candara" pitchFamily="34" charset="0"/>
              </a:rPr>
              <a:t>Below the brim is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true pelvis</a:t>
            </a:r>
            <a:endParaRPr lang="ar-IQ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38437" r="25000" b="25000"/>
          <a:stretch>
            <a:fillRect/>
          </a:stretch>
        </p:blipFill>
        <p:spPr bwMode="auto">
          <a:xfrm>
            <a:off x="10581168" y="4800600"/>
            <a:ext cx="1578935" cy="6858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400" y="142852"/>
            <a:ext cx="188526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Pelvis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4098" name="Picture 2" descr="Pelvic brim-demarcation of true and false pelvis | Medical ultrasound,  Medical anatomy, Pel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00349"/>
            <a:ext cx="4829175" cy="3524251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87050"/>
            <a:ext cx="8215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False Pelvis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It is bounded behind by the </a:t>
            </a:r>
            <a:r>
              <a:rPr lang="en-US" sz="2000" b="1" i="1" dirty="0" smtClean="0">
                <a:latin typeface="Candara" pitchFamily="34" charset="0"/>
              </a:rPr>
              <a:t>lumbar vertebrae</a:t>
            </a:r>
            <a:r>
              <a:rPr lang="en-US" sz="2000" i="1" dirty="0" smtClean="0">
                <a:latin typeface="Candara" pitchFamily="34" charset="0"/>
              </a:rPr>
              <a:t>, laterally by the </a:t>
            </a:r>
            <a:r>
              <a:rPr lang="en-US" sz="2000" b="1" i="1" dirty="0" smtClean="0">
                <a:latin typeface="Candara" pitchFamily="34" charset="0"/>
              </a:rPr>
              <a:t>iliac fossae </a:t>
            </a:r>
            <a:r>
              <a:rPr lang="en-US" sz="2000" i="1" dirty="0" smtClean="0">
                <a:latin typeface="Candara" pitchFamily="34" charset="0"/>
              </a:rPr>
              <a:t>and the </a:t>
            </a:r>
            <a:r>
              <a:rPr lang="en-US" sz="2000" b="1" i="1" dirty="0" smtClean="0">
                <a:latin typeface="Candara" pitchFamily="34" charset="0"/>
              </a:rPr>
              <a:t>iliacus muscles</a:t>
            </a:r>
            <a:r>
              <a:rPr lang="en-US" sz="2000" i="1" dirty="0" smtClean="0">
                <a:latin typeface="Candara" pitchFamily="34" charset="0"/>
              </a:rPr>
              <a:t>, and in front by the lower part of the </a:t>
            </a:r>
            <a:r>
              <a:rPr lang="en-US" sz="2000" b="1" i="1" dirty="0" smtClean="0">
                <a:latin typeface="Candara" pitchFamily="34" charset="0"/>
              </a:rPr>
              <a:t>anterior abdominal wall</a:t>
            </a:r>
            <a:r>
              <a:rPr lang="en-US" sz="2000" i="1" dirty="0" smtClean="0">
                <a:latin typeface="Candara" pitchFamily="34" charset="0"/>
              </a:rPr>
              <a:t>.  It considered as part of the abdominal cavity. </a:t>
            </a:r>
            <a:endParaRPr lang="en-US" sz="2000" i="1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188526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Pelvis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40312" r="25000" b="26875"/>
          <a:stretch>
            <a:fillRect/>
          </a:stretch>
        </p:blipFill>
        <p:spPr bwMode="auto">
          <a:xfrm>
            <a:off x="457200" y="2362200"/>
            <a:ext cx="8288392" cy="358142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2140" y="76200"/>
            <a:ext cx="188526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Pelvis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47614" y="642918"/>
            <a:ext cx="39671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True Pelvis</a:t>
            </a:r>
            <a:endParaRPr lang="en-US" sz="2400" i="1" dirty="0" smtClean="0">
              <a:latin typeface="Candara" pitchFamily="34" charset="0"/>
            </a:endParaRPr>
          </a:p>
          <a:p>
            <a:pPr algn="l"/>
            <a:r>
              <a:rPr lang="en-US" sz="2000" i="1" dirty="0" smtClean="0">
                <a:latin typeface="Candara" pitchFamily="34" charset="0"/>
              </a:rPr>
              <a:t>The true pelvis has an </a:t>
            </a:r>
            <a:r>
              <a:rPr lang="en-US" sz="2000" b="1" i="1" dirty="0" smtClean="0">
                <a:latin typeface="Candara" pitchFamily="34" charset="0"/>
              </a:rPr>
              <a:t>inlet</a:t>
            </a:r>
            <a:r>
              <a:rPr lang="en-US" sz="2000" i="1" dirty="0" smtClean="0">
                <a:latin typeface="Candara" pitchFamily="34" charset="0"/>
              </a:rPr>
              <a:t>, an </a:t>
            </a:r>
            <a:r>
              <a:rPr lang="en-US" sz="2000" b="1" i="1" dirty="0" smtClean="0">
                <a:latin typeface="Candara" pitchFamily="34" charset="0"/>
              </a:rPr>
              <a:t>outlet</a:t>
            </a:r>
            <a:r>
              <a:rPr lang="en-US" sz="2000" i="1" dirty="0" smtClean="0">
                <a:latin typeface="Candara" pitchFamily="34" charset="0"/>
              </a:rPr>
              <a:t>, and a </a:t>
            </a:r>
            <a:r>
              <a:rPr lang="en-US" sz="2000" b="1" i="1" dirty="0" smtClean="0">
                <a:latin typeface="Candara" pitchFamily="34" charset="0"/>
              </a:rPr>
              <a:t>cavity.</a:t>
            </a:r>
            <a:endParaRPr lang="en-US" sz="2000" b="1" i="1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80948" y="2071678"/>
            <a:ext cx="38576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The pelvic inlet</a:t>
            </a:r>
            <a:r>
              <a:rPr lang="en-US" sz="2000" i="1" dirty="0" smtClean="0">
                <a:latin typeface="Candara" pitchFamily="34" charset="0"/>
              </a:rPr>
              <a:t>,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or pelvic brim </a:t>
            </a:r>
            <a:r>
              <a:rPr lang="en-US" sz="2000" i="1" dirty="0" smtClean="0">
                <a:latin typeface="Candara" pitchFamily="34" charset="0"/>
              </a:rPr>
              <a:t>, is bounded posteriorly by the </a:t>
            </a:r>
            <a:r>
              <a:rPr lang="en-US" sz="2000" b="1" i="1" dirty="0" smtClean="0">
                <a:latin typeface="Candara" pitchFamily="34" charset="0"/>
              </a:rPr>
              <a:t>sacral promontory</a:t>
            </a:r>
            <a:r>
              <a:rPr lang="en-US" sz="2000" i="1" dirty="0" smtClean="0">
                <a:latin typeface="Candara" pitchFamily="34" charset="0"/>
              </a:rPr>
              <a:t>, laterally by the </a:t>
            </a:r>
            <a:r>
              <a:rPr lang="en-US" sz="2000" b="1" i="1" dirty="0" smtClean="0">
                <a:latin typeface="Candara" pitchFamily="34" charset="0"/>
              </a:rPr>
              <a:t>iliopectineal lines</a:t>
            </a:r>
            <a:r>
              <a:rPr lang="en-US" sz="2000" i="1" dirty="0" smtClean="0">
                <a:latin typeface="Candara" pitchFamily="34" charset="0"/>
              </a:rPr>
              <a:t>, and anteriorly by the </a:t>
            </a:r>
            <a:r>
              <a:rPr lang="en-US" sz="2000" b="1" i="1" dirty="0" smtClean="0">
                <a:latin typeface="Candara" pitchFamily="34" charset="0"/>
              </a:rPr>
              <a:t>symphysis pubis </a:t>
            </a:r>
            <a:endParaRPr lang="en-US" sz="2000" b="1" i="1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14282" y="4267200"/>
            <a:ext cx="3976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The pelvic cavity </a:t>
            </a:r>
            <a:r>
              <a:rPr lang="en-US" sz="2000" i="1" dirty="0" smtClean="0">
                <a:latin typeface="Candara" pitchFamily="34" charset="0"/>
              </a:rPr>
              <a:t>lies between </a:t>
            </a:r>
            <a:r>
              <a:rPr lang="en-US" sz="2000" b="1" i="1" dirty="0" smtClean="0">
                <a:latin typeface="Candara" pitchFamily="34" charset="0"/>
              </a:rPr>
              <a:t>the inlet</a:t>
            </a:r>
            <a:r>
              <a:rPr lang="en-US" sz="2000" i="1" dirty="0" smtClean="0">
                <a:latin typeface="Candara" pitchFamily="34" charset="0"/>
              </a:rPr>
              <a:t> and </a:t>
            </a:r>
            <a:r>
              <a:rPr lang="en-US" sz="2000" b="1" i="1" dirty="0" smtClean="0">
                <a:latin typeface="Candara" pitchFamily="34" charset="0"/>
              </a:rPr>
              <a:t>the outlet</a:t>
            </a:r>
            <a:r>
              <a:rPr lang="en-US" sz="2000" i="1" dirty="0" smtClean="0">
                <a:latin typeface="Candara" pitchFamily="34" charset="0"/>
              </a:rPr>
              <a:t>. </a:t>
            </a:r>
          </a:p>
          <a:p>
            <a:pPr algn="l" rtl="0">
              <a:buFont typeface="Wingdings" pitchFamily="2" charset="2"/>
              <a:buChar char="v"/>
            </a:pPr>
            <a:endParaRPr lang="en-US" sz="2000" i="1" dirty="0" smtClean="0">
              <a:latin typeface="Candara" pitchFamily="34" charset="0"/>
            </a:endParaRPr>
          </a:p>
          <a:p>
            <a:pPr algn="l" rtl="0"/>
            <a:r>
              <a:rPr lang="en-US" sz="2000" i="1" dirty="0" smtClean="0">
                <a:latin typeface="Candara" pitchFamily="34" charset="0"/>
              </a:rPr>
              <a:t>It is a short, </a:t>
            </a:r>
            <a:r>
              <a:rPr lang="en-US" sz="2000" b="1" i="1" dirty="0" smtClean="0">
                <a:latin typeface="Candara" pitchFamily="34" charset="0"/>
              </a:rPr>
              <a:t>curved canal, </a:t>
            </a:r>
            <a:r>
              <a:rPr lang="en-US" sz="2000" i="1" dirty="0" smtClean="0">
                <a:latin typeface="Candara" pitchFamily="34" charset="0"/>
              </a:rPr>
              <a:t>with a shallow anterior wall and a much deeper posterior wall.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16875" r="22070" b="18534"/>
          <a:stretch>
            <a:fillRect/>
          </a:stretch>
        </p:blipFill>
        <p:spPr bwMode="auto">
          <a:xfrm>
            <a:off x="4495800" y="3048000"/>
            <a:ext cx="4284160" cy="35052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" y="62642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flipH="1">
            <a:off x="-4648200" y="6492875"/>
            <a:ext cx="5791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981200" y="63404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21506" name="Picture 2" descr="http://teachmeanatomy.info/wp-content/uploads/Greater-and-Lesser-Pelvis-Divided-by-the-Pelvic-Br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4800"/>
            <a:ext cx="4876800" cy="253939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342902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The pelvic outlet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  </a:t>
            </a:r>
            <a:r>
              <a:rPr lang="en-US" sz="2000" i="1" dirty="0" smtClean="0">
                <a:latin typeface="Candara" pitchFamily="34" charset="0"/>
              </a:rPr>
              <a:t>is bounded posteriorly by </a:t>
            </a:r>
            <a:r>
              <a:rPr lang="en-US" sz="2000" b="1" i="1" dirty="0" smtClean="0">
                <a:latin typeface="Candara" pitchFamily="34" charset="0"/>
              </a:rPr>
              <a:t>the coccyx</a:t>
            </a:r>
            <a:r>
              <a:rPr lang="en-US" sz="2000" i="1" dirty="0" smtClean="0">
                <a:latin typeface="Candara" pitchFamily="34" charset="0"/>
              </a:rPr>
              <a:t>, laterally by the </a:t>
            </a:r>
            <a:r>
              <a:rPr lang="en-US" sz="2000" b="1" i="1" dirty="0" smtClean="0">
                <a:latin typeface="Candara" pitchFamily="34" charset="0"/>
              </a:rPr>
              <a:t>ischial tuberosities</a:t>
            </a:r>
            <a:r>
              <a:rPr lang="en-US" sz="2000" i="1" dirty="0" smtClean="0">
                <a:latin typeface="Candara" pitchFamily="34" charset="0"/>
              </a:rPr>
              <a:t>, and anteriorly by the </a:t>
            </a:r>
            <a:r>
              <a:rPr lang="en-US" sz="2000" b="1" i="1" dirty="0" smtClean="0">
                <a:latin typeface="Candara" pitchFamily="34" charset="0"/>
              </a:rPr>
              <a:t>pubic arch </a:t>
            </a:r>
            <a:r>
              <a:rPr lang="en-US" sz="2000" i="1" dirty="0" smtClean="0">
                <a:latin typeface="Candara" pitchFamily="34" charset="0"/>
              </a:rPr>
              <a:t>...</a:t>
            </a:r>
            <a:endParaRPr lang="en-US" sz="2000" i="1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142852"/>
            <a:ext cx="188526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Pelvis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2590800"/>
            <a:ext cx="3886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pelvic outlet has three wide notches. </a:t>
            </a:r>
          </a:p>
          <a:p>
            <a:pPr>
              <a:buFont typeface="Wingdings" pitchFamily="2" charset="2"/>
              <a:buChar char="Ø"/>
            </a:pPr>
            <a:r>
              <a:rPr lang="en-US" sz="2000" b="1" i="1" dirty="0" smtClean="0">
                <a:latin typeface="Candara" pitchFamily="34" charset="0"/>
              </a:rPr>
              <a:t>The pubic arch </a:t>
            </a:r>
            <a:r>
              <a:rPr lang="en-US" sz="2000" i="1" dirty="0" smtClean="0">
                <a:latin typeface="Candara" pitchFamily="34" charset="0"/>
              </a:rPr>
              <a:t>is </a:t>
            </a:r>
            <a:r>
              <a:rPr lang="en-US" sz="2000" b="1" i="1" u="sng" dirty="0" smtClean="0">
                <a:solidFill>
                  <a:srgbClr val="0033CC"/>
                </a:solidFill>
                <a:latin typeface="Candara" pitchFamily="34" charset="0"/>
              </a:rPr>
              <a:t>Anteriorly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, </a:t>
            </a:r>
            <a:r>
              <a:rPr lang="en-US" sz="2000" i="1" dirty="0" smtClean="0">
                <a:latin typeface="Candara" pitchFamily="34" charset="0"/>
              </a:rPr>
              <a:t>between the ischiopubic rami, and </a:t>
            </a:r>
            <a:r>
              <a:rPr lang="en-US" sz="2000" b="1" i="1" u="sng" dirty="0" smtClean="0">
                <a:solidFill>
                  <a:srgbClr val="0033CC"/>
                </a:solidFill>
                <a:latin typeface="Candara" pitchFamily="34" charset="0"/>
              </a:rPr>
              <a:t>laterally</a:t>
            </a:r>
            <a:r>
              <a:rPr lang="en-US" sz="2000" i="1" dirty="0" smtClean="0">
                <a:latin typeface="Candara" pitchFamily="34" charset="0"/>
              </a:rPr>
              <a:t> are the </a:t>
            </a:r>
            <a:r>
              <a:rPr lang="en-US" sz="2000" b="1" i="1" dirty="0" smtClean="0">
                <a:latin typeface="Candara" pitchFamily="34" charset="0"/>
              </a:rPr>
              <a:t>sciatic notches</a:t>
            </a:r>
            <a:r>
              <a:rPr lang="en-US" sz="2000" i="1" dirty="0" smtClean="0">
                <a:latin typeface="Candara" pitchFamily="34" charset="0"/>
              </a:rPr>
              <a:t>. </a:t>
            </a:r>
          </a:p>
          <a:p>
            <a:endParaRPr lang="en-US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i="1" dirty="0" smtClean="0">
                <a:latin typeface="Candara" pitchFamily="34" charset="0"/>
              </a:rPr>
              <a:t>The sciatic notches are divided by the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sacrotuberous</a:t>
            </a:r>
            <a:r>
              <a:rPr lang="en-US" sz="2000" i="1" dirty="0" smtClean="0">
                <a:latin typeface="Candara" pitchFamily="34" charset="0"/>
              </a:rPr>
              <a:t> and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sacrospinous</a:t>
            </a:r>
            <a:r>
              <a:rPr lang="en-US" sz="2000" i="1" dirty="0" smtClean="0">
                <a:latin typeface="Candara" pitchFamily="34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ligaments </a:t>
            </a:r>
            <a:r>
              <a:rPr lang="en-US" sz="2000" i="1" dirty="0" smtClean="0">
                <a:latin typeface="Candara" pitchFamily="34" charset="0"/>
              </a:rPr>
              <a:t> into the </a:t>
            </a:r>
            <a:r>
              <a:rPr lang="en-US" sz="2000" b="1" i="1" dirty="0" smtClean="0">
                <a:latin typeface="Candara" pitchFamily="34" charset="0"/>
              </a:rPr>
              <a:t>greater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latin typeface="Candara" pitchFamily="34" charset="0"/>
              </a:rPr>
              <a:t>lesser sciatic foramina</a:t>
            </a:r>
            <a:r>
              <a:rPr lang="en-US" sz="2000" i="1" dirty="0" smtClean="0">
                <a:latin typeface="Candara" pitchFamily="34" charset="0"/>
              </a:rPr>
              <a:t> </a:t>
            </a:r>
            <a:endParaRPr lang="ar-IQ" sz="2000" i="1" dirty="0">
              <a:latin typeface="Candar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000" r="23242" b="35312"/>
          <a:stretch>
            <a:fillRect/>
          </a:stretch>
        </p:blipFill>
        <p:spPr bwMode="auto">
          <a:xfrm>
            <a:off x="4214810" y="152400"/>
            <a:ext cx="4520812" cy="3071834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4570" t="16875" r="22070" b="18534"/>
          <a:stretch>
            <a:fillRect/>
          </a:stretch>
        </p:blipFill>
        <p:spPr bwMode="auto">
          <a:xfrm>
            <a:off x="4195730" y="3352800"/>
            <a:ext cx="4643470" cy="3448485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3810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40005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From </a:t>
            </a:r>
            <a:r>
              <a:rPr lang="en-US" sz="2000" b="1" i="1" dirty="0" smtClean="0">
                <a:latin typeface="Candara" pitchFamily="34" charset="0"/>
              </a:rPr>
              <a:t>an obstetric standpoint</a:t>
            </a:r>
            <a:r>
              <a:rPr lang="en-US" sz="2000" i="1" dirty="0" smtClean="0">
                <a:latin typeface="Candara" pitchFamily="34" charset="0"/>
              </a:rPr>
              <a:t>, because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the sacrotuberous ligaments </a:t>
            </a:r>
            <a:r>
              <a:rPr lang="en-US" sz="2000" i="1" dirty="0" smtClean="0">
                <a:latin typeface="Candara" pitchFamily="34" charset="0"/>
              </a:rPr>
              <a:t>are </a:t>
            </a:r>
            <a:r>
              <a:rPr lang="en-US" sz="2000" b="1" i="1" dirty="0" smtClean="0">
                <a:latin typeface="Candara" pitchFamily="34" charset="0"/>
              </a:rPr>
              <a:t>strong </a:t>
            </a:r>
            <a:r>
              <a:rPr lang="en-US" sz="2000" i="1" dirty="0" smtClean="0">
                <a:latin typeface="Candara" pitchFamily="34" charset="0"/>
              </a:rPr>
              <a:t>and relatively </a:t>
            </a:r>
            <a:r>
              <a:rPr lang="en-US" sz="2000" b="1" i="1" dirty="0" smtClean="0">
                <a:latin typeface="Candara" pitchFamily="34" charset="0"/>
              </a:rPr>
              <a:t>inflexible</a:t>
            </a:r>
            <a:r>
              <a:rPr lang="en-US" sz="2000" i="1" dirty="0" smtClean="0">
                <a:latin typeface="Candara" pitchFamily="34" charset="0"/>
              </a:rPr>
              <a:t>, they should be considered to form part of the perimeter of the pelvic outlet. </a:t>
            </a:r>
            <a:endParaRPr lang="ar-IQ" sz="2000" i="1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124424" y="449520"/>
            <a:ext cx="371477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Thus, </a:t>
            </a:r>
            <a:r>
              <a:rPr lang="en-US" sz="2000" b="1" i="1" dirty="0" smtClean="0">
                <a:latin typeface="Candara" pitchFamily="34" charset="0"/>
              </a:rPr>
              <a:t>the outlet is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diamond shaped,</a:t>
            </a:r>
            <a:r>
              <a:rPr lang="en-US" sz="2000" i="1" dirty="0" smtClean="0">
                <a:latin typeface="Candara" pitchFamily="34" charset="0"/>
              </a:rPr>
              <a:t> with the </a:t>
            </a:r>
            <a:r>
              <a:rPr lang="en-US" sz="2000" b="1" i="1" dirty="0" smtClean="0">
                <a:latin typeface="Candara" pitchFamily="34" charset="0"/>
              </a:rPr>
              <a:t>ischiopubic rami </a:t>
            </a:r>
            <a:r>
              <a:rPr lang="en-US" sz="2000" i="1" dirty="0" smtClean="0">
                <a:latin typeface="Candara" pitchFamily="34" charset="0"/>
              </a:rPr>
              <a:t>and the </a:t>
            </a:r>
            <a:r>
              <a:rPr lang="en-US" sz="2000" b="1" i="1" dirty="0" smtClean="0">
                <a:latin typeface="Candara" pitchFamily="34" charset="0"/>
              </a:rPr>
              <a:t>symphysis pubis </a:t>
            </a:r>
            <a:r>
              <a:rPr lang="en-US" sz="2000" i="1" dirty="0" smtClean="0">
                <a:latin typeface="Candara" pitchFamily="34" charset="0"/>
              </a:rPr>
              <a:t>forming the boundaries </a:t>
            </a: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in front </a:t>
            </a:r>
            <a:r>
              <a:rPr lang="en-US" sz="2000" i="1" dirty="0" smtClean="0">
                <a:latin typeface="Candara" pitchFamily="34" charset="0"/>
              </a:rPr>
              <a:t>and the </a:t>
            </a:r>
            <a:r>
              <a:rPr lang="en-US" sz="2000" b="1" i="1" dirty="0" smtClean="0">
                <a:latin typeface="Candara" pitchFamily="34" charset="0"/>
              </a:rPr>
              <a:t>sacrotuberous ligaments </a:t>
            </a:r>
            <a:r>
              <a:rPr lang="en-US" sz="2000" i="1" dirty="0" smtClean="0">
                <a:latin typeface="Candara" pitchFamily="34" charset="0"/>
              </a:rPr>
              <a:t>and the </a:t>
            </a:r>
            <a:r>
              <a:rPr lang="en-US" sz="2000" b="1" i="1" dirty="0" smtClean="0">
                <a:latin typeface="Candara" pitchFamily="34" charset="0"/>
              </a:rPr>
              <a:t>coccyx </a:t>
            </a:r>
            <a:r>
              <a:rPr lang="en-US" sz="2000" i="1" dirty="0" smtClean="0">
                <a:latin typeface="Candara" pitchFamily="34" charset="0"/>
              </a:rPr>
              <a:t>forming the boundaries </a:t>
            </a: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behind</a:t>
            </a:r>
            <a:endParaRPr lang="ar-IQ" sz="2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5940" y="101025"/>
            <a:ext cx="188526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Pelvis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9458" name="Picture 2" descr="https://s3.amazonaws.com/classconnection/36/flashcards/5544036/png/pelvic_outlet-14F5EDF7A4106E24C9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0" y="2845743"/>
            <a:ext cx="5924550" cy="3478857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72405"/>
            <a:ext cx="8686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Piriformis Muscle</a:t>
            </a:r>
          </a:p>
          <a:p>
            <a:pPr algn="l"/>
            <a:r>
              <a:rPr lang="en-US" sz="2000" dirty="0" smtClean="0">
                <a:latin typeface="Candara" pitchFamily="34" charset="0"/>
              </a:rPr>
              <a:t>Arises from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front of the lateral mass of the sacrum </a:t>
            </a:r>
            <a:r>
              <a:rPr lang="en-US" sz="2000" dirty="0" smtClean="0">
                <a:latin typeface="Candara" pitchFamily="34" charset="0"/>
              </a:rPr>
              <a:t>and leaves the pelvis to enter the gluteal  region by passing laterally through the </a:t>
            </a:r>
            <a:r>
              <a:rPr lang="en-US" sz="2000" b="1" dirty="0" smtClean="0">
                <a:latin typeface="Candara" pitchFamily="34" charset="0"/>
              </a:rPr>
              <a:t>greater sciatic foramen </a:t>
            </a:r>
            <a:r>
              <a:rPr lang="en-US" sz="2000" dirty="0" smtClean="0">
                <a:latin typeface="Candara" pitchFamily="34" charset="0"/>
              </a:rPr>
              <a:t>. It is inserted into the upper border of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greater trochanter of the femur</a:t>
            </a:r>
            <a:endParaRPr lang="en-US" sz="20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76200" y="76200"/>
            <a:ext cx="285752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Muscles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37187"/>
          <a:stretch>
            <a:fillRect/>
          </a:stretch>
        </p:blipFill>
        <p:spPr bwMode="auto">
          <a:xfrm>
            <a:off x="2667000" y="2128242"/>
            <a:ext cx="6090286" cy="420293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228600" y="2590800"/>
            <a:ext cx="2133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Action</a:t>
            </a:r>
            <a:r>
              <a:rPr lang="en-US" sz="2000" dirty="0" smtClean="0">
                <a:latin typeface="Candara" pitchFamily="34" charset="0"/>
              </a:rPr>
              <a:t>: It is a </a:t>
            </a:r>
            <a:r>
              <a:rPr lang="en-US" sz="2000" b="1" dirty="0" smtClean="0">
                <a:latin typeface="Candara" pitchFamily="34" charset="0"/>
              </a:rPr>
              <a:t>lateral rotator </a:t>
            </a:r>
            <a:r>
              <a:rPr lang="en-US" sz="2000" dirty="0" smtClean="0">
                <a:latin typeface="Candara" pitchFamily="34" charset="0"/>
              </a:rPr>
              <a:t>of the femur at the hip joint.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Nerve supply</a:t>
            </a:r>
            <a:r>
              <a:rPr lang="en-US" sz="2000" dirty="0" smtClean="0">
                <a:latin typeface="Candara" pitchFamily="34" charset="0"/>
              </a:rPr>
              <a:t>: It receives branches from the </a:t>
            </a:r>
            <a:r>
              <a:rPr lang="en-US" sz="2000" b="1" dirty="0" smtClean="0">
                <a:latin typeface="Candara" pitchFamily="34" charset="0"/>
              </a:rPr>
              <a:t>sacral plexus</a:t>
            </a:r>
            <a:r>
              <a:rPr lang="en-US" sz="2000" dirty="0" smtClean="0">
                <a:latin typeface="Candara" pitchFamily="34" charset="0"/>
              </a:rPr>
              <a:t>.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4280" y="76200"/>
            <a:ext cx="285752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Muscles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669429"/>
            <a:ext cx="8915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Obturator Internus Muscle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Arises from the pelvic surface of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obturator membrane </a:t>
            </a:r>
            <a:r>
              <a:rPr lang="en-US" sz="2000" i="1" dirty="0" smtClean="0">
                <a:latin typeface="Candara" pitchFamily="34" charset="0"/>
              </a:rPr>
              <a:t>and the adjoining part of the hip bone . The muscle fibers converge to a tendon, which leaves the pelvis through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the lesser sciatic foramen </a:t>
            </a:r>
            <a:r>
              <a:rPr lang="en-US" sz="2000" i="1" dirty="0" smtClean="0">
                <a:latin typeface="Candara" pitchFamily="34" charset="0"/>
              </a:rPr>
              <a:t>and is inserted into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greater trochanter of the femur.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9062" r="23242" b="12812"/>
          <a:stretch>
            <a:fillRect/>
          </a:stretch>
        </p:blipFill>
        <p:spPr bwMode="auto">
          <a:xfrm>
            <a:off x="3374922" y="2209800"/>
            <a:ext cx="5464278" cy="43434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628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477000" y="15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2971800"/>
            <a:ext cx="2895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Action:</a:t>
            </a:r>
            <a:r>
              <a:rPr lang="en-US" sz="2000" i="1" dirty="0" smtClean="0">
                <a:latin typeface="Candara" pitchFamily="34" charset="0"/>
              </a:rPr>
              <a:t> It </a:t>
            </a:r>
            <a:r>
              <a:rPr lang="en-US" sz="2000" b="1" i="1" dirty="0" smtClean="0">
                <a:latin typeface="Candara" pitchFamily="34" charset="0"/>
              </a:rPr>
              <a:t>laterally rotates</a:t>
            </a:r>
            <a:r>
              <a:rPr lang="en-US" sz="2000" i="1" dirty="0" smtClean="0">
                <a:latin typeface="Candara" pitchFamily="34" charset="0"/>
              </a:rPr>
              <a:t> the femur at the hip joint.</a:t>
            </a:r>
          </a:p>
          <a:p>
            <a:endParaRPr lang="en-US" sz="2000" i="1" dirty="0" smtClean="0">
              <a:latin typeface="Candara" pitchFamily="34" charset="0"/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Nerve supply: </a:t>
            </a:r>
            <a:r>
              <a:rPr lang="en-US" sz="2000" i="1" dirty="0" smtClean="0">
                <a:latin typeface="Candara" pitchFamily="34" charset="0"/>
              </a:rPr>
              <a:t>The </a:t>
            </a:r>
            <a:r>
              <a:rPr lang="en-US" sz="2000" b="1" i="1" dirty="0" smtClean="0">
                <a:latin typeface="Candara" pitchFamily="34" charset="0"/>
              </a:rPr>
              <a:t>nerve to the obturator internus</a:t>
            </a:r>
            <a:r>
              <a:rPr lang="en-US" sz="2000" i="1" dirty="0" smtClean="0">
                <a:latin typeface="Candara" pitchFamily="34" charset="0"/>
              </a:rPr>
              <a:t>, a branch from the </a:t>
            </a:r>
            <a:r>
              <a:rPr lang="en-US" sz="2000" b="1" i="1" dirty="0" smtClean="0">
                <a:latin typeface="Candara" pitchFamily="34" charset="0"/>
              </a:rPr>
              <a:t>sacral plexus</a:t>
            </a:r>
            <a:endParaRPr lang="en-US" sz="2000" b="1" i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900767"/>
            <a:ext cx="37147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33CC"/>
                </a:solidFill>
                <a:latin typeface="Candara" pitchFamily="34" charset="0"/>
              </a:rPr>
              <a:t>Hip Bone</a:t>
            </a:r>
          </a:p>
          <a:p>
            <a:pPr algn="l"/>
            <a:r>
              <a:rPr lang="en-US" sz="2000" dirty="0" smtClean="0">
                <a:latin typeface="Candara" pitchFamily="34" charset="0"/>
              </a:rPr>
              <a:t>In children, each hip bone consists of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ilium</a:t>
            </a:r>
            <a:r>
              <a:rPr lang="en-US" sz="2000" dirty="0" smtClean="0">
                <a:latin typeface="Candara" pitchFamily="34" charset="0"/>
              </a:rPr>
              <a:t>, which lies superiorly;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ischium</a:t>
            </a:r>
            <a:r>
              <a:rPr lang="en-US" sz="2000" dirty="0" smtClean="0">
                <a:latin typeface="Candara" pitchFamily="34" charset="0"/>
              </a:rPr>
              <a:t>, which lies posteriorly and inferiorly; and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pubis,</a:t>
            </a:r>
            <a:r>
              <a:rPr lang="en-US" sz="2000" dirty="0" smtClean="0">
                <a:latin typeface="Candara" pitchFamily="34" charset="0"/>
              </a:rPr>
              <a:t> which lies anteriorly and inferiorly . </a:t>
            </a:r>
          </a:p>
          <a:p>
            <a:pPr algn="l"/>
            <a:endParaRPr lang="en-US" sz="2000" dirty="0">
              <a:latin typeface="Candara" pitchFamily="34" charset="0"/>
            </a:endParaRPr>
          </a:p>
          <a:p>
            <a:pPr algn="l"/>
            <a:r>
              <a:rPr lang="en-US" sz="2000" dirty="0" smtClean="0">
                <a:latin typeface="Candara" pitchFamily="34" charset="0"/>
              </a:rPr>
              <a:t>The three separate bones are joined by cartilage at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the acetabulum. </a:t>
            </a:r>
            <a:endParaRPr lang="en-US" sz="20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99986" y="4851737"/>
            <a:ext cx="3786214" cy="101566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At puberty, </a:t>
            </a:r>
            <a:r>
              <a:rPr lang="en-US" sz="2000" i="1" dirty="0" smtClean="0">
                <a:latin typeface="Candara" pitchFamily="34" charset="0"/>
              </a:rPr>
              <a:t>these three bones </a:t>
            </a:r>
            <a:r>
              <a:rPr lang="en-US" sz="2000" b="1" i="1" dirty="0" smtClean="0">
                <a:latin typeface="Candara" pitchFamily="34" charset="0"/>
              </a:rPr>
              <a:t>fuse together </a:t>
            </a:r>
            <a:r>
              <a:rPr lang="en-US" sz="2000" i="1" dirty="0" smtClean="0">
                <a:latin typeface="Candara" pitchFamily="34" charset="0"/>
              </a:rPr>
              <a:t>to form one large, irregular bone. </a:t>
            </a:r>
            <a:endParaRPr lang="ar-IQ" sz="2000" b="1" i="1" dirty="0">
              <a:latin typeface="Candar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31445" b="25937"/>
          <a:stretch>
            <a:fillRect/>
          </a:stretch>
        </p:blipFill>
        <p:spPr bwMode="auto">
          <a:xfrm>
            <a:off x="4038600" y="4114800"/>
            <a:ext cx="3688586" cy="252931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مربع نص 5"/>
          <p:cNvSpPr txBox="1"/>
          <p:nvPr/>
        </p:nvSpPr>
        <p:spPr>
          <a:xfrm>
            <a:off x="161908" y="162580"/>
            <a:ext cx="23526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bones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19 April 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668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1524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teachmeanatomy.info/wp-content/uploads/Hip-Bone-of-a-5-year-old-Triradiate-Cartilage-Pres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3086"/>
            <a:ext cx="4362136" cy="347311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4280" y="76200"/>
            <a:ext cx="285752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Muscles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596205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Coccygeus Muscle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This small triangular muscle arises from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spine of the ischium </a:t>
            </a:r>
            <a:r>
              <a:rPr lang="en-US" sz="2000" i="1" dirty="0" smtClean="0">
                <a:latin typeface="Candara" pitchFamily="34" charset="0"/>
              </a:rPr>
              <a:t>and is inserted into the lower end of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sacrum </a:t>
            </a:r>
            <a:r>
              <a:rPr lang="en-US" sz="2000" i="1" dirty="0" smtClean="0">
                <a:latin typeface="Candara" pitchFamily="34" charset="0"/>
              </a:rPr>
              <a:t>and into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coccyx </a:t>
            </a:r>
            <a:r>
              <a:rPr lang="en-US" sz="2000" i="1" dirty="0" smtClean="0">
                <a:latin typeface="Candara" pitchFamily="34" charset="0"/>
              </a:rPr>
              <a:t>.</a:t>
            </a:r>
          </a:p>
          <a:p>
            <a:pPr algn="l"/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Action</a:t>
            </a:r>
            <a:r>
              <a:rPr lang="en-US" sz="2000" i="1" dirty="0" smtClean="0">
                <a:latin typeface="Candara" pitchFamily="34" charset="0"/>
              </a:rPr>
              <a:t>: The two muscles assist the levatores ani in </a:t>
            </a:r>
            <a:r>
              <a:rPr lang="en-US" sz="2000" b="1" i="1" dirty="0" smtClean="0">
                <a:latin typeface="Candara" pitchFamily="34" charset="0"/>
              </a:rPr>
              <a:t>supporting the pelvic viscera</a:t>
            </a:r>
            <a:r>
              <a:rPr lang="en-US" sz="2000" i="1" dirty="0" smtClean="0">
                <a:latin typeface="Candara" pitchFamily="34" charset="0"/>
              </a:rPr>
              <a:t>.</a:t>
            </a:r>
            <a:endParaRPr lang="en-US" sz="2000" i="1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" y="2038290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Nerve supply</a:t>
            </a:r>
            <a:r>
              <a:rPr lang="en-US" sz="2000" i="1" dirty="0" smtClean="0">
                <a:latin typeface="Candara" pitchFamily="34" charset="0"/>
              </a:rPr>
              <a:t>: A branch of the </a:t>
            </a:r>
            <a:r>
              <a:rPr lang="en-US" sz="2000" b="1" i="1" dirty="0" smtClean="0">
                <a:latin typeface="Candara" pitchFamily="34" charset="0"/>
              </a:rPr>
              <a:t>fourth and fifth sacral nerves</a:t>
            </a:r>
            <a:endParaRPr lang="en-US" sz="2000" b="1" i="1" dirty="0"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6171" b="17500"/>
          <a:stretch>
            <a:fillRect/>
          </a:stretch>
        </p:blipFill>
        <p:spPr bwMode="auto">
          <a:xfrm>
            <a:off x="5029200" y="2769791"/>
            <a:ext cx="3816192" cy="355480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9062" r="22461" b="25625"/>
          <a:stretch>
            <a:fillRect/>
          </a:stretch>
        </p:blipFill>
        <p:spPr bwMode="auto">
          <a:xfrm>
            <a:off x="228601" y="2555837"/>
            <a:ext cx="4495800" cy="376876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2400" y="76200"/>
            <a:ext cx="285752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Muscles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" y="607874"/>
            <a:ext cx="8929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Levator Ani Muscle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Is a wide thin sheet that has a </a:t>
            </a:r>
            <a:r>
              <a:rPr lang="en-US" sz="2000" b="1" i="1" dirty="0" smtClean="0">
                <a:latin typeface="Candara" pitchFamily="34" charset="0"/>
              </a:rPr>
              <a:t>linear origin </a:t>
            </a:r>
            <a:r>
              <a:rPr lang="en-US" sz="2000" i="1" dirty="0" smtClean="0">
                <a:latin typeface="Candara" pitchFamily="34" charset="0"/>
              </a:rPr>
              <a:t>from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back of the body of the pubis</a:t>
            </a:r>
            <a:r>
              <a:rPr lang="en-US" sz="2000" i="1" dirty="0" smtClean="0">
                <a:latin typeface="Candara" pitchFamily="34" charset="0"/>
              </a:rPr>
              <a:t>, a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tendinous arch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US" sz="2000" i="1" dirty="0" smtClean="0">
                <a:latin typeface="Candara" pitchFamily="34" charset="0"/>
              </a:rPr>
              <a:t>formed by a thickening of the fascia covering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obturator internus</a:t>
            </a:r>
            <a:r>
              <a:rPr lang="en-US" sz="2000" i="1" dirty="0" smtClean="0">
                <a:latin typeface="Candara" pitchFamily="34" charset="0"/>
              </a:rPr>
              <a:t>, 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spine of the ischium </a:t>
            </a:r>
            <a:r>
              <a:rPr lang="en-US" sz="2000" i="1" dirty="0" smtClean="0">
                <a:latin typeface="Candara" pitchFamily="34" charset="0"/>
              </a:rPr>
              <a:t>. From this extensive origin, groups of fibers sweep downward and medially to their insertion , as follows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9062" r="22461" b="25625"/>
          <a:stretch>
            <a:fillRect/>
          </a:stretch>
        </p:blipFill>
        <p:spPr bwMode="auto">
          <a:xfrm>
            <a:off x="214282" y="2362200"/>
            <a:ext cx="4431369" cy="385765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18750" r="26171" b="17500"/>
          <a:stretch>
            <a:fillRect/>
          </a:stretch>
        </p:blipFill>
        <p:spPr bwMode="auto">
          <a:xfrm>
            <a:off x="4786314" y="2362200"/>
            <a:ext cx="4143404" cy="385960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69429"/>
            <a:ext cx="87154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Anterior fibers</a:t>
            </a:r>
            <a:r>
              <a:rPr lang="en-US" sz="2400" i="1" dirty="0" smtClean="0">
                <a:latin typeface="Candara" pitchFamily="34" charset="0"/>
              </a:rPr>
              <a:t>:</a:t>
            </a:r>
            <a:r>
              <a:rPr lang="en-US" sz="2000" i="1" dirty="0" smtClean="0">
                <a:latin typeface="Candara" pitchFamily="34" charset="0"/>
              </a:rPr>
              <a:t>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levator prostatae </a:t>
            </a:r>
            <a:r>
              <a:rPr lang="en-US" sz="2000" i="1" dirty="0" smtClean="0">
                <a:latin typeface="Candara" pitchFamily="34" charset="0"/>
              </a:rPr>
              <a:t>or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sphincter vaginae </a:t>
            </a:r>
            <a:r>
              <a:rPr lang="en-US" sz="2000" i="1" dirty="0" smtClean="0">
                <a:latin typeface="Candara" pitchFamily="34" charset="0"/>
              </a:rPr>
              <a:t>form a sling around the </a:t>
            </a:r>
            <a:r>
              <a:rPr lang="en-US" sz="2000" b="1" i="1" dirty="0" smtClean="0">
                <a:latin typeface="Candara" pitchFamily="34" charset="0"/>
              </a:rPr>
              <a:t>prostate </a:t>
            </a:r>
            <a:r>
              <a:rPr lang="en-US" sz="2000" i="1" dirty="0" smtClean="0">
                <a:latin typeface="Candara" pitchFamily="34" charset="0"/>
              </a:rPr>
              <a:t>or </a:t>
            </a:r>
            <a:r>
              <a:rPr lang="en-US" sz="2000" b="1" i="1" dirty="0" smtClean="0">
                <a:latin typeface="Candara" pitchFamily="34" charset="0"/>
              </a:rPr>
              <a:t>vagina</a:t>
            </a:r>
            <a:r>
              <a:rPr lang="en-US" sz="2000" i="1" dirty="0" smtClean="0">
                <a:latin typeface="Candara" pitchFamily="34" charset="0"/>
              </a:rPr>
              <a:t> and are inserted into a </a:t>
            </a:r>
            <a:r>
              <a:rPr lang="en-US" sz="2000" b="1" i="1" dirty="0" smtClean="0">
                <a:latin typeface="Candara" pitchFamily="34" charset="0"/>
              </a:rPr>
              <a:t>mass of fibrous tissue</a:t>
            </a:r>
            <a:r>
              <a:rPr lang="en-US" sz="2000" i="1" dirty="0" smtClean="0">
                <a:latin typeface="Candara" pitchFamily="34" charset="0"/>
              </a:rPr>
              <a:t>, called the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perineal body</a:t>
            </a:r>
            <a:r>
              <a:rPr lang="en-US" sz="2000" i="1" dirty="0" smtClean="0">
                <a:latin typeface="Candara" pitchFamily="34" charset="0"/>
              </a:rPr>
              <a:t>, in front of </a:t>
            </a:r>
            <a:r>
              <a:rPr lang="en-US" sz="2000" b="1" i="1" dirty="0" smtClean="0">
                <a:latin typeface="Candara" pitchFamily="34" charset="0"/>
              </a:rPr>
              <a:t>the anal canal</a:t>
            </a:r>
            <a:r>
              <a:rPr lang="en-US" sz="2000" i="1" dirty="0" smtClean="0">
                <a:latin typeface="Candara" pitchFamily="34" charset="0"/>
              </a:rPr>
              <a:t>.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i="1" dirty="0" smtClean="0">
                <a:latin typeface="Candara" pitchFamily="34" charset="0"/>
              </a:rPr>
              <a:t>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The levator prostatae </a:t>
            </a:r>
            <a:r>
              <a:rPr lang="en-US" sz="2000" i="1" dirty="0" smtClean="0">
                <a:latin typeface="Candara" pitchFamily="34" charset="0"/>
              </a:rPr>
              <a:t>support the prostate and stabilize the perineal body</a:t>
            </a:r>
          </a:p>
          <a:p>
            <a:pPr algn="l">
              <a:buFont typeface="Wingdings" pitchFamily="2" charset="2"/>
              <a:buChar char="ü"/>
            </a:pP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The sphincter vaginae </a:t>
            </a:r>
            <a:r>
              <a:rPr lang="en-US" sz="2000" i="1" dirty="0" smtClean="0">
                <a:latin typeface="Candara" pitchFamily="34" charset="0"/>
              </a:rPr>
              <a:t>constrict the vagina and stabilize the perineal body</a:t>
            </a:r>
            <a:endParaRPr lang="ar-IQ" sz="2000" i="1" dirty="0">
              <a:latin typeface="Candara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14280" y="76200"/>
            <a:ext cx="2400320" cy="523220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Pelvic Muscles</a:t>
            </a:r>
            <a:endParaRPr lang="ar-IQ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6171" b="17500"/>
          <a:stretch>
            <a:fillRect/>
          </a:stretch>
        </p:blipFill>
        <p:spPr bwMode="auto">
          <a:xfrm>
            <a:off x="2136575" y="2514600"/>
            <a:ext cx="5864425" cy="41148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19 April 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2400" y="76200"/>
            <a:ext cx="285752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Muscles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480" y="685800"/>
            <a:ext cx="8724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Intermediate fibers: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puborectalis</a:t>
            </a:r>
            <a:r>
              <a:rPr lang="en-US" sz="2000" i="1" dirty="0" smtClean="0">
                <a:latin typeface="Candara" pitchFamily="34" charset="0"/>
              </a:rPr>
              <a:t> forms a sling around the junction of </a:t>
            </a:r>
            <a:r>
              <a:rPr lang="en-US" sz="2000" b="1" i="1" dirty="0" smtClean="0">
                <a:latin typeface="Candara" pitchFamily="34" charset="0"/>
              </a:rPr>
              <a:t>the rectum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latin typeface="Candara" pitchFamily="34" charset="0"/>
              </a:rPr>
              <a:t>anal canal</a:t>
            </a:r>
            <a:r>
              <a:rPr lang="en-US" sz="2000" i="1" dirty="0" smtClean="0">
                <a:latin typeface="Candara" pitchFamily="34" charset="0"/>
              </a:rPr>
              <a:t>. </a:t>
            </a:r>
          </a:p>
          <a:p>
            <a:pPr algn="l"/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pubococcygeus </a:t>
            </a:r>
            <a:r>
              <a:rPr lang="en-US" sz="2000" i="1" dirty="0" smtClean="0">
                <a:latin typeface="Candara" pitchFamily="34" charset="0"/>
              </a:rPr>
              <a:t>passes posteriorly to be inserted into a </a:t>
            </a:r>
            <a:r>
              <a:rPr lang="en-US" sz="2000" b="1" i="1" dirty="0" smtClean="0">
                <a:latin typeface="Candara" pitchFamily="34" charset="0"/>
              </a:rPr>
              <a:t>small fibrous mass</a:t>
            </a:r>
            <a:r>
              <a:rPr lang="en-US" sz="2000" i="1" dirty="0" smtClean="0">
                <a:latin typeface="Candara" pitchFamily="34" charset="0"/>
              </a:rPr>
              <a:t>, called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the anococcygeal body</a:t>
            </a:r>
            <a:r>
              <a:rPr lang="en-US" sz="2000" i="1" dirty="0" smtClean="0">
                <a:latin typeface="Candara" pitchFamily="34" charset="0"/>
              </a:rPr>
              <a:t>, between the tip of the </a:t>
            </a:r>
            <a:r>
              <a:rPr lang="en-US" sz="2000" b="1" i="1" dirty="0" smtClean="0">
                <a:latin typeface="Candara" pitchFamily="34" charset="0"/>
              </a:rPr>
              <a:t>coccyx </a:t>
            </a:r>
            <a:r>
              <a:rPr lang="en-US" sz="2000" i="1" dirty="0" smtClean="0">
                <a:latin typeface="Candara" pitchFamily="34" charset="0"/>
              </a:rPr>
              <a:t>and the </a:t>
            </a:r>
            <a:r>
              <a:rPr lang="en-US" sz="2000" b="1" i="1" dirty="0" smtClean="0">
                <a:latin typeface="Candara" pitchFamily="34" charset="0"/>
              </a:rPr>
              <a:t>anal canal</a:t>
            </a:r>
            <a:endParaRPr lang="ar-IQ" sz="2000" b="1" i="1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2278559"/>
            <a:ext cx="87154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Posterior fibers: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iliococcygeus </a:t>
            </a:r>
            <a:r>
              <a:rPr lang="en-US" sz="2000" i="1" dirty="0" smtClean="0">
                <a:latin typeface="Candara" pitchFamily="34" charset="0"/>
              </a:rPr>
              <a:t>is inserted into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the anococcygeal body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the coccyx</a:t>
            </a:r>
            <a:r>
              <a:rPr lang="en-US" sz="2000" i="1" dirty="0" smtClean="0">
                <a:latin typeface="Candara" pitchFamily="34" charset="0"/>
              </a:rPr>
              <a:t>.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6171" b="17500"/>
          <a:stretch>
            <a:fillRect/>
          </a:stretch>
        </p:blipFill>
        <p:spPr bwMode="auto">
          <a:xfrm>
            <a:off x="2590784" y="2786058"/>
            <a:ext cx="4267216" cy="397494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9400" y="15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6200" y="76200"/>
            <a:ext cx="2857520" cy="5847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Pelvic Muscles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666452"/>
            <a:ext cx="8763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Action</a:t>
            </a:r>
            <a:r>
              <a:rPr lang="en-US" sz="2400" i="1" dirty="0" smtClean="0">
                <a:latin typeface="Candara" pitchFamily="34" charset="0"/>
              </a:rPr>
              <a:t>:</a:t>
            </a:r>
            <a:r>
              <a:rPr lang="en-US" sz="2000" i="1" dirty="0" smtClean="0">
                <a:latin typeface="Candara" pitchFamily="34" charset="0"/>
              </a:rPr>
              <a:t> The levatores ani muscles of the two sides form an efficient muscular sling </a:t>
            </a:r>
            <a:r>
              <a:rPr lang="en-US" sz="2000" i="1" dirty="0" smtClean="0">
                <a:solidFill>
                  <a:srgbClr val="0033CC"/>
                </a:solidFill>
                <a:latin typeface="Candara" pitchFamily="34" charset="0"/>
              </a:rPr>
              <a:t>that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supports and maintains the pelvic viscera in position</a:t>
            </a:r>
            <a:r>
              <a:rPr lang="en-US" sz="2000" i="1" dirty="0" smtClean="0">
                <a:solidFill>
                  <a:srgbClr val="0033CC"/>
                </a:solidFill>
                <a:latin typeface="Candara" pitchFamily="34" charset="0"/>
              </a:rPr>
              <a:t>.</a:t>
            </a:r>
            <a:r>
              <a:rPr lang="en-US" sz="2000" i="1" dirty="0" smtClean="0">
                <a:latin typeface="Candara" pitchFamily="34" charset="0"/>
              </a:rPr>
              <a:t> They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resist the rise in intrapelvic pressure </a:t>
            </a:r>
            <a:r>
              <a:rPr lang="en-US" sz="2000" i="1" dirty="0" smtClean="0">
                <a:latin typeface="Candara" pitchFamily="34" charset="0"/>
              </a:rPr>
              <a:t>during the straining and expulsive efforts of the abdominal muscles (as occurs in coughing). They also have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an important sphincter action on the anorectal junction</a:t>
            </a:r>
            <a:r>
              <a:rPr lang="en-US" sz="2000" b="1" i="1" dirty="0" smtClean="0">
                <a:latin typeface="Candara" pitchFamily="34" charset="0"/>
              </a:rPr>
              <a:t>, </a:t>
            </a:r>
            <a:r>
              <a:rPr lang="en-US" sz="2000" i="1" dirty="0" smtClean="0">
                <a:latin typeface="Candara" pitchFamily="34" charset="0"/>
              </a:rPr>
              <a:t>and in the female they serve also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as a sphincter of the vagina.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6200" y="3581400"/>
            <a:ext cx="388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Nerve supply</a:t>
            </a:r>
            <a:r>
              <a:rPr lang="en-US" sz="2000" i="1" dirty="0" smtClean="0">
                <a:latin typeface="Candara" pitchFamily="34" charset="0"/>
              </a:rPr>
              <a:t>: The perineal branch of </a:t>
            </a:r>
            <a:r>
              <a:rPr lang="en-US" sz="2000" b="1" i="1" dirty="0" smtClean="0">
                <a:latin typeface="Candara" pitchFamily="34" charset="0"/>
              </a:rPr>
              <a:t>the fourth sacral nerve </a:t>
            </a:r>
            <a:r>
              <a:rPr lang="en-US" sz="2000" i="1" dirty="0" smtClean="0">
                <a:latin typeface="Candara" pitchFamily="34" charset="0"/>
              </a:rPr>
              <a:t>and from the perineal branch of </a:t>
            </a:r>
            <a:r>
              <a:rPr lang="en-US" sz="2000" b="1" i="1" dirty="0" smtClean="0">
                <a:latin typeface="Candara" pitchFamily="34" charset="0"/>
              </a:rPr>
              <a:t>the pudendal nerve</a:t>
            </a:r>
            <a:endParaRPr lang="en-US" sz="2000" b="1" i="1" dirty="0"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0312" r="25000" b="31562"/>
          <a:stretch>
            <a:fillRect/>
          </a:stretch>
        </p:blipFill>
        <p:spPr bwMode="auto">
          <a:xfrm>
            <a:off x="3962400" y="2819400"/>
            <a:ext cx="4977554" cy="38100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Monday 19 April  2021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19200" y="65690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24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76200" y="6172200"/>
            <a:ext cx="2895600" cy="320675"/>
          </a:xfrm>
        </p:spPr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Dr. Aiman Al Maathidy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714356"/>
            <a:ext cx="84296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pelvis has anterior, posterior, and lateral walls and an inferior wall or floor.</a:t>
            </a:r>
          </a:p>
          <a:p>
            <a:pPr algn="l">
              <a:buFont typeface="Wingdings" pitchFamily="2" charset="2"/>
              <a:buChar char="q"/>
            </a:pP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Anterior Pelvic Wall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The anterior pelvic wall is the shallowest wall and is formed by the bodies of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pubic bones</a:t>
            </a:r>
            <a:r>
              <a:rPr lang="en-US" sz="2000" i="1" dirty="0" smtClean="0">
                <a:latin typeface="Candara" pitchFamily="34" charset="0"/>
              </a:rPr>
              <a:t>,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pubic rami</a:t>
            </a:r>
            <a:r>
              <a:rPr lang="en-US" sz="2000" i="1" dirty="0" smtClean="0">
                <a:latin typeface="Candara" pitchFamily="34" charset="0"/>
              </a:rPr>
              <a:t>, 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symphysis pubis</a:t>
            </a:r>
            <a:endParaRPr lang="en-US" sz="2000" i="1" dirty="0" smtClean="0">
              <a:latin typeface="Candara" pitchFamily="34" charset="0"/>
            </a:endParaRPr>
          </a:p>
          <a:p>
            <a:pPr algn="l"/>
            <a:endParaRPr lang="en-US" sz="2000" i="1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497084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Structure of the Pelvic Walls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9062" r="26757" b="30625"/>
          <a:stretch>
            <a:fillRect/>
          </a:stretch>
        </p:blipFill>
        <p:spPr bwMode="auto">
          <a:xfrm>
            <a:off x="304800" y="2667000"/>
            <a:ext cx="4357718" cy="285752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31055" t="9375" r="36132" b="29687"/>
          <a:stretch>
            <a:fillRect/>
          </a:stretch>
        </p:blipFill>
        <p:spPr bwMode="auto">
          <a:xfrm>
            <a:off x="4929190" y="2286000"/>
            <a:ext cx="3714776" cy="381427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8215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Posterior Pelvic Wall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The posterior pelvic wall </a:t>
            </a:r>
            <a:r>
              <a:rPr lang="en-US" sz="2000" b="1" i="1" dirty="0" smtClean="0">
                <a:latin typeface="Candara" pitchFamily="34" charset="0"/>
              </a:rPr>
              <a:t>is extensive </a:t>
            </a:r>
            <a:r>
              <a:rPr lang="en-US" sz="2000" i="1" dirty="0" smtClean="0">
                <a:latin typeface="Candara" pitchFamily="34" charset="0"/>
              </a:rPr>
              <a:t>and is formed by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sacrum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coccyx</a:t>
            </a:r>
            <a:r>
              <a:rPr lang="en-US" sz="2000" i="1" dirty="0" smtClean="0">
                <a:latin typeface="Candara" pitchFamily="34" charset="0"/>
              </a:rPr>
              <a:t>  and by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piriformis muscles  </a:t>
            </a:r>
            <a:r>
              <a:rPr lang="en-US" sz="2000" i="1" dirty="0" smtClean="0">
                <a:latin typeface="Candara" pitchFamily="34" charset="0"/>
              </a:rPr>
              <a:t>and their covering of </a:t>
            </a:r>
            <a:r>
              <a:rPr lang="en-US" sz="2000" b="1" i="1" dirty="0" smtClean="0">
                <a:latin typeface="Candara" pitchFamily="34" charset="0"/>
              </a:rPr>
              <a:t>parietal pelvic fascia</a:t>
            </a:r>
            <a:endParaRPr lang="ar-IQ" sz="2000" b="1" i="1" dirty="0"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37187"/>
          <a:stretch>
            <a:fillRect/>
          </a:stretch>
        </p:blipFill>
        <p:spPr bwMode="auto">
          <a:xfrm>
            <a:off x="4387218" y="2133600"/>
            <a:ext cx="4604382" cy="317750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34688" r="27343" b="12610"/>
          <a:stretch>
            <a:fillRect/>
          </a:stretch>
        </p:blipFill>
        <p:spPr bwMode="auto">
          <a:xfrm>
            <a:off x="119034" y="2133600"/>
            <a:ext cx="4071966" cy="327606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76200" y="76200"/>
            <a:ext cx="497084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Structure of the Pelvic Walls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75382"/>
            <a:ext cx="8143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The lateral pelvic wall </a:t>
            </a:r>
            <a:r>
              <a:rPr lang="en-US" sz="2000" i="1" dirty="0" smtClean="0">
                <a:latin typeface="Candara" pitchFamily="34" charset="0"/>
              </a:rPr>
              <a:t>is formed by part of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hip bone </a:t>
            </a:r>
            <a:r>
              <a:rPr lang="en-US" sz="2000" i="1" dirty="0" smtClean="0">
                <a:latin typeface="Candara" pitchFamily="34" charset="0"/>
              </a:rPr>
              <a:t>below the </a:t>
            </a:r>
            <a:r>
              <a:rPr lang="en-US" sz="2000" b="1" i="1" dirty="0" smtClean="0">
                <a:latin typeface="Candara" pitchFamily="34" charset="0"/>
              </a:rPr>
              <a:t>pelvic inlet</a:t>
            </a:r>
            <a:r>
              <a:rPr lang="en-US" sz="2000" i="1" dirty="0" smtClean="0">
                <a:latin typeface="Candara" pitchFamily="34" charset="0"/>
              </a:rPr>
              <a:t>,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obturator membrane</a:t>
            </a:r>
            <a:r>
              <a:rPr lang="en-US" sz="2000" i="1" dirty="0" smtClean="0">
                <a:latin typeface="Candara" pitchFamily="34" charset="0"/>
              </a:rPr>
              <a:t>,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sacrotuberous </a:t>
            </a:r>
            <a:r>
              <a:rPr lang="en-US" sz="2000" b="1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sacrospinous ligaments</a:t>
            </a:r>
            <a:r>
              <a:rPr lang="en-US" sz="2000" i="1" dirty="0" smtClean="0">
                <a:latin typeface="Candara" pitchFamily="34" charset="0"/>
              </a:rPr>
              <a:t>, 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obturator internus </a:t>
            </a:r>
            <a:r>
              <a:rPr lang="en-US" sz="2000" i="1" dirty="0" smtClean="0">
                <a:latin typeface="Candara" pitchFamily="34" charset="0"/>
              </a:rPr>
              <a:t>muscle 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its covering fascia</a:t>
            </a:r>
            <a:endParaRPr lang="en-US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9062" r="23242" b="12812"/>
          <a:stretch>
            <a:fillRect/>
          </a:stretch>
        </p:blipFill>
        <p:spPr bwMode="auto">
          <a:xfrm>
            <a:off x="2067963" y="1905000"/>
            <a:ext cx="5933037" cy="471600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6096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مستطيل 2"/>
          <p:cNvSpPr/>
          <p:nvPr/>
        </p:nvSpPr>
        <p:spPr>
          <a:xfrm>
            <a:off x="76200" y="76200"/>
            <a:ext cx="497084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Structure of the Pelvic Walls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09600"/>
            <a:ext cx="8763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Obturator Membrane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is a </a:t>
            </a:r>
            <a:r>
              <a:rPr lang="en-US" sz="2000" b="1" i="1" dirty="0" smtClean="0">
                <a:latin typeface="Candara" pitchFamily="34" charset="0"/>
              </a:rPr>
              <a:t>fibrous sheet </a:t>
            </a:r>
            <a:r>
              <a:rPr lang="en-US" sz="2000" i="1" dirty="0" smtClean="0">
                <a:latin typeface="Candara" pitchFamily="34" charset="0"/>
              </a:rPr>
              <a:t>that almost completely closes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the obturator foramen</a:t>
            </a:r>
            <a:r>
              <a:rPr lang="en-US" sz="2000" i="1" dirty="0" smtClean="0">
                <a:latin typeface="Candara" pitchFamily="34" charset="0"/>
              </a:rPr>
              <a:t>, leaving a small gap</a:t>
            </a:r>
            <a:r>
              <a:rPr lang="en-US" sz="2000" b="1" i="1" dirty="0" smtClean="0">
                <a:latin typeface="Candara" pitchFamily="34" charset="0"/>
              </a:rPr>
              <a:t>,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obturator canal</a:t>
            </a:r>
            <a:r>
              <a:rPr lang="en-US" sz="2000" i="1" dirty="0" smtClean="0">
                <a:latin typeface="Candara" pitchFamily="34" charset="0"/>
              </a:rPr>
              <a:t>, for the passage of </a:t>
            </a:r>
            <a:r>
              <a:rPr lang="en-US" sz="2000" b="1" i="1" dirty="0" smtClean="0">
                <a:latin typeface="Candara" pitchFamily="34" charset="0"/>
              </a:rPr>
              <a:t>the obturator nerve and vessels </a:t>
            </a:r>
            <a:r>
              <a:rPr lang="en-US" sz="2000" i="1" dirty="0" smtClean="0">
                <a:latin typeface="Candara" pitchFamily="34" charset="0"/>
              </a:rPr>
              <a:t>as they leave the pelvis to enter the thigh .</a:t>
            </a:r>
          </a:p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Sacrotuberous Ligament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is strong and extends from the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lateral part of the sacrum and coccyx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</a:t>
            </a:r>
            <a:r>
              <a:rPr lang="en-US" sz="2000" i="1" dirty="0" smtClean="0">
                <a:latin typeface="Candara" pitchFamily="34" charset="0"/>
              </a:rPr>
              <a:t>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posterior inferior iliac spine </a:t>
            </a:r>
            <a:r>
              <a:rPr lang="en-US" sz="2000" i="1" dirty="0" smtClean="0">
                <a:latin typeface="Candara" pitchFamily="34" charset="0"/>
              </a:rPr>
              <a:t>to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ischial tuberosity </a:t>
            </a:r>
            <a:r>
              <a:rPr lang="en-US" sz="2000" i="1" dirty="0" smtClean="0">
                <a:latin typeface="Candara" pitchFamily="34" charset="0"/>
              </a:rPr>
              <a:t>.</a:t>
            </a:r>
            <a:endParaRPr lang="en-US" sz="2000" i="1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2893100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Lateral Pelvic Wall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1250" r="22070" b="27812"/>
          <a:stretch>
            <a:fillRect/>
          </a:stretch>
        </p:blipFill>
        <p:spPr bwMode="auto">
          <a:xfrm>
            <a:off x="4557682" y="3048000"/>
            <a:ext cx="4357718" cy="354064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33984" t="19687" r="22070" b="16562"/>
          <a:stretch>
            <a:fillRect/>
          </a:stretch>
        </p:blipFill>
        <p:spPr bwMode="auto">
          <a:xfrm>
            <a:off x="228600" y="3048000"/>
            <a:ext cx="4104533" cy="372144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2390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96000" y="320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971800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Lateral Pelvic Wall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685800"/>
            <a:ext cx="41434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Sacrospinous Ligament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is strong and triangle shaped. </a:t>
            </a: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/>
            <a:r>
              <a:rPr lang="en-US" sz="2000" i="1" dirty="0" smtClean="0">
                <a:latin typeface="Candara" pitchFamily="34" charset="0"/>
              </a:rPr>
              <a:t>It is attached by its base </a:t>
            </a:r>
            <a:r>
              <a:rPr lang="en-US" sz="2000" b="1" i="1" dirty="0" smtClean="0">
                <a:latin typeface="Candara" pitchFamily="34" charset="0"/>
              </a:rPr>
              <a:t>to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lateral part of the sacrum</a:t>
            </a:r>
            <a:r>
              <a:rPr lang="en-US" sz="2000" b="1" i="1" dirty="0" smtClean="0">
                <a:latin typeface="Candara" pitchFamily="34" charset="0"/>
              </a:rPr>
              <a:t>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coccyx </a:t>
            </a:r>
            <a:r>
              <a:rPr lang="en-US" sz="2000" i="1" dirty="0" smtClean="0">
                <a:latin typeface="Candara" pitchFamily="34" charset="0"/>
              </a:rPr>
              <a:t>and by its apex to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spine of the ischium </a:t>
            </a:r>
            <a:endParaRPr lang="en-US" sz="2000" i="1" dirty="0" smtClean="0">
              <a:latin typeface="Candara" pitchFamily="34" charset="0"/>
            </a:endParaRP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The sacrotuberous and sacrospinous ligaments </a:t>
            </a:r>
            <a:r>
              <a:rPr lang="en-US" sz="2000" b="1" i="1" u="sng" dirty="0" smtClean="0">
                <a:latin typeface="Candara" pitchFamily="34" charset="0"/>
              </a:rPr>
              <a:t>prevent the lower end of the sacrum and the coccyx from being rotated upward at the sacroiliac joint by the weight of the body </a:t>
            </a:r>
            <a:r>
              <a:rPr lang="en-US" sz="2000" i="1" dirty="0" smtClean="0">
                <a:latin typeface="Candara" pitchFamily="34" charset="0"/>
              </a:rPr>
              <a:t> </a:t>
            </a:r>
          </a:p>
          <a:p>
            <a:pPr algn="l">
              <a:buFont typeface="Wingdings" pitchFamily="2" charset="2"/>
              <a:buChar char="v"/>
            </a:pPr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The two ligaments also convert the greater and lesser sciatic notches into foramina,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greater</a:t>
            </a:r>
            <a:r>
              <a:rPr lang="en-US" sz="2000" i="1" dirty="0" smtClean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lesser sciatic foramina</a:t>
            </a:r>
            <a:endParaRPr lang="en-US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37187"/>
          <a:stretch>
            <a:fillRect/>
          </a:stretch>
        </p:blipFill>
        <p:spPr bwMode="auto">
          <a:xfrm>
            <a:off x="5357818" y="4876800"/>
            <a:ext cx="2746994" cy="189571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4570" t="8437" r="19140" b="10000"/>
          <a:stretch>
            <a:fillRect/>
          </a:stretch>
        </p:blipFill>
        <p:spPr bwMode="auto">
          <a:xfrm>
            <a:off x="4813694" y="152400"/>
            <a:ext cx="4177906" cy="460096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307842"/>
            <a:ext cx="4038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000" dirty="0" smtClean="0"/>
              <a:t>On the outer surface of the hip bone is a deep depression, </a:t>
            </a:r>
            <a:r>
              <a:rPr lang="en-US" sz="2000" b="1" dirty="0" smtClean="0">
                <a:solidFill>
                  <a:srgbClr val="0033CC"/>
                </a:solidFill>
              </a:rPr>
              <a:t>the acetabulum,</a:t>
            </a:r>
            <a:r>
              <a:rPr lang="en-US" sz="2000" dirty="0" smtClean="0"/>
              <a:t> which articulates with the hemispherical head of the femur </a:t>
            </a:r>
          </a:p>
          <a:p>
            <a:pPr algn="l"/>
            <a:endParaRPr lang="en-US" sz="2000" dirty="0" smtClean="0"/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/>
              <a:t> Behind the acetabulum is a large notch, </a:t>
            </a:r>
            <a:r>
              <a:rPr lang="en-US" sz="2000" b="1" dirty="0" smtClean="0">
                <a:solidFill>
                  <a:srgbClr val="0033CC"/>
                </a:solidFill>
              </a:rPr>
              <a:t>the greater sciatic notch</a:t>
            </a:r>
            <a:r>
              <a:rPr lang="en-US" sz="2000" dirty="0" smtClean="0"/>
              <a:t>, which is separated from </a:t>
            </a:r>
            <a:r>
              <a:rPr lang="en-US" sz="2000" b="1" dirty="0" smtClean="0">
                <a:solidFill>
                  <a:srgbClr val="0033CC"/>
                </a:solidFill>
              </a:rPr>
              <a:t>the lesser sciatic notch </a:t>
            </a:r>
            <a:r>
              <a:rPr lang="en-US" sz="2000" dirty="0" smtClean="0"/>
              <a:t>by </a:t>
            </a:r>
            <a:r>
              <a:rPr lang="en-US" sz="2000" b="1" dirty="0" smtClean="0">
                <a:solidFill>
                  <a:srgbClr val="FF0000"/>
                </a:solidFill>
              </a:rPr>
              <a:t>the spine of the ischium. 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/>
              <a:t>The sciatic notches are converted into </a:t>
            </a:r>
            <a:r>
              <a:rPr lang="en-US" sz="2000" b="1" dirty="0" smtClean="0">
                <a:solidFill>
                  <a:srgbClr val="7030A0"/>
                </a:solidFill>
              </a:rPr>
              <a:t>the greater and lesser sciatic foramina</a:t>
            </a:r>
            <a:r>
              <a:rPr lang="en-US" sz="2000" dirty="0" smtClean="0"/>
              <a:t> by the presence of </a:t>
            </a:r>
            <a:r>
              <a:rPr lang="en-US" sz="2000" b="1" dirty="0" smtClean="0">
                <a:solidFill>
                  <a:srgbClr val="0033CC"/>
                </a:solidFill>
              </a:rPr>
              <a:t>the sacrotuberous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0033CC"/>
                </a:solidFill>
              </a:rPr>
              <a:t>sacrospinous ligaments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endParaRPr lang="ar-IQ" sz="2000" dirty="0">
              <a:solidFill>
                <a:srgbClr val="0033CC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28600" y="772180"/>
            <a:ext cx="154080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Hip Bone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16875" r="22070" b="18534"/>
          <a:stretch>
            <a:fillRect/>
          </a:stretch>
        </p:blipFill>
        <p:spPr bwMode="auto">
          <a:xfrm>
            <a:off x="4419600" y="3545529"/>
            <a:ext cx="4357718" cy="323627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مربع نص 5"/>
          <p:cNvSpPr txBox="1"/>
          <p:nvPr/>
        </p:nvSpPr>
        <p:spPr>
          <a:xfrm>
            <a:off x="152400" y="76200"/>
            <a:ext cx="24288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bones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416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19 April 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43000" y="65690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228600" y="62642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age result for lesser sciatic notch | No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9647"/>
            <a:ext cx="4419600" cy="33181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52400"/>
            <a:ext cx="8229600" cy="1138773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Inferior Pelvic Wall, or Pelvic Floor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The floor of the pelvis supports the pelvic viscera and is formed by the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pelvic diaphragm</a:t>
            </a:r>
            <a:endParaRPr lang="en-US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9062" r="22461" b="25625"/>
          <a:stretch>
            <a:fillRect/>
          </a:stretch>
        </p:blipFill>
        <p:spPr bwMode="auto">
          <a:xfrm>
            <a:off x="4809401" y="2667000"/>
            <a:ext cx="4258399" cy="3569753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52400" y="1295400"/>
            <a:ext cx="883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 smtClean="0">
                <a:solidFill>
                  <a:srgbClr val="0033CC"/>
                </a:solidFill>
                <a:latin typeface="Candara" pitchFamily="34" charset="0"/>
              </a:rPr>
              <a:t>The pelvic diaphragm </a:t>
            </a:r>
            <a:r>
              <a:rPr lang="en-US" sz="2000" i="1" dirty="0" smtClean="0">
                <a:latin typeface="Candara" pitchFamily="34" charset="0"/>
              </a:rPr>
              <a:t>is formed by the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important levatores ani muscles </a:t>
            </a:r>
            <a:r>
              <a:rPr lang="en-US" sz="2000" i="1" dirty="0" smtClean="0">
                <a:latin typeface="Candara" pitchFamily="34" charset="0"/>
              </a:rPr>
              <a:t>and the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small coccygeus muscles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their covering fasciae  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It is incomplete anteriorly to allow passage of </a:t>
            </a:r>
            <a:r>
              <a:rPr lang="en-US" sz="2000" b="1" i="1" dirty="0" smtClean="0">
                <a:latin typeface="Candara" pitchFamily="34" charset="0"/>
              </a:rPr>
              <a:t>the urethra </a:t>
            </a:r>
            <a:r>
              <a:rPr lang="en-US" sz="2000" i="1" dirty="0" smtClean="0">
                <a:latin typeface="Candara" pitchFamily="34" charset="0"/>
              </a:rPr>
              <a:t>in males and the </a:t>
            </a:r>
            <a:r>
              <a:rPr lang="en-US" sz="2000" b="1" i="1" dirty="0" smtClean="0">
                <a:latin typeface="Candara" pitchFamily="34" charset="0"/>
              </a:rPr>
              <a:t>urethra and the vagina </a:t>
            </a:r>
            <a:r>
              <a:rPr lang="en-US" sz="2000" i="1" dirty="0" smtClean="0">
                <a:latin typeface="Candara" pitchFamily="34" charset="0"/>
              </a:rPr>
              <a:t>in females</a:t>
            </a:r>
            <a:endParaRPr lang="ar-IQ" sz="2000" i="1" dirty="0">
              <a:latin typeface="Candar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3359" t="14062" r="25000" b="46563"/>
          <a:stretch>
            <a:fillRect/>
          </a:stretch>
        </p:blipFill>
        <p:spPr bwMode="auto">
          <a:xfrm>
            <a:off x="142844" y="2743200"/>
            <a:ext cx="4500556" cy="35004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"/>
            <a:ext cx="3201197" cy="646331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Sacroiliac Joints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838200"/>
            <a:ext cx="4419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i="1" dirty="0" smtClean="0">
                <a:solidFill>
                  <a:schemeClr val="bg2">
                    <a:lumMod val="10000"/>
                  </a:schemeClr>
                </a:solidFill>
                <a:latin typeface="Candara" pitchFamily="34" charset="0"/>
              </a:rPr>
              <a:t>strong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synovial joints.</a:t>
            </a:r>
          </a:p>
          <a:p>
            <a:endParaRPr lang="en-US" sz="2000" b="1" i="1" dirty="0" smtClean="0">
              <a:solidFill>
                <a:schemeClr val="bg2">
                  <a:lumMod val="10000"/>
                </a:schemeClr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formed between the auricular surfaces of </a:t>
            </a:r>
            <a:r>
              <a:rPr lang="en-US" sz="2000" b="1" i="1" dirty="0" smtClean="0">
                <a:latin typeface="Candara" pitchFamily="34" charset="0"/>
              </a:rPr>
              <a:t>the sacrum </a:t>
            </a:r>
            <a:r>
              <a:rPr lang="en-US" sz="2000" i="1" dirty="0" smtClean="0">
                <a:latin typeface="Candara" pitchFamily="34" charset="0"/>
              </a:rPr>
              <a:t>and </a:t>
            </a:r>
            <a:r>
              <a:rPr lang="en-US" sz="2000" b="1" i="1" dirty="0" smtClean="0">
                <a:latin typeface="Candara" pitchFamily="34" charset="0"/>
              </a:rPr>
              <a:t>the iliac bones.</a:t>
            </a:r>
          </a:p>
          <a:p>
            <a:endParaRPr lang="en-US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 The sacrum carries the weight of the trunk.</a:t>
            </a:r>
          </a:p>
          <a:p>
            <a:endParaRPr lang="en-US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The strong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posterior and interosseous sacroiliac ligaments </a:t>
            </a:r>
            <a:r>
              <a:rPr lang="en-US" sz="2000" i="1" dirty="0" smtClean="0">
                <a:latin typeface="Candara" pitchFamily="34" charset="0"/>
              </a:rPr>
              <a:t>suspend the sacrum between the two iliac bones.</a:t>
            </a:r>
          </a:p>
          <a:p>
            <a:r>
              <a:rPr lang="en-US" sz="2000" i="1" dirty="0" smtClean="0"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anterior sacroiliac ligament </a:t>
            </a:r>
            <a:r>
              <a:rPr lang="en-US" sz="2000" i="1" dirty="0" smtClean="0">
                <a:latin typeface="Candara" pitchFamily="34" charset="0"/>
              </a:rPr>
              <a:t>is thin and lies in front of the joint.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8437" r="19140" b="10000"/>
          <a:stretch>
            <a:fillRect/>
          </a:stretch>
        </p:blipFill>
        <p:spPr bwMode="auto">
          <a:xfrm>
            <a:off x="4648200" y="762000"/>
            <a:ext cx="4271667" cy="470422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0674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Movements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A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small but limited amount of movement </a:t>
            </a:r>
            <a:r>
              <a:rPr lang="en-US" sz="2000" i="1" dirty="0" smtClean="0">
                <a:latin typeface="Candara" pitchFamily="34" charset="0"/>
              </a:rPr>
              <a:t>is possible at these joints. In older people, the synovial cavity disappears and the joint becomes fibrosed.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Their primary function is to transmit the weight of the body from the vertebral column to the bony pelvis.</a:t>
            </a:r>
            <a:endParaRPr lang="en-US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14282" y="3429000"/>
            <a:ext cx="3143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Nerve Supply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The nerve supply is from branches of the </a:t>
            </a:r>
            <a:r>
              <a:rPr lang="en-US" sz="2000" b="1" i="1" dirty="0" smtClean="0">
                <a:latin typeface="Candara" pitchFamily="34" charset="0"/>
              </a:rPr>
              <a:t>sacral spinal nerves.</a:t>
            </a:r>
            <a:endParaRPr lang="en-US" sz="2000" b="1" i="1" dirty="0">
              <a:latin typeface="Candar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6875" r="25000" b="13750"/>
          <a:stretch>
            <a:fillRect/>
          </a:stretch>
        </p:blipFill>
        <p:spPr bwMode="auto">
          <a:xfrm>
            <a:off x="3810000" y="1905000"/>
            <a:ext cx="5099838" cy="453564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4770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4770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32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990600"/>
            <a:ext cx="40719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is a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cartilaginous joint </a:t>
            </a:r>
            <a:r>
              <a:rPr lang="en-US" sz="2000" i="1" dirty="0" smtClean="0">
                <a:latin typeface="Candara" pitchFamily="34" charset="0"/>
              </a:rPr>
              <a:t>between the two pubic bones.</a:t>
            </a: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 The articular surfaces are covered by a layer of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hyaline cartilage </a:t>
            </a:r>
            <a:r>
              <a:rPr lang="en-US" sz="2000" i="1" dirty="0" smtClean="0">
                <a:latin typeface="Candara" pitchFamily="34" charset="0"/>
              </a:rPr>
              <a:t>and are connected together by </a:t>
            </a:r>
            <a:r>
              <a:rPr lang="en-US" sz="2000" i="1" dirty="0" smtClean="0">
                <a:solidFill>
                  <a:srgbClr val="0033CC"/>
                </a:solidFill>
                <a:latin typeface="Candara" pitchFamily="34" charset="0"/>
              </a:rPr>
              <a:t>a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fibrocartilaginous disc</a:t>
            </a:r>
            <a:r>
              <a:rPr lang="en-US" sz="2000" i="1" dirty="0" smtClean="0">
                <a:solidFill>
                  <a:srgbClr val="0033CC"/>
                </a:solidFill>
                <a:latin typeface="Candara" pitchFamily="34" charset="0"/>
              </a:rPr>
              <a:t>.</a:t>
            </a:r>
            <a:r>
              <a:rPr lang="en-US" sz="2000" i="1" dirty="0" smtClean="0">
                <a:latin typeface="Candara" pitchFamily="34" charset="0"/>
              </a:rPr>
              <a:t> The joint is surrounded by ligaments that extend from one pubic bone to the other.</a:t>
            </a:r>
          </a:p>
          <a:p>
            <a:pPr algn="l">
              <a:buFont typeface="Wingdings" pitchFamily="2" charset="2"/>
              <a:buChar char="v"/>
            </a:pPr>
            <a:endParaRPr lang="en-US" sz="2000" i="1" dirty="0" smtClean="0">
              <a:latin typeface="Candara" pitchFamily="34" charset="0"/>
            </a:endParaRP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Movements</a:t>
            </a:r>
          </a:p>
          <a:p>
            <a:pPr algn="l"/>
            <a:r>
              <a:rPr lang="en-US" sz="2000" i="1" dirty="0" smtClean="0">
                <a:latin typeface="Candara" pitchFamily="34" charset="0"/>
              </a:rPr>
              <a:t>Almost </a:t>
            </a:r>
            <a:r>
              <a:rPr lang="en-US" sz="2400" b="1" i="1" dirty="0" smtClean="0">
                <a:latin typeface="Candara" pitchFamily="34" charset="0"/>
              </a:rPr>
              <a:t>no movement </a:t>
            </a:r>
            <a:r>
              <a:rPr lang="en-US" sz="2000" i="1" dirty="0" smtClean="0">
                <a:latin typeface="Candara" pitchFamily="34" charset="0"/>
              </a:rPr>
              <a:t>is possible at this joint.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9062" r="26757" b="30625"/>
          <a:stretch>
            <a:fillRect/>
          </a:stretch>
        </p:blipFill>
        <p:spPr bwMode="auto">
          <a:xfrm>
            <a:off x="5181600" y="4343400"/>
            <a:ext cx="3369945" cy="22098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4570" t="8437" r="19140" b="10000"/>
          <a:stretch>
            <a:fillRect/>
          </a:stretch>
        </p:blipFill>
        <p:spPr bwMode="auto">
          <a:xfrm>
            <a:off x="4876800" y="304800"/>
            <a:ext cx="3537107" cy="389527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2966005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Symphysis Pubis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 19 April  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6" name="Picture 2" descr="C:\Users\DELL\Desktop\New folder (2)\DSC06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Footer Placeholder 7"/>
          <p:cNvSpPr txBox="1">
            <a:spLocks/>
          </p:cNvSpPr>
          <p:nvPr/>
        </p:nvSpPr>
        <p:spPr>
          <a:xfrm>
            <a:off x="1905000" y="5502275"/>
            <a:ext cx="518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Dr. Aiman Qais Afar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10" name="Date Placeholder 5"/>
          <p:cNvSpPr txBox="1">
            <a:spLocks/>
          </p:cNvSpPr>
          <p:nvPr/>
        </p:nvSpPr>
        <p:spPr>
          <a:xfrm>
            <a:off x="1600200" y="6035675"/>
            <a:ext cx="701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 smtClean="0">
                <a:solidFill>
                  <a:srgbClr val="FFFF00"/>
                </a:solidFill>
                <a:latin typeface="Candara" pitchFamily="34" charset="0"/>
              </a:rPr>
              <a:t>Monday 19 April  2021</a:t>
            </a:r>
            <a:endParaRPr lang="en-US" sz="4800" b="1" i="1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762000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ilium</a:t>
            </a:r>
            <a:r>
              <a:rPr lang="en-US" sz="2000" dirty="0" smtClean="0">
                <a:latin typeface="Candara" pitchFamily="34" charset="0"/>
              </a:rPr>
              <a:t> possesses </a:t>
            </a:r>
            <a:r>
              <a:rPr lang="en-US" sz="2000" b="1" dirty="0" smtClean="0">
                <a:solidFill>
                  <a:srgbClr val="7030A0"/>
                </a:solidFill>
                <a:latin typeface="Candara" pitchFamily="34" charset="0"/>
              </a:rPr>
              <a:t>the iliac crest </a:t>
            </a:r>
            <a:r>
              <a:rPr lang="en-US" sz="2000" dirty="0" smtClean="0">
                <a:latin typeface="Candara" pitchFamily="34" charset="0"/>
              </a:rPr>
              <a:t>which</a:t>
            </a:r>
            <a:r>
              <a:rPr lang="en-US" sz="2000" b="1" dirty="0" smtClean="0">
                <a:latin typeface="Candara" pitchFamily="34" charset="0"/>
              </a:rPr>
              <a:t> </a:t>
            </a:r>
            <a:r>
              <a:rPr lang="en-US" sz="2000" dirty="0" smtClean="0">
                <a:latin typeface="Candara" pitchFamily="34" charset="0"/>
              </a:rPr>
              <a:t>runs between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anterior </a:t>
            </a:r>
            <a:r>
              <a:rPr lang="en-US" sz="2000" dirty="0" smtClean="0">
                <a:latin typeface="Candara" pitchFamily="34" charset="0"/>
              </a:rPr>
              <a:t>and</a:t>
            </a:r>
            <a:r>
              <a:rPr lang="en-US" sz="2000" b="1" dirty="0" smtClean="0">
                <a:latin typeface="Candara" pitchFamily="34" charset="0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posterior superior iliac spines</a:t>
            </a:r>
            <a:r>
              <a:rPr lang="en-US" sz="2000" dirty="0" smtClean="0">
                <a:latin typeface="Candara" pitchFamily="34" charset="0"/>
              </a:rPr>
              <a:t>. Below these spines are the corresponding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anterior and posterior inferior iliac spines</a:t>
            </a:r>
            <a:r>
              <a:rPr lang="en-US" sz="2000" b="1" dirty="0" smtClean="0">
                <a:latin typeface="Candara" pitchFamily="34" charset="0"/>
              </a:rPr>
              <a:t>.</a:t>
            </a:r>
            <a:r>
              <a:rPr lang="en-US" sz="2000" dirty="0" smtClean="0">
                <a:latin typeface="Candara" pitchFamily="34" charset="0"/>
              </a:rPr>
              <a:t> The ilium has a large auricular surface for articulation with the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sacrum</a:t>
            </a:r>
            <a:r>
              <a:rPr lang="en-US" sz="2000" dirty="0" smtClean="0">
                <a:latin typeface="Candara" pitchFamily="34" charset="0"/>
              </a:rPr>
              <a:t>. 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162580"/>
            <a:ext cx="154080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Hip Bone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45035" r="54775" b="17500"/>
          <a:stretch>
            <a:fillRect/>
          </a:stretch>
        </p:blipFill>
        <p:spPr bwMode="auto">
          <a:xfrm>
            <a:off x="-2514600" y="4785136"/>
            <a:ext cx="1388406" cy="175377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مربع نص 4"/>
          <p:cNvSpPr txBox="1"/>
          <p:nvPr/>
        </p:nvSpPr>
        <p:spPr>
          <a:xfrm>
            <a:off x="3071802" y="76200"/>
            <a:ext cx="24288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bones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152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38400"/>
            <a:ext cx="7701183" cy="378906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Monday 19 April 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Dr. Aiman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5</a:t>
            </a:fld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736588"/>
            <a:ext cx="4846367" cy="4464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780871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US" sz="2400" b="1" dirty="0" err="1">
                <a:solidFill>
                  <a:srgbClr val="0033CC"/>
                </a:solidFill>
                <a:latin typeface="Candara" pitchFamily="34" charset="0"/>
              </a:rPr>
              <a:t>iliopectineal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 line </a:t>
            </a:r>
            <a:r>
              <a:rPr lang="en-US" sz="2400" dirty="0">
                <a:solidFill>
                  <a:prstClr val="black"/>
                </a:solidFill>
                <a:latin typeface="Candara" pitchFamily="34" charset="0"/>
              </a:rPr>
              <a:t>runs downward and forward around the inner surface of the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ilium </a:t>
            </a:r>
            <a:r>
              <a:rPr lang="en-US" sz="2400" dirty="0">
                <a:solidFill>
                  <a:prstClr val="black"/>
                </a:solidFill>
                <a:latin typeface="Candara" pitchFamily="34" charset="0"/>
              </a:rPr>
              <a:t>and serves to divide the </a:t>
            </a:r>
            <a:r>
              <a:rPr lang="en-US" sz="2400" b="1" dirty="0">
                <a:solidFill>
                  <a:prstClr val="black"/>
                </a:solidFill>
                <a:latin typeface="Candara" pitchFamily="34" charset="0"/>
              </a:rPr>
              <a:t>false</a:t>
            </a:r>
            <a:r>
              <a:rPr lang="en-US" sz="2400" dirty="0">
                <a:solidFill>
                  <a:prstClr val="black"/>
                </a:solidFill>
                <a:latin typeface="Candara" pitchFamily="34" charset="0"/>
              </a:rPr>
              <a:t> from the </a:t>
            </a:r>
            <a:r>
              <a:rPr lang="en-US" sz="2400" b="1" dirty="0">
                <a:solidFill>
                  <a:prstClr val="black"/>
                </a:solidFill>
                <a:latin typeface="Candara" pitchFamily="34" charset="0"/>
              </a:rPr>
              <a:t>true pelvis</a:t>
            </a:r>
            <a:r>
              <a:rPr lang="en-US" sz="2400" dirty="0">
                <a:solidFill>
                  <a:prstClr val="black"/>
                </a:solidFill>
                <a:latin typeface="Candara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2230"/>
            <a:ext cx="176799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96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62580"/>
            <a:ext cx="154080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Hip Bone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685800"/>
            <a:ext cx="8991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ischium </a:t>
            </a:r>
            <a:r>
              <a:rPr lang="en-US" sz="2000" dirty="0" smtClean="0">
                <a:latin typeface="Candara" pitchFamily="34" charset="0"/>
              </a:rPr>
              <a:t>is the </a:t>
            </a:r>
            <a:r>
              <a:rPr lang="en-US" sz="2000" b="1" dirty="0" smtClean="0">
                <a:latin typeface="Candara" pitchFamily="34" charset="0"/>
              </a:rPr>
              <a:t>inferior </a:t>
            </a:r>
            <a:r>
              <a:rPr lang="en-US" sz="2000" dirty="0" smtClean="0">
                <a:latin typeface="Candara" pitchFamily="34" charset="0"/>
              </a:rPr>
              <a:t>and </a:t>
            </a:r>
            <a:r>
              <a:rPr lang="en-US" sz="2000" b="1" dirty="0" smtClean="0">
                <a:latin typeface="Candara" pitchFamily="34" charset="0"/>
              </a:rPr>
              <a:t>posterior </a:t>
            </a:r>
            <a:r>
              <a:rPr lang="en-US" sz="2000" dirty="0" smtClean="0">
                <a:latin typeface="Candara" pitchFamily="34" charset="0"/>
              </a:rPr>
              <a:t>part of the hip bone and possesses an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ischial spine </a:t>
            </a:r>
            <a:r>
              <a:rPr lang="en-US" sz="2000" dirty="0" smtClean="0">
                <a:latin typeface="Candara" pitchFamily="34" charset="0"/>
              </a:rPr>
              <a:t>and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an ischial tuberosity</a:t>
            </a:r>
            <a:r>
              <a:rPr lang="en-US" sz="2000" dirty="0" smtClean="0">
                <a:solidFill>
                  <a:srgbClr val="0033CC"/>
                </a:solidFill>
                <a:latin typeface="Candara" pitchFamily="34" charset="0"/>
              </a:rPr>
              <a:t>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pubis </a:t>
            </a:r>
            <a:r>
              <a:rPr lang="en-US" sz="2000" dirty="0" smtClean="0">
                <a:latin typeface="Candara" pitchFamily="34" charset="0"/>
              </a:rPr>
              <a:t>has a </a:t>
            </a:r>
            <a:r>
              <a:rPr lang="en-US" sz="2000" b="1" dirty="0" smtClean="0">
                <a:latin typeface="Candara" pitchFamily="34" charset="0"/>
              </a:rPr>
              <a:t>body</a:t>
            </a:r>
            <a:r>
              <a:rPr lang="en-US" sz="2000" dirty="0" smtClean="0">
                <a:latin typeface="Candara" pitchFamily="34" charset="0"/>
              </a:rPr>
              <a:t> and </a:t>
            </a:r>
            <a:r>
              <a:rPr lang="en-US" sz="2000" b="1" dirty="0" smtClean="0">
                <a:latin typeface="Candara" pitchFamily="34" charset="0"/>
              </a:rPr>
              <a:t>superior</a:t>
            </a:r>
            <a:r>
              <a:rPr lang="en-US" sz="2000" dirty="0" smtClean="0">
                <a:latin typeface="Candara" pitchFamily="34" charset="0"/>
              </a:rPr>
              <a:t> and </a:t>
            </a:r>
            <a:r>
              <a:rPr lang="en-US" sz="2000" b="1" dirty="0" smtClean="0">
                <a:latin typeface="Candara" pitchFamily="34" charset="0"/>
              </a:rPr>
              <a:t>inferior pubic rami</a:t>
            </a:r>
            <a:r>
              <a:rPr lang="en-US" sz="2000" dirty="0" smtClean="0">
                <a:latin typeface="Candara" pitchFamily="34" charset="0"/>
              </a:rPr>
              <a:t>. </a:t>
            </a:r>
          </a:p>
          <a:p>
            <a:pPr algn="l"/>
            <a:r>
              <a:rPr lang="en-US" sz="2000" dirty="0" smtClean="0">
                <a:latin typeface="Candara" pitchFamily="34" charset="0"/>
              </a:rPr>
              <a:t>The body of the pubis bears the </a:t>
            </a:r>
            <a:r>
              <a:rPr lang="en-US" sz="2000" b="1" dirty="0" smtClean="0">
                <a:latin typeface="Candara" pitchFamily="34" charset="0"/>
              </a:rPr>
              <a:t>pubic crest </a:t>
            </a:r>
            <a:r>
              <a:rPr lang="en-US" sz="2000" dirty="0" smtClean="0">
                <a:latin typeface="Candara" pitchFamily="34" charset="0"/>
              </a:rPr>
              <a:t>and </a:t>
            </a:r>
            <a:r>
              <a:rPr lang="en-US" sz="2000" b="1" dirty="0" smtClean="0">
                <a:latin typeface="Candara" pitchFamily="34" charset="0"/>
              </a:rPr>
              <a:t>the pubic tubercle </a:t>
            </a:r>
            <a:r>
              <a:rPr lang="en-US" sz="2000" dirty="0" smtClean="0">
                <a:latin typeface="Candara" pitchFamily="34" charset="0"/>
              </a:rPr>
              <a:t>and articulates with the pubic bone of the opposite side at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symphysis pubis </a:t>
            </a:r>
            <a:r>
              <a:rPr lang="en-US" sz="2000" dirty="0" smtClean="0">
                <a:latin typeface="Candara" pitchFamily="34" charset="0"/>
              </a:rPr>
              <a:t>. </a:t>
            </a:r>
          </a:p>
          <a:p>
            <a:pPr algn="l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There is a large opening,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obturator foramen</a:t>
            </a:r>
            <a:r>
              <a:rPr lang="en-US" sz="2000" dirty="0" smtClean="0">
                <a:solidFill>
                  <a:srgbClr val="0033CC"/>
                </a:solidFill>
                <a:latin typeface="Candara" pitchFamily="34" charset="0"/>
              </a:rPr>
              <a:t>, </a:t>
            </a:r>
            <a:r>
              <a:rPr lang="en-US" sz="2000" dirty="0" smtClean="0">
                <a:latin typeface="Candara" pitchFamily="34" charset="0"/>
              </a:rPr>
              <a:t>which is bounded by the parts of the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ischium</a:t>
            </a:r>
            <a:r>
              <a:rPr lang="en-US" sz="2000" dirty="0" smtClean="0">
                <a:latin typeface="Candara" pitchFamily="34" charset="0"/>
              </a:rPr>
              <a:t> and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pubis</a:t>
            </a:r>
            <a:r>
              <a:rPr lang="en-US" sz="2000" dirty="0" smtClean="0">
                <a:latin typeface="Candara" pitchFamily="34" charset="0"/>
              </a:rPr>
              <a:t> is filled in by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obturator membrane 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390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6294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026" name="Picture 2" descr="https://teachmeanatomy.info/wp-content/uploads/Bony-Landmarks-of-the-Ischiu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1" b="4000"/>
          <a:stretch/>
        </p:blipFill>
        <p:spPr bwMode="auto">
          <a:xfrm>
            <a:off x="10058400" y="4495800"/>
            <a:ext cx="1097672" cy="1269552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eachmeanatomy.info/wp-content/uploads/Bony-Landmarks-of-the-Pubi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2" b="6195"/>
          <a:stretch/>
        </p:blipFill>
        <p:spPr bwMode="auto">
          <a:xfrm>
            <a:off x="228600" y="3124200"/>
            <a:ext cx="4061754" cy="3624072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17" y="3124201"/>
            <a:ext cx="4660183" cy="352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71465"/>
            <a:ext cx="4419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latin typeface="Candara" pitchFamily="34" charset="0"/>
              </a:rPr>
              <a:t>Consists of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five rudimentary vertebrae </a:t>
            </a:r>
            <a:r>
              <a:rPr lang="en-US" sz="2000" dirty="0" smtClean="0">
                <a:latin typeface="Candara" pitchFamily="34" charset="0"/>
              </a:rPr>
              <a:t>fused together. </a:t>
            </a: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latin typeface="Candara" pitchFamily="34" charset="0"/>
              </a:rPr>
              <a:t>The upper border </a:t>
            </a:r>
            <a:r>
              <a:rPr lang="en-US" sz="2000" b="1" dirty="0" smtClean="0">
                <a:latin typeface="Candara" pitchFamily="34" charset="0"/>
              </a:rPr>
              <a:t>or base </a:t>
            </a:r>
            <a:r>
              <a:rPr lang="en-US" sz="2000" dirty="0" smtClean="0">
                <a:latin typeface="Candara" pitchFamily="34" charset="0"/>
              </a:rPr>
              <a:t>of the bone articulates with </a:t>
            </a:r>
            <a:r>
              <a:rPr lang="en-US" sz="2000" b="1" dirty="0" smtClean="0">
                <a:solidFill>
                  <a:srgbClr val="7030A0"/>
                </a:solidFill>
                <a:latin typeface="Candara" pitchFamily="34" charset="0"/>
              </a:rPr>
              <a:t>the fifth lumbar vertebra.</a:t>
            </a:r>
            <a:r>
              <a:rPr lang="en-US" sz="2000" dirty="0" smtClean="0">
                <a:latin typeface="Candara" pitchFamily="34" charset="0"/>
              </a:rPr>
              <a:t> </a:t>
            </a: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latin typeface="Candara" pitchFamily="34" charset="0"/>
              </a:rPr>
              <a:t>The narrow inferior border articulates with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coccyx</a:t>
            </a:r>
            <a:r>
              <a:rPr lang="en-US" sz="2000" dirty="0" smtClean="0">
                <a:latin typeface="Candara" pitchFamily="34" charset="0"/>
              </a:rPr>
              <a:t>.</a:t>
            </a: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dirty="0" smtClean="0">
                <a:latin typeface="Candara" pitchFamily="34" charset="0"/>
              </a:rPr>
              <a:t> Laterally, the sacrum articulates with the two </a:t>
            </a:r>
            <a:r>
              <a:rPr lang="en-US" sz="2000" b="1" dirty="0" smtClean="0">
                <a:latin typeface="Candara" pitchFamily="34" charset="0"/>
              </a:rPr>
              <a:t>iliac bones </a:t>
            </a:r>
            <a:r>
              <a:rPr lang="en-US" sz="2000" dirty="0" smtClean="0">
                <a:latin typeface="Candara" pitchFamily="34" charset="0"/>
              </a:rPr>
              <a:t>to form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sacroiliac joints . </a:t>
            </a: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7030A0"/>
                </a:solidFill>
                <a:latin typeface="Candara" pitchFamily="34" charset="0"/>
              </a:rPr>
              <a:t>The sacral promontory </a:t>
            </a:r>
            <a:r>
              <a:rPr lang="en-US" sz="2000" dirty="0" smtClean="0">
                <a:latin typeface="Candara" pitchFamily="34" charset="0"/>
              </a:rPr>
              <a:t>which is an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important obstetric landmark </a:t>
            </a:r>
            <a:r>
              <a:rPr lang="en-US" sz="2000" dirty="0" smtClean="0">
                <a:latin typeface="Candara" pitchFamily="34" charset="0"/>
              </a:rPr>
              <a:t>used when measuring </a:t>
            </a:r>
            <a:r>
              <a:rPr lang="en-US" sz="2000" b="1" dirty="0" smtClean="0">
                <a:latin typeface="Candara" pitchFamily="34" charset="0"/>
              </a:rPr>
              <a:t>the</a:t>
            </a:r>
            <a:r>
              <a:rPr lang="en-US" sz="2000" dirty="0" smtClean="0">
                <a:latin typeface="Candara" pitchFamily="34" charset="0"/>
              </a:rPr>
              <a:t> </a:t>
            </a:r>
            <a:r>
              <a:rPr lang="en-US" sz="2000" b="1" dirty="0" smtClean="0">
                <a:latin typeface="Candara" pitchFamily="34" charset="0"/>
              </a:rPr>
              <a:t>size of the pelvis</a:t>
            </a:r>
            <a:r>
              <a:rPr lang="en-US" sz="2000" dirty="0" smtClean="0">
                <a:latin typeface="Candara" pitchFamily="34" charset="0"/>
              </a:rPr>
              <a:t>.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28600" y="76200"/>
            <a:ext cx="1451038" cy="584775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Sacrum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4688" r="27343" b="8125"/>
          <a:stretch>
            <a:fillRect/>
          </a:stretch>
        </p:blipFill>
        <p:spPr bwMode="auto">
          <a:xfrm>
            <a:off x="4857752" y="152400"/>
            <a:ext cx="3908010" cy="335758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4570" t="16875" r="22070" b="18534"/>
          <a:stretch>
            <a:fillRect/>
          </a:stretch>
        </p:blipFill>
        <p:spPr bwMode="auto">
          <a:xfrm>
            <a:off x="4648200" y="3655173"/>
            <a:ext cx="4210080" cy="312662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447800" y="635635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299343"/>
            <a:ext cx="3505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ndara" pitchFamily="34" charset="0"/>
              </a:rPr>
              <a:t>The vertebral foramina together form </a:t>
            </a:r>
            <a:r>
              <a:rPr lang="en-US" sz="2000" b="1" dirty="0" smtClean="0">
                <a:latin typeface="Candara" pitchFamily="34" charset="0"/>
              </a:rPr>
              <a:t>the sacral canal</a:t>
            </a:r>
            <a:r>
              <a:rPr lang="en-US" sz="2000" dirty="0" smtClean="0">
                <a:latin typeface="Candara" pitchFamily="34" charset="0"/>
              </a:rPr>
              <a:t>. </a:t>
            </a: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/>
            <a:r>
              <a:rPr lang="en-US" sz="2000" dirty="0" smtClean="0">
                <a:latin typeface="Candara" pitchFamily="34" charset="0"/>
              </a:rPr>
              <a:t>Which contains the </a:t>
            </a:r>
            <a:r>
              <a:rPr lang="en-US" sz="2000" b="1" dirty="0" smtClean="0">
                <a:latin typeface="Candara" pitchFamily="34" charset="0"/>
              </a:rPr>
              <a:t>anterior</a:t>
            </a:r>
            <a:r>
              <a:rPr lang="en-US" sz="2000" dirty="0" smtClean="0">
                <a:latin typeface="Candara" pitchFamily="34" charset="0"/>
              </a:rPr>
              <a:t> and </a:t>
            </a:r>
            <a:r>
              <a:rPr lang="en-US" sz="2000" b="1" dirty="0" smtClean="0">
                <a:latin typeface="Candara" pitchFamily="34" charset="0"/>
              </a:rPr>
              <a:t>posterior roots of the lumbar, sacral, and coccygeal spinal nerves</a:t>
            </a:r>
            <a:r>
              <a:rPr lang="en-US" sz="2000" dirty="0" smtClean="0">
                <a:latin typeface="Candara" pitchFamily="34" charset="0"/>
              </a:rPr>
              <a:t>;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filum terminale;</a:t>
            </a:r>
            <a:r>
              <a:rPr lang="en-US" sz="2000" dirty="0" smtClean="0">
                <a:latin typeface="Candara" pitchFamily="34" charset="0"/>
              </a:rPr>
              <a:t> and </a:t>
            </a:r>
            <a:r>
              <a:rPr lang="en-US" sz="2000" b="1" dirty="0" smtClean="0">
                <a:latin typeface="Candara" pitchFamily="34" charset="0"/>
              </a:rPr>
              <a:t>fibrofatty material</a:t>
            </a:r>
            <a:r>
              <a:rPr lang="en-US" sz="2000" dirty="0" smtClean="0">
                <a:latin typeface="Candara" pitchFamily="34" charset="0"/>
              </a:rPr>
              <a:t>. </a:t>
            </a: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/>
            <a:endParaRPr lang="en-US" sz="2000" dirty="0" smtClean="0">
              <a:latin typeface="Candara" pitchFamily="34" charset="0"/>
            </a:endParaRPr>
          </a:p>
          <a:p>
            <a:pPr algn="l"/>
            <a:r>
              <a:rPr lang="en-US" sz="2000" dirty="0" smtClean="0">
                <a:latin typeface="Candara" pitchFamily="34" charset="0"/>
              </a:rPr>
              <a:t>It also contains the lower part of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subarachnoid space </a:t>
            </a:r>
            <a:r>
              <a:rPr lang="en-US" sz="2000" dirty="0" smtClean="0">
                <a:latin typeface="Candara" pitchFamily="34" charset="0"/>
              </a:rPr>
              <a:t>down as far as the lower border of the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second sacral vertebra </a:t>
            </a:r>
            <a:endParaRPr lang="ar-IQ" sz="20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25312" r="22656" b="15625"/>
          <a:stretch>
            <a:fillRect/>
          </a:stretch>
        </p:blipFill>
        <p:spPr bwMode="auto">
          <a:xfrm>
            <a:off x="3810000" y="1433146"/>
            <a:ext cx="5136259" cy="414851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52400" y="772180"/>
            <a:ext cx="1295547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Sacrum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76200" y="76200"/>
            <a:ext cx="2428892" cy="58477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Pelvic bones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19800" y="6324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4063" r="27343" b="37187"/>
          <a:stretch>
            <a:fillRect/>
          </a:stretch>
        </p:blipFill>
        <p:spPr bwMode="auto">
          <a:xfrm>
            <a:off x="4785734" y="228600"/>
            <a:ext cx="4129666" cy="302454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2422" t="24687" r="27734" b="25625"/>
          <a:stretch>
            <a:fillRect/>
          </a:stretch>
        </p:blipFill>
        <p:spPr bwMode="auto">
          <a:xfrm>
            <a:off x="357158" y="2971800"/>
            <a:ext cx="4175753" cy="325463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52400" y="838200"/>
            <a:ext cx="41386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ndara" pitchFamily="34" charset="0"/>
              </a:rPr>
              <a:t>The anterior and posterior surfaces of the sacrum possess on each side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four foramina </a:t>
            </a:r>
            <a:r>
              <a:rPr lang="en-US" sz="2000" dirty="0" smtClean="0">
                <a:latin typeface="Candara" pitchFamily="34" charset="0"/>
              </a:rPr>
              <a:t>for the passage of the </a:t>
            </a:r>
            <a:r>
              <a:rPr lang="en-US" sz="2000" b="1" dirty="0" smtClean="0">
                <a:latin typeface="Candara" pitchFamily="34" charset="0"/>
              </a:rPr>
              <a:t>anterior and posterior rami</a:t>
            </a:r>
            <a:r>
              <a:rPr lang="en-US" sz="2000" dirty="0" smtClean="0">
                <a:latin typeface="Candara" pitchFamily="34" charset="0"/>
              </a:rPr>
              <a:t> of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the upper four sacral nerves </a:t>
            </a:r>
            <a:endParaRPr lang="ar-IQ" sz="20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152400"/>
            <a:ext cx="1451038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Sacrum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172052" y="4038600"/>
            <a:ext cx="3286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Candara" pitchFamily="34" charset="0"/>
              </a:rPr>
              <a:t>The </a:t>
            </a:r>
            <a:r>
              <a:rPr lang="en-US" sz="2000" b="1" dirty="0" smtClean="0">
                <a:latin typeface="Candara" pitchFamily="34" charset="0"/>
              </a:rPr>
              <a:t>sacrum</a:t>
            </a:r>
            <a:r>
              <a:rPr lang="en-US" sz="2000" dirty="0" smtClean="0">
                <a:latin typeface="Candara" pitchFamily="34" charset="0"/>
              </a:rPr>
              <a:t> is usually wider in proportion to its </a:t>
            </a:r>
            <a:r>
              <a:rPr lang="en-US" sz="2000" b="1" dirty="0" smtClean="0">
                <a:latin typeface="Candara" pitchFamily="34" charset="0"/>
              </a:rPr>
              <a:t>length</a:t>
            </a:r>
            <a:r>
              <a:rPr lang="en-US" sz="2000" dirty="0" smtClean="0">
                <a:latin typeface="Candara" pitchFamily="34" charset="0"/>
              </a:rPr>
              <a:t> in the </a:t>
            </a:r>
            <a:r>
              <a:rPr lang="en-US" sz="2000" b="1" dirty="0" smtClean="0">
                <a:latin typeface="Candara" pitchFamily="34" charset="0"/>
              </a:rPr>
              <a:t>female than in the male</a:t>
            </a:r>
            <a:endParaRPr lang="ar-IQ" sz="2000" b="1" dirty="0">
              <a:latin typeface="Candar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Monday 19 April 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3404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886200" y="635635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7F43C3424F14B9B09E11064185262" ma:contentTypeVersion="0" ma:contentTypeDescription="Create a new document." ma:contentTypeScope="" ma:versionID="78bb35b9c4f291a6b099406c91c1c7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DFA5B4-5A0E-46C1-8C5C-CAE482948190}"/>
</file>

<file path=customXml/itemProps2.xml><?xml version="1.0" encoding="utf-8"?>
<ds:datastoreItem xmlns:ds="http://schemas.openxmlformats.org/officeDocument/2006/customXml" ds:itemID="{4EAF19DE-CED2-42E8-913A-66184616650E}"/>
</file>

<file path=customXml/itemProps3.xml><?xml version="1.0" encoding="utf-8"?>
<ds:datastoreItem xmlns:ds="http://schemas.openxmlformats.org/officeDocument/2006/customXml" ds:itemID="{C14873EC-AA37-4545-8CC1-087885F55489}"/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2401</Words>
  <Application>Microsoft Office PowerPoint</Application>
  <PresentationFormat>On-screen Show (4:3)</PresentationFormat>
  <Paragraphs>272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Maher</cp:lastModifiedBy>
  <cp:revision>52</cp:revision>
  <dcterms:created xsi:type="dcterms:W3CDTF">2006-08-16T00:00:00Z</dcterms:created>
  <dcterms:modified xsi:type="dcterms:W3CDTF">2021-04-18T11:11:38Z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0x0101007B27F43C3424F14B9B09E11064185262</vt:lpwstr>
  </property>
</Properties>
</file>