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4" r:id="rId3"/>
    <p:sldId id="285" r:id="rId4"/>
    <p:sldId id="290" r:id="rId5"/>
    <p:sldId id="272" r:id="rId6"/>
    <p:sldId id="291" r:id="rId7"/>
    <p:sldId id="273" r:id="rId8"/>
    <p:sldId id="274" r:id="rId9"/>
    <p:sldId id="275" r:id="rId10"/>
    <p:sldId id="288" r:id="rId11"/>
    <p:sldId id="286" r:id="rId12"/>
    <p:sldId id="289" r:id="rId13"/>
    <p:sldId id="276" r:id="rId14"/>
    <p:sldId id="294" r:id="rId15"/>
    <p:sldId id="279" r:id="rId16"/>
    <p:sldId id="277" r:id="rId17"/>
    <p:sldId id="278" r:id="rId18"/>
    <p:sldId id="280"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B03BE-1B27-4AF0-888B-39B76C59B587}" type="doc">
      <dgm:prSet loTypeId="urn:microsoft.com/office/officeart/2005/8/layout/vList3#1" loCatId="list" qsTypeId="urn:microsoft.com/office/officeart/2005/8/quickstyle/simple1" qsCatId="simple" csTypeId="urn:microsoft.com/office/officeart/2005/8/colors/accent1_2" csCatId="accent1"/>
      <dgm:spPr/>
      <dgm:t>
        <a:bodyPr/>
        <a:lstStyle/>
        <a:p>
          <a:pPr rtl="1"/>
          <a:endParaRPr lang="ar-SA"/>
        </a:p>
      </dgm:t>
    </dgm:pt>
    <dgm:pt modelId="{B357A424-BE02-4E8A-B85A-BCD7B9476301}">
      <dgm:prSet/>
      <dgm:spPr/>
      <dgm:t>
        <a:bodyPr/>
        <a:lstStyle/>
        <a:p>
          <a:pPr rtl="0"/>
          <a:r>
            <a:rPr lang="en-US" b="1" i="1" dirty="0"/>
            <a:t>Simple asphyxiant</a:t>
          </a:r>
        </a:p>
      </dgm:t>
    </dgm:pt>
    <dgm:pt modelId="{93A56CC7-0306-46FE-8B87-C2251A01FDAC}" type="parTrans" cxnId="{2D12BED3-2CFB-447F-BADD-47A144EAB51B}">
      <dgm:prSet/>
      <dgm:spPr/>
      <dgm:t>
        <a:bodyPr/>
        <a:lstStyle/>
        <a:p>
          <a:pPr rtl="1"/>
          <a:endParaRPr lang="ar-SA"/>
        </a:p>
      </dgm:t>
    </dgm:pt>
    <dgm:pt modelId="{965FAABD-E224-4E10-8FC2-914E7145CA9F}" type="sibTrans" cxnId="{2D12BED3-2CFB-447F-BADD-47A144EAB51B}">
      <dgm:prSet/>
      <dgm:spPr/>
      <dgm:t>
        <a:bodyPr/>
        <a:lstStyle/>
        <a:p>
          <a:pPr rtl="1"/>
          <a:endParaRPr lang="ar-SA"/>
        </a:p>
      </dgm:t>
    </dgm:pt>
    <dgm:pt modelId="{12C3E486-FEFA-45BA-9418-F7D95EEB8DD5}">
      <dgm:prSet/>
      <dgm:spPr/>
      <dgm:t>
        <a:bodyPr/>
        <a:lstStyle/>
        <a:p>
          <a:pPr rtl="0"/>
          <a:r>
            <a:rPr lang="en-US" b="1" i="1" dirty="0"/>
            <a:t>Chemical asphyxiant</a:t>
          </a:r>
        </a:p>
      </dgm:t>
    </dgm:pt>
    <dgm:pt modelId="{14C9FED8-4326-4431-9418-08CE0734F84A}" type="parTrans" cxnId="{EB8CBA39-A630-4ED7-90F4-B4702ADAAC1A}">
      <dgm:prSet/>
      <dgm:spPr/>
      <dgm:t>
        <a:bodyPr/>
        <a:lstStyle/>
        <a:p>
          <a:pPr rtl="1"/>
          <a:endParaRPr lang="ar-SA"/>
        </a:p>
      </dgm:t>
    </dgm:pt>
    <dgm:pt modelId="{2A99D045-9418-4AD6-91AF-26FD60060712}" type="sibTrans" cxnId="{EB8CBA39-A630-4ED7-90F4-B4702ADAAC1A}">
      <dgm:prSet/>
      <dgm:spPr/>
      <dgm:t>
        <a:bodyPr/>
        <a:lstStyle/>
        <a:p>
          <a:pPr rtl="1"/>
          <a:endParaRPr lang="ar-SA"/>
        </a:p>
      </dgm:t>
    </dgm:pt>
    <dgm:pt modelId="{C9F307FD-AAAF-427F-AA35-85F2B3F0573E}">
      <dgm:prSet/>
      <dgm:spPr/>
      <dgm:t>
        <a:bodyPr/>
        <a:lstStyle/>
        <a:p>
          <a:pPr rtl="0"/>
          <a:r>
            <a:rPr lang="en-US" b="1" i="1" dirty="0"/>
            <a:t>Irritant gases</a:t>
          </a:r>
          <a:endParaRPr lang="en-US" dirty="0"/>
        </a:p>
      </dgm:t>
    </dgm:pt>
    <dgm:pt modelId="{97791D38-13B3-4465-94A3-69A6DC3C3F2F}" type="parTrans" cxnId="{6DAD6872-D1CE-4CEA-A54B-730C96EDC104}">
      <dgm:prSet/>
      <dgm:spPr/>
      <dgm:t>
        <a:bodyPr/>
        <a:lstStyle/>
        <a:p>
          <a:pPr rtl="1"/>
          <a:endParaRPr lang="ar-SA"/>
        </a:p>
      </dgm:t>
    </dgm:pt>
    <dgm:pt modelId="{BC92CF5C-F1B0-4D0E-B6EA-C75F4C1E29F8}" type="sibTrans" cxnId="{6DAD6872-D1CE-4CEA-A54B-730C96EDC104}">
      <dgm:prSet/>
      <dgm:spPr/>
      <dgm:t>
        <a:bodyPr/>
        <a:lstStyle/>
        <a:p>
          <a:pPr rtl="1"/>
          <a:endParaRPr lang="ar-SA"/>
        </a:p>
      </dgm:t>
    </dgm:pt>
    <dgm:pt modelId="{F5B2653E-B04E-451D-BA07-D13F15C86176}" type="pres">
      <dgm:prSet presAssocID="{EFBB03BE-1B27-4AF0-888B-39B76C59B587}" presName="linearFlow" presStyleCnt="0">
        <dgm:presLayoutVars>
          <dgm:dir/>
          <dgm:resizeHandles val="exact"/>
        </dgm:presLayoutVars>
      </dgm:prSet>
      <dgm:spPr/>
    </dgm:pt>
    <dgm:pt modelId="{8B1AD79D-0544-4669-9968-F212485AC55A}" type="pres">
      <dgm:prSet presAssocID="{B357A424-BE02-4E8A-B85A-BCD7B9476301}" presName="composite" presStyleCnt="0"/>
      <dgm:spPr/>
    </dgm:pt>
    <dgm:pt modelId="{8F7F9AF1-2E5D-4A8E-9D29-E77791A8EAF4}" type="pres">
      <dgm:prSet presAssocID="{B357A424-BE02-4E8A-B85A-BCD7B9476301}" presName="imgShp" presStyleLbl="fgImgPlace1" presStyleIdx="0" presStyleCnt="3"/>
      <dgm:spPr/>
    </dgm:pt>
    <dgm:pt modelId="{1E016F3A-C379-4833-AC81-E6EF6ADCB598}" type="pres">
      <dgm:prSet presAssocID="{B357A424-BE02-4E8A-B85A-BCD7B9476301}" presName="txShp" presStyleLbl="node1" presStyleIdx="0" presStyleCnt="3">
        <dgm:presLayoutVars>
          <dgm:bulletEnabled val="1"/>
        </dgm:presLayoutVars>
      </dgm:prSet>
      <dgm:spPr/>
    </dgm:pt>
    <dgm:pt modelId="{50D5595E-2E21-4805-8950-1A0C284D32ED}" type="pres">
      <dgm:prSet presAssocID="{965FAABD-E224-4E10-8FC2-914E7145CA9F}" presName="spacing" presStyleCnt="0"/>
      <dgm:spPr/>
    </dgm:pt>
    <dgm:pt modelId="{59AC291F-F833-42C3-9A78-8C08CD72913B}" type="pres">
      <dgm:prSet presAssocID="{12C3E486-FEFA-45BA-9418-F7D95EEB8DD5}" presName="composite" presStyleCnt="0"/>
      <dgm:spPr/>
    </dgm:pt>
    <dgm:pt modelId="{3EFB670B-E34C-4552-B0AA-4816CC04C579}" type="pres">
      <dgm:prSet presAssocID="{12C3E486-FEFA-45BA-9418-F7D95EEB8DD5}" presName="imgShp" presStyleLbl="fgImgPlace1" presStyleIdx="1" presStyleCnt="3"/>
      <dgm:spPr/>
    </dgm:pt>
    <dgm:pt modelId="{72A8DAC9-BE69-4079-AD45-CF6FC405C2D9}" type="pres">
      <dgm:prSet presAssocID="{12C3E486-FEFA-45BA-9418-F7D95EEB8DD5}" presName="txShp" presStyleLbl="node1" presStyleIdx="1" presStyleCnt="3">
        <dgm:presLayoutVars>
          <dgm:bulletEnabled val="1"/>
        </dgm:presLayoutVars>
      </dgm:prSet>
      <dgm:spPr/>
    </dgm:pt>
    <dgm:pt modelId="{808EAEB2-0292-49D8-9085-202C235BD00E}" type="pres">
      <dgm:prSet presAssocID="{2A99D045-9418-4AD6-91AF-26FD60060712}" presName="spacing" presStyleCnt="0"/>
      <dgm:spPr/>
    </dgm:pt>
    <dgm:pt modelId="{191E3046-0539-43F5-BBAF-125EDE7238AE}" type="pres">
      <dgm:prSet presAssocID="{C9F307FD-AAAF-427F-AA35-85F2B3F0573E}" presName="composite" presStyleCnt="0"/>
      <dgm:spPr/>
    </dgm:pt>
    <dgm:pt modelId="{75D3CA22-3484-455E-9F91-15E01FA8CF2E}" type="pres">
      <dgm:prSet presAssocID="{C9F307FD-AAAF-427F-AA35-85F2B3F0573E}" presName="imgShp" presStyleLbl="fgImgPlace1" presStyleIdx="2" presStyleCnt="3"/>
      <dgm:spPr/>
    </dgm:pt>
    <dgm:pt modelId="{02EB679B-B935-4D28-A997-2D87862ABA81}" type="pres">
      <dgm:prSet presAssocID="{C9F307FD-AAAF-427F-AA35-85F2B3F0573E}" presName="txShp" presStyleLbl="node1" presStyleIdx="2" presStyleCnt="3">
        <dgm:presLayoutVars>
          <dgm:bulletEnabled val="1"/>
        </dgm:presLayoutVars>
      </dgm:prSet>
      <dgm:spPr/>
    </dgm:pt>
  </dgm:ptLst>
  <dgm:cxnLst>
    <dgm:cxn modelId="{EB8CBA39-A630-4ED7-90F4-B4702ADAAC1A}" srcId="{EFBB03BE-1B27-4AF0-888B-39B76C59B587}" destId="{12C3E486-FEFA-45BA-9418-F7D95EEB8DD5}" srcOrd="1" destOrd="0" parTransId="{14C9FED8-4326-4431-9418-08CE0734F84A}" sibTransId="{2A99D045-9418-4AD6-91AF-26FD60060712}"/>
    <dgm:cxn modelId="{6DAD6872-D1CE-4CEA-A54B-730C96EDC104}" srcId="{EFBB03BE-1B27-4AF0-888B-39B76C59B587}" destId="{C9F307FD-AAAF-427F-AA35-85F2B3F0573E}" srcOrd="2" destOrd="0" parTransId="{97791D38-13B3-4465-94A3-69A6DC3C3F2F}" sibTransId="{BC92CF5C-F1B0-4D0E-B6EA-C75F4C1E29F8}"/>
    <dgm:cxn modelId="{AB4F77BB-91D6-4CC9-BC44-6C7EA2AB6EA2}" type="presOf" srcId="{12C3E486-FEFA-45BA-9418-F7D95EEB8DD5}" destId="{72A8DAC9-BE69-4079-AD45-CF6FC405C2D9}" srcOrd="0" destOrd="0" presId="urn:microsoft.com/office/officeart/2005/8/layout/vList3#1"/>
    <dgm:cxn modelId="{023362BE-9C33-4FAD-90D2-C7AAD99AA9EA}" type="presOf" srcId="{EFBB03BE-1B27-4AF0-888B-39B76C59B587}" destId="{F5B2653E-B04E-451D-BA07-D13F15C86176}" srcOrd="0" destOrd="0" presId="urn:microsoft.com/office/officeart/2005/8/layout/vList3#1"/>
    <dgm:cxn modelId="{92329CC9-CC21-49A4-A1FC-A841364C0752}" type="presOf" srcId="{C9F307FD-AAAF-427F-AA35-85F2B3F0573E}" destId="{02EB679B-B935-4D28-A997-2D87862ABA81}" srcOrd="0" destOrd="0" presId="urn:microsoft.com/office/officeart/2005/8/layout/vList3#1"/>
    <dgm:cxn modelId="{2D12BED3-2CFB-447F-BADD-47A144EAB51B}" srcId="{EFBB03BE-1B27-4AF0-888B-39B76C59B587}" destId="{B357A424-BE02-4E8A-B85A-BCD7B9476301}" srcOrd="0" destOrd="0" parTransId="{93A56CC7-0306-46FE-8B87-C2251A01FDAC}" sibTransId="{965FAABD-E224-4E10-8FC2-914E7145CA9F}"/>
    <dgm:cxn modelId="{5583D9E1-E35F-4E62-965D-55DC382A365D}" type="presOf" srcId="{B357A424-BE02-4E8A-B85A-BCD7B9476301}" destId="{1E016F3A-C379-4833-AC81-E6EF6ADCB598}" srcOrd="0" destOrd="0" presId="urn:microsoft.com/office/officeart/2005/8/layout/vList3#1"/>
    <dgm:cxn modelId="{B23D971E-6859-48EE-8806-162882FFED40}" type="presParOf" srcId="{F5B2653E-B04E-451D-BA07-D13F15C86176}" destId="{8B1AD79D-0544-4669-9968-F212485AC55A}" srcOrd="0" destOrd="0" presId="urn:microsoft.com/office/officeart/2005/8/layout/vList3#1"/>
    <dgm:cxn modelId="{51662187-0EDA-4CC5-85D5-37E63B1CFAEC}" type="presParOf" srcId="{8B1AD79D-0544-4669-9968-F212485AC55A}" destId="{8F7F9AF1-2E5D-4A8E-9D29-E77791A8EAF4}" srcOrd="0" destOrd="0" presId="urn:microsoft.com/office/officeart/2005/8/layout/vList3#1"/>
    <dgm:cxn modelId="{F1EA71D9-CD1B-41E8-8B61-659CBA79B9B8}" type="presParOf" srcId="{8B1AD79D-0544-4669-9968-F212485AC55A}" destId="{1E016F3A-C379-4833-AC81-E6EF6ADCB598}" srcOrd="1" destOrd="0" presId="urn:microsoft.com/office/officeart/2005/8/layout/vList3#1"/>
    <dgm:cxn modelId="{B2827DEF-5BFA-4821-B761-80C0FFBF088A}" type="presParOf" srcId="{F5B2653E-B04E-451D-BA07-D13F15C86176}" destId="{50D5595E-2E21-4805-8950-1A0C284D32ED}" srcOrd="1" destOrd="0" presId="urn:microsoft.com/office/officeart/2005/8/layout/vList3#1"/>
    <dgm:cxn modelId="{2B934044-B5FB-4431-A86D-1F1FD2E1E1C9}" type="presParOf" srcId="{F5B2653E-B04E-451D-BA07-D13F15C86176}" destId="{59AC291F-F833-42C3-9A78-8C08CD72913B}" srcOrd="2" destOrd="0" presId="urn:microsoft.com/office/officeart/2005/8/layout/vList3#1"/>
    <dgm:cxn modelId="{D27F42FA-79AA-4884-AC2A-B36380C7490E}" type="presParOf" srcId="{59AC291F-F833-42C3-9A78-8C08CD72913B}" destId="{3EFB670B-E34C-4552-B0AA-4816CC04C579}" srcOrd="0" destOrd="0" presId="urn:microsoft.com/office/officeart/2005/8/layout/vList3#1"/>
    <dgm:cxn modelId="{76374EAA-BFB7-40D4-8282-397F3CB0395F}" type="presParOf" srcId="{59AC291F-F833-42C3-9A78-8C08CD72913B}" destId="{72A8DAC9-BE69-4079-AD45-CF6FC405C2D9}" srcOrd="1" destOrd="0" presId="urn:microsoft.com/office/officeart/2005/8/layout/vList3#1"/>
    <dgm:cxn modelId="{1C35EFBE-67BB-442A-B33C-403FAE06BE7A}" type="presParOf" srcId="{F5B2653E-B04E-451D-BA07-D13F15C86176}" destId="{808EAEB2-0292-49D8-9085-202C235BD00E}" srcOrd="3" destOrd="0" presId="urn:microsoft.com/office/officeart/2005/8/layout/vList3#1"/>
    <dgm:cxn modelId="{C9F883D0-29B8-4954-B6F2-06EA8BEEDEAE}" type="presParOf" srcId="{F5B2653E-B04E-451D-BA07-D13F15C86176}" destId="{191E3046-0539-43F5-BBAF-125EDE7238AE}" srcOrd="4" destOrd="0" presId="urn:microsoft.com/office/officeart/2005/8/layout/vList3#1"/>
    <dgm:cxn modelId="{6298FF67-A7A2-4236-BDE8-BCCAAC6E7BE3}" type="presParOf" srcId="{191E3046-0539-43F5-BBAF-125EDE7238AE}" destId="{75D3CA22-3484-455E-9F91-15E01FA8CF2E}" srcOrd="0" destOrd="0" presId="urn:microsoft.com/office/officeart/2005/8/layout/vList3#1"/>
    <dgm:cxn modelId="{1BAAACF0-8230-45F7-B96E-635183B4C644}" type="presParOf" srcId="{191E3046-0539-43F5-BBAF-125EDE7238AE}" destId="{02EB679B-B935-4D28-A997-2D87862ABA8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16F3A-C379-4833-AC81-E6EF6ADCB598}">
      <dsp:nvSpPr>
        <dsp:cNvPr id="0" name=""/>
        <dsp:cNvSpPr/>
      </dsp:nvSpPr>
      <dsp:spPr>
        <a:xfrm rot="10800000">
          <a:off x="1683361" y="1236"/>
          <a:ext cx="5472684" cy="12196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15" tIns="133350" rIns="248920" bIns="133350" numCol="1" spcCol="1270" anchor="ctr" anchorCtr="0">
          <a:noAutofit/>
        </a:bodyPr>
        <a:lstStyle/>
        <a:p>
          <a:pPr marL="0" lvl="0" indent="0" algn="ctr" defTabSz="1555750" rtl="0">
            <a:lnSpc>
              <a:spcPct val="90000"/>
            </a:lnSpc>
            <a:spcBef>
              <a:spcPct val="0"/>
            </a:spcBef>
            <a:spcAft>
              <a:spcPct val="35000"/>
            </a:spcAft>
            <a:buNone/>
          </a:pPr>
          <a:r>
            <a:rPr lang="en-US" sz="3500" b="1" i="1" kern="1200" dirty="0"/>
            <a:t>Simple asphyxiant</a:t>
          </a:r>
        </a:p>
      </dsp:txBody>
      <dsp:txXfrm rot="10800000">
        <a:off x="1988264" y="1236"/>
        <a:ext cx="5167781" cy="1219612"/>
      </dsp:txXfrm>
    </dsp:sp>
    <dsp:sp modelId="{8F7F9AF1-2E5D-4A8E-9D29-E77791A8EAF4}">
      <dsp:nvSpPr>
        <dsp:cNvPr id="0" name=""/>
        <dsp:cNvSpPr/>
      </dsp:nvSpPr>
      <dsp:spPr>
        <a:xfrm>
          <a:off x="1073554" y="1236"/>
          <a:ext cx="1219612" cy="12196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8DAC9-BE69-4079-AD45-CF6FC405C2D9}">
      <dsp:nvSpPr>
        <dsp:cNvPr id="0" name=""/>
        <dsp:cNvSpPr/>
      </dsp:nvSpPr>
      <dsp:spPr>
        <a:xfrm rot="10800000">
          <a:off x="1683361" y="1584912"/>
          <a:ext cx="5472684" cy="12196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15" tIns="133350" rIns="248920" bIns="133350" numCol="1" spcCol="1270" anchor="ctr" anchorCtr="0">
          <a:noAutofit/>
        </a:bodyPr>
        <a:lstStyle/>
        <a:p>
          <a:pPr marL="0" lvl="0" indent="0" algn="ctr" defTabSz="1555750" rtl="0">
            <a:lnSpc>
              <a:spcPct val="90000"/>
            </a:lnSpc>
            <a:spcBef>
              <a:spcPct val="0"/>
            </a:spcBef>
            <a:spcAft>
              <a:spcPct val="35000"/>
            </a:spcAft>
            <a:buNone/>
          </a:pPr>
          <a:r>
            <a:rPr lang="en-US" sz="3500" b="1" i="1" kern="1200" dirty="0"/>
            <a:t>Chemical asphyxiant</a:t>
          </a:r>
        </a:p>
      </dsp:txBody>
      <dsp:txXfrm rot="10800000">
        <a:off x="1988264" y="1584912"/>
        <a:ext cx="5167781" cy="1219612"/>
      </dsp:txXfrm>
    </dsp:sp>
    <dsp:sp modelId="{3EFB670B-E34C-4552-B0AA-4816CC04C579}">
      <dsp:nvSpPr>
        <dsp:cNvPr id="0" name=""/>
        <dsp:cNvSpPr/>
      </dsp:nvSpPr>
      <dsp:spPr>
        <a:xfrm>
          <a:off x="1073554" y="1584912"/>
          <a:ext cx="1219612" cy="12196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EB679B-B935-4D28-A997-2D87862ABA81}">
      <dsp:nvSpPr>
        <dsp:cNvPr id="0" name=""/>
        <dsp:cNvSpPr/>
      </dsp:nvSpPr>
      <dsp:spPr>
        <a:xfrm rot="10800000">
          <a:off x="1683361" y="3168587"/>
          <a:ext cx="5472684" cy="12196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15" tIns="133350" rIns="248920" bIns="133350" numCol="1" spcCol="1270" anchor="ctr" anchorCtr="0">
          <a:noAutofit/>
        </a:bodyPr>
        <a:lstStyle/>
        <a:p>
          <a:pPr marL="0" lvl="0" indent="0" algn="ctr" defTabSz="1555750" rtl="0">
            <a:lnSpc>
              <a:spcPct val="90000"/>
            </a:lnSpc>
            <a:spcBef>
              <a:spcPct val="0"/>
            </a:spcBef>
            <a:spcAft>
              <a:spcPct val="35000"/>
            </a:spcAft>
            <a:buNone/>
          </a:pPr>
          <a:r>
            <a:rPr lang="en-US" sz="3500" b="1" i="1" kern="1200" dirty="0"/>
            <a:t>Irritant gases</a:t>
          </a:r>
          <a:endParaRPr lang="en-US" sz="3500" kern="1200" dirty="0"/>
        </a:p>
      </dsp:txBody>
      <dsp:txXfrm rot="10800000">
        <a:off x="1988264" y="3168587"/>
        <a:ext cx="5167781" cy="1219612"/>
      </dsp:txXfrm>
    </dsp:sp>
    <dsp:sp modelId="{75D3CA22-3484-455E-9F91-15E01FA8CF2E}">
      <dsp:nvSpPr>
        <dsp:cNvPr id="0" name=""/>
        <dsp:cNvSpPr/>
      </dsp:nvSpPr>
      <dsp:spPr>
        <a:xfrm>
          <a:off x="1073554" y="3168587"/>
          <a:ext cx="1219612" cy="12196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FC04-122F-4656-A0E1-20ECD88B6A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5C8406-E894-4F53-BBBD-E61E669BD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28D34C-827A-474C-8A42-F0061192F8E5}"/>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5" name="Footer Placeholder 4">
            <a:extLst>
              <a:ext uri="{FF2B5EF4-FFF2-40B4-BE49-F238E27FC236}">
                <a16:creationId xmlns:a16="http://schemas.microsoft.com/office/drawing/2014/main" id="{C95245FA-76E6-4D2D-85BE-04A3FBF96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E9004-8644-42B1-9CC1-D44E118024CB}"/>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100226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49AB-B19B-4801-A11A-67D02E72EF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3FFB3B-74B3-4462-9E67-78EB26CAC0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5CEE8-6C22-4A8F-A202-90C340C3C2F8}"/>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5" name="Footer Placeholder 4">
            <a:extLst>
              <a:ext uri="{FF2B5EF4-FFF2-40B4-BE49-F238E27FC236}">
                <a16:creationId xmlns:a16="http://schemas.microsoft.com/office/drawing/2014/main" id="{3A30F605-9238-475C-AF51-2AEAC3D27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AC04E-B0E0-4A78-AD30-92F4EC49A05E}"/>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285858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D6BF0-E042-41EB-82EA-09499A1FA4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6E65D-3440-4409-B7E4-A06B36A4AD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F29DF-5AC5-4F63-B725-49AD43C9ADE9}"/>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5" name="Footer Placeholder 4">
            <a:extLst>
              <a:ext uri="{FF2B5EF4-FFF2-40B4-BE49-F238E27FC236}">
                <a16:creationId xmlns:a16="http://schemas.microsoft.com/office/drawing/2014/main" id="{431AB7D6-AC50-442F-AF1D-1F75C9237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B9CBB-7517-4C05-8138-B583898D91B1}"/>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369846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4" name="عنصر نائب للتاريخ 29">
            <a:extLst>
              <a:ext uri="{FF2B5EF4-FFF2-40B4-BE49-F238E27FC236}">
                <a16:creationId xmlns:a16="http://schemas.microsoft.com/office/drawing/2014/main" id="{BE136FED-E720-4B0C-91D8-CADACC24CA86}"/>
              </a:ext>
            </a:extLst>
          </p:cNvPr>
          <p:cNvSpPr>
            <a:spLocks noGrp="1"/>
          </p:cNvSpPr>
          <p:nvPr>
            <p:ph type="dt" sz="half" idx="10"/>
          </p:nvPr>
        </p:nvSpPr>
        <p:spPr/>
        <p:txBody>
          <a:bodyPr/>
          <a:lstStyle>
            <a:lvl1pPr>
              <a:defRPr/>
            </a:lvl1pPr>
          </a:lstStyle>
          <a:p>
            <a:pPr>
              <a:defRPr/>
            </a:pPr>
            <a:fld id="{EF71CCC3-B414-4E9D-B249-6AB003DBD63E}" type="datetimeFigureOut">
              <a:rPr lang="ar-SA"/>
              <a:pPr>
                <a:defRPr/>
              </a:pPr>
              <a:t>29/01/1442</a:t>
            </a:fld>
            <a:endParaRPr lang="ar-SA"/>
          </a:p>
        </p:txBody>
      </p:sp>
      <p:sp>
        <p:nvSpPr>
          <p:cNvPr id="5" name="عنصر نائب للتذييل 18">
            <a:extLst>
              <a:ext uri="{FF2B5EF4-FFF2-40B4-BE49-F238E27FC236}">
                <a16:creationId xmlns:a16="http://schemas.microsoft.com/office/drawing/2014/main" id="{8AE5AF13-87E9-4F8C-BF54-98EF08F3238B}"/>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26">
            <a:extLst>
              <a:ext uri="{FF2B5EF4-FFF2-40B4-BE49-F238E27FC236}">
                <a16:creationId xmlns:a16="http://schemas.microsoft.com/office/drawing/2014/main" id="{8B2BC1C0-D79F-4C56-B852-AF6F44325A04}"/>
              </a:ext>
            </a:extLst>
          </p:cNvPr>
          <p:cNvSpPr>
            <a:spLocks noGrp="1"/>
          </p:cNvSpPr>
          <p:nvPr>
            <p:ph type="sldNum" sz="quarter" idx="12"/>
          </p:nvPr>
        </p:nvSpPr>
        <p:spPr/>
        <p:txBody>
          <a:bodyPr/>
          <a:lstStyle>
            <a:lvl1pPr>
              <a:defRPr>
                <a:solidFill>
                  <a:srgbClr val="D1EAEE"/>
                </a:solidFill>
              </a:defRPr>
            </a:lvl1pPr>
          </a:lstStyle>
          <a:p>
            <a:fld id="{A588C5CB-8A4F-4D6D-A4F4-AE47EBABF3E7}" type="slidenum">
              <a:rPr lang="ar-SA" altLang="en-US"/>
              <a:pPr/>
              <a:t>‹#›</a:t>
            </a:fld>
            <a:endParaRPr lang="ar-SA" altLang="en-US"/>
          </a:p>
        </p:txBody>
      </p:sp>
    </p:spTree>
    <p:extLst>
      <p:ext uri="{BB962C8B-B14F-4D97-AF65-F5344CB8AC3E}">
        <p14:creationId xmlns:p14="http://schemas.microsoft.com/office/powerpoint/2010/main" val="378427309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335A390E-9673-4819-8516-A482B0F62596}"/>
              </a:ext>
            </a:extLst>
          </p:cNvPr>
          <p:cNvSpPr>
            <a:spLocks noGrp="1"/>
          </p:cNvSpPr>
          <p:nvPr>
            <p:ph type="dt" sz="half" idx="10"/>
          </p:nvPr>
        </p:nvSpPr>
        <p:spPr/>
        <p:txBody>
          <a:bodyPr/>
          <a:lstStyle>
            <a:lvl1pPr>
              <a:defRPr/>
            </a:lvl1pPr>
          </a:lstStyle>
          <a:p>
            <a:pPr>
              <a:defRPr/>
            </a:pPr>
            <a:fld id="{3A1C028F-41CF-4161-907E-29A28A9BFA6F}" type="datetimeFigureOut">
              <a:rPr lang="ar-SA"/>
              <a:pPr>
                <a:defRPr/>
              </a:pPr>
              <a:t>29/01/1442</a:t>
            </a:fld>
            <a:endParaRPr lang="ar-SA"/>
          </a:p>
        </p:txBody>
      </p:sp>
      <p:sp>
        <p:nvSpPr>
          <p:cNvPr id="5" name="عنصر نائب للتذييل 21">
            <a:extLst>
              <a:ext uri="{FF2B5EF4-FFF2-40B4-BE49-F238E27FC236}">
                <a16:creationId xmlns:a16="http://schemas.microsoft.com/office/drawing/2014/main" id="{187B154C-C59C-4BAD-999F-8470F5202E77}"/>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9AEDAC2F-F1AC-4526-80BF-AD40190C8151}"/>
              </a:ext>
            </a:extLst>
          </p:cNvPr>
          <p:cNvSpPr>
            <a:spLocks noGrp="1"/>
          </p:cNvSpPr>
          <p:nvPr>
            <p:ph type="sldNum" sz="quarter" idx="12"/>
          </p:nvPr>
        </p:nvSpPr>
        <p:spPr/>
        <p:txBody>
          <a:bodyPr/>
          <a:lstStyle>
            <a:lvl1pPr>
              <a:defRPr/>
            </a:lvl1pPr>
          </a:lstStyle>
          <a:p>
            <a:fld id="{5D8E0559-AE4B-41DF-B417-F52D7B27BDAA}" type="slidenum">
              <a:rPr lang="ar-SA" altLang="en-US"/>
              <a:pPr/>
              <a:t>‹#›</a:t>
            </a:fld>
            <a:endParaRPr lang="ar-SA" altLang="en-US"/>
          </a:p>
        </p:txBody>
      </p:sp>
    </p:spTree>
    <p:extLst>
      <p:ext uri="{BB962C8B-B14F-4D97-AF65-F5344CB8AC3E}">
        <p14:creationId xmlns:p14="http://schemas.microsoft.com/office/powerpoint/2010/main" val="175780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611048F8-C036-403B-8A16-7C87604B1B53}"/>
              </a:ext>
            </a:extLst>
          </p:cNvPr>
          <p:cNvSpPr>
            <a:spLocks noGrp="1"/>
          </p:cNvSpPr>
          <p:nvPr>
            <p:ph type="dt" sz="half" idx="10"/>
          </p:nvPr>
        </p:nvSpPr>
        <p:spPr/>
        <p:txBody>
          <a:bodyPr/>
          <a:lstStyle>
            <a:lvl1pPr>
              <a:defRPr/>
            </a:lvl1pPr>
          </a:lstStyle>
          <a:p>
            <a:pPr>
              <a:defRPr/>
            </a:pPr>
            <a:fld id="{7CAAD102-ED85-455D-91B0-1F130855E033}" type="datetimeFigureOut">
              <a:rPr lang="ar-SA"/>
              <a:pPr>
                <a:defRPr/>
              </a:pPr>
              <a:t>29/01/1442</a:t>
            </a:fld>
            <a:endParaRPr lang="ar-SA"/>
          </a:p>
        </p:txBody>
      </p:sp>
      <p:sp>
        <p:nvSpPr>
          <p:cNvPr id="5" name="عنصر نائب للتذييل 4">
            <a:extLst>
              <a:ext uri="{FF2B5EF4-FFF2-40B4-BE49-F238E27FC236}">
                <a16:creationId xmlns:a16="http://schemas.microsoft.com/office/drawing/2014/main" id="{6159AD3D-2DBA-488F-B439-6D375FFD856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AC725A31-6CB0-4772-A0FD-438D8ECA1F54}"/>
              </a:ext>
            </a:extLst>
          </p:cNvPr>
          <p:cNvSpPr>
            <a:spLocks noGrp="1"/>
          </p:cNvSpPr>
          <p:nvPr>
            <p:ph type="sldNum" sz="quarter" idx="12"/>
          </p:nvPr>
        </p:nvSpPr>
        <p:spPr/>
        <p:txBody>
          <a:bodyPr/>
          <a:lstStyle>
            <a:lvl1pPr>
              <a:defRPr>
                <a:solidFill>
                  <a:srgbClr val="D1EAEE"/>
                </a:solidFill>
              </a:defRPr>
            </a:lvl1pPr>
          </a:lstStyle>
          <a:p>
            <a:fld id="{E224A158-BD1F-4ED8-8E2D-2BEE325FB94B}" type="slidenum">
              <a:rPr lang="ar-SA" altLang="en-US"/>
              <a:pPr/>
              <a:t>‹#›</a:t>
            </a:fld>
            <a:endParaRPr lang="ar-SA" altLang="en-US"/>
          </a:p>
        </p:txBody>
      </p:sp>
    </p:spTree>
    <p:extLst>
      <p:ext uri="{BB962C8B-B14F-4D97-AF65-F5344CB8AC3E}">
        <p14:creationId xmlns:p14="http://schemas.microsoft.com/office/powerpoint/2010/main" val="18841743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04088"/>
            <a:ext cx="109728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631197F2-B0A1-4AE7-B148-18FED0FADAB2}"/>
              </a:ext>
            </a:extLst>
          </p:cNvPr>
          <p:cNvSpPr>
            <a:spLocks noGrp="1"/>
          </p:cNvSpPr>
          <p:nvPr>
            <p:ph type="dt" sz="half" idx="10"/>
          </p:nvPr>
        </p:nvSpPr>
        <p:spPr/>
        <p:txBody>
          <a:bodyPr/>
          <a:lstStyle>
            <a:lvl1pPr>
              <a:defRPr/>
            </a:lvl1pPr>
          </a:lstStyle>
          <a:p>
            <a:pPr>
              <a:defRPr/>
            </a:pPr>
            <a:fld id="{ACD0FB41-184C-4A34-A31C-F06026E566C6}" type="datetimeFigureOut">
              <a:rPr lang="ar-SA"/>
              <a:pPr>
                <a:defRPr/>
              </a:pPr>
              <a:t>29/01/1442</a:t>
            </a:fld>
            <a:endParaRPr lang="ar-SA"/>
          </a:p>
        </p:txBody>
      </p:sp>
      <p:sp>
        <p:nvSpPr>
          <p:cNvPr id="6" name="عنصر نائب للتذييل 21">
            <a:extLst>
              <a:ext uri="{FF2B5EF4-FFF2-40B4-BE49-F238E27FC236}">
                <a16:creationId xmlns:a16="http://schemas.microsoft.com/office/drawing/2014/main" id="{AC6CFE32-EFD9-4A49-AD08-CF0008AF54E8}"/>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578EB193-1C57-4AC2-8697-B4BB77C63B94}"/>
              </a:ext>
            </a:extLst>
          </p:cNvPr>
          <p:cNvSpPr>
            <a:spLocks noGrp="1"/>
          </p:cNvSpPr>
          <p:nvPr>
            <p:ph type="sldNum" sz="quarter" idx="12"/>
          </p:nvPr>
        </p:nvSpPr>
        <p:spPr/>
        <p:txBody>
          <a:bodyPr/>
          <a:lstStyle>
            <a:lvl1pPr>
              <a:defRPr/>
            </a:lvl1pPr>
          </a:lstStyle>
          <a:p>
            <a:fld id="{A3ED268D-0C3E-4049-986B-E7E956329633}" type="slidenum">
              <a:rPr lang="ar-SA" altLang="en-US"/>
              <a:pPr/>
              <a:t>‹#›</a:t>
            </a:fld>
            <a:endParaRPr lang="ar-SA" altLang="en-US"/>
          </a:p>
        </p:txBody>
      </p:sp>
    </p:spTree>
    <p:extLst>
      <p:ext uri="{BB962C8B-B14F-4D97-AF65-F5344CB8AC3E}">
        <p14:creationId xmlns:p14="http://schemas.microsoft.com/office/powerpoint/2010/main" val="87587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04088"/>
            <a:ext cx="109728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07B62D56-9397-4C53-A94A-1FA9B92C947D}"/>
              </a:ext>
            </a:extLst>
          </p:cNvPr>
          <p:cNvSpPr>
            <a:spLocks noGrp="1"/>
          </p:cNvSpPr>
          <p:nvPr>
            <p:ph type="dt" sz="half" idx="10"/>
          </p:nvPr>
        </p:nvSpPr>
        <p:spPr/>
        <p:txBody>
          <a:bodyPr/>
          <a:lstStyle>
            <a:lvl1pPr>
              <a:defRPr/>
            </a:lvl1pPr>
          </a:lstStyle>
          <a:p>
            <a:pPr>
              <a:defRPr/>
            </a:pPr>
            <a:fld id="{45E8A66A-5852-4E55-8ACC-2916B01D6490}" type="datetimeFigureOut">
              <a:rPr lang="ar-SA"/>
              <a:pPr>
                <a:defRPr/>
              </a:pPr>
              <a:t>29/01/1442</a:t>
            </a:fld>
            <a:endParaRPr lang="ar-SA"/>
          </a:p>
        </p:txBody>
      </p:sp>
      <p:sp>
        <p:nvSpPr>
          <p:cNvPr id="8" name="عنصر نائب للتذييل 21">
            <a:extLst>
              <a:ext uri="{FF2B5EF4-FFF2-40B4-BE49-F238E27FC236}">
                <a16:creationId xmlns:a16="http://schemas.microsoft.com/office/drawing/2014/main" id="{1DB95552-F407-4DEC-8C05-EAEA9A2B3E06}"/>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a:extLst>
              <a:ext uri="{FF2B5EF4-FFF2-40B4-BE49-F238E27FC236}">
                <a16:creationId xmlns:a16="http://schemas.microsoft.com/office/drawing/2014/main" id="{AE3D7EE6-639E-4C9B-89DF-BBB88F6A415A}"/>
              </a:ext>
            </a:extLst>
          </p:cNvPr>
          <p:cNvSpPr>
            <a:spLocks noGrp="1"/>
          </p:cNvSpPr>
          <p:nvPr>
            <p:ph type="sldNum" sz="quarter" idx="12"/>
          </p:nvPr>
        </p:nvSpPr>
        <p:spPr/>
        <p:txBody>
          <a:bodyPr/>
          <a:lstStyle>
            <a:lvl1pPr>
              <a:defRPr/>
            </a:lvl1pPr>
          </a:lstStyle>
          <a:p>
            <a:fld id="{5C18474D-4189-4496-81F1-EFBFACFD48FC}" type="slidenum">
              <a:rPr lang="ar-SA" altLang="en-US"/>
              <a:pPr/>
              <a:t>‹#›</a:t>
            </a:fld>
            <a:endParaRPr lang="ar-SA" altLang="en-US"/>
          </a:p>
        </p:txBody>
      </p:sp>
    </p:spTree>
    <p:extLst>
      <p:ext uri="{BB962C8B-B14F-4D97-AF65-F5344CB8AC3E}">
        <p14:creationId xmlns:p14="http://schemas.microsoft.com/office/powerpoint/2010/main" val="92431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98D7C055-FC7D-4C12-9FAA-A8C0519F7685}"/>
              </a:ext>
            </a:extLst>
          </p:cNvPr>
          <p:cNvSpPr>
            <a:spLocks noGrp="1"/>
          </p:cNvSpPr>
          <p:nvPr>
            <p:ph type="dt" sz="half" idx="10"/>
          </p:nvPr>
        </p:nvSpPr>
        <p:spPr/>
        <p:txBody>
          <a:bodyPr/>
          <a:lstStyle>
            <a:lvl1pPr>
              <a:defRPr/>
            </a:lvl1pPr>
          </a:lstStyle>
          <a:p>
            <a:pPr>
              <a:defRPr/>
            </a:pPr>
            <a:fld id="{31DFDFA6-DE22-4664-BF2D-AEAF137BA678}" type="datetimeFigureOut">
              <a:rPr lang="ar-SA"/>
              <a:pPr>
                <a:defRPr/>
              </a:pPr>
              <a:t>29/01/1442</a:t>
            </a:fld>
            <a:endParaRPr lang="ar-SA"/>
          </a:p>
        </p:txBody>
      </p:sp>
      <p:sp>
        <p:nvSpPr>
          <p:cNvPr id="4" name="عنصر نائب للتذييل 21">
            <a:extLst>
              <a:ext uri="{FF2B5EF4-FFF2-40B4-BE49-F238E27FC236}">
                <a16:creationId xmlns:a16="http://schemas.microsoft.com/office/drawing/2014/main" id="{CCBA76DB-E726-4BFD-B57A-495823554B4E}"/>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a:extLst>
              <a:ext uri="{FF2B5EF4-FFF2-40B4-BE49-F238E27FC236}">
                <a16:creationId xmlns:a16="http://schemas.microsoft.com/office/drawing/2014/main" id="{28DE03EB-3666-4851-A851-A97C207E9560}"/>
              </a:ext>
            </a:extLst>
          </p:cNvPr>
          <p:cNvSpPr>
            <a:spLocks noGrp="1"/>
          </p:cNvSpPr>
          <p:nvPr>
            <p:ph type="sldNum" sz="quarter" idx="12"/>
          </p:nvPr>
        </p:nvSpPr>
        <p:spPr/>
        <p:txBody>
          <a:bodyPr/>
          <a:lstStyle>
            <a:lvl1pPr>
              <a:defRPr/>
            </a:lvl1pPr>
          </a:lstStyle>
          <a:p>
            <a:fld id="{2E91F12A-6318-4FE1-AA3F-C69ED91C4EB9}" type="slidenum">
              <a:rPr lang="ar-SA" altLang="en-US"/>
              <a:pPr/>
              <a:t>‹#›</a:t>
            </a:fld>
            <a:endParaRPr lang="ar-SA" altLang="en-US"/>
          </a:p>
        </p:txBody>
      </p:sp>
    </p:spTree>
    <p:extLst>
      <p:ext uri="{BB962C8B-B14F-4D97-AF65-F5344CB8AC3E}">
        <p14:creationId xmlns:p14="http://schemas.microsoft.com/office/powerpoint/2010/main" val="3402697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F25F9D91-F71E-4AEC-99CF-790DBFD3ADB9}"/>
              </a:ext>
            </a:extLst>
          </p:cNvPr>
          <p:cNvSpPr>
            <a:spLocks noGrp="1"/>
          </p:cNvSpPr>
          <p:nvPr>
            <p:ph type="dt" sz="half" idx="10"/>
          </p:nvPr>
        </p:nvSpPr>
        <p:spPr/>
        <p:txBody>
          <a:bodyPr/>
          <a:lstStyle>
            <a:lvl1pPr>
              <a:defRPr/>
            </a:lvl1pPr>
          </a:lstStyle>
          <a:p>
            <a:pPr>
              <a:defRPr/>
            </a:pPr>
            <a:fld id="{8263F42F-8C60-4606-BE6C-462FD2A0BE92}" type="datetimeFigureOut">
              <a:rPr lang="ar-SA"/>
              <a:pPr>
                <a:defRPr/>
              </a:pPr>
              <a:t>29/01/1442</a:t>
            </a:fld>
            <a:endParaRPr lang="ar-SA"/>
          </a:p>
        </p:txBody>
      </p:sp>
      <p:sp>
        <p:nvSpPr>
          <p:cNvPr id="3" name="عنصر نائب للتذييل 21">
            <a:extLst>
              <a:ext uri="{FF2B5EF4-FFF2-40B4-BE49-F238E27FC236}">
                <a16:creationId xmlns:a16="http://schemas.microsoft.com/office/drawing/2014/main" id="{00CF2F75-3824-4C21-802B-57F879BB92BF}"/>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a:extLst>
              <a:ext uri="{FF2B5EF4-FFF2-40B4-BE49-F238E27FC236}">
                <a16:creationId xmlns:a16="http://schemas.microsoft.com/office/drawing/2014/main" id="{868F9E05-5B57-4607-ADCE-C972CD336C76}"/>
              </a:ext>
            </a:extLst>
          </p:cNvPr>
          <p:cNvSpPr>
            <a:spLocks noGrp="1"/>
          </p:cNvSpPr>
          <p:nvPr>
            <p:ph type="sldNum" sz="quarter" idx="12"/>
          </p:nvPr>
        </p:nvSpPr>
        <p:spPr/>
        <p:txBody>
          <a:bodyPr/>
          <a:lstStyle>
            <a:lvl1pPr>
              <a:defRPr/>
            </a:lvl1pPr>
          </a:lstStyle>
          <a:p>
            <a:fld id="{11EBB0F0-AC6A-454A-AB48-D2A594229AD6}" type="slidenum">
              <a:rPr lang="ar-SA" altLang="en-US"/>
              <a:pPr/>
              <a:t>‹#›</a:t>
            </a:fld>
            <a:endParaRPr lang="ar-SA" altLang="en-US"/>
          </a:p>
        </p:txBody>
      </p:sp>
    </p:spTree>
    <p:extLst>
      <p:ext uri="{BB962C8B-B14F-4D97-AF65-F5344CB8AC3E}">
        <p14:creationId xmlns:p14="http://schemas.microsoft.com/office/powerpoint/2010/main" val="1474574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2E7D234E-7B26-4D04-8230-04978D320347}"/>
              </a:ext>
            </a:extLst>
          </p:cNvPr>
          <p:cNvSpPr>
            <a:spLocks noGrp="1"/>
          </p:cNvSpPr>
          <p:nvPr>
            <p:ph type="dt" sz="half" idx="10"/>
          </p:nvPr>
        </p:nvSpPr>
        <p:spPr/>
        <p:txBody>
          <a:bodyPr/>
          <a:lstStyle>
            <a:lvl1pPr>
              <a:defRPr/>
            </a:lvl1pPr>
          </a:lstStyle>
          <a:p>
            <a:pPr>
              <a:defRPr/>
            </a:pPr>
            <a:fld id="{63A3BCE2-86AD-4F71-A5B6-4603C6DF1B78}" type="datetimeFigureOut">
              <a:rPr lang="ar-SA"/>
              <a:pPr>
                <a:defRPr/>
              </a:pPr>
              <a:t>29/01/1442</a:t>
            </a:fld>
            <a:endParaRPr lang="ar-SA"/>
          </a:p>
        </p:txBody>
      </p:sp>
      <p:sp>
        <p:nvSpPr>
          <p:cNvPr id="6" name="عنصر نائب للتذييل 21">
            <a:extLst>
              <a:ext uri="{FF2B5EF4-FFF2-40B4-BE49-F238E27FC236}">
                <a16:creationId xmlns:a16="http://schemas.microsoft.com/office/drawing/2014/main" id="{9744FA1D-8328-4F33-A917-B9972DD1BDA3}"/>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C5B6B4B9-50F9-42C9-AE1F-5F2F1F4335A8}"/>
              </a:ext>
            </a:extLst>
          </p:cNvPr>
          <p:cNvSpPr>
            <a:spLocks noGrp="1"/>
          </p:cNvSpPr>
          <p:nvPr>
            <p:ph type="sldNum" sz="quarter" idx="12"/>
          </p:nvPr>
        </p:nvSpPr>
        <p:spPr/>
        <p:txBody>
          <a:bodyPr/>
          <a:lstStyle>
            <a:lvl1pPr>
              <a:defRPr/>
            </a:lvl1pPr>
          </a:lstStyle>
          <a:p>
            <a:fld id="{924832EB-8140-4D56-BFD2-CB0DF6B4ED5D}" type="slidenum">
              <a:rPr lang="ar-SA" altLang="en-US"/>
              <a:pPr/>
              <a:t>‹#›</a:t>
            </a:fld>
            <a:endParaRPr lang="ar-SA" altLang="en-US"/>
          </a:p>
        </p:txBody>
      </p:sp>
    </p:spTree>
    <p:extLst>
      <p:ext uri="{BB962C8B-B14F-4D97-AF65-F5344CB8AC3E}">
        <p14:creationId xmlns:p14="http://schemas.microsoft.com/office/powerpoint/2010/main" val="400243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2546-6904-4D1E-8A22-F8D3FC897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C341F-A683-4FB9-BAE1-A1559555A4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FB3CE-26D3-4F5A-86F2-CCFFA34A395A}"/>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5" name="Footer Placeholder 4">
            <a:extLst>
              <a:ext uri="{FF2B5EF4-FFF2-40B4-BE49-F238E27FC236}">
                <a16:creationId xmlns:a16="http://schemas.microsoft.com/office/drawing/2014/main" id="{B2E623B8-F035-4A46-9D0B-A439A82B4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B4699-C675-4AF7-AC07-28AB91DF7FE8}"/>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575239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ذو زاوية واحدة مخدوشة ودائرية 8">
            <a:extLst>
              <a:ext uri="{FF2B5EF4-FFF2-40B4-BE49-F238E27FC236}">
                <a16:creationId xmlns:a16="http://schemas.microsoft.com/office/drawing/2014/main" id="{E2C12F5E-8F18-4DCB-9EE3-1743DF924607}"/>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مثلث قائم الزاوية 11">
            <a:extLst>
              <a:ext uri="{FF2B5EF4-FFF2-40B4-BE49-F238E27FC236}">
                <a16:creationId xmlns:a16="http://schemas.microsoft.com/office/drawing/2014/main" id="{7A957FDC-8C65-439C-9A0A-C353E0093F12}"/>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شكل حر 9">
            <a:extLst>
              <a:ext uri="{FF2B5EF4-FFF2-40B4-BE49-F238E27FC236}">
                <a16:creationId xmlns:a16="http://schemas.microsoft.com/office/drawing/2014/main" id="{9D1699D9-204B-45B7-A5F7-0B82E7812549}"/>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sz="1800">
              <a:latin typeface="+mn-lt"/>
              <a:ea typeface="+mn-ea"/>
              <a:cs typeface="+mn-cs"/>
            </a:endParaRPr>
          </a:p>
        </p:txBody>
      </p:sp>
      <p:sp>
        <p:nvSpPr>
          <p:cNvPr id="8" name="شكل حر 10">
            <a:extLst>
              <a:ext uri="{FF2B5EF4-FFF2-40B4-BE49-F238E27FC236}">
                <a16:creationId xmlns:a16="http://schemas.microsoft.com/office/drawing/2014/main" id="{57A365C6-D565-4A38-BC2E-B75196487F8C}"/>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sz="1800">
              <a:latin typeface="+mn-lt"/>
              <a:ea typeface="+mn-ea"/>
              <a:cs typeface="+mn-cs"/>
            </a:endParaRPr>
          </a:p>
        </p:txBody>
      </p:sp>
      <p:sp>
        <p:nvSpPr>
          <p:cNvPr id="2" name="عنوان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ar-SA"/>
              <a:t>انقر لتحرير نمط العنوان الرئيسي</a:t>
            </a:r>
            <a:endParaRPr lang="en-US"/>
          </a:p>
        </p:txBody>
      </p:sp>
      <p:sp>
        <p:nvSpPr>
          <p:cNvPr id="4" name="عنصر نائب للنص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a:t>انقر لتحرير أنماط النص الرئيسي</a:t>
            </a:r>
          </a:p>
        </p:txBody>
      </p:sp>
      <p:sp>
        <p:nvSpPr>
          <p:cNvPr id="3" name="عنصر نائب للصورة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9" name="عنصر نائب للتاريخ 4">
            <a:extLst>
              <a:ext uri="{FF2B5EF4-FFF2-40B4-BE49-F238E27FC236}">
                <a16:creationId xmlns:a16="http://schemas.microsoft.com/office/drawing/2014/main" id="{F59CFDFE-9CF0-4C27-B13F-74B23D4329F5}"/>
              </a:ext>
            </a:extLst>
          </p:cNvPr>
          <p:cNvSpPr>
            <a:spLocks noGrp="1"/>
          </p:cNvSpPr>
          <p:nvPr>
            <p:ph type="dt" sz="half" idx="10"/>
          </p:nvPr>
        </p:nvSpPr>
        <p:spPr/>
        <p:txBody>
          <a:bodyPr/>
          <a:lstStyle>
            <a:lvl1pPr>
              <a:defRPr/>
            </a:lvl1pPr>
          </a:lstStyle>
          <a:p>
            <a:pPr>
              <a:defRPr/>
            </a:pPr>
            <a:fld id="{7D8E176E-698A-45BA-9027-7CC3A50C017F}" type="datetimeFigureOut">
              <a:rPr lang="ar-SA"/>
              <a:pPr>
                <a:defRPr/>
              </a:pPr>
              <a:t>29/01/1442</a:t>
            </a:fld>
            <a:endParaRPr lang="ar-SA"/>
          </a:p>
        </p:txBody>
      </p:sp>
      <p:sp>
        <p:nvSpPr>
          <p:cNvPr id="10" name="عنصر نائب للتذييل 5">
            <a:extLst>
              <a:ext uri="{FF2B5EF4-FFF2-40B4-BE49-F238E27FC236}">
                <a16:creationId xmlns:a16="http://schemas.microsoft.com/office/drawing/2014/main" id="{72AB2FC0-EFC3-42A7-87C0-16484CBD2F9C}"/>
              </a:ext>
            </a:extLst>
          </p:cNvPr>
          <p:cNvSpPr>
            <a:spLocks noGrp="1"/>
          </p:cNvSpPr>
          <p:nvPr>
            <p:ph type="ftr" sz="quarter" idx="11"/>
          </p:nvPr>
        </p:nvSpPr>
        <p:spPr/>
        <p:txBody>
          <a:bodyPr/>
          <a:lstStyle>
            <a:lvl1pPr>
              <a:defRPr/>
            </a:lvl1pPr>
          </a:lstStyle>
          <a:p>
            <a:pPr>
              <a:defRPr/>
            </a:pPr>
            <a:endParaRPr lang="ar-SA"/>
          </a:p>
        </p:txBody>
      </p:sp>
      <p:sp>
        <p:nvSpPr>
          <p:cNvPr id="11" name="عنصر نائب لرقم الشريحة 6">
            <a:extLst>
              <a:ext uri="{FF2B5EF4-FFF2-40B4-BE49-F238E27FC236}">
                <a16:creationId xmlns:a16="http://schemas.microsoft.com/office/drawing/2014/main" id="{EACF2A72-DC49-4876-A48A-BD9A60701795}"/>
              </a:ext>
            </a:extLst>
          </p:cNvPr>
          <p:cNvSpPr>
            <a:spLocks noGrp="1"/>
          </p:cNvSpPr>
          <p:nvPr>
            <p:ph type="sldNum" sz="quarter" idx="12"/>
          </p:nvPr>
        </p:nvSpPr>
        <p:spPr>
          <a:xfrm>
            <a:off x="10769600" y="6356351"/>
            <a:ext cx="812800" cy="365125"/>
          </a:xfrm>
        </p:spPr>
        <p:txBody>
          <a:bodyPr/>
          <a:lstStyle>
            <a:lvl1pPr>
              <a:defRPr/>
            </a:lvl1pPr>
          </a:lstStyle>
          <a:p>
            <a:fld id="{432A9262-4EB6-4FAE-A305-857ECD6435B4}" type="slidenum">
              <a:rPr lang="ar-SA" altLang="en-US"/>
              <a:pPr/>
              <a:t>‹#›</a:t>
            </a:fld>
            <a:endParaRPr lang="ar-SA" altLang="en-US"/>
          </a:p>
        </p:txBody>
      </p:sp>
    </p:spTree>
    <p:extLst>
      <p:ext uri="{BB962C8B-B14F-4D97-AF65-F5344CB8AC3E}">
        <p14:creationId xmlns:p14="http://schemas.microsoft.com/office/powerpoint/2010/main" val="3611377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EA4374DF-3ED3-49FC-B731-5FC3E7B1A518}"/>
              </a:ext>
            </a:extLst>
          </p:cNvPr>
          <p:cNvSpPr>
            <a:spLocks noGrp="1"/>
          </p:cNvSpPr>
          <p:nvPr>
            <p:ph type="dt" sz="half" idx="10"/>
          </p:nvPr>
        </p:nvSpPr>
        <p:spPr/>
        <p:txBody>
          <a:bodyPr/>
          <a:lstStyle>
            <a:lvl1pPr>
              <a:defRPr/>
            </a:lvl1pPr>
          </a:lstStyle>
          <a:p>
            <a:pPr>
              <a:defRPr/>
            </a:pPr>
            <a:fld id="{81AFE879-8249-4982-8837-2BB85A2975A0}" type="datetimeFigureOut">
              <a:rPr lang="ar-SA"/>
              <a:pPr>
                <a:defRPr/>
              </a:pPr>
              <a:t>29/01/1442</a:t>
            </a:fld>
            <a:endParaRPr lang="ar-SA"/>
          </a:p>
        </p:txBody>
      </p:sp>
      <p:sp>
        <p:nvSpPr>
          <p:cNvPr id="5" name="عنصر نائب للتذييل 21">
            <a:extLst>
              <a:ext uri="{FF2B5EF4-FFF2-40B4-BE49-F238E27FC236}">
                <a16:creationId xmlns:a16="http://schemas.microsoft.com/office/drawing/2014/main" id="{690FAA18-5292-42FE-AE7C-19535C08841C}"/>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424A90B4-68C0-4D33-A8AA-44A17BA14513}"/>
              </a:ext>
            </a:extLst>
          </p:cNvPr>
          <p:cNvSpPr>
            <a:spLocks noGrp="1"/>
          </p:cNvSpPr>
          <p:nvPr>
            <p:ph type="sldNum" sz="quarter" idx="12"/>
          </p:nvPr>
        </p:nvSpPr>
        <p:spPr/>
        <p:txBody>
          <a:bodyPr/>
          <a:lstStyle>
            <a:lvl1pPr>
              <a:defRPr/>
            </a:lvl1pPr>
          </a:lstStyle>
          <a:p>
            <a:fld id="{14FCD802-2EC7-45E2-AB09-89056E17B153}" type="slidenum">
              <a:rPr lang="ar-SA" altLang="en-US"/>
              <a:pPr/>
              <a:t>‹#›</a:t>
            </a:fld>
            <a:endParaRPr lang="ar-SA" altLang="en-US"/>
          </a:p>
        </p:txBody>
      </p:sp>
    </p:spTree>
    <p:extLst>
      <p:ext uri="{BB962C8B-B14F-4D97-AF65-F5344CB8AC3E}">
        <p14:creationId xmlns:p14="http://schemas.microsoft.com/office/powerpoint/2010/main" val="141872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914402"/>
            <a:ext cx="2743200" cy="5211763"/>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914402"/>
            <a:ext cx="8026400" cy="521176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420CCBA7-5A12-4204-B6DC-F6AC95119263}"/>
              </a:ext>
            </a:extLst>
          </p:cNvPr>
          <p:cNvSpPr>
            <a:spLocks noGrp="1"/>
          </p:cNvSpPr>
          <p:nvPr>
            <p:ph type="dt" sz="half" idx="10"/>
          </p:nvPr>
        </p:nvSpPr>
        <p:spPr/>
        <p:txBody>
          <a:bodyPr/>
          <a:lstStyle>
            <a:lvl1pPr>
              <a:defRPr/>
            </a:lvl1pPr>
          </a:lstStyle>
          <a:p>
            <a:pPr>
              <a:defRPr/>
            </a:pPr>
            <a:fld id="{47E49CE5-62F9-4EAB-8F73-A9B360991C29}" type="datetimeFigureOut">
              <a:rPr lang="ar-SA"/>
              <a:pPr>
                <a:defRPr/>
              </a:pPr>
              <a:t>29/01/1442</a:t>
            </a:fld>
            <a:endParaRPr lang="ar-SA"/>
          </a:p>
        </p:txBody>
      </p:sp>
      <p:sp>
        <p:nvSpPr>
          <p:cNvPr id="5" name="عنصر نائب للتذييل 21">
            <a:extLst>
              <a:ext uri="{FF2B5EF4-FFF2-40B4-BE49-F238E27FC236}">
                <a16:creationId xmlns:a16="http://schemas.microsoft.com/office/drawing/2014/main" id="{96A54489-774A-45F7-A467-68FD6D8526FF}"/>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FD9A3DE5-BC48-4B50-ABE8-2F9942B4DBA2}"/>
              </a:ext>
            </a:extLst>
          </p:cNvPr>
          <p:cNvSpPr>
            <a:spLocks noGrp="1"/>
          </p:cNvSpPr>
          <p:nvPr>
            <p:ph type="sldNum" sz="quarter" idx="12"/>
          </p:nvPr>
        </p:nvSpPr>
        <p:spPr/>
        <p:txBody>
          <a:bodyPr/>
          <a:lstStyle>
            <a:lvl1pPr>
              <a:defRPr/>
            </a:lvl1pPr>
          </a:lstStyle>
          <a:p>
            <a:fld id="{64C21E92-1F19-4B62-9A3B-12F9989B3583}" type="slidenum">
              <a:rPr lang="ar-SA" altLang="en-US"/>
              <a:pPr/>
              <a:t>‹#›</a:t>
            </a:fld>
            <a:endParaRPr lang="ar-SA" altLang="en-US"/>
          </a:p>
        </p:txBody>
      </p:sp>
    </p:spTree>
    <p:extLst>
      <p:ext uri="{BB962C8B-B14F-4D97-AF65-F5344CB8AC3E}">
        <p14:creationId xmlns:p14="http://schemas.microsoft.com/office/powerpoint/2010/main" val="296997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2A22-A02C-45C6-8FEA-F935145DD9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471E9B-8425-43BD-8BCA-331EF1F889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D62BBF-8976-4E6F-9721-00EF7C07A7D4}"/>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5" name="Footer Placeholder 4">
            <a:extLst>
              <a:ext uri="{FF2B5EF4-FFF2-40B4-BE49-F238E27FC236}">
                <a16:creationId xmlns:a16="http://schemas.microsoft.com/office/drawing/2014/main" id="{FF480E12-B869-4AFB-93C4-FD9025036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E32059-7742-4744-9A7D-03BEB52F7558}"/>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129550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CD7E-6A44-4EB6-B00A-7A1D6EF36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F3DCD-4C94-4D7A-A2CE-AA775E0A33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BD948A-AB66-4E25-87BC-FDF54BD952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24E1FD-2676-4F36-A3DC-BB62B63FB0FE}"/>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6" name="Footer Placeholder 5">
            <a:extLst>
              <a:ext uri="{FF2B5EF4-FFF2-40B4-BE49-F238E27FC236}">
                <a16:creationId xmlns:a16="http://schemas.microsoft.com/office/drawing/2014/main" id="{B3D4C71B-55BD-4CD6-BA60-D3A6F6791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B9BA8-2D38-46ED-99CD-05A5825EF966}"/>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405891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7495-6FFF-4B5E-8A2E-E797A6E57A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A28D0F-5DEB-436A-9FB6-192D19DCE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F332B6-18D6-4519-A528-1706855732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55CF9-17D5-4D42-974A-14ACAE11F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1ABED-C998-4B75-9BEA-BBFF145003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F3299-0FDE-4941-94CE-4E94B7C6ACBA}"/>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8" name="Footer Placeholder 7">
            <a:extLst>
              <a:ext uri="{FF2B5EF4-FFF2-40B4-BE49-F238E27FC236}">
                <a16:creationId xmlns:a16="http://schemas.microsoft.com/office/drawing/2014/main" id="{E4AC4D20-AC6D-4E44-860A-D59E62D12A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AC3E02-6B26-4E1D-ACC0-D7DCD92E5796}"/>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54828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ED69-24A1-4578-92CE-764EF9B548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03B42B-C1E7-437C-8D6D-4A48DBB4B67F}"/>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4" name="Footer Placeholder 3">
            <a:extLst>
              <a:ext uri="{FF2B5EF4-FFF2-40B4-BE49-F238E27FC236}">
                <a16:creationId xmlns:a16="http://schemas.microsoft.com/office/drawing/2014/main" id="{2DABEFCF-6D18-46AA-A15F-8AC556A407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552ED7-8EF5-47EF-82CB-6D95C3631A41}"/>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388292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CAAED-F093-436D-822F-1B4B23C3DBDC}"/>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3" name="Footer Placeholder 2">
            <a:extLst>
              <a:ext uri="{FF2B5EF4-FFF2-40B4-BE49-F238E27FC236}">
                <a16:creationId xmlns:a16="http://schemas.microsoft.com/office/drawing/2014/main" id="{C257E39B-30B4-4607-A91A-D596C87A54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DA81D0-1B50-49AA-AA2A-DFFC5569C77A}"/>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109594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DCF2-0D61-4249-B3B2-D38BB8897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8520B8-F3C2-4CA7-AA6E-BAA07E7EB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2C74E-29C8-4B17-92BC-6C6BEB2BE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D27127-034F-4B93-BD4B-B47500B438AB}"/>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6" name="Footer Placeholder 5">
            <a:extLst>
              <a:ext uri="{FF2B5EF4-FFF2-40B4-BE49-F238E27FC236}">
                <a16:creationId xmlns:a16="http://schemas.microsoft.com/office/drawing/2014/main" id="{58C184E3-7FC3-4F31-857F-4C1C24BBE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7C7B5E-3CBB-4258-A46E-AE6B5AC58B7F}"/>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109012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6132-B8D3-4C69-A0BA-879416B46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085AA-E229-4038-A9A2-E3A706B93E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8B05AF-6FDA-43CA-9404-06AF4272F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1AFBE3-3C31-4DDC-AD76-00155DDEC52F}"/>
              </a:ext>
            </a:extLst>
          </p:cNvPr>
          <p:cNvSpPr>
            <a:spLocks noGrp="1"/>
          </p:cNvSpPr>
          <p:nvPr>
            <p:ph type="dt" sz="half" idx="10"/>
          </p:nvPr>
        </p:nvSpPr>
        <p:spPr/>
        <p:txBody>
          <a:bodyPr/>
          <a:lstStyle/>
          <a:p>
            <a:fld id="{01A16725-A768-4154-8152-E85496F4E3C4}" type="datetimeFigureOut">
              <a:rPr lang="en-US" smtClean="0"/>
              <a:t>9/16/2020</a:t>
            </a:fld>
            <a:endParaRPr lang="en-US"/>
          </a:p>
        </p:txBody>
      </p:sp>
      <p:sp>
        <p:nvSpPr>
          <p:cNvPr id="6" name="Footer Placeholder 5">
            <a:extLst>
              <a:ext uri="{FF2B5EF4-FFF2-40B4-BE49-F238E27FC236}">
                <a16:creationId xmlns:a16="http://schemas.microsoft.com/office/drawing/2014/main" id="{E0F27F8D-7923-4D95-9FEA-FAA7AB92E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A59DA-B873-4954-B772-F24CCEEC8BCB}"/>
              </a:ext>
            </a:extLst>
          </p:cNvPr>
          <p:cNvSpPr>
            <a:spLocks noGrp="1"/>
          </p:cNvSpPr>
          <p:nvPr>
            <p:ph type="sldNum" sz="quarter" idx="12"/>
          </p:nvPr>
        </p:nvSpPr>
        <p:spPr/>
        <p:txBody>
          <a:bodyPr/>
          <a:lstStyle/>
          <a:p>
            <a:fld id="{07DFC85E-4112-4233-B378-CAF2E91DF19C}" type="slidenum">
              <a:rPr lang="en-US" smtClean="0"/>
              <a:t>‹#›</a:t>
            </a:fld>
            <a:endParaRPr lang="en-US"/>
          </a:p>
        </p:txBody>
      </p:sp>
    </p:spTree>
    <p:extLst>
      <p:ext uri="{BB962C8B-B14F-4D97-AF65-F5344CB8AC3E}">
        <p14:creationId xmlns:p14="http://schemas.microsoft.com/office/powerpoint/2010/main" val="121918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501A4-D26E-4498-9112-C345E0004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CA5D74-61D4-480E-80F1-88F758054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5C87B-5247-437D-AA55-CAE071DB8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16725-A768-4154-8152-E85496F4E3C4}" type="datetimeFigureOut">
              <a:rPr lang="en-US" smtClean="0"/>
              <a:t>9/16/2020</a:t>
            </a:fld>
            <a:endParaRPr lang="en-US"/>
          </a:p>
        </p:txBody>
      </p:sp>
      <p:sp>
        <p:nvSpPr>
          <p:cNvPr id="5" name="Footer Placeholder 4">
            <a:extLst>
              <a:ext uri="{FF2B5EF4-FFF2-40B4-BE49-F238E27FC236}">
                <a16:creationId xmlns:a16="http://schemas.microsoft.com/office/drawing/2014/main" id="{5CF3205E-CF06-42AF-8D6C-838BB4166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85385-944A-4BFA-B640-584958BCB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C85E-4112-4233-B378-CAF2E91DF19C}" type="slidenum">
              <a:rPr lang="en-US" smtClean="0"/>
              <a:t>‹#›</a:t>
            </a:fld>
            <a:endParaRPr lang="en-US"/>
          </a:p>
        </p:txBody>
      </p:sp>
    </p:spTree>
    <p:extLst>
      <p:ext uri="{BB962C8B-B14F-4D97-AF65-F5344CB8AC3E}">
        <p14:creationId xmlns:p14="http://schemas.microsoft.com/office/powerpoint/2010/main" val="372003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شكل حر 6">
            <a:extLst>
              <a:ext uri="{FF2B5EF4-FFF2-40B4-BE49-F238E27FC236}">
                <a16:creationId xmlns:a16="http://schemas.microsoft.com/office/drawing/2014/main" id="{E01A6C11-BC2A-4DCD-9AAD-E127E6EC1FF4}"/>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sz="1800">
              <a:latin typeface="+mn-lt"/>
              <a:ea typeface="+mn-ea"/>
              <a:cs typeface="+mn-cs"/>
            </a:endParaRPr>
          </a:p>
        </p:txBody>
      </p:sp>
      <p:sp>
        <p:nvSpPr>
          <p:cNvPr id="8" name="شكل حر 7">
            <a:extLst>
              <a:ext uri="{FF2B5EF4-FFF2-40B4-BE49-F238E27FC236}">
                <a16:creationId xmlns:a16="http://schemas.microsoft.com/office/drawing/2014/main" id="{BDB61FE8-AD99-4FCE-9388-B0F2A5CBD015}"/>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sz="1800">
              <a:latin typeface="+mn-lt"/>
              <a:ea typeface="+mn-ea"/>
              <a:cs typeface="+mn-cs"/>
            </a:endParaRPr>
          </a:p>
        </p:txBody>
      </p:sp>
      <p:sp>
        <p:nvSpPr>
          <p:cNvPr id="1028" name="عنصر نائب للعنوان 8">
            <a:extLst>
              <a:ext uri="{FF2B5EF4-FFF2-40B4-BE49-F238E27FC236}">
                <a16:creationId xmlns:a16="http://schemas.microsoft.com/office/drawing/2014/main" id="{426E04FC-A3A8-4CF2-A657-5F4A76F6AF2E}"/>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ar-SA" altLang="en-US"/>
              <a:t>انقر لتحرير نمط العنوان الرئيسي</a:t>
            </a:r>
          </a:p>
        </p:txBody>
      </p:sp>
      <p:sp>
        <p:nvSpPr>
          <p:cNvPr id="1029" name="عنصر نائب للنص 29">
            <a:extLst>
              <a:ext uri="{FF2B5EF4-FFF2-40B4-BE49-F238E27FC236}">
                <a16:creationId xmlns:a16="http://schemas.microsoft.com/office/drawing/2014/main" id="{90441B55-A327-4188-8F04-CC467415F89A}"/>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 name="عنصر نائب للتاريخ 9">
            <a:extLst>
              <a:ext uri="{FF2B5EF4-FFF2-40B4-BE49-F238E27FC236}">
                <a16:creationId xmlns:a16="http://schemas.microsoft.com/office/drawing/2014/main" id="{4BAC8905-93DB-4F87-ACB1-7AAAC094F84B}"/>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EB696E87-E399-4E07-A300-88DA60DD684F}" type="datetimeFigureOut">
              <a:rPr lang="ar-SA"/>
              <a:pPr>
                <a:defRPr/>
              </a:pPr>
              <a:t>29/01/1442</a:t>
            </a:fld>
            <a:endParaRPr lang="ar-SA"/>
          </a:p>
        </p:txBody>
      </p:sp>
      <p:sp>
        <p:nvSpPr>
          <p:cNvPr id="22" name="عنصر نائب للتذييل 21">
            <a:extLst>
              <a:ext uri="{FF2B5EF4-FFF2-40B4-BE49-F238E27FC236}">
                <a16:creationId xmlns:a16="http://schemas.microsoft.com/office/drawing/2014/main" id="{11408D33-1E3E-4081-8B6A-F0C39FE6D9EA}"/>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ar-SA"/>
          </a:p>
        </p:txBody>
      </p:sp>
      <p:sp>
        <p:nvSpPr>
          <p:cNvPr id="18" name="عنصر نائب لرقم الشريحة 17">
            <a:extLst>
              <a:ext uri="{FF2B5EF4-FFF2-40B4-BE49-F238E27FC236}">
                <a16:creationId xmlns:a16="http://schemas.microsoft.com/office/drawing/2014/main" id="{BF3FCB5B-88BF-4447-840F-8D933CB50E01}"/>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anose="02030602050306030303" pitchFamily="18" charset="0"/>
              </a:defRPr>
            </a:lvl1pPr>
          </a:lstStyle>
          <a:p>
            <a:fld id="{DAF4E143-8A9E-4334-AAC8-CC979FAD8E84}" type="slidenum">
              <a:rPr lang="ar-SA" altLang="en-US"/>
              <a:pPr/>
              <a:t>‹#›</a:t>
            </a:fld>
            <a:endParaRPr lang="ar-SA" altLang="en-US"/>
          </a:p>
        </p:txBody>
      </p:sp>
      <p:grpSp>
        <p:nvGrpSpPr>
          <p:cNvPr id="1033" name="مجموعة 1">
            <a:extLst>
              <a:ext uri="{FF2B5EF4-FFF2-40B4-BE49-F238E27FC236}">
                <a16:creationId xmlns:a16="http://schemas.microsoft.com/office/drawing/2014/main" id="{B6E2D6AE-A384-4E91-B013-1F47ABD2FEA7}"/>
              </a:ext>
            </a:extLst>
          </p:cNvPr>
          <p:cNvGrpSpPr>
            <a:grpSpLocks/>
          </p:cNvGrpSpPr>
          <p:nvPr/>
        </p:nvGrpSpPr>
        <p:grpSpPr bwMode="auto">
          <a:xfrm>
            <a:off x="-25399" y="203200"/>
            <a:ext cx="12240684" cy="647700"/>
            <a:chOff x="-19045" y="216550"/>
            <a:chExt cx="9180548" cy="649224"/>
          </a:xfrm>
        </p:grpSpPr>
        <p:sp>
          <p:nvSpPr>
            <p:cNvPr id="12" name="شكل حر 11">
              <a:extLst>
                <a:ext uri="{FF2B5EF4-FFF2-40B4-BE49-F238E27FC236}">
                  <a16:creationId xmlns:a16="http://schemas.microsoft.com/office/drawing/2014/main" id="{12E5323D-9677-434A-ADA1-785EC513B54F}"/>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3" name="شكل حر 12">
              <a:extLst>
                <a:ext uri="{FF2B5EF4-FFF2-40B4-BE49-F238E27FC236}">
                  <a16:creationId xmlns:a16="http://schemas.microsoft.com/office/drawing/2014/main" id="{38631C82-DB75-4C7A-88C7-CE95A777EFCB}"/>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grpSp>
    </p:spTree>
    <p:extLst>
      <p:ext uri="{BB962C8B-B14F-4D97-AF65-F5344CB8AC3E}">
        <p14:creationId xmlns:p14="http://schemas.microsoft.com/office/powerpoint/2010/main" val="37612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18"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18"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18"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18" charset="-78"/>
        </a:defRPr>
      </a:lvl5pPr>
      <a:lvl6pPr marL="457200" algn="l" rtl="1" fontAlgn="base">
        <a:spcBef>
          <a:spcPct val="0"/>
        </a:spcBef>
        <a:spcAft>
          <a:spcPct val="0"/>
        </a:spcAft>
        <a:defRPr sz="5000">
          <a:solidFill>
            <a:schemeClr val="tx2"/>
          </a:solidFill>
          <a:latin typeface="Calibri" pitchFamily="34" charset="0"/>
          <a:cs typeface="Traditional Arabic" pitchFamily="18" charset="-78"/>
        </a:defRPr>
      </a:lvl6pPr>
      <a:lvl7pPr marL="914400" algn="l" rtl="1" fontAlgn="base">
        <a:spcBef>
          <a:spcPct val="0"/>
        </a:spcBef>
        <a:spcAft>
          <a:spcPct val="0"/>
        </a:spcAft>
        <a:defRPr sz="5000">
          <a:solidFill>
            <a:schemeClr val="tx2"/>
          </a:solidFill>
          <a:latin typeface="Calibri" pitchFamily="34" charset="0"/>
          <a:cs typeface="Traditional Arabic" pitchFamily="18" charset="-78"/>
        </a:defRPr>
      </a:lvl7pPr>
      <a:lvl8pPr marL="1371600" algn="l" rtl="1" fontAlgn="base">
        <a:spcBef>
          <a:spcPct val="0"/>
        </a:spcBef>
        <a:spcAft>
          <a:spcPct val="0"/>
        </a:spcAft>
        <a:defRPr sz="5000">
          <a:solidFill>
            <a:schemeClr val="tx2"/>
          </a:solidFill>
          <a:latin typeface="Calibri" pitchFamily="34" charset="0"/>
          <a:cs typeface="Traditional Arabic" pitchFamily="18" charset="-78"/>
        </a:defRPr>
      </a:lvl8pPr>
      <a:lvl9pPr marL="1828800" algn="l" rtl="1"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46D4DD-1C36-4640-8951-80D389866494}"/>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rgbClr val="FF0000"/>
                </a:solidFill>
              </a:rPr>
              <a:t>     </a:t>
            </a:r>
            <a:r>
              <a:rPr lang="en-US" b="1" dirty="0">
                <a:solidFill>
                  <a:srgbClr val="FF0000"/>
                </a:solidFill>
              </a:rPr>
              <a:t>Toxic gases</a:t>
            </a:r>
            <a:br>
              <a:rPr lang="en-US" dirty="0">
                <a:solidFill>
                  <a:srgbClr val="FF0000"/>
                </a:solidFill>
              </a:rPr>
            </a:br>
            <a:endParaRPr lang="ar-SA" dirty="0">
              <a:solidFill>
                <a:srgbClr val="FF0000"/>
              </a:solidFill>
            </a:endParaRPr>
          </a:p>
        </p:txBody>
      </p:sp>
      <p:graphicFrame>
        <p:nvGraphicFramePr>
          <p:cNvPr id="6" name="عنصر نائب للمحتوى 5">
            <a:extLst>
              <a:ext uri="{FF2B5EF4-FFF2-40B4-BE49-F238E27FC236}">
                <a16:creationId xmlns:a16="http://schemas.microsoft.com/office/drawing/2014/main" id="{602A91FC-D1F4-4E59-B310-E8FD14B1DB11}"/>
              </a:ext>
            </a:extLst>
          </p:cNvPr>
          <p:cNvGraphicFramePr>
            <a:graphicFrameLocks noGrp="1"/>
          </p:cNvGraphicFramePr>
          <p:nvPr>
            <p:ph idx="1"/>
          </p:nvPr>
        </p:nvGraphicFramePr>
        <p:xfrm>
          <a:off x="1981200" y="1844825"/>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C16E28E-4EBF-48F9-AA05-4A9901083E58}"/>
              </a:ext>
            </a:extLst>
          </p:cNvPr>
          <p:cNvSpPr>
            <a:spLocks noGrp="1"/>
          </p:cNvSpPr>
          <p:nvPr>
            <p:ph idx="1"/>
          </p:nvPr>
        </p:nvSpPr>
        <p:spPr>
          <a:xfrm>
            <a:off x="1981200" y="1143000"/>
            <a:ext cx="8229600" cy="5181600"/>
          </a:xfrm>
        </p:spPr>
        <p:txBody>
          <a:bodyPr>
            <a:normAutofit/>
          </a:bodyPr>
          <a:lstStyle/>
          <a:p>
            <a:pPr marL="514350" indent="-514350" algn="just" rtl="0" eaLnBrk="1" fontAlgn="auto" hangingPunct="1">
              <a:lnSpc>
                <a:spcPct val="170000"/>
              </a:lnSpc>
              <a:spcAft>
                <a:spcPts val="0"/>
              </a:spcAft>
              <a:buClr>
                <a:schemeClr val="accent3"/>
              </a:buClr>
              <a:buFont typeface="Wingdings 2"/>
              <a:buAutoNum type="arabicPeriod" startAt="4"/>
              <a:defRPr/>
            </a:pPr>
            <a:r>
              <a:rPr lang="en-US" dirty="0">
                <a:ea typeface="+mn-ea"/>
              </a:rPr>
              <a:t>CO can bind to </a:t>
            </a:r>
            <a:r>
              <a:rPr lang="en-US" dirty="0" err="1">
                <a:ea typeface="+mn-ea"/>
              </a:rPr>
              <a:t>cytochrome</a:t>
            </a:r>
            <a:r>
              <a:rPr lang="en-US" dirty="0">
                <a:ea typeface="+mn-ea"/>
              </a:rPr>
              <a:t> </a:t>
            </a:r>
            <a:r>
              <a:rPr lang="en-US" dirty="0" err="1">
                <a:ea typeface="+mn-ea"/>
              </a:rPr>
              <a:t>oxidase</a:t>
            </a:r>
            <a:r>
              <a:rPr lang="en-US" dirty="0">
                <a:ea typeface="+mn-ea"/>
              </a:rPr>
              <a:t> leading to inhibition of the respiratory function of the cells which will increase cellular hypoxia.</a:t>
            </a:r>
          </a:p>
          <a:p>
            <a:pPr marL="514350" indent="-514350" algn="just" rtl="0" eaLnBrk="1" fontAlgn="auto" hangingPunct="1">
              <a:lnSpc>
                <a:spcPct val="170000"/>
              </a:lnSpc>
              <a:spcAft>
                <a:spcPts val="0"/>
              </a:spcAft>
              <a:buClr>
                <a:schemeClr val="accent3"/>
              </a:buClr>
              <a:buNone/>
              <a:defRPr/>
            </a:pPr>
            <a:endParaRPr lang="en-US" dirty="0">
              <a:ea typeface="+mn-ea"/>
            </a:endParaRPr>
          </a:p>
          <a:p>
            <a:pPr marL="514350" indent="-514350" algn="just" rtl="0" eaLnBrk="1" fontAlgn="auto" hangingPunct="1">
              <a:lnSpc>
                <a:spcPct val="170000"/>
              </a:lnSpc>
              <a:spcAft>
                <a:spcPts val="0"/>
              </a:spcAft>
              <a:buClr>
                <a:schemeClr val="accent3"/>
              </a:buClr>
              <a:buNone/>
              <a:defRPr/>
            </a:pPr>
            <a:endParaRPr lang="en-US" dirty="0">
              <a:ea typeface="+mn-ea"/>
            </a:endParaRPr>
          </a:p>
          <a:p>
            <a:pPr marL="514350" indent="-514350" algn="just" rtl="0" eaLnBrk="1" fontAlgn="auto" hangingPunct="1">
              <a:spcAft>
                <a:spcPts val="0"/>
              </a:spcAft>
              <a:buClr>
                <a:schemeClr val="accent3"/>
              </a:buClr>
              <a:buFont typeface="+mj-lt"/>
              <a:buAutoNum type="arabicPeriod"/>
              <a:defRPr/>
            </a:pPr>
            <a:endParaRPr lang="en-US" dirty="0">
              <a:ea typeface="+mn-ea"/>
            </a:endParaRPr>
          </a:p>
          <a:p>
            <a:pPr marL="514350" indent="-514350" algn="just" rtl="0" eaLnBrk="1" fontAlgn="auto" hangingPunct="1">
              <a:spcAft>
                <a:spcPts val="0"/>
              </a:spcAft>
              <a:buClr>
                <a:schemeClr val="accent3"/>
              </a:buClr>
              <a:buNone/>
              <a:defRPr/>
            </a:pPr>
            <a:r>
              <a:rPr lang="en-US" dirty="0">
                <a:ea typeface="+mn-ea"/>
              </a:rPr>
              <a:t> </a:t>
            </a:r>
          </a:p>
          <a:p>
            <a:pPr marL="274320" indent="-274320" eaLnBrk="1" fontAlgn="auto" hangingPunct="1">
              <a:spcAft>
                <a:spcPts val="0"/>
              </a:spcAft>
              <a:buClr>
                <a:schemeClr val="accent3"/>
              </a:buClr>
              <a:buFont typeface="Wingdings 2"/>
              <a:buChar char=""/>
              <a:defRPr/>
            </a:pPr>
            <a:endParaRPr lang="ar-SA" dirty="0">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E18A-7950-4CB1-BA09-3CF7DFF71522}"/>
              </a:ext>
            </a:extLst>
          </p:cNvPr>
          <p:cNvSpPr>
            <a:spLocks noGrp="1"/>
          </p:cNvSpPr>
          <p:nvPr>
            <p:ph type="title"/>
          </p:nvPr>
        </p:nvSpPr>
        <p:spPr/>
        <p:txBody>
          <a:bodyPr/>
          <a:lstStyle/>
          <a:p>
            <a:pPr rtl="0"/>
            <a:r>
              <a:rPr lang="en-US" b="1" dirty="0"/>
              <a:t>Clinical picture:</a:t>
            </a:r>
            <a:br>
              <a:rPr lang="en-US" dirty="0"/>
            </a:br>
            <a:endParaRPr lang="en-US" dirty="0"/>
          </a:p>
        </p:txBody>
      </p:sp>
      <p:pic>
        <p:nvPicPr>
          <p:cNvPr id="4" name="Content Placeholder 3">
            <a:extLst>
              <a:ext uri="{FF2B5EF4-FFF2-40B4-BE49-F238E27FC236}">
                <a16:creationId xmlns:a16="http://schemas.microsoft.com/office/drawing/2014/main" id="{A6DE51CF-CDFA-4781-865C-443F7755FDB8}"/>
              </a:ext>
            </a:extLst>
          </p:cNvPr>
          <p:cNvPicPr>
            <a:picLocks noGrp="1" noChangeAspect="1"/>
          </p:cNvPicPr>
          <p:nvPr>
            <p:ph idx="1"/>
          </p:nvPr>
        </p:nvPicPr>
        <p:blipFill>
          <a:blip r:embed="rId2"/>
          <a:stretch>
            <a:fillRect/>
          </a:stretch>
        </p:blipFill>
        <p:spPr>
          <a:xfrm>
            <a:off x="2495600" y="2492897"/>
            <a:ext cx="8073568" cy="2260599"/>
          </a:xfrm>
          <a:prstGeom prst="rect">
            <a:avLst/>
          </a:prstGeom>
        </p:spPr>
      </p:pic>
    </p:spTree>
    <p:extLst>
      <p:ext uri="{BB962C8B-B14F-4D97-AF65-F5344CB8AC3E}">
        <p14:creationId xmlns:p14="http://schemas.microsoft.com/office/powerpoint/2010/main" val="397589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A897FC7-CCDA-4581-8DA7-29EF6253B0A1}"/>
              </a:ext>
            </a:extLst>
          </p:cNvPr>
          <p:cNvSpPr>
            <a:spLocks noGrp="1"/>
          </p:cNvSpPr>
          <p:nvPr>
            <p:ph type="title"/>
          </p:nvPr>
        </p:nvSpPr>
        <p:spPr>
          <a:xfrm>
            <a:off x="2002657" y="620688"/>
            <a:ext cx="8229600" cy="1143000"/>
          </a:xfrm>
        </p:spPr>
        <p:txBody>
          <a:bodyPr>
            <a:normAutofit fontScale="90000"/>
          </a:bodyPr>
          <a:lstStyle/>
          <a:p>
            <a:pPr eaLnBrk="1" fontAlgn="auto" hangingPunct="1">
              <a:spcAft>
                <a:spcPts val="0"/>
              </a:spcAft>
              <a:defRPr/>
            </a:pPr>
            <a:r>
              <a:rPr lang="en-US" b="1" dirty="0"/>
              <a:t>Clinical picture:</a:t>
            </a:r>
            <a:br>
              <a:rPr lang="en-US" dirty="0"/>
            </a:br>
            <a:endParaRPr lang="ar-SA" dirty="0"/>
          </a:p>
        </p:txBody>
      </p:sp>
      <p:sp>
        <p:nvSpPr>
          <p:cNvPr id="3" name="عنصر نائب للمحتوى 2">
            <a:extLst>
              <a:ext uri="{FF2B5EF4-FFF2-40B4-BE49-F238E27FC236}">
                <a16:creationId xmlns:a16="http://schemas.microsoft.com/office/drawing/2014/main" id="{78E56356-5512-479B-AD8C-9CDF23D987B0}"/>
              </a:ext>
            </a:extLst>
          </p:cNvPr>
          <p:cNvSpPr>
            <a:spLocks noGrp="1"/>
          </p:cNvSpPr>
          <p:nvPr>
            <p:ph idx="1"/>
          </p:nvPr>
        </p:nvSpPr>
        <p:spPr>
          <a:xfrm>
            <a:off x="1041008" y="1034855"/>
            <a:ext cx="10578905" cy="1143000"/>
          </a:xfrm>
        </p:spPr>
        <p:txBody>
          <a:bodyPr>
            <a:normAutofit fontScale="70000" lnSpcReduction="20000"/>
          </a:bodyPr>
          <a:lstStyle/>
          <a:p>
            <a:pPr marL="274320" indent="-274320" algn="just" rtl="0" eaLnBrk="1" fontAlgn="auto" hangingPunct="1">
              <a:spcAft>
                <a:spcPts val="0"/>
              </a:spcAft>
              <a:buClr>
                <a:schemeClr val="accent3"/>
              </a:buClr>
              <a:buNone/>
              <a:defRPr/>
            </a:pPr>
            <a:r>
              <a:rPr lang="en-US" dirty="0">
                <a:ea typeface="+mn-ea"/>
              </a:rPr>
              <a:t>Non specific …..not correlate with the severity of toxicity</a:t>
            </a:r>
          </a:p>
          <a:p>
            <a:pPr marL="274320" indent="-274320" algn="just" rtl="0" eaLnBrk="1" fontAlgn="auto" hangingPunct="1">
              <a:spcAft>
                <a:spcPts val="0"/>
              </a:spcAft>
              <a:buClr>
                <a:schemeClr val="accent3"/>
              </a:buClr>
              <a:buNone/>
              <a:defRPr/>
            </a:pPr>
            <a:r>
              <a:rPr lang="en-US" b="1" dirty="0">
                <a:ea typeface="+mn-ea"/>
              </a:rPr>
              <a:t>Clinical grading of CO poisoning: </a:t>
            </a:r>
            <a:endParaRPr lang="en-US" dirty="0">
              <a:ea typeface="+mn-ea"/>
            </a:endParaRPr>
          </a:p>
          <a:p>
            <a:pPr marL="274320" indent="-274320" algn="just" rtl="0" eaLnBrk="1" fontAlgn="auto" hangingPunct="1">
              <a:lnSpc>
                <a:spcPct val="170000"/>
              </a:lnSpc>
              <a:spcAft>
                <a:spcPts val="0"/>
              </a:spcAft>
              <a:buClr>
                <a:schemeClr val="accent3"/>
              </a:buClr>
              <a:buFont typeface="Wingdings 2"/>
              <a:buChar char=""/>
              <a:defRPr/>
            </a:pPr>
            <a:r>
              <a:rPr lang="en-US" dirty="0">
                <a:ea typeface="+mn-ea"/>
              </a:rPr>
              <a:t>Death usually occurs with </a:t>
            </a:r>
            <a:r>
              <a:rPr lang="en-US" dirty="0" err="1">
                <a:ea typeface="+mn-ea"/>
              </a:rPr>
              <a:t>COHb</a:t>
            </a:r>
            <a:r>
              <a:rPr lang="en-US" dirty="0">
                <a:ea typeface="+mn-ea"/>
              </a:rPr>
              <a:t> level above 70%. </a:t>
            </a:r>
          </a:p>
          <a:p>
            <a:pPr marL="274320" indent="-274320" algn="just" rtl="0" eaLnBrk="1" fontAlgn="auto" hangingPunct="1">
              <a:spcAft>
                <a:spcPts val="0"/>
              </a:spcAft>
              <a:buClr>
                <a:schemeClr val="accent3"/>
              </a:buClr>
              <a:buFont typeface="Wingdings 2"/>
              <a:buChar char=""/>
              <a:defRPr/>
            </a:pPr>
            <a:endParaRPr lang="ar-SA" dirty="0">
              <a:ea typeface="+mn-ea"/>
            </a:endParaRPr>
          </a:p>
        </p:txBody>
      </p:sp>
      <p:pic>
        <p:nvPicPr>
          <p:cNvPr id="4" name="Picture 3">
            <a:extLst>
              <a:ext uri="{FF2B5EF4-FFF2-40B4-BE49-F238E27FC236}">
                <a16:creationId xmlns:a16="http://schemas.microsoft.com/office/drawing/2014/main" id="{95632ADA-63FA-412D-9769-0DCFB6D04A80}"/>
              </a:ext>
            </a:extLst>
          </p:cNvPr>
          <p:cNvPicPr>
            <a:picLocks noChangeAspect="1"/>
          </p:cNvPicPr>
          <p:nvPr/>
        </p:nvPicPr>
        <p:blipFill rotWithShape="1">
          <a:blip r:embed="rId2"/>
          <a:srcRect t="4876"/>
          <a:stretch/>
        </p:blipFill>
        <p:spPr>
          <a:xfrm>
            <a:off x="1713913" y="2177855"/>
            <a:ext cx="7753643" cy="4562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2B135F-955C-43E6-BCC6-F3E7A4BC41E1}"/>
              </a:ext>
            </a:extLst>
          </p:cNvPr>
          <p:cNvPicPr>
            <a:picLocks noChangeAspect="1"/>
          </p:cNvPicPr>
          <p:nvPr/>
        </p:nvPicPr>
        <p:blipFill>
          <a:blip r:embed="rId2"/>
          <a:stretch>
            <a:fillRect/>
          </a:stretch>
        </p:blipFill>
        <p:spPr>
          <a:xfrm>
            <a:off x="2117479" y="1139483"/>
            <a:ext cx="6845739" cy="3206481"/>
          </a:xfrm>
          <a:prstGeom prst="rect">
            <a:avLst/>
          </a:prstGeom>
        </p:spPr>
      </p:pic>
    </p:spTree>
    <p:extLst>
      <p:ext uri="{BB962C8B-B14F-4D97-AF65-F5344CB8AC3E}">
        <p14:creationId xmlns:p14="http://schemas.microsoft.com/office/powerpoint/2010/main" val="256689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BC1944-BFE6-4BE2-AEDF-D0F383C1FE8F}"/>
              </a:ext>
            </a:extLst>
          </p:cNvPr>
          <p:cNvSpPr>
            <a:spLocks noGrp="1"/>
          </p:cNvSpPr>
          <p:nvPr>
            <p:ph type="title"/>
          </p:nvPr>
        </p:nvSpPr>
        <p:spPr/>
        <p:txBody>
          <a:bodyPr>
            <a:normAutofit fontScale="90000"/>
          </a:bodyPr>
          <a:lstStyle/>
          <a:p>
            <a:pPr eaLnBrk="1" fontAlgn="auto" hangingPunct="1">
              <a:spcAft>
                <a:spcPts val="0"/>
              </a:spcAft>
              <a:defRPr/>
            </a:pPr>
            <a:r>
              <a:rPr lang="en-US" b="1" dirty="0"/>
              <a:t>Differential diagnosis:</a:t>
            </a:r>
            <a:br>
              <a:rPr lang="en-US" dirty="0"/>
            </a:br>
            <a:endParaRPr lang="ar-SA" dirty="0"/>
          </a:p>
        </p:txBody>
      </p:sp>
      <p:sp>
        <p:nvSpPr>
          <p:cNvPr id="31747" name="عنصر نائب للمحتوى 2">
            <a:extLst>
              <a:ext uri="{FF2B5EF4-FFF2-40B4-BE49-F238E27FC236}">
                <a16:creationId xmlns:a16="http://schemas.microsoft.com/office/drawing/2014/main" id="{7626750C-A51E-427A-977D-300DA7C455D2}"/>
              </a:ext>
            </a:extLst>
          </p:cNvPr>
          <p:cNvSpPr>
            <a:spLocks noGrp="1"/>
          </p:cNvSpPr>
          <p:nvPr>
            <p:ph idx="1"/>
          </p:nvPr>
        </p:nvSpPr>
        <p:spPr/>
        <p:txBody>
          <a:bodyPr/>
          <a:lstStyle/>
          <a:p>
            <a:pPr algn="just" rtl="0" eaLnBrk="1" hangingPunct="1"/>
            <a:r>
              <a:rPr lang="en-US" altLang="en-US" dirty="0">
                <a:cs typeface="Majalla UI"/>
              </a:rPr>
              <a:t>Other asphyxiant gases.</a:t>
            </a:r>
          </a:p>
          <a:p>
            <a:pPr algn="just" rtl="0" eaLnBrk="1" hangingPunct="1"/>
            <a:r>
              <a:rPr lang="en-US" altLang="en-US" dirty="0">
                <a:solidFill>
                  <a:srgbClr val="FF0000"/>
                </a:solidFill>
                <a:cs typeface="Majalla UI"/>
              </a:rPr>
              <a:t>Influenza.</a:t>
            </a:r>
          </a:p>
          <a:p>
            <a:pPr algn="just" rtl="0" eaLnBrk="1" hangingPunct="1"/>
            <a:r>
              <a:rPr lang="en-US" altLang="en-US" dirty="0">
                <a:solidFill>
                  <a:srgbClr val="FF0000"/>
                </a:solidFill>
                <a:cs typeface="Majalla UI"/>
              </a:rPr>
              <a:t>Food poisoning</a:t>
            </a:r>
            <a:r>
              <a:rPr lang="en-US" altLang="en-US" dirty="0">
                <a:cs typeface="Majalla UI"/>
              </a:rPr>
              <a:t>.</a:t>
            </a:r>
          </a:p>
          <a:p>
            <a:pPr algn="just" rtl="0" eaLnBrk="1" hangingPunct="1"/>
            <a:r>
              <a:rPr lang="en-US" altLang="en-US" dirty="0">
                <a:cs typeface="Majalla UI"/>
              </a:rPr>
              <a:t>Cerebrovascular accidents.</a:t>
            </a:r>
          </a:p>
          <a:p>
            <a:pPr algn="just" rtl="0" eaLnBrk="1" hangingPunct="1"/>
            <a:r>
              <a:rPr lang="en-US" altLang="en-US" dirty="0">
                <a:cs typeface="Majalla UI"/>
              </a:rPr>
              <a:t>Myocardial infarction</a:t>
            </a:r>
          </a:p>
          <a:p>
            <a:pPr algn="just" rtl="0" eaLnBrk="1" hangingPunct="1"/>
            <a:r>
              <a:rPr lang="en-US" altLang="en-US" dirty="0">
                <a:cs typeface="Majalla UI"/>
              </a:rPr>
              <a:t>Ethanol intoxication</a:t>
            </a:r>
          </a:p>
          <a:p>
            <a:pPr algn="just" eaLnBrk="1" hangingPunct="1"/>
            <a:endParaRPr lang="ar-SA"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938034-977E-4A06-A2F8-830F00834F85}"/>
              </a:ext>
            </a:extLst>
          </p:cNvPr>
          <p:cNvSpPr>
            <a:spLocks noGrp="1"/>
          </p:cNvSpPr>
          <p:nvPr>
            <p:ph type="title"/>
          </p:nvPr>
        </p:nvSpPr>
        <p:spPr/>
        <p:txBody>
          <a:bodyPr>
            <a:normAutofit fontScale="90000"/>
          </a:bodyPr>
          <a:lstStyle/>
          <a:p>
            <a:pPr eaLnBrk="1" fontAlgn="auto" hangingPunct="1">
              <a:spcAft>
                <a:spcPts val="0"/>
              </a:spcAft>
              <a:defRPr/>
            </a:pPr>
            <a:r>
              <a:rPr lang="en-US" b="1" dirty="0"/>
              <a:t>Laboratory investigations</a:t>
            </a:r>
            <a:r>
              <a:rPr lang="en-US" dirty="0"/>
              <a:t>:</a:t>
            </a:r>
            <a:br>
              <a:rPr lang="en-US" dirty="0"/>
            </a:br>
            <a:endParaRPr lang="ar-SA" dirty="0"/>
          </a:p>
        </p:txBody>
      </p:sp>
      <p:sp>
        <p:nvSpPr>
          <p:cNvPr id="29699" name="عنصر نائب للمحتوى 2">
            <a:extLst>
              <a:ext uri="{FF2B5EF4-FFF2-40B4-BE49-F238E27FC236}">
                <a16:creationId xmlns:a16="http://schemas.microsoft.com/office/drawing/2014/main" id="{E8160FB2-756C-41BC-9DB6-36AD231EA296}"/>
              </a:ext>
            </a:extLst>
          </p:cNvPr>
          <p:cNvSpPr>
            <a:spLocks noGrp="1"/>
          </p:cNvSpPr>
          <p:nvPr>
            <p:ph idx="1"/>
          </p:nvPr>
        </p:nvSpPr>
        <p:spPr>
          <a:xfrm>
            <a:off x="1981200" y="1428751"/>
            <a:ext cx="8229600" cy="4697413"/>
          </a:xfrm>
        </p:spPr>
        <p:txBody>
          <a:bodyPr/>
          <a:lstStyle/>
          <a:p>
            <a:pPr algn="just" rtl="0" eaLnBrk="1" hangingPunct="1">
              <a:buFont typeface="Wingdings 2" panose="05020102010507070707" pitchFamily="18" charset="2"/>
              <a:buNone/>
            </a:pPr>
            <a:r>
              <a:rPr lang="en-US" altLang="en-US" dirty="0">
                <a:cs typeface="Majalla UI"/>
              </a:rPr>
              <a:t>1-Determination of </a:t>
            </a:r>
            <a:r>
              <a:rPr lang="en-US" altLang="en-US" dirty="0" err="1">
                <a:cs typeface="Majalla UI"/>
              </a:rPr>
              <a:t>COHb</a:t>
            </a:r>
            <a:r>
              <a:rPr lang="en-US" altLang="en-US" dirty="0">
                <a:cs typeface="Majalla UI"/>
              </a:rPr>
              <a:t> level by oximeter (normal level is from 0- 2.3% in non smokers)</a:t>
            </a:r>
          </a:p>
          <a:p>
            <a:pPr algn="just" rtl="0" eaLnBrk="1" hangingPunct="1">
              <a:buFont typeface="Wingdings 2" panose="05020102010507070707" pitchFamily="18" charset="2"/>
              <a:buNone/>
            </a:pPr>
            <a:r>
              <a:rPr lang="en-US" altLang="en-US" dirty="0">
                <a:cs typeface="Majalla UI"/>
              </a:rPr>
              <a:t>2- Arterial blood gases.</a:t>
            </a:r>
          </a:p>
          <a:p>
            <a:pPr algn="just" rtl="0" eaLnBrk="1" hangingPunct="1">
              <a:buFont typeface="Wingdings 2" panose="05020102010507070707" pitchFamily="18" charset="2"/>
              <a:buNone/>
            </a:pPr>
            <a:r>
              <a:rPr lang="en-US" altLang="en-US" dirty="0">
                <a:cs typeface="Majalla UI"/>
              </a:rPr>
              <a:t>3- Blood glucose.</a:t>
            </a:r>
          </a:p>
          <a:p>
            <a:pPr algn="just" rtl="0" eaLnBrk="1" hangingPunct="1">
              <a:buFont typeface="Wingdings 2" panose="05020102010507070707" pitchFamily="18" charset="2"/>
              <a:buNone/>
            </a:pPr>
            <a:r>
              <a:rPr lang="en-US" altLang="en-US" dirty="0">
                <a:cs typeface="Majalla UI"/>
              </a:rPr>
              <a:t>4- Electrolytes level to diagnose metabolic acidosis.</a:t>
            </a:r>
          </a:p>
          <a:p>
            <a:pPr algn="just" rtl="0" eaLnBrk="1" hangingPunct="1">
              <a:buFont typeface="Wingdings 2" panose="05020102010507070707" pitchFamily="18" charset="2"/>
              <a:buNone/>
            </a:pPr>
            <a:r>
              <a:rPr lang="en-US" altLang="en-US" dirty="0">
                <a:cs typeface="Majalla UI"/>
              </a:rPr>
              <a:t>5- ECG</a:t>
            </a:r>
          </a:p>
          <a:p>
            <a:pPr algn="just" rtl="0" eaLnBrk="1" hangingPunct="1">
              <a:buFont typeface="Wingdings 2" panose="05020102010507070707" pitchFamily="18" charset="2"/>
              <a:buNone/>
            </a:pPr>
            <a:r>
              <a:rPr lang="en-US" altLang="en-US" dirty="0">
                <a:cs typeface="Majalla UI"/>
              </a:rPr>
              <a:t>6- Computed tomography (CT) or magnetic resonance imaging of the brain to diagnose brain lesions.</a:t>
            </a:r>
          </a:p>
          <a:p>
            <a:pPr algn="just" rtl="0" eaLnBrk="1" hangingPunct="1">
              <a:buFont typeface="Wingdings 2" panose="05020102010507070707" pitchFamily="18" charset="2"/>
              <a:buNone/>
            </a:pPr>
            <a:r>
              <a:rPr lang="en-US" altLang="en-US" dirty="0">
                <a:cs typeface="Majalla UI"/>
              </a:rPr>
              <a:t>7- Chest X - ray.   </a:t>
            </a:r>
          </a:p>
          <a:p>
            <a:pPr algn="just" rtl="0" eaLnBrk="1" hangingPunct="1">
              <a:buFont typeface="Wingdings 2" panose="05020102010507070707" pitchFamily="18" charset="2"/>
              <a:buNone/>
            </a:pPr>
            <a:endParaRPr lang="ar-SA"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344A7A-2385-4740-89F2-7FD90C839EE9}"/>
              </a:ext>
            </a:extLst>
          </p:cNvPr>
          <p:cNvSpPr>
            <a:spLocks noGrp="1"/>
          </p:cNvSpPr>
          <p:nvPr>
            <p:ph type="title"/>
          </p:nvPr>
        </p:nvSpPr>
        <p:spPr/>
        <p:txBody>
          <a:bodyPr>
            <a:normAutofit fontScale="90000"/>
          </a:bodyPr>
          <a:lstStyle/>
          <a:p>
            <a:pPr eaLnBrk="1" fontAlgn="auto" hangingPunct="1">
              <a:spcAft>
                <a:spcPts val="0"/>
              </a:spcAft>
              <a:defRPr/>
            </a:pPr>
            <a:r>
              <a:rPr lang="en-US" b="1" dirty="0"/>
              <a:t>Long term Sequalae of CO poisoning:</a:t>
            </a:r>
            <a:br>
              <a:rPr lang="en-US" dirty="0"/>
            </a:br>
            <a:endParaRPr lang="ar-SA" dirty="0"/>
          </a:p>
        </p:txBody>
      </p:sp>
      <p:sp>
        <p:nvSpPr>
          <p:cNvPr id="3" name="عنصر نائب للمحتوى 2">
            <a:extLst>
              <a:ext uri="{FF2B5EF4-FFF2-40B4-BE49-F238E27FC236}">
                <a16:creationId xmlns:a16="http://schemas.microsoft.com/office/drawing/2014/main" id="{8768E8C4-89A7-450C-B83A-546999C4AF12}"/>
              </a:ext>
            </a:extLst>
          </p:cNvPr>
          <p:cNvSpPr>
            <a:spLocks noGrp="1"/>
          </p:cNvSpPr>
          <p:nvPr>
            <p:ph idx="1"/>
          </p:nvPr>
        </p:nvSpPr>
        <p:spPr>
          <a:xfrm>
            <a:off x="1981200" y="1214439"/>
            <a:ext cx="8229600" cy="4911725"/>
          </a:xfrm>
        </p:spPr>
        <p:txBody>
          <a:bodyPr>
            <a:normAutofit fontScale="92500" lnSpcReduction="20000"/>
          </a:bodyPr>
          <a:lstStyle/>
          <a:p>
            <a:pPr marL="274320" indent="-274320" algn="just" rtl="0" eaLnBrk="1" fontAlgn="auto" hangingPunct="1">
              <a:spcAft>
                <a:spcPts val="0"/>
              </a:spcAft>
              <a:buClr>
                <a:schemeClr val="accent3"/>
              </a:buClr>
              <a:buFont typeface="Wingdings 2"/>
              <a:buChar char=""/>
              <a:defRPr/>
            </a:pPr>
            <a:r>
              <a:rPr lang="en-US" dirty="0">
                <a:ea typeface="+mn-ea"/>
              </a:rPr>
              <a:t>Patients may recover from acute CO poisoning and develop later delayed neurological manifestation 2 to 40 days from the original exposure. These may be in the form of apathy, lack of concentration, memory disturbances, Parkinsonism, cortical blindness, peripheral neuropathy, movement disorders, aphasia, incontinence, dementia, psychosis or manic depression.</a:t>
            </a:r>
          </a:p>
          <a:p>
            <a:pPr marL="274320" indent="-274320" algn="just" rtl="0" eaLnBrk="1" fontAlgn="auto" hangingPunct="1">
              <a:spcAft>
                <a:spcPts val="0"/>
              </a:spcAft>
              <a:buClr>
                <a:schemeClr val="accent3"/>
              </a:buClr>
              <a:buFont typeface="Wingdings 2"/>
              <a:buChar char=""/>
              <a:defRPr/>
            </a:pPr>
            <a:endParaRPr lang="en-US" dirty="0">
              <a:ea typeface="+mn-ea"/>
            </a:endParaRPr>
          </a:p>
          <a:p>
            <a:pPr marL="274320" indent="-274320" algn="just" rtl="0" eaLnBrk="1" fontAlgn="auto" hangingPunct="1">
              <a:spcAft>
                <a:spcPts val="0"/>
              </a:spcAft>
              <a:buClr>
                <a:schemeClr val="accent3"/>
              </a:buClr>
              <a:buFont typeface="Wingdings 2"/>
              <a:buChar char=""/>
              <a:defRPr/>
            </a:pPr>
            <a:r>
              <a:rPr lang="en-US" dirty="0">
                <a:ea typeface="+mn-ea"/>
              </a:rPr>
              <a:t>These may be due to damage to the basal ganglia, white matter or cerebellum. These complications may persist months to years and may resolve spontaneously.</a:t>
            </a:r>
          </a:p>
          <a:p>
            <a:pPr marL="274320" indent="-274320" algn="just" rtl="0" eaLnBrk="1" fontAlgn="auto" hangingPunct="1">
              <a:spcAft>
                <a:spcPts val="0"/>
              </a:spcAft>
              <a:buClr>
                <a:schemeClr val="accent3"/>
              </a:buClr>
              <a:buNone/>
              <a:defRPr/>
            </a:pPr>
            <a:endParaRPr lang="en-US" dirty="0">
              <a:ea typeface="+mn-ea"/>
            </a:endParaRPr>
          </a:p>
          <a:p>
            <a:pPr marL="274320" indent="-274320" algn="just" rtl="0" eaLnBrk="1" fontAlgn="auto" hangingPunct="1">
              <a:spcAft>
                <a:spcPts val="0"/>
              </a:spcAft>
              <a:buClr>
                <a:schemeClr val="accent3"/>
              </a:buClr>
              <a:buFont typeface="Wingdings 2"/>
              <a:buChar char=""/>
              <a:defRPr/>
            </a:pPr>
            <a:r>
              <a:rPr lang="en-US" dirty="0">
                <a:ea typeface="+mn-ea"/>
              </a:rPr>
              <a:t>The incidence of delayed neurological </a:t>
            </a:r>
            <a:r>
              <a:rPr lang="en-US" dirty="0" err="1">
                <a:ea typeface="+mn-ea"/>
              </a:rPr>
              <a:t>sequelae</a:t>
            </a:r>
            <a:r>
              <a:rPr lang="en-US" dirty="0">
                <a:ea typeface="+mn-ea"/>
              </a:rPr>
              <a:t> is correlated to the initial level of consciousness and duration of coma. </a:t>
            </a:r>
          </a:p>
          <a:p>
            <a:pPr marL="274320" indent="-274320" algn="just" eaLnBrk="1" fontAlgn="auto" hangingPunct="1">
              <a:spcAft>
                <a:spcPts val="0"/>
              </a:spcAft>
              <a:buClr>
                <a:schemeClr val="accent3"/>
              </a:buClr>
              <a:buFont typeface="Wingdings 2"/>
              <a:buChar char=""/>
              <a:defRPr/>
            </a:pPr>
            <a:endParaRPr lang="ar-SA" dirty="0">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a:extLst>
              <a:ext uri="{FF2B5EF4-FFF2-40B4-BE49-F238E27FC236}">
                <a16:creationId xmlns:a16="http://schemas.microsoft.com/office/drawing/2014/main" id="{C5E46A54-1B6D-4A87-B54D-E61F82B9AFFF}"/>
              </a:ext>
            </a:extLst>
          </p:cNvPr>
          <p:cNvSpPr>
            <a:spLocks noGrp="1"/>
          </p:cNvSpPr>
          <p:nvPr>
            <p:ph type="title"/>
          </p:nvPr>
        </p:nvSpPr>
        <p:spPr/>
        <p:txBody>
          <a:bodyPr/>
          <a:lstStyle/>
          <a:p>
            <a:pPr rtl="0" eaLnBrk="1" hangingPunct="1"/>
            <a:r>
              <a:rPr lang="en-US" altLang="en-US" b="1">
                <a:cs typeface="Traditional Arabic" panose="02020603050405020304" pitchFamily="18" charset="-78"/>
              </a:rPr>
              <a:t>Treatment:</a:t>
            </a:r>
            <a:endParaRPr lang="en-US" altLang="en-US">
              <a:cs typeface="Traditional Arabic" panose="02020603050405020304" pitchFamily="18" charset="-78"/>
            </a:endParaRPr>
          </a:p>
        </p:txBody>
      </p:sp>
      <p:sp>
        <p:nvSpPr>
          <p:cNvPr id="3" name="عنصر نائب للمحتوى 2">
            <a:extLst>
              <a:ext uri="{FF2B5EF4-FFF2-40B4-BE49-F238E27FC236}">
                <a16:creationId xmlns:a16="http://schemas.microsoft.com/office/drawing/2014/main" id="{59F0AC3C-4DA7-43CE-ACA6-B33B1C9184EF}"/>
              </a:ext>
            </a:extLst>
          </p:cNvPr>
          <p:cNvSpPr>
            <a:spLocks noGrp="1"/>
          </p:cNvSpPr>
          <p:nvPr>
            <p:ph idx="1"/>
          </p:nvPr>
        </p:nvSpPr>
        <p:spPr/>
        <p:txBody>
          <a:bodyPr>
            <a:normAutofit fontScale="77500" lnSpcReduction="20000"/>
          </a:bodyPr>
          <a:lstStyle/>
          <a:p>
            <a:pPr marL="514350" indent="-514350" algn="just" rtl="0" eaLnBrk="1" fontAlgn="auto" hangingPunct="1">
              <a:spcAft>
                <a:spcPts val="0"/>
              </a:spcAft>
              <a:buClr>
                <a:schemeClr val="accent3"/>
              </a:buClr>
              <a:buFont typeface="Wingdings" pitchFamily="2" charset="2"/>
              <a:buChar char="q"/>
              <a:defRPr/>
            </a:pPr>
            <a:r>
              <a:rPr lang="en-US" dirty="0">
                <a:ea typeface="+mn-ea"/>
              </a:rPr>
              <a:t>Remove the patient from the source of exposure to fresh air.</a:t>
            </a:r>
          </a:p>
          <a:p>
            <a:pPr marL="514350" indent="-514350" algn="just" rtl="0" eaLnBrk="1" fontAlgn="auto" hangingPunct="1">
              <a:spcAft>
                <a:spcPts val="0"/>
              </a:spcAft>
              <a:buClr>
                <a:schemeClr val="accent3"/>
              </a:buClr>
              <a:buFont typeface="Wingdings" pitchFamily="2" charset="2"/>
              <a:buChar char="q"/>
              <a:defRPr/>
            </a:pPr>
            <a:endParaRPr lang="en-US" dirty="0">
              <a:ea typeface="+mn-ea"/>
            </a:endParaRPr>
          </a:p>
          <a:p>
            <a:pPr marL="514350" indent="-514350" algn="just" rtl="0" eaLnBrk="1" fontAlgn="auto" hangingPunct="1">
              <a:spcAft>
                <a:spcPts val="0"/>
              </a:spcAft>
              <a:buClr>
                <a:schemeClr val="accent3"/>
              </a:buClr>
              <a:buFont typeface="Wingdings" pitchFamily="2" charset="2"/>
              <a:buChar char="q"/>
              <a:defRPr/>
            </a:pPr>
            <a:r>
              <a:rPr lang="en-US" dirty="0">
                <a:ea typeface="+mn-ea"/>
              </a:rPr>
              <a:t>Maintain respiratory function and stabilization of cardio-respiratory status.</a:t>
            </a:r>
          </a:p>
          <a:p>
            <a:pPr marL="514350" indent="-514350" algn="just" rtl="0" eaLnBrk="1" fontAlgn="auto" hangingPunct="1">
              <a:spcAft>
                <a:spcPts val="0"/>
              </a:spcAft>
              <a:buClr>
                <a:schemeClr val="accent3"/>
              </a:buClr>
              <a:buFont typeface="Wingdings" pitchFamily="2" charset="2"/>
              <a:buChar char="q"/>
              <a:defRPr/>
            </a:pPr>
            <a:r>
              <a:rPr lang="en-US" dirty="0">
                <a:ea typeface="+mn-ea"/>
              </a:rPr>
              <a:t>The antidote is 100% oxygen inhalation by mask or endotracheal intubations if the patient needs artificial air way. </a:t>
            </a:r>
          </a:p>
          <a:p>
            <a:pPr marL="514350" indent="-514350" algn="just" rtl="0" eaLnBrk="1" fontAlgn="auto" hangingPunct="1">
              <a:spcAft>
                <a:spcPts val="0"/>
              </a:spcAft>
              <a:buClr>
                <a:schemeClr val="accent3"/>
              </a:buClr>
              <a:buNone/>
              <a:defRPr/>
            </a:pPr>
            <a:r>
              <a:rPr lang="en-US" dirty="0">
                <a:ea typeface="+mn-ea"/>
              </a:rPr>
              <a:t>Oxygen therapy must be continued till the patient is asymptomatic or </a:t>
            </a:r>
            <a:r>
              <a:rPr lang="en-US" dirty="0" err="1">
                <a:ea typeface="+mn-ea"/>
              </a:rPr>
              <a:t>COHb</a:t>
            </a:r>
            <a:r>
              <a:rPr lang="en-US" dirty="0">
                <a:ea typeface="+mn-ea"/>
              </a:rPr>
              <a:t> level is below 15%. </a:t>
            </a:r>
          </a:p>
          <a:p>
            <a:pPr marL="514350" indent="-514350" algn="just" rtl="0" eaLnBrk="1" fontAlgn="auto" hangingPunct="1">
              <a:spcAft>
                <a:spcPts val="0"/>
              </a:spcAft>
              <a:buClr>
                <a:schemeClr val="accent3"/>
              </a:buClr>
              <a:buNone/>
              <a:defRPr/>
            </a:pPr>
            <a:r>
              <a:rPr lang="en-US" dirty="0">
                <a:ea typeface="+mn-ea"/>
              </a:rPr>
              <a:t>Hyperbaric oxygen (100% oxygen at 3 atmosphere pressure) will reduce the half life of </a:t>
            </a:r>
            <a:r>
              <a:rPr lang="en-US" dirty="0" err="1">
                <a:ea typeface="+mn-ea"/>
              </a:rPr>
              <a:t>COHb</a:t>
            </a:r>
            <a:r>
              <a:rPr lang="en-US" dirty="0">
                <a:ea typeface="+mn-ea"/>
              </a:rPr>
              <a:t> to 23 minutes. It may also prevent the neurological sequel. It is indicated in:</a:t>
            </a:r>
          </a:p>
          <a:p>
            <a:pPr marL="514350" indent="-514350" algn="just" rtl="0" eaLnBrk="1" fontAlgn="auto" hangingPunct="1">
              <a:spcAft>
                <a:spcPts val="0"/>
              </a:spcAft>
              <a:buClr>
                <a:schemeClr val="accent3"/>
              </a:buClr>
              <a:buNone/>
              <a:defRPr/>
            </a:pPr>
            <a:r>
              <a:rPr lang="en-US" dirty="0">
                <a:ea typeface="+mn-ea"/>
              </a:rPr>
              <a:t>         (Pregnancy, Coma, Myocardial ischemia or arrhythmia, Presence of neurological symptoms).</a:t>
            </a:r>
          </a:p>
          <a:p>
            <a:pPr marL="514350" indent="-514350" algn="just" rtl="0" eaLnBrk="1" fontAlgn="auto" hangingPunct="1">
              <a:spcAft>
                <a:spcPts val="0"/>
              </a:spcAft>
              <a:buClr>
                <a:schemeClr val="accent3"/>
              </a:buClr>
              <a:buFont typeface="Wingdings" pitchFamily="2" charset="2"/>
              <a:buChar char="q"/>
              <a:defRPr/>
            </a:pPr>
            <a:r>
              <a:rPr lang="en-US" dirty="0">
                <a:ea typeface="+mn-ea"/>
              </a:rPr>
              <a:t>Correct hypo or hyperglycemia.</a:t>
            </a:r>
          </a:p>
          <a:p>
            <a:pPr marL="514350" indent="-514350" algn="just" rtl="0" eaLnBrk="1" fontAlgn="auto" hangingPunct="1">
              <a:spcAft>
                <a:spcPts val="0"/>
              </a:spcAft>
              <a:buClr>
                <a:schemeClr val="accent3"/>
              </a:buClr>
              <a:buFont typeface="Wingdings" pitchFamily="2" charset="2"/>
              <a:buChar char="q"/>
              <a:defRPr/>
            </a:pPr>
            <a:r>
              <a:rPr lang="en-US" dirty="0">
                <a:ea typeface="+mn-ea"/>
              </a:rPr>
              <a:t>Management of cerebral edema by mannitol or steroids.</a:t>
            </a:r>
          </a:p>
          <a:p>
            <a:pPr marL="514350" indent="-514350" algn="just" rtl="0" eaLnBrk="1" fontAlgn="auto" hangingPunct="1">
              <a:spcAft>
                <a:spcPts val="0"/>
              </a:spcAft>
              <a:buClr>
                <a:schemeClr val="accent3"/>
              </a:buClr>
              <a:buFont typeface="Wingdings" pitchFamily="2" charset="2"/>
              <a:buChar char="q"/>
              <a:defRPr/>
            </a:pPr>
            <a:r>
              <a:rPr lang="en-US" dirty="0">
                <a:ea typeface="+mn-ea"/>
              </a:rPr>
              <a:t>Treat convulsions.</a:t>
            </a:r>
          </a:p>
          <a:p>
            <a:pPr marL="274320" indent="-274320" algn="just" eaLnBrk="1" fontAlgn="auto" hangingPunct="1">
              <a:spcAft>
                <a:spcPts val="0"/>
              </a:spcAft>
              <a:buClr>
                <a:schemeClr val="accent3"/>
              </a:buClr>
              <a:buFont typeface="Wingdings" pitchFamily="2" charset="2"/>
              <a:buChar char="q"/>
              <a:defRPr/>
            </a:pPr>
            <a:endParaRPr lang="ar-SA" dirty="0">
              <a:ea typeface="+mn-ea"/>
            </a:endParaRPr>
          </a:p>
        </p:txBody>
      </p:sp>
      <p:pic>
        <p:nvPicPr>
          <p:cNvPr id="2" name="Picture 1">
            <a:extLst>
              <a:ext uri="{FF2B5EF4-FFF2-40B4-BE49-F238E27FC236}">
                <a16:creationId xmlns:a16="http://schemas.microsoft.com/office/drawing/2014/main" id="{F433BB29-51F1-42F2-BB4E-1B59FF95807B}"/>
              </a:ext>
            </a:extLst>
          </p:cNvPr>
          <p:cNvPicPr>
            <a:picLocks noChangeAspect="1"/>
          </p:cNvPicPr>
          <p:nvPr/>
        </p:nvPicPr>
        <p:blipFill>
          <a:blip r:embed="rId2"/>
          <a:stretch>
            <a:fillRect/>
          </a:stretch>
        </p:blipFill>
        <p:spPr>
          <a:xfrm>
            <a:off x="8027743" y="533399"/>
            <a:ext cx="2466975" cy="18478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Image result for hyperbaric oxygen chamber">
            <a:extLst>
              <a:ext uri="{FF2B5EF4-FFF2-40B4-BE49-F238E27FC236}">
                <a16:creationId xmlns:a16="http://schemas.microsoft.com/office/drawing/2014/main" id="{3611086D-313C-4D53-A1F4-65A08EB05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175" y="952066"/>
            <a:ext cx="6231185" cy="431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78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42AC3C-CBEC-4ADC-92C7-329508F12A5E}"/>
              </a:ext>
            </a:extLst>
          </p:cNvPr>
          <p:cNvSpPr>
            <a:spLocks noGrp="1"/>
          </p:cNvSpPr>
          <p:nvPr>
            <p:ph type="title"/>
          </p:nvPr>
        </p:nvSpPr>
        <p:spPr/>
        <p:txBody>
          <a:bodyPr>
            <a:normAutofit fontScale="90000"/>
          </a:bodyPr>
          <a:lstStyle/>
          <a:p>
            <a:pPr eaLnBrk="1" fontAlgn="auto" hangingPunct="1">
              <a:spcAft>
                <a:spcPts val="0"/>
              </a:spcAft>
              <a:defRPr/>
            </a:pPr>
            <a:r>
              <a:rPr lang="en-US" b="1" cap="all" dirty="0"/>
              <a:t>Toxic gases</a:t>
            </a:r>
            <a:br>
              <a:rPr lang="en-US" b="1" dirty="0"/>
            </a:br>
            <a:endParaRPr lang="ar-SA" dirty="0"/>
          </a:p>
        </p:txBody>
      </p:sp>
      <p:sp>
        <p:nvSpPr>
          <p:cNvPr id="3" name="عنصر نائب للمحتوى 2">
            <a:extLst>
              <a:ext uri="{FF2B5EF4-FFF2-40B4-BE49-F238E27FC236}">
                <a16:creationId xmlns:a16="http://schemas.microsoft.com/office/drawing/2014/main" id="{7B2B4AA1-98AC-41E9-A679-F0CD2CD62964}"/>
              </a:ext>
            </a:extLst>
          </p:cNvPr>
          <p:cNvSpPr>
            <a:spLocks noGrp="1"/>
          </p:cNvSpPr>
          <p:nvPr>
            <p:ph idx="1"/>
          </p:nvPr>
        </p:nvSpPr>
        <p:spPr>
          <a:xfrm>
            <a:off x="1981200" y="1143001"/>
            <a:ext cx="8229600" cy="4983163"/>
          </a:xfrm>
        </p:spPr>
        <p:txBody>
          <a:bodyPr>
            <a:normAutofit fontScale="85000" lnSpcReduction="20000"/>
          </a:bodyPr>
          <a:lstStyle/>
          <a:p>
            <a:pPr marL="274320" indent="-274320" algn="just" rtl="0" eaLnBrk="1" fontAlgn="auto" hangingPunct="1">
              <a:spcAft>
                <a:spcPts val="0"/>
              </a:spcAft>
              <a:buClr>
                <a:schemeClr val="accent3"/>
              </a:buClr>
              <a:buNone/>
              <a:defRPr/>
            </a:pPr>
            <a:r>
              <a:rPr lang="en-US" b="1" dirty="0">
                <a:ea typeface="+mn-ea"/>
              </a:rPr>
              <a:t>Toxic gases are classified into:</a:t>
            </a:r>
            <a:endParaRPr lang="en-US" dirty="0">
              <a:ea typeface="+mn-ea"/>
            </a:endParaRPr>
          </a:p>
          <a:p>
            <a:pPr marL="274320" indent="-274320" algn="just" rtl="0" eaLnBrk="1" fontAlgn="auto" hangingPunct="1">
              <a:spcAft>
                <a:spcPts val="0"/>
              </a:spcAft>
              <a:buClr>
                <a:schemeClr val="accent3"/>
              </a:buClr>
              <a:buFont typeface="Wingdings 2"/>
              <a:buChar char=""/>
              <a:defRPr/>
            </a:pPr>
            <a:r>
              <a:rPr lang="en-US" b="1" i="1" dirty="0">
                <a:ea typeface="+mn-ea"/>
              </a:rPr>
              <a:t>Simple </a:t>
            </a:r>
            <a:r>
              <a:rPr lang="en-US" b="1" i="1" dirty="0" err="1">
                <a:ea typeface="+mn-ea"/>
              </a:rPr>
              <a:t>asphyxiant</a:t>
            </a:r>
            <a:r>
              <a:rPr lang="en-US" dirty="0">
                <a:ea typeface="+mn-ea"/>
              </a:rPr>
              <a:t>: such as carbon dioxide, methane, helium, nitrogen and propane. These are nonpoisonous inert gases that displace oxygen from the inspired air and deprive tissue of oxygen causing hypoxia.</a:t>
            </a:r>
          </a:p>
          <a:p>
            <a:pPr marL="274320" indent="-274320" algn="just" rtl="0" eaLnBrk="1" fontAlgn="auto" hangingPunct="1">
              <a:spcAft>
                <a:spcPts val="0"/>
              </a:spcAft>
              <a:buClr>
                <a:schemeClr val="accent3"/>
              </a:buClr>
              <a:buNone/>
              <a:defRPr/>
            </a:pPr>
            <a:endParaRPr lang="en-US" dirty="0">
              <a:ea typeface="+mn-ea"/>
            </a:endParaRPr>
          </a:p>
          <a:p>
            <a:pPr marL="274320" indent="-274320" algn="just" rtl="0" eaLnBrk="1" fontAlgn="auto" hangingPunct="1">
              <a:spcAft>
                <a:spcPts val="0"/>
              </a:spcAft>
              <a:buClr>
                <a:schemeClr val="accent3"/>
              </a:buClr>
              <a:buFont typeface="Wingdings 2"/>
              <a:buChar char=""/>
              <a:defRPr/>
            </a:pPr>
            <a:r>
              <a:rPr lang="en-US" b="1" i="1" dirty="0">
                <a:ea typeface="+mn-ea"/>
              </a:rPr>
              <a:t>Chemical </a:t>
            </a:r>
            <a:r>
              <a:rPr lang="en-US" b="1" i="1" dirty="0" err="1">
                <a:ea typeface="+mn-ea"/>
              </a:rPr>
              <a:t>asphyxiant</a:t>
            </a:r>
            <a:r>
              <a:rPr lang="en-US" dirty="0">
                <a:ea typeface="+mn-ea"/>
              </a:rPr>
              <a:t>: such as carbon monoxide, hydrogen sulfide and hydrogen cyanide. They act by alteration of oxygen carrying capacity and biochemical changes of respiratory enzymes.</a:t>
            </a:r>
          </a:p>
          <a:p>
            <a:pPr marL="274320" indent="-274320" algn="just" rtl="0" eaLnBrk="1" fontAlgn="auto" hangingPunct="1">
              <a:spcAft>
                <a:spcPts val="0"/>
              </a:spcAft>
              <a:buClr>
                <a:schemeClr val="accent3"/>
              </a:buClr>
              <a:buNone/>
              <a:defRPr/>
            </a:pPr>
            <a:endParaRPr lang="en-US" dirty="0">
              <a:ea typeface="+mn-ea"/>
            </a:endParaRPr>
          </a:p>
          <a:p>
            <a:pPr marL="274320" indent="-274320" algn="just" rtl="0" eaLnBrk="1" fontAlgn="auto" hangingPunct="1">
              <a:spcAft>
                <a:spcPts val="0"/>
              </a:spcAft>
              <a:buClr>
                <a:schemeClr val="accent3"/>
              </a:buClr>
              <a:buFont typeface="Wingdings 2"/>
              <a:buChar char=""/>
              <a:defRPr/>
            </a:pPr>
            <a:r>
              <a:rPr lang="en-US" b="1" i="1" dirty="0">
                <a:ea typeface="+mn-ea"/>
              </a:rPr>
              <a:t>Irritant gases</a:t>
            </a:r>
            <a:r>
              <a:rPr lang="en-US" dirty="0">
                <a:ea typeface="+mn-ea"/>
              </a:rPr>
              <a:t>:</a:t>
            </a:r>
          </a:p>
          <a:p>
            <a:pPr marL="274320" indent="-274320" algn="just" rtl="0" eaLnBrk="1" fontAlgn="auto" hangingPunct="1">
              <a:spcAft>
                <a:spcPts val="0"/>
              </a:spcAft>
              <a:buClr>
                <a:schemeClr val="accent3"/>
              </a:buClr>
              <a:buNone/>
              <a:defRPr/>
            </a:pPr>
            <a:r>
              <a:rPr lang="en-US" dirty="0">
                <a:ea typeface="+mn-ea"/>
              </a:rPr>
              <a:t>Gases with immediate toxicity  such as ammonia, chlorine, and </a:t>
            </a:r>
            <a:r>
              <a:rPr lang="en-US" dirty="0" err="1">
                <a:ea typeface="+mn-ea"/>
              </a:rPr>
              <a:t>sulphur</a:t>
            </a:r>
            <a:r>
              <a:rPr lang="en-US" dirty="0">
                <a:ea typeface="+mn-ea"/>
              </a:rPr>
              <a:t> dioxide</a:t>
            </a:r>
          </a:p>
          <a:p>
            <a:pPr marL="274320" indent="-274320" algn="just" rtl="0" eaLnBrk="1" fontAlgn="auto" hangingPunct="1">
              <a:spcAft>
                <a:spcPts val="0"/>
              </a:spcAft>
              <a:buClr>
                <a:schemeClr val="accent3"/>
              </a:buClr>
              <a:buNone/>
              <a:defRPr/>
            </a:pPr>
            <a:r>
              <a:rPr lang="en-US" dirty="0">
                <a:ea typeface="+mn-ea"/>
              </a:rPr>
              <a:t>Gases with delayed toxicity such as phosgene and nitrogen dioxide.  </a:t>
            </a:r>
          </a:p>
          <a:p>
            <a:pPr marL="274320" indent="-274320" algn="just" eaLnBrk="1" fontAlgn="auto" hangingPunct="1">
              <a:spcAft>
                <a:spcPts val="0"/>
              </a:spcAft>
              <a:buClr>
                <a:schemeClr val="accent3"/>
              </a:buClr>
              <a:buFont typeface="Wingdings 2"/>
              <a:buChar char=""/>
              <a:defRPr/>
            </a:pPr>
            <a:endParaRPr lang="ar-SA" dirty="0">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EFD9-3DC7-4F81-AB28-3AC905393777}"/>
              </a:ext>
            </a:extLst>
          </p:cNvPr>
          <p:cNvSpPr>
            <a:spLocks noGrp="1"/>
          </p:cNvSpPr>
          <p:nvPr>
            <p:ph type="title"/>
          </p:nvPr>
        </p:nvSpPr>
        <p:spPr>
          <a:xfrm>
            <a:off x="2013879" y="5301208"/>
            <a:ext cx="8229600" cy="1143000"/>
          </a:xfrm>
        </p:spPr>
        <p:txBody>
          <a:bodyPr/>
          <a:lstStyle/>
          <a:p>
            <a:r>
              <a:rPr lang="en-US" dirty="0"/>
              <a:t>is a clear, odorless, tasteless and non irritating gas. Cause rapid loss of conscious </a:t>
            </a:r>
          </a:p>
        </p:txBody>
      </p:sp>
      <p:pic>
        <p:nvPicPr>
          <p:cNvPr id="47106" name="Picture 2" descr="Image result for co poisoning">
            <a:extLst>
              <a:ext uri="{FF2B5EF4-FFF2-40B4-BE49-F238E27FC236}">
                <a16:creationId xmlns:a16="http://schemas.microsoft.com/office/drawing/2014/main" id="{935263BC-D5A6-465E-87EC-A238F4966B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0202" y="567849"/>
            <a:ext cx="4894074" cy="2861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52BBA39-BA46-4E44-B492-AE88205B9EC3}"/>
              </a:ext>
            </a:extLst>
          </p:cNvPr>
          <p:cNvPicPr>
            <a:picLocks noChangeAspect="1"/>
          </p:cNvPicPr>
          <p:nvPr/>
        </p:nvPicPr>
        <p:blipFill>
          <a:blip r:embed="rId3"/>
          <a:stretch>
            <a:fillRect/>
          </a:stretch>
        </p:blipFill>
        <p:spPr>
          <a:xfrm>
            <a:off x="6142993" y="635063"/>
            <a:ext cx="3888432" cy="2726720"/>
          </a:xfrm>
          <a:prstGeom prst="rect">
            <a:avLst/>
          </a:prstGeom>
        </p:spPr>
      </p:pic>
    </p:spTree>
    <p:extLst>
      <p:ext uri="{BB962C8B-B14F-4D97-AF65-F5344CB8AC3E}">
        <p14:creationId xmlns:p14="http://schemas.microsoft.com/office/powerpoint/2010/main" val="9288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8DE7EB-B289-473B-AAC5-1C016C6BEC81}"/>
              </a:ext>
            </a:extLst>
          </p:cNvPr>
          <p:cNvSpPr>
            <a:spLocks noGrp="1"/>
          </p:cNvSpPr>
          <p:nvPr>
            <p:ph type="title"/>
          </p:nvPr>
        </p:nvSpPr>
        <p:spPr/>
        <p:txBody>
          <a:bodyPr>
            <a:normAutofit fontScale="90000"/>
          </a:bodyPr>
          <a:lstStyle/>
          <a:p>
            <a:pPr eaLnBrk="1" fontAlgn="auto" hangingPunct="1">
              <a:spcAft>
                <a:spcPts val="0"/>
              </a:spcAft>
              <a:defRPr/>
            </a:pPr>
            <a:br>
              <a:rPr lang="en-US" b="1" cap="all" dirty="0"/>
            </a:br>
            <a:br>
              <a:rPr lang="en-US" b="1" cap="all" dirty="0"/>
            </a:br>
            <a:r>
              <a:rPr lang="en-US" b="1" cap="all" dirty="0">
                <a:solidFill>
                  <a:srgbClr val="FF0000"/>
                </a:solidFill>
              </a:rPr>
              <a:t>Carbon monoxide</a:t>
            </a:r>
            <a:br>
              <a:rPr lang="en-US" b="1" dirty="0"/>
            </a:br>
            <a:r>
              <a:rPr lang="en-US" sz="2200" dirty="0"/>
              <a:t>is a clear, odorless, tasteless and non irritating gas. It is lighter than air.</a:t>
            </a:r>
            <a:br>
              <a:rPr lang="en-US" sz="2200" dirty="0"/>
            </a:br>
            <a:endParaRPr lang="ar-SA" sz="2200" dirty="0"/>
          </a:p>
        </p:txBody>
      </p:sp>
      <p:sp>
        <p:nvSpPr>
          <p:cNvPr id="22531" name="عنصر نائب للمحتوى 2">
            <a:extLst>
              <a:ext uri="{FF2B5EF4-FFF2-40B4-BE49-F238E27FC236}">
                <a16:creationId xmlns:a16="http://schemas.microsoft.com/office/drawing/2014/main" id="{43388DB3-689A-4375-B3F9-FF13C854A956}"/>
              </a:ext>
            </a:extLst>
          </p:cNvPr>
          <p:cNvSpPr>
            <a:spLocks noGrp="1"/>
          </p:cNvSpPr>
          <p:nvPr>
            <p:ph idx="1"/>
          </p:nvPr>
        </p:nvSpPr>
        <p:spPr>
          <a:xfrm>
            <a:off x="1981200" y="1928813"/>
            <a:ext cx="8229600" cy="4197350"/>
          </a:xfrm>
        </p:spPr>
        <p:txBody>
          <a:bodyPr/>
          <a:lstStyle/>
          <a:p>
            <a:pPr algn="just" rtl="0" eaLnBrk="1" hangingPunct="1">
              <a:buFont typeface="Wingdings 2" panose="05020102010507070707" pitchFamily="18" charset="2"/>
              <a:buNone/>
            </a:pPr>
            <a:r>
              <a:rPr lang="en-US" altLang="en-US" b="1" dirty="0">
                <a:solidFill>
                  <a:srgbClr val="FF0000"/>
                </a:solidFill>
                <a:cs typeface="Majalla UI"/>
              </a:rPr>
              <a:t>Sources:</a:t>
            </a:r>
            <a:endParaRPr lang="en-US" altLang="en-US" dirty="0">
              <a:cs typeface="Majalla UI"/>
            </a:endParaRPr>
          </a:p>
          <a:p>
            <a:pPr algn="just" rtl="0" eaLnBrk="1" hangingPunct="1">
              <a:buFont typeface="Wingdings 2" panose="05020102010507070707" pitchFamily="18" charset="2"/>
              <a:buNone/>
            </a:pPr>
            <a:r>
              <a:rPr lang="en-US" altLang="en-US" dirty="0">
                <a:cs typeface="Majalla UI"/>
              </a:rPr>
              <a:t>A-Endogenous:</a:t>
            </a:r>
          </a:p>
          <a:p>
            <a:pPr algn="just" rtl="0" eaLnBrk="1" hangingPunct="1"/>
            <a:r>
              <a:rPr lang="en-US" altLang="en-US" dirty="0">
                <a:cs typeface="Majalla UI"/>
              </a:rPr>
              <a:t>It is produced in the body as a byproduct of the degradation of heme (0.5-0.8%)</a:t>
            </a:r>
          </a:p>
          <a:p>
            <a:pPr algn="just" rtl="0" eaLnBrk="1" hangingPunct="1">
              <a:buFont typeface="Wingdings 2" panose="05020102010507070707" pitchFamily="18" charset="2"/>
              <a:buNone/>
            </a:pPr>
            <a:r>
              <a:rPr lang="en-US" altLang="en-US" dirty="0">
                <a:cs typeface="Majalla UI"/>
              </a:rPr>
              <a:t>B- Exogenous:</a:t>
            </a:r>
          </a:p>
          <a:p>
            <a:pPr algn="just" rtl="0" eaLnBrk="1" hangingPunct="1"/>
            <a:r>
              <a:rPr lang="en-US" altLang="en-US" dirty="0">
                <a:cs typeface="Majalla UI"/>
              </a:rPr>
              <a:t>It is produced by incomplete combustion of any carbonaceous material as gasoline, natural gas, kerosene, oil or propane.</a:t>
            </a:r>
          </a:p>
          <a:p>
            <a:pPr algn="just" rtl="0" eaLnBrk="1" hangingPunct="1">
              <a:buFont typeface="Wingdings 2" panose="05020102010507070707" pitchFamily="18" charset="2"/>
              <a:buNone/>
            </a:pPr>
            <a:r>
              <a:rPr lang="en-US" altLang="en-US" b="1" dirty="0">
                <a:cs typeface="Majalla UI"/>
              </a:rPr>
              <a:t> </a:t>
            </a:r>
            <a:endParaRPr lang="en-US" altLang="en-US" dirty="0">
              <a:cs typeface="Majalla UI"/>
            </a:endParaRPr>
          </a:p>
          <a:p>
            <a:pPr eaLnBrk="1" hangingPunct="1"/>
            <a:endParaRPr lang="ar-SA"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69E4-B31C-4145-9048-2D35B3773FA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84F3224-6CDE-427B-A76C-35A14F457CE2}"/>
              </a:ext>
            </a:extLst>
          </p:cNvPr>
          <p:cNvPicPr>
            <a:picLocks noGrp="1" noChangeAspect="1"/>
          </p:cNvPicPr>
          <p:nvPr>
            <p:ph idx="1"/>
          </p:nvPr>
        </p:nvPicPr>
        <p:blipFill>
          <a:blip r:embed="rId2"/>
          <a:stretch>
            <a:fillRect/>
          </a:stretch>
        </p:blipFill>
        <p:spPr>
          <a:xfrm>
            <a:off x="1981200" y="1969611"/>
            <a:ext cx="8229600" cy="4320540"/>
          </a:xfrm>
          <a:prstGeom prst="rect">
            <a:avLst/>
          </a:prstGeom>
        </p:spPr>
      </p:pic>
    </p:spTree>
    <p:extLst>
      <p:ext uri="{BB962C8B-B14F-4D97-AF65-F5344CB8AC3E}">
        <p14:creationId xmlns:p14="http://schemas.microsoft.com/office/powerpoint/2010/main" val="395542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F78756-FFE3-45E7-8222-3A3EB8444220}"/>
              </a:ext>
            </a:extLst>
          </p:cNvPr>
          <p:cNvSpPr>
            <a:spLocks noGrp="1"/>
          </p:cNvSpPr>
          <p:nvPr>
            <p:ph type="title"/>
          </p:nvPr>
        </p:nvSpPr>
        <p:spPr/>
        <p:txBody>
          <a:bodyPr>
            <a:normAutofit fontScale="90000"/>
          </a:bodyPr>
          <a:lstStyle/>
          <a:p>
            <a:pPr eaLnBrk="1" fontAlgn="auto" hangingPunct="1">
              <a:spcAft>
                <a:spcPts val="0"/>
              </a:spcAft>
              <a:defRPr/>
            </a:pPr>
            <a:r>
              <a:rPr lang="en-US" b="1" dirty="0"/>
              <a:t>Circumstances of poisoning</a:t>
            </a:r>
            <a:r>
              <a:rPr lang="en-US" dirty="0"/>
              <a:t>:</a:t>
            </a:r>
            <a:br>
              <a:rPr lang="en-US" dirty="0"/>
            </a:br>
            <a:endParaRPr lang="ar-SA" dirty="0"/>
          </a:p>
        </p:txBody>
      </p:sp>
      <p:sp>
        <p:nvSpPr>
          <p:cNvPr id="3" name="عنصر نائب للمحتوى 2">
            <a:extLst>
              <a:ext uri="{FF2B5EF4-FFF2-40B4-BE49-F238E27FC236}">
                <a16:creationId xmlns:a16="http://schemas.microsoft.com/office/drawing/2014/main" id="{DD5DA318-C13B-4DD5-A502-9E71B4144E45}"/>
              </a:ext>
            </a:extLst>
          </p:cNvPr>
          <p:cNvSpPr>
            <a:spLocks noGrp="1"/>
          </p:cNvSpPr>
          <p:nvPr>
            <p:ph idx="1"/>
          </p:nvPr>
        </p:nvSpPr>
        <p:spPr>
          <a:xfrm>
            <a:off x="1981200" y="1214439"/>
            <a:ext cx="8229600" cy="4911725"/>
          </a:xfrm>
        </p:spPr>
        <p:txBody>
          <a:bodyPr>
            <a:normAutofit lnSpcReduction="10000"/>
          </a:bodyPr>
          <a:lstStyle/>
          <a:p>
            <a:pPr marL="274320" indent="-274320" algn="just" rtl="0" eaLnBrk="1" fontAlgn="auto" hangingPunct="1">
              <a:spcAft>
                <a:spcPts val="0"/>
              </a:spcAft>
              <a:buClr>
                <a:schemeClr val="accent3"/>
              </a:buClr>
              <a:buNone/>
              <a:defRPr/>
            </a:pPr>
            <a:r>
              <a:rPr lang="en-US" dirty="0">
                <a:ea typeface="+mn-ea"/>
              </a:rPr>
              <a:t>1-  Accidental:</a:t>
            </a:r>
          </a:p>
          <a:p>
            <a:pPr marL="274320" indent="-274320" algn="just" rtl="0" eaLnBrk="1" fontAlgn="auto" hangingPunct="1">
              <a:spcAft>
                <a:spcPts val="0"/>
              </a:spcAft>
              <a:buClr>
                <a:schemeClr val="accent3"/>
              </a:buClr>
              <a:buNone/>
              <a:defRPr/>
            </a:pPr>
            <a:r>
              <a:rPr lang="en-US" dirty="0">
                <a:ea typeface="+mn-ea"/>
              </a:rPr>
              <a:t> - Automobile exhaust or faulty domestic appliances as water heaters, in fire victims and fighters (smoke inhalation), in heavy tobacco smokers may reach </a:t>
            </a:r>
            <a:r>
              <a:rPr lang="en-US" dirty="0" err="1">
                <a:ea typeface="+mn-ea"/>
              </a:rPr>
              <a:t>COHb</a:t>
            </a:r>
            <a:r>
              <a:rPr lang="en-US" dirty="0">
                <a:ea typeface="+mn-ea"/>
              </a:rPr>
              <a:t> saturation of 12%</a:t>
            </a:r>
          </a:p>
          <a:p>
            <a:pPr marL="274320" indent="-274320" algn="just" rtl="0" eaLnBrk="1" fontAlgn="auto" hangingPunct="1">
              <a:spcAft>
                <a:spcPts val="0"/>
              </a:spcAft>
              <a:buClr>
                <a:schemeClr val="accent3"/>
              </a:buClr>
              <a:buNone/>
              <a:defRPr/>
            </a:pPr>
            <a:r>
              <a:rPr lang="en-US" dirty="0">
                <a:ea typeface="+mn-ea"/>
              </a:rPr>
              <a:t> - Policemen on traffic duty may develop high concentration of </a:t>
            </a:r>
            <a:r>
              <a:rPr lang="en-US" dirty="0" err="1">
                <a:ea typeface="+mn-ea"/>
              </a:rPr>
              <a:t>COHb</a:t>
            </a:r>
            <a:r>
              <a:rPr lang="en-US" dirty="0">
                <a:ea typeface="+mn-ea"/>
              </a:rPr>
              <a:t>.</a:t>
            </a:r>
          </a:p>
          <a:p>
            <a:pPr marL="274320" indent="-274320" algn="just" rtl="0" eaLnBrk="1" fontAlgn="auto" hangingPunct="1">
              <a:spcAft>
                <a:spcPts val="0"/>
              </a:spcAft>
              <a:buClr>
                <a:schemeClr val="accent3"/>
              </a:buClr>
              <a:buNone/>
              <a:defRPr/>
            </a:pPr>
            <a:endParaRPr lang="en-US" dirty="0">
              <a:ea typeface="+mn-ea"/>
            </a:endParaRPr>
          </a:p>
          <a:p>
            <a:pPr marL="274320" indent="-274320" algn="just" rtl="0" eaLnBrk="1" fontAlgn="auto" hangingPunct="1">
              <a:spcAft>
                <a:spcPts val="0"/>
              </a:spcAft>
              <a:buClr>
                <a:schemeClr val="accent3"/>
              </a:buClr>
              <a:buNone/>
              <a:defRPr/>
            </a:pPr>
            <a:r>
              <a:rPr lang="en-US" dirty="0">
                <a:ea typeface="+mn-ea"/>
              </a:rPr>
              <a:t>2- Suicidal: e.g. by breathing the exhaust fumes in closed garage</a:t>
            </a:r>
          </a:p>
          <a:p>
            <a:pPr marL="274320" indent="-274320" algn="just" rtl="0" eaLnBrk="1" fontAlgn="auto" hangingPunct="1">
              <a:spcAft>
                <a:spcPts val="0"/>
              </a:spcAft>
              <a:buClr>
                <a:schemeClr val="accent3"/>
              </a:buClr>
              <a:buNone/>
              <a:defRPr/>
            </a:pPr>
            <a:r>
              <a:rPr lang="en-US" dirty="0">
                <a:ea typeface="+mn-ea"/>
              </a:rPr>
              <a:t>3- Homicidal: It is rare, may be as a method of infanticide. </a:t>
            </a:r>
          </a:p>
          <a:p>
            <a:pPr marL="274320" indent="-274320" algn="just" eaLnBrk="1" fontAlgn="auto" hangingPunct="1">
              <a:spcAft>
                <a:spcPts val="0"/>
              </a:spcAft>
              <a:buClr>
                <a:schemeClr val="accent3"/>
              </a:buClr>
              <a:buFont typeface="Wingdings 2"/>
              <a:buChar char=""/>
              <a:defRPr/>
            </a:pPr>
            <a:endParaRPr lang="ar-SA" dirty="0">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E519F6-FCA0-40FD-A1CD-57FA59663DAA}"/>
              </a:ext>
            </a:extLst>
          </p:cNvPr>
          <p:cNvSpPr>
            <a:spLocks noGrp="1"/>
          </p:cNvSpPr>
          <p:nvPr>
            <p:ph type="title"/>
          </p:nvPr>
        </p:nvSpPr>
        <p:spPr/>
        <p:txBody>
          <a:bodyPr>
            <a:normAutofit fontScale="90000"/>
          </a:bodyPr>
          <a:lstStyle/>
          <a:p>
            <a:pPr eaLnBrk="1" fontAlgn="auto" hangingPunct="1">
              <a:spcAft>
                <a:spcPts val="0"/>
              </a:spcAft>
              <a:defRPr/>
            </a:pPr>
            <a:r>
              <a:rPr lang="en-US" b="1" dirty="0"/>
              <a:t>Toxicokinetic:</a:t>
            </a:r>
            <a:br>
              <a:rPr lang="en-US" dirty="0"/>
            </a:br>
            <a:endParaRPr lang="ar-SA" dirty="0"/>
          </a:p>
        </p:txBody>
      </p:sp>
      <p:sp>
        <p:nvSpPr>
          <p:cNvPr id="24579" name="عنصر نائب للمحتوى 2">
            <a:extLst>
              <a:ext uri="{FF2B5EF4-FFF2-40B4-BE49-F238E27FC236}">
                <a16:creationId xmlns:a16="http://schemas.microsoft.com/office/drawing/2014/main" id="{388719A6-47B0-4780-9DD5-0D4BA773A007}"/>
              </a:ext>
            </a:extLst>
          </p:cNvPr>
          <p:cNvSpPr>
            <a:spLocks noGrp="1"/>
          </p:cNvSpPr>
          <p:nvPr>
            <p:ph idx="1"/>
          </p:nvPr>
        </p:nvSpPr>
        <p:spPr/>
        <p:txBody>
          <a:bodyPr/>
          <a:lstStyle/>
          <a:p>
            <a:pPr algn="just" rtl="0" eaLnBrk="1" hangingPunct="1"/>
            <a:r>
              <a:rPr lang="en-US" altLang="en-US">
                <a:cs typeface="Majalla UI"/>
              </a:rPr>
              <a:t>Carbon monoxide is readily absorbed from the lungs and rapidly bound to hemoglobin.</a:t>
            </a:r>
          </a:p>
          <a:p>
            <a:pPr algn="just" rtl="0" eaLnBrk="1" hangingPunct="1"/>
            <a:r>
              <a:rPr lang="en-US" altLang="en-US">
                <a:cs typeface="Majalla UI"/>
              </a:rPr>
              <a:t>Elimination is mainly through respiratory system, only 1% is metabolized to carbon dioxide. Its half life is about 4-5 hours.</a:t>
            </a:r>
          </a:p>
          <a:p>
            <a:pPr eaLnBrk="1" hangingPunct="1"/>
            <a:endParaRPr lang="ar-SA"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E53F12-31F8-4D7B-ACB4-33CBB340F9AB}"/>
              </a:ext>
            </a:extLst>
          </p:cNvPr>
          <p:cNvSpPr>
            <a:spLocks noGrp="1"/>
          </p:cNvSpPr>
          <p:nvPr>
            <p:ph type="title"/>
          </p:nvPr>
        </p:nvSpPr>
        <p:spPr>
          <a:xfrm>
            <a:off x="1981200" y="0"/>
            <a:ext cx="8229600" cy="1500188"/>
          </a:xfrm>
        </p:spPr>
        <p:txBody>
          <a:bodyPr>
            <a:normAutofit fontScale="90000"/>
          </a:bodyPr>
          <a:lstStyle/>
          <a:p>
            <a:pPr eaLnBrk="1" fontAlgn="auto" hangingPunct="1">
              <a:spcAft>
                <a:spcPts val="0"/>
              </a:spcAft>
              <a:defRPr/>
            </a:pPr>
            <a:r>
              <a:rPr lang="en-US" b="1" dirty="0" err="1"/>
              <a:t>Pathophysiology</a:t>
            </a:r>
            <a:r>
              <a:rPr lang="en-US" b="1" dirty="0"/>
              <a:t>:</a:t>
            </a:r>
            <a:br>
              <a:rPr lang="en-US" dirty="0"/>
            </a:br>
            <a:endParaRPr lang="ar-SA" dirty="0"/>
          </a:p>
        </p:txBody>
      </p:sp>
      <p:sp>
        <p:nvSpPr>
          <p:cNvPr id="3" name="عنصر نائب للمحتوى 2">
            <a:extLst>
              <a:ext uri="{FF2B5EF4-FFF2-40B4-BE49-F238E27FC236}">
                <a16:creationId xmlns:a16="http://schemas.microsoft.com/office/drawing/2014/main" id="{5C7A8F52-7616-4CBF-9606-F3700C330004}"/>
              </a:ext>
            </a:extLst>
          </p:cNvPr>
          <p:cNvSpPr>
            <a:spLocks noGrp="1"/>
          </p:cNvSpPr>
          <p:nvPr>
            <p:ph idx="1"/>
          </p:nvPr>
        </p:nvSpPr>
        <p:spPr>
          <a:xfrm>
            <a:off x="1981200" y="785814"/>
            <a:ext cx="8229600" cy="6715125"/>
          </a:xfrm>
        </p:spPr>
        <p:txBody>
          <a:bodyPr>
            <a:normAutofit fontScale="85000" lnSpcReduction="10000"/>
          </a:bodyPr>
          <a:lstStyle/>
          <a:p>
            <a:pPr marL="514350" indent="-514350" algn="just" rtl="0" eaLnBrk="1" fontAlgn="auto" hangingPunct="1">
              <a:lnSpc>
                <a:spcPct val="170000"/>
              </a:lnSpc>
              <a:spcAft>
                <a:spcPts val="0"/>
              </a:spcAft>
              <a:buClr>
                <a:schemeClr val="accent3"/>
              </a:buClr>
              <a:buFont typeface="+mj-lt"/>
              <a:buAutoNum type="arabicPeriod"/>
              <a:defRPr/>
            </a:pPr>
            <a:r>
              <a:rPr lang="en-US" dirty="0">
                <a:ea typeface="+mn-ea"/>
              </a:rPr>
              <a:t>Carbon monoxide combines to hemoglobin producing </a:t>
            </a:r>
            <a:r>
              <a:rPr lang="en-US" dirty="0" err="1">
                <a:ea typeface="+mn-ea"/>
              </a:rPr>
              <a:t>carboxy</a:t>
            </a:r>
            <a:r>
              <a:rPr lang="en-US" dirty="0">
                <a:ea typeface="+mn-ea"/>
              </a:rPr>
              <a:t>- hemoglobin (</a:t>
            </a:r>
            <a:r>
              <a:rPr lang="en-US" dirty="0" err="1">
                <a:ea typeface="+mn-ea"/>
              </a:rPr>
              <a:t>COHb</a:t>
            </a:r>
            <a:r>
              <a:rPr lang="en-US" dirty="0">
                <a:ea typeface="+mn-ea"/>
              </a:rPr>
              <a:t>). It has an affinity to hemoglobin 200 to 250 times greater than oxygen. This will lead to decrease oxygen transport by blood causing tissue hypoxia.</a:t>
            </a:r>
          </a:p>
          <a:p>
            <a:pPr marL="514350" indent="-514350" algn="just" rtl="0" eaLnBrk="1" fontAlgn="auto" hangingPunct="1">
              <a:lnSpc>
                <a:spcPct val="170000"/>
              </a:lnSpc>
              <a:spcAft>
                <a:spcPts val="0"/>
              </a:spcAft>
              <a:buClr>
                <a:schemeClr val="accent3"/>
              </a:buClr>
              <a:buFont typeface="+mj-lt"/>
              <a:buAutoNum type="arabicPeriod"/>
              <a:defRPr/>
            </a:pPr>
            <a:r>
              <a:rPr lang="en-US" dirty="0">
                <a:ea typeface="+mn-ea"/>
              </a:rPr>
              <a:t> High concentration of </a:t>
            </a:r>
            <a:r>
              <a:rPr lang="en-US" dirty="0" err="1">
                <a:ea typeface="+mn-ea"/>
              </a:rPr>
              <a:t>COHb</a:t>
            </a:r>
            <a:r>
              <a:rPr lang="en-US" dirty="0">
                <a:ea typeface="+mn-ea"/>
              </a:rPr>
              <a:t> shifts the </a:t>
            </a:r>
            <a:r>
              <a:rPr lang="en-US" dirty="0" err="1">
                <a:ea typeface="+mn-ea"/>
              </a:rPr>
              <a:t>oxyhemoglobin</a:t>
            </a:r>
            <a:r>
              <a:rPr lang="en-US" dirty="0">
                <a:ea typeface="+mn-ea"/>
              </a:rPr>
              <a:t> dissociation curve to the left, making oxygen less available to tissues by decreasing the ability of hemoglobin to release its oxygen content to the tissues.</a:t>
            </a:r>
          </a:p>
          <a:p>
            <a:pPr marL="514350" indent="-514350" algn="just" rtl="0" eaLnBrk="1" fontAlgn="auto" hangingPunct="1">
              <a:lnSpc>
                <a:spcPct val="170000"/>
              </a:lnSpc>
              <a:spcAft>
                <a:spcPts val="0"/>
              </a:spcAft>
              <a:buClr>
                <a:schemeClr val="accent3"/>
              </a:buClr>
              <a:buFont typeface="+mj-lt"/>
              <a:buAutoNum type="arabicPeriod"/>
              <a:defRPr/>
            </a:pPr>
            <a:r>
              <a:rPr lang="en-US" dirty="0">
                <a:ea typeface="+mn-ea"/>
              </a:rPr>
              <a:t>CO binds to </a:t>
            </a:r>
            <a:r>
              <a:rPr lang="en-US" dirty="0" err="1">
                <a:ea typeface="+mn-ea"/>
              </a:rPr>
              <a:t>myoglobin</a:t>
            </a:r>
            <a:r>
              <a:rPr lang="en-US" dirty="0">
                <a:ea typeface="+mn-ea"/>
              </a:rPr>
              <a:t> with an affinity 60 times greater than oxygen producing </a:t>
            </a:r>
            <a:r>
              <a:rPr lang="en-US" dirty="0" err="1">
                <a:ea typeface="+mn-ea"/>
              </a:rPr>
              <a:t>carboxymyoglobin</a:t>
            </a:r>
            <a:r>
              <a:rPr lang="en-US" dirty="0">
                <a:ea typeface="+mn-ea"/>
              </a:rPr>
              <a:t> which may cause myocardial impairment.</a:t>
            </a:r>
          </a:p>
        </p:txBody>
      </p:sp>
      <p:sp>
        <p:nvSpPr>
          <p:cNvPr id="4" name="TextBox 3">
            <a:extLst>
              <a:ext uri="{FF2B5EF4-FFF2-40B4-BE49-F238E27FC236}">
                <a16:creationId xmlns:a16="http://schemas.microsoft.com/office/drawing/2014/main" id="{340E4C0C-9230-452A-A933-2D228B713514}"/>
              </a:ext>
            </a:extLst>
          </p:cNvPr>
          <p:cNvSpPr txBox="1"/>
          <p:nvPr/>
        </p:nvSpPr>
        <p:spPr>
          <a:xfrm rot="16200000">
            <a:off x="-1717247" y="3105834"/>
            <a:ext cx="5446175" cy="646331"/>
          </a:xfrm>
          <a:prstGeom prst="rect">
            <a:avLst/>
          </a:prstGeom>
          <a:noFill/>
        </p:spPr>
        <p:txBody>
          <a:bodyPr wrap="square" rtlCol="0">
            <a:spAutoFit/>
          </a:bodyPr>
          <a:lstStyle/>
          <a:p>
            <a:r>
              <a:rPr lang="en-US" b="1" u="sng" dirty="0">
                <a:solidFill>
                  <a:srgbClr val="FF0000"/>
                </a:solidFill>
              </a:rPr>
              <a:t>Iron containing proteins HB, Myoglobin, cytochrome oxidase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CD21-300A-4309-B60A-3A13E94D7BD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A1F72D7-0207-408B-A1E4-CA6CAF1C80FE}"/>
              </a:ext>
            </a:extLst>
          </p:cNvPr>
          <p:cNvPicPr>
            <a:picLocks noGrp="1" noChangeAspect="1"/>
          </p:cNvPicPr>
          <p:nvPr>
            <p:ph idx="1"/>
          </p:nvPr>
        </p:nvPicPr>
        <p:blipFill>
          <a:blip r:embed="rId2"/>
          <a:stretch>
            <a:fillRect/>
          </a:stretch>
        </p:blipFill>
        <p:spPr>
          <a:xfrm>
            <a:off x="2279576" y="1493528"/>
            <a:ext cx="5152452" cy="38709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2196717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3D2829-288C-4691-8A5C-D661B2CA86C1}"/>
</file>

<file path=customXml/itemProps2.xml><?xml version="1.0" encoding="utf-8"?>
<ds:datastoreItem xmlns:ds="http://schemas.openxmlformats.org/officeDocument/2006/customXml" ds:itemID="{DB042179-47E5-4741-B693-B6314AA53944}"/>
</file>

<file path=customXml/itemProps3.xml><?xml version="1.0" encoding="utf-8"?>
<ds:datastoreItem xmlns:ds="http://schemas.openxmlformats.org/officeDocument/2006/customXml" ds:itemID="{590E8F6C-22F4-4C9A-8208-EE212A508E20}"/>
</file>

<file path=docProps/app.xml><?xml version="1.0" encoding="utf-8"?>
<Properties xmlns="http://schemas.openxmlformats.org/officeDocument/2006/extended-properties" xmlns:vt="http://schemas.openxmlformats.org/officeDocument/2006/docPropsVTypes">
  <TotalTime>564</TotalTime>
  <Words>812</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Constantia</vt:lpstr>
      <vt:lpstr>Wingdings</vt:lpstr>
      <vt:lpstr>Wingdings 2</vt:lpstr>
      <vt:lpstr>Office Theme</vt:lpstr>
      <vt:lpstr>تدفق</vt:lpstr>
      <vt:lpstr>     Toxic gases </vt:lpstr>
      <vt:lpstr>Toxic gases </vt:lpstr>
      <vt:lpstr>is a clear, odorless, tasteless and non irritating gas. Cause rapid loss of conscious </vt:lpstr>
      <vt:lpstr>  Carbon monoxide is a clear, odorless, tasteless and non irritating gas. It is lighter than air. </vt:lpstr>
      <vt:lpstr>PowerPoint Presentation</vt:lpstr>
      <vt:lpstr>Circumstances of poisoning: </vt:lpstr>
      <vt:lpstr>Toxicokinetic: </vt:lpstr>
      <vt:lpstr>Pathophysiology: </vt:lpstr>
      <vt:lpstr>PowerPoint Presentation</vt:lpstr>
      <vt:lpstr>PowerPoint Presentation</vt:lpstr>
      <vt:lpstr>Clinical picture: </vt:lpstr>
      <vt:lpstr>Clinical picture: </vt:lpstr>
      <vt:lpstr>PowerPoint Presentation</vt:lpstr>
      <vt:lpstr>Differential diagnosis: </vt:lpstr>
      <vt:lpstr>Laboratory investigations: </vt:lpstr>
      <vt:lpstr>Long term Sequalae of CO poisoning: </vt:lpstr>
      <vt:lpstr>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Toxic gases </dc:title>
  <dc:creator>Dr Melad Paulis</dc:creator>
  <cp:lastModifiedBy>melad.boulis</cp:lastModifiedBy>
  <cp:revision>17</cp:revision>
  <dcterms:created xsi:type="dcterms:W3CDTF">2019-02-16T21:05:45Z</dcterms:created>
  <dcterms:modified xsi:type="dcterms:W3CDTF">2020-09-16T11:04:49Z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