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9" r:id="rId33"/>
    <p:sldId id="288" r:id="rId34"/>
    <p:sldId id="290" r:id="rId35"/>
    <p:sldId id="291" r:id="rId36"/>
    <p:sldId id="292" r:id="rId37"/>
    <p:sldId id="293" r:id="rId38"/>
    <p:sldId id="294" r:id="rId39"/>
    <p:sldId id="295" r:id="rId40"/>
    <p:sldId id="306" r:id="rId41"/>
    <p:sldId id="307" r:id="rId42"/>
    <p:sldId id="308" r:id="rId43"/>
    <p:sldId id="297" r:id="rId44"/>
    <p:sldId id="296" r:id="rId45"/>
    <p:sldId id="298" r:id="rId46"/>
    <p:sldId id="299" r:id="rId47"/>
    <p:sldId id="300" r:id="rId48"/>
    <p:sldId id="301" r:id="rId49"/>
    <p:sldId id="302" r:id="rId50"/>
    <p:sldId id="309" r:id="rId51"/>
    <p:sldId id="310" r:id="rId52"/>
    <p:sldId id="303" r:id="rId53"/>
    <p:sldId id="304" r:id="rId54"/>
    <p:sldId id="305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33" r:id="rId67"/>
    <p:sldId id="334" r:id="rId68"/>
    <p:sldId id="335" r:id="rId69"/>
    <p:sldId id="322" r:id="rId70"/>
    <p:sldId id="323" r:id="rId71"/>
    <p:sldId id="324" r:id="rId72"/>
    <p:sldId id="325" r:id="rId73"/>
    <p:sldId id="326" r:id="rId74"/>
    <p:sldId id="327" r:id="rId75"/>
    <p:sldId id="328" r:id="rId76"/>
    <p:sldId id="332" r:id="rId77"/>
    <p:sldId id="329" r:id="rId78"/>
    <p:sldId id="331" r:id="rId7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364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slide" Target="slides/slide38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42" Type="http://schemas.openxmlformats.org/officeDocument/2006/relationships/slide" Target="slides/slide41.xml" /><Relationship Id="rId47" Type="http://schemas.openxmlformats.org/officeDocument/2006/relationships/slide" Target="slides/slide46.xml" /><Relationship Id="rId50" Type="http://schemas.openxmlformats.org/officeDocument/2006/relationships/slide" Target="slides/slide49.xml" /><Relationship Id="rId55" Type="http://schemas.openxmlformats.org/officeDocument/2006/relationships/slide" Target="slides/slide54.xml" /><Relationship Id="rId63" Type="http://schemas.openxmlformats.org/officeDocument/2006/relationships/slide" Target="slides/slide62.xml" /><Relationship Id="rId68" Type="http://schemas.openxmlformats.org/officeDocument/2006/relationships/slide" Target="slides/slide67.xml" /><Relationship Id="rId76" Type="http://schemas.openxmlformats.org/officeDocument/2006/relationships/slide" Target="slides/slide75.xml" /><Relationship Id="rId84" Type="http://schemas.openxmlformats.org/officeDocument/2006/relationships/tableStyles" Target="tableStyles.xml" /><Relationship Id="rId7" Type="http://schemas.openxmlformats.org/officeDocument/2006/relationships/slide" Target="slides/slide6.xml" /><Relationship Id="rId71" Type="http://schemas.openxmlformats.org/officeDocument/2006/relationships/slide" Target="slides/slide70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9" Type="http://schemas.openxmlformats.org/officeDocument/2006/relationships/slide" Target="slides/slide28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slide" Target="slides/slide36.xml" /><Relationship Id="rId40" Type="http://schemas.openxmlformats.org/officeDocument/2006/relationships/slide" Target="slides/slide39.xml" /><Relationship Id="rId45" Type="http://schemas.openxmlformats.org/officeDocument/2006/relationships/slide" Target="slides/slide44.xml" /><Relationship Id="rId53" Type="http://schemas.openxmlformats.org/officeDocument/2006/relationships/slide" Target="slides/slide52.xml" /><Relationship Id="rId58" Type="http://schemas.openxmlformats.org/officeDocument/2006/relationships/slide" Target="slides/slide57.xml" /><Relationship Id="rId66" Type="http://schemas.openxmlformats.org/officeDocument/2006/relationships/slide" Target="slides/slide65.xml" /><Relationship Id="rId74" Type="http://schemas.openxmlformats.org/officeDocument/2006/relationships/slide" Target="slides/slide73.xml" /><Relationship Id="rId79" Type="http://schemas.openxmlformats.org/officeDocument/2006/relationships/slide" Target="slides/slide78.xml" /><Relationship Id="rId5" Type="http://schemas.openxmlformats.org/officeDocument/2006/relationships/slide" Target="slides/slide4.xml" /><Relationship Id="rId61" Type="http://schemas.openxmlformats.org/officeDocument/2006/relationships/slide" Target="slides/slide60.xml" /><Relationship Id="rId82" Type="http://schemas.openxmlformats.org/officeDocument/2006/relationships/viewProps" Target="view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4" Type="http://schemas.openxmlformats.org/officeDocument/2006/relationships/slide" Target="slides/slide43.xml" /><Relationship Id="rId52" Type="http://schemas.openxmlformats.org/officeDocument/2006/relationships/slide" Target="slides/slide51.xml" /><Relationship Id="rId60" Type="http://schemas.openxmlformats.org/officeDocument/2006/relationships/slide" Target="slides/slide59.xml" /><Relationship Id="rId65" Type="http://schemas.openxmlformats.org/officeDocument/2006/relationships/slide" Target="slides/slide64.xml" /><Relationship Id="rId73" Type="http://schemas.openxmlformats.org/officeDocument/2006/relationships/slide" Target="slides/slide72.xml" /><Relationship Id="rId78" Type="http://schemas.openxmlformats.org/officeDocument/2006/relationships/slide" Target="slides/slide77.xml" /><Relationship Id="rId81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Relationship Id="rId43" Type="http://schemas.openxmlformats.org/officeDocument/2006/relationships/slide" Target="slides/slide42.xml" /><Relationship Id="rId48" Type="http://schemas.openxmlformats.org/officeDocument/2006/relationships/slide" Target="slides/slide47.xml" /><Relationship Id="rId56" Type="http://schemas.openxmlformats.org/officeDocument/2006/relationships/slide" Target="slides/slide55.xml" /><Relationship Id="rId64" Type="http://schemas.openxmlformats.org/officeDocument/2006/relationships/slide" Target="slides/slide63.xml" /><Relationship Id="rId69" Type="http://schemas.openxmlformats.org/officeDocument/2006/relationships/slide" Target="slides/slide68.xml" /><Relationship Id="rId77" Type="http://schemas.openxmlformats.org/officeDocument/2006/relationships/slide" Target="slides/slide76.xml" /><Relationship Id="rId8" Type="http://schemas.openxmlformats.org/officeDocument/2006/relationships/slide" Target="slides/slide7.xml" /><Relationship Id="rId51" Type="http://schemas.openxmlformats.org/officeDocument/2006/relationships/slide" Target="slides/slide50.xml" /><Relationship Id="rId72" Type="http://schemas.openxmlformats.org/officeDocument/2006/relationships/slide" Target="slides/slide71.xml" /><Relationship Id="rId80" Type="http://schemas.openxmlformats.org/officeDocument/2006/relationships/notesMaster" Target="notesMasters/notesMaster1.xml" /><Relationship Id="rId3" Type="http://schemas.openxmlformats.org/officeDocument/2006/relationships/slide" Target="slides/slide2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slide" Target="slides/slide37.xml" /><Relationship Id="rId46" Type="http://schemas.openxmlformats.org/officeDocument/2006/relationships/slide" Target="slides/slide45.xml" /><Relationship Id="rId59" Type="http://schemas.openxmlformats.org/officeDocument/2006/relationships/slide" Target="slides/slide58.xml" /><Relationship Id="rId67" Type="http://schemas.openxmlformats.org/officeDocument/2006/relationships/slide" Target="slides/slide66.xml" /><Relationship Id="rId20" Type="http://schemas.openxmlformats.org/officeDocument/2006/relationships/slide" Target="slides/slide19.xml" /><Relationship Id="rId41" Type="http://schemas.openxmlformats.org/officeDocument/2006/relationships/slide" Target="slides/slide40.xml" /><Relationship Id="rId54" Type="http://schemas.openxmlformats.org/officeDocument/2006/relationships/slide" Target="slides/slide53.xml" /><Relationship Id="rId62" Type="http://schemas.openxmlformats.org/officeDocument/2006/relationships/slide" Target="slides/slide61.xml" /><Relationship Id="rId70" Type="http://schemas.openxmlformats.org/officeDocument/2006/relationships/slide" Target="slides/slide69.xml" /><Relationship Id="rId75" Type="http://schemas.openxmlformats.org/officeDocument/2006/relationships/slide" Target="slides/slide74.xml" /><Relationship Id="rId83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slide" Target="slides/slide35.xml" /><Relationship Id="rId49" Type="http://schemas.openxmlformats.org/officeDocument/2006/relationships/slide" Target="slides/slide48.xml" /><Relationship Id="rId57" Type="http://schemas.openxmlformats.org/officeDocument/2006/relationships/slide" Target="slides/slide56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49E800-3C1F-477D-ADFA-BC40910E0825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E0940D-055C-433B-9434-B644EB64B0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5741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E0940D-055C-433B-9434-B644EB64B05E}" type="slidenum">
              <a:rPr lang="en-GB" smtClean="0"/>
              <a:t>62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697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36803-F547-F7BD-5F11-D066EA13A2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5E28D0-9328-837B-C926-5556B7CDFC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BCE52E-1BDB-A630-CFD6-3591B0137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B012-5160-443F-9194-BB93CFB49A42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FE8E5-3F57-0ABF-1B46-6EDF5CC9C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04FA7-5955-5692-A45B-41BF0D0EB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B1C4-87D0-465F-A22D-C1059B8C55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169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3CD3E-AA09-7914-B203-F1298EAB7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190CE0-053B-20FA-8AFF-C79773D93C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3EE75-3C67-78E3-5E46-960E5EB09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B012-5160-443F-9194-BB93CFB49A42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4C351B-7560-5A30-07F3-5D51A4FFA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1AB90-71C0-8FD0-C436-94EB407A0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B1C4-87D0-465F-A22D-C1059B8C55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815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2A9ECC-495D-4636-66CB-5528987C19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384F9F-F467-393A-A69F-1C43009A48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17366D-E71C-0C8E-7EC1-45B9E41A7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B012-5160-443F-9194-BB93CFB49A42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3A255-C313-791B-1984-9B0B41CFF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4290C2-8AA6-3027-0EEE-C2F15DFD9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B1C4-87D0-465F-A22D-C1059B8C55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69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6D9F2-B5B6-8DE3-0451-966C676CF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2F6AA0-1A4F-EE1A-95A4-2C22CA0304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9093FC-AD72-34BF-6553-D55DDAC8A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B012-5160-443F-9194-BB93CFB49A42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EE4F18-1E99-BEE5-08C0-9D996CDC2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B6E69-7FE1-4F6A-8195-6511B050C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B1C4-87D0-465F-A22D-C1059B8C55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929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88BB2-A4E1-F088-FA54-DF698E1C7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17084-A43E-DDAB-D8FC-D2303FD55D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13A86-AFF5-2F86-9A31-7235878AD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B012-5160-443F-9194-BB93CFB49A42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A12785-879D-63EB-FB4D-F00AD6347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217D1F-A4DA-7132-23E7-556EBED0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B1C4-87D0-465F-A22D-C1059B8C55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76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94CC-F4E8-3EDC-8887-2EF98C612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2ACBC-5A7A-48A7-DA7B-0B7DA23C7C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552597-AEAF-8C99-88BD-0682015E54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79F7AB-9A85-B82E-EA68-EAA5ADC97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B012-5160-443F-9194-BB93CFB49A42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B9FDB5-02E4-8595-6594-33EBBE266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EA34F5-A5B0-AA9F-7D9F-3391646DD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B1C4-87D0-465F-A22D-C1059B8C55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49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99AFE-3191-DF67-62AD-8E7DC4356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CC2561-7E46-8788-C7C9-9F321E60A6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E19F21-E51D-8BB0-472C-44ECA981F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809A05-EF96-CBED-3B81-A5AE060318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4DCC68-D1D0-1100-9836-A6EED9FA08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644F56-6762-C085-5281-7B559CD68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B012-5160-443F-9194-BB93CFB49A42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D9F8F3-DB62-6696-C396-0FC0244E2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112A2B-A5DD-347E-63AE-971B002A9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B1C4-87D0-465F-A22D-C1059B8C55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325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78EF2-F5DC-A580-71F7-0E0768990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332685-A8A4-82F6-8D63-5BE232C9F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B012-5160-443F-9194-BB93CFB49A42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78D57B-A2BB-4496-BC16-091730F9E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0C2E29-0717-851C-A6B5-28B00C97D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B1C4-87D0-465F-A22D-C1059B8C55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76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2D21DE-23AF-9B3C-DB94-4B8E3FF8A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B012-5160-443F-9194-BB93CFB49A42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5C8DAE-3F83-1B2E-A86E-CDBFA585D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1CB5E4-1869-0B39-1E04-8AB5841CF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B1C4-87D0-465F-A22D-C1059B8C55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498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09922-2628-8D61-7A35-ECC25B682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09BBF-F764-EB67-62B4-3D4714E3C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4EEFCC-279E-B377-09F8-947D91828C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8D9EEB-9D1D-2FCC-7334-9CA3DD52B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B012-5160-443F-9194-BB93CFB49A42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7BAE9C-5F3A-24B7-EEB6-B2B15A6F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571A23-27D2-BBB3-B8BD-89575D2DF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B1C4-87D0-465F-A22D-C1059B8C55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1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4A697-6A4E-D844-BEDD-456E371F4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2FC977-2E5D-A2DC-4F54-D4D47D925E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3D8DE6-4FB2-4CA9-88F1-1366CD8763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87FB47-2910-B5BD-4D87-E8279EDFE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B012-5160-443F-9194-BB93CFB49A42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35DC0B-8390-55FC-C99D-7293F4EA9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E9AD2C-F694-AB1F-5CFE-A75ADB87A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B1C4-87D0-465F-A22D-C1059B8C55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9382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119D33-DF8E-B562-AA20-FE45FD7D3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88912A-53F6-5483-F335-A805C7338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E1197A-9D4C-7A79-25AC-7FE8C54EBE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38B012-5160-443F-9194-BB93CFB49A42}" type="datetimeFigureOut">
              <a:rPr lang="en-GB" smtClean="0"/>
              <a:t>04/11/2024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D386A2-029A-A994-D91B-E3586FBA8D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309BBF-E653-FA58-A4EC-72FCDC0299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9CB1C4-87D0-465F-A22D-C1059B8C55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546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81D96-9E29-7B49-DA3C-34B48B4394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Inflammatory Bowel Disease (IBD)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302DE4-5B7E-5863-7707-76D5975E10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563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6A84B-CAC3-A6F2-EE92-F1E010920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Clinical Risk Factors - Sleep and Infection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8CB9C49-D235-1545-DAE0-F30716A7F5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64029" y="1865091"/>
            <a:ext cx="11296682" cy="2339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Sleep Duration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&lt;6 or &gt;9 hours linked to higher ulcerative colitis risk.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Infection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Acute gastroenteritis increases IBD risk.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Infections with pathogens like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Salmonella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may predispose individuals to IBD.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8622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8938E-A3DD-6098-32B7-0454EA40C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Clinical Risk Factors - Medications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C085552-8A0F-95EA-3AAE-6CF2BFFD230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524877" y="1562210"/>
            <a:ext cx="9142246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Antibiotics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Higher IBD risk, especially for Crohn Disease.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NSAIDs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Small increased risk for both UC and CD.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Oral Contraceptives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Slightly increased risk, especially for UC.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Isotretinoin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Possible link with IBD, especially if combined with antibiotics. </a:t>
            </a:r>
          </a:p>
        </p:txBody>
      </p:sp>
    </p:spTree>
    <p:extLst>
      <p:ext uri="{BB962C8B-B14F-4D97-AF65-F5344CB8AC3E}">
        <p14:creationId xmlns:p14="http://schemas.microsoft.com/office/powerpoint/2010/main" val="804654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4E718-FDAE-E5EC-980D-43D628DE2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Ulcerative Colitis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AFF06-203A-DA5F-B59E-E43D8C13E0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5583" y="1520825"/>
            <a:ext cx="10515600" cy="435133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Key Symptoms</a:t>
            </a:r>
            <a:r>
              <a:rPr lang="en-GB" dirty="0"/>
              <a:t>:</a:t>
            </a:r>
          </a:p>
          <a:p>
            <a:pPr lvl="1"/>
            <a:r>
              <a:rPr lang="en-GB" dirty="0" err="1"/>
              <a:t>Diarrhea</a:t>
            </a:r>
            <a:r>
              <a:rPr lang="en-GB" dirty="0"/>
              <a:t> (often with blood)</a:t>
            </a:r>
          </a:p>
          <a:p>
            <a:pPr lvl="1"/>
            <a:r>
              <a:rPr lang="en-GB" dirty="0"/>
              <a:t>Frequent, small-volume bowel movements</a:t>
            </a:r>
          </a:p>
          <a:p>
            <a:pPr lvl="1"/>
            <a:r>
              <a:rPr lang="en-GB" dirty="0"/>
              <a:t>Abdominal pain, urgency, and incontinence</a:t>
            </a:r>
          </a:p>
          <a:p>
            <a:pPr lvl="1"/>
            <a:r>
              <a:rPr lang="en-GB" dirty="0"/>
              <a:t>Potential constipation with blood/mucus discharge for distal disease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21415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C289C-5065-7E48-75EA-1B229310D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Disease Severity in Ulcerative Colitis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DFEFF12-2D7D-68F5-7AA5-BD4D5962D3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10757" y="1690688"/>
            <a:ext cx="11574259" cy="249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Mild Disease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≤4 stools/day, mild symptoms, no severe pain or weight loss.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Moderate Disease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Frequent bloody stools, mild anemia, low-grade fever.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Severe Disease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≥6 bloody stools/day, cramps, systemic symptoms (fever, anemia, weight loss). </a:t>
            </a:r>
          </a:p>
        </p:txBody>
      </p:sp>
    </p:spTree>
    <p:extLst>
      <p:ext uri="{BB962C8B-B14F-4D97-AF65-F5344CB8AC3E}">
        <p14:creationId xmlns:p14="http://schemas.microsoft.com/office/powerpoint/2010/main" val="42706654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701EE-1C67-C96D-185D-DA283921F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Assessment Tools for Disease Severity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B86601A-AA73-A3AF-7597-0A385225946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15684" y="1927000"/>
            <a:ext cx="9560631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Montreal Classification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Categories for mild, moderate, and severe cases.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Mayo Scoring System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Used for disease monitoring (0-12 scale, higher = more severe). </a:t>
            </a:r>
          </a:p>
        </p:txBody>
      </p:sp>
    </p:spTree>
    <p:extLst>
      <p:ext uri="{BB962C8B-B14F-4D97-AF65-F5344CB8AC3E}">
        <p14:creationId xmlns:p14="http://schemas.microsoft.com/office/powerpoint/2010/main" val="41757526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2859D-9189-3D7F-A36A-70F64ABDA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Acute Complications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D8C8F50-DF88-DB8E-9771-BB54D7E4FC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587137" y="1690688"/>
            <a:ext cx="9363461" cy="249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Severe Bleeding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Up to 10% of patients; may require surgery.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Fulminant Colitis and Toxic Megacolon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Risk for ≥10 stools/day, toxic symptoms.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Perforation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Can be life-threatening; higher mortality if it leads to peritonitis. </a:t>
            </a:r>
          </a:p>
        </p:txBody>
      </p:sp>
    </p:spTree>
    <p:extLst>
      <p:ext uri="{BB962C8B-B14F-4D97-AF65-F5344CB8AC3E}">
        <p14:creationId xmlns:p14="http://schemas.microsoft.com/office/powerpoint/2010/main" val="27961563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8760D-3E9E-67A2-D6CE-C5E13D28E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Extraintestinal Manifestations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1FBBBAD-D50D-EEF8-2C2A-BCEDF5E1CCB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95549" y="1690688"/>
            <a:ext cx="9022022" cy="3354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Musculoskeletal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Arthritis (joint pain, large joints), risk of osteoporosis.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Eye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Uveitis, episcleritis, with symptoms like redness and burning.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Skin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Erythema nodosum, pyoderma gangrenosum.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Hepatobiliary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Primary sclerosing cholangitis, fatty liver disease. </a:t>
            </a:r>
          </a:p>
        </p:txBody>
      </p:sp>
    </p:spTree>
    <p:extLst>
      <p:ext uri="{BB962C8B-B14F-4D97-AF65-F5344CB8AC3E}">
        <p14:creationId xmlns:p14="http://schemas.microsoft.com/office/powerpoint/2010/main" val="15817175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5F915-2CF2-799E-9F3D-757267D35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Other Systemic Complications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F41E5FB-5F55-8277-961B-085422220A6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05214" y="1690688"/>
            <a:ext cx="8781571" cy="249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Hematopoietic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Increased risk of thromboembolism, anemia.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Pulmonary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Rare; airway inflammation, lung disease, bronchiectasis.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Autoimmune Reactions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Hemolytic anemia and other systemic autoimmune issues. </a:t>
            </a:r>
          </a:p>
        </p:txBody>
      </p:sp>
    </p:spTree>
    <p:extLst>
      <p:ext uri="{BB962C8B-B14F-4D97-AF65-F5344CB8AC3E}">
        <p14:creationId xmlns:p14="http://schemas.microsoft.com/office/powerpoint/2010/main" val="29482324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69DDE-FD6B-5416-C995-816C91CA9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Laboratory Findings: Blood Tests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BCFF2D1-1A74-D519-B3AA-663C212D0B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55146" y="1776110"/>
            <a:ext cx="9281708" cy="363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Complete Blood Count (CBC)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Detects anemia due to blood loss or inflammation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Low hemoglobin/hematocrit levels, particularly in severe cases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Erythrocyte Sedimentation Rate (ESR)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Elevated ESR (≥30 mm/hour) in active or severe inflammation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Albumin and Electrolytes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Low albumin indicates malnutrition or inflammation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Electrolyte imbalances due to dehydration from diarrhea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1124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7E00D-3DEE-277B-27EA-98FFD847C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Laboratory Findings: Stool Markers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B447D0F-0D95-C973-E8EC-DFBFF758135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847673"/>
            <a:ext cx="10921580" cy="2339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Calprotectin and Lactoferrin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Elevated levels indicate intestinal inflammation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Useful for distinguishing inflammatory from non-inflammatory diarrhea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Limitations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Nonspecific markers that may be elevated in other inflammatory conditions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874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F4EA9-5CBF-CBFD-B8A0-BAEDB3B4C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FF4F7-8B3D-970F-69BA-1C3A25A39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What is IBD?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Chronic inflammatory condition of the gastrointestinal (GI) tract.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Two main types: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Ulcerative Colitis</a:t>
            </a:r>
            <a:r>
              <a:rPr lang="en-GB" dirty="0"/>
              <a:t>: Limited to the colon.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Crohn Disease</a:t>
            </a:r>
            <a:r>
              <a:rPr lang="en-GB" dirty="0"/>
              <a:t>: Can affect any part of the GI tract.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Pathogenesis</a:t>
            </a:r>
            <a:r>
              <a:rPr lang="en-GB" dirty="0"/>
              <a:t>: Involves immune and microbial factors, but remains unclear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66337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B018E-6E84-EBDA-0594-CB0C517DE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Imaging in Ulcerative Colitis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1859E5E-CDB0-32E4-38FC-8D39BE2AE8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62814" y="1834314"/>
            <a:ext cx="10390986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When and Why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Imaging not always needed for diagnosis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Helps assess disease severity or complications (e.g., toxic megacolon)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Imaging Types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Abdominal X-rays, Barium Enema, CT, MRI, and Ultrasound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9204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338A8-505F-259E-9923-803A48E27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Abdominal X-ray Findings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72345E3-9879-8B89-60CF-88F5743EFA6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804132"/>
            <a:ext cx="11095345" cy="2339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Mild to Moderate Disease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Typically normal but may show signs like constipation or mucosal thickening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Severe Disease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Colonic dilation and “thumbprinting” due to mucosal edema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Helpful for identifying toxic megacolon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0592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B9460-F39D-BF4C-96F7-8CCF5540B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Double Contrast Barium Enema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95B6702-4FEF-C44C-5E91-763CFCAD75D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937857"/>
            <a:ext cx="10028707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Mild Disease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May appear normal or show a reticulated pattern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Moderate to Severe Disease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Shows more specific findings: “collar button” ulcers, loss of haustra,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luminal narrowing,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pseudopolyps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Limitations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Avoid in severely ill patients to prevent risk of toxic megacolon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4735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ED7DF-0F2B-ADCB-0E19-EAAA785DC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CT and MRI Scans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50EF679-4099-0F34-37AC-DA4047C365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74057" y="1873800"/>
            <a:ext cx="10443885" cy="2339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Utility in Ulcerative Colitis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Shows bowel wall thickening, but findings are nonspecific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MRI and CT are more effective in severe or established disease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Limitations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Lower sensitivity for early mucosal disease compared to barium enema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9300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BD5D9-0248-A03F-C30D-B1583F39B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Evaluation: Diagnostic Criteria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79CB1FF-FC25-557B-9AED-099786B999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64028" y="1856382"/>
            <a:ext cx="10479151" cy="2339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Initial Symptoms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Chronic diarrhea (lasting &gt;4 weeks)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Endoscopic and biopsy evidence of inflammation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Exclusion of Other Causes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Requires ruling out infections, ischemia, medication-induced colitis, etc.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0310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00C82-75C8-42EE-9F0E-3498B1B46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Laboratory Studies for Differential Diagnosis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60E7C9F-66B9-835E-8226-BF7BAED9B34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28162" y="2008485"/>
            <a:ext cx="10525638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Infectious Causes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Stool cultures for pathogens (e.g., Salmonella, Shigella, C. difficile)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PCR for specific infections (e.g., CMV in immunocompromised patients)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Other Conditions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Testing for sexually transmitted infections in high-risk individuals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72329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83EFB-CE61-62E1-916E-5429BADDB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Endoscopy and Biopsy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32C8B3A-76B6-9C42-A30A-8B25BC24E0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16280" y="1690688"/>
            <a:ext cx="10541284" cy="2708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Endoscopic Findings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Loss of vascular markings, erythema, granularity, spontaneous bleeding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 severe cases, macro-ulcerations and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pseudopolyps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Biopsy Findings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Crypt abscesses, mucosal atrophy, increased lamina propria cellularity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Basal plasmacytosis and other signs suggesting chronic inflammation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0095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30C74-597F-36F0-F724-FB42F066E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Endoscopic Patterns and Involvement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D4ECB0B-52A3-3E7C-D62A-C05FA9CE3A9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34170" y="1901712"/>
            <a:ext cx="10323660" cy="1969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Continuous and Circumferential Involvement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Disease usually starts in the rectum and progresses proximally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Patchy Involvement in Severe Disease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Occasional “cecal patch” or “backwash ileitis” observed in some cases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8672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1D85E-C4C9-126D-C685-A215B46F0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Histologic Characteristics on Biopsy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8630839-74F0-9F91-148B-83AABB09FC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40069" y="1824344"/>
            <a:ext cx="11711861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Key Features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Crypt architectural distortion, Paneth cell metaplasia, basal lymphoid aggregates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Relapse Predictors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Basal plasmacytosis may predict relapse in patients in remission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0150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91B25-3246-3D9B-9426-93C8A0A94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Factors Influencing Disease Course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2DF6C11-9D1A-7709-DBA0-B07BF0EF1F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066109" y="1757371"/>
            <a:ext cx="767069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Age at Diagnosis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Older patients more likely to have remission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Smoking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Smoking cessation linked to increased UC severity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Extent and Severity of Disease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Proctitis vs. pancolitis </a:t>
            </a:r>
          </a:p>
        </p:txBody>
      </p:sp>
    </p:spTree>
    <p:extLst>
      <p:ext uri="{BB962C8B-B14F-4D97-AF65-F5344CB8AC3E}">
        <p14:creationId xmlns:p14="http://schemas.microsoft.com/office/powerpoint/2010/main" val="2943119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867B7-8363-3E8B-E553-1DEBA7120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Definitions of Ulcerative Colitis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8424F25-EC81-4162-91B4-3217D43238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44287" y="1624370"/>
            <a:ext cx="10515600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Ulcerative Colitis (UC)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Chronic inflammation of the colon’s mucosal layer.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Disease Extent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Ulcerative Proctitis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Limited to the rectum.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Proctosigmoiditis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Involves rectum and sigmoid colon.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Left-sided Colitis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Extends from rectum up to the splenic flexure.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Extensive Colitis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Extends beyond splenic flexure.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0436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CD8DF-44D3-5015-85EB-2CB953E97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Complications of Ulcerative Colitis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41CA0-C628-E5A4-97E7-F0929EFD8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Chronic Complications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Strictures (risk of obstruction, malignancy suspicion)</a:t>
            </a:r>
          </a:p>
          <a:p>
            <a:pPr lvl="1"/>
            <a:r>
              <a:rPr lang="en-GB" dirty="0"/>
              <a:t>Dysplasia and Colorectal Cancer (CRC) risks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17530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F7E6D-A035-40C7-DA0F-FF71E6B97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Impact on Survival and Mortality Rates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FC39231-FB90-D5C9-072C-BC4E6CD125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013858" y="1753313"/>
            <a:ext cx="7239482" cy="249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Overall Mortality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Slightly higher than the general population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Risk Factors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Severe disease, CRC, infections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Current Trends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Improved outcomes due to better management </a:t>
            </a:r>
          </a:p>
        </p:txBody>
      </p:sp>
    </p:spTree>
    <p:extLst>
      <p:ext uri="{BB962C8B-B14F-4D97-AF65-F5344CB8AC3E}">
        <p14:creationId xmlns:p14="http://schemas.microsoft.com/office/powerpoint/2010/main" val="41903514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AA764-A310-2822-ECC5-B5FCA1D751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Induction of Remission in Ulcerative Colitis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F2E75E-03D6-A578-A34F-DDED318828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7160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F0CEF-1F48-9B8D-9826-89919A551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Goals of 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F9429-D641-ADE0-A131-280EBB8CF6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Achieve clinical and endoscopic remission in active UC.</a:t>
            </a:r>
          </a:p>
          <a:p>
            <a:r>
              <a:rPr lang="en-GB" dirty="0"/>
              <a:t> Focus on complete mucosal healing.</a:t>
            </a:r>
          </a:p>
          <a:p>
            <a:r>
              <a:rPr lang="en-GB" dirty="0"/>
              <a:t> Symptomatic improvement: resolution of </a:t>
            </a:r>
            <a:r>
              <a:rPr lang="en-GB" dirty="0" err="1"/>
              <a:t>diarrhea</a:t>
            </a:r>
            <a:r>
              <a:rPr lang="en-GB" dirty="0"/>
              <a:t> and bleeding.</a:t>
            </a:r>
          </a:p>
          <a:p>
            <a:r>
              <a:rPr lang="en-GB" dirty="0"/>
              <a:t> Histologic improvement is emerging as important for remission.</a:t>
            </a:r>
          </a:p>
          <a:p>
            <a:r>
              <a:rPr lang="en-GB" dirty="0"/>
              <a:t> Response is monitored through symptoms, lab tests, and endoscopy.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06762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A4C76-4428-3E7D-5974-B6C466BD7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Initial Treatment of Ulcerative Colitis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5D60A-8135-C8D1-13F8-A34926769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Treatment based on severity and extent of disease.</a:t>
            </a:r>
          </a:p>
          <a:p>
            <a:r>
              <a:rPr lang="en-GB" dirty="0"/>
              <a:t> Mild to moderate UC typically responds to 5-ASA with or without glucocorticoids.</a:t>
            </a:r>
          </a:p>
          <a:p>
            <a:r>
              <a:rPr lang="en-GB" dirty="0"/>
              <a:t> Focus on patient’s specific type of UC: proctitis, proctosigmoiditis, left-sided, or extensive colitis.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56025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B7C3C-BFA3-04BA-7A6E-0AAE6E8B9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Ulcerative Proctitis or Proctosigmoiditis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5F2C3D-9E95-A90C-20F7-EF4B724A1A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First-line treatment: </a:t>
            </a:r>
          </a:p>
          <a:p>
            <a:pPr lvl="1"/>
            <a:r>
              <a:rPr lang="en-GB" dirty="0"/>
              <a:t>Topical mesalamine (suppository or enema).</a:t>
            </a:r>
          </a:p>
          <a:p>
            <a:r>
              <a:rPr lang="en-GB" dirty="0"/>
              <a:t> Enemas effective for proximal sigmoid colon; suppositories for rectal disease.</a:t>
            </a:r>
          </a:p>
          <a:p>
            <a:r>
              <a:rPr lang="en-GB" dirty="0"/>
              <a:t> Dosage:</a:t>
            </a:r>
          </a:p>
          <a:p>
            <a:pPr lvl="1"/>
            <a:r>
              <a:rPr lang="en-GB" dirty="0"/>
              <a:t>   Mesalamine suppository: 1g once daily, increase to 2x daily if needed.</a:t>
            </a:r>
          </a:p>
          <a:p>
            <a:pPr lvl="1"/>
            <a:r>
              <a:rPr lang="en-GB" dirty="0"/>
              <a:t>   Mesalamine enemas: 1x daily, increase to 2x daily if no improvement.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8743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0DAAB-CE2C-66E0-0647-BB66D3AC1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Symptomatic Improvement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03C048-C802-85D8-B75F-34EE281DF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Improvement in symptoms (bleeding, stool frequency) usually within a week.</a:t>
            </a:r>
          </a:p>
          <a:p>
            <a:r>
              <a:rPr lang="en-GB" dirty="0"/>
              <a:t> Clinical remission may take 4-6 weeks or longer.</a:t>
            </a:r>
          </a:p>
          <a:p>
            <a:r>
              <a:rPr lang="en-GB" dirty="0"/>
              <a:t> Continue treatment to maintain remission.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423169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06157-BD9E-708B-8BF6-99175F1DF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Alternative Therapy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4F997-70AA-4991-59F9-1CCF9B4F5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Topical glucocorticoids if mesalamine is not tolerated.</a:t>
            </a:r>
          </a:p>
          <a:p>
            <a:r>
              <a:rPr lang="en-GB" dirty="0"/>
              <a:t> Oral 5-ASA agents for patients unwilling to use topical treatments.</a:t>
            </a:r>
          </a:p>
          <a:p>
            <a:r>
              <a:rPr lang="en-GB" dirty="0"/>
              <a:t> Consider high-dose mesalamine for effective induction therapy.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713092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54013-4D40-DB92-7639-49F481D4C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Left-sided or Extensive Colitis Initial 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514D1-76CC-46E3-5954-5A067F2EC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Combination therapy: Oral 5-ASA + rectal mesalamine.</a:t>
            </a:r>
          </a:p>
          <a:p>
            <a:r>
              <a:rPr lang="en-GB" dirty="0"/>
              <a:t> High-dose mesalamine (&gt;3 grams daily) preferred.</a:t>
            </a:r>
          </a:p>
          <a:p>
            <a:r>
              <a:rPr lang="en-GB" dirty="0"/>
              <a:t> Symptomatic improvement expected within 2-4 weeks.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372407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8A0E2-9D73-AAE9-5BC1-AC06E962B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Subsequent Therapy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80A412-D8C6-1804-FE00-45FF4DC72A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If no improvement after combination therapy:</a:t>
            </a:r>
          </a:p>
          <a:p>
            <a:pPr lvl="1"/>
            <a:r>
              <a:rPr lang="en-GB" dirty="0"/>
              <a:t>  Add topical glucocorticoid or oral 5-ASA.</a:t>
            </a:r>
          </a:p>
          <a:p>
            <a:pPr lvl="1"/>
            <a:r>
              <a:rPr lang="en-GB" dirty="0"/>
              <a:t>  Consider systemic glucocorticoids if necessary.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2883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75BA5-F452-2E39-BB64-3E7A4605E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Disease Activity and Risk in Ulcerative Colitis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D4C4D74-EE92-6B58-EE09-641756E142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82881" y="1690688"/>
            <a:ext cx="11548872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Severity Levels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dirty="0">
                <a:latin typeface="Arial" panose="020B0604020202020204" pitchFamily="34" charset="0"/>
              </a:rPr>
              <a:t>     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Mild, Moderate, Severe.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Risk Classification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Low-risk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Minimal inflammation, lower chance of complications.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High-risk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Significant inflammation, higher risk of complications like colectomy.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94579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21D55-6583-7747-1593-23C02FAF0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For moderate to severe Ulcerative Colitis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49E37-C361-0E4F-9AB6-7D0ACD3B4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Options include</a:t>
            </a:r>
            <a:r>
              <a:rPr lang="en-GB" dirty="0"/>
              <a:t>:</a:t>
            </a:r>
          </a:p>
          <a:p>
            <a:pPr lvl="1"/>
            <a:r>
              <a:rPr lang="en-GB" b="1" dirty="0"/>
              <a:t>Biologic Agents</a:t>
            </a:r>
            <a:r>
              <a:rPr lang="en-GB" dirty="0"/>
              <a:t> (with or without immunomodulators).</a:t>
            </a:r>
          </a:p>
          <a:p>
            <a:pPr lvl="1"/>
            <a:r>
              <a:rPr lang="en-GB" b="1" dirty="0"/>
              <a:t>Oral S1P Receptor Modulators</a:t>
            </a:r>
            <a:r>
              <a:rPr lang="en-GB" dirty="0"/>
              <a:t>.</a:t>
            </a:r>
          </a:p>
          <a:p>
            <a:pPr lvl="1"/>
            <a:r>
              <a:rPr lang="en-GB" b="1" dirty="0"/>
              <a:t>Glucocorticoids</a:t>
            </a:r>
            <a:r>
              <a:rPr lang="en-GB" dirty="0"/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425668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1010A-95ED-D617-9EE4-E794A5D6F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Example Induction Regimens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601AAE6-7EE0-81D5-55DC-7B17E71489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94232" y="1782395"/>
            <a:ext cx="9775433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GB" b="1" dirty="0"/>
              <a:t>Anti-TNF Agents</a:t>
            </a:r>
            <a:r>
              <a:rPr lang="en-GB" dirty="0"/>
              <a:t>: </a:t>
            </a:r>
            <a:r>
              <a:rPr lang="en-GB" sz="2400" dirty="0"/>
              <a:t>(e.g., Infliximab, Adalimumab).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Recommended for patients with coexisting inflammatory diseases.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GB" b="1" dirty="0"/>
              <a:t>Anti-Interleukin Therapy </a:t>
            </a:r>
            <a:r>
              <a:rPr lang="en-GB" sz="2400" dirty="0"/>
              <a:t>(</a:t>
            </a:r>
            <a:r>
              <a:rPr lang="en-GB" sz="2400" dirty="0" err="1"/>
              <a:t>e.g</a:t>
            </a:r>
            <a:r>
              <a:rPr lang="en-GB" sz="2400" dirty="0"/>
              <a:t>,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Ustekinumab/</a:t>
            </a:r>
            <a:r>
              <a:rPr kumimoji="0" lang="en-US" altLang="en-U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Mirikizumab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 those with psoriasis.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S1P Receptor Modulators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e.g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GB" sz="2400" dirty="0"/>
              <a:t>Ozanimod &amp; </a:t>
            </a:r>
            <a:r>
              <a:rPr lang="en-GB" sz="2400" dirty="0" err="1"/>
              <a:t>Etrasimod</a:t>
            </a:r>
            <a:r>
              <a:rPr lang="en-GB" sz="2400" dirty="0"/>
              <a:t>)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Preferred in patients with demyelinating conditions.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Older Patients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Prefer vedolizumab or anti-interleukin agents. </a:t>
            </a:r>
          </a:p>
        </p:txBody>
      </p:sp>
    </p:spTree>
    <p:extLst>
      <p:ext uri="{BB962C8B-B14F-4D97-AF65-F5344CB8AC3E}">
        <p14:creationId xmlns:p14="http://schemas.microsoft.com/office/powerpoint/2010/main" val="423386920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E54A3-22CD-BBA8-F9B2-5CA60272F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Glucocorticoids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9017D2C-E6AF-2C97-60FA-30F7B789FBA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74945" y="1818330"/>
            <a:ext cx="8642109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Immediate symptom relief, not for long-term maintenance.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Commonly Used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Oral prednisone at 40 mg daily.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Expected Improvement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Within one week; tapering based on response. </a:t>
            </a:r>
          </a:p>
        </p:txBody>
      </p:sp>
    </p:spTree>
    <p:extLst>
      <p:ext uri="{BB962C8B-B14F-4D97-AF65-F5344CB8AC3E}">
        <p14:creationId xmlns:p14="http://schemas.microsoft.com/office/powerpoint/2010/main" val="83212899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10159-B94E-A4BF-4756-8DA3536936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Maintenance of Remission in Ulcerative Colitis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D04550-E35B-D259-3559-3F66869711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74731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43DD9-67E0-637C-720D-0B8721EC8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Goals of Maintenance Therapy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457A709-E3AA-F8F8-3509-4B1A32E1719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97329" y="1855061"/>
            <a:ext cx="10756471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Primary Goal: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Prevent clinical and endoscopic relapse after achieving clinical remission.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Importance of long-term management strategies for sustained remission. </a:t>
            </a:r>
          </a:p>
        </p:txBody>
      </p:sp>
    </p:spTree>
    <p:extLst>
      <p:ext uri="{BB962C8B-B14F-4D97-AF65-F5344CB8AC3E}">
        <p14:creationId xmlns:p14="http://schemas.microsoft.com/office/powerpoint/2010/main" val="312692859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F37F2-A577-09E0-D84D-DEB80506E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Indications for Maintenance 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A74B4-843A-3BD9-B722-C4497B879A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Patients requiring maintenance therapy: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Ulcerative proctitis with &gt;1 flare/year.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All patients with ulcerative proctosigmoiditis.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All patients with left-sided colitis or extensive colitis.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Exceptions: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Ulcerative proctitis with ≤1 flare/year responding to topical mesalamine may not require maintenance therapy.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725897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AD9FC-D8DC-F5DB-8187-A2BFF8CB0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Maintenance Therapy Choices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F3AC3-6B24-D062-2311-638803E41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Factors Influencing Choices: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Induction agent used.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Distribution of disease.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Patient and clinician preferences.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Insurance coverage/cost.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Common Agents: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Topical mesalamine.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Oral 5-ASA agents.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007821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87E4A-AF6C-D9FE-A510-67D577D8D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Maintenance Therapy for Ulcerative Proctitis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6C7C646-3E4F-DAE2-6B2A-24C9CDF0DDF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68635" y="1978304"/>
            <a:ext cx="10254730" cy="2339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Induction with Topical Mesalamine: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Maintenance: 1 gram mesalamine suppository every night for patients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with &gt;1 flare/year.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Dosing Adjustments: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Frequency may be reduced based on patient willingness or tolerance.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66058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5BCB3-928B-E33C-16D7-34D9A0408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Maintenance Therapy for Ulcerative Proctosigmoiditis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B3264-610B-EC87-1E51-F1A483283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Induction with Topical Mesalamine:</a:t>
            </a:r>
          </a:p>
          <a:p>
            <a:pPr lvl="1"/>
            <a:r>
              <a:rPr lang="en-GB" dirty="0"/>
              <a:t>Maintenance: 1 mesalamine enema nightly for patients who responded well.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581302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3F523-1F55-1D50-8A8F-44A91823F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Oral 5-ASA 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4225F-A626-7470-FE8A-3E813C0B8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Use of Oral 5-ASA agents:</a:t>
            </a:r>
          </a:p>
          <a:p>
            <a:pPr lvl="1"/>
            <a:r>
              <a:rPr lang="en-GB" dirty="0"/>
              <a:t>For patients who achieved remission with oral 5-ASA, maintain at induction doses (&gt;3 grams daily).</a:t>
            </a:r>
          </a:p>
          <a:p>
            <a:pPr lvl="1"/>
            <a:r>
              <a:rPr lang="en-GB" dirty="0"/>
              <a:t>For frequent relapses (≥2 flares/year), consider higher doses.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9631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995-950E-5171-7875-CEBDC4DF0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Definitions of Crohn Disease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0DBB3DC-96F3-C126-811C-7F0B5C17265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588689" y="1564422"/>
            <a:ext cx="8481233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Crohn Disease (CD)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dirty="0">
                <a:latin typeface="Arial" panose="020B0604020202020204" pitchFamily="34" charset="0"/>
              </a:rPr>
              <a:t>  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Involves full-thickness (transmural) inflammation.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Skip Lesions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dirty="0">
                <a:latin typeface="Arial" panose="020B0604020202020204" pitchFamily="34" charset="0"/>
              </a:rPr>
              <a:t>  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Areas of normal bowel between inflamed sections.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Commonly Affected Areas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dirty="0">
                <a:latin typeface="Arial" panose="020B0604020202020204" pitchFamily="34" charset="0"/>
              </a:rPr>
              <a:t>  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Ileum and proximal colon.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Complications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Strictures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Narrowing of the intestines.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Fistulas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Abnormal connections between organs.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63906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59914-339D-E368-A867-1F608CCBD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Treatment strategies differ based on the initial response to therapy.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A3615-637C-6357-920E-0BE00E4214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Anti-TNF Agent-Induced Remission</a:t>
            </a:r>
          </a:p>
          <a:p>
            <a:pPr lvl="1"/>
            <a:r>
              <a:rPr lang="en-GB" dirty="0"/>
              <a:t>Continue anti-TNF therapy long-term.</a:t>
            </a:r>
          </a:p>
          <a:p>
            <a:pPr lvl="2"/>
            <a:endParaRPr lang="en-GB" dirty="0"/>
          </a:p>
          <a:p>
            <a:r>
              <a:rPr lang="en-GB" b="1" dirty="0"/>
              <a:t>Vedolizumab-Induced Remission</a:t>
            </a:r>
          </a:p>
          <a:p>
            <a:pPr lvl="1"/>
            <a:r>
              <a:rPr lang="en-GB" dirty="0"/>
              <a:t>Continue vedolizumab long-term.</a:t>
            </a:r>
          </a:p>
          <a:p>
            <a:pPr lvl="1"/>
            <a:endParaRPr lang="en-GB" dirty="0"/>
          </a:p>
          <a:p>
            <a:r>
              <a:rPr lang="en-GB" b="1" dirty="0"/>
              <a:t>Anti-Interleukin Agent-Induced Remission (Ustekinumab, </a:t>
            </a:r>
            <a:r>
              <a:rPr lang="en-GB" b="1" dirty="0" err="1"/>
              <a:t>Mirikizumab</a:t>
            </a:r>
            <a:r>
              <a:rPr lang="en-GB" b="1" dirty="0"/>
              <a:t>):</a:t>
            </a:r>
          </a:p>
          <a:p>
            <a:pPr lvl="1"/>
            <a:r>
              <a:rPr lang="en-GB" dirty="0"/>
              <a:t>Continue for long-term maintenance</a:t>
            </a:r>
          </a:p>
          <a:p>
            <a:pPr lvl="2"/>
            <a:endParaRPr lang="en-GB" dirty="0"/>
          </a:p>
          <a:p>
            <a:pPr lvl="3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3549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A0849-3CB7-8ED4-F8CE-55F11348D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0B06A5-1C7A-97DF-567D-52CC5D1DB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Glucocorticoid-Induced Remission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Not used for maintenance.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Taper glucocorticoids while initiating thiopurines or biologics for long-term therapy. </a:t>
            </a:r>
          </a:p>
          <a:p>
            <a:pPr lvl="2"/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23994683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4B419-C9F7-F53E-7D7D-C2F78B10D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Monitoring During Remission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35BA983-22A7-8B25-7CF7-718692E76AE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26676" y="2015286"/>
            <a:ext cx="9338647" cy="2339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Regular Assessments: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Clinical evaluations and colonoscopy every 6 to 12 months.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Biomarkers: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Measure CRP and fecal biomarkers (e.g., fecal calprotectin) to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assess mucosal healing.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4478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92560-7250-054A-D503-B1046F287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Additional Therapeutic Options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E5396D6-0FA7-19AF-40DC-AC32C26CC99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04257" y="1690688"/>
            <a:ext cx="9070112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Antidiarrheal Medications: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Short courses for mild symptoms; avoid opioids and NSAIDs.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Nutritional Considerations: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Importance of dietary management in IBD patients.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5769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827DD-1E89-AD17-1FA4-CF0521841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Cancer Screening Guidelines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9309409-EFF6-F387-6689-48F6E6E7C9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26474" y="2136843"/>
            <a:ext cx="8302273" cy="1969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Colorectal Cancer: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Screening based on disease extent and duration.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Other Screenings: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Cervical and skin cancer screenings for at-risk patients.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85459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588A1-6234-28A6-CFBD-2BACD59F2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Clinical Features of Crohn's Disease (CD)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E1E83-D786-A842-99A6-BC960CAB79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Abdominal Pain</a:t>
            </a:r>
            <a:r>
              <a:rPr lang="en-GB" dirty="0"/>
              <a:t>: </a:t>
            </a:r>
          </a:p>
          <a:p>
            <a:pPr lvl="1"/>
            <a:r>
              <a:rPr lang="en-GB" dirty="0"/>
              <a:t>A common manifestation of CD, often described as crampy.</a:t>
            </a:r>
          </a:p>
          <a:p>
            <a:pPr lvl="1"/>
            <a:r>
              <a:rPr lang="en-GB" dirty="0"/>
              <a:t>Right lower quadrant pain is typical in those with distal ileal disease.</a:t>
            </a:r>
          </a:p>
          <a:p>
            <a:pPr lvl="1"/>
            <a:r>
              <a:rPr lang="en-GB" dirty="0"/>
              <a:t>Transmural inflammation can lead to fibrotic strictures, resulting in abdominal pain, bowel obstruction, and possibly fistula formation.</a:t>
            </a:r>
          </a:p>
          <a:p>
            <a:pPr lvl="1"/>
            <a:r>
              <a:rPr lang="en-GB" dirty="0"/>
              <a:t>Patients may remain asymptomatic until luminal narrowing occurs, leading to pain and changes in bowel habits.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964615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5A31E-5B4C-86D3-105F-4C881AE6D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F81ED-081E-46FD-108A-6AE99A4C4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err="1"/>
              <a:t>Diarrhea</a:t>
            </a:r>
            <a:r>
              <a:rPr lang="en-GB" dirty="0"/>
              <a:t>: </a:t>
            </a:r>
          </a:p>
          <a:p>
            <a:pPr lvl="1"/>
            <a:r>
              <a:rPr lang="en-GB" dirty="0"/>
              <a:t>A prevalent symptom that often fluctuates.</a:t>
            </a:r>
          </a:p>
          <a:p>
            <a:pPr lvl="1"/>
            <a:r>
              <a:rPr lang="en-GB" dirty="0"/>
              <a:t>Persistent, intermittent </a:t>
            </a:r>
            <a:r>
              <a:rPr lang="en-GB" dirty="0" err="1"/>
              <a:t>diarrhea</a:t>
            </a:r>
            <a:r>
              <a:rPr lang="en-GB" dirty="0"/>
              <a:t> without gross blood alongside other IBD features (skin, eye, joint issues) may indicate CD.</a:t>
            </a:r>
          </a:p>
          <a:p>
            <a:pPr lvl="1"/>
            <a:r>
              <a:rPr lang="en-GB" dirty="0"/>
              <a:t>Causes include:</a:t>
            </a:r>
          </a:p>
          <a:p>
            <a:pPr marL="1200150" lvl="2" indent="-285750"/>
            <a:r>
              <a:rPr lang="en-GB" dirty="0"/>
              <a:t>Fluid secretion and impaired absorption due to inflammation.</a:t>
            </a:r>
          </a:p>
          <a:p>
            <a:pPr marL="1200150" lvl="2" indent="-285750"/>
            <a:r>
              <a:rPr lang="en-GB" dirty="0"/>
              <a:t>Bile salt malabsorption from inflamed terminal ileum.</a:t>
            </a:r>
          </a:p>
          <a:p>
            <a:pPr marL="1200150" lvl="2" indent="-285750"/>
            <a:r>
              <a:rPr lang="en-GB" dirty="0"/>
              <a:t>Steatorrhea due to bile salt loss.</a:t>
            </a:r>
          </a:p>
          <a:p>
            <a:pPr marL="1200150" lvl="2" indent="-285750"/>
            <a:r>
              <a:rPr lang="en-GB" dirty="0" err="1"/>
              <a:t>Enteroenteric</a:t>
            </a:r>
            <a:r>
              <a:rPr lang="en-GB" dirty="0"/>
              <a:t> fistulas bypassing absorptive areas.</a:t>
            </a:r>
          </a:p>
          <a:p>
            <a:pPr lvl="1"/>
            <a:r>
              <a:rPr lang="en-GB" dirty="0"/>
              <a:t>Microscopic blood may be present, with some patients experiencing grossly bloody stools, especially those with colonic involvement.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839954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B810B-5D56-C583-EF6D-2352432DE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1E697-47D4-EF89-29E7-09A0DCD713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Systemic Symptoms</a:t>
            </a:r>
            <a:r>
              <a:rPr lang="en-GB" dirty="0"/>
              <a:t>:</a:t>
            </a:r>
          </a:p>
          <a:p>
            <a:pPr lvl="1"/>
            <a:r>
              <a:rPr lang="en-GB" b="1" dirty="0"/>
              <a:t>Fatigue</a:t>
            </a:r>
            <a:r>
              <a:rPr lang="en-GB" dirty="0"/>
              <a:t>: Common due to chronic illness.</a:t>
            </a:r>
          </a:p>
          <a:p>
            <a:pPr lvl="1"/>
            <a:r>
              <a:rPr lang="en-GB" b="1" dirty="0"/>
              <a:t>Weight Loss</a:t>
            </a:r>
            <a:r>
              <a:rPr lang="en-GB" dirty="0"/>
              <a:t>: Often results from decreased food intake due to pain and malabsorption.</a:t>
            </a:r>
          </a:p>
          <a:p>
            <a:pPr lvl="1"/>
            <a:r>
              <a:rPr lang="en-GB" b="1" dirty="0"/>
              <a:t>Fever</a:t>
            </a:r>
            <a:r>
              <a:rPr lang="en-GB" dirty="0"/>
              <a:t>: Less common; may indicate inflammation or complications like abscesses.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570197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D9116-AA66-DF1C-E6DF-C5CC6BA66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Features of Transmural Inflammation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FB2F0-AED9-02FF-C150-61DB9E5DF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Fistulas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Fistulas form due to sinus tracts penetrating the bowel wall, often manifesting indolently rather than acutely. Types include: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 err="1"/>
              <a:t>Enteroenteric</a:t>
            </a:r>
            <a:r>
              <a:rPr lang="en-GB" dirty="0"/>
              <a:t>: May be asymptomatic or present as a mass.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 err="1"/>
              <a:t>Enterovesical</a:t>
            </a:r>
            <a:r>
              <a:rPr lang="en-GB" dirty="0"/>
              <a:t>: Leads to recurrent UTIs and pneumaturia.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Retroperitoneal</a:t>
            </a:r>
            <a:r>
              <a:rPr lang="en-GB" dirty="0"/>
              <a:t>: Can result in abscesses or ureteral obstruction.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 err="1"/>
              <a:t>Enterovaginal</a:t>
            </a:r>
            <a:r>
              <a:rPr lang="en-GB" dirty="0"/>
              <a:t>: May present with gas or </a:t>
            </a:r>
            <a:r>
              <a:rPr lang="en-GB" dirty="0" err="1"/>
              <a:t>fecal</a:t>
            </a:r>
            <a:r>
              <a:rPr lang="en-GB" dirty="0"/>
              <a:t> passage through the vagina.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Enterocutaneous</a:t>
            </a:r>
            <a:r>
              <a:rPr lang="en-GB" dirty="0"/>
              <a:t>: Causes bowel contents to drain to the skin.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525837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1718D-EA2F-9046-7EF0-98C16FB71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A714AE-F74F-6118-347E-535F99DEDB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Inflammatory Mass/Abscess</a:t>
            </a:r>
          </a:p>
          <a:p>
            <a:pPr lvl="1"/>
            <a:r>
              <a:rPr lang="en-GB" dirty="0"/>
              <a:t>Not all sinus tracts result in fistulas; some present as a palpable inflammatory mass.</a:t>
            </a:r>
          </a:p>
          <a:p>
            <a:pPr lvl="1"/>
            <a:r>
              <a:rPr lang="en-GB" dirty="0"/>
              <a:t>Abscesses can lead to peritonitis with fever, pain, and tenderness.</a:t>
            </a:r>
          </a:p>
          <a:p>
            <a:r>
              <a:rPr lang="en-GB" b="1" dirty="0"/>
              <a:t>Perianal Disease</a:t>
            </a:r>
          </a:p>
          <a:p>
            <a:pPr lvl="1"/>
            <a:r>
              <a:rPr lang="en-GB" dirty="0"/>
              <a:t>Occurs in about one-third of CD patients, presenting with pain, drainage, or abscess formation.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6372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1467A-407F-24CE-D4F8-75D7B8917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Genetic Factors in IBD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5AC65DD-6E52-69CD-4460-EE252744222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12965" y="1608972"/>
            <a:ext cx="9688871" cy="3077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Genetic Susceptibility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IBD is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polygenic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(many genes involved).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200+ genetic loci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linked to increased risk.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NOD2 Gene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First susceptibility gene identified in Crohn Disease.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Family Risk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Higher risk with a first-degree relative with IBD.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20x more likely to develop if a family member is affected.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9478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51201-1B4A-A697-C24C-730F8658D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Establishing the 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EFD24-6604-29CA-6736-593B2827B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diagnosis of CD relies on:</a:t>
            </a:r>
          </a:p>
          <a:p>
            <a:pPr lvl="1"/>
            <a:r>
              <a:rPr lang="en-GB" b="1" dirty="0"/>
              <a:t>Radiologic Findings</a:t>
            </a:r>
            <a:r>
              <a:rPr lang="en-GB" dirty="0"/>
              <a:t>: Imaging studies showing segmental and transmural inflammation.</a:t>
            </a:r>
          </a:p>
          <a:p>
            <a:pPr lvl="1"/>
            <a:r>
              <a:rPr lang="en-GB" b="1" dirty="0"/>
              <a:t>Endoscopic Findings</a:t>
            </a:r>
            <a:r>
              <a:rPr lang="en-GB" dirty="0"/>
              <a:t>: Direct visualization of the intestinal tract.</a:t>
            </a:r>
          </a:p>
          <a:p>
            <a:pPr lvl="1"/>
            <a:r>
              <a:rPr lang="en-GB" b="1" dirty="0"/>
              <a:t>Histologic Findings</a:t>
            </a:r>
            <a:r>
              <a:rPr lang="en-GB" dirty="0"/>
              <a:t>: Biopsies showing inflammatory changes consistent with CD.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116643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C4B5C-678D-670C-25D5-CA5307397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Approach to Testing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D14CCC5-43C4-1054-85E7-EE112C0538A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27304" y="1633539"/>
            <a:ext cx="11096949" cy="4062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Laboratory Studies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Complete Blood Count (CBC)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Blood Chemistry (electrolytes, renal function, liver function)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Serum Iron, Ferritin, Vitamin D, Vitamin B12 levels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Serum Albumin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C-Reactive Protein (CRP)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Stool Studies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Testing for Enteric Pathogens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Culture, examination for ova and parasites, and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Clostridioides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difficile toxin.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Stool Inflammatory Markers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Fecal calprotectin and lactoferrin to differentiate intestinal inflammation from functional bowel disease.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Elevated fecal calprotectin indicates a likelihood of IBD.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07106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9C0CF-ED99-BE90-C402-45922EBCB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Imaging Studies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5134768-7508-FBCF-4D64-0E8C90A750D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816082"/>
            <a:ext cx="10237098" cy="4370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Small Bowel Imaging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Computed Tomography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Enterography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(CTE) or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>
                <a:latin typeface="Arial" panose="020B0604020202020204" pitchFamily="34" charset="0"/>
              </a:rPr>
              <a:t> 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Magnetic Resonance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Enterography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(MRE).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Both methods are used to evaluate disease extent and complications.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Endoscopic Procedures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Ileocolonoscopy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Includes mucosal biopsies to assess for focal ulcerations,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nodular changes, and histologic evidence of inflammation.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Upper Endoscopy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 patients with upper gastrointestinal symptoms.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22505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3DB84-57C3-BC0C-65A0-149C8C280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Grading Systems for Crohn Disease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82CC1-0616-48AD-74D7-347FB5618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Commonly Used Tools:</a:t>
            </a:r>
          </a:p>
          <a:p>
            <a:pPr lvl="1"/>
            <a:r>
              <a:rPr lang="en-GB" b="1" dirty="0"/>
              <a:t>Crohn Disease Activity Index (CDAI)</a:t>
            </a:r>
            <a:endParaRPr lang="en-GB" dirty="0"/>
          </a:p>
          <a:p>
            <a:pPr lvl="1"/>
            <a:r>
              <a:rPr lang="en-GB" b="1" dirty="0"/>
              <a:t>Harvey-Bradshaw Index (HBI)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004681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959CE-A729-74BD-D69A-841D881F9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Management of the Acutely Ill Patient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769093B-F076-31AC-4224-F02BF1FCD7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21080" y="1998476"/>
            <a:ext cx="9571851" cy="3570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Indications for Hospitalization: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Complications like bowel obstruction, peritonitis, or disease flare.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Initial Management Strategies: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Intravenous fluid and electrolyte replacement.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Broad-spectrum antibiotics.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Nutritional assessment.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Possible consultation with gastrointestinal surgeons.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Consideration of glucocorticoids or biologic therapy.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22623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7FD14-0A5C-3714-C1C0-620FDF6AC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Factors Influencing Induction Therapy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9D0DA15-CD62-FF8F-A151-DC4C693499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86543" y="1957667"/>
            <a:ext cx="8845731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Patient Preferences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Patient Characteristics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Age, prior treatments.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Disease Characteristics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Fistulizing or penetrating disease.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Response to Previous Therapies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791607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23246-07DE-5F8C-2F87-5751278BE3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Induction of Remission in Crohn's Disease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E86B93-B2A5-A446-37A9-6024A28E20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37979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27A33-8625-7D5F-1BB4-CF95E5186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Mild Crohn's Disease with Ileum and/or Proximal Colon Involvement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311A81-DE29-2028-C350-A7DA01B35E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First-Line Treatment</a:t>
            </a:r>
            <a:r>
              <a:rPr lang="en-GB" dirty="0"/>
              <a:t>: Enteric-coated budesonide.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Dosage</a:t>
            </a:r>
            <a:r>
              <a:rPr lang="en-GB" dirty="0"/>
              <a:t>: 9 mg daily for at least four weeks, tapering after achieving remission.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Tapering Schedule</a:t>
            </a:r>
            <a:r>
              <a:rPr lang="en-GB" dirty="0"/>
              <a:t>: Decrease by 3 mg every 2-4 weeks over 8-12 weeks.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Recommendation</a:t>
            </a:r>
            <a:r>
              <a:rPr lang="en-GB" dirty="0"/>
              <a:t>: Do not use budesonide for more than 12 weeks per course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506521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67EAE-139B-FDBE-93E1-0C8BEE4F4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Alternative Agents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C87D5-2CFD-DF8B-6167-DDEC3FDF0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/>
              <a:t>Prednisone</a:t>
            </a:r>
          </a:p>
          <a:p>
            <a:pPr lvl="1"/>
            <a:r>
              <a:rPr lang="en-GB" b="1" dirty="0"/>
              <a:t>Use</a:t>
            </a:r>
            <a:r>
              <a:rPr lang="en-GB" dirty="0"/>
              <a:t>: For patients who do not respond to budesonide.</a:t>
            </a:r>
          </a:p>
          <a:p>
            <a:pPr lvl="1"/>
            <a:r>
              <a:rPr lang="en-GB" b="1" dirty="0"/>
              <a:t>Dosage</a:t>
            </a:r>
            <a:r>
              <a:rPr lang="en-GB" dirty="0"/>
              <a:t>: Start with 40 mg daily for one week, then taper by 5-10 mg weekly.</a:t>
            </a:r>
          </a:p>
          <a:p>
            <a:pPr lvl="1"/>
            <a:r>
              <a:rPr lang="en-GB" b="1" dirty="0"/>
              <a:t>Considerations</a:t>
            </a:r>
            <a:r>
              <a:rPr lang="en-GB" dirty="0"/>
              <a:t>: Long-term use is discouraged due to significant side effects.</a:t>
            </a:r>
          </a:p>
          <a:p>
            <a:r>
              <a:rPr lang="en-GB" b="1" dirty="0"/>
              <a:t>5-Aminosalicylates (5-ASA)</a:t>
            </a:r>
          </a:p>
          <a:p>
            <a:pPr lvl="1"/>
            <a:r>
              <a:rPr lang="en-GB" b="1" dirty="0"/>
              <a:t>Controversy</a:t>
            </a:r>
            <a:r>
              <a:rPr lang="en-GB" dirty="0"/>
              <a:t>: Limited use in mild Crohn's disease; better for those avoiding glucocorticoids.</a:t>
            </a:r>
          </a:p>
          <a:p>
            <a:pPr lvl="1"/>
            <a:r>
              <a:rPr lang="en-GB" b="1" dirty="0"/>
              <a:t>Dosage</a:t>
            </a:r>
            <a:r>
              <a:rPr lang="en-GB" dirty="0"/>
              <a:t>: Slow-release oral 5-ASA (e.g., mesalamine).</a:t>
            </a:r>
          </a:p>
          <a:p>
            <a:pPr lvl="1"/>
            <a:r>
              <a:rPr lang="en-GB" b="1" dirty="0"/>
              <a:t>Efficacy</a:t>
            </a:r>
            <a:r>
              <a:rPr lang="en-GB" dirty="0"/>
              <a:t>: Mixed results, with some studies suggesting higher doses may be more effective.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958183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F95B9-4993-BBDD-4EA6-17D492FE4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Induction Options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C7F3FC5-4713-4D20-4A18-0DA42BED86D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38497" y="1891216"/>
            <a:ext cx="9363461" cy="2339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Biologic Agents with or without Immunomodulators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Anti-TNF agents (e.g., infliximab, adalimumab)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Anti-interleukin or anti-integrin therapies.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Combination Therapy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Anti-TNF agents with immunomodulators for fistulizing disease.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088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B0101-53F2-9362-0331-89CF9BB6C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Epidemiology - Global Prevalence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F760D07-9136-DE49-B185-D976968D354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84802" y="1579627"/>
            <a:ext cx="9222396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Prevalence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1990: 3.7 million cases.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2017: 6.8 million cases globally.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Regional Variations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Highest in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North America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422 cases per 100,000.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Lowest in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Caribbean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6.7 cases per 100,000.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Emerging Trends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dirty="0">
                <a:latin typeface="Arial" panose="020B0604020202020204" pitchFamily="34" charset="0"/>
              </a:rPr>
              <a:t>   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Increasing incidence in newly industrialized countries. </a:t>
            </a:r>
          </a:p>
        </p:txBody>
      </p:sp>
    </p:spTree>
    <p:extLst>
      <p:ext uri="{BB962C8B-B14F-4D97-AF65-F5344CB8AC3E}">
        <p14:creationId xmlns:p14="http://schemas.microsoft.com/office/powerpoint/2010/main" val="329632262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9F426-112C-D298-DC8E-20627AA0D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Importance of Combination Therapy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13C0A39-8CD9-5AF1-CC7B-0885DF5E1A5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91343" y="2016356"/>
            <a:ext cx="8016938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Mechanisms of Action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Synergistic effects targeting different pathways.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Reduction of Immunogenicity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Lower risk of developing antibodies against biologics.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Improvement of Pharmacokinetics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5043520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8CDE1-7291-ECF3-6614-566CCF773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Anti-TNF Agents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5ABB9-5E41-E51D-AE9D-14B75F9DD5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Available Anti-TNF Therapies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Infliximab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Chimeric monoclonal antibody.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Administered intravenously.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Adalimumab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Recombinant human monoclonal antibody.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Administered subcutaneously.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Certolizumab Pegol</a:t>
            </a:r>
          </a:p>
          <a:p>
            <a:pPr lvl="1"/>
            <a:r>
              <a:rPr lang="en-GB" dirty="0"/>
              <a:t>Humanized monoclonal antibody fragment.</a:t>
            </a:r>
          </a:p>
          <a:p>
            <a:pPr lvl="1"/>
            <a:r>
              <a:rPr lang="en-GB" dirty="0"/>
              <a:t>Administered subcutaneously.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03858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C49AD-605C-6237-5301-76DBCA94C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Anti-Interleukin Therapy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14DBBA4-61AB-C3D9-8AAD-14CC8AF490F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64707" y="2036216"/>
            <a:ext cx="9292480" cy="2339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Risankizumab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Targets IL-23, effective for induction and maintenance.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Ustekinumab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Targets IL-12 and IL-23; used for patients naïve to biologics or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>
                <a:latin typeface="Arial" panose="020B0604020202020204" pitchFamily="34" charset="0"/>
              </a:rPr>
              <a:t> 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with previous non-response.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77517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F4DC0-396C-DD13-E489-AD7400DA8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Anti-Integrin Therapy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BB8EEA7-43A8-D79D-0E93-B5CBEC140E4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98322" y="1690688"/>
            <a:ext cx="10195355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Vedolizumab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Effective in inducing and maintaining remission; low immunogenicity.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Natalizumab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Reserved for select patients due to risk of serious side effects.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27140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D35AF-7BF8-7692-CAB7-3012B2EAE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JAK Inhibitors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39D9D-FA24-9BEC-D56A-A5D0496880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Upadacitinib</a:t>
            </a:r>
          </a:p>
          <a:p>
            <a:pPr lvl="1"/>
            <a:r>
              <a:rPr lang="en-GB" dirty="0"/>
              <a:t>Approved for patients with prior anti-TNF therapy failure.</a:t>
            </a:r>
          </a:p>
          <a:p>
            <a:pPr lvl="1"/>
            <a:r>
              <a:rPr lang="en-GB" dirty="0"/>
              <a:t>Fast-acting with flexible dosing options.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831366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CEAC2-4B00-A11B-421C-92EA1E9CF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Monitoring and Follow-Up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D07A3E6-C104-4CE6-E919-B479799A33D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12717" y="2067174"/>
            <a:ext cx="10166566" cy="1969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Ileocolonoscopy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Recommended 6-12 months post-induction.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Regular Monitoring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Assess liver enzymes, therapeutic drug levels, and patient symptoms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28983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5A308-909B-6DC5-2EEC-F74E1AD6C3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Achieving and Maintaining Remission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80B335-66BD-CEB7-3D25-CBCB4425F8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65593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8F4ED-759A-9E2C-8179-BE3F55420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Maintenance 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09F45-80C4-6372-A93A-CA095D193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Thiopurines</a:t>
            </a:r>
          </a:p>
          <a:p>
            <a:pPr lvl="1"/>
            <a:r>
              <a:rPr lang="en-GB" dirty="0"/>
              <a:t>For patients with glucocorticoid remission or non-response to biologics.</a:t>
            </a:r>
          </a:p>
          <a:p>
            <a:pPr lvl="1"/>
            <a:r>
              <a:rPr lang="en-GB" dirty="0"/>
              <a:t>Regular monitoring for toxicity; TPMT genotype testing recommended.</a:t>
            </a:r>
          </a:p>
          <a:p>
            <a:r>
              <a:rPr lang="en-GB" b="1" dirty="0"/>
              <a:t>Methotrexate</a:t>
            </a:r>
          </a:p>
          <a:p>
            <a:pPr lvl="1"/>
            <a:r>
              <a:rPr lang="en-GB" dirty="0"/>
              <a:t>Alternative for patients intolerant to thiopurines.</a:t>
            </a:r>
          </a:p>
          <a:p>
            <a:pPr lvl="1"/>
            <a:r>
              <a:rPr lang="en-GB" dirty="0"/>
              <a:t>Initiation and gradual dose adjustment, with folic acid supplementation to reduce side effects.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57446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47D249-BADD-B8FF-D68D-DD06B6550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6B9E3-0C8B-AAD1-433D-296E327B5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Treatment strategies differ based on the initial response to therapy.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691E5-63CC-0B77-C47D-0FBB96524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Anti-TNF Agent-Induced Remission</a:t>
            </a:r>
          </a:p>
          <a:p>
            <a:pPr lvl="1"/>
            <a:r>
              <a:rPr lang="en-GB" dirty="0"/>
              <a:t>Continue anti-TNF therapy long-term.</a:t>
            </a:r>
          </a:p>
          <a:p>
            <a:pPr lvl="2"/>
            <a:endParaRPr lang="en-GB" dirty="0"/>
          </a:p>
          <a:p>
            <a:r>
              <a:rPr lang="en-GB" b="1" dirty="0"/>
              <a:t>Vedolizumab-Induced Remission</a:t>
            </a:r>
          </a:p>
          <a:p>
            <a:pPr lvl="1"/>
            <a:r>
              <a:rPr lang="en-GB" dirty="0"/>
              <a:t>Continue vedolizumab long-term.</a:t>
            </a:r>
          </a:p>
          <a:p>
            <a:pPr lvl="1"/>
            <a:endParaRPr lang="en-GB" dirty="0"/>
          </a:p>
          <a:p>
            <a:r>
              <a:rPr lang="en-GB" b="1" dirty="0"/>
              <a:t>Anti-Interleukin Agent-Induced Remission (Ustekinumab, </a:t>
            </a:r>
            <a:r>
              <a:rPr lang="en-GB" b="1" dirty="0" err="1"/>
              <a:t>Mirikizumab</a:t>
            </a:r>
            <a:r>
              <a:rPr lang="en-GB" b="1" dirty="0"/>
              <a:t>):</a:t>
            </a:r>
          </a:p>
          <a:p>
            <a:pPr lvl="1"/>
            <a:r>
              <a:rPr lang="en-GB" dirty="0"/>
              <a:t>Continue for long-term maintenance</a:t>
            </a:r>
          </a:p>
          <a:p>
            <a:pPr lvl="2"/>
            <a:endParaRPr lang="en-GB" dirty="0"/>
          </a:p>
          <a:p>
            <a:pPr lvl="3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871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D8100-9823-8AE7-C80E-A9D0BF77C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Epidemiology - Demographic Trends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C14AA06-1D1F-1C64-B742-A587A8C9F88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865812" y="1690688"/>
            <a:ext cx="7965642" cy="3877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Age of Onset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Most common between ages 15-30.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Possible second peak: Ages 50-80.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Sex Differences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Crohn Disease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Slight female predominance.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Ulcerative Colitis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Slight male predominance.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Ethnic and Racial Variations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Higher prevalence among Jewish populations.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Lower prevalence in Hispanic and Black populations.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8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59634-59DD-1C71-3725-E6CADE35B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Clinical Risk Factors - Lifestyle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738F6F3-A9A7-5B89-0B95-4AB9B4C91BD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60670" y="1587386"/>
            <a:ext cx="11070659" cy="3939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Smoking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Crohn Disease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Increased risk and complications.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Ulcerative Colitis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May reduce risk but worsens symptoms upon cessation.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Physical Activity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Reduced risk for Crohn Disease with higher activity levels.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Dietary Factors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Fiber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Protective in Crohn Disease.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High Fat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Increased risk for both conditions.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Vitamin D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Low levels associated with higher IBD risk.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373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3187</Words>
  <Application>Microsoft Office PowerPoint</Application>
  <PresentationFormat>Widescreen</PresentationFormat>
  <Paragraphs>490</Paragraphs>
  <Slides>78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78</vt:i4>
      </vt:variant>
    </vt:vector>
  </HeadingPairs>
  <TitlesOfParts>
    <vt:vector size="79" baseType="lpstr">
      <vt:lpstr>Office Theme</vt:lpstr>
      <vt:lpstr>Inflammatory Bowel Disease (IBD)</vt:lpstr>
      <vt:lpstr>Introduction</vt:lpstr>
      <vt:lpstr>Definitions of Ulcerative Colitis</vt:lpstr>
      <vt:lpstr>Disease Activity and Risk in Ulcerative Colitis</vt:lpstr>
      <vt:lpstr>Definitions of Crohn Disease</vt:lpstr>
      <vt:lpstr>Genetic Factors in IBD</vt:lpstr>
      <vt:lpstr>Epidemiology - Global Prevalence</vt:lpstr>
      <vt:lpstr>Epidemiology - Demographic Trends</vt:lpstr>
      <vt:lpstr>Clinical Risk Factors - Lifestyle</vt:lpstr>
      <vt:lpstr>Clinical Risk Factors - Sleep and Infection</vt:lpstr>
      <vt:lpstr>Clinical Risk Factors - Medications</vt:lpstr>
      <vt:lpstr>Ulcerative Colitis</vt:lpstr>
      <vt:lpstr>Disease Severity in Ulcerative Colitis</vt:lpstr>
      <vt:lpstr>Assessment Tools for Disease Severity</vt:lpstr>
      <vt:lpstr>Acute Complications</vt:lpstr>
      <vt:lpstr>Extraintestinal Manifestations</vt:lpstr>
      <vt:lpstr>Other Systemic Complications</vt:lpstr>
      <vt:lpstr>Laboratory Findings: Blood Tests</vt:lpstr>
      <vt:lpstr>Laboratory Findings: Stool Markers</vt:lpstr>
      <vt:lpstr>Imaging in Ulcerative Colitis</vt:lpstr>
      <vt:lpstr>Abdominal X-ray Findings</vt:lpstr>
      <vt:lpstr>Double Contrast Barium Enema</vt:lpstr>
      <vt:lpstr>CT and MRI Scans</vt:lpstr>
      <vt:lpstr>Evaluation: Diagnostic Criteria</vt:lpstr>
      <vt:lpstr>Laboratory Studies for Differential Diagnosis</vt:lpstr>
      <vt:lpstr>Endoscopy and Biopsy</vt:lpstr>
      <vt:lpstr>Endoscopic Patterns and Involvement</vt:lpstr>
      <vt:lpstr>Histologic Characteristics on Biopsy</vt:lpstr>
      <vt:lpstr>Factors Influencing Disease Course</vt:lpstr>
      <vt:lpstr>Complications of Ulcerative Colitis</vt:lpstr>
      <vt:lpstr>Impact on Survival and Mortality Rates</vt:lpstr>
      <vt:lpstr>Induction of Remission in Ulcerative Colitis</vt:lpstr>
      <vt:lpstr>Goals of Therapy</vt:lpstr>
      <vt:lpstr>Initial Treatment of Ulcerative Colitis</vt:lpstr>
      <vt:lpstr>Ulcerative Proctitis or Proctosigmoiditis</vt:lpstr>
      <vt:lpstr>Symptomatic Improvement Timeline</vt:lpstr>
      <vt:lpstr>Alternative Therapy Options</vt:lpstr>
      <vt:lpstr>Left-sided or Extensive Colitis Initial Therapy</vt:lpstr>
      <vt:lpstr>Subsequent Therapy Options</vt:lpstr>
      <vt:lpstr>For moderate to severe Ulcerative Colitis</vt:lpstr>
      <vt:lpstr>Example Induction Regimens</vt:lpstr>
      <vt:lpstr>Glucocorticoids</vt:lpstr>
      <vt:lpstr>Maintenance of Remission in Ulcerative Colitis</vt:lpstr>
      <vt:lpstr>Goals of Maintenance Therapy</vt:lpstr>
      <vt:lpstr>Indications for Maintenance Therapy</vt:lpstr>
      <vt:lpstr>Maintenance Therapy Choices</vt:lpstr>
      <vt:lpstr>Maintenance Therapy for Ulcerative Proctitis</vt:lpstr>
      <vt:lpstr>Maintenance Therapy for Ulcerative Proctosigmoiditis</vt:lpstr>
      <vt:lpstr>Oral 5-ASA Therapy</vt:lpstr>
      <vt:lpstr>Treatment strategies differ based on the initial response to therapy.</vt:lpstr>
      <vt:lpstr>PowerPoint Presentation</vt:lpstr>
      <vt:lpstr>Monitoring During Remission</vt:lpstr>
      <vt:lpstr>Additional Therapeutic Options</vt:lpstr>
      <vt:lpstr>Cancer Screening Guidelines</vt:lpstr>
      <vt:lpstr>Clinical Features of Crohn's Disease (CD)</vt:lpstr>
      <vt:lpstr>PowerPoint Presentation</vt:lpstr>
      <vt:lpstr>PowerPoint Presentation</vt:lpstr>
      <vt:lpstr>Features of Transmural Inflammation</vt:lpstr>
      <vt:lpstr>PowerPoint Presentation</vt:lpstr>
      <vt:lpstr>Establishing the Diagnosis</vt:lpstr>
      <vt:lpstr>Approach to Testing</vt:lpstr>
      <vt:lpstr>Imaging Studies</vt:lpstr>
      <vt:lpstr>Grading Systems for Crohn Disease</vt:lpstr>
      <vt:lpstr>Management of the Acutely Ill Patient</vt:lpstr>
      <vt:lpstr>Factors Influencing Induction Therapy</vt:lpstr>
      <vt:lpstr>Induction of Remission in Crohn's Disease</vt:lpstr>
      <vt:lpstr>Mild Crohn's Disease with Ileum and/or Proximal Colon Involvement</vt:lpstr>
      <vt:lpstr>Alternative Agents</vt:lpstr>
      <vt:lpstr>Induction Options</vt:lpstr>
      <vt:lpstr>Importance of Combination Therapy</vt:lpstr>
      <vt:lpstr>Anti-TNF Agents Overview</vt:lpstr>
      <vt:lpstr>Anti-Interleukin Therapy</vt:lpstr>
      <vt:lpstr>Anti-Integrin Therapy</vt:lpstr>
      <vt:lpstr>JAK Inhibitors</vt:lpstr>
      <vt:lpstr>Monitoring and Follow-Up</vt:lpstr>
      <vt:lpstr>Achieving and Maintaining Remission</vt:lpstr>
      <vt:lpstr>Maintenance Therapy</vt:lpstr>
      <vt:lpstr>Treatment strategies differ based on the initial response to therapy.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Inflammatory Bowel Disease (IBD)</dc:title>
  <dc:creator>ahmad abu halaweh</dc:creator>
  <cp:lastModifiedBy>رَوح-Record 🩺</cp:lastModifiedBy>
  <cp:revision>8</cp:revision>
  <dcterms:created xsi:type="dcterms:W3CDTF">2024-11-02T20:00:38Z</dcterms:created>
  <dcterms:modified xsi:type="dcterms:W3CDTF">2024-11-04T09:22:07Z</dcterms:modified>
</cp:coreProperties>
</file>