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741" r:id="rId1"/>
  </p:sldMasterIdLst>
  <p:notesMasterIdLst>
    <p:notesMasterId r:id="rId31"/>
  </p:notesMasterIdLst>
  <p:sldIdLst>
    <p:sldId id="256" r:id="rId2"/>
    <p:sldId id="257" r:id="rId3"/>
    <p:sldId id="258" r:id="rId4"/>
    <p:sldId id="259" r:id="rId5"/>
    <p:sldId id="260" r:id="rId6"/>
    <p:sldId id="264" r:id="rId7"/>
    <p:sldId id="286" r:id="rId8"/>
    <p:sldId id="266" r:id="rId9"/>
    <p:sldId id="267" r:id="rId10"/>
    <p:sldId id="268" r:id="rId11"/>
    <p:sldId id="287" r:id="rId12"/>
    <p:sldId id="28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1"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Georgia"/>
        <a:ea typeface="Georgia"/>
        <a:cs typeface="Georgia"/>
        <a:sym typeface="Georgia"/>
      </a:defRPr>
    </a:lvl1pPr>
    <a:lvl2pPr marL="0" marR="0" indent="457200" algn="l" defTabSz="914400" rtl="1"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Georgia"/>
        <a:ea typeface="Georgia"/>
        <a:cs typeface="Georgia"/>
        <a:sym typeface="Georgia"/>
      </a:defRPr>
    </a:lvl2pPr>
    <a:lvl3pPr marL="0" marR="0" indent="914400" algn="l" defTabSz="914400" rtl="1"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Georgia"/>
        <a:ea typeface="Georgia"/>
        <a:cs typeface="Georgia"/>
        <a:sym typeface="Georgia"/>
      </a:defRPr>
    </a:lvl3pPr>
    <a:lvl4pPr marL="0" marR="0" indent="1371600" algn="l" defTabSz="914400" rtl="1"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Georgia"/>
        <a:ea typeface="Georgia"/>
        <a:cs typeface="Georgia"/>
        <a:sym typeface="Georgia"/>
      </a:defRPr>
    </a:lvl4pPr>
    <a:lvl5pPr marL="0" marR="0" indent="1828800" algn="l" defTabSz="914400" rtl="1"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Georgia"/>
        <a:ea typeface="Georgia"/>
        <a:cs typeface="Georgia"/>
        <a:sym typeface="Georgia"/>
      </a:defRPr>
    </a:lvl5pPr>
    <a:lvl6pPr marL="0" marR="0" indent="2286000" algn="l" defTabSz="914400" rtl="1"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Georgia"/>
        <a:ea typeface="Georgia"/>
        <a:cs typeface="Georgia"/>
        <a:sym typeface="Georgia"/>
      </a:defRPr>
    </a:lvl6pPr>
    <a:lvl7pPr marL="0" marR="0" indent="2743200" algn="l" defTabSz="914400" rtl="1"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Georgia"/>
        <a:ea typeface="Georgia"/>
        <a:cs typeface="Georgia"/>
        <a:sym typeface="Georgia"/>
      </a:defRPr>
    </a:lvl7pPr>
    <a:lvl8pPr marL="0" marR="0" indent="3200400" algn="l" defTabSz="914400" rtl="1"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Georgia"/>
        <a:ea typeface="Georgia"/>
        <a:cs typeface="Georgia"/>
        <a:sym typeface="Georgia"/>
      </a:defRPr>
    </a:lvl8pPr>
    <a:lvl9pPr marL="0" marR="0" indent="3657600" algn="l" defTabSz="914400" rtl="1"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Georgia"/>
        <a:ea typeface="Georgia"/>
        <a:cs typeface="Georgia"/>
        <a:sym typeface="Georgia"/>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Georgia"/>
          <a:ea typeface="Georgia"/>
          <a:cs typeface="Georgia"/>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AE2E3"/>
          </a:solidFill>
        </a:fill>
      </a:tcStyle>
    </a:wholeTbl>
    <a:band2H>
      <a:tcTxStyle/>
      <a:tcStyle>
        <a:tcBdr/>
        <a:fill>
          <a:solidFill>
            <a:srgbClr val="EDF1F1"/>
          </a:solidFill>
        </a:fill>
      </a:tcStyle>
    </a:band2H>
    <a:firstCol>
      <a:tcTxStyle b="on" i="off">
        <a:font>
          <a:latin typeface="Georgia"/>
          <a:ea typeface="Georgia"/>
          <a:cs typeface="Georgi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Georgia"/>
          <a:ea typeface="Georgia"/>
          <a:cs typeface="Georgia"/>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Georgia"/>
          <a:ea typeface="Georgia"/>
          <a:cs typeface="Georgi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C7B018BB-80A7-4F77-B60F-C8B233D01FF8}" styleName="">
    <a:tblBg/>
    <a:wholeTbl>
      <a:tcTxStyle b="off" i="off">
        <a:font>
          <a:latin typeface="Georgia"/>
          <a:ea typeface="Georgia"/>
          <a:cs typeface="Georgia"/>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ED2CE"/>
          </a:solidFill>
        </a:fill>
      </a:tcStyle>
    </a:wholeTbl>
    <a:band2H>
      <a:tcTxStyle/>
      <a:tcStyle>
        <a:tcBdr/>
        <a:fill>
          <a:solidFill>
            <a:srgbClr val="F7EAE8"/>
          </a:solidFill>
        </a:fill>
      </a:tcStyle>
    </a:band2H>
    <a:firstCol>
      <a:tcTxStyle b="on" i="off">
        <a:font>
          <a:latin typeface="Georgia"/>
          <a:ea typeface="Georgia"/>
          <a:cs typeface="Georgi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Georgia"/>
          <a:ea typeface="Georgia"/>
          <a:cs typeface="Georgia"/>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Georgia"/>
          <a:ea typeface="Georgia"/>
          <a:cs typeface="Georgi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EEE7283C-3CF3-47DC-8721-378D4A62B228}" styleName="">
    <a:tblBg/>
    <a:wholeTbl>
      <a:tcTxStyle b="off" i="off">
        <a:font>
          <a:latin typeface="Georgia"/>
          <a:ea typeface="Georgia"/>
          <a:cs typeface="Georgia"/>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EDBCE"/>
          </a:solidFill>
        </a:fill>
      </a:tcStyle>
    </a:wholeTbl>
    <a:band2H>
      <a:tcTxStyle/>
      <a:tcStyle>
        <a:tcBdr/>
        <a:fill>
          <a:solidFill>
            <a:srgbClr val="F7EEE8"/>
          </a:solidFill>
        </a:fill>
      </a:tcStyle>
    </a:band2H>
    <a:firstCol>
      <a:tcTxStyle b="on" i="off">
        <a:font>
          <a:latin typeface="Georgia"/>
          <a:ea typeface="Georgia"/>
          <a:cs typeface="Georgi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Georgia"/>
          <a:ea typeface="Georgia"/>
          <a:cs typeface="Georgia"/>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Georgia"/>
          <a:ea typeface="Georgia"/>
          <a:cs typeface="Georgi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Georgia"/>
          <a:ea typeface="Georgia"/>
          <a:cs typeface="Georgia"/>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Georgia"/>
          <a:ea typeface="Georgia"/>
          <a:cs typeface="Georgi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Georgia"/>
          <a:ea typeface="Georgia"/>
          <a:cs typeface="Georgia"/>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Georgia"/>
          <a:ea typeface="Georgia"/>
          <a:cs typeface="Georgia"/>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Georgia"/>
          <a:ea typeface="Georgia"/>
          <a:cs typeface="Georgia"/>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Georgia"/>
          <a:ea typeface="Georgia"/>
          <a:cs typeface="Georgi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Georgia"/>
          <a:ea typeface="Georgia"/>
          <a:cs typeface="Georgia"/>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Georgia"/>
          <a:ea typeface="Georgia"/>
          <a:cs typeface="Georgi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Georgia"/>
          <a:ea typeface="Georgia"/>
          <a:cs typeface="Georgia"/>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
          <a:latin typeface="Georgia"/>
          <a:ea typeface="Georgia"/>
          <a:cs typeface="Georgia"/>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Georgia"/>
          <a:ea typeface="Georgia"/>
          <a:cs typeface="Georgia"/>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Georgia"/>
          <a:ea typeface="Georgia"/>
          <a:cs typeface="Georgia"/>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1450"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2" name="Shape 282"/>
          <p:cNvSpPr>
            <a:spLocks noGrp="1" noRot="1" noChangeAspect="1"/>
          </p:cNvSpPr>
          <p:nvPr>
            <p:ph type="sldImg"/>
          </p:nvPr>
        </p:nvSpPr>
        <p:spPr>
          <a:xfrm>
            <a:off x="1143000" y="685800"/>
            <a:ext cx="4572000" cy="3429000"/>
          </a:xfrm>
          <a:prstGeom prst="rect">
            <a:avLst/>
          </a:prstGeom>
        </p:spPr>
        <p:txBody>
          <a:bodyPr/>
          <a:lstStyle/>
          <a:p>
            <a:endParaRPr/>
          </a:p>
        </p:txBody>
      </p:sp>
      <p:sp>
        <p:nvSpPr>
          <p:cNvPr id="283" name="Shape 283"/>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rtl="1" latinLnBrk="0">
      <a:defRPr sz="1200">
        <a:latin typeface="+mj-lt"/>
        <a:ea typeface="+mj-ea"/>
        <a:cs typeface="+mj-cs"/>
        <a:sym typeface="Calibri"/>
      </a:defRPr>
    </a:lvl1pPr>
    <a:lvl2pPr indent="228600" rtl="1" latinLnBrk="0">
      <a:defRPr sz="1200">
        <a:latin typeface="+mj-lt"/>
        <a:ea typeface="+mj-ea"/>
        <a:cs typeface="+mj-cs"/>
        <a:sym typeface="Calibri"/>
      </a:defRPr>
    </a:lvl2pPr>
    <a:lvl3pPr indent="457200" rtl="1" latinLnBrk="0">
      <a:defRPr sz="1200">
        <a:latin typeface="+mj-lt"/>
        <a:ea typeface="+mj-ea"/>
        <a:cs typeface="+mj-cs"/>
        <a:sym typeface="Calibri"/>
      </a:defRPr>
    </a:lvl3pPr>
    <a:lvl4pPr indent="685800" rtl="1" latinLnBrk="0">
      <a:defRPr sz="1200">
        <a:latin typeface="+mj-lt"/>
        <a:ea typeface="+mj-ea"/>
        <a:cs typeface="+mj-cs"/>
        <a:sym typeface="Calibri"/>
      </a:defRPr>
    </a:lvl4pPr>
    <a:lvl5pPr indent="914400" rtl="1" latinLnBrk="0">
      <a:defRPr sz="1200">
        <a:latin typeface="+mj-lt"/>
        <a:ea typeface="+mj-ea"/>
        <a:cs typeface="+mj-cs"/>
        <a:sym typeface="Calibri"/>
      </a:defRPr>
    </a:lvl5pPr>
    <a:lvl6pPr indent="1143000" rtl="1" latinLnBrk="0">
      <a:defRPr sz="1200">
        <a:latin typeface="+mj-lt"/>
        <a:ea typeface="+mj-ea"/>
        <a:cs typeface="+mj-cs"/>
        <a:sym typeface="Calibri"/>
      </a:defRPr>
    </a:lvl6pPr>
    <a:lvl7pPr indent="1371600" rtl="1" latinLnBrk="0">
      <a:defRPr sz="1200">
        <a:latin typeface="+mj-lt"/>
        <a:ea typeface="+mj-ea"/>
        <a:cs typeface="+mj-cs"/>
        <a:sym typeface="Calibri"/>
      </a:defRPr>
    </a:lvl7pPr>
    <a:lvl8pPr indent="1600200" rtl="1" latinLnBrk="0">
      <a:defRPr sz="1200">
        <a:latin typeface="+mj-lt"/>
        <a:ea typeface="+mj-ea"/>
        <a:cs typeface="+mj-cs"/>
        <a:sym typeface="Calibri"/>
      </a:defRPr>
    </a:lvl8pPr>
    <a:lvl9pPr indent="1828800" rtl="1" latinLnBrk="0">
      <a:defRPr sz="1200">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 name="Shape 332"/>
          <p:cNvSpPr>
            <a:spLocks noGrp="1" noRot="1" noChangeAspect="1"/>
          </p:cNvSpPr>
          <p:nvPr>
            <p:ph type="sldImg"/>
          </p:nvPr>
        </p:nvSpPr>
        <p:spPr>
          <a:prstGeom prst="rect">
            <a:avLst/>
          </a:prstGeom>
        </p:spPr>
        <p:txBody>
          <a:bodyPr/>
          <a:lstStyle/>
          <a:p>
            <a:endParaRPr/>
          </a:p>
        </p:txBody>
      </p:sp>
      <p:sp>
        <p:nvSpPr>
          <p:cNvPr id="333" name="Shape 333"/>
          <p:cNvSpPr>
            <a:spLocks noGrp="1"/>
          </p:cNvSpPr>
          <p:nvPr>
            <p:ph type="body" sz="quarter" idx="1"/>
          </p:nvPr>
        </p:nvSpPr>
        <p:spPr>
          <a:prstGeom prst="rect">
            <a:avLst/>
          </a:prstGeom>
        </p:spPr>
        <p:txBody>
          <a:bodyPr/>
          <a:lstStyle/>
          <a:p>
            <a:pPr rtl="0">
              <a:defRPr/>
            </a:pPr>
            <a:r>
              <a:t>it resembles telangiectasia and development is related to age and strain on the bowel wall.[1] It is a degenerative lesion, acquired, probably resulting from chronic and intermittent contraction of the colon that is obstructing the venous drainage of the mucosa. As time goes by the veins become more and more tortuous, while the capillaries of the mucosa gradually dilate and precapillary sphincter becomes incompetent. Thus is formed an arteriovenous malformation characterized by a small tuft of dilated vessels.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3/28/2023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14729872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6DFF08F-DC6B-4601-B491-B0F83F6DD2DA}" type="datetimeFigureOut">
              <a:rPr lang="en-US" smtClean="0"/>
              <a:pPr/>
              <a:t>3/28/2023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11791490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6DFF08F-DC6B-4601-B491-B0F83F6DD2DA}" type="datetimeFigureOut">
              <a:rPr lang="en-US" smtClean="0"/>
              <a:pPr/>
              <a:t>3/28/2023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86CB4B4D-7CA3-9044-876B-883B54F8677D}" type="slidenum">
              <a:rPr lang="en-US" smtClean="0"/>
              <a:t>‹#›</a:t>
            </a:fld>
            <a:endParaRPr lang="en-US"/>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5928004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96DFF08F-DC6B-4601-B491-B0F83F6DD2DA}" type="datetimeFigureOut">
              <a:rPr lang="en-US" smtClean="0"/>
              <a:pPr/>
              <a:t>3/28/2023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16843977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96DFF08F-DC6B-4601-B491-B0F83F6DD2DA}" type="datetimeFigureOut">
              <a:rPr lang="en-US" smtClean="0"/>
              <a:pPr/>
              <a:t>3/28/2023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86CB4B4D-7CA3-9044-876B-883B54F8677D}" type="slidenum">
              <a:rPr lang="en-US" smtClean="0"/>
              <a:t>‹#›</a:t>
            </a:fld>
            <a:endParaRPr lang="en-US"/>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1990709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96DFF08F-DC6B-4601-B491-B0F83F6DD2DA}" type="datetimeFigureOut">
              <a:rPr lang="en-US" smtClean="0"/>
              <a:pPr/>
              <a:t>3/28/2023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38754821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3/28/2023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28559178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3/28/2023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15191612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عنوان ومحتوى">
    <p:spTree>
      <p:nvGrpSpPr>
        <p:cNvPr id="1" name=""/>
        <p:cNvGrpSpPr/>
        <p:nvPr/>
      </p:nvGrpSpPr>
      <p:grpSpPr>
        <a:xfrm>
          <a:off x="0" y="0"/>
          <a:ext cx="0" cy="0"/>
          <a:chOff x="0" y="0"/>
          <a:chExt cx="0" cy="0"/>
        </a:xfrm>
      </p:grpSpPr>
      <p:sp>
        <p:nvSpPr>
          <p:cNvPr id="38" name="نص العنوان"/>
          <p:cNvSpPr txBox="1">
            <a:spLocks noGrp="1"/>
          </p:cNvSpPr>
          <p:nvPr>
            <p:ph type="title"/>
          </p:nvPr>
        </p:nvSpPr>
        <p:spPr>
          <a:prstGeom prst="rect">
            <a:avLst/>
          </a:prstGeom>
        </p:spPr>
        <p:txBody>
          <a:bodyPr/>
          <a:lstStyle/>
          <a:p>
            <a:r>
              <a:t>نص العنوان</a:t>
            </a:r>
          </a:p>
        </p:txBody>
      </p:sp>
      <p:sp>
        <p:nvSpPr>
          <p:cNvPr id="39" name="مستوى النص الأول…"/>
          <p:cNvSpPr txBox="1">
            <a:spLocks noGrp="1"/>
          </p:cNvSpPr>
          <p:nvPr>
            <p:ph type="body" idx="1"/>
          </p:nvPr>
        </p:nvSpPr>
        <p:spPr>
          <a:prstGeom prst="rect">
            <a:avLst/>
          </a:prstGeom>
        </p:spPr>
        <p:txBody>
          <a:bodyPr/>
          <a:lstStyle/>
          <a:p>
            <a:r>
              <a:t>مستوى النص الأول</a:t>
            </a:r>
          </a:p>
          <a:p>
            <a:pPr lvl="1"/>
            <a:r>
              <a:t>مستوى النص الثاني</a:t>
            </a:r>
          </a:p>
          <a:p>
            <a:pPr lvl="2"/>
            <a:r>
              <a:t>مستوى النص الثالث</a:t>
            </a:r>
          </a:p>
          <a:p>
            <a:pPr lvl="3"/>
            <a:r>
              <a:t>مستوى النص الرابع</a:t>
            </a:r>
          </a:p>
          <a:p>
            <a:pPr lvl="4"/>
            <a:r>
              <a:t>مستوى النص الخامس</a:t>
            </a:r>
          </a:p>
        </p:txBody>
      </p:sp>
      <p:sp>
        <p:nvSpPr>
          <p:cNvPr id="40" name="رقم الشريحة"/>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680587808"/>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x">
  <p:cSld name="مقارنة">
    <p:spTree>
      <p:nvGrpSpPr>
        <p:cNvPr id="1" name=""/>
        <p:cNvGrpSpPr/>
        <p:nvPr/>
      </p:nvGrpSpPr>
      <p:grpSpPr>
        <a:xfrm>
          <a:off x="0" y="0"/>
          <a:ext cx="0" cy="0"/>
          <a:chOff x="0" y="0"/>
          <a:chExt cx="0" cy="0"/>
        </a:xfrm>
      </p:grpSpPr>
      <p:sp>
        <p:nvSpPr>
          <p:cNvPr id="84" name="مستوى النص الأول…"/>
          <p:cNvSpPr txBox="1">
            <a:spLocks noGrp="1"/>
          </p:cNvSpPr>
          <p:nvPr>
            <p:ph type="body" sz="quarter" idx="1"/>
          </p:nvPr>
        </p:nvSpPr>
        <p:spPr>
          <a:xfrm>
            <a:off x="301752" y="1524000"/>
            <a:ext cx="4040188" cy="732975"/>
          </a:xfrm>
          <a:prstGeom prst="rect">
            <a:avLst/>
          </a:prstGeom>
          <a:effectLst>
            <a:outerShdw blurRad="50800" dist="25400" dir="5400000" rotWithShape="0">
              <a:srgbClr val="000000">
                <a:alpha val="35000"/>
              </a:srgbClr>
            </a:outerShdw>
          </a:effectLst>
        </p:spPr>
        <p:txBody>
          <a:bodyPr anchor="ctr"/>
          <a:lstStyle>
            <a:lvl1pPr marL="0" indent="0">
              <a:spcBef>
                <a:spcPts val="500"/>
              </a:spcBef>
              <a:buClrTx/>
              <a:buSzTx/>
              <a:buNone/>
              <a:defRPr sz="2200" b="1">
                <a:solidFill>
                  <a:srgbClr val="FFFFFF"/>
                </a:solidFill>
              </a:defRPr>
            </a:lvl1pPr>
            <a:lvl2pPr marL="0" indent="274320">
              <a:spcBef>
                <a:spcPts val="500"/>
              </a:spcBef>
              <a:buClrTx/>
              <a:buSzTx/>
              <a:buNone/>
              <a:defRPr sz="2200" b="1">
                <a:solidFill>
                  <a:srgbClr val="FFFFFF"/>
                </a:solidFill>
              </a:defRPr>
            </a:lvl2pPr>
            <a:lvl3pPr marL="0" indent="594360">
              <a:spcBef>
                <a:spcPts val="500"/>
              </a:spcBef>
              <a:buClrTx/>
              <a:buSzTx/>
              <a:buNone/>
              <a:defRPr sz="2200" b="1">
                <a:solidFill>
                  <a:srgbClr val="FFFFFF"/>
                </a:solidFill>
              </a:defRPr>
            </a:lvl3pPr>
            <a:lvl4pPr marL="0" indent="868680">
              <a:spcBef>
                <a:spcPts val="500"/>
              </a:spcBef>
              <a:buClrTx/>
              <a:buSzTx/>
              <a:buNone/>
              <a:defRPr sz="2200" b="1">
                <a:solidFill>
                  <a:srgbClr val="FFFFFF"/>
                </a:solidFill>
              </a:defRPr>
            </a:lvl4pPr>
            <a:lvl5pPr marL="0" indent="1143000">
              <a:spcBef>
                <a:spcPts val="500"/>
              </a:spcBef>
              <a:buClrTx/>
              <a:buSzTx/>
              <a:buNone/>
              <a:defRPr sz="2200" b="1">
                <a:solidFill>
                  <a:srgbClr val="FFFFFF"/>
                </a:solidFill>
              </a:defRPr>
            </a:lvl5pPr>
          </a:lstStyle>
          <a:p>
            <a:r>
              <a:t>مستوى النص الأول</a:t>
            </a:r>
          </a:p>
          <a:p>
            <a:pPr lvl="1"/>
            <a:r>
              <a:t>مستوى النص الثاني</a:t>
            </a:r>
          </a:p>
          <a:p>
            <a:pPr lvl="2"/>
            <a:r>
              <a:t>مستوى النص الثالث</a:t>
            </a:r>
          </a:p>
          <a:p>
            <a:pPr lvl="3"/>
            <a:r>
              <a:t>مستوى النص الرابع</a:t>
            </a:r>
          </a:p>
          <a:p>
            <a:pPr lvl="4"/>
            <a:r>
              <a:t>مستوى النص الخامس</a:t>
            </a:r>
          </a:p>
        </p:txBody>
      </p:sp>
      <p:sp>
        <p:nvSpPr>
          <p:cNvPr id="85" name="عنصر نائب للنص 3"/>
          <p:cNvSpPr>
            <a:spLocks noGrp="1"/>
          </p:cNvSpPr>
          <p:nvPr>
            <p:ph type="body" sz="quarter" idx="21"/>
          </p:nvPr>
        </p:nvSpPr>
        <p:spPr>
          <a:xfrm>
            <a:off x="4791330" y="1524000"/>
            <a:ext cx="4041776" cy="731521"/>
          </a:xfrm>
          <a:prstGeom prst="rect">
            <a:avLst/>
          </a:prstGeom>
          <a:effectLst>
            <a:outerShdw blurRad="50800" dist="25400" dir="5400000" rotWithShape="0">
              <a:srgbClr val="000000">
                <a:alpha val="35000"/>
              </a:srgbClr>
            </a:outerShdw>
          </a:effectLst>
        </p:spPr>
        <p:txBody>
          <a:bodyPr anchor="ctr"/>
          <a:lstStyle/>
          <a:p>
            <a:pPr marL="0" indent="0">
              <a:spcBef>
                <a:spcPts val="500"/>
              </a:spcBef>
              <a:buClrTx/>
              <a:buSzTx/>
              <a:buNone/>
              <a:defRPr sz="2200" b="1">
                <a:solidFill>
                  <a:srgbClr val="FFFFFF"/>
                </a:solidFill>
              </a:defRPr>
            </a:pPr>
            <a:endParaRPr/>
          </a:p>
        </p:txBody>
      </p:sp>
      <p:sp>
        <p:nvSpPr>
          <p:cNvPr id="90" name="نص العنوان"/>
          <p:cNvSpPr txBox="1">
            <a:spLocks noGrp="1"/>
          </p:cNvSpPr>
          <p:nvPr>
            <p:ph type="title"/>
          </p:nvPr>
        </p:nvSpPr>
        <p:spPr>
          <a:xfrm>
            <a:off x="359273" y="238719"/>
            <a:ext cx="8534401" cy="758953"/>
          </a:xfrm>
          <a:prstGeom prst="rect">
            <a:avLst/>
          </a:prstGeom>
        </p:spPr>
        <p:txBody>
          <a:bodyPr/>
          <a:lstStyle/>
          <a:p>
            <a:r>
              <a:t>نص العنوان</a:t>
            </a:r>
          </a:p>
        </p:txBody>
      </p:sp>
      <p:sp>
        <p:nvSpPr>
          <p:cNvPr id="92" name="رقم الشريحة"/>
          <p:cNvSpPr txBox="1">
            <a:spLocks noGrp="1"/>
          </p:cNvSpPr>
          <p:nvPr>
            <p:ph type="sldNum" sz="quarter" idx="2"/>
          </p:nvPr>
        </p:nvSpPr>
        <p:spPr>
          <a:xfrm>
            <a:off x="4413071" y="1107374"/>
            <a:ext cx="317858" cy="311409"/>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082735660"/>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3E28D29-1ECB-41DF-951B-2A23F95AD026}" type="datetimeFigureOut">
              <a:rPr lang="en-US" smtClean="0"/>
              <a:t>3/28/2023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4070990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6DFF08F-DC6B-4601-B491-B0F83F6DD2DA}" type="datetimeFigureOut">
              <a:rPr lang="en-US" smtClean="0"/>
              <a:t>3/28/2023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27810260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smtClean="0"/>
              <a:t>3/28/2023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27403338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smtClean="0"/>
              <a:t>3/28/2023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18380093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smtClean="0"/>
              <a:t>3/28/2023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11000584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smtClean="0"/>
              <a:pPr/>
              <a:t>3/28/2023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20547142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96DFF08F-DC6B-4601-B491-B0F83F6DD2DA}" type="datetimeFigureOut">
              <a:rPr lang="en-US" smtClean="0"/>
              <a:pPr/>
              <a:t>3/28/2023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2315321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96DFF08F-DC6B-4601-B491-B0F83F6DD2DA}" type="datetimeFigureOut">
              <a:rPr lang="en-US" smtClean="0"/>
              <a:t>3/28/2023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33871901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96DFF08F-DC6B-4601-B491-B0F83F6DD2DA}" type="datetimeFigureOut">
              <a:rPr lang="en-US" smtClean="0"/>
              <a:pPr/>
              <a:t>3/28/2023</a:t>
            </a:fld>
            <a:endParaRPr lang="en-US" dirty="0"/>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86CB4B4D-7CA3-9044-876B-883B54F8677D}" type="slidenum">
              <a:rPr lang="en-US" smtClean="0"/>
              <a:t>‹#›</a:t>
            </a:fld>
            <a:endParaRPr lang="en-US"/>
          </a:p>
        </p:txBody>
      </p:sp>
    </p:spTree>
    <p:extLst>
      <p:ext uri="{BB962C8B-B14F-4D97-AF65-F5344CB8AC3E}">
        <p14:creationId xmlns:p14="http://schemas.microsoft.com/office/powerpoint/2010/main" val="720631971"/>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 id="2147483754" r:id="rId13"/>
    <p:sldLayoutId id="2147483755" r:id="rId14"/>
    <p:sldLayoutId id="2147483756" r:id="rId15"/>
    <p:sldLayoutId id="2147483757" r:id="rId16"/>
    <p:sldLayoutId id="2147483758" r:id="rId17"/>
    <p:sldLayoutId id="2147483759" r:id="rId18"/>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hyperlink" Target="https://my.clevelandclinic.org/health/body/23930-mucosa" TargetMode="Externa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hyperlink" Target="https://www.medicalnewstoday.com/articles/150322" TargetMode="External"/><Relationship Id="rId2" Type="http://schemas.openxmlformats.org/officeDocument/2006/relationships/hyperlink" Target="https://www.medicalnewstoday.com/articles/179211" TargetMode="Externa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 name="Rectangle 3"/>
          <p:cNvSpPr txBox="1"/>
          <p:nvPr/>
        </p:nvSpPr>
        <p:spPr>
          <a:xfrm>
            <a:off x="1889759" y="198119"/>
            <a:ext cx="5699762" cy="33299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rtl="0">
              <a:defRPr sz="7200" b="1" spc="200">
                <a:ln w="29210" cap="flat">
                  <a:solidFill>
                    <a:srgbClr val="F6F8F8"/>
                  </a:solidFill>
                  <a:prstDash val="solid"/>
                  <a:round/>
                </a:ln>
                <a:solidFill>
                  <a:srgbClr val="000000">
                    <a:alpha val="50000"/>
                  </a:srgbClr>
                </a:solidFill>
                <a:effectLst>
                  <a:outerShdw blurRad="38100" dist="38100" dir="2700000" rotWithShape="0">
                    <a:srgbClr val="000000">
                      <a:alpha val="43137"/>
                    </a:srgbClr>
                  </a:outerShdw>
                </a:effectLst>
              </a:defRPr>
            </a:pPr>
            <a:r>
              <a:rPr dirty="0"/>
              <a:t>Lower </a:t>
            </a:r>
          </a:p>
          <a:p>
            <a:pPr algn="ctr" rtl="0">
              <a:defRPr sz="7200" b="1" spc="200">
                <a:ln w="29210" cap="flat">
                  <a:solidFill>
                    <a:srgbClr val="F6F8F8"/>
                  </a:solidFill>
                  <a:prstDash val="solid"/>
                  <a:round/>
                </a:ln>
                <a:solidFill>
                  <a:srgbClr val="000000">
                    <a:alpha val="50000"/>
                  </a:srgbClr>
                </a:solidFill>
                <a:effectLst>
                  <a:outerShdw blurRad="38100" dist="38100" dir="2700000" rotWithShape="0">
                    <a:srgbClr val="000000">
                      <a:alpha val="43137"/>
                    </a:srgbClr>
                  </a:outerShdw>
                </a:effectLst>
              </a:defRPr>
            </a:pPr>
            <a:r>
              <a:rPr dirty="0"/>
              <a:t>GI bleeding</a:t>
            </a:r>
            <a:r>
              <a:rPr sz="8000" dirty="0"/>
              <a:t> </a:t>
            </a:r>
          </a:p>
        </p:txBody>
      </p:sp>
      <p:sp>
        <p:nvSpPr>
          <p:cNvPr id="287" name="Rectangle 4"/>
          <p:cNvSpPr txBox="1"/>
          <p:nvPr/>
        </p:nvSpPr>
        <p:spPr>
          <a:xfrm>
            <a:off x="1481974" y="4463473"/>
            <a:ext cx="8366761" cy="107721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rtl="0">
              <a:defRPr sz="3200">
                <a:effectLst>
                  <a:outerShdw blurRad="76200" dist="40000" dir="5040000" rotWithShape="0">
                    <a:srgbClr val="000000">
                      <a:alpha val="30000"/>
                    </a:srgbClr>
                  </a:outerShdw>
                </a:effectLst>
              </a:defRPr>
            </a:pPr>
            <a:r>
              <a:rPr dirty="0"/>
              <a:t>Presented by: </a:t>
            </a:r>
            <a:r>
              <a:rPr lang="en-US" dirty="0" smtClean="0"/>
              <a:t>Sara </a:t>
            </a:r>
            <a:r>
              <a:rPr lang="en-US" dirty="0" err="1" smtClean="0"/>
              <a:t>alkhatib</a:t>
            </a:r>
            <a:r>
              <a:rPr lang="en-US" dirty="0" smtClean="0"/>
              <a:t>.</a:t>
            </a:r>
          </a:p>
          <a:p>
            <a:pPr rtl="0">
              <a:defRPr sz="3200">
                <a:effectLst>
                  <a:outerShdw blurRad="76200" dist="40000" dir="5040000" rotWithShape="0">
                    <a:srgbClr val="000000">
                      <a:alpha val="30000"/>
                    </a:srgbClr>
                  </a:outerShdw>
                </a:effectLst>
              </a:defRPr>
            </a:pPr>
            <a:r>
              <a:rPr lang="en-US" dirty="0"/>
              <a:t> </a:t>
            </a:r>
            <a:r>
              <a:rPr lang="en-US" dirty="0" smtClean="0"/>
              <a:t>                        Abdallah </a:t>
            </a:r>
            <a:r>
              <a:rPr lang="en-US" dirty="0" err="1" smtClean="0"/>
              <a:t>sarairah</a:t>
            </a:r>
            <a:r>
              <a:rPr lang="en-US" dirty="0" smtClean="0"/>
              <a:t>.</a:t>
            </a:r>
            <a:endParaRPr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 name="Content Placeholder 2"/>
          <p:cNvSpPr txBox="1">
            <a:spLocks noGrp="1"/>
          </p:cNvSpPr>
          <p:nvPr>
            <p:ph type="body" idx="1"/>
          </p:nvPr>
        </p:nvSpPr>
        <p:spPr>
          <a:xfrm>
            <a:off x="914400" y="230908"/>
            <a:ext cx="8229600" cy="5852162"/>
          </a:xfrm>
          <a:prstGeom prst="rect">
            <a:avLst/>
          </a:prstGeom>
        </p:spPr>
        <p:txBody>
          <a:bodyPr>
            <a:normAutofit fontScale="92500"/>
          </a:bodyPr>
          <a:lstStyle/>
          <a:p>
            <a:pPr algn="l">
              <a:defRPr b="1"/>
            </a:pPr>
            <a:endParaRPr dirty="0"/>
          </a:p>
          <a:p>
            <a:pPr marL="0" indent="0" algn="l">
              <a:buNone/>
              <a:defRPr b="1"/>
            </a:pPr>
            <a:r>
              <a:rPr lang="en-US" sz="2400" dirty="0" smtClean="0">
                <a:solidFill>
                  <a:srgbClr val="FF0000"/>
                </a:solidFill>
              </a:rPr>
              <a:t>**clinical </a:t>
            </a:r>
            <a:r>
              <a:rPr lang="en-US" sz="2400" dirty="0" err="1" smtClean="0">
                <a:solidFill>
                  <a:srgbClr val="FF0000"/>
                </a:solidFill>
              </a:rPr>
              <a:t>feautures</a:t>
            </a:r>
            <a:r>
              <a:rPr lang="en-US" sz="2400" dirty="0" smtClean="0">
                <a:solidFill>
                  <a:srgbClr val="FF0000"/>
                </a:solidFill>
              </a:rPr>
              <a:t>:</a:t>
            </a:r>
          </a:p>
          <a:p>
            <a:pPr marL="457200" indent="-457200">
              <a:buAutoNum type="arabicPeriod"/>
              <a:defRPr b="1"/>
            </a:pPr>
            <a:r>
              <a:rPr lang="en-US" sz="2400" dirty="0" smtClean="0"/>
              <a:t>Usually </a:t>
            </a:r>
            <a:r>
              <a:rPr lang="en-US" sz="2400" dirty="0"/>
              <a:t>asymptomatic and discovered incidentally on imaging (e.g., CT abdomen/pelvis) or when a complication occurs (diverticular bleed or diverticulitis) </a:t>
            </a:r>
            <a:endParaRPr lang="en-US" sz="2400" dirty="0" smtClean="0"/>
          </a:p>
          <a:p>
            <a:pPr marL="457200" indent="-457200">
              <a:buAutoNum type="arabicPeriod"/>
              <a:defRPr b="1"/>
            </a:pPr>
            <a:r>
              <a:rPr lang="en-US" sz="2400" dirty="0" smtClean="0"/>
              <a:t>Vague </a:t>
            </a:r>
            <a:r>
              <a:rPr lang="en-US" sz="2400" dirty="0"/>
              <a:t>left lower quadrant (LLQ) discomfort</a:t>
            </a:r>
            <a:r>
              <a:rPr lang="en-US" sz="2400" dirty="0" smtClean="0"/>
              <a:t>,</a:t>
            </a:r>
          </a:p>
          <a:p>
            <a:pPr marL="457200" indent="-457200">
              <a:buAutoNum type="arabicPeriod"/>
              <a:defRPr b="1"/>
            </a:pPr>
            <a:r>
              <a:rPr lang="en-US" sz="2400" dirty="0" smtClean="0"/>
              <a:t> </a:t>
            </a:r>
            <a:r>
              <a:rPr lang="en-US" sz="2400" dirty="0"/>
              <a:t>bloating</a:t>
            </a:r>
            <a:r>
              <a:rPr lang="en-US" sz="2400" dirty="0" smtClean="0"/>
              <a:t>,</a:t>
            </a:r>
          </a:p>
          <a:p>
            <a:pPr marL="457200" indent="-457200">
              <a:buAutoNum type="arabicPeriod"/>
              <a:defRPr b="1"/>
            </a:pPr>
            <a:r>
              <a:rPr lang="en-US" sz="2400" dirty="0" smtClean="0"/>
              <a:t> </a:t>
            </a:r>
            <a:r>
              <a:rPr lang="en-US" sz="2400" dirty="0"/>
              <a:t>constipation/diarrhea may be present. </a:t>
            </a:r>
            <a:endParaRPr lang="en-US" sz="2400" dirty="0" smtClean="0"/>
          </a:p>
          <a:p>
            <a:pPr marL="0" indent="0">
              <a:buNone/>
              <a:defRPr b="1"/>
            </a:pPr>
            <a:endParaRPr lang="en-US" sz="2400" dirty="0">
              <a:solidFill>
                <a:srgbClr val="FF0000"/>
              </a:solidFill>
            </a:endParaRPr>
          </a:p>
          <a:p>
            <a:pPr marL="0" indent="0">
              <a:buNone/>
              <a:defRPr b="1"/>
            </a:pPr>
            <a:r>
              <a:rPr lang="en-US" sz="2400" dirty="0" smtClean="0">
                <a:solidFill>
                  <a:srgbClr val="FF0000"/>
                </a:solidFill>
              </a:rPr>
              <a:t>**complications:</a:t>
            </a:r>
          </a:p>
          <a:p>
            <a:pPr marL="0" indent="0">
              <a:buNone/>
              <a:defRPr b="1"/>
            </a:pPr>
            <a:r>
              <a:rPr lang="en-US" sz="2400" dirty="0"/>
              <a:t>#</a:t>
            </a:r>
            <a:r>
              <a:rPr lang="en-US" sz="2400" dirty="0" smtClean="0"/>
              <a:t>Complications </a:t>
            </a:r>
            <a:r>
              <a:rPr lang="en-US" sz="2400" dirty="0"/>
              <a:t>of diverticulosis include painless rectal bleeding and diverticulitis. </a:t>
            </a:r>
            <a:endParaRPr lang="en-US" sz="2400" dirty="0" smtClean="0"/>
          </a:p>
          <a:p>
            <a:pPr marL="0" indent="0">
              <a:buNone/>
              <a:defRPr b="1"/>
            </a:pPr>
            <a:r>
              <a:rPr lang="en-US" sz="2400" dirty="0" smtClean="0"/>
              <a:t>#Complications </a:t>
            </a:r>
            <a:r>
              <a:rPr lang="en-US" sz="2400" dirty="0"/>
              <a:t>of diverticulitis include bowel obstruction, abscess, and </a:t>
            </a:r>
            <a:r>
              <a:rPr lang="en-US" sz="2400" dirty="0" smtClean="0"/>
              <a:t>fistulas.</a:t>
            </a:r>
            <a:endParaRPr sz="2400" dirty="0">
              <a:solidFill>
                <a:srgbClr val="FF0000"/>
              </a:solidFill>
            </a:endParaRPr>
          </a:p>
        </p:txBody>
      </p:sp>
    </p:spTree>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85033" y="240145"/>
            <a:ext cx="7737294" cy="3886200"/>
          </a:xfrm>
        </p:spPr>
        <p:txBody>
          <a:bodyPr/>
          <a:lstStyle/>
          <a:p>
            <a:pPr marL="0" indent="0">
              <a:buNone/>
            </a:pPr>
            <a:r>
              <a:rPr lang="en-US" sz="2800" b="1" dirty="0" smtClean="0">
                <a:solidFill>
                  <a:srgbClr val="FF0000"/>
                </a:solidFill>
              </a:rPr>
              <a:t>**Diagnosis :</a:t>
            </a:r>
          </a:p>
          <a:p>
            <a:pPr marL="0" indent="0">
              <a:buNone/>
            </a:pPr>
            <a:r>
              <a:rPr lang="en-US" sz="2000" b="1" dirty="0" smtClean="0"/>
              <a:t>1)diverticulosis:</a:t>
            </a:r>
          </a:p>
          <a:p>
            <a:pPr marL="0" indent="0">
              <a:buNone/>
            </a:pPr>
            <a:r>
              <a:rPr lang="en-US" sz="2000" b="1" dirty="0" smtClean="0"/>
              <a:t>#Barium </a:t>
            </a:r>
            <a:r>
              <a:rPr lang="en-US" sz="2000" b="1" dirty="0"/>
              <a:t>enema is the test of choice</a:t>
            </a:r>
            <a:r>
              <a:rPr lang="en-US" sz="2000" b="1" dirty="0" smtClean="0"/>
              <a:t>.</a:t>
            </a:r>
          </a:p>
          <a:p>
            <a:pPr marL="0" indent="0">
              <a:buNone/>
            </a:pPr>
            <a:r>
              <a:rPr lang="en-US" sz="2000" b="1" dirty="0" smtClean="0"/>
              <a:t>2)diverticulitis:</a:t>
            </a:r>
          </a:p>
          <a:p>
            <a:pPr marL="0" indent="0">
              <a:buNone/>
            </a:pPr>
            <a:r>
              <a:rPr lang="en-US" sz="2000" b="1" dirty="0" smtClean="0"/>
              <a:t>CT </a:t>
            </a:r>
            <a:r>
              <a:rPr lang="en-US" sz="2000" b="1" dirty="0"/>
              <a:t>scan (abdomen and pelvis) with oral and IV contrast is the test of </a:t>
            </a:r>
            <a:r>
              <a:rPr lang="en-US" sz="2000" b="1" dirty="0" smtClean="0"/>
              <a:t>choice</a:t>
            </a:r>
            <a:r>
              <a:rPr lang="en-US" sz="2000" dirty="0" smtClean="0"/>
              <a:t>.</a:t>
            </a:r>
          </a:p>
          <a:p>
            <a:pPr marL="0" indent="0">
              <a:buNone/>
            </a:pPr>
            <a:r>
              <a:rPr lang="en-US" sz="2400" b="1" dirty="0" smtClean="0">
                <a:solidFill>
                  <a:schemeClr val="accent1">
                    <a:lumMod val="75000"/>
                  </a:schemeClr>
                </a:solidFill>
                <a:latin typeface="Agency FB" panose="020B0503020202020204" pitchFamily="34" charset="0"/>
              </a:rPr>
              <a:t>**</a:t>
            </a:r>
            <a:r>
              <a:rPr lang="en-US" sz="2400" b="1" dirty="0" smtClean="0">
                <a:solidFill>
                  <a:schemeClr val="accent1">
                    <a:lumMod val="75000"/>
                  </a:schemeClr>
                </a:solidFill>
                <a:latin typeface="Agency FB" panose="020B0503020202020204" pitchFamily="34" charset="0"/>
                <a:cs typeface="Andalus" panose="02020603050405020304" pitchFamily="18" charset="-78"/>
              </a:rPr>
              <a:t>NOTE:</a:t>
            </a:r>
            <a:r>
              <a:rPr lang="en-US" sz="2000" b="1" dirty="0" smtClean="0">
                <a:solidFill>
                  <a:schemeClr val="accent1">
                    <a:lumMod val="75000"/>
                  </a:schemeClr>
                </a:solidFill>
                <a:latin typeface="Agency FB" panose="020B0503020202020204" pitchFamily="34" charset="0"/>
                <a:cs typeface="Andalus" panose="02020603050405020304" pitchFamily="18" charset="-78"/>
              </a:rPr>
              <a:t> </a:t>
            </a:r>
            <a:r>
              <a:rPr lang="en-US" sz="2400" b="1" dirty="0" smtClean="0">
                <a:solidFill>
                  <a:schemeClr val="accent1">
                    <a:lumMod val="75000"/>
                  </a:schemeClr>
                </a:solidFill>
                <a:latin typeface="Agency FB" panose="020B0503020202020204" pitchFamily="34" charset="0"/>
                <a:cs typeface="Andalus" panose="02020603050405020304" pitchFamily="18" charset="-78"/>
              </a:rPr>
              <a:t>Barium </a:t>
            </a:r>
            <a:r>
              <a:rPr lang="en-US" sz="2400" b="1" dirty="0">
                <a:solidFill>
                  <a:schemeClr val="accent1">
                    <a:lumMod val="75000"/>
                  </a:schemeClr>
                </a:solidFill>
                <a:latin typeface="Agency FB" panose="020B0503020202020204" pitchFamily="34" charset="0"/>
                <a:cs typeface="Andalus" panose="02020603050405020304" pitchFamily="18" charset="-78"/>
              </a:rPr>
              <a:t>enema and colonoscopy are contraindicated in acute diverticulitis due to the risk of perforation</a:t>
            </a:r>
            <a:r>
              <a:rPr lang="en-US" sz="2400" dirty="0">
                <a:latin typeface="Andalus" panose="02020603050405020304" pitchFamily="18" charset="-78"/>
                <a:cs typeface="Andalus" panose="02020603050405020304" pitchFamily="18" charset="-78"/>
              </a:rPr>
              <a:t>. </a:t>
            </a:r>
            <a:endParaRPr lang="en-US" sz="2400" b="1" dirty="0">
              <a:latin typeface="Andalus" panose="02020603050405020304" pitchFamily="18" charset="-78"/>
              <a:cs typeface="Andalus" panose="02020603050405020304" pitchFamily="18" charset="-78"/>
            </a:endParaRPr>
          </a:p>
        </p:txBody>
      </p:sp>
      <p:pic>
        <p:nvPicPr>
          <p:cNvPr id="4" name="Picture 3"/>
          <p:cNvPicPr>
            <a:picLocks noChangeAspect="1"/>
          </p:cNvPicPr>
          <p:nvPr/>
        </p:nvPicPr>
        <p:blipFill>
          <a:blip r:embed="rId2"/>
          <a:stretch>
            <a:fillRect/>
          </a:stretch>
        </p:blipFill>
        <p:spPr>
          <a:xfrm>
            <a:off x="5329382" y="3620654"/>
            <a:ext cx="3814618" cy="3237345"/>
          </a:xfrm>
          <a:prstGeom prst="rect">
            <a:avLst/>
          </a:prstGeom>
        </p:spPr>
      </p:pic>
      <p:pic>
        <p:nvPicPr>
          <p:cNvPr id="1028" name="Picture 4" descr="Diverticulitis: a comprehensive review with usual and unusual complications  | Insights into Imaging | Full Tex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851564"/>
            <a:ext cx="4045527" cy="30064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4456286"/>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88545" y="439383"/>
            <a:ext cx="6589200" cy="1280890"/>
          </a:xfrm>
        </p:spPr>
        <p:txBody>
          <a:bodyPr>
            <a:normAutofit/>
          </a:bodyPr>
          <a:lstStyle/>
          <a:p>
            <a:r>
              <a:rPr lang="en-US" sz="4400" b="1" dirty="0" smtClean="0"/>
              <a:t>3)colonoscopy:</a:t>
            </a:r>
            <a:endParaRPr lang="en-US" sz="4400" b="1" dirty="0"/>
          </a:p>
        </p:txBody>
      </p:sp>
      <p:sp>
        <p:nvSpPr>
          <p:cNvPr id="3" name="Text Placeholder 2"/>
          <p:cNvSpPr>
            <a:spLocks noGrp="1"/>
          </p:cNvSpPr>
          <p:nvPr>
            <p:ph type="body" idx="1"/>
          </p:nvPr>
        </p:nvSpPr>
        <p:spPr/>
        <p:txBody>
          <a:bodyPr/>
          <a:lstStyle/>
          <a:p>
            <a:endParaRPr lang="en-US"/>
          </a:p>
        </p:txBody>
      </p:sp>
      <p:pic>
        <p:nvPicPr>
          <p:cNvPr id="2050" name="Picture 2" descr="Diverticulosis - Gastrointestinal - Medbullets Step 2/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0363" y="1521691"/>
            <a:ext cx="7841673" cy="47913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9203270"/>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 name="Content Placeholder 2"/>
          <p:cNvSpPr txBox="1">
            <a:spLocks noGrp="1"/>
          </p:cNvSpPr>
          <p:nvPr>
            <p:ph type="body" idx="1"/>
          </p:nvPr>
        </p:nvSpPr>
        <p:spPr>
          <a:xfrm>
            <a:off x="1099126" y="1222894"/>
            <a:ext cx="8044873" cy="5181600"/>
          </a:xfrm>
          <a:prstGeom prst="rect">
            <a:avLst/>
          </a:prstGeom>
        </p:spPr>
        <p:txBody>
          <a:bodyPr>
            <a:normAutofit/>
          </a:bodyPr>
          <a:lstStyle/>
          <a:p>
            <a:pPr marL="457200" indent="-457200">
              <a:lnSpc>
                <a:spcPct val="90000"/>
              </a:lnSpc>
              <a:spcBef>
                <a:spcPts val="400"/>
              </a:spcBef>
              <a:buAutoNum type="arabicParenR"/>
              <a:defRPr sz="2000" b="1">
                <a:latin typeface="Comic Sans MS"/>
                <a:ea typeface="Comic Sans MS"/>
                <a:cs typeface="Comic Sans MS"/>
                <a:sym typeface="Comic Sans MS"/>
              </a:defRPr>
            </a:pPr>
            <a:r>
              <a:rPr lang="en-US" sz="2000" b="1" dirty="0" smtClean="0">
                <a:solidFill>
                  <a:srgbClr val="C00000"/>
                </a:solidFill>
                <a:sym typeface="Comic Sans MS"/>
              </a:rPr>
              <a:t>Painless </a:t>
            </a:r>
            <a:r>
              <a:rPr lang="en-US" sz="2000" b="1" dirty="0">
                <a:solidFill>
                  <a:srgbClr val="C00000"/>
                </a:solidFill>
                <a:sym typeface="Comic Sans MS"/>
              </a:rPr>
              <a:t>rectal bleeding </a:t>
            </a:r>
            <a:r>
              <a:rPr lang="en-US" sz="2000" b="1" dirty="0" smtClean="0">
                <a:solidFill>
                  <a:srgbClr val="C00000"/>
                </a:solidFill>
                <a:sym typeface="Comic Sans MS"/>
              </a:rPr>
              <a:t>: </a:t>
            </a:r>
            <a:r>
              <a:rPr lang="en-US" sz="2000" b="1" dirty="0">
                <a:sym typeface="Comic Sans MS"/>
              </a:rPr>
              <a:t>Bleeding is usually clinically insignificant and stops spontaneously. No further treatment is necessary in these patients. </a:t>
            </a:r>
            <a:endParaRPr lang="en-US" sz="2000" b="1" dirty="0" smtClean="0">
              <a:sym typeface="Comic Sans MS"/>
            </a:endParaRPr>
          </a:p>
          <a:p>
            <a:pPr marL="0" indent="0">
              <a:lnSpc>
                <a:spcPct val="90000"/>
              </a:lnSpc>
              <a:spcBef>
                <a:spcPts val="400"/>
              </a:spcBef>
              <a:buNone/>
              <a:defRPr sz="2000" b="1">
                <a:latin typeface="Comic Sans MS"/>
                <a:ea typeface="Comic Sans MS"/>
                <a:cs typeface="Comic Sans MS"/>
                <a:sym typeface="Comic Sans MS"/>
              </a:defRPr>
            </a:pPr>
            <a:endParaRPr lang="en-US" sz="2000" b="1" dirty="0" smtClean="0">
              <a:sym typeface="Comic Sans MS"/>
            </a:endParaRPr>
          </a:p>
          <a:p>
            <a:pPr marL="0" indent="0">
              <a:lnSpc>
                <a:spcPct val="90000"/>
              </a:lnSpc>
              <a:spcBef>
                <a:spcPts val="400"/>
              </a:spcBef>
              <a:buNone/>
              <a:defRPr sz="2000" b="1">
                <a:latin typeface="Comic Sans MS"/>
                <a:ea typeface="Comic Sans MS"/>
                <a:cs typeface="Comic Sans MS"/>
                <a:sym typeface="Comic Sans MS"/>
              </a:defRPr>
            </a:pPr>
            <a:r>
              <a:rPr lang="en-US" sz="2000" b="1" dirty="0" smtClean="0">
                <a:solidFill>
                  <a:srgbClr val="C00000"/>
                </a:solidFill>
                <a:sym typeface="Comic Sans MS"/>
              </a:rPr>
              <a:t>2)Uncomplicated diverticulitis: </a:t>
            </a:r>
            <a:r>
              <a:rPr lang="en-US" sz="2000" b="1" dirty="0" smtClean="0">
                <a:sym typeface="Comic Sans MS"/>
              </a:rPr>
              <a:t>managed </a:t>
            </a:r>
            <a:r>
              <a:rPr lang="en-US" sz="2000" b="1" dirty="0">
                <a:sym typeface="Comic Sans MS"/>
              </a:rPr>
              <a:t>with IV antibiotics, bowel rest (NPO), IV fluids</a:t>
            </a:r>
            <a:r>
              <a:rPr lang="en-US" sz="2000" b="1" dirty="0" smtClean="0">
                <a:sym typeface="Comic Sans MS"/>
              </a:rPr>
              <a:t>.</a:t>
            </a:r>
          </a:p>
          <a:p>
            <a:pPr marL="0" indent="0">
              <a:lnSpc>
                <a:spcPct val="90000"/>
              </a:lnSpc>
              <a:spcBef>
                <a:spcPts val="400"/>
              </a:spcBef>
              <a:buNone/>
              <a:defRPr sz="2000" b="1">
                <a:latin typeface="Comic Sans MS"/>
                <a:ea typeface="Comic Sans MS"/>
                <a:cs typeface="Comic Sans MS"/>
                <a:sym typeface="Comic Sans MS"/>
              </a:defRPr>
            </a:pPr>
            <a:endParaRPr lang="en-US" sz="2000" b="1" dirty="0" smtClean="0">
              <a:sym typeface="Comic Sans MS"/>
            </a:endParaRPr>
          </a:p>
          <a:p>
            <a:pPr marL="0" indent="0">
              <a:lnSpc>
                <a:spcPct val="90000"/>
              </a:lnSpc>
              <a:spcBef>
                <a:spcPts val="400"/>
              </a:spcBef>
              <a:buNone/>
              <a:defRPr sz="2000" b="1">
                <a:latin typeface="Comic Sans MS"/>
                <a:ea typeface="Comic Sans MS"/>
                <a:cs typeface="Comic Sans MS"/>
                <a:sym typeface="Comic Sans MS"/>
              </a:defRPr>
            </a:pPr>
            <a:r>
              <a:rPr lang="en-US" sz="2000" b="1" dirty="0" smtClean="0">
                <a:sym typeface="Comic Sans MS"/>
              </a:rPr>
              <a:t>*If </a:t>
            </a:r>
            <a:r>
              <a:rPr lang="en-US" sz="2000" b="1" dirty="0">
                <a:sym typeface="Comic Sans MS"/>
              </a:rPr>
              <a:t>symptoms persist after 3 to 4 days, surgery, resection of the involved segment, may be necessary. Antibiotics continued for 7 to 10 </a:t>
            </a:r>
            <a:r>
              <a:rPr lang="en-US" sz="2000" b="1" dirty="0" smtClean="0">
                <a:sym typeface="Comic Sans MS"/>
              </a:rPr>
              <a:t>days</a:t>
            </a:r>
          </a:p>
          <a:p>
            <a:pPr marL="0" indent="0">
              <a:lnSpc>
                <a:spcPct val="90000"/>
              </a:lnSpc>
              <a:spcBef>
                <a:spcPts val="400"/>
              </a:spcBef>
              <a:buNone/>
              <a:defRPr sz="2000" b="1">
                <a:latin typeface="Comic Sans MS"/>
                <a:ea typeface="Comic Sans MS"/>
                <a:cs typeface="Comic Sans MS"/>
                <a:sym typeface="Comic Sans MS"/>
              </a:defRPr>
            </a:pPr>
            <a:r>
              <a:rPr lang="en-US" sz="2000" b="1" dirty="0" smtClean="0">
                <a:sym typeface="Comic Sans MS"/>
              </a:rPr>
              <a:t>*Surgery </a:t>
            </a:r>
            <a:r>
              <a:rPr lang="en-US" sz="2000" b="1" dirty="0">
                <a:sym typeface="Comic Sans MS"/>
              </a:rPr>
              <a:t>recommended for recurrent episodes</a:t>
            </a:r>
            <a:r>
              <a:rPr lang="en-US" sz="2000" b="1" dirty="0" smtClean="0">
                <a:sym typeface="Comic Sans MS"/>
              </a:rPr>
              <a:t>.</a:t>
            </a:r>
          </a:p>
          <a:p>
            <a:pPr marL="0" indent="0">
              <a:lnSpc>
                <a:spcPct val="90000"/>
              </a:lnSpc>
              <a:spcBef>
                <a:spcPts val="400"/>
              </a:spcBef>
              <a:buNone/>
              <a:defRPr sz="2000" b="1">
                <a:latin typeface="Comic Sans MS"/>
                <a:ea typeface="Comic Sans MS"/>
                <a:cs typeface="Comic Sans MS"/>
                <a:sym typeface="Comic Sans MS"/>
              </a:defRPr>
            </a:pPr>
            <a:endParaRPr lang="en-US" sz="2000" b="1" dirty="0" smtClean="0">
              <a:sym typeface="Comic Sans MS"/>
            </a:endParaRPr>
          </a:p>
          <a:p>
            <a:pPr marL="0" indent="0">
              <a:lnSpc>
                <a:spcPct val="90000"/>
              </a:lnSpc>
              <a:spcBef>
                <a:spcPts val="400"/>
              </a:spcBef>
              <a:buNone/>
              <a:defRPr sz="2000" b="1">
                <a:latin typeface="Comic Sans MS"/>
                <a:ea typeface="Comic Sans MS"/>
                <a:cs typeface="Comic Sans MS"/>
                <a:sym typeface="Comic Sans MS"/>
              </a:defRPr>
            </a:pPr>
            <a:r>
              <a:rPr lang="en-US" sz="2000" b="1" dirty="0" smtClean="0">
                <a:solidFill>
                  <a:srgbClr val="C00000"/>
                </a:solidFill>
                <a:sym typeface="Comic Sans MS"/>
              </a:rPr>
              <a:t>3) </a:t>
            </a:r>
            <a:r>
              <a:rPr lang="en-US" sz="2000" b="1" dirty="0">
                <a:solidFill>
                  <a:srgbClr val="C00000"/>
                </a:solidFill>
                <a:sym typeface="Comic Sans MS"/>
              </a:rPr>
              <a:t>Complicated </a:t>
            </a:r>
            <a:r>
              <a:rPr lang="en-US" sz="2000" b="1" dirty="0" smtClean="0">
                <a:solidFill>
                  <a:srgbClr val="C00000"/>
                </a:solidFill>
                <a:sym typeface="Comic Sans MS"/>
              </a:rPr>
              <a:t>diverticulitis: </a:t>
            </a:r>
            <a:r>
              <a:rPr lang="en-US" sz="2000" b="1" dirty="0" smtClean="0">
                <a:sym typeface="Comic Sans MS"/>
              </a:rPr>
              <a:t>surgery </a:t>
            </a:r>
            <a:r>
              <a:rPr lang="en-US" sz="2000" b="1" dirty="0">
                <a:sym typeface="Comic Sans MS"/>
              </a:rPr>
              <a:t>indicated.</a:t>
            </a:r>
            <a:endParaRPr b="1" dirty="0"/>
          </a:p>
        </p:txBody>
      </p:sp>
      <p:sp>
        <p:nvSpPr>
          <p:cNvPr id="328" name="Rectangle 3"/>
          <p:cNvSpPr txBox="1"/>
          <p:nvPr/>
        </p:nvSpPr>
        <p:spPr>
          <a:xfrm>
            <a:off x="2038927" y="173182"/>
            <a:ext cx="5013960" cy="9296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5400">
                <a:ln w="18415" cap="flat">
                  <a:solidFill>
                    <a:srgbClr val="FFFFFF"/>
                  </a:solidFill>
                  <a:prstDash val="solid"/>
                  <a:round/>
                </a:ln>
                <a:solidFill>
                  <a:srgbClr val="FF0000"/>
                </a:solidFill>
                <a:effectLst>
                  <a:outerShdw blurRad="63500" dir="3600000" rotWithShape="0">
                    <a:srgbClr val="000000">
                      <a:alpha val="70000"/>
                    </a:srgbClr>
                  </a:outerShdw>
                </a:effectLst>
                <a:latin typeface="Century Gothic"/>
                <a:ea typeface="Century Gothic"/>
                <a:cs typeface="Century Gothic"/>
                <a:sym typeface="Century Gothic"/>
              </a:defRPr>
            </a:lvl1pPr>
          </a:lstStyle>
          <a:p>
            <a:pPr rtl="0">
              <a:defRPr/>
            </a:pPr>
            <a:r>
              <a:rPr b="1" dirty="0">
                <a:effectLst/>
              </a:rPr>
              <a:t>Treatment</a:t>
            </a:r>
            <a:r>
              <a:rPr dirty="0"/>
              <a:t> </a:t>
            </a:r>
          </a:p>
        </p:txBody>
      </p:sp>
    </p:spTree>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 name="عنوان 1"/>
          <p:cNvSpPr txBox="1">
            <a:spLocks noGrp="1"/>
          </p:cNvSpPr>
          <p:nvPr>
            <p:ph type="title"/>
          </p:nvPr>
        </p:nvSpPr>
        <p:spPr>
          <a:xfrm>
            <a:off x="304800" y="304800"/>
            <a:ext cx="8686800" cy="838200"/>
          </a:xfrm>
          <a:prstGeom prst="rect">
            <a:avLst/>
          </a:prstGeom>
        </p:spPr>
        <p:txBody>
          <a:bodyPr/>
          <a:lstStyle>
            <a:lvl1pPr algn="l">
              <a:defRPr sz="4400" b="1">
                <a:solidFill>
                  <a:srgbClr val="FF0000"/>
                </a:solidFill>
              </a:defRPr>
            </a:lvl1pPr>
          </a:lstStyle>
          <a:p>
            <a:r>
              <a:t>Angiodysplasia </a:t>
            </a:r>
          </a:p>
        </p:txBody>
      </p:sp>
      <p:sp>
        <p:nvSpPr>
          <p:cNvPr id="331" name="عنصر نائب للمحتوى 2"/>
          <p:cNvSpPr txBox="1">
            <a:spLocks noGrp="1"/>
          </p:cNvSpPr>
          <p:nvPr>
            <p:ph type="body" idx="1"/>
          </p:nvPr>
        </p:nvSpPr>
        <p:spPr>
          <a:xfrm>
            <a:off x="701473" y="1253837"/>
            <a:ext cx="8442527" cy="5452093"/>
          </a:xfrm>
          <a:prstGeom prst="rect">
            <a:avLst/>
          </a:prstGeom>
        </p:spPr>
        <p:txBody>
          <a:bodyPr>
            <a:normAutofit/>
          </a:bodyPr>
          <a:lstStyle/>
          <a:p>
            <a:pPr marL="238658" indent="-238658" algn="l" defTabSz="795527">
              <a:spcBef>
                <a:spcPts val="400"/>
              </a:spcBef>
              <a:defRPr sz="1740">
                <a:latin typeface="Bahnschrift SemiBold"/>
                <a:ea typeface="Bahnschrift SemiBold"/>
                <a:cs typeface="Bahnschrift SemiBold"/>
                <a:sym typeface="Bahnschrift SemiBold"/>
              </a:defRPr>
            </a:pPr>
            <a:r>
              <a:rPr dirty="0"/>
              <a:t>also called Arteriovenous Malformations [AVM’s]</a:t>
            </a:r>
          </a:p>
          <a:p>
            <a:pPr marL="0" indent="0" algn="l" defTabSz="795527">
              <a:spcBef>
                <a:spcPts val="500"/>
              </a:spcBef>
              <a:buSzTx/>
              <a:buFont typeface="Wingdings 2"/>
              <a:buNone/>
              <a:defRPr sz="1740">
                <a:latin typeface="Bahnschrift SemiBold"/>
                <a:ea typeface="Bahnschrift SemiBold"/>
                <a:cs typeface="Bahnschrift SemiBold"/>
                <a:sym typeface="Bahnschrift SemiBold"/>
              </a:defRPr>
            </a:pPr>
            <a:endParaRPr dirty="0"/>
          </a:p>
          <a:p>
            <a:pPr marL="238658" indent="-238658" algn="l" defTabSz="795527">
              <a:spcBef>
                <a:spcPts val="400"/>
              </a:spcBef>
              <a:defRPr sz="1740">
                <a:latin typeface="Bahnschrift SemiBold"/>
                <a:ea typeface="Bahnschrift SemiBold"/>
                <a:cs typeface="Bahnschrift SemiBold"/>
                <a:sym typeface="Bahnschrift SemiBold"/>
              </a:defRPr>
            </a:pPr>
            <a:r>
              <a:rPr dirty="0"/>
              <a:t>Some reports state vascular lesions account </a:t>
            </a:r>
            <a:r>
              <a:rPr dirty="0" err="1"/>
              <a:t>upto</a:t>
            </a:r>
            <a:r>
              <a:rPr dirty="0"/>
              <a:t> 40% of LGI-B, </a:t>
            </a:r>
          </a:p>
          <a:p>
            <a:pPr marL="0" indent="0" algn="l" defTabSz="795527">
              <a:spcBef>
                <a:spcPts val="400"/>
              </a:spcBef>
              <a:buSzTx/>
              <a:buFont typeface="Wingdings 2"/>
              <a:buNone/>
              <a:defRPr sz="1740">
                <a:latin typeface="Bahnschrift SemiBold"/>
                <a:ea typeface="Bahnschrift SemiBold"/>
                <a:cs typeface="Bahnschrift SemiBold"/>
                <a:sym typeface="Bahnschrift SemiBold"/>
              </a:defRPr>
            </a:pPr>
            <a:r>
              <a:rPr dirty="0"/>
              <a:t>However, recent reports state much low incidence</a:t>
            </a:r>
          </a:p>
          <a:p>
            <a:pPr marL="0" indent="0" algn="l" defTabSz="795527">
              <a:spcBef>
                <a:spcPts val="400"/>
              </a:spcBef>
              <a:buSzTx/>
              <a:buFont typeface="Wingdings 2"/>
              <a:buNone/>
              <a:defRPr sz="1740">
                <a:latin typeface="Bahnschrift SemiBold"/>
                <a:ea typeface="Bahnschrift SemiBold"/>
                <a:cs typeface="Bahnschrift SemiBold"/>
                <a:sym typeface="Bahnschrift SemiBold"/>
              </a:defRPr>
            </a:pPr>
            <a:endParaRPr dirty="0"/>
          </a:p>
          <a:p>
            <a:pPr marL="0" indent="0" algn="l" defTabSz="795527">
              <a:spcBef>
                <a:spcPts val="400"/>
              </a:spcBef>
              <a:buSzTx/>
              <a:buFont typeface="Wingdings 2"/>
              <a:buNone/>
              <a:defRPr sz="1740">
                <a:latin typeface="Bahnschrift SemiBold"/>
                <a:ea typeface="Bahnschrift SemiBold"/>
                <a:cs typeface="Bahnschrift SemiBold"/>
                <a:sym typeface="Bahnschrift SemiBold"/>
              </a:defRPr>
            </a:pPr>
            <a:r>
              <a:rPr dirty="0"/>
              <a:t>The bleeding is usually low grade, but 15% of patients may have massive LGI bleeding if veins rupture </a:t>
            </a:r>
            <a:r>
              <a:rPr dirty="0" err="1"/>
              <a:t>occurr</a:t>
            </a:r>
            <a:r>
              <a:rPr dirty="0"/>
              <a:t>.</a:t>
            </a:r>
          </a:p>
          <a:p>
            <a:pPr marL="0" indent="0" algn="l" defTabSz="795527">
              <a:spcBef>
                <a:spcPts val="400"/>
              </a:spcBef>
              <a:buSzTx/>
              <a:buFont typeface="Wingdings 2"/>
              <a:buNone/>
              <a:defRPr sz="1740">
                <a:latin typeface="Bahnschrift SemiBold"/>
                <a:ea typeface="Bahnschrift SemiBold"/>
                <a:cs typeface="Bahnschrift SemiBold"/>
                <a:sym typeface="Bahnschrift SemiBold"/>
              </a:defRPr>
            </a:pPr>
            <a:endParaRPr dirty="0"/>
          </a:p>
          <a:p>
            <a:pPr marL="238658" indent="-238658" algn="l" defTabSz="795527">
              <a:spcBef>
                <a:spcPts val="400"/>
              </a:spcBef>
              <a:defRPr sz="1740">
                <a:latin typeface="Bahnschrift SemiBold"/>
                <a:ea typeface="Bahnschrift SemiBold"/>
                <a:cs typeface="Bahnschrift SemiBold"/>
                <a:sym typeface="Bahnschrift SemiBold"/>
              </a:defRPr>
            </a:pPr>
            <a:r>
              <a:rPr dirty="0"/>
              <a:t>They are acquired degenerative lesions secondary to progressive dilatation of normal blood vessels within the submucosa of the intestine </a:t>
            </a:r>
          </a:p>
          <a:p>
            <a:pPr marL="0" indent="0" algn="l" defTabSz="795527">
              <a:spcBef>
                <a:spcPts val="500"/>
              </a:spcBef>
              <a:buSzTx/>
              <a:buFont typeface="Wingdings 2"/>
              <a:buNone/>
              <a:defRPr sz="1740">
                <a:latin typeface="Bahnschrift SemiBold"/>
                <a:ea typeface="Bahnschrift SemiBold"/>
                <a:cs typeface="Bahnschrift SemiBold"/>
                <a:sym typeface="Bahnschrift SemiBold"/>
              </a:defRPr>
            </a:pPr>
            <a:endParaRPr dirty="0"/>
          </a:p>
          <a:p>
            <a:pPr marL="0" indent="0" algn="l" defTabSz="795527">
              <a:spcBef>
                <a:spcPts val="400"/>
              </a:spcBef>
              <a:buSzTx/>
              <a:buFont typeface="Wingdings 2"/>
              <a:buNone/>
              <a:defRPr sz="1740">
                <a:latin typeface="Bahnschrift SemiBold"/>
                <a:ea typeface="Bahnschrift SemiBold"/>
                <a:cs typeface="Bahnschrift SemiBold"/>
                <a:sym typeface="Bahnschrift SemiBold"/>
              </a:defRPr>
            </a:pPr>
            <a:r>
              <a:rPr dirty="0"/>
              <a:t>• Age of incidence &gt; 50 </a:t>
            </a:r>
            <a:r>
              <a:rPr dirty="0" err="1"/>
              <a:t>yrs</a:t>
            </a:r>
            <a:r>
              <a:rPr dirty="0"/>
              <a:t> with M=F, usually associated with aortic stenosis and renal failure, </a:t>
            </a:r>
            <a:r>
              <a:rPr dirty="0" err="1"/>
              <a:t>esp</a:t>
            </a:r>
            <a:r>
              <a:rPr dirty="0"/>
              <a:t> in older patients , the risk of bleeding is increased in disorders of coagulation. </a:t>
            </a:r>
          </a:p>
          <a:p>
            <a:pPr marL="0" indent="0" algn="l" defTabSz="795527">
              <a:spcBef>
                <a:spcPts val="500"/>
              </a:spcBef>
              <a:buSzTx/>
              <a:buFont typeface="Wingdings 2"/>
              <a:buNone/>
              <a:defRPr sz="1740">
                <a:latin typeface="Bahnschrift SemiBold"/>
                <a:ea typeface="Bahnschrift SemiBold"/>
                <a:cs typeface="Bahnschrift SemiBold"/>
                <a:sym typeface="Bahnschrift SemiBold"/>
              </a:defRPr>
            </a:pPr>
            <a:endParaRPr dirty="0"/>
          </a:p>
          <a:p>
            <a:pPr marL="0" indent="0" algn="l" defTabSz="795527">
              <a:spcBef>
                <a:spcPts val="400"/>
              </a:spcBef>
              <a:buSzTx/>
              <a:buFont typeface="Wingdings 2"/>
              <a:buNone/>
              <a:defRPr sz="1740">
                <a:latin typeface="Bahnschrift SemiBold"/>
                <a:ea typeface="Bahnschrift SemiBold"/>
                <a:cs typeface="Bahnschrift SemiBold"/>
                <a:sym typeface="Bahnschrift SemiBold"/>
              </a:defRPr>
            </a:pPr>
            <a:r>
              <a:rPr dirty="0"/>
              <a:t>• </a:t>
            </a:r>
            <a:r>
              <a:rPr dirty="0" err="1"/>
              <a:t>Haemorrhage</a:t>
            </a:r>
            <a:r>
              <a:rPr dirty="0"/>
              <a:t> tends to arise from right side of colon, with CECUM being most common .</a:t>
            </a:r>
          </a:p>
        </p:txBody>
      </p:sp>
    </p:spTree>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 name="عنوان 1"/>
          <p:cNvSpPr txBox="1">
            <a:spLocks noGrp="1"/>
          </p:cNvSpPr>
          <p:nvPr>
            <p:ph type="title"/>
          </p:nvPr>
        </p:nvSpPr>
        <p:spPr>
          <a:prstGeom prst="rect">
            <a:avLst/>
          </a:prstGeom>
        </p:spPr>
        <p:txBody>
          <a:bodyPr>
            <a:normAutofit/>
          </a:bodyPr>
          <a:lstStyle>
            <a:lvl1pPr algn="l">
              <a:defRPr sz="4400" b="1">
                <a:solidFill>
                  <a:srgbClr val="FF0000"/>
                </a:solidFill>
              </a:defRPr>
            </a:lvl1pPr>
          </a:lstStyle>
          <a:p>
            <a:r>
              <a:t>Diagnosis</a:t>
            </a:r>
          </a:p>
        </p:txBody>
      </p:sp>
      <p:sp>
        <p:nvSpPr>
          <p:cNvPr id="336" name="عنصر نائب للمحتوى 2"/>
          <p:cNvSpPr txBox="1">
            <a:spLocks noGrp="1"/>
          </p:cNvSpPr>
          <p:nvPr>
            <p:ph type="body" idx="1"/>
          </p:nvPr>
        </p:nvSpPr>
        <p:spPr>
          <a:xfrm>
            <a:off x="301752" y="1527047"/>
            <a:ext cx="8503920" cy="5330953"/>
          </a:xfrm>
          <a:prstGeom prst="rect">
            <a:avLst/>
          </a:prstGeom>
        </p:spPr>
        <p:txBody>
          <a:bodyPr/>
          <a:lstStyle/>
          <a:p>
            <a:pPr algn="l">
              <a:defRPr sz="2800" u="sng"/>
            </a:pPr>
            <a:r>
              <a:t>COLONOSCOPY: </a:t>
            </a:r>
            <a:r>
              <a:rPr u="none"/>
              <a:t>Red stellate lesions with a surrounding rim of pale mucosa.</a:t>
            </a:r>
          </a:p>
          <a:p>
            <a:pPr algn="l">
              <a:defRPr sz="2800" u="sng"/>
            </a:pPr>
            <a:r>
              <a:t>ANGIOGRAPHY: </a:t>
            </a:r>
            <a:r>
              <a:rPr u="none"/>
              <a:t>dilated, slowly emptying veins, and sometimes early venous ﬁlling</a:t>
            </a:r>
          </a:p>
          <a:p>
            <a:pPr marL="0" indent="0" algn="l">
              <a:buSzTx/>
              <a:buFont typeface="Wingdings 2"/>
              <a:buNone/>
              <a:defRPr sz="2800"/>
            </a:pPr>
            <a:r>
              <a:t> </a:t>
            </a:r>
          </a:p>
        </p:txBody>
      </p:sp>
      <p:pic>
        <p:nvPicPr>
          <p:cNvPr id="337" name="صورة 3" descr="صورة 3"/>
          <p:cNvPicPr>
            <a:picLocks noChangeAspect="1"/>
          </p:cNvPicPr>
          <p:nvPr/>
        </p:nvPicPr>
        <p:blipFill>
          <a:blip r:embed="rId2"/>
          <a:srcRect r="44564" b="3787"/>
          <a:stretch>
            <a:fillRect/>
          </a:stretch>
        </p:blipFill>
        <p:spPr>
          <a:xfrm>
            <a:off x="166385" y="3539052"/>
            <a:ext cx="3746846" cy="3143449"/>
          </a:xfrm>
          <a:prstGeom prst="rect">
            <a:avLst/>
          </a:prstGeom>
          <a:ln w="12700">
            <a:miter lim="400000"/>
          </a:ln>
        </p:spPr>
      </p:pic>
      <p:pic>
        <p:nvPicPr>
          <p:cNvPr id="338" name="IMG_0019.jpeg" descr="IMG_0019.jpeg"/>
          <p:cNvPicPr>
            <a:picLocks noChangeAspect="1"/>
          </p:cNvPicPr>
          <p:nvPr/>
        </p:nvPicPr>
        <p:blipFill>
          <a:blip r:embed="rId3"/>
          <a:stretch>
            <a:fillRect/>
          </a:stretch>
        </p:blipFill>
        <p:spPr>
          <a:xfrm>
            <a:off x="3845952" y="3539052"/>
            <a:ext cx="5322554" cy="3061173"/>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 name="عنوان 1"/>
          <p:cNvSpPr txBox="1">
            <a:spLocks noGrp="1"/>
          </p:cNvSpPr>
          <p:nvPr>
            <p:ph type="title"/>
          </p:nvPr>
        </p:nvSpPr>
        <p:spPr>
          <a:prstGeom prst="rect">
            <a:avLst/>
          </a:prstGeom>
        </p:spPr>
        <p:txBody>
          <a:bodyPr/>
          <a:lstStyle>
            <a:lvl1pPr algn="l">
              <a:defRPr sz="4000" b="1">
                <a:solidFill>
                  <a:srgbClr val="FF0000"/>
                </a:solidFill>
              </a:defRPr>
            </a:lvl1pPr>
          </a:lstStyle>
          <a:p>
            <a:r>
              <a:t>Treatment </a:t>
            </a:r>
          </a:p>
        </p:txBody>
      </p:sp>
      <p:sp>
        <p:nvSpPr>
          <p:cNvPr id="341" name="عنصر نائب للمحتوى 2"/>
          <p:cNvSpPr txBox="1">
            <a:spLocks noGrp="1"/>
          </p:cNvSpPr>
          <p:nvPr>
            <p:ph type="body" idx="1"/>
          </p:nvPr>
        </p:nvSpPr>
        <p:spPr>
          <a:xfrm>
            <a:off x="338328" y="1771894"/>
            <a:ext cx="8503920" cy="4727448"/>
          </a:xfrm>
          <a:prstGeom prst="rect">
            <a:avLst/>
          </a:prstGeom>
        </p:spPr>
        <p:txBody>
          <a:bodyPr/>
          <a:lstStyle/>
          <a:p>
            <a:pPr algn="l">
              <a:spcBef>
                <a:spcPts val="700"/>
              </a:spcBef>
              <a:defRPr sz="3200"/>
            </a:pPr>
            <a:r>
              <a:t>Treatment with  endoscopic management (epinephrine injection , thermal coagulation,  metallic clip , sclerosing agents), </a:t>
            </a:r>
            <a:r>
              <a:rPr u="sng"/>
              <a:t>lastly</a:t>
            </a:r>
            <a:r>
              <a:t> Segmental resection most commonly a Right colectomy is effective .</a:t>
            </a:r>
          </a:p>
        </p:txBody>
      </p:sp>
    </p:spTree>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 name="عنوان 1"/>
          <p:cNvSpPr txBox="1">
            <a:spLocks noGrp="1"/>
          </p:cNvSpPr>
          <p:nvPr>
            <p:ph type="title"/>
          </p:nvPr>
        </p:nvSpPr>
        <p:spPr>
          <a:xfrm>
            <a:off x="360218" y="498764"/>
            <a:ext cx="8898082" cy="674399"/>
          </a:xfrm>
          <a:prstGeom prst="rect">
            <a:avLst/>
          </a:prstGeom>
        </p:spPr>
        <p:txBody>
          <a:bodyPr/>
          <a:lstStyle>
            <a:lvl1pPr>
              <a:defRPr sz="3200">
                <a:solidFill>
                  <a:srgbClr val="FF0000"/>
                </a:solidFill>
              </a:defRPr>
            </a:lvl1pPr>
          </a:lstStyle>
          <a:p>
            <a:r>
              <a:rPr dirty="0"/>
              <a:t>Neoplasia of LGI tract including anal canal </a:t>
            </a:r>
          </a:p>
        </p:txBody>
      </p:sp>
      <p:sp>
        <p:nvSpPr>
          <p:cNvPr id="344" name="عنصر نائب للمحتوى 2"/>
          <p:cNvSpPr txBox="1">
            <a:spLocks noGrp="1"/>
          </p:cNvSpPr>
          <p:nvPr>
            <p:ph type="body" idx="1"/>
          </p:nvPr>
        </p:nvSpPr>
        <p:spPr>
          <a:xfrm>
            <a:off x="152400" y="1371600"/>
            <a:ext cx="8229600" cy="4709160"/>
          </a:xfrm>
          <a:prstGeom prst="rect">
            <a:avLst/>
          </a:prstGeom>
        </p:spPr>
        <p:txBody>
          <a:bodyPr/>
          <a:lstStyle/>
          <a:p>
            <a:pPr algn="l">
              <a:spcBef>
                <a:spcPts val="500"/>
              </a:spcBef>
              <a:defRPr sz="2400" b="1">
                <a:latin typeface="Arial Narrow"/>
                <a:ea typeface="Arial Narrow"/>
                <a:cs typeface="Arial Narrow"/>
                <a:sym typeface="Arial Narrow"/>
              </a:defRPr>
            </a:pPr>
            <a:r>
              <a:t>Uncommon cause of signiﬁcant lower GI bleed </a:t>
            </a:r>
          </a:p>
          <a:p>
            <a:pPr algn="l">
              <a:spcBef>
                <a:spcPts val="500"/>
              </a:spcBef>
              <a:defRPr sz="2400" b="1">
                <a:latin typeface="Arial Narrow"/>
                <a:ea typeface="Arial Narrow"/>
                <a:cs typeface="Arial Narrow"/>
                <a:sym typeface="Arial Narrow"/>
              </a:defRPr>
            </a:pPr>
            <a:r>
              <a:t>Bleeding is usually painless, intermittent and slow in nature, </a:t>
            </a:r>
          </a:p>
          <a:p>
            <a:pPr marL="0" indent="0" algn="l">
              <a:spcBef>
                <a:spcPts val="500"/>
              </a:spcBef>
              <a:buSzTx/>
              <a:buFont typeface="Wingdings 2"/>
              <a:buNone/>
              <a:defRPr sz="2400" b="1">
                <a:latin typeface="Arial Narrow"/>
                <a:ea typeface="Arial Narrow"/>
                <a:cs typeface="Arial Narrow"/>
                <a:sym typeface="Arial Narrow"/>
              </a:defRPr>
            </a:pPr>
            <a:r>
              <a:t>frequently assoc with IDA.</a:t>
            </a:r>
          </a:p>
          <a:p>
            <a:pPr algn="l">
              <a:spcBef>
                <a:spcPts val="500"/>
              </a:spcBef>
              <a:defRPr sz="2400" b="1">
                <a:latin typeface="Arial Narrow"/>
                <a:ea typeface="Arial Narrow"/>
                <a:cs typeface="Arial Narrow"/>
                <a:sym typeface="Arial Narrow"/>
              </a:defRPr>
            </a:pPr>
            <a:r>
              <a:t>May present as polyp, sessile polyp, ulcer or mass, sloughing off of the lesion may present as LGI bleeding  </a:t>
            </a:r>
          </a:p>
          <a:p>
            <a:pPr algn="l">
              <a:spcBef>
                <a:spcPts val="500"/>
              </a:spcBef>
              <a:defRPr sz="2400" b="1">
                <a:latin typeface="Arial Narrow"/>
                <a:ea typeface="Arial Narrow"/>
                <a:cs typeface="Arial Narrow"/>
                <a:sym typeface="Arial Narrow"/>
              </a:defRPr>
            </a:pPr>
            <a:r>
              <a:t>Polyps also bleed, but usually occurs after a polypectomy </a:t>
            </a:r>
          </a:p>
          <a:p>
            <a:pPr algn="l">
              <a:spcBef>
                <a:spcPts val="500"/>
              </a:spcBef>
              <a:defRPr sz="2400" b="1">
                <a:latin typeface="Arial Narrow"/>
                <a:ea typeface="Arial Narrow"/>
                <a:cs typeface="Arial Narrow"/>
                <a:sym typeface="Arial Narrow"/>
              </a:defRPr>
            </a:pPr>
            <a:r>
              <a:t>Juvenile polyps are second most common cause of bleeding in pts younger than 20yrs</a:t>
            </a:r>
          </a:p>
        </p:txBody>
      </p:sp>
      <p:pic>
        <p:nvPicPr>
          <p:cNvPr id="345" name="صورة 3" descr="صورة 3"/>
          <p:cNvPicPr>
            <a:picLocks noChangeAspect="1"/>
          </p:cNvPicPr>
          <p:nvPr/>
        </p:nvPicPr>
        <p:blipFill>
          <a:blip r:embed="rId2"/>
          <a:srcRect l="11797" t="50000" r="16040" b="11683"/>
          <a:stretch>
            <a:fillRect/>
          </a:stretch>
        </p:blipFill>
        <p:spPr>
          <a:xfrm>
            <a:off x="838199" y="4876800"/>
            <a:ext cx="7696201" cy="1903927"/>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 name="عنوان 1"/>
          <p:cNvSpPr txBox="1">
            <a:spLocks noGrp="1"/>
          </p:cNvSpPr>
          <p:nvPr>
            <p:ph type="title"/>
          </p:nvPr>
        </p:nvSpPr>
        <p:spPr>
          <a:xfrm>
            <a:off x="609600" y="304800"/>
            <a:ext cx="8686800" cy="838200"/>
          </a:xfrm>
          <a:prstGeom prst="rect">
            <a:avLst/>
          </a:prstGeom>
        </p:spPr>
        <p:txBody>
          <a:bodyPr/>
          <a:lstStyle>
            <a:lvl1pPr algn="l">
              <a:defRPr sz="3600" b="1">
                <a:solidFill>
                  <a:srgbClr val="FF0000"/>
                </a:solidFill>
              </a:defRPr>
            </a:lvl1pPr>
          </a:lstStyle>
          <a:p>
            <a:r>
              <a:t>Anorectal diseases </a:t>
            </a:r>
          </a:p>
        </p:txBody>
      </p:sp>
      <p:sp>
        <p:nvSpPr>
          <p:cNvPr id="348" name="عنصر نائب للمحتوى 2"/>
          <p:cNvSpPr txBox="1">
            <a:spLocks noGrp="1"/>
          </p:cNvSpPr>
          <p:nvPr>
            <p:ph type="body" idx="1"/>
          </p:nvPr>
        </p:nvSpPr>
        <p:spPr>
          <a:prstGeom prst="rect">
            <a:avLst/>
          </a:prstGeom>
        </p:spPr>
        <p:txBody>
          <a:bodyPr>
            <a:normAutofit/>
          </a:bodyPr>
          <a:lstStyle/>
          <a:p>
            <a:pPr algn="l">
              <a:defRPr b="1" u="sng"/>
            </a:pPr>
            <a:r>
              <a:rPr dirty="0"/>
              <a:t>Hemorrhoid </a:t>
            </a:r>
            <a:r>
              <a:rPr u="none" dirty="0"/>
              <a:t>(commonly known as piles):           </a:t>
            </a:r>
          </a:p>
          <a:p>
            <a:pPr algn="l"/>
            <a:r>
              <a:rPr b="1" dirty="0"/>
              <a:t>arise from congestion of the internal and/or external venous plexuses around the anal canal.</a:t>
            </a:r>
          </a:p>
          <a:p>
            <a:pPr algn="l"/>
            <a:r>
              <a:rPr b="1" dirty="0"/>
              <a:t>They are extremely common in adults. </a:t>
            </a:r>
          </a:p>
          <a:p>
            <a:pPr algn="l"/>
            <a:r>
              <a:rPr b="1" dirty="0"/>
              <a:t>The </a:t>
            </a:r>
            <a:r>
              <a:rPr b="1" dirty="0" err="1"/>
              <a:t>aetiology</a:t>
            </a:r>
            <a:r>
              <a:rPr b="1" dirty="0"/>
              <a:t> is unknown, although they are associated with increased intra abdominal pressure </a:t>
            </a:r>
            <a:r>
              <a:rPr b="1" dirty="0" err="1"/>
              <a:t>i.e</a:t>
            </a:r>
            <a:r>
              <a:rPr b="1" dirty="0"/>
              <a:t> : with constipation and straining, and may develop for the first time during pregnancy.</a:t>
            </a:r>
          </a:p>
        </p:txBody>
      </p:sp>
    </p:spTree>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 name="عنصر نائب للمحتوى 2"/>
          <p:cNvSpPr txBox="1">
            <a:spLocks noGrp="1"/>
          </p:cNvSpPr>
          <p:nvPr>
            <p:ph type="body" idx="1"/>
          </p:nvPr>
        </p:nvSpPr>
        <p:spPr>
          <a:xfrm>
            <a:off x="258286" y="2057400"/>
            <a:ext cx="8686801" cy="4525963"/>
          </a:xfrm>
          <a:prstGeom prst="rect">
            <a:avLst/>
          </a:prstGeom>
        </p:spPr>
        <p:txBody>
          <a:bodyPr/>
          <a:lstStyle/>
          <a:p>
            <a:pPr algn="l">
              <a:spcBef>
                <a:spcPts val="700"/>
              </a:spcBef>
              <a:defRPr sz="3200" b="1" u="sng">
                <a:solidFill>
                  <a:srgbClr val="FF0000"/>
                </a:solidFill>
              </a:defRPr>
            </a:pPr>
            <a:r>
              <a:t>Internal hemorrhoid </a:t>
            </a:r>
            <a:r>
              <a:rPr b="0" u="none">
                <a:solidFill>
                  <a:srgbClr val="000000"/>
                </a:solidFill>
              </a:rPr>
              <a:t>: located proximal to dentate line , Usually painless, thus banding, ligation can be done. </a:t>
            </a:r>
          </a:p>
          <a:p>
            <a:pPr algn="l">
              <a:spcBef>
                <a:spcPts val="700"/>
              </a:spcBef>
              <a:defRPr sz="3200" b="1" u="sng">
                <a:solidFill>
                  <a:srgbClr val="FF0000"/>
                </a:solidFill>
              </a:defRPr>
            </a:pPr>
            <a:r>
              <a:t>External hemorrhoid </a:t>
            </a:r>
            <a:r>
              <a:rPr b="0" u="none">
                <a:solidFill>
                  <a:srgbClr val="000000"/>
                </a:solidFill>
              </a:rPr>
              <a:t>: located distal to dentate line These are painful, usually self limited. </a:t>
            </a:r>
          </a:p>
        </p:txBody>
      </p:sp>
      <p:pic>
        <p:nvPicPr>
          <p:cNvPr id="351" name="Picture 2" descr="Picture 2"/>
          <p:cNvPicPr>
            <a:picLocks noChangeAspect="1"/>
          </p:cNvPicPr>
          <p:nvPr/>
        </p:nvPicPr>
        <p:blipFill>
          <a:blip r:embed="rId2"/>
          <a:stretch>
            <a:fillRect/>
          </a:stretch>
        </p:blipFill>
        <p:spPr>
          <a:xfrm>
            <a:off x="389254" y="152400"/>
            <a:ext cx="8424865" cy="1152525"/>
          </a:xfrm>
          <a:prstGeom prst="rect">
            <a:avLst/>
          </a:prstGeom>
          <a:ln w="12700">
            <a:miter lim="400000"/>
          </a:ln>
        </p:spPr>
      </p:pic>
      <p:pic>
        <p:nvPicPr>
          <p:cNvPr id="352" name="IMG_0020.jpeg" descr="IMG_0020.jpeg"/>
          <p:cNvPicPr>
            <a:picLocks noChangeAspect="1"/>
          </p:cNvPicPr>
          <p:nvPr/>
        </p:nvPicPr>
        <p:blipFill>
          <a:blip r:embed="rId3"/>
          <a:stretch>
            <a:fillRect/>
          </a:stretch>
        </p:blipFill>
        <p:spPr>
          <a:xfrm>
            <a:off x="6383648" y="4670484"/>
            <a:ext cx="2772216" cy="2187516"/>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 name="Title 1"/>
          <p:cNvSpPr txBox="1">
            <a:spLocks noGrp="1"/>
          </p:cNvSpPr>
          <p:nvPr>
            <p:ph type="title"/>
          </p:nvPr>
        </p:nvSpPr>
        <p:spPr>
          <a:prstGeom prst="rect">
            <a:avLst/>
          </a:prstGeom>
        </p:spPr>
        <p:txBody>
          <a:bodyPr/>
          <a:lstStyle/>
          <a:p>
            <a:endParaRPr/>
          </a:p>
        </p:txBody>
      </p:sp>
      <p:pic>
        <p:nvPicPr>
          <p:cNvPr id="290" name="Content Placeholder 5" descr="Content Placeholder 5"/>
          <p:cNvPicPr>
            <a:picLocks noChangeAspect="1"/>
          </p:cNvPicPr>
          <p:nvPr/>
        </p:nvPicPr>
        <p:blipFill>
          <a:blip r:embed="rId2"/>
          <a:stretch>
            <a:fillRect/>
          </a:stretch>
        </p:blipFill>
        <p:spPr>
          <a:xfrm>
            <a:off x="0" y="0"/>
            <a:ext cx="9144000" cy="6858000"/>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4" name="جدول 3"/>
          <p:cNvGraphicFramePr/>
          <p:nvPr>
            <p:extLst>
              <p:ext uri="{D42A27DB-BD31-4B8C-83A1-F6EECF244321}">
                <p14:modId xmlns:p14="http://schemas.microsoft.com/office/powerpoint/2010/main" val="3845370793"/>
              </p:ext>
            </p:extLst>
          </p:nvPr>
        </p:nvGraphicFramePr>
        <p:xfrm>
          <a:off x="350520" y="969818"/>
          <a:ext cx="8396316" cy="5763491"/>
        </p:xfrm>
        <a:graphic>
          <a:graphicData uri="http://schemas.openxmlformats.org/drawingml/2006/table">
            <a:tbl>
              <a:tblPr rtl="1" firstRow="1" bandRow="1">
                <a:tableStyleId>{4C3C2611-4C71-4FC5-86AE-919BDF0F9419}</a:tableStyleId>
              </a:tblPr>
              <a:tblGrid>
                <a:gridCol w="2722874">
                  <a:extLst>
                    <a:ext uri="{9D8B030D-6E8A-4147-A177-3AD203B41FA5}">
                      <a16:colId xmlns:a16="http://schemas.microsoft.com/office/drawing/2014/main" val="20000"/>
                    </a:ext>
                  </a:extLst>
                </a:gridCol>
                <a:gridCol w="2798317">
                  <a:extLst>
                    <a:ext uri="{9D8B030D-6E8A-4147-A177-3AD203B41FA5}">
                      <a16:colId xmlns:a16="http://schemas.microsoft.com/office/drawing/2014/main" val="20001"/>
                    </a:ext>
                  </a:extLst>
                </a:gridCol>
                <a:gridCol w="2875125">
                  <a:extLst>
                    <a:ext uri="{9D8B030D-6E8A-4147-A177-3AD203B41FA5}">
                      <a16:colId xmlns:a16="http://schemas.microsoft.com/office/drawing/2014/main" val="20002"/>
                    </a:ext>
                  </a:extLst>
                </a:gridCol>
              </a:tblGrid>
              <a:tr h="2325716">
                <a:tc>
                  <a:txBody>
                    <a:bodyPr/>
                    <a:lstStyle/>
                    <a:p>
                      <a:pPr algn="l" rtl="0">
                        <a:defRPr sz="1800" b="0">
                          <a:solidFill>
                            <a:srgbClr val="000000"/>
                          </a:solidFill>
                        </a:defRPr>
                      </a:pPr>
                      <a:r>
                        <a:rPr sz="1800" b="1" dirty="0">
                          <a:latin typeface="Arial"/>
                          <a:ea typeface="Arial"/>
                          <a:cs typeface="Arial"/>
                          <a:sym typeface="Arial"/>
                        </a:rPr>
                        <a:t>Medical therapy by dietary </a:t>
                      </a:r>
                      <a:r>
                        <a:rPr sz="1800" b="1" dirty="0" err="1">
                          <a:latin typeface="Arial"/>
                          <a:ea typeface="Arial"/>
                          <a:cs typeface="Arial"/>
                          <a:sym typeface="Arial"/>
                        </a:rPr>
                        <a:t>fiber,stool</a:t>
                      </a:r>
                      <a:r>
                        <a:rPr sz="1800" b="1" dirty="0">
                          <a:latin typeface="Arial"/>
                          <a:ea typeface="Arial"/>
                          <a:cs typeface="Arial"/>
                          <a:sym typeface="Arial"/>
                        </a:rPr>
                        <a:t> softeners, </a:t>
                      </a:r>
                      <a:r>
                        <a:rPr sz="1800" b="1" dirty="0" err="1">
                          <a:latin typeface="Arial"/>
                          <a:ea typeface="Arial"/>
                          <a:cs typeface="Arial"/>
                          <a:sym typeface="Arial"/>
                        </a:rPr>
                        <a:t>sitz</a:t>
                      </a:r>
                      <a:r>
                        <a:rPr sz="1800" b="1" dirty="0">
                          <a:latin typeface="Arial"/>
                          <a:ea typeface="Arial"/>
                          <a:cs typeface="Arial"/>
                          <a:sym typeface="Arial"/>
                        </a:rPr>
                        <a:t> bath 
Operative by rubber band ligation , infrared photocoagulation, </a:t>
                      </a:r>
                      <a:r>
                        <a:rPr sz="1800" b="1" dirty="0" err="1">
                          <a:latin typeface="Arial"/>
                          <a:ea typeface="Arial"/>
                          <a:cs typeface="Arial"/>
                          <a:sym typeface="Arial"/>
                        </a:rPr>
                        <a:t>sclerotherapy</a:t>
                      </a:r>
                      <a:r>
                        <a:rPr sz="1800" b="1" dirty="0">
                          <a:latin typeface="Arial"/>
                          <a:ea typeface="Arial"/>
                          <a:cs typeface="Arial"/>
                          <a:sym typeface="Arial"/>
                        </a:rPr>
                        <a:t> </a:t>
                      </a:r>
                    </a:p>
                  </a:txBody>
                  <a:tcPr marL="45720" marR="45720" horzOverflow="overflow"/>
                </a:tc>
                <a:tc>
                  <a:txBody>
                    <a:bodyPr/>
                    <a:lstStyle/>
                    <a:p>
                      <a:pPr algn="l" rtl="0">
                        <a:defRPr sz="1800" b="0">
                          <a:solidFill>
                            <a:srgbClr val="000000"/>
                          </a:solidFill>
                        </a:defRPr>
                      </a:pPr>
                      <a:r>
                        <a:rPr sz="1800" b="1" dirty="0">
                          <a:latin typeface="Arial"/>
                          <a:ea typeface="Arial"/>
                          <a:cs typeface="Arial"/>
                          <a:sym typeface="Arial"/>
                        </a:rPr>
                        <a:t>Painless bleeding , no prolapse </a:t>
                      </a:r>
                    </a:p>
                  </a:txBody>
                  <a:tcPr marL="45720" marR="45720" horzOverflow="overflow"/>
                </a:tc>
                <a:tc>
                  <a:txBody>
                    <a:bodyPr/>
                    <a:lstStyle/>
                    <a:p>
                      <a:pPr algn="l" rtl="0">
                        <a:defRPr sz="2000" u="sng">
                          <a:solidFill>
                            <a:srgbClr val="000000"/>
                          </a:solidFill>
                          <a:latin typeface="Arial"/>
                          <a:ea typeface="Arial"/>
                          <a:cs typeface="Arial"/>
                          <a:sym typeface="Arial"/>
                        </a:defRPr>
                      </a:pPr>
                      <a:r>
                        <a:rPr sz="1800" dirty="0"/>
                        <a:t>1</a:t>
                      </a:r>
                      <a:r>
                        <a:rPr sz="1800" baseline="30000" dirty="0"/>
                        <a:t>st</a:t>
                      </a:r>
                      <a:r>
                        <a:rPr sz="1800" dirty="0"/>
                        <a:t> degree </a:t>
                      </a:r>
                    </a:p>
                  </a:txBody>
                  <a:tcPr marL="45720" marR="45720" horzOverflow="overflow"/>
                </a:tc>
                <a:extLst>
                  <a:ext uri="{0D108BD9-81ED-4DB2-BD59-A6C34878D82A}">
                    <a16:rowId xmlns:a16="http://schemas.microsoft.com/office/drawing/2014/main" val="10000"/>
                  </a:ext>
                </a:extLst>
              </a:tr>
              <a:tr h="1163830">
                <a:tc>
                  <a:txBody>
                    <a:bodyPr/>
                    <a:lstStyle/>
                    <a:p>
                      <a:pPr algn="l" rtl="0">
                        <a:defRPr sz="1800"/>
                      </a:pPr>
                      <a:r>
                        <a:rPr sz="1800" b="1" dirty="0">
                          <a:latin typeface="Arial"/>
                          <a:ea typeface="Arial"/>
                          <a:cs typeface="Arial"/>
                          <a:sym typeface="Arial"/>
                        </a:rPr>
                        <a:t>Same as above </a:t>
                      </a:r>
                    </a:p>
                  </a:txBody>
                  <a:tcPr marL="45720" marR="45720" horzOverflow="overflow"/>
                </a:tc>
                <a:tc>
                  <a:txBody>
                    <a:bodyPr/>
                    <a:lstStyle/>
                    <a:p>
                      <a:pPr algn="l" rtl="0">
                        <a:defRPr sz="1800"/>
                      </a:pPr>
                      <a:r>
                        <a:rPr sz="1800" b="1" dirty="0">
                          <a:latin typeface="Arial"/>
                          <a:ea typeface="Arial"/>
                          <a:cs typeface="Arial"/>
                          <a:sym typeface="Arial"/>
                        </a:rPr>
                        <a:t>Prolapse through anus during straining but reduces </a:t>
                      </a:r>
                      <a:r>
                        <a:rPr sz="1800" b="1" dirty="0" err="1">
                          <a:latin typeface="Arial"/>
                          <a:ea typeface="Arial"/>
                          <a:cs typeface="Arial"/>
                          <a:sym typeface="Arial"/>
                        </a:rPr>
                        <a:t>spontanrously</a:t>
                      </a:r>
                      <a:r>
                        <a:rPr sz="1800" b="1" dirty="0">
                          <a:latin typeface="Arial"/>
                          <a:ea typeface="Arial"/>
                          <a:cs typeface="Arial"/>
                          <a:sym typeface="Arial"/>
                        </a:rPr>
                        <a:t> </a:t>
                      </a:r>
                    </a:p>
                  </a:txBody>
                  <a:tcPr marL="45720" marR="45720" horzOverflow="overflow"/>
                </a:tc>
                <a:tc>
                  <a:txBody>
                    <a:bodyPr/>
                    <a:lstStyle/>
                    <a:p>
                      <a:pPr algn="l" rtl="0">
                        <a:defRPr sz="2000" b="1" u="sng">
                          <a:latin typeface="Arial"/>
                          <a:ea typeface="Arial"/>
                          <a:cs typeface="Arial"/>
                          <a:sym typeface="Arial"/>
                        </a:defRPr>
                      </a:pPr>
                      <a:r>
                        <a:rPr sz="1800" dirty="0"/>
                        <a:t>2</a:t>
                      </a:r>
                      <a:r>
                        <a:rPr sz="1800" baseline="30000" dirty="0"/>
                        <a:t>nd</a:t>
                      </a:r>
                      <a:r>
                        <a:rPr sz="1800" dirty="0"/>
                        <a:t> degree</a:t>
                      </a:r>
                    </a:p>
                  </a:txBody>
                  <a:tcPr marL="45720" marR="45720" horzOverflow="overflow"/>
                </a:tc>
                <a:extLst>
                  <a:ext uri="{0D108BD9-81ED-4DB2-BD59-A6C34878D82A}">
                    <a16:rowId xmlns:a16="http://schemas.microsoft.com/office/drawing/2014/main" val="10001"/>
                  </a:ext>
                </a:extLst>
              </a:tr>
              <a:tr h="1374286">
                <a:tc>
                  <a:txBody>
                    <a:bodyPr/>
                    <a:lstStyle/>
                    <a:p>
                      <a:pPr algn="l" rtl="0">
                        <a:defRPr sz="1800"/>
                      </a:pPr>
                      <a:r>
                        <a:rPr sz="1800" b="1" dirty="0">
                          <a:latin typeface="Arial"/>
                          <a:ea typeface="Arial"/>
                          <a:cs typeface="Arial"/>
                          <a:sym typeface="Arial"/>
                        </a:rPr>
                        <a:t>Rubber band ligation, </a:t>
                      </a:r>
                      <a:r>
                        <a:rPr sz="1800" b="1" dirty="0" err="1">
                          <a:latin typeface="Arial"/>
                          <a:ea typeface="Arial"/>
                          <a:cs typeface="Arial"/>
                          <a:sym typeface="Arial"/>
                        </a:rPr>
                        <a:t>sclerotherapy</a:t>
                      </a:r>
                      <a:r>
                        <a:rPr sz="1800" b="1" dirty="0">
                          <a:latin typeface="Arial"/>
                          <a:ea typeface="Arial"/>
                          <a:cs typeface="Arial"/>
                          <a:sym typeface="Arial"/>
                        </a:rPr>
                        <a:t>, operative </a:t>
                      </a:r>
                      <a:r>
                        <a:rPr sz="1800" b="1" dirty="0" err="1">
                          <a:latin typeface="Arial"/>
                          <a:ea typeface="Arial"/>
                          <a:cs typeface="Arial"/>
                          <a:sym typeface="Arial"/>
                        </a:rPr>
                        <a:t>hemorrhoidectomy</a:t>
                      </a:r>
                      <a:r>
                        <a:rPr sz="1800" b="1" dirty="0">
                          <a:latin typeface="Arial"/>
                          <a:ea typeface="Arial"/>
                          <a:cs typeface="Arial"/>
                          <a:sym typeface="Arial"/>
                        </a:rPr>
                        <a:t> </a:t>
                      </a:r>
                    </a:p>
                  </a:txBody>
                  <a:tcPr marL="45720" marR="45720" horzOverflow="overflow"/>
                </a:tc>
                <a:tc>
                  <a:txBody>
                    <a:bodyPr/>
                    <a:lstStyle/>
                    <a:p>
                      <a:pPr algn="l" rtl="0">
                        <a:defRPr sz="1800"/>
                      </a:pPr>
                      <a:r>
                        <a:rPr sz="1800" b="1" dirty="0">
                          <a:latin typeface="Arial"/>
                          <a:ea typeface="Arial"/>
                          <a:cs typeface="Arial"/>
                          <a:sym typeface="Arial"/>
                        </a:rPr>
                        <a:t>Prolapse through anus, requires manual reduction </a:t>
                      </a:r>
                    </a:p>
                  </a:txBody>
                  <a:tcPr marL="45720" marR="45720" horzOverflow="overflow"/>
                </a:tc>
                <a:tc>
                  <a:txBody>
                    <a:bodyPr/>
                    <a:lstStyle/>
                    <a:p>
                      <a:pPr algn="l" rtl="0">
                        <a:defRPr sz="2000" b="1" u="sng">
                          <a:latin typeface="Arial"/>
                          <a:ea typeface="Arial"/>
                          <a:cs typeface="Arial"/>
                          <a:sym typeface="Arial"/>
                        </a:defRPr>
                      </a:pPr>
                      <a:r>
                        <a:rPr sz="1800" dirty="0"/>
                        <a:t>3</a:t>
                      </a:r>
                      <a:r>
                        <a:rPr sz="1800" baseline="30000" dirty="0"/>
                        <a:t>rd</a:t>
                      </a:r>
                      <a:r>
                        <a:rPr sz="1800" dirty="0"/>
                        <a:t> degree</a:t>
                      </a:r>
                    </a:p>
                  </a:txBody>
                  <a:tcPr marL="45720" marR="45720" horzOverflow="overflow"/>
                </a:tc>
                <a:extLst>
                  <a:ext uri="{0D108BD9-81ED-4DB2-BD59-A6C34878D82A}">
                    <a16:rowId xmlns:a16="http://schemas.microsoft.com/office/drawing/2014/main" val="10002"/>
                  </a:ext>
                </a:extLst>
              </a:tr>
              <a:tr h="899659">
                <a:tc>
                  <a:txBody>
                    <a:bodyPr/>
                    <a:lstStyle/>
                    <a:p>
                      <a:pPr algn="l" rtl="0">
                        <a:defRPr sz="1800"/>
                      </a:pPr>
                      <a:r>
                        <a:rPr sz="1800" b="1" dirty="0">
                          <a:latin typeface="Arial"/>
                          <a:ea typeface="Arial"/>
                          <a:cs typeface="Arial"/>
                          <a:sym typeface="Arial"/>
                        </a:rPr>
                        <a:t>operative </a:t>
                      </a:r>
                      <a:r>
                        <a:rPr sz="1800" b="1" dirty="0" err="1">
                          <a:latin typeface="Arial"/>
                          <a:ea typeface="Arial"/>
                          <a:cs typeface="Arial"/>
                          <a:sym typeface="Arial"/>
                        </a:rPr>
                        <a:t>hemorrhoidectomy</a:t>
                      </a:r>
                      <a:endParaRPr sz="1800" b="1" dirty="0">
                        <a:latin typeface="Arial"/>
                        <a:ea typeface="Arial"/>
                        <a:cs typeface="Arial"/>
                        <a:sym typeface="Arial"/>
                      </a:endParaRPr>
                    </a:p>
                  </a:txBody>
                  <a:tcPr marL="45720" marR="45720" horzOverflow="overflow"/>
                </a:tc>
                <a:tc>
                  <a:txBody>
                    <a:bodyPr/>
                    <a:lstStyle/>
                    <a:p>
                      <a:pPr algn="l" rtl="0">
                        <a:defRPr sz="1800"/>
                      </a:pPr>
                      <a:r>
                        <a:rPr sz="1800" b="1" dirty="0">
                          <a:latin typeface="Arial"/>
                          <a:ea typeface="Arial"/>
                          <a:cs typeface="Arial"/>
                          <a:sym typeface="Arial"/>
                        </a:rPr>
                        <a:t>Cannot be reduced , thrombosed</a:t>
                      </a:r>
                    </a:p>
                  </a:txBody>
                  <a:tcPr marL="45720" marR="45720" horzOverflow="overflow"/>
                </a:tc>
                <a:tc>
                  <a:txBody>
                    <a:bodyPr/>
                    <a:lstStyle/>
                    <a:p>
                      <a:pPr algn="l" rtl="0">
                        <a:defRPr sz="2000" b="1" u="sng">
                          <a:latin typeface="Arial"/>
                          <a:ea typeface="Arial"/>
                          <a:cs typeface="Arial"/>
                          <a:sym typeface="Arial"/>
                        </a:defRPr>
                      </a:pPr>
                      <a:r>
                        <a:rPr sz="1800" dirty="0"/>
                        <a:t>4</a:t>
                      </a:r>
                      <a:r>
                        <a:rPr sz="1800" baseline="30000" dirty="0"/>
                        <a:t>th</a:t>
                      </a:r>
                      <a:r>
                        <a:rPr sz="1800" dirty="0"/>
                        <a:t> degree</a:t>
                      </a:r>
                    </a:p>
                  </a:txBody>
                  <a:tcPr marL="45720" marR="45720" horzOverflow="overflow"/>
                </a:tc>
                <a:extLst>
                  <a:ext uri="{0D108BD9-81ED-4DB2-BD59-A6C34878D82A}">
                    <a16:rowId xmlns:a16="http://schemas.microsoft.com/office/drawing/2014/main" val="10003"/>
                  </a:ext>
                </a:extLst>
              </a:tr>
            </a:tbl>
          </a:graphicData>
        </a:graphic>
      </p:graphicFrame>
      <p:sp>
        <p:nvSpPr>
          <p:cNvPr id="355" name="مربع نص 6"/>
          <p:cNvSpPr txBox="1"/>
          <p:nvPr/>
        </p:nvSpPr>
        <p:spPr>
          <a:xfrm>
            <a:off x="350520" y="228600"/>
            <a:ext cx="7680960" cy="5232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2800" u="sng">
                <a:latin typeface="Andalus"/>
                <a:ea typeface="Andalus"/>
                <a:cs typeface="Andalus"/>
                <a:sym typeface="Andalus"/>
              </a:defRPr>
            </a:lvl1pPr>
          </a:lstStyle>
          <a:p>
            <a:pPr rtl="0">
              <a:defRPr/>
            </a:pPr>
            <a:r>
              <a:rPr dirty="0"/>
              <a:t>Classification of internal hemorrhoids and </a:t>
            </a:r>
            <a:r>
              <a:rPr sz="2400" dirty="0"/>
              <a:t>treatment:</a:t>
            </a:r>
          </a:p>
        </p:txBody>
      </p:sp>
    </p:spTree>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7" name="صورة 4" descr="صورة 4"/>
          <p:cNvPicPr>
            <a:picLocks noChangeAspect="1"/>
          </p:cNvPicPr>
          <p:nvPr/>
        </p:nvPicPr>
        <p:blipFill>
          <a:blip r:embed="rId2"/>
          <a:stretch>
            <a:fillRect/>
          </a:stretch>
        </p:blipFill>
        <p:spPr>
          <a:xfrm>
            <a:off x="228599" y="1676400"/>
            <a:ext cx="8763001" cy="4343400"/>
          </a:xfrm>
          <a:prstGeom prst="rect">
            <a:avLst/>
          </a:prstGeom>
          <a:ln w="12700">
            <a:miter lim="400000"/>
          </a:ln>
        </p:spPr>
      </p:pic>
      <p:sp>
        <p:nvSpPr>
          <p:cNvPr id="358" name="عنوان 3"/>
          <p:cNvSpPr txBox="1">
            <a:spLocks noGrp="1"/>
          </p:cNvSpPr>
          <p:nvPr>
            <p:ph type="title"/>
          </p:nvPr>
        </p:nvSpPr>
        <p:spPr>
          <a:xfrm>
            <a:off x="1215528" y="282365"/>
            <a:ext cx="6589200" cy="1280890"/>
          </a:xfrm>
          <a:prstGeom prst="rect">
            <a:avLst/>
          </a:prstGeom>
        </p:spPr>
        <p:txBody>
          <a:bodyPr>
            <a:normAutofit/>
          </a:bodyPr>
          <a:lstStyle/>
          <a:p>
            <a:r>
              <a:rPr dirty="0"/>
              <a:t>Internal hemorrhoids classifications: </a:t>
            </a:r>
          </a:p>
        </p:txBody>
      </p:sp>
    </p:spTree>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 name="عنصر نائب للمحتوى 2"/>
          <p:cNvSpPr txBox="1">
            <a:spLocks noGrp="1"/>
          </p:cNvSpPr>
          <p:nvPr>
            <p:ph type="body" idx="1"/>
          </p:nvPr>
        </p:nvSpPr>
        <p:spPr>
          <a:xfrm>
            <a:off x="228598" y="1295399"/>
            <a:ext cx="5257803" cy="5907089"/>
          </a:xfrm>
          <a:prstGeom prst="rect">
            <a:avLst/>
          </a:prstGeom>
        </p:spPr>
        <p:txBody>
          <a:bodyPr>
            <a:normAutofit/>
          </a:bodyPr>
          <a:lstStyle/>
          <a:p>
            <a:pPr algn="l">
              <a:defRPr b="1" u="sng">
                <a:solidFill>
                  <a:srgbClr val="FF0000"/>
                </a:solidFill>
                <a:latin typeface="Arial"/>
                <a:ea typeface="Arial"/>
                <a:cs typeface="Arial"/>
                <a:sym typeface="Arial"/>
              </a:defRPr>
            </a:pPr>
            <a:r>
              <a:rPr sz="2000" dirty="0"/>
              <a:t>Anal fissure</a:t>
            </a:r>
            <a:r>
              <a:rPr sz="2000" u="none" dirty="0">
                <a:solidFill>
                  <a:srgbClr val="71481C"/>
                </a:solidFill>
              </a:rPr>
              <a:t>: </a:t>
            </a:r>
          </a:p>
          <a:p>
            <a:pPr algn="l">
              <a:defRPr b="1">
                <a:solidFill>
                  <a:srgbClr val="0D0D0D"/>
                </a:solidFill>
                <a:latin typeface="Arial"/>
                <a:ea typeface="Arial"/>
                <a:cs typeface="Arial"/>
                <a:sym typeface="Arial"/>
              </a:defRPr>
            </a:pPr>
            <a:r>
              <a:rPr sz="2000" dirty="0"/>
              <a:t>it is a cause of painful bleeding per anus.​</a:t>
            </a:r>
          </a:p>
          <a:p>
            <a:pPr algn="l">
              <a:defRPr b="1">
                <a:solidFill>
                  <a:srgbClr val="0D0D0D"/>
                </a:solidFill>
                <a:latin typeface="Arial"/>
                <a:ea typeface="Arial"/>
                <a:cs typeface="Arial"/>
                <a:sym typeface="Arial"/>
              </a:defRPr>
            </a:pPr>
            <a:r>
              <a:rPr sz="2000" dirty="0"/>
              <a:t>Fissure is usually presenting with associate infection ​</a:t>
            </a:r>
          </a:p>
          <a:p>
            <a:pPr algn="l">
              <a:defRPr b="1">
                <a:solidFill>
                  <a:srgbClr val="0D0D0D"/>
                </a:solidFill>
                <a:latin typeface="Arial"/>
                <a:ea typeface="Arial"/>
                <a:cs typeface="Arial"/>
                <a:sym typeface="Arial"/>
              </a:defRPr>
            </a:pPr>
            <a:r>
              <a:rPr sz="2000" dirty="0"/>
              <a:t>Conservative management done by antibiotics, analgesics, stool softener, local dry dressing</a:t>
            </a:r>
          </a:p>
          <a:p>
            <a:pPr algn="l">
              <a:defRPr b="1">
                <a:solidFill>
                  <a:srgbClr val="0D0D0D"/>
                </a:solidFill>
                <a:latin typeface="Arial"/>
                <a:ea typeface="Arial"/>
                <a:cs typeface="Arial"/>
                <a:sym typeface="Arial"/>
              </a:defRPr>
            </a:pPr>
            <a:r>
              <a:rPr sz="2000" dirty="0"/>
              <a:t>sphincter relaxant(</a:t>
            </a:r>
            <a:r>
              <a:rPr sz="2000" dirty="0">
                <a:solidFill>
                  <a:srgbClr val="71481C"/>
                </a:solidFill>
              </a:rPr>
              <a:t>botulinum toxin injection, ​lateral internal </a:t>
            </a:r>
            <a:r>
              <a:rPr sz="2000" dirty="0" err="1">
                <a:solidFill>
                  <a:srgbClr val="71481C"/>
                </a:solidFill>
              </a:rPr>
              <a:t>sphincterotomy</a:t>
            </a:r>
            <a:r>
              <a:rPr sz="2000" dirty="0">
                <a:solidFill>
                  <a:srgbClr val="71481C"/>
                </a:solidFill>
              </a:rPr>
              <a:t>)</a:t>
            </a:r>
          </a:p>
        </p:txBody>
      </p:sp>
      <p:pic>
        <p:nvPicPr>
          <p:cNvPr id="361" name="Picture 2" descr="Picture 2"/>
          <p:cNvPicPr>
            <a:picLocks noChangeAspect="1"/>
          </p:cNvPicPr>
          <p:nvPr/>
        </p:nvPicPr>
        <p:blipFill>
          <a:blip r:embed="rId2"/>
          <a:stretch>
            <a:fillRect/>
          </a:stretch>
        </p:blipFill>
        <p:spPr>
          <a:xfrm>
            <a:off x="228598" y="227012"/>
            <a:ext cx="8497887" cy="1335088"/>
          </a:xfrm>
          <a:prstGeom prst="rect">
            <a:avLst/>
          </a:prstGeom>
          <a:ln w="12700">
            <a:miter lim="400000"/>
          </a:ln>
        </p:spPr>
      </p:pic>
      <p:pic>
        <p:nvPicPr>
          <p:cNvPr id="362" name="صورة 3" descr="صورة 3"/>
          <p:cNvPicPr>
            <a:picLocks noChangeAspect="1"/>
          </p:cNvPicPr>
          <p:nvPr/>
        </p:nvPicPr>
        <p:blipFill>
          <a:blip r:embed="rId3"/>
          <a:stretch>
            <a:fillRect/>
          </a:stretch>
        </p:blipFill>
        <p:spPr>
          <a:xfrm>
            <a:off x="5410200" y="1828800"/>
            <a:ext cx="3550921" cy="3394127"/>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 name="Crohn’s disease"/>
          <p:cNvSpPr txBox="1">
            <a:spLocks noGrp="1"/>
          </p:cNvSpPr>
          <p:nvPr>
            <p:ph type="body" sz="quarter" idx="1"/>
          </p:nvPr>
        </p:nvSpPr>
        <p:spPr>
          <a:xfrm>
            <a:off x="200152" y="1068272"/>
            <a:ext cx="4040188" cy="732975"/>
          </a:xfrm>
          <a:prstGeom prst="rect">
            <a:avLst/>
          </a:prstGeom>
        </p:spPr>
        <p:txBody>
          <a:bodyPr/>
          <a:lstStyle/>
          <a:p>
            <a:r>
              <a:rPr dirty="0">
                <a:solidFill>
                  <a:schemeClr val="tx1"/>
                </a:solidFill>
              </a:rPr>
              <a:t>Crohn’s disease </a:t>
            </a:r>
          </a:p>
        </p:txBody>
      </p:sp>
      <p:sp>
        <p:nvSpPr>
          <p:cNvPr id="364" name="عنصر نائب للنص 3"/>
          <p:cNvSpPr>
            <a:spLocks noGrp="1"/>
          </p:cNvSpPr>
          <p:nvPr>
            <p:ph type="body" sz="quarter" idx="21"/>
          </p:nvPr>
        </p:nvSpPr>
        <p:spPr>
          <a:xfrm>
            <a:off x="5553877" y="1055889"/>
            <a:ext cx="3319442" cy="73152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marL="0" indent="0">
              <a:spcBef>
                <a:spcPts val="500"/>
              </a:spcBef>
              <a:buClrTx/>
              <a:buSzTx/>
              <a:buNone/>
              <a:defRPr sz="2200" b="1">
                <a:solidFill>
                  <a:srgbClr val="FFFFFF"/>
                </a:solidFill>
              </a:defRPr>
            </a:lvl1pPr>
          </a:lstStyle>
          <a:p>
            <a:r>
              <a:rPr dirty="0">
                <a:solidFill>
                  <a:schemeClr val="tx1"/>
                </a:solidFill>
              </a:rPr>
              <a:t>Ulcerative colitis </a:t>
            </a:r>
          </a:p>
        </p:txBody>
      </p:sp>
      <p:sp>
        <p:nvSpPr>
          <p:cNvPr id="366" name="عنوان 1"/>
          <p:cNvSpPr txBox="1"/>
          <p:nvPr/>
        </p:nvSpPr>
        <p:spPr>
          <a:xfrm>
            <a:off x="722357" y="398001"/>
            <a:ext cx="9059093" cy="6517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normAutofit lnSpcReduction="10000"/>
          </a:bodyPr>
          <a:lstStyle>
            <a:lvl1pPr defTabSz="804672" rtl="0">
              <a:defRPr sz="3872">
                <a:solidFill>
                  <a:srgbClr val="FF0000"/>
                </a:solidFill>
              </a:defRPr>
            </a:lvl1pPr>
          </a:lstStyle>
          <a:p>
            <a:r>
              <a:t>Inflammatory bowel disease (IBD)</a:t>
            </a:r>
          </a:p>
        </p:txBody>
      </p:sp>
      <p:sp>
        <p:nvSpPr>
          <p:cNvPr id="2" name="TextBox 1"/>
          <p:cNvSpPr txBox="1"/>
          <p:nvPr/>
        </p:nvSpPr>
        <p:spPr>
          <a:xfrm>
            <a:off x="0" y="2013527"/>
            <a:ext cx="4618182" cy="4247317"/>
          </a:xfrm>
          <a:prstGeom prst="rect">
            <a:avLst/>
          </a:prstGeom>
          <a:noFill/>
        </p:spPr>
        <p:txBody>
          <a:bodyPr wrap="square" rtlCol="0">
            <a:spAutoFit/>
          </a:bodyPr>
          <a:lstStyle/>
          <a:p>
            <a:r>
              <a:rPr lang="en-US" dirty="0" smtClean="0"/>
              <a:t>-</a:t>
            </a:r>
            <a:r>
              <a:rPr lang="en-US" b="1" dirty="0" smtClean="0"/>
              <a:t>Transmural-intestinal </a:t>
            </a:r>
            <a:r>
              <a:rPr lang="en-US" b="1" dirty="0"/>
              <a:t>wall from mucosa to </a:t>
            </a:r>
            <a:r>
              <a:rPr lang="en-US" b="1" dirty="0" smtClean="0"/>
              <a:t>serosa </a:t>
            </a:r>
            <a:r>
              <a:rPr lang="en-US" b="1" dirty="0"/>
              <a:t>Discontinuous involvement (</a:t>
            </a:r>
            <a:r>
              <a:rPr lang="en-US" b="1" dirty="0" err="1"/>
              <a:t>skiplesions</a:t>
            </a:r>
            <a:r>
              <a:rPr lang="en-US" b="1" dirty="0"/>
              <a:t>) </a:t>
            </a:r>
            <a:r>
              <a:rPr lang="en-US" b="1" dirty="0" smtClean="0"/>
              <a:t>.</a:t>
            </a:r>
          </a:p>
          <a:p>
            <a:endParaRPr lang="en-US" b="1" dirty="0" smtClean="0"/>
          </a:p>
          <a:p>
            <a:r>
              <a:rPr lang="en-US" b="1" dirty="0" smtClean="0"/>
              <a:t>-Terminal </a:t>
            </a:r>
            <a:r>
              <a:rPr lang="en-US" b="1" dirty="0"/>
              <a:t>ileum (most common) Can involve any part of the GI tract (resection is not curative-recurrences occur) </a:t>
            </a:r>
            <a:r>
              <a:rPr lang="en-US" b="1" dirty="0" smtClean="0"/>
              <a:t>.</a:t>
            </a:r>
          </a:p>
          <a:p>
            <a:r>
              <a:rPr lang="en-US" b="1" dirty="0"/>
              <a:t/>
            </a:r>
            <a:br>
              <a:rPr lang="en-US" b="1" dirty="0"/>
            </a:br>
            <a:r>
              <a:rPr lang="en-US" b="1" dirty="0" smtClean="0"/>
              <a:t>-Fistulae </a:t>
            </a:r>
            <a:r>
              <a:rPr lang="en-US" b="1" dirty="0"/>
              <a:t>and abscesses are more common than in UC because the entire wall Is </a:t>
            </a:r>
            <a:r>
              <a:rPr lang="en-US" b="1" dirty="0" smtClean="0"/>
              <a:t>involved.</a:t>
            </a:r>
          </a:p>
          <a:p>
            <a:endParaRPr lang="en-US" b="1" dirty="0" smtClean="0"/>
          </a:p>
          <a:p>
            <a:r>
              <a:rPr lang="en-US" b="1" dirty="0" smtClean="0"/>
              <a:t>-Diarrhea </a:t>
            </a:r>
            <a:r>
              <a:rPr lang="en-US" b="1" dirty="0"/>
              <a:t>(usually without blood</a:t>
            </a:r>
            <a:r>
              <a:rPr lang="en-US" b="1" dirty="0" smtClean="0"/>
              <a:t>).</a:t>
            </a:r>
            <a:r>
              <a:rPr lang="en-US" b="1" dirty="0"/>
              <a:t/>
            </a:r>
            <a:br>
              <a:rPr lang="en-US" b="1" dirty="0"/>
            </a:br>
            <a:endParaRPr lang="en-US" b="1" dirty="0"/>
          </a:p>
        </p:txBody>
      </p:sp>
      <p:sp>
        <p:nvSpPr>
          <p:cNvPr id="3" name="TextBox 2"/>
          <p:cNvSpPr txBox="1"/>
          <p:nvPr/>
        </p:nvSpPr>
        <p:spPr>
          <a:xfrm>
            <a:off x="5477162" y="2013527"/>
            <a:ext cx="3472873" cy="4247317"/>
          </a:xfrm>
          <a:prstGeom prst="rect">
            <a:avLst/>
          </a:prstGeom>
          <a:noFill/>
        </p:spPr>
        <p:txBody>
          <a:bodyPr wrap="square" rtlCol="0">
            <a:spAutoFit/>
          </a:bodyPr>
          <a:lstStyle/>
          <a:p>
            <a:r>
              <a:rPr lang="en-US" b="1" dirty="0" smtClean="0"/>
              <a:t>-Mucosa </a:t>
            </a:r>
            <a:r>
              <a:rPr lang="en-US" b="1" dirty="0"/>
              <a:t>and </a:t>
            </a:r>
            <a:r>
              <a:rPr lang="en-US" b="1" dirty="0" err="1"/>
              <a:t>submucos</a:t>
            </a:r>
            <a:r>
              <a:rPr lang="en-US" b="1" dirty="0"/>
              <a:t> Continuous involvement (no skip lesions) </a:t>
            </a:r>
            <a:r>
              <a:rPr lang="en-US" b="1" dirty="0" smtClean="0"/>
              <a:t>.</a:t>
            </a:r>
          </a:p>
          <a:p>
            <a:endParaRPr lang="en-US" b="1" dirty="0"/>
          </a:p>
          <a:p>
            <a:r>
              <a:rPr lang="en-US" b="1" dirty="0" smtClean="0"/>
              <a:t>-confined to colon and rectum colectomy is curative.</a:t>
            </a:r>
          </a:p>
          <a:p>
            <a:endParaRPr lang="en-US" b="1" dirty="0"/>
          </a:p>
          <a:p>
            <a:r>
              <a:rPr lang="en-US" b="1" dirty="0" smtClean="0"/>
              <a:t>-SC </a:t>
            </a:r>
            <a:r>
              <a:rPr lang="en-US" b="1" dirty="0"/>
              <a:t>and colorectal cancer are more common than in Crohn </a:t>
            </a:r>
            <a:r>
              <a:rPr lang="en-US" b="1" dirty="0" smtClean="0"/>
              <a:t>disease.</a:t>
            </a:r>
          </a:p>
          <a:p>
            <a:endParaRPr lang="en-US" b="1" dirty="0"/>
          </a:p>
          <a:p>
            <a:r>
              <a:rPr lang="en-US" b="1" dirty="0" smtClean="0"/>
              <a:t>-Hematochezia </a:t>
            </a:r>
            <a:r>
              <a:rPr lang="en-US" b="1" dirty="0"/>
              <a:t>(bloody diarrhea</a:t>
            </a:r>
            <a:r>
              <a:rPr lang="en-US" b="1" dirty="0" smtClean="0"/>
              <a:t>).</a:t>
            </a:r>
            <a:r>
              <a:rPr lang="en-US" b="1" dirty="0"/>
              <a:t/>
            </a:r>
            <a:br>
              <a:rPr lang="en-US" b="1" dirty="0"/>
            </a:br>
            <a:endParaRPr lang="en-US" b="1" dirty="0"/>
          </a:p>
        </p:txBody>
      </p:sp>
    </p:spTree>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Blood in the stool is more common in ulcerative colitis than it is in Crohn's disease…"/>
          <p:cNvSpPr txBox="1">
            <a:spLocks noGrp="1"/>
          </p:cNvSpPr>
          <p:nvPr>
            <p:ph type="body" sz="quarter" idx="1"/>
          </p:nvPr>
        </p:nvSpPr>
        <p:spPr>
          <a:xfrm>
            <a:off x="227861" y="3491345"/>
            <a:ext cx="8389666" cy="732975"/>
          </a:xfrm>
          <a:prstGeom prst="rect">
            <a:avLst/>
          </a:prstGeom>
        </p:spPr>
        <p:txBody>
          <a:bodyPr>
            <a:noAutofit/>
          </a:bodyPr>
          <a:lstStyle/>
          <a:p>
            <a:pPr marL="0" indent="0" algn="l" defTabSz="457200">
              <a:spcBef>
                <a:spcPts val="1900"/>
              </a:spcBef>
              <a:buClrTx/>
              <a:buSzTx/>
              <a:buFontTx/>
              <a:buNone/>
              <a:defRPr sz="1600">
                <a:solidFill>
                  <a:srgbClr val="212121"/>
                </a:solidFill>
                <a:latin typeface="+mn-lt"/>
                <a:ea typeface="+mn-ea"/>
                <a:cs typeface="+mn-cs"/>
                <a:sym typeface="Helvetica"/>
              </a:defRPr>
            </a:pPr>
            <a:r>
              <a:rPr sz="2000" dirty="0"/>
              <a:t>Blood in the stool is more common in ulcerative colitis than it is in Crohn's disease </a:t>
            </a:r>
          </a:p>
          <a:p>
            <a:pPr marL="0" indent="0" algn="l" defTabSz="457200">
              <a:spcBef>
                <a:spcPts val="1900"/>
              </a:spcBef>
              <a:buClrTx/>
              <a:buSzTx/>
              <a:buFontTx/>
              <a:buNone/>
              <a:defRPr sz="1600">
                <a:solidFill>
                  <a:srgbClr val="212121"/>
                </a:solidFill>
                <a:latin typeface="+mn-lt"/>
                <a:ea typeface="+mn-ea"/>
                <a:cs typeface="+mn-cs"/>
                <a:sym typeface="Helvetica"/>
              </a:defRPr>
            </a:pPr>
            <a:r>
              <a:rPr sz="2000" dirty="0"/>
              <a:t>Presented as bloody Diarrhea (Hematochezia)</a:t>
            </a:r>
          </a:p>
          <a:p>
            <a:pPr marL="0" indent="0" algn="l" defTabSz="457200">
              <a:spcBef>
                <a:spcPts val="1900"/>
              </a:spcBef>
              <a:buClrTx/>
              <a:buSzTx/>
              <a:buFontTx/>
              <a:buNone/>
              <a:defRPr sz="1600">
                <a:solidFill>
                  <a:srgbClr val="212121"/>
                </a:solidFill>
                <a:latin typeface="+mn-lt"/>
                <a:ea typeface="+mn-ea"/>
                <a:cs typeface="+mn-cs"/>
                <a:sym typeface="Helvetica"/>
              </a:defRPr>
            </a:pPr>
            <a:r>
              <a:rPr sz="2000" dirty="0"/>
              <a:t>bleeding can arise from the lining of the rectum or large intestine, and this blood can be visible in the stool. The bleeding generally comes from the ulcers that have formed in the lining of the large intestine or rectum. </a:t>
            </a:r>
          </a:p>
          <a:p>
            <a:pPr marL="0" indent="0" algn="l" defTabSz="457200">
              <a:spcBef>
                <a:spcPts val="1900"/>
              </a:spcBef>
              <a:buClrTx/>
              <a:buSzTx/>
              <a:buFontTx/>
              <a:buNone/>
              <a:defRPr sz="1600">
                <a:solidFill>
                  <a:srgbClr val="212121"/>
                </a:solidFill>
                <a:latin typeface="+mn-lt"/>
                <a:ea typeface="+mn-ea"/>
                <a:cs typeface="+mn-cs"/>
                <a:sym typeface="Helvetica"/>
              </a:defRPr>
            </a:pPr>
            <a:r>
              <a:rPr sz="2000" dirty="0"/>
              <a:t>Diagnosis : </a:t>
            </a:r>
          </a:p>
          <a:p>
            <a:pPr marL="0" indent="0" algn="l" defTabSz="457200">
              <a:spcBef>
                <a:spcPts val="1900"/>
              </a:spcBef>
              <a:buClrTx/>
              <a:buSzTx/>
              <a:buFontTx/>
              <a:buNone/>
              <a:defRPr sz="1600">
                <a:solidFill>
                  <a:srgbClr val="212121"/>
                </a:solidFill>
                <a:latin typeface="+mn-lt"/>
                <a:ea typeface="+mn-ea"/>
                <a:cs typeface="+mn-cs"/>
                <a:sym typeface="Helvetica"/>
              </a:defRPr>
            </a:pPr>
            <a:r>
              <a:rPr sz="2000" dirty="0" smtClean="0"/>
              <a:t>1</a:t>
            </a:r>
            <a:r>
              <a:rPr lang="en-US" sz="2000" dirty="0" smtClean="0"/>
              <a:t>)</a:t>
            </a:r>
            <a:r>
              <a:rPr sz="2000" dirty="0" smtClean="0"/>
              <a:t> </a:t>
            </a:r>
            <a:r>
              <a:rPr sz="2000" dirty="0"/>
              <a:t>the Diagnosis of ulcerative colitis and Crohn’s disease is usually confirmed by biopsies of colonoscopy </a:t>
            </a:r>
          </a:p>
          <a:p>
            <a:pPr marL="0" indent="0" algn="l" defTabSz="457200">
              <a:spcBef>
                <a:spcPts val="1900"/>
              </a:spcBef>
              <a:buClrTx/>
              <a:buSzTx/>
              <a:buFontTx/>
              <a:buNone/>
              <a:defRPr sz="1600">
                <a:solidFill>
                  <a:srgbClr val="212121"/>
                </a:solidFill>
                <a:latin typeface="+mn-lt"/>
                <a:ea typeface="+mn-ea"/>
                <a:cs typeface="+mn-cs"/>
                <a:sym typeface="Helvetica"/>
              </a:defRPr>
            </a:pPr>
            <a:r>
              <a:rPr sz="2000" dirty="0" smtClean="0"/>
              <a:t>2</a:t>
            </a:r>
            <a:r>
              <a:rPr lang="en-US" sz="2000" dirty="0" smtClean="0"/>
              <a:t>)</a:t>
            </a:r>
            <a:r>
              <a:rPr sz="2000" dirty="0" smtClean="0"/>
              <a:t> </a:t>
            </a:r>
            <a:r>
              <a:rPr sz="2000" dirty="0"/>
              <a:t>Stool cultures for Clostridium </a:t>
            </a:r>
            <a:r>
              <a:rPr sz="2000" dirty="0" err="1" smtClean="0"/>
              <a:t>difficile</a:t>
            </a:r>
            <a:r>
              <a:rPr lang="en-US" sz="2000" dirty="0" err="1" smtClean="0"/>
              <a:t>,</a:t>
            </a:r>
            <a:r>
              <a:rPr sz="2000" dirty="0" err="1" smtClean="0"/>
              <a:t>ova</a:t>
            </a:r>
            <a:r>
              <a:rPr sz="2000" dirty="0"/>
              <a:t>, and parasites	to	rule out infectious diarrhea. </a:t>
            </a:r>
          </a:p>
        </p:txBody>
      </p:sp>
      <p:sp>
        <p:nvSpPr>
          <p:cNvPr id="370" name="Presentation and diagnosis"/>
          <p:cNvSpPr txBox="1">
            <a:spLocks noGrp="1"/>
          </p:cNvSpPr>
          <p:nvPr>
            <p:ph type="title"/>
          </p:nvPr>
        </p:nvSpPr>
        <p:spPr>
          <a:prstGeom prst="rect">
            <a:avLst/>
          </a:prstGeom>
        </p:spPr>
        <p:txBody>
          <a:bodyPr/>
          <a:lstStyle/>
          <a:p>
            <a:r>
              <a:rPr dirty="0"/>
              <a:t>Presentation and diagnosis </a:t>
            </a:r>
          </a:p>
        </p:txBody>
      </p:sp>
    </p:spTree>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 name="عنوان 1"/>
          <p:cNvSpPr txBox="1">
            <a:spLocks noGrp="1"/>
          </p:cNvSpPr>
          <p:nvPr>
            <p:ph type="title"/>
          </p:nvPr>
        </p:nvSpPr>
        <p:spPr>
          <a:xfrm>
            <a:off x="605927" y="97637"/>
            <a:ext cx="5388473" cy="752108"/>
          </a:xfrm>
          <a:prstGeom prst="rect">
            <a:avLst/>
          </a:prstGeom>
        </p:spPr>
        <p:txBody>
          <a:bodyPr/>
          <a:lstStyle>
            <a:lvl1pPr algn="l">
              <a:defRPr sz="4000" b="1">
                <a:solidFill>
                  <a:srgbClr val="FF0000"/>
                </a:solidFill>
              </a:defRPr>
            </a:lvl1pPr>
          </a:lstStyle>
          <a:p>
            <a:r>
              <a:rPr dirty="0"/>
              <a:t>Ischemic Colitis</a:t>
            </a:r>
          </a:p>
        </p:txBody>
      </p:sp>
      <p:sp>
        <p:nvSpPr>
          <p:cNvPr id="373" name="عنصر نائب للمحتوى 2"/>
          <p:cNvSpPr txBox="1">
            <a:spLocks noGrp="1"/>
          </p:cNvSpPr>
          <p:nvPr>
            <p:ph type="body" idx="1"/>
          </p:nvPr>
        </p:nvSpPr>
        <p:spPr>
          <a:xfrm>
            <a:off x="1348510" y="1052947"/>
            <a:ext cx="7148945" cy="4274127"/>
          </a:xfrm>
          <a:prstGeom prst="rect">
            <a:avLst/>
          </a:prstGeom>
        </p:spPr>
        <p:txBody>
          <a:bodyPr>
            <a:noAutofit/>
          </a:bodyPr>
          <a:lstStyle/>
          <a:p>
            <a:pPr marL="0" indent="0" algn="l" defTabSz="850391">
              <a:lnSpc>
                <a:spcPct val="80000"/>
              </a:lnSpc>
              <a:spcBef>
                <a:spcPts val="400"/>
              </a:spcBef>
              <a:buSzTx/>
              <a:buFont typeface="Wingdings 2"/>
              <a:buNone/>
              <a:defRPr sz="1860"/>
            </a:pPr>
            <a:r>
              <a:rPr dirty="0"/>
              <a:t> </a:t>
            </a:r>
            <a:r>
              <a:rPr sz="2000" b="1" dirty="0">
                <a:latin typeface="Calibri Light" panose="020F0302020204030204" pitchFamily="34" charset="0"/>
                <a:cs typeface="Calibri Light" panose="020F0302020204030204" pitchFamily="34" charset="0"/>
              </a:rPr>
              <a:t>Ischemic colitis occurs when blood flow to part of the large intestine (colon) is temporarily reduced, usually due to constriction of the blood vessels supplying the colon or lower flow of blood through the vessels due to low pressures. The diminished blood flow doesn't provide enough oxygen for the cells in your digestive system, which can result in tissue damage to the affected area of intestine</a:t>
            </a:r>
          </a:p>
          <a:p>
            <a:pPr marL="0" indent="0" algn="l" defTabSz="850391">
              <a:lnSpc>
                <a:spcPct val="80000"/>
              </a:lnSpc>
              <a:spcBef>
                <a:spcPts val="400"/>
              </a:spcBef>
              <a:buSzTx/>
              <a:buFont typeface="Wingdings 2"/>
              <a:buNone/>
              <a:defRPr sz="1860"/>
            </a:pPr>
            <a:endParaRPr sz="2000" b="1" dirty="0">
              <a:latin typeface="Calibri Light" panose="020F0302020204030204" pitchFamily="34" charset="0"/>
              <a:cs typeface="Calibri Light" panose="020F0302020204030204" pitchFamily="34" charset="0"/>
            </a:endParaRPr>
          </a:p>
          <a:p>
            <a:pPr marL="0" indent="0" algn="l" defTabSz="850391">
              <a:lnSpc>
                <a:spcPct val="80000"/>
              </a:lnSpc>
              <a:spcBef>
                <a:spcPts val="400"/>
              </a:spcBef>
              <a:buSzTx/>
              <a:buFont typeface="Wingdings 2"/>
              <a:buNone/>
              <a:defRPr sz="1860"/>
            </a:pPr>
            <a:r>
              <a:rPr sz="2000" b="1" dirty="0">
                <a:latin typeface="Calibri Light" panose="020F0302020204030204" pitchFamily="34" charset="0"/>
                <a:cs typeface="Calibri Light" panose="020F0302020204030204" pitchFamily="34" charset="0"/>
              </a:rPr>
              <a:t>Ischemic colitis mainly affects the inner lining of your colon (</a:t>
            </a:r>
            <a:r>
              <a:rPr sz="2000" b="1" dirty="0">
                <a:solidFill>
                  <a:srgbClr val="007BC2"/>
                </a:solidFill>
                <a:latin typeface="Calibri Light" panose="020F0302020204030204" pitchFamily="34" charset="0"/>
                <a:cs typeface="Calibri Light" panose="020F0302020204030204" pitchFamily="34" charset="0"/>
                <a:hlinkClick r:id="rId2"/>
              </a:rPr>
              <a:t>mucosa</a:t>
            </a:r>
            <a:r>
              <a:rPr sz="2000" b="1" dirty="0">
                <a:latin typeface="Calibri Light" panose="020F0302020204030204" pitchFamily="34" charset="0"/>
                <a:cs typeface="Calibri Light" panose="020F0302020204030204" pitchFamily="34" charset="0"/>
              </a:rPr>
              <a:t>), But ischemia that’s more severe or lasts longer may do deeper damage to your colon.</a:t>
            </a:r>
          </a:p>
          <a:p>
            <a:pPr marL="0" indent="0" algn="l" defTabSz="850391">
              <a:lnSpc>
                <a:spcPct val="80000"/>
              </a:lnSpc>
              <a:spcBef>
                <a:spcPts val="400"/>
              </a:spcBef>
              <a:buSzTx/>
              <a:buFont typeface="Wingdings 2"/>
              <a:buNone/>
              <a:defRPr sz="1860"/>
            </a:pPr>
            <a:endParaRPr sz="2000" b="1" dirty="0">
              <a:latin typeface="Calibri Light" panose="020F0302020204030204" pitchFamily="34" charset="0"/>
              <a:cs typeface="Calibri Light" panose="020F0302020204030204" pitchFamily="34" charset="0"/>
            </a:endParaRPr>
          </a:p>
          <a:p>
            <a:pPr marL="0" indent="0" algn="l" defTabSz="850391">
              <a:lnSpc>
                <a:spcPct val="80000"/>
              </a:lnSpc>
              <a:spcBef>
                <a:spcPts val="400"/>
              </a:spcBef>
              <a:buSzTx/>
              <a:buFont typeface="Wingdings 2"/>
              <a:buNone/>
              <a:defRPr sz="1860"/>
            </a:pPr>
            <a:r>
              <a:rPr sz="2000" b="1" dirty="0">
                <a:latin typeface="Calibri Light" panose="020F0302020204030204" pitchFamily="34" charset="0"/>
                <a:cs typeface="Calibri Light" panose="020F0302020204030204" pitchFamily="34" charset="0"/>
              </a:rPr>
              <a:t>Any part of the colon can be affected, but ischemic colitis most commonly causes pain on the left side of the belly area (abdomen)</a:t>
            </a:r>
          </a:p>
          <a:p>
            <a:pPr marL="255117" indent="-255117" algn="l" defTabSz="850391">
              <a:lnSpc>
                <a:spcPct val="80000"/>
              </a:lnSpc>
              <a:spcBef>
                <a:spcPts val="400"/>
              </a:spcBef>
              <a:defRPr sz="1860"/>
            </a:pPr>
            <a:endParaRPr sz="2000" b="1" dirty="0">
              <a:latin typeface="Calibri Light" panose="020F0302020204030204" pitchFamily="34" charset="0"/>
              <a:cs typeface="Calibri Light" panose="020F0302020204030204" pitchFamily="34" charset="0"/>
            </a:endParaRPr>
          </a:p>
          <a:p>
            <a:pPr marL="255117" indent="-255117" algn="l" defTabSz="850391">
              <a:lnSpc>
                <a:spcPct val="80000"/>
              </a:lnSpc>
              <a:spcBef>
                <a:spcPts val="400"/>
              </a:spcBef>
              <a:defRPr sz="1860"/>
            </a:pPr>
            <a:r>
              <a:rPr sz="2000" b="1" dirty="0">
                <a:latin typeface="Calibri Light" panose="020F0302020204030204" pitchFamily="34" charset="0"/>
                <a:cs typeface="Calibri Light" panose="020F0302020204030204" pitchFamily="34" charset="0"/>
              </a:rPr>
              <a:t>Bright red or maroon blood in stool , passage of blood alone without stool.</a:t>
            </a:r>
          </a:p>
          <a:p>
            <a:pPr marL="0" indent="0" algn="l" defTabSz="850391">
              <a:lnSpc>
                <a:spcPct val="80000"/>
              </a:lnSpc>
              <a:spcBef>
                <a:spcPts val="400"/>
              </a:spcBef>
              <a:buSzTx/>
              <a:buFont typeface="Wingdings 2"/>
              <a:buNone/>
              <a:defRPr sz="1860"/>
            </a:pPr>
            <a:endParaRPr sz="2000" b="1" dirty="0">
              <a:latin typeface="Calibri Light" panose="020F0302020204030204" pitchFamily="34" charset="0"/>
              <a:cs typeface="Calibri Light" panose="020F0302020204030204" pitchFamily="34" charset="0"/>
            </a:endParaRPr>
          </a:p>
          <a:p>
            <a:pPr marL="255117" indent="-255117" algn="l" defTabSz="850391">
              <a:lnSpc>
                <a:spcPct val="80000"/>
              </a:lnSpc>
              <a:spcBef>
                <a:spcPts val="400"/>
              </a:spcBef>
              <a:defRPr sz="1860"/>
            </a:pPr>
            <a:r>
              <a:rPr sz="2000" b="1" dirty="0">
                <a:latin typeface="Calibri Light" panose="020F0302020204030204" pitchFamily="34" charset="0"/>
                <a:cs typeface="Calibri Light" panose="020F0302020204030204" pitchFamily="34" charset="0"/>
              </a:rPr>
              <a:t>You may need medication to treat ischemic colitis or prevent infection, or you may need surgery if the colon has been damaged. Most often, however, ischemic colitis heals on its own</a:t>
            </a:r>
          </a:p>
        </p:txBody>
      </p:sp>
    </p:spTree>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 name="عنوان 1"/>
          <p:cNvSpPr txBox="1">
            <a:spLocks noGrp="1"/>
          </p:cNvSpPr>
          <p:nvPr>
            <p:ph type="title"/>
          </p:nvPr>
        </p:nvSpPr>
        <p:spPr>
          <a:xfrm>
            <a:off x="273424" y="304800"/>
            <a:ext cx="9296401" cy="838200"/>
          </a:xfrm>
          <a:prstGeom prst="rect">
            <a:avLst/>
          </a:prstGeom>
        </p:spPr>
        <p:txBody>
          <a:bodyPr>
            <a:normAutofit/>
          </a:bodyPr>
          <a:lstStyle>
            <a:lvl1pPr algn="l">
              <a:defRPr sz="3600">
                <a:effectLst>
                  <a:outerShdw blurRad="38100" dist="38100" dir="2700000" rotWithShape="0">
                    <a:srgbClr val="000000">
                      <a:alpha val="43137"/>
                    </a:srgbClr>
                  </a:outerShdw>
                </a:effectLst>
              </a:defRPr>
            </a:lvl1pPr>
          </a:lstStyle>
          <a:p>
            <a:r>
              <a:t>Diagnostic modalities for LGI bleeding :</a:t>
            </a:r>
          </a:p>
        </p:txBody>
      </p:sp>
      <p:sp>
        <p:nvSpPr>
          <p:cNvPr id="376" name="عنصر نائب للمحتوى 2"/>
          <p:cNvSpPr txBox="1">
            <a:spLocks noGrp="1"/>
          </p:cNvSpPr>
          <p:nvPr>
            <p:ph type="body" idx="1"/>
          </p:nvPr>
        </p:nvSpPr>
        <p:spPr>
          <a:xfrm>
            <a:off x="1148088" y="1040830"/>
            <a:ext cx="7995912" cy="3886200"/>
          </a:xfrm>
          <a:prstGeom prst="rect">
            <a:avLst/>
          </a:prstGeom>
        </p:spPr>
        <p:txBody>
          <a:bodyPr>
            <a:normAutofit/>
          </a:bodyPr>
          <a:lstStyle/>
          <a:p>
            <a:pPr algn="l">
              <a:spcBef>
                <a:spcPts val="700"/>
              </a:spcBef>
              <a:defRPr sz="3200" b="1" u="sng"/>
            </a:pPr>
            <a:r>
              <a:rPr sz="2400" dirty="0"/>
              <a:t>Colonoscopy</a:t>
            </a:r>
            <a:r>
              <a:rPr sz="2400" b="0" u="none" dirty="0"/>
              <a:t> : full length colonoscopy is the most important investigation. It helps in visualizing from rectum to last 10-15cm of terminal ileum . </a:t>
            </a:r>
            <a:endParaRPr lang="en-US" sz="2400" b="0" u="none" dirty="0" smtClean="0"/>
          </a:p>
          <a:p>
            <a:pPr algn="l">
              <a:spcBef>
                <a:spcPts val="700"/>
              </a:spcBef>
              <a:defRPr sz="3200" b="1" u="sng"/>
            </a:pPr>
            <a:endParaRPr sz="2400" b="0" u="none" dirty="0"/>
          </a:p>
          <a:p>
            <a:pPr algn="l">
              <a:spcBef>
                <a:spcPts val="500"/>
              </a:spcBef>
              <a:defRPr sz="2400" b="1" u="sng">
                <a:solidFill>
                  <a:srgbClr val="FF0000"/>
                </a:solidFill>
              </a:defRPr>
            </a:pPr>
            <a:r>
              <a:rPr sz="2400" dirty="0"/>
              <a:t>Diagnostic uses </a:t>
            </a:r>
            <a:r>
              <a:rPr sz="2400" u="none" dirty="0"/>
              <a:t>: </a:t>
            </a:r>
            <a:r>
              <a:rPr sz="2400" b="0" u="none" dirty="0">
                <a:solidFill>
                  <a:srgbClr val="000000"/>
                </a:solidFill>
              </a:rPr>
              <a:t>Imaging + Biopsy of the lesion </a:t>
            </a:r>
          </a:p>
          <a:p>
            <a:pPr algn="l">
              <a:spcBef>
                <a:spcPts val="500"/>
              </a:spcBef>
              <a:defRPr sz="2400" b="1" u="sng">
                <a:solidFill>
                  <a:srgbClr val="FF0000"/>
                </a:solidFill>
              </a:defRPr>
            </a:pPr>
            <a:r>
              <a:rPr sz="2400" dirty="0"/>
              <a:t>Therapeutic uses</a:t>
            </a:r>
            <a:r>
              <a:rPr sz="2400" u="none" dirty="0"/>
              <a:t> : </a:t>
            </a:r>
            <a:r>
              <a:rPr sz="2400" b="0" u="none" dirty="0">
                <a:solidFill>
                  <a:srgbClr val="000000"/>
                </a:solidFill>
              </a:rPr>
              <a:t>Electro-cauterization of bleeding points + polypectomy </a:t>
            </a:r>
          </a:p>
        </p:txBody>
      </p:sp>
      <p:pic>
        <p:nvPicPr>
          <p:cNvPr id="377" name="صورة 3" descr="صورة 3"/>
          <p:cNvPicPr>
            <a:picLocks noChangeAspect="1"/>
          </p:cNvPicPr>
          <p:nvPr/>
        </p:nvPicPr>
        <p:blipFill>
          <a:blip r:embed="rId2"/>
          <a:srcRect l="11373" r="6470" b="25191"/>
          <a:stretch>
            <a:fillRect/>
          </a:stretch>
        </p:blipFill>
        <p:spPr>
          <a:xfrm>
            <a:off x="273424" y="4824860"/>
            <a:ext cx="8652890" cy="1882360"/>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 name="عنوان 1"/>
          <p:cNvSpPr txBox="1">
            <a:spLocks noGrp="1"/>
          </p:cNvSpPr>
          <p:nvPr>
            <p:ph type="title"/>
          </p:nvPr>
        </p:nvSpPr>
        <p:spPr>
          <a:xfrm>
            <a:off x="533400" y="304800"/>
            <a:ext cx="7772400" cy="914400"/>
          </a:xfrm>
          <a:prstGeom prst="rect">
            <a:avLst/>
          </a:prstGeom>
        </p:spPr>
        <p:txBody>
          <a:bodyPr/>
          <a:lstStyle>
            <a:lvl1pPr defTabSz="850391">
              <a:defRPr sz="2604" b="1">
                <a:solidFill>
                  <a:srgbClr val="000000"/>
                </a:solidFill>
              </a:defRPr>
            </a:lvl1pPr>
          </a:lstStyle>
          <a:p>
            <a:r>
              <a:t>Radionucleotide scanning (Technecium-99m labelled RBC scintigraphy)</a:t>
            </a:r>
          </a:p>
        </p:txBody>
      </p:sp>
      <p:sp>
        <p:nvSpPr>
          <p:cNvPr id="380" name="عنصر نائب للمحتوى 2"/>
          <p:cNvSpPr txBox="1">
            <a:spLocks noGrp="1"/>
          </p:cNvSpPr>
          <p:nvPr>
            <p:ph type="body" idx="1"/>
          </p:nvPr>
        </p:nvSpPr>
        <p:spPr>
          <a:xfrm>
            <a:off x="304800" y="1752600"/>
            <a:ext cx="8229600" cy="4709160"/>
          </a:xfrm>
          <a:prstGeom prst="rect">
            <a:avLst/>
          </a:prstGeom>
        </p:spPr>
        <p:txBody>
          <a:bodyPr>
            <a:normAutofit/>
          </a:bodyPr>
          <a:lstStyle/>
          <a:p>
            <a:pPr algn="l"/>
            <a:r>
              <a:rPr sz="2000" b="1" dirty="0"/>
              <a:t>A sample of patient’s blood is taken and then the RBC of the sample is labelled with Tc-99cm </a:t>
            </a:r>
          </a:p>
          <a:p>
            <a:pPr algn="l"/>
            <a:r>
              <a:rPr sz="2000" b="1" dirty="0"/>
              <a:t>Next the sample of blood is injected into the patient and serial scintigraphy scan are taken in fixed intervals.</a:t>
            </a:r>
          </a:p>
          <a:p>
            <a:pPr algn="l"/>
            <a:r>
              <a:rPr sz="2000" b="1" dirty="0"/>
              <a:t>It only has diagnostic value. But the advantage is that it can detect very small amount of bleeding (0.5-1 ml/min).</a:t>
            </a:r>
          </a:p>
        </p:txBody>
      </p:sp>
    </p:spTree>
  </p:cSld>
  <p:clrMapOvr>
    <a:masterClrMapping/>
  </p:clrMapOvr>
  <p:transition spd="med"/>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 name="عنوان 1"/>
          <p:cNvSpPr txBox="1">
            <a:spLocks noGrp="1"/>
          </p:cNvSpPr>
          <p:nvPr>
            <p:ph type="title"/>
          </p:nvPr>
        </p:nvSpPr>
        <p:spPr>
          <a:xfrm>
            <a:off x="875146" y="250700"/>
            <a:ext cx="4114800" cy="1143001"/>
          </a:xfrm>
          <a:prstGeom prst="rect">
            <a:avLst/>
          </a:prstGeom>
        </p:spPr>
        <p:txBody>
          <a:bodyPr>
            <a:normAutofit fontScale="90000"/>
          </a:bodyPr>
          <a:lstStyle/>
          <a:p>
            <a:pPr>
              <a:defRPr b="1">
                <a:solidFill>
                  <a:srgbClr val="FF0000"/>
                </a:solidFill>
                <a:effectLst>
                  <a:outerShdw blurRad="38100" dist="38100" dir="2700000" rotWithShape="0">
                    <a:srgbClr val="000000">
                      <a:alpha val="43137"/>
                    </a:srgbClr>
                  </a:outerShdw>
                </a:effectLst>
              </a:defRPr>
            </a:pPr>
            <a:r>
              <a:rPr dirty="0"/>
              <a:t>CAPSULE</a:t>
            </a:r>
            <a:br>
              <a:rPr dirty="0"/>
            </a:br>
            <a:r>
              <a:rPr dirty="0"/>
              <a:t>ENDOSCOPY</a:t>
            </a:r>
          </a:p>
        </p:txBody>
      </p:sp>
      <p:sp>
        <p:nvSpPr>
          <p:cNvPr id="383" name="عنصر نائب للمحتوى 2"/>
          <p:cNvSpPr txBox="1">
            <a:spLocks noGrp="1"/>
          </p:cNvSpPr>
          <p:nvPr>
            <p:ph type="body" idx="1"/>
          </p:nvPr>
        </p:nvSpPr>
        <p:spPr>
          <a:xfrm>
            <a:off x="457200" y="1600200"/>
            <a:ext cx="4038600" cy="4709160"/>
          </a:xfrm>
          <a:prstGeom prst="rect">
            <a:avLst/>
          </a:prstGeom>
        </p:spPr>
        <p:txBody>
          <a:bodyPr>
            <a:normAutofit/>
          </a:bodyPr>
          <a:lstStyle/>
          <a:p>
            <a:pPr algn="l">
              <a:lnSpc>
                <a:spcPct val="90000"/>
              </a:lnSpc>
            </a:pPr>
            <a:r>
              <a:rPr sz="2000" b="1" dirty="0">
                <a:latin typeface="Arial" panose="020B0604020202020204" pitchFamily="34" charset="0"/>
                <a:cs typeface="Arial" panose="020B0604020202020204" pitchFamily="34" charset="0"/>
              </a:rPr>
              <a:t>Non invasive procedure </a:t>
            </a:r>
          </a:p>
          <a:p>
            <a:pPr algn="l">
              <a:lnSpc>
                <a:spcPct val="90000"/>
              </a:lnSpc>
            </a:pPr>
            <a:r>
              <a:rPr sz="2000" b="1" dirty="0">
                <a:latin typeface="Arial" panose="020B0604020202020204" pitchFamily="34" charset="0"/>
                <a:cs typeface="Arial" panose="020B0604020202020204" pitchFamily="34" charset="0"/>
              </a:rPr>
              <a:t>Done in stable patients </a:t>
            </a:r>
          </a:p>
          <a:p>
            <a:pPr algn="l">
              <a:lnSpc>
                <a:spcPct val="90000"/>
              </a:lnSpc>
            </a:pPr>
            <a:r>
              <a:rPr sz="2000" b="1" dirty="0">
                <a:latin typeface="Arial" panose="020B0604020202020204" pitchFamily="34" charset="0"/>
                <a:cs typeface="Arial" panose="020B0604020202020204" pitchFamily="34" charset="0"/>
              </a:rPr>
              <a:t>Duration is 8h/500 00 images </a:t>
            </a:r>
          </a:p>
          <a:p>
            <a:pPr algn="l">
              <a:lnSpc>
                <a:spcPct val="90000"/>
              </a:lnSpc>
            </a:pPr>
            <a:r>
              <a:rPr sz="2000" b="1" dirty="0">
                <a:latin typeface="Arial" panose="020B0604020202020204" pitchFamily="34" charset="0"/>
                <a:cs typeface="Arial" panose="020B0604020202020204" pitchFamily="34" charset="0"/>
              </a:rPr>
              <a:t>Only diagnostic value </a:t>
            </a:r>
          </a:p>
          <a:p>
            <a:pPr algn="l">
              <a:lnSpc>
                <a:spcPct val="90000"/>
              </a:lnSpc>
            </a:pPr>
            <a:r>
              <a:rPr sz="2000" b="1" dirty="0">
                <a:latin typeface="Arial" panose="020B0604020202020204" pitchFamily="34" charset="0"/>
                <a:cs typeface="Arial" panose="020B0604020202020204" pitchFamily="34" charset="0"/>
              </a:rPr>
              <a:t>The image cannot be controlled from outside, thus pathological site may be missed </a:t>
            </a:r>
          </a:p>
        </p:txBody>
      </p:sp>
      <p:sp>
        <p:nvSpPr>
          <p:cNvPr id="384" name="عنوان 1"/>
          <p:cNvSpPr txBox="1"/>
          <p:nvPr/>
        </p:nvSpPr>
        <p:spPr>
          <a:xfrm>
            <a:off x="4495800" y="131817"/>
            <a:ext cx="4251960" cy="126188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p>
            <a:pPr algn="ctr" rtl="0">
              <a:defRPr sz="3600" b="1">
                <a:solidFill>
                  <a:srgbClr val="FF0000"/>
                </a:solidFill>
                <a:effectLst>
                  <a:outerShdw blurRad="114300" dist="101600" dir="2700000" rotWithShape="0">
                    <a:srgbClr val="000000">
                      <a:alpha val="40000"/>
                    </a:srgbClr>
                  </a:outerShdw>
                </a:effectLst>
              </a:defRPr>
            </a:pPr>
            <a:r>
              <a:rPr dirty="0" err="1" smtClean="0">
                <a:latin typeface="+mn-lt"/>
              </a:rPr>
              <a:t>Mesentric</a:t>
            </a:r>
            <a:r>
              <a:rPr sz="4000" dirty="0" smtClean="0">
                <a:latin typeface="+mn-lt"/>
              </a:rPr>
              <a:t> </a:t>
            </a:r>
          </a:p>
          <a:p>
            <a:pPr algn="ctr" rtl="0">
              <a:defRPr sz="3600" b="1">
                <a:solidFill>
                  <a:srgbClr val="FF0000"/>
                </a:solidFill>
                <a:effectLst>
                  <a:outerShdw blurRad="114300" dist="101600" dir="2700000" rotWithShape="0">
                    <a:srgbClr val="000000">
                      <a:alpha val="40000"/>
                    </a:srgbClr>
                  </a:outerShdw>
                </a:effectLst>
              </a:defRPr>
            </a:pPr>
            <a:r>
              <a:rPr dirty="0" smtClean="0">
                <a:latin typeface="+mn-lt"/>
              </a:rPr>
              <a:t>Angiography</a:t>
            </a:r>
            <a:endParaRPr dirty="0">
              <a:latin typeface="+mn-lt"/>
            </a:endParaRPr>
          </a:p>
        </p:txBody>
      </p:sp>
      <p:sp>
        <p:nvSpPr>
          <p:cNvPr id="385" name="عنصر نائب للمحتوى 2"/>
          <p:cNvSpPr txBox="1"/>
          <p:nvPr/>
        </p:nvSpPr>
        <p:spPr>
          <a:xfrm>
            <a:off x="4846320" y="1600200"/>
            <a:ext cx="4023360" cy="50292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pPr marL="548640" indent="-411480" rtl="0">
              <a:lnSpc>
                <a:spcPct val="80000"/>
              </a:lnSpc>
              <a:spcBef>
                <a:spcPts val="600"/>
              </a:spcBef>
              <a:buClr>
                <a:srgbClr val="000000"/>
              </a:buClr>
              <a:buSzPct val="65000"/>
              <a:buChar char="•"/>
              <a:defRPr sz="2500"/>
            </a:pPr>
            <a:r>
              <a:rPr sz="2000" b="1" dirty="0">
                <a:latin typeface="Arial" panose="020B0604020202020204" pitchFamily="34" charset="0"/>
                <a:cs typeface="Arial" panose="020B0604020202020204" pitchFamily="34" charset="0"/>
              </a:rPr>
              <a:t>In this procedure bleeding rate of 0.5-1 ml/min can be detected </a:t>
            </a:r>
            <a:r>
              <a:rPr sz="2000" b="1" dirty="0" smtClean="0">
                <a:latin typeface="Arial" panose="020B0604020202020204" pitchFamily="34" charset="0"/>
                <a:cs typeface="Arial" panose="020B0604020202020204" pitchFamily="34" charset="0"/>
              </a:rPr>
              <a:t>.</a:t>
            </a:r>
            <a:endParaRPr lang="en-US" sz="2000" b="1" dirty="0" smtClean="0">
              <a:latin typeface="Arial" panose="020B0604020202020204" pitchFamily="34" charset="0"/>
              <a:cs typeface="Arial" panose="020B0604020202020204" pitchFamily="34" charset="0"/>
            </a:endParaRPr>
          </a:p>
          <a:p>
            <a:pPr marL="548640" indent="-411480" rtl="0">
              <a:lnSpc>
                <a:spcPct val="80000"/>
              </a:lnSpc>
              <a:spcBef>
                <a:spcPts val="600"/>
              </a:spcBef>
              <a:buClr>
                <a:srgbClr val="000000"/>
              </a:buClr>
              <a:buSzPct val="65000"/>
              <a:buChar char="•"/>
              <a:defRPr sz="2500"/>
            </a:pPr>
            <a:endParaRPr sz="2000" b="1" dirty="0">
              <a:latin typeface="Arial" panose="020B0604020202020204" pitchFamily="34" charset="0"/>
              <a:cs typeface="Arial" panose="020B0604020202020204" pitchFamily="34" charset="0"/>
            </a:endParaRPr>
          </a:p>
          <a:p>
            <a:pPr marL="548640" indent="-411480" rtl="0">
              <a:lnSpc>
                <a:spcPct val="80000"/>
              </a:lnSpc>
              <a:spcBef>
                <a:spcPts val="600"/>
              </a:spcBef>
              <a:buClr>
                <a:srgbClr val="000000"/>
              </a:buClr>
              <a:buSzPct val="65000"/>
              <a:buChar char="•"/>
              <a:defRPr sz="2500"/>
            </a:pPr>
            <a:r>
              <a:rPr sz="2000" b="1" dirty="0">
                <a:latin typeface="Arial" panose="020B0604020202020204" pitchFamily="34" charset="0"/>
                <a:cs typeface="Arial" panose="020B0604020202020204" pitchFamily="34" charset="0"/>
              </a:rPr>
              <a:t>Selective angiography is done by </a:t>
            </a:r>
            <a:r>
              <a:rPr sz="2000" b="1" dirty="0" err="1">
                <a:latin typeface="Arial" panose="020B0604020202020204" pitchFamily="34" charset="0"/>
                <a:cs typeface="Arial" panose="020B0604020202020204" pitchFamily="34" charset="0"/>
              </a:rPr>
              <a:t>catheterising</a:t>
            </a:r>
            <a:r>
              <a:rPr sz="2000" b="1" dirty="0">
                <a:latin typeface="Arial" panose="020B0604020202020204" pitchFamily="34" charset="0"/>
                <a:cs typeface="Arial" panose="020B0604020202020204" pitchFamily="34" charset="0"/>
              </a:rPr>
              <a:t> the </a:t>
            </a:r>
            <a:r>
              <a:rPr sz="2000" b="1" dirty="0" err="1">
                <a:latin typeface="Arial" panose="020B0604020202020204" pitchFamily="34" charset="0"/>
                <a:cs typeface="Arial" panose="020B0604020202020204" pitchFamily="34" charset="0"/>
              </a:rPr>
              <a:t>arterieas</a:t>
            </a:r>
            <a:r>
              <a:rPr sz="2000" b="1" dirty="0">
                <a:latin typeface="Arial" panose="020B0604020202020204" pitchFamily="34" charset="0"/>
                <a:cs typeface="Arial" panose="020B0604020202020204" pitchFamily="34" charset="0"/>
              </a:rPr>
              <a:t> selectively under fluoroscopic guidance</a:t>
            </a:r>
            <a:r>
              <a:rPr sz="2000" b="1" dirty="0" smtClean="0">
                <a:latin typeface="Arial" panose="020B0604020202020204" pitchFamily="34" charset="0"/>
                <a:cs typeface="Arial" panose="020B0604020202020204" pitchFamily="34" charset="0"/>
              </a:rPr>
              <a:t>.</a:t>
            </a:r>
            <a:endParaRPr lang="en-US" sz="2000" b="1" dirty="0" smtClean="0">
              <a:latin typeface="Arial" panose="020B0604020202020204" pitchFamily="34" charset="0"/>
              <a:cs typeface="Arial" panose="020B0604020202020204" pitchFamily="34" charset="0"/>
            </a:endParaRPr>
          </a:p>
          <a:p>
            <a:pPr marL="548640" indent="-411480" rtl="0">
              <a:lnSpc>
                <a:spcPct val="80000"/>
              </a:lnSpc>
              <a:spcBef>
                <a:spcPts val="600"/>
              </a:spcBef>
              <a:buClr>
                <a:srgbClr val="000000"/>
              </a:buClr>
              <a:buSzPct val="65000"/>
              <a:buChar char="•"/>
              <a:defRPr sz="2500"/>
            </a:pPr>
            <a:endParaRPr sz="2000" b="1" dirty="0">
              <a:latin typeface="Arial" panose="020B0604020202020204" pitchFamily="34" charset="0"/>
              <a:cs typeface="Arial" panose="020B0604020202020204" pitchFamily="34" charset="0"/>
            </a:endParaRPr>
          </a:p>
          <a:p>
            <a:pPr marL="548640" indent="-411480" rtl="0">
              <a:lnSpc>
                <a:spcPct val="80000"/>
              </a:lnSpc>
              <a:spcBef>
                <a:spcPts val="600"/>
              </a:spcBef>
              <a:buClr>
                <a:srgbClr val="000000"/>
              </a:buClr>
              <a:buSzPct val="65000"/>
              <a:buChar char="•"/>
              <a:defRPr sz="2500"/>
            </a:pPr>
            <a:r>
              <a:rPr sz="2000" b="1" dirty="0">
                <a:latin typeface="Arial" panose="020B0604020202020204" pitchFamily="34" charset="0"/>
                <a:cs typeface="Arial" panose="020B0604020202020204" pitchFamily="34" charset="0"/>
              </a:rPr>
              <a:t>Therapeutic implication is done by </a:t>
            </a:r>
            <a:r>
              <a:rPr sz="2000" b="1" dirty="0" err="1">
                <a:latin typeface="Arial" panose="020B0604020202020204" pitchFamily="34" charset="0"/>
                <a:cs typeface="Arial" panose="020B0604020202020204" pitchFamily="34" charset="0"/>
              </a:rPr>
              <a:t>embolisation</a:t>
            </a:r>
            <a:r>
              <a:rPr sz="2000" b="1" dirty="0">
                <a:latin typeface="Arial" panose="020B0604020202020204" pitchFamily="34" charset="0"/>
                <a:cs typeface="Arial" panose="020B0604020202020204" pitchFamily="34" charset="0"/>
              </a:rPr>
              <a:t> of the culprit </a:t>
            </a:r>
            <a:r>
              <a:rPr sz="2000" b="1" dirty="0" err="1">
                <a:latin typeface="Arial" panose="020B0604020202020204" pitchFamily="34" charset="0"/>
                <a:cs typeface="Arial" panose="020B0604020202020204" pitchFamily="34" charset="0"/>
              </a:rPr>
              <a:t>vessles</a:t>
            </a:r>
            <a:r>
              <a:rPr sz="2000" b="1" dirty="0">
                <a:latin typeface="Arial" panose="020B0604020202020204" pitchFamily="34" charset="0"/>
                <a:cs typeface="Arial" panose="020B0604020202020204" pitchFamily="34" charset="0"/>
              </a:rPr>
              <a:t> </a:t>
            </a:r>
          </a:p>
        </p:txBody>
      </p:sp>
    </p:spTree>
  </p:cSld>
  <p:clrMapOvr>
    <a:masterClrMapping/>
  </p:clrMapOvr>
  <p:transition spd="med"/>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 name="عنصر نائب للمحتوى 2"/>
          <p:cNvSpPr txBox="1">
            <a:spLocks noGrp="1"/>
          </p:cNvSpPr>
          <p:nvPr>
            <p:ph type="body" idx="1"/>
          </p:nvPr>
        </p:nvSpPr>
        <p:spPr>
          <a:xfrm>
            <a:off x="457200" y="2514600"/>
            <a:ext cx="8229600" cy="4709160"/>
          </a:xfrm>
          <a:prstGeom prst="rect">
            <a:avLst/>
          </a:prstGeom>
        </p:spPr>
        <p:txBody>
          <a:bodyPr/>
          <a:lstStyle/>
          <a:p>
            <a:pPr marL="0" indent="137160" algn="ctr">
              <a:spcBef>
                <a:spcPts val="1700"/>
              </a:spcBef>
              <a:buSzTx/>
              <a:buFont typeface="Wingdings 2"/>
              <a:buNone/>
              <a:defRPr sz="7200"/>
            </a:pPr>
            <a:r>
              <a:t>THANK YOU </a:t>
            </a:r>
            <a:r>
              <a:rPr>
                <a:latin typeface="Wingdings"/>
                <a:ea typeface="Wingdings"/>
                <a:cs typeface="Wingdings"/>
                <a:sym typeface="Wingdings"/>
              </a:rPr>
              <a:t>☺</a:t>
            </a:r>
          </a:p>
        </p:txBody>
      </p:sp>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 name="Content Placeholder 2"/>
          <p:cNvSpPr txBox="1">
            <a:spLocks noGrp="1"/>
          </p:cNvSpPr>
          <p:nvPr>
            <p:ph type="body" idx="1"/>
          </p:nvPr>
        </p:nvSpPr>
        <p:spPr>
          <a:xfrm>
            <a:off x="228600" y="1371600"/>
            <a:ext cx="8686800" cy="5257800"/>
          </a:xfrm>
          <a:prstGeom prst="rect">
            <a:avLst/>
          </a:prstGeom>
        </p:spPr>
        <p:txBody>
          <a:bodyPr/>
          <a:lstStyle/>
          <a:p>
            <a:pPr algn="l">
              <a:defRPr b="1"/>
            </a:pPr>
            <a:r>
              <a:t>The lower GI bleeding : </a:t>
            </a:r>
            <a:r>
              <a:rPr b="0"/>
              <a:t>abnormal hemorrhage in the GI tract distal to the </a:t>
            </a:r>
            <a:r>
              <a:rPr>
                <a:solidFill>
                  <a:srgbClr val="00B050"/>
                </a:solidFill>
              </a:rPr>
              <a:t>ligament of Teritz</a:t>
            </a:r>
          </a:p>
          <a:p>
            <a:pPr algn="l">
              <a:defRPr b="1">
                <a:solidFill>
                  <a:srgbClr val="C00000"/>
                </a:solidFill>
              </a:defRPr>
            </a:pPr>
            <a:r>
              <a:t>GI bleeding is not a disease</a:t>
            </a:r>
            <a:r>
              <a:rPr b="0">
                <a:solidFill>
                  <a:srgbClr val="000000"/>
                </a:solidFill>
              </a:rPr>
              <a:t>, but a symptom of a disease.</a:t>
            </a:r>
          </a:p>
          <a:p>
            <a:pPr algn="l"/>
            <a:r>
              <a:t>The diverticulosis  and angiodysplasia are the most common causes of LGI bleeding </a:t>
            </a:r>
          </a:p>
          <a:p>
            <a:pPr algn="l"/>
            <a:r>
              <a:t>More than 75% of bleeding stop spontaneously with 10% re-bleeds in 1 year and 50% in 10 years </a:t>
            </a:r>
          </a:p>
        </p:txBody>
      </p:sp>
      <p:sp>
        <p:nvSpPr>
          <p:cNvPr id="293" name="TextBox 3"/>
          <p:cNvSpPr txBox="1"/>
          <p:nvPr/>
        </p:nvSpPr>
        <p:spPr>
          <a:xfrm>
            <a:off x="807719" y="194099"/>
            <a:ext cx="4099561" cy="7899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4800" spc="300">
                <a:ln w="11430" cap="flat">
                  <a:solidFill>
                    <a:srgbClr val="FBF5F4"/>
                  </a:solidFill>
                  <a:prstDash val="solid"/>
                  <a:miter lim="800000"/>
                </a:ln>
                <a:gradFill flip="none" rotWithShape="1">
                  <a:gsLst>
                    <a:gs pos="10000">
                      <a:srgbClr val="FF735C"/>
                    </a:gs>
                    <a:gs pos="75000">
                      <a:srgbClr val="B1391C"/>
                    </a:gs>
                  </a:gsLst>
                  <a:lin ang="5400000" scaled="0"/>
                </a:gradFill>
                <a:latin typeface="Arial Rounded MT Bold"/>
                <a:ea typeface="Arial Rounded MT Bold"/>
                <a:cs typeface="Arial Rounded MT Bold"/>
                <a:sym typeface="Arial Rounded MT Bold"/>
              </a:defRPr>
            </a:lvl1pPr>
          </a:lstStyle>
          <a:p>
            <a:pPr rtl="0">
              <a:defRPr/>
            </a:pPr>
            <a:r>
              <a:t>Definition </a:t>
            </a:r>
          </a:p>
        </p:txBody>
      </p:sp>
    </p:spTree>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 name="Title 1"/>
          <p:cNvSpPr txBox="1">
            <a:spLocks noGrp="1"/>
          </p:cNvSpPr>
          <p:nvPr>
            <p:ph type="title"/>
          </p:nvPr>
        </p:nvSpPr>
        <p:spPr>
          <a:xfrm>
            <a:off x="457200" y="304800"/>
            <a:ext cx="8686800" cy="838200"/>
          </a:xfrm>
          <a:prstGeom prst="rect">
            <a:avLst/>
          </a:prstGeom>
        </p:spPr>
        <p:txBody>
          <a:bodyPr/>
          <a:lstStyle>
            <a:lvl1pPr algn="l">
              <a:defRPr spc="300">
                <a:ln w="11430" cap="flat">
                  <a:solidFill>
                    <a:srgbClr val="FBF5F4"/>
                  </a:solidFill>
                  <a:prstDash val="solid"/>
                  <a:miter lim="800000"/>
                </a:ln>
                <a:gradFill flip="none" rotWithShape="1">
                  <a:gsLst>
                    <a:gs pos="10000">
                      <a:srgbClr val="FF735C"/>
                    </a:gs>
                    <a:gs pos="75000">
                      <a:srgbClr val="B1391C"/>
                    </a:gs>
                  </a:gsLst>
                  <a:lin ang="5400000" scaled="0"/>
                </a:gradFill>
                <a:latin typeface="Arial Rounded MT Bold"/>
                <a:ea typeface="Arial Rounded MT Bold"/>
                <a:cs typeface="Arial Rounded MT Bold"/>
                <a:sym typeface="Arial Rounded MT Bold"/>
              </a:defRPr>
            </a:lvl1pPr>
          </a:lstStyle>
          <a:p>
            <a:r>
              <a:t>EPIDEMIOLOGY</a:t>
            </a:r>
          </a:p>
        </p:txBody>
      </p:sp>
      <p:sp>
        <p:nvSpPr>
          <p:cNvPr id="296" name="Content Placeholder 2"/>
          <p:cNvSpPr txBox="1">
            <a:spLocks noGrp="1"/>
          </p:cNvSpPr>
          <p:nvPr>
            <p:ph type="body" idx="1"/>
          </p:nvPr>
        </p:nvSpPr>
        <p:spPr>
          <a:xfrm>
            <a:off x="304800" y="1676400"/>
            <a:ext cx="8686800" cy="5029200"/>
          </a:xfrm>
          <a:prstGeom prst="rect">
            <a:avLst/>
          </a:prstGeom>
        </p:spPr>
        <p:txBody>
          <a:bodyPr>
            <a:normAutofit/>
          </a:bodyPr>
          <a:lstStyle/>
          <a:p>
            <a:pPr algn="l"/>
            <a:r>
              <a:rPr sz="2000" b="1" dirty="0"/>
              <a:t>The majority of the LGI bleeding is self limiting </a:t>
            </a:r>
          </a:p>
          <a:p>
            <a:pPr algn="l"/>
            <a:r>
              <a:rPr sz="2000" b="1" dirty="0"/>
              <a:t>In 90% of the cases colon is the source of bleeding </a:t>
            </a:r>
          </a:p>
          <a:p>
            <a:pPr algn="l"/>
            <a:r>
              <a:rPr sz="2000" b="1" dirty="0"/>
              <a:t>The incidence increase with age </a:t>
            </a:r>
          </a:p>
          <a:p>
            <a:pPr algn="l"/>
            <a:r>
              <a:rPr sz="2000" b="1" dirty="0"/>
              <a:t>The mortality less than 5%</a:t>
            </a:r>
          </a:p>
          <a:p>
            <a:pPr algn="l"/>
            <a:r>
              <a:rPr sz="2000" b="1" dirty="0"/>
              <a:t>Intussusception is the most common cause in the pediatric age </a:t>
            </a:r>
          </a:p>
          <a:p>
            <a:pPr algn="l"/>
            <a:r>
              <a:rPr sz="2000" b="1" dirty="0"/>
              <a:t>And the Diverticular disease is the most common causes in adults</a:t>
            </a:r>
          </a:p>
        </p:txBody>
      </p:sp>
    </p:spTree>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8" name="Title 1"/>
          <p:cNvSpPr txBox="1">
            <a:spLocks noGrp="1"/>
          </p:cNvSpPr>
          <p:nvPr>
            <p:ph type="title"/>
          </p:nvPr>
        </p:nvSpPr>
        <p:spPr>
          <a:xfrm>
            <a:off x="468086" y="304800"/>
            <a:ext cx="8686801" cy="838200"/>
          </a:xfrm>
          <a:prstGeom prst="rect">
            <a:avLst/>
          </a:prstGeom>
        </p:spPr>
        <p:txBody>
          <a:bodyPr/>
          <a:lstStyle>
            <a:lvl1pPr algn="l">
              <a:defRPr spc="300">
                <a:ln w="11430" cap="flat">
                  <a:solidFill>
                    <a:srgbClr val="FBF5F4"/>
                  </a:solidFill>
                  <a:prstDash val="solid"/>
                  <a:miter lim="800000"/>
                </a:ln>
                <a:gradFill flip="none" rotWithShape="1">
                  <a:gsLst>
                    <a:gs pos="10000">
                      <a:srgbClr val="FF735C"/>
                    </a:gs>
                    <a:gs pos="75000">
                      <a:srgbClr val="B1391C"/>
                    </a:gs>
                  </a:gsLst>
                  <a:lin ang="5400000" scaled="0"/>
                </a:gradFill>
                <a:latin typeface="Arial Rounded MT Bold"/>
                <a:ea typeface="Arial Rounded MT Bold"/>
                <a:cs typeface="Arial Rounded MT Bold"/>
                <a:sym typeface="Arial Rounded MT Bold"/>
              </a:defRPr>
            </a:lvl1pPr>
          </a:lstStyle>
          <a:p>
            <a:r>
              <a:t>Sign and symptoms </a:t>
            </a:r>
          </a:p>
        </p:txBody>
      </p:sp>
      <p:sp>
        <p:nvSpPr>
          <p:cNvPr id="299" name="Content Placeholder 2"/>
          <p:cNvSpPr txBox="1">
            <a:spLocks noGrp="1"/>
          </p:cNvSpPr>
          <p:nvPr>
            <p:ph type="body" idx="1"/>
          </p:nvPr>
        </p:nvSpPr>
        <p:spPr>
          <a:xfrm>
            <a:off x="1619142" y="1350818"/>
            <a:ext cx="6591985" cy="3084946"/>
          </a:xfrm>
          <a:prstGeom prst="rect">
            <a:avLst/>
          </a:prstGeom>
        </p:spPr>
        <p:txBody>
          <a:bodyPr>
            <a:normAutofit lnSpcReduction="10000"/>
          </a:bodyPr>
          <a:lstStyle/>
          <a:p>
            <a:pPr algn="l"/>
            <a:r>
              <a:rPr dirty="0"/>
              <a:t> </a:t>
            </a:r>
            <a:r>
              <a:rPr sz="2000" b="1" dirty="0"/>
              <a:t>hematochezia ( the passage of fresh blood in stool)</a:t>
            </a:r>
          </a:p>
          <a:p>
            <a:r>
              <a:rPr lang="en-US" sz="2000" b="1" dirty="0"/>
              <a:t>Occult blood in </a:t>
            </a:r>
            <a:r>
              <a:rPr lang="en-US" sz="2000" b="1" dirty="0" err="1" smtClean="0"/>
              <a:t>stool:</a:t>
            </a:r>
            <a:r>
              <a:rPr lang="en-US" dirty="0" err="1"/>
              <a:t>s</a:t>
            </a:r>
            <a:r>
              <a:rPr lang="en-US" dirty="0"/>
              <a:t> </a:t>
            </a:r>
            <a:r>
              <a:rPr lang="en-US" dirty="0" smtClean="0"/>
              <a:t>passing of blood </a:t>
            </a:r>
            <a:r>
              <a:rPr lang="en-US" dirty="0"/>
              <a:t>in such small amounts that it can be detected only through the chemicals used in a fecal occult blood test</a:t>
            </a:r>
            <a:endParaRPr lang="en-US" sz="2000" b="1" dirty="0" smtClean="0"/>
          </a:p>
          <a:p>
            <a:pPr algn="l"/>
            <a:r>
              <a:rPr sz="2000" b="1" dirty="0" smtClean="0"/>
              <a:t>anemia </a:t>
            </a:r>
            <a:r>
              <a:rPr lang="en-US" sz="2000" b="1" dirty="0" smtClean="0"/>
              <a:t>: ex:(</a:t>
            </a:r>
            <a:r>
              <a:rPr lang="en-US" sz="2000" dirty="0" smtClean="0"/>
              <a:t>fatigue</a:t>
            </a:r>
            <a:r>
              <a:rPr lang="en-US" sz="2000" dirty="0"/>
              <a:t>, pallor, exertional </a:t>
            </a:r>
            <a:r>
              <a:rPr lang="en-US" sz="2000" dirty="0" err="1" smtClean="0"/>
              <a:t>dyspnea,abd</a:t>
            </a:r>
            <a:r>
              <a:rPr lang="en-US" sz="2000" dirty="0" smtClean="0"/>
              <a:t> pain).</a:t>
            </a:r>
          </a:p>
          <a:p>
            <a:r>
              <a:rPr sz="2000" b="1" dirty="0" smtClean="0"/>
              <a:t> </a:t>
            </a:r>
            <a:r>
              <a:rPr sz="2000" b="1" dirty="0"/>
              <a:t>hypovolemia due to hemorrhage  (e.g. pallor, dizziness, weakness, syncope</a:t>
            </a:r>
            <a:r>
              <a:rPr sz="2000" b="1" dirty="0" smtClean="0"/>
              <a:t>)</a:t>
            </a:r>
            <a:endParaRPr lang="en-US" sz="2000" b="1" dirty="0" smtClean="0"/>
          </a:p>
          <a:p>
            <a:pPr marL="0" indent="0">
              <a:buNone/>
            </a:pPr>
            <a:endParaRPr sz="2000" b="1" dirty="0"/>
          </a:p>
        </p:txBody>
      </p:sp>
      <p:graphicFrame>
        <p:nvGraphicFramePr>
          <p:cNvPr id="4" name="Table 3"/>
          <p:cNvGraphicFramePr>
            <a:graphicFrameLocks noGrp="1"/>
          </p:cNvGraphicFramePr>
          <p:nvPr>
            <p:extLst>
              <p:ext uri="{D42A27DB-BD31-4B8C-83A1-F6EECF244321}">
                <p14:modId xmlns:p14="http://schemas.microsoft.com/office/powerpoint/2010/main" val="190733680"/>
              </p:ext>
            </p:extLst>
          </p:nvPr>
        </p:nvGraphicFramePr>
        <p:xfrm>
          <a:off x="1579417" y="4435764"/>
          <a:ext cx="6631710" cy="2108200"/>
        </p:xfrm>
        <a:graphic>
          <a:graphicData uri="http://schemas.openxmlformats.org/drawingml/2006/table">
            <a:tbl>
              <a:tblPr firstRow="1" bandRow="1">
                <a:tableStyleId>{5940675A-B579-460E-94D1-54222C63F5DA}</a:tableStyleId>
              </a:tblPr>
              <a:tblGrid>
                <a:gridCol w="2210570">
                  <a:extLst>
                    <a:ext uri="{9D8B030D-6E8A-4147-A177-3AD203B41FA5}">
                      <a16:colId xmlns:a16="http://schemas.microsoft.com/office/drawing/2014/main" val="3976190380"/>
                    </a:ext>
                  </a:extLst>
                </a:gridCol>
                <a:gridCol w="2210570">
                  <a:extLst>
                    <a:ext uri="{9D8B030D-6E8A-4147-A177-3AD203B41FA5}">
                      <a16:colId xmlns:a16="http://schemas.microsoft.com/office/drawing/2014/main" val="3563319533"/>
                    </a:ext>
                  </a:extLst>
                </a:gridCol>
                <a:gridCol w="2210570">
                  <a:extLst>
                    <a:ext uri="{9D8B030D-6E8A-4147-A177-3AD203B41FA5}">
                      <a16:colId xmlns:a16="http://schemas.microsoft.com/office/drawing/2014/main" val="89404222"/>
                    </a:ext>
                  </a:extLst>
                </a:gridCol>
              </a:tblGrid>
              <a:tr h="370840">
                <a:tc>
                  <a:txBody>
                    <a:bodyPr/>
                    <a:lstStyle/>
                    <a:p>
                      <a:r>
                        <a:rPr lang="en-US" sz="2400" b="1" dirty="0" smtClean="0">
                          <a:solidFill>
                            <a:srgbClr val="C00000"/>
                          </a:solidFill>
                        </a:rPr>
                        <a:t>Hypovolemia</a:t>
                      </a:r>
                      <a:endParaRPr lang="en-US" sz="2400" b="1" dirty="0">
                        <a:solidFill>
                          <a:srgbClr val="C00000"/>
                        </a:solidFill>
                      </a:endParaRPr>
                    </a:p>
                  </a:txBody>
                  <a:tcPr/>
                </a:tc>
                <a:tc>
                  <a:txBody>
                    <a:bodyPr/>
                    <a:lstStyle/>
                    <a:p>
                      <a:r>
                        <a:rPr lang="en-US" sz="2400" b="1" dirty="0" smtClean="0">
                          <a:solidFill>
                            <a:srgbClr val="C00000"/>
                          </a:solidFill>
                        </a:rPr>
                        <a:t>Volume</a:t>
                      </a:r>
                      <a:r>
                        <a:rPr lang="en-US" sz="2400" b="1" baseline="0" dirty="0" smtClean="0">
                          <a:solidFill>
                            <a:srgbClr val="C00000"/>
                          </a:solidFill>
                        </a:rPr>
                        <a:t> loss</a:t>
                      </a:r>
                      <a:endParaRPr lang="en-US" sz="2400" b="1" dirty="0">
                        <a:solidFill>
                          <a:srgbClr val="C00000"/>
                        </a:solidFill>
                      </a:endParaRPr>
                    </a:p>
                  </a:txBody>
                  <a:tcPr/>
                </a:tc>
                <a:tc>
                  <a:txBody>
                    <a:bodyPr/>
                    <a:lstStyle/>
                    <a:p>
                      <a:r>
                        <a:rPr lang="en-US" sz="2400" b="1" dirty="0" smtClean="0">
                          <a:solidFill>
                            <a:srgbClr val="C00000"/>
                          </a:solidFill>
                        </a:rPr>
                        <a:t>Symptom</a:t>
                      </a:r>
                      <a:endParaRPr lang="en-US" sz="2400" b="1" dirty="0">
                        <a:solidFill>
                          <a:srgbClr val="C00000"/>
                        </a:solidFill>
                      </a:endParaRPr>
                    </a:p>
                  </a:txBody>
                  <a:tcPr/>
                </a:tc>
                <a:extLst>
                  <a:ext uri="{0D108BD9-81ED-4DB2-BD59-A6C34878D82A}">
                    <a16:rowId xmlns:a16="http://schemas.microsoft.com/office/drawing/2014/main" val="312313223"/>
                  </a:ext>
                </a:extLst>
              </a:tr>
              <a:tr h="370840">
                <a:tc>
                  <a:txBody>
                    <a:bodyPr/>
                    <a:lstStyle/>
                    <a:p>
                      <a:r>
                        <a:rPr lang="en-US" dirty="0" smtClean="0"/>
                        <a:t>mild</a:t>
                      </a:r>
                      <a:endParaRPr lang="en-US" dirty="0"/>
                    </a:p>
                  </a:txBody>
                  <a:tcPr/>
                </a:tc>
                <a:tc>
                  <a:txBody>
                    <a:bodyPr/>
                    <a:lstStyle/>
                    <a:p>
                      <a:r>
                        <a:rPr lang="en-US" dirty="0" smtClean="0"/>
                        <a:t>Less than 15%</a:t>
                      </a:r>
                      <a:endParaRPr lang="en-US" dirty="0"/>
                    </a:p>
                  </a:txBody>
                  <a:tcPr/>
                </a:tc>
                <a:tc>
                  <a:txBody>
                    <a:bodyPr/>
                    <a:lstStyle/>
                    <a:p>
                      <a:r>
                        <a:rPr lang="en-US" dirty="0" smtClean="0"/>
                        <a:t>Resting tachycardia</a:t>
                      </a:r>
                      <a:endParaRPr lang="en-US" dirty="0"/>
                    </a:p>
                  </a:txBody>
                  <a:tcPr/>
                </a:tc>
                <a:extLst>
                  <a:ext uri="{0D108BD9-81ED-4DB2-BD59-A6C34878D82A}">
                    <a16:rowId xmlns:a16="http://schemas.microsoft.com/office/drawing/2014/main" val="3996711267"/>
                  </a:ext>
                </a:extLst>
              </a:tr>
              <a:tr h="370840">
                <a:tc>
                  <a:txBody>
                    <a:bodyPr/>
                    <a:lstStyle/>
                    <a:p>
                      <a:r>
                        <a:rPr lang="en-US" dirty="0" smtClean="0"/>
                        <a:t>Moderate</a:t>
                      </a:r>
                      <a:r>
                        <a:rPr lang="en-US" baseline="0" dirty="0" smtClean="0"/>
                        <a:t> </a:t>
                      </a:r>
                      <a:endParaRPr lang="en-US" dirty="0"/>
                    </a:p>
                  </a:txBody>
                  <a:tcPr/>
                </a:tc>
                <a:tc>
                  <a:txBody>
                    <a:bodyPr/>
                    <a:lstStyle/>
                    <a:p>
                      <a:r>
                        <a:rPr lang="en-US" dirty="0" smtClean="0"/>
                        <a:t>15-40%</a:t>
                      </a:r>
                      <a:endParaRPr lang="en-US" dirty="0"/>
                    </a:p>
                  </a:txBody>
                  <a:tcPr/>
                </a:tc>
                <a:tc>
                  <a:txBody>
                    <a:bodyPr/>
                    <a:lstStyle/>
                    <a:p>
                      <a:r>
                        <a:rPr lang="en-US" dirty="0" smtClean="0"/>
                        <a:t>Orthostatic hypotension</a:t>
                      </a:r>
                      <a:endParaRPr lang="en-US" dirty="0"/>
                    </a:p>
                  </a:txBody>
                  <a:tcPr/>
                </a:tc>
                <a:extLst>
                  <a:ext uri="{0D108BD9-81ED-4DB2-BD59-A6C34878D82A}">
                    <a16:rowId xmlns:a16="http://schemas.microsoft.com/office/drawing/2014/main" val="900848809"/>
                  </a:ext>
                </a:extLst>
              </a:tr>
              <a:tr h="370840">
                <a:tc>
                  <a:txBody>
                    <a:bodyPr/>
                    <a:lstStyle/>
                    <a:p>
                      <a:r>
                        <a:rPr lang="en-US" dirty="0" smtClean="0"/>
                        <a:t>sever</a:t>
                      </a:r>
                      <a:endParaRPr lang="en-US" dirty="0"/>
                    </a:p>
                  </a:txBody>
                  <a:tcPr/>
                </a:tc>
                <a:tc>
                  <a:txBody>
                    <a:bodyPr/>
                    <a:lstStyle/>
                    <a:p>
                      <a:r>
                        <a:rPr lang="en-US" dirty="0" smtClean="0"/>
                        <a:t>More than 40%</a:t>
                      </a:r>
                      <a:endParaRPr lang="en-US" dirty="0"/>
                    </a:p>
                  </a:txBody>
                  <a:tcPr/>
                </a:tc>
                <a:tc>
                  <a:txBody>
                    <a:bodyPr/>
                    <a:lstStyle/>
                    <a:p>
                      <a:r>
                        <a:rPr lang="en-US" dirty="0" smtClean="0"/>
                        <a:t>hypotension</a:t>
                      </a:r>
                      <a:endParaRPr lang="en-US" dirty="0"/>
                    </a:p>
                  </a:txBody>
                  <a:tcPr/>
                </a:tc>
                <a:extLst>
                  <a:ext uri="{0D108BD9-81ED-4DB2-BD59-A6C34878D82A}">
                    <a16:rowId xmlns:a16="http://schemas.microsoft.com/office/drawing/2014/main" val="3819475490"/>
                  </a:ext>
                </a:extLst>
              </a:tr>
            </a:tbl>
          </a:graphicData>
        </a:graphic>
      </p:graphicFrame>
    </p:spTree>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 name="Title 1"/>
          <p:cNvSpPr txBox="1">
            <a:spLocks noGrp="1"/>
          </p:cNvSpPr>
          <p:nvPr>
            <p:ph type="title"/>
          </p:nvPr>
        </p:nvSpPr>
        <p:spPr>
          <a:xfrm>
            <a:off x="457200" y="152400"/>
            <a:ext cx="8686800" cy="838200"/>
          </a:xfrm>
          <a:prstGeom prst="rect">
            <a:avLst/>
          </a:prstGeom>
        </p:spPr>
        <p:txBody>
          <a:bodyPr/>
          <a:lstStyle>
            <a:lvl1pPr>
              <a:defRPr>
                <a:solidFill>
                  <a:srgbClr val="000000"/>
                </a:solidFill>
              </a:defRPr>
            </a:lvl1pPr>
          </a:lstStyle>
          <a:p>
            <a:r>
              <a:t>Risk factors </a:t>
            </a:r>
          </a:p>
        </p:txBody>
      </p:sp>
      <p:sp>
        <p:nvSpPr>
          <p:cNvPr id="314" name="Content Placeholder 2"/>
          <p:cNvSpPr txBox="1">
            <a:spLocks noGrp="1"/>
          </p:cNvSpPr>
          <p:nvPr>
            <p:ph type="body" idx="1"/>
          </p:nvPr>
        </p:nvSpPr>
        <p:spPr>
          <a:xfrm>
            <a:off x="1504607" y="1459345"/>
            <a:ext cx="6591985" cy="3886200"/>
          </a:xfrm>
          <a:prstGeom prst="rect">
            <a:avLst/>
          </a:prstGeom>
        </p:spPr>
        <p:txBody>
          <a:bodyPr>
            <a:normAutofit/>
          </a:bodyPr>
          <a:lstStyle/>
          <a:p>
            <a:pPr marL="0" indent="0" algn="l">
              <a:buNone/>
            </a:pPr>
            <a:endParaRPr sz="2000" b="1" dirty="0"/>
          </a:p>
          <a:p>
            <a:r>
              <a:rPr lang="en-US" sz="2000" b="1" dirty="0"/>
              <a:t>A</a:t>
            </a:r>
            <a:r>
              <a:rPr lang="en-US" sz="2000" b="1" dirty="0" smtClean="0"/>
              <a:t>ge</a:t>
            </a:r>
            <a:endParaRPr lang="en-US" sz="2000" b="1" dirty="0"/>
          </a:p>
          <a:p>
            <a:r>
              <a:rPr lang="en-US" sz="2000" b="1" dirty="0"/>
              <a:t>O</a:t>
            </a:r>
            <a:r>
              <a:rPr lang="en-US" sz="2000" b="1" dirty="0" smtClean="0"/>
              <a:t>veruse </a:t>
            </a:r>
            <a:r>
              <a:rPr lang="en-US" sz="2000" b="1" dirty="0"/>
              <a:t>of </a:t>
            </a:r>
            <a:r>
              <a:rPr lang="en-US" sz="2000" b="1" dirty="0">
                <a:hlinkClick r:id="rId2"/>
              </a:rPr>
              <a:t>nonsteroidal anti-inflammatory drugs</a:t>
            </a:r>
            <a:r>
              <a:rPr lang="en-US" sz="2000" b="1" dirty="0"/>
              <a:t>, which can irritate the lining of the GI tract</a:t>
            </a:r>
          </a:p>
          <a:p>
            <a:r>
              <a:rPr lang="en-US" sz="2000" b="1" dirty="0"/>
              <a:t>C</a:t>
            </a:r>
            <a:r>
              <a:rPr lang="en-US" sz="2000" b="1" dirty="0" smtClean="0"/>
              <a:t>hronic</a:t>
            </a:r>
            <a:r>
              <a:rPr lang="en-US" sz="2000" b="1" dirty="0"/>
              <a:t> </a:t>
            </a:r>
            <a:r>
              <a:rPr lang="en-US" sz="2000" b="1" dirty="0">
                <a:hlinkClick r:id="rId3"/>
              </a:rPr>
              <a:t>constipation</a:t>
            </a:r>
            <a:r>
              <a:rPr lang="en-US" sz="2000" b="1" dirty="0"/>
              <a:t>, which may lead to straining and hemorrhoids</a:t>
            </a:r>
          </a:p>
          <a:p>
            <a:r>
              <a:rPr lang="en-US" sz="2000" b="1" dirty="0"/>
              <a:t>F</a:t>
            </a:r>
            <a:r>
              <a:rPr lang="en-US" sz="2000" b="1" dirty="0" smtClean="0"/>
              <a:t>amily </a:t>
            </a:r>
            <a:r>
              <a:rPr lang="en-US" sz="2000" b="1" dirty="0"/>
              <a:t>history of conditions that damage the lower GI tract, such as IBD</a:t>
            </a:r>
          </a:p>
          <a:p>
            <a:r>
              <a:rPr lang="en-US" sz="2000" b="1" dirty="0"/>
              <a:t>B</a:t>
            </a:r>
            <a:r>
              <a:rPr lang="en-US" sz="2000" b="1" dirty="0" smtClean="0"/>
              <a:t>lood </a:t>
            </a:r>
            <a:r>
              <a:rPr lang="en-US" sz="2000" b="1" dirty="0"/>
              <a:t>or bleeding disorders, or a family history of these disorders</a:t>
            </a:r>
          </a:p>
        </p:txBody>
      </p:sp>
    </p:spTree>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CAUSES OF LOWER GI BLEEDING</a:t>
            </a:r>
            <a:endParaRPr lang="en-US" dirty="0"/>
          </a:p>
        </p:txBody>
      </p:sp>
      <p:sp>
        <p:nvSpPr>
          <p:cNvPr id="3" name="Text Placeholder 2"/>
          <p:cNvSpPr>
            <a:spLocks noGrp="1"/>
          </p:cNvSpPr>
          <p:nvPr>
            <p:ph type="body" idx="1"/>
          </p:nvPr>
        </p:nvSpPr>
        <p:spPr/>
        <p:txBody>
          <a:bodyPr/>
          <a:lstStyle/>
          <a:p>
            <a:r>
              <a:rPr lang="en-US" dirty="0"/>
              <a:t>Diverticulosis (40% of cases)—most common source of GI bleeding in patients over age 60; usually painless</a:t>
            </a:r>
            <a:r>
              <a:rPr lang="en-US" dirty="0" smtClean="0"/>
              <a:t>.</a:t>
            </a:r>
          </a:p>
          <a:p>
            <a:r>
              <a:rPr lang="en-US" dirty="0" smtClean="0"/>
              <a:t> </a:t>
            </a:r>
            <a:r>
              <a:rPr lang="en-US" dirty="0"/>
              <a:t>b. </a:t>
            </a:r>
            <a:r>
              <a:rPr lang="en-US" dirty="0" err="1"/>
              <a:t>Angiodysplasia</a:t>
            </a:r>
            <a:r>
              <a:rPr lang="en-US" dirty="0"/>
              <a:t> (40% of cases)—second most common source in patients over age 60. </a:t>
            </a:r>
            <a:endParaRPr lang="en-US" dirty="0" smtClean="0"/>
          </a:p>
          <a:p>
            <a:r>
              <a:rPr lang="en-US" dirty="0" smtClean="0"/>
              <a:t>c</a:t>
            </a:r>
            <a:r>
              <a:rPr lang="en-US" dirty="0"/>
              <a:t>. IBD (UC, Crohn disease) </a:t>
            </a:r>
            <a:endParaRPr lang="en-US" dirty="0" smtClean="0"/>
          </a:p>
          <a:p>
            <a:r>
              <a:rPr lang="en-US" dirty="0" smtClean="0"/>
              <a:t>d</a:t>
            </a:r>
            <a:r>
              <a:rPr lang="en-US" dirty="0"/>
              <a:t>. Colorectal carcinoma </a:t>
            </a:r>
            <a:endParaRPr lang="en-US" dirty="0" smtClean="0"/>
          </a:p>
          <a:p>
            <a:r>
              <a:rPr lang="en-US" dirty="0" smtClean="0"/>
              <a:t>e</a:t>
            </a:r>
            <a:r>
              <a:rPr lang="en-US" dirty="0"/>
              <a:t>. Colorectal adenomatous polyps </a:t>
            </a:r>
            <a:endParaRPr lang="en-US" dirty="0" smtClean="0"/>
          </a:p>
          <a:p>
            <a:r>
              <a:rPr lang="en-US" dirty="0" smtClean="0"/>
              <a:t>f</a:t>
            </a:r>
            <a:r>
              <a:rPr lang="en-US" dirty="0"/>
              <a:t>. Ischemic colitis </a:t>
            </a:r>
            <a:endParaRPr lang="en-US" dirty="0" smtClean="0"/>
          </a:p>
          <a:p>
            <a:r>
              <a:rPr lang="en-US" dirty="0" smtClean="0"/>
              <a:t>g</a:t>
            </a:r>
            <a:r>
              <a:rPr lang="en-US" dirty="0"/>
              <a:t>. Hemorrhoids, anal fissures</a:t>
            </a:r>
          </a:p>
        </p:txBody>
      </p:sp>
    </p:spTree>
    <p:extLst>
      <p:ext uri="{BB962C8B-B14F-4D97-AF65-F5344CB8AC3E}">
        <p14:creationId xmlns:p14="http://schemas.microsoft.com/office/powerpoint/2010/main" val="1504928359"/>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 name="مستطيل 3"/>
          <p:cNvSpPr txBox="1"/>
          <p:nvPr/>
        </p:nvSpPr>
        <p:spPr>
          <a:xfrm>
            <a:off x="883919" y="2362200"/>
            <a:ext cx="7376161" cy="16662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rtl="0">
              <a:defRPr sz="5400" b="1">
                <a:ln w="12700" cap="flat">
                  <a:solidFill>
                    <a:srgbClr val="5B668F"/>
                  </a:solidFill>
                  <a:prstDash val="solid"/>
                  <a:round/>
                </a:ln>
                <a:solidFill>
                  <a:srgbClr val="002060"/>
                </a:solidFill>
                <a:effectLst>
                  <a:outerShdw blurRad="38100" dist="20320" dir="1800000" rotWithShape="0">
                    <a:srgbClr val="000000">
                      <a:alpha val="40000"/>
                    </a:srgbClr>
                  </a:outerShdw>
                </a:effectLst>
              </a:defRPr>
            </a:pPr>
            <a:r>
              <a:t>Specific causes of</a:t>
            </a:r>
          </a:p>
          <a:p>
            <a:pPr algn="ctr" rtl="0">
              <a:defRPr sz="5400" b="1">
                <a:ln w="12700" cap="flat">
                  <a:solidFill>
                    <a:srgbClr val="5B668F"/>
                  </a:solidFill>
                  <a:prstDash val="solid"/>
                  <a:round/>
                </a:ln>
                <a:solidFill>
                  <a:srgbClr val="002060"/>
                </a:solidFill>
                <a:effectLst>
                  <a:outerShdw blurRad="38100" dist="20320" dir="1800000" rotWithShape="0">
                    <a:srgbClr val="000000">
                      <a:alpha val="40000"/>
                    </a:srgbClr>
                  </a:outerShdw>
                </a:effectLst>
              </a:defRPr>
            </a:pPr>
            <a:r>
              <a:t>Colonic bleeding </a:t>
            </a:r>
          </a:p>
        </p:txBody>
      </p:sp>
    </p:spTree>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 name="Content Placeholder 2"/>
          <p:cNvSpPr txBox="1">
            <a:spLocks noGrp="1"/>
          </p:cNvSpPr>
          <p:nvPr>
            <p:ph type="body" idx="1"/>
          </p:nvPr>
        </p:nvSpPr>
        <p:spPr>
          <a:xfrm>
            <a:off x="831273" y="1041398"/>
            <a:ext cx="8229600" cy="3290456"/>
          </a:xfrm>
          <a:prstGeom prst="rect">
            <a:avLst/>
          </a:prstGeom>
        </p:spPr>
        <p:txBody>
          <a:bodyPr>
            <a:noAutofit/>
          </a:bodyPr>
          <a:lstStyle/>
          <a:p>
            <a:pPr algn="l">
              <a:defRPr b="1">
                <a:solidFill>
                  <a:srgbClr val="C00000"/>
                </a:solidFill>
              </a:defRPr>
            </a:pPr>
            <a:r>
              <a:rPr sz="2000" b="0" dirty="0">
                <a:solidFill>
                  <a:srgbClr val="564B3C"/>
                </a:solidFill>
              </a:rPr>
              <a:t> </a:t>
            </a:r>
            <a:r>
              <a:rPr sz="2000" dirty="0">
                <a:solidFill>
                  <a:srgbClr val="564B3C"/>
                </a:solidFill>
              </a:rPr>
              <a:t>This involves the development of small, bulging pouches in the digestive tract (diverticulosis</a:t>
            </a:r>
            <a:r>
              <a:rPr sz="2000" dirty="0" smtClean="0">
                <a:solidFill>
                  <a:srgbClr val="564B3C"/>
                </a:solidFill>
              </a:rPr>
              <a:t>)</a:t>
            </a:r>
            <a:endParaRPr lang="en-US" sz="2000" dirty="0" smtClean="0"/>
          </a:p>
          <a:p>
            <a:pPr>
              <a:defRPr b="1"/>
            </a:pPr>
            <a:r>
              <a:rPr lang="en-US" sz="2000" dirty="0"/>
              <a:t>Caused by increased intraluminal pressure—inner layer of colon bulges through the focal area of weakness in the colon </a:t>
            </a:r>
            <a:r>
              <a:rPr lang="en-US" sz="2000" dirty="0" smtClean="0"/>
              <a:t>wall</a:t>
            </a:r>
          </a:p>
          <a:p>
            <a:pPr>
              <a:defRPr b="1"/>
            </a:pPr>
            <a:r>
              <a:rPr lang="en-US" sz="2000" dirty="0"/>
              <a:t>The most common location is the sigmoid colon</a:t>
            </a:r>
            <a:r>
              <a:rPr lang="en-US" sz="2000" dirty="0" smtClean="0"/>
              <a:t>.</a:t>
            </a:r>
          </a:p>
          <a:p>
            <a:pPr>
              <a:defRPr b="1"/>
            </a:pPr>
            <a:r>
              <a:rPr lang="en-US" sz="2000" dirty="0"/>
              <a:t>Prevalence increases with age</a:t>
            </a:r>
            <a:r>
              <a:rPr lang="en-US" sz="2000" dirty="0" smtClean="0"/>
              <a:t>.</a:t>
            </a:r>
          </a:p>
          <a:p>
            <a:pPr>
              <a:defRPr b="1"/>
            </a:pPr>
            <a:endParaRPr lang="en-US" sz="2000" dirty="0" smtClean="0"/>
          </a:p>
          <a:p>
            <a:pPr marL="0" indent="0">
              <a:buNone/>
            </a:pPr>
            <a:r>
              <a:rPr lang="en-US" sz="2400" b="1" dirty="0" smtClean="0">
                <a:solidFill>
                  <a:srgbClr val="FF0000"/>
                </a:solidFill>
              </a:rPr>
              <a:t>    </a:t>
            </a:r>
            <a:r>
              <a:rPr lang="en-US" sz="2800" b="1" dirty="0" smtClean="0">
                <a:solidFill>
                  <a:srgbClr val="FF0000"/>
                </a:solidFill>
              </a:rPr>
              <a:t>**Risk </a:t>
            </a:r>
            <a:r>
              <a:rPr lang="en-US" sz="2800" b="1" dirty="0">
                <a:solidFill>
                  <a:srgbClr val="FF0000"/>
                </a:solidFill>
              </a:rPr>
              <a:t>factors</a:t>
            </a:r>
            <a:r>
              <a:rPr lang="en-US" sz="2400" b="1" dirty="0">
                <a:solidFill>
                  <a:srgbClr val="FF0000"/>
                </a:solidFill>
              </a:rPr>
              <a:t>:</a:t>
            </a:r>
          </a:p>
          <a:p>
            <a:pPr marL="0" indent="0">
              <a:buNone/>
            </a:pPr>
            <a:r>
              <a:rPr lang="en-US" sz="2000" b="1" dirty="0">
                <a:solidFill>
                  <a:srgbClr val="FF0000"/>
                </a:solidFill>
              </a:rPr>
              <a:t> </a:t>
            </a:r>
            <a:r>
              <a:rPr lang="en-US" sz="2000" b="1" dirty="0" smtClean="0">
                <a:solidFill>
                  <a:srgbClr val="FF0000"/>
                </a:solidFill>
              </a:rPr>
              <a:t>         </a:t>
            </a:r>
            <a:r>
              <a:rPr lang="en-US" sz="2000" b="1" dirty="0" smtClean="0"/>
              <a:t>a</a:t>
            </a:r>
            <a:r>
              <a:rPr lang="en-US" sz="2000" b="1" dirty="0"/>
              <a:t>. Low-fiber diets: Constipation causes intraluminal </a:t>
            </a:r>
            <a:r>
              <a:rPr lang="en-US" sz="2000" b="1" dirty="0" smtClean="0"/>
              <a:t>   pressures </a:t>
            </a:r>
            <a:r>
              <a:rPr lang="en-US" sz="2000" b="1" dirty="0"/>
              <a:t>to increase.</a:t>
            </a:r>
          </a:p>
          <a:p>
            <a:endParaRPr lang="en-US" sz="2000" b="1" dirty="0"/>
          </a:p>
          <a:p>
            <a:pPr marL="0" indent="0">
              <a:buNone/>
            </a:pPr>
            <a:r>
              <a:rPr lang="en-US" sz="2000" b="1" dirty="0" smtClean="0"/>
              <a:t>          </a:t>
            </a:r>
            <a:r>
              <a:rPr lang="en-US" sz="2000" b="1" dirty="0"/>
              <a:t>b. Positive family history. </a:t>
            </a:r>
          </a:p>
          <a:p>
            <a:pPr marL="0" indent="0">
              <a:buNone/>
              <a:defRPr b="1"/>
            </a:pPr>
            <a:endParaRPr lang="en-US" sz="2000" dirty="0"/>
          </a:p>
        </p:txBody>
      </p:sp>
      <p:sp>
        <p:nvSpPr>
          <p:cNvPr id="2" name="TextBox 1"/>
          <p:cNvSpPr txBox="1"/>
          <p:nvPr/>
        </p:nvSpPr>
        <p:spPr>
          <a:xfrm>
            <a:off x="2530764" y="240145"/>
            <a:ext cx="3980872" cy="523220"/>
          </a:xfrm>
          <a:prstGeom prst="rect">
            <a:avLst/>
          </a:prstGeom>
          <a:noFill/>
        </p:spPr>
        <p:txBody>
          <a:bodyPr wrap="square" rtlCol="0">
            <a:spAutoFit/>
          </a:bodyPr>
          <a:lstStyle/>
          <a:p>
            <a:r>
              <a:rPr lang="en-US" sz="2800" b="1" dirty="0" smtClean="0">
                <a:solidFill>
                  <a:srgbClr val="FF0000"/>
                </a:solidFill>
              </a:rPr>
              <a:t>Diverticular disease</a:t>
            </a:r>
            <a:endParaRPr lang="en-US" sz="2800" b="1" dirty="0">
              <a:solidFill>
                <a:srgbClr val="FF0000"/>
              </a:solidFill>
            </a:endParaRPr>
          </a:p>
        </p:txBody>
      </p:sp>
    </p:spTree>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مدني">
  <a:themeElements>
    <a:clrScheme name="مدني">
      <a:dk1>
        <a:srgbClr val="000000"/>
      </a:dk1>
      <a:lt1>
        <a:srgbClr val="FFFFFF"/>
      </a:lt1>
      <a:dk2>
        <a:srgbClr val="A7A7A7"/>
      </a:dk2>
      <a:lt2>
        <a:srgbClr val="535353"/>
      </a:lt2>
      <a:accent1>
        <a:srgbClr val="D16349"/>
      </a:accent1>
      <a:accent2>
        <a:srgbClr val="CCB400"/>
      </a:accent2>
      <a:accent3>
        <a:srgbClr val="8CADAE"/>
      </a:accent3>
      <a:accent4>
        <a:srgbClr val="8C7B70"/>
      </a:accent4>
      <a:accent5>
        <a:srgbClr val="8FB08C"/>
      </a:accent5>
      <a:accent6>
        <a:srgbClr val="D19049"/>
      </a:accent6>
      <a:hlink>
        <a:srgbClr val="0000FF"/>
      </a:hlink>
      <a:folHlink>
        <a:srgbClr val="FF00FF"/>
      </a:folHlink>
    </a:clrScheme>
    <a:fontScheme name="مدني">
      <a:majorFont>
        <a:latin typeface="Calibri"/>
        <a:ea typeface="Calibri"/>
        <a:cs typeface="Calibri"/>
      </a:majorFont>
      <a:minorFont>
        <a:latin typeface="Helvetica"/>
        <a:ea typeface="Helvetica"/>
        <a:cs typeface="Helvetica"/>
      </a:minorFont>
    </a:fontScheme>
    <a:fmtScheme name="مدني">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1429" cap="flat">
          <a:solidFill>
            <a:schemeClr val="accent1"/>
          </a:solidFill>
          <a:prstDash val="sysDash"/>
          <a:round/>
        </a:ln>
        <a:effectLst>
          <a:outerShdw blurRad="50800" dist="25400" dir="5400000" rotWithShape="0">
            <a:srgbClr val="000000">
              <a:alpha val="4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1"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Georgia"/>
            <a:ea typeface="Georgia"/>
            <a:cs typeface="Georgia"/>
            <a:sym typeface="Georgi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1429" cap="flat">
          <a:solidFill>
            <a:schemeClr val="accent1"/>
          </a:solidFill>
          <a:prstDash val="sysDash"/>
          <a:round/>
        </a:ln>
        <a:effectLst>
          <a:outerShdw blurRad="50800" dist="25400" dir="5400000" rotWithShape="0">
            <a:srgbClr val="000000">
              <a:alpha val="3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1"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Georgia"/>
            <a:ea typeface="Georgia"/>
            <a:cs typeface="Georgia"/>
            <a:sym typeface="Georgi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Wisp</Template>
  <TotalTime>96</TotalTime>
  <Words>1563</Words>
  <Application>Microsoft Office PowerPoint</Application>
  <PresentationFormat>On-screen Show (4:3)</PresentationFormat>
  <Paragraphs>195</Paragraphs>
  <Slides>29</Slides>
  <Notes>1</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29</vt:i4>
      </vt:variant>
    </vt:vector>
  </HeadingPairs>
  <TitlesOfParts>
    <vt:vector size="45" baseType="lpstr">
      <vt:lpstr>Agency FB</vt:lpstr>
      <vt:lpstr>Andalus</vt:lpstr>
      <vt:lpstr>Arial</vt:lpstr>
      <vt:lpstr>Arial Narrow</vt:lpstr>
      <vt:lpstr>Arial Rounded MT Bold</vt:lpstr>
      <vt:lpstr>Bahnschrift SemiBold</vt:lpstr>
      <vt:lpstr>Calibri</vt:lpstr>
      <vt:lpstr>Calibri Light</vt:lpstr>
      <vt:lpstr>Century Gothic</vt:lpstr>
      <vt:lpstr>Comic Sans MS</vt:lpstr>
      <vt:lpstr>Georgia</vt:lpstr>
      <vt:lpstr>Helvetica</vt:lpstr>
      <vt:lpstr>Wingdings</vt:lpstr>
      <vt:lpstr>Wingdings 2</vt:lpstr>
      <vt:lpstr>Wingdings 3</vt:lpstr>
      <vt:lpstr>Wisp</vt:lpstr>
      <vt:lpstr>PowerPoint Presentation</vt:lpstr>
      <vt:lpstr>PowerPoint Presentation</vt:lpstr>
      <vt:lpstr>PowerPoint Presentation</vt:lpstr>
      <vt:lpstr>EPIDEMIOLOGY</vt:lpstr>
      <vt:lpstr>Sign and symptoms </vt:lpstr>
      <vt:lpstr>Risk factors </vt:lpstr>
      <vt:lpstr>CAUSES OF LOWER GI BLEEDING</vt:lpstr>
      <vt:lpstr>PowerPoint Presentation</vt:lpstr>
      <vt:lpstr>PowerPoint Presentation</vt:lpstr>
      <vt:lpstr>PowerPoint Presentation</vt:lpstr>
      <vt:lpstr>PowerPoint Presentation</vt:lpstr>
      <vt:lpstr>3)colonoscopy:</vt:lpstr>
      <vt:lpstr>PowerPoint Presentation</vt:lpstr>
      <vt:lpstr>Angiodysplasia </vt:lpstr>
      <vt:lpstr>Diagnosis</vt:lpstr>
      <vt:lpstr>Treatment </vt:lpstr>
      <vt:lpstr>Neoplasia of LGI tract including anal canal </vt:lpstr>
      <vt:lpstr>Anorectal diseases </vt:lpstr>
      <vt:lpstr>PowerPoint Presentation</vt:lpstr>
      <vt:lpstr>PowerPoint Presentation</vt:lpstr>
      <vt:lpstr>Internal hemorrhoids classifications: </vt:lpstr>
      <vt:lpstr>PowerPoint Presentation</vt:lpstr>
      <vt:lpstr>PowerPoint Presentation</vt:lpstr>
      <vt:lpstr>Presentation and diagnosis </vt:lpstr>
      <vt:lpstr>Ischemic Colitis</vt:lpstr>
      <vt:lpstr>Diagnostic modalities for LGI bleeding :</vt:lpstr>
      <vt:lpstr>Radionucleotide scanning (Technecium-99m labelled RBC scintigraphy)</vt:lpstr>
      <vt:lpstr>CAPSULE ENDOSCOPY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LENOVO</cp:lastModifiedBy>
  <cp:revision>17</cp:revision>
  <dcterms:modified xsi:type="dcterms:W3CDTF">2023-03-28T13:10:08Z</dcterms:modified>
</cp:coreProperties>
</file>