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88" r:id="rId2"/>
    <p:sldId id="289" r:id="rId3"/>
    <p:sldId id="300" r:id="rId4"/>
    <p:sldId id="257" r:id="rId5"/>
    <p:sldId id="304" r:id="rId6"/>
    <p:sldId id="305" r:id="rId7"/>
    <p:sldId id="303" r:id="rId8"/>
    <p:sldId id="259" r:id="rId9"/>
    <p:sldId id="260" r:id="rId10"/>
    <p:sldId id="261" r:id="rId11"/>
    <p:sldId id="299" r:id="rId12"/>
    <p:sldId id="263" r:id="rId13"/>
    <p:sldId id="264" r:id="rId14"/>
    <p:sldId id="266" r:id="rId15"/>
    <p:sldId id="297" r:id="rId16"/>
    <p:sldId id="298" r:id="rId17"/>
    <p:sldId id="267" r:id="rId18"/>
    <p:sldId id="269" r:id="rId19"/>
    <p:sldId id="273" r:id="rId20"/>
    <p:sldId id="274" r:id="rId21"/>
    <p:sldId id="277" r:id="rId22"/>
    <p:sldId id="278" r:id="rId23"/>
    <p:sldId id="279" r:id="rId24"/>
    <p:sldId id="280" r:id="rId25"/>
    <p:sldId id="281" r:id="rId26"/>
    <p:sldId id="282" r:id="rId27"/>
    <p:sldId id="283" r:id="rId28"/>
    <p:sldId id="284" r:id="rId29"/>
    <p:sldId id="287" r:id="rId30"/>
    <p:sldId id="292" r:id="rId31"/>
    <p:sldId id="293" r:id="rId32"/>
    <p:sldId id="294" r:id="rId33"/>
    <p:sldId id="296" r:id="rId34"/>
    <p:sldId id="295"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78" y="4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994BE0-0CEA-441A-A902-92332032D326}" type="datetimeFigureOut">
              <a:rPr lang="en-MY" smtClean="0"/>
              <a:t>22/7/2023</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AF7B41-8040-4636-896F-A1C107A1FC29}" type="slidenum">
              <a:rPr lang="en-MY" smtClean="0"/>
              <a:t>‹#›</a:t>
            </a:fld>
            <a:endParaRPr lang="en-MY"/>
          </a:p>
        </p:txBody>
      </p:sp>
    </p:spTree>
    <p:extLst>
      <p:ext uri="{BB962C8B-B14F-4D97-AF65-F5344CB8AC3E}">
        <p14:creationId xmlns:p14="http://schemas.microsoft.com/office/powerpoint/2010/main" val="373742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rtl="0" eaLnBrk="1" hangingPunct="1"/>
            <a:fld id="{2539E0E9-5A3A-42DF-A72C-B10F587DF12C}" type="slidenum">
              <a:rPr lang="ar-SA" sz="1200">
                <a:solidFill>
                  <a:schemeClr val="tx1"/>
                </a:solidFill>
              </a:rPr>
              <a:pPr algn="r" rtl="0" eaLnBrk="1" hangingPunct="1"/>
              <a:t>2</a:t>
            </a:fld>
            <a:endParaRPr lang="en-US" sz="1200" dirty="0">
              <a:solidFill>
                <a:schemeClr val="tx1"/>
              </a:solidFill>
            </a:endParaRPr>
          </a:p>
        </p:txBody>
      </p:sp>
      <p:sp>
        <p:nvSpPr>
          <p:cNvPr id="370691" name="Rectangle 2"/>
          <p:cNvSpPr>
            <a:spLocks noGrp="1" noRot="1" noChangeAspect="1" noChangeArrowheads="1" noTextEdit="1"/>
          </p:cNvSpPr>
          <p:nvPr>
            <p:ph type="sldImg"/>
          </p:nvPr>
        </p:nvSpPr>
        <p:spPr>
          <a:ln/>
        </p:spPr>
      </p:sp>
      <p:sp>
        <p:nvSpPr>
          <p:cNvPr id="3706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Grp="1" noRot="1" noChangeAspect="1" noChangeArrowheads="1" noTextEdit="1"/>
          </p:cNvSpPr>
          <p:nvPr>
            <p:ph type="sldImg"/>
          </p:nvPr>
        </p:nvSpPr>
        <p:spPr>
          <a:ln/>
        </p:spPr>
      </p:sp>
      <p:sp>
        <p:nvSpPr>
          <p:cNvPr id="4792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cs typeface="Arial" pitchFamily="34" charset="0"/>
            </a:endParaRPr>
          </a:p>
        </p:txBody>
      </p:sp>
    </p:spTree>
    <p:extLst>
      <p:ext uri="{BB962C8B-B14F-4D97-AF65-F5344CB8AC3E}">
        <p14:creationId xmlns:p14="http://schemas.microsoft.com/office/powerpoint/2010/main" val="559786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702A04-042C-4CEA-B791-9D88CA913D89}" type="slidenum">
              <a:rPr lang="ar-JO"/>
              <a:pPr/>
              <a:t>8</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fld id="{9A12F160-975E-4968-8F11-0A512AB09C85}" type="slidenum">
              <a:rPr lang="ar-JO"/>
              <a:pPr/>
              <a:t>8</a:t>
            </a:fld>
            <a:fld id="{EBB66ADB-2E55-4F92-ACE9-F7B364E187D1}" type="slidenum">
              <a:rPr lang="ar-JO"/>
              <a:pPr/>
              <a:t>8</a:t>
            </a:fld>
            <a:fld id="{26D032A3-884B-4F4A-8765-19D3B7223F37}" type="slidenum">
              <a:rPr lang="ar-JO"/>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MY"/>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MY"/>
          </a:p>
        </p:txBody>
      </p:sp>
      <p:sp>
        <p:nvSpPr>
          <p:cNvPr id="4" name="Date Placeholder 3"/>
          <p:cNvSpPr>
            <a:spLocks noGrp="1"/>
          </p:cNvSpPr>
          <p:nvPr>
            <p:ph type="dt" sz="half" idx="10"/>
          </p:nvPr>
        </p:nvSpPr>
        <p:spPr/>
        <p:txBody>
          <a:bodyPr/>
          <a:lstStyle/>
          <a:p>
            <a:fld id="{42DAC010-E0EE-4CCC-B1FE-9FC71F5E9246}" type="datetimeFigureOut">
              <a:rPr lang="en-MY" smtClean="0"/>
              <a:t>22/7/2023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1582182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42DAC010-E0EE-4CCC-B1FE-9FC71F5E9246}" type="datetimeFigureOut">
              <a:rPr lang="en-MY" smtClean="0"/>
              <a:t>22/7/2023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840392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MY"/>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42DAC010-E0EE-4CCC-B1FE-9FC71F5E9246}" type="datetimeFigureOut">
              <a:rPr lang="en-MY" smtClean="0"/>
              <a:t>22/7/2023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3394924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42DAC010-E0EE-4CCC-B1FE-9FC71F5E9246}" type="datetimeFigureOut">
              <a:rPr lang="en-MY" smtClean="0"/>
              <a:t>22/7/2023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3430743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MY"/>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DAC010-E0EE-4CCC-B1FE-9FC71F5E9246}" type="datetimeFigureOut">
              <a:rPr lang="en-MY" smtClean="0"/>
              <a:t>22/7/2023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1715890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Date Placeholder 4"/>
          <p:cNvSpPr>
            <a:spLocks noGrp="1"/>
          </p:cNvSpPr>
          <p:nvPr>
            <p:ph type="dt" sz="half" idx="10"/>
          </p:nvPr>
        </p:nvSpPr>
        <p:spPr/>
        <p:txBody>
          <a:bodyPr/>
          <a:lstStyle/>
          <a:p>
            <a:fld id="{42DAC010-E0EE-4CCC-B1FE-9FC71F5E9246}" type="datetimeFigureOut">
              <a:rPr lang="en-MY" smtClean="0"/>
              <a:t>22/7/2023</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2978599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MY"/>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7" name="Date Placeholder 6"/>
          <p:cNvSpPr>
            <a:spLocks noGrp="1"/>
          </p:cNvSpPr>
          <p:nvPr>
            <p:ph type="dt" sz="half" idx="10"/>
          </p:nvPr>
        </p:nvSpPr>
        <p:spPr/>
        <p:txBody>
          <a:bodyPr/>
          <a:lstStyle/>
          <a:p>
            <a:fld id="{42DAC010-E0EE-4CCC-B1FE-9FC71F5E9246}" type="datetimeFigureOut">
              <a:rPr lang="en-MY" smtClean="0"/>
              <a:t>22/7/2023</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502213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Date Placeholder 2"/>
          <p:cNvSpPr>
            <a:spLocks noGrp="1"/>
          </p:cNvSpPr>
          <p:nvPr>
            <p:ph type="dt" sz="half" idx="10"/>
          </p:nvPr>
        </p:nvSpPr>
        <p:spPr/>
        <p:txBody>
          <a:bodyPr/>
          <a:lstStyle/>
          <a:p>
            <a:fld id="{42DAC010-E0EE-4CCC-B1FE-9FC71F5E9246}" type="datetimeFigureOut">
              <a:rPr lang="en-MY" smtClean="0"/>
              <a:t>22/7/2023</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736840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DAC010-E0EE-4CCC-B1FE-9FC71F5E9246}" type="datetimeFigureOut">
              <a:rPr lang="en-MY" smtClean="0"/>
              <a:t>22/7/2023</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2038709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MY"/>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DAC010-E0EE-4CCC-B1FE-9FC71F5E9246}" type="datetimeFigureOut">
              <a:rPr lang="en-MY" smtClean="0"/>
              <a:t>22/7/2023</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3731939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MY"/>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DAC010-E0EE-4CCC-B1FE-9FC71F5E9246}" type="datetimeFigureOut">
              <a:rPr lang="en-MY" smtClean="0"/>
              <a:t>22/7/2023</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CD3C654D-31E4-4F4B-AA0B-449601728EF2}" type="slidenum">
              <a:rPr lang="en-MY" smtClean="0"/>
              <a:t>‹#›</a:t>
            </a:fld>
            <a:endParaRPr lang="en-MY"/>
          </a:p>
        </p:txBody>
      </p:sp>
    </p:spTree>
    <p:extLst>
      <p:ext uri="{BB962C8B-B14F-4D97-AF65-F5344CB8AC3E}">
        <p14:creationId xmlns:p14="http://schemas.microsoft.com/office/powerpoint/2010/main" val="3213682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MY"/>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DAC010-E0EE-4CCC-B1FE-9FC71F5E9246}" type="datetimeFigureOut">
              <a:rPr lang="en-MY" smtClean="0"/>
              <a:t>22/7/2023</a:t>
            </a:fld>
            <a:endParaRPr lang="en-MY"/>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C654D-31E4-4F4B-AA0B-449601728EF2}" type="slidenum">
              <a:rPr lang="en-MY" smtClean="0"/>
              <a:t>‹#›</a:t>
            </a:fld>
            <a:endParaRPr lang="en-MY"/>
          </a:p>
        </p:txBody>
      </p:sp>
    </p:spTree>
    <p:extLst>
      <p:ext uri="{BB962C8B-B14F-4D97-AF65-F5344CB8AC3E}">
        <p14:creationId xmlns:p14="http://schemas.microsoft.com/office/powerpoint/2010/main" val="2569413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www.openepi.com/SampleSize/SSCohort.htm"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77C78CD3-164B-427B-9865-4C31B6D67346}" type="datetime1">
              <a:rPr lang="en-US" sz="1400" smtClean="0">
                <a:solidFill>
                  <a:srgbClr val="000000"/>
                </a:solidFill>
              </a:rPr>
              <a:pPr eaLnBrk="1" hangingPunct="1"/>
              <a:t>7/22/2023</a:t>
            </a:fld>
            <a:endParaRPr lang="en-US" sz="1400" dirty="0" smtClean="0">
              <a:solidFill>
                <a:srgbClr val="000000"/>
              </a:solidFill>
            </a:endParaRPr>
          </a:p>
        </p:txBody>
      </p:sp>
      <p:sp>
        <p:nvSpPr>
          <p:cNvPr id="194563" name="Text Box 2"/>
          <p:cNvSpPr txBox="1">
            <a:spLocks noChangeArrowheads="1"/>
          </p:cNvSpPr>
          <p:nvPr/>
        </p:nvSpPr>
        <p:spPr bwMode="auto">
          <a:xfrm>
            <a:off x="1143000" y="685800"/>
            <a:ext cx="7162800" cy="210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en-US" sz="2400" dirty="0">
              <a:solidFill>
                <a:srgbClr val="000000"/>
              </a:solidFill>
              <a:latin typeface="Times New Roman" pitchFamily="18" charset="0"/>
            </a:endParaRPr>
          </a:p>
        </p:txBody>
      </p:sp>
      <p:sp>
        <p:nvSpPr>
          <p:cNvPr id="194564" name="WordArt 3"/>
          <p:cNvSpPr>
            <a:spLocks noChangeArrowheads="1" noChangeShapeType="1" noTextEdit="1"/>
          </p:cNvSpPr>
          <p:nvPr/>
        </p:nvSpPr>
        <p:spPr bwMode="auto">
          <a:xfrm>
            <a:off x="914400" y="381000"/>
            <a:ext cx="7924800" cy="2743200"/>
          </a:xfrm>
          <a:prstGeom prst="rect">
            <a:avLst/>
          </a:prstGeom>
        </p:spPr>
        <p:txBody>
          <a:bodyPr wrap="none" fromWordArt="1">
            <a:prstTxWarp prst="textPlain">
              <a:avLst>
                <a:gd name="adj" fmla="val 50000"/>
              </a:avLst>
            </a:prstTxWarp>
          </a:bodyPr>
          <a:lstStyle/>
          <a:p>
            <a:pPr algn="ctr"/>
            <a:r>
              <a:rPr lang="ar-AE" sz="3600" b="1"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a:cs typeface="Arial"/>
              </a:rPr>
              <a:t>بسم الله الرحمن الرحيم</a:t>
            </a:r>
            <a:endParaRPr lang="en-MY" sz="3600" b="1"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a:cs typeface="Arial"/>
            </a:endParaRPr>
          </a:p>
        </p:txBody>
      </p:sp>
      <p:sp>
        <p:nvSpPr>
          <p:cNvPr id="194565" name="Rectangle 4"/>
          <p:cNvSpPr>
            <a:spLocks noChangeArrowheads="1"/>
          </p:cNvSpPr>
          <p:nvPr/>
        </p:nvSpPr>
        <p:spPr bwMode="auto">
          <a:xfrm>
            <a:off x="838200" y="5641975"/>
            <a:ext cx="55197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nl-NL" sz="3600" b="1" i="1">
                <a:solidFill>
                  <a:srgbClr val="FFFFFF"/>
                </a:solidFill>
              </a:rPr>
              <a:t>DR. Waqar Al – Kubaisy</a:t>
            </a:r>
            <a:r>
              <a:rPr lang="nl-NL" sz="3600">
                <a:solidFill>
                  <a:srgbClr val="E8E818"/>
                </a:solidFill>
              </a:rPr>
              <a:t> </a:t>
            </a:r>
          </a:p>
          <a:p>
            <a:endParaRPr lang="nl-NL" sz="1800">
              <a:solidFill>
                <a:srgbClr val="E8E818"/>
              </a:solidFill>
            </a:endParaRPr>
          </a:p>
        </p:txBody>
      </p:sp>
      <p:pic>
        <p:nvPicPr>
          <p:cNvPr id="194566" name="Picture 5" descr="http://i47.servimg.com/u/f47/11/37/34/39/110.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2895600"/>
            <a:ext cx="35814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67"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3CDD4B29-7C22-44B9-8459-2FF55867C3E2}" type="slidenum">
              <a:rPr lang="ar-SA" sz="1400" smtClean="0">
                <a:solidFill>
                  <a:srgbClr val="000000"/>
                </a:solidFill>
              </a:rPr>
              <a:pPr eaLnBrk="1" hangingPunct="1"/>
              <a:t>1</a:t>
            </a:fld>
            <a:endParaRPr lang="en-US" sz="1400" dirty="0" smtClean="0">
              <a:solidFill>
                <a:srgbClr val="000000"/>
              </a:solidFill>
            </a:endParaRPr>
          </a:p>
        </p:txBody>
      </p:sp>
    </p:spTree>
    <p:extLst>
      <p:ext uri="{BB962C8B-B14F-4D97-AF65-F5344CB8AC3E}">
        <p14:creationId xmlns:p14="http://schemas.microsoft.com/office/powerpoint/2010/main" val="26877803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784976" cy="2246769"/>
          </a:xfrm>
          <a:prstGeom prst="rect">
            <a:avLst/>
          </a:prstGeom>
        </p:spPr>
        <p:txBody>
          <a:bodyPr wrap="square">
            <a:spAutoFit/>
          </a:bodyPr>
          <a:lstStyle/>
          <a:p>
            <a:pPr marL="457200" lvl="0" indent="-457200">
              <a:buFont typeface="Wingdings" pitchFamily="2" charset="2"/>
              <a:buChar char="q"/>
            </a:pPr>
            <a:r>
              <a:rPr lang="en-US" sz="2800" b="1" dirty="0">
                <a:solidFill>
                  <a:schemeClr val="tx2"/>
                </a:solidFill>
              </a:rPr>
              <a:t>Population also </a:t>
            </a:r>
            <a:r>
              <a:rPr lang="en-US" sz="2800" dirty="0">
                <a:solidFill>
                  <a:prstClr val="black"/>
                </a:solidFill>
              </a:rPr>
              <a:t>described </a:t>
            </a:r>
            <a:r>
              <a:rPr lang="en-US" sz="2800" b="1" dirty="0">
                <a:solidFill>
                  <a:srgbClr val="FF0000"/>
                </a:solidFill>
              </a:rPr>
              <a:t>as a </a:t>
            </a:r>
            <a:r>
              <a:rPr lang="en-US" sz="2800" b="1" u="sng" dirty="0">
                <a:solidFill>
                  <a:srgbClr val="FF0000"/>
                </a:solidFill>
              </a:rPr>
              <a:t>set of data</a:t>
            </a:r>
            <a:r>
              <a:rPr lang="en-US" sz="2800" b="1" dirty="0">
                <a:solidFill>
                  <a:srgbClr val="FF0000"/>
                </a:solidFill>
              </a:rPr>
              <a:t> </a:t>
            </a:r>
            <a:r>
              <a:rPr lang="en-US" sz="2800" dirty="0">
                <a:solidFill>
                  <a:prstClr val="black"/>
                </a:solidFill>
              </a:rPr>
              <a:t>consist </a:t>
            </a:r>
            <a:endParaRPr lang="en-US" sz="2800" dirty="0" smtClean="0">
              <a:solidFill>
                <a:prstClr val="black"/>
              </a:solidFill>
            </a:endParaRPr>
          </a:p>
          <a:p>
            <a:pPr lvl="0"/>
            <a:r>
              <a:rPr lang="en-US" sz="2800" dirty="0">
                <a:solidFill>
                  <a:prstClr val="black"/>
                </a:solidFill>
              </a:rPr>
              <a:t> </a:t>
            </a:r>
            <a:r>
              <a:rPr lang="en-US" sz="2800" dirty="0" smtClean="0">
                <a:solidFill>
                  <a:prstClr val="black"/>
                </a:solidFill>
              </a:rPr>
              <a:t>of </a:t>
            </a:r>
            <a:r>
              <a:rPr lang="en-US" sz="2800" dirty="0">
                <a:solidFill>
                  <a:prstClr val="black"/>
                </a:solidFill>
              </a:rPr>
              <a:t>all </a:t>
            </a:r>
            <a:r>
              <a:rPr lang="en-US" sz="2800" b="1" dirty="0">
                <a:solidFill>
                  <a:prstClr val="black"/>
                </a:solidFill>
              </a:rPr>
              <a:t>hypothetically possible observation of a given phenomenon </a:t>
            </a:r>
            <a:r>
              <a:rPr lang="en-US" sz="2800" dirty="0">
                <a:solidFill>
                  <a:prstClr val="black"/>
                </a:solidFill>
              </a:rPr>
              <a:t>. </a:t>
            </a:r>
          </a:p>
          <a:p>
            <a:pPr marL="457200" lvl="0" indent="-457200">
              <a:buFont typeface="Wingdings" pitchFamily="2" charset="2"/>
              <a:buChar char="q"/>
            </a:pPr>
            <a:r>
              <a:rPr lang="en-US" sz="2800" b="1" dirty="0">
                <a:solidFill>
                  <a:schemeClr val="tx2"/>
                </a:solidFill>
              </a:rPr>
              <a:t>Therefore population </a:t>
            </a:r>
            <a:r>
              <a:rPr lang="en-US" sz="2800" dirty="0">
                <a:solidFill>
                  <a:prstClr val="black"/>
                </a:solidFill>
              </a:rPr>
              <a:t>is</a:t>
            </a:r>
            <a:r>
              <a:rPr lang="en-US" sz="2800" b="1" dirty="0">
                <a:solidFill>
                  <a:srgbClr val="FF0000"/>
                </a:solidFill>
              </a:rPr>
              <a:t>; a full set of individuals </a:t>
            </a:r>
            <a:r>
              <a:rPr lang="en-US" sz="2800" b="1" dirty="0">
                <a:solidFill>
                  <a:schemeClr val="tx2">
                    <a:lumMod val="75000"/>
                  </a:schemeClr>
                </a:solidFill>
              </a:rPr>
              <a:t>to </a:t>
            </a:r>
            <a:r>
              <a:rPr lang="en-US" sz="2800" b="1" dirty="0">
                <a:solidFill>
                  <a:srgbClr val="FF0000"/>
                </a:solidFill>
              </a:rPr>
              <a:t>whom </a:t>
            </a:r>
            <a:r>
              <a:rPr lang="en-US" sz="2800" b="1" dirty="0">
                <a:solidFill>
                  <a:schemeClr val="tx2">
                    <a:lumMod val="75000"/>
                  </a:schemeClr>
                </a:solidFill>
              </a:rPr>
              <a:t>we limit any discussion or inference . </a:t>
            </a:r>
          </a:p>
        </p:txBody>
      </p:sp>
      <p:sp>
        <p:nvSpPr>
          <p:cNvPr id="3" name="Date Placeholder 2"/>
          <p:cNvSpPr>
            <a:spLocks noGrp="1"/>
          </p:cNvSpPr>
          <p:nvPr>
            <p:ph type="dt" sz="half" idx="10"/>
          </p:nvPr>
        </p:nvSpPr>
        <p:spPr/>
        <p:txBody>
          <a:bodyPr/>
          <a:lstStyle/>
          <a:p>
            <a:fld id="{60AE0E72-B918-4AE8-81B9-7294B25605D4}" type="datetime1">
              <a:rPr lang="en-MY" smtClean="0"/>
              <a:t>22/7/2023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10</a:t>
            </a:fld>
            <a:endParaRPr lang="en-MY"/>
          </a:p>
        </p:txBody>
      </p:sp>
      <p:sp>
        <p:nvSpPr>
          <p:cNvPr id="5" name="Rectangle 4"/>
          <p:cNvSpPr/>
          <p:nvPr/>
        </p:nvSpPr>
        <p:spPr>
          <a:xfrm>
            <a:off x="206994" y="3068960"/>
            <a:ext cx="8784976" cy="3108543"/>
          </a:xfrm>
          <a:prstGeom prst="rect">
            <a:avLst/>
          </a:prstGeom>
        </p:spPr>
        <p:txBody>
          <a:bodyPr wrap="square">
            <a:spAutoFit/>
          </a:bodyPr>
          <a:lstStyle/>
          <a:p>
            <a:pPr marL="457200" indent="-457200">
              <a:buFont typeface="Wingdings" panose="05000000000000000000" pitchFamily="2" charset="2"/>
              <a:buChar char="q"/>
            </a:pPr>
            <a:r>
              <a:rPr lang="en-MY" sz="2800" b="1" u="sng" dirty="0">
                <a:solidFill>
                  <a:srgbClr val="C00000"/>
                </a:solidFill>
              </a:rPr>
              <a:t>When might </a:t>
            </a:r>
            <a:r>
              <a:rPr lang="en-MY" sz="2800" b="1" dirty="0">
                <a:solidFill>
                  <a:srgbClr val="C00000"/>
                </a:solidFill>
              </a:rPr>
              <a:t>you sample the </a:t>
            </a:r>
            <a:r>
              <a:rPr lang="en-MY" sz="2800" b="1" u="sng" dirty="0">
                <a:solidFill>
                  <a:srgbClr val="C00000"/>
                </a:solidFill>
              </a:rPr>
              <a:t>entire population</a:t>
            </a:r>
            <a:r>
              <a:rPr lang="en-MY" sz="2800" dirty="0" smtClean="0">
                <a:solidFill>
                  <a:srgbClr val="C00000"/>
                </a:solidFill>
              </a:rPr>
              <a:t>?</a:t>
            </a:r>
            <a:endParaRPr lang="en-MY" sz="2800" dirty="0"/>
          </a:p>
          <a:p>
            <a:pPr marL="457200" indent="-457200" algn="ctr">
              <a:lnSpc>
                <a:spcPct val="150000"/>
              </a:lnSpc>
              <a:buFont typeface="Wingdings" panose="05000000000000000000" pitchFamily="2" charset="2"/>
              <a:buChar char="v"/>
            </a:pPr>
            <a:r>
              <a:rPr lang="en-MY" sz="2800" dirty="0"/>
              <a:t>•When your population is </a:t>
            </a:r>
            <a:r>
              <a:rPr lang="en-MY" sz="2800" b="1" dirty="0">
                <a:solidFill>
                  <a:srgbClr val="FF0000"/>
                </a:solidFill>
              </a:rPr>
              <a:t>very small</a:t>
            </a:r>
          </a:p>
          <a:p>
            <a:pPr marL="457200" indent="-457200" algn="ctr">
              <a:lnSpc>
                <a:spcPct val="150000"/>
              </a:lnSpc>
              <a:buFont typeface="Wingdings" panose="05000000000000000000" pitchFamily="2" charset="2"/>
              <a:buChar char="v"/>
            </a:pPr>
            <a:r>
              <a:rPr lang="en-MY" sz="2800" dirty="0"/>
              <a:t>•When you have </a:t>
            </a:r>
            <a:r>
              <a:rPr lang="en-MY" sz="2800" dirty="0">
                <a:solidFill>
                  <a:srgbClr val="FF0000"/>
                </a:solidFill>
              </a:rPr>
              <a:t>extensive</a:t>
            </a:r>
            <a:r>
              <a:rPr lang="en-MY" sz="2800" dirty="0"/>
              <a:t>( large) </a:t>
            </a:r>
            <a:r>
              <a:rPr lang="en-MY" sz="2800" dirty="0">
                <a:solidFill>
                  <a:srgbClr val="FF0000"/>
                </a:solidFill>
              </a:rPr>
              <a:t>resources</a:t>
            </a:r>
          </a:p>
          <a:p>
            <a:pPr marL="457200" indent="-457200" algn="ctr">
              <a:lnSpc>
                <a:spcPct val="150000"/>
              </a:lnSpc>
              <a:buFont typeface="Wingdings" panose="05000000000000000000" pitchFamily="2" charset="2"/>
              <a:buChar char="v"/>
            </a:pPr>
            <a:r>
              <a:rPr lang="en-MY" sz="2800" dirty="0"/>
              <a:t>•When you </a:t>
            </a:r>
            <a:r>
              <a:rPr lang="en-MY" sz="2800" dirty="0">
                <a:solidFill>
                  <a:srgbClr val="FF0000"/>
                </a:solidFill>
              </a:rPr>
              <a:t>don’t</a:t>
            </a:r>
            <a:r>
              <a:rPr lang="en-MY" sz="2800" dirty="0"/>
              <a:t> expect a very high </a:t>
            </a:r>
            <a:r>
              <a:rPr lang="en-MY" sz="2800" dirty="0">
                <a:solidFill>
                  <a:srgbClr val="FF0000"/>
                </a:solidFill>
              </a:rPr>
              <a:t>response</a:t>
            </a:r>
          </a:p>
          <a:p>
            <a:pPr marL="457200" indent="-457200" algn="ctr">
              <a:lnSpc>
                <a:spcPct val="150000"/>
              </a:lnSpc>
              <a:buFont typeface="Wingdings" panose="05000000000000000000" pitchFamily="2" charset="2"/>
              <a:buChar char="v"/>
            </a:pPr>
            <a:r>
              <a:rPr lang="en-MY" sz="2800" dirty="0"/>
              <a:t>•Data gathered from entire population : </a:t>
            </a:r>
            <a:r>
              <a:rPr lang="en-MY" sz="2800" dirty="0">
                <a:solidFill>
                  <a:srgbClr val="FF0000"/>
                </a:solidFill>
              </a:rPr>
              <a:t>Census</a:t>
            </a:r>
          </a:p>
        </p:txBody>
      </p:sp>
    </p:spTree>
    <p:extLst>
      <p:ext uri="{BB962C8B-B14F-4D97-AF65-F5344CB8AC3E}">
        <p14:creationId xmlns:p14="http://schemas.microsoft.com/office/powerpoint/2010/main" val="2542243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3824" y="620688"/>
            <a:ext cx="8640960" cy="3539430"/>
          </a:xfrm>
          <a:prstGeom prst="rect">
            <a:avLst/>
          </a:prstGeom>
        </p:spPr>
        <p:txBody>
          <a:bodyPr wrap="square">
            <a:spAutoFit/>
          </a:bodyPr>
          <a:lstStyle/>
          <a:p>
            <a:pPr lvl="0">
              <a:tabLst>
                <a:tab pos="457200" algn="l"/>
              </a:tabLst>
            </a:pPr>
            <a:r>
              <a:rPr lang="en-US" sz="2800" b="1" i="1" dirty="0" smtClean="0">
                <a:solidFill>
                  <a:srgbClr val="FF0000"/>
                </a:solidFill>
              </a:rPr>
              <a:t>The </a:t>
            </a:r>
            <a:r>
              <a:rPr lang="en-US" sz="2800" b="1" i="1" dirty="0">
                <a:solidFill>
                  <a:srgbClr val="FF0000"/>
                </a:solidFill>
              </a:rPr>
              <a:t>first questions that the worker must ask himself are </a:t>
            </a:r>
            <a:r>
              <a:rPr lang="en-US" sz="2800" b="1" i="1" dirty="0">
                <a:solidFill>
                  <a:prstClr val="black"/>
                </a:solidFill>
              </a:rPr>
              <a:t>:</a:t>
            </a:r>
            <a:endParaRPr lang="en-US" sz="2800" b="1" dirty="0">
              <a:solidFill>
                <a:prstClr val="black"/>
              </a:solidFill>
            </a:endParaRPr>
          </a:p>
          <a:p>
            <a:pPr marL="457200" lvl="0" indent="-457200">
              <a:buFont typeface="Wingdings" pitchFamily="2" charset="2"/>
              <a:buChar char="Ø"/>
              <a:tabLst>
                <a:tab pos="457200" algn="l"/>
              </a:tabLst>
            </a:pPr>
            <a:r>
              <a:rPr lang="en-US" sz="2800" b="1" dirty="0">
                <a:solidFill>
                  <a:srgbClr val="0070C0"/>
                </a:solidFill>
              </a:rPr>
              <a:t>What data do I need </a:t>
            </a:r>
            <a:r>
              <a:rPr lang="en-US" sz="2800" b="1" dirty="0" smtClean="0">
                <a:solidFill>
                  <a:srgbClr val="0070C0"/>
                </a:solidFill>
              </a:rPr>
              <a:t>??</a:t>
            </a:r>
          </a:p>
          <a:p>
            <a:pPr lvl="0">
              <a:tabLst>
                <a:tab pos="457200" algn="l"/>
              </a:tabLst>
            </a:pPr>
            <a:endParaRPr lang="en-US" sz="2800" b="1" dirty="0">
              <a:solidFill>
                <a:srgbClr val="0070C0"/>
              </a:solidFill>
            </a:endParaRPr>
          </a:p>
          <a:p>
            <a:pPr marL="457200" lvl="0" indent="-457200">
              <a:buFont typeface="Wingdings" pitchFamily="2" charset="2"/>
              <a:buChar char="Ø"/>
              <a:tabLst>
                <a:tab pos="457200" algn="l"/>
              </a:tabLst>
            </a:pPr>
            <a:r>
              <a:rPr lang="en-US" sz="2800" b="1" dirty="0">
                <a:solidFill>
                  <a:srgbClr val="0070C0"/>
                </a:solidFill>
              </a:rPr>
              <a:t>Can I investigate the problem by mean of sample </a:t>
            </a:r>
            <a:r>
              <a:rPr lang="en-US" sz="2800" b="1" dirty="0">
                <a:solidFill>
                  <a:prstClr val="black"/>
                </a:solidFill>
              </a:rPr>
              <a:t>?</a:t>
            </a:r>
          </a:p>
          <a:p>
            <a:pPr marL="457200" lvl="0" indent="-457200">
              <a:buFont typeface="Wingdings" pitchFamily="2" charset="2"/>
              <a:buChar char="Ø"/>
              <a:tabLst>
                <a:tab pos="457200" algn="l"/>
              </a:tabLst>
            </a:pPr>
            <a:endParaRPr lang="en-US" sz="2800" b="1" dirty="0">
              <a:solidFill>
                <a:prstClr val="black"/>
              </a:solidFill>
            </a:endParaRPr>
          </a:p>
          <a:p>
            <a:pPr marL="457200" lvl="0" indent="-457200">
              <a:buFont typeface="Wingdings" pitchFamily="2" charset="2"/>
              <a:buChar char="Ø"/>
              <a:tabLst>
                <a:tab pos="457200" algn="l"/>
              </a:tabLst>
            </a:pPr>
            <a:r>
              <a:rPr lang="en-US" sz="2800" b="1" dirty="0">
                <a:solidFill>
                  <a:srgbClr val="0070C0"/>
                </a:solidFill>
              </a:rPr>
              <a:t>If so what is the </a:t>
            </a:r>
            <a:r>
              <a:rPr lang="en-US" sz="2800" b="1" dirty="0">
                <a:solidFill>
                  <a:srgbClr val="FF0000"/>
                </a:solidFill>
              </a:rPr>
              <a:t>sample size </a:t>
            </a:r>
            <a:r>
              <a:rPr lang="en-US" sz="2800" b="1" dirty="0">
                <a:solidFill>
                  <a:srgbClr val="0070C0"/>
                </a:solidFill>
              </a:rPr>
              <a:t>should be representative</a:t>
            </a:r>
          </a:p>
          <a:p>
            <a:pPr marL="457200" lvl="0" indent="-457200">
              <a:buFont typeface="Wingdings" pitchFamily="2" charset="2"/>
              <a:buChar char="Ø"/>
              <a:tabLst>
                <a:tab pos="457200" algn="l"/>
              </a:tabLst>
            </a:pPr>
            <a:endParaRPr lang="en-US" sz="2800" b="1" dirty="0">
              <a:solidFill>
                <a:srgbClr val="0070C0"/>
              </a:solidFill>
            </a:endParaRPr>
          </a:p>
          <a:p>
            <a:pPr marL="457200" lvl="0" indent="-457200">
              <a:buFont typeface="Wingdings" pitchFamily="2" charset="2"/>
              <a:buChar char="Ø"/>
              <a:tabLst>
                <a:tab pos="457200" algn="l"/>
              </a:tabLst>
            </a:pPr>
            <a:r>
              <a:rPr lang="en-US" sz="2800" b="1" dirty="0">
                <a:solidFill>
                  <a:srgbClr val="0070C0"/>
                </a:solidFill>
              </a:rPr>
              <a:t>How could we chose the sample </a:t>
            </a:r>
            <a:r>
              <a:rPr lang="en-US" sz="2800" b="1" dirty="0" smtClean="0">
                <a:solidFill>
                  <a:prstClr val="black"/>
                </a:solidFill>
              </a:rPr>
              <a:t>?</a:t>
            </a:r>
          </a:p>
        </p:txBody>
      </p:sp>
      <p:sp>
        <p:nvSpPr>
          <p:cNvPr id="3" name="Date Placeholder 2"/>
          <p:cNvSpPr>
            <a:spLocks noGrp="1"/>
          </p:cNvSpPr>
          <p:nvPr>
            <p:ph type="dt" sz="half" idx="10"/>
          </p:nvPr>
        </p:nvSpPr>
        <p:spPr/>
        <p:txBody>
          <a:bodyPr/>
          <a:lstStyle/>
          <a:p>
            <a:fld id="{97F5C7F5-437F-4900-811F-65C6285FB94A}" type="datetime1">
              <a:rPr lang="en-MY" smtClean="0"/>
              <a:t>22/7/2023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11</a:t>
            </a:fld>
            <a:endParaRPr lang="en-MY"/>
          </a:p>
        </p:txBody>
      </p:sp>
      <p:sp>
        <p:nvSpPr>
          <p:cNvPr id="5" name="Rectangle 4"/>
          <p:cNvSpPr/>
          <p:nvPr/>
        </p:nvSpPr>
        <p:spPr>
          <a:xfrm>
            <a:off x="1115616" y="251356"/>
            <a:ext cx="2160240" cy="369332"/>
          </a:xfrm>
          <a:prstGeom prst="rect">
            <a:avLst/>
          </a:prstGeom>
        </p:spPr>
        <p:txBody>
          <a:bodyPr wrap="square">
            <a:spAutoFit/>
          </a:bodyPr>
          <a:lstStyle/>
          <a:p>
            <a:r>
              <a:rPr lang="en-MY" b="1" dirty="0" smtClean="0">
                <a:solidFill>
                  <a:srgbClr val="FF0000"/>
                </a:solidFill>
              </a:rPr>
              <a:t>  </a:t>
            </a:r>
            <a:r>
              <a:rPr lang="en-MY" b="1" dirty="0" smtClean="0"/>
              <a:t>Cont. …SAMPLES</a:t>
            </a:r>
          </a:p>
        </p:txBody>
      </p:sp>
      <p:sp>
        <p:nvSpPr>
          <p:cNvPr id="6" name="Right Arrow 5"/>
          <p:cNvSpPr/>
          <p:nvPr/>
        </p:nvSpPr>
        <p:spPr>
          <a:xfrm>
            <a:off x="7956376" y="602128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7" name="Rectangle 6"/>
          <p:cNvSpPr/>
          <p:nvPr/>
        </p:nvSpPr>
        <p:spPr>
          <a:xfrm>
            <a:off x="360660" y="4743521"/>
            <a:ext cx="8507288" cy="954107"/>
          </a:xfrm>
          <a:prstGeom prst="rect">
            <a:avLst/>
          </a:prstGeom>
        </p:spPr>
        <p:txBody>
          <a:bodyPr wrap="square">
            <a:spAutoFit/>
          </a:bodyPr>
          <a:lstStyle/>
          <a:p>
            <a:pPr marL="457200" indent="-457200">
              <a:buFont typeface="Wingdings" panose="05000000000000000000" pitchFamily="2" charset="2"/>
              <a:buChar char="q"/>
              <a:tabLst>
                <a:tab pos="457200" algn="l"/>
              </a:tabLst>
            </a:pPr>
            <a:r>
              <a:rPr lang="en-MY" sz="2800" dirty="0"/>
              <a:t>•</a:t>
            </a:r>
            <a:r>
              <a:rPr lang="en-MY" sz="2800" b="1" dirty="0"/>
              <a:t>Data gathered in experiments and observational studies come from samples</a:t>
            </a:r>
            <a:r>
              <a:rPr lang="en-MY" b="1" dirty="0"/>
              <a:t>.</a:t>
            </a:r>
          </a:p>
        </p:txBody>
      </p:sp>
    </p:spTree>
    <p:extLst>
      <p:ext uri="{BB962C8B-B14F-4D97-AF65-F5344CB8AC3E}">
        <p14:creationId xmlns:p14="http://schemas.microsoft.com/office/powerpoint/2010/main" val="3162194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44" y="116632"/>
            <a:ext cx="9145016" cy="6617196"/>
          </a:xfrm>
          <a:prstGeom prst="rect">
            <a:avLst/>
          </a:prstGeom>
        </p:spPr>
        <p:txBody>
          <a:bodyPr wrap="square">
            <a:spAutoFit/>
          </a:bodyPr>
          <a:lstStyle/>
          <a:p>
            <a:pPr algn="just"/>
            <a:r>
              <a:rPr lang="en-MY" sz="3200" b="1" dirty="0" smtClean="0">
                <a:solidFill>
                  <a:srgbClr val="CC3300"/>
                </a:solidFill>
              </a:rPr>
              <a:t>                     SAMPLES</a:t>
            </a:r>
          </a:p>
          <a:p>
            <a:pPr marL="457200" indent="-457200">
              <a:buFont typeface="Wingdings" pitchFamily="2" charset="2"/>
              <a:buChar char="v"/>
            </a:pPr>
            <a:r>
              <a:rPr lang="en-MY" sz="2800" dirty="0" smtClean="0"/>
              <a:t>•A sample is a </a:t>
            </a:r>
            <a:r>
              <a:rPr lang="en-MY" sz="2800" b="1" dirty="0" smtClean="0">
                <a:solidFill>
                  <a:srgbClr val="FF0000"/>
                </a:solidFill>
              </a:rPr>
              <a:t>subset </a:t>
            </a:r>
            <a:r>
              <a:rPr lang="en-MY" sz="2800" dirty="0" smtClean="0"/>
              <a:t>of population</a:t>
            </a:r>
          </a:p>
          <a:p>
            <a:pPr marL="457200" lvl="0" indent="-457200">
              <a:buFont typeface="Wingdings" pitchFamily="2" charset="2"/>
              <a:buChar char="§"/>
            </a:pPr>
            <a:r>
              <a:rPr lang="en-US" sz="2800" dirty="0">
                <a:solidFill>
                  <a:prstClr val="black"/>
                </a:solidFill>
              </a:rPr>
              <a:t>It is a subset of population, that had been chosen from </a:t>
            </a:r>
            <a:endParaRPr lang="en-US" sz="2800" dirty="0" smtClean="0">
              <a:solidFill>
                <a:prstClr val="black"/>
              </a:solidFill>
            </a:endParaRPr>
          </a:p>
          <a:p>
            <a:pPr lvl="0"/>
            <a:r>
              <a:rPr lang="en-US" sz="2800" dirty="0" smtClean="0">
                <a:solidFill>
                  <a:prstClr val="black"/>
                </a:solidFill>
              </a:rPr>
              <a:t>   population </a:t>
            </a:r>
            <a:r>
              <a:rPr lang="en-US" sz="2800" dirty="0">
                <a:solidFill>
                  <a:prstClr val="black"/>
                </a:solidFill>
              </a:rPr>
              <a:t>under study, in a way that it </a:t>
            </a:r>
            <a:r>
              <a:rPr lang="en-US" sz="2800" dirty="0">
                <a:solidFill>
                  <a:srgbClr val="FF0000"/>
                </a:solidFill>
              </a:rPr>
              <a:t>should</a:t>
            </a:r>
            <a:r>
              <a:rPr lang="en-US" sz="2800" dirty="0">
                <a:solidFill>
                  <a:prstClr val="black"/>
                </a:solidFill>
              </a:rPr>
              <a:t> be </a:t>
            </a:r>
            <a:endParaRPr lang="en-US" sz="2800" dirty="0" smtClean="0">
              <a:solidFill>
                <a:prstClr val="black"/>
              </a:solidFill>
            </a:endParaRPr>
          </a:p>
          <a:p>
            <a:pPr marL="457200" lvl="0" indent="-457200">
              <a:buFont typeface="Wingdings" pitchFamily="2" charset="2"/>
              <a:buChar char="§"/>
            </a:pPr>
            <a:r>
              <a:rPr lang="en-US" sz="2800" dirty="0" smtClean="0">
                <a:solidFill>
                  <a:srgbClr val="FF0000"/>
                </a:solidFill>
              </a:rPr>
              <a:t>representative</a:t>
            </a:r>
            <a:r>
              <a:rPr lang="en-US" sz="2800" dirty="0" smtClean="0">
                <a:solidFill>
                  <a:schemeClr val="tx2"/>
                </a:solidFill>
              </a:rPr>
              <a:t> </a:t>
            </a:r>
            <a:r>
              <a:rPr lang="en-US" sz="2800" dirty="0">
                <a:solidFill>
                  <a:prstClr val="black"/>
                </a:solidFill>
              </a:rPr>
              <a:t>to whole population.</a:t>
            </a:r>
          </a:p>
          <a:p>
            <a:endParaRPr lang="en-MY" sz="2800" dirty="0" smtClean="0"/>
          </a:p>
          <a:p>
            <a:pPr marL="342900" indent="-342900">
              <a:buFont typeface="Wingdings" pitchFamily="2" charset="2"/>
              <a:buChar char="v"/>
            </a:pPr>
            <a:r>
              <a:rPr lang="en-MY" sz="2800" dirty="0" smtClean="0"/>
              <a:t>•</a:t>
            </a:r>
            <a:r>
              <a:rPr lang="en-MY" sz="2800" dirty="0" smtClean="0">
                <a:solidFill>
                  <a:srgbClr val="FF0000"/>
                </a:solidFill>
              </a:rPr>
              <a:t>A sample is </a:t>
            </a:r>
            <a:r>
              <a:rPr lang="en-MY" sz="2800" dirty="0" smtClean="0"/>
              <a:t>“a</a:t>
            </a:r>
            <a:r>
              <a:rPr lang="en-MY" sz="2800" dirty="0" smtClean="0">
                <a:solidFill>
                  <a:schemeClr val="accent1">
                    <a:lumMod val="75000"/>
                  </a:schemeClr>
                </a:solidFill>
              </a:rPr>
              <a:t> smaller </a:t>
            </a:r>
            <a:r>
              <a:rPr lang="en-MY" sz="2800" dirty="0" smtClean="0"/>
              <a:t>(</a:t>
            </a:r>
            <a:r>
              <a:rPr lang="en-MY" sz="2800" dirty="0" smtClean="0">
                <a:solidFill>
                  <a:srgbClr val="0070C0"/>
                </a:solidFill>
              </a:rPr>
              <a:t>but hopefully representative</a:t>
            </a:r>
            <a:r>
              <a:rPr lang="en-MY" sz="2800" dirty="0" smtClean="0"/>
              <a:t>) </a:t>
            </a:r>
            <a:r>
              <a:rPr lang="en-MY" sz="2800" dirty="0" smtClean="0">
                <a:solidFill>
                  <a:schemeClr val="accent1">
                    <a:lumMod val="75000"/>
                  </a:schemeClr>
                </a:solidFill>
              </a:rPr>
              <a:t>collection </a:t>
            </a:r>
            <a:r>
              <a:rPr lang="en-MY" sz="2800" dirty="0" smtClean="0"/>
              <a:t>of units from a population, used </a:t>
            </a:r>
            <a:r>
              <a:rPr lang="en-MY" sz="2800" dirty="0" smtClean="0">
                <a:solidFill>
                  <a:schemeClr val="accent1">
                    <a:lumMod val="75000"/>
                  </a:schemeClr>
                </a:solidFill>
              </a:rPr>
              <a:t>to determine</a:t>
            </a:r>
          </a:p>
          <a:p>
            <a:pPr marL="342900" indent="-342900">
              <a:buFont typeface="Wingdings" pitchFamily="2" charset="2"/>
              <a:buChar char="v"/>
            </a:pPr>
            <a:r>
              <a:rPr lang="en-MY" sz="2800" dirty="0" smtClean="0">
                <a:solidFill>
                  <a:schemeClr val="accent1">
                    <a:lumMod val="75000"/>
                  </a:schemeClr>
                </a:solidFill>
              </a:rPr>
              <a:t> </a:t>
            </a:r>
            <a:r>
              <a:rPr lang="en-MY" sz="2800" dirty="0" smtClean="0">
                <a:solidFill>
                  <a:srgbClr val="FF0000"/>
                </a:solidFill>
              </a:rPr>
              <a:t>truths </a:t>
            </a:r>
            <a:r>
              <a:rPr lang="en-MY" sz="2800" dirty="0" smtClean="0"/>
              <a:t>about that population” </a:t>
            </a:r>
          </a:p>
          <a:p>
            <a:endParaRPr lang="en-MY" sz="2800" dirty="0" smtClean="0"/>
          </a:p>
          <a:p>
            <a:pPr marL="342900" lvl="0" indent="-342900">
              <a:buFont typeface="Wingdings" pitchFamily="2" charset="2"/>
              <a:buChar char="v"/>
            </a:pPr>
            <a:r>
              <a:rPr lang="en-US" sz="2800" dirty="0">
                <a:solidFill>
                  <a:prstClr val="black"/>
                </a:solidFill>
              </a:rPr>
              <a:t>Sample is of </a:t>
            </a:r>
            <a:r>
              <a:rPr lang="en-US" sz="2800" dirty="0">
                <a:solidFill>
                  <a:schemeClr val="tx2"/>
                </a:solidFill>
              </a:rPr>
              <a:t>interest not in its own right</a:t>
            </a:r>
            <a:r>
              <a:rPr lang="en-US" sz="2800" dirty="0">
                <a:solidFill>
                  <a:prstClr val="black"/>
                </a:solidFill>
              </a:rPr>
              <a:t>, but for </a:t>
            </a:r>
            <a:r>
              <a:rPr lang="en-US" sz="2800" dirty="0">
                <a:solidFill>
                  <a:srgbClr val="FF0000"/>
                </a:solidFill>
              </a:rPr>
              <a:t>what </a:t>
            </a:r>
            <a:r>
              <a:rPr lang="en-US" sz="2800" dirty="0">
                <a:solidFill>
                  <a:prstClr val="black"/>
                </a:solidFill>
              </a:rPr>
              <a:t>it </a:t>
            </a:r>
            <a:r>
              <a:rPr lang="en-US" sz="2800" dirty="0">
                <a:solidFill>
                  <a:srgbClr val="FF0000"/>
                </a:solidFill>
              </a:rPr>
              <a:t>tells</a:t>
            </a:r>
            <a:r>
              <a:rPr lang="en-US" sz="2800" dirty="0">
                <a:solidFill>
                  <a:schemeClr val="tx2"/>
                </a:solidFill>
              </a:rPr>
              <a:t> the investigator </a:t>
            </a:r>
            <a:r>
              <a:rPr lang="en-US" sz="2800" dirty="0">
                <a:solidFill>
                  <a:srgbClr val="FF0000"/>
                </a:solidFill>
              </a:rPr>
              <a:t>about the population </a:t>
            </a:r>
            <a:r>
              <a:rPr lang="en-US" sz="2800" dirty="0" smtClean="0">
                <a:solidFill>
                  <a:prstClr val="black"/>
                </a:solidFill>
              </a:rPr>
              <a:t>.</a:t>
            </a:r>
          </a:p>
          <a:p>
            <a:pPr marL="457200" lvl="0" indent="-457200">
              <a:buFont typeface="Wingdings" panose="05000000000000000000" pitchFamily="2" charset="2"/>
              <a:buChar char="v"/>
            </a:pPr>
            <a:r>
              <a:rPr lang="en-US" sz="2800" b="1" dirty="0" smtClean="0">
                <a:solidFill>
                  <a:srgbClr val="FF0000"/>
                </a:solidFill>
              </a:rPr>
              <a:t>Therefore </a:t>
            </a:r>
            <a:r>
              <a:rPr lang="en-US" sz="2800" b="1" dirty="0">
                <a:solidFill>
                  <a:srgbClr val="FF0000"/>
                </a:solidFill>
              </a:rPr>
              <a:t>care </a:t>
            </a:r>
            <a:r>
              <a:rPr lang="en-US" sz="2800" b="1" dirty="0">
                <a:solidFill>
                  <a:prstClr val="black"/>
                </a:solidFill>
              </a:rPr>
              <a:t>must be taken to ensure that the sample is </a:t>
            </a:r>
            <a:r>
              <a:rPr lang="en-US" sz="2800" b="1" dirty="0" smtClean="0">
                <a:solidFill>
                  <a:srgbClr val="FF0000"/>
                </a:solidFill>
              </a:rPr>
              <a:t>truly </a:t>
            </a:r>
            <a:r>
              <a:rPr lang="en-US" sz="2800" b="1" dirty="0">
                <a:solidFill>
                  <a:srgbClr val="FF0000"/>
                </a:solidFill>
              </a:rPr>
              <a:t>represents </a:t>
            </a:r>
            <a:r>
              <a:rPr lang="en-US" sz="2800" b="1" dirty="0">
                <a:solidFill>
                  <a:prstClr val="black"/>
                </a:solidFill>
              </a:rPr>
              <a:t>the </a:t>
            </a:r>
            <a:r>
              <a:rPr lang="en-US" sz="2800" b="1" dirty="0">
                <a:solidFill>
                  <a:schemeClr val="tx2"/>
                </a:solidFill>
              </a:rPr>
              <a:t>population</a:t>
            </a:r>
            <a:r>
              <a:rPr lang="en-US" sz="2800" b="1" dirty="0">
                <a:solidFill>
                  <a:prstClr val="black"/>
                </a:solidFill>
              </a:rPr>
              <a:t> about which information is required</a:t>
            </a:r>
            <a:endParaRPr lang="en-US" sz="2800" dirty="0">
              <a:solidFill>
                <a:prstClr val="black"/>
              </a:solidFill>
            </a:endParaRPr>
          </a:p>
        </p:txBody>
      </p:sp>
      <p:sp>
        <p:nvSpPr>
          <p:cNvPr id="4" name="Slide Number Placeholder 3"/>
          <p:cNvSpPr>
            <a:spLocks noGrp="1"/>
          </p:cNvSpPr>
          <p:nvPr>
            <p:ph type="sldNum" sz="quarter" idx="12"/>
          </p:nvPr>
        </p:nvSpPr>
        <p:spPr/>
        <p:txBody>
          <a:bodyPr/>
          <a:lstStyle/>
          <a:p>
            <a:fld id="{926C5204-FD55-41CB-9776-AC2F0D0C1978}" type="slidenum">
              <a:rPr lang="en-MY" smtClean="0"/>
              <a:t>12</a:t>
            </a:fld>
            <a:endParaRPr lang="en-MY"/>
          </a:p>
        </p:txBody>
      </p:sp>
      <p:sp>
        <p:nvSpPr>
          <p:cNvPr id="5" name="Right Arrow 4"/>
          <p:cNvSpPr/>
          <p:nvPr/>
        </p:nvSpPr>
        <p:spPr>
          <a:xfrm>
            <a:off x="6422993" y="6269357"/>
            <a:ext cx="249057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7" name="Rectangle 6"/>
          <p:cNvSpPr/>
          <p:nvPr/>
        </p:nvSpPr>
        <p:spPr>
          <a:xfrm>
            <a:off x="-598643" y="6721475"/>
            <a:ext cx="9252520" cy="523220"/>
          </a:xfrm>
          <a:prstGeom prst="rect">
            <a:avLst/>
          </a:prstGeom>
        </p:spPr>
        <p:txBody>
          <a:bodyPr wrap="square">
            <a:spAutoFit/>
          </a:bodyPr>
          <a:lstStyle/>
          <a:p>
            <a:pPr marL="457200" lvl="0" indent="-457200">
              <a:buFont typeface="Wingdings" pitchFamily="2" charset="2"/>
              <a:buChar char="Ø"/>
            </a:pPr>
            <a:r>
              <a:rPr lang="en-US" sz="2800" b="1" dirty="0" smtClean="0">
                <a:solidFill>
                  <a:prstClr val="black"/>
                </a:solidFill>
              </a:rPr>
              <a:t>.</a:t>
            </a:r>
            <a:endParaRPr lang="en-US" sz="2800" b="1" dirty="0">
              <a:solidFill>
                <a:prstClr val="black"/>
              </a:solidFill>
            </a:endParaRPr>
          </a:p>
        </p:txBody>
      </p:sp>
    </p:spTree>
    <p:extLst>
      <p:ext uri="{BB962C8B-B14F-4D97-AF65-F5344CB8AC3E}">
        <p14:creationId xmlns:p14="http://schemas.microsoft.com/office/powerpoint/2010/main" val="1278636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AD58EB-6994-470F-BCBE-FE333450A975}" type="datetime1">
              <a:rPr lang="en-MY" smtClean="0"/>
              <a:t>22/7/2023</a:t>
            </a:fld>
            <a:endParaRPr lang="en-MY"/>
          </a:p>
        </p:txBody>
      </p:sp>
      <p:sp>
        <p:nvSpPr>
          <p:cNvPr id="3" name="Slide Number Placeholder 2"/>
          <p:cNvSpPr>
            <a:spLocks noGrp="1"/>
          </p:cNvSpPr>
          <p:nvPr>
            <p:ph type="sldNum" sz="quarter" idx="12"/>
          </p:nvPr>
        </p:nvSpPr>
        <p:spPr/>
        <p:txBody>
          <a:bodyPr/>
          <a:lstStyle/>
          <a:p>
            <a:fld id="{926C5204-FD55-41CB-9776-AC2F0D0C1978}" type="slidenum">
              <a:rPr lang="en-MY" smtClean="0"/>
              <a:t>13</a:t>
            </a:fld>
            <a:endParaRPr lang="en-MY"/>
          </a:p>
        </p:txBody>
      </p:sp>
      <p:sp>
        <p:nvSpPr>
          <p:cNvPr id="4" name="Rectangle 3"/>
          <p:cNvSpPr/>
          <p:nvPr/>
        </p:nvSpPr>
        <p:spPr>
          <a:xfrm>
            <a:off x="0" y="426761"/>
            <a:ext cx="8964488" cy="923330"/>
          </a:xfrm>
          <a:prstGeom prst="rect">
            <a:avLst/>
          </a:prstGeom>
        </p:spPr>
        <p:txBody>
          <a:bodyPr wrap="square">
            <a:spAutoFit/>
          </a:bodyPr>
          <a:lstStyle/>
          <a:p>
            <a:pPr marL="457200" lvl="0" indent="-457200">
              <a:buFont typeface="Wingdings" pitchFamily="2" charset="2"/>
              <a:buChar char="v"/>
            </a:pPr>
            <a:r>
              <a:rPr lang="en-US" sz="2600" b="1" dirty="0" smtClean="0">
                <a:solidFill>
                  <a:schemeClr val="tx2"/>
                </a:solidFill>
              </a:rPr>
              <a:t>Its </a:t>
            </a:r>
            <a:r>
              <a:rPr lang="en-US" sz="2600" b="1" dirty="0">
                <a:solidFill>
                  <a:schemeClr val="tx2"/>
                </a:solidFill>
              </a:rPr>
              <a:t>some finite No</a:t>
            </a:r>
            <a:r>
              <a:rPr lang="en-US" sz="2600" b="1" dirty="0">
                <a:solidFill>
                  <a:prstClr val="black"/>
                </a:solidFill>
              </a:rPr>
              <a:t>. of the unit from population of individual . </a:t>
            </a:r>
          </a:p>
          <a:p>
            <a:pPr marL="457200" lvl="0" indent="-457200">
              <a:buFont typeface="Wingdings" pitchFamily="2" charset="2"/>
              <a:buChar char="v"/>
            </a:pPr>
            <a:r>
              <a:rPr lang="en-US" sz="2800" b="1" dirty="0">
                <a:solidFill>
                  <a:schemeClr val="tx2"/>
                </a:solidFill>
              </a:rPr>
              <a:t>It is part of population </a:t>
            </a:r>
            <a:r>
              <a:rPr lang="en-US" sz="2800" b="1" dirty="0">
                <a:solidFill>
                  <a:prstClr val="black"/>
                </a:solidFill>
              </a:rPr>
              <a:t>. </a:t>
            </a:r>
          </a:p>
        </p:txBody>
      </p:sp>
      <p:sp>
        <p:nvSpPr>
          <p:cNvPr id="5" name="Rectangle 4"/>
          <p:cNvSpPr/>
          <p:nvPr/>
        </p:nvSpPr>
        <p:spPr>
          <a:xfrm>
            <a:off x="1524000" y="33405"/>
            <a:ext cx="1997278" cy="369332"/>
          </a:xfrm>
          <a:prstGeom prst="rect">
            <a:avLst/>
          </a:prstGeom>
        </p:spPr>
        <p:txBody>
          <a:bodyPr wrap="none">
            <a:spAutoFit/>
          </a:bodyPr>
          <a:lstStyle/>
          <a:p>
            <a:pPr algn="just"/>
            <a:r>
              <a:rPr lang="en-MY" b="1" dirty="0" smtClean="0"/>
              <a:t>CONT.   …SAMPLES</a:t>
            </a:r>
            <a:endParaRPr lang="en-MY" b="1" dirty="0"/>
          </a:p>
        </p:txBody>
      </p:sp>
      <p:sp>
        <p:nvSpPr>
          <p:cNvPr id="6" name="Rectangle 5"/>
          <p:cNvSpPr/>
          <p:nvPr/>
        </p:nvSpPr>
        <p:spPr>
          <a:xfrm>
            <a:off x="179512" y="1671988"/>
            <a:ext cx="8784976" cy="4832092"/>
          </a:xfrm>
          <a:prstGeom prst="rect">
            <a:avLst/>
          </a:prstGeom>
        </p:spPr>
        <p:txBody>
          <a:bodyPr wrap="square">
            <a:spAutoFit/>
          </a:bodyPr>
          <a:lstStyle/>
          <a:p>
            <a:pPr marL="457200" lvl="0" indent="-457200">
              <a:buFont typeface="Wingdings" pitchFamily="2" charset="2"/>
              <a:buChar char="v"/>
            </a:pPr>
            <a:r>
              <a:rPr lang="en-US" sz="2800" b="1" dirty="0">
                <a:solidFill>
                  <a:srgbClr val="FF0000"/>
                </a:solidFill>
              </a:rPr>
              <a:t>The main objective </a:t>
            </a:r>
            <a:r>
              <a:rPr lang="en-US" sz="2800" dirty="0">
                <a:solidFill>
                  <a:prstClr val="black"/>
                </a:solidFill>
              </a:rPr>
              <a:t>of most statistical  or studies</a:t>
            </a:r>
          </a:p>
          <a:p>
            <a:pPr marL="457200" lvl="0" indent="-457200">
              <a:buFont typeface="Wingdings" pitchFamily="2" charset="2"/>
              <a:buChar char="v"/>
            </a:pPr>
            <a:r>
              <a:rPr lang="en-US" sz="2800" dirty="0">
                <a:solidFill>
                  <a:schemeClr val="tx2"/>
                </a:solidFill>
              </a:rPr>
              <a:t> </a:t>
            </a:r>
            <a:r>
              <a:rPr lang="en-US" sz="2800" b="1" dirty="0">
                <a:solidFill>
                  <a:schemeClr val="tx2"/>
                </a:solidFill>
              </a:rPr>
              <a:t>is to make </a:t>
            </a:r>
            <a:r>
              <a:rPr lang="en-US" sz="2800" b="1" dirty="0">
                <a:solidFill>
                  <a:srgbClr val="FF0000"/>
                </a:solidFill>
              </a:rPr>
              <a:t>sound generalization </a:t>
            </a:r>
            <a:r>
              <a:rPr lang="en-US" sz="2800" b="1" dirty="0">
                <a:solidFill>
                  <a:schemeClr val="tx2"/>
                </a:solidFill>
              </a:rPr>
              <a:t>of information on the basis of sample   about the </a:t>
            </a:r>
            <a:r>
              <a:rPr lang="en-US" sz="2800" b="1" dirty="0">
                <a:solidFill>
                  <a:srgbClr val="FF0000"/>
                </a:solidFill>
              </a:rPr>
              <a:t>population </a:t>
            </a:r>
            <a:r>
              <a:rPr lang="en-US" sz="2800" b="1" dirty="0">
                <a:solidFill>
                  <a:schemeClr val="tx2">
                    <a:lumMod val="60000"/>
                    <a:lumOff val="40000"/>
                  </a:schemeClr>
                </a:solidFill>
              </a:rPr>
              <a:t>from which the sample comes . </a:t>
            </a:r>
            <a:endParaRPr lang="en-US" sz="2800" b="1" dirty="0" smtClean="0">
              <a:solidFill>
                <a:schemeClr val="tx2">
                  <a:lumMod val="60000"/>
                  <a:lumOff val="40000"/>
                </a:schemeClr>
              </a:solidFill>
            </a:endParaRPr>
          </a:p>
          <a:p>
            <a:pPr lvl="0"/>
            <a:endParaRPr lang="en-US" sz="2800" b="1" dirty="0" smtClean="0">
              <a:solidFill>
                <a:schemeClr val="tx2">
                  <a:lumMod val="60000"/>
                  <a:lumOff val="40000"/>
                </a:schemeClr>
              </a:solidFill>
            </a:endParaRPr>
          </a:p>
          <a:p>
            <a:pPr marL="457200" lvl="0" indent="-457200">
              <a:buFont typeface="Wingdings" pitchFamily="2" charset="2"/>
              <a:buChar char="q"/>
            </a:pPr>
            <a:r>
              <a:rPr lang="en-US" sz="2800" b="1" dirty="0" smtClean="0">
                <a:solidFill>
                  <a:prstClr val="black"/>
                </a:solidFill>
              </a:rPr>
              <a:t>This </a:t>
            </a:r>
            <a:r>
              <a:rPr lang="en-US" sz="2800" b="1" dirty="0">
                <a:solidFill>
                  <a:prstClr val="black"/>
                </a:solidFill>
              </a:rPr>
              <a:t>one is </a:t>
            </a:r>
            <a:r>
              <a:rPr lang="en-US" sz="2800" b="1" dirty="0">
                <a:solidFill>
                  <a:schemeClr val="accent1">
                    <a:lumMod val="75000"/>
                  </a:schemeClr>
                </a:solidFill>
              </a:rPr>
              <a:t>achieved through</a:t>
            </a:r>
          </a:p>
          <a:p>
            <a:pPr marL="457200" lvl="0" indent="-457200">
              <a:buFont typeface="Wingdings" pitchFamily="2" charset="2"/>
              <a:buChar char="v"/>
            </a:pPr>
            <a:r>
              <a:rPr lang="en-US" sz="2800" dirty="0">
                <a:solidFill>
                  <a:prstClr val="black"/>
                </a:solidFill>
              </a:rPr>
              <a:t>   </a:t>
            </a:r>
            <a:r>
              <a:rPr lang="en-US" sz="2800" b="1" dirty="0">
                <a:solidFill>
                  <a:srgbClr val="FF0000"/>
                </a:solidFill>
              </a:rPr>
              <a:t>choosing </a:t>
            </a:r>
            <a:r>
              <a:rPr lang="en-US" sz="2800" b="1" dirty="0">
                <a:solidFill>
                  <a:prstClr val="black"/>
                </a:solidFill>
              </a:rPr>
              <a:t>the </a:t>
            </a:r>
            <a:r>
              <a:rPr lang="en-US" sz="2800" b="1" dirty="0">
                <a:solidFill>
                  <a:srgbClr val="FF0000"/>
                </a:solidFill>
              </a:rPr>
              <a:t>sample</a:t>
            </a:r>
            <a:r>
              <a:rPr lang="en-US" sz="2800" b="1" dirty="0">
                <a:solidFill>
                  <a:prstClr val="black"/>
                </a:solidFill>
              </a:rPr>
              <a:t> from the population under study </a:t>
            </a:r>
            <a:r>
              <a:rPr lang="en-US" sz="2800" dirty="0">
                <a:solidFill>
                  <a:prstClr val="black"/>
                </a:solidFill>
              </a:rPr>
              <a:t>in </a:t>
            </a:r>
            <a:r>
              <a:rPr lang="en-US" sz="2800" b="1" dirty="0">
                <a:solidFill>
                  <a:srgbClr val="FF0000"/>
                </a:solidFill>
              </a:rPr>
              <a:t>a way that </a:t>
            </a:r>
            <a:r>
              <a:rPr lang="en-US" sz="2800" b="1" dirty="0">
                <a:solidFill>
                  <a:prstClr val="black"/>
                </a:solidFill>
              </a:rPr>
              <a:t>it should be </a:t>
            </a:r>
            <a:r>
              <a:rPr lang="en-US" sz="2800" b="1" dirty="0">
                <a:solidFill>
                  <a:srgbClr val="FF0000"/>
                </a:solidFill>
              </a:rPr>
              <a:t>representative</a:t>
            </a:r>
            <a:r>
              <a:rPr lang="en-US" sz="2800" b="1" dirty="0">
                <a:solidFill>
                  <a:schemeClr val="accent1"/>
                </a:solidFill>
              </a:rPr>
              <a:t> </a:t>
            </a:r>
            <a:r>
              <a:rPr lang="en-US" sz="2800" b="1" dirty="0">
                <a:solidFill>
                  <a:schemeClr val="tx2"/>
                </a:solidFill>
              </a:rPr>
              <a:t>to whole population</a:t>
            </a:r>
          </a:p>
          <a:p>
            <a:pPr marL="457200" lvl="0" indent="-457200">
              <a:buFont typeface="Wingdings" pitchFamily="2" charset="2"/>
              <a:buChar char="q"/>
            </a:pPr>
            <a:r>
              <a:rPr lang="en-US" sz="2800" b="1" dirty="0">
                <a:solidFill>
                  <a:srgbClr val="FF0000"/>
                </a:solidFill>
              </a:rPr>
              <a:t>Making inference </a:t>
            </a:r>
            <a:r>
              <a:rPr lang="en-US" sz="2800" dirty="0">
                <a:solidFill>
                  <a:prstClr val="black"/>
                </a:solidFill>
              </a:rPr>
              <a:t>from </a:t>
            </a:r>
            <a:r>
              <a:rPr lang="en-US" sz="2800" b="1" dirty="0">
                <a:solidFill>
                  <a:prstClr val="black"/>
                </a:solidFill>
              </a:rPr>
              <a:t>a</a:t>
            </a:r>
            <a:r>
              <a:rPr lang="en-US" sz="2800" b="1" dirty="0">
                <a:solidFill>
                  <a:schemeClr val="tx2"/>
                </a:solidFill>
              </a:rPr>
              <a:t> sample </a:t>
            </a:r>
            <a:r>
              <a:rPr lang="en-US" sz="2800" b="1" dirty="0">
                <a:solidFill>
                  <a:prstClr val="black"/>
                </a:solidFill>
              </a:rPr>
              <a:t>to a </a:t>
            </a:r>
            <a:r>
              <a:rPr lang="en-US" sz="2800" b="1" dirty="0">
                <a:solidFill>
                  <a:schemeClr val="tx2"/>
                </a:solidFill>
              </a:rPr>
              <a:t>population</a:t>
            </a:r>
            <a:r>
              <a:rPr lang="en-US" sz="2800" b="1" dirty="0">
                <a:solidFill>
                  <a:prstClr val="black"/>
                </a:solidFill>
              </a:rPr>
              <a:t> </a:t>
            </a:r>
            <a:r>
              <a:rPr lang="en-US" sz="2800" dirty="0">
                <a:solidFill>
                  <a:prstClr val="black"/>
                </a:solidFill>
              </a:rPr>
              <a:t>is </a:t>
            </a:r>
            <a:r>
              <a:rPr lang="en-US" sz="2800" b="1" dirty="0">
                <a:solidFill>
                  <a:prstClr val="black"/>
                </a:solidFill>
              </a:rPr>
              <a:t>called as </a:t>
            </a:r>
            <a:r>
              <a:rPr lang="en-US" sz="2800" b="1" i="1" dirty="0">
                <a:solidFill>
                  <a:srgbClr val="FF0000"/>
                </a:solidFill>
              </a:rPr>
              <a:t>statistical inference</a:t>
            </a:r>
            <a:r>
              <a:rPr lang="en-US" sz="2800" b="1" dirty="0">
                <a:solidFill>
                  <a:srgbClr val="FF0000"/>
                </a:solidFill>
              </a:rPr>
              <a:t> </a:t>
            </a:r>
            <a:r>
              <a:rPr lang="en-US" dirty="0">
                <a:solidFill>
                  <a:prstClr val="black"/>
                </a:solidFill>
              </a:rPr>
              <a:t>.</a:t>
            </a:r>
          </a:p>
        </p:txBody>
      </p:sp>
      <p:cxnSp>
        <p:nvCxnSpPr>
          <p:cNvPr id="7" name="Elbow Connector 6"/>
          <p:cNvCxnSpPr/>
          <p:nvPr/>
        </p:nvCxnSpPr>
        <p:spPr>
          <a:xfrm rot="16200000" flipH="1">
            <a:off x="3838273" y="3127854"/>
            <a:ext cx="1911550" cy="353602"/>
          </a:xfrm>
          <a:prstGeom prst="bentConnector3">
            <a:avLst/>
          </a:prstGeom>
          <a:ln w="31750">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87942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764704"/>
            <a:ext cx="8568952" cy="5647700"/>
          </a:xfrm>
          <a:prstGeom prst="rect">
            <a:avLst/>
          </a:prstGeom>
        </p:spPr>
        <p:txBody>
          <a:bodyPr wrap="square">
            <a:spAutoFit/>
          </a:bodyPr>
          <a:lstStyle/>
          <a:p>
            <a:pPr marL="457200" lvl="0" indent="-457200">
              <a:buFont typeface="Wingdings" pitchFamily="2" charset="2"/>
              <a:buChar char="v"/>
            </a:pPr>
            <a:r>
              <a:rPr lang="en-US" sz="2800" b="1" dirty="0">
                <a:solidFill>
                  <a:schemeClr val="tx2"/>
                </a:solidFill>
              </a:rPr>
              <a:t>Sample is a set of data that </a:t>
            </a:r>
            <a:r>
              <a:rPr lang="en-US" sz="2800" b="1" dirty="0">
                <a:solidFill>
                  <a:srgbClr val="FF0000"/>
                </a:solidFill>
              </a:rPr>
              <a:t>consist of only a part </a:t>
            </a:r>
            <a:r>
              <a:rPr lang="en-US" sz="2800" b="1" dirty="0">
                <a:solidFill>
                  <a:schemeClr val="tx2"/>
                </a:solidFill>
              </a:rPr>
              <a:t>of these observation (population) .</a:t>
            </a:r>
          </a:p>
          <a:p>
            <a:pPr lvl="0"/>
            <a:endParaRPr lang="en-MY" sz="2800" b="1" dirty="0">
              <a:solidFill>
                <a:srgbClr val="FF0000"/>
              </a:solidFill>
            </a:endParaRPr>
          </a:p>
          <a:p>
            <a:pPr lvl="0"/>
            <a:r>
              <a:rPr lang="en-MY" sz="2800" b="1" dirty="0" smtClean="0">
                <a:solidFill>
                  <a:srgbClr val="FF0000"/>
                </a:solidFill>
              </a:rPr>
              <a:t>•</a:t>
            </a:r>
            <a:r>
              <a:rPr lang="en-MY" sz="2800" b="1" dirty="0">
                <a:solidFill>
                  <a:srgbClr val="FF0000"/>
                </a:solidFill>
              </a:rPr>
              <a:t>Why sample?</a:t>
            </a:r>
          </a:p>
          <a:p>
            <a:pPr lvl="0">
              <a:lnSpc>
                <a:spcPct val="150000"/>
              </a:lnSpc>
            </a:pPr>
            <a:r>
              <a:rPr lang="en-MY" sz="2800" b="1" dirty="0" smtClean="0">
                <a:solidFill>
                  <a:prstClr val="black"/>
                </a:solidFill>
              </a:rPr>
              <a:t>Resources </a:t>
            </a:r>
            <a:r>
              <a:rPr lang="en-MY" sz="2800" b="1" dirty="0">
                <a:solidFill>
                  <a:prstClr val="black"/>
                </a:solidFill>
              </a:rPr>
              <a:t>(time, money) and workload</a:t>
            </a:r>
          </a:p>
          <a:p>
            <a:pPr lvl="0">
              <a:lnSpc>
                <a:spcPct val="150000"/>
              </a:lnSpc>
            </a:pPr>
            <a:r>
              <a:rPr lang="en-MY" sz="2800" b="1" dirty="0" smtClean="0">
                <a:solidFill>
                  <a:prstClr val="black"/>
                </a:solidFill>
              </a:rPr>
              <a:t>Gives </a:t>
            </a:r>
            <a:r>
              <a:rPr lang="en-MY" sz="2800" b="1" dirty="0">
                <a:solidFill>
                  <a:prstClr val="black"/>
                </a:solidFill>
              </a:rPr>
              <a:t>results with known accuracy that can be calculated mathematically</a:t>
            </a:r>
          </a:p>
          <a:p>
            <a:pPr lvl="0">
              <a:lnSpc>
                <a:spcPct val="150000"/>
              </a:lnSpc>
            </a:pPr>
            <a:r>
              <a:rPr lang="en-MY" sz="2800" b="1" dirty="0">
                <a:solidFill>
                  <a:prstClr val="black"/>
                </a:solidFill>
              </a:rPr>
              <a:t>•</a:t>
            </a:r>
            <a:r>
              <a:rPr lang="en-MY" sz="2800" b="1" dirty="0">
                <a:solidFill>
                  <a:srgbClr val="FF0000"/>
                </a:solidFill>
              </a:rPr>
              <a:t>The sampling frame</a:t>
            </a:r>
            <a:r>
              <a:rPr lang="en-MY" sz="2800" b="1" dirty="0">
                <a:solidFill>
                  <a:prstClr val="black"/>
                </a:solidFill>
              </a:rPr>
              <a:t> is the list from which the potential respondents are drawn</a:t>
            </a:r>
          </a:p>
          <a:p>
            <a:pPr lvl="0">
              <a:lnSpc>
                <a:spcPct val="150000"/>
              </a:lnSpc>
            </a:pPr>
            <a:r>
              <a:rPr lang="en-MY" sz="2600" b="1" dirty="0" smtClean="0">
                <a:solidFill>
                  <a:prstClr val="black"/>
                </a:solidFill>
              </a:rPr>
              <a:t>  </a:t>
            </a:r>
            <a:endParaRPr lang="en-MY" sz="2600" b="1" dirty="0">
              <a:solidFill>
                <a:srgbClr val="FFC000"/>
              </a:solidFill>
            </a:endParaRPr>
          </a:p>
        </p:txBody>
      </p:sp>
      <p:sp>
        <p:nvSpPr>
          <p:cNvPr id="3" name="Rectangle 2"/>
          <p:cNvSpPr/>
          <p:nvPr/>
        </p:nvSpPr>
        <p:spPr>
          <a:xfrm>
            <a:off x="1115616" y="251356"/>
            <a:ext cx="2160240" cy="369332"/>
          </a:xfrm>
          <a:prstGeom prst="rect">
            <a:avLst/>
          </a:prstGeom>
        </p:spPr>
        <p:txBody>
          <a:bodyPr wrap="square">
            <a:spAutoFit/>
          </a:bodyPr>
          <a:lstStyle/>
          <a:p>
            <a:r>
              <a:rPr lang="en-MY" b="1" dirty="0" smtClean="0">
                <a:solidFill>
                  <a:srgbClr val="FF0000"/>
                </a:solidFill>
              </a:rPr>
              <a:t>  </a:t>
            </a:r>
            <a:r>
              <a:rPr lang="en-MY" b="1" dirty="0" smtClean="0"/>
              <a:t>Cont. …SAMPLES</a:t>
            </a:r>
          </a:p>
        </p:txBody>
      </p:sp>
      <p:sp>
        <p:nvSpPr>
          <p:cNvPr id="4" name="Date Placeholder 3"/>
          <p:cNvSpPr>
            <a:spLocks noGrp="1"/>
          </p:cNvSpPr>
          <p:nvPr>
            <p:ph type="dt" sz="half" idx="10"/>
          </p:nvPr>
        </p:nvSpPr>
        <p:spPr/>
        <p:txBody>
          <a:bodyPr/>
          <a:lstStyle/>
          <a:p>
            <a:fld id="{D5AA0245-6AA3-448D-859F-7A65BD1040F0}" type="datetime1">
              <a:rPr lang="en-MY" smtClean="0"/>
              <a:t>22/7/2023</a:t>
            </a:fld>
            <a:endParaRPr lang="en-MY"/>
          </a:p>
        </p:txBody>
      </p:sp>
      <p:sp>
        <p:nvSpPr>
          <p:cNvPr id="5" name="Slide Number Placeholder 4"/>
          <p:cNvSpPr>
            <a:spLocks noGrp="1"/>
          </p:cNvSpPr>
          <p:nvPr>
            <p:ph type="sldNum" sz="quarter" idx="12"/>
          </p:nvPr>
        </p:nvSpPr>
        <p:spPr/>
        <p:txBody>
          <a:bodyPr/>
          <a:lstStyle/>
          <a:p>
            <a:fld id="{926C5204-FD55-41CB-9776-AC2F0D0C1978}" type="slidenum">
              <a:rPr lang="en-MY" smtClean="0"/>
              <a:t>14</a:t>
            </a:fld>
            <a:endParaRPr lang="en-MY"/>
          </a:p>
        </p:txBody>
      </p:sp>
    </p:spTree>
    <p:extLst>
      <p:ext uri="{BB962C8B-B14F-4D97-AF65-F5344CB8AC3E}">
        <p14:creationId xmlns:p14="http://schemas.microsoft.com/office/powerpoint/2010/main" val="823191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558" y="908720"/>
            <a:ext cx="9036496" cy="2677656"/>
          </a:xfrm>
          <a:prstGeom prst="rect">
            <a:avLst/>
          </a:prstGeom>
        </p:spPr>
        <p:txBody>
          <a:bodyPr wrap="square">
            <a:spAutoFit/>
          </a:bodyPr>
          <a:lstStyle/>
          <a:p>
            <a:r>
              <a:rPr lang="en-MY" sz="2800" b="1" dirty="0" smtClean="0">
                <a:solidFill>
                  <a:srgbClr val="FF0000"/>
                </a:solidFill>
              </a:rPr>
              <a:t>SAMPLING FRAME</a:t>
            </a:r>
          </a:p>
          <a:p>
            <a:r>
              <a:rPr lang="en-MY" sz="2800" dirty="0" smtClean="0"/>
              <a:t>•</a:t>
            </a:r>
            <a:r>
              <a:rPr lang="en-MY" sz="2800" b="1" dirty="0" smtClean="0"/>
              <a:t>sampling frame which has the property that we can identify every single element and include any in our sample </a:t>
            </a:r>
          </a:p>
          <a:p>
            <a:endParaRPr lang="en-MY" sz="2800" b="1" dirty="0"/>
          </a:p>
          <a:p>
            <a:r>
              <a:rPr lang="en-MY" sz="2800" b="1" dirty="0" smtClean="0"/>
              <a:t>•The sampling frame must be representative of the population</a:t>
            </a:r>
            <a:endParaRPr lang="en-MY" sz="2800" b="1" dirty="0"/>
          </a:p>
        </p:txBody>
      </p:sp>
      <p:sp>
        <p:nvSpPr>
          <p:cNvPr id="3" name="Date Placeholder 2"/>
          <p:cNvSpPr>
            <a:spLocks noGrp="1"/>
          </p:cNvSpPr>
          <p:nvPr>
            <p:ph type="dt" sz="half" idx="10"/>
          </p:nvPr>
        </p:nvSpPr>
        <p:spPr/>
        <p:txBody>
          <a:bodyPr/>
          <a:lstStyle/>
          <a:p>
            <a:fld id="{1FF8AEFA-66D5-4260-81E7-33EE944D1CED}" type="datetime1">
              <a:rPr lang="en-MY" smtClean="0"/>
              <a:t>22/7/2023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15</a:t>
            </a:fld>
            <a:endParaRPr lang="en-MY"/>
          </a:p>
        </p:txBody>
      </p:sp>
    </p:spTree>
    <p:extLst>
      <p:ext uri="{BB962C8B-B14F-4D97-AF65-F5344CB8AC3E}">
        <p14:creationId xmlns:p14="http://schemas.microsoft.com/office/powerpoint/2010/main" val="25771609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548680"/>
            <a:ext cx="6624736" cy="58076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fld id="{CD37C0EF-F94F-4DC2-9E57-70E458FC2F7E}" type="datetime1">
              <a:rPr lang="en-MY" smtClean="0"/>
              <a:t>22/7/2023</a:t>
            </a:fld>
            <a:endParaRPr lang="en-MY"/>
          </a:p>
        </p:txBody>
      </p:sp>
      <p:sp>
        <p:nvSpPr>
          <p:cNvPr id="3" name="Slide Number Placeholder 2"/>
          <p:cNvSpPr>
            <a:spLocks noGrp="1"/>
          </p:cNvSpPr>
          <p:nvPr>
            <p:ph type="sldNum" sz="quarter" idx="12"/>
          </p:nvPr>
        </p:nvSpPr>
        <p:spPr/>
        <p:txBody>
          <a:bodyPr/>
          <a:lstStyle/>
          <a:p>
            <a:fld id="{926C5204-FD55-41CB-9776-AC2F0D0C1978}" type="slidenum">
              <a:rPr lang="en-MY" smtClean="0"/>
              <a:t>16</a:t>
            </a:fld>
            <a:endParaRPr lang="en-MY"/>
          </a:p>
        </p:txBody>
      </p:sp>
    </p:spTree>
    <p:extLst>
      <p:ext uri="{BB962C8B-B14F-4D97-AF65-F5344CB8AC3E}">
        <p14:creationId xmlns:p14="http://schemas.microsoft.com/office/powerpoint/2010/main" val="8133418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1524000" y="44624"/>
            <a:ext cx="389395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2800" b="1" dirty="0">
                <a:solidFill>
                  <a:srgbClr val="FF0000"/>
                </a:solidFill>
                <a:ea typeface="Times New Roman" pitchFamily="18" charset="0"/>
                <a:cs typeface="Simplified Arabic" pitchFamily="2" charset="-78"/>
              </a:rPr>
              <a:t>Why Do We Do </a:t>
            </a:r>
            <a:r>
              <a:rPr lang="en-US" sz="2800" b="1" dirty="0" smtClean="0">
                <a:solidFill>
                  <a:srgbClr val="FF0000"/>
                </a:solidFill>
                <a:ea typeface="Times New Roman" pitchFamily="18" charset="0"/>
                <a:cs typeface="Simplified Arabic" pitchFamily="2" charset="-78"/>
              </a:rPr>
              <a:t>Sampling</a:t>
            </a:r>
            <a:endParaRPr lang="en-US" sz="2800" b="1" dirty="0">
              <a:solidFill>
                <a:srgbClr val="FF0000"/>
              </a:solidFill>
              <a:ea typeface="Times New Roman" pitchFamily="18" charset="0"/>
              <a:cs typeface="Simplified Arabic" pitchFamily="2" charset="-78"/>
            </a:endParaRPr>
          </a:p>
        </p:txBody>
      </p:sp>
      <p:graphicFrame>
        <p:nvGraphicFramePr>
          <p:cNvPr id="3" name="Group 112"/>
          <p:cNvGraphicFramePr>
            <a:graphicFrameLocks noGrp="1"/>
          </p:cNvGraphicFramePr>
          <p:nvPr>
            <p:extLst>
              <p:ext uri="{D42A27DB-BD31-4B8C-83A1-F6EECF244321}">
                <p14:modId xmlns:p14="http://schemas.microsoft.com/office/powerpoint/2010/main" val="1287088941"/>
              </p:ext>
            </p:extLst>
          </p:nvPr>
        </p:nvGraphicFramePr>
        <p:xfrm>
          <a:off x="179511" y="420960"/>
          <a:ext cx="8856984" cy="6015608"/>
        </p:xfrm>
        <a:graphic>
          <a:graphicData uri="http://schemas.openxmlformats.org/drawingml/2006/table">
            <a:tbl>
              <a:tblPr>
                <a:tableStyleId>{5940675A-B579-460E-94D1-54222C63F5DA}</a:tableStyleId>
              </a:tblPr>
              <a:tblGrid>
                <a:gridCol w="1512169">
                  <a:extLst>
                    <a:ext uri="{9D8B030D-6E8A-4147-A177-3AD203B41FA5}">
                      <a16:colId xmlns:a16="http://schemas.microsoft.com/office/drawing/2014/main" val="20000"/>
                    </a:ext>
                  </a:extLst>
                </a:gridCol>
                <a:gridCol w="3456384">
                  <a:extLst>
                    <a:ext uri="{9D8B030D-6E8A-4147-A177-3AD203B41FA5}">
                      <a16:colId xmlns:a16="http://schemas.microsoft.com/office/drawing/2014/main" val="20001"/>
                    </a:ext>
                  </a:extLst>
                </a:gridCol>
                <a:gridCol w="3888431">
                  <a:extLst>
                    <a:ext uri="{9D8B030D-6E8A-4147-A177-3AD203B41FA5}">
                      <a16:colId xmlns:a16="http://schemas.microsoft.com/office/drawing/2014/main" val="20002"/>
                    </a:ext>
                  </a:extLst>
                </a:gridCol>
              </a:tblGrid>
              <a:tr h="39095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600" b="0" i="0" u="none" strike="noStrike" cap="none" normalizeH="0" baseline="0" dirty="0" smtClean="0">
                        <a:ln>
                          <a:noFill/>
                        </a:ln>
                        <a:solidFill>
                          <a:schemeClr val="tx1"/>
                        </a:solidFill>
                        <a:effectLst/>
                        <a:latin typeface="+mn-lt"/>
                        <a:cs typeface="Arial" charset="0"/>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b="0" u="none" strike="noStrike" cap="none" normalizeH="0" baseline="0" dirty="0" smtClean="0">
                          <a:ln>
                            <a:noFill/>
                          </a:ln>
                          <a:effectLst/>
                          <a:latin typeface="+mn-lt"/>
                        </a:rPr>
                        <a:t>Population  </a:t>
                      </a:r>
                      <a:endParaRPr kumimoji="0" lang="en-US" sz="2600" b="0"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b="0" u="none" strike="noStrike" cap="none" normalizeH="0" baseline="0" dirty="0" smtClean="0">
                          <a:ln>
                            <a:noFill/>
                          </a:ln>
                          <a:effectLst/>
                          <a:latin typeface="+mn-lt"/>
                        </a:rPr>
                        <a:t>    Sample</a:t>
                      </a:r>
                      <a:endParaRPr kumimoji="0" lang="en-US" sz="2600" b="0"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extLst>
                  <a:ext uri="{0D108BD9-81ED-4DB2-BD59-A6C34878D82A}">
                    <a16:rowId xmlns:a16="http://schemas.microsoft.com/office/drawing/2014/main" val="10000"/>
                  </a:ext>
                </a:extLst>
              </a:tr>
              <a:tr h="407333">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b="0" u="none" strike="noStrike" cap="none" normalizeH="0" baseline="0" dirty="0" smtClean="0">
                          <a:ln>
                            <a:noFill/>
                          </a:ln>
                          <a:effectLst/>
                          <a:latin typeface="+mn-lt"/>
                        </a:rPr>
                        <a:t>Size</a:t>
                      </a:r>
                      <a:endParaRPr kumimoji="0" lang="en-US" sz="2600" b="0"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b="0" u="none" strike="noStrike" cap="none" normalizeH="0" baseline="0" dirty="0" smtClean="0">
                          <a:ln>
                            <a:noFill/>
                          </a:ln>
                          <a:effectLst/>
                          <a:latin typeface="+mn-lt"/>
                        </a:rPr>
                        <a:t>impossible&amp; impractical</a:t>
                      </a:r>
                      <a:endParaRPr kumimoji="0" lang="en-US" sz="2600" b="0"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b="0" u="none" strike="noStrike" cap="none" normalizeH="0" baseline="0" dirty="0" smtClean="0">
                          <a:ln>
                            <a:noFill/>
                          </a:ln>
                          <a:effectLst/>
                          <a:latin typeface="+mn-lt"/>
                        </a:rPr>
                        <a:t>    Possible &amp; practical</a:t>
                      </a:r>
                      <a:endParaRPr kumimoji="0" lang="en-US" sz="2600" b="0"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extLst>
                  <a:ext uri="{0D108BD9-81ED-4DB2-BD59-A6C34878D82A}">
                    <a16:rowId xmlns:a16="http://schemas.microsoft.com/office/drawing/2014/main" val="10001"/>
                  </a:ext>
                </a:extLst>
              </a:tr>
              <a:tr h="310173">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b="0" u="none" strike="noStrike" cap="none" normalizeH="0" baseline="0" dirty="0" smtClean="0">
                          <a:ln>
                            <a:noFill/>
                          </a:ln>
                          <a:effectLst/>
                          <a:latin typeface="+mn-lt"/>
                        </a:rPr>
                        <a:t>Cost</a:t>
                      </a:r>
                      <a:endParaRPr kumimoji="0" lang="en-US" sz="2600" b="0"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b="0" u="none" strike="noStrike" cap="none" normalizeH="0" baseline="0" dirty="0" smtClean="0">
                          <a:ln>
                            <a:noFill/>
                          </a:ln>
                          <a:effectLst/>
                          <a:latin typeface="+mn-lt"/>
                        </a:rPr>
                        <a:t>High</a:t>
                      </a:r>
                      <a:endParaRPr kumimoji="0" lang="en-US" sz="2600" b="0"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b="0" u="none" strike="noStrike" cap="none" normalizeH="0" baseline="0" dirty="0" smtClean="0">
                          <a:ln>
                            <a:noFill/>
                          </a:ln>
                          <a:effectLst/>
                          <a:latin typeface="+mn-lt"/>
                        </a:rPr>
                        <a:t>        Less</a:t>
                      </a:r>
                      <a:endParaRPr kumimoji="0" lang="en-US" sz="2600" b="0"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extLst>
                  <a:ext uri="{0D108BD9-81ED-4DB2-BD59-A6C34878D82A}">
                    <a16:rowId xmlns:a16="http://schemas.microsoft.com/office/drawing/2014/main" val="10002"/>
                  </a:ext>
                </a:extLst>
              </a:tr>
              <a:tr h="285021">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b="0" u="none" strike="noStrike" cap="none" normalizeH="0" baseline="0" dirty="0" smtClean="0">
                          <a:ln>
                            <a:noFill/>
                          </a:ln>
                          <a:effectLst/>
                          <a:latin typeface="+mn-lt"/>
                        </a:rPr>
                        <a:t>Observed</a:t>
                      </a:r>
                      <a:endParaRPr kumimoji="0" lang="en-US" sz="2600" b="0"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b="0" u="none" strike="noStrike" cap="none" normalizeH="0" baseline="0" dirty="0" smtClean="0">
                          <a:ln>
                            <a:noFill/>
                          </a:ln>
                          <a:effectLst/>
                          <a:latin typeface="+mn-lt"/>
                        </a:rPr>
                        <a:t>  Not all be observed</a:t>
                      </a:r>
                      <a:endParaRPr kumimoji="0" lang="en-US" sz="2600" b="0"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b="0" u="none" strike="noStrike" cap="none" normalizeH="0" baseline="0" dirty="0" smtClean="0">
                          <a:ln>
                            <a:noFill/>
                          </a:ln>
                          <a:effectLst/>
                          <a:latin typeface="+mn-lt"/>
                        </a:rPr>
                        <a:t>       All be observed</a:t>
                      </a:r>
                      <a:endParaRPr kumimoji="0" lang="en-US" sz="2600" b="0"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extLst>
                  <a:ext uri="{0D108BD9-81ED-4DB2-BD59-A6C34878D82A}">
                    <a16:rowId xmlns:a16="http://schemas.microsoft.com/office/drawing/2014/main" val="10003"/>
                  </a:ext>
                </a:extLst>
              </a:tr>
              <a:tr h="337160">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b="0" u="none" strike="noStrike" cap="none" normalizeH="0" baseline="0" dirty="0" smtClean="0">
                          <a:ln>
                            <a:noFill/>
                          </a:ln>
                          <a:effectLst/>
                          <a:latin typeface="+mn-lt"/>
                        </a:rPr>
                        <a:t>Staff</a:t>
                      </a:r>
                      <a:endParaRPr kumimoji="0" lang="en-US" sz="2600" b="0"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b="0" u="none" strike="noStrike" cap="none" normalizeH="0" baseline="0" smtClean="0">
                          <a:ln>
                            <a:noFill/>
                          </a:ln>
                          <a:effectLst/>
                          <a:latin typeface="+mn-lt"/>
                        </a:rPr>
                        <a:t>   Large size</a:t>
                      </a:r>
                      <a:endParaRPr kumimoji="0" lang="en-US" sz="2600" b="0" i="0" u="none" strike="noStrike" cap="none" normalizeH="0" baseline="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b="0" u="none" strike="noStrike" cap="none" normalizeH="0" baseline="0" dirty="0" smtClean="0">
                          <a:ln>
                            <a:noFill/>
                          </a:ln>
                          <a:effectLst/>
                          <a:latin typeface="+mn-lt"/>
                        </a:rPr>
                        <a:t>       Smaller</a:t>
                      </a:r>
                      <a:endParaRPr kumimoji="0" lang="en-US" sz="2600" b="0"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extLst>
                  <a:ext uri="{0D108BD9-81ED-4DB2-BD59-A6C34878D82A}">
                    <a16:rowId xmlns:a16="http://schemas.microsoft.com/office/drawing/2014/main" val="10004"/>
                  </a:ext>
                </a:extLst>
              </a:tr>
              <a:tr h="162709">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b="0" u="none" strike="noStrike" cap="none" normalizeH="0" baseline="0" dirty="0" smtClean="0">
                          <a:ln>
                            <a:noFill/>
                          </a:ln>
                          <a:effectLst/>
                          <a:latin typeface="+mn-lt"/>
                        </a:rPr>
                        <a:t>Time            </a:t>
                      </a:r>
                      <a:endParaRPr kumimoji="0" lang="en-US" sz="2600" b="0"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b="0" u="none" strike="noStrike" cap="none" normalizeH="0" baseline="0" smtClean="0">
                          <a:ln>
                            <a:noFill/>
                          </a:ln>
                          <a:effectLst/>
                          <a:latin typeface="+mn-lt"/>
                        </a:rPr>
                        <a:t>  More </a:t>
                      </a:r>
                      <a:endParaRPr kumimoji="0" lang="en-US" sz="2600" b="0" i="0" u="none" strike="noStrike" cap="none" normalizeH="0" baseline="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b="0" u="none" strike="noStrike" cap="none" normalizeH="0" baseline="0" dirty="0" smtClean="0">
                          <a:ln>
                            <a:noFill/>
                          </a:ln>
                          <a:effectLst/>
                          <a:latin typeface="+mn-lt"/>
                        </a:rPr>
                        <a:t>        Less </a:t>
                      </a:r>
                      <a:endParaRPr kumimoji="0" lang="en-US" sz="2600" b="0"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extLst>
                  <a:ext uri="{0D108BD9-81ED-4DB2-BD59-A6C34878D82A}">
                    <a16:rowId xmlns:a16="http://schemas.microsoft.com/office/drawing/2014/main" val="10005"/>
                  </a:ext>
                </a:extLst>
              </a:tr>
              <a:tr h="441920">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b="0" u="none" strike="noStrike" cap="none" normalizeH="0" baseline="0" dirty="0" smtClean="0">
                          <a:ln>
                            <a:noFill/>
                          </a:ln>
                          <a:effectLst/>
                          <a:latin typeface="+mn-lt"/>
                        </a:rPr>
                        <a:t>Effort</a:t>
                      </a:r>
                      <a:endParaRPr kumimoji="0" lang="en-US" sz="2600" b="0"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b="0" u="none" strike="noStrike" cap="none" normalizeH="0" baseline="0" dirty="0" smtClean="0">
                          <a:ln>
                            <a:noFill/>
                          </a:ln>
                          <a:effectLst/>
                          <a:latin typeface="+mn-lt"/>
                        </a:rPr>
                        <a:t>   More  </a:t>
                      </a:r>
                      <a:endParaRPr kumimoji="0" lang="en-US" sz="2600" b="0"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b="0" u="none" strike="noStrike" cap="none" normalizeH="0" baseline="0" dirty="0" smtClean="0">
                          <a:ln>
                            <a:noFill/>
                          </a:ln>
                          <a:effectLst/>
                          <a:latin typeface="+mn-lt"/>
                        </a:rPr>
                        <a:t>         Less</a:t>
                      </a:r>
                      <a:endParaRPr kumimoji="0" lang="en-US" sz="2600" b="0"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extLst>
                  <a:ext uri="{0D108BD9-81ED-4DB2-BD59-A6C34878D82A}">
                    <a16:rowId xmlns:a16="http://schemas.microsoft.com/office/drawing/2014/main" val="10006"/>
                  </a:ext>
                </a:extLst>
              </a:tr>
              <a:tr h="314360">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b="0" u="none" strike="noStrike" cap="none" normalizeH="0" baseline="0" dirty="0" smtClean="0">
                          <a:ln>
                            <a:noFill/>
                          </a:ln>
                          <a:effectLst/>
                          <a:latin typeface="+mn-lt"/>
                        </a:rPr>
                        <a:t>Accurate</a:t>
                      </a:r>
                      <a:endParaRPr kumimoji="0" lang="en-US" sz="2600" b="0"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b="0" u="none" strike="noStrike" cap="none" normalizeH="0" baseline="0" dirty="0" smtClean="0">
                          <a:ln>
                            <a:noFill/>
                          </a:ln>
                          <a:effectLst/>
                          <a:latin typeface="+mn-lt"/>
                        </a:rPr>
                        <a:t>   Less</a:t>
                      </a:r>
                      <a:endParaRPr kumimoji="0" lang="en-US" sz="2600" b="0"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600" b="0" u="none" strike="noStrike" cap="none" normalizeH="0" baseline="0" dirty="0" smtClean="0">
                          <a:ln>
                            <a:noFill/>
                          </a:ln>
                          <a:effectLst/>
                          <a:latin typeface="+mn-lt"/>
                        </a:rPr>
                        <a:t>         More</a:t>
                      </a:r>
                      <a:endParaRPr kumimoji="0" lang="en-US" sz="2600" b="0"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extLst>
                  <a:ext uri="{0D108BD9-81ED-4DB2-BD59-A6C34878D82A}">
                    <a16:rowId xmlns:a16="http://schemas.microsoft.com/office/drawing/2014/main" val="10007"/>
                  </a:ext>
                </a:extLst>
              </a:tr>
              <a:tr h="30327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600" b="0" i="0" u="none" strike="noStrike" cap="none" normalizeH="0" baseline="0" dirty="0" smtClean="0">
                        <a:ln>
                          <a:noFill/>
                        </a:ln>
                        <a:solidFill>
                          <a:schemeClr val="tx1"/>
                        </a:solidFill>
                        <a:effectLst/>
                        <a:latin typeface="+mn-lt"/>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600" b="0" i="0" u="none" strike="noStrike" cap="none" normalizeH="0" baseline="0" smtClean="0">
                        <a:ln>
                          <a:noFill/>
                        </a:ln>
                        <a:solidFill>
                          <a:schemeClr val="tx1"/>
                        </a:solidFill>
                        <a:effectLst/>
                        <a:latin typeface="+mn-lt"/>
                        <a:cs typeface="Arial" charset="0"/>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 typeface="Symbol" pitchFamily="18" charset="2"/>
                        <a:buChar char=""/>
                        <a:tabLst>
                          <a:tab pos="160338" algn="l"/>
                        </a:tabLst>
                      </a:pPr>
                      <a:r>
                        <a:rPr kumimoji="0" lang="en-US" sz="2600" b="0" u="none" strike="noStrike" cap="none" normalizeH="0" baseline="0" dirty="0" smtClean="0">
                          <a:ln>
                            <a:noFill/>
                          </a:ln>
                          <a:effectLst/>
                          <a:latin typeface="+mn-lt"/>
                        </a:rPr>
                        <a:t>Work Lighter</a:t>
                      </a:r>
                      <a:endParaRPr kumimoji="0" lang="en-US" sz="2600" b="0"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extLst>
                  <a:ext uri="{0D108BD9-81ED-4DB2-BD59-A6C34878D82A}">
                    <a16:rowId xmlns:a16="http://schemas.microsoft.com/office/drawing/2014/main" val="10008"/>
                  </a:ext>
                </a:extLst>
              </a:tr>
              <a:tr h="20855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600" b="0" i="0" u="none" strike="noStrike" cap="none" normalizeH="0" baseline="0" smtClean="0">
                        <a:ln>
                          <a:noFill/>
                        </a:ln>
                        <a:solidFill>
                          <a:schemeClr val="tx1"/>
                        </a:solidFill>
                        <a:effectLst/>
                        <a:latin typeface="+mn-lt"/>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600" b="0" i="0" u="none" strike="noStrike" cap="none" normalizeH="0" baseline="0" smtClean="0">
                        <a:ln>
                          <a:noFill/>
                        </a:ln>
                        <a:solidFill>
                          <a:schemeClr val="tx1"/>
                        </a:solidFill>
                        <a:effectLst/>
                        <a:latin typeface="+mn-lt"/>
                        <a:cs typeface="Arial" charset="0"/>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 typeface="Symbol" pitchFamily="18" charset="2"/>
                        <a:buChar char=""/>
                        <a:tabLst>
                          <a:tab pos="160338" algn="l"/>
                        </a:tabLst>
                      </a:pPr>
                      <a:r>
                        <a:rPr kumimoji="0" lang="en-US" sz="2600" b="0" u="none" strike="noStrike" cap="none" normalizeH="0" baseline="0" dirty="0" smtClean="0">
                          <a:ln>
                            <a:noFill/>
                          </a:ln>
                          <a:effectLst/>
                          <a:latin typeface="+mn-lt"/>
                        </a:rPr>
                        <a:t>Uniform way</a:t>
                      </a:r>
                      <a:endParaRPr kumimoji="0" lang="en-US" sz="2600" b="0"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extLst>
                  <a:ext uri="{0D108BD9-81ED-4DB2-BD59-A6C34878D82A}">
                    <a16:rowId xmlns:a16="http://schemas.microsoft.com/office/drawing/2014/main" val="10009"/>
                  </a:ext>
                </a:extLst>
              </a:tr>
              <a:tr h="271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600" b="0" i="0" u="none" strike="noStrike" cap="none" normalizeH="0" baseline="0" smtClean="0">
                        <a:ln>
                          <a:noFill/>
                        </a:ln>
                        <a:solidFill>
                          <a:schemeClr val="tx1"/>
                        </a:solidFill>
                        <a:effectLst/>
                        <a:latin typeface="+mn-lt"/>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600" b="0" i="0" u="none" strike="noStrike" cap="none" normalizeH="0" baseline="0" smtClean="0">
                        <a:ln>
                          <a:noFill/>
                        </a:ln>
                        <a:solidFill>
                          <a:schemeClr val="tx1"/>
                        </a:solidFill>
                        <a:effectLst/>
                        <a:latin typeface="+mn-lt"/>
                        <a:cs typeface="Arial" charset="0"/>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 typeface="Symbol" pitchFamily="18" charset="2"/>
                        <a:buChar char=""/>
                        <a:tabLst>
                          <a:tab pos="160338" algn="l"/>
                        </a:tabLst>
                      </a:pPr>
                      <a:r>
                        <a:rPr kumimoji="0" lang="en-US" sz="2600" b="0" u="none" strike="noStrike" cap="none" normalizeH="0" baseline="0" dirty="0" smtClean="0">
                          <a:ln>
                            <a:noFill/>
                          </a:ln>
                          <a:effectLst/>
                          <a:latin typeface="+mn-lt"/>
                        </a:rPr>
                        <a:t>Highly skilled</a:t>
                      </a:r>
                      <a:endParaRPr kumimoji="0" lang="en-US" sz="2600" b="0"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extLst>
                  <a:ext uri="{0D108BD9-81ED-4DB2-BD59-A6C34878D82A}">
                    <a16:rowId xmlns:a16="http://schemas.microsoft.com/office/drawing/2014/main" val="10010"/>
                  </a:ext>
                </a:extLst>
              </a:tr>
              <a:tr h="65112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600" b="0" i="0" u="none" strike="noStrike" cap="none" normalizeH="0" baseline="0" dirty="0" smtClean="0">
                        <a:ln>
                          <a:noFill/>
                        </a:ln>
                        <a:solidFill>
                          <a:schemeClr val="tx1"/>
                        </a:solidFill>
                        <a:effectLst/>
                        <a:latin typeface="+mn-lt"/>
                        <a:cs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600" b="0" i="0" u="none" strike="noStrike" cap="none" normalizeH="0" baseline="0" dirty="0" smtClean="0">
                        <a:ln>
                          <a:noFill/>
                        </a:ln>
                        <a:solidFill>
                          <a:schemeClr val="tx1"/>
                        </a:solidFill>
                        <a:effectLst/>
                        <a:latin typeface="+mn-lt"/>
                        <a:cs typeface="Arial" charset="0"/>
                      </a:endParaRPr>
                    </a:p>
                  </a:txBody>
                  <a:tcPr horzOverflow="overflow"/>
                </a:tc>
                <a:tc>
                  <a:txBody>
                    <a:bodyPr/>
                    <a:lstStyle/>
                    <a:p>
                      <a:pPr marL="0" marR="0" lvl="0" indent="0" algn="justLow" defTabSz="914400" rtl="0" eaLnBrk="1" fontAlgn="base" latinLnBrk="0" hangingPunct="1">
                        <a:lnSpc>
                          <a:spcPct val="100000"/>
                        </a:lnSpc>
                        <a:spcBef>
                          <a:spcPct val="0"/>
                        </a:spcBef>
                        <a:spcAft>
                          <a:spcPct val="0"/>
                        </a:spcAft>
                        <a:buClrTx/>
                        <a:buSzTx/>
                        <a:buFont typeface="Symbol" pitchFamily="18" charset="2"/>
                        <a:buNone/>
                        <a:tabLst>
                          <a:tab pos="160338" algn="l"/>
                        </a:tabLst>
                      </a:pPr>
                      <a:r>
                        <a:rPr kumimoji="0" lang="en-US" sz="2600" b="0" u="none" strike="noStrike" cap="none" normalizeH="0" baseline="0" dirty="0" smtClean="0">
                          <a:ln>
                            <a:noFill/>
                          </a:ln>
                          <a:effectLst/>
                          <a:latin typeface="+mn-lt"/>
                        </a:rPr>
                        <a:t>More </a:t>
                      </a:r>
                      <a:r>
                        <a:rPr kumimoji="0" lang="en-US" sz="2400" b="0" u="none" strike="noStrike" cap="none" normalizeH="0" baseline="0" dirty="0" smtClean="0">
                          <a:ln>
                            <a:noFill/>
                          </a:ln>
                          <a:effectLst/>
                          <a:latin typeface="+mn-lt"/>
                        </a:rPr>
                        <a:t>precision(well trained)</a:t>
                      </a:r>
                      <a:endParaRPr kumimoji="0" lang="en-US" sz="2400" b="0" i="0" u="none" strike="noStrike" cap="none" normalizeH="0" baseline="0" dirty="0" smtClean="0">
                        <a:ln>
                          <a:noFill/>
                        </a:ln>
                        <a:solidFill>
                          <a:schemeClr val="tx1"/>
                        </a:solidFill>
                        <a:effectLst/>
                        <a:latin typeface="+mn-lt"/>
                        <a:ea typeface="Times New Roman" pitchFamily="18" charset="0"/>
                        <a:cs typeface="Simplified Arabic" pitchFamily="2" charset="-78"/>
                      </a:endParaRPr>
                    </a:p>
                  </a:txBody>
                  <a:tcPr horzOverflow="overflow"/>
                </a:tc>
                <a:extLst>
                  <a:ext uri="{0D108BD9-81ED-4DB2-BD59-A6C34878D82A}">
                    <a16:rowId xmlns:a16="http://schemas.microsoft.com/office/drawing/2014/main" val="10011"/>
                  </a:ext>
                </a:extLst>
              </a:tr>
            </a:tbl>
          </a:graphicData>
        </a:graphic>
      </p:graphicFrame>
      <p:sp>
        <p:nvSpPr>
          <p:cNvPr id="4" name="Date Placeholder 3"/>
          <p:cNvSpPr>
            <a:spLocks noGrp="1"/>
          </p:cNvSpPr>
          <p:nvPr>
            <p:ph type="dt" sz="half" idx="10"/>
          </p:nvPr>
        </p:nvSpPr>
        <p:spPr/>
        <p:txBody>
          <a:bodyPr/>
          <a:lstStyle/>
          <a:p>
            <a:fld id="{E53F5069-F7B9-425F-8C4D-75D4981F1C74}" type="datetime1">
              <a:rPr lang="en-MY" smtClean="0"/>
              <a:t>22/7/2023</a:t>
            </a:fld>
            <a:endParaRPr lang="en-MY"/>
          </a:p>
        </p:txBody>
      </p:sp>
      <p:sp>
        <p:nvSpPr>
          <p:cNvPr id="5" name="Slide Number Placeholder 4"/>
          <p:cNvSpPr>
            <a:spLocks noGrp="1"/>
          </p:cNvSpPr>
          <p:nvPr>
            <p:ph type="sldNum" sz="quarter" idx="12"/>
          </p:nvPr>
        </p:nvSpPr>
        <p:spPr/>
        <p:txBody>
          <a:bodyPr/>
          <a:lstStyle/>
          <a:p>
            <a:fld id="{926C5204-FD55-41CB-9776-AC2F0D0C1978}" type="slidenum">
              <a:rPr lang="en-MY" smtClean="0"/>
              <a:t>17</a:t>
            </a:fld>
            <a:endParaRPr lang="en-MY"/>
          </a:p>
        </p:txBody>
      </p:sp>
    </p:spTree>
    <p:extLst>
      <p:ext uri="{BB962C8B-B14F-4D97-AF65-F5344CB8AC3E}">
        <p14:creationId xmlns:p14="http://schemas.microsoft.com/office/powerpoint/2010/main" val="20473858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69979"/>
            <a:ext cx="8712968" cy="3108543"/>
          </a:xfrm>
          <a:prstGeom prst="rect">
            <a:avLst/>
          </a:prstGeom>
        </p:spPr>
        <p:txBody>
          <a:bodyPr wrap="square">
            <a:spAutoFit/>
          </a:bodyPr>
          <a:lstStyle/>
          <a:p>
            <a:r>
              <a:rPr lang="en-MY" sz="2800" dirty="0" smtClean="0"/>
              <a:t>SAMPLING</a:t>
            </a:r>
            <a:endParaRPr lang="en-MY" sz="2800" b="1" dirty="0" smtClean="0"/>
          </a:p>
          <a:p>
            <a:pPr marL="457200" indent="-457200">
              <a:buFont typeface="Wingdings" panose="05000000000000000000" pitchFamily="2" charset="2"/>
              <a:buChar char="q"/>
            </a:pPr>
            <a:r>
              <a:rPr lang="en-MY" sz="2800" b="1" dirty="0" smtClean="0">
                <a:solidFill>
                  <a:schemeClr val="tx2">
                    <a:lumMod val="60000"/>
                    <a:lumOff val="40000"/>
                  </a:schemeClr>
                </a:solidFill>
              </a:rPr>
              <a:t>A </a:t>
            </a:r>
            <a:r>
              <a:rPr lang="en-MY" sz="2800" b="1" dirty="0" smtClean="0">
                <a:solidFill>
                  <a:srgbClr val="002060"/>
                </a:solidFill>
              </a:rPr>
              <a:t>sample should be representative of the population</a:t>
            </a:r>
          </a:p>
          <a:p>
            <a:endParaRPr lang="en-MY" sz="2800" dirty="0" smtClean="0"/>
          </a:p>
          <a:p>
            <a:pPr marL="457200" indent="-457200">
              <a:buFont typeface="Wingdings" panose="05000000000000000000" pitchFamily="2" charset="2"/>
              <a:buChar char="q"/>
            </a:pPr>
            <a:r>
              <a:rPr lang="en-MY" sz="2800" b="1" dirty="0" smtClean="0">
                <a:solidFill>
                  <a:srgbClr val="FF0000"/>
                </a:solidFill>
              </a:rPr>
              <a:t>3 factors </a:t>
            </a:r>
            <a:r>
              <a:rPr lang="en-MY" sz="2800" b="1" dirty="0" smtClean="0">
                <a:solidFill>
                  <a:srgbClr val="0070C0"/>
                </a:solidFill>
              </a:rPr>
              <a:t>that influence sample representativeness</a:t>
            </a:r>
          </a:p>
          <a:p>
            <a:r>
              <a:rPr lang="en-MY" sz="2800" dirty="0" smtClean="0"/>
              <a:t>•</a:t>
            </a:r>
            <a:r>
              <a:rPr lang="en-MY" sz="2800" b="1" dirty="0" smtClean="0"/>
              <a:t>Sampling procedure</a:t>
            </a:r>
          </a:p>
          <a:p>
            <a:r>
              <a:rPr lang="en-MY" sz="2800" b="1" dirty="0" smtClean="0"/>
              <a:t>•Sample size</a:t>
            </a:r>
          </a:p>
          <a:p>
            <a:r>
              <a:rPr lang="en-MY" sz="2800" b="1" dirty="0" smtClean="0"/>
              <a:t>•Participation (response)</a:t>
            </a:r>
            <a:endParaRPr lang="en-MY" sz="2800" b="1" dirty="0"/>
          </a:p>
        </p:txBody>
      </p:sp>
      <p:sp>
        <p:nvSpPr>
          <p:cNvPr id="3" name="Date Placeholder 2"/>
          <p:cNvSpPr>
            <a:spLocks noGrp="1"/>
          </p:cNvSpPr>
          <p:nvPr>
            <p:ph type="dt" sz="half" idx="10"/>
          </p:nvPr>
        </p:nvSpPr>
        <p:spPr/>
        <p:txBody>
          <a:bodyPr/>
          <a:lstStyle/>
          <a:p>
            <a:fld id="{1406372C-8B31-4352-8357-4F930752266A}" type="datetime1">
              <a:rPr lang="en-MY" smtClean="0"/>
              <a:t>22/7/2023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18</a:t>
            </a:fld>
            <a:endParaRPr lang="en-MY" dirty="0"/>
          </a:p>
        </p:txBody>
      </p:sp>
      <p:sp>
        <p:nvSpPr>
          <p:cNvPr id="5" name="Rectangle 4"/>
          <p:cNvSpPr/>
          <p:nvPr/>
        </p:nvSpPr>
        <p:spPr>
          <a:xfrm>
            <a:off x="1115616" y="251356"/>
            <a:ext cx="2160240" cy="369332"/>
          </a:xfrm>
          <a:prstGeom prst="rect">
            <a:avLst/>
          </a:prstGeom>
        </p:spPr>
        <p:txBody>
          <a:bodyPr wrap="square">
            <a:spAutoFit/>
          </a:bodyPr>
          <a:lstStyle/>
          <a:p>
            <a:r>
              <a:rPr lang="en-MY" b="1" dirty="0" smtClean="0">
                <a:solidFill>
                  <a:srgbClr val="FF0000"/>
                </a:solidFill>
              </a:rPr>
              <a:t>  </a:t>
            </a:r>
            <a:r>
              <a:rPr lang="en-MY" b="1" dirty="0" smtClean="0"/>
              <a:t>Cont. …SAMPLES</a:t>
            </a:r>
          </a:p>
        </p:txBody>
      </p:sp>
      <p:sp>
        <p:nvSpPr>
          <p:cNvPr id="6" name="Rectangle 5"/>
          <p:cNvSpPr/>
          <p:nvPr/>
        </p:nvSpPr>
        <p:spPr>
          <a:xfrm>
            <a:off x="381280" y="4005064"/>
            <a:ext cx="8871240" cy="1815882"/>
          </a:xfrm>
          <a:prstGeom prst="rect">
            <a:avLst/>
          </a:prstGeom>
        </p:spPr>
        <p:txBody>
          <a:bodyPr wrap="square">
            <a:spAutoFit/>
          </a:bodyPr>
          <a:lstStyle/>
          <a:p>
            <a:pPr lvl="0">
              <a:tabLst>
                <a:tab pos="457200" algn="l"/>
              </a:tabLst>
            </a:pPr>
            <a:r>
              <a:rPr lang="en-US" sz="2800" b="1" u="sng" dirty="0">
                <a:solidFill>
                  <a:srgbClr val="FF0000"/>
                </a:solidFill>
              </a:rPr>
              <a:t>Sample Size N</a:t>
            </a:r>
            <a:endParaRPr lang="en-US" sz="2800" b="1" dirty="0">
              <a:solidFill>
                <a:srgbClr val="FF0000"/>
              </a:solidFill>
            </a:endParaRPr>
          </a:p>
          <a:p>
            <a:pPr>
              <a:tabLst>
                <a:tab pos="457200" algn="l"/>
              </a:tabLst>
            </a:pPr>
            <a:r>
              <a:rPr lang="en-US" sz="2800" b="1" dirty="0">
                <a:solidFill>
                  <a:prstClr val="black"/>
                </a:solidFill>
              </a:rPr>
              <a:t>      It is the No. of individuals that collected in the sample, denoted by </a:t>
            </a:r>
            <a:r>
              <a:rPr lang="en-US" sz="2800" b="1" dirty="0">
                <a:solidFill>
                  <a:srgbClr val="FF0000"/>
                </a:solidFill>
              </a:rPr>
              <a:t>N </a:t>
            </a:r>
            <a:r>
              <a:rPr lang="en-US" sz="2800" b="1" dirty="0" smtClean="0">
                <a:solidFill>
                  <a:srgbClr val="FF0000"/>
                </a:solidFill>
              </a:rPr>
              <a:t>.</a:t>
            </a:r>
            <a:r>
              <a:rPr lang="en-MY" u="sng" dirty="0">
                <a:hlinkClick r:id="rId2"/>
              </a:rPr>
              <a:t> </a:t>
            </a:r>
            <a:endParaRPr lang="en-MY" u="sng" dirty="0" smtClean="0"/>
          </a:p>
          <a:p>
            <a:pPr>
              <a:tabLst>
                <a:tab pos="457200" algn="l"/>
              </a:tabLst>
            </a:pPr>
            <a:r>
              <a:rPr lang="en-US" sz="2800" b="1" dirty="0" err="1" smtClean="0">
                <a:solidFill>
                  <a:schemeClr val="accent1">
                    <a:lumMod val="75000"/>
                  </a:schemeClr>
                </a:solidFill>
              </a:rPr>
              <a:t>OpenEpi</a:t>
            </a:r>
            <a:r>
              <a:rPr lang="en-US" sz="2800" b="1" dirty="0" smtClean="0">
                <a:solidFill>
                  <a:schemeClr val="accent1">
                    <a:lumMod val="75000"/>
                  </a:schemeClr>
                </a:solidFill>
              </a:rPr>
              <a:t> for  sample size calculation</a:t>
            </a:r>
            <a:endParaRPr lang="en-US" sz="2800" b="1" dirty="0">
              <a:solidFill>
                <a:schemeClr val="accent1">
                  <a:lumMod val="75000"/>
                </a:schemeClr>
              </a:solidFill>
            </a:endParaRPr>
          </a:p>
        </p:txBody>
      </p:sp>
    </p:spTree>
    <p:extLst>
      <p:ext uri="{BB962C8B-B14F-4D97-AF65-F5344CB8AC3E}">
        <p14:creationId xmlns:p14="http://schemas.microsoft.com/office/powerpoint/2010/main" val="3176367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92696"/>
            <a:ext cx="8435280" cy="4031873"/>
          </a:xfrm>
          <a:prstGeom prst="rect">
            <a:avLst/>
          </a:prstGeom>
        </p:spPr>
        <p:txBody>
          <a:bodyPr wrap="square">
            <a:spAutoFit/>
          </a:bodyPr>
          <a:lstStyle/>
          <a:p>
            <a:pPr algn="ctr"/>
            <a:r>
              <a:rPr lang="en-MY" sz="3200" dirty="0" smtClean="0">
                <a:solidFill>
                  <a:srgbClr val="C00000"/>
                </a:solidFill>
              </a:rPr>
              <a:t>SAMPLING</a:t>
            </a:r>
          </a:p>
          <a:p>
            <a:r>
              <a:rPr lang="en-MY" sz="2800" dirty="0" smtClean="0">
                <a:solidFill>
                  <a:srgbClr val="FF0000"/>
                </a:solidFill>
              </a:rPr>
              <a:t>•</a:t>
            </a:r>
            <a:r>
              <a:rPr lang="en-MY" sz="2800" b="1" dirty="0" smtClean="0">
                <a:solidFill>
                  <a:srgbClr val="CC3300"/>
                </a:solidFill>
              </a:rPr>
              <a:t>Nonprobability:</a:t>
            </a:r>
          </a:p>
          <a:p>
            <a:r>
              <a:rPr lang="en-MY" sz="2800" dirty="0" smtClean="0"/>
              <a:t>–</a:t>
            </a:r>
            <a:r>
              <a:rPr lang="en-MY" sz="2800" b="1" dirty="0" smtClean="0"/>
              <a:t>one in which the </a:t>
            </a:r>
            <a:r>
              <a:rPr lang="en-MY" sz="2800" b="1" dirty="0" smtClean="0">
                <a:solidFill>
                  <a:srgbClr val="FF0000"/>
                </a:solidFill>
              </a:rPr>
              <a:t>judgment</a:t>
            </a:r>
            <a:r>
              <a:rPr lang="en-MY" sz="2800" b="1" dirty="0" smtClean="0"/>
              <a:t> of the experimenter, the </a:t>
            </a:r>
            <a:r>
              <a:rPr lang="en-MY" sz="2800" b="1" dirty="0" smtClean="0">
                <a:solidFill>
                  <a:srgbClr val="FF0000"/>
                </a:solidFill>
              </a:rPr>
              <a:t>methods</a:t>
            </a:r>
            <a:r>
              <a:rPr lang="en-MY" sz="2800" b="1" dirty="0" smtClean="0"/>
              <a:t> in which the data are collected, or other </a:t>
            </a:r>
            <a:r>
              <a:rPr lang="en-MY" sz="2800" b="1" dirty="0" smtClean="0">
                <a:solidFill>
                  <a:srgbClr val="FF0000"/>
                </a:solidFill>
              </a:rPr>
              <a:t>factors</a:t>
            </a:r>
            <a:r>
              <a:rPr lang="en-MY" sz="2800" b="1" dirty="0" smtClean="0"/>
              <a:t> could affect the results of the sample</a:t>
            </a:r>
          </a:p>
          <a:p>
            <a:endParaRPr lang="en-MY" sz="2800" b="1" dirty="0" smtClean="0">
              <a:solidFill>
                <a:srgbClr val="FF0000"/>
              </a:solidFill>
            </a:endParaRPr>
          </a:p>
          <a:p>
            <a:r>
              <a:rPr lang="en-MY" sz="2800" b="1" dirty="0" smtClean="0">
                <a:solidFill>
                  <a:srgbClr val="FF0000"/>
                </a:solidFill>
              </a:rPr>
              <a:t>•</a:t>
            </a:r>
            <a:r>
              <a:rPr lang="en-MY" sz="2800" b="1" dirty="0" smtClean="0">
                <a:solidFill>
                  <a:srgbClr val="CC3300"/>
                </a:solidFill>
              </a:rPr>
              <a:t>Probability:</a:t>
            </a:r>
          </a:p>
          <a:p>
            <a:r>
              <a:rPr lang="en-MY" sz="2800" b="1" dirty="0" smtClean="0"/>
              <a:t>The</a:t>
            </a:r>
            <a:r>
              <a:rPr lang="en-MY" sz="2800" b="1" dirty="0" smtClean="0">
                <a:solidFill>
                  <a:srgbClr val="FF0000"/>
                </a:solidFill>
              </a:rPr>
              <a:t> chance </a:t>
            </a:r>
            <a:r>
              <a:rPr lang="en-MY" sz="2800" b="1" dirty="0" smtClean="0"/>
              <a:t>of selection of each item of the population </a:t>
            </a:r>
            <a:r>
              <a:rPr lang="en-MY" sz="2800" b="1" dirty="0" smtClean="0">
                <a:solidFill>
                  <a:srgbClr val="FF0000"/>
                </a:solidFill>
              </a:rPr>
              <a:t>is known </a:t>
            </a:r>
            <a:r>
              <a:rPr lang="en-MY" sz="2800" b="1" dirty="0" smtClean="0"/>
              <a:t>before the sample is picked</a:t>
            </a:r>
            <a:endParaRPr lang="en-MY" sz="2800" b="1" dirty="0"/>
          </a:p>
        </p:txBody>
      </p:sp>
      <p:sp>
        <p:nvSpPr>
          <p:cNvPr id="3" name="Date Placeholder 2"/>
          <p:cNvSpPr>
            <a:spLocks noGrp="1"/>
          </p:cNvSpPr>
          <p:nvPr>
            <p:ph type="dt" sz="half" idx="10"/>
          </p:nvPr>
        </p:nvSpPr>
        <p:spPr/>
        <p:txBody>
          <a:bodyPr/>
          <a:lstStyle/>
          <a:p>
            <a:fld id="{A62FF26A-5064-4A56-B739-0DEAFD69754D}" type="datetime1">
              <a:rPr lang="en-MY" smtClean="0"/>
              <a:t>22/7/2023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19</a:t>
            </a:fld>
            <a:endParaRPr lang="en-MY"/>
          </a:p>
        </p:txBody>
      </p:sp>
    </p:spTree>
    <p:extLst>
      <p:ext uri="{BB962C8B-B14F-4D97-AF65-F5344CB8AC3E}">
        <p14:creationId xmlns:p14="http://schemas.microsoft.com/office/powerpoint/2010/main" val="29369507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83E5E149-BD70-444C-9E51-6DBE3B5C4085}" type="datetime1">
              <a:rPr lang="en-US" sz="1400" smtClean="0">
                <a:solidFill>
                  <a:schemeClr val="tx1"/>
                </a:solidFill>
              </a:rPr>
              <a:pPr eaLnBrk="1" hangingPunct="1"/>
              <a:t>7/22/2023</a:t>
            </a:fld>
            <a:endParaRPr lang="en-US" sz="1400" dirty="0" smtClean="0">
              <a:solidFill>
                <a:schemeClr val="tx1"/>
              </a:solidFill>
            </a:endParaRPr>
          </a:p>
        </p:txBody>
      </p:sp>
      <p:sp>
        <p:nvSpPr>
          <p:cNvPr id="195587" name="Slide Number Placeholder 3"/>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rtl="0" eaLnBrk="1" hangingPunct="1"/>
            <a:fld id="{B25AFF63-FFAC-41C7-A8A2-DD8F234FC56F}" type="slidenum">
              <a:rPr lang="ar-SA" sz="1400">
                <a:solidFill>
                  <a:schemeClr val="tx1"/>
                </a:solidFill>
              </a:rPr>
              <a:pPr algn="r" rtl="0" eaLnBrk="1" hangingPunct="1"/>
              <a:t>2</a:t>
            </a:fld>
            <a:endParaRPr lang="en-US" sz="1400" dirty="0">
              <a:solidFill>
                <a:schemeClr val="tx1"/>
              </a:solidFill>
            </a:endParaRPr>
          </a:p>
        </p:txBody>
      </p:sp>
      <p:sp>
        <p:nvSpPr>
          <p:cNvPr id="195591"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256C89B5-F6A8-4C93-9896-35EF05F260D9}" type="slidenum">
              <a:rPr lang="ar-SA" sz="1400" smtClean="0">
                <a:solidFill>
                  <a:schemeClr val="tx1"/>
                </a:solidFill>
              </a:rPr>
              <a:pPr eaLnBrk="1" hangingPunct="1"/>
              <a:t>2</a:t>
            </a:fld>
            <a:endParaRPr lang="en-US" sz="1400" dirty="0" smtClean="0">
              <a:solidFill>
                <a:schemeClr val="tx1"/>
              </a:solidFill>
            </a:endParaRPr>
          </a:p>
        </p:txBody>
      </p:sp>
      <p:sp>
        <p:nvSpPr>
          <p:cNvPr id="3" name="Rectangle 2"/>
          <p:cNvSpPr/>
          <p:nvPr/>
        </p:nvSpPr>
        <p:spPr>
          <a:xfrm>
            <a:off x="2769166" y="980728"/>
            <a:ext cx="3605667"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Biostatistics</a:t>
            </a:r>
            <a:endParaRPr lang="en-MY"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4" name="Rectangle 3"/>
          <p:cNvSpPr/>
          <p:nvPr/>
        </p:nvSpPr>
        <p:spPr>
          <a:xfrm>
            <a:off x="2159367" y="2844224"/>
            <a:ext cx="4572873"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L </a:t>
            </a:r>
            <a:r>
              <a:rPr lang="en-US" sz="4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VIII</a:t>
            </a:r>
            <a:endParaRPr lang="en-MY"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Rectangle 4"/>
          <p:cNvSpPr/>
          <p:nvPr/>
        </p:nvSpPr>
        <p:spPr>
          <a:xfrm>
            <a:off x="1144927" y="4008848"/>
            <a:ext cx="7541873" cy="707886"/>
          </a:xfrm>
          <a:prstGeom prst="rect">
            <a:avLst/>
          </a:prstGeom>
          <a:noFill/>
        </p:spPr>
        <p:txBody>
          <a:bodyPr wrap="none" lIns="91440" tIns="45720" rIns="91440" bIns="45720">
            <a:spAutoFit/>
          </a:bodyPr>
          <a:lstStyle/>
          <a:p>
            <a:pPr algn="ctr"/>
            <a:r>
              <a:rPr lang="en-US" sz="4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Prof.   Dr. WAQAR    AL-KUBAISY  </a:t>
            </a:r>
            <a:endParaRPr lang="en-MY" sz="4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 name="Rectangle 1"/>
          <p:cNvSpPr/>
          <p:nvPr/>
        </p:nvSpPr>
        <p:spPr>
          <a:xfrm>
            <a:off x="3710789" y="5696692"/>
            <a:ext cx="1581291" cy="400110"/>
          </a:xfrm>
          <a:prstGeom prst="rect">
            <a:avLst/>
          </a:prstGeom>
        </p:spPr>
        <p:txBody>
          <a:bodyPr wrap="square">
            <a:spAutoFit/>
          </a:bodyPr>
          <a:lstStyle/>
          <a:p>
            <a:r>
              <a:rPr lang="en-US" sz="2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23 -7-2023</a:t>
            </a:r>
            <a:endParaRPr lang="ar-JO" sz="2000" dirty="0"/>
          </a:p>
        </p:txBody>
      </p:sp>
    </p:spTree>
    <p:extLst>
      <p:ext uri="{BB962C8B-B14F-4D97-AF65-F5344CB8AC3E}">
        <p14:creationId xmlns:p14="http://schemas.microsoft.com/office/powerpoint/2010/main" val="2143962424"/>
      </p:ext>
    </p:extLst>
  </p:cSld>
  <p:clrMapOvr>
    <a:masterClrMapping/>
  </p:clrMapOvr>
  <p:transition>
    <p:pull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640960" cy="5816977"/>
          </a:xfrm>
          <a:prstGeom prst="rect">
            <a:avLst/>
          </a:prstGeom>
        </p:spPr>
        <p:txBody>
          <a:bodyPr wrap="square">
            <a:spAutoFit/>
          </a:bodyPr>
          <a:lstStyle/>
          <a:p>
            <a:pPr algn="ctr"/>
            <a:r>
              <a:rPr lang="en-MY" sz="3600" b="1" dirty="0" smtClean="0">
                <a:solidFill>
                  <a:srgbClr val="C00000"/>
                </a:solidFill>
              </a:rPr>
              <a:t>TYPES OF SAMPLING</a:t>
            </a:r>
          </a:p>
          <a:p>
            <a:pPr marL="457200" indent="-457200" algn="just">
              <a:buFont typeface="Wingdings" pitchFamily="2" charset="2"/>
              <a:buChar char="q"/>
            </a:pPr>
            <a:r>
              <a:rPr lang="en-MY" sz="2800" b="1" dirty="0" smtClean="0">
                <a:solidFill>
                  <a:srgbClr val="FF0000"/>
                </a:solidFill>
              </a:rPr>
              <a:t>Probability (Random) Samples</a:t>
            </a:r>
          </a:p>
          <a:p>
            <a:pPr marL="514350" indent="-514350" algn="just">
              <a:buFont typeface="+mj-lt"/>
              <a:buAutoNum type="arabicPeriod"/>
            </a:pPr>
            <a:r>
              <a:rPr lang="en-MY" sz="2800" b="1" dirty="0" smtClean="0"/>
              <a:t>Simple random sample</a:t>
            </a:r>
          </a:p>
          <a:p>
            <a:pPr marL="514350" indent="-514350" algn="just">
              <a:buFont typeface="+mj-lt"/>
              <a:buAutoNum type="arabicPeriod"/>
            </a:pPr>
            <a:r>
              <a:rPr lang="en-MY" sz="2800" b="1" dirty="0" smtClean="0"/>
              <a:t>Systematic random sample</a:t>
            </a:r>
          </a:p>
          <a:p>
            <a:pPr marL="514350" indent="-514350" algn="just">
              <a:buFont typeface="+mj-lt"/>
              <a:buAutoNum type="arabicPeriod"/>
            </a:pPr>
            <a:r>
              <a:rPr lang="en-MY" sz="2800" b="1" dirty="0" smtClean="0"/>
              <a:t>Stratified random sample</a:t>
            </a:r>
          </a:p>
          <a:p>
            <a:pPr marL="514350" indent="-514350" algn="just">
              <a:buFont typeface="+mj-lt"/>
              <a:buAutoNum type="arabicPeriod"/>
            </a:pPr>
            <a:r>
              <a:rPr lang="en-MY" sz="2800" b="1" dirty="0" smtClean="0"/>
              <a:t>Cluster sample</a:t>
            </a:r>
          </a:p>
          <a:p>
            <a:pPr marL="514350" indent="-514350" algn="just">
              <a:buFont typeface="+mj-lt"/>
              <a:buAutoNum type="arabicPeriod"/>
            </a:pPr>
            <a:r>
              <a:rPr lang="en-MY" sz="2800" b="1" dirty="0" smtClean="0"/>
              <a:t>Multistage sample</a:t>
            </a:r>
          </a:p>
          <a:p>
            <a:pPr marL="514350" indent="-514350" algn="just">
              <a:buFont typeface="+mj-lt"/>
              <a:buAutoNum type="arabicPeriod"/>
            </a:pPr>
            <a:r>
              <a:rPr lang="en-MY" sz="2800" b="1" dirty="0" smtClean="0"/>
              <a:t>Multiphase sample</a:t>
            </a:r>
          </a:p>
          <a:p>
            <a:pPr algn="just"/>
            <a:endParaRPr lang="en-MY" sz="2800" b="1" dirty="0" smtClean="0"/>
          </a:p>
          <a:p>
            <a:pPr marL="457200" indent="-457200" algn="just">
              <a:buFont typeface="Wingdings" pitchFamily="2" charset="2"/>
              <a:buChar char="q"/>
            </a:pPr>
            <a:r>
              <a:rPr lang="en-MY" sz="2800" b="1" dirty="0" smtClean="0">
                <a:solidFill>
                  <a:srgbClr val="FF0000"/>
                </a:solidFill>
              </a:rPr>
              <a:t>Non-Probability Samples</a:t>
            </a:r>
          </a:p>
          <a:p>
            <a:pPr marL="514350" indent="-514350" algn="just">
              <a:buFont typeface="+mj-lt"/>
              <a:buAutoNum type="arabicParenR"/>
            </a:pPr>
            <a:r>
              <a:rPr lang="en-MY" sz="2800" b="1" dirty="0" smtClean="0"/>
              <a:t>Convenience sample</a:t>
            </a:r>
          </a:p>
          <a:p>
            <a:pPr marL="514350" indent="-514350" algn="just">
              <a:buFont typeface="+mj-lt"/>
              <a:buAutoNum type="arabicParenR"/>
            </a:pPr>
            <a:r>
              <a:rPr lang="en-MY" sz="2800" b="1" dirty="0" smtClean="0"/>
              <a:t>Purposive sample</a:t>
            </a:r>
          </a:p>
          <a:p>
            <a:pPr marL="514350" indent="-514350" algn="just">
              <a:buFont typeface="+mj-lt"/>
              <a:buAutoNum type="arabicParenR"/>
            </a:pPr>
            <a:r>
              <a:rPr lang="en-MY" sz="2800" b="1" dirty="0" smtClean="0"/>
              <a:t>Quota</a:t>
            </a:r>
            <a:endParaRPr lang="en-MY" sz="2800" b="1" dirty="0"/>
          </a:p>
        </p:txBody>
      </p:sp>
      <p:sp>
        <p:nvSpPr>
          <p:cNvPr id="3" name="Date Placeholder 2"/>
          <p:cNvSpPr>
            <a:spLocks noGrp="1"/>
          </p:cNvSpPr>
          <p:nvPr>
            <p:ph type="dt" sz="half" idx="10"/>
          </p:nvPr>
        </p:nvSpPr>
        <p:spPr/>
        <p:txBody>
          <a:bodyPr/>
          <a:lstStyle/>
          <a:p>
            <a:fld id="{B58D8671-6033-4A49-B6A2-DF7FD0E60DDA}" type="datetime1">
              <a:rPr lang="en-MY" smtClean="0"/>
              <a:t>22/7/2023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20</a:t>
            </a:fld>
            <a:endParaRPr lang="en-MY"/>
          </a:p>
        </p:txBody>
      </p:sp>
    </p:spTree>
    <p:extLst>
      <p:ext uri="{BB962C8B-B14F-4D97-AF65-F5344CB8AC3E}">
        <p14:creationId xmlns:p14="http://schemas.microsoft.com/office/powerpoint/2010/main" val="41053575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520" y="196207"/>
            <a:ext cx="9145016" cy="6186309"/>
          </a:xfrm>
          <a:prstGeom prst="rect">
            <a:avLst/>
          </a:prstGeom>
        </p:spPr>
        <p:txBody>
          <a:bodyPr wrap="square">
            <a:spAutoFit/>
          </a:bodyPr>
          <a:lstStyle/>
          <a:p>
            <a:pPr lvl="0" algn="ctr"/>
            <a:r>
              <a:rPr lang="en-US" sz="3200" b="1" u="sng" dirty="0">
                <a:solidFill>
                  <a:srgbClr val="C00000"/>
                </a:solidFill>
              </a:rPr>
              <a:t>Random Sample</a:t>
            </a:r>
            <a:endParaRPr lang="en-US" sz="3200" b="1" dirty="0">
              <a:solidFill>
                <a:srgbClr val="C00000"/>
              </a:solidFill>
            </a:endParaRPr>
          </a:p>
          <a:p>
            <a:pPr marL="457200" lvl="0" indent="-457200">
              <a:buFont typeface="Wingdings" pitchFamily="2" charset="2"/>
              <a:buChar char="v"/>
            </a:pPr>
            <a:r>
              <a:rPr lang="en-US" sz="2800" dirty="0">
                <a:solidFill>
                  <a:prstClr val="black"/>
                </a:solidFill>
              </a:rPr>
              <a:t>	</a:t>
            </a:r>
            <a:r>
              <a:rPr lang="en-US" sz="2800" b="1" dirty="0">
                <a:solidFill>
                  <a:srgbClr val="0070C0"/>
                </a:solidFill>
              </a:rPr>
              <a:t>This is the most popular one, </a:t>
            </a:r>
            <a:endParaRPr lang="en-US" sz="2800" b="1" dirty="0" smtClean="0">
              <a:solidFill>
                <a:srgbClr val="0070C0"/>
              </a:solidFill>
            </a:endParaRPr>
          </a:p>
          <a:p>
            <a:pPr marL="457200" lvl="0" indent="-457200">
              <a:buFont typeface="Wingdings" pitchFamily="2" charset="2"/>
              <a:buChar char="v"/>
            </a:pPr>
            <a:r>
              <a:rPr lang="en-US" sz="2800" b="1" dirty="0" smtClean="0">
                <a:solidFill>
                  <a:srgbClr val="0070C0"/>
                </a:solidFill>
              </a:rPr>
              <a:t>it </a:t>
            </a:r>
            <a:r>
              <a:rPr lang="en-US" sz="2800" b="1" dirty="0">
                <a:solidFill>
                  <a:srgbClr val="0070C0"/>
                </a:solidFill>
              </a:rPr>
              <a:t>is most commonly </a:t>
            </a:r>
            <a:r>
              <a:rPr lang="en-US" sz="2800" b="1" dirty="0"/>
              <a:t>used in survey and research</a:t>
            </a:r>
            <a:r>
              <a:rPr lang="en-US" sz="2800" b="1" dirty="0" smtClean="0">
                <a:solidFill>
                  <a:srgbClr val="0070C0"/>
                </a:solidFill>
              </a:rPr>
              <a:t>,</a:t>
            </a:r>
          </a:p>
          <a:p>
            <a:pPr marL="457200" lvl="0" indent="-457200">
              <a:buFont typeface="Wingdings" pitchFamily="2" charset="2"/>
              <a:buChar char="v"/>
            </a:pPr>
            <a:r>
              <a:rPr lang="en-US" sz="2800" b="1" dirty="0" smtClean="0">
                <a:solidFill>
                  <a:srgbClr val="0070C0"/>
                </a:solidFill>
              </a:rPr>
              <a:t> </a:t>
            </a:r>
            <a:r>
              <a:rPr lang="en-US" sz="2800" b="1" dirty="0">
                <a:solidFill>
                  <a:srgbClr val="0070C0"/>
                </a:solidFill>
              </a:rPr>
              <a:t>it is a sample drawn from a </a:t>
            </a:r>
            <a:r>
              <a:rPr lang="en-US" sz="2800" b="1" dirty="0">
                <a:solidFill>
                  <a:prstClr val="black"/>
                </a:solidFill>
              </a:rPr>
              <a:t>population or unit in such a </a:t>
            </a:r>
            <a:r>
              <a:rPr lang="en-US" sz="2800" b="1" dirty="0" smtClean="0">
                <a:solidFill>
                  <a:prstClr val="black"/>
                </a:solidFill>
              </a:rPr>
              <a:t>way</a:t>
            </a:r>
            <a:r>
              <a:rPr lang="en-US" sz="2800" b="1" dirty="0"/>
              <a:t> that</a:t>
            </a:r>
            <a:r>
              <a:rPr lang="en-US" sz="2800" b="1" dirty="0" smtClean="0">
                <a:solidFill>
                  <a:prstClr val="black"/>
                </a:solidFill>
              </a:rPr>
              <a:t>;</a:t>
            </a:r>
          </a:p>
          <a:p>
            <a:pPr marL="457200" lvl="0" indent="-457200">
              <a:buFont typeface="Wingdings" pitchFamily="2" charset="2"/>
              <a:buChar char="v"/>
            </a:pPr>
            <a:r>
              <a:rPr lang="en-US" sz="2800" b="1" dirty="0" smtClean="0">
                <a:solidFill>
                  <a:srgbClr val="FF0000"/>
                </a:solidFill>
              </a:rPr>
              <a:t>every </a:t>
            </a:r>
            <a:r>
              <a:rPr lang="en-US" sz="2800" b="1" dirty="0">
                <a:solidFill>
                  <a:srgbClr val="FF0000"/>
                </a:solidFill>
              </a:rPr>
              <a:t>member </a:t>
            </a:r>
            <a:r>
              <a:rPr lang="en-US" sz="2800" b="1" dirty="0"/>
              <a:t>of the </a:t>
            </a:r>
            <a:r>
              <a:rPr lang="en-US" sz="2800" dirty="0">
                <a:solidFill>
                  <a:prstClr val="black"/>
                </a:solidFill>
              </a:rPr>
              <a:t>population </a:t>
            </a:r>
            <a:endParaRPr lang="en-US" sz="2800" dirty="0" smtClean="0">
              <a:solidFill>
                <a:prstClr val="black"/>
              </a:solidFill>
            </a:endParaRPr>
          </a:p>
          <a:p>
            <a:pPr marL="457200" lvl="0" indent="-457200">
              <a:buFont typeface="Wingdings" pitchFamily="2" charset="2"/>
              <a:buChar char="v"/>
            </a:pPr>
            <a:r>
              <a:rPr lang="en-US" sz="2800" dirty="0" smtClean="0"/>
              <a:t>has </a:t>
            </a:r>
            <a:r>
              <a:rPr lang="en-US" sz="2800" b="1" dirty="0"/>
              <a:t>the </a:t>
            </a:r>
            <a:r>
              <a:rPr lang="en-US" sz="2800" b="1" dirty="0">
                <a:solidFill>
                  <a:srgbClr val="FF0000"/>
                </a:solidFill>
              </a:rPr>
              <a:t>same probability </a:t>
            </a:r>
            <a:r>
              <a:rPr lang="en-US" sz="2800" dirty="0">
                <a:solidFill>
                  <a:prstClr val="black"/>
                </a:solidFill>
              </a:rPr>
              <a:t>of selection.</a:t>
            </a:r>
          </a:p>
          <a:p>
            <a:pPr marL="457200" lvl="0" indent="-457200">
              <a:buFont typeface="Wingdings" pitchFamily="2" charset="2"/>
              <a:buChar char="v"/>
            </a:pPr>
            <a:r>
              <a:rPr lang="en-US" sz="2800" b="1" dirty="0">
                <a:solidFill>
                  <a:schemeClr val="tx2"/>
                </a:solidFill>
              </a:rPr>
              <a:t>Every member </a:t>
            </a:r>
            <a:r>
              <a:rPr lang="en-US" sz="2800" dirty="0">
                <a:solidFill>
                  <a:prstClr val="black"/>
                </a:solidFill>
              </a:rPr>
              <a:t>in the population </a:t>
            </a:r>
            <a:r>
              <a:rPr lang="en-US" sz="2800" b="1" dirty="0">
                <a:solidFill>
                  <a:srgbClr val="FF0000"/>
                </a:solidFill>
              </a:rPr>
              <a:t>having independent </a:t>
            </a:r>
            <a:endParaRPr lang="en-US" sz="2800" b="1" dirty="0" smtClean="0">
              <a:solidFill>
                <a:srgbClr val="FF0000"/>
              </a:solidFill>
            </a:endParaRPr>
          </a:p>
          <a:p>
            <a:pPr marL="457200" lvl="0" indent="-457200">
              <a:buFont typeface="Wingdings" pitchFamily="2" charset="2"/>
              <a:buChar char="v"/>
            </a:pPr>
            <a:r>
              <a:rPr lang="en-US" sz="2800" dirty="0" smtClean="0">
                <a:solidFill>
                  <a:prstClr val="black"/>
                </a:solidFill>
              </a:rPr>
              <a:t>and </a:t>
            </a:r>
            <a:r>
              <a:rPr lang="en-US" sz="2800" b="1" dirty="0">
                <a:solidFill>
                  <a:srgbClr val="FF0000"/>
                </a:solidFill>
              </a:rPr>
              <a:t>equal chance </a:t>
            </a:r>
            <a:r>
              <a:rPr lang="en-US" sz="2800" dirty="0">
                <a:solidFill>
                  <a:prstClr val="black"/>
                </a:solidFill>
              </a:rPr>
              <a:t>of appearing in the sample.</a:t>
            </a:r>
          </a:p>
          <a:p>
            <a:pPr lvl="0" algn="ctr"/>
            <a:r>
              <a:rPr lang="en-US" sz="2800" b="1" i="1" dirty="0">
                <a:solidFill>
                  <a:schemeClr val="tx2"/>
                </a:solidFill>
              </a:rPr>
              <a:t>Therefore, sample now</a:t>
            </a:r>
            <a:r>
              <a:rPr lang="en-US" sz="2800" b="1" dirty="0">
                <a:solidFill>
                  <a:schemeClr val="tx2"/>
                </a:solidFill>
              </a:rPr>
              <a:t>  </a:t>
            </a:r>
            <a:endParaRPr lang="en-US" sz="2800" b="1" dirty="0" smtClean="0">
              <a:solidFill>
                <a:schemeClr val="tx2"/>
              </a:solidFill>
            </a:endParaRPr>
          </a:p>
          <a:p>
            <a:pPr marL="457200" lvl="0" indent="-457200">
              <a:buFont typeface="Wingdings" panose="05000000000000000000" pitchFamily="2" charset="2"/>
              <a:buChar char="Ø"/>
            </a:pPr>
            <a:r>
              <a:rPr lang="en-US" sz="2800" b="1" dirty="0" smtClean="0">
                <a:solidFill>
                  <a:srgbClr val="FF0000"/>
                </a:solidFill>
              </a:rPr>
              <a:t>free </a:t>
            </a:r>
            <a:r>
              <a:rPr lang="en-US" sz="2800" b="1" dirty="0">
                <a:solidFill>
                  <a:srgbClr val="FF0000"/>
                </a:solidFill>
              </a:rPr>
              <a:t>of bias </a:t>
            </a:r>
            <a:r>
              <a:rPr lang="en-US" sz="2800" dirty="0">
                <a:solidFill>
                  <a:prstClr val="black"/>
                </a:solidFill>
              </a:rPr>
              <a:t>and it </a:t>
            </a:r>
            <a:r>
              <a:rPr lang="en-US" sz="2800" b="1" dirty="0">
                <a:solidFill>
                  <a:srgbClr val="FF0000"/>
                </a:solidFill>
              </a:rPr>
              <a:t>is representative </a:t>
            </a:r>
            <a:r>
              <a:rPr lang="en-US" sz="2800" b="1" dirty="0">
                <a:solidFill>
                  <a:prstClr val="black"/>
                </a:solidFill>
              </a:rPr>
              <a:t>to the </a:t>
            </a:r>
            <a:r>
              <a:rPr lang="en-US" sz="2800" b="1" dirty="0" smtClean="0">
                <a:solidFill>
                  <a:prstClr val="black"/>
                </a:solidFill>
              </a:rPr>
              <a:t>whole population</a:t>
            </a:r>
            <a:endParaRPr lang="en-US" sz="2800" b="1" dirty="0">
              <a:solidFill>
                <a:prstClr val="black"/>
              </a:solidFill>
            </a:endParaRPr>
          </a:p>
          <a:p>
            <a:pPr marL="457200" lvl="0" indent="-457200">
              <a:buFont typeface="Wingdings" pitchFamily="2" charset="2"/>
              <a:buChar char="q"/>
            </a:pPr>
            <a:r>
              <a:rPr lang="en-US" sz="2800" b="1" dirty="0">
                <a:solidFill>
                  <a:prstClr val="black"/>
                </a:solidFill>
              </a:rPr>
              <a:t>Random Sample is the </a:t>
            </a:r>
            <a:r>
              <a:rPr lang="en-US" sz="2800" b="1" dirty="0">
                <a:solidFill>
                  <a:srgbClr val="FF0000"/>
                </a:solidFill>
              </a:rPr>
              <a:t>simplest </a:t>
            </a:r>
            <a:r>
              <a:rPr lang="en-US" sz="2800" dirty="0">
                <a:solidFill>
                  <a:srgbClr val="FF0000"/>
                </a:solidFill>
              </a:rPr>
              <a:t>a</a:t>
            </a:r>
            <a:r>
              <a:rPr lang="en-US" sz="2800" dirty="0">
                <a:solidFill>
                  <a:prstClr val="black"/>
                </a:solidFill>
              </a:rPr>
              <a:t>nd the </a:t>
            </a:r>
            <a:r>
              <a:rPr lang="en-US" sz="2800" b="1" dirty="0">
                <a:solidFill>
                  <a:srgbClr val="FF0000"/>
                </a:solidFill>
              </a:rPr>
              <a:t>best </a:t>
            </a:r>
            <a:r>
              <a:rPr lang="en-US" sz="2800" dirty="0">
                <a:solidFill>
                  <a:prstClr val="black"/>
                </a:solidFill>
              </a:rPr>
              <a:t>known way to </a:t>
            </a:r>
            <a:r>
              <a:rPr lang="en-US" sz="2800" b="1" dirty="0">
                <a:solidFill>
                  <a:srgbClr val="FF0000"/>
                </a:solidFill>
              </a:rPr>
              <a:t>avoid bias</a:t>
            </a:r>
            <a:r>
              <a:rPr lang="en-US" sz="2800" dirty="0">
                <a:solidFill>
                  <a:prstClr val="black"/>
                </a:solidFill>
              </a:rPr>
              <a:t> and to be </a:t>
            </a:r>
            <a:r>
              <a:rPr lang="en-US" sz="2800" b="1" dirty="0">
                <a:solidFill>
                  <a:srgbClr val="FF0000"/>
                </a:solidFill>
              </a:rPr>
              <a:t>representative </a:t>
            </a:r>
            <a:r>
              <a:rPr lang="en-US" sz="2800" dirty="0">
                <a:solidFill>
                  <a:prstClr val="black"/>
                </a:solidFill>
              </a:rPr>
              <a:t>to the population </a:t>
            </a:r>
            <a:endParaRPr lang="en-MY" sz="2800" dirty="0"/>
          </a:p>
        </p:txBody>
      </p:sp>
      <p:sp>
        <p:nvSpPr>
          <p:cNvPr id="3" name="Date Placeholder 2"/>
          <p:cNvSpPr>
            <a:spLocks noGrp="1"/>
          </p:cNvSpPr>
          <p:nvPr>
            <p:ph type="dt" sz="half" idx="10"/>
          </p:nvPr>
        </p:nvSpPr>
        <p:spPr/>
        <p:txBody>
          <a:bodyPr/>
          <a:lstStyle/>
          <a:p>
            <a:fld id="{5C3F1A37-7DB0-4995-8166-275DC5F781C0}" type="datetime1">
              <a:rPr lang="en-MY" smtClean="0"/>
              <a:t>22/7/2023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21</a:t>
            </a:fld>
            <a:endParaRPr lang="en-MY"/>
          </a:p>
        </p:txBody>
      </p:sp>
    </p:spTree>
    <p:extLst>
      <p:ext uri="{BB962C8B-B14F-4D97-AF65-F5344CB8AC3E}">
        <p14:creationId xmlns:p14="http://schemas.microsoft.com/office/powerpoint/2010/main" val="11304507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48680"/>
            <a:ext cx="7776864" cy="3754874"/>
          </a:xfrm>
          <a:prstGeom prst="rect">
            <a:avLst/>
          </a:prstGeom>
        </p:spPr>
        <p:txBody>
          <a:bodyPr wrap="square">
            <a:spAutoFit/>
          </a:bodyPr>
          <a:lstStyle/>
          <a:p>
            <a:endParaRPr lang="en-MY" sz="1400" dirty="0">
              <a:solidFill>
                <a:srgbClr val="000000"/>
              </a:solidFill>
            </a:endParaRPr>
          </a:p>
          <a:p>
            <a:r>
              <a:rPr lang="en-MY" sz="2800" dirty="0">
                <a:solidFill>
                  <a:srgbClr val="C00000"/>
                </a:solidFill>
              </a:rPr>
              <a:t>PROBABILITY SAMPLING </a:t>
            </a:r>
          </a:p>
          <a:p>
            <a:r>
              <a:rPr lang="en-MY" sz="2800" b="0" i="0" u="none" strike="noStrike" baseline="0" dirty="0" smtClean="0"/>
              <a:t>•</a:t>
            </a:r>
            <a:r>
              <a:rPr lang="en-MY" sz="2800" b="1" i="0" u="none" strike="noStrike" baseline="0" dirty="0" smtClean="0">
                <a:solidFill>
                  <a:srgbClr val="FF0000"/>
                </a:solidFill>
              </a:rPr>
              <a:t>Probability sampling includes: </a:t>
            </a:r>
          </a:p>
          <a:p>
            <a:pPr marL="514350" indent="-514350">
              <a:buFont typeface="+mj-lt"/>
              <a:buAutoNum type="arabicPeriod"/>
            </a:pPr>
            <a:r>
              <a:rPr lang="en-MY" sz="2800" b="1" i="0" u="none" strike="noStrike" baseline="0" dirty="0" smtClean="0">
                <a:solidFill>
                  <a:schemeClr val="accent1">
                    <a:lumMod val="75000"/>
                  </a:schemeClr>
                </a:solidFill>
              </a:rPr>
              <a:t>Simple Random Sampling, </a:t>
            </a:r>
          </a:p>
          <a:p>
            <a:pPr marL="514350" indent="-514350">
              <a:buFont typeface="+mj-lt"/>
              <a:buAutoNum type="arabicPeriod"/>
            </a:pPr>
            <a:r>
              <a:rPr lang="en-MY" sz="2800" b="1" i="0" u="none" strike="noStrike" baseline="0" dirty="0" smtClean="0">
                <a:solidFill>
                  <a:schemeClr val="accent1">
                    <a:lumMod val="75000"/>
                  </a:schemeClr>
                </a:solidFill>
              </a:rPr>
              <a:t>Systematic </a:t>
            </a:r>
            <a:r>
              <a:rPr lang="en-MY" sz="2800" b="1" dirty="0">
                <a:solidFill>
                  <a:schemeClr val="accent1">
                    <a:lumMod val="75000"/>
                  </a:schemeClr>
                </a:solidFill>
              </a:rPr>
              <a:t>Random </a:t>
            </a:r>
            <a:r>
              <a:rPr lang="en-MY" sz="2800" b="1" i="0" u="none" strike="noStrike" baseline="0" dirty="0" smtClean="0">
                <a:solidFill>
                  <a:schemeClr val="accent1">
                    <a:lumMod val="75000"/>
                  </a:schemeClr>
                </a:solidFill>
              </a:rPr>
              <a:t>Sampling, </a:t>
            </a:r>
          </a:p>
          <a:p>
            <a:pPr marL="514350" indent="-514350">
              <a:buFont typeface="+mj-lt"/>
              <a:buAutoNum type="arabicPeriod"/>
            </a:pPr>
            <a:r>
              <a:rPr lang="en-MY" sz="2800" b="1" i="0" u="none" strike="noStrike" baseline="0" dirty="0" smtClean="0">
                <a:solidFill>
                  <a:schemeClr val="accent1">
                    <a:lumMod val="75000"/>
                  </a:schemeClr>
                </a:solidFill>
              </a:rPr>
              <a:t>Stratified Random Sampling, </a:t>
            </a:r>
          </a:p>
          <a:p>
            <a:pPr marL="514350" indent="-514350">
              <a:buFont typeface="+mj-lt"/>
              <a:buAutoNum type="arabicPeriod"/>
            </a:pPr>
            <a:r>
              <a:rPr lang="en-MY" sz="2800" b="1" i="0" u="none" strike="noStrike" baseline="0" dirty="0" smtClean="0">
                <a:solidFill>
                  <a:schemeClr val="accent1">
                    <a:lumMod val="75000"/>
                  </a:schemeClr>
                </a:solidFill>
              </a:rPr>
              <a:t>Cluster Sampling </a:t>
            </a:r>
          </a:p>
          <a:p>
            <a:pPr marL="514350" indent="-514350">
              <a:buFont typeface="+mj-lt"/>
              <a:buAutoNum type="arabicPeriod"/>
            </a:pPr>
            <a:r>
              <a:rPr lang="en-MY" sz="2800" b="1" i="0" u="none" strike="noStrike" baseline="0" dirty="0" smtClean="0">
                <a:solidFill>
                  <a:schemeClr val="accent1">
                    <a:lumMod val="75000"/>
                  </a:schemeClr>
                </a:solidFill>
              </a:rPr>
              <a:t>Multistage Sampling. </a:t>
            </a:r>
          </a:p>
          <a:p>
            <a:pPr marL="514350" indent="-514350">
              <a:buFont typeface="+mj-lt"/>
              <a:buAutoNum type="arabicPeriod"/>
            </a:pPr>
            <a:r>
              <a:rPr lang="en-MY" sz="2800" b="1" i="0" u="none" strike="noStrike" baseline="0" dirty="0" smtClean="0">
                <a:solidFill>
                  <a:schemeClr val="accent1">
                    <a:lumMod val="75000"/>
                  </a:schemeClr>
                </a:solidFill>
              </a:rPr>
              <a:t>Multiphase sampling </a:t>
            </a:r>
          </a:p>
        </p:txBody>
      </p:sp>
      <p:sp>
        <p:nvSpPr>
          <p:cNvPr id="3" name="Date Placeholder 2"/>
          <p:cNvSpPr>
            <a:spLocks noGrp="1"/>
          </p:cNvSpPr>
          <p:nvPr>
            <p:ph type="dt" sz="half" idx="10"/>
          </p:nvPr>
        </p:nvSpPr>
        <p:spPr/>
        <p:txBody>
          <a:bodyPr/>
          <a:lstStyle/>
          <a:p>
            <a:fld id="{EA4DCA7B-0EAB-41CD-8F19-B53D721D76F0}" type="datetime1">
              <a:rPr lang="en-MY" smtClean="0"/>
              <a:t>22/7/2023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22</a:t>
            </a:fld>
            <a:endParaRPr lang="en-MY"/>
          </a:p>
        </p:txBody>
      </p:sp>
    </p:spTree>
    <p:extLst>
      <p:ext uri="{BB962C8B-B14F-4D97-AF65-F5344CB8AC3E}">
        <p14:creationId xmlns:p14="http://schemas.microsoft.com/office/powerpoint/2010/main" val="3442490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712968" cy="5755422"/>
          </a:xfrm>
          <a:prstGeom prst="rect">
            <a:avLst/>
          </a:prstGeom>
        </p:spPr>
        <p:txBody>
          <a:bodyPr wrap="square">
            <a:spAutoFit/>
          </a:bodyPr>
          <a:lstStyle/>
          <a:p>
            <a:pPr lvl="0" algn="ctr">
              <a:tabLst>
                <a:tab pos="914400" algn="l"/>
              </a:tabLst>
            </a:pPr>
            <a:r>
              <a:rPr lang="en-US" sz="3200" b="1" u="sng" dirty="0">
                <a:solidFill>
                  <a:srgbClr val="C00000"/>
                </a:solidFill>
              </a:rPr>
              <a:t>Simple R.S. </a:t>
            </a:r>
            <a:endParaRPr lang="en-US" sz="3200" b="1" dirty="0">
              <a:solidFill>
                <a:srgbClr val="C00000"/>
              </a:solidFill>
            </a:endParaRPr>
          </a:p>
          <a:p>
            <a:pPr marL="457200" lvl="0" indent="-457200">
              <a:buFont typeface="Wingdings" pitchFamily="2" charset="2"/>
              <a:buChar char="v"/>
              <a:tabLst>
                <a:tab pos="914400" algn="l"/>
              </a:tabLst>
            </a:pPr>
            <a:r>
              <a:rPr lang="en-US" sz="2800" dirty="0">
                <a:solidFill>
                  <a:prstClr val="black"/>
                </a:solidFill>
              </a:rPr>
              <a:t>  </a:t>
            </a:r>
            <a:r>
              <a:rPr lang="en-US" sz="2800" b="1" i="1" dirty="0">
                <a:solidFill>
                  <a:srgbClr val="0070C0"/>
                </a:solidFill>
              </a:rPr>
              <a:t>By using Random Digit</a:t>
            </a:r>
            <a:endParaRPr lang="en-US" sz="2800" b="1" dirty="0">
              <a:solidFill>
                <a:srgbClr val="0070C0"/>
              </a:solidFill>
            </a:endParaRPr>
          </a:p>
          <a:p>
            <a:pPr marL="457200" lvl="0" indent="-457200">
              <a:buClr>
                <a:srgbClr val="FFFF00"/>
              </a:buClr>
              <a:buFont typeface="Wingdings" panose="05000000000000000000" pitchFamily="2" charset="2"/>
              <a:buChar char="ü"/>
              <a:tabLst>
                <a:tab pos="914400" algn="l"/>
              </a:tabLst>
            </a:pPr>
            <a:r>
              <a:rPr lang="en-US" sz="2800" b="1" dirty="0">
                <a:solidFill>
                  <a:srgbClr val="FF0000"/>
                </a:solidFill>
              </a:rPr>
              <a:t>Identify</a:t>
            </a:r>
            <a:r>
              <a:rPr lang="en-US" sz="2800" dirty="0">
                <a:solidFill>
                  <a:prstClr val="black"/>
                </a:solidFill>
              </a:rPr>
              <a:t>  the population size, and </a:t>
            </a:r>
            <a:endParaRPr lang="en-US" sz="2800" dirty="0" smtClean="0">
              <a:solidFill>
                <a:prstClr val="black"/>
              </a:solidFill>
            </a:endParaRPr>
          </a:p>
          <a:p>
            <a:pPr marL="457200" lvl="0" indent="-457200">
              <a:buClr>
                <a:srgbClr val="FFFF00"/>
              </a:buClr>
              <a:buFont typeface="Wingdings" panose="05000000000000000000" pitchFamily="2" charset="2"/>
              <a:buChar char="ü"/>
              <a:tabLst>
                <a:tab pos="914400" algn="l"/>
              </a:tabLst>
            </a:pPr>
            <a:r>
              <a:rPr lang="en-US" sz="2800" b="1" dirty="0" smtClean="0">
                <a:solidFill>
                  <a:schemeClr val="accent1"/>
                </a:solidFill>
              </a:rPr>
              <a:t>give </a:t>
            </a:r>
            <a:r>
              <a:rPr lang="en-US" sz="2800" b="1" dirty="0">
                <a:solidFill>
                  <a:schemeClr val="accent1"/>
                </a:solidFill>
              </a:rPr>
              <a:t>No. </a:t>
            </a:r>
            <a:r>
              <a:rPr lang="en-US" sz="2800" dirty="0">
                <a:solidFill>
                  <a:prstClr val="black"/>
                </a:solidFill>
              </a:rPr>
              <a:t>for each one of population. </a:t>
            </a:r>
            <a:endParaRPr lang="en-US" sz="2800" dirty="0" smtClean="0">
              <a:solidFill>
                <a:prstClr val="black"/>
              </a:solidFill>
            </a:endParaRPr>
          </a:p>
          <a:p>
            <a:pPr marL="457200" lvl="0" indent="-457200">
              <a:buClr>
                <a:srgbClr val="FFFF00"/>
              </a:buClr>
              <a:buFont typeface="Wingdings" panose="05000000000000000000" pitchFamily="2" charset="2"/>
              <a:buChar char="ü"/>
              <a:tabLst>
                <a:tab pos="914400" algn="l"/>
              </a:tabLst>
            </a:pPr>
            <a:r>
              <a:rPr lang="en-US" sz="2800" b="1" dirty="0" smtClean="0">
                <a:solidFill>
                  <a:schemeClr val="accent1"/>
                </a:solidFill>
              </a:rPr>
              <a:t>Identify  </a:t>
            </a:r>
            <a:r>
              <a:rPr lang="en-US" sz="2800" b="1" dirty="0">
                <a:solidFill>
                  <a:schemeClr val="accent1"/>
                </a:solidFill>
              </a:rPr>
              <a:t>t</a:t>
            </a:r>
            <a:r>
              <a:rPr lang="en-US" sz="2800" dirty="0">
                <a:solidFill>
                  <a:prstClr val="black"/>
                </a:solidFill>
              </a:rPr>
              <a:t>he sample size </a:t>
            </a:r>
          </a:p>
          <a:p>
            <a:pPr marL="457200" lvl="0" indent="-457200">
              <a:buClr>
                <a:srgbClr val="FFFF00"/>
              </a:buClr>
              <a:buFont typeface="Wingdings" panose="05000000000000000000" pitchFamily="2" charset="2"/>
              <a:buChar char="ü"/>
              <a:tabLst>
                <a:tab pos="914400" algn="l"/>
              </a:tabLst>
            </a:pPr>
            <a:r>
              <a:rPr lang="en-US" sz="2800" b="1" dirty="0">
                <a:solidFill>
                  <a:prstClr val="black"/>
                </a:solidFill>
              </a:rPr>
              <a:t>Chose first No. </a:t>
            </a:r>
            <a:r>
              <a:rPr lang="en-US" sz="2800" dirty="0">
                <a:solidFill>
                  <a:prstClr val="black"/>
                </a:solidFill>
              </a:rPr>
              <a:t>blindly from the random digit .</a:t>
            </a:r>
          </a:p>
          <a:p>
            <a:pPr marL="457200" lvl="0" indent="-457200">
              <a:buClr>
                <a:srgbClr val="FFFF00"/>
              </a:buClr>
              <a:buFont typeface="Wingdings" panose="05000000000000000000" pitchFamily="2" charset="2"/>
              <a:buChar char="ü"/>
              <a:tabLst>
                <a:tab pos="914400" algn="l"/>
              </a:tabLst>
            </a:pPr>
            <a:r>
              <a:rPr lang="en-US" sz="2800" b="1" dirty="0">
                <a:solidFill>
                  <a:prstClr val="black"/>
                </a:solidFill>
              </a:rPr>
              <a:t>Decide  going vertically or horizontally .</a:t>
            </a:r>
          </a:p>
          <a:p>
            <a:pPr marL="457200" lvl="0" indent="-457200">
              <a:buClr>
                <a:srgbClr val="FFFF00"/>
              </a:buClr>
              <a:buFont typeface="Wingdings" panose="05000000000000000000" pitchFamily="2" charset="2"/>
              <a:buChar char="ü"/>
              <a:tabLst>
                <a:tab pos="914400" algn="l"/>
              </a:tabLst>
            </a:pPr>
            <a:r>
              <a:rPr lang="en-US" sz="2800" b="1" dirty="0">
                <a:solidFill>
                  <a:prstClr val="black"/>
                </a:solidFill>
              </a:rPr>
              <a:t>Chose second, third, fourth……. No.</a:t>
            </a:r>
          </a:p>
          <a:p>
            <a:pPr marL="457200" lvl="0" indent="-457200">
              <a:buClr>
                <a:srgbClr val="FFFF00"/>
              </a:buClr>
              <a:buFont typeface="Wingdings" panose="05000000000000000000" pitchFamily="2" charset="2"/>
              <a:buChar char="ü"/>
              <a:tabLst>
                <a:tab pos="914400" algn="l"/>
              </a:tabLst>
            </a:pPr>
            <a:r>
              <a:rPr lang="en-US" sz="2800" b="1" dirty="0">
                <a:solidFill>
                  <a:prstClr val="black"/>
                </a:solidFill>
              </a:rPr>
              <a:t>Collect the </a:t>
            </a:r>
            <a:r>
              <a:rPr lang="en-US" sz="2800" dirty="0">
                <a:solidFill>
                  <a:prstClr val="black"/>
                </a:solidFill>
              </a:rPr>
              <a:t>sample size .</a:t>
            </a:r>
          </a:p>
          <a:p>
            <a:pPr marL="457200" lvl="0" indent="-457200">
              <a:buFont typeface="Wingdings" panose="05000000000000000000" pitchFamily="2" charset="2"/>
              <a:buChar char="ü"/>
              <a:tabLst>
                <a:tab pos="914400" algn="l"/>
              </a:tabLst>
            </a:pPr>
            <a:endParaRPr lang="en-US" sz="2800" u="sng" dirty="0" smtClean="0">
              <a:solidFill>
                <a:prstClr val="black"/>
              </a:solidFill>
            </a:endParaRPr>
          </a:p>
          <a:p>
            <a:pPr lvl="0">
              <a:tabLst>
                <a:tab pos="914400" algn="l"/>
              </a:tabLst>
            </a:pPr>
            <a:r>
              <a:rPr lang="en-US" sz="2800" u="sng" dirty="0" smtClean="0">
                <a:solidFill>
                  <a:srgbClr val="0070C0"/>
                </a:solidFill>
              </a:rPr>
              <a:t>Ignore </a:t>
            </a:r>
            <a:r>
              <a:rPr lang="en-US" sz="2800" dirty="0">
                <a:solidFill>
                  <a:srgbClr val="0070C0"/>
                </a:solidFill>
              </a:rPr>
              <a:t>:</a:t>
            </a:r>
          </a:p>
          <a:p>
            <a:pPr lvl="1">
              <a:tabLst>
                <a:tab pos="914400" algn="l"/>
              </a:tabLst>
            </a:pPr>
            <a:r>
              <a:rPr lang="en-US" sz="2800" dirty="0">
                <a:solidFill>
                  <a:prstClr val="black"/>
                </a:solidFill>
              </a:rPr>
              <a:t>Repeated No.</a:t>
            </a:r>
          </a:p>
          <a:p>
            <a:pPr lvl="1">
              <a:tabLst>
                <a:tab pos="914400" algn="l"/>
              </a:tabLst>
            </a:pPr>
            <a:r>
              <a:rPr lang="en-US" sz="2800" dirty="0">
                <a:solidFill>
                  <a:prstClr val="black"/>
                </a:solidFill>
              </a:rPr>
              <a:t>No. larger than population size .</a:t>
            </a:r>
          </a:p>
        </p:txBody>
      </p:sp>
      <p:sp>
        <p:nvSpPr>
          <p:cNvPr id="3" name="Date Placeholder 2"/>
          <p:cNvSpPr>
            <a:spLocks noGrp="1"/>
          </p:cNvSpPr>
          <p:nvPr>
            <p:ph type="dt" sz="half" idx="10"/>
          </p:nvPr>
        </p:nvSpPr>
        <p:spPr/>
        <p:txBody>
          <a:bodyPr/>
          <a:lstStyle/>
          <a:p>
            <a:fld id="{D5ACFD28-4738-4885-AAAB-5A64EE449C16}" type="datetime1">
              <a:rPr lang="en-MY" smtClean="0"/>
              <a:t>22/7/2023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23</a:t>
            </a:fld>
            <a:endParaRPr lang="en-MY"/>
          </a:p>
        </p:txBody>
      </p:sp>
    </p:spTree>
    <p:extLst>
      <p:ext uri="{BB962C8B-B14F-4D97-AF65-F5344CB8AC3E}">
        <p14:creationId xmlns:p14="http://schemas.microsoft.com/office/powerpoint/2010/main" val="8244614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D4944F-47C2-458B-BCE1-702D437690EE}" type="slidenum">
              <a:rPr lang="ar-JO"/>
              <a:pPr/>
              <a:t>24</a:t>
            </a:fld>
            <a:endParaRPr lang="en-US"/>
          </a:p>
        </p:txBody>
      </p:sp>
      <p:sp>
        <p:nvSpPr>
          <p:cNvPr id="49156" name="Rectangle 4"/>
          <p:cNvSpPr>
            <a:spLocks noChangeArrowheads="1"/>
          </p:cNvSpPr>
          <p:nvPr/>
        </p:nvSpPr>
        <p:spPr bwMode="auto">
          <a:xfrm>
            <a:off x="204788" y="-122238"/>
            <a:ext cx="8731250" cy="7100888"/>
          </a:xfrm>
          <a:prstGeom prst="rect">
            <a:avLst/>
          </a:prstGeom>
          <a:solidFill>
            <a:schemeClr val="bg1"/>
          </a:solidFill>
          <a:ln>
            <a:noFill/>
          </a:ln>
          <a:effectLst/>
        </p:spPr>
        <p:txBody>
          <a:bodyPr wrap="none" anchor="ctr">
            <a:spAutoFit/>
          </a:bodyPr>
          <a:lstStyle/>
          <a:p>
            <a:pPr algn="ctr"/>
            <a:r>
              <a:rPr lang="en-US" sz="1200" dirty="0"/>
              <a:t>TABLE 1 - RANDOM DIGITS</a:t>
            </a:r>
            <a:endParaRPr lang="en-US" sz="1200" b="0" dirty="0"/>
          </a:p>
          <a:p>
            <a:pPr algn="ctr"/>
            <a:r>
              <a:rPr lang="en-US" sz="900" b="0" dirty="0"/>
              <a:t>11164	36318	75061	37674	26320	75100	10431	20418	19228	91792</a:t>
            </a:r>
          </a:p>
          <a:p>
            <a:pPr algn="ctr"/>
            <a:r>
              <a:rPr lang="en-US" sz="900" b="0" dirty="0"/>
              <a:t>21215	91791	76831	58678	87054	31687	93205	43685	19732	08468</a:t>
            </a:r>
          </a:p>
          <a:p>
            <a:pPr algn="ctr"/>
            <a:r>
              <a:rPr lang="en-US" sz="900" b="0" dirty="0"/>
              <a:t>10438	44482	66558	37649	08882	90870	12462	41810	01806	02977</a:t>
            </a:r>
          </a:p>
          <a:p>
            <a:pPr algn="ctr"/>
            <a:r>
              <a:rPr lang="en-US" sz="900" b="0" dirty="0"/>
              <a:t>36792	26236	33266	66583	60881	97395	20461	36742	02852	50564</a:t>
            </a:r>
          </a:p>
          <a:p>
            <a:pPr algn="ctr"/>
            <a:r>
              <a:rPr lang="en-US" sz="900" b="0" dirty="0"/>
              <a:t>73944	04773	12032	51414	82384	38370	00249	80709	72605	67497</a:t>
            </a:r>
          </a:p>
          <a:p>
            <a:pPr algn="ctr"/>
            <a:r>
              <a:rPr lang="en-US" sz="900" b="0" dirty="0"/>
              <a:t>49563	12872	14063	93104	78483	72717	68714	18048	25005	04151</a:t>
            </a:r>
          </a:p>
          <a:p>
            <a:pPr algn="ctr"/>
            <a:r>
              <a:rPr lang="en-US" sz="900" b="0" dirty="0"/>
              <a:t>64208	48237	41701	73117	33242	42314	83049	21933	92813	04763</a:t>
            </a:r>
          </a:p>
          <a:p>
            <a:pPr algn="ctr"/>
            <a:r>
              <a:rPr lang="en-US" sz="900" b="0" dirty="0"/>
              <a:t>51486	72875	38605	29341	80749	80151	33835	52602	79147	08868</a:t>
            </a:r>
          </a:p>
          <a:p>
            <a:pPr algn="ctr"/>
            <a:r>
              <a:rPr lang="en-US" sz="900" b="0" dirty="0"/>
              <a:t>99756	26360	64516	17971	48478	09610	04638	17141	09227	10606</a:t>
            </a:r>
          </a:p>
          <a:p>
            <a:pPr algn="ctr"/>
            <a:r>
              <a:rPr lang="en-US" sz="900" b="0" dirty="0"/>
              <a:t>71325	55217	13015	72907	00431	45117	33827	92873	02953	85474</a:t>
            </a:r>
          </a:p>
          <a:p>
            <a:pPr algn="ctr"/>
            <a:r>
              <a:rPr lang="en-US" sz="900" b="0" dirty="0"/>
              <a:t>65285	97198	12138	53010	94601	15838	16805	61004	43516	17020</a:t>
            </a:r>
          </a:p>
          <a:p>
            <a:pPr algn="ctr"/>
            <a:r>
              <a:rPr lang="en-US" sz="900" b="0" dirty="0"/>
              <a:t>17264	57327	38224	29301	31381	38109	34976	65692	98566	29550</a:t>
            </a:r>
          </a:p>
          <a:p>
            <a:pPr algn="ctr"/>
            <a:r>
              <a:rPr lang="en-US" sz="900" b="0" dirty="0"/>
              <a:t>95639	99754	31199	92558	68368	04985	51092	37780	40261	14479</a:t>
            </a:r>
          </a:p>
          <a:p>
            <a:pPr algn="ctr"/>
            <a:r>
              <a:rPr lang="en-US" sz="900" b="0" dirty="0"/>
              <a:t>61555	76404	86210	11808	12841	45147	97438	60022	12645	62000</a:t>
            </a:r>
          </a:p>
          <a:p>
            <a:pPr algn="ctr"/>
            <a:r>
              <a:rPr lang="en-US" sz="900" b="0" dirty="0"/>
              <a:t>78137	98768	04689	87130	79225	08153	84967	64539	79493	74917</a:t>
            </a:r>
          </a:p>
          <a:p>
            <a:pPr algn="ctr"/>
            <a:r>
              <a:rPr lang="en-US" sz="900" b="0" dirty="0"/>
              <a:t>62490	99215	84987	28759	19177	14733	24550	28067	68894	38490</a:t>
            </a:r>
          </a:p>
          <a:p>
            <a:pPr algn="ctr"/>
            <a:r>
              <a:rPr lang="en-US" sz="900" b="0" dirty="0"/>
              <a:t>24216	63444	21283	07044	92729	37284	13211	37485	10415	36457</a:t>
            </a:r>
          </a:p>
          <a:p>
            <a:pPr algn="ctr"/>
            <a:r>
              <a:rPr lang="en-US" sz="900" b="0" dirty="0"/>
              <a:t>16975	95428	33226	55903	31605	43817	22250	03918	46999	98501</a:t>
            </a:r>
          </a:p>
          <a:p>
            <a:pPr algn="ctr"/>
            <a:r>
              <a:rPr lang="en-US" sz="900" b="0" dirty="0"/>
              <a:t>59138	39542	71168	57609	91510	77904	74244	50940	31553	62562</a:t>
            </a:r>
          </a:p>
          <a:p>
            <a:pPr algn="ctr"/>
            <a:r>
              <a:rPr lang="en-US" sz="900" b="0" dirty="0"/>
              <a:t>29478	59652	50414	31966	87912	87154	12944	49862	96566	48825</a:t>
            </a:r>
          </a:p>
          <a:p>
            <a:pPr algn="ctr"/>
            <a:r>
              <a:rPr lang="en-US" sz="900" b="0" dirty="0"/>
              <a:t>96155	95009	27429	72918	08457	78134	48407	26061	58754	05326</a:t>
            </a:r>
          </a:p>
          <a:p>
            <a:pPr algn="ctr"/>
            <a:r>
              <a:rPr lang="en-US" sz="900" b="0" dirty="0"/>
              <a:t>29621	66583	62966	12468	20245	14015	04014	35713	03980	03024</a:t>
            </a:r>
          </a:p>
          <a:p>
            <a:pPr algn="ctr"/>
            <a:r>
              <a:rPr lang="en-US" sz="900" b="0" dirty="0"/>
              <a:t>12639	75291	71020	17265	41598	64074	64629	63293	53307	48766</a:t>
            </a:r>
          </a:p>
          <a:p>
            <a:pPr algn="ctr"/>
            <a:r>
              <a:rPr lang="en-US" sz="900" b="0" dirty="0"/>
              <a:t>14544	37134	54714	02401	63228	26831	19386	15457	17999	18306</a:t>
            </a:r>
          </a:p>
          <a:p>
            <a:pPr algn="ctr"/>
            <a:r>
              <a:rPr lang="en-US" sz="900" b="0" dirty="0"/>
              <a:t>83403	88827	09834	11333	68431	31706	26652	04711	34593	22561</a:t>
            </a:r>
          </a:p>
          <a:p>
            <a:pPr algn="ctr"/>
            <a:r>
              <a:rPr lang="en-US" sz="900" b="0" dirty="0"/>
              <a:t>67642	05204	30697	44806	96989	68403	85621	45556	35434	09532</a:t>
            </a:r>
          </a:p>
          <a:p>
            <a:pPr algn="ctr"/>
            <a:r>
              <a:rPr lang="en-US" sz="900" b="0" dirty="0"/>
              <a:t>64041	99011	14610	40273	09482	62864	01573	82274	81446	32477</a:t>
            </a:r>
          </a:p>
          <a:p>
            <a:pPr algn="ctr"/>
            <a:r>
              <a:rPr lang="en-US" sz="900" b="0" dirty="0"/>
              <a:t>17048	94523	97444	59904	16936	39384	97551	09620	63932	03091</a:t>
            </a:r>
          </a:p>
          <a:p>
            <a:pPr algn="ctr"/>
            <a:r>
              <a:rPr lang="en-US" sz="900" b="0" dirty="0"/>
              <a:t>93039	89416	52795	10631	09728	68202	20963	02477	55494	39563</a:t>
            </a:r>
          </a:p>
          <a:p>
            <a:pPr algn="ctr"/>
            <a:r>
              <a:rPr lang="en-US" sz="900" b="0" dirty="0"/>
              <a:t>82244	34392	96607	17220	51984	10753	76272	50985	97593	34320</a:t>
            </a:r>
          </a:p>
          <a:p>
            <a:pPr algn="ctr"/>
            <a:r>
              <a:rPr lang="en-US" sz="900" b="0" dirty="0"/>
              <a:t>96990	55244	70693	25255	40029	23289	48819	07159	60172	81697</a:t>
            </a:r>
          </a:p>
          <a:p>
            <a:pPr algn="ctr"/>
            <a:r>
              <a:rPr lang="en-US" sz="900" b="0" dirty="0"/>
              <a:t>09119	74803	97303	88701	51380	73143	98251	78635	27556	20712</a:t>
            </a:r>
          </a:p>
          <a:p>
            <a:pPr algn="ctr"/>
            <a:r>
              <a:rPr lang="en-US" sz="900" b="0" dirty="0"/>
              <a:t>57666	41204	47589	78364	38266	94393	70713	53388	79865	92069</a:t>
            </a:r>
          </a:p>
          <a:p>
            <a:pPr algn="ctr"/>
            <a:r>
              <a:rPr lang="en-US" sz="900" b="0" dirty="0"/>
              <a:t>46492	61594	26729	58272	81754	14648	77210	12923	53712	87771</a:t>
            </a:r>
          </a:p>
          <a:p>
            <a:pPr algn="ctr"/>
            <a:r>
              <a:rPr lang="en-US" sz="900" b="0" dirty="0"/>
              <a:t>08433	19172	08320	20839	13715	10597	17234	39355	74816	03363</a:t>
            </a:r>
          </a:p>
          <a:p>
            <a:pPr algn="ctr"/>
            <a:r>
              <a:rPr lang="en-US" sz="900" b="0" dirty="0"/>
              <a:t>10011	75004	86054	41190	10061	19660	03500	68412	57812	57929</a:t>
            </a:r>
          </a:p>
          <a:p>
            <a:pPr algn="ctr"/>
            <a:r>
              <a:rPr lang="en-US" sz="900" b="0" dirty="0"/>
              <a:t>92420	65431	16530	05547	10683	88102	30176	84750	10115	69220</a:t>
            </a:r>
          </a:p>
          <a:p>
            <a:pPr algn="ctr"/>
            <a:r>
              <a:rPr lang="en-US" sz="900" b="0" dirty="0"/>
              <a:t>35542	55865	07304	47010	43233	57022	52161	82976	47981	46588</a:t>
            </a:r>
          </a:p>
          <a:p>
            <a:pPr algn="ctr"/>
            <a:r>
              <a:rPr lang="en-US" sz="900" b="0" dirty="0"/>
              <a:t>86595	26247	18552	29491	33712	32285	64844	69395	41387	87195</a:t>
            </a:r>
          </a:p>
          <a:p>
            <a:pPr algn="ctr"/>
            <a:r>
              <a:rPr lang="en-US" sz="900" b="0" dirty="0"/>
              <a:t>72115	34985	58036	99137	47482	06204	24138	24272	16196	04393</a:t>
            </a:r>
          </a:p>
          <a:p>
            <a:pPr algn="ctr"/>
            <a:r>
              <a:rPr lang="en-US" sz="900" b="0" dirty="0"/>
              <a:t>07428	58863	96023	88936	51343	70958	96768	74317	27176	29600</a:t>
            </a:r>
          </a:p>
          <a:p>
            <a:pPr algn="ctr"/>
            <a:r>
              <a:rPr lang="en-US" sz="900" b="0" dirty="0"/>
              <a:t>35379	27922	28906	55013	26937	48174	04197	36074	65315	12537</a:t>
            </a:r>
          </a:p>
          <a:p>
            <a:pPr algn="ctr"/>
            <a:r>
              <a:rPr lang="en-US" sz="900" b="0" dirty="0"/>
              <a:t>10982	22807	10920	26299	23593	64629	57801	10437	43965	15344</a:t>
            </a:r>
          </a:p>
          <a:p>
            <a:pPr algn="ctr"/>
            <a:r>
              <a:rPr lang="en-US" sz="900" b="0" dirty="0"/>
              <a:t>90127	33341	77806	12446	15444	49244	47277	11346	15884	28131</a:t>
            </a:r>
          </a:p>
          <a:p>
            <a:pPr algn="ctr"/>
            <a:r>
              <a:rPr lang="en-US" sz="900" b="0" dirty="0"/>
              <a:t>63002	12990	23510	68774	48983	20481	59815	67248	17076	78910</a:t>
            </a:r>
          </a:p>
          <a:p>
            <a:pPr algn="ctr"/>
            <a:r>
              <a:rPr lang="en-US" sz="900" b="0" dirty="0"/>
              <a:t>40779	86382	48454	65269	91239	45989	45389	54847	77919	41105</a:t>
            </a:r>
          </a:p>
          <a:p>
            <a:pPr algn="ctr"/>
            <a:r>
              <a:rPr lang="en-US" sz="900" b="0" dirty="0"/>
              <a:t>43216	12608	18167	84631	94058	82458	15139	76856	86019	47928</a:t>
            </a:r>
          </a:p>
          <a:p>
            <a:pPr algn="ctr"/>
            <a:r>
              <a:rPr lang="en-US" sz="900" b="0" dirty="0"/>
              <a:t>96167	64375	74108	93643	09204	98855	59051	56492	11933	64958</a:t>
            </a:r>
          </a:p>
          <a:p>
            <a:pPr algn="ctr"/>
            <a:r>
              <a:rPr lang="en-US" sz="900" b="0" dirty="0"/>
              <a:t>70975	62693	35684	72607	23026	37004	32989	24843	01128	74658</a:t>
            </a:r>
          </a:p>
          <a:p>
            <a:pPr algn="ctr"/>
            <a:r>
              <a:rPr lang="en-US" sz="900" b="0" dirty="0"/>
              <a:t>85812	61875	23570	75754	29090	40264	80399	47254	40135	69916</a:t>
            </a:r>
          </a:p>
        </p:txBody>
      </p:sp>
      <p:sp>
        <p:nvSpPr>
          <p:cNvPr id="2" name="Date Placeholder 1"/>
          <p:cNvSpPr>
            <a:spLocks noGrp="1"/>
          </p:cNvSpPr>
          <p:nvPr>
            <p:ph type="dt" sz="half" idx="10"/>
          </p:nvPr>
        </p:nvSpPr>
        <p:spPr/>
        <p:txBody>
          <a:bodyPr/>
          <a:lstStyle/>
          <a:p>
            <a:fld id="{C701A8AC-A7B5-4107-BDD9-68AABAEB7147}" type="datetime1">
              <a:rPr lang="en-MY" smtClean="0"/>
              <a:t>22/7/2023</a:t>
            </a:fld>
            <a:endParaRPr lang="en-MY"/>
          </a:p>
        </p:txBody>
      </p:sp>
    </p:spTree>
    <p:extLst>
      <p:ext uri="{BB962C8B-B14F-4D97-AF65-F5344CB8AC3E}">
        <p14:creationId xmlns:p14="http://schemas.microsoft.com/office/powerpoint/2010/main" val="36923839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D8F3C12-A80B-4313-82AC-700E1FD6495A}" type="slidenum">
              <a:rPr lang="ar-JO"/>
              <a:pPr/>
              <a:t>25</a:t>
            </a:fld>
            <a:endParaRPr lang="en-US"/>
          </a:p>
        </p:txBody>
      </p:sp>
      <p:sp>
        <p:nvSpPr>
          <p:cNvPr id="52228" name="Rectangle 4"/>
          <p:cNvSpPr>
            <a:spLocks noChangeArrowheads="1"/>
          </p:cNvSpPr>
          <p:nvPr/>
        </p:nvSpPr>
        <p:spPr bwMode="auto">
          <a:xfrm>
            <a:off x="167056" y="-963488"/>
            <a:ext cx="8847874" cy="3831818"/>
          </a:xfrm>
          <a:prstGeom prst="rect">
            <a:avLst/>
          </a:prstGeom>
          <a:solidFill>
            <a:schemeClr val="bg1"/>
          </a:solidFill>
          <a:ln>
            <a:noFill/>
          </a:ln>
          <a:effectLst/>
        </p:spPr>
        <p:txBody>
          <a:bodyPr wrap="square" anchor="ctr">
            <a:spAutoFit/>
          </a:bodyPr>
          <a:lstStyle/>
          <a:p>
            <a:pPr algn="ctr"/>
            <a:r>
              <a:rPr lang="en-US" sz="1000" dirty="0"/>
              <a:t>TABLE 1 - RANDOM DIGITS</a:t>
            </a:r>
            <a:endParaRPr lang="en-US" sz="1000" b="0" dirty="0"/>
          </a:p>
          <a:p>
            <a:pPr algn="ctr"/>
            <a:r>
              <a:rPr lang="en-US" sz="900" b="0" dirty="0"/>
              <a:t>11164	36318	75061	37674	26320	75100	10431	20418	19228	91792</a:t>
            </a:r>
          </a:p>
          <a:p>
            <a:pPr algn="ctr"/>
            <a:r>
              <a:rPr lang="en-US" sz="900" b="0" dirty="0"/>
              <a:t>21215	91791	76831	58678	87054	31687	93205	43685	19732	08468</a:t>
            </a:r>
          </a:p>
          <a:p>
            <a:pPr algn="ctr"/>
            <a:r>
              <a:rPr lang="en-US" sz="900" b="0" dirty="0"/>
              <a:t>10438	44482	66558	37649	08882	90870	12462	41810	01806	02977</a:t>
            </a:r>
          </a:p>
          <a:p>
            <a:pPr algn="ctr"/>
            <a:r>
              <a:rPr lang="en-US" sz="900" b="0" dirty="0"/>
              <a:t>36792	26236	33266	66583	60881	97395	20461	36742	02852	50564</a:t>
            </a:r>
          </a:p>
          <a:p>
            <a:pPr algn="ctr"/>
            <a:r>
              <a:rPr lang="en-US" sz="900" b="0" dirty="0"/>
              <a:t>73944	04773	12032	51414	82384	38370	00249	80709	72605	67497</a:t>
            </a:r>
          </a:p>
          <a:p>
            <a:pPr algn="ctr"/>
            <a:r>
              <a:rPr lang="en-US" sz="900" b="0" dirty="0"/>
              <a:t>49563	12872	14063	93104	78483	72717	68714	18048	25005	04151</a:t>
            </a:r>
          </a:p>
          <a:p>
            <a:pPr algn="ctr"/>
            <a:r>
              <a:rPr lang="en-US" sz="900" b="0" dirty="0"/>
              <a:t>64208	48237	41701	73117	33242	42314	83049	21933	92813	04763</a:t>
            </a:r>
          </a:p>
          <a:p>
            <a:pPr algn="ctr"/>
            <a:r>
              <a:rPr lang="en-US" sz="900" b="0" dirty="0"/>
              <a:t>51486	72875	38605	29341	80749	80151	33835	52602	79147	08868</a:t>
            </a:r>
          </a:p>
          <a:p>
            <a:pPr algn="ctr"/>
            <a:r>
              <a:rPr lang="en-US" sz="900" b="0" dirty="0"/>
              <a:t>99756	26360	64516	17971	48478	09610	04638	17141	09227	10606</a:t>
            </a:r>
          </a:p>
          <a:p>
            <a:pPr algn="ctr"/>
            <a:r>
              <a:rPr lang="en-US" sz="900" b="0" dirty="0"/>
              <a:t>71325	55217	13015	72907	00431	45117	33827	92873	02953	85474</a:t>
            </a:r>
          </a:p>
          <a:p>
            <a:pPr algn="ctr"/>
            <a:r>
              <a:rPr lang="en-US" sz="900" b="0" dirty="0"/>
              <a:t>65285	97198	12138	53010	94601	15838	16805	61004	43516	17020</a:t>
            </a:r>
          </a:p>
          <a:p>
            <a:pPr algn="ctr"/>
            <a:r>
              <a:rPr lang="en-US" sz="900" b="0" dirty="0"/>
              <a:t>17264	57327	38224	29301	31381	38109	34976	65692	98566	29550</a:t>
            </a:r>
          </a:p>
          <a:p>
            <a:pPr algn="ctr"/>
            <a:r>
              <a:rPr lang="en-US" sz="900" b="0" dirty="0"/>
              <a:t>95639	99754	31199	92558	68368	04985	51092	37780	40261	14479</a:t>
            </a:r>
          </a:p>
          <a:p>
            <a:pPr algn="ctr"/>
            <a:r>
              <a:rPr lang="en-US" sz="900" b="0" dirty="0"/>
              <a:t>61555	76404	86210	11808	12841	45147	97438	60022	12645	62000</a:t>
            </a:r>
          </a:p>
          <a:p>
            <a:pPr algn="ctr"/>
            <a:r>
              <a:rPr lang="en-US" sz="900" b="0" dirty="0"/>
              <a:t>78137	98768	04689	87130	79225	08153	84967	64539	79493	74917</a:t>
            </a:r>
          </a:p>
          <a:p>
            <a:pPr algn="ctr"/>
            <a:r>
              <a:rPr lang="en-US" sz="900" b="0" dirty="0"/>
              <a:t>62490	99215	84987	28759	19177	14733	24550	28067	68894	38490</a:t>
            </a:r>
          </a:p>
          <a:p>
            <a:pPr algn="ctr"/>
            <a:r>
              <a:rPr lang="en-US" sz="900" b="0" dirty="0"/>
              <a:t>24216	63444	21283	07044	92729	37284	13211	37485	10415	36457</a:t>
            </a:r>
          </a:p>
          <a:p>
            <a:pPr algn="ctr"/>
            <a:r>
              <a:rPr lang="en-US" sz="900" b="0" dirty="0"/>
              <a:t>16975	95428	33226	55903	31605	43817	22250	03918	46999	98501</a:t>
            </a:r>
          </a:p>
          <a:p>
            <a:pPr algn="ctr"/>
            <a:r>
              <a:rPr lang="en-US" sz="900" b="0" dirty="0"/>
              <a:t>59138	39542	71168	57609	91510	77904	74244	50940	31553	62562</a:t>
            </a:r>
          </a:p>
          <a:p>
            <a:pPr algn="ctr"/>
            <a:r>
              <a:rPr lang="en-US" sz="900" b="0" dirty="0"/>
              <a:t>29478	59652	50414	31966	87912	87154	12944	49862	96566	48825</a:t>
            </a:r>
          </a:p>
          <a:p>
            <a:pPr algn="ctr"/>
            <a:r>
              <a:rPr lang="en-US" sz="900" b="0" dirty="0"/>
              <a:t>96155	95009	27429	72918	08457	78134	48407	26061	58754	05326</a:t>
            </a:r>
          </a:p>
          <a:p>
            <a:pPr algn="ctr"/>
            <a:r>
              <a:rPr lang="en-US" sz="900" b="0" dirty="0"/>
              <a:t>29621	66583	62966	12468	20245	14015	04014	35713	03980	03024</a:t>
            </a:r>
          </a:p>
          <a:p>
            <a:pPr algn="ctr"/>
            <a:r>
              <a:rPr lang="en-US" sz="900" b="0" dirty="0"/>
              <a:t>12639	75291	71020	17265	41598	64074	64629	63293	53307	48766</a:t>
            </a:r>
          </a:p>
          <a:p>
            <a:pPr algn="ctr"/>
            <a:r>
              <a:rPr lang="en-US" sz="900" b="0" dirty="0"/>
              <a:t>14544	37134	54714	02401	63228	26831	19386	15457	17999	18306</a:t>
            </a:r>
          </a:p>
          <a:p>
            <a:pPr algn="ctr"/>
            <a:r>
              <a:rPr lang="en-US" sz="900" b="0" dirty="0"/>
              <a:t>83403	88827	09834	11333	68431	31706	26652	04711	34593	22561</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949" y="2713310"/>
            <a:ext cx="8828087" cy="3956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fld id="{52421424-3DA4-4368-A2AC-9724880118C5}" type="datetime1">
              <a:rPr lang="en-MY" smtClean="0"/>
              <a:t>22/7/2023</a:t>
            </a:fld>
            <a:endParaRPr lang="en-MY"/>
          </a:p>
        </p:txBody>
      </p:sp>
    </p:spTree>
    <p:extLst>
      <p:ext uri="{BB962C8B-B14F-4D97-AF65-F5344CB8AC3E}">
        <p14:creationId xmlns:p14="http://schemas.microsoft.com/office/powerpoint/2010/main" val="3211171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741034"/>
            <a:ext cx="8784976" cy="4401205"/>
          </a:xfrm>
          <a:prstGeom prst="rect">
            <a:avLst/>
          </a:prstGeom>
        </p:spPr>
        <p:txBody>
          <a:bodyPr wrap="square">
            <a:spAutoFit/>
          </a:bodyPr>
          <a:lstStyle/>
          <a:p>
            <a:r>
              <a:rPr lang="en-MY" sz="2800" b="0" i="0" u="none" strike="noStrike" baseline="0" dirty="0" smtClean="0"/>
              <a:t>•</a:t>
            </a:r>
            <a:r>
              <a:rPr lang="en-MY" sz="2800" dirty="0"/>
              <a:t>Applicable when population is small, homogeneous &amp; readily available </a:t>
            </a:r>
          </a:p>
          <a:p>
            <a:r>
              <a:rPr lang="en-MY" sz="2800" i="0" u="none" strike="noStrike" baseline="0" dirty="0" smtClean="0"/>
              <a:t>•</a:t>
            </a:r>
            <a:r>
              <a:rPr lang="en-MY" sz="2800" dirty="0"/>
              <a:t>All subsets of the frame are given an equal probability. Each element of the frame thus has an equal probability of selection. </a:t>
            </a:r>
          </a:p>
          <a:p>
            <a:r>
              <a:rPr lang="en-MY" sz="2800" i="0" u="none" strike="noStrike" baseline="0" dirty="0" smtClean="0"/>
              <a:t>•</a:t>
            </a:r>
            <a:r>
              <a:rPr lang="en-MY" sz="2800" dirty="0"/>
              <a:t>It provides for greatest number of possible samples. </a:t>
            </a:r>
            <a:endParaRPr lang="en-MY" sz="2800" dirty="0" smtClean="0"/>
          </a:p>
          <a:p>
            <a:r>
              <a:rPr lang="en-MY" sz="2800" dirty="0" smtClean="0"/>
              <a:t>This </a:t>
            </a:r>
            <a:r>
              <a:rPr lang="en-MY" sz="2800" dirty="0"/>
              <a:t>is done by assigning a number to each unit in the sampling frame. </a:t>
            </a:r>
          </a:p>
          <a:p>
            <a:r>
              <a:rPr lang="en-MY" sz="2800" i="0" u="none" strike="noStrike" baseline="0" dirty="0" smtClean="0"/>
              <a:t>•</a:t>
            </a:r>
            <a:r>
              <a:rPr lang="en-MY" sz="2800" dirty="0"/>
              <a:t>A table of random number or lottery system is used to determine which units are to be selected. </a:t>
            </a:r>
          </a:p>
        </p:txBody>
      </p:sp>
      <p:sp>
        <p:nvSpPr>
          <p:cNvPr id="3" name="Rectangle 2"/>
          <p:cNvSpPr/>
          <p:nvPr/>
        </p:nvSpPr>
        <p:spPr>
          <a:xfrm>
            <a:off x="539552" y="371702"/>
            <a:ext cx="3832972" cy="369332"/>
          </a:xfrm>
          <a:prstGeom prst="rect">
            <a:avLst/>
          </a:prstGeom>
        </p:spPr>
        <p:txBody>
          <a:bodyPr wrap="none">
            <a:spAutoFit/>
          </a:bodyPr>
          <a:lstStyle/>
          <a:p>
            <a:r>
              <a:rPr lang="en-MY" b="1" dirty="0">
                <a:solidFill>
                  <a:prstClr val="black"/>
                </a:solidFill>
              </a:rPr>
              <a:t>Cont.  … SIMPLE RANDOM SAMPLING </a:t>
            </a:r>
          </a:p>
        </p:txBody>
      </p:sp>
      <p:sp>
        <p:nvSpPr>
          <p:cNvPr id="4" name="Date Placeholder 3"/>
          <p:cNvSpPr>
            <a:spLocks noGrp="1"/>
          </p:cNvSpPr>
          <p:nvPr>
            <p:ph type="dt" sz="half" idx="10"/>
          </p:nvPr>
        </p:nvSpPr>
        <p:spPr/>
        <p:txBody>
          <a:bodyPr/>
          <a:lstStyle/>
          <a:p>
            <a:fld id="{068DB30E-2B3A-4236-86C7-7F40387E2BF0}" type="datetime1">
              <a:rPr lang="en-MY" smtClean="0"/>
              <a:t>22/7/2023</a:t>
            </a:fld>
            <a:endParaRPr lang="en-MY"/>
          </a:p>
        </p:txBody>
      </p:sp>
      <p:sp>
        <p:nvSpPr>
          <p:cNvPr id="5" name="Slide Number Placeholder 4"/>
          <p:cNvSpPr>
            <a:spLocks noGrp="1"/>
          </p:cNvSpPr>
          <p:nvPr>
            <p:ph type="sldNum" sz="quarter" idx="12"/>
          </p:nvPr>
        </p:nvSpPr>
        <p:spPr/>
        <p:txBody>
          <a:bodyPr/>
          <a:lstStyle/>
          <a:p>
            <a:fld id="{926C5204-FD55-41CB-9776-AC2F0D0C1978}" type="slidenum">
              <a:rPr lang="en-MY" smtClean="0"/>
              <a:t>26</a:t>
            </a:fld>
            <a:endParaRPr lang="en-MY"/>
          </a:p>
        </p:txBody>
      </p:sp>
    </p:spTree>
    <p:extLst>
      <p:ext uri="{BB962C8B-B14F-4D97-AF65-F5344CB8AC3E}">
        <p14:creationId xmlns:p14="http://schemas.microsoft.com/office/powerpoint/2010/main" val="35814891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1558" y="692696"/>
            <a:ext cx="8496944" cy="4216539"/>
          </a:xfrm>
          <a:prstGeom prst="rect">
            <a:avLst/>
          </a:prstGeom>
        </p:spPr>
        <p:txBody>
          <a:bodyPr wrap="square">
            <a:spAutoFit/>
          </a:bodyPr>
          <a:lstStyle/>
          <a:p>
            <a:endParaRPr lang="en-MY" sz="1600" dirty="0">
              <a:solidFill>
                <a:srgbClr val="000000"/>
              </a:solidFill>
            </a:endParaRPr>
          </a:p>
          <a:p>
            <a:r>
              <a:rPr lang="en-MY" sz="2800" b="0" i="0" u="none" strike="noStrike" baseline="0" dirty="0" smtClean="0">
                <a:solidFill>
                  <a:srgbClr val="FF0000"/>
                </a:solidFill>
                <a:latin typeface="Arial"/>
              </a:rPr>
              <a:t>•</a:t>
            </a:r>
            <a:r>
              <a:rPr lang="en-MY" sz="2800" b="1" i="0" u="none" strike="noStrike" baseline="0" dirty="0" smtClean="0">
                <a:solidFill>
                  <a:srgbClr val="FF0000"/>
                </a:solidFill>
              </a:rPr>
              <a:t>Advantages </a:t>
            </a:r>
          </a:p>
          <a:p>
            <a:r>
              <a:rPr lang="en-MY" sz="2800" b="1" i="0" u="none" strike="noStrike" baseline="0" dirty="0" smtClean="0"/>
              <a:t>–</a:t>
            </a:r>
            <a:r>
              <a:rPr lang="en-MY" sz="2800" b="1" dirty="0"/>
              <a:t>Estimates are easy to calculate. </a:t>
            </a:r>
          </a:p>
          <a:p>
            <a:r>
              <a:rPr lang="en-MY" sz="2800" b="1" i="0" u="none" strike="noStrike" baseline="0" dirty="0" smtClean="0"/>
              <a:t>–Simple </a:t>
            </a:r>
          </a:p>
          <a:p>
            <a:endParaRPr lang="en-MY" sz="2800" b="1" i="0" u="none" strike="noStrike" baseline="0" dirty="0" smtClean="0"/>
          </a:p>
          <a:p>
            <a:r>
              <a:rPr lang="en-MY" sz="2800" b="1" i="0" u="none" strike="noStrike" baseline="0" dirty="0" smtClean="0"/>
              <a:t>•</a:t>
            </a:r>
            <a:r>
              <a:rPr lang="en-MY" sz="2800" b="1" i="0" u="none" strike="noStrike" baseline="0" dirty="0" smtClean="0">
                <a:solidFill>
                  <a:srgbClr val="FF0000"/>
                </a:solidFill>
              </a:rPr>
              <a:t>Disadvantages </a:t>
            </a:r>
          </a:p>
          <a:p>
            <a:r>
              <a:rPr lang="en-MY" sz="2800" b="1" i="0" u="none" strike="noStrike" baseline="0" dirty="0" smtClean="0"/>
              <a:t>–</a:t>
            </a:r>
            <a:r>
              <a:rPr lang="en-MY" sz="2800" b="1" dirty="0"/>
              <a:t>If sampling frame large, this method is impracticable. </a:t>
            </a:r>
          </a:p>
          <a:p>
            <a:r>
              <a:rPr lang="en-MY" sz="2800" b="1" i="0" u="none" strike="noStrike" baseline="0" dirty="0" smtClean="0"/>
              <a:t>–Need complete sampling frame. </a:t>
            </a:r>
          </a:p>
          <a:p>
            <a:r>
              <a:rPr lang="en-MY" sz="2800" b="1" i="0" u="none" strike="noStrike" baseline="0" dirty="0" smtClean="0"/>
              <a:t>–</a:t>
            </a:r>
            <a:r>
              <a:rPr lang="en-MY" sz="2800" b="1" dirty="0"/>
              <a:t>Minority subgroups of interest in population may not be present in sample in sufficient numbers for study. </a:t>
            </a:r>
          </a:p>
        </p:txBody>
      </p:sp>
      <p:sp>
        <p:nvSpPr>
          <p:cNvPr id="4" name="Rectangle 3"/>
          <p:cNvSpPr/>
          <p:nvPr/>
        </p:nvSpPr>
        <p:spPr>
          <a:xfrm>
            <a:off x="271558" y="169895"/>
            <a:ext cx="3832972" cy="369332"/>
          </a:xfrm>
          <a:prstGeom prst="rect">
            <a:avLst/>
          </a:prstGeom>
        </p:spPr>
        <p:txBody>
          <a:bodyPr wrap="none">
            <a:spAutoFit/>
          </a:bodyPr>
          <a:lstStyle/>
          <a:p>
            <a:r>
              <a:rPr lang="en-MY" b="1" dirty="0">
                <a:solidFill>
                  <a:prstClr val="black"/>
                </a:solidFill>
              </a:rPr>
              <a:t>Cont.  … SIMPLE RANDOM SAMPLING </a:t>
            </a:r>
          </a:p>
        </p:txBody>
      </p:sp>
      <p:sp>
        <p:nvSpPr>
          <p:cNvPr id="6" name="Date Placeholder 5"/>
          <p:cNvSpPr>
            <a:spLocks noGrp="1"/>
          </p:cNvSpPr>
          <p:nvPr>
            <p:ph type="dt" sz="half" idx="10"/>
          </p:nvPr>
        </p:nvSpPr>
        <p:spPr/>
        <p:txBody>
          <a:bodyPr/>
          <a:lstStyle/>
          <a:p>
            <a:fld id="{E93961FD-C7EB-4785-91D1-6CC9C687DFC0}" type="datetime1">
              <a:rPr lang="en-MY" smtClean="0"/>
              <a:t>22/7/2023</a:t>
            </a:fld>
            <a:endParaRPr lang="en-MY"/>
          </a:p>
        </p:txBody>
      </p:sp>
      <p:sp>
        <p:nvSpPr>
          <p:cNvPr id="7" name="Slide Number Placeholder 6"/>
          <p:cNvSpPr>
            <a:spLocks noGrp="1"/>
          </p:cNvSpPr>
          <p:nvPr>
            <p:ph type="sldNum" sz="quarter" idx="12"/>
          </p:nvPr>
        </p:nvSpPr>
        <p:spPr/>
        <p:txBody>
          <a:bodyPr/>
          <a:lstStyle/>
          <a:p>
            <a:fld id="{926C5204-FD55-41CB-9776-AC2F0D0C1978}" type="slidenum">
              <a:rPr lang="en-MY" smtClean="0"/>
              <a:t>27</a:t>
            </a:fld>
            <a:endParaRPr lang="en-MY"/>
          </a:p>
        </p:txBody>
      </p:sp>
    </p:spTree>
    <p:extLst>
      <p:ext uri="{BB962C8B-B14F-4D97-AF65-F5344CB8AC3E}">
        <p14:creationId xmlns:p14="http://schemas.microsoft.com/office/powerpoint/2010/main" val="20951416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0"/>
            <a:ext cx="8784975" cy="6597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fld id="{8256F72A-C277-4688-8433-6BE436C0617C}" type="datetime1">
              <a:rPr lang="en-MY" smtClean="0"/>
              <a:t>22/7/2023</a:t>
            </a:fld>
            <a:endParaRPr lang="en-MY"/>
          </a:p>
        </p:txBody>
      </p:sp>
      <p:sp>
        <p:nvSpPr>
          <p:cNvPr id="3" name="Slide Number Placeholder 2"/>
          <p:cNvSpPr>
            <a:spLocks noGrp="1"/>
          </p:cNvSpPr>
          <p:nvPr>
            <p:ph type="sldNum" sz="quarter" idx="12"/>
          </p:nvPr>
        </p:nvSpPr>
        <p:spPr/>
        <p:txBody>
          <a:bodyPr/>
          <a:lstStyle/>
          <a:p>
            <a:fld id="{926C5204-FD55-41CB-9776-AC2F0D0C1978}" type="slidenum">
              <a:rPr lang="en-MY" smtClean="0"/>
              <a:t>28</a:t>
            </a:fld>
            <a:endParaRPr lang="en-MY"/>
          </a:p>
        </p:txBody>
      </p:sp>
    </p:spTree>
    <p:extLst>
      <p:ext uri="{BB962C8B-B14F-4D97-AF65-F5344CB8AC3E}">
        <p14:creationId xmlns:p14="http://schemas.microsoft.com/office/powerpoint/2010/main" val="42730897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528" y="104279"/>
            <a:ext cx="9145016" cy="6617196"/>
          </a:xfrm>
          <a:prstGeom prst="rect">
            <a:avLst/>
          </a:prstGeom>
        </p:spPr>
        <p:txBody>
          <a:bodyPr wrap="square">
            <a:spAutoFit/>
          </a:bodyPr>
          <a:lstStyle/>
          <a:p>
            <a:r>
              <a:rPr lang="en-MY" sz="3200" b="1" dirty="0" smtClean="0">
                <a:solidFill>
                  <a:srgbClr val="FF0000"/>
                </a:solidFill>
              </a:rPr>
              <a:t>                </a:t>
            </a:r>
            <a:r>
              <a:rPr lang="en-MY" sz="3200" b="1" dirty="0" smtClean="0">
                <a:solidFill>
                  <a:srgbClr val="C00000"/>
                </a:solidFill>
              </a:rPr>
              <a:t>SYSTEMATIC </a:t>
            </a:r>
            <a:r>
              <a:rPr lang="en-MY" sz="3200" b="1" dirty="0">
                <a:solidFill>
                  <a:srgbClr val="C00000"/>
                </a:solidFill>
              </a:rPr>
              <a:t>SAMPLING </a:t>
            </a:r>
          </a:p>
          <a:p>
            <a:pPr marL="457200" indent="-457200">
              <a:buFont typeface="Wingdings" pitchFamily="2" charset="2"/>
              <a:buChar char="q"/>
            </a:pPr>
            <a:r>
              <a:rPr lang="en-MY" sz="2800" b="0" i="0" u="none" strike="noStrike" baseline="0" dirty="0" smtClean="0"/>
              <a:t>•</a:t>
            </a:r>
            <a:r>
              <a:rPr lang="en-MY" sz="2600" b="1" i="0" u="none" strike="noStrike" baseline="0" dirty="0" smtClean="0">
                <a:solidFill>
                  <a:schemeClr val="tx2"/>
                </a:solidFill>
              </a:rPr>
              <a:t>Sampling with system.</a:t>
            </a:r>
          </a:p>
          <a:p>
            <a:pPr marL="457200" lvl="0" indent="-457200">
              <a:buFont typeface="Wingdings" pitchFamily="2" charset="2"/>
              <a:buChar char="q"/>
            </a:pPr>
            <a:r>
              <a:rPr lang="en-MY" sz="2600" b="0" i="0" u="none" strike="noStrike" baseline="0" dirty="0" smtClean="0">
                <a:solidFill>
                  <a:schemeClr val="accent1"/>
                </a:solidFill>
              </a:rPr>
              <a:t> </a:t>
            </a:r>
            <a:r>
              <a:rPr lang="en-MY" sz="2600" b="1" dirty="0">
                <a:solidFill>
                  <a:srgbClr val="0070C0"/>
                </a:solidFill>
              </a:rPr>
              <a:t>By using </a:t>
            </a:r>
            <a:r>
              <a:rPr lang="en-MY" sz="2600" b="1" dirty="0">
                <a:solidFill>
                  <a:srgbClr val="FF0000"/>
                </a:solidFill>
              </a:rPr>
              <a:t>predefine </a:t>
            </a:r>
            <a:r>
              <a:rPr lang="en-MY" sz="2600" b="1" dirty="0">
                <a:solidFill>
                  <a:srgbClr val="0070C0"/>
                </a:solidFill>
              </a:rPr>
              <a:t>system :</a:t>
            </a:r>
          </a:p>
          <a:p>
            <a:pPr marL="457200" indent="-457200">
              <a:buFont typeface="Wingdings" pitchFamily="2" charset="2"/>
              <a:buChar char="v"/>
            </a:pPr>
            <a:r>
              <a:rPr lang="en-MY" sz="2600" b="1" dirty="0" smtClean="0">
                <a:solidFill>
                  <a:schemeClr val="accent1"/>
                </a:solidFill>
              </a:rPr>
              <a:t>Identify population size .</a:t>
            </a:r>
          </a:p>
          <a:p>
            <a:pPr marL="457200" indent="-457200">
              <a:buFont typeface="Wingdings" pitchFamily="2" charset="2"/>
              <a:buChar char="v"/>
            </a:pPr>
            <a:r>
              <a:rPr lang="en-MY" sz="2600" b="1" dirty="0" smtClean="0">
                <a:solidFill>
                  <a:schemeClr val="accent1"/>
                </a:solidFill>
              </a:rPr>
              <a:t>Identify sample size .</a:t>
            </a:r>
          </a:p>
          <a:p>
            <a:pPr marL="457200" indent="-457200">
              <a:buFont typeface="Wingdings" pitchFamily="2" charset="2"/>
              <a:buChar char="v"/>
            </a:pPr>
            <a:r>
              <a:rPr lang="en-MY" sz="2600" b="1" dirty="0" smtClean="0">
                <a:solidFill>
                  <a:srgbClr val="002060"/>
                </a:solidFill>
              </a:rPr>
              <a:t>Identify</a:t>
            </a:r>
            <a:r>
              <a:rPr lang="en-MY" sz="2600" b="1" dirty="0" smtClean="0">
                <a:solidFill>
                  <a:schemeClr val="accent1"/>
                </a:solidFill>
              </a:rPr>
              <a:t> </a:t>
            </a:r>
            <a:r>
              <a:rPr lang="en-MY" sz="2600" b="1" dirty="0" smtClean="0">
                <a:solidFill>
                  <a:srgbClr val="FF0000"/>
                </a:solidFill>
              </a:rPr>
              <a:t>predefine</a:t>
            </a:r>
            <a:r>
              <a:rPr lang="en-MY" sz="2600" b="1" dirty="0" smtClean="0">
                <a:solidFill>
                  <a:schemeClr val="accent1"/>
                </a:solidFill>
              </a:rPr>
              <a:t> system we need 10th 8th </a:t>
            </a:r>
            <a:r>
              <a:rPr lang="en-MY" sz="2600" dirty="0" smtClean="0">
                <a:solidFill>
                  <a:schemeClr val="accent1"/>
                </a:solidFill>
              </a:rPr>
              <a:t>every </a:t>
            </a:r>
            <a:r>
              <a:rPr lang="en-MY" sz="2600" b="1" dirty="0" smtClean="0">
                <a:solidFill>
                  <a:srgbClr val="FF0000"/>
                </a:solidFill>
              </a:rPr>
              <a:t>kth element </a:t>
            </a:r>
          </a:p>
          <a:p>
            <a:pPr marL="457200" indent="-457200">
              <a:buFont typeface="Courier New" pitchFamily="49" charset="0"/>
              <a:buChar char="o"/>
            </a:pPr>
            <a:r>
              <a:rPr lang="en-MY" sz="2600" b="1" dirty="0"/>
              <a:t>In this case</a:t>
            </a:r>
            <a:r>
              <a:rPr lang="en-MY" sz="2600" b="1" dirty="0">
                <a:solidFill>
                  <a:schemeClr val="accent1"/>
                </a:solidFill>
              </a:rPr>
              <a:t>, </a:t>
            </a:r>
            <a:r>
              <a:rPr lang="en-MY" sz="2600" b="1" dirty="0">
                <a:solidFill>
                  <a:srgbClr val="FF0000"/>
                </a:solidFill>
              </a:rPr>
              <a:t>k=</a:t>
            </a:r>
            <a:r>
              <a:rPr lang="en-MY" sz="2600" b="1" dirty="0">
                <a:solidFill>
                  <a:schemeClr val="accent1"/>
                </a:solidFill>
              </a:rPr>
              <a:t>(population size/sample size). </a:t>
            </a:r>
            <a:endParaRPr lang="en-MY" sz="2600" b="1" dirty="0" smtClean="0">
              <a:solidFill>
                <a:schemeClr val="accent1"/>
              </a:solidFill>
            </a:endParaRPr>
          </a:p>
          <a:p>
            <a:pPr marL="457200" indent="-457200">
              <a:buFont typeface="Wingdings" pitchFamily="2" charset="2"/>
              <a:buChar char="v"/>
            </a:pPr>
            <a:r>
              <a:rPr lang="en-MY" sz="2600" b="1" dirty="0" smtClean="0">
                <a:solidFill>
                  <a:srgbClr val="FF0000"/>
                </a:solidFill>
              </a:rPr>
              <a:t>Chose </a:t>
            </a:r>
            <a:r>
              <a:rPr lang="en-MY" sz="2600" b="1" dirty="0">
                <a:solidFill>
                  <a:srgbClr val="FF0000"/>
                </a:solidFill>
              </a:rPr>
              <a:t>first No</a:t>
            </a:r>
            <a:r>
              <a:rPr lang="en-MY" sz="2600" dirty="0">
                <a:solidFill>
                  <a:schemeClr val="accent1"/>
                </a:solidFill>
              </a:rPr>
              <a:t>. </a:t>
            </a:r>
            <a:r>
              <a:rPr lang="en-MY" sz="2600" b="1" dirty="0">
                <a:solidFill>
                  <a:schemeClr val="accent1"/>
                </a:solidFill>
              </a:rPr>
              <a:t>By using </a:t>
            </a:r>
            <a:r>
              <a:rPr lang="en-MY" sz="2600" b="1" dirty="0">
                <a:solidFill>
                  <a:srgbClr val="FF0000"/>
                </a:solidFill>
              </a:rPr>
              <a:t>random digit </a:t>
            </a:r>
            <a:r>
              <a:rPr lang="en-MY" sz="2600" dirty="0">
                <a:solidFill>
                  <a:srgbClr val="FF0000"/>
                </a:solidFill>
              </a:rPr>
              <a:t>. </a:t>
            </a:r>
            <a:endParaRPr lang="en-MY" sz="2600" dirty="0" smtClean="0">
              <a:solidFill>
                <a:srgbClr val="FF0000"/>
              </a:solidFill>
            </a:endParaRPr>
          </a:p>
          <a:p>
            <a:pPr marL="457200" indent="-457200">
              <a:buFont typeface="Wingdings" pitchFamily="2" charset="2"/>
              <a:buChar char="q"/>
            </a:pPr>
            <a:r>
              <a:rPr lang="en-MY" sz="2600" b="1" dirty="0" smtClean="0">
                <a:solidFill>
                  <a:srgbClr val="FF0000"/>
                </a:solidFill>
              </a:rPr>
              <a:t>It </a:t>
            </a:r>
            <a:r>
              <a:rPr lang="en-MY" sz="2600" b="1" dirty="0">
                <a:solidFill>
                  <a:srgbClr val="FF0000"/>
                </a:solidFill>
              </a:rPr>
              <a:t>is important</a:t>
            </a:r>
            <a:r>
              <a:rPr lang="en-MY" sz="2600" dirty="0">
                <a:solidFill>
                  <a:schemeClr val="accent1"/>
                </a:solidFill>
              </a:rPr>
              <a:t> </a:t>
            </a:r>
            <a:r>
              <a:rPr lang="en-MY" sz="2600" b="1" dirty="0"/>
              <a:t>that the starting point is not automatically the first in the list</a:t>
            </a:r>
            <a:r>
              <a:rPr lang="en-MY" sz="2600" dirty="0">
                <a:solidFill>
                  <a:schemeClr val="accent1"/>
                </a:solidFill>
              </a:rPr>
              <a:t>, </a:t>
            </a:r>
            <a:r>
              <a:rPr lang="en-MY" sz="2600" b="1" dirty="0">
                <a:solidFill>
                  <a:schemeClr val="accent1"/>
                </a:solidFill>
              </a:rPr>
              <a:t>but is instead randomly chosen from </a:t>
            </a:r>
            <a:endParaRPr lang="en-MY" sz="2600" b="1" dirty="0" smtClean="0">
              <a:solidFill>
                <a:schemeClr val="accent1"/>
              </a:solidFill>
            </a:endParaRPr>
          </a:p>
          <a:p>
            <a:pPr marL="457200" indent="-457200">
              <a:buFont typeface="Wingdings" pitchFamily="2" charset="2"/>
              <a:buChar char="v"/>
            </a:pPr>
            <a:r>
              <a:rPr lang="en-MY" sz="2600" b="1" dirty="0" smtClean="0">
                <a:solidFill>
                  <a:srgbClr val="FF0000"/>
                </a:solidFill>
              </a:rPr>
              <a:t>within </a:t>
            </a:r>
            <a:r>
              <a:rPr lang="en-MY" sz="2600" dirty="0">
                <a:solidFill>
                  <a:srgbClr val="FF0000"/>
                </a:solidFill>
              </a:rPr>
              <a:t>the first to the </a:t>
            </a:r>
            <a:r>
              <a:rPr lang="en-MY" sz="2600" dirty="0" err="1">
                <a:solidFill>
                  <a:srgbClr val="FF0000"/>
                </a:solidFill>
              </a:rPr>
              <a:t>kth</a:t>
            </a:r>
            <a:r>
              <a:rPr lang="en-MY" sz="2600" dirty="0">
                <a:solidFill>
                  <a:srgbClr val="FF0000"/>
                </a:solidFill>
              </a:rPr>
              <a:t> </a:t>
            </a:r>
            <a:r>
              <a:rPr lang="en-MY" sz="2600" dirty="0">
                <a:solidFill>
                  <a:schemeClr val="accent1"/>
                </a:solidFill>
              </a:rPr>
              <a:t>element in the list. </a:t>
            </a:r>
            <a:endParaRPr lang="en-MY" sz="2600" dirty="0" smtClean="0">
              <a:solidFill>
                <a:schemeClr val="accent1"/>
              </a:solidFill>
            </a:endParaRPr>
          </a:p>
          <a:p>
            <a:pPr marL="457200" indent="-457200">
              <a:buFont typeface="Wingdings" pitchFamily="2" charset="2"/>
              <a:buChar char="v"/>
            </a:pPr>
            <a:r>
              <a:rPr lang="en-MY" sz="2600" b="1" dirty="0" smtClean="0">
                <a:solidFill>
                  <a:schemeClr val="tx2"/>
                </a:solidFill>
              </a:rPr>
              <a:t>Use </a:t>
            </a:r>
            <a:r>
              <a:rPr lang="en-MY" sz="2600" b="1" dirty="0">
                <a:solidFill>
                  <a:schemeClr val="tx2"/>
                </a:solidFill>
              </a:rPr>
              <a:t>predefine </a:t>
            </a:r>
            <a:r>
              <a:rPr lang="en-MY" sz="2600" b="1" dirty="0">
                <a:solidFill>
                  <a:schemeClr val="accent1"/>
                </a:solidFill>
              </a:rPr>
              <a:t>system to collect 2nd 3rd …. K No</a:t>
            </a:r>
            <a:r>
              <a:rPr lang="en-MY" sz="2600" b="1" dirty="0" smtClean="0">
                <a:solidFill>
                  <a:schemeClr val="accent1"/>
                </a:solidFill>
              </a:rPr>
              <a:t>.</a:t>
            </a:r>
          </a:p>
          <a:p>
            <a:pPr marL="457200" indent="-457200">
              <a:buFont typeface="Wingdings" pitchFamily="2" charset="2"/>
              <a:buChar char="v"/>
            </a:pPr>
            <a:r>
              <a:rPr lang="en-MY" sz="2600" b="1" i="0" u="none" strike="noStrike" baseline="0" dirty="0" smtClean="0">
                <a:solidFill>
                  <a:schemeClr val="accent1"/>
                </a:solidFill>
              </a:rPr>
              <a:t>then selecting elements at </a:t>
            </a:r>
            <a:r>
              <a:rPr lang="en-MY" sz="2600" b="1" i="0" u="none" strike="noStrike" baseline="0" dirty="0" smtClean="0">
                <a:solidFill>
                  <a:srgbClr val="FF0000"/>
                </a:solidFill>
              </a:rPr>
              <a:t>regular intervals </a:t>
            </a:r>
            <a:r>
              <a:rPr lang="en-MY" sz="2600" b="1" i="0" u="none" strike="noStrike" baseline="0" dirty="0" smtClean="0">
                <a:solidFill>
                  <a:schemeClr val="accent1"/>
                </a:solidFill>
              </a:rPr>
              <a:t>through that ordered list. </a:t>
            </a:r>
          </a:p>
          <a:p>
            <a:pPr marL="457200" indent="-457200">
              <a:buFont typeface="Wingdings" pitchFamily="2" charset="2"/>
              <a:buChar char="v"/>
            </a:pPr>
            <a:r>
              <a:rPr lang="en-MY" sz="2600" b="1" i="0" u="none" strike="noStrike" baseline="0" dirty="0" smtClean="0">
                <a:solidFill>
                  <a:schemeClr val="accent1"/>
                </a:solidFill>
              </a:rPr>
              <a:t>Collect the sample size </a:t>
            </a:r>
          </a:p>
        </p:txBody>
      </p:sp>
      <p:sp>
        <p:nvSpPr>
          <p:cNvPr id="3" name="Date Placeholder 2"/>
          <p:cNvSpPr>
            <a:spLocks noGrp="1"/>
          </p:cNvSpPr>
          <p:nvPr>
            <p:ph type="dt" sz="half" idx="10"/>
          </p:nvPr>
        </p:nvSpPr>
        <p:spPr/>
        <p:txBody>
          <a:bodyPr/>
          <a:lstStyle/>
          <a:p>
            <a:fld id="{AA8072E3-8F0B-40FB-A780-DCF355A5D016}" type="datetime1">
              <a:rPr lang="en-MY" smtClean="0"/>
              <a:t>22/7/2023</a:t>
            </a:fld>
            <a:endParaRPr lang="en-MY" dirty="0"/>
          </a:p>
        </p:txBody>
      </p:sp>
      <p:sp>
        <p:nvSpPr>
          <p:cNvPr id="4" name="Slide Number Placeholder 3"/>
          <p:cNvSpPr>
            <a:spLocks noGrp="1"/>
          </p:cNvSpPr>
          <p:nvPr>
            <p:ph type="sldNum" sz="quarter" idx="12"/>
          </p:nvPr>
        </p:nvSpPr>
        <p:spPr/>
        <p:txBody>
          <a:bodyPr/>
          <a:lstStyle/>
          <a:p>
            <a:fld id="{926C5204-FD55-41CB-9776-AC2F0D0C1978}" type="slidenum">
              <a:rPr lang="en-MY" smtClean="0"/>
              <a:t>29</a:t>
            </a:fld>
            <a:endParaRPr lang="en-MY"/>
          </a:p>
        </p:txBody>
      </p:sp>
    </p:spTree>
    <p:extLst>
      <p:ext uri="{BB962C8B-B14F-4D97-AF65-F5344CB8AC3E}">
        <p14:creationId xmlns:p14="http://schemas.microsoft.com/office/powerpoint/2010/main" val="34586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764704"/>
            <a:ext cx="8568952" cy="3416320"/>
          </a:xfrm>
          <a:prstGeom prst="rect">
            <a:avLst/>
          </a:prstGeom>
        </p:spPr>
        <p:txBody>
          <a:bodyPr wrap="square">
            <a:spAutoFit/>
          </a:bodyPr>
          <a:lstStyle/>
          <a:p>
            <a:pPr>
              <a:lnSpc>
                <a:spcPct val="150000"/>
              </a:lnSpc>
            </a:pPr>
            <a:r>
              <a:rPr lang="en-MY" sz="3600" b="1" dirty="0"/>
              <a:t>The marks of 12 students  </a:t>
            </a:r>
          </a:p>
          <a:p>
            <a:pPr>
              <a:lnSpc>
                <a:spcPct val="150000"/>
              </a:lnSpc>
            </a:pPr>
            <a:r>
              <a:rPr lang="en-MY" sz="3600" b="1" dirty="0"/>
              <a:t> 80   80 80  80   80 80  80   80 80  80   80 80 </a:t>
            </a:r>
          </a:p>
          <a:p>
            <a:pPr>
              <a:lnSpc>
                <a:spcPct val="150000"/>
              </a:lnSpc>
            </a:pPr>
            <a:r>
              <a:rPr lang="en-MY" sz="3600" b="1" dirty="0"/>
              <a:t> what is the mean</a:t>
            </a:r>
          </a:p>
          <a:p>
            <a:pPr>
              <a:lnSpc>
                <a:spcPct val="150000"/>
              </a:lnSpc>
            </a:pPr>
            <a:r>
              <a:rPr lang="en-MY" sz="3600" b="1" dirty="0"/>
              <a:t>what is the </a:t>
            </a:r>
            <a:r>
              <a:rPr lang="en-MY" sz="3600" b="1" dirty="0" smtClean="0"/>
              <a:t>SD</a:t>
            </a:r>
            <a:endParaRPr lang="en-MY" sz="3600" b="1" dirty="0"/>
          </a:p>
        </p:txBody>
      </p:sp>
      <p:sp>
        <p:nvSpPr>
          <p:cNvPr id="3" name="Rectangle 2"/>
          <p:cNvSpPr/>
          <p:nvPr/>
        </p:nvSpPr>
        <p:spPr>
          <a:xfrm>
            <a:off x="683568" y="4437112"/>
            <a:ext cx="7632848" cy="523220"/>
          </a:xfrm>
          <a:prstGeom prst="rect">
            <a:avLst/>
          </a:prstGeom>
        </p:spPr>
        <p:txBody>
          <a:bodyPr wrap="square">
            <a:spAutoFit/>
          </a:bodyPr>
          <a:lstStyle/>
          <a:p>
            <a:r>
              <a:rPr lang="en-MY" sz="2800" b="1" dirty="0" smtClean="0"/>
              <a:t>80   80 80  </a:t>
            </a:r>
            <a:r>
              <a:rPr lang="en-MY" sz="2800" b="1" dirty="0"/>
              <a:t>80   80 </a:t>
            </a:r>
            <a:r>
              <a:rPr lang="en-MY" sz="2800" b="1" dirty="0" smtClean="0"/>
              <a:t>82  85   85 88  88   89</a:t>
            </a:r>
            <a:endParaRPr lang="ar-JO" sz="2800" dirty="0"/>
          </a:p>
        </p:txBody>
      </p:sp>
    </p:spTree>
    <p:extLst>
      <p:ext uri="{BB962C8B-B14F-4D97-AF65-F5344CB8AC3E}">
        <p14:creationId xmlns:p14="http://schemas.microsoft.com/office/powerpoint/2010/main" val="37669762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9159" y="188640"/>
            <a:ext cx="8784976" cy="3139321"/>
          </a:xfrm>
          <a:prstGeom prst="rect">
            <a:avLst/>
          </a:prstGeom>
        </p:spPr>
        <p:txBody>
          <a:bodyPr wrap="square">
            <a:spAutoFit/>
          </a:bodyPr>
          <a:lstStyle/>
          <a:p>
            <a:endParaRPr lang="en-MY" dirty="0">
              <a:solidFill>
                <a:srgbClr val="000000"/>
              </a:solidFill>
            </a:endParaRPr>
          </a:p>
          <a:p>
            <a:r>
              <a:rPr lang="en-MY" sz="3600" dirty="0"/>
              <a:t>SYSTEMATIC SAMPLING </a:t>
            </a:r>
          </a:p>
          <a:p>
            <a:r>
              <a:rPr lang="en-MY" b="0" i="0" u="none" strike="noStrike" baseline="0" dirty="0" smtClean="0">
                <a:latin typeface="Arial"/>
              </a:rPr>
              <a:t>•</a:t>
            </a:r>
            <a:r>
              <a:rPr lang="en-MY" dirty="0"/>
              <a:t>All </a:t>
            </a:r>
            <a:r>
              <a:rPr lang="en-MY" sz="2400" dirty="0"/>
              <a:t>elements have the same probability of selection (in the example given, one in ten). It is not 'simple random sampling' because different subsets of the same size have different selection probabilities - e.g. the set {4,14,24,...,994} has a one-in-ten probability of selection, but</a:t>
            </a:r>
            <a:r>
              <a:rPr lang="en-MY" sz="2400" dirty="0">
                <a:solidFill>
                  <a:srgbClr val="FFC000"/>
                </a:solidFill>
              </a:rPr>
              <a:t> </a:t>
            </a:r>
            <a:r>
              <a:rPr lang="en-MY" sz="2400" dirty="0"/>
              <a:t>the set {4,13,24,34,...} has zero probability of selection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124102"/>
            <a:ext cx="7992888"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0"/>
          </p:nvPr>
        </p:nvSpPr>
        <p:spPr/>
        <p:txBody>
          <a:bodyPr/>
          <a:lstStyle/>
          <a:p>
            <a:fld id="{89D609A5-4A3B-48FC-BBEB-D6E206E26E39}" type="datetime1">
              <a:rPr lang="en-MY" smtClean="0"/>
              <a:t>22/7/2023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30</a:t>
            </a:fld>
            <a:endParaRPr lang="en-MY"/>
          </a:p>
        </p:txBody>
      </p:sp>
    </p:spTree>
    <p:extLst>
      <p:ext uri="{BB962C8B-B14F-4D97-AF65-F5344CB8AC3E}">
        <p14:creationId xmlns:p14="http://schemas.microsoft.com/office/powerpoint/2010/main" val="15123087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5423" y="366520"/>
            <a:ext cx="5760640" cy="746358"/>
          </a:xfrm>
          <a:prstGeom prst="rect">
            <a:avLst/>
          </a:prstGeom>
        </p:spPr>
        <p:txBody>
          <a:bodyPr wrap="square">
            <a:spAutoFit/>
          </a:bodyPr>
          <a:lstStyle/>
          <a:p>
            <a:endParaRPr lang="en-MY" sz="1050" dirty="0">
              <a:solidFill>
                <a:srgbClr val="000000"/>
              </a:solidFill>
            </a:endParaRPr>
          </a:p>
          <a:p>
            <a:r>
              <a:rPr lang="en-MY" sz="3200" dirty="0"/>
              <a:t>SYSTEMATIC SAMPLING </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268760"/>
            <a:ext cx="7056784" cy="5112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0"/>
          </p:nvPr>
        </p:nvSpPr>
        <p:spPr/>
        <p:txBody>
          <a:bodyPr/>
          <a:lstStyle/>
          <a:p>
            <a:fld id="{62B0EFF5-749D-4A38-B019-1E61608D4EF9}" type="datetime1">
              <a:rPr lang="en-MY" smtClean="0"/>
              <a:t>22/7/2023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31</a:t>
            </a:fld>
            <a:endParaRPr lang="en-MY"/>
          </a:p>
        </p:txBody>
      </p:sp>
    </p:spTree>
    <p:extLst>
      <p:ext uri="{BB962C8B-B14F-4D97-AF65-F5344CB8AC3E}">
        <p14:creationId xmlns:p14="http://schemas.microsoft.com/office/powerpoint/2010/main" val="9859852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896" y="548680"/>
            <a:ext cx="8640960" cy="5078313"/>
          </a:xfrm>
          <a:prstGeom prst="rect">
            <a:avLst/>
          </a:prstGeom>
        </p:spPr>
        <p:txBody>
          <a:bodyPr wrap="square">
            <a:spAutoFit/>
          </a:bodyPr>
          <a:lstStyle/>
          <a:p>
            <a:endParaRPr lang="en-MY" sz="1600" dirty="0">
              <a:solidFill>
                <a:srgbClr val="000000"/>
              </a:solidFill>
            </a:endParaRPr>
          </a:p>
          <a:p>
            <a:r>
              <a:rPr lang="en-MY" sz="2800" dirty="0"/>
              <a:t>SYSTEMATIC SAMPLING </a:t>
            </a:r>
          </a:p>
          <a:p>
            <a:endParaRPr lang="en-MY" sz="2800" b="1" i="0" u="none" strike="noStrike" baseline="0" dirty="0" smtClean="0">
              <a:solidFill>
                <a:srgbClr val="00B050"/>
              </a:solidFill>
            </a:endParaRPr>
          </a:p>
          <a:p>
            <a:r>
              <a:rPr lang="en-MY" sz="2800" b="1" i="0" u="none" strike="noStrike" baseline="0" dirty="0" smtClean="0">
                <a:solidFill>
                  <a:srgbClr val="00B050"/>
                </a:solidFill>
              </a:rPr>
              <a:t>•ADVANTAGES</a:t>
            </a:r>
            <a:r>
              <a:rPr lang="en-MY" sz="2800" b="0" i="0" u="none" strike="noStrike" baseline="0" dirty="0" smtClean="0"/>
              <a:t>: </a:t>
            </a:r>
          </a:p>
          <a:p>
            <a:r>
              <a:rPr lang="en-MY" sz="2800" b="0" i="0" u="none" strike="noStrike" baseline="0" dirty="0" smtClean="0"/>
              <a:t>–Sample easy to select </a:t>
            </a:r>
          </a:p>
          <a:p>
            <a:r>
              <a:rPr lang="en-MY" sz="2800" b="0" i="0" u="none" strike="noStrike" baseline="0" dirty="0" smtClean="0"/>
              <a:t>–Suitable sampling frame can be identified easily </a:t>
            </a:r>
          </a:p>
          <a:p>
            <a:r>
              <a:rPr lang="en-MY" sz="2800" b="0" i="0" u="none" strike="noStrike" baseline="0" dirty="0" smtClean="0"/>
              <a:t>–</a:t>
            </a:r>
            <a:r>
              <a:rPr lang="en-MY" sz="2800" dirty="0"/>
              <a:t>Sample evenly spread over entire reference population </a:t>
            </a:r>
          </a:p>
          <a:p>
            <a:endParaRPr lang="en-MY" sz="2800" b="0" i="0" u="none" strike="noStrike" baseline="0" dirty="0" smtClean="0"/>
          </a:p>
          <a:p>
            <a:r>
              <a:rPr lang="en-MY" sz="2800" b="0" i="0" u="none" strike="noStrike" baseline="0" dirty="0" smtClean="0"/>
              <a:t>•</a:t>
            </a:r>
            <a:r>
              <a:rPr lang="en-MY" sz="2800" b="1" i="0" u="none" strike="noStrike" baseline="0" dirty="0" smtClean="0">
                <a:solidFill>
                  <a:srgbClr val="FF0000"/>
                </a:solidFill>
              </a:rPr>
              <a:t>DISADVANTAGES: </a:t>
            </a:r>
          </a:p>
          <a:p>
            <a:r>
              <a:rPr lang="en-MY" sz="2800" b="0" i="0" u="none" strike="noStrike" baseline="0" dirty="0" smtClean="0"/>
              <a:t>–</a:t>
            </a:r>
            <a:r>
              <a:rPr lang="en-MY" sz="2800" dirty="0"/>
              <a:t>Sample may be biased if hidden periodicity in population coincides with that of selection. </a:t>
            </a:r>
          </a:p>
          <a:p>
            <a:r>
              <a:rPr lang="en-MY" sz="2800" b="0" i="0" u="none" strike="noStrike" baseline="0" dirty="0" smtClean="0"/>
              <a:t>–</a:t>
            </a:r>
            <a:r>
              <a:rPr lang="en-MY" sz="2800" dirty="0"/>
              <a:t>Difficult to assess precision of estimate from one survey. </a:t>
            </a:r>
          </a:p>
        </p:txBody>
      </p:sp>
      <p:sp>
        <p:nvSpPr>
          <p:cNvPr id="3" name="Date Placeholder 2"/>
          <p:cNvSpPr>
            <a:spLocks noGrp="1"/>
          </p:cNvSpPr>
          <p:nvPr>
            <p:ph type="dt" sz="half" idx="10"/>
          </p:nvPr>
        </p:nvSpPr>
        <p:spPr/>
        <p:txBody>
          <a:bodyPr/>
          <a:lstStyle/>
          <a:p>
            <a:fld id="{C645081F-5946-43EF-805D-EA9CB598732A}" type="datetime1">
              <a:rPr lang="en-MY" smtClean="0"/>
              <a:t>22/7/2023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32</a:t>
            </a:fld>
            <a:endParaRPr lang="en-MY"/>
          </a:p>
        </p:txBody>
      </p:sp>
    </p:spTree>
    <p:extLst>
      <p:ext uri="{BB962C8B-B14F-4D97-AF65-F5344CB8AC3E}">
        <p14:creationId xmlns:p14="http://schemas.microsoft.com/office/powerpoint/2010/main" val="9924422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6880401D-77C1-4978-BBEF-B664D4DBCBEE}" type="datetime1">
              <a:rPr lang="en-MY" sz="1400" smtClean="0">
                <a:solidFill>
                  <a:srgbClr val="000000"/>
                </a:solidFill>
              </a:rPr>
              <a:t>22/7/2023</a:t>
            </a:fld>
            <a:endParaRPr lang="en-US" sz="1400" smtClean="0">
              <a:solidFill>
                <a:srgbClr val="000000"/>
              </a:solidFill>
            </a:endParaRPr>
          </a:p>
        </p:txBody>
      </p:sp>
      <p:sp>
        <p:nvSpPr>
          <p:cNvPr id="269315" name="WordArt 2"/>
          <p:cNvSpPr>
            <a:spLocks noChangeArrowheads="1" noChangeShapeType="1" noTextEdit="1"/>
          </p:cNvSpPr>
          <p:nvPr/>
        </p:nvSpPr>
        <p:spPr bwMode="auto">
          <a:xfrm>
            <a:off x="0" y="1600200"/>
            <a:ext cx="8915400" cy="1981200"/>
          </a:xfrm>
          <a:prstGeom prst="rect">
            <a:avLst/>
          </a:prstGeom>
        </p:spPr>
        <p:txBody>
          <a:bodyPr wrap="none" fromWordArt="1">
            <a:prstTxWarp prst="textFadeUp">
              <a:avLst>
                <a:gd name="adj" fmla="val 9991"/>
              </a:avLst>
            </a:prstTxWarp>
          </a:bodyPr>
          <a:lstStyle/>
          <a:p>
            <a:pPr algn="ctr" rtl="0"/>
            <a:r>
              <a:rPr lang="en-MY" sz="3600" kern="10">
                <a:ln w="12700">
                  <a:solidFill>
                    <a:srgbClr val="B2B2B2"/>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Thank You</a:t>
            </a:r>
          </a:p>
        </p:txBody>
      </p:sp>
      <p:sp>
        <p:nvSpPr>
          <p:cNvPr id="26931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5ADD89FC-E2F0-4777-885F-6A90185A5C04}" type="slidenum">
              <a:rPr lang="ar-SA" sz="1400" smtClean="0">
                <a:solidFill>
                  <a:srgbClr val="000000"/>
                </a:solidFill>
              </a:rPr>
              <a:pPr eaLnBrk="1" hangingPunct="1"/>
              <a:t>33</a:t>
            </a:fld>
            <a:endParaRPr lang="en-US" sz="1400" smtClean="0">
              <a:solidFill>
                <a:srgbClr val="000000"/>
              </a:solidFill>
            </a:endParaRPr>
          </a:p>
        </p:txBody>
      </p:sp>
    </p:spTree>
    <p:extLst>
      <p:ext uri="{BB962C8B-B14F-4D97-AF65-F5344CB8AC3E}">
        <p14:creationId xmlns:p14="http://schemas.microsoft.com/office/powerpoint/2010/main" val="6878032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55971"/>
            <a:ext cx="8640960" cy="6093976"/>
          </a:xfrm>
          <a:prstGeom prst="rect">
            <a:avLst/>
          </a:prstGeom>
        </p:spPr>
        <p:txBody>
          <a:bodyPr wrap="square">
            <a:spAutoFit/>
          </a:bodyPr>
          <a:lstStyle/>
          <a:p>
            <a:r>
              <a:rPr lang="en-MY" sz="2800" b="1" dirty="0" smtClean="0">
                <a:solidFill>
                  <a:srgbClr val="FF0000"/>
                </a:solidFill>
              </a:rPr>
              <a:t>STRATIFIED </a:t>
            </a:r>
            <a:r>
              <a:rPr lang="en-MY" sz="2800" b="1" dirty="0">
                <a:solidFill>
                  <a:srgbClr val="FF0000"/>
                </a:solidFill>
              </a:rPr>
              <a:t>SAMPLING </a:t>
            </a:r>
            <a:endParaRPr lang="en-MY" sz="2800" b="1" dirty="0" smtClean="0">
              <a:solidFill>
                <a:srgbClr val="FF0000"/>
              </a:solidFill>
            </a:endParaRPr>
          </a:p>
          <a:p>
            <a:r>
              <a:rPr lang="en-MY" sz="2600" dirty="0">
                <a:solidFill>
                  <a:srgbClr val="4F81BD"/>
                </a:solidFill>
              </a:rPr>
              <a:t>By using well define stratum</a:t>
            </a:r>
            <a:endParaRPr lang="en-MY" sz="2600" b="1" dirty="0">
              <a:solidFill>
                <a:srgbClr val="FF0000"/>
              </a:solidFill>
            </a:endParaRPr>
          </a:p>
          <a:p>
            <a:r>
              <a:rPr lang="en-MY" sz="2600" b="0" i="0" u="none" strike="noStrike" baseline="0" dirty="0" smtClean="0"/>
              <a:t>•</a:t>
            </a:r>
            <a:r>
              <a:rPr lang="en-MY" sz="2600" dirty="0"/>
              <a:t>Where population </a:t>
            </a:r>
            <a:r>
              <a:rPr lang="en-MY" sz="2600" dirty="0" smtClean="0"/>
              <a:t>enclose, a  </a:t>
            </a:r>
            <a:r>
              <a:rPr lang="en-MY" sz="2600" dirty="0"/>
              <a:t>number of distinct categories, </a:t>
            </a:r>
            <a:endParaRPr lang="en-MY" sz="2600" dirty="0" smtClean="0"/>
          </a:p>
          <a:p>
            <a:r>
              <a:rPr lang="en-MY" sz="2600" dirty="0" smtClean="0"/>
              <a:t>the </a:t>
            </a:r>
            <a:r>
              <a:rPr lang="en-MY" sz="2600" dirty="0"/>
              <a:t>frame can be organized into separate "strata</a:t>
            </a:r>
            <a:r>
              <a:rPr lang="en-MY" sz="2600" dirty="0" smtClean="0"/>
              <a:t>.</a:t>
            </a:r>
          </a:p>
          <a:p>
            <a:r>
              <a:rPr lang="en-MY" sz="2600" dirty="0" smtClean="0"/>
              <a:t>" </a:t>
            </a:r>
            <a:r>
              <a:rPr lang="en-MY" sz="2400" dirty="0">
                <a:solidFill>
                  <a:srgbClr val="FF0000"/>
                </a:solidFill>
              </a:rPr>
              <a:t>Each stratum </a:t>
            </a:r>
            <a:r>
              <a:rPr lang="en-MY" sz="2400" dirty="0"/>
              <a:t>is then sampled as an independent sub-population, </a:t>
            </a:r>
            <a:r>
              <a:rPr lang="en-MY" sz="2400" dirty="0">
                <a:solidFill>
                  <a:srgbClr val="FF0000"/>
                </a:solidFill>
              </a:rPr>
              <a:t>out of which </a:t>
            </a:r>
            <a:r>
              <a:rPr lang="en-MY" sz="2400" dirty="0"/>
              <a:t>individual elements can be randomly selected. </a:t>
            </a:r>
          </a:p>
          <a:p>
            <a:r>
              <a:rPr lang="en-MY" sz="2600" b="0" i="0" u="none" strike="noStrike" baseline="0" dirty="0" smtClean="0"/>
              <a:t>•Every unit in a stratum has same chance of being selected. </a:t>
            </a:r>
          </a:p>
          <a:p>
            <a:r>
              <a:rPr lang="en-MY" sz="2600" b="0" i="0" u="none" strike="noStrike" baseline="0" dirty="0" smtClean="0"/>
              <a:t>•</a:t>
            </a:r>
            <a:r>
              <a:rPr lang="en-MY" sz="2600" dirty="0"/>
              <a:t>Using same sampling fraction for all strata ensures proportionate representation in the sample. </a:t>
            </a:r>
          </a:p>
          <a:p>
            <a:r>
              <a:rPr lang="en-MY" sz="2600" b="0" i="0" u="none" strike="noStrike" baseline="0" dirty="0" smtClean="0"/>
              <a:t>•</a:t>
            </a:r>
            <a:r>
              <a:rPr lang="en-MY" sz="2600" dirty="0"/>
              <a:t>Adequate representation of minority subgroups of interest can be ensured by stratification &amp; varying sampling fraction between strata as required. </a:t>
            </a:r>
          </a:p>
          <a:p>
            <a:r>
              <a:rPr lang="en-MY" sz="2600" b="0" i="0" u="none" strike="noStrike" baseline="0" dirty="0" smtClean="0"/>
              <a:t>•</a:t>
            </a:r>
            <a:r>
              <a:rPr lang="en-MY" sz="2600" dirty="0"/>
              <a:t>Finally, since each stratum is treated as an independent population, different sampling approaches can be applied to different strata. </a:t>
            </a:r>
          </a:p>
        </p:txBody>
      </p:sp>
      <p:sp>
        <p:nvSpPr>
          <p:cNvPr id="3" name="Date Placeholder 2"/>
          <p:cNvSpPr>
            <a:spLocks noGrp="1"/>
          </p:cNvSpPr>
          <p:nvPr>
            <p:ph type="dt" sz="half" idx="10"/>
          </p:nvPr>
        </p:nvSpPr>
        <p:spPr/>
        <p:txBody>
          <a:bodyPr/>
          <a:lstStyle/>
          <a:p>
            <a:fld id="{7413001E-71C3-4CFC-BFE4-2ADEC1C8806F}" type="datetime1">
              <a:rPr lang="en-MY" smtClean="0"/>
              <a:t>22/7/2023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34</a:t>
            </a:fld>
            <a:endParaRPr lang="en-MY"/>
          </a:p>
        </p:txBody>
      </p:sp>
    </p:spTree>
    <p:extLst>
      <p:ext uri="{BB962C8B-B14F-4D97-AF65-F5344CB8AC3E}">
        <p14:creationId xmlns:p14="http://schemas.microsoft.com/office/powerpoint/2010/main" val="33539045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27584" y="2115740"/>
            <a:ext cx="6652334" cy="1754326"/>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MY"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SAMPLING METHODS </a:t>
            </a:r>
            <a:endParaRPr lang="en-MY"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Part  1</a:t>
            </a:r>
            <a:endParaRPr lang="en-MY"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 name="Date Placeholder 1"/>
          <p:cNvSpPr>
            <a:spLocks noGrp="1"/>
          </p:cNvSpPr>
          <p:nvPr>
            <p:ph type="dt" sz="half" idx="10"/>
          </p:nvPr>
        </p:nvSpPr>
        <p:spPr/>
        <p:txBody>
          <a:bodyPr/>
          <a:lstStyle/>
          <a:p>
            <a:fld id="{26C82B98-2877-4A74-AF91-92CC1A427F7F}" type="datetime1">
              <a:rPr lang="en-MY" smtClean="0"/>
              <a:t>22/7/2023</a:t>
            </a:fld>
            <a:endParaRPr lang="en-MY"/>
          </a:p>
        </p:txBody>
      </p:sp>
      <p:sp>
        <p:nvSpPr>
          <p:cNvPr id="3" name="Slide Number Placeholder 2"/>
          <p:cNvSpPr>
            <a:spLocks noGrp="1"/>
          </p:cNvSpPr>
          <p:nvPr>
            <p:ph type="sldNum" sz="quarter" idx="12"/>
          </p:nvPr>
        </p:nvSpPr>
        <p:spPr/>
        <p:txBody>
          <a:bodyPr/>
          <a:lstStyle/>
          <a:p>
            <a:fld id="{926C5204-FD55-41CB-9776-AC2F0D0C1978}" type="slidenum">
              <a:rPr lang="en-MY" smtClean="0"/>
              <a:t>4</a:t>
            </a:fld>
            <a:endParaRPr lang="en-MY"/>
          </a:p>
        </p:txBody>
      </p:sp>
    </p:spTree>
    <p:extLst>
      <p:ext uri="{BB962C8B-B14F-4D97-AF65-F5344CB8AC3E}">
        <p14:creationId xmlns:p14="http://schemas.microsoft.com/office/powerpoint/2010/main" val="2553328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980728"/>
            <a:ext cx="8784976" cy="4770537"/>
          </a:xfrm>
          <a:prstGeom prst="rect">
            <a:avLst/>
          </a:prstGeom>
        </p:spPr>
        <p:txBody>
          <a:bodyPr wrap="square">
            <a:spAutoFit/>
          </a:bodyPr>
          <a:lstStyle/>
          <a:p>
            <a:r>
              <a:rPr lang="en-MY" sz="2800" b="1" dirty="0" smtClean="0">
                <a:solidFill>
                  <a:srgbClr val="FF0000"/>
                </a:solidFill>
              </a:rPr>
              <a:t>LEARNING OBJECTIVES</a:t>
            </a:r>
          </a:p>
          <a:p>
            <a:pPr>
              <a:lnSpc>
                <a:spcPct val="150000"/>
              </a:lnSpc>
            </a:pPr>
            <a:r>
              <a:rPr lang="en-MY" sz="2800" dirty="0" smtClean="0"/>
              <a:t>•</a:t>
            </a:r>
            <a:r>
              <a:rPr lang="en-MY" sz="2600" b="1" dirty="0" smtClean="0"/>
              <a:t>Learn the reasons for sampling</a:t>
            </a:r>
          </a:p>
          <a:p>
            <a:pPr>
              <a:lnSpc>
                <a:spcPct val="150000"/>
              </a:lnSpc>
            </a:pPr>
            <a:r>
              <a:rPr lang="en-MY" sz="2600" b="1" dirty="0" smtClean="0"/>
              <a:t>•Distinguish between probability &amp; non probability sampling</a:t>
            </a:r>
          </a:p>
          <a:p>
            <a:pPr>
              <a:lnSpc>
                <a:spcPct val="150000"/>
              </a:lnSpc>
            </a:pPr>
            <a:r>
              <a:rPr lang="en-MY" sz="2600" dirty="0" smtClean="0"/>
              <a:t>•</a:t>
            </a:r>
            <a:r>
              <a:rPr lang="en-MY" sz="2600" b="1" dirty="0" smtClean="0"/>
              <a:t>Develop an understanding about different sampling methods</a:t>
            </a:r>
          </a:p>
          <a:p>
            <a:pPr>
              <a:lnSpc>
                <a:spcPct val="150000"/>
              </a:lnSpc>
            </a:pPr>
            <a:endParaRPr lang="en-MY" sz="2600" b="1" dirty="0"/>
          </a:p>
          <a:p>
            <a:pPr>
              <a:lnSpc>
                <a:spcPct val="150000"/>
              </a:lnSpc>
            </a:pPr>
            <a:endParaRPr lang="en-MY" sz="2600" b="1" dirty="0"/>
          </a:p>
          <a:p>
            <a:pPr>
              <a:lnSpc>
                <a:spcPct val="150000"/>
              </a:lnSpc>
            </a:pPr>
            <a:endParaRPr lang="en-MY" sz="2600" b="1" dirty="0" smtClean="0"/>
          </a:p>
          <a:p>
            <a:pPr>
              <a:lnSpc>
                <a:spcPct val="150000"/>
              </a:lnSpc>
            </a:pPr>
            <a:endParaRPr lang="en-MY" sz="2600" dirty="0"/>
          </a:p>
        </p:txBody>
      </p:sp>
      <p:sp>
        <p:nvSpPr>
          <p:cNvPr id="3" name="Date Placeholder 2"/>
          <p:cNvSpPr>
            <a:spLocks noGrp="1"/>
          </p:cNvSpPr>
          <p:nvPr>
            <p:ph type="dt" sz="half" idx="10"/>
          </p:nvPr>
        </p:nvSpPr>
        <p:spPr/>
        <p:txBody>
          <a:bodyPr/>
          <a:lstStyle/>
          <a:p>
            <a:fld id="{CF15434E-B5A2-4EB6-9C73-C411C058F62C}" type="datetime1">
              <a:rPr lang="en-MY" smtClean="0"/>
              <a:t>22/7/2023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5</a:t>
            </a:fld>
            <a:endParaRPr lang="en-MY"/>
          </a:p>
        </p:txBody>
      </p:sp>
    </p:spTree>
    <p:extLst>
      <p:ext uri="{BB962C8B-B14F-4D97-AF65-F5344CB8AC3E}">
        <p14:creationId xmlns:p14="http://schemas.microsoft.com/office/powerpoint/2010/main" val="3599996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ar-JO" sz="1200">
                <a:solidFill>
                  <a:srgbClr val="898989"/>
                </a:solidFill>
              </a:rPr>
              <a:t>5.</a:t>
            </a:r>
            <a:fld id="{77CF78F4-A89A-4CDE-BE93-F2CD563E2BB6}" type="slidenum">
              <a:rPr lang="en-US" altLang="ar-JO" sz="1200">
                <a:solidFill>
                  <a:srgbClr val="898989"/>
                </a:solidFill>
              </a:rPr>
              <a:pPr>
                <a:spcBef>
                  <a:spcPct val="0"/>
                </a:spcBef>
                <a:buFontTx/>
                <a:buNone/>
              </a:pPr>
              <a:t>6</a:t>
            </a:fld>
            <a:endParaRPr lang="en-US" altLang="ar-JO" sz="1200">
              <a:solidFill>
                <a:srgbClr val="898989"/>
              </a:solidFill>
            </a:endParaRPr>
          </a:p>
        </p:txBody>
      </p:sp>
      <p:sp>
        <p:nvSpPr>
          <p:cNvPr id="7171" name="Oval 13"/>
          <p:cNvSpPr>
            <a:spLocks noChangeArrowheads="1"/>
          </p:cNvSpPr>
          <p:nvPr/>
        </p:nvSpPr>
        <p:spPr bwMode="auto">
          <a:xfrm>
            <a:off x="755650" y="1935163"/>
            <a:ext cx="3200400" cy="990600"/>
          </a:xfrm>
          <a:prstGeom prst="ellipse">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ar-JO" altLang="ar-JO" sz="1800">
              <a:latin typeface="Arial" panose="020B0604020202020204" pitchFamily="34" charset="0"/>
            </a:endParaRPr>
          </a:p>
        </p:txBody>
      </p:sp>
      <p:sp>
        <p:nvSpPr>
          <p:cNvPr id="7172" name="Rectangle 7"/>
          <p:cNvSpPr>
            <a:spLocks noChangeArrowheads="1"/>
          </p:cNvSpPr>
          <p:nvPr/>
        </p:nvSpPr>
        <p:spPr bwMode="auto">
          <a:xfrm>
            <a:off x="1136650" y="2017713"/>
            <a:ext cx="2438400" cy="457200"/>
          </a:xfrm>
          <a:prstGeom prst="rect">
            <a:avLst/>
          </a:prstGeom>
          <a:solidFill>
            <a:srgbClr val="99CCFF"/>
          </a:solidFill>
          <a:ln w="9525">
            <a:solidFill>
              <a:schemeClr val="tx1"/>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ar-JO" sz="2400" b="1">
                <a:latin typeface="Arial" panose="020B0604020202020204" pitchFamily="34" charset="0"/>
              </a:rPr>
              <a:t>Data</a:t>
            </a:r>
          </a:p>
        </p:txBody>
      </p:sp>
      <p:sp>
        <p:nvSpPr>
          <p:cNvPr id="7173" name="Rectangle 8"/>
          <p:cNvSpPr>
            <a:spLocks noChangeArrowheads="1"/>
          </p:cNvSpPr>
          <p:nvPr/>
        </p:nvSpPr>
        <p:spPr bwMode="auto">
          <a:xfrm>
            <a:off x="3560763" y="1157288"/>
            <a:ext cx="2438400" cy="457200"/>
          </a:xfrm>
          <a:prstGeom prst="rect">
            <a:avLst/>
          </a:prstGeom>
          <a:solidFill>
            <a:srgbClr val="CCFFCC"/>
          </a:solidFill>
          <a:ln w="9525">
            <a:solidFill>
              <a:schemeClr val="tx1"/>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ar-JO" sz="2400" b="1" dirty="0">
                <a:latin typeface="Arial" panose="020B0604020202020204" pitchFamily="34" charset="0"/>
              </a:rPr>
              <a:t>Statistics</a:t>
            </a:r>
          </a:p>
        </p:txBody>
      </p:sp>
      <p:sp>
        <p:nvSpPr>
          <p:cNvPr id="7174" name="Rectangle 9"/>
          <p:cNvSpPr>
            <a:spLocks noChangeArrowheads="1"/>
          </p:cNvSpPr>
          <p:nvPr/>
        </p:nvSpPr>
        <p:spPr bwMode="auto">
          <a:xfrm>
            <a:off x="6324600" y="1789113"/>
            <a:ext cx="2438400" cy="457200"/>
          </a:xfrm>
          <a:prstGeom prst="rect">
            <a:avLst/>
          </a:prstGeom>
          <a:solidFill>
            <a:srgbClr val="99CCFF"/>
          </a:solidFill>
          <a:ln w="9525">
            <a:solidFill>
              <a:schemeClr val="tx1"/>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ar-JO" sz="2400" b="1">
                <a:latin typeface="Arial" panose="020B0604020202020204" pitchFamily="34" charset="0"/>
              </a:rPr>
              <a:t>Information</a:t>
            </a:r>
          </a:p>
        </p:txBody>
      </p:sp>
      <p:sp>
        <p:nvSpPr>
          <p:cNvPr id="7175" name="Line 10"/>
          <p:cNvSpPr>
            <a:spLocks noChangeShapeType="1"/>
          </p:cNvSpPr>
          <p:nvPr/>
        </p:nvSpPr>
        <p:spPr bwMode="auto">
          <a:xfrm flipV="1">
            <a:off x="2868613" y="1614488"/>
            <a:ext cx="533400" cy="381000"/>
          </a:xfrm>
          <a:prstGeom prst="line">
            <a:avLst/>
          </a:prstGeom>
          <a:noFill/>
          <a:ln w="38100">
            <a:solidFill>
              <a:srgbClr val="0000FF"/>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ar-JO"/>
          </a:p>
        </p:txBody>
      </p:sp>
      <p:sp>
        <p:nvSpPr>
          <p:cNvPr id="7176" name="Line 11"/>
          <p:cNvSpPr>
            <a:spLocks noChangeShapeType="1"/>
          </p:cNvSpPr>
          <p:nvPr/>
        </p:nvSpPr>
        <p:spPr bwMode="auto">
          <a:xfrm>
            <a:off x="6057900" y="1476375"/>
            <a:ext cx="533400" cy="381000"/>
          </a:xfrm>
          <a:prstGeom prst="line">
            <a:avLst/>
          </a:prstGeom>
          <a:noFill/>
          <a:ln w="38100">
            <a:solidFill>
              <a:srgbClr val="0000FF"/>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ar-JO"/>
          </a:p>
        </p:txBody>
      </p:sp>
      <p:sp>
        <p:nvSpPr>
          <p:cNvPr id="7177" name="Rectangle 1"/>
          <p:cNvSpPr>
            <a:spLocks noChangeArrowheads="1"/>
          </p:cNvSpPr>
          <p:nvPr/>
        </p:nvSpPr>
        <p:spPr bwMode="auto">
          <a:xfrm>
            <a:off x="371475" y="368300"/>
            <a:ext cx="8593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ar-JO" sz="2400" dirty="0">
                <a:solidFill>
                  <a:srgbClr val="FF0000"/>
                </a:solidFill>
                <a:latin typeface="Arial" panose="020B0604020202020204" pitchFamily="34" charset="0"/>
              </a:rPr>
              <a:t>Statistics</a:t>
            </a:r>
            <a:r>
              <a:rPr lang="en-US" altLang="ar-JO" sz="2400" dirty="0">
                <a:latin typeface="Arial" panose="020B0604020202020204" pitchFamily="34" charset="0"/>
              </a:rPr>
              <a:t> is a tool for converting </a:t>
            </a:r>
            <a:r>
              <a:rPr lang="en-US" altLang="ar-JO" sz="2400" b="1" i="1" dirty="0">
                <a:latin typeface="Arial" panose="020B0604020202020204" pitchFamily="34" charset="0"/>
              </a:rPr>
              <a:t>data</a:t>
            </a:r>
            <a:r>
              <a:rPr lang="en-US" altLang="ar-JO" sz="2400" dirty="0">
                <a:latin typeface="Arial" panose="020B0604020202020204" pitchFamily="34" charset="0"/>
              </a:rPr>
              <a:t> into </a:t>
            </a:r>
            <a:r>
              <a:rPr lang="en-US" altLang="ar-JO" sz="2400" b="1" i="1" dirty="0">
                <a:latin typeface="Arial" panose="020B0604020202020204" pitchFamily="34" charset="0"/>
              </a:rPr>
              <a:t>information</a:t>
            </a:r>
            <a:r>
              <a:rPr lang="en-US" altLang="ar-JO" sz="2400" dirty="0">
                <a:latin typeface="Arial" panose="020B0604020202020204" pitchFamily="34" charset="0"/>
              </a:rPr>
              <a:t>:</a:t>
            </a:r>
          </a:p>
        </p:txBody>
      </p:sp>
      <p:sp>
        <p:nvSpPr>
          <p:cNvPr id="14" name="Rectangle 12"/>
          <p:cNvSpPr>
            <a:spLocks noGrp="1" noChangeArrowheads="1"/>
          </p:cNvSpPr>
          <p:nvPr>
            <p:ph idx="1"/>
          </p:nvPr>
        </p:nvSpPr>
        <p:spPr>
          <a:xfrm>
            <a:off x="371475" y="2925763"/>
            <a:ext cx="8523288" cy="3384550"/>
          </a:xfrm>
        </p:spPr>
        <p:txBody>
          <a:bodyPr/>
          <a:lstStyle/>
          <a:p>
            <a:pPr marL="0" indent="0" algn="l" eaLnBrk="1" fontAlgn="auto" hangingPunct="1">
              <a:spcAft>
                <a:spcPts val="0"/>
              </a:spcAft>
              <a:buFontTx/>
              <a:buNone/>
              <a:defRPr/>
            </a:pPr>
            <a:r>
              <a:rPr lang="en-US" sz="2800" kern="0" dirty="0" smtClean="0"/>
              <a:t>where does </a:t>
            </a:r>
            <a:r>
              <a:rPr lang="en-US" sz="2800" b="1" i="1" kern="0" dirty="0" smtClean="0"/>
              <a:t>data</a:t>
            </a:r>
            <a:r>
              <a:rPr lang="en-US" sz="2800" b="1" kern="0" dirty="0" smtClean="0"/>
              <a:t> </a:t>
            </a:r>
            <a:r>
              <a:rPr lang="en-US" sz="2800" kern="0" dirty="0" smtClean="0"/>
              <a:t>come from? </a:t>
            </a:r>
          </a:p>
          <a:p>
            <a:pPr marL="0" indent="0" algn="l" eaLnBrk="1" fontAlgn="auto" hangingPunct="1">
              <a:spcAft>
                <a:spcPts val="0"/>
              </a:spcAft>
              <a:buFontTx/>
              <a:buNone/>
              <a:defRPr/>
            </a:pPr>
            <a:r>
              <a:rPr lang="en-US" sz="2800" kern="0" dirty="0" smtClean="0"/>
              <a:t>How is it </a:t>
            </a:r>
            <a:r>
              <a:rPr lang="en-US" sz="2800" b="1" kern="0" dirty="0" smtClean="0"/>
              <a:t>gathered?</a:t>
            </a:r>
            <a:r>
              <a:rPr lang="en-US" sz="2800" kern="0" dirty="0" smtClean="0"/>
              <a:t> </a:t>
            </a:r>
          </a:p>
          <a:p>
            <a:pPr marL="0" indent="0" algn="l" eaLnBrk="1" fontAlgn="auto" hangingPunct="1">
              <a:spcAft>
                <a:spcPts val="0"/>
              </a:spcAft>
              <a:buFontTx/>
              <a:buNone/>
              <a:defRPr/>
            </a:pPr>
            <a:r>
              <a:rPr lang="en-US" sz="2800" kern="0" dirty="0" smtClean="0"/>
              <a:t>How do we ensure its </a:t>
            </a:r>
            <a:r>
              <a:rPr lang="en-US" sz="2800" b="1" kern="0" dirty="0" smtClean="0"/>
              <a:t>accurate?</a:t>
            </a:r>
            <a:r>
              <a:rPr lang="en-US" sz="2800" kern="0" dirty="0" smtClean="0"/>
              <a:t> </a:t>
            </a:r>
          </a:p>
          <a:p>
            <a:pPr marL="0" indent="0" algn="l" eaLnBrk="1" fontAlgn="auto" hangingPunct="1">
              <a:spcAft>
                <a:spcPts val="0"/>
              </a:spcAft>
              <a:buFontTx/>
              <a:buNone/>
              <a:defRPr/>
            </a:pPr>
            <a:r>
              <a:rPr lang="en-US" sz="2800" kern="0" dirty="0" smtClean="0"/>
              <a:t>Is the data </a:t>
            </a:r>
            <a:r>
              <a:rPr lang="en-US" sz="2800" b="1" kern="0" dirty="0" smtClean="0"/>
              <a:t>reliable</a:t>
            </a:r>
            <a:r>
              <a:rPr lang="en-US" sz="2800" kern="0" dirty="0" smtClean="0"/>
              <a:t>? </a:t>
            </a:r>
          </a:p>
          <a:p>
            <a:pPr marL="0" indent="0" algn="l" eaLnBrk="1" fontAlgn="auto" hangingPunct="1">
              <a:spcAft>
                <a:spcPts val="0"/>
              </a:spcAft>
              <a:buFontTx/>
              <a:buNone/>
              <a:defRPr/>
            </a:pPr>
            <a:r>
              <a:rPr lang="en-US" sz="2800" kern="0" dirty="0" smtClean="0"/>
              <a:t>Is it </a:t>
            </a:r>
            <a:r>
              <a:rPr lang="en-US" sz="2800" b="1" kern="0" dirty="0" smtClean="0">
                <a:solidFill>
                  <a:srgbClr val="FF0000"/>
                </a:solidFill>
              </a:rPr>
              <a:t>Representative </a:t>
            </a:r>
            <a:r>
              <a:rPr lang="en-US" sz="2800" kern="0" dirty="0" smtClean="0"/>
              <a:t>of the </a:t>
            </a:r>
            <a:r>
              <a:rPr lang="en-US" sz="2800" kern="0" dirty="0" smtClean="0">
                <a:solidFill>
                  <a:srgbClr val="FF0000"/>
                </a:solidFill>
              </a:rPr>
              <a:t>population </a:t>
            </a:r>
            <a:r>
              <a:rPr lang="en-US" sz="2800" kern="0" dirty="0" smtClean="0"/>
              <a:t>from which</a:t>
            </a:r>
            <a:r>
              <a:rPr lang="en-US" sz="2800" kern="0" dirty="0" smtClean="0">
                <a:solidFill>
                  <a:srgbClr val="FF0000"/>
                </a:solidFill>
              </a:rPr>
              <a:t> it was drawn? </a:t>
            </a:r>
          </a:p>
        </p:txBody>
      </p:sp>
    </p:spTree>
    <p:extLst>
      <p:ext uri="{BB962C8B-B14F-4D97-AF65-F5344CB8AC3E}">
        <p14:creationId xmlns:p14="http://schemas.microsoft.com/office/powerpoint/2010/main" val="912292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DF77869B-AD8E-41BE-B207-EEEC662E5CBD}" type="datetime1">
              <a:rPr lang="en-US" sz="1400" smtClean="0">
                <a:solidFill>
                  <a:srgbClr val="000000"/>
                </a:solidFill>
              </a:rPr>
              <a:pPr eaLnBrk="1" hangingPunct="1"/>
              <a:t>7/22/2023</a:t>
            </a:fld>
            <a:endParaRPr lang="en-US" sz="1400" smtClean="0">
              <a:solidFill>
                <a:srgbClr val="000000"/>
              </a:solidFill>
            </a:endParaRPr>
          </a:p>
        </p:txBody>
      </p:sp>
      <p:sp>
        <p:nvSpPr>
          <p:cNvPr id="333827" name="Slide Number Placeholder 3"/>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rtl="0" eaLnBrk="1" hangingPunct="1"/>
            <a:fld id="{7533AB0F-E269-459B-A3EE-711EDCB36F98}" type="slidenum">
              <a:rPr lang="ar-SA" sz="1400">
                <a:solidFill>
                  <a:srgbClr val="000000"/>
                </a:solidFill>
              </a:rPr>
              <a:pPr algn="r" rtl="0" eaLnBrk="1" hangingPunct="1"/>
              <a:t>7</a:t>
            </a:fld>
            <a:endParaRPr lang="en-US" sz="1400">
              <a:solidFill>
                <a:srgbClr val="000000"/>
              </a:solidFill>
            </a:endParaRPr>
          </a:p>
        </p:txBody>
      </p:sp>
      <p:sp>
        <p:nvSpPr>
          <p:cNvPr id="333828" name="Oval 4"/>
          <p:cNvSpPr>
            <a:spLocks noChangeArrowheads="1"/>
          </p:cNvSpPr>
          <p:nvPr/>
        </p:nvSpPr>
        <p:spPr bwMode="auto">
          <a:xfrm>
            <a:off x="971550" y="549275"/>
            <a:ext cx="3097213" cy="2879725"/>
          </a:xfrm>
          <a:prstGeom prst="ellipse">
            <a:avLst/>
          </a:prstGeom>
          <a:solidFill>
            <a:schemeClr val="accent1"/>
          </a:solidFill>
          <a:ln w="9525">
            <a:solidFill>
              <a:schemeClr val="tx1"/>
            </a:solidFill>
            <a:round/>
            <a:headEnd/>
            <a:tailEnd/>
          </a:ln>
        </p:spPr>
        <p:txBody>
          <a:bodyPr wrap="none" anchor="ctr"/>
          <a:lstStyle/>
          <a:p>
            <a:pPr rtl="0"/>
            <a:endParaRPr lang="en-US" sz="1800" b="1">
              <a:solidFill>
                <a:srgbClr val="000000"/>
              </a:solidFill>
            </a:endParaRPr>
          </a:p>
        </p:txBody>
      </p:sp>
      <p:sp>
        <p:nvSpPr>
          <p:cNvPr id="333829" name="Rectangle 9"/>
          <p:cNvSpPr>
            <a:spLocks noChangeArrowheads="1"/>
          </p:cNvSpPr>
          <p:nvPr/>
        </p:nvSpPr>
        <p:spPr bwMode="auto">
          <a:xfrm>
            <a:off x="1789113" y="4249738"/>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justLow" rtl="0"/>
            <a:r>
              <a:rPr lang="en-US" sz="1400">
                <a:solidFill>
                  <a:srgbClr val="000000"/>
                </a:solidFill>
                <a:cs typeface="Times New Roman" pitchFamily="18" charset="0"/>
              </a:rPr>
              <a:t> .</a:t>
            </a:r>
            <a:endParaRPr lang="en-US" sz="1800">
              <a:solidFill>
                <a:srgbClr val="000000"/>
              </a:solidFill>
            </a:endParaRPr>
          </a:p>
        </p:txBody>
      </p:sp>
      <p:sp>
        <p:nvSpPr>
          <p:cNvPr id="333830" name="Oval 10"/>
          <p:cNvSpPr>
            <a:spLocks noChangeArrowheads="1"/>
          </p:cNvSpPr>
          <p:nvPr/>
        </p:nvSpPr>
        <p:spPr bwMode="auto">
          <a:xfrm>
            <a:off x="7245650" y="1931553"/>
            <a:ext cx="1139032" cy="1116447"/>
          </a:xfrm>
          <a:prstGeom prst="ellipse">
            <a:avLst/>
          </a:prstGeom>
          <a:blipFill>
            <a:blip r:embed="rId3"/>
            <a:tile tx="0" ty="0" sx="100000" sy="100000" flip="none" algn="tl"/>
          </a:blipFill>
          <a:ln w="9525">
            <a:solidFill>
              <a:schemeClr val="tx1"/>
            </a:solidFill>
            <a:round/>
            <a:headEnd/>
            <a:tailEnd/>
          </a:ln>
        </p:spPr>
        <p:txBody>
          <a:bodyPr wrap="none" anchor="ctr"/>
          <a:lstStyle/>
          <a:p>
            <a:pPr algn="ctr" rtl="0"/>
            <a:r>
              <a:rPr lang="en-US" sz="1800" b="1" dirty="0">
                <a:solidFill>
                  <a:srgbClr val="000000"/>
                </a:solidFill>
              </a:rPr>
              <a:t>Sample </a:t>
            </a:r>
          </a:p>
        </p:txBody>
      </p:sp>
      <p:sp>
        <p:nvSpPr>
          <p:cNvPr id="333831" name="AutoShape 11"/>
          <p:cNvSpPr>
            <a:spLocks noChangeArrowheads="1"/>
          </p:cNvSpPr>
          <p:nvPr/>
        </p:nvSpPr>
        <p:spPr bwMode="auto">
          <a:xfrm rot="11043239" flipV="1">
            <a:off x="3847825" y="2138145"/>
            <a:ext cx="3477791" cy="263853"/>
          </a:xfrm>
          <a:prstGeom prst="leftArrow">
            <a:avLst>
              <a:gd name="adj1" fmla="val 50000"/>
              <a:gd name="adj2" fmla="val 697800"/>
            </a:avLst>
          </a:prstGeom>
          <a:solidFill>
            <a:schemeClr val="accent1"/>
          </a:solidFill>
          <a:ln w="9525">
            <a:solidFill>
              <a:schemeClr val="tx1"/>
            </a:solidFill>
            <a:miter lim="800000"/>
            <a:headEnd/>
            <a:tailEnd/>
          </a:ln>
        </p:spPr>
        <p:txBody>
          <a:bodyPr wrap="none" anchor="ctr"/>
          <a:lstStyle/>
          <a:p>
            <a:pPr rtl="0"/>
            <a:endParaRPr lang="en-US" sz="1800" b="1">
              <a:solidFill>
                <a:srgbClr val="000000"/>
              </a:solidFill>
            </a:endParaRPr>
          </a:p>
        </p:txBody>
      </p:sp>
      <p:sp>
        <p:nvSpPr>
          <p:cNvPr id="333832" name="AutoShape 12"/>
          <p:cNvSpPr>
            <a:spLocks noChangeArrowheads="1"/>
          </p:cNvSpPr>
          <p:nvPr/>
        </p:nvSpPr>
        <p:spPr bwMode="auto">
          <a:xfrm flipV="1">
            <a:off x="3635895" y="2563834"/>
            <a:ext cx="3931802" cy="333830"/>
          </a:xfrm>
          <a:prstGeom prst="leftArrow">
            <a:avLst>
              <a:gd name="adj1" fmla="val 50000"/>
              <a:gd name="adj2" fmla="val 408333"/>
            </a:avLst>
          </a:prstGeom>
          <a:solidFill>
            <a:srgbClr val="FF0000"/>
          </a:solidFill>
          <a:ln w="9525">
            <a:solidFill>
              <a:schemeClr val="tx1"/>
            </a:solidFill>
            <a:miter lim="800000"/>
            <a:headEnd/>
            <a:tailEnd/>
          </a:ln>
        </p:spPr>
        <p:txBody>
          <a:bodyPr rot="10800000" wrap="none" anchor="ctr"/>
          <a:lstStyle/>
          <a:p>
            <a:pPr rtl="0"/>
            <a:endParaRPr lang="en-US" sz="1800" b="1">
              <a:solidFill>
                <a:srgbClr val="000000"/>
              </a:solidFill>
            </a:endParaRPr>
          </a:p>
        </p:txBody>
      </p:sp>
      <p:sp>
        <p:nvSpPr>
          <p:cNvPr id="333833" name="Rectangle 16"/>
          <p:cNvSpPr>
            <a:spLocks noChangeArrowheads="1"/>
          </p:cNvSpPr>
          <p:nvPr/>
        </p:nvSpPr>
        <p:spPr bwMode="auto">
          <a:xfrm>
            <a:off x="4500562" y="1931553"/>
            <a:ext cx="28415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rtl="0"/>
            <a:r>
              <a:rPr lang="en-US" sz="2800" b="1" dirty="0" smtClean="0">
                <a:solidFill>
                  <a:srgbClr val="009900"/>
                </a:solidFill>
              </a:rPr>
              <a:t> </a:t>
            </a:r>
            <a:endParaRPr lang="en-US" sz="2800" b="1" dirty="0">
              <a:solidFill>
                <a:srgbClr val="009900"/>
              </a:solidFill>
            </a:endParaRPr>
          </a:p>
        </p:txBody>
      </p:sp>
      <p:sp>
        <p:nvSpPr>
          <p:cNvPr id="333834" name="Rectangle 17"/>
          <p:cNvSpPr>
            <a:spLocks noChangeArrowheads="1"/>
          </p:cNvSpPr>
          <p:nvPr/>
        </p:nvSpPr>
        <p:spPr bwMode="auto">
          <a:xfrm>
            <a:off x="4787900" y="2755176"/>
            <a:ext cx="143986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rtl="0"/>
            <a:r>
              <a:rPr lang="en-US" sz="4000" b="1" dirty="0" smtClean="0">
                <a:solidFill>
                  <a:srgbClr val="0000CC"/>
                </a:solidFill>
              </a:rPr>
              <a:t> </a:t>
            </a:r>
            <a:endParaRPr lang="en-US" sz="4000" b="1" dirty="0">
              <a:solidFill>
                <a:srgbClr val="0000CC"/>
              </a:solidFill>
            </a:endParaRPr>
          </a:p>
        </p:txBody>
      </p:sp>
      <p:sp>
        <p:nvSpPr>
          <p:cNvPr id="333835" name="Oval 18"/>
          <p:cNvSpPr>
            <a:spLocks noChangeArrowheads="1"/>
          </p:cNvSpPr>
          <p:nvPr/>
        </p:nvSpPr>
        <p:spPr bwMode="auto">
          <a:xfrm>
            <a:off x="1032669" y="693737"/>
            <a:ext cx="3097213" cy="2879725"/>
          </a:xfrm>
          <a:prstGeom prst="ellipse">
            <a:avLst/>
          </a:prstGeom>
          <a:solidFill>
            <a:schemeClr val="accent1"/>
          </a:solidFill>
          <a:ln w="9525">
            <a:solidFill>
              <a:schemeClr val="tx1"/>
            </a:solidFill>
            <a:round/>
            <a:headEnd/>
            <a:tailEnd/>
          </a:ln>
        </p:spPr>
        <p:txBody>
          <a:bodyPr wrap="none" anchor="ctr"/>
          <a:lstStyle/>
          <a:p>
            <a:pPr rtl="0"/>
            <a:endParaRPr lang="en-US" sz="1800" b="1">
              <a:solidFill>
                <a:srgbClr val="000000"/>
              </a:solidFill>
            </a:endParaRPr>
          </a:p>
        </p:txBody>
      </p:sp>
      <p:sp>
        <p:nvSpPr>
          <p:cNvPr id="333836" name="Oval 19"/>
          <p:cNvSpPr>
            <a:spLocks noChangeArrowheads="1"/>
          </p:cNvSpPr>
          <p:nvPr/>
        </p:nvSpPr>
        <p:spPr bwMode="auto">
          <a:xfrm>
            <a:off x="1115616" y="618394"/>
            <a:ext cx="2770584" cy="2738598"/>
          </a:xfrm>
          <a:prstGeom prst="ellipse">
            <a:avLst/>
          </a:prstGeom>
          <a:blipFill>
            <a:blip r:embed="rId4"/>
            <a:tile tx="0" ty="0" sx="100000" sy="100000" flip="none" algn="tl"/>
          </a:blipFill>
          <a:ln w="9525">
            <a:solidFill>
              <a:schemeClr val="tx1"/>
            </a:solidFill>
            <a:round/>
            <a:headEnd/>
            <a:tailEnd/>
          </a:ln>
        </p:spPr>
        <p:txBody>
          <a:bodyPr wrap="none" anchor="ctr"/>
          <a:lstStyle/>
          <a:p>
            <a:pPr rtl="0"/>
            <a:endParaRPr lang="en-US" sz="1800" b="1">
              <a:solidFill>
                <a:srgbClr val="000000"/>
              </a:solidFill>
            </a:endParaRPr>
          </a:p>
        </p:txBody>
      </p:sp>
      <p:sp>
        <p:nvSpPr>
          <p:cNvPr id="333837" name="Rectangle 20"/>
          <p:cNvSpPr>
            <a:spLocks noChangeArrowheads="1"/>
          </p:cNvSpPr>
          <p:nvPr/>
        </p:nvSpPr>
        <p:spPr bwMode="auto">
          <a:xfrm>
            <a:off x="1297782" y="1422083"/>
            <a:ext cx="233811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rtl="0"/>
            <a:r>
              <a:rPr lang="en-US" sz="3600" b="1" dirty="0">
                <a:solidFill>
                  <a:srgbClr val="000000"/>
                </a:solidFill>
              </a:rPr>
              <a:t>Population </a:t>
            </a:r>
          </a:p>
        </p:txBody>
      </p:sp>
      <p:sp>
        <p:nvSpPr>
          <p:cNvPr id="3338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C79FCC86-DD45-405B-AA9B-70DC0E30529A}" type="slidenum">
              <a:rPr lang="ar-SA" sz="1400" smtClean="0">
                <a:solidFill>
                  <a:srgbClr val="000000"/>
                </a:solidFill>
              </a:rPr>
              <a:pPr eaLnBrk="1" hangingPunct="1"/>
              <a:t>7</a:t>
            </a:fld>
            <a:endParaRPr lang="en-US" sz="1400" smtClean="0">
              <a:solidFill>
                <a:srgbClr val="000000"/>
              </a:solidFill>
            </a:endParaRPr>
          </a:p>
        </p:txBody>
      </p:sp>
      <p:sp>
        <p:nvSpPr>
          <p:cNvPr id="38" name="Rectangle 32"/>
          <p:cNvSpPr>
            <a:spLocks noChangeArrowheads="1"/>
          </p:cNvSpPr>
          <p:nvPr/>
        </p:nvSpPr>
        <p:spPr bwMode="auto">
          <a:xfrm>
            <a:off x="685800" y="4585523"/>
            <a:ext cx="8001000" cy="1323439"/>
          </a:xfrm>
          <a:prstGeom prst="rect">
            <a:avLst/>
          </a:prstGeom>
          <a:noFill/>
          <a:ln w="38100" algn="ctr">
            <a:solidFill>
              <a:srgbClr val="FF6600"/>
            </a:solidFill>
            <a:miter lim="800000"/>
            <a:headEnd/>
            <a:tailEnd/>
          </a:ln>
        </p:spPr>
        <p:txBody>
          <a:bodyPr>
            <a:spAutoFit/>
          </a:bodyPr>
          <a:lstStyle/>
          <a:p>
            <a:pPr rtl="0" eaLnBrk="0" hangingPunct="0"/>
            <a:r>
              <a:rPr lang="en-US" sz="2800" b="1" dirty="0">
                <a:solidFill>
                  <a:srgbClr val="000000"/>
                </a:solidFill>
              </a:rPr>
              <a:t>a </a:t>
            </a:r>
            <a:r>
              <a:rPr lang="en-US" sz="2600" b="1" dirty="0">
                <a:solidFill>
                  <a:srgbClr val="FF0000"/>
                </a:solidFill>
              </a:rPr>
              <a:t>sound </a:t>
            </a:r>
            <a:r>
              <a:rPr lang="en-US" sz="2600" b="1" dirty="0">
                <a:solidFill>
                  <a:schemeClr val="tx2"/>
                </a:solidFill>
              </a:rPr>
              <a:t>generalized</a:t>
            </a:r>
            <a:r>
              <a:rPr lang="en-US" sz="2600" b="1" dirty="0">
                <a:solidFill>
                  <a:srgbClr val="000000"/>
                </a:solidFill>
              </a:rPr>
              <a:t> </a:t>
            </a:r>
            <a:r>
              <a:rPr lang="en-US" sz="2600" b="1" dirty="0">
                <a:solidFill>
                  <a:srgbClr val="FF0000"/>
                </a:solidFill>
              </a:rPr>
              <a:t>information</a:t>
            </a:r>
            <a:r>
              <a:rPr lang="en-US" sz="2600" b="1" dirty="0">
                <a:solidFill>
                  <a:srgbClr val="000000"/>
                </a:solidFill>
              </a:rPr>
              <a:t> </a:t>
            </a:r>
            <a:r>
              <a:rPr lang="en-US" sz="2600" b="1" dirty="0">
                <a:solidFill>
                  <a:srgbClr val="006600"/>
                </a:solidFill>
              </a:rPr>
              <a:t>about the population </a:t>
            </a:r>
            <a:r>
              <a:rPr lang="en-US" sz="2600" b="1" dirty="0">
                <a:solidFill>
                  <a:srgbClr val="FF0000"/>
                </a:solidFill>
              </a:rPr>
              <a:t>from </a:t>
            </a:r>
            <a:r>
              <a:rPr lang="en-US" sz="2600" b="1" dirty="0"/>
              <a:t>which the </a:t>
            </a:r>
            <a:r>
              <a:rPr lang="en-US" sz="2600" b="1" dirty="0">
                <a:solidFill>
                  <a:srgbClr val="FF0000"/>
                </a:solidFill>
              </a:rPr>
              <a:t>sample </a:t>
            </a:r>
            <a:r>
              <a:rPr lang="en-US" sz="2600" b="1" dirty="0"/>
              <a:t>has been </a:t>
            </a:r>
            <a:r>
              <a:rPr lang="en-US" sz="2600" b="1" dirty="0">
                <a:solidFill>
                  <a:srgbClr val="FF0000"/>
                </a:solidFill>
              </a:rPr>
              <a:t>drown, </a:t>
            </a:r>
            <a:r>
              <a:rPr lang="en-US" sz="2600" b="1" dirty="0">
                <a:solidFill>
                  <a:srgbClr val="000066"/>
                </a:solidFill>
              </a:rPr>
              <a:t>depending on evidence of this </a:t>
            </a:r>
            <a:r>
              <a:rPr lang="en-US" sz="2600" b="1" dirty="0" smtClean="0">
                <a:solidFill>
                  <a:srgbClr val="000066"/>
                </a:solidFill>
              </a:rPr>
              <a:t>sample</a:t>
            </a:r>
            <a:endParaRPr lang="en-US" sz="2600" b="1" dirty="0">
              <a:solidFill>
                <a:srgbClr val="000066"/>
              </a:solidFill>
            </a:endParaRPr>
          </a:p>
        </p:txBody>
      </p:sp>
      <p:sp>
        <p:nvSpPr>
          <p:cNvPr id="2" name="Rectangle 1"/>
          <p:cNvSpPr/>
          <p:nvPr/>
        </p:nvSpPr>
        <p:spPr>
          <a:xfrm>
            <a:off x="4715463" y="2828782"/>
            <a:ext cx="2160976" cy="369332"/>
          </a:xfrm>
          <a:prstGeom prst="rect">
            <a:avLst/>
          </a:prstGeom>
        </p:spPr>
        <p:txBody>
          <a:bodyPr wrap="none">
            <a:spAutoFit/>
          </a:bodyPr>
          <a:lstStyle/>
          <a:p>
            <a:r>
              <a:rPr lang="en-US" b="1" dirty="0">
                <a:solidFill>
                  <a:srgbClr val="000066"/>
                </a:solidFill>
              </a:rPr>
              <a:t>Inferential  statistics </a:t>
            </a:r>
            <a:endParaRPr lang="ar-JO" dirty="0"/>
          </a:p>
        </p:txBody>
      </p:sp>
      <p:sp>
        <p:nvSpPr>
          <p:cNvPr id="3" name="Rectangle 2"/>
          <p:cNvSpPr/>
          <p:nvPr/>
        </p:nvSpPr>
        <p:spPr>
          <a:xfrm>
            <a:off x="5462385" y="1758644"/>
            <a:ext cx="1589794" cy="369332"/>
          </a:xfrm>
          <a:prstGeom prst="rect">
            <a:avLst/>
          </a:prstGeom>
        </p:spPr>
        <p:txBody>
          <a:bodyPr wrap="none">
            <a:spAutoFit/>
          </a:bodyPr>
          <a:lstStyle/>
          <a:p>
            <a:pPr eaLnBrk="0" hangingPunct="0"/>
            <a:r>
              <a:rPr lang="en-US" b="1" dirty="0">
                <a:solidFill>
                  <a:srgbClr val="000066"/>
                </a:solidFill>
              </a:rPr>
              <a:t>data collection</a:t>
            </a:r>
          </a:p>
        </p:txBody>
      </p:sp>
    </p:spTree>
    <p:extLst>
      <p:ext uri="{BB962C8B-B14F-4D97-AF65-F5344CB8AC3E}">
        <p14:creationId xmlns:p14="http://schemas.microsoft.com/office/powerpoint/2010/main" val="14583790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586CC54-B735-4D3F-B075-EC3EC05056DB}" type="slidenum">
              <a:rPr lang="ar-JO"/>
              <a:pPr/>
              <a:t>8</a:t>
            </a:fld>
            <a:endParaRPr lang="en-US"/>
          </a:p>
        </p:txBody>
      </p:sp>
      <p:sp>
        <p:nvSpPr>
          <p:cNvPr id="28676" name="Rectangle 4"/>
          <p:cNvSpPr>
            <a:spLocks noChangeArrowheads="1"/>
          </p:cNvSpPr>
          <p:nvPr/>
        </p:nvSpPr>
        <p:spPr bwMode="auto">
          <a:xfrm>
            <a:off x="373832" y="543178"/>
            <a:ext cx="8446640" cy="515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r>
              <a:rPr lang="en-US" sz="3600" b="1" dirty="0">
                <a:solidFill>
                  <a:srgbClr val="FF0000"/>
                </a:solidFill>
                <a:latin typeface="Times New Roman" pitchFamily="18" charset="0"/>
                <a:cs typeface="Times New Roman" pitchFamily="18" charset="0"/>
              </a:rPr>
              <a:t>Population &amp; Sampling</a:t>
            </a:r>
          </a:p>
          <a:p>
            <a:pPr algn="ctr"/>
            <a:r>
              <a:rPr lang="en-US" sz="3600" b="1" dirty="0">
                <a:solidFill>
                  <a:schemeClr val="tx2"/>
                </a:solidFill>
              </a:rPr>
              <a:t>Unobserved &amp; Observed</a:t>
            </a:r>
          </a:p>
          <a:p>
            <a:pPr algn="ctr"/>
            <a:endParaRPr lang="en-US" sz="3600" b="0" dirty="0"/>
          </a:p>
          <a:p>
            <a:r>
              <a:rPr lang="en-US" sz="2800" dirty="0"/>
              <a:t>Generally any </a:t>
            </a:r>
            <a:r>
              <a:rPr lang="en-US" sz="2800" b="1" dirty="0">
                <a:solidFill>
                  <a:schemeClr val="tx2"/>
                </a:solidFill>
              </a:rPr>
              <a:t>set of observed </a:t>
            </a:r>
            <a:r>
              <a:rPr lang="en-US" sz="2800" dirty="0"/>
              <a:t>data is  a</a:t>
            </a:r>
          </a:p>
          <a:p>
            <a:r>
              <a:rPr lang="en-US" sz="2800" b="1" dirty="0">
                <a:solidFill>
                  <a:srgbClr val="FF0000"/>
                </a:solidFill>
              </a:rPr>
              <a:t>part of  </a:t>
            </a:r>
            <a:r>
              <a:rPr lang="en-US" sz="2800" b="0" dirty="0"/>
              <a:t>a </a:t>
            </a:r>
            <a:r>
              <a:rPr lang="en-US" sz="2800" dirty="0"/>
              <a:t>large aggregate of potential</a:t>
            </a:r>
            <a:r>
              <a:rPr lang="en-US" sz="2800" b="0" dirty="0"/>
              <a:t>,   but </a:t>
            </a:r>
            <a:r>
              <a:rPr lang="en-US" sz="2800" b="1" dirty="0" smtClean="0">
                <a:solidFill>
                  <a:schemeClr val="tx2"/>
                </a:solidFill>
              </a:rPr>
              <a:t>unobserved </a:t>
            </a:r>
            <a:r>
              <a:rPr lang="en-US" sz="2800" dirty="0"/>
              <a:t>data</a:t>
            </a:r>
            <a:r>
              <a:rPr lang="en-US" sz="2800" b="0" dirty="0"/>
              <a:t>,</a:t>
            </a:r>
          </a:p>
          <a:p>
            <a:endParaRPr lang="en-US" sz="2800" b="0" dirty="0"/>
          </a:p>
          <a:p>
            <a:r>
              <a:rPr lang="en-US" sz="2800" b="0" dirty="0"/>
              <a:t> </a:t>
            </a:r>
            <a:r>
              <a:rPr lang="en-US" sz="2800" dirty="0"/>
              <a:t>the observed data called</a:t>
            </a:r>
            <a:r>
              <a:rPr lang="en-US" sz="2800" b="0" dirty="0"/>
              <a:t>  </a:t>
            </a:r>
            <a:r>
              <a:rPr lang="en-US" sz="2800" b="1" dirty="0">
                <a:solidFill>
                  <a:srgbClr val="FF0000"/>
                </a:solidFill>
              </a:rPr>
              <a:t>sample</a:t>
            </a:r>
            <a:r>
              <a:rPr lang="en-US" sz="2800" b="0" dirty="0"/>
              <a:t>     </a:t>
            </a:r>
            <a:r>
              <a:rPr lang="en-US" sz="2800" b="1" dirty="0"/>
              <a:t>whereas</a:t>
            </a:r>
            <a:r>
              <a:rPr lang="en-US" sz="2800" b="0" dirty="0"/>
              <a:t> </a:t>
            </a:r>
          </a:p>
          <a:p>
            <a:endParaRPr lang="en-US" sz="2800" b="0" dirty="0"/>
          </a:p>
          <a:p>
            <a:endParaRPr lang="en-US" sz="2800" b="0" dirty="0"/>
          </a:p>
          <a:p>
            <a:r>
              <a:rPr lang="en-US" sz="2800" b="0" dirty="0"/>
              <a:t>the </a:t>
            </a:r>
            <a:r>
              <a:rPr lang="en-US" sz="2800" dirty="0"/>
              <a:t>unobserved</a:t>
            </a:r>
            <a:r>
              <a:rPr lang="en-US" sz="2800" b="0" dirty="0"/>
              <a:t> large group is called a </a:t>
            </a:r>
            <a:r>
              <a:rPr lang="en-US" sz="2800" b="1" dirty="0">
                <a:solidFill>
                  <a:srgbClr val="FF0000"/>
                </a:solidFill>
              </a:rPr>
              <a:t>population.</a:t>
            </a:r>
          </a:p>
        </p:txBody>
      </p:sp>
      <p:sp>
        <p:nvSpPr>
          <p:cNvPr id="2" name="Date Placeholder 1"/>
          <p:cNvSpPr>
            <a:spLocks noGrp="1"/>
          </p:cNvSpPr>
          <p:nvPr>
            <p:ph type="dt" sz="half" idx="10"/>
          </p:nvPr>
        </p:nvSpPr>
        <p:spPr/>
        <p:txBody>
          <a:bodyPr/>
          <a:lstStyle/>
          <a:p>
            <a:fld id="{A5FD0FD5-383D-4E7A-9EC3-16CA9CD3EE88}" type="datetime1">
              <a:rPr lang="en-MY" smtClean="0"/>
              <a:t>22/7/2023</a:t>
            </a:fld>
            <a:endParaRPr lang="en-MY"/>
          </a:p>
        </p:txBody>
      </p:sp>
    </p:spTree>
    <p:extLst>
      <p:ext uri="{BB962C8B-B14F-4D97-AF65-F5344CB8AC3E}">
        <p14:creationId xmlns:p14="http://schemas.microsoft.com/office/powerpoint/2010/main" val="112083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35057"/>
            <a:ext cx="8964488" cy="6586418"/>
          </a:xfrm>
          <a:prstGeom prst="rect">
            <a:avLst/>
          </a:prstGeom>
        </p:spPr>
        <p:txBody>
          <a:bodyPr wrap="square">
            <a:spAutoFit/>
          </a:bodyPr>
          <a:lstStyle/>
          <a:p>
            <a:pPr lvl="0"/>
            <a:r>
              <a:rPr lang="en-US" sz="3200" b="1" u="sng" dirty="0">
                <a:solidFill>
                  <a:srgbClr val="FF0000"/>
                </a:solidFill>
              </a:rPr>
              <a:t>Population or " universe </a:t>
            </a:r>
            <a:r>
              <a:rPr lang="en-US" sz="2800" u="sng" dirty="0">
                <a:solidFill>
                  <a:prstClr val="black"/>
                </a:solidFill>
              </a:rPr>
              <a:t>"</a:t>
            </a:r>
            <a:endParaRPr lang="en-US" sz="2800" dirty="0">
              <a:solidFill>
                <a:prstClr val="black"/>
              </a:solidFill>
            </a:endParaRPr>
          </a:p>
          <a:p>
            <a:pPr marL="457200" lvl="0" indent="-457200">
              <a:buFont typeface="Wingdings" pitchFamily="2" charset="2"/>
              <a:buChar char="q"/>
            </a:pPr>
            <a:r>
              <a:rPr lang="en-MY" sz="2800" b="1" dirty="0">
                <a:solidFill>
                  <a:prstClr val="black"/>
                </a:solidFill>
              </a:rPr>
              <a:t>A population can be defined as </a:t>
            </a:r>
            <a:r>
              <a:rPr lang="en-MY" sz="2800" b="1" dirty="0">
                <a:solidFill>
                  <a:srgbClr val="FF0000"/>
                </a:solidFill>
              </a:rPr>
              <a:t>all</a:t>
            </a:r>
            <a:r>
              <a:rPr lang="en-MY" sz="2800" b="1" dirty="0">
                <a:solidFill>
                  <a:schemeClr val="tx2"/>
                </a:solidFill>
              </a:rPr>
              <a:t> people or items with</a:t>
            </a:r>
          </a:p>
          <a:p>
            <a:pPr lvl="0"/>
            <a:r>
              <a:rPr lang="en-MY" sz="2800" b="1" dirty="0">
                <a:solidFill>
                  <a:schemeClr val="tx2"/>
                </a:solidFill>
              </a:rPr>
              <a:t>      </a:t>
            </a:r>
            <a:r>
              <a:rPr lang="en-MY" sz="2800" b="1" dirty="0">
                <a:solidFill>
                  <a:prstClr val="black"/>
                </a:solidFill>
              </a:rPr>
              <a:t>the </a:t>
            </a:r>
            <a:r>
              <a:rPr lang="en-MY" sz="2800" b="1" dirty="0" smtClean="0">
                <a:solidFill>
                  <a:srgbClr val="FF0000"/>
                </a:solidFill>
              </a:rPr>
              <a:t>characteristic, </a:t>
            </a:r>
            <a:r>
              <a:rPr lang="en-MY" sz="2800" b="1" dirty="0">
                <a:solidFill>
                  <a:srgbClr val="FF0000"/>
                </a:solidFill>
              </a:rPr>
              <a:t>one wishes </a:t>
            </a:r>
            <a:r>
              <a:rPr lang="en-MY" sz="2800" b="1" dirty="0">
                <a:solidFill>
                  <a:prstClr val="black"/>
                </a:solidFill>
              </a:rPr>
              <a:t>to </a:t>
            </a:r>
            <a:r>
              <a:rPr lang="en-MY" sz="2800" b="1" dirty="0">
                <a:solidFill>
                  <a:schemeClr val="tx2"/>
                </a:solidFill>
              </a:rPr>
              <a:t>understand/study</a:t>
            </a:r>
            <a:r>
              <a:rPr lang="en-US" sz="2800" dirty="0">
                <a:solidFill>
                  <a:prstClr val="black"/>
                </a:solidFill>
              </a:rPr>
              <a:t>	</a:t>
            </a:r>
            <a:r>
              <a:rPr lang="en-MY" sz="2800" b="1" dirty="0" smtClean="0">
                <a:solidFill>
                  <a:schemeClr val="tx2"/>
                </a:solidFill>
              </a:rPr>
              <a:t>.</a:t>
            </a:r>
            <a:endParaRPr lang="en-MY" sz="2800" b="1" dirty="0">
              <a:solidFill>
                <a:schemeClr val="tx2"/>
              </a:solidFill>
            </a:endParaRPr>
          </a:p>
          <a:p>
            <a:pPr lvl="0"/>
            <a:endParaRPr lang="en-US" sz="2800" dirty="0" smtClean="0">
              <a:solidFill>
                <a:prstClr val="black"/>
              </a:solidFill>
            </a:endParaRPr>
          </a:p>
          <a:p>
            <a:pPr marL="457200" lvl="0" indent="-457200">
              <a:buFont typeface="Wingdings" pitchFamily="2" charset="2"/>
              <a:buChar char="q"/>
            </a:pPr>
            <a:r>
              <a:rPr lang="en-US" sz="2800" b="1" dirty="0" smtClean="0">
                <a:solidFill>
                  <a:prstClr val="black"/>
                </a:solidFill>
              </a:rPr>
              <a:t>Is </a:t>
            </a:r>
            <a:r>
              <a:rPr lang="en-US" sz="2800" b="1" dirty="0">
                <a:solidFill>
                  <a:prstClr val="black"/>
                </a:solidFill>
              </a:rPr>
              <a:t>a group of </a:t>
            </a:r>
            <a:r>
              <a:rPr lang="en-US" sz="2800" b="1" dirty="0">
                <a:solidFill>
                  <a:srgbClr val="FF0000"/>
                </a:solidFill>
              </a:rPr>
              <a:t>entities</a:t>
            </a:r>
            <a:r>
              <a:rPr lang="en-US" sz="2800" b="1" dirty="0">
                <a:solidFill>
                  <a:prstClr val="black"/>
                </a:solidFill>
              </a:rPr>
              <a:t> </a:t>
            </a:r>
            <a:r>
              <a:rPr lang="en-US" sz="2800" dirty="0">
                <a:solidFill>
                  <a:prstClr val="black"/>
                </a:solidFill>
              </a:rPr>
              <a:t>, </a:t>
            </a:r>
            <a:r>
              <a:rPr lang="en-US" sz="2800" b="1" dirty="0">
                <a:solidFill>
                  <a:schemeClr val="tx2"/>
                </a:solidFill>
              </a:rPr>
              <a:t>having some </a:t>
            </a:r>
            <a:r>
              <a:rPr lang="en-US" sz="2800" b="1" dirty="0">
                <a:solidFill>
                  <a:srgbClr val="FF0000"/>
                </a:solidFill>
              </a:rPr>
              <a:t>quantifiable</a:t>
            </a:r>
            <a:r>
              <a:rPr lang="en-US" sz="2800" b="1" dirty="0">
                <a:solidFill>
                  <a:schemeClr val="tx2"/>
                </a:solidFill>
              </a:rPr>
              <a:t> characteristic in common, </a:t>
            </a:r>
            <a:r>
              <a:rPr lang="en-US" sz="2800" b="1" dirty="0">
                <a:solidFill>
                  <a:prstClr val="black"/>
                </a:solidFill>
              </a:rPr>
              <a:t>for which we have an interest </a:t>
            </a:r>
            <a:endParaRPr lang="en-US" sz="2800" b="1" dirty="0" smtClean="0">
              <a:solidFill>
                <a:prstClr val="black"/>
              </a:solidFill>
            </a:endParaRPr>
          </a:p>
          <a:p>
            <a:pPr lvl="0"/>
            <a:r>
              <a:rPr lang="en-US" sz="2800" b="1" dirty="0">
                <a:solidFill>
                  <a:prstClr val="black"/>
                </a:solidFill>
              </a:rPr>
              <a:t> </a:t>
            </a:r>
            <a:r>
              <a:rPr lang="en-US" sz="2800" b="1" dirty="0" smtClean="0">
                <a:solidFill>
                  <a:prstClr val="black"/>
                </a:solidFill>
              </a:rPr>
              <a:t>               at </a:t>
            </a:r>
            <a:r>
              <a:rPr lang="en-US" sz="2800" b="1" dirty="0">
                <a:solidFill>
                  <a:prstClr val="black"/>
                </a:solidFill>
              </a:rPr>
              <a:t>a particular time </a:t>
            </a:r>
            <a:r>
              <a:rPr lang="en-US" sz="2800" dirty="0">
                <a:solidFill>
                  <a:prstClr val="black"/>
                </a:solidFill>
              </a:rPr>
              <a:t>..</a:t>
            </a:r>
          </a:p>
          <a:p>
            <a:pPr lvl="0"/>
            <a:r>
              <a:rPr lang="en-US" sz="2800" dirty="0">
                <a:solidFill>
                  <a:prstClr val="black"/>
                </a:solidFill>
              </a:rPr>
              <a:t> </a:t>
            </a:r>
          </a:p>
          <a:p>
            <a:pPr marL="457200" lvl="0" indent="-457200">
              <a:buFont typeface="Wingdings" pitchFamily="2" charset="2"/>
              <a:buChar char="v"/>
            </a:pPr>
            <a:r>
              <a:rPr lang="en-US" sz="2800" dirty="0">
                <a:solidFill>
                  <a:prstClr val="black"/>
                </a:solidFill>
              </a:rPr>
              <a:t>   </a:t>
            </a:r>
            <a:r>
              <a:rPr lang="en-US" sz="2800" b="1" dirty="0">
                <a:solidFill>
                  <a:prstClr val="black"/>
                </a:solidFill>
              </a:rPr>
              <a:t>The  group (unit) may </a:t>
            </a:r>
            <a:r>
              <a:rPr lang="en-US" sz="2800" dirty="0">
                <a:solidFill>
                  <a:prstClr val="black"/>
                </a:solidFill>
              </a:rPr>
              <a:t>be </a:t>
            </a:r>
            <a:r>
              <a:rPr lang="en-US" sz="2800" b="1" dirty="0">
                <a:solidFill>
                  <a:schemeClr val="tx2"/>
                </a:solidFill>
              </a:rPr>
              <a:t>people, machines, animal, bacteria </a:t>
            </a:r>
            <a:r>
              <a:rPr lang="en-US" sz="2800" dirty="0">
                <a:solidFill>
                  <a:prstClr val="black"/>
                </a:solidFill>
              </a:rPr>
              <a:t>….Or </a:t>
            </a:r>
            <a:r>
              <a:rPr lang="en-US" sz="2800" b="1" dirty="0">
                <a:solidFill>
                  <a:srgbClr val="0070C0"/>
                </a:solidFill>
              </a:rPr>
              <a:t>it is not limited to   population</a:t>
            </a:r>
          </a:p>
          <a:p>
            <a:pPr lvl="0"/>
            <a:endParaRPr lang="en-US" sz="2800" dirty="0">
              <a:solidFill>
                <a:prstClr val="black"/>
              </a:solidFill>
            </a:endParaRPr>
          </a:p>
          <a:p>
            <a:pPr marL="457200" lvl="0" indent="-457200">
              <a:buFont typeface="Wingdings" pitchFamily="2" charset="2"/>
              <a:buChar char="v"/>
            </a:pPr>
            <a:r>
              <a:rPr lang="en-US" sz="2800" dirty="0">
                <a:solidFill>
                  <a:prstClr val="black"/>
                </a:solidFill>
              </a:rPr>
              <a:t>     They may be  </a:t>
            </a:r>
            <a:r>
              <a:rPr lang="en-US" sz="2800" b="1" dirty="0">
                <a:solidFill>
                  <a:srgbClr val="FF0000"/>
                </a:solidFill>
              </a:rPr>
              <a:t>finite</a:t>
            </a:r>
            <a:r>
              <a:rPr lang="en-US" sz="2800" b="1" dirty="0">
                <a:solidFill>
                  <a:prstClr val="black"/>
                </a:solidFill>
              </a:rPr>
              <a:t> o</a:t>
            </a:r>
            <a:r>
              <a:rPr lang="en-US" sz="2800" dirty="0">
                <a:solidFill>
                  <a:prstClr val="black"/>
                </a:solidFill>
              </a:rPr>
              <a:t>r</a:t>
            </a:r>
            <a:r>
              <a:rPr lang="en-US" sz="2800" b="1" dirty="0">
                <a:solidFill>
                  <a:schemeClr val="tx2"/>
                </a:solidFill>
              </a:rPr>
              <a:t> </a:t>
            </a:r>
            <a:r>
              <a:rPr lang="en-US" sz="2800" b="1" dirty="0">
                <a:solidFill>
                  <a:srgbClr val="FF0000"/>
                </a:solidFill>
              </a:rPr>
              <a:t>infinite</a:t>
            </a:r>
            <a:r>
              <a:rPr lang="en-US" sz="2800" b="1" dirty="0">
                <a:solidFill>
                  <a:schemeClr val="tx2"/>
                </a:solidFill>
              </a:rPr>
              <a:t> </a:t>
            </a:r>
            <a:r>
              <a:rPr lang="en-US" sz="2800" dirty="0">
                <a:solidFill>
                  <a:prstClr val="black"/>
                </a:solidFill>
              </a:rPr>
              <a:t>in No.</a:t>
            </a:r>
          </a:p>
          <a:p>
            <a:pPr lvl="0"/>
            <a:endParaRPr lang="en-US" sz="2800" dirty="0">
              <a:solidFill>
                <a:prstClr val="black"/>
              </a:solidFill>
            </a:endParaRPr>
          </a:p>
          <a:p>
            <a:pPr marL="457200" lvl="0" indent="-457200">
              <a:buFont typeface="Wingdings" pitchFamily="2" charset="2"/>
              <a:buChar char="v"/>
            </a:pPr>
            <a:r>
              <a:rPr lang="en-US" sz="2800" b="1" i="1" dirty="0">
                <a:solidFill>
                  <a:schemeClr val="tx2"/>
                </a:solidFill>
              </a:rPr>
              <a:t>The quantifiable variable</a:t>
            </a:r>
            <a:r>
              <a:rPr lang="en-US" sz="2800" b="1" dirty="0">
                <a:solidFill>
                  <a:schemeClr val="tx2"/>
                </a:solidFill>
              </a:rPr>
              <a:t> </a:t>
            </a:r>
            <a:r>
              <a:rPr lang="en-US" sz="2800" dirty="0">
                <a:solidFill>
                  <a:prstClr val="black"/>
                </a:solidFill>
              </a:rPr>
              <a:t>or </a:t>
            </a:r>
            <a:r>
              <a:rPr lang="en-US" sz="2800" b="1" dirty="0">
                <a:solidFill>
                  <a:prstClr val="black"/>
                </a:solidFill>
              </a:rPr>
              <a:t>characteristic ma</a:t>
            </a:r>
            <a:r>
              <a:rPr lang="en-US" sz="2800" dirty="0">
                <a:solidFill>
                  <a:prstClr val="black"/>
                </a:solidFill>
              </a:rPr>
              <a:t>y </a:t>
            </a:r>
            <a:r>
              <a:rPr lang="en-US" sz="2800" b="1" dirty="0">
                <a:solidFill>
                  <a:srgbClr val="FF0000"/>
                </a:solidFill>
              </a:rPr>
              <a:t>be</a:t>
            </a:r>
            <a:r>
              <a:rPr lang="en-US" sz="2800" b="1" i="1" dirty="0">
                <a:solidFill>
                  <a:srgbClr val="FF0000"/>
                </a:solidFill>
              </a:rPr>
              <a:t> </a:t>
            </a:r>
            <a:endParaRPr lang="en-US" sz="2800" b="1" i="1" dirty="0" smtClean="0">
              <a:solidFill>
                <a:srgbClr val="FF0000"/>
              </a:solidFill>
            </a:endParaRPr>
          </a:p>
          <a:p>
            <a:pPr lvl="0"/>
            <a:r>
              <a:rPr lang="en-US" sz="2800" b="1" i="1" dirty="0">
                <a:solidFill>
                  <a:srgbClr val="FF0000"/>
                </a:solidFill>
              </a:rPr>
              <a:t> </a:t>
            </a:r>
            <a:r>
              <a:rPr lang="en-US" sz="2800" b="1" i="1" dirty="0" smtClean="0">
                <a:solidFill>
                  <a:srgbClr val="FF0000"/>
                </a:solidFill>
              </a:rPr>
              <a:t>              continuous</a:t>
            </a:r>
            <a:r>
              <a:rPr lang="en-US" sz="2800" b="1" dirty="0" smtClean="0">
                <a:solidFill>
                  <a:srgbClr val="FF0000"/>
                </a:solidFill>
              </a:rPr>
              <a:t> </a:t>
            </a:r>
            <a:r>
              <a:rPr lang="en-US" sz="2800" dirty="0">
                <a:solidFill>
                  <a:prstClr val="black"/>
                </a:solidFill>
              </a:rPr>
              <a:t>or a</a:t>
            </a:r>
            <a:r>
              <a:rPr lang="en-US" sz="2800" i="1" dirty="0">
                <a:solidFill>
                  <a:prstClr val="black"/>
                </a:solidFill>
              </a:rPr>
              <a:t> </a:t>
            </a:r>
            <a:r>
              <a:rPr lang="en-US" sz="2800" b="1" i="1" dirty="0">
                <a:solidFill>
                  <a:srgbClr val="FF0000"/>
                </a:solidFill>
              </a:rPr>
              <a:t>discrete</a:t>
            </a:r>
            <a:r>
              <a:rPr lang="en-US" sz="2800" dirty="0">
                <a:solidFill>
                  <a:prstClr val="black"/>
                </a:solidFill>
              </a:rPr>
              <a:t> variable ..</a:t>
            </a:r>
          </a:p>
        </p:txBody>
      </p:sp>
      <p:sp>
        <p:nvSpPr>
          <p:cNvPr id="3" name="Date Placeholder 2"/>
          <p:cNvSpPr>
            <a:spLocks noGrp="1"/>
          </p:cNvSpPr>
          <p:nvPr>
            <p:ph type="dt" sz="half" idx="10"/>
          </p:nvPr>
        </p:nvSpPr>
        <p:spPr/>
        <p:txBody>
          <a:bodyPr/>
          <a:lstStyle/>
          <a:p>
            <a:fld id="{82C4BA35-E7AD-42A7-A351-193202124338}" type="datetime1">
              <a:rPr lang="en-MY" smtClean="0"/>
              <a:t>22/7/2023</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9</a:t>
            </a:fld>
            <a:endParaRPr lang="en-MY"/>
          </a:p>
        </p:txBody>
      </p:sp>
    </p:spTree>
    <p:extLst>
      <p:ext uri="{BB962C8B-B14F-4D97-AF65-F5344CB8AC3E}">
        <p14:creationId xmlns:p14="http://schemas.microsoft.com/office/powerpoint/2010/main" val="34839687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575</TotalTime>
  <Words>1547</Words>
  <Application>Microsoft Office PowerPoint</Application>
  <PresentationFormat>On-screen Show (4:3)</PresentationFormat>
  <Paragraphs>404</Paragraphs>
  <Slides>34</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34</vt:i4>
      </vt:variant>
    </vt:vector>
  </HeadingPairs>
  <TitlesOfParts>
    <vt:vector size="43" baseType="lpstr">
      <vt:lpstr>Arial</vt:lpstr>
      <vt:lpstr>Arial Black</vt:lpstr>
      <vt:lpstr>Calibri</vt:lpstr>
      <vt:lpstr>Courier New</vt:lpstr>
      <vt:lpstr>Simplified Arabic</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Admin</cp:lastModifiedBy>
  <cp:revision>93</cp:revision>
  <dcterms:created xsi:type="dcterms:W3CDTF">2021-07-31T15:29:22Z</dcterms:created>
  <dcterms:modified xsi:type="dcterms:W3CDTF">2023-07-22T14:50:08Z</dcterms:modified>
</cp:coreProperties>
</file>