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7" r:id="rId1"/>
    <p:sldMasterId id="2147483841" r:id="rId2"/>
    <p:sldMasterId id="2147483853" r:id="rId3"/>
    <p:sldMasterId id="2147483865" r:id="rId4"/>
    <p:sldMasterId id="2147483878" r:id="rId5"/>
  </p:sldMasterIdLst>
  <p:notesMasterIdLst>
    <p:notesMasterId r:id="rId83"/>
  </p:notesMasterIdLst>
  <p:sldIdLst>
    <p:sldId id="364" r:id="rId6"/>
    <p:sldId id="390" r:id="rId7"/>
    <p:sldId id="389" r:id="rId8"/>
    <p:sldId id="382" r:id="rId9"/>
    <p:sldId id="383" r:id="rId10"/>
    <p:sldId id="399" r:id="rId11"/>
    <p:sldId id="377" r:id="rId12"/>
    <p:sldId id="400" r:id="rId13"/>
    <p:sldId id="401" r:id="rId14"/>
    <p:sldId id="403" r:id="rId15"/>
    <p:sldId id="402" r:id="rId16"/>
    <p:sldId id="365" r:id="rId17"/>
    <p:sldId id="263" r:id="rId18"/>
    <p:sldId id="371" r:id="rId19"/>
    <p:sldId id="372" r:id="rId20"/>
    <p:sldId id="381" r:id="rId21"/>
    <p:sldId id="362" r:id="rId22"/>
    <p:sldId id="363" r:id="rId23"/>
    <p:sldId id="292" r:id="rId24"/>
    <p:sldId id="311" r:id="rId25"/>
    <p:sldId id="831" r:id="rId26"/>
    <p:sldId id="830" r:id="rId27"/>
    <p:sldId id="313" r:id="rId28"/>
    <p:sldId id="294" r:id="rId29"/>
    <p:sldId id="295" r:id="rId30"/>
    <p:sldId id="375" r:id="rId31"/>
    <p:sldId id="374" r:id="rId32"/>
    <p:sldId id="297" r:id="rId33"/>
    <p:sldId id="298" r:id="rId34"/>
    <p:sldId id="299" r:id="rId35"/>
    <p:sldId id="300" r:id="rId36"/>
    <p:sldId id="301" r:id="rId37"/>
    <p:sldId id="302" r:id="rId38"/>
    <p:sldId id="303" r:id="rId39"/>
    <p:sldId id="370" r:id="rId40"/>
    <p:sldId id="829" r:id="rId41"/>
    <p:sldId id="340" r:id="rId42"/>
    <p:sldId id="341" r:id="rId43"/>
    <p:sldId id="274" r:id="rId44"/>
    <p:sldId id="276" r:id="rId45"/>
    <p:sldId id="322" r:id="rId46"/>
    <p:sldId id="346" r:id="rId47"/>
    <p:sldId id="347" r:id="rId48"/>
    <p:sldId id="278" r:id="rId49"/>
    <p:sldId id="359" r:id="rId50"/>
    <p:sldId id="392" r:id="rId51"/>
    <p:sldId id="393" r:id="rId52"/>
    <p:sldId id="394" r:id="rId53"/>
    <p:sldId id="319" r:id="rId54"/>
    <p:sldId id="279" r:id="rId55"/>
    <p:sldId id="280" r:id="rId56"/>
    <p:sldId id="281" r:id="rId57"/>
    <p:sldId id="282" r:id="rId58"/>
    <p:sldId id="376" r:id="rId59"/>
    <p:sldId id="348" r:id="rId60"/>
    <p:sldId id="349" r:id="rId61"/>
    <p:sldId id="350" r:id="rId62"/>
    <p:sldId id="351" r:id="rId63"/>
    <p:sldId id="352" r:id="rId64"/>
    <p:sldId id="353" r:id="rId65"/>
    <p:sldId id="354" r:id="rId66"/>
    <p:sldId id="355" r:id="rId67"/>
    <p:sldId id="356" r:id="rId68"/>
    <p:sldId id="357" r:id="rId69"/>
    <p:sldId id="324" r:id="rId70"/>
    <p:sldId id="325" r:id="rId71"/>
    <p:sldId id="332" r:id="rId72"/>
    <p:sldId id="333" r:id="rId73"/>
    <p:sldId id="360" r:id="rId74"/>
    <p:sldId id="334" r:id="rId75"/>
    <p:sldId id="335" r:id="rId76"/>
    <p:sldId id="336" r:id="rId77"/>
    <p:sldId id="828" r:id="rId78"/>
    <p:sldId id="396" r:id="rId79"/>
    <p:sldId id="827" r:id="rId80"/>
    <p:sldId id="397" r:id="rId81"/>
    <p:sldId id="384" r:id="rId8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Narrow" pitchFamily="34" charset="0"/>
        <a:ea typeface="+mn-ea"/>
        <a:cs typeface="Arial" pitchFamily="34" charset="0"/>
      </a:defRPr>
    </a:lvl1pPr>
    <a:lvl2pPr marL="457200" algn="l" rtl="0" fontAlgn="base">
      <a:spcBef>
        <a:spcPct val="0"/>
      </a:spcBef>
      <a:spcAft>
        <a:spcPct val="0"/>
      </a:spcAft>
      <a:defRPr kern="1200">
        <a:solidFill>
          <a:schemeClr val="tx1"/>
        </a:solidFill>
        <a:latin typeface="Arial Narrow" pitchFamily="34" charset="0"/>
        <a:ea typeface="+mn-ea"/>
        <a:cs typeface="Arial" pitchFamily="34" charset="0"/>
      </a:defRPr>
    </a:lvl2pPr>
    <a:lvl3pPr marL="914400" algn="l" rtl="0" fontAlgn="base">
      <a:spcBef>
        <a:spcPct val="0"/>
      </a:spcBef>
      <a:spcAft>
        <a:spcPct val="0"/>
      </a:spcAft>
      <a:defRPr kern="1200">
        <a:solidFill>
          <a:schemeClr val="tx1"/>
        </a:solidFill>
        <a:latin typeface="Arial Narrow"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Narrow"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Narrow" pitchFamily="34" charset="0"/>
        <a:ea typeface="+mn-ea"/>
        <a:cs typeface="Arial" pitchFamily="34" charset="0"/>
      </a:defRPr>
    </a:lvl5pPr>
    <a:lvl6pPr marL="2286000" algn="r" defTabSz="914400" rtl="1" eaLnBrk="1" latinLnBrk="0" hangingPunct="1">
      <a:defRPr kern="1200">
        <a:solidFill>
          <a:schemeClr val="tx1"/>
        </a:solidFill>
        <a:latin typeface="Arial Narrow" pitchFamily="34" charset="0"/>
        <a:ea typeface="+mn-ea"/>
        <a:cs typeface="Arial" pitchFamily="34" charset="0"/>
      </a:defRPr>
    </a:lvl6pPr>
    <a:lvl7pPr marL="2743200" algn="r" defTabSz="914400" rtl="1" eaLnBrk="1" latinLnBrk="0" hangingPunct="1">
      <a:defRPr kern="1200">
        <a:solidFill>
          <a:schemeClr val="tx1"/>
        </a:solidFill>
        <a:latin typeface="Arial Narrow" pitchFamily="34" charset="0"/>
        <a:ea typeface="+mn-ea"/>
        <a:cs typeface="Arial" pitchFamily="34" charset="0"/>
      </a:defRPr>
    </a:lvl7pPr>
    <a:lvl8pPr marL="3200400" algn="r" defTabSz="914400" rtl="1" eaLnBrk="1" latinLnBrk="0" hangingPunct="1">
      <a:defRPr kern="1200">
        <a:solidFill>
          <a:schemeClr val="tx1"/>
        </a:solidFill>
        <a:latin typeface="Arial Narrow" pitchFamily="34" charset="0"/>
        <a:ea typeface="+mn-ea"/>
        <a:cs typeface="Arial" pitchFamily="34" charset="0"/>
      </a:defRPr>
    </a:lvl8pPr>
    <a:lvl9pPr marL="3657600" algn="r" defTabSz="914400" rtl="1" eaLnBrk="1" latinLnBrk="0" hangingPunct="1">
      <a:defRPr kern="1200">
        <a:solidFill>
          <a:schemeClr val="tx1"/>
        </a:solidFill>
        <a:latin typeface="Arial Narrow"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810" autoAdjust="0"/>
  </p:normalViewPr>
  <p:slideViewPr>
    <p:cSldViewPr>
      <p:cViewPr varScale="1">
        <p:scale>
          <a:sx n="60" d="100"/>
          <a:sy n="60" d="100"/>
        </p:scale>
        <p:origin x="146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presProps" Target="presProp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tableStyles" Target="tableStyles.xml"/><Relationship Id="rId61" Type="http://schemas.openxmlformats.org/officeDocument/2006/relationships/slide" Target="slides/slide56.xml"/><Relationship Id="rId82" Type="http://schemas.openxmlformats.org/officeDocument/2006/relationships/slide" Target="slides/slide7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2B01961-CF8B-4A19-A108-381AF4F791D0}" type="datetimeFigureOut">
              <a:rPr lang="en-AU"/>
              <a:pPr>
                <a:defRPr/>
              </a:pPr>
              <a:t>16/06/2020</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2DFBF6D-FA18-45D1-B324-A7FE01ED71F4}" type="slidenum">
              <a:rPr lang="en-AU"/>
              <a:pPr>
                <a:defRPr/>
              </a:pPr>
              <a:t>‹#›</a:t>
            </a:fld>
            <a:endParaRPr lang="en-AU"/>
          </a:p>
        </p:txBody>
      </p:sp>
    </p:spTree>
    <p:extLst>
      <p:ext uri="{BB962C8B-B14F-4D97-AF65-F5344CB8AC3E}">
        <p14:creationId xmlns:p14="http://schemas.microsoft.com/office/powerpoint/2010/main" val="33677457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a:t>Custom animation effects: page turns in open book</a:t>
            </a:r>
          </a:p>
          <a:p>
            <a:r>
              <a:rPr lang="en-US" sz="1400" kern="1200" dirty="0">
                <a:solidFill>
                  <a:schemeClr val="tx1"/>
                </a:solidFill>
                <a:latin typeface="+mn-lt"/>
                <a:ea typeface="+mn-ea"/>
                <a:cs typeface="+mn-cs"/>
              </a:rPr>
              <a:t>(Difficult)</a:t>
            </a:r>
          </a:p>
          <a:p>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Tip: </a:t>
            </a:r>
            <a:r>
              <a:rPr lang="en-US" sz="1200" baseline="0" dirty="0"/>
              <a:t>Y</a:t>
            </a:r>
            <a:r>
              <a:rPr lang="en-US" sz="1200" b="0" baseline="0" dirty="0"/>
              <a:t>ou will need to use drawing guides and the ruler to position the objects on this slide. </a:t>
            </a:r>
            <a:r>
              <a:rPr lang="en-US" sz="1200" b="0" kern="1200" dirty="0">
                <a:solidFill>
                  <a:schemeClr val="tx1"/>
                </a:solidFill>
                <a:latin typeface="+mn-lt"/>
                <a:ea typeface="+mn-ea"/>
                <a:cs typeface="+mn-cs"/>
              </a:rPr>
              <a:t>For</a:t>
            </a:r>
            <a:r>
              <a:rPr lang="en-US" sz="1200" b="0" kern="1200" baseline="0" dirty="0">
                <a:solidFill>
                  <a:schemeClr val="tx1"/>
                </a:solidFill>
                <a:latin typeface="+mn-lt"/>
                <a:ea typeface="+mn-ea"/>
                <a:cs typeface="+mn-cs"/>
              </a:rPr>
              <a:t> instructions on animating an opening book cover, refer to the previous slide (</a:t>
            </a:r>
            <a:r>
              <a:rPr lang="en-US" sz="1200" b="1" kern="1200" baseline="0" dirty="0">
                <a:solidFill>
                  <a:schemeClr val="tx1"/>
                </a:solidFill>
                <a:latin typeface="+mn-lt"/>
                <a:ea typeface="+mn-ea"/>
                <a:cs typeface="+mn-cs"/>
              </a:rPr>
              <a:t>Custom animation effects: open book</a:t>
            </a:r>
            <a:r>
              <a:rPr lang="en-US" sz="1200" b="0" kern="1200" baseline="0" dirty="0">
                <a:solidFill>
                  <a:schemeClr val="tx1"/>
                </a:solidFill>
                <a:latin typeface="+mn-lt"/>
                <a:ea typeface="+mn-ea"/>
                <a:cs typeface="+mn-cs"/>
              </a:rPr>
              <a:t>) for instructions.</a:t>
            </a:r>
            <a:endParaRPr lang="en-US" sz="1200" b="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t>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dirty="0"/>
              <a:t>To display the drawing guides and the ruler, do the following:</a:t>
            </a:r>
            <a:endParaRPr lang="en-US" sz="1200" b="0" dirty="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t>On the </a:t>
            </a:r>
            <a:r>
              <a:rPr lang="en-US" sz="1200" b="1" dirty="0"/>
              <a:t>Home</a:t>
            </a:r>
            <a:r>
              <a:rPr lang="en-US" sz="1200" dirty="0"/>
              <a:t> tab, in the </a:t>
            </a:r>
            <a:r>
              <a:rPr lang="en-US" sz="1200" b="1" dirty="0"/>
              <a:t>Slides</a:t>
            </a:r>
            <a:r>
              <a:rPr lang="en-US" sz="1200" dirty="0"/>
              <a:t> group, click </a:t>
            </a:r>
            <a:r>
              <a:rPr lang="en-US" sz="1200" b="1" dirty="0"/>
              <a:t>Layout</a:t>
            </a:r>
            <a:r>
              <a:rPr lang="en-US" sz="1200" dirty="0"/>
              <a:t>, and then click </a:t>
            </a:r>
            <a:r>
              <a:rPr lang="en-US" sz="1200" b="1" dirty="0"/>
              <a:t>Blank</a:t>
            </a:r>
            <a:r>
              <a:rPr lang="en-US" sz="1200" dirty="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R</a:t>
            </a:r>
            <a:r>
              <a:rPr lang="en-US" sz="1200" b="0" dirty="0">
                <a:solidFill>
                  <a:schemeClr val="accent6"/>
                </a:solidFill>
              </a:rPr>
              <a:t>ight-click the slide background area, </a:t>
            </a:r>
            <a:r>
              <a:rPr lang="en-US" sz="1200" b="0" baseline="0" dirty="0">
                <a:solidFill>
                  <a:schemeClr val="accent6"/>
                </a:solidFill>
              </a:rPr>
              <a:t>and then </a:t>
            </a:r>
            <a:r>
              <a:rPr lang="en-US" sz="1200" b="0" dirty="0">
                <a:solidFill>
                  <a:schemeClr val="accent6"/>
                </a:solidFill>
              </a:rPr>
              <a:t>click </a:t>
            </a:r>
            <a:r>
              <a:rPr lang="en-US" sz="1200" b="1" dirty="0">
                <a:solidFill>
                  <a:schemeClr val="accent6"/>
                </a:solidFill>
              </a:rPr>
              <a:t>Grid and Guides</a:t>
            </a:r>
            <a:r>
              <a:rPr lang="en-US" sz="1200" b="0" dirty="0">
                <a:solidFill>
                  <a:schemeClr val="accent6"/>
                </a:solidFill>
              </a:rPr>
              <a:t>.</a:t>
            </a:r>
            <a:r>
              <a:rPr lang="en-US" sz="1200" b="1" baseline="0" dirty="0">
                <a:solidFill>
                  <a:schemeClr val="accent6"/>
                </a:solidFill>
              </a:rPr>
              <a:t> </a:t>
            </a:r>
            <a:r>
              <a:rPr lang="en-US" sz="1200" b="0" dirty="0">
                <a:solidFill>
                  <a:schemeClr val="accent6"/>
                </a:solidFill>
              </a:rPr>
              <a:t>In the </a:t>
            </a:r>
            <a:r>
              <a:rPr lang="en-US" sz="1200" b="1" dirty="0">
                <a:solidFill>
                  <a:schemeClr val="accent6"/>
                </a:solidFill>
              </a:rPr>
              <a:t>Grid and Guides </a:t>
            </a:r>
            <a:r>
              <a:rPr lang="en-US" sz="1200" b="0" dirty="0">
                <a:solidFill>
                  <a:schemeClr val="accent6"/>
                </a:solidFill>
              </a:rPr>
              <a:t>dialog box, under</a:t>
            </a:r>
            <a:r>
              <a:rPr lang="en-US" sz="1200" b="0" baseline="0" dirty="0">
                <a:solidFill>
                  <a:schemeClr val="accent6"/>
                </a:solidFill>
              </a:rPr>
              <a:t> </a:t>
            </a:r>
            <a:r>
              <a:rPr lang="en-US" sz="1200" b="1" dirty="0">
                <a:solidFill>
                  <a:schemeClr val="accent6"/>
                </a:solidFill>
              </a:rPr>
              <a:t>Guide</a:t>
            </a:r>
            <a:r>
              <a:rPr lang="en-US" sz="1200" b="0" dirty="0">
                <a:solidFill>
                  <a:schemeClr val="accent6"/>
                </a:solidFill>
              </a:rPr>
              <a:t> </a:t>
            </a:r>
            <a:r>
              <a:rPr lang="en-US" sz="1200" b="1" dirty="0">
                <a:solidFill>
                  <a:schemeClr val="accent6"/>
                </a:solidFill>
              </a:rPr>
              <a:t>settings</a:t>
            </a:r>
            <a:r>
              <a:rPr lang="en-US" sz="1200" b="0" dirty="0">
                <a:solidFill>
                  <a:schemeClr val="accent6"/>
                </a:solidFill>
              </a:rPr>
              <a:t>, select </a:t>
            </a:r>
            <a:r>
              <a:rPr lang="en-US" sz="1200" b="1" dirty="0">
                <a:solidFill>
                  <a:schemeClr val="accent6"/>
                </a:solidFill>
              </a:rPr>
              <a:t>Display drawing guides on screen</a:t>
            </a:r>
            <a:r>
              <a:rPr lang="en-US" sz="1200" b="0" dirty="0">
                <a:solidFill>
                  <a:schemeClr val="accent6"/>
                </a:solidFill>
              </a:rPr>
              <a:t>. </a:t>
            </a:r>
            <a:r>
              <a:rPr lang="en-US" sz="1200" b="0" baseline="0" dirty="0"/>
              <a:t>(</a:t>
            </a:r>
            <a:r>
              <a:rPr lang="en-US" sz="1200" b="1" dirty="0"/>
              <a:t>Note: </a:t>
            </a:r>
            <a:r>
              <a:rPr lang="en-US" sz="1200" dirty="0"/>
              <a:t>One horizontal and one vertical guide will display on</a:t>
            </a:r>
            <a:r>
              <a:rPr lang="en-US" sz="1200" baseline="0" dirty="0"/>
              <a:t> the slide </a:t>
            </a:r>
            <a:r>
              <a:rPr lang="en-US" sz="1200" dirty="0"/>
              <a:t>at 0.00, the default</a:t>
            </a:r>
            <a:r>
              <a:rPr lang="en-US" sz="1200" baseline="0" dirty="0"/>
              <a:t> position</a:t>
            </a:r>
            <a:r>
              <a:rPr lang="en-US" sz="1200" dirty="0"/>
              <a:t>.</a:t>
            </a:r>
            <a:r>
              <a:rPr lang="en-US" sz="1200" baseline="0" dirty="0"/>
              <a:t> The spine of the book will be aligned to the vertical drawing guide.</a:t>
            </a:r>
            <a:r>
              <a:rPr lang="en-US" sz="1200" dirty="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t>On </a:t>
            </a:r>
            <a:r>
              <a:rPr lang="en-US" sz="1200" kern="1200" dirty="0">
                <a:solidFill>
                  <a:schemeClr val="tx1"/>
                </a:solidFill>
                <a:latin typeface="+mn-lt"/>
                <a:ea typeface="+mn-ea"/>
                <a:cs typeface="+mn-cs"/>
              </a:rPr>
              <a:t>the </a:t>
            </a:r>
            <a:r>
              <a:rPr lang="en-US" sz="1200" b="1" kern="1200" dirty="0">
                <a:solidFill>
                  <a:schemeClr val="tx1"/>
                </a:solidFill>
                <a:latin typeface="+mn-lt"/>
                <a:ea typeface="+mn-ea"/>
                <a:cs typeface="+mn-cs"/>
              </a:rPr>
              <a:t>View</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Show/Hide</a:t>
            </a:r>
            <a:r>
              <a:rPr lang="en-US" sz="1200" kern="1200" dirty="0">
                <a:solidFill>
                  <a:schemeClr val="tx1"/>
                </a:solidFill>
                <a:latin typeface="+mn-lt"/>
                <a:ea typeface="+mn-ea"/>
                <a:cs typeface="+mn-cs"/>
              </a:rPr>
              <a:t> group, select </a:t>
            </a:r>
            <a:r>
              <a:rPr lang="en-US" sz="1200" b="1" kern="1200" dirty="0">
                <a:solidFill>
                  <a:schemeClr val="tx1"/>
                </a:solidFill>
                <a:latin typeface="+mn-lt"/>
                <a:ea typeface="+mn-ea"/>
                <a:cs typeface="+mn-cs"/>
              </a:rPr>
              <a:t>Ruler</a:t>
            </a:r>
            <a:r>
              <a:rPr lang="en-US" sz="1200" kern="1200" dirty="0">
                <a:solidFill>
                  <a:schemeClr val="tx1"/>
                </a:solidFill>
                <a:latin typeface="+mn-lt"/>
                <a:ea typeface="+mn-ea"/>
                <a:cs typeface="+mn-cs"/>
              </a:rPr>
              <a:t>. </a:t>
            </a:r>
            <a:endParaRPr lang="en-US" sz="1200" dirty="0"/>
          </a:p>
          <a:p>
            <a:endParaRPr lang="en-US" sz="1200" baseline="0" dirty="0"/>
          </a:p>
          <a:p>
            <a:endParaRPr lang="en-US" sz="1200" baseline="0" dirty="0"/>
          </a:p>
          <a:p>
            <a:r>
              <a:rPr lang="en-US" sz="1200" kern="1200" dirty="0">
                <a:solidFill>
                  <a:schemeClr val="tx1"/>
                </a:solidFill>
                <a:latin typeface="+mn-lt"/>
                <a:ea typeface="+mn-ea"/>
                <a:cs typeface="+mn-cs"/>
              </a:rPr>
              <a:t>To reproduce the first shape in the </a:t>
            </a:r>
            <a:r>
              <a:rPr lang="en-US" sz="1200" b="1" kern="1200" dirty="0">
                <a:solidFill>
                  <a:schemeClr val="tx1"/>
                </a:solidFill>
                <a:latin typeface="+mn-lt"/>
                <a:ea typeface="+mn-ea"/>
                <a:cs typeface="+mn-cs"/>
              </a:rPr>
              <a:t>Inside-left page 1 </a:t>
            </a:r>
            <a:r>
              <a:rPr lang="en-US" sz="1200" kern="1200" dirty="0">
                <a:solidFill>
                  <a:schemeClr val="tx1"/>
                </a:solidFill>
                <a:latin typeface="+mn-lt"/>
                <a:ea typeface="+mn-ea"/>
                <a:cs typeface="+mn-cs"/>
              </a:rPr>
              <a:t>group on this slide, do the following:</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Shapes</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Rectangles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Rounded Rectangle </a:t>
            </a:r>
            <a:r>
              <a:rPr lang="en-US" sz="1200" kern="1200" dirty="0">
                <a:solidFill>
                  <a:schemeClr val="tx1"/>
                </a:solidFill>
                <a:latin typeface="+mn-lt"/>
                <a:ea typeface="+mn-ea"/>
                <a:cs typeface="+mn-cs"/>
              </a:rPr>
              <a:t>(second option from the left). On the slide, drag to draw a rounded rectangle.</a:t>
            </a:r>
          </a:p>
          <a:p>
            <a:pPr marL="228600" lvl="0" indent="-228600">
              <a:buFont typeface="+mj-lt"/>
              <a:buAutoNum type="arabicPeriod"/>
            </a:pPr>
            <a:r>
              <a:rPr lang="en-US" sz="1200" kern="1200" dirty="0">
                <a:solidFill>
                  <a:schemeClr val="tx1"/>
                </a:solidFill>
                <a:latin typeface="+mn-lt"/>
                <a:ea typeface="+mn-ea"/>
                <a:cs typeface="+mn-cs"/>
              </a:rPr>
              <a:t>Select the rounded</a:t>
            </a:r>
            <a:r>
              <a:rPr lang="en-US" sz="1200" kern="1200" baseline="0" dirty="0">
                <a:solidFill>
                  <a:schemeClr val="tx1"/>
                </a:solidFill>
                <a:latin typeface="+mn-lt"/>
                <a:ea typeface="+mn-ea"/>
                <a:cs typeface="+mn-cs"/>
              </a:rPr>
              <a:t> rectangle. </a:t>
            </a: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Drawing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group,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Shape Height</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4.5”</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 </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Shape Width</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3.33”</a:t>
            </a:r>
            <a:r>
              <a:rPr lang="en-US" sz="120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On the rounded rectangle, drag the yellow diamond adjustment handle to the left to reduce the amount of rounding on the corners.</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bottom right</a:t>
            </a:r>
            <a:r>
              <a:rPr lang="en-US" sz="1200" kern="1200" baseline="0" dirty="0">
                <a:solidFill>
                  <a:schemeClr val="tx1"/>
                </a:solidFill>
                <a:latin typeface="+mn-lt"/>
                <a:ea typeface="+mn-ea"/>
                <a:cs typeface="+mn-cs"/>
              </a:rPr>
              <a:t> corner of the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the </a:t>
            </a:r>
            <a:r>
              <a:rPr lang="en-US" sz="1200" b="1" kern="1200" dirty="0">
                <a:solidFill>
                  <a:schemeClr val="tx1"/>
                </a:solidFill>
                <a:latin typeface="+mn-lt"/>
                <a:ea typeface="+mn-ea"/>
                <a:cs typeface="+mn-cs"/>
              </a:rPr>
              <a:t>Format Shape </a:t>
            </a:r>
            <a:r>
              <a:rPr lang="en-US" sz="1200" kern="1200" dirty="0">
                <a:solidFill>
                  <a:schemeClr val="tx1"/>
                </a:solidFill>
                <a:latin typeface="+mn-lt"/>
                <a:ea typeface="+mn-ea"/>
                <a:cs typeface="+mn-cs"/>
              </a:rPr>
              <a:t>dialog box launcher. In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Shape</a:t>
            </a:r>
            <a:r>
              <a:rPr lang="en-US" sz="1200" kern="1200" dirty="0">
                <a:solidFill>
                  <a:schemeClr val="tx1"/>
                </a:solidFill>
                <a:latin typeface="+mn-lt"/>
                <a:ea typeface="+mn-ea"/>
                <a:cs typeface="+mn-cs"/>
              </a:rPr>
              <a:t> dialog box, click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in the left pane, select </a:t>
            </a:r>
            <a:r>
              <a:rPr lang="en-US" sz="1200" b="1" kern="1200" dirty="0">
                <a:solidFill>
                  <a:schemeClr val="tx1"/>
                </a:solidFill>
                <a:latin typeface="+mn-lt"/>
                <a:ea typeface="+mn-ea"/>
                <a:cs typeface="+mn-cs"/>
              </a:rPr>
              <a:t>Gradient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Type</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Linear</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Direction</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Linear Left </a:t>
            </a:r>
            <a:r>
              <a:rPr lang="en-US" sz="1200" kern="1200" dirty="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180°</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Add</a:t>
            </a:r>
            <a:r>
              <a:rPr lang="en-US" sz="1200" kern="1200" dirty="0">
                <a:solidFill>
                  <a:schemeClr val="tx1"/>
                </a:solidFill>
                <a:latin typeface="+mn-lt"/>
                <a:ea typeface="+mn-ea"/>
                <a:cs typeface="+mn-cs"/>
              </a:rPr>
              <a:t> or </a:t>
            </a:r>
            <a:r>
              <a:rPr lang="en-US" sz="1200" b="1" kern="1200" dirty="0">
                <a:solidFill>
                  <a:schemeClr val="tx1"/>
                </a:solidFill>
                <a:latin typeface="+mn-lt"/>
                <a:ea typeface="+mn-ea"/>
                <a:cs typeface="+mn-cs"/>
              </a:rPr>
              <a:t>Remove</a:t>
            </a:r>
            <a:r>
              <a:rPr lang="en-US" sz="1200" kern="1200" dirty="0">
                <a:solidFill>
                  <a:schemeClr val="tx1"/>
                </a:solidFill>
                <a:latin typeface="+mn-lt"/>
                <a:ea typeface="+mn-ea"/>
                <a:cs typeface="+mn-cs"/>
              </a:rPr>
              <a:t> until two stops appear in the drop-down list. </a:t>
            </a:r>
          </a:p>
          <a:p>
            <a:pPr marL="228600" lvl="0" indent="-228600">
              <a:buFont typeface="+mj-lt"/>
              <a:buAutoNum type="arabicPeriod"/>
            </a:pPr>
            <a:r>
              <a:rPr lang="en-US" sz="1200" kern="1200" dirty="0">
                <a:solidFill>
                  <a:schemeClr val="tx1"/>
                </a:solidFill>
                <a:latin typeface="+mn-lt"/>
                <a:ea typeface="+mn-ea"/>
                <a:cs typeface="+mn-cs"/>
              </a:rPr>
              <a:t>Also 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1 </a:t>
            </a:r>
            <a:r>
              <a:rPr lang="en-US" sz="1200" kern="1200" dirty="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a:t>
            </a:r>
            <a:r>
              <a:rPr lang="en-US" sz="1200" b="1" kern="1200" baseline="0" dirty="0">
                <a:solidFill>
                  <a:schemeClr val="tx1"/>
                </a:solidFill>
                <a:latin typeface="+mn-lt"/>
                <a:ea typeface="+mn-ea"/>
                <a:cs typeface="+mn-cs"/>
              </a:rPr>
              <a:t> Colors </a:t>
            </a:r>
            <a:r>
              <a:rPr lang="en-US" sz="1200" kern="1200" baseline="0" dirty="0">
                <a:solidFill>
                  <a:schemeClr val="tx1"/>
                </a:solidFill>
                <a:latin typeface="+mn-lt"/>
                <a:ea typeface="+mn-ea"/>
                <a:cs typeface="+mn-cs"/>
              </a:rPr>
              <a:t>click </a:t>
            </a:r>
            <a:r>
              <a:rPr lang="en-US" sz="1200" b="1" kern="1200" dirty="0">
                <a:solidFill>
                  <a:schemeClr val="tx1"/>
                </a:solidFill>
                <a:latin typeface="+mn-lt"/>
                <a:ea typeface="+mn-ea"/>
                <a:cs typeface="+mn-cs"/>
              </a:rPr>
              <a:t>Red, Accent 2, Darker 50%</a:t>
            </a:r>
            <a:r>
              <a:rPr lang="en-US" sz="1200" kern="1200" dirty="0">
                <a:solidFill>
                  <a:schemeClr val="tx1"/>
                </a:solidFill>
                <a:latin typeface="+mn-lt"/>
                <a:ea typeface="+mn-ea"/>
                <a:cs typeface="+mn-cs"/>
              </a:rPr>
              <a:t> (sixth row, sixth option from the left).</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2 </a:t>
            </a:r>
            <a:r>
              <a:rPr lang="en-US" sz="1200" kern="1200" dirty="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100%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a:t>
            </a:r>
            <a:r>
              <a:rPr lang="en-US" sz="1200" b="1" kern="1200" baseline="0" dirty="0">
                <a:solidFill>
                  <a:schemeClr val="tx1"/>
                </a:solidFill>
                <a:latin typeface="+mn-lt"/>
                <a:ea typeface="+mn-ea"/>
                <a:cs typeface="+mn-cs"/>
              </a:rPr>
              <a:t> Colors </a:t>
            </a:r>
            <a:r>
              <a:rPr lang="en-US" sz="1200" kern="1200" baseline="0" dirty="0">
                <a:solidFill>
                  <a:schemeClr val="tx1"/>
                </a:solidFill>
                <a:latin typeface="+mn-lt"/>
                <a:ea typeface="+mn-ea"/>
                <a:cs typeface="+mn-cs"/>
              </a:rPr>
              <a:t>click</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Red Accent 2, Darker 25%</a:t>
            </a:r>
            <a:r>
              <a:rPr lang="en-US" sz="1200" kern="1200" dirty="0">
                <a:solidFill>
                  <a:schemeClr val="tx1"/>
                </a:solidFill>
                <a:latin typeface="+mn-lt"/>
                <a:ea typeface="+mn-ea"/>
                <a:cs typeface="+mn-cs"/>
              </a:rPr>
              <a:t> (fifth row, sixth option from the left).</a:t>
            </a:r>
          </a:p>
          <a:p>
            <a:pPr marL="228600" lvl="0" indent="-228600">
              <a:buFont typeface="+mj-lt"/>
              <a:buAutoNum type="arabicPeriod"/>
            </a:pPr>
            <a:r>
              <a:rPr lang="en-US" sz="1200" kern="1200" dirty="0">
                <a:solidFill>
                  <a:schemeClr val="tx1"/>
                </a:solidFill>
                <a:latin typeface="+mn-lt"/>
                <a:ea typeface="+mn-ea"/>
                <a:cs typeface="+mn-cs"/>
              </a:rPr>
              <a:t>Also in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Shape</a:t>
            </a:r>
            <a:r>
              <a:rPr lang="en-US" sz="1200" kern="1200" dirty="0">
                <a:solidFill>
                  <a:schemeClr val="tx1"/>
                </a:solidFill>
                <a:latin typeface="+mn-lt"/>
                <a:ea typeface="+mn-ea"/>
                <a:cs typeface="+mn-cs"/>
              </a:rPr>
              <a:t> dialog box, click </a:t>
            </a:r>
            <a:r>
              <a:rPr lang="en-US" sz="1200" b="1" kern="1200" dirty="0">
                <a:solidFill>
                  <a:schemeClr val="tx1"/>
                </a:solidFill>
                <a:latin typeface="+mn-lt"/>
                <a:ea typeface="+mn-ea"/>
                <a:cs typeface="+mn-cs"/>
              </a:rPr>
              <a:t>Line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in the left pane. In the </a:t>
            </a:r>
            <a:r>
              <a:rPr lang="en-US" sz="1200" b="1" kern="1200" dirty="0">
                <a:solidFill>
                  <a:schemeClr val="tx1"/>
                </a:solidFill>
                <a:latin typeface="+mn-lt"/>
                <a:ea typeface="+mn-ea"/>
                <a:cs typeface="+mn-cs"/>
              </a:rPr>
              <a:t>Line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pane, select </a:t>
            </a:r>
            <a:r>
              <a:rPr lang="en-US" sz="1200" b="1" kern="1200" dirty="0">
                <a:solidFill>
                  <a:schemeClr val="tx1"/>
                </a:solidFill>
                <a:latin typeface="+mn-lt"/>
                <a:ea typeface="+mn-ea"/>
                <a:cs typeface="+mn-cs"/>
              </a:rPr>
              <a:t>No</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line</a:t>
            </a:r>
            <a:r>
              <a:rPr lang="en-US" sz="1200" kern="1200" dirty="0">
                <a:solidFill>
                  <a:schemeClr val="tx1"/>
                </a:solidFill>
                <a:latin typeface="+mn-lt"/>
                <a:ea typeface="+mn-ea"/>
                <a:cs typeface="+mn-cs"/>
              </a:rPr>
              <a:t>. </a:t>
            </a:r>
          </a:p>
          <a:p>
            <a:pPr marL="228600" lvl="0" indent="-228600">
              <a:buFont typeface="+mj-lt"/>
              <a:buAutoNum type="arabicPeriod"/>
            </a:pPr>
            <a:r>
              <a:rPr lang="en-US" sz="1200" kern="1200" dirty="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the arrow under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to </a:t>
            </a:r>
            <a:r>
              <a:rPr lang="en-US" sz="1200" b="1" kern="1200" dirty="0">
                <a:solidFill>
                  <a:schemeClr val="tx1"/>
                </a:solidFill>
                <a:latin typeface="+mn-lt"/>
                <a:ea typeface="+mn-ea"/>
                <a:cs typeface="+mn-cs"/>
              </a:rPr>
              <a:t>Align</a:t>
            </a:r>
            <a:r>
              <a:rPr lang="en-US" sz="1200" kern="1200" dirty="0">
                <a:solidFill>
                  <a:schemeClr val="tx1"/>
                </a:solidFill>
                <a:latin typeface="+mn-lt"/>
                <a:ea typeface="+mn-ea"/>
                <a:cs typeface="+mn-cs"/>
              </a:rPr>
              <a:t>, and then do the following:</a:t>
            </a:r>
          </a:p>
          <a:p>
            <a:pPr marL="685800" lvl="1" indent="-228600">
              <a:buFont typeface="+mj-lt"/>
              <a:buAutoNum type="arabicPeriod"/>
            </a:pPr>
            <a:r>
              <a:rPr lang="en-US" sz="120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to Slide</a:t>
            </a:r>
            <a:r>
              <a:rPr lang="en-US" sz="1200" i="0" kern="1200" dirty="0">
                <a:solidFill>
                  <a:schemeClr val="tx1"/>
                </a:solidFill>
                <a:latin typeface="+mn-lt"/>
                <a:ea typeface="+mn-ea"/>
                <a:cs typeface="+mn-cs"/>
              </a:rPr>
              <a:t>.</a:t>
            </a:r>
          </a:p>
          <a:p>
            <a:pPr marL="685800" lvl="1" indent="-228600">
              <a:buFont typeface="+mj-lt"/>
              <a:buAutoNum type="arabicPeriod"/>
            </a:pP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Align Middle</a:t>
            </a:r>
            <a:r>
              <a:rPr lang="en-US" sz="1200" kern="1200" dirty="0">
                <a:solidFill>
                  <a:schemeClr val="tx1"/>
                </a:solidFill>
                <a:latin typeface="+mn-lt"/>
                <a:ea typeface="+mn-ea"/>
                <a:cs typeface="+mn-cs"/>
              </a:rPr>
              <a:t>.</a:t>
            </a:r>
          </a:p>
          <a:p>
            <a:pPr marL="228600" indent="-228600">
              <a:buFont typeface="+mj-lt"/>
              <a:buAutoNum type="arabicPeriod"/>
            </a:pPr>
            <a:endParaRPr lang="en-US" sz="1200" kern="1200" dirty="0">
              <a:solidFill>
                <a:schemeClr val="tx1"/>
              </a:solidFill>
              <a:latin typeface="+mn-lt"/>
              <a:ea typeface="+mn-ea"/>
              <a:cs typeface="+mn-cs"/>
            </a:endParaRPr>
          </a:p>
          <a:p>
            <a:pPr marL="228600" indent="-228600">
              <a:buFont typeface="+mj-lt"/>
              <a:buAutoNum type="arabicPeriod"/>
            </a:pPr>
            <a:endParaRPr lang="en-US" sz="1200" kern="120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latin typeface="+mn-lt"/>
                <a:ea typeface="+mn-ea"/>
                <a:cs typeface="+mn-cs"/>
              </a:rPr>
              <a:t>To reproduce the second shape in the </a:t>
            </a:r>
            <a:r>
              <a:rPr lang="en-US" sz="1200" b="1" kern="1200" dirty="0">
                <a:solidFill>
                  <a:schemeClr val="tx1"/>
                </a:solidFill>
                <a:latin typeface="+mn-lt"/>
                <a:ea typeface="+mn-ea"/>
                <a:cs typeface="+mn-cs"/>
              </a:rPr>
              <a:t>Inside-left page 1 </a:t>
            </a:r>
            <a:r>
              <a:rPr lang="en-US" sz="1200" kern="1200" dirty="0">
                <a:solidFill>
                  <a:schemeClr val="tx1"/>
                </a:solidFill>
                <a:latin typeface="+mn-lt"/>
                <a:ea typeface="+mn-ea"/>
                <a:cs typeface="+mn-cs"/>
              </a:rPr>
              <a:t>group on this slide, do the following:</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Shapes</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Rectangles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Rectangle</a:t>
            </a:r>
            <a:r>
              <a:rPr lang="en-US" sz="1200" kern="1200" dirty="0">
                <a:solidFill>
                  <a:schemeClr val="tx1"/>
                </a:solidFill>
                <a:latin typeface="+mn-lt"/>
                <a:ea typeface="+mn-ea"/>
                <a:cs typeface="+mn-cs"/>
              </a:rPr>
              <a:t> (first option from the left).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a:solidFill>
                  <a:schemeClr val="tx1"/>
                </a:solidFill>
                <a:latin typeface="+mn-lt"/>
                <a:ea typeface="+mn-ea"/>
                <a:cs typeface="+mn-cs"/>
              </a:rPr>
              <a:t>Select the rectangle. Under </a:t>
            </a:r>
            <a:r>
              <a:rPr lang="en-US" sz="1200" b="1" kern="1200" dirty="0">
                <a:solidFill>
                  <a:schemeClr val="tx1"/>
                </a:solidFill>
                <a:latin typeface="+mn-lt"/>
                <a:ea typeface="+mn-ea"/>
                <a:cs typeface="+mn-cs"/>
              </a:rPr>
              <a:t>Drawing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group,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Shape Height</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4.33”</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 </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Shape Width</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3.15”</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bottom right</a:t>
            </a:r>
            <a:r>
              <a:rPr lang="en-US" sz="1200" kern="1200" baseline="0" dirty="0">
                <a:solidFill>
                  <a:schemeClr val="tx1"/>
                </a:solidFill>
                <a:latin typeface="+mn-lt"/>
                <a:ea typeface="+mn-ea"/>
                <a:cs typeface="+mn-cs"/>
              </a:rPr>
              <a:t> corner of the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the </a:t>
            </a:r>
            <a:r>
              <a:rPr lang="en-US" sz="1200" b="1" kern="1200" dirty="0">
                <a:solidFill>
                  <a:schemeClr val="tx1"/>
                </a:solidFill>
                <a:latin typeface="+mn-lt"/>
                <a:ea typeface="+mn-ea"/>
                <a:cs typeface="+mn-cs"/>
              </a:rPr>
              <a:t>Format Shape </a:t>
            </a:r>
            <a:r>
              <a:rPr lang="en-US" sz="1200" kern="1200" dirty="0">
                <a:solidFill>
                  <a:schemeClr val="tx1"/>
                </a:solidFill>
                <a:latin typeface="+mn-lt"/>
                <a:ea typeface="+mn-ea"/>
                <a:cs typeface="+mn-cs"/>
              </a:rPr>
              <a:t>dialog box launcher. In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Shape</a:t>
            </a:r>
            <a:r>
              <a:rPr lang="en-US" sz="1200" kern="1200" dirty="0">
                <a:solidFill>
                  <a:schemeClr val="tx1"/>
                </a:solidFill>
                <a:latin typeface="+mn-lt"/>
                <a:ea typeface="+mn-ea"/>
                <a:cs typeface="+mn-cs"/>
              </a:rPr>
              <a:t> dialog box, click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in the left pane, select </a:t>
            </a:r>
            <a:r>
              <a:rPr lang="en-US" sz="1200" b="1" kern="1200" dirty="0">
                <a:solidFill>
                  <a:schemeClr val="tx1"/>
                </a:solidFill>
                <a:latin typeface="+mn-lt"/>
                <a:ea typeface="+mn-ea"/>
                <a:cs typeface="+mn-cs"/>
              </a:rPr>
              <a:t>Gradient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Type</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Linear</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Direction</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Linear Left </a:t>
            </a:r>
            <a:r>
              <a:rPr lang="en-US" sz="1200" kern="1200" dirty="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180°</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Add</a:t>
            </a:r>
            <a:r>
              <a:rPr lang="en-US" sz="1200" kern="1200" dirty="0">
                <a:solidFill>
                  <a:schemeClr val="tx1"/>
                </a:solidFill>
                <a:latin typeface="+mn-lt"/>
                <a:ea typeface="+mn-ea"/>
                <a:cs typeface="+mn-cs"/>
              </a:rPr>
              <a:t> or </a:t>
            </a:r>
            <a:r>
              <a:rPr lang="en-US" sz="1200" b="1" kern="1200" dirty="0">
                <a:solidFill>
                  <a:schemeClr val="tx1"/>
                </a:solidFill>
                <a:latin typeface="+mn-lt"/>
                <a:ea typeface="+mn-ea"/>
                <a:cs typeface="+mn-cs"/>
              </a:rPr>
              <a:t>Remove</a:t>
            </a:r>
            <a:r>
              <a:rPr lang="en-US" sz="1200" kern="1200" dirty="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a:solidFill>
                  <a:schemeClr val="tx1"/>
                </a:solidFill>
                <a:latin typeface="+mn-lt"/>
                <a:ea typeface="+mn-ea"/>
                <a:cs typeface="+mn-cs"/>
              </a:rPr>
              <a:t>Also 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1 </a:t>
            </a:r>
            <a:r>
              <a:rPr lang="en-US" sz="1200" kern="1200" dirty="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 Colors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 1, Darker 35%</a:t>
            </a:r>
            <a:r>
              <a:rPr lang="en-US" sz="1200" kern="1200" dirty="0">
                <a:solidFill>
                  <a:schemeClr val="tx1"/>
                </a:solidFill>
                <a:latin typeface="+mn-lt"/>
                <a:ea typeface="+mn-ea"/>
                <a:cs typeface="+mn-cs"/>
              </a:rPr>
              <a:t> (fifth row, the first option from the left).</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2 </a:t>
            </a:r>
            <a:r>
              <a:rPr lang="en-US" sz="1200" kern="1200" dirty="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5%</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 Colors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 1</a:t>
            </a:r>
            <a:r>
              <a:rPr lang="en-US" sz="1200" kern="1200" dirty="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3 </a:t>
            </a:r>
            <a:r>
              <a:rPr lang="en-US" sz="1200" kern="1200" dirty="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18%</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 Colors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 1, Darker 5%</a:t>
            </a:r>
            <a:r>
              <a:rPr lang="en-US" sz="1200" kern="1200" dirty="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4 </a:t>
            </a:r>
            <a:r>
              <a:rPr lang="en-US" sz="1200" kern="1200" dirty="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38%</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 Colors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 1</a:t>
            </a:r>
            <a:r>
              <a:rPr lang="en-US" sz="1200" kern="1200" dirty="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5 </a:t>
            </a:r>
            <a:r>
              <a:rPr lang="en-US" sz="1200" kern="1200" dirty="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93%</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 Colors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 1</a:t>
            </a:r>
            <a:r>
              <a:rPr lang="en-US" sz="1200" kern="1200" dirty="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a:solidFill>
                  <a:schemeClr val="tx1"/>
                </a:solidFill>
                <a:latin typeface="+mn-lt"/>
                <a:ea typeface="+mn-ea"/>
                <a:cs typeface="+mn-cs"/>
              </a:rPr>
              <a:t>Also in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Shape</a:t>
            </a:r>
            <a:r>
              <a:rPr lang="en-US" sz="1200" kern="1200" dirty="0">
                <a:solidFill>
                  <a:schemeClr val="tx1"/>
                </a:solidFill>
                <a:latin typeface="+mn-lt"/>
                <a:ea typeface="+mn-ea"/>
                <a:cs typeface="+mn-cs"/>
              </a:rPr>
              <a:t> dialog box, click </a:t>
            </a:r>
            <a:r>
              <a:rPr lang="en-US" sz="1200" b="1" kern="1200" dirty="0">
                <a:solidFill>
                  <a:schemeClr val="tx1"/>
                </a:solidFill>
                <a:latin typeface="+mn-lt"/>
                <a:ea typeface="+mn-ea"/>
                <a:cs typeface="+mn-cs"/>
              </a:rPr>
              <a:t>Line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in the left pane. In the </a:t>
            </a:r>
            <a:r>
              <a:rPr lang="en-US" sz="1200" b="1" kern="1200" dirty="0">
                <a:solidFill>
                  <a:schemeClr val="tx1"/>
                </a:solidFill>
                <a:latin typeface="+mn-lt"/>
                <a:ea typeface="+mn-ea"/>
                <a:cs typeface="+mn-cs"/>
              </a:rPr>
              <a:t>Line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pane, select </a:t>
            </a:r>
            <a:r>
              <a:rPr lang="en-US" sz="1200" b="1" kern="1200" dirty="0">
                <a:solidFill>
                  <a:schemeClr val="tx1"/>
                </a:solidFill>
                <a:latin typeface="+mn-lt"/>
                <a:ea typeface="+mn-ea"/>
                <a:cs typeface="+mn-cs"/>
              </a:rPr>
              <a:t>No</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line</a:t>
            </a:r>
            <a:r>
              <a:rPr lang="en-US" sz="120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Also in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Shape</a:t>
            </a:r>
            <a:r>
              <a:rPr lang="en-US" sz="1200" kern="1200" dirty="0">
                <a:solidFill>
                  <a:schemeClr val="tx1"/>
                </a:solidFill>
                <a:latin typeface="+mn-lt"/>
                <a:ea typeface="+mn-ea"/>
                <a:cs typeface="+mn-cs"/>
              </a:rPr>
              <a:t> dialog box, click </a:t>
            </a:r>
            <a:r>
              <a:rPr lang="en-US" sz="1200" b="1" kern="1200" dirty="0">
                <a:solidFill>
                  <a:schemeClr val="tx1"/>
                </a:solidFill>
                <a:latin typeface="+mn-lt"/>
                <a:ea typeface="+mn-ea"/>
                <a:cs typeface="+mn-cs"/>
              </a:rPr>
              <a:t>Shadow</a:t>
            </a:r>
            <a:r>
              <a:rPr lang="en-US" sz="1200" kern="1200" dirty="0">
                <a:solidFill>
                  <a:schemeClr val="tx1"/>
                </a:solidFill>
                <a:latin typeface="+mn-lt"/>
                <a:ea typeface="+mn-ea"/>
                <a:cs typeface="+mn-cs"/>
              </a:rPr>
              <a:t> in the left pane. In the </a:t>
            </a:r>
            <a:r>
              <a:rPr lang="en-US" sz="1200" b="1" kern="1200" dirty="0">
                <a:solidFill>
                  <a:schemeClr val="tx1"/>
                </a:solidFill>
                <a:latin typeface="+mn-lt"/>
                <a:ea typeface="+mn-ea"/>
                <a:cs typeface="+mn-cs"/>
              </a:rPr>
              <a:t>Shadow</a:t>
            </a:r>
            <a:r>
              <a:rPr lang="en-US" sz="1200" kern="1200" dirty="0">
                <a:solidFill>
                  <a:schemeClr val="tx1"/>
                </a:solidFill>
                <a:latin typeface="+mn-lt"/>
                <a:ea typeface="+mn-ea"/>
                <a:cs typeface="+mn-cs"/>
              </a:rPr>
              <a:t> pane, click</a:t>
            </a:r>
            <a:r>
              <a:rPr lang="en-US" sz="1200" kern="1200" baseline="0" dirty="0">
                <a:solidFill>
                  <a:schemeClr val="tx1"/>
                </a:solidFill>
                <a:latin typeface="+mn-lt"/>
                <a:ea typeface="+mn-ea"/>
                <a:cs typeface="+mn-cs"/>
              </a:rPr>
              <a:t> the button next to</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Presets</a:t>
            </a:r>
            <a:r>
              <a:rPr lang="en-US" sz="1200" kern="1200" dirty="0">
                <a:solidFill>
                  <a:schemeClr val="tx1"/>
                </a:solidFill>
                <a:latin typeface="+mn-lt"/>
                <a:ea typeface="+mn-ea"/>
                <a:cs typeface="+mn-cs"/>
              </a:rPr>
              <a:t>, under </a:t>
            </a:r>
            <a:r>
              <a:rPr lang="en-US" sz="1200" b="1" kern="1200" dirty="0">
                <a:solidFill>
                  <a:schemeClr val="tx1"/>
                </a:solidFill>
                <a:latin typeface="+mn-lt"/>
                <a:ea typeface="+mn-ea"/>
                <a:cs typeface="+mn-cs"/>
              </a:rPr>
              <a:t>Outer</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Offset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Right</a:t>
            </a:r>
            <a:r>
              <a:rPr lang="en-US" sz="1200" kern="1200" dirty="0">
                <a:solidFill>
                  <a:schemeClr val="tx1"/>
                </a:solidFill>
                <a:latin typeface="+mn-lt"/>
                <a:ea typeface="+mn-ea"/>
                <a:cs typeface="+mn-cs"/>
              </a:rPr>
              <a:t> (second row, first option from the left),</a:t>
            </a:r>
            <a:r>
              <a:rPr lang="en-US" sz="1200" kern="1200" baseline="0" dirty="0">
                <a:solidFill>
                  <a:schemeClr val="tx1"/>
                </a:solidFill>
                <a:latin typeface="+mn-lt"/>
                <a:ea typeface="+mn-ea"/>
                <a:cs typeface="+mn-cs"/>
              </a:rPr>
              <a:t> and then </a:t>
            </a:r>
            <a:r>
              <a:rPr lang="en-US" sz="1200" kern="1200" dirty="0">
                <a:solidFill>
                  <a:schemeClr val="tx1"/>
                </a:solidFill>
                <a:latin typeface="+mn-lt"/>
                <a:ea typeface="+mn-ea"/>
                <a:cs typeface="+mn-cs"/>
              </a:rPr>
              <a:t>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60%</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100%</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Blur</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4 pt</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0°</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Distance</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3 pt</a:t>
            </a:r>
            <a:r>
              <a:rPr lang="en-US" sz="1200" kern="1200" dirty="0">
                <a:solidFill>
                  <a:schemeClr val="tx1"/>
                </a:solidFill>
                <a:latin typeface="+mn-lt"/>
                <a:ea typeface="+mn-ea"/>
                <a:cs typeface="+mn-cs"/>
              </a:rPr>
              <a:t>.</a:t>
            </a:r>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228600" lvl="0" indent="-228600">
              <a:buFont typeface="+mj-lt"/>
              <a:buAutoNum type="arabicPeriod"/>
            </a:pPr>
            <a:r>
              <a:rPr lang="en-US" sz="1200" i="0" kern="1200" dirty="0">
                <a:solidFill>
                  <a:schemeClr val="tx1"/>
                </a:solidFill>
                <a:latin typeface="+mn-lt"/>
                <a:ea typeface="+mn-ea"/>
                <a:cs typeface="+mn-cs"/>
              </a:rPr>
              <a:t>On the slide, drag the rectangle until the right edge is against the vertical drawing</a:t>
            </a:r>
            <a:r>
              <a:rPr lang="en-US" sz="1200" i="0" kern="1200" baseline="0" dirty="0">
                <a:solidFill>
                  <a:schemeClr val="tx1"/>
                </a:solidFill>
                <a:latin typeface="+mn-lt"/>
                <a:ea typeface="+mn-ea"/>
                <a:cs typeface="+mn-cs"/>
              </a:rPr>
              <a:t> guide. </a:t>
            </a:r>
            <a:endParaRPr lang="en-US" sz="1200" i="0" kern="1200" dirty="0">
              <a:solidFill>
                <a:schemeClr val="tx1"/>
              </a:solidFill>
              <a:latin typeface="+mn-lt"/>
              <a:ea typeface="+mn-ea"/>
              <a:cs typeface="+mn-cs"/>
            </a:endParaRPr>
          </a:p>
          <a:p>
            <a:pPr marL="228600" lvl="0" indent="-228600">
              <a:buFont typeface="+mj-lt"/>
              <a:buAutoNum type="arabicPeriod"/>
            </a:pPr>
            <a:r>
              <a:rPr lang="en-US" sz="1200" kern="1200" dirty="0">
                <a:solidFill>
                  <a:schemeClr val="tx1"/>
                </a:solidFill>
                <a:latin typeface="+mn-lt"/>
                <a:ea typeface="+mn-ea"/>
                <a:cs typeface="+mn-cs"/>
              </a:rPr>
              <a:t>On th</a:t>
            </a:r>
            <a:r>
              <a:rPr lang="en-US" sz="1200" b="1" kern="1200" dirty="0">
                <a:solidFill>
                  <a:schemeClr val="tx1"/>
                </a:solidFill>
                <a:latin typeface="+mn-lt"/>
                <a:ea typeface="+mn-ea"/>
                <a:cs typeface="+mn-cs"/>
              </a:rPr>
              <a:t>e Home</a:t>
            </a:r>
            <a:r>
              <a:rPr lang="en-US" sz="1200" kern="1200" dirty="0">
                <a:solidFill>
                  <a:schemeClr val="tx1"/>
                </a:solidFill>
                <a:latin typeface="+mn-lt"/>
                <a:ea typeface="+mn-ea"/>
                <a:cs typeface="+mn-cs"/>
              </a:rPr>
              <a:t> tab, in th</a:t>
            </a:r>
            <a:r>
              <a:rPr lang="en-US" sz="1200" b="1" kern="1200" dirty="0">
                <a:solidFill>
                  <a:schemeClr val="tx1"/>
                </a:solidFill>
                <a:latin typeface="+mn-lt"/>
                <a:ea typeface="+mn-ea"/>
                <a:cs typeface="+mn-cs"/>
              </a:rPr>
              <a:t>e 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a:t>
            </a:r>
            <a:r>
              <a:rPr lang="en-US" sz="1200" b="1" kern="1200" dirty="0">
                <a:solidFill>
                  <a:schemeClr val="tx1"/>
                </a:solidFill>
                <a:latin typeface="+mn-lt"/>
                <a:ea typeface="+mn-ea"/>
                <a:cs typeface="+mn-cs"/>
              </a:rPr>
              <a:t>o Align</a:t>
            </a:r>
            <a:r>
              <a:rPr lang="en-US" sz="1200" kern="1200" dirty="0">
                <a:solidFill>
                  <a:schemeClr val="tx1"/>
                </a:solidFill>
                <a:latin typeface="+mn-lt"/>
                <a:ea typeface="+mn-ea"/>
                <a:cs typeface="+mn-cs"/>
              </a:rPr>
              <a:t>, and then do the following:</a:t>
            </a:r>
          </a:p>
          <a:p>
            <a:pPr marL="685800" lvl="1" indent="-228600">
              <a:buFont typeface="+mj-lt"/>
              <a:buAutoNum type="arabicPeriod"/>
            </a:pPr>
            <a:r>
              <a:rPr lang="en-US" sz="1200" b="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to Slide</a:t>
            </a:r>
            <a:r>
              <a:rPr lang="en-US" sz="1200" b="0" i="0" kern="1200" dirty="0">
                <a:solidFill>
                  <a:schemeClr val="tx1"/>
                </a:solidFill>
                <a:latin typeface="+mn-lt"/>
                <a:ea typeface="+mn-ea"/>
                <a:cs typeface="+mn-cs"/>
              </a:rPr>
              <a:t>.</a:t>
            </a:r>
            <a:r>
              <a:rPr lang="en-US" sz="1200" b="1" i="0" kern="1200" dirty="0">
                <a:solidFill>
                  <a:schemeClr val="tx1"/>
                </a:solidFill>
                <a:latin typeface="+mn-lt"/>
                <a:ea typeface="+mn-ea"/>
                <a:cs typeface="+mn-cs"/>
              </a:rPr>
              <a:t> </a:t>
            </a:r>
          </a:p>
          <a:p>
            <a:pPr marL="685800" lvl="1" indent="-228600">
              <a:buFont typeface="+mj-lt"/>
              <a:buAutoNum type="arabicPeriod"/>
            </a:pPr>
            <a:r>
              <a:rPr lang="en-US" sz="1200" b="0" i="0" kern="1200" dirty="0">
                <a:solidFill>
                  <a:schemeClr val="tx1"/>
                </a:solidFill>
                <a:latin typeface="+mn-lt"/>
                <a:ea typeface="+mn-ea"/>
                <a:cs typeface="+mn-cs"/>
              </a:rPr>
              <a:t>Click </a:t>
            </a:r>
            <a:r>
              <a:rPr lang="en-US" sz="1200" b="1" kern="1200" dirty="0">
                <a:solidFill>
                  <a:schemeClr val="tx1"/>
                </a:solidFill>
                <a:latin typeface="+mn-lt"/>
                <a:ea typeface="+mn-ea"/>
                <a:cs typeface="+mn-cs"/>
              </a:rPr>
              <a:t>Align Middle</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Editing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Select</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Select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All</a:t>
            </a:r>
            <a:r>
              <a:rPr lang="en-US" sz="1200" kern="1200" dirty="0">
                <a:solidFill>
                  <a:schemeClr val="tx1"/>
                </a:solidFill>
                <a:latin typeface="+mn-lt"/>
                <a:ea typeface="+mn-ea"/>
                <a:cs typeface="+mn-cs"/>
              </a:rPr>
              <a: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and</a:t>
            </a:r>
            <a:r>
              <a:rPr lang="en-US" sz="1200" kern="1200" baseline="0" dirty="0">
                <a:solidFill>
                  <a:schemeClr val="tx1"/>
                </a:solidFill>
                <a:latin typeface="+mn-lt"/>
                <a:ea typeface="+mn-ea"/>
                <a:cs typeface="+mn-cs"/>
              </a:rPr>
              <a:t> then click </a:t>
            </a:r>
            <a:r>
              <a:rPr lang="en-US" sz="1200" b="1" kern="1200" dirty="0">
                <a:solidFill>
                  <a:schemeClr val="tx1"/>
                </a:solidFill>
                <a:latin typeface="+mn-lt"/>
                <a:ea typeface="+mn-ea"/>
                <a:cs typeface="+mn-cs"/>
              </a:rPr>
              <a:t>Group</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Editing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Select</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Selection Pane</a:t>
            </a:r>
            <a:r>
              <a:rPr lang="en-US" sz="1200" kern="1200" dirty="0">
                <a:solidFill>
                  <a:schemeClr val="tx1"/>
                </a:solidFill>
                <a:latin typeface="+mn-lt"/>
                <a:ea typeface="+mn-ea"/>
                <a:cs typeface="+mn-cs"/>
              </a:rPr>
              <a:t>. </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a:t>
            </a:r>
            <a:r>
              <a:rPr lang="en-US" sz="1200" kern="1200" dirty="0">
                <a:solidFill>
                  <a:schemeClr val="tx1"/>
                </a:solidFill>
                <a:latin typeface="+mn-lt"/>
                <a:ea typeface="+mn-ea"/>
                <a:cs typeface="+mn-cs"/>
              </a:rPr>
              <a:t> pane, double-click the group to edit the name, and then enter </a:t>
            </a:r>
            <a:r>
              <a:rPr lang="en-US" sz="1200" b="1" kern="1200" dirty="0">
                <a:solidFill>
                  <a:schemeClr val="tx1"/>
                </a:solidFill>
                <a:latin typeface="+mn-lt"/>
                <a:ea typeface="+mn-ea"/>
                <a:cs typeface="+mn-cs"/>
              </a:rPr>
              <a:t>Inside-left page 1</a:t>
            </a:r>
            <a:r>
              <a:rPr lang="en-US" sz="1200" kern="1200" dirty="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Tx/>
              <a:buNone/>
              <a:tabLst/>
              <a:defRPr/>
            </a:pPr>
            <a:endParaRPr lang="en-US" sz="1200" b="0" baseline="0" dirty="0">
              <a:solidFill>
                <a:schemeClr val="accent6">
                  <a:lumMod val="75000"/>
                </a:schemeClr>
              </a:solidFill>
            </a:endParaRP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To reproduce the first shape in the </a:t>
            </a:r>
            <a:r>
              <a:rPr lang="en-US" sz="1200" b="1" kern="1200" dirty="0">
                <a:solidFill>
                  <a:schemeClr val="tx1"/>
                </a:solidFill>
                <a:latin typeface="+mn-lt"/>
                <a:ea typeface="+mn-ea"/>
                <a:cs typeface="+mn-cs"/>
              </a:rPr>
              <a:t>Inside-right page 3</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group on this slide</a:t>
            </a:r>
            <a:r>
              <a:rPr lang="en-US" sz="1200" kern="1200" dirty="0">
                <a:solidFill>
                  <a:schemeClr val="tx1"/>
                </a:solidFill>
                <a:latin typeface="+mn-lt"/>
                <a:ea typeface="+mn-ea"/>
                <a:cs typeface="+mn-cs"/>
              </a:rPr>
              <a:t>, do the following:</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Selection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and</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Visibility</a:t>
            </a:r>
            <a:r>
              <a:rPr lang="en-US" sz="1200" kern="1200" dirty="0">
                <a:solidFill>
                  <a:schemeClr val="tx1"/>
                </a:solidFill>
                <a:latin typeface="+mn-lt"/>
                <a:ea typeface="+mn-ea"/>
                <a:cs typeface="+mn-cs"/>
              </a:rPr>
              <a:t> pane, select the </a:t>
            </a:r>
            <a:r>
              <a:rPr lang="en-US" sz="1200" b="1" kern="1200" dirty="0">
                <a:solidFill>
                  <a:schemeClr val="tx1"/>
                </a:solidFill>
                <a:latin typeface="+mn-lt"/>
                <a:ea typeface="+mn-ea"/>
                <a:cs typeface="+mn-cs"/>
              </a:rPr>
              <a:t>Inside-left page 1</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group</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Clipboard</a:t>
            </a:r>
            <a:r>
              <a:rPr lang="en-US" sz="1200" kern="1200" dirty="0">
                <a:solidFill>
                  <a:schemeClr val="tx1"/>
                </a:solidFill>
                <a:latin typeface="+mn-lt"/>
                <a:ea typeface="+mn-ea"/>
                <a:cs typeface="+mn-cs"/>
              </a:rPr>
              <a:t> group, click the arrow under </a:t>
            </a:r>
            <a:r>
              <a:rPr lang="en-US" sz="1200" b="1" kern="1200" dirty="0">
                <a:solidFill>
                  <a:schemeClr val="tx1"/>
                </a:solidFill>
                <a:latin typeface="+mn-lt"/>
                <a:ea typeface="+mn-ea"/>
                <a:cs typeface="+mn-cs"/>
              </a:rPr>
              <a:t>Paste</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Duplicate</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to </a:t>
            </a:r>
            <a:r>
              <a:rPr lang="en-US" sz="1200" b="1" kern="1200" dirty="0">
                <a:solidFill>
                  <a:schemeClr val="tx1"/>
                </a:solidFill>
                <a:latin typeface="+mn-lt"/>
                <a:ea typeface="+mn-ea"/>
                <a:cs typeface="+mn-cs"/>
              </a:rPr>
              <a:t>Rotate</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More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Rotation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Options</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and</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Position</a:t>
            </a:r>
            <a:r>
              <a:rPr lang="en-US" sz="1200" kern="1200" dirty="0">
                <a:solidFill>
                  <a:schemeClr val="tx1"/>
                </a:solidFill>
                <a:latin typeface="+mn-lt"/>
                <a:ea typeface="+mn-ea"/>
                <a:cs typeface="+mn-cs"/>
              </a:rPr>
              <a:t> dialog box, on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tab, under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and</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rotation</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Rotation</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180</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Selection and Visibility</a:t>
            </a:r>
            <a:r>
              <a:rPr lang="en-US" sz="1200" kern="1200" dirty="0">
                <a:solidFill>
                  <a:schemeClr val="tx1"/>
                </a:solidFill>
                <a:latin typeface="+mn-lt"/>
                <a:ea typeface="+mn-ea"/>
                <a:cs typeface="+mn-cs"/>
              </a:rPr>
              <a:t> pane, double-click the duplicate group to edit the name, and then enter </a:t>
            </a:r>
            <a:r>
              <a:rPr lang="en-US" sz="1200" b="1" kern="1200" dirty="0">
                <a:solidFill>
                  <a:schemeClr val="tx1"/>
                </a:solidFill>
                <a:latin typeface="+mn-lt"/>
                <a:ea typeface="+mn-ea"/>
                <a:cs typeface="+mn-cs"/>
              </a:rPr>
              <a:t>Inside-right</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slide, drag the</a:t>
            </a:r>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Inside-right</a:t>
            </a:r>
            <a:r>
              <a:rPr lang="en-US" sz="1200" kern="1200" baseline="0" dirty="0">
                <a:solidFill>
                  <a:schemeClr val="tx1"/>
                </a:solidFill>
                <a:latin typeface="+mn-lt"/>
                <a:ea typeface="+mn-ea"/>
                <a:cs typeface="+mn-cs"/>
              </a:rPr>
              <a:t> group until the </a:t>
            </a:r>
            <a:r>
              <a:rPr lang="en-US" sz="1200" kern="1200" dirty="0">
                <a:solidFill>
                  <a:schemeClr val="tx1"/>
                </a:solidFill>
                <a:latin typeface="+mn-lt"/>
                <a:ea typeface="+mn-ea"/>
                <a:cs typeface="+mn-cs"/>
              </a:rPr>
              <a:t>left edge is against the vertical drawing guide.</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to </a:t>
            </a:r>
            <a:r>
              <a:rPr lang="en-US" sz="1200" b="1" kern="1200" dirty="0">
                <a:solidFill>
                  <a:schemeClr val="tx1"/>
                </a:solidFill>
                <a:latin typeface="+mn-lt"/>
                <a:ea typeface="+mn-ea"/>
                <a:cs typeface="+mn-cs"/>
              </a:rPr>
              <a:t>Align</a:t>
            </a:r>
            <a:r>
              <a:rPr lang="en-US" sz="1200" kern="1200" dirty="0">
                <a:solidFill>
                  <a:schemeClr val="tx1"/>
                </a:solidFill>
                <a:latin typeface="+mn-lt"/>
                <a:ea typeface="+mn-ea"/>
                <a:cs typeface="+mn-cs"/>
              </a:rPr>
              <a:t>, and then do the following:</a:t>
            </a:r>
          </a:p>
          <a:p>
            <a:pPr marL="685800" lvl="1" indent="-228600">
              <a:buFont typeface="+mj-lt"/>
              <a:buAutoNum type="arabicPeriod"/>
            </a:pPr>
            <a:r>
              <a:rPr lang="en-US" sz="120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to</a:t>
            </a:r>
            <a:r>
              <a:rPr lang="en-US" sz="1200" b="1" i="0" kern="1200" baseline="0" dirty="0">
                <a:solidFill>
                  <a:schemeClr val="tx1"/>
                </a:solidFill>
                <a:latin typeface="+mn-lt"/>
                <a:ea typeface="+mn-ea"/>
                <a:cs typeface="+mn-cs"/>
              </a:rPr>
              <a:t> Slide</a:t>
            </a:r>
            <a:r>
              <a:rPr lang="en-US" sz="1200" i="0" kern="1200" baseline="0" dirty="0">
                <a:solidFill>
                  <a:schemeClr val="tx1"/>
                </a:solidFill>
                <a:latin typeface="+mn-lt"/>
                <a:ea typeface="+mn-ea"/>
                <a:cs typeface="+mn-cs"/>
              </a:rPr>
              <a:t>.</a:t>
            </a:r>
            <a:endParaRPr lang="en-US" sz="1200" i="0" kern="1200" dirty="0">
              <a:solidFill>
                <a:schemeClr val="tx1"/>
              </a:solidFill>
              <a:latin typeface="+mn-lt"/>
              <a:ea typeface="+mn-ea"/>
              <a:cs typeface="+mn-cs"/>
            </a:endParaRPr>
          </a:p>
          <a:p>
            <a:pPr marL="685800" lvl="1" indent="-228600">
              <a:buFont typeface="+mj-lt"/>
              <a:buAutoNum type="arabicPeriod"/>
            </a:pPr>
            <a:r>
              <a:rPr lang="en-US" sz="1200" b="0" kern="1200" dirty="0">
                <a:solidFill>
                  <a:schemeClr val="tx1"/>
                </a:solidFill>
                <a:latin typeface="+mn-lt"/>
                <a:ea typeface="+mn-ea"/>
                <a:cs typeface="+mn-cs"/>
              </a:rPr>
              <a:t>Click </a:t>
            </a:r>
            <a:r>
              <a:rPr lang="en-US" sz="1200" b="1" kern="1200" dirty="0">
                <a:solidFill>
                  <a:schemeClr val="tx1"/>
                </a:solidFill>
                <a:latin typeface="+mn-lt"/>
                <a:ea typeface="+mn-ea"/>
                <a:cs typeface="+mn-cs"/>
              </a:rPr>
              <a:t>Align Middle</a:t>
            </a:r>
            <a:r>
              <a:rPr lang="en-US" sz="1200" kern="1200" dirty="0">
                <a:solidFill>
                  <a:schemeClr val="tx1"/>
                </a:solidFill>
                <a:latin typeface="+mn-lt"/>
                <a:ea typeface="+mn-ea"/>
                <a:cs typeface="+mn-cs"/>
              </a:rPr>
              <a:t>.</a:t>
            </a:r>
          </a:p>
          <a:p>
            <a:pPr marL="228600" indent="-228600">
              <a:buFont typeface="+mj-lt"/>
              <a:buAutoNum type="arabicPeriod"/>
            </a:pPr>
            <a:endParaRPr lang="en-US" sz="1200" kern="1200" dirty="0">
              <a:solidFill>
                <a:schemeClr val="tx1"/>
              </a:solidFill>
              <a:latin typeface="+mn-lt"/>
              <a:ea typeface="+mn-ea"/>
              <a:cs typeface="+mn-cs"/>
            </a:endParaRPr>
          </a:p>
          <a:p>
            <a:pPr marL="228600" indent="-228600">
              <a:buFont typeface="+mj-lt"/>
              <a:buAutoNum type="arabicPeriod"/>
            </a:pPr>
            <a:endParaRPr lang="en-US" sz="1200" kern="120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latin typeface="+mn-lt"/>
                <a:ea typeface="+mn-ea"/>
                <a:cs typeface="+mn-cs"/>
              </a:rPr>
              <a:t>To reproduce the text box in the </a:t>
            </a:r>
            <a:r>
              <a:rPr lang="en-US" sz="1200" b="1" kern="1200" dirty="0">
                <a:solidFill>
                  <a:schemeClr val="tx1"/>
                </a:solidFill>
                <a:latin typeface="+mn-lt"/>
                <a:ea typeface="+mn-ea"/>
                <a:cs typeface="+mn-cs"/>
              </a:rPr>
              <a:t>Inside-right page 3</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group on this slide</a:t>
            </a:r>
            <a:r>
              <a:rPr lang="en-US" sz="1200" kern="1200" dirty="0">
                <a:solidFill>
                  <a:schemeClr val="tx1"/>
                </a:solidFill>
                <a:latin typeface="+mn-lt"/>
                <a:ea typeface="+mn-ea"/>
                <a:cs typeface="+mn-cs"/>
              </a:rPr>
              <a:t>, do the following:</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Insert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Text</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Text Box</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a:solidFill>
                  <a:schemeClr val="tx1"/>
                </a:solidFill>
                <a:latin typeface="+mn-lt"/>
                <a:ea typeface="+mn-ea"/>
                <a:cs typeface="+mn-cs"/>
              </a:rPr>
              <a:t>Enter text </a:t>
            </a:r>
            <a:r>
              <a:rPr lang="en-US" sz="1200" i="1" kern="1200" dirty="0">
                <a:solidFill>
                  <a:schemeClr val="tx1"/>
                </a:solidFill>
                <a:latin typeface="+mn-lt"/>
                <a:ea typeface="+mn-ea"/>
                <a:cs typeface="+mn-cs"/>
              </a:rPr>
              <a:t> </a:t>
            </a:r>
            <a:r>
              <a:rPr lang="en-US" sz="1200" kern="1200" dirty="0">
                <a:solidFill>
                  <a:schemeClr val="tx1"/>
                </a:solidFill>
                <a:latin typeface="+mn-lt"/>
                <a:ea typeface="+mn-ea"/>
                <a:cs typeface="+mn-cs"/>
              </a:rPr>
              <a:t>in the text box, and then select the text. 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Font</a:t>
            </a:r>
            <a:r>
              <a:rPr lang="en-US" sz="1200" kern="1200" dirty="0">
                <a:solidFill>
                  <a:schemeClr val="tx1"/>
                </a:solidFill>
                <a:latin typeface="+mn-lt"/>
                <a:ea typeface="+mn-ea"/>
                <a:cs typeface="+mn-cs"/>
              </a:rPr>
              <a:t> group,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Font</a:t>
            </a:r>
            <a:r>
              <a:rPr lang="en-US" sz="1200" kern="1200" dirty="0">
                <a:solidFill>
                  <a:schemeClr val="tx1"/>
                </a:solidFill>
                <a:latin typeface="+mn-lt"/>
                <a:ea typeface="+mn-ea"/>
                <a:cs typeface="+mn-cs"/>
              </a:rPr>
              <a:t> list, select </a:t>
            </a:r>
            <a:r>
              <a:rPr lang="en-US" sz="1200" b="1" kern="1200" dirty="0" err="1">
                <a:solidFill>
                  <a:schemeClr val="tx1"/>
                </a:solidFill>
                <a:latin typeface="+mn-lt"/>
                <a:ea typeface="+mn-ea"/>
                <a:cs typeface="+mn-cs"/>
              </a:rPr>
              <a:t>Bodoni</a:t>
            </a:r>
            <a:r>
              <a:rPr lang="en-US" sz="1200" b="1" kern="1200" dirty="0">
                <a:solidFill>
                  <a:schemeClr val="tx1"/>
                </a:solidFill>
                <a:latin typeface="+mn-lt"/>
                <a:ea typeface="+mn-ea"/>
                <a:cs typeface="+mn-cs"/>
              </a:rPr>
              <a:t> MT Condensed</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Font Size </a:t>
            </a:r>
            <a:r>
              <a:rPr lang="en-US" sz="1200" kern="1200" dirty="0">
                <a:solidFill>
                  <a:schemeClr val="tx1"/>
                </a:solidFill>
                <a:latin typeface="+mn-lt"/>
                <a:ea typeface="+mn-ea"/>
                <a:cs typeface="+mn-cs"/>
              </a:rPr>
              <a:t>list, select </a:t>
            </a:r>
            <a:r>
              <a:rPr lang="en-US" sz="1200" b="1" kern="1200" dirty="0">
                <a:solidFill>
                  <a:schemeClr val="tx1"/>
                </a:solidFill>
                <a:latin typeface="+mn-lt"/>
                <a:ea typeface="+mn-ea"/>
                <a:cs typeface="+mn-cs"/>
              </a:rPr>
              <a:t>16</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Drag</a:t>
            </a:r>
            <a:r>
              <a:rPr lang="en-US" sz="1200" kern="1200" baseline="0" dirty="0">
                <a:solidFill>
                  <a:schemeClr val="tx1"/>
                </a:solidFill>
                <a:latin typeface="+mn-lt"/>
                <a:ea typeface="+mn-ea"/>
                <a:cs typeface="+mn-cs"/>
              </a:rPr>
              <a:t> the text box onto the right-side page to the right of the </a:t>
            </a:r>
            <a:r>
              <a:rPr lang="en-US" sz="1200" kern="1200" dirty="0">
                <a:solidFill>
                  <a:schemeClr val="tx1"/>
                </a:solidFill>
                <a:latin typeface="+mn-lt"/>
                <a:ea typeface="+mn-ea"/>
                <a:cs typeface="+mn-cs"/>
              </a:rPr>
              <a:t>vertical drawing guide. </a:t>
            </a:r>
          </a:p>
          <a:p>
            <a:pPr marL="228600" lvl="0" indent="-228600">
              <a:buFont typeface="+mj-lt"/>
              <a:buAutoNum type="arabicPeriod"/>
            </a:pPr>
            <a:r>
              <a:rPr lang="en-US" sz="1200" i="0" kern="1200" dirty="0">
                <a:solidFill>
                  <a:schemeClr val="tx1"/>
                </a:solidFill>
                <a:latin typeface="+mn-lt"/>
                <a:ea typeface="+mn-ea"/>
                <a:cs typeface="+mn-cs"/>
              </a:rPr>
              <a:t>If the text is wider than</a:t>
            </a:r>
            <a:r>
              <a:rPr lang="en-US" sz="1200" i="0" kern="1200" baseline="0" dirty="0">
                <a:solidFill>
                  <a:schemeClr val="tx1"/>
                </a:solidFill>
                <a:latin typeface="+mn-lt"/>
                <a:ea typeface="+mn-ea"/>
                <a:cs typeface="+mn-cs"/>
              </a:rPr>
              <a:t> the page, drag the adjustment handles on the text box to decrease the width</a:t>
            </a:r>
            <a:r>
              <a:rPr lang="en-US" sz="1200" i="0" kern="1200" dirty="0">
                <a:solidFill>
                  <a:schemeClr val="tx1"/>
                </a:solidFill>
                <a:latin typeface="+mn-lt"/>
                <a:ea typeface="+mn-ea"/>
                <a:cs typeface="+mn-cs"/>
              </a:rPr>
              <a:t>,</a:t>
            </a:r>
            <a:r>
              <a:rPr lang="en-US" sz="1200" i="0" kern="1200" baseline="0" dirty="0">
                <a:solidFill>
                  <a:schemeClr val="tx1"/>
                </a:solidFill>
                <a:latin typeface="+mn-lt"/>
                <a:ea typeface="+mn-ea"/>
                <a:cs typeface="+mn-cs"/>
              </a:rPr>
              <a:t> and then repeat the previous step to reposition. </a:t>
            </a:r>
            <a:endParaRPr lang="en-US" sz="1200" i="0" kern="1200" dirty="0">
              <a:solidFill>
                <a:schemeClr val="tx1"/>
              </a:solidFill>
              <a:latin typeface="+mn-lt"/>
              <a:ea typeface="+mn-ea"/>
              <a:cs typeface="+mn-cs"/>
            </a:endParaRPr>
          </a:p>
          <a:p>
            <a:pPr marL="228600" indent="-228600">
              <a:buFont typeface="+mj-lt"/>
              <a:buAutoNum type="arabicPeriod"/>
            </a:pPr>
            <a:endParaRPr lang="en-US" sz="1200" kern="1200" dirty="0">
              <a:solidFill>
                <a:schemeClr val="tx1"/>
              </a:solidFill>
              <a:latin typeface="+mn-lt"/>
              <a:ea typeface="+mn-ea"/>
              <a:cs typeface="+mn-cs"/>
            </a:endParaRPr>
          </a:p>
          <a:p>
            <a:pPr marL="228600" indent="-228600">
              <a:buFont typeface="+mj-lt"/>
              <a:buAutoNum type="arabicPeriod"/>
            </a:pPr>
            <a:endParaRPr lang="en-US" sz="1200" kern="120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latin typeface="+mn-lt"/>
                <a:ea typeface="+mn-ea"/>
                <a:cs typeface="+mn-cs"/>
              </a:rPr>
              <a:t>To reproduce the page edges in the </a:t>
            </a:r>
            <a:r>
              <a:rPr lang="en-US" sz="1200" b="1" kern="1200" dirty="0">
                <a:solidFill>
                  <a:schemeClr val="tx1"/>
                </a:solidFill>
                <a:latin typeface="+mn-lt"/>
                <a:ea typeface="+mn-ea"/>
                <a:cs typeface="+mn-cs"/>
              </a:rPr>
              <a:t>Inside-right page 3</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group on this slide</a:t>
            </a:r>
            <a:r>
              <a:rPr lang="en-US" sz="1200" kern="1200" dirty="0">
                <a:solidFill>
                  <a:schemeClr val="tx1"/>
                </a:solidFill>
                <a:latin typeface="+mn-lt"/>
                <a:ea typeface="+mn-ea"/>
                <a:cs typeface="+mn-cs"/>
              </a:rPr>
              <a:t>, do the following:</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Shapes</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Lines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Line </a:t>
            </a:r>
            <a:r>
              <a:rPr lang="en-US" sz="1200" b="0" kern="1200" dirty="0">
                <a:solidFill>
                  <a:schemeClr val="tx1"/>
                </a:solidFill>
                <a:latin typeface="+mn-lt"/>
                <a:ea typeface="+mn-ea"/>
                <a:cs typeface="+mn-cs"/>
              </a:rPr>
              <a:t>(first option from the left)</a:t>
            </a:r>
            <a:r>
              <a:rPr lang="en-US" sz="1200" kern="1200" dirty="0">
                <a:solidFill>
                  <a:schemeClr val="tx1"/>
                </a:solidFill>
                <a:latin typeface="+mn-lt"/>
                <a:ea typeface="+mn-ea"/>
                <a:cs typeface="+mn-cs"/>
              </a:rPr>
              <a:t>. </a:t>
            </a:r>
          </a:p>
          <a:p>
            <a:pPr marL="228600" lvl="0" indent="-228600">
              <a:buFont typeface="+mj-lt"/>
              <a:buAutoNum type="arabicPeriod"/>
            </a:pPr>
            <a:r>
              <a:rPr lang="en-US" sz="1200" kern="1200" dirty="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a:solidFill>
                  <a:schemeClr val="tx1"/>
                </a:solidFill>
                <a:latin typeface="+mn-lt"/>
                <a:ea typeface="+mn-ea"/>
                <a:cs typeface="+mn-cs"/>
              </a:rPr>
              <a:t>Select the vertical line.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Drawing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group, in the </a:t>
            </a:r>
            <a:r>
              <a:rPr lang="en-US" sz="1200" b="1" kern="1200" dirty="0">
                <a:solidFill>
                  <a:schemeClr val="tx1"/>
                </a:solidFill>
                <a:latin typeface="+mn-lt"/>
                <a:ea typeface="+mn-ea"/>
                <a:cs typeface="+mn-cs"/>
              </a:rPr>
              <a:t>Shape Width</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4.32”</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Drawing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Shape Styles</a:t>
            </a:r>
            <a:r>
              <a:rPr lang="en-US" sz="1200" kern="1200" dirty="0">
                <a:solidFill>
                  <a:schemeClr val="tx1"/>
                </a:solidFill>
                <a:latin typeface="+mn-lt"/>
                <a:ea typeface="+mn-ea"/>
                <a:cs typeface="+mn-cs"/>
              </a:rPr>
              <a:t> group, click the arrow to the right of </a:t>
            </a:r>
            <a:r>
              <a:rPr lang="en-US" sz="1200" b="1" kern="1200" dirty="0">
                <a:solidFill>
                  <a:schemeClr val="tx1"/>
                </a:solidFill>
                <a:latin typeface="+mn-lt"/>
                <a:ea typeface="+mn-ea"/>
                <a:cs typeface="+mn-cs"/>
              </a:rPr>
              <a:t>Shape Outline</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 Colors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 1, Darker 15%</a:t>
            </a:r>
            <a:r>
              <a:rPr lang="en-US" sz="1200" kern="1200" dirty="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Clipboard</a:t>
            </a:r>
            <a:r>
              <a:rPr lang="en-US" sz="1200" kern="1200" dirty="0">
                <a:solidFill>
                  <a:schemeClr val="tx1"/>
                </a:solidFill>
                <a:latin typeface="+mn-lt"/>
                <a:ea typeface="+mn-ea"/>
                <a:cs typeface="+mn-cs"/>
              </a:rPr>
              <a:t> group, click the arrow under </a:t>
            </a:r>
            <a:r>
              <a:rPr lang="en-US" sz="1200" b="1" kern="1200" dirty="0">
                <a:solidFill>
                  <a:schemeClr val="tx1"/>
                </a:solidFill>
                <a:latin typeface="+mn-lt"/>
                <a:ea typeface="+mn-ea"/>
                <a:cs typeface="+mn-cs"/>
              </a:rPr>
              <a:t>Paste</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Duplicate</a:t>
            </a:r>
            <a:r>
              <a:rPr lang="en-US" sz="1200" kern="1200" dirty="0">
                <a:solidFill>
                  <a:schemeClr val="tx1"/>
                </a:solidFill>
                <a:latin typeface="+mn-lt"/>
                <a:ea typeface="+mn-ea"/>
                <a:cs typeface="+mn-cs"/>
              </a:rPr>
              <a:t>. Repeat this process until there is a total of six lines.</a:t>
            </a:r>
          </a:p>
          <a:p>
            <a:pPr marL="228600" lvl="0" indent="-228600">
              <a:buFont typeface="+mj-lt"/>
              <a:buAutoNum type="arabicPeriod"/>
            </a:pPr>
            <a:r>
              <a:rPr lang="en-US" sz="1200" kern="1200" dirty="0">
                <a:solidFill>
                  <a:schemeClr val="tx1"/>
                </a:solidFill>
                <a:latin typeface="+mn-lt"/>
                <a:ea typeface="+mn-ea"/>
                <a:cs typeface="+mn-cs"/>
              </a:rPr>
              <a:t>On the slide, drag the lines until they are bunched</a:t>
            </a:r>
            <a:r>
              <a:rPr lang="en-US" sz="1200" kern="1200" baseline="0" dirty="0">
                <a:solidFill>
                  <a:schemeClr val="tx1"/>
                </a:solidFill>
                <a:latin typeface="+mn-lt"/>
                <a:ea typeface="+mn-ea"/>
                <a:cs typeface="+mn-cs"/>
              </a:rPr>
              <a:t> together in </a:t>
            </a:r>
            <a:r>
              <a:rPr lang="en-US" sz="1200" kern="1200" dirty="0">
                <a:solidFill>
                  <a:schemeClr val="tx1"/>
                </a:solidFill>
                <a:latin typeface="+mn-lt"/>
                <a:ea typeface="+mn-ea"/>
                <a:cs typeface="+mn-cs"/>
              </a:rPr>
              <a:t>a dense group, no wider than 0.5”. </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press and hold CTRL, and</a:t>
            </a:r>
            <a:r>
              <a:rPr lang="en-US" sz="1200" kern="1200" baseline="0" dirty="0">
                <a:solidFill>
                  <a:schemeClr val="tx1"/>
                </a:solidFill>
                <a:latin typeface="+mn-lt"/>
                <a:ea typeface="+mn-ea"/>
                <a:cs typeface="+mn-cs"/>
              </a:rPr>
              <a:t> then</a:t>
            </a:r>
            <a:r>
              <a:rPr lang="en-US" sz="1200" kern="1200" dirty="0">
                <a:solidFill>
                  <a:schemeClr val="tx1"/>
                </a:solidFill>
                <a:latin typeface="+mn-lt"/>
                <a:ea typeface="+mn-ea"/>
                <a:cs typeface="+mn-cs"/>
              </a:rPr>
              <a:t> select the six straight connectors (lines).</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and</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then do the following:</a:t>
            </a:r>
          </a:p>
          <a:p>
            <a:pPr marL="685800" lvl="1" indent="-228600">
              <a:buFont typeface="+mj-lt"/>
              <a:buAutoNum type="arabicPeriod"/>
            </a:pPr>
            <a:r>
              <a:rPr lang="en-US" sz="1200" kern="1200" dirty="0">
                <a:solidFill>
                  <a:schemeClr val="tx1"/>
                </a:solidFill>
                <a:latin typeface="+mn-lt"/>
                <a:ea typeface="+mn-ea"/>
                <a:cs typeface="+mn-cs"/>
              </a:rPr>
              <a:t>Point to </a:t>
            </a:r>
            <a:r>
              <a:rPr lang="en-US" sz="1200" b="1" kern="1200" dirty="0">
                <a:solidFill>
                  <a:schemeClr val="tx1"/>
                </a:solidFill>
                <a:latin typeface="+mn-lt"/>
                <a:ea typeface="+mn-ea"/>
                <a:cs typeface="+mn-cs"/>
              </a:rPr>
              <a:t>Align</a:t>
            </a:r>
            <a:r>
              <a:rPr lang="en-US" sz="1200" kern="1200" dirty="0">
                <a:solidFill>
                  <a:schemeClr val="tx1"/>
                </a:solidFill>
                <a:latin typeface="+mn-lt"/>
                <a:ea typeface="+mn-ea"/>
                <a:cs typeface="+mn-cs"/>
              </a:rPr>
              <a:t>, and</a:t>
            </a:r>
            <a:r>
              <a:rPr lang="en-US" sz="1200" kern="1200" baseline="0" dirty="0">
                <a:solidFill>
                  <a:schemeClr val="tx1"/>
                </a:solidFill>
                <a:latin typeface="+mn-lt"/>
                <a:ea typeface="+mn-ea"/>
                <a:cs typeface="+mn-cs"/>
              </a:rPr>
              <a:t> then c</a:t>
            </a:r>
            <a:r>
              <a:rPr lang="en-US" sz="1200" kern="1200" dirty="0">
                <a:solidFill>
                  <a:schemeClr val="tx1"/>
                </a:solidFill>
                <a:latin typeface="+mn-lt"/>
                <a:ea typeface="+mn-ea"/>
                <a:cs typeface="+mn-cs"/>
              </a:rPr>
              <a:t>lick </a:t>
            </a:r>
            <a:r>
              <a:rPr lang="en-US" sz="1200" b="1" i="0" kern="1200" dirty="0">
                <a:solidFill>
                  <a:schemeClr val="tx1"/>
                </a:solidFill>
                <a:latin typeface="+mn-lt"/>
                <a:ea typeface="+mn-ea"/>
                <a:cs typeface="+mn-cs"/>
              </a:rPr>
              <a:t>Align Selected</a:t>
            </a:r>
            <a:r>
              <a:rPr lang="en-US" sz="1200" b="1" i="0" kern="1200" baseline="0" dirty="0">
                <a:solidFill>
                  <a:schemeClr val="tx1"/>
                </a:solidFill>
                <a:latin typeface="+mn-lt"/>
                <a:ea typeface="+mn-ea"/>
                <a:cs typeface="+mn-cs"/>
              </a:rPr>
              <a:t> Objects</a:t>
            </a:r>
            <a:r>
              <a:rPr lang="en-US" sz="1200" i="0" kern="1200" baseline="0" dirty="0">
                <a:solidFill>
                  <a:schemeClr val="tx1"/>
                </a:solidFill>
                <a:latin typeface="+mn-lt"/>
                <a:ea typeface="+mn-ea"/>
                <a:cs typeface="+mn-cs"/>
              </a:rPr>
              <a:t>. </a:t>
            </a:r>
          </a:p>
          <a:p>
            <a:pPr marL="685800" lvl="1" indent="-228600">
              <a:buFont typeface="+mj-lt"/>
              <a:buAutoNum type="arabicPeriod"/>
            </a:pPr>
            <a:r>
              <a:rPr lang="en-US" sz="1200" kern="1200" dirty="0">
                <a:solidFill>
                  <a:schemeClr val="tx1"/>
                </a:solidFill>
                <a:latin typeface="+mn-lt"/>
                <a:ea typeface="+mn-ea"/>
                <a:cs typeface="+mn-cs"/>
              </a:rPr>
              <a:t>Point to </a:t>
            </a:r>
            <a:r>
              <a:rPr lang="en-US" sz="1200" b="1" kern="1200" dirty="0">
                <a:solidFill>
                  <a:schemeClr val="tx1"/>
                </a:solidFill>
                <a:latin typeface="+mn-lt"/>
                <a:ea typeface="+mn-ea"/>
                <a:cs typeface="+mn-cs"/>
              </a:rPr>
              <a:t>Align</a:t>
            </a:r>
            <a:r>
              <a:rPr lang="en-US" sz="1200" kern="1200" dirty="0">
                <a:solidFill>
                  <a:schemeClr val="tx1"/>
                </a:solidFill>
                <a:latin typeface="+mn-lt"/>
                <a:ea typeface="+mn-ea"/>
                <a:cs typeface="+mn-cs"/>
              </a:rPr>
              <a:t>, and</a:t>
            </a:r>
            <a:r>
              <a:rPr lang="en-US" sz="1200" kern="1200" baseline="0" dirty="0">
                <a:solidFill>
                  <a:schemeClr val="tx1"/>
                </a:solidFill>
                <a:latin typeface="+mn-lt"/>
                <a:ea typeface="+mn-ea"/>
                <a:cs typeface="+mn-cs"/>
              </a:rPr>
              <a:t> then c</a:t>
            </a:r>
            <a:r>
              <a:rPr lang="en-US" sz="1200" kern="1200" dirty="0">
                <a:solidFill>
                  <a:schemeClr val="tx1"/>
                </a:solidFill>
                <a:latin typeface="+mn-lt"/>
                <a:ea typeface="+mn-ea"/>
                <a:cs typeface="+mn-cs"/>
              </a:rPr>
              <a:t>lick </a:t>
            </a:r>
            <a:r>
              <a:rPr lang="en-US" sz="1200" b="1" i="0" kern="1200" baseline="0" dirty="0">
                <a:solidFill>
                  <a:schemeClr val="tx1"/>
                </a:solidFill>
                <a:latin typeface="+mn-lt"/>
                <a:ea typeface="+mn-ea"/>
                <a:cs typeface="+mn-cs"/>
              </a:rPr>
              <a:t>Distribute Horizontally</a:t>
            </a:r>
            <a:r>
              <a:rPr lang="en-US" sz="1200" i="0" kern="1200" baseline="0" dirty="0">
                <a:solidFill>
                  <a:schemeClr val="tx1"/>
                </a:solidFill>
                <a:latin typeface="+mn-lt"/>
                <a:ea typeface="+mn-ea"/>
                <a:cs typeface="+mn-cs"/>
              </a:rPr>
              <a:t>.</a:t>
            </a:r>
            <a:endParaRPr lang="en-US" sz="1200" i="0" kern="1200" dirty="0">
              <a:solidFill>
                <a:schemeClr val="tx1"/>
              </a:solidFill>
              <a:latin typeface="+mn-lt"/>
              <a:ea typeface="+mn-ea"/>
              <a:cs typeface="+mn-cs"/>
            </a:endParaRPr>
          </a:p>
          <a:p>
            <a:pPr marL="685800" lvl="1" indent="-228600">
              <a:buFont typeface="+mj-lt"/>
              <a:buAutoNum type="arabicPeriod"/>
            </a:pPr>
            <a:r>
              <a:rPr lang="en-US" sz="1200" kern="1200" dirty="0">
                <a:solidFill>
                  <a:schemeClr val="tx1"/>
                </a:solidFill>
                <a:latin typeface="+mn-lt"/>
                <a:ea typeface="+mn-ea"/>
                <a:cs typeface="+mn-cs"/>
              </a:rPr>
              <a:t>Point to </a:t>
            </a:r>
            <a:r>
              <a:rPr lang="en-US" sz="1200" b="1" kern="1200" dirty="0">
                <a:solidFill>
                  <a:schemeClr val="tx1"/>
                </a:solidFill>
                <a:latin typeface="+mn-lt"/>
                <a:ea typeface="+mn-ea"/>
                <a:cs typeface="+mn-cs"/>
              </a:rPr>
              <a:t>Align</a:t>
            </a:r>
            <a:r>
              <a:rPr lang="en-US" sz="1200" kern="1200" dirty="0">
                <a:solidFill>
                  <a:schemeClr val="tx1"/>
                </a:solidFill>
                <a:latin typeface="+mn-lt"/>
                <a:ea typeface="+mn-ea"/>
                <a:cs typeface="+mn-cs"/>
              </a:rPr>
              <a:t>, and</a:t>
            </a:r>
            <a:r>
              <a:rPr lang="en-US" sz="1200" kern="1200" baseline="0" dirty="0">
                <a:solidFill>
                  <a:schemeClr val="tx1"/>
                </a:solidFill>
                <a:latin typeface="+mn-lt"/>
                <a:ea typeface="+mn-ea"/>
                <a:cs typeface="+mn-cs"/>
              </a:rPr>
              <a:t> then c</a:t>
            </a:r>
            <a:r>
              <a:rPr lang="en-US" sz="1200" kern="1200" dirty="0">
                <a:solidFill>
                  <a:schemeClr val="tx1"/>
                </a:solidFill>
                <a:latin typeface="+mn-lt"/>
                <a:ea typeface="+mn-ea"/>
                <a:cs typeface="+mn-cs"/>
              </a:rPr>
              <a:t>lick </a:t>
            </a:r>
            <a:r>
              <a:rPr lang="en-US" sz="1200" b="1" kern="1200" dirty="0">
                <a:solidFill>
                  <a:schemeClr val="tx1"/>
                </a:solidFill>
                <a:latin typeface="+mn-lt"/>
                <a:ea typeface="+mn-ea"/>
                <a:cs typeface="+mn-cs"/>
              </a:rPr>
              <a:t>Align Middle</a:t>
            </a:r>
            <a:r>
              <a:rPr lang="en-US" sz="1200" b="0" kern="1200" dirty="0">
                <a:solidFill>
                  <a:schemeClr val="tx1"/>
                </a:solidFill>
                <a:latin typeface="+mn-lt"/>
                <a:ea typeface="+mn-ea"/>
                <a:cs typeface="+mn-cs"/>
              </a:rPr>
              <a:t>.</a:t>
            </a:r>
          </a:p>
          <a:p>
            <a:pPr marL="685800" lvl="1" indent="-228600">
              <a:buFont typeface="+mj-lt"/>
              <a:buAutoNum type="arabicPeriod"/>
            </a:pPr>
            <a:r>
              <a:rPr lang="en-US" sz="1200" b="0" kern="1200" dirty="0">
                <a:solidFill>
                  <a:schemeClr val="tx1"/>
                </a:solidFill>
                <a:latin typeface="+mn-lt"/>
                <a:ea typeface="+mn-ea"/>
                <a:cs typeface="+mn-cs"/>
              </a:rPr>
              <a:t>Click </a:t>
            </a:r>
            <a:r>
              <a:rPr lang="en-US" sz="1200" b="1" kern="1200" dirty="0">
                <a:solidFill>
                  <a:schemeClr val="tx1"/>
                </a:solidFill>
                <a:latin typeface="+mn-lt"/>
                <a:ea typeface="+mn-ea"/>
                <a:cs typeface="+mn-cs"/>
              </a:rPr>
              <a:t>Group</a:t>
            </a:r>
            <a:r>
              <a:rPr lang="en-US" sz="1200" b="0" kern="1200" dirty="0">
                <a:solidFill>
                  <a:schemeClr val="tx1"/>
                </a:solidFill>
                <a:latin typeface="+mn-lt"/>
                <a:ea typeface="+mn-ea"/>
                <a:cs typeface="+mn-cs"/>
              </a:rPr>
              <a:t>.  </a:t>
            </a:r>
          </a:p>
          <a:p>
            <a:pPr marL="228600" lvl="0" indent="-228600">
              <a:buFont typeface="+mj-lt"/>
              <a:buAutoNum type="arabicPeriod"/>
            </a:pPr>
            <a:r>
              <a:rPr lang="en-US" sz="1200" kern="1200" dirty="0">
                <a:solidFill>
                  <a:schemeClr val="tx1"/>
                </a:solidFill>
                <a:latin typeface="+mn-lt"/>
                <a:ea typeface="+mn-ea"/>
                <a:cs typeface="+mn-cs"/>
              </a:rPr>
              <a:t>On</a:t>
            </a:r>
            <a:r>
              <a:rPr lang="en-US" sz="1200" kern="1200" baseline="0" dirty="0">
                <a:solidFill>
                  <a:schemeClr val="tx1"/>
                </a:solidFill>
                <a:latin typeface="+mn-lt"/>
                <a:ea typeface="+mn-ea"/>
                <a:cs typeface="+mn-cs"/>
              </a:rPr>
              <a:t> the slide, drag the group of lines until the </a:t>
            </a:r>
            <a:r>
              <a:rPr lang="en-US" sz="1200" kern="1200" dirty="0">
                <a:solidFill>
                  <a:schemeClr val="tx1"/>
                </a:solidFill>
                <a:latin typeface="+mn-lt"/>
                <a:ea typeface="+mn-ea"/>
                <a:cs typeface="+mn-cs"/>
              </a:rPr>
              <a:t>right edge is touching the right edge of the white rectangle </a:t>
            </a:r>
            <a:r>
              <a:rPr lang="en-US" sz="1200" i="0" kern="1200" dirty="0">
                <a:solidFill>
                  <a:schemeClr val="tx1"/>
                </a:solidFill>
                <a:latin typeface="+mn-lt"/>
                <a:ea typeface="+mn-ea"/>
                <a:cs typeface="+mn-cs"/>
              </a:rPr>
              <a:t>to the right of the vertical drawing guide.</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to </a:t>
            </a:r>
            <a:r>
              <a:rPr lang="en-US" sz="1200" b="1" kern="1200" dirty="0">
                <a:solidFill>
                  <a:schemeClr val="tx1"/>
                </a:solidFill>
                <a:latin typeface="+mn-lt"/>
                <a:ea typeface="+mn-ea"/>
                <a:cs typeface="+mn-cs"/>
              </a:rPr>
              <a:t>Align</a:t>
            </a:r>
            <a:r>
              <a:rPr lang="en-US" sz="1200" kern="1200" dirty="0">
                <a:solidFill>
                  <a:schemeClr val="tx1"/>
                </a:solidFill>
                <a:latin typeface="+mn-lt"/>
                <a:ea typeface="+mn-ea"/>
                <a:cs typeface="+mn-cs"/>
              </a:rPr>
              <a:t>, and then do the following:</a:t>
            </a:r>
          </a:p>
          <a:p>
            <a:pPr marL="685800" lvl="1" indent="-228600">
              <a:buFont typeface="+mj-lt"/>
              <a:buAutoNum type="arabicPeriod"/>
            </a:pPr>
            <a:r>
              <a:rPr lang="en-US" sz="120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to Slide</a:t>
            </a:r>
            <a:r>
              <a:rPr lang="en-US" sz="1200" i="0" kern="1200" dirty="0">
                <a:solidFill>
                  <a:schemeClr val="tx1"/>
                </a:solidFill>
                <a:latin typeface="+mn-lt"/>
                <a:ea typeface="+mn-ea"/>
                <a:cs typeface="+mn-cs"/>
              </a:rPr>
              <a:t>.</a:t>
            </a:r>
          </a:p>
          <a:p>
            <a:pPr marL="685800" lvl="1" indent="-228600">
              <a:buFont typeface="+mj-lt"/>
              <a:buAutoNum type="arabicPeriod"/>
            </a:pPr>
            <a:r>
              <a:rPr lang="en-US" sz="1200" b="0" kern="1200" dirty="0">
                <a:solidFill>
                  <a:schemeClr val="tx1"/>
                </a:solidFill>
                <a:latin typeface="+mn-lt"/>
                <a:ea typeface="+mn-ea"/>
                <a:cs typeface="+mn-cs"/>
              </a:rPr>
              <a:t>Click</a:t>
            </a:r>
            <a:r>
              <a:rPr lang="en-US" sz="1200" b="1" kern="1200" dirty="0">
                <a:solidFill>
                  <a:schemeClr val="tx1"/>
                </a:solidFill>
                <a:latin typeface="+mn-lt"/>
                <a:ea typeface="+mn-ea"/>
                <a:cs typeface="+mn-cs"/>
              </a:rPr>
              <a:t> Align Middle</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press and hold CTRL, and then select the group of lines, the text box, and the </a:t>
            </a:r>
            <a:r>
              <a:rPr lang="en-US" sz="1200" b="1" kern="1200" dirty="0">
                <a:solidFill>
                  <a:schemeClr val="tx1"/>
                </a:solidFill>
                <a:latin typeface="+mn-lt"/>
                <a:ea typeface="+mn-ea"/>
                <a:cs typeface="+mn-cs"/>
              </a:rPr>
              <a:t>Inside-right</a:t>
            </a:r>
            <a:r>
              <a:rPr lang="en-US" sz="1200" kern="1200" dirty="0">
                <a:solidFill>
                  <a:schemeClr val="tx1"/>
                </a:solidFill>
                <a:latin typeface="+mn-lt"/>
                <a:ea typeface="+mn-ea"/>
                <a:cs typeface="+mn-cs"/>
              </a:rPr>
              <a:t> group.</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 </a:t>
            </a:r>
            <a:r>
              <a:rPr lang="en-US" sz="1200" kern="1200" dirty="0">
                <a:solidFill>
                  <a:schemeClr val="tx1"/>
                </a:solidFill>
                <a:latin typeface="+mn-lt"/>
                <a:ea typeface="+mn-ea"/>
                <a:cs typeface="+mn-cs"/>
              </a:rPr>
              <a:t>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Group</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double-click the new group to edit the name, and then enter </a:t>
            </a:r>
            <a:r>
              <a:rPr lang="en-US" sz="1200" b="1" kern="1200" dirty="0">
                <a:solidFill>
                  <a:schemeClr val="tx1"/>
                </a:solidFill>
                <a:latin typeface="+mn-lt"/>
                <a:ea typeface="+mn-ea"/>
                <a:cs typeface="+mn-cs"/>
              </a:rPr>
              <a:t>Inside-right page 3</a:t>
            </a:r>
            <a:r>
              <a:rPr lang="en-US" sz="1200" kern="1200" dirty="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a:solidFill>
                <a:schemeClr val="accent6"/>
              </a:solidFill>
            </a:endParaRPr>
          </a:p>
          <a:p>
            <a:r>
              <a:rPr lang="en-US" sz="1200" kern="1200" dirty="0">
                <a:solidFill>
                  <a:schemeClr val="tx1"/>
                </a:solidFill>
                <a:latin typeface="+mn-lt"/>
                <a:ea typeface="+mn-ea"/>
                <a:cs typeface="+mn-cs"/>
              </a:rPr>
              <a:t>To reproduce the first shape in</a:t>
            </a:r>
            <a:r>
              <a:rPr lang="en-US" sz="1200" kern="1200" baseline="0" dirty="0">
                <a:solidFill>
                  <a:schemeClr val="tx1"/>
                </a:solidFill>
                <a:latin typeface="+mn-lt"/>
                <a:ea typeface="+mn-ea"/>
                <a:cs typeface="+mn-cs"/>
              </a:rPr>
              <a:t> the </a:t>
            </a:r>
            <a:r>
              <a:rPr lang="en-US" sz="1200" b="1" kern="1200" dirty="0">
                <a:solidFill>
                  <a:schemeClr val="tx1"/>
                </a:solidFill>
                <a:latin typeface="+mn-lt"/>
                <a:ea typeface="+mn-ea"/>
                <a:cs typeface="+mn-cs"/>
              </a:rPr>
              <a:t>Inside-left page 2</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group on this slide</a:t>
            </a:r>
            <a:r>
              <a:rPr lang="en-US" sz="1200" kern="1200" dirty="0">
                <a:solidFill>
                  <a:schemeClr val="tx1"/>
                </a:solidFill>
                <a:latin typeface="+mn-lt"/>
                <a:ea typeface="+mn-ea"/>
                <a:cs typeface="+mn-cs"/>
              </a:rPr>
              <a:t>, do the following: </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Shapes</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Rectangles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Rectangle</a:t>
            </a:r>
            <a:r>
              <a:rPr lang="en-US" sz="1200" kern="1200" dirty="0">
                <a:solidFill>
                  <a:schemeClr val="tx1"/>
                </a:solidFill>
                <a:latin typeface="+mn-lt"/>
                <a:ea typeface="+mn-ea"/>
                <a:cs typeface="+mn-cs"/>
              </a:rPr>
              <a:t> (first option from the left).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Drawing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group,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Shape Height</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4.33”</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 </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Shape Width</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3.15”</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bottom right</a:t>
            </a:r>
            <a:r>
              <a:rPr lang="en-US" sz="1200" kern="1200" baseline="0" dirty="0">
                <a:solidFill>
                  <a:schemeClr val="tx1"/>
                </a:solidFill>
                <a:latin typeface="+mn-lt"/>
                <a:ea typeface="+mn-ea"/>
                <a:cs typeface="+mn-cs"/>
              </a:rPr>
              <a:t> corner of the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the </a:t>
            </a:r>
            <a:r>
              <a:rPr lang="en-US" sz="1200" b="1" kern="1200" dirty="0">
                <a:solidFill>
                  <a:schemeClr val="tx1"/>
                </a:solidFill>
                <a:latin typeface="+mn-lt"/>
                <a:ea typeface="+mn-ea"/>
                <a:cs typeface="+mn-cs"/>
              </a:rPr>
              <a:t>Format Shape </a:t>
            </a:r>
            <a:r>
              <a:rPr lang="en-US" sz="1200" kern="1200" dirty="0">
                <a:solidFill>
                  <a:schemeClr val="tx1"/>
                </a:solidFill>
                <a:latin typeface="+mn-lt"/>
                <a:ea typeface="+mn-ea"/>
                <a:cs typeface="+mn-cs"/>
              </a:rPr>
              <a:t>dialog box launcher. In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Shape</a:t>
            </a:r>
            <a:r>
              <a:rPr lang="en-US" sz="1200" kern="1200" dirty="0">
                <a:solidFill>
                  <a:schemeClr val="tx1"/>
                </a:solidFill>
                <a:latin typeface="+mn-lt"/>
                <a:ea typeface="+mn-ea"/>
                <a:cs typeface="+mn-cs"/>
              </a:rPr>
              <a:t> dialog box, click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in the left pane, select </a:t>
            </a:r>
            <a:r>
              <a:rPr lang="en-US" sz="1200" b="1" kern="1200" dirty="0">
                <a:solidFill>
                  <a:schemeClr val="tx1"/>
                </a:solidFill>
                <a:latin typeface="+mn-lt"/>
                <a:ea typeface="+mn-ea"/>
                <a:cs typeface="+mn-cs"/>
              </a:rPr>
              <a:t>Gradient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Type</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Linear</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Direction</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Linear Left </a:t>
            </a:r>
            <a:r>
              <a:rPr lang="en-US" sz="1200" kern="1200" dirty="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180°</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Add</a:t>
            </a:r>
            <a:r>
              <a:rPr lang="en-US" sz="1200" kern="1200" dirty="0">
                <a:solidFill>
                  <a:schemeClr val="tx1"/>
                </a:solidFill>
                <a:latin typeface="+mn-lt"/>
                <a:ea typeface="+mn-ea"/>
                <a:cs typeface="+mn-cs"/>
              </a:rPr>
              <a:t> or </a:t>
            </a:r>
            <a:r>
              <a:rPr lang="en-US" sz="1200" b="1" kern="1200" dirty="0">
                <a:solidFill>
                  <a:schemeClr val="tx1"/>
                </a:solidFill>
                <a:latin typeface="+mn-lt"/>
                <a:ea typeface="+mn-ea"/>
                <a:cs typeface="+mn-cs"/>
              </a:rPr>
              <a:t>Remove</a:t>
            </a:r>
            <a:r>
              <a:rPr lang="en-US" sz="1200" kern="1200" dirty="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a:solidFill>
                  <a:schemeClr val="tx1"/>
                </a:solidFill>
                <a:latin typeface="+mn-lt"/>
                <a:ea typeface="+mn-ea"/>
                <a:cs typeface="+mn-cs"/>
              </a:rPr>
              <a:t>Also 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1 </a:t>
            </a:r>
            <a:r>
              <a:rPr lang="en-US" sz="1200" kern="1200" dirty="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a:t>
            </a:r>
            <a:r>
              <a:rPr lang="en-US" sz="1200" kern="1200" baseline="0" dirty="0">
                <a:solidFill>
                  <a:schemeClr val="tx1"/>
                </a:solidFill>
                <a:latin typeface="+mn-lt"/>
                <a:ea typeface="+mn-ea"/>
                <a:cs typeface="+mn-cs"/>
              </a:rPr>
              <a:t> under </a:t>
            </a:r>
            <a:r>
              <a:rPr lang="en-US" sz="1200" b="1" kern="1200" baseline="0" dirty="0">
                <a:solidFill>
                  <a:schemeClr val="tx1"/>
                </a:solidFill>
                <a:latin typeface="+mn-lt"/>
                <a:ea typeface="+mn-ea"/>
                <a:cs typeface="+mn-cs"/>
              </a:rPr>
              <a:t>Theme Colors </a:t>
            </a:r>
            <a:r>
              <a:rPr lang="en-US" sz="1200" kern="1200" baseline="0" dirty="0">
                <a:solidFill>
                  <a:schemeClr val="tx1"/>
                </a:solidFill>
                <a:latin typeface="+mn-lt"/>
                <a:ea typeface="+mn-ea"/>
                <a:cs typeface="+mn-cs"/>
              </a:rPr>
              <a:t>click</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White, Background 1, Darker 35%</a:t>
            </a:r>
            <a:r>
              <a:rPr lang="en-US" sz="1200" kern="1200" dirty="0">
                <a:solidFill>
                  <a:schemeClr val="tx1"/>
                </a:solidFill>
                <a:latin typeface="+mn-lt"/>
                <a:ea typeface="+mn-ea"/>
                <a:cs typeface="+mn-cs"/>
              </a:rPr>
              <a:t> (fifth row, first option from the left).</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2 </a:t>
            </a:r>
            <a:r>
              <a:rPr lang="en-US" sz="1200" kern="1200" dirty="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5%</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a:t>
            </a:r>
            <a:r>
              <a:rPr lang="en-US" sz="1200" kern="1200" baseline="0" dirty="0">
                <a:solidFill>
                  <a:schemeClr val="tx1"/>
                </a:solidFill>
                <a:latin typeface="+mn-lt"/>
                <a:ea typeface="+mn-ea"/>
                <a:cs typeface="+mn-cs"/>
              </a:rPr>
              <a:t> under </a:t>
            </a:r>
            <a:r>
              <a:rPr lang="en-US" sz="1200" b="1" kern="1200" baseline="0" dirty="0">
                <a:solidFill>
                  <a:schemeClr val="tx1"/>
                </a:solidFill>
                <a:latin typeface="+mn-lt"/>
                <a:ea typeface="+mn-ea"/>
                <a:cs typeface="+mn-cs"/>
              </a:rPr>
              <a:t>Theme Colors </a:t>
            </a:r>
            <a:r>
              <a:rPr lang="en-US" sz="1200" kern="1200" baseline="0" dirty="0">
                <a:solidFill>
                  <a:schemeClr val="tx1"/>
                </a:solidFill>
                <a:latin typeface="+mn-lt"/>
                <a:ea typeface="+mn-ea"/>
                <a:cs typeface="+mn-cs"/>
              </a:rPr>
              <a:t>click</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White, Background 1</a:t>
            </a:r>
            <a:r>
              <a:rPr lang="en-US" sz="1200" kern="1200" dirty="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3 </a:t>
            </a:r>
            <a:r>
              <a:rPr lang="en-US" sz="1200" kern="1200" dirty="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18%</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a:t>
            </a:r>
            <a:r>
              <a:rPr lang="en-US" sz="1200" kern="1200" baseline="0" dirty="0">
                <a:solidFill>
                  <a:schemeClr val="tx1"/>
                </a:solidFill>
                <a:latin typeface="+mn-lt"/>
                <a:ea typeface="+mn-ea"/>
                <a:cs typeface="+mn-cs"/>
              </a:rPr>
              <a:t> under </a:t>
            </a:r>
            <a:r>
              <a:rPr lang="en-US" sz="1200" b="1" kern="1200" baseline="0" dirty="0">
                <a:solidFill>
                  <a:schemeClr val="tx1"/>
                </a:solidFill>
                <a:latin typeface="+mn-lt"/>
                <a:ea typeface="+mn-ea"/>
                <a:cs typeface="+mn-cs"/>
              </a:rPr>
              <a:t>Theme Colors </a:t>
            </a:r>
            <a:r>
              <a:rPr lang="en-US" sz="1200" kern="1200" baseline="0" dirty="0">
                <a:solidFill>
                  <a:schemeClr val="tx1"/>
                </a:solidFill>
                <a:latin typeface="+mn-lt"/>
                <a:ea typeface="+mn-ea"/>
                <a:cs typeface="+mn-cs"/>
              </a:rPr>
              <a:t>click</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White, Background 1, Darker 5%</a:t>
            </a:r>
            <a:r>
              <a:rPr lang="en-US" sz="1200" kern="1200" dirty="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4 </a:t>
            </a:r>
            <a:r>
              <a:rPr lang="en-US" sz="1200" kern="1200" dirty="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38%</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a:t>
            </a:r>
            <a:r>
              <a:rPr lang="en-US" sz="1200" kern="1200" baseline="0" dirty="0">
                <a:solidFill>
                  <a:schemeClr val="tx1"/>
                </a:solidFill>
                <a:latin typeface="+mn-lt"/>
                <a:ea typeface="+mn-ea"/>
                <a:cs typeface="+mn-cs"/>
              </a:rPr>
              <a:t> under </a:t>
            </a:r>
            <a:r>
              <a:rPr lang="en-US" sz="1200" b="1" kern="1200" baseline="0" dirty="0">
                <a:solidFill>
                  <a:schemeClr val="tx1"/>
                </a:solidFill>
                <a:latin typeface="+mn-lt"/>
                <a:ea typeface="+mn-ea"/>
                <a:cs typeface="+mn-cs"/>
              </a:rPr>
              <a:t>Theme Colors </a:t>
            </a:r>
            <a:r>
              <a:rPr lang="en-US" sz="1200" kern="1200" baseline="0" dirty="0">
                <a:solidFill>
                  <a:schemeClr val="tx1"/>
                </a:solidFill>
                <a:latin typeface="+mn-lt"/>
                <a:ea typeface="+mn-ea"/>
                <a:cs typeface="+mn-cs"/>
              </a:rPr>
              <a:t>click</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White, Background 1</a:t>
            </a:r>
            <a:r>
              <a:rPr lang="en-US" sz="1200" kern="1200" dirty="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5 </a:t>
            </a:r>
            <a:r>
              <a:rPr lang="en-US" sz="1200" kern="1200" dirty="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93%</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a:t>
            </a:r>
            <a:r>
              <a:rPr lang="en-US" sz="1200" kern="1200" baseline="0" dirty="0">
                <a:solidFill>
                  <a:schemeClr val="tx1"/>
                </a:solidFill>
                <a:latin typeface="+mn-lt"/>
                <a:ea typeface="+mn-ea"/>
                <a:cs typeface="+mn-cs"/>
              </a:rPr>
              <a:t> under </a:t>
            </a:r>
            <a:r>
              <a:rPr lang="en-US" sz="1200" b="1" kern="1200" baseline="0" dirty="0">
                <a:solidFill>
                  <a:schemeClr val="tx1"/>
                </a:solidFill>
                <a:latin typeface="+mn-lt"/>
                <a:ea typeface="+mn-ea"/>
                <a:cs typeface="+mn-cs"/>
              </a:rPr>
              <a:t>Theme Colors </a:t>
            </a:r>
            <a:r>
              <a:rPr lang="en-US" sz="1200" kern="1200" baseline="0" dirty="0">
                <a:solidFill>
                  <a:schemeClr val="tx1"/>
                </a:solidFill>
                <a:latin typeface="+mn-lt"/>
                <a:ea typeface="+mn-ea"/>
                <a:cs typeface="+mn-cs"/>
              </a:rPr>
              <a:t>click</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White, Background 1</a:t>
            </a:r>
            <a:r>
              <a:rPr lang="en-US" sz="1200" kern="1200" dirty="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a:solidFill>
                  <a:schemeClr val="tx1"/>
                </a:solidFill>
                <a:latin typeface="+mn-lt"/>
                <a:ea typeface="+mn-ea"/>
                <a:cs typeface="+mn-cs"/>
              </a:rPr>
              <a:t>Also in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Shape</a:t>
            </a:r>
            <a:r>
              <a:rPr lang="en-US" sz="1200" kern="1200" dirty="0">
                <a:solidFill>
                  <a:schemeClr val="tx1"/>
                </a:solidFill>
                <a:latin typeface="+mn-lt"/>
                <a:ea typeface="+mn-ea"/>
                <a:cs typeface="+mn-cs"/>
              </a:rPr>
              <a:t> dialog box, click </a:t>
            </a:r>
            <a:r>
              <a:rPr lang="en-US" sz="1200" b="1" kern="1200" dirty="0">
                <a:solidFill>
                  <a:schemeClr val="tx1"/>
                </a:solidFill>
                <a:latin typeface="+mn-lt"/>
                <a:ea typeface="+mn-ea"/>
                <a:cs typeface="+mn-cs"/>
              </a:rPr>
              <a:t>Line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in the left pane. In the </a:t>
            </a:r>
            <a:r>
              <a:rPr lang="en-US" sz="1200" b="1" kern="1200" dirty="0">
                <a:solidFill>
                  <a:schemeClr val="tx1"/>
                </a:solidFill>
                <a:latin typeface="+mn-lt"/>
                <a:ea typeface="+mn-ea"/>
                <a:cs typeface="+mn-cs"/>
              </a:rPr>
              <a:t>Line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pane, select </a:t>
            </a:r>
            <a:r>
              <a:rPr lang="en-US" sz="1200" b="1" kern="1200" dirty="0">
                <a:solidFill>
                  <a:schemeClr val="tx1"/>
                </a:solidFill>
                <a:latin typeface="+mn-lt"/>
                <a:ea typeface="+mn-ea"/>
                <a:cs typeface="+mn-cs"/>
              </a:rPr>
              <a:t>No</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line</a:t>
            </a:r>
            <a:r>
              <a:rPr lang="en-US" sz="120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Also in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Shape</a:t>
            </a:r>
            <a:r>
              <a:rPr lang="en-US" sz="1200" kern="1200" dirty="0">
                <a:solidFill>
                  <a:schemeClr val="tx1"/>
                </a:solidFill>
                <a:latin typeface="+mn-lt"/>
                <a:ea typeface="+mn-ea"/>
                <a:cs typeface="+mn-cs"/>
              </a:rPr>
              <a:t> dialog box, click </a:t>
            </a:r>
            <a:r>
              <a:rPr lang="en-US" sz="1200" b="1" kern="1200" dirty="0">
                <a:solidFill>
                  <a:schemeClr val="tx1"/>
                </a:solidFill>
                <a:latin typeface="+mn-lt"/>
                <a:ea typeface="+mn-ea"/>
                <a:cs typeface="+mn-cs"/>
              </a:rPr>
              <a:t>Shadow</a:t>
            </a:r>
            <a:r>
              <a:rPr lang="en-US" sz="1200" kern="1200" dirty="0">
                <a:solidFill>
                  <a:schemeClr val="tx1"/>
                </a:solidFill>
                <a:latin typeface="+mn-lt"/>
                <a:ea typeface="+mn-ea"/>
                <a:cs typeface="+mn-cs"/>
              </a:rPr>
              <a:t> in the left pane. In the </a:t>
            </a:r>
            <a:r>
              <a:rPr lang="en-US" sz="1200" b="1" kern="1200" dirty="0">
                <a:solidFill>
                  <a:schemeClr val="tx1"/>
                </a:solidFill>
                <a:latin typeface="+mn-lt"/>
                <a:ea typeface="+mn-ea"/>
                <a:cs typeface="+mn-cs"/>
              </a:rPr>
              <a:t>Shadow</a:t>
            </a:r>
            <a:r>
              <a:rPr lang="en-US" sz="1200" kern="1200" dirty="0">
                <a:solidFill>
                  <a:schemeClr val="tx1"/>
                </a:solidFill>
                <a:latin typeface="+mn-lt"/>
                <a:ea typeface="+mn-ea"/>
                <a:cs typeface="+mn-cs"/>
              </a:rPr>
              <a:t> pane, click the button next to </a:t>
            </a:r>
            <a:r>
              <a:rPr lang="en-US" sz="1200" b="1" kern="1200" dirty="0">
                <a:solidFill>
                  <a:schemeClr val="tx1"/>
                </a:solidFill>
                <a:latin typeface="+mn-lt"/>
                <a:ea typeface="+mn-ea"/>
                <a:cs typeface="+mn-cs"/>
              </a:rPr>
              <a:t>Presets</a:t>
            </a:r>
            <a:r>
              <a:rPr lang="en-US" sz="1200" kern="1200" dirty="0">
                <a:solidFill>
                  <a:schemeClr val="tx1"/>
                </a:solidFill>
                <a:latin typeface="+mn-lt"/>
                <a:ea typeface="+mn-ea"/>
                <a:cs typeface="+mn-cs"/>
              </a:rPr>
              <a:t>, under </a:t>
            </a:r>
            <a:r>
              <a:rPr lang="en-US" sz="1200" b="1" kern="1200" dirty="0">
                <a:solidFill>
                  <a:schemeClr val="tx1"/>
                </a:solidFill>
                <a:latin typeface="+mn-lt"/>
                <a:ea typeface="+mn-ea"/>
                <a:cs typeface="+mn-cs"/>
              </a:rPr>
              <a:t>Outer</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Offset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Right</a:t>
            </a:r>
            <a:r>
              <a:rPr lang="en-US" sz="1200" kern="1200" dirty="0">
                <a:solidFill>
                  <a:schemeClr val="tx1"/>
                </a:solidFill>
                <a:latin typeface="+mn-lt"/>
                <a:ea typeface="+mn-ea"/>
                <a:cs typeface="+mn-cs"/>
              </a:rPr>
              <a:t> (second row, first option from the left),</a:t>
            </a:r>
            <a:r>
              <a:rPr lang="en-US" sz="1200" kern="1200" baseline="0" dirty="0">
                <a:solidFill>
                  <a:schemeClr val="tx1"/>
                </a:solidFill>
                <a:latin typeface="+mn-lt"/>
                <a:ea typeface="+mn-ea"/>
                <a:cs typeface="+mn-cs"/>
              </a:rPr>
              <a:t> and then </a:t>
            </a:r>
            <a:r>
              <a:rPr lang="en-US" sz="1200" kern="1200" dirty="0">
                <a:solidFill>
                  <a:schemeClr val="tx1"/>
                </a:solidFill>
                <a:latin typeface="+mn-lt"/>
                <a:ea typeface="+mn-ea"/>
                <a:cs typeface="+mn-cs"/>
              </a:rPr>
              <a:t>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60%</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100%</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Blur</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4 pt</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0°</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Distance</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3 pt</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the arrow under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to </a:t>
            </a:r>
            <a:r>
              <a:rPr lang="en-US" sz="1200" b="1" kern="1200" dirty="0">
                <a:solidFill>
                  <a:schemeClr val="tx1"/>
                </a:solidFill>
                <a:latin typeface="+mn-lt"/>
                <a:ea typeface="+mn-ea"/>
                <a:cs typeface="+mn-cs"/>
              </a:rPr>
              <a:t>Align</a:t>
            </a:r>
            <a:r>
              <a:rPr lang="en-US" sz="1200" kern="1200" dirty="0">
                <a:solidFill>
                  <a:schemeClr val="tx1"/>
                </a:solidFill>
                <a:latin typeface="+mn-lt"/>
                <a:ea typeface="+mn-ea"/>
                <a:cs typeface="+mn-cs"/>
              </a:rPr>
              <a:t>, and then do the following:</a:t>
            </a:r>
          </a:p>
          <a:p>
            <a:pPr marL="685800" lvl="1" indent="-228600">
              <a:buFont typeface="+mj-lt"/>
              <a:buAutoNum type="arabicPeriod"/>
            </a:pPr>
            <a:r>
              <a:rPr lang="en-US" sz="120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to Slide</a:t>
            </a:r>
            <a:r>
              <a:rPr lang="en-US" sz="1200" i="0" kern="1200" dirty="0">
                <a:solidFill>
                  <a:schemeClr val="tx1"/>
                </a:solidFill>
                <a:latin typeface="+mn-lt"/>
                <a:ea typeface="+mn-ea"/>
                <a:cs typeface="+mn-cs"/>
              </a:rPr>
              <a:t>.</a:t>
            </a:r>
          </a:p>
          <a:p>
            <a:pPr marL="685800" lvl="1" indent="-228600">
              <a:buFont typeface="+mj-lt"/>
              <a:buAutoNum type="arabicPeriod"/>
            </a:pP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Align Middle</a:t>
            </a:r>
            <a:r>
              <a:rPr lang="en-US" sz="1200" kern="1200" dirty="0">
                <a:solidFill>
                  <a:schemeClr val="tx1"/>
                </a:solidFill>
                <a:latin typeface="+mn-lt"/>
                <a:ea typeface="+mn-ea"/>
                <a:cs typeface="+mn-cs"/>
              </a:rPr>
              <a:t>.</a:t>
            </a:r>
          </a:p>
          <a:p>
            <a:pPr marL="228600" indent="-228600">
              <a:buFont typeface="+mj-lt"/>
              <a:buAutoNum type="arabicPeriod"/>
            </a:pPr>
            <a:endParaRPr lang="en-US" sz="1200" kern="1200" dirty="0">
              <a:solidFill>
                <a:schemeClr val="tx1"/>
              </a:solidFill>
              <a:latin typeface="+mn-lt"/>
              <a:ea typeface="+mn-ea"/>
              <a:cs typeface="+mn-cs"/>
            </a:endParaRPr>
          </a:p>
          <a:p>
            <a:pPr marL="228600" indent="-228600">
              <a:buFont typeface="+mj-lt"/>
              <a:buAutoNum type="arabicPeriod"/>
            </a:pP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To reproduce the page edge in</a:t>
            </a:r>
            <a:r>
              <a:rPr lang="en-US" sz="1200" kern="1200" baseline="0" dirty="0">
                <a:solidFill>
                  <a:schemeClr val="tx1"/>
                </a:solidFill>
                <a:latin typeface="+mn-lt"/>
                <a:ea typeface="+mn-ea"/>
                <a:cs typeface="+mn-cs"/>
              </a:rPr>
              <a:t> the </a:t>
            </a:r>
            <a:r>
              <a:rPr lang="en-US" sz="1200" b="1" kern="1200" dirty="0">
                <a:solidFill>
                  <a:schemeClr val="tx1"/>
                </a:solidFill>
                <a:latin typeface="+mn-lt"/>
                <a:ea typeface="+mn-ea"/>
                <a:cs typeface="+mn-cs"/>
              </a:rPr>
              <a:t>Inside-left page 2</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group on this slide</a:t>
            </a:r>
            <a:r>
              <a:rPr lang="en-US" sz="1200" kern="1200" dirty="0">
                <a:solidFill>
                  <a:schemeClr val="tx1"/>
                </a:solidFill>
                <a:latin typeface="+mn-lt"/>
                <a:ea typeface="+mn-ea"/>
                <a:cs typeface="+mn-cs"/>
              </a:rPr>
              <a:t>, do the following: </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Shapes</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Lines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Line </a:t>
            </a:r>
            <a:r>
              <a:rPr lang="en-US" sz="1200" b="0" kern="1200" dirty="0">
                <a:solidFill>
                  <a:schemeClr val="tx1"/>
                </a:solidFill>
                <a:latin typeface="+mn-lt"/>
                <a:ea typeface="+mn-ea"/>
                <a:cs typeface="+mn-cs"/>
              </a:rPr>
              <a:t>(first option from the left)</a:t>
            </a:r>
            <a:r>
              <a:rPr lang="en-US" sz="1200" kern="1200" dirty="0">
                <a:solidFill>
                  <a:schemeClr val="tx1"/>
                </a:solidFill>
                <a:latin typeface="+mn-lt"/>
                <a:ea typeface="+mn-ea"/>
                <a:cs typeface="+mn-cs"/>
              </a:rPr>
              <a:t>. </a:t>
            </a:r>
          </a:p>
          <a:p>
            <a:pPr marL="228600" lvl="0" indent="-228600">
              <a:buFont typeface="+mj-lt"/>
              <a:buAutoNum type="arabicPeriod"/>
            </a:pPr>
            <a:r>
              <a:rPr lang="en-US" sz="1200" kern="1200" dirty="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a:solidFill>
                  <a:schemeClr val="tx1"/>
                </a:solidFill>
                <a:latin typeface="+mn-lt"/>
                <a:ea typeface="+mn-ea"/>
                <a:cs typeface="+mn-cs"/>
              </a:rPr>
              <a:t>Select the vertical line.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Drawing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group, in the </a:t>
            </a:r>
            <a:r>
              <a:rPr lang="en-US" sz="1200" b="1" kern="1200" dirty="0">
                <a:solidFill>
                  <a:schemeClr val="tx1"/>
                </a:solidFill>
                <a:latin typeface="+mn-lt"/>
                <a:ea typeface="+mn-ea"/>
                <a:cs typeface="+mn-cs"/>
              </a:rPr>
              <a:t>Shape Width</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4.32”</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Drawing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Shape Styles</a:t>
            </a:r>
            <a:r>
              <a:rPr lang="en-US" sz="1200" kern="1200" dirty="0">
                <a:solidFill>
                  <a:schemeClr val="tx1"/>
                </a:solidFill>
                <a:latin typeface="+mn-lt"/>
                <a:ea typeface="+mn-ea"/>
                <a:cs typeface="+mn-cs"/>
              </a:rPr>
              <a:t> group, click the arrow next to </a:t>
            </a:r>
            <a:r>
              <a:rPr lang="en-US" sz="1200" b="1" kern="1200" dirty="0">
                <a:solidFill>
                  <a:schemeClr val="tx1"/>
                </a:solidFill>
                <a:latin typeface="+mn-lt"/>
                <a:ea typeface="+mn-ea"/>
                <a:cs typeface="+mn-cs"/>
              </a:rPr>
              <a:t>Shape Outline</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 Colors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 1, Darker 15%</a:t>
            </a:r>
            <a:r>
              <a:rPr lang="en-US" sz="1200" kern="1200" dirty="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a:solidFill>
                  <a:schemeClr val="tx1"/>
                </a:solidFill>
                <a:latin typeface="+mn-lt"/>
                <a:ea typeface="+mn-ea"/>
                <a:cs typeface="+mn-cs"/>
              </a:rPr>
              <a:t>On the slide, drag the line near</a:t>
            </a:r>
            <a:r>
              <a:rPr lang="en-US" sz="1200" kern="1200" baseline="0" dirty="0">
                <a:solidFill>
                  <a:schemeClr val="tx1"/>
                </a:solidFill>
                <a:latin typeface="+mn-lt"/>
                <a:ea typeface="+mn-ea"/>
                <a:cs typeface="+mn-cs"/>
              </a:rPr>
              <a:t> the edge of the left-side page (white rectangle to the left of the vertical drawing guide). </a:t>
            </a:r>
            <a:endParaRPr lang="en-US" sz="1200" i="1" kern="1200" dirty="0">
              <a:solidFill>
                <a:schemeClr val="tx1"/>
              </a:solidFill>
              <a:latin typeface="+mn-lt"/>
              <a:ea typeface="+mn-ea"/>
              <a:cs typeface="+mn-cs"/>
            </a:endParaRPr>
          </a:p>
          <a:p>
            <a:pPr marL="228600" lvl="0" indent="-228600">
              <a:buFont typeface="+mj-lt"/>
              <a:buAutoNum type="arabicPeriod"/>
            </a:pPr>
            <a:r>
              <a:rPr lang="en-US" sz="1200" i="0" kern="1200" dirty="0">
                <a:solidFill>
                  <a:schemeClr val="tx1"/>
                </a:solidFill>
                <a:latin typeface="+mn-lt"/>
                <a:ea typeface="+mn-ea"/>
                <a:cs typeface="+mn-cs"/>
              </a:rPr>
              <a:t>On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Drawing</a:t>
            </a:r>
            <a:r>
              <a:rPr lang="en-US" sz="1200" i="0" kern="1200" dirty="0">
                <a:solidFill>
                  <a:schemeClr val="tx1"/>
                </a:solidFill>
                <a:latin typeface="+mn-lt"/>
                <a:ea typeface="+mn-ea"/>
                <a:cs typeface="+mn-cs"/>
              </a:rPr>
              <a:t> group, click </a:t>
            </a:r>
            <a:r>
              <a:rPr lang="en-US" sz="1200" b="1" i="0" kern="1200" dirty="0">
                <a:solidFill>
                  <a:schemeClr val="tx1"/>
                </a:solidFill>
                <a:latin typeface="+mn-lt"/>
                <a:ea typeface="+mn-ea"/>
                <a:cs typeface="+mn-cs"/>
              </a:rPr>
              <a:t>Arrange</a:t>
            </a:r>
            <a:r>
              <a:rPr lang="en-US" sz="1200" i="0" kern="1200" dirty="0">
                <a:solidFill>
                  <a:schemeClr val="tx1"/>
                </a:solidFill>
                <a:latin typeface="+mn-lt"/>
                <a:ea typeface="+mn-ea"/>
                <a:cs typeface="+mn-cs"/>
              </a:rPr>
              <a:t>, point to </a:t>
            </a:r>
            <a:r>
              <a:rPr lang="en-US" sz="1200" b="1" i="0" kern="1200" dirty="0">
                <a:solidFill>
                  <a:schemeClr val="tx1"/>
                </a:solidFill>
                <a:latin typeface="+mn-lt"/>
                <a:ea typeface="+mn-ea"/>
                <a:cs typeface="+mn-cs"/>
              </a:rPr>
              <a:t>Align</a:t>
            </a:r>
            <a:r>
              <a:rPr lang="en-US" sz="1200" i="0" kern="1200" dirty="0">
                <a:solidFill>
                  <a:schemeClr val="tx1"/>
                </a:solidFill>
                <a:latin typeface="+mn-lt"/>
                <a:ea typeface="+mn-ea"/>
                <a:cs typeface="+mn-cs"/>
              </a:rPr>
              <a:t>, and then do the following:</a:t>
            </a:r>
          </a:p>
          <a:p>
            <a:pPr marL="685800" lvl="1" indent="-228600">
              <a:buFont typeface="+mj-lt"/>
              <a:buAutoNum type="arabicPeriod"/>
            </a:pP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to Slide</a:t>
            </a:r>
            <a:r>
              <a:rPr lang="en-US" sz="1200" i="0" kern="1200" dirty="0">
                <a:solidFill>
                  <a:schemeClr val="tx1"/>
                </a:solidFill>
                <a:latin typeface="+mn-lt"/>
                <a:ea typeface="+mn-ea"/>
                <a:cs typeface="+mn-cs"/>
              </a:rPr>
              <a:t>.</a:t>
            </a:r>
          </a:p>
          <a:p>
            <a:pPr marL="685800" lvl="1" indent="-228600">
              <a:buFont typeface="+mj-lt"/>
              <a:buAutoNum type="arabicPeriod"/>
            </a:pPr>
            <a:r>
              <a:rPr lang="en-US" sz="1200" i="0" kern="1200" baseline="0" dirty="0">
                <a:solidFill>
                  <a:schemeClr val="tx1"/>
                </a:solidFill>
                <a:latin typeface="+mn-lt"/>
                <a:ea typeface="+mn-ea"/>
                <a:cs typeface="+mn-cs"/>
              </a:rPr>
              <a:t>Click </a:t>
            </a:r>
            <a:r>
              <a:rPr lang="en-US" sz="1200" b="1" i="0" kern="1200" baseline="0" dirty="0">
                <a:solidFill>
                  <a:schemeClr val="tx1"/>
                </a:solidFill>
                <a:latin typeface="+mn-lt"/>
                <a:ea typeface="+mn-ea"/>
                <a:cs typeface="+mn-cs"/>
              </a:rPr>
              <a:t>Align Middle</a:t>
            </a:r>
            <a:r>
              <a:rPr lang="en-US" sz="1200" i="0" kern="1200" baseline="0" dirty="0">
                <a:solidFill>
                  <a:schemeClr val="tx1"/>
                </a:solidFill>
                <a:latin typeface="+mn-lt"/>
                <a:ea typeface="+mn-ea"/>
                <a:cs typeface="+mn-cs"/>
              </a:rPr>
              <a:t>.</a:t>
            </a:r>
            <a:endParaRPr lang="en-US" sz="1200" i="0" kern="1200" dirty="0">
              <a:solidFill>
                <a:schemeClr val="tx1"/>
              </a:solidFill>
              <a:latin typeface="+mn-lt"/>
              <a:ea typeface="+mn-ea"/>
              <a:cs typeface="+mn-cs"/>
            </a:endParaRP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press and hold CTRL, and then select the rectangle and the straight connector (line).</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 </a:t>
            </a:r>
            <a:r>
              <a:rPr lang="en-US" sz="1200" kern="1200" dirty="0">
                <a:solidFill>
                  <a:schemeClr val="tx1"/>
                </a:solidFill>
                <a:latin typeface="+mn-lt"/>
                <a:ea typeface="+mn-ea"/>
                <a:cs typeface="+mn-cs"/>
              </a:rPr>
              <a:t>group, click the arrow under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Group</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double-click the new group to edit the name, and then</a:t>
            </a:r>
            <a:r>
              <a:rPr lang="en-US" sz="1200" kern="1200" baseline="0" dirty="0">
                <a:solidFill>
                  <a:schemeClr val="tx1"/>
                </a:solidFill>
                <a:latin typeface="+mn-lt"/>
                <a:ea typeface="+mn-ea"/>
                <a:cs typeface="+mn-cs"/>
              </a:rPr>
              <a:t> enter </a:t>
            </a:r>
            <a:r>
              <a:rPr lang="en-US" sz="1200" b="1" kern="1200" dirty="0">
                <a:solidFill>
                  <a:schemeClr val="tx1"/>
                </a:solidFill>
                <a:latin typeface="+mn-lt"/>
                <a:ea typeface="+mn-ea"/>
                <a:cs typeface="+mn-cs"/>
              </a:rPr>
              <a:t>Inside-left page 2</a:t>
            </a:r>
            <a:r>
              <a:rPr lang="en-US" sz="1200" kern="1200" dirty="0">
                <a:solidFill>
                  <a:schemeClr val="tx1"/>
                </a:solidFill>
                <a:latin typeface="+mn-lt"/>
                <a:ea typeface="+mn-ea"/>
                <a:cs typeface="+mn-cs"/>
              </a:rPr>
              <a:t>.</a:t>
            </a:r>
          </a:p>
          <a:p>
            <a:pPr marL="228600" indent="-228600">
              <a:buFont typeface="+mj-lt"/>
              <a:buNone/>
            </a:pP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To reproduce the first shape in the </a:t>
            </a:r>
            <a:r>
              <a:rPr lang="en-US" sz="1200" b="1" kern="1200" dirty="0">
                <a:solidFill>
                  <a:schemeClr val="tx1"/>
                </a:solidFill>
                <a:latin typeface="+mn-lt"/>
                <a:ea typeface="+mn-ea"/>
                <a:cs typeface="+mn-cs"/>
              </a:rPr>
              <a:t>Inside-right page 2</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group on this slide</a:t>
            </a:r>
            <a:r>
              <a:rPr lang="en-US" sz="1200" kern="1200" dirty="0">
                <a:solidFill>
                  <a:schemeClr val="tx1"/>
                </a:solidFill>
                <a:latin typeface="+mn-lt"/>
                <a:ea typeface="+mn-ea"/>
                <a:cs typeface="+mn-cs"/>
              </a:rPr>
              <a:t>, do the following: </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select the </a:t>
            </a:r>
            <a:r>
              <a:rPr lang="en-US" sz="1200" b="1" kern="1200" dirty="0">
                <a:solidFill>
                  <a:schemeClr val="tx1"/>
                </a:solidFill>
                <a:latin typeface="+mn-lt"/>
                <a:ea typeface="+mn-ea"/>
                <a:cs typeface="+mn-cs"/>
              </a:rPr>
              <a:t>Inside-left page 2</a:t>
            </a:r>
            <a:r>
              <a:rPr lang="en-US" sz="1200" kern="1200" baseline="0" dirty="0">
                <a:solidFill>
                  <a:schemeClr val="tx1"/>
                </a:solidFill>
                <a:latin typeface="+mn-lt"/>
                <a:ea typeface="+mn-ea"/>
                <a:cs typeface="+mn-cs"/>
              </a:rPr>
              <a:t> group</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Clipboard</a:t>
            </a:r>
            <a:r>
              <a:rPr lang="en-US" sz="1200" kern="1200" dirty="0">
                <a:solidFill>
                  <a:schemeClr val="tx1"/>
                </a:solidFill>
                <a:latin typeface="+mn-lt"/>
                <a:ea typeface="+mn-ea"/>
                <a:cs typeface="+mn-cs"/>
              </a:rPr>
              <a:t> group, click the arrow under </a:t>
            </a:r>
            <a:r>
              <a:rPr lang="en-US" sz="1200" b="1" kern="1200" dirty="0">
                <a:solidFill>
                  <a:schemeClr val="tx1"/>
                </a:solidFill>
                <a:latin typeface="+mn-lt"/>
                <a:ea typeface="+mn-ea"/>
                <a:cs typeface="+mn-cs"/>
              </a:rPr>
              <a:t>Paste</a:t>
            </a:r>
            <a:r>
              <a:rPr lang="en-US" sz="1200" kern="1200" dirty="0">
                <a:solidFill>
                  <a:schemeClr val="tx1"/>
                </a:solidFill>
                <a:latin typeface="+mn-lt"/>
                <a:ea typeface="+mn-ea"/>
                <a:cs typeface="+mn-cs"/>
              </a:rPr>
              <a:t>, and then</a:t>
            </a:r>
            <a:r>
              <a:rPr lang="en-US" sz="1200" kern="1200" baseline="0" dirty="0">
                <a:solidFill>
                  <a:schemeClr val="tx1"/>
                </a:solidFill>
                <a:latin typeface="+mn-lt"/>
                <a:ea typeface="+mn-ea"/>
                <a:cs typeface="+mn-cs"/>
              </a:rPr>
              <a:t> click</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Duplicate</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With the duplicate group still selected, 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to </a:t>
            </a:r>
            <a:r>
              <a:rPr lang="en-US" sz="1200" b="1" kern="1200" dirty="0">
                <a:solidFill>
                  <a:schemeClr val="tx1"/>
                </a:solidFill>
                <a:latin typeface="+mn-lt"/>
                <a:ea typeface="+mn-ea"/>
                <a:cs typeface="+mn-cs"/>
              </a:rPr>
              <a:t>Rotate</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More Rotation Options</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Size and Position</a:t>
            </a:r>
            <a:r>
              <a:rPr lang="en-US" sz="1200" kern="1200" dirty="0">
                <a:solidFill>
                  <a:schemeClr val="tx1"/>
                </a:solidFill>
                <a:latin typeface="+mn-lt"/>
                <a:ea typeface="+mn-ea"/>
                <a:cs typeface="+mn-cs"/>
              </a:rPr>
              <a:t> dialog box, on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tab, under </a:t>
            </a:r>
            <a:r>
              <a:rPr lang="en-US" sz="1200" b="1" kern="1200" dirty="0">
                <a:solidFill>
                  <a:schemeClr val="tx1"/>
                </a:solidFill>
                <a:latin typeface="+mn-lt"/>
                <a:ea typeface="+mn-ea"/>
                <a:cs typeface="+mn-cs"/>
              </a:rPr>
              <a:t>Size and rotation</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Rotation</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180°</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a:t>
            </a:r>
            <a:r>
              <a:rPr lang="en-US" sz="1200" kern="1200" dirty="0">
                <a:solidFill>
                  <a:schemeClr val="tx1"/>
                </a:solidFill>
                <a:latin typeface="+mn-lt"/>
                <a:ea typeface="+mn-ea"/>
                <a:cs typeface="+mn-cs"/>
              </a:rPr>
              <a:t> pane, double-click the duplicate group to edit the name, and then enter </a:t>
            </a:r>
            <a:r>
              <a:rPr lang="en-US" sz="1200" b="1" kern="1200" dirty="0">
                <a:solidFill>
                  <a:schemeClr val="tx1"/>
                </a:solidFill>
                <a:latin typeface="+mn-lt"/>
                <a:ea typeface="+mn-ea"/>
                <a:cs typeface="+mn-cs"/>
              </a:rPr>
              <a:t>Inside-right</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a:t>
            </a:r>
            <a:r>
              <a:rPr lang="en-US" sz="1200" kern="1200" dirty="0">
                <a:solidFill>
                  <a:schemeClr val="tx1"/>
                </a:solidFill>
                <a:latin typeface="+mn-lt"/>
                <a:ea typeface="+mn-ea"/>
                <a:cs typeface="+mn-cs"/>
              </a:rPr>
              <a:t> pane, select the new </a:t>
            </a:r>
            <a:r>
              <a:rPr lang="en-US" sz="1200" b="1" kern="1200" dirty="0">
                <a:solidFill>
                  <a:schemeClr val="tx1"/>
                </a:solidFill>
                <a:latin typeface="+mn-lt"/>
                <a:ea typeface="+mn-ea"/>
                <a:cs typeface="+mn-cs"/>
              </a:rPr>
              <a:t>Inside-right</a:t>
            </a:r>
            <a:r>
              <a:rPr lang="en-US" sz="1200" kern="1200" dirty="0">
                <a:solidFill>
                  <a:schemeClr val="tx1"/>
                </a:solidFill>
                <a:latin typeface="+mn-lt"/>
                <a:ea typeface="+mn-ea"/>
                <a:cs typeface="+mn-cs"/>
              </a:rPr>
              <a:t> group. On the slide, drag the selected group until the left edge is against the vertical drawing guide.</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to </a:t>
            </a:r>
            <a:r>
              <a:rPr lang="en-US" sz="1200" b="1" kern="1200" dirty="0">
                <a:solidFill>
                  <a:schemeClr val="tx1"/>
                </a:solidFill>
                <a:latin typeface="+mn-lt"/>
                <a:ea typeface="+mn-ea"/>
                <a:cs typeface="+mn-cs"/>
              </a:rPr>
              <a:t>Align</a:t>
            </a:r>
            <a:r>
              <a:rPr lang="en-US" sz="1200" kern="1200" dirty="0">
                <a:solidFill>
                  <a:schemeClr val="tx1"/>
                </a:solidFill>
                <a:latin typeface="+mn-lt"/>
                <a:ea typeface="+mn-ea"/>
                <a:cs typeface="+mn-cs"/>
              </a:rPr>
              <a:t>, and then do the following:</a:t>
            </a:r>
          </a:p>
          <a:p>
            <a:pPr marL="685800" lvl="1" indent="-228600">
              <a:buFont typeface="+mj-lt"/>
              <a:buAutoNum type="arabicPeriod"/>
            </a:pP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Align to Slide</a:t>
            </a:r>
            <a:r>
              <a:rPr lang="en-US" sz="1200" kern="1200" dirty="0">
                <a:solidFill>
                  <a:schemeClr val="tx1"/>
                </a:solidFill>
                <a:latin typeface="+mn-lt"/>
                <a:ea typeface="+mn-ea"/>
                <a:cs typeface="+mn-cs"/>
              </a:rPr>
              <a:t>.</a:t>
            </a:r>
          </a:p>
          <a:p>
            <a:pPr marL="685800" lvl="1" indent="-228600">
              <a:buFont typeface="+mj-lt"/>
              <a:buAutoNum type="arabicPeriod"/>
            </a:pPr>
            <a:r>
              <a:rPr lang="en-US" sz="1200" kern="1200" dirty="0">
                <a:solidFill>
                  <a:schemeClr val="tx1"/>
                </a:solidFill>
                <a:latin typeface="+mn-lt"/>
                <a:ea typeface="+mn-ea"/>
                <a:cs typeface="+mn-cs"/>
              </a:rPr>
              <a:t>Click</a:t>
            </a:r>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Align Middle</a:t>
            </a:r>
            <a:r>
              <a:rPr lang="en-US" sz="1200" kern="1200" baseline="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Insert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Illustrations </a:t>
            </a:r>
            <a:r>
              <a:rPr lang="en-US" sz="1200" kern="1200" dirty="0">
                <a:solidFill>
                  <a:schemeClr val="tx1"/>
                </a:solidFill>
                <a:latin typeface="+mn-lt"/>
                <a:ea typeface="+mn-ea"/>
                <a:cs typeface="+mn-cs"/>
              </a:rPr>
              <a:t>group, click </a:t>
            </a:r>
            <a:r>
              <a:rPr lang="en-US" sz="1200" b="1" kern="1200" dirty="0">
                <a:solidFill>
                  <a:schemeClr val="tx1"/>
                </a:solidFill>
                <a:latin typeface="+mn-lt"/>
                <a:ea typeface="+mn-ea"/>
                <a:cs typeface="+mn-cs"/>
              </a:rPr>
              <a:t>Picture</a:t>
            </a:r>
            <a:r>
              <a:rPr lang="en-US" sz="1200" b="0" kern="1200" dirty="0">
                <a:solidFill>
                  <a:schemeClr val="tx1"/>
                </a:solidFill>
                <a:latin typeface="+mn-lt"/>
                <a:ea typeface="+mn-ea"/>
                <a:cs typeface="+mn-cs"/>
              </a:rPr>
              <a:t>.</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Insert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Picture</a:t>
            </a:r>
            <a:r>
              <a:rPr lang="en-US" sz="1200" kern="1200" dirty="0">
                <a:solidFill>
                  <a:schemeClr val="tx1"/>
                </a:solidFill>
                <a:latin typeface="+mn-lt"/>
                <a:ea typeface="+mn-ea"/>
                <a:cs typeface="+mn-cs"/>
              </a:rPr>
              <a:t> dialog box, select a picture, and then click </a:t>
            </a:r>
            <a:r>
              <a:rPr lang="en-US" sz="1200" b="1" kern="1200" dirty="0">
                <a:solidFill>
                  <a:schemeClr val="tx1"/>
                </a:solidFill>
                <a:latin typeface="+mn-lt"/>
                <a:ea typeface="+mn-ea"/>
                <a:cs typeface="+mn-cs"/>
              </a:rPr>
              <a:t>Insert</a:t>
            </a:r>
            <a:r>
              <a:rPr lang="en-US" sz="120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On</a:t>
            </a:r>
            <a:r>
              <a:rPr lang="en-US" sz="1200" kern="1200" baseline="0" dirty="0">
                <a:solidFill>
                  <a:schemeClr val="tx1"/>
                </a:solidFill>
                <a:latin typeface="+mn-lt"/>
                <a:ea typeface="+mn-ea"/>
                <a:cs typeface="+mn-cs"/>
              </a:rPr>
              <a:t> the slide, s</a:t>
            </a:r>
            <a:r>
              <a:rPr lang="en-US" sz="1200" kern="1200" dirty="0">
                <a:solidFill>
                  <a:schemeClr val="tx1"/>
                </a:solidFill>
                <a:latin typeface="+mn-lt"/>
                <a:ea typeface="+mn-ea"/>
                <a:cs typeface="+mn-cs"/>
              </a:rPr>
              <a:t>elect the picture. Under </a:t>
            </a:r>
            <a:r>
              <a:rPr lang="en-US" sz="1200" b="1" kern="1200" dirty="0">
                <a:solidFill>
                  <a:schemeClr val="tx1"/>
                </a:solidFill>
                <a:latin typeface="+mn-lt"/>
                <a:ea typeface="+mn-ea"/>
                <a:cs typeface="+mn-cs"/>
              </a:rPr>
              <a:t>Picture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bottom right corner of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group, click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and Position</a:t>
            </a:r>
            <a:r>
              <a:rPr lang="en-US" sz="1200" kern="1200" dirty="0">
                <a:solidFill>
                  <a:schemeClr val="tx1"/>
                </a:solidFill>
                <a:latin typeface="+mn-lt"/>
                <a:ea typeface="+mn-ea"/>
                <a:cs typeface="+mn-cs"/>
              </a:rPr>
              <a:t> dialog box launcher. Select the picture. Under </a:t>
            </a:r>
            <a:r>
              <a:rPr lang="en-US" sz="1200" b="1" kern="1200" dirty="0">
                <a:solidFill>
                  <a:schemeClr val="tx1"/>
                </a:solidFill>
                <a:latin typeface="+mn-lt"/>
                <a:ea typeface="+mn-ea"/>
                <a:cs typeface="+mn-cs"/>
              </a:rPr>
              <a:t>Picture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bottom right corner of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group, click the </a:t>
            </a:r>
            <a:r>
              <a:rPr lang="en-US" sz="1200" b="1" kern="1200" dirty="0">
                <a:solidFill>
                  <a:schemeClr val="tx1"/>
                </a:solidFill>
                <a:latin typeface="+mn-lt"/>
                <a:ea typeface="+mn-ea"/>
                <a:cs typeface="+mn-cs"/>
              </a:rPr>
              <a:t>Size and Position</a:t>
            </a:r>
            <a:r>
              <a:rPr lang="en-US" sz="1200" kern="1200" dirty="0">
                <a:solidFill>
                  <a:schemeClr val="tx1"/>
                </a:solidFill>
                <a:latin typeface="+mn-lt"/>
                <a:ea typeface="+mn-ea"/>
                <a:cs typeface="+mn-cs"/>
              </a:rPr>
              <a:t> dialog box launcher. In the </a:t>
            </a:r>
            <a:r>
              <a:rPr lang="en-US" sz="1200" b="1" kern="1200" dirty="0">
                <a:solidFill>
                  <a:schemeClr val="tx1"/>
                </a:solidFill>
                <a:latin typeface="+mn-lt"/>
                <a:ea typeface="+mn-ea"/>
                <a:cs typeface="+mn-cs"/>
              </a:rPr>
              <a:t>Size and Position </a:t>
            </a:r>
            <a:r>
              <a:rPr lang="en-US" sz="1200" kern="1200" dirty="0">
                <a:solidFill>
                  <a:schemeClr val="tx1"/>
                </a:solidFill>
                <a:latin typeface="+mn-lt"/>
                <a:ea typeface="+mn-ea"/>
                <a:cs typeface="+mn-cs"/>
              </a:rPr>
              <a:t> dialog box, on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tab, resize or crop the picture as needed so that under </a:t>
            </a:r>
            <a:r>
              <a:rPr lang="en-US" sz="1200" b="1" kern="1200" dirty="0">
                <a:solidFill>
                  <a:schemeClr val="tx1"/>
                </a:solidFill>
                <a:latin typeface="+mn-lt"/>
                <a:ea typeface="+mn-ea"/>
                <a:cs typeface="+mn-cs"/>
              </a:rPr>
              <a:t>Size and rotate</a:t>
            </a:r>
            <a:r>
              <a:rPr lang="en-US" sz="1200" kern="1200" dirty="0">
                <a:solidFill>
                  <a:schemeClr val="tx1"/>
                </a:solidFill>
                <a:latin typeface="+mn-lt"/>
                <a:ea typeface="+mn-ea"/>
                <a:cs typeface="+mn-cs"/>
              </a:rPr>
              <a:t>, the </a:t>
            </a:r>
            <a:r>
              <a:rPr lang="en-US" sz="1200" b="1" kern="1200" dirty="0">
                <a:solidFill>
                  <a:schemeClr val="tx1"/>
                </a:solidFill>
                <a:latin typeface="+mn-lt"/>
                <a:ea typeface="+mn-ea"/>
                <a:cs typeface="+mn-cs"/>
              </a:rPr>
              <a:t>Height</a:t>
            </a:r>
            <a:r>
              <a:rPr lang="en-US" sz="1200" kern="1200" dirty="0">
                <a:solidFill>
                  <a:schemeClr val="tx1"/>
                </a:solidFill>
                <a:latin typeface="+mn-lt"/>
                <a:ea typeface="+mn-ea"/>
                <a:cs typeface="+mn-cs"/>
              </a:rPr>
              <a:t> box is set to </a:t>
            </a:r>
            <a:r>
              <a:rPr lang="en-US" sz="1200" b="1" kern="1200" dirty="0">
                <a:solidFill>
                  <a:schemeClr val="tx1"/>
                </a:solidFill>
                <a:latin typeface="+mn-lt"/>
                <a:ea typeface="+mn-ea"/>
                <a:cs typeface="+mn-cs"/>
              </a:rPr>
              <a:t>1.4”</a:t>
            </a:r>
            <a:r>
              <a:rPr lang="en-US" sz="1200" kern="1200" dirty="0">
                <a:solidFill>
                  <a:schemeClr val="tx1"/>
                </a:solidFill>
                <a:latin typeface="+mn-lt"/>
                <a:ea typeface="+mn-ea"/>
                <a:cs typeface="+mn-cs"/>
              </a:rPr>
              <a:t>  and the </a:t>
            </a:r>
            <a:r>
              <a:rPr lang="en-US" sz="1200" b="1" kern="1200" dirty="0">
                <a:solidFill>
                  <a:schemeClr val="tx1"/>
                </a:solidFill>
                <a:latin typeface="+mn-lt"/>
                <a:ea typeface="+mn-ea"/>
                <a:cs typeface="+mn-cs"/>
              </a:rPr>
              <a:t>Width</a:t>
            </a:r>
            <a:r>
              <a:rPr lang="en-US" sz="1200" kern="1200" dirty="0">
                <a:solidFill>
                  <a:schemeClr val="tx1"/>
                </a:solidFill>
                <a:latin typeface="+mn-lt"/>
                <a:ea typeface="+mn-ea"/>
                <a:cs typeface="+mn-cs"/>
              </a:rPr>
              <a:t> box is set to </a:t>
            </a:r>
            <a:r>
              <a:rPr lang="en-US" sz="1200" b="1" kern="1200" dirty="0">
                <a:solidFill>
                  <a:schemeClr val="tx1"/>
                </a:solidFill>
                <a:latin typeface="+mn-lt"/>
                <a:ea typeface="+mn-ea"/>
                <a:cs typeface="+mn-cs"/>
              </a:rPr>
              <a:t>2.1”</a:t>
            </a:r>
            <a:r>
              <a:rPr lang="en-US" sz="1200" kern="1200" dirty="0">
                <a:solidFill>
                  <a:schemeClr val="tx1"/>
                </a:solidFill>
                <a:latin typeface="+mn-lt"/>
                <a:ea typeface="+mn-ea"/>
                <a:cs typeface="+mn-cs"/>
              </a:rPr>
              <a:t>. Resize the picture under </a:t>
            </a:r>
            <a:r>
              <a:rPr lang="en-US" sz="1200" b="1" kern="1200" dirty="0">
                <a:solidFill>
                  <a:schemeClr val="tx1"/>
                </a:solidFill>
                <a:latin typeface="+mn-lt"/>
                <a:ea typeface="+mn-ea"/>
                <a:cs typeface="+mn-cs"/>
              </a:rPr>
              <a:t>Size and rotate </a:t>
            </a:r>
            <a:r>
              <a:rPr lang="en-US" sz="1200" kern="1200" dirty="0">
                <a:solidFill>
                  <a:schemeClr val="tx1"/>
                </a:solidFill>
                <a:latin typeface="+mn-lt"/>
                <a:ea typeface="+mn-ea"/>
                <a:cs typeface="+mn-cs"/>
              </a:rPr>
              <a:t>by entering values into the </a:t>
            </a:r>
            <a:r>
              <a:rPr lang="en-US" sz="1200" b="1" kern="1200" dirty="0">
                <a:solidFill>
                  <a:schemeClr val="tx1"/>
                </a:solidFill>
                <a:latin typeface="+mn-lt"/>
                <a:ea typeface="+mn-ea"/>
                <a:cs typeface="+mn-cs"/>
              </a:rPr>
              <a:t>Height</a:t>
            </a:r>
            <a:r>
              <a:rPr lang="en-US" sz="1200" kern="1200" dirty="0">
                <a:solidFill>
                  <a:schemeClr val="tx1"/>
                </a:solidFill>
                <a:latin typeface="+mn-lt"/>
                <a:ea typeface="+mn-ea"/>
                <a:cs typeface="+mn-cs"/>
              </a:rPr>
              <a:t> and </a:t>
            </a:r>
            <a:r>
              <a:rPr lang="en-US" sz="1200" b="1" kern="1200" dirty="0">
                <a:solidFill>
                  <a:schemeClr val="tx1"/>
                </a:solidFill>
                <a:latin typeface="+mn-lt"/>
                <a:ea typeface="+mn-ea"/>
                <a:cs typeface="+mn-cs"/>
              </a:rPr>
              <a:t>Width</a:t>
            </a:r>
            <a:r>
              <a:rPr lang="en-US" sz="1200" kern="1200" dirty="0">
                <a:solidFill>
                  <a:schemeClr val="tx1"/>
                </a:solidFill>
                <a:latin typeface="+mn-lt"/>
                <a:ea typeface="+mn-ea"/>
                <a:cs typeface="+mn-cs"/>
              </a:rPr>
              <a:t> boxes. Crop the picture under </a:t>
            </a:r>
            <a:r>
              <a:rPr lang="en-US" sz="1200" b="1" kern="1200" dirty="0">
                <a:solidFill>
                  <a:schemeClr val="tx1"/>
                </a:solidFill>
                <a:latin typeface="+mn-lt"/>
                <a:ea typeface="+mn-ea"/>
                <a:cs typeface="+mn-cs"/>
              </a:rPr>
              <a:t>Crop from </a:t>
            </a:r>
            <a:r>
              <a:rPr lang="en-US" sz="1200" kern="1200" dirty="0">
                <a:solidFill>
                  <a:schemeClr val="tx1"/>
                </a:solidFill>
                <a:latin typeface="+mn-lt"/>
                <a:ea typeface="+mn-ea"/>
                <a:cs typeface="+mn-cs"/>
              </a:rPr>
              <a:t>by entering values into the </a:t>
            </a:r>
            <a:r>
              <a:rPr lang="en-US" sz="1200" b="1" kern="1200" dirty="0">
                <a:solidFill>
                  <a:schemeClr val="tx1"/>
                </a:solidFill>
                <a:latin typeface="+mn-lt"/>
                <a:ea typeface="+mn-ea"/>
                <a:cs typeface="+mn-cs"/>
              </a:rPr>
              <a:t>Left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Right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Top</a:t>
            </a:r>
            <a:r>
              <a:rPr lang="en-US" sz="1200" kern="1200" dirty="0">
                <a:solidFill>
                  <a:schemeClr val="tx1"/>
                </a:solidFill>
                <a:latin typeface="+mn-lt"/>
                <a:ea typeface="+mn-ea"/>
                <a:cs typeface="+mn-cs"/>
              </a:rPr>
              <a:t>, and </a:t>
            </a:r>
            <a:r>
              <a:rPr lang="en-US" sz="1200" b="1" kern="1200" dirty="0">
                <a:solidFill>
                  <a:schemeClr val="tx1"/>
                </a:solidFill>
                <a:latin typeface="+mn-lt"/>
                <a:ea typeface="+mn-ea"/>
                <a:cs typeface="+mn-cs"/>
              </a:rPr>
              <a:t>Bottom</a:t>
            </a:r>
            <a:r>
              <a:rPr lang="en-US" sz="1200" kern="1200" dirty="0">
                <a:solidFill>
                  <a:schemeClr val="tx1"/>
                </a:solidFill>
                <a:latin typeface="+mn-lt"/>
                <a:ea typeface="+mn-ea"/>
                <a:cs typeface="+mn-cs"/>
              </a:rPr>
              <a:t> boxes. </a:t>
            </a:r>
          </a:p>
          <a:p>
            <a:pPr marL="228600" lvl="0" indent="-228600">
              <a:buFont typeface="+mj-lt"/>
              <a:buAutoNum type="arabicPeriod"/>
            </a:pPr>
            <a:r>
              <a:rPr lang="en-US" sz="1200" kern="1200" dirty="0">
                <a:solidFill>
                  <a:schemeClr val="tx1"/>
                </a:solidFill>
                <a:latin typeface="+mn-lt"/>
                <a:ea typeface="+mn-ea"/>
                <a:cs typeface="+mn-cs"/>
              </a:rPr>
              <a:t>On</a:t>
            </a:r>
            <a:r>
              <a:rPr lang="en-US" sz="1200" kern="1200" baseline="0" dirty="0">
                <a:solidFill>
                  <a:schemeClr val="tx1"/>
                </a:solidFill>
                <a:latin typeface="+mn-lt"/>
                <a:ea typeface="+mn-ea"/>
                <a:cs typeface="+mn-cs"/>
              </a:rPr>
              <a:t> the slide, drag the picture until</a:t>
            </a:r>
            <a:r>
              <a:rPr lang="en-US" sz="1200" kern="1200" dirty="0">
                <a:solidFill>
                  <a:schemeClr val="tx1"/>
                </a:solidFill>
                <a:latin typeface="+mn-lt"/>
                <a:ea typeface="+mn-ea"/>
                <a:cs typeface="+mn-cs"/>
              </a:rPr>
              <a:t> the left edge is 0.5” to the right of the vertical drawing guide and the bottom edge is 0.5” above the horizontal drawing guide.</a:t>
            </a:r>
          </a:p>
          <a:p>
            <a:pPr marL="228600" indent="-228600">
              <a:buFont typeface="+mj-lt"/>
              <a:buAutoNum type="arabicPeriod"/>
            </a:pPr>
            <a:endParaRPr lang="en-US" sz="1200" kern="1200" dirty="0">
              <a:solidFill>
                <a:schemeClr val="tx1"/>
              </a:solidFill>
              <a:latin typeface="+mn-lt"/>
              <a:ea typeface="+mn-ea"/>
              <a:cs typeface="+mn-cs"/>
            </a:endParaRPr>
          </a:p>
          <a:p>
            <a:pPr marL="228600" indent="-228600">
              <a:buFont typeface="+mj-lt"/>
              <a:buAutoNum type="arabicPeriod"/>
            </a:pPr>
            <a:endParaRPr lang="en-US" sz="1200" kern="120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latin typeface="+mn-lt"/>
                <a:ea typeface="+mn-ea"/>
                <a:cs typeface="+mn-cs"/>
              </a:rPr>
              <a:t>To reproduce the text box</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Inside-right page 2</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group on this slide</a:t>
            </a:r>
            <a:r>
              <a:rPr lang="en-US" sz="1200" kern="1200" dirty="0">
                <a:solidFill>
                  <a:schemeClr val="tx1"/>
                </a:solidFill>
                <a:latin typeface="+mn-lt"/>
                <a:ea typeface="+mn-ea"/>
                <a:cs typeface="+mn-cs"/>
              </a:rPr>
              <a:t>, do the following: </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Insert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Text</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Text Box</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a:solidFill>
                  <a:schemeClr val="tx1"/>
                </a:solidFill>
                <a:latin typeface="+mn-lt"/>
                <a:ea typeface="+mn-ea"/>
                <a:cs typeface="+mn-cs"/>
              </a:rPr>
              <a:t>Enter text in the text box, and then select the text. 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Font</a:t>
            </a:r>
            <a:r>
              <a:rPr lang="en-US" sz="1200" kern="1200" dirty="0">
                <a:solidFill>
                  <a:schemeClr val="tx1"/>
                </a:solidFill>
                <a:latin typeface="+mn-lt"/>
                <a:ea typeface="+mn-ea"/>
                <a:cs typeface="+mn-cs"/>
              </a:rPr>
              <a:t> group,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Font</a:t>
            </a:r>
            <a:r>
              <a:rPr lang="en-US" sz="1200" kern="1200" dirty="0">
                <a:solidFill>
                  <a:schemeClr val="tx1"/>
                </a:solidFill>
                <a:latin typeface="+mn-lt"/>
                <a:ea typeface="+mn-ea"/>
                <a:cs typeface="+mn-cs"/>
              </a:rPr>
              <a:t> list, select </a:t>
            </a:r>
            <a:r>
              <a:rPr lang="en-US" sz="1200" b="1" kern="1200" dirty="0" err="1">
                <a:solidFill>
                  <a:schemeClr val="tx1"/>
                </a:solidFill>
                <a:latin typeface="+mn-lt"/>
                <a:ea typeface="+mn-ea"/>
                <a:cs typeface="+mn-cs"/>
              </a:rPr>
              <a:t>Bodoni</a:t>
            </a:r>
            <a:r>
              <a:rPr lang="en-US" sz="1200" b="1" kern="1200" dirty="0">
                <a:solidFill>
                  <a:schemeClr val="tx1"/>
                </a:solidFill>
                <a:latin typeface="+mn-lt"/>
                <a:ea typeface="+mn-ea"/>
                <a:cs typeface="+mn-cs"/>
              </a:rPr>
              <a:t> MT Condensed</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Font Size </a:t>
            </a:r>
            <a:r>
              <a:rPr lang="en-US" sz="1200" kern="1200" dirty="0">
                <a:solidFill>
                  <a:schemeClr val="tx1"/>
                </a:solidFill>
                <a:latin typeface="+mn-lt"/>
                <a:ea typeface="+mn-ea"/>
                <a:cs typeface="+mn-cs"/>
              </a:rPr>
              <a:t>list, select </a:t>
            </a:r>
            <a:r>
              <a:rPr lang="en-US" sz="1200" b="1" kern="1200" dirty="0">
                <a:solidFill>
                  <a:schemeClr val="tx1"/>
                </a:solidFill>
                <a:latin typeface="+mn-lt"/>
                <a:ea typeface="+mn-ea"/>
                <a:cs typeface="+mn-cs"/>
              </a:rPr>
              <a:t>16</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slide, drag the text box until</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 left edge </a:t>
            </a:r>
            <a:r>
              <a:rPr lang="en-US" sz="1200" i="0" kern="1200" dirty="0">
                <a:solidFill>
                  <a:schemeClr val="tx1"/>
                </a:solidFill>
                <a:latin typeface="+mn-lt"/>
                <a:ea typeface="+mn-ea"/>
                <a:cs typeface="+mn-cs"/>
              </a:rPr>
              <a:t>of the text</a:t>
            </a:r>
            <a:r>
              <a:rPr lang="en-US" sz="1200" i="0" kern="1200" baseline="0" dirty="0">
                <a:solidFill>
                  <a:schemeClr val="tx1"/>
                </a:solidFill>
                <a:latin typeface="+mn-lt"/>
                <a:ea typeface="+mn-ea"/>
                <a:cs typeface="+mn-cs"/>
              </a:rPr>
              <a:t> </a:t>
            </a:r>
            <a:r>
              <a:rPr lang="en-US" sz="1200" kern="1200" dirty="0">
                <a:solidFill>
                  <a:schemeClr val="tx1"/>
                </a:solidFill>
                <a:latin typeface="+mn-lt"/>
                <a:ea typeface="+mn-ea"/>
                <a:cs typeface="+mn-cs"/>
              </a:rPr>
              <a:t>is 0.5” to the right of the vertical drawing guide and the top edge of the text is against the horizontal drawing guide.</a:t>
            </a:r>
          </a:p>
          <a:p>
            <a:pPr marL="228600" lvl="0" indent="-228600">
              <a:buFont typeface="+mj-lt"/>
              <a:buAutoNum type="arabicPeriod"/>
            </a:pPr>
            <a:r>
              <a:rPr lang="en-US" sz="1200" i="0" kern="1200" dirty="0">
                <a:solidFill>
                  <a:schemeClr val="tx1"/>
                </a:solidFill>
                <a:latin typeface="+mn-lt"/>
                <a:ea typeface="+mn-ea"/>
                <a:cs typeface="+mn-cs"/>
              </a:rPr>
              <a:t>If the text is too wide for the page, drag the adjustment handles on the</a:t>
            </a:r>
            <a:r>
              <a:rPr lang="en-US" sz="1200" i="0" kern="1200" baseline="0" dirty="0">
                <a:solidFill>
                  <a:schemeClr val="tx1"/>
                </a:solidFill>
                <a:latin typeface="+mn-lt"/>
                <a:ea typeface="+mn-ea"/>
                <a:cs typeface="+mn-cs"/>
              </a:rPr>
              <a:t> text box to adjust the width</a:t>
            </a:r>
            <a:r>
              <a:rPr lang="en-US" sz="1200" i="0" kern="1200" dirty="0">
                <a:solidFill>
                  <a:schemeClr val="tx1"/>
                </a:solidFill>
                <a:latin typeface="+mn-lt"/>
                <a:ea typeface="+mn-ea"/>
                <a:cs typeface="+mn-cs"/>
              </a:rPr>
              <a:t>,</a:t>
            </a:r>
            <a:r>
              <a:rPr lang="en-US" sz="1200" i="0" kern="1200" baseline="0" dirty="0">
                <a:solidFill>
                  <a:schemeClr val="tx1"/>
                </a:solidFill>
                <a:latin typeface="+mn-lt"/>
                <a:ea typeface="+mn-ea"/>
                <a:cs typeface="+mn-cs"/>
              </a:rPr>
              <a:t> and then repeat the previous step to reposition. </a:t>
            </a:r>
            <a:endParaRPr lang="en-US" sz="1200" i="0" kern="1200" dirty="0">
              <a:solidFill>
                <a:schemeClr val="tx1"/>
              </a:solidFill>
              <a:latin typeface="+mn-lt"/>
              <a:ea typeface="+mn-ea"/>
              <a:cs typeface="+mn-cs"/>
            </a:endParaRPr>
          </a:p>
          <a:p>
            <a:pPr marL="228600" lvl="0" indent="-228600">
              <a:buFont typeface="+mj-lt"/>
              <a:buAutoNum type="arabicPeriod"/>
            </a:pPr>
            <a:endParaRPr lang="en-US" sz="1200" kern="1200" dirty="0">
              <a:solidFill>
                <a:schemeClr val="tx1"/>
              </a:solidFill>
              <a:latin typeface="+mn-lt"/>
              <a:ea typeface="+mn-ea"/>
              <a:cs typeface="+mn-cs"/>
            </a:endParaRPr>
          </a:p>
          <a:p>
            <a:pPr marL="228600" lvl="0" indent="-228600">
              <a:buFont typeface="+mj-lt"/>
              <a:buAutoNum type="arabicPeriod"/>
            </a:pPr>
            <a:endParaRPr lang="en-US" sz="1200" kern="120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latin typeface="+mn-lt"/>
                <a:ea typeface="+mn-ea"/>
                <a:cs typeface="+mn-cs"/>
              </a:rPr>
              <a:t>To reproduce the page edges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Inside-right page 2</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group on this slide</a:t>
            </a:r>
            <a:r>
              <a:rPr lang="en-US" sz="1200" kern="1200" dirty="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select the </a:t>
            </a:r>
            <a:r>
              <a:rPr lang="en-US" sz="1200" b="1" kern="1200" dirty="0">
                <a:solidFill>
                  <a:schemeClr val="tx1"/>
                </a:solidFill>
                <a:latin typeface="+mn-lt"/>
                <a:ea typeface="+mn-ea"/>
                <a:cs typeface="+mn-cs"/>
              </a:rPr>
              <a:t>Inside-right</a:t>
            </a:r>
            <a:r>
              <a:rPr lang="en-US" sz="1200" kern="1200" dirty="0">
                <a:solidFill>
                  <a:schemeClr val="tx1"/>
                </a:solidFill>
                <a:latin typeface="+mn-lt"/>
                <a:ea typeface="+mn-ea"/>
                <a:cs typeface="+mn-cs"/>
              </a:rPr>
              <a:t> group you just created.</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Ungroup</a:t>
            </a:r>
            <a:r>
              <a:rPr lang="en-US" sz="1200" b="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select the straight connector (line) that you just ungrouped from the page.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Clipboard</a:t>
            </a:r>
            <a:r>
              <a:rPr lang="en-US" sz="1200" kern="1200" dirty="0">
                <a:solidFill>
                  <a:schemeClr val="tx1"/>
                </a:solidFill>
                <a:latin typeface="+mn-lt"/>
                <a:ea typeface="+mn-ea"/>
                <a:cs typeface="+mn-cs"/>
              </a:rPr>
              <a:t> group, click the arrow under </a:t>
            </a:r>
            <a:r>
              <a:rPr lang="en-US" sz="1200" b="1" kern="1200" dirty="0">
                <a:solidFill>
                  <a:schemeClr val="tx1"/>
                </a:solidFill>
                <a:latin typeface="+mn-lt"/>
                <a:ea typeface="+mn-ea"/>
                <a:cs typeface="+mn-cs"/>
              </a:rPr>
              <a:t>Paste</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Duplicate</a:t>
            </a:r>
            <a:r>
              <a:rPr lang="en-US" sz="1200" kern="1200" dirty="0">
                <a:solidFill>
                  <a:schemeClr val="tx1"/>
                </a:solidFill>
                <a:latin typeface="+mn-lt"/>
                <a:ea typeface="+mn-ea"/>
                <a:cs typeface="+mn-cs"/>
              </a:rPr>
              <a:t>. Repeat this process for a total of six lines. </a:t>
            </a:r>
            <a:endParaRPr lang="en-US" sz="1200" i="1" kern="1200" dirty="0">
              <a:solidFill>
                <a:schemeClr val="tx1"/>
              </a:solidFill>
              <a:latin typeface="+mn-lt"/>
              <a:ea typeface="+mn-ea"/>
              <a:cs typeface="+mn-cs"/>
            </a:endParaRPr>
          </a:p>
          <a:p>
            <a:pPr marL="228600" lvl="0" indent="-228600">
              <a:buFont typeface="+mj-lt"/>
              <a:buAutoNum type="arabicPeriod"/>
            </a:pPr>
            <a:r>
              <a:rPr lang="en-US" sz="1200" kern="1200" dirty="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press and hold CTRL, and</a:t>
            </a:r>
            <a:r>
              <a:rPr lang="en-US" sz="1200" kern="1200" baseline="0" dirty="0">
                <a:solidFill>
                  <a:schemeClr val="tx1"/>
                </a:solidFill>
                <a:latin typeface="+mn-lt"/>
                <a:ea typeface="+mn-ea"/>
                <a:cs typeface="+mn-cs"/>
              </a:rPr>
              <a:t> then </a:t>
            </a:r>
            <a:r>
              <a:rPr lang="en-US" sz="1200" kern="1200" dirty="0">
                <a:solidFill>
                  <a:schemeClr val="tx1"/>
                </a:solidFill>
                <a:latin typeface="+mn-lt"/>
                <a:ea typeface="+mn-ea"/>
                <a:cs typeface="+mn-cs"/>
              </a:rPr>
              <a:t>select the six straight connectors (lines). 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to </a:t>
            </a:r>
            <a:r>
              <a:rPr lang="en-US" sz="1200" b="1" kern="1200" dirty="0">
                <a:solidFill>
                  <a:schemeClr val="tx1"/>
                </a:solidFill>
                <a:latin typeface="+mn-lt"/>
                <a:ea typeface="+mn-ea"/>
                <a:cs typeface="+mn-cs"/>
              </a:rPr>
              <a:t>Align</a:t>
            </a:r>
            <a:r>
              <a:rPr lang="en-US" sz="1200" kern="1200" dirty="0">
                <a:solidFill>
                  <a:schemeClr val="tx1"/>
                </a:solidFill>
                <a:latin typeface="+mn-lt"/>
                <a:ea typeface="+mn-ea"/>
                <a:cs typeface="+mn-cs"/>
              </a:rPr>
              <a:t>, and then do the following:</a:t>
            </a:r>
          </a:p>
          <a:p>
            <a:pPr marL="685800" lvl="1" indent="-228600">
              <a:buFont typeface="+mj-lt"/>
              <a:buAutoNum type="arabicPeriod"/>
            </a:pP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Align Selected Objects</a:t>
            </a:r>
            <a:r>
              <a:rPr lang="en-US" sz="1200" kern="1200" dirty="0">
                <a:solidFill>
                  <a:schemeClr val="tx1"/>
                </a:solidFill>
                <a:latin typeface="+mn-lt"/>
                <a:ea typeface="+mn-ea"/>
                <a:cs typeface="+mn-cs"/>
              </a:rPr>
              <a:t>.</a:t>
            </a:r>
          </a:p>
          <a:p>
            <a:pPr marL="685800" lvl="1" indent="-228600">
              <a:buFont typeface="+mj-lt"/>
              <a:buAutoNum type="arabicPeriod"/>
            </a:pP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Distribute Horizontally</a:t>
            </a:r>
            <a:r>
              <a:rPr lang="en-US" sz="1200" kern="1200" dirty="0">
                <a:solidFill>
                  <a:schemeClr val="tx1"/>
                </a:solidFill>
                <a:latin typeface="+mn-lt"/>
                <a:ea typeface="+mn-ea"/>
                <a:cs typeface="+mn-cs"/>
              </a:rPr>
              <a:t>.</a:t>
            </a:r>
          </a:p>
          <a:p>
            <a:pPr marL="685800" lvl="1" indent="-228600">
              <a:buFont typeface="+mj-lt"/>
              <a:buAutoNum type="arabicPeriod"/>
            </a:pP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Align Middle</a:t>
            </a:r>
            <a:r>
              <a:rPr lang="en-US" sz="1200" kern="1200" dirty="0">
                <a:solidFill>
                  <a:schemeClr val="tx1"/>
                </a:solidFill>
                <a:latin typeface="+mn-lt"/>
                <a:ea typeface="+mn-ea"/>
                <a:cs typeface="+mn-cs"/>
              </a:rPr>
              <a:t>. </a:t>
            </a:r>
          </a:p>
          <a:p>
            <a:pPr marL="228600" lvl="0" indent="-228600">
              <a:buFont typeface="+mj-lt"/>
              <a:buAutoNum type="arabicPeriod"/>
            </a:pPr>
            <a:r>
              <a:rPr lang="en-US" sz="1200" kern="1200" dirty="0">
                <a:solidFill>
                  <a:schemeClr val="tx1"/>
                </a:solidFill>
                <a:latin typeface="+mn-lt"/>
                <a:ea typeface="+mn-ea"/>
                <a:cs typeface="+mn-cs"/>
              </a:rPr>
              <a:t>With</a:t>
            </a:r>
            <a:r>
              <a:rPr lang="en-US" sz="1200" kern="1200" baseline="0" dirty="0">
                <a:solidFill>
                  <a:schemeClr val="tx1"/>
                </a:solidFill>
                <a:latin typeface="+mn-lt"/>
                <a:ea typeface="+mn-ea"/>
                <a:cs typeface="+mn-cs"/>
              </a:rPr>
              <a:t> the group of lines still selected, o</a:t>
            </a:r>
            <a:r>
              <a:rPr lang="en-US" sz="1200" kern="1200" dirty="0">
                <a:solidFill>
                  <a:schemeClr val="tx1"/>
                </a:solidFill>
                <a:latin typeface="+mn-lt"/>
                <a:ea typeface="+mn-ea"/>
                <a:cs typeface="+mn-cs"/>
              </a:rPr>
              <a:t>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 </a:t>
            </a:r>
            <a:r>
              <a:rPr lang="en-US" sz="1200" kern="1200" dirty="0">
                <a:solidFill>
                  <a:schemeClr val="tx1"/>
                </a:solidFill>
                <a:latin typeface="+mn-lt"/>
                <a:ea typeface="+mn-ea"/>
                <a:cs typeface="+mn-cs"/>
              </a:rPr>
              <a:t>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and</a:t>
            </a:r>
            <a:r>
              <a:rPr lang="en-US" sz="1200" kern="1200" baseline="0" dirty="0">
                <a:solidFill>
                  <a:schemeClr val="tx1"/>
                </a:solidFill>
                <a:latin typeface="+mn-lt"/>
                <a:ea typeface="+mn-ea"/>
                <a:cs typeface="+mn-cs"/>
              </a:rPr>
              <a:t> then click</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Group</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to </a:t>
            </a:r>
            <a:r>
              <a:rPr lang="en-US" sz="1200" b="1" kern="1200" dirty="0">
                <a:solidFill>
                  <a:schemeClr val="tx1"/>
                </a:solidFill>
                <a:latin typeface="+mn-lt"/>
                <a:ea typeface="+mn-ea"/>
                <a:cs typeface="+mn-cs"/>
              </a:rPr>
              <a:t>Align</a:t>
            </a:r>
            <a:r>
              <a:rPr lang="en-US" sz="1200" kern="1200" dirty="0">
                <a:solidFill>
                  <a:schemeClr val="tx1"/>
                </a:solidFill>
                <a:latin typeface="+mn-lt"/>
                <a:ea typeface="+mn-ea"/>
                <a:cs typeface="+mn-cs"/>
              </a:rPr>
              <a:t>, and then do the following:</a:t>
            </a:r>
          </a:p>
          <a:p>
            <a:pPr marL="685800" lvl="1" indent="-228600">
              <a:buFont typeface="+mj-lt"/>
              <a:buAutoNum type="arabicPeriod"/>
            </a:pP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Align to Slide</a:t>
            </a:r>
            <a:r>
              <a:rPr lang="en-US" sz="1200" kern="1200" dirty="0">
                <a:solidFill>
                  <a:schemeClr val="tx1"/>
                </a:solidFill>
                <a:latin typeface="+mn-lt"/>
                <a:ea typeface="+mn-ea"/>
                <a:cs typeface="+mn-cs"/>
              </a:rPr>
              <a:t>.</a:t>
            </a:r>
          </a:p>
          <a:p>
            <a:pPr marL="685800" lvl="1" indent="-228600">
              <a:buFont typeface="+mj-lt"/>
              <a:buAutoNum type="arabicPeriod"/>
            </a:pP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Align Middle</a:t>
            </a:r>
            <a:r>
              <a:rPr lang="en-US" sz="120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press and hold CTRL, and then select the new group of lines and the rectangle. 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 </a:t>
            </a:r>
            <a:r>
              <a:rPr lang="en-US" sz="1200" kern="1200" dirty="0">
                <a:solidFill>
                  <a:schemeClr val="tx1"/>
                </a:solidFill>
                <a:latin typeface="+mn-lt"/>
                <a:ea typeface="+mn-ea"/>
                <a:cs typeface="+mn-cs"/>
              </a:rPr>
              <a:t>group, click the arrow under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a:t>
            </a:r>
            <a:r>
              <a:rPr lang="en-US" sz="1200" i="0" kern="1200" dirty="0">
                <a:solidFill>
                  <a:schemeClr val="tx1"/>
                </a:solidFill>
                <a:latin typeface="+mn-lt"/>
                <a:ea typeface="+mn-ea"/>
                <a:cs typeface="+mn-cs"/>
              </a:rPr>
              <a:t>and then click </a:t>
            </a:r>
            <a:r>
              <a:rPr lang="en-US" sz="1200" b="1" kern="1200" dirty="0">
                <a:solidFill>
                  <a:schemeClr val="tx1"/>
                </a:solidFill>
                <a:latin typeface="+mn-lt"/>
                <a:ea typeface="+mn-ea"/>
                <a:cs typeface="+mn-cs"/>
              </a:rPr>
              <a:t>Group</a:t>
            </a:r>
            <a:r>
              <a:rPr lang="en-US" sz="120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Also</a:t>
            </a:r>
            <a:r>
              <a:rPr lang="en-US" sz="1200" kern="1200" baseline="0" dirty="0">
                <a:solidFill>
                  <a:schemeClr val="tx1"/>
                </a:solidFill>
                <a:latin typeface="+mn-lt"/>
                <a:ea typeface="+mn-ea"/>
                <a:cs typeface="+mn-cs"/>
              </a:rPr>
              <a:t> i</a:t>
            </a:r>
            <a:r>
              <a:rPr lang="en-US" sz="1200" kern="1200" dirty="0">
                <a:solidFill>
                  <a:schemeClr val="tx1"/>
                </a:solidFill>
                <a:latin typeface="+mn-lt"/>
                <a:ea typeface="+mn-ea"/>
                <a:cs typeface="+mn-cs"/>
              </a:rPr>
              <a:t>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double-click the new group to edit the name, and then enter </a:t>
            </a:r>
            <a:r>
              <a:rPr lang="en-US" sz="1200" b="1" kern="1200" dirty="0">
                <a:solidFill>
                  <a:schemeClr val="tx1"/>
                </a:solidFill>
                <a:latin typeface="+mn-lt"/>
                <a:ea typeface="+mn-ea"/>
                <a:cs typeface="+mn-cs"/>
              </a:rPr>
              <a:t>Inside-right</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Also</a:t>
            </a:r>
            <a:r>
              <a:rPr lang="en-US" sz="1200" kern="1200" baseline="0" dirty="0">
                <a:solidFill>
                  <a:schemeClr val="tx1"/>
                </a:solidFill>
                <a:latin typeface="+mn-lt"/>
                <a:ea typeface="+mn-ea"/>
                <a:cs typeface="+mn-cs"/>
              </a:rPr>
              <a:t> i</a:t>
            </a:r>
            <a:r>
              <a:rPr lang="en-US" sz="1200" kern="1200" dirty="0">
                <a:solidFill>
                  <a:schemeClr val="tx1"/>
                </a:solidFill>
                <a:latin typeface="+mn-lt"/>
                <a:ea typeface="+mn-ea"/>
                <a:cs typeface="+mn-cs"/>
              </a:rPr>
              <a:t>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press and hold CTRL, and then select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 </a:t>
            </a:r>
            <a:r>
              <a:rPr lang="en-US" sz="1200" b="1" kern="1200" dirty="0">
                <a:solidFill>
                  <a:schemeClr val="tx1"/>
                </a:solidFill>
                <a:latin typeface="+mn-lt"/>
                <a:ea typeface="+mn-ea"/>
                <a:cs typeface="+mn-cs"/>
              </a:rPr>
              <a:t>Inside-right</a:t>
            </a:r>
            <a:r>
              <a:rPr lang="en-US" sz="1200" kern="1200" dirty="0">
                <a:solidFill>
                  <a:schemeClr val="tx1"/>
                </a:solidFill>
                <a:latin typeface="+mn-lt"/>
                <a:ea typeface="+mn-ea"/>
                <a:cs typeface="+mn-cs"/>
              </a:rPr>
              <a:t> group, the text box, and the picture.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 </a:t>
            </a:r>
            <a:r>
              <a:rPr lang="en-US" sz="1200" kern="1200" dirty="0">
                <a:solidFill>
                  <a:schemeClr val="tx1"/>
                </a:solidFill>
                <a:latin typeface="+mn-lt"/>
                <a:ea typeface="+mn-ea"/>
                <a:cs typeface="+mn-cs"/>
              </a:rPr>
              <a:t>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Group</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double-click the new group to edit the name, and then enter </a:t>
            </a:r>
            <a:r>
              <a:rPr lang="en-US" sz="1200" b="1" kern="1200" dirty="0">
                <a:solidFill>
                  <a:schemeClr val="tx1"/>
                </a:solidFill>
                <a:latin typeface="+mn-lt"/>
                <a:ea typeface="+mn-ea"/>
                <a:cs typeface="+mn-cs"/>
              </a:rPr>
              <a:t>Inside-right page 2</a:t>
            </a:r>
            <a:r>
              <a:rPr lang="en-US" sz="1200" kern="1200" dirty="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a:solidFill>
                <a:schemeClr val="accent6"/>
              </a:solidFill>
            </a:endParaRPr>
          </a:p>
          <a:p>
            <a:r>
              <a:rPr lang="en-US" sz="1200" kern="1200" dirty="0">
                <a:solidFill>
                  <a:schemeClr val="tx1"/>
                </a:solidFill>
                <a:latin typeface="+mn-lt"/>
                <a:ea typeface="+mn-ea"/>
                <a:cs typeface="+mn-cs"/>
              </a:rPr>
              <a:t>To reproduce the first shape in the </a:t>
            </a:r>
            <a:r>
              <a:rPr lang="en-US" sz="1200" b="1" kern="1200" dirty="0">
                <a:solidFill>
                  <a:schemeClr val="tx1"/>
                </a:solidFill>
                <a:latin typeface="+mn-lt"/>
                <a:ea typeface="+mn-ea"/>
                <a:cs typeface="+mn-cs"/>
              </a:rPr>
              <a:t>Inside-left page 3</a:t>
            </a:r>
            <a:r>
              <a:rPr lang="en-US" sz="1200" kern="1200" baseline="0" dirty="0">
                <a:solidFill>
                  <a:schemeClr val="tx1"/>
                </a:solidFill>
                <a:latin typeface="+mn-lt"/>
                <a:ea typeface="+mn-ea"/>
                <a:cs typeface="+mn-cs"/>
              </a:rPr>
              <a:t> group</a:t>
            </a:r>
            <a:r>
              <a:rPr lang="en-US" sz="1200" kern="1200" dirty="0">
                <a:solidFill>
                  <a:schemeClr val="tx1"/>
                </a:solidFill>
                <a:latin typeface="+mn-lt"/>
                <a:ea typeface="+mn-ea"/>
                <a:cs typeface="+mn-cs"/>
              </a:rPr>
              <a:t>, do the following: </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a:t>
            </a:r>
            <a:r>
              <a:rPr lang="en-US" sz="1200" kern="1200" dirty="0">
                <a:solidFill>
                  <a:schemeClr val="tx1"/>
                </a:solidFill>
                <a:latin typeface="+mn-lt"/>
                <a:ea typeface="+mn-ea"/>
                <a:cs typeface="+mn-cs"/>
              </a:rPr>
              <a:t> pane, select the </a:t>
            </a:r>
            <a:r>
              <a:rPr lang="en-US" sz="1200" b="1" kern="1200" dirty="0">
                <a:solidFill>
                  <a:schemeClr val="tx1"/>
                </a:solidFill>
                <a:latin typeface="+mn-lt"/>
                <a:ea typeface="+mn-ea"/>
                <a:cs typeface="+mn-cs"/>
              </a:rPr>
              <a:t>Inside-left page 2</a:t>
            </a:r>
            <a:r>
              <a:rPr lang="en-US" sz="1200" kern="1200" dirty="0">
                <a:solidFill>
                  <a:schemeClr val="tx1"/>
                </a:solidFill>
                <a:latin typeface="+mn-lt"/>
                <a:ea typeface="+mn-ea"/>
                <a:cs typeface="+mn-cs"/>
              </a:rPr>
              <a:t> group.</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Clipboard</a:t>
            </a:r>
            <a:r>
              <a:rPr lang="en-US" sz="1200" kern="1200" dirty="0">
                <a:solidFill>
                  <a:schemeClr val="tx1"/>
                </a:solidFill>
                <a:latin typeface="+mn-lt"/>
                <a:ea typeface="+mn-ea"/>
                <a:cs typeface="+mn-cs"/>
              </a:rPr>
              <a:t> group, click the arrow under </a:t>
            </a:r>
            <a:r>
              <a:rPr lang="en-US" sz="1200" b="1" kern="1200" dirty="0">
                <a:solidFill>
                  <a:schemeClr val="tx1"/>
                </a:solidFill>
                <a:latin typeface="+mn-lt"/>
                <a:ea typeface="+mn-ea"/>
                <a:cs typeface="+mn-cs"/>
              </a:rPr>
              <a:t>Paste</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Duplicate</a:t>
            </a:r>
            <a:r>
              <a:rPr lang="en-US" sz="1200" kern="1200" dirty="0">
                <a:solidFill>
                  <a:schemeClr val="tx1"/>
                </a:solidFill>
                <a:latin typeface="+mn-lt"/>
                <a:ea typeface="+mn-ea"/>
                <a:cs typeface="+mn-cs"/>
              </a:rPr>
              <a:t>. </a:t>
            </a:r>
          </a:p>
          <a:p>
            <a:pPr marL="228600" lvl="0" indent="-228600">
              <a:buFont typeface="+mj-lt"/>
              <a:buAutoNum type="arabicPeriod"/>
            </a:pPr>
            <a:r>
              <a:rPr lang="en-US" sz="1200" kern="1200" dirty="0">
                <a:solidFill>
                  <a:schemeClr val="tx1"/>
                </a:solidFill>
                <a:latin typeface="+mn-lt"/>
                <a:ea typeface="+mn-ea"/>
                <a:cs typeface="+mn-cs"/>
              </a:rPr>
              <a:t>In the</a:t>
            </a:r>
            <a:r>
              <a:rPr lang="en-US" sz="1200" b="1" kern="1200" dirty="0">
                <a:solidFill>
                  <a:schemeClr val="tx1"/>
                </a:solidFill>
                <a:latin typeface="+mn-lt"/>
                <a:ea typeface="+mn-ea"/>
                <a:cs typeface="+mn-cs"/>
              </a:rPr>
              <a:t> Selection and Visibility </a:t>
            </a:r>
            <a:r>
              <a:rPr lang="en-US" sz="1200" kern="1200" dirty="0">
                <a:solidFill>
                  <a:schemeClr val="tx1"/>
                </a:solidFill>
                <a:latin typeface="+mn-lt"/>
                <a:ea typeface="+mn-ea"/>
                <a:cs typeface="+mn-cs"/>
              </a:rPr>
              <a:t>pane, double-click the duplicate group to edit the name, and then enter </a:t>
            </a:r>
            <a:r>
              <a:rPr lang="en-US" sz="1200" b="1" kern="1200" dirty="0">
                <a:solidFill>
                  <a:schemeClr val="tx1"/>
                </a:solidFill>
                <a:latin typeface="+mn-lt"/>
                <a:ea typeface="+mn-ea"/>
                <a:cs typeface="+mn-cs"/>
              </a:rPr>
              <a:t>Inside-left</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to </a:t>
            </a:r>
            <a:r>
              <a:rPr lang="en-US" sz="1200" b="1" kern="1200" dirty="0">
                <a:solidFill>
                  <a:schemeClr val="tx1"/>
                </a:solidFill>
                <a:latin typeface="+mn-lt"/>
                <a:ea typeface="+mn-ea"/>
                <a:cs typeface="+mn-cs"/>
              </a:rPr>
              <a:t>Align</a:t>
            </a:r>
            <a:r>
              <a:rPr lang="en-US" sz="1200" kern="1200" dirty="0">
                <a:solidFill>
                  <a:schemeClr val="tx1"/>
                </a:solidFill>
                <a:latin typeface="+mn-lt"/>
                <a:ea typeface="+mn-ea"/>
                <a:cs typeface="+mn-cs"/>
              </a:rPr>
              <a:t>, and then do the following:</a:t>
            </a:r>
          </a:p>
          <a:p>
            <a:pPr marL="685800" lvl="1" indent="-228600">
              <a:buFont typeface="+mj-lt"/>
              <a:buAutoNum type="arabicPeriod"/>
            </a:pPr>
            <a:r>
              <a:rPr lang="en-US" sz="1200" kern="1200" dirty="0">
                <a:solidFill>
                  <a:schemeClr val="tx1"/>
                </a:solidFill>
                <a:latin typeface="+mn-lt"/>
                <a:ea typeface="+mn-ea"/>
                <a:cs typeface="+mn-cs"/>
              </a:rPr>
              <a:t>Click</a:t>
            </a:r>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Align to Slide</a:t>
            </a:r>
            <a:r>
              <a:rPr lang="en-US" sz="1200" kern="1200" baseline="0" dirty="0">
                <a:solidFill>
                  <a:schemeClr val="tx1"/>
                </a:solidFill>
                <a:latin typeface="+mn-lt"/>
                <a:ea typeface="+mn-ea"/>
                <a:cs typeface="+mn-cs"/>
              </a:rPr>
              <a:t>.</a:t>
            </a:r>
          </a:p>
          <a:p>
            <a:pPr marL="685800" lvl="1" indent="-228600">
              <a:buFont typeface="+mj-lt"/>
              <a:buAutoNum type="arabicPeriod"/>
            </a:pPr>
            <a:r>
              <a:rPr lang="en-US" sz="1200" kern="1200" baseline="0" dirty="0">
                <a:solidFill>
                  <a:schemeClr val="tx1"/>
                </a:solidFill>
                <a:latin typeface="+mn-lt"/>
                <a:ea typeface="+mn-ea"/>
                <a:cs typeface="+mn-cs"/>
              </a:rPr>
              <a:t>Click </a:t>
            </a:r>
            <a:r>
              <a:rPr lang="en-US" sz="1200" b="1" kern="1200" baseline="0" dirty="0">
                <a:solidFill>
                  <a:schemeClr val="tx1"/>
                </a:solidFill>
                <a:latin typeface="+mn-lt"/>
                <a:ea typeface="+mn-ea"/>
                <a:cs typeface="+mn-cs"/>
              </a:rPr>
              <a:t>Align Middle</a:t>
            </a:r>
            <a:r>
              <a:rPr lang="en-US" sz="1200" kern="1200" baseline="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228600" lvl="0" indent="-228600">
              <a:buFont typeface="+mj-lt"/>
              <a:buAutoNum type="arabicPeriod"/>
            </a:pPr>
            <a:endParaRPr lang="en-US" sz="1200" kern="1200" dirty="0">
              <a:solidFill>
                <a:schemeClr val="tx1"/>
              </a:solidFill>
              <a:latin typeface="+mn-lt"/>
              <a:ea typeface="+mn-ea"/>
              <a:cs typeface="+mn-cs"/>
            </a:endParaRPr>
          </a:p>
          <a:p>
            <a:pPr marL="228600" lvl="0" indent="-228600">
              <a:buFont typeface="+mj-lt"/>
              <a:buAutoNum type="arabicPeriod"/>
            </a:pPr>
            <a:endParaRPr lang="en-US" sz="1200" kern="120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latin typeface="+mn-lt"/>
                <a:ea typeface="+mn-ea"/>
                <a:cs typeface="+mn-cs"/>
              </a:rPr>
              <a:t>To reproduce the picture in the </a:t>
            </a:r>
            <a:r>
              <a:rPr lang="en-US" sz="1200" b="1" kern="1200" dirty="0">
                <a:solidFill>
                  <a:schemeClr val="tx1"/>
                </a:solidFill>
                <a:latin typeface="+mn-lt"/>
                <a:ea typeface="+mn-ea"/>
                <a:cs typeface="+mn-cs"/>
              </a:rPr>
              <a:t>Inside-left page 3</a:t>
            </a:r>
            <a:r>
              <a:rPr lang="en-US" sz="1200" kern="1200" baseline="0" dirty="0">
                <a:solidFill>
                  <a:schemeClr val="tx1"/>
                </a:solidFill>
                <a:latin typeface="+mn-lt"/>
                <a:ea typeface="+mn-ea"/>
                <a:cs typeface="+mn-cs"/>
              </a:rPr>
              <a:t> group</a:t>
            </a:r>
            <a:r>
              <a:rPr lang="en-US" sz="1200" kern="1200" dirty="0">
                <a:solidFill>
                  <a:schemeClr val="tx1"/>
                </a:solidFill>
                <a:latin typeface="+mn-lt"/>
                <a:ea typeface="+mn-ea"/>
                <a:cs typeface="+mn-cs"/>
              </a:rPr>
              <a:t>, do the following: </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Insert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Illustrations </a:t>
            </a:r>
            <a:r>
              <a:rPr lang="en-US" sz="1200" kern="1200" dirty="0">
                <a:solidFill>
                  <a:schemeClr val="tx1"/>
                </a:solidFill>
                <a:latin typeface="+mn-lt"/>
                <a:ea typeface="+mn-ea"/>
                <a:cs typeface="+mn-cs"/>
              </a:rPr>
              <a:t>group, click </a:t>
            </a:r>
            <a:r>
              <a:rPr lang="en-US" sz="1200" b="1" kern="1200" dirty="0">
                <a:solidFill>
                  <a:schemeClr val="tx1"/>
                </a:solidFill>
                <a:latin typeface="+mn-lt"/>
                <a:ea typeface="+mn-ea"/>
                <a:cs typeface="+mn-cs"/>
              </a:rPr>
              <a:t>Picture</a:t>
            </a:r>
            <a:r>
              <a:rPr lang="en-US" sz="1200" b="0" kern="1200" dirty="0">
                <a:solidFill>
                  <a:schemeClr val="tx1"/>
                </a:solidFill>
                <a:latin typeface="+mn-lt"/>
                <a:ea typeface="+mn-ea"/>
                <a:cs typeface="+mn-cs"/>
              </a:rPr>
              <a:t>.</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Insert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Picture</a:t>
            </a:r>
            <a:r>
              <a:rPr lang="en-US" sz="1200" kern="1200" dirty="0">
                <a:solidFill>
                  <a:schemeClr val="tx1"/>
                </a:solidFill>
                <a:latin typeface="+mn-lt"/>
                <a:ea typeface="+mn-ea"/>
                <a:cs typeface="+mn-cs"/>
              </a:rPr>
              <a:t> dialog box, select a picture, and then click </a:t>
            </a:r>
            <a:r>
              <a:rPr lang="en-US" sz="1200" b="1" kern="1200" dirty="0">
                <a:solidFill>
                  <a:schemeClr val="tx1"/>
                </a:solidFill>
                <a:latin typeface="+mn-lt"/>
                <a:ea typeface="+mn-ea"/>
                <a:cs typeface="+mn-cs"/>
              </a:rPr>
              <a:t>Insert</a:t>
            </a:r>
            <a:r>
              <a:rPr lang="en-US" sz="120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On the slide, select the picture. Under </a:t>
            </a:r>
            <a:r>
              <a:rPr lang="en-US" sz="1200" b="1" kern="1200" dirty="0">
                <a:solidFill>
                  <a:schemeClr val="tx1"/>
                </a:solidFill>
                <a:latin typeface="+mn-lt"/>
                <a:ea typeface="+mn-ea"/>
                <a:cs typeface="+mn-cs"/>
              </a:rPr>
              <a:t>Picture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bottom right corner of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group, click the </a:t>
            </a:r>
            <a:r>
              <a:rPr lang="en-US" sz="1200" b="1" kern="1200" dirty="0">
                <a:solidFill>
                  <a:schemeClr val="tx1"/>
                </a:solidFill>
                <a:latin typeface="+mn-lt"/>
                <a:ea typeface="+mn-ea"/>
                <a:cs typeface="+mn-cs"/>
              </a:rPr>
              <a:t>Size and Position</a:t>
            </a:r>
            <a:r>
              <a:rPr lang="en-US" sz="1200" kern="1200" dirty="0">
                <a:solidFill>
                  <a:schemeClr val="tx1"/>
                </a:solidFill>
                <a:latin typeface="+mn-lt"/>
                <a:ea typeface="+mn-ea"/>
                <a:cs typeface="+mn-cs"/>
              </a:rPr>
              <a:t> dialog box launcher. In the </a:t>
            </a:r>
            <a:r>
              <a:rPr lang="en-US" sz="1200" b="1" kern="1200" dirty="0">
                <a:solidFill>
                  <a:schemeClr val="tx1"/>
                </a:solidFill>
                <a:latin typeface="+mn-lt"/>
                <a:ea typeface="+mn-ea"/>
                <a:cs typeface="+mn-cs"/>
              </a:rPr>
              <a:t>Size and Position</a:t>
            </a:r>
            <a:r>
              <a:rPr lang="en-US" sz="1200" kern="1200" dirty="0">
                <a:solidFill>
                  <a:schemeClr val="tx1"/>
                </a:solidFill>
                <a:latin typeface="+mn-lt"/>
                <a:ea typeface="+mn-ea"/>
                <a:cs typeface="+mn-cs"/>
              </a:rPr>
              <a:t> dialog box, on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tab, resize or crop the picture as needed so that under </a:t>
            </a:r>
            <a:r>
              <a:rPr lang="en-US" sz="1200" b="1" kern="1200" dirty="0">
                <a:solidFill>
                  <a:schemeClr val="tx1"/>
                </a:solidFill>
                <a:latin typeface="+mn-lt"/>
                <a:ea typeface="+mn-ea"/>
                <a:cs typeface="+mn-cs"/>
              </a:rPr>
              <a:t>Size and rotate</a:t>
            </a:r>
            <a:r>
              <a:rPr lang="en-US" sz="1200" kern="1200" dirty="0">
                <a:solidFill>
                  <a:schemeClr val="tx1"/>
                </a:solidFill>
                <a:latin typeface="+mn-lt"/>
                <a:ea typeface="+mn-ea"/>
                <a:cs typeface="+mn-cs"/>
              </a:rPr>
              <a:t>, the </a:t>
            </a:r>
            <a:r>
              <a:rPr lang="en-US" sz="1200" b="1" kern="1200" dirty="0">
                <a:solidFill>
                  <a:schemeClr val="tx1"/>
                </a:solidFill>
                <a:latin typeface="+mn-lt"/>
                <a:ea typeface="+mn-ea"/>
                <a:cs typeface="+mn-cs"/>
              </a:rPr>
              <a:t>Height</a:t>
            </a:r>
            <a:r>
              <a:rPr lang="en-US" sz="1200" kern="1200" dirty="0">
                <a:solidFill>
                  <a:schemeClr val="tx1"/>
                </a:solidFill>
                <a:latin typeface="+mn-lt"/>
                <a:ea typeface="+mn-ea"/>
                <a:cs typeface="+mn-cs"/>
              </a:rPr>
              <a:t> box is set to </a:t>
            </a:r>
            <a:r>
              <a:rPr lang="en-US" sz="1200" b="1" kern="1200" dirty="0">
                <a:solidFill>
                  <a:schemeClr val="tx1"/>
                </a:solidFill>
                <a:latin typeface="+mn-lt"/>
                <a:ea typeface="+mn-ea"/>
                <a:cs typeface="+mn-cs"/>
              </a:rPr>
              <a:t>1.4”</a:t>
            </a:r>
            <a:r>
              <a:rPr lang="en-US" sz="1200" kern="1200" dirty="0">
                <a:solidFill>
                  <a:schemeClr val="tx1"/>
                </a:solidFill>
                <a:latin typeface="+mn-lt"/>
                <a:ea typeface="+mn-ea"/>
                <a:cs typeface="+mn-cs"/>
              </a:rPr>
              <a:t> and the </a:t>
            </a:r>
            <a:r>
              <a:rPr lang="en-US" sz="1200" b="1" kern="1200" dirty="0">
                <a:solidFill>
                  <a:schemeClr val="tx1"/>
                </a:solidFill>
                <a:latin typeface="+mn-lt"/>
                <a:ea typeface="+mn-ea"/>
                <a:cs typeface="+mn-cs"/>
              </a:rPr>
              <a:t>Width</a:t>
            </a:r>
            <a:r>
              <a:rPr lang="en-US" sz="1200" kern="1200" dirty="0">
                <a:solidFill>
                  <a:schemeClr val="tx1"/>
                </a:solidFill>
                <a:latin typeface="+mn-lt"/>
                <a:ea typeface="+mn-ea"/>
                <a:cs typeface="+mn-cs"/>
              </a:rPr>
              <a:t> box is set to </a:t>
            </a:r>
            <a:r>
              <a:rPr lang="en-US" sz="1200" b="1" kern="1200" dirty="0">
                <a:solidFill>
                  <a:schemeClr val="tx1"/>
                </a:solidFill>
                <a:latin typeface="+mn-lt"/>
                <a:ea typeface="+mn-ea"/>
                <a:cs typeface="+mn-cs"/>
              </a:rPr>
              <a:t>2.1”</a:t>
            </a:r>
            <a:r>
              <a:rPr lang="en-US" sz="1200" kern="1200" dirty="0">
                <a:solidFill>
                  <a:schemeClr val="tx1"/>
                </a:solidFill>
                <a:latin typeface="+mn-lt"/>
                <a:ea typeface="+mn-ea"/>
                <a:cs typeface="+mn-cs"/>
              </a:rPr>
              <a:t>. Resize the picture under </a:t>
            </a:r>
            <a:r>
              <a:rPr lang="en-US" sz="1200" b="1" kern="1200" dirty="0">
                <a:solidFill>
                  <a:schemeClr val="tx1"/>
                </a:solidFill>
                <a:latin typeface="+mn-lt"/>
                <a:ea typeface="+mn-ea"/>
                <a:cs typeface="+mn-cs"/>
              </a:rPr>
              <a:t>Size and rotate </a:t>
            </a:r>
            <a:r>
              <a:rPr lang="en-US" sz="1200" kern="1200" dirty="0">
                <a:solidFill>
                  <a:schemeClr val="tx1"/>
                </a:solidFill>
                <a:latin typeface="+mn-lt"/>
                <a:ea typeface="+mn-ea"/>
                <a:cs typeface="+mn-cs"/>
              </a:rPr>
              <a:t>by entering values into the </a:t>
            </a:r>
            <a:r>
              <a:rPr lang="en-US" sz="1200" b="1" kern="1200" dirty="0">
                <a:solidFill>
                  <a:schemeClr val="tx1"/>
                </a:solidFill>
                <a:latin typeface="+mn-lt"/>
                <a:ea typeface="+mn-ea"/>
                <a:cs typeface="+mn-cs"/>
              </a:rPr>
              <a:t>Height</a:t>
            </a:r>
            <a:r>
              <a:rPr lang="en-US" sz="1200" kern="1200" dirty="0">
                <a:solidFill>
                  <a:schemeClr val="tx1"/>
                </a:solidFill>
                <a:latin typeface="+mn-lt"/>
                <a:ea typeface="+mn-ea"/>
                <a:cs typeface="+mn-cs"/>
              </a:rPr>
              <a:t> and </a:t>
            </a:r>
            <a:r>
              <a:rPr lang="en-US" sz="1200" b="1" kern="1200" dirty="0">
                <a:solidFill>
                  <a:schemeClr val="tx1"/>
                </a:solidFill>
                <a:latin typeface="+mn-lt"/>
                <a:ea typeface="+mn-ea"/>
                <a:cs typeface="+mn-cs"/>
              </a:rPr>
              <a:t>Width</a:t>
            </a:r>
            <a:r>
              <a:rPr lang="en-US" sz="1200" kern="1200" dirty="0">
                <a:solidFill>
                  <a:schemeClr val="tx1"/>
                </a:solidFill>
                <a:latin typeface="+mn-lt"/>
                <a:ea typeface="+mn-ea"/>
                <a:cs typeface="+mn-cs"/>
              </a:rPr>
              <a:t> boxes. Crop the picture under </a:t>
            </a:r>
            <a:r>
              <a:rPr lang="en-US" sz="1200" b="1" kern="1200" dirty="0">
                <a:solidFill>
                  <a:schemeClr val="tx1"/>
                </a:solidFill>
                <a:latin typeface="+mn-lt"/>
                <a:ea typeface="+mn-ea"/>
                <a:cs typeface="+mn-cs"/>
              </a:rPr>
              <a:t>Crop from </a:t>
            </a:r>
            <a:r>
              <a:rPr lang="en-US" sz="1200" kern="1200" dirty="0">
                <a:solidFill>
                  <a:schemeClr val="tx1"/>
                </a:solidFill>
                <a:latin typeface="+mn-lt"/>
                <a:ea typeface="+mn-ea"/>
                <a:cs typeface="+mn-cs"/>
              </a:rPr>
              <a:t>by entering values into the </a:t>
            </a:r>
            <a:r>
              <a:rPr lang="en-US" sz="1200" b="1" kern="1200" dirty="0">
                <a:solidFill>
                  <a:schemeClr val="tx1"/>
                </a:solidFill>
                <a:latin typeface="+mn-lt"/>
                <a:ea typeface="+mn-ea"/>
                <a:cs typeface="+mn-cs"/>
              </a:rPr>
              <a:t>Left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Right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Top</a:t>
            </a:r>
            <a:r>
              <a:rPr lang="en-US" sz="1200" kern="1200" dirty="0">
                <a:solidFill>
                  <a:schemeClr val="tx1"/>
                </a:solidFill>
                <a:latin typeface="+mn-lt"/>
                <a:ea typeface="+mn-ea"/>
                <a:cs typeface="+mn-cs"/>
              </a:rPr>
              <a:t>, and </a:t>
            </a:r>
            <a:r>
              <a:rPr lang="en-US" sz="1200" b="1" kern="1200" dirty="0">
                <a:solidFill>
                  <a:schemeClr val="tx1"/>
                </a:solidFill>
                <a:latin typeface="+mn-lt"/>
                <a:ea typeface="+mn-ea"/>
                <a:cs typeface="+mn-cs"/>
              </a:rPr>
              <a:t>Bottom</a:t>
            </a:r>
            <a:r>
              <a:rPr lang="en-US" sz="1200" kern="1200" dirty="0">
                <a:solidFill>
                  <a:schemeClr val="tx1"/>
                </a:solidFill>
                <a:latin typeface="+mn-lt"/>
                <a:ea typeface="+mn-ea"/>
                <a:cs typeface="+mn-cs"/>
              </a:rPr>
              <a:t> boxes. </a:t>
            </a:r>
          </a:p>
          <a:p>
            <a:pPr marL="228600" lvl="0" indent="-228600">
              <a:buFont typeface="+mj-lt"/>
              <a:buAutoNum type="arabicPeriod"/>
            </a:pPr>
            <a:r>
              <a:rPr lang="en-US" sz="1200" kern="1200" dirty="0">
                <a:solidFill>
                  <a:schemeClr val="tx1"/>
                </a:solidFill>
                <a:latin typeface="+mn-lt"/>
                <a:ea typeface="+mn-ea"/>
                <a:cs typeface="+mn-cs"/>
              </a:rPr>
              <a:t>On</a:t>
            </a:r>
            <a:r>
              <a:rPr lang="en-US" sz="1200" kern="1200" baseline="0" dirty="0">
                <a:solidFill>
                  <a:schemeClr val="tx1"/>
                </a:solidFill>
                <a:latin typeface="+mn-lt"/>
                <a:ea typeface="+mn-ea"/>
                <a:cs typeface="+mn-cs"/>
              </a:rPr>
              <a:t> the slide, drag </a:t>
            </a:r>
            <a:r>
              <a:rPr lang="en-US" sz="1200" kern="1200" dirty="0">
                <a:solidFill>
                  <a:schemeClr val="tx1"/>
                </a:solidFill>
                <a:latin typeface="+mn-lt"/>
                <a:ea typeface="+mn-ea"/>
                <a:cs typeface="+mn-cs"/>
              </a:rPr>
              <a:t>the picture until the left edge is 0.5” to the right of the vertical drawing guide and the top edge is 0.25” below the horizontal drawing guide.</a:t>
            </a:r>
          </a:p>
          <a:p>
            <a:pPr marL="228600" lvl="0" indent="-228600">
              <a:buFont typeface="+mj-lt"/>
              <a:buAutoNum type="arabicPeriod"/>
            </a:pPr>
            <a:endParaRPr lang="en-US" sz="1200" kern="1200" dirty="0">
              <a:solidFill>
                <a:schemeClr val="tx1"/>
              </a:solidFill>
              <a:latin typeface="+mn-lt"/>
              <a:ea typeface="+mn-ea"/>
              <a:cs typeface="+mn-cs"/>
            </a:endParaRPr>
          </a:p>
          <a:p>
            <a:pPr marL="228600" lvl="0" indent="-228600">
              <a:buFont typeface="+mj-lt"/>
              <a:buAutoNum type="arabicPeriod"/>
            </a:pPr>
            <a:endParaRPr lang="en-US" sz="1200" kern="120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latin typeface="+mn-lt"/>
                <a:ea typeface="+mn-ea"/>
                <a:cs typeface="+mn-cs"/>
              </a:rPr>
              <a:t>To reproduce the text box in the </a:t>
            </a:r>
            <a:r>
              <a:rPr lang="en-US" sz="1200" b="1" kern="1200" dirty="0">
                <a:solidFill>
                  <a:schemeClr val="tx1"/>
                </a:solidFill>
                <a:latin typeface="+mn-lt"/>
                <a:ea typeface="+mn-ea"/>
                <a:cs typeface="+mn-cs"/>
              </a:rPr>
              <a:t>Inside-left page 3</a:t>
            </a:r>
            <a:r>
              <a:rPr lang="en-US" sz="1200" kern="1200" baseline="0" dirty="0">
                <a:solidFill>
                  <a:schemeClr val="tx1"/>
                </a:solidFill>
                <a:latin typeface="+mn-lt"/>
                <a:ea typeface="+mn-ea"/>
                <a:cs typeface="+mn-cs"/>
              </a:rPr>
              <a:t> group</a:t>
            </a:r>
            <a:r>
              <a:rPr lang="en-US" sz="1200" kern="1200" dirty="0">
                <a:solidFill>
                  <a:schemeClr val="tx1"/>
                </a:solidFill>
                <a:latin typeface="+mn-lt"/>
                <a:ea typeface="+mn-ea"/>
                <a:cs typeface="+mn-cs"/>
              </a:rPr>
              <a:t>, do the following: </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Insert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Text</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Text Box</a:t>
            </a:r>
            <a:r>
              <a:rPr lang="en-US" sz="1200" kern="1200" dirty="0">
                <a:solidFill>
                  <a:schemeClr val="tx1"/>
                </a:solidFill>
                <a:latin typeface="+mn-lt"/>
                <a:ea typeface="+mn-ea"/>
                <a:cs typeface="+mn-cs"/>
              </a:rPr>
              <a:t>, and then on the slide, drag to draw the text box. </a:t>
            </a:r>
          </a:p>
          <a:p>
            <a:pPr marL="228600" lvl="0" indent="-228600">
              <a:buFont typeface="+mj-lt"/>
              <a:buAutoNum type="arabicPeriod"/>
            </a:pPr>
            <a:r>
              <a:rPr lang="en-US" sz="1200" kern="1200" dirty="0">
                <a:solidFill>
                  <a:schemeClr val="tx1"/>
                </a:solidFill>
                <a:latin typeface="+mn-lt"/>
                <a:ea typeface="+mn-ea"/>
                <a:cs typeface="+mn-cs"/>
              </a:rPr>
              <a:t>Enter text in the text box, and then select the text. 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Font</a:t>
            </a:r>
            <a:r>
              <a:rPr lang="en-US" sz="1200" kern="1200" dirty="0">
                <a:solidFill>
                  <a:schemeClr val="tx1"/>
                </a:solidFill>
                <a:latin typeface="+mn-lt"/>
                <a:ea typeface="+mn-ea"/>
                <a:cs typeface="+mn-cs"/>
              </a:rPr>
              <a:t> group,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Font</a:t>
            </a:r>
            <a:r>
              <a:rPr lang="en-US" sz="1200" kern="1200" dirty="0">
                <a:solidFill>
                  <a:schemeClr val="tx1"/>
                </a:solidFill>
                <a:latin typeface="+mn-lt"/>
                <a:ea typeface="+mn-ea"/>
                <a:cs typeface="+mn-cs"/>
              </a:rPr>
              <a:t> list, select </a:t>
            </a:r>
            <a:r>
              <a:rPr lang="en-US" sz="1200" b="1" kern="1200" dirty="0" err="1">
                <a:solidFill>
                  <a:schemeClr val="tx1"/>
                </a:solidFill>
                <a:latin typeface="+mn-lt"/>
                <a:ea typeface="+mn-ea"/>
                <a:cs typeface="+mn-cs"/>
              </a:rPr>
              <a:t>Bodoni</a:t>
            </a:r>
            <a:r>
              <a:rPr lang="en-US" sz="1200" b="1" kern="1200" dirty="0">
                <a:solidFill>
                  <a:schemeClr val="tx1"/>
                </a:solidFill>
                <a:latin typeface="+mn-lt"/>
                <a:ea typeface="+mn-ea"/>
                <a:cs typeface="+mn-cs"/>
              </a:rPr>
              <a:t> MT Condensed</a:t>
            </a:r>
            <a:r>
              <a:rPr lang="en-US" sz="1200" b="0" kern="1200" dirty="0">
                <a:solidFill>
                  <a:schemeClr val="tx1"/>
                </a:solidFill>
                <a:latin typeface="+mn-lt"/>
                <a:ea typeface="+mn-ea"/>
                <a:cs typeface="+mn-cs"/>
              </a:rPr>
              <a:t>.</a:t>
            </a:r>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Font Size </a:t>
            </a:r>
            <a:r>
              <a:rPr lang="en-US" sz="1200" kern="1200" dirty="0">
                <a:solidFill>
                  <a:schemeClr val="tx1"/>
                </a:solidFill>
                <a:latin typeface="+mn-lt"/>
                <a:ea typeface="+mn-ea"/>
                <a:cs typeface="+mn-cs"/>
              </a:rPr>
              <a:t>list, select </a:t>
            </a:r>
            <a:r>
              <a:rPr lang="en-US" sz="1200" b="1" kern="1200" dirty="0">
                <a:solidFill>
                  <a:schemeClr val="tx1"/>
                </a:solidFill>
                <a:latin typeface="+mn-lt"/>
                <a:ea typeface="+mn-ea"/>
                <a:cs typeface="+mn-cs"/>
              </a:rPr>
              <a:t>16</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slide, drag the text box until the right edge</a:t>
            </a:r>
            <a:r>
              <a:rPr lang="en-US" sz="1200" kern="1200" baseline="0" dirty="0">
                <a:solidFill>
                  <a:schemeClr val="tx1"/>
                </a:solidFill>
                <a:latin typeface="+mn-lt"/>
                <a:ea typeface="+mn-ea"/>
                <a:cs typeface="+mn-cs"/>
              </a:rPr>
              <a:t> </a:t>
            </a:r>
            <a:r>
              <a:rPr lang="en-US" sz="1200" i="0" kern="1200" dirty="0">
                <a:solidFill>
                  <a:schemeClr val="tx1"/>
                </a:solidFill>
                <a:latin typeface="+mn-lt"/>
                <a:ea typeface="+mn-ea"/>
                <a:cs typeface="+mn-cs"/>
              </a:rPr>
              <a:t>of the text</a:t>
            </a:r>
            <a:r>
              <a:rPr lang="en-US" sz="1200" kern="1200" dirty="0">
                <a:solidFill>
                  <a:schemeClr val="tx1"/>
                </a:solidFill>
                <a:latin typeface="+mn-lt"/>
                <a:ea typeface="+mn-ea"/>
                <a:cs typeface="+mn-cs"/>
              </a:rPr>
              <a:t> is 0.5” to the left of the vertical drawing guide and the bottom edge of the text is 0.25” above the horizontal drawing guide.</a:t>
            </a:r>
          </a:p>
          <a:p>
            <a:pPr marL="228600" lvl="0" indent="-228600">
              <a:buFont typeface="+mj-lt"/>
              <a:buAutoNum type="arabicPeriod"/>
            </a:pPr>
            <a:r>
              <a:rPr lang="en-US" sz="1200" i="0" kern="1200" dirty="0">
                <a:solidFill>
                  <a:schemeClr val="tx1"/>
                </a:solidFill>
                <a:latin typeface="+mn-lt"/>
                <a:ea typeface="+mn-ea"/>
                <a:cs typeface="+mn-cs"/>
              </a:rPr>
              <a:t>If the text is too wide for the page,</a:t>
            </a:r>
            <a:r>
              <a:rPr lang="en-US" sz="1200" i="0" kern="1200" baseline="0" dirty="0">
                <a:solidFill>
                  <a:schemeClr val="tx1"/>
                </a:solidFill>
                <a:latin typeface="+mn-lt"/>
                <a:ea typeface="+mn-ea"/>
                <a:cs typeface="+mn-cs"/>
              </a:rPr>
              <a:t> drag the adjustment handles on the text box to decrease the width</a:t>
            </a:r>
            <a:r>
              <a:rPr lang="en-US" sz="1200" i="0" kern="1200" dirty="0">
                <a:solidFill>
                  <a:schemeClr val="tx1"/>
                </a:solidFill>
                <a:latin typeface="+mn-lt"/>
                <a:ea typeface="+mn-ea"/>
                <a:cs typeface="+mn-cs"/>
              </a:rPr>
              <a:t>,</a:t>
            </a:r>
            <a:r>
              <a:rPr lang="en-US" sz="1200" i="0" kern="1200" baseline="0" dirty="0">
                <a:solidFill>
                  <a:schemeClr val="tx1"/>
                </a:solidFill>
                <a:latin typeface="+mn-lt"/>
                <a:ea typeface="+mn-ea"/>
                <a:cs typeface="+mn-cs"/>
              </a:rPr>
              <a:t> and then repeat the previous step to reposition. </a:t>
            </a:r>
            <a:endParaRPr lang="en-US" sz="1200" i="0" kern="1200" dirty="0">
              <a:solidFill>
                <a:schemeClr val="tx1"/>
              </a:solidFill>
              <a:latin typeface="+mn-lt"/>
              <a:ea typeface="+mn-ea"/>
              <a:cs typeface="+mn-cs"/>
            </a:endParaRPr>
          </a:p>
          <a:p>
            <a:pPr marL="228600" lvl="0" indent="-228600">
              <a:buFont typeface="+mj-lt"/>
              <a:buAutoNum type="arabicPeriod"/>
            </a:pPr>
            <a:endParaRPr lang="en-US" sz="1200" kern="1200" dirty="0">
              <a:solidFill>
                <a:schemeClr val="tx1"/>
              </a:solidFill>
              <a:latin typeface="+mn-lt"/>
              <a:ea typeface="+mn-ea"/>
              <a:cs typeface="+mn-cs"/>
            </a:endParaRPr>
          </a:p>
          <a:p>
            <a:pPr marL="228600" lvl="0" indent="-228600">
              <a:buFont typeface="+mj-lt"/>
              <a:buAutoNum type="arabicPeriod"/>
            </a:pPr>
            <a:endParaRPr lang="en-US" sz="1200" kern="120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latin typeface="+mn-lt"/>
                <a:ea typeface="+mn-ea"/>
                <a:cs typeface="+mn-cs"/>
              </a:rPr>
              <a:t>To reproduce the page edges in the </a:t>
            </a:r>
            <a:r>
              <a:rPr lang="en-US" sz="1200" b="1" kern="1200" dirty="0">
                <a:solidFill>
                  <a:schemeClr val="tx1"/>
                </a:solidFill>
                <a:latin typeface="+mn-lt"/>
                <a:ea typeface="+mn-ea"/>
                <a:cs typeface="+mn-cs"/>
              </a:rPr>
              <a:t>Inside-left page 3</a:t>
            </a:r>
            <a:r>
              <a:rPr lang="en-US" sz="1200" kern="1200" baseline="0" dirty="0">
                <a:solidFill>
                  <a:schemeClr val="tx1"/>
                </a:solidFill>
                <a:latin typeface="+mn-lt"/>
                <a:ea typeface="+mn-ea"/>
                <a:cs typeface="+mn-cs"/>
              </a:rPr>
              <a:t> group</a:t>
            </a:r>
            <a:r>
              <a:rPr lang="en-US" sz="1200" kern="1200" dirty="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select the </a:t>
            </a:r>
            <a:r>
              <a:rPr lang="en-US" sz="1200" b="1" kern="1200" dirty="0">
                <a:solidFill>
                  <a:schemeClr val="tx1"/>
                </a:solidFill>
                <a:latin typeface="+mn-lt"/>
                <a:ea typeface="+mn-ea"/>
                <a:cs typeface="+mn-cs"/>
              </a:rPr>
              <a:t>Inside-left</a:t>
            </a:r>
            <a:r>
              <a:rPr lang="en-US" sz="1200" kern="1200" dirty="0">
                <a:solidFill>
                  <a:schemeClr val="tx1"/>
                </a:solidFill>
                <a:latin typeface="+mn-lt"/>
                <a:ea typeface="+mn-ea"/>
                <a:cs typeface="+mn-cs"/>
              </a:rPr>
              <a:t> group you just created. </a:t>
            </a:r>
            <a:r>
              <a:rPr lang="en-US" sz="1200" i="0" kern="1200" dirty="0">
                <a:solidFill>
                  <a:schemeClr val="tx1"/>
                </a:solidFill>
                <a:latin typeface="+mn-lt"/>
                <a:ea typeface="+mn-ea"/>
                <a:cs typeface="+mn-cs"/>
              </a:rPr>
              <a:t>On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Drawing</a:t>
            </a:r>
            <a:r>
              <a:rPr lang="en-US" sz="1200" i="0" kern="1200" dirty="0">
                <a:solidFill>
                  <a:schemeClr val="tx1"/>
                </a:solidFill>
                <a:latin typeface="+mn-lt"/>
                <a:ea typeface="+mn-ea"/>
                <a:cs typeface="+mn-cs"/>
              </a:rPr>
              <a:t> group, click </a:t>
            </a:r>
            <a:r>
              <a:rPr lang="en-US" sz="1200" b="1" i="0" kern="1200" dirty="0">
                <a:solidFill>
                  <a:schemeClr val="tx1"/>
                </a:solidFill>
                <a:latin typeface="+mn-lt"/>
                <a:ea typeface="+mn-ea"/>
                <a:cs typeface="+mn-cs"/>
              </a:rPr>
              <a:t>Arrange</a:t>
            </a:r>
            <a:r>
              <a:rPr lang="en-US" sz="1200" i="0" kern="1200" dirty="0">
                <a:solidFill>
                  <a:schemeClr val="tx1"/>
                </a:solidFill>
                <a:latin typeface="+mn-lt"/>
                <a:ea typeface="+mn-ea"/>
                <a:cs typeface="+mn-cs"/>
              </a:rPr>
              <a:t>, and then click </a:t>
            </a:r>
            <a:r>
              <a:rPr lang="en-US" sz="1200" b="1" i="0" kern="1200" dirty="0">
                <a:solidFill>
                  <a:schemeClr val="tx1"/>
                </a:solidFill>
                <a:latin typeface="+mn-lt"/>
                <a:ea typeface="+mn-ea"/>
                <a:cs typeface="+mn-cs"/>
              </a:rPr>
              <a:t>Ungroup</a:t>
            </a:r>
            <a:r>
              <a:rPr lang="en-US" sz="1200" b="0" i="0" kern="1200" dirty="0">
                <a:solidFill>
                  <a:schemeClr val="tx1"/>
                </a:solidFill>
                <a:latin typeface="+mn-lt"/>
                <a:ea typeface="+mn-ea"/>
                <a:cs typeface="+mn-cs"/>
              </a:rPr>
              <a:t>.</a:t>
            </a:r>
          </a:p>
          <a:p>
            <a:pPr marL="228600" lvl="0" indent="-228600">
              <a:buFont typeface="+mj-lt"/>
              <a:buAutoNum type="arabicPeriod"/>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Selection and Visibility </a:t>
            </a:r>
            <a:r>
              <a:rPr lang="en-US" sz="1200" i="0" kern="1200" dirty="0">
                <a:solidFill>
                  <a:schemeClr val="tx1"/>
                </a:solidFill>
                <a:latin typeface="+mn-lt"/>
                <a:ea typeface="+mn-ea"/>
                <a:cs typeface="+mn-cs"/>
              </a:rPr>
              <a:t>pane, select the straight connector (line) that you just ungrouped from the page.</a:t>
            </a:r>
            <a:r>
              <a:rPr lang="en-US" sz="1200" i="0" kern="1200" baseline="0" dirty="0">
                <a:solidFill>
                  <a:schemeClr val="tx1"/>
                </a:solidFill>
                <a:latin typeface="+mn-lt"/>
                <a:ea typeface="+mn-ea"/>
                <a:cs typeface="+mn-cs"/>
              </a:rPr>
              <a:t> </a:t>
            </a:r>
            <a:r>
              <a:rPr lang="en-US" sz="1200" i="0" kern="1200" dirty="0">
                <a:solidFill>
                  <a:schemeClr val="tx1"/>
                </a:solidFill>
                <a:latin typeface="+mn-lt"/>
                <a:ea typeface="+mn-ea"/>
                <a:cs typeface="+mn-cs"/>
              </a:rPr>
              <a:t>On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Clipboard</a:t>
            </a:r>
            <a:r>
              <a:rPr lang="en-US" sz="1200" i="0" kern="1200" dirty="0">
                <a:solidFill>
                  <a:schemeClr val="tx1"/>
                </a:solidFill>
                <a:latin typeface="+mn-lt"/>
                <a:ea typeface="+mn-ea"/>
                <a:cs typeface="+mn-cs"/>
              </a:rPr>
              <a:t> group, click the arrow under </a:t>
            </a:r>
            <a:r>
              <a:rPr lang="en-US" sz="1200" b="1" i="0" kern="1200" dirty="0">
                <a:solidFill>
                  <a:schemeClr val="tx1"/>
                </a:solidFill>
                <a:latin typeface="+mn-lt"/>
                <a:ea typeface="+mn-ea"/>
                <a:cs typeface="+mn-cs"/>
              </a:rPr>
              <a:t>Paste</a:t>
            </a:r>
            <a:r>
              <a:rPr lang="en-US" sz="1200" i="0" kern="1200" dirty="0">
                <a:solidFill>
                  <a:schemeClr val="tx1"/>
                </a:solidFill>
                <a:latin typeface="+mn-lt"/>
                <a:ea typeface="+mn-ea"/>
                <a:cs typeface="+mn-cs"/>
              </a:rPr>
              <a:t>, and then click </a:t>
            </a:r>
            <a:r>
              <a:rPr lang="en-US" sz="1200" b="1" i="0" kern="1200" dirty="0">
                <a:solidFill>
                  <a:schemeClr val="tx1"/>
                </a:solidFill>
                <a:latin typeface="+mn-lt"/>
                <a:ea typeface="+mn-ea"/>
                <a:cs typeface="+mn-cs"/>
              </a:rPr>
              <a:t>Duplicate</a:t>
            </a:r>
            <a:r>
              <a:rPr lang="en-US" sz="1200" i="0" kern="1200" dirty="0">
                <a:solidFill>
                  <a:schemeClr val="tx1"/>
                </a:solidFill>
                <a:latin typeface="+mn-lt"/>
                <a:ea typeface="+mn-ea"/>
                <a:cs typeface="+mn-cs"/>
              </a:rPr>
              <a:t>. </a:t>
            </a:r>
          </a:p>
          <a:p>
            <a:pPr marL="228600" lvl="0" indent="-228600">
              <a:buFont typeface="+mj-lt"/>
              <a:buAutoNum type="arabicPeriod"/>
            </a:pPr>
            <a:r>
              <a:rPr lang="en-US" sz="1200" i="0" kern="1200" dirty="0">
                <a:solidFill>
                  <a:schemeClr val="tx1"/>
                </a:solidFill>
                <a:latin typeface="+mn-lt"/>
                <a:ea typeface="+mn-ea"/>
                <a:cs typeface="+mn-cs"/>
              </a:rPr>
              <a:t>On the slide, drag the duplicate line until it is very close to the original</a:t>
            </a:r>
            <a:r>
              <a:rPr lang="en-US" sz="1200" i="0" kern="1200" baseline="0" dirty="0">
                <a:solidFill>
                  <a:schemeClr val="tx1"/>
                </a:solidFill>
                <a:latin typeface="+mn-lt"/>
                <a:ea typeface="+mn-ea"/>
                <a:cs typeface="+mn-cs"/>
              </a:rPr>
              <a:t> line. </a:t>
            </a:r>
            <a:endParaRPr lang="en-US" sz="1200" i="0" kern="1200" dirty="0">
              <a:solidFill>
                <a:schemeClr val="tx1"/>
              </a:solidFill>
              <a:latin typeface="+mn-lt"/>
              <a:ea typeface="+mn-ea"/>
              <a:cs typeface="+mn-cs"/>
            </a:endParaRPr>
          </a:p>
          <a:p>
            <a:pPr marL="228600" lvl="0" indent="-228600">
              <a:buFont typeface="+mj-lt"/>
              <a:buAutoNum type="arabicPeriod"/>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Selection and Visibility </a:t>
            </a:r>
            <a:r>
              <a:rPr lang="en-US" sz="1200" i="0" kern="1200" dirty="0">
                <a:solidFill>
                  <a:schemeClr val="tx1"/>
                </a:solidFill>
                <a:latin typeface="+mn-lt"/>
                <a:ea typeface="+mn-ea"/>
                <a:cs typeface="+mn-cs"/>
              </a:rPr>
              <a:t>pane, press and hold CTRL, and</a:t>
            </a:r>
            <a:r>
              <a:rPr lang="en-US" sz="1200" i="0" kern="1200" baseline="0" dirty="0">
                <a:solidFill>
                  <a:schemeClr val="tx1"/>
                </a:solidFill>
                <a:latin typeface="+mn-lt"/>
                <a:ea typeface="+mn-ea"/>
                <a:cs typeface="+mn-cs"/>
              </a:rPr>
              <a:t> then </a:t>
            </a:r>
            <a:r>
              <a:rPr lang="en-US" sz="1200" i="0" kern="1200" dirty="0">
                <a:solidFill>
                  <a:schemeClr val="tx1"/>
                </a:solidFill>
                <a:latin typeface="+mn-lt"/>
                <a:ea typeface="+mn-ea"/>
                <a:cs typeface="+mn-cs"/>
              </a:rPr>
              <a:t>select the two straight connectors (lines). On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Drawing</a:t>
            </a:r>
            <a:r>
              <a:rPr lang="en-US" sz="1200" i="0" kern="1200" dirty="0">
                <a:solidFill>
                  <a:schemeClr val="tx1"/>
                </a:solidFill>
                <a:latin typeface="+mn-lt"/>
                <a:ea typeface="+mn-ea"/>
                <a:cs typeface="+mn-cs"/>
              </a:rPr>
              <a:t> group, click </a:t>
            </a:r>
            <a:r>
              <a:rPr lang="en-US" sz="1200" b="1" i="0" kern="1200" dirty="0">
                <a:solidFill>
                  <a:schemeClr val="tx1"/>
                </a:solidFill>
                <a:latin typeface="+mn-lt"/>
                <a:ea typeface="+mn-ea"/>
                <a:cs typeface="+mn-cs"/>
              </a:rPr>
              <a:t>Arrange</a:t>
            </a:r>
            <a:r>
              <a:rPr lang="en-US" sz="1200" i="0" kern="1200" dirty="0">
                <a:solidFill>
                  <a:schemeClr val="tx1"/>
                </a:solidFill>
                <a:latin typeface="+mn-lt"/>
                <a:ea typeface="+mn-ea"/>
                <a:cs typeface="+mn-cs"/>
              </a:rPr>
              <a:t>, point to </a:t>
            </a:r>
            <a:r>
              <a:rPr lang="en-US" sz="1200" b="1" i="0" kern="1200" dirty="0">
                <a:solidFill>
                  <a:schemeClr val="tx1"/>
                </a:solidFill>
                <a:latin typeface="+mn-lt"/>
                <a:ea typeface="+mn-ea"/>
                <a:cs typeface="+mn-cs"/>
              </a:rPr>
              <a:t>Align</a:t>
            </a:r>
            <a:r>
              <a:rPr lang="en-US" sz="1200" i="0" kern="1200" dirty="0">
                <a:solidFill>
                  <a:schemeClr val="tx1"/>
                </a:solidFill>
                <a:latin typeface="+mn-lt"/>
                <a:ea typeface="+mn-ea"/>
                <a:cs typeface="+mn-cs"/>
              </a:rPr>
              <a:t>, and then do the following:</a:t>
            </a:r>
          </a:p>
          <a:p>
            <a:pPr marL="685800" lvl="1" indent="-228600">
              <a:buFont typeface="+mj-lt"/>
              <a:buAutoNum type="arabicPeriod"/>
            </a:pP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Selected Objects</a:t>
            </a:r>
            <a:r>
              <a:rPr lang="en-US" sz="1200" i="0" kern="1200" dirty="0">
                <a:solidFill>
                  <a:schemeClr val="tx1"/>
                </a:solidFill>
                <a:latin typeface="+mn-lt"/>
                <a:ea typeface="+mn-ea"/>
                <a:cs typeface="+mn-cs"/>
              </a:rPr>
              <a:t>.</a:t>
            </a:r>
          </a:p>
          <a:p>
            <a:pPr marL="685800" lvl="1" indent="-228600">
              <a:buFont typeface="+mj-lt"/>
              <a:buAutoNum type="arabicPeriod"/>
            </a:pP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Middle</a:t>
            </a:r>
            <a:r>
              <a:rPr lang="en-US" sz="1200" i="0" kern="1200" dirty="0">
                <a:solidFill>
                  <a:schemeClr val="tx1"/>
                </a:solidFill>
                <a:latin typeface="+mn-lt"/>
                <a:ea typeface="+mn-ea"/>
                <a:cs typeface="+mn-cs"/>
              </a:rPr>
              <a:t>. </a:t>
            </a:r>
          </a:p>
          <a:p>
            <a:pPr marL="228600" lvl="0" indent="-228600">
              <a:buFont typeface="+mj-lt"/>
              <a:buAutoNum type="arabicPeriod"/>
            </a:pPr>
            <a:r>
              <a:rPr lang="en-US" sz="1200" i="0" kern="1200" dirty="0">
                <a:solidFill>
                  <a:schemeClr val="tx1"/>
                </a:solidFill>
                <a:latin typeface="+mn-lt"/>
                <a:ea typeface="+mn-ea"/>
                <a:cs typeface="+mn-cs"/>
              </a:rPr>
              <a:t>With</a:t>
            </a:r>
            <a:r>
              <a:rPr lang="en-US" sz="1200" i="0" kern="1200" baseline="0" dirty="0">
                <a:solidFill>
                  <a:schemeClr val="tx1"/>
                </a:solidFill>
                <a:latin typeface="+mn-lt"/>
                <a:ea typeface="+mn-ea"/>
                <a:cs typeface="+mn-cs"/>
              </a:rPr>
              <a:t> the group of lines still selected, o</a:t>
            </a:r>
            <a:r>
              <a:rPr lang="en-US" sz="1200" i="0" kern="1200" dirty="0">
                <a:solidFill>
                  <a:schemeClr val="tx1"/>
                </a:solidFill>
                <a:latin typeface="+mn-lt"/>
                <a:ea typeface="+mn-ea"/>
                <a:cs typeface="+mn-cs"/>
              </a:rPr>
              <a:t>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Drawing </a:t>
            </a:r>
            <a:r>
              <a:rPr lang="en-US" sz="1200" i="0" kern="1200" dirty="0">
                <a:solidFill>
                  <a:schemeClr val="tx1"/>
                </a:solidFill>
                <a:latin typeface="+mn-lt"/>
                <a:ea typeface="+mn-ea"/>
                <a:cs typeface="+mn-cs"/>
              </a:rPr>
              <a:t>group, click </a:t>
            </a:r>
            <a:r>
              <a:rPr lang="en-US" sz="1200" b="1" i="0" kern="1200" dirty="0">
                <a:solidFill>
                  <a:schemeClr val="tx1"/>
                </a:solidFill>
                <a:latin typeface="+mn-lt"/>
                <a:ea typeface="+mn-ea"/>
                <a:cs typeface="+mn-cs"/>
              </a:rPr>
              <a:t>Arrange</a:t>
            </a:r>
            <a:r>
              <a:rPr lang="en-US" sz="1200" i="0" kern="1200" dirty="0">
                <a:solidFill>
                  <a:schemeClr val="tx1"/>
                </a:solidFill>
                <a:latin typeface="+mn-lt"/>
                <a:ea typeface="+mn-ea"/>
                <a:cs typeface="+mn-cs"/>
              </a:rPr>
              <a:t>, and</a:t>
            </a:r>
            <a:r>
              <a:rPr lang="en-US" sz="1200" i="0" kern="1200" baseline="0" dirty="0">
                <a:solidFill>
                  <a:schemeClr val="tx1"/>
                </a:solidFill>
                <a:latin typeface="+mn-lt"/>
                <a:ea typeface="+mn-ea"/>
                <a:cs typeface="+mn-cs"/>
              </a:rPr>
              <a:t> then click</a:t>
            </a:r>
            <a:r>
              <a:rPr lang="en-US" sz="1200" i="0" kern="1200" dirty="0">
                <a:solidFill>
                  <a:schemeClr val="tx1"/>
                </a:solidFill>
                <a:latin typeface="+mn-lt"/>
                <a:ea typeface="+mn-ea"/>
                <a:cs typeface="+mn-cs"/>
              </a:rPr>
              <a:t> </a:t>
            </a:r>
            <a:r>
              <a:rPr lang="en-US" sz="1200" b="1" i="0" kern="1200" dirty="0">
                <a:solidFill>
                  <a:schemeClr val="tx1"/>
                </a:solidFill>
                <a:latin typeface="+mn-lt"/>
                <a:ea typeface="+mn-ea"/>
                <a:cs typeface="+mn-cs"/>
              </a:rPr>
              <a:t>Group</a:t>
            </a:r>
            <a:r>
              <a:rPr lang="en-US" sz="1200" i="0" kern="1200" dirty="0">
                <a:solidFill>
                  <a:schemeClr val="tx1"/>
                </a:solidFill>
                <a:latin typeface="+mn-lt"/>
                <a:ea typeface="+mn-ea"/>
                <a:cs typeface="+mn-cs"/>
              </a:rPr>
              <a:t>.</a:t>
            </a:r>
          </a:p>
          <a:p>
            <a:pPr marL="228600" lvl="0" indent="-228600">
              <a:buFont typeface="+mj-lt"/>
              <a:buAutoNum type="arabicPeriod"/>
            </a:pPr>
            <a:r>
              <a:rPr lang="en-US" sz="1200" i="0" kern="1200" dirty="0">
                <a:solidFill>
                  <a:schemeClr val="tx1"/>
                </a:solidFill>
                <a:latin typeface="+mn-lt"/>
                <a:ea typeface="+mn-ea"/>
                <a:cs typeface="+mn-cs"/>
              </a:rPr>
              <a:t>On the slide, drag the group until the left</a:t>
            </a:r>
            <a:r>
              <a:rPr lang="en-US" sz="1200" i="0" kern="1200" baseline="0" dirty="0">
                <a:solidFill>
                  <a:schemeClr val="tx1"/>
                </a:solidFill>
                <a:latin typeface="+mn-lt"/>
                <a:ea typeface="+mn-ea"/>
                <a:cs typeface="+mn-cs"/>
              </a:rPr>
              <a:t> </a:t>
            </a:r>
            <a:r>
              <a:rPr lang="en-US" sz="1200" i="0" kern="1200" dirty="0">
                <a:solidFill>
                  <a:schemeClr val="tx1"/>
                </a:solidFill>
                <a:latin typeface="+mn-lt"/>
                <a:ea typeface="+mn-ea"/>
                <a:cs typeface="+mn-cs"/>
              </a:rPr>
              <a:t>edge of the group of lines is touching the left edge of the rectangle.</a:t>
            </a:r>
          </a:p>
          <a:p>
            <a:pPr marL="228600" lvl="0" indent="-228600">
              <a:buFont typeface="+mj-lt"/>
              <a:buAutoNum type="arabicPeriod"/>
            </a:pPr>
            <a:r>
              <a:rPr lang="en-US" sz="1200" i="0" kern="1200" dirty="0">
                <a:solidFill>
                  <a:schemeClr val="tx1"/>
                </a:solidFill>
                <a:latin typeface="+mn-lt"/>
                <a:ea typeface="+mn-ea"/>
                <a:cs typeface="+mn-cs"/>
              </a:rPr>
              <a:t>On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Drawing</a:t>
            </a:r>
            <a:r>
              <a:rPr lang="en-US" sz="1200" i="0" kern="1200" dirty="0">
                <a:solidFill>
                  <a:schemeClr val="tx1"/>
                </a:solidFill>
                <a:latin typeface="+mn-lt"/>
                <a:ea typeface="+mn-ea"/>
                <a:cs typeface="+mn-cs"/>
              </a:rPr>
              <a:t> group, click </a:t>
            </a:r>
            <a:r>
              <a:rPr lang="en-US" sz="1200" b="1" i="0" kern="1200" dirty="0">
                <a:solidFill>
                  <a:schemeClr val="tx1"/>
                </a:solidFill>
                <a:latin typeface="+mn-lt"/>
                <a:ea typeface="+mn-ea"/>
                <a:cs typeface="+mn-cs"/>
              </a:rPr>
              <a:t>Arrange</a:t>
            </a:r>
            <a:r>
              <a:rPr lang="en-US" sz="1200" i="0" kern="1200" dirty="0">
                <a:solidFill>
                  <a:schemeClr val="tx1"/>
                </a:solidFill>
                <a:latin typeface="+mn-lt"/>
                <a:ea typeface="+mn-ea"/>
                <a:cs typeface="+mn-cs"/>
              </a:rPr>
              <a:t>, point to </a:t>
            </a:r>
            <a:r>
              <a:rPr lang="en-US" sz="1200" b="1" i="0" kern="1200" dirty="0">
                <a:solidFill>
                  <a:schemeClr val="tx1"/>
                </a:solidFill>
                <a:latin typeface="+mn-lt"/>
                <a:ea typeface="+mn-ea"/>
                <a:cs typeface="+mn-cs"/>
              </a:rPr>
              <a:t>Align</a:t>
            </a:r>
            <a:r>
              <a:rPr lang="en-US" sz="1200" i="0" kern="1200" dirty="0">
                <a:solidFill>
                  <a:schemeClr val="tx1"/>
                </a:solidFill>
                <a:latin typeface="+mn-lt"/>
                <a:ea typeface="+mn-ea"/>
                <a:cs typeface="+mn-cs"/>
              </a:rPr>
              <a:t>, and then do the following:</a:t>
            </a:r>
          </a:p>
          <a:p>
            <a:pPr marL="685800" lvl="1" indent="-228600">
              <a:buFont typeface="+mj-lt"/>
              <a:buAutoNum type="arabicPeriod"/>
            </a:pP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to Slide</a:t>
            </a:r>
            <a:r>
              <a:rPr lang="en-US" sz="1200" i="0" kern="1200" dirty="0">
                <a:solidFill>
                  <a:schemeClr val="tx1"/>
                </a:solidFill>
                <a:latin typeface="+mn-lt"/>
                <a:ea typeface="+mn-ea"/>
                <a:cs typeface="+mn-cs"/>
              </a:rPr>
              <a:t>.</a:t>
            </a:r>
          </a:p>
          <a:p>
            <a:pPr marL="685800" lvl="1" indent="-228600">
              <a:buFont typeface="+mj-lt"/>
              <a:buAutoNum type="arabicPeriod"/>
            </a:pP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Middle</a:t>
            </a:r>
            <a:r>
              <a:rPr lang="en-US" sz="1200" i="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Selection and Visibility </a:t>
            </a:r>
            <a:r>
              <a:rPr lang="en-US" sz="1200" i="0" kern="1200" dirty="0">
                <a:solidFill>
                  <a:schemeClr val="tx1"/>
                </a:solidFill>
                <a:latin typeface="+mn-lt"/>
                <a:ea typeface="+mn-ea"/>
                <a:cs typeface="+mn-cs"/>
              </a:rPr>
              <a:t>pane, press and hold CTRL, and then select the new group of lines, the rectangle, the text box, and the picture. On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Drawing </a:t>
            </a:r>
            <a:r>
              <a:rPr lang="en-US" sz="1200" i="0" kern="1200" dirty="0">
                <a:solidFill>
                  <a:schemeClr val="tx1"/>
                </a:solidFill>
                <a:latin typeface="+mn-lt"/>
                <a:ea typeface="+mn-ea"/>
                <a:cs typeface="+mn-cs"/>
              </a:rPr>
              <a:t>group, click the arrow under </a:t>
            </a:r>
            <a:r>
              <a:rPr lang="en-US" sz="1200" b="1" i="0" kern="1200" dirty="0">
                <a:solidFill>
                  <a:schemeClr val="tx1"/>
                </a:solidFill>
                <a:latin typeface="+mn-lt"/>
                <a:ea typeface="+mn-ea"/>
                <a:cs typeface="+mn-cs"/>
              </a:rPr>
              <a:t>Arrange</a:t>
            </a:r>
            <a:r>
              <a:rPr lang="en-US" sz="1200" i="0" kern="1200" dirty="0">
                <a:solidFill>
                  <a:schemeClr val="tx1"/>
                </a:solidFill>
                <a:latin typeface="+mn-lt"/>
                <a:ea typeface="+mn-ea"/>
                <a:cs typeface="+mn-cs"/>
              </a:rPr>
              <a:t>, and then click </a:t>
            </a:r>
            <a:r>
              <a:rPr lang="en-US" sz="1200" b="1" i="0" kern="1200" dirty="0">
                <a:solidFill>
                  <a:schemeClr val="tx1"/>
                </a:solidFill>
                <a:latin typeface="+mn-lt"/>
                <a:ea typeface="+mn-ea"/>
                <a:cs typeface="+mn-cs"/>
              </a:rPr>
              <a:t>Group</a:t>
            </a:r>
            <a:r>
              <a:rPr lang="en-US" sz="1200" i="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a:solidFill>
                  <a:schemeClr val="tx1"/>
                </a:solidFill>
                <a:latin typeface="+mn-lt"/>
                <a:ea typeface="+mn-ea"/>
                <a:cs typeface="+mn-cs"/>
              </a:rPr>
              <a:t>Also</a:t>
            </a:r>
            <a:r>
              <a:rPr lang="en-US" sz="1200" i="0" kern="1200" baseline="0" dirty="0">
                <a:solidFill>
                  <a:schemeClr val="tx1"/>
                </a:solidFill>
                <a:latin typeface="+mn-lt"/>
                <a:ea typeface="+mn-ea"/>
                <a:cs typeface="+mn-cs"/>
              </a:rPr>
              <a:t> i</a:t>
            </a:r>
            <a:r>
              <a:rPr lang="en-US" sz="1200" i="0" kern="1200" dirty="0">
                <a:solidFill>
                  <a:schemeClr val="tx1"/>
                </a:solidFill>
                <a:latin typeface="+mn-lt"/>
                <a:ea typeface="+mn-ea"/>
                <a:cs typeface="+mn-cs"/>
              </a:rPr>
              <a:t>n the </a:t>
            </a:r>
            <a:r>
              <a:rPr lang="en-US" sz="1200" b="1" i="0" kern="1200" dirty="0">
                <a:solidFill>
                  <a:schemeClr val="tx1"/>
                </a:solidFill>
                <a:latin typeface="+mn-lt"/>
                <a:ea typeface="+mn-ea"/>
                <a:cs typeface="+mn-cs"/>
              </a:rPr>
              <a:t>Selection and Visibility </a:t>
            </a:r>
            <a:r>
              <a:rPr lang="en-US" sz="1200" i="0" kern="1200" dirty="0">
                <a:solidFill>
                  <a:schemeClr val="tx1"/>
                </a:solidFill>
                <a:latin typeface="+mn-lt"/>
                <a:ea typeface="+mn-ea"/>
                <a:cs typeface="+mn-cs"/>
              </a:rPr>
              <a:t>pane, double-click the new group to edit the name, and then enter </a:t>
            </a:r>
            <a:r>
              <a:rPr lang="en-US" sz="1200" b="1" i="0" kern="1200" dirty="0">
                <a:solidFill>
                  <a:schemeClr val="tx1"/>
                </a:solidFill>
                <a:latin typeface="+mn-lt"/>
                <a:ea typeface="+mn-ea"/>
                <a:cs typeface="+mn-cs"/>
              </a:rPr>
              <a:t>Inside-left page 3</a:t>
            </a:r>
            <a:r>
              <a:rPr lang="en-US" sz="1200" i="0" kern="1200" dirty="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a:solidFill>
                <a:schemeClr val="accent6"/>
              </a:solidFill>
            </a:endParaRPr>
          </a:p>
          <a:p>
            <a:r>
              <a:rPr lang="en-US" sz="1200" kern="1200" dirty="0">
                <a:solidFill>
                  <a:schemeClr val="tx1"/>
                </a:solidFill>
                <a:latin typeface="+mn-lt"/>
                <a:ea typeface="+mn-ea"/>
                <a:cs typeface="+mn-cs"/>
              </a:rPr>
              <a:t>To reproduce the first shape in the </a:t>
            </a:r>
            <a:r>
              <a:rPr lang="en-US" sz="1200" b="1" kern="1200" dirty="0">
                <a:solidFill>
                  <a:schemeClr val="tx1"/>
                </a:solidFill>
                <a:latin typeface="+mn-lt"/>
                <a:ea typeface="+mn-ea"/>
                <a:cs typeface="+mn-cs"/>
              </a:rPr>
              <a:t>Inside-right page</a:t>
            </a:r>
            <a:r>
              <a:rPr lang="en-US" sz="1200" b="1" kern="1200" baseline="0" dirty="0">
                <a:solidFill>
                  <a:schemeClr val="tx1"/>
                </a:solidFill>
                <a:latin typeface="+mn-lt"/>
                <a:ea typeface="+mn-ea"/>
                <a:cs typeface="+mn-cs"/>
              </a:rPr>
              <a:t> </a:t>
            </a:r>
            <a:r>
              <a:rPr lang="en-US" sz="1200" b="1" kern="1200" dirty="0">
                <a:solidFill>
                  <a:schemeClr val="tx1"/>
                </a:solidFill>
                <a:latin typeface="+mn-lt"/>
                <a:ea typeface="+mn-ea"/>
                <a:cs typeface="+mn-cs"/>
              </a:rPr>
              <a:t>1</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group on this slide</a:t>
            </a:r>
            <a:r>
              <a:rPr lang="en-US" sz="1200" kern="1200" dirty="0">
                <a:solidFill>
                  <a:schemeClr val="tx1"/>
                </a:solidFill>
                <a:latin typeface="+mn-lt"/>
                <a:ea typeface="+mn-ea"/>
                <a:cs typeface="+mn-cs"/>
              </a:rPr>
              <a:t>, do the following:</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a:t>
            </a:r>
            <a:r>
              <a:rPr lang="en-US" sz="1200" kern="1200" dirty="0">
                <a:solidFill>
                  <a:schemeClr val="tx1"/>
                </a:solidFill>
                <a:latin typeface="+mn-lt"/>
                <a:ea typeface="+mn-ea"/>
                <a:cs typeface="+mn-cs"/>
              </a:rPr>
              <a:t> pane, select the </a:t>
            </a:r>
            <a:r>
              <a:rPr lang="en-US" sz="1200" b="1" kern="1200" dirty="0">
                <a:solidFill>
                  <a:schemeClr val="tx1"/>
                </a:solidFill>
                <a:latin typeface="+mn-lt"/>
                <a:ea typeface="+mn-ea"/>
                <a:cs typeface="+mn-cs"/>
              </a:rPr>
              <a:t>Inside-left page 2 </a:t>
            </a:r>
            <a:r>
              <a:rPr lang="en-US" sz="1200" kern="1200" dirty="0">
                <a:solidFill>
                  <a:schemeClr val="tx1"/>
                </a:solidFill>
                <a:latin typeface="+mn-lt"/>
                <a:ea typeface="+mn-ea"/>
                <a:cs typeface="+mn-cs"/>
              </a:rPr>
              <a:t>group.</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Clipboard</a:t>
            </a:r>
            <a:r>
              <a:rPr lang="en-US" sz="1200" kern="1200" dirty="0">
                <a:solidFill>
                  <a:schemeClr val="tx1"/>
                </a:solidFill>
                <a:latin typeface="+mn-lt"/>
                <a:ea typeface="+mn-ea"/>
                <a:cs typeface="+mn-cs"/>
              </a:rPr>
              <a:t> group, click the arrow under </a:t>
            </a:r>
            <a:r>
              <a:rPr lang="en-US" sz="1200" b="1" kern="1200" dirty="0">
                <a:solidFill>
                  <a:schemeClr val="tx1"/>
                </a:solidFill>
                <a:latin typeface="+mn-lt"/>
                <a:ea typeface="+mn-ea"/>
                <a:cs typeface="+mn-cs"/>
              </a:rPr>
              <a:t>Paste</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Duplicate</a:t>
            </a:r>
            <a:r>
              <a:rPr lang="en-US" sz="120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Selection and Visibility </a:t>
            </a:r>
            <a:r>
              <a:rPr lang="en-US" sz="1200" i="0" kern="1200" dirty="0">
                <a:solidFill>
                  <a:schemeClr val="tx1"/>
                </a:solidFill>
                <a:latin typeface="+mn-lt"/>
                <a:ea typeface="+mn-ea"/>
                <a:cs typeface="+mn-cs"/>
              </a:rPr>
              <a:t>pane, double-click the new group to edit the name, and then enter </a:t>
            </a:r>
            <a:r>
              <a:rPr lang="en-US" sz="1200" b="1" i="0" kern="1200" dirty="0">
                <a:solidFill>
                  <a:schemeClr val="tx1"/>
                </a:solidFill>
                <a:latin typeface="+mn-lt"/>
                <a:ea typeface="+mn-ea"/>
                <a:cs typeface="+mn-cs"/>
              </a:rPr>
              <a:t>Inside-right</a:t>
            </a:r>
            <a:r>
              <a:rPr lang="en-US" sz="1200" i="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228600" lvl="0" indent="-228600">
              <a:buFont typeface="+mj-lt"/>
              <a:buAutoNum type="arabicPeriod"/>
            </a:pPr>
            <a:r>
              <a:rPr lang="en-US" sz="1200" kern="1200" dirty="0">
                <a:solidFill>
                  <a:schemeClr val="tx1"/>
                </a:solidFill>
                <a:latin typeface="+mn-lt"/>
                <a:ea typeface="+mn-ea"/>
                <a:cs typeface="+mn-cs"/>
              </a:rPr>
              <a:t>In</a:t>
            </a:r>
            <a:r>
              <a:rPr lang="en-US" sz="1200" kern="1200" baseline="0" dirty="0">
                <a:solidFill>
                  <a:schemeClr val="tx1"/>
                </a:solidFill>
                <a:latin typeface="+mn-lt"/>
                <a:ea typeface="+mn-ea"/>
                <a:cs typeface="+mn-cs"/>
              </a:rPr>
              <a:t> the </a:t>
            </a:r>
            <a:r>
              <a:rPr lang="en-US" sz="1200" b="1" kern="1200" baseline="0" dirty="0">
                <a:solidFill>
                  <a:schemeClr val="tx1"/>
                </a:solidFill>
                <a:latin typeface="+mn-lt"/>
                <a:ea typeface="+mn-ea"/>
                <a:cs typeface="+mn-cs"/>
              </a:rPr>
              <a:t>Selection and Visibility </a:t>
            </a:r>
            <a:r>
              <a:rPr lang="en-US" sz="1200" kern="1200" baseline="0" dirty="0">
                <a:solidFill>
                  <a:schemeClr val="tx1"/>
                </a:solidFill>
                <a:latin typeface="+mn-lt"/>
                <a:ea typeface="+mn-ea"/>
                <a:cs typeface="+mn-cs"/>
              </a:rPr>
              <a:t>pane, select the </a:t>
            </a:r>
            <a:r>
              <a:rPr lang="en-US" sz="1200" b="1" kern="1200" baseline="0" dirty="0">
                <a:solidFill>
                  <a:schemeClr val="tx1"/>
                </a:solidFill>
                <a:latin typeface="+mn-lt"/>
                <a:ea typeface="+mn-ea"/>
                <a:cs typeface="+mn-cs"/>
              </a:rPr>
              <a:t>Inside-right</a:t>
            </a:r>
            <a:r>
              <a:rPr lang="en-US" sz="1200" kern="1200" baseline="0" dirty="0">
                <a:solidFill>
                  <a:schemeClr val="tx1"/>
                </a:solidFill>
                <a:latin typeface="+mn-lt"/>
                <a:ea typeface="+mn-ea"/>
                <a:cs typeface="+mn-cs"/>
              </a:rPr>
              <a:t> group. </a:t>
            </a: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to </a:t>
            </a:r>
            <a:r>
              <a:rPr lang="en-US" sz="1200" b="1" kern="1200" dirty="0">
                <a:solidFill>
                  <a:schemeClr val="tx1"/>
                </a:solidFill>
                <a:latin typeface="+mn-lt"/>
                <a:ea typeface="+mn-ea"/>
                <a:cs typeface="+mn-cs"/>
              </a:rPr>
              <a:t>Rotate</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More Rotation Options</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Size and Position</a:t>
            </a:r>
            <a:r>
              <a:rPr lang="en-US" sz="1200" kern="1200" dirty="0">
                <a:solidFill>
                  <a:schemeClr val="tx1"/>
                </a:solidFill>
                <a:latin typeface="+mn-lt"/>
                <a:ea typeface="+mn-ea"/>
                <a:cs typeface="+mn-cs"/>
              </a:rPr>
              <a:t> dialog box, on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tab, under </a:t>
            </a:r>
            <a:r>
              <a:rPr lang="en-US" sz="1200" b="1" kern="1200" dirty="0">
                <a:solidFill>
                  <a:schemeClr val="tx1"/>
                </a:solidFill>
                <a:latin typeface="+mn-lt"/>
                <a:ea typeface="+mn-ea"/>
                <a:cs typeface="+mn-cs"/>
              </a:rPr>
              <a:t>Size and rotation</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Rotation</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180°</a:t>
            </a:r>
            <a:r>
              <a:rPr lang="en-US" sz="120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On the slide, drag the group until the left edge is against the vertical drawing guide.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to </a:t>
            </a:r>
            <a:r>
              <a:rPr lang="en-US" sz="1200" b="1" kern="1200" dirty="0">
                <a:solidFill>
                  <a:schemeClr val="tx1"/>
                </a:solidFill>
                <a:latin typeface="+mn-lt"/>
                <a:ea typeface="+mn-ea"/>
                <a:cs typeface="+mn-cs"/>
              </a:rPr>
              <a:t>Align</a:t>
            </a:r>
            <a:r>
              <a:rPr lang="en-US" sz="1200" kern="1200" dirty="0">
                <a:solidFill>
                  <a:schemeClr val="tx1"/>
                </a:solidFill>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Align to Slide</a:t>
            </a:r>
            <a:r>
              <a:rPr lang="en-US" sz="1200" kern="1200" dirty="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Align Middle</a:t>
            </a:r>
            <a:r>
              <a:rPr lang="en-US" sz="1200" kern="1200" dirty="0">
                <a:solidFill>
                  <a:schemeClr val="tx1"/>
                </a:solidFill>
                <a:latin typeface="+mn-lt"/>
                <a:ea typeface="+mn-ea"/>
                <a:cs typeface="+mn-cs"/>
              </a:rPr>
              <a:t>. </a:t>
            </a:r>
          </a:p>
          <a:p>
            <a:pPr marL="228600" lvl="0" indent="-228600">
              <a:buFont typeface="+mj-lt"/>
              <a:buAutoNum type="arabicPeriod"/>
            </a:pPr>
            <a:endParaRPr lang="en-US" sz="1200" kern="1200" dirty="0">
              <a:solidFill>
                <a:schemeClr val="tx1"/>
              </a:solidFill>
              <a:latin typeface="+mn-lt"/>
              <a:ea typeface="+mn-ea"/>
              <a:cs typeface="+mn-cs"/>
            </a:endParaRPr>
          </a:p>
          <a:p>
            <a:pPr marL="228600" lvl="0" indent="-228600">
              <a:buFont typeface="+mj-lt"/>
              <a:buNone/>
            </a:pPr>
            <a:endParaRPr lang="en-US" sz="1200" kern="120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latin typeface="+mn-lt"/>
                <a:ea typeface="+mn-ea"/>
                <a:cs typeface="+mn-cs"/>
              </a:rPr>
              <a:t>To reproduce the text box in the </a:t>
            </a:r>
            <a:r>
              <a:rPr lang="en-US" sz="1200" b="1" kern="1200" dirty="0">
                <a:solidFill>
                  <a:schemeClr val="tx1"/>
                </a:solidFill>
                <a:latin typeface="+mn-lt"/>
                <a:ea typeface="+mn-ea"/>
                <a:cs typeface="+mn-cs"/>
              </a:rPr>
              <a:t>Inside-right page</a:t>
            </a:r>
            <a:r>
              <a:rPr lang="en-US" sz="1200" b="1" kern="1200" baseline="0" dirty="0">
                <a:solidFill>
                  <a:schemeClr val="tx1"/>
                </a:solidFill>
                <a:latin typeface="+mn-lt"/>
                <a:ea typeface="+mn-ea"/>
                <a:cs typeface="+mn-cs"/>
              </a:rPr>
              <a:t> </a:t>
            </a:r>
            <a:r>
              <a:rPr lang="en-US" sz="1200" b="1" kern="1200" dirty="0">
                <a:solidFill>
                  <a:schemeClr val="tx1"/>
                </a:solidFill>
                <a:latin typeface="+mn-lt"/>
                <a:ea typeface="+mn-ea"/>
                <a:cs typeface="+mn-cs"/>
              </a:rPr>
              <a:t>1</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group on this slide</a:t>
            </a:r>
            <a:r>
              <a:rPr lang="en-US" sz="1200" kern="1200" dirty="0">
                <a:solidFill>
                  <a:schemeClr val="tx1"/>
                </a:solidFill>
                <a:latin typeface="+mn-lt"/>
                <a:ea typeface="+mn-ea"/>
                <a:cs typeface="+mn-cs"/>
              </a:rPr>
              <a:t>, do the following:</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Insert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Text</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Text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Box</a:t>
            </a:r>
            <a:r>
              <a:rPr lang="en-US" sz="1200" kern="1200" dirty="0">
                <a:solidFill>
                  <a:schemeClr val="tx1"/>
                </a:solidFill>
                <a:latin typeface="+mn-lt"/>
                <a:ea typeface="+mn-ea"/>
                <a:cs typeface="+mn-cs"/>
              </a:rPr>
              <a:t>. Drag to draw a text box on the slide.</a:t>
            </a:r>
          </a:p>
          <a:p>
            <a:pPr marL="228600" lvl="0" indent="-228600">
              <a:buFont typeface="+mj-lt"/>
              <a:buAutoNum type="arabicPeriod"/>
            </a:pPr>
            <a:r>
              <a:rPr lang="en-US" sz="1200" kern="1200" dirty="0">
                <a:solidFill>
                  <a:schemeClr val="tx1"/>
                </a:solidFill>
                <a:latin typeface="+mn-lt"/>
                <a:ea typeface="+mn-ea"/>
                <a:cs typeface="+mn-cs"/>
              </a:rPr>
              <a:t>Enter text in the text box </a:t>
            </a:r>
            <a:r>
              <a:rPr lang="en-US" sz="1200" i="0" kern="1200" dirty="0">
                <a:solidFill>
                  <a:schemeClr val="tx1"/>
                </a:solidFill>
                <a:latin typeface="+mn-lt"/>
                <a:ea typeface="+mn-ea"/>
                <a:cs typeface="+mn-cs"/>
              </a:rPr>
              <a:t>(to</a:t>
            </a:r>
            <a:r>
              <a:rPr lang="en-US" sz="1200" i="0" kern="1200" baseline="0" dirty="0">
                <a:solidFill>
                  <a:schemeClr val="tx1"/>
                </a:solidFill>
                <a:latin typeface="+mn-lt"/>
                <a:ea typeface="+mn-ea"/>
                <a:cs typeface="+mn-cs"/>
              </a:rPr>
              <a:t> match the example above, enter </a:t>
            </a:r>
            <a:r>
              <a:rPr lang="en-US" sz="1200" b="1" i="0" kern="1200" dirty="0">
                <a:solidFill>
                  <a:schemeClr val="tx1"/>
                </a:solidFill>
                <a:latin typeface="+mn-lt"/>
                <a:ea typeface="+mn-ea"/>
                <a:cs typeface="+mn-cs"/>
              </a:rPr>
              <a:t>Introduction</a:t>
            </a:r>
            <a:r>
              <a:rPr lang="en-US" sz="1200" i="0" kern="1200" dirty="0">
                <a:solidFill>
                  <a:schemeClr val="tx1"/>
                </a:solidFill>
                <a:latin typeface="+mn-lt"/>
                <a:ea typeface="+mn-ea"/>
                <a:cs typeface="+mn-cs"/>
              </a:rPr>
              <a:t>), and then </a:t>
            </a:r>
            <a:r>
              <a:rPr lang="en-US" sz="1200" kern="1200" dirty="0">
                <a:solidFill>
                  <a:schemeClr val="tx1"/>
                </a:solidFill>
                <a:latin typeface="+mn-lt"/>
                <a:ea typeface="+mn-ea"/>
                <a:cs typeface="+mn-cs"/>
              </a:rPr>
              <a:t>select the text. 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Font</a:t>
            </a:r>
            <a:r>
              <a:rPr lang="en-US" sz="1200" kern="1200" dirty="0">
                <a:solidFill>
                  <a:schemeClr val="tx1"/>
                </a:solidFill>
                <a:latin typeface="+mn-lt"/>
                <a:ea typeface="+mn-ea"/>
                <a:cs typeface="+mn-cs"/>
              </a:rPr>
              <a:t> group,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Font</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Vivaldi</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Font Size </a:t>
            </a:r>
            <a:r>
              <a:rPr lang="en-US" sz="1200" kern="1200" dirty="0">
                <a:solidFill>
                  <a:schemeClr val="tx1"/>
                </a:solidFill>
                <a:latin typeface="+mn-lt"/>
                <a:ea typeface="+mn-ea"/>
                <a:cs typeface="+mn-cs"/>
              </a:rPr>
              <a:t>list, select </a:t>
            </a:r>
            <a:r>
              <a:rPr lang="en-US" sz="1200" b="1" kern="1200" dirty="0">
                <a:solidFill>
                  <a:schemeClr val="tx1"/>
                </a:solidFill>
                <a:latin typeface="+mn-lt"/>
                <a:ea typeface="+mn-ea"/>
                <a:cs typeface="+mn-cs"/>
              </a:rPr>
              <a:t>18</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Paragraph</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Center </a:t>
            </a:r>
            <a:r>
              <a:rPr lang="en-US" sz="1200" kern="1200" dirty="0">
                <a:solidFill>
                  <a:schemeClr val="tx1"/>
                </a:solidFill>
                <a:latin typeface="+mn-lt"/>
                <a:ea typeface="+mn-ea"/>
                <a:cs typeface="+mn-cs"/>
              </a:rPr>
              <a:t>to center the text in the text box.</a:t>
            </a:r>
          </a:p>
          <a:p>
            <a:pPr marL="228600" lvl="0" indent="-228600">
              <a:buFont typeface="+mj-lt"/>
              <a:buAutoNum type="arabicPeriod"/>
            </a:pPr>
            <a:r>
              <a:rPr lang="en-US" sz="1200" kern="1200" dirty="0">
                <a:solidFill>
                  <a:schemeClr val="tx1"/>
                </a:solidFill>
                <a:latin typeface="+mn-lt"/>
                <a:ea typeface="+mn-ea"/>
                <a:cs typeface="+mn-cs"/>
              </a:rPr>
              <a:t>On the slide, drag the text box until the left edge </a:t>
            </a:r>
            <a:r>
              <a:rPr lang="en-US" sz="1200" i="0" kern="1200" dirty="0">
                <a:solidFill>
                  <a:schemeClr val="tx1"/>
                </a:solidFill>
                <a:latin typeface="+mn-lt"/>
                <a:ea typeface="+mn-ea"/>
                <a:cs typeface="+mn-cs"/>
              </a:rPr>
              <a:t>of the text </a:t>
            </a:r>
            <a:r>
              <a:rPr lang="en-US" sz="1200" kern="1200" dirty="0">
                <a:solidFill>
                  <a:schemeClr val="tx1"/>
                </a:solidFill>
                <a:latin typeface="+mn-lt"/>
                <a:ea typeface="+mn-ea"/>
                <a:cs typeface="+mn-cs"/>
              </a:rPr>
              <a:t>is 0.75” to the right of the vertical drawing guide and the bottom edge of the text is 0.5” above the horizontal drawing guide.</a:t>
            </a:r>
          </a:p>
          <a:p>
            <a:pPr marL="228600" lvl="0" indent="-228600">
              <a:buFont typeface="+mj-lt"/>
              <a:buAutoNum type="arabicPeriod"/>
            </a:pPr>
            <a:r>
              <a:rPr lang="en-US" sz="1200" i="0" kern="1200" dirty="0">
                <a:solidFill>
                  <a:schemeClr val="tx1"/>
                </a:solidFill>
                <a:latin typeface="+mn-lt"/>
                <a:ea typeface="+mn-ea"/>
                <a:cs typeface="+mn-cs"/>
              </a:rPr>
              <a:t>If the text is too wide for the page, drag the adjustment handles on the text box to decrease the width,</a:t>
            </a:r>
            <a:r>
              <a:rPr lang="en-US" sz="1200" i="0" kern="1200" baseline="0" dirty="0">
                <a:solidFill>
                  <a:schemeClr val="tx1"/>
                </a:solidFill>
                <a:latin typeface="+mn-lt"/>
                <a:ea typeface="+mn-ea"/>
                <a:cs typeface="+mn-cs"/>
              </a:rPr>
              <a:t> and then repeat the previous step to reposition. </a:t>
            </a:r>
            <a:endParaRPr lang="en-US" sz="1200" i="0" kern="1200" dirty="0">
              <a:solidFill>
                <a:schemeClr val="tx1"/>
              </a:solidFill>
              <a:latin typeface="+mn-lt"/>
              <a:ea typeface="+mn-ea"/>
              <a:cs typeface="+mn-cs"/>
            </a:endParaRPr>
          </a:p>
          <a:p>
            <a:pPr marL="228600" lvl="0" indent="-228600">
              <a:buFont typeface="+mj-lt"/>
              <a:buAutoNum type="arabicPeriod"/>
            </a:pPr>
            <a:endParaRPr lang="en-US" sz="1200" kern="1200" dirty="0">
              <a:solidFill>
                <a:schemeClr val="tx1"/>
              </a:solidFill>
              <a:latin typeface="+mn-lt"/>
              <a:ea typeface="+mn-ea"/>
              <a:cs typeface="+mn-cs"/>
            </a:endParaRPr>
          </a:p>
          <a:p>
            <a:pPr marL="228600" lvl="0" indent="-228600">
              <a:buFont typeface="+mj-lt"/>
              <a:buAutoNum type="arabicPeriod"/>
            </a:pPr>
            <a:endParaRPr lang="en-US" sz="1200" kern="120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latin typeface="+mn-lt"/>
                <a:ea typeface="+mn-ea"/>
                <a:cs typeface="+mn-cs"/>
              </a:rPr>
              <a:t>To reproduce the page edges in the </a:t>
            </a:r>
            <a:r>
              <a:rPr lang="en-US" sz="1200" b="1" kern="1200" dirty="0">
                <a:solidFill>
                  <a:schemeClr val="tx1"/>
                </a:solidFill>
                <a:latin typeface="+mn-lt"/>
                <a:ea typeface="+mn-ea"/>
                <a:cs typeface="+mn-cs"/>
              </a:rPr>
              <a:t>Inside-right page</a:t>
            </a:r>
            <a:r>
              <a:rPr lang="en-US" sz="1200" b="1" kern="1200" baseline="0" dirty="0">
                <a:solidFill>
                  <a:schemeClr val="tx1"/>
                </a:solidFill>
                <a:latin typeface="+mn-lt"/>
                <a:ea typeface="+mn-ea"/>
                <a:cs typeface="+mn-cs"/>
              </a:rPr>
              <a:t> </a:t>
            </a:r>
            <a:r>
              <a:rPr lang="en-US" sz="1200" b="1" kern="1200" dirty="0">
                <a:solidFill>
                  <a:schemeClr val="tx1"/>
                </a:solidFill>
                <a:latin typeface="+mn-lt"/>
                <a:ea typeface="+mn-ea"/>
                <a:cs typeface="+mn-cs"/>
              </a:rPr>
              <a:t>1</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group on this slide</a:t>
            </a:r>
            <a:r>
              <a:rPr lang="en-US" sz="1200" kern="1200" dirty="0">
                <a:solidFill>
                  <a:schemeClr val="tx1"/>
                </a:solidFill>
                <a:latin typeface="+mn-lt"/>
                <a:ea typeface="+mn-ea"/>
                <a:cs typeface="+mn-cs"/>
              </a:rPr>
              <a:t>, do the following: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Selection and Visibility </a:t>
            </a:r>
            <a:r>
              <a:rPr lang="en-US" sz="1200" i="0" kern="1200" dirty="0">
                <a:solidFill>
                  <a:schemeClr val="tx1"/>
                </a:solidFill>
                <a:latin typeface="+mn-lt"/>
                <a:ea typeface="+mn-ea"/>
                <a:cs typeface="+mn-cs"/>
              </a:rPr>
              <a:t>pane, select the </a:t>
            </a:r>
            <a:r>
              <a:rPr lang="en-US" sz="1200" b="1" i="0" kern="1200" dirty="0">
                <a:solidFill>
                  <a:schemeClr val="tx1"/>
                </a:solidFill>
                <a:latin typeface="+mn-lt"/>
                <a:ea typeface="+mn-ea"/>
                <a:cs typeface="+mn-cs"/>
              </a:rPr>
              <a:t>Inside-right</a:t>
            </a:r>
            <a:r>
              <a:rPr lang="en-US" sz="1200" i="0" kern="1200" dirty="0">
                <a:solidFill>
                  <a:schemeClr val="tx1"/>
                </a:solidFill>
                <a:latin typeface="+mn-lt"/>
                <a:ea typeface="+mn-ea"/>
                <a:cs typeface="+mn-cs"/>
              </a:rPr>
              <a:t> group you just created.</a:t>
            </a:r>
            <a:r>
              <a:rPr lang="en-US" sz="1200" i="0" kern="1200" baseline="0" dirty="0">
                <a:solidFill>
                  <a:schemeClr val="tx1"/>
                </a:solidFill>
                <a:latin typeface="+mn-lt"/>
                <a:ea typeface="+mn-ea"/>
                <a:cs typeface="+mn-cs"/>
              </a:rPr>
              <a:t> </a:t>
            </a:r>
            <a:r>
              <a:rPr lang="en-US" sz="1200" i="0" kern="1200" dirty="0">
                <a:solidFill>
                  <a:schemeClr val="tx1"/>
                </a:solidFill>
                <a:latin typeface="+mn-lt"/>
                <a:ea typeface="+mn-ea"/>
                <a:cs typeface="+mn-cs"/>
              </a:rPr>
              <a:t>On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Drawing</a:t>
            </a:r>
            <a:r>
              <a:rPr lang="en-US" sz="1200" i="0" kern="1200" dirty="0">
                <a:solidFill>
                  <a:schemeClr val="tx1"/>
                </a:solidFill>
                <a:latin typeface="+mn-lt"/>
                <a:ea typeface="+mn-ea"/>
                <a:cs typeface="+mn-cs"/>
              </a:rPr>
              <a:t> group, click </a:t>
            </a:r>
            <a:r>
              <a:rPr lang="en-US" sz="1200" b="1" i="0" kern="1200" dirty="0">
                <a:solidFill>
                  <a:schemeClr val="tx1"/>
                </a:solidFill>
                <a:latin typeface="+mn-lt"/>
                <a:ea typeface="+mn-ea"/>
                <a:cs typeface="+mn-cs"/>
              </a:rPr>
              <a:t>Arrange</a:t>
            </a:r>
            <a:r>
              <a:rPr lang="en-US" sz="1200" i="0" kern="1200" dirty="0">
                <a:solidFill>
                  <a:schemeClr val="tx1"/>
                </a:solidFill>
                <a:latin typeface="+mn-lt"/>
                <a:ea typeface="+mn-ea"/>
                <a:cs typeface="+mn-cs"/>
              </a:rPr>
              <a:t>, and then click </a:t>
            </a:r>
            <a:r>
              <a:rPr lang="en-US" sz="1200" b="1" i="0" kern="1200" dirty="0">
                <a:solidFill>
                  <a:schemeClr val="tx1"/>
                </a:solidFill>
                <a:latin typeface="+mn-lt"/>
                <a:ea typeface="+mn-ea"/>
                <a:cs typeface="+mn-cs"/>
              </a:rPr>
              <a:t>Ungroup</a:t>
            </a:r>
            <a:r>
              <a:rPr lang="en-US" sz="1200" b="0" i="0" kern="1200" dirty="0">
                <a:solidFill>
                  <a:schemeClr val="tx1"/>
                </a:solidFill>
                <a:latin typeface="+mn-lt"/>
                <a:ea typeface="+mn-ea"/>
                <a:cs typeface="+mn-cs"/>
              </a:rPr>
              <a:t>.</a:t>
            </a:r>
          </a:p>
          <a:p>
            <a:pPr marL="228600" lvl="0" indent="-228600">
              <a:buFont typeface="+mj-lt"/>
              <a:buAutoNum type="arabicPeriod"/>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Selection and Visibility </a:t>
            </a:r>
            <a:r>
              <a:rPr lang="en-US" sz="1200" i="0" kern="1200" dirty="0">
                <a:solidFill>
                  <a:schemeClr val="tx1"/>
                </a:solidFill>
                <a:latin typeface="+mn-lt"/>
                <a:ea typeface="+mn-ea"/>
                <a:cs typeface="+mn-cs"/>
              </a:rPr>
              <a:t>pane, select the straight connector (line) that you just ungrouped from the page.</a:t>
            </a:r>
            <a:r>
              <a:rPr lang="en-US" sz="1200" i="0" kern="1200" baseline="0" dirty="0">
                <a:solidFill>
                  <a:schemeClr val="tx1"/>
                </a:solidFill>
                <a:latin typeface="+mn-lt"/>
                <a:ea typeface="+mn-ea"/>
                <a:cs typeface="+mn-cs"/>
              </a:rPr>
              <a:t> </a:t>
            </a:r>
            <a:r>
              <a:rPr lang="en-US" sz="1200" i="0" kern="1200" dirty="0">
                <a:solidFill>
                  <a:schemeClr val="tx1"/>
                </a:solidFill>
                <a:latin typeface="+mn-lt"/>
                <a:ea typeface="+mn-ea"/>
                <a:cs typeface="+mn-cs"/>
              </a:rPr>
              <a:t>On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Clipboard</a:t>
            </a:r>
            <a:r>
              <a:rPr lang="en-US" sz="1200" i="0" kern="1200" dirty="0">
                <a:solidFill>
                  <a:schemeClr val="tx1"/>
                </a:solidFill>
                <a:latin typeface="+mn-lt"/>
                <a:ea typeface="+mn-ea"/>
                <a:cs typeface="+mn-cs"/>
              </a:rPr>
              <a:t> group, click the arrow under </a:t>
            </a:r>
            <a:r>
              <a:rPr lang="en-US" sz="1200" b="1" i="0" kern="1200" dirty="0">
                <a:solidFill>
                  <a:schemeClr val="tx1"/>
                </a:solidFill>
                <a:latin typeface="+mn-lt"/>
                <a:ea typeface="+mn-ea"/>
                <a:cs typeface="+mn-cs"/>
              </a:rPr>
              <a:t>Paste</a:t>
            </a:r>
            <a:r>
              <a:rPr lang="en-US" sz="1200" i="0" kern="1200" dirty="0">
                <a:solidFill>
                  <a:schemeClr val="tx1"/>
                </a:solidFill>
                <a:latin typeface="+mn-lt"/>
                <a:ea typeface="+mn-ea"/>
                <a:cs typeface="+mn-cs"/>
              </a:rPr>
              <a:t>, and then click </a:t>
            </a:r>
            <a:r>
              <a:rPr lang="en-US" sz="1200" b="1" i="0" kern="1200" dirty="0">
                <a:solidFill>
                  <a:schemeClr val="tx1"/>
                </a:solidFill>
                <a:latin typeface="+mn-lt"/>
                <a:ea typeface="+mn-ea"/>
                <a:cs typeface="+mn-cs"/>
              </a:rPr>
              <a:t>Duplicate</a:t>
            </a:r>
            <a:r>
              <a:rPr lang="en-US" sz="1200" i="0" kern="1200" dirty="0">
                <a:solidFill>
                  <a:schemeClr val="tx1"/>
                </a:solidFill>
                <a:latin typeface="+mn-lt"/>
                <a:ea typeface="+mn-ea"/>
                <a:cs typeface="+mn-cs"/>
              </a:rPr>
              <a:t>. Repeat this process for a total of six lines. </a:t>
            </a:r>
          </a:p>
          <a:p>
            <a:pPr marL="228600" lvl="0" indent="-228600">
              <a:buFont typeface="+mj-lt"/>
              <a:buAutoNum type="arabicPeriod"/>
            </a:pPr>
            <a:r>
              <a:rPr lang="en-US" sz="1200" i="0" kern="1200" dirty="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Selection and Visibility </a:t>
            </a:r>
            <a:r>
              <a:rPr lang="en-US" sz="1200" i="0" kern="1200" dirty="0">
                <a:solidFill>
                  <a:schemeClr val="tx1"/>
                </a:solidFill>
                <a:latin typeface="+mn-lt"/>
                <a:ea typeface="+mn-ea"/>
                <a:cs typeface="+mn-cs"/>
              </a:rPr>
              <a:t>pane, press and hold CTRL, and</a:t>
            </a:r>
            <a:r>
              <a:rPr lang="en-US" sz="1200" i="0" kern="1200" baseline="0" dirty="0">
                <a:solidFill>
                  <a:schemeClr val="tx1"/>
                </a:solidFill>
                <a:latin typeface="+mn-lt"/>
                <a:ea typeface="+mn-ea"/>
                <a:cs typeface="+mn-cs"/>
              </a:rPr>
              <a:t> then </a:t>
            </a:r>
            <a:r>
              <a:rPr lang="en-US" sz="1200" i="0" kern="1200" dirty="0">
                <a:solidFill>
                  <a:schemeClr val="tx1"/>
                </a:solidFill>
                <a:latin typeface="+mn-lt"/>
                <a:ea typeface="+mn-ea"/>
                <a:cs typeface="+mn-cs"/>
              </a:rPr>
              <a:t>select the six straight connectors (lines). On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Drawing</a:t>
            </a:r>
            <a:r>
              <a:rPr lang="en-US" sz="1200" i="0" kern="1200" dirty="0">
                <a:solidFill>
                  <a:schemeClr val="tx1"/>
                </a:solidFill>
                <a:latin typeface="+mn-lt"/>
                <a:ea typeface="+mn-ea"/>
                <a:cs typeface="+mn-cs"/>
              </a:rPr>
              <a:t> group, click </a:t>
            </a:r>
            <a:r>
              <a:rPr lang="en-US" sz="1200" b="1" i="0" kern="1200" dirty="0">
                <a:solidFill>
                  <a:schemeClr val="tx1"/>
                </a:solidFill>
                <a:latin typeface="+mn-lt"/>
                <a:ea typeface="+mn-ea"/>
                <a:cs typeface="+mn-cs"/>
              </a:rPr>
              <a:t>Arrange</a:t>
            </a:r>
            <a:r>
              <a:rPr lang="en-US" sz="1200" i="0" kern="1200" dirty="0">
                <a:solidFill>
                  <a:schemeClr val="tx1"/>
                </a:solidFill>
                <a:latin typeface="+mn-lt"/>
                <a:ea typeface="+mn-ea"/>
                <a:cs typeface="+mn-cs"/>
              </a:rPr>
              <a:t>, point to </a:t>
            </a:r>
            <a:r>
              <a:rPr lang="en-US" sz="1200" b="1" i="0" kern="1200" dirty="0">
                <a:solidFill>
                  <a:schemeClr val="tx1"/>
                </a:solidFill>
                <a:latin typeface="+mn-lt"/>
                <a:ea typeface="+mn-ea"/>
                <a:cs typeface="+mn-cs"/>
              </a:rPr>
              <a:t>Align</a:t>
            </a:r>
            <a:r>
              <a:rPr lang="en-US" sz="1200" i="0" kern="1200" dirty="0">
                <a:solidFill>
                  <a:schemeClr val="tx1"/>
                </a:solidFill>
                <a:latin typeface="+mn-lt"/>
                <a:ea typeface="+mn-ea"/>
                <a:cs typeface="+mn-cs"/>
              </a:rPr>
              <a:t>, and then do the following:</a:t>
            </a:r>
          </a:p>
          <a:p>
            <a:pPr marL="685800" lvl="1" indent="-228600">
              <a:buFont typeface="+mj-lt"/>
              <a:buAutoNum type="arabicPeriod"/>
            </a:pP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Selected Objects</a:t>
            </a:r>
            <a:r>
              <a:rPr lang="en-US" sz="1200" i="0" kern="1200" dirty="0">
                <a:solidFill>
                  <a:schemeClr val="tx1"/>
                </a:solidFill>
                <a:latin typeface="+mn-lt"/>
                <a:ea typeface="+mn-ea"/>
                <a:cs typeface="+mn-cs"/>
              </a:rPr>
              <a:t>.</a:t>
            </a:r>
          </a:p>
          <a:p>
            <a:pPr marL="685800" lvl="1" indent="-228600">
              <a:buFont typeface="+mj-lt"/>
              <a:buAutoNum type="arabicPeriod"/>
            </a:pP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Distribute Horizontally</a:t>
            </a:r>
            <a:r>
              <a:rPr lang="en-US" sz="1200" i="0" kern="1200" dirty="0">
                <a:solidFill>
                  <a:schemeClr val="tx1"/>
                </a:solidFill>
                <a:latin typeface="+mn-lt"/>
                <a:ea typeface="+mn-ea"/>
                <a:cs typeface="+mn-cs"/>
              </a:rPr>
              <a:t>.</a:t>
            </a:r>
          </a:p>
          <a:p>
            <a:pPr marL="685800" lvl="1" indent="-228600">
              <a:buFont typeface="+mj-lt"/>
              <a:buAutoNum type="arabicPeriod"/>
            </a:pP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Middle</a:t>
            </a:r>
            <a:r>
              <a:rPr lang="en-US" sz="1200" i="0" kern="1200" dirty="0">
                <a:solidFill>
                  <a:schemeClr val="tx1"/>
                </a:solidFill>
                <a:latin typeface="+mn-lt"/>
                <a:ea typeface="+mn-ea"/>
                <a:cs typeface="+mn-cs"/>
              </a:rPr>
              <a:t>. </a:t>
            </a:r>
          </a:p>
          <a:p>
            <a:pPr marL="228600" lvl="0" indent="-228600">
              <a:buFont typeface="+mj-lt"/>
              <a:buAutoNum type="arabicPeriod"/>
            </a:pPr>
            <a:r>
              <a:rPr lang="en-US" sz="1200" i="0" kern="1200" dirty="0">
                <a:solidFill>
                  <a:schemeClr val="tx1"/>
                </a:solidFill>
                <a:latin typeface="+mn-lt"/>
                <a:ea typeface="+mn-ea"/>
                <a:cs typeface="+mn-cs"/>
              </a:rPr>
              <a:t>With</a:t>
            </a:r>
            <a:r>
              <a:rPr lang="en-US" sz="1200" i="0" kern="1200" baseline="0" dirty="0">
                <a:solidFill>
                  <a:schemeClr val="tx1"/>
                </a:solidFill>
                <a:latin typeface="+mn-lt"/>
                <a:ea typeface="+mn-ea"/>
                <a:cs typeface="+mn-cs"/>
              </a:rPr>
              <a:t> the group of lines still selected, o</a:t>
            </a:r>
            <a:r>
              <a:rPr lang="en-US" sz="1200" i="0" kern="1200" dirty="0">
                <a:solidFill>
                  <a:schemeClr val="tx1"/>
                </a:solidFill>
                <a:latin typeface="+mn-lt"/>
                <a:ea typeface="+mn-ea"/>
                <a:cs typeface="+mn-cs"/>
              </a:rPr>
              <a:t>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Drawing </a:t>
            </a:r>
            <a:r>
              <a:rPr lang="en-US" sz="1200" i="0" kern="1200" dirty="0">
                <a:solidFill>
                  <a:schemeClr val="tx1"/>
                </a:solidFill>
                <a:latin typeface="+mn-lt"/>
                <a:ea typeface="+mn-ea"/>
                <a:cs typeface="+mn-cs"/>
              </a:rPr>
              <a:t>group, click </a:t>
            </a:r>
            <a:r>
              <a:rPr lang="en-US" sz="1200" b="1" i="0" kern="1200" dirty="0">
                <a:solidFill>
                  <a:schemeClr val="tx1"/>
                </a:solidFill>
                <a:latin typeface="+mn-lt"/>
                <a:ea typeface="+mn-ea"/>
                <a:cs typeface="+mn-cs"/>
              </a:rPr>
              <a:t>Arrange</a:t>
            </a:r>
            <a:r>
              <a:rPr lang="en-US" sz="1200" i="0" kern="1200" dirty="0">
                <a:solidFill>
                  <a:schemeClr val="tx1"/>
                </a:solidFill>
                <a:latin typeface="+mn-lt"/>
                <a:ea typeface="+mn-ea"/>
                <a:cs typeface="+mn-cs"/>
              </a:rPr>
              <a:t>, and</a:t>
            </a:r>
            <a:r>
              <a:rPr lang="en-US" sz="1200" i="0" kern="1200" baseline="0" dirty="0">
                <a:solidFill>
                  <a:schemeClr val="tx1"/>
                </a:solidFill>
                <a:latin typeface="+mn-lt"/>
                <a:ea typeface="+mn-ea"/>
                <a:cs typeface="+mn-cs"/>
              </a:rPr>
              <a:t> then click</a:t>
            </a:r>
            <a:r>
              <a:rPr lang="en-US" sz="1200" i="0" kern="1200" dirty="0">
                <a:solidFill>
                  <a:schemeClr val="tx1"/>
                </a:solidFill>
                <a:latin typeface="+mn-lt"/>
                <a:ea typeface="+mn-ea"/>
                <a:cs typeface="+mn-cs"/>
              </a:rPr>
              <a:t> </a:t>
            </a:r>
            <a:r>
              <a:rPr lang="en-US" sz="1200" b="1" i="0" kern="1200" dirty="0">
                <a:solidFill>
                  <a:schemeClr val="tx1"/>
                </a:solidFill>
                <a:latin typeface="+mn-lt"/>
                <a:ea typeface="+mn-ea"/>
                <a:cs typeface="+mn-cs"/>
              </a:rPr>
              <a:t>Group</a:t>
            </a:r>
            <a:r>
              <a:rPr lang="en-US" sz="1200" i="0" kern="1200" dirty="0">
                <a:solidFill>
                  <a:schemeClr val="tx1"/>
                </a:solidFill>
                <a:latin typeface="+mn-lt"/>
                <a:ea typeface="+mn-ea"/>
                <a:cs typeface="+mn-cs"/>
              </a:rPr>
              <a:t>.</a:t>
            </a:r>
          </a:p>
          <a:p>
            <a:pPr marL="228600" lvl="0" indent="-228600">
              <a:buFont typeface="+mj-lt"/>
              <a:buAutoNum type="arabicPeriod"/>
            </a:pPr>
            <a:r>
              <a:rPr lang="en-US" sz="1200" i="0" kern="1200" dirty="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i="0" kern="1200" dirty="0">
                <a:solidFill>
                  <a:schemeClr val="tx1"/>
                </a:solidFill>
                <a:latin typeface="+mn-lt"/>
                <a:ea typeface="+mn-ea"/>
                <a:cs typeface="+mn-cs"/>
              </a:rPr>
              <a:t>On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Drawing</a:t>
            </a:r>
            <a:r>
              <a:rPr lang="en-US" sz="1200" i="0" kern="1200" dirty="0">
                <a:solidFill>
                  <a:schemeClr val="tx1"/>
                </a:solidFill>
                <a:latin typeface="+mn-lt"/>
                <a:ea typeface="+mn-ea"/>
                <a:cs typeface="+mn-cs"/>
              </a:rPr>
              <a:t> group, click </a:t>
            </a:r>
            <a:r>
              <a:rPr lang="en-US" sz="1200" b="1" i="0" kern="1200" dirty="0">
                <a:solidFill>
                  <a:schemeClr val="tx1"/>
                </a:solidFill>
                <a:latin typeface="+mn-lt"/>
                <a:ea typeface="+mn-ea"/>
                <a:cs typeface="+mn-cs"/>
              </a:rPr>
              <a:t>Arrange</a:t>
            </a:r>
            <a:r>
              <a:rPr lang="en-US" sz="1200" i="0" kern="1200" dirty="0">
                <a:solidFill>
                  <a:schemeClr val="tx1"/>
                </a:solidFill>
                <a:latin typeface="+mn-lt"/>
                <a:ea typeface="+mn-ea"/>
                <a:cs typeface="+mn-cs"/>
              </a:rPr>
              <a:t>, point to </a:t>
            </a:r>
            <a:r>
              <a:rPr lang="en-US" sz="1200" b="1" i="0" kern="1200" dirty="0">
                <a:solidFill>
                  <a:schemeClr val="tx1"/>
                </a:solidFill>
                <a:latin typeface="+mn-lt"/>
                <a:ea typeface="+mn-ea"/>
                <a:cs typeface="+mn-cs"/>
              </a:rPr>
              <a:t>Align</a:t>
            </a:r>
            <a:r>
              <a:rPr lang="en-US" sz="1200" i="0" kern="1200" dirty="0">
                <a:solidFill>
                  <a:schemeClr val="tx1"/>
                </a:solidFill>
                <a:latin typeface="+mn-lt"/>
                <a:ea typeface="+mn-ea"/>
                <a:cs typeface="+mn-cs"/>
              </a:rPr>
              <a:t>, and then do the following:</a:t>
            </a:r>
          </a:p>
          <a:p>
            <a:pPr marL="685800" lvl="1" indent="-228600">
              <a:buFont typeface="+mj-lt"/>
              <a:buAutoNum type="arabicPeriod"/>
            </a:pP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to Slide</a:t>
            </a:r>
            <a:r>
              <a:rPr lang="en-US" sz="1200" i="0" kern="1200" dirty="0">
                <a:solidFill>
                  <a:schemeClr val="tx1"/>
                </a:solidFill>
                <a:latin typeface="+mn-lt"/>
                <a:ea typeface="+mn-ea"/>
                <a:cs typeface="+mn-cs"/>
              </a:rPr>
              <a:t>.</a:t>
            </a:r>
          </a:p>
          <a:p>
            <a:pPr marL="685800" lvl="1" indent="-228600">
              <a:buFont typeface="+mj-lt"/>
              <a:buAutoNum type="arabicPeriod"/>
            </a:pP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Middle</a:t>
            </a:r>
            <a:r>
              <a:rPr lang="en-US" sz="1200" i="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Selection and Visibility </a:t>
            </a:r>
            <a:r>
              <a:rPr lang="en-US" sz="1200" i="0" kern="1200" dirty="0">
                <a:solidFill>
                  <a:schemeClr val="tx1"/>
                </a:solidFill>
                <a:latin typeface="+mn-lt"/>
                <a:ea typeface="+mn-ea"/>
                <a:cs typeface="+mn-cs"/>
              </a:rPr>
              <a:t>pane, press and hold CTRL, and then select the new group of lines, the rectangle, and the text box. On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Drawing </a:t>
            </a:r>
            <a:r>
              <a:rPr lang="en-US" sz="1200" i="0" kern="1200" dirty="0">
                <a:solidFill>
                  <a:schemeClr val="tx1"/>
                </a:solidFill>
                <a:latin typeface="+mn-lt"/>
                <a:ea typeface="+mn-ea"/>
                <a:cs typeface="+mn-cs"/>
              </a:rPr>
              <a:t>group, click the arrow under </a:t>
            </a:r>
            <a:r>
              <a:rPr lang="en-US" sz="1200" b="1" i="0" kern="1200" dirty="0">
                <a:solidFill>
                  <a:schemeClr val="tx1"/>
                </a:solidFill>
                <a:latin typeface="+mn-lt"/>
                <a:ea typeface="+mn-ea"/>
                <a:cs typeface="+mn-cs"/>
              </a:rPr>
              <a:t>Arrange</a:t>
            </a:r>
            <a:r>
              <a:rPr lang="en-US" sz="1200" i="0" kern="1200" dirty="0">
                <a:solidFill>
                  <a:schemeClr val="tx1"/>
                </a:solidFill>
                <a:latin typeface="+mn-lt"/>
                <a:ea typeface="+mn-ea"/>
                <a:cs typeface="+mn-cs"/>
              </a:rPr>
              <a:t>, and then click </a:t>
            </a:r>
            <a:r>
              <a:rPr lang="en-US" sz="1200" b="1" i="0" kern="1200" dirty="0">
                <a:solidFill>
                  <a:schemeClr val="tx1"/>
                </a:solidFill>
                <a:latin typeface="+mn-lt"/>
                <a:ea typeface="+mn-ea"/>
                <a:cs typeface="+mn-cs"/>
              </a:rPr>
              <a:t>Group</a:t>
            </a:r>
            <a:r>
              <a:rPr lang="en-US" sz="1200" i="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a:solidFill>
                  <a:schemeClr val="tx1"/>
                </a:solidFill>
                <a:latin typeface="+mn-lt"/>
                <a:ea typeface="+mn-ea"/>
                <a:cs typeface="+mn-cs"/>
              </a:rPr>
              <a:t>Also</a:t>
            </a:r>
            <a:r>
              <a:rPr lang="en-US" sz="1200" i="0" kern="1200" baseline="0" dirty="0">
                <a:solidFill>
                  <a:schemeClr val="tx1"/>
                </a:solidFill>
                <a:latin typeface="+mn-lt"/>
                <a:ea typeface="+mn-ea"/>
                <a:cs typeface="+mn-cs"/>
              </a:rPr>
              <a:t> i</a:t>
            </a:r>
            <a:r>
              <a:rPr lang="en-US" sz="1200" i="0" kern="1200" dirty="0">
                <a:solidFill>
                  <a:schemeClr val="tx1"/>
                </a:solidFill>
                <a:latin typeface="+mn-lt"/>
                <a:ea typeface="+mn-ea"/>
                <a:cs typeface="+mn-cs"/>
              </a:rPr>
              <a:t>n the </a:t>
            </a:r>
            <a:r>
              <a:rPr lang="en-US" sz="1200" b="1" i="0" kern="1200" dirty="0">
                <a:solidFill>
                  <a:schemeClr val="tx1"/>
                </a:solidFill>
                <a:latin typeface="+mn-lt"/>
                <a:ea typeface="+mn-ea"/>
                <a:cs typeface="+mn-cs"/>
              </a:rPr>
              <a:t>Selection and Visibility </a:t>
            </a:r>
            <a:r>
              <a:rPr lang="en-US" sz="1200" i="0" kern="1200" dirty="0">
                <a:solidFill>
                  <a:schemeClr val="tx1"/>
                </a:solidFill>
                <a:latin typeface="+mn-lt"/>
                <a:ea typeface="+mn-ea"/>
                <a:cs typeface="+mn-cs"/>
              </a:rPr>
              <a:t>pane, press and hold CTRL,</a:t>
            </a:r>
            <a:r>
              <a:rPr lang="en-US" sz="1200" i="0" kern="1200" baseline="0" dirty="0">
                <a:solidFill>
                  <a:schemeClr val="tx1"/>
                </a:solidFill>
                <a:latin typeface="+mn-lt"/>
                <a:ea typeface="+mn-ea"/>
                <a:cs typeface="+mn-cs"/>
              </a:rPr>
              <a:t> double-click</a:t>
            </a:r>
            <a:r>
              <a:rPr lang="en-US" sz="1200" i="0" kern="1200" dirty="0">
                <a:solidFill>
                  <a:schemeClr val="tx1"/>
                </a:solidFill>
                <a:latin typeface="+mn-lt"/>
                <a:ea typeface="+mn-ea"/>
                <a:cs typeface="+mn-cs"/>
              </a:rPr>
              <a:t> the new group to edit the name, and then enter </a:t>
            </a:r>
            <a:r>
              <a:rPr lang="en-US" sz="1200" b="1" i="0" kern="1200" dirty="0">
                <a:solidFill>
                  <a:schemeClr val="tx1"/>
                </a:solidFill>
                <a:latin typeface="+mn-lt"/>
                <a:ea typeface="+mn-ea"/>
                <a:cs typeface="+mn-cs"/>
              </a:rPr>
              <a:t>Inside-right page 1</a:t>
            </a:r>
            <a:r>
              <a:rPr lang="en-US" sz="1200" i="0" kern="1200" dirty="0">
                <a:solidFill>
                  <a:schemeClr val="tx1"/>
                </a:solidFill>
                <a:latin typeface="+mn-lt"/>
                <a:ea typeface="+mn-ea"/>
                <a:cs typeface="+mn-cs"/>
              </a:rPr>
              <a:t>.</a:t>
            </a:r>
          </a:p>
          <a:p>
            <a:pPr marL="228600" lvl="0" indent="-228600">
              <a:buFont typeface="+mj-lt"/>
              <a:buAutoNum type="arabicPeriod"/>
            </a:pPr>
            <a:r>
              <a:rPr lang="en-US" sz="1200" i="0" kern="1200" dirty="0">
                <a:solidFill>
                  <a:schemeClr val="tx1"/>
                </a:solidFill>
                <a:latin typeface="+mn-lt"/>
                <a:ea typeface="+mn-ea"/>
                <a:cs typeface="+mn-cs"/>
              </a:rPr>
              <a:t>Right-click</a:t>
            </a:r>
            <a:r>
              <a:rPr lang="en-US" sz="1200" i="0" kern="1200" baseline="0" dirty="0">
                <a:solidFill>
                  <a:schemeClr val="tx1"/>
                </a:solidFill>
                <a:latin typeface="+mn-lt"/>
                <a:ea typeface="+mn-ea"/>
                <a:cs typeface="+mn-cs"/>
              </a:rPr>
              <a:t> the slide background area, and then click </a:t>
            </a:r>
            <a:r>
              <a:rPr lang="en-US" sz="1200" b="1" i="0" kern="1200" baseline="0" dirty="0">
                <a:solidFill>
                  <a:schemeClr val="tx1"/>
                </a:solidFill>
                <a:latin typeface="+mn-lt"/>
                <a:ea typeface="+mn-ea"/>
                <a:cs typeface="+mn-cs"/>
              </a:rPr>
              <a:t>Grid and Guides</a:t>
            </a:r>
            <a:r>
              <a:rPr lang="en-US" sz="1200" i="0" kern="1200" baseline="0" dirty="0">
                <a:solidFill>
                  <a:schemeClr val="tx1"/>
                </a:solidFill>
                <a:latin typeface="+mn-lt"/>
                <a:ea typeface="+mn-ea"/>
                <a:cs typeface="+mn-cs"/>
              </a:rPr>
              <a:t>. In the </a:t>
            </a:r>
            <a:r>
              <a:rPr lang="en-US" sz="1200" b="1" i="0" kern="1200" baseline="0" dirty="0">
                <a:solidFill>
                  <a:schemeClr val="tx1"/>
                </a:solidFill>
                <a:latin typeface="+mn-lt"/>
                <a:ea typeface="+mn-ea"/>
                <a:cs typeface="+mn-cs"/>
              </a:rPr>
              <a:t>Grid and Guides </a:t>
            </a:r>
            <a:r>
              <a:rPr lang="en-US" sz="1200" i="0" kern="1200" baseline="0" dirty="0">
                <a:solidFill>
                  <a:schemeClr val="tx1"/>
                </a:solidFill>
                <a:latin typeface="+mn-lt"/>
                <a:ea typeface="+mn-ea"/>
                <a:cs typeface="+mn-cs"/>
              </a:rPr>
              <a:t>dialog box, under </a:t>
            </a:r>
            <a:r>
              <a:rPr lang="en-US" sz="1200" b="1" i="0" kern="1200" baseline="0" dirty="0">
                <a:solidFill>
                  <a:schemeClr val="tx1"/>
                </a:solidFill>
                <a:latin typeface="+mn-lt"/>
                <a:ea typeface="+mn-ea"/>
                <a:cs typeface="+mn-cs"/>
              </a:rPr>
              <a:t>Guide settings</a:t>
            </a:r>
            <a:r>
              <a:rPr lang="en-US" sz="1200" i="0" kern="1200" baseline="0" dirty="0">
                <a:solidFill>
                  <a:schemeClr val="tx1"/>
                </a:solidFill>
                <a:latin typeface="+mn-lt"/>
                <a:ea typeface="+mn-ea"/>
                <a:cs typeface="+mn-cs"/>
              </a:rPr>
              <a:t>, clear </a:t>
            </a:r>
            <a:r>
              <a:rPr lang="en-US" sz="1200" b="1" i="0" kern="1200" baseline="0" dirty="0">
                <a:solidFill>
                  <a:schemeClr val="tx1"/>
                </a:solidFill>
                <a:latin typeface="+mn-lt"/>
                <a:ea typeface="+mn-ea"/>
                <a:cs typeface="+mn-cs"/>
              </a:rPr>
              <a:t>Display drawing guides on screen</a:t>
            </a:r>
            <a:r>
              <a:rPr lang="en-US" sz="1200" i="0" kern="1200" baseline="0" dirty="0">
                <a:solidFill>
                  <a:schemeClr val="tx1"/>
                </a:solidFill>
                <a:latin typeface="+mn-lt"/>
                <a:ea typeface="+mn-ea"/>
                <a:cs typeface="+mn-cs"/>
              </a:rPr>
              <a:t>.</a:t>
            </a:r>
          </a:p>
          <a:p>
            <a:pPr marL="228600" lvl="0" indent="-228600">
              <a:buFont typeface="+mj-lt"/>
              <a:buAutoNum type="arabicPeriod"/>
            </a:pPr>
            <a:r>
              <a:rPr lang="en-US" sz="1200" i="0" kern="1200" baseline="0" dirty="0">
                <a:solidFill>
                  <a:schemeClr val="tx1"/>
                </a:solidFill>
                <a:latin typeface="+mn-lt"/>
                <a:ea typeface="+mn-ea"/>
                <a:cs typeface="+mn-cs"/>
              </a:rPr>
              <a:t>On the </a:t>
            </a:r>
            <a:r>
              <a:rPr lang="en-US" sz="1200" b="1" i="0" kern="1200" baseline="0" dirty="0">
                <a:solidFill>
                  <a:schemeClr val="tx1"/>
                </a:solidFill>
                <a:latin typeface="+mn-lt"/>
                <a:ea typeface="+mn-ea"/>
                <a:cs typeface="+mn-cs"/>
              </a:rPr>
              <a:t>View</a:t>
            </a:r>
            <a:r>
              <a:rPr lang="en-US" sz="1200" i="0" kern="1200" baseline="0" dirty="0">
                <a:solidFill>
                  <a:schemeClr val="tx1"/>
                </a:solidFill>
                <a:latin typeface="+mn-lt"/>
                <a:ea typeface="+mn-ea"/>
                <a:cs typeface="+mn-cs"/>
              </a:rPr>
              <a:t> tab, in the </a:t>
            </a:r>
            <a:r>
              <a:rPr lang="en-US" sz="1200" b="1" i="0" kern="1200" baseline="0" dirty="0">
                <a:solidFill>
                  <a:schemeClr val="tx1"/>
                </a:solidFill>
                <a:latin typeface="+mn-lt"/>
                <a:ea typeface="+mn-ea"/>
                <a:cs typeface="+mn-cs"/>
              </a:rPr>
              <a:t>Show/Hide</a:t>
            </a:r>
            <a:r>
              <a:rPr lang="en-US" sz="1200" i="0" kern="1200" baseline="0" dirty="0">
                <a:solidFill>
                  <a:schemeClr val="tx1"/>
                </a:solidFill>
                <a:latin typeface="+mn-lt"/>
                <a:ea typeface="+mn-ea"/>
                <a:cs typeface="+mn-cs"/>
              </a:rPr>
              <a:t> group, clear </a:t>
            </a:r>
            <a:r>
              <a:rPr lang="en-US" sz="1200" b="1" i="0" kern="1200" baseline="0" dirty="0">
                <a:solidFill>
                  <a:schemeClr val="tx1"/>
                </a:solidFill>
                <a:latin typeface="+mn-lt"/>
                <a:ea typeface="+mn-ea"/>
                <a:cs typeface="+mn-cs"/>
              </a:rPr>
              <a:t>Ruler</a:t>
            </a:r>
            <a:r>
              <a:rPr lang="en-US" sz="1200" i="0" kern="1200" baseline="0" dirty="0">
                <a:solidFill>
                  <a:schemeClr val="tx1"/>
                </a:solidFill>
                <a:latin typeface="+mn-lt"/>
                <a:ea typeface="+mn-ea"/>
                <a:cs typeface="+mn-cs"/>
              </a:rPr>
              <a:t>.</a:t>
            </a:r>
            <a:endParaRPr lang="en-US" sz="1200" i="0" kern="120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a:solidFill>
                <a:schemeClr val="accent6"/>
              </a:solidFill>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a:solidFill>
                  <a:schemeClr val="accent6"/>
                </a:solidFill>
              </a:rPr>
              <a:t>I</a:t>
            </a:r>
            <a:r>
              <a:rPr lang="en-US" sz="1200" b="0" i="0" baseline="0" dirty="0"/>
              <a:t>n the </a:t>
            </a:r>
            <a:r>
              <a:rPr lang="en-US" sz="1200" b="1" i="0" baseline="0" dirty="0"/>
              <a:t>Selection and Visibility</a:t>
            </a:r>
            <a:r>
              <a:rPr lang="en-US" sz="1200" b="0" i="0" baseline="0" dirty="0"/>
              <a:t> pane, the final arrangement of the six groups of objects should be the following (from top to bottom):</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t>Inside-right page 1</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t>Inside-left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t>Inside-right page 2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t>Inside-left page 2</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t>Inside-right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t>Inside-left page 1</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a:t>To move a group of objects up in the </a:t>
            </a:r>
            <a:r>
              <a:rPr lang="en-US" sz="1200" b="1" i="0" baseline="0" dirty="0"/>
              <a:t>Selection</a:t>
            </a:r>
            <a:r>
              <a:rPr lang="en-US" sz="1200" b="0" i="0" baseline="0" dirty="0"/>
              <a:t> </a:t>
            </a:r>
            <a:r>
              <a:rPr lang="en-US" sz="1200" b="1" i="0" baseline="0" dirty="0"/>
              <a:t>and Visibility</a:t>
            </a:r>
            <a:r>
              <a:rPr lang="en-US" sz="1200" b="0" i="0" baseline="0" dirty="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t>In the </a:t>
            </a:r>
            <a:r>
              <a:rPr lang="en-US" sz="1200" b="1" i="0" baseline="0" dirty="0"/>
              <a:t>Selection and Visibility</a:t>
            </a:r>
            <a:r>
              <a:rPr lang="en-US" sz="1200" b="0" i="0" baseline="0" dirty="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solidFill>
                  <a:schemeClr val="accent6"/>
                </a:solidFill>
              </a:rPr>
              <a:t>On the </a:t>
            </a:r>
            <a:r>
              <a:rPr lang="en-US" sz="1200" b="1" baseline="0" dirty="0">
                <a:solidFill>
                  <a:schemeClr val="accent6"/>
                </a:solidFill>
              </a:rPr>
              <a:t>Home</a:t>
            </a:r>
            <a:r>
              <a:rPr lang="en-US" sz="1200" baseline="0" dirty="0">
                <a:solidFill>
                  <a:schemeClr val="accent6"/>
                </a:solidFill>
              </a:rPr>
              <a:t> tab, in the </a:t>
            </a:r>
            <a:r>
              <a:rPr lang="en-US" sz="1200" b="1" baseline="0" dirty="0">
                <a:solidFill>
                  <a:schemeClr val="accent6"/>
                </a:solidFill>
              </a:rPr>
              <a:t>Drawing</a:t>
            </a:r>
            <a:r>
              <a:rPr lang="en-US" sz="1200" baseline="0" dirty="0">
                <a:solidFill>
                  <a:schemeClr val="accent6"/>
                </a:solidFill>
              </a:rPr>
              <a:t> group, click </a:t>
            </a:r>
            <a:r>
              <a:rPr lang="en-US" sz="1200" b="1" baseline="0" dirty="0">
                <a:solidFill>
                  <a:schemeClr val="accent6"/>
                </a:solidFill>
              </a:rPr>
              <a:t>Arrange</a:t>
            </a:r>
            <a:r>
              <a:rPr lang="en-US" sz="1200" baseline="0" dirty="0">
                <a:solidFill>
                  <a:schemeClr val="accent6"/>
                </a:solidFill>
              </a:rPr>
              <a:t>, and then click </a:t>
            </a:r>
            <a:r>
              <a:rPr lang="en-US" sz="1200" b="1" baseline="0" dirty="0">
                <a:solidFill>
                  <a:schemeClr val="accent6"/>
                </a:solidFill>
              </a:rPr>
              <a:t>Bring</a:t>
            </a:r>
            <a:r>
              <a:rPr lang="en-US" sz="1200" baseline="0" dirty="0">
                <a:solidFill>
                  <a:schemeClr val="accent6"/>
                </a:solidFill>
              </a:rPr>
              <a:t> </a:t>
            </a:r>
            <a:r>
              <a:rPr lang="en-US" sz="1200" b="1" baseline="0" dirty="0">
                <a:solidFill>
                  <a:schemeClr val="accent6"/>
                </a:solidFill>
              </a:rPr>
              <a:t>Forward</a:t>
            </a:r>
            <a:r>
              <a:rPr lang="en-US" sz="1200" baseline="0" dirty="0">
                <a:solidFill>
                  <a:schemeClr val="accent6"/>
                </a:solidFill>
              </a:rPr>
              <a:t>.</a:t>
            </a:r>
            <a:endParaRPr lang="en-US" sz="1200" b="0" i="0" baseline="0" dirty="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a:t>To move a group of objects down in the </a:t>
            </a:r>
            <a:r>
              <a:rPr lang="en-US" sz="1200" b="1" i="0" baseline="0" dirty="0"/>
              <a:t>Selection</a:t>
            </a:r>
            <a:r>
              <a:rPr lang="en-US" sz="1200" b="0" i="0" baseline="0" dirty="0"/>
              <a:t> </a:t>
            </a:r>
            <a:r>
              <a:rPr lang="en-US" sz="1200" b="1" i="0" baseline="0" dirty="0"/>
              <a:t>and Visibility</a:t>
            </a:r>
            <a:r>
              <a:rPr lang="en-US" sz="1200" b="0" i="0" baseline="0" dirty="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t>In the </a:t>
            </a:r>
            <a:r>
              <a:rPr lang="en-US" sz="1200" b="1" i="0" baseline="0" dirty="0"/>
              <a:t>Selection and Visibility</a:t>
            </a:r>
            <a:r>
              <a:rPr lang="en-US" sz="1200" b="0" i="0" baseline="0" dirty="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solidFill>
                  <a:schemeClr val="accent6"/>
                </a:solidFill>
              </a:rPr>
              <a:t>On the </a:t>
            </a:r>
            <a:r>
              <a:rPr lang="en-US" sz="1200" b="1" baseline="0" dirty="0">
                <a:solidFill>
                  <a:schemeClr val="accent6"/>
                </a:solidFill>
              </a:rPr>
              <a:t>Home</a:t>
            </a:r>
            <a:r>
              <a:rPr lang="en-US" sz="1200" baseline="0" dirty="0">
                <a:solidFill>
                  <a:schemeClr val="accent6"/>
                </a:solidFill>
              </a:rPr>
              <a:t> tab, in the </a:t>
            </a:r>
            <a:r>
              <a:rPr lang="en-US" sz="1200" b="1" baseline="0" dirty="0">
                <a:solidFill>
                  <a:schemeClr val="accent6"/>
                </a:solidFill>
              </a:rPr>
              <a:t>Drawing</a:t>
            </a:r>
            <a:r>
              <a:rPr lang="en-US" sz="1200" baseline="0" dirty="0">
                <a:solidFill>
                  <a:schemeClr val="accent6"/>
                </a:solidFill>
              </a:rPr>
              <a:t> group, click </a:t>
            </a:r>
            <a:r>
              <a:rPr lang="en-US" sz="1200" b="1" baseline="0" dirty="0">
                <a:solidFill>
                  <a:schemeClr val="accent6"/>
                </a:solidFill>
              </a:rPr>
              <a:t>Arrange</a:t>
            </a:r>
            <a:r>
              <a:rPr lang="en-US" sz="1200" baseline="0" dirty="0">
                <a:solidFill>
                  <a:schemeClr val="accent6"/>
                </a:solidFill>
              </a:rPr>
              <a:t>, and then click</a:t>
            </a:r>
            <a:r>
              <a:rPr lang="en-US" sz="1200" b="0" i="0" baseline="0" dirty="0"/>
              <a:t> </a:t>
            </a:r>
            <a:r>
              <a:rPr lang="en-US" sz="1200" b="1" i="0" baseline="0" dirty="0"/>
              <a:t>Send Backward</a:t>
            </a:r>
            <a:r>
              <a:rPr lang="en-US" sz="1200" b="0" i="0" baseline="0" dirty="0"/>
              <a:t>.</a:t>
            </a:r>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a:p>
          <a:p>
            <a:r>
              <a:rPr lang="en-US" sz="1200" baseline="0" dirty="0"/>
              <a:t>To reproduce the animation effects on this slide, do the following:</a:t>
            </a:r>
          </a:p>
          <a:p>
            <a:pPr marL="228600" indent="-228600">
              <a:buFont typeface="+mj-lt"/>
              <a:buAutoNum type="arabicPeriod"/>
            </a:pPr>
            <a:r>
              <a:rPr lang="en-US" sz="1200" baseline="0" dirty="0">
                <a:solidFill>
                  <a:schemeClr val="accent6"/>
                </a:solidFill>
              </a:rPr>
              <a:t>On the </a:t>
            </a:r>
            <a:r>
              <a:rPr lang="en-US" sz="1200" b="1" baseline="0" dirty="0">
                <a:solidFill>
                  <a:schemeClr val="accent6"/>
                </a:solidFill>
              </a:rPr>
              <a:t>Animations</a:t>
            </a:r>
            <a:r>
              <a:rPr lang="en-US" sz="1200" baseline="0" dirty="0">
                <a:solidFill>
                  <a:schemeClr val="accent6"/>
                </a:solidFill>
              </a:rPr>
              <a:t> tab, in the </a:t>
            </a:r>
            <a:r>
              <a:rPr lang="en-US" sz="1200" b="1" baseline="0" dirty="0">
                <a:solidFill>
                  <a:schemeClr val="accent6"/>
                </a:solidFill>
              </a:rPr>
              <a:t>Animations</a:t>
            </a:r>
            <a:r>
              <a:rPr lang="en-US" sz="1200" baseline="0" dirty="0">
                <a:solidFill>
                  <a:schemeClr val="accent6"/>
                </a:solidFill>
              </a:rPr>
              <a:t> group, click </a:t>
            </a:r>
            <a:r>
              <a:rPr lang="en-US" sz="1200" b="1" baseline="0" dirty="0">
                <a:solidFill>
                  <a:schemeClr val="accent6"/>
                </a:solidFill>
              </a:rPr>
              <a:t>Custom</a:t>
            </a:r>
            <a:r>
              <a:rPr lang="en-US" sz="1200" baseline="0" dirty="0">
                <a:solidFill>
                  <a:schemeClr val="accent6"/>
                </a:solidFill>
              </a:rPr>
              <a:t> </a:t>
            </a:r>
            <a:r>
              <a:rPr lang="en-US" sz="1200" b="1" baseline="0" dirty="0">
                <a:solidFill>
                  <a:schemeClr val="accent6"/>
                </a:solidFill>
              </a:rPr>
              <a:t>Animation</a:t>
            </a:r>
            <a:r>
              <a:rPr lang="en-US" sz="1200" baseline="0" dirty="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solidFill>
                  <a:schemeClr val="accent6"/>
                </a:solidFill>
              </a:rPr>
              <a:t>In the </a:t>
            </a:r>
            <a:r>
              <a:rPr lang="en-US" sz="1200" b="1" baseline="0" dirty="0">
                <a:solidFill>
                  <a:schemeClr val="accent6"/>
                </a:solidFill>
              </a:rPr>
              <a:t>Selection and Visibility </a:t>
            </a:r>
            <a:r>
              <a:rPr lang="en-US" sz="1200" baseline="0" dirty="0">
                <a:solidFill>
                  <a:schemeClr val="accent6"/>
                </a:solidFill>
              </a:rPr>
              <a:t>pane, select the </a:t>
            </a:r>
            <a:r>
              <a:rPr lang="en-US" sz="1200" b="1" baseline="0" dirty="0">
                <a:solidFill>
                  <a:schemeClr val="accent6"/>
                </a:solidFill>
              </a:rPr>
              <a:t>Inside-right page 1</a:t>
            </a:r>
            <a:r>
              <a:rPr lang="en-US" sz="1200" baseline="0" dirty="0">
                <a:solidFill>
                  <a:schemeClr val="accent6"/>
                </a:solidFill>
              </a:rPr>
              <a:t> group. In the </a:t>
            </a:r>
            <a:r>
              <a:rPr lang="en-US" sz="1200" b="1" baseline="0" dirty="0">
                <a:solidFill>
                  <a:schemeClr val="accent6"/>
                </a:solidFill>
              </a:rPr>
              <a:t>Custom</a:t>
            </a:r>
            <a:r>
              <a:rPr lang="en-US" sz="1200" baseline="0" dirty="0">
                <a:solidFill>
                  <a:schemeClr val="accent6"/>
                </a:solidFill>
              </a:rPr>
              <a:t> </a:t>
            </a:r>
            <a:r>
              <a:rPr lang="en-US" sz="1200" b="1" baseline="0" dirty="0">
                <a:solidFill>
                  <a:schemeClr val="accent6"/>
                </a:solidFill>
              </a:rPr>
              <a:t>Animation</a:t>
            </a:r>
            <a:r>
              <a:rPr lang="en-US" sz="1200" baseline="0" dirty="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solidFill>
                  <a:schemeClr val="accent6"/>
                </a:solidFill>
              </a:rPr>
              <a:t>Click </a:t>
            </a:r>
            <a:r>
              <a:rPr lang="en-US" sz="1200" b="1" baseline="0" dirty="0">
                <a:solidFill>
                  <a:schemeClr val="accent6"/>
                </a:solidFill>
              </a:rPr>
              <a:t>Add Effect</a:t>
            </a:r>
            <a:r>
              <a:rPr lang="en-US" sz="1200" baseline="0" dirty="0">
                <a:solidFill>
                  <a:schemeClr val="accent6"/>
                </a:solidFill>
              </a:rPr>
              <a:t>, point to </a:t>
            </a:r>
            <a:r>
              <a:rPr lang="en-US" sz="1200" b="1" baseline="0" dirty="0">
                <a:solidFill>
                  <a:schemeClr val="accent6"/>
                </a:solidFill>
              </a:rPr>
              <a:t>Exit</a:t>
            </a:r>
            <a:r>
              <a:rPr lang="en-US" sz="1200" b="0" baseline="0" dirty="0">
                <a:solidFill>
                  <a:schemeClr val="accent6"/>
                </a:solidFill>
              </a:rPr>
              <a:t>,</a:t>
            </a:r>
            <a:r>
              <a:rPr lang="en-US" sz="1200" baseline="0" dirty="0">
                <a:solidFill>
                  <a:schemeClr val="accent6"/>
                </a:solidFill>
              </a:rPr>
              <a:t> and then click </a:t>
            </a:r>
            <a:r>
              <a:rPr lang="en-US" sz="1200" b="1" baseline="0" dirty="0">
                <a:solidFill>
                  <a:schemeClr val="accent6"/>
                </a:solidFill>
              </a:rPr>
              <a:t>More</a:t>
            </a:r>
            <a:r>
              <a:rPr lang="en-US" sz="1200" baseline="0" dirty="0">
                <a:solidFill>
                  <a:schemeClr val="accent6"/>
                </a:solidFill>
              </a:rPr>
              <a:t> </a:t>
            </a:r>
            <a:r>
              <a:rPr lang="en-US" sz="1200" b="1" baseline="0" dirty="0">
                <a:solidFill>
                  <a:schemeClr val="accent6"/>
                </a:solidFill>
              </a:rPr>
              <a:t>Effects</a:t>
            </a:r>
            <a:r>
              <a:rPr lang="en-US" sz="1200" baseline="0" dirty="0">
                <a:solidFill>
                  <a:schemeClr val="accent6"/>
                </a:solidFill>
              </a:rPr>
              <a:t>. In the </a:t>
            </a:r>
            <a:r>
              <a:rPr lang="en-US" sz="1200" b="1" baseline="0" dirty="0">
                <a:solidFill>
                  <a:schemeClr val="accent6"/>
                </a:solidFill>
              </a:rPr>
              <a:t>Add</a:t>
            </a:r>
            <a:r>
              <a:rPr lang="en-US" sz="1200" baseline="0" dirty="0">
                <a:solidFill>
                  <a:schemeClr val="accent6"/>
                </a:solidFill>
              </a:rPr>
              <a:t> </a:t>
            </a:r>
            <a:r>
              <a:rPr lang="en-US" sz="1200" b="1" baseline="0" dirty="0">
                <a:solidFill>
                  <a:schemeClr val="accent6"/>
                </a:solidFill>
              </a:rPr>
              <a:t>Exit</a:t>
            </a:r>
            <a:r>
              <a:rPr lang="en-US" sz="1200" baseline="0" dirty="0">
                <a:solidFill>
                  <a:schemeClr val="accent6"/>
                </a:solidFill>
              </a:rPr>
              <a:t> </a:t>
            </a:r>
            <a:r>
              <a:rPr lang="en-US" sz="1200" b="1" baseline="0" dirty="0">
                <a:solidFill>
                  <a:schemeClr val="accent6"/>
                </a:solidFill>
              </a:rPr>
              <a:t>Effect</a:t>
            </a:r>
            <a:r>
              <a:rPr lang="en-US" sz="1200" baseline="0" dirty="0">
                <a:solidFill>
                  <a:schemeClr val="accent6"/>
                </a:solidFill>
              </a:rPr>
              <a:t> dialog box, under </a:t>
            </a:r>
            <a:r>
              <a:rPr lang="en-US" sz="1200" b="1" baseline="0" dirty="0">
                <a:solidFill>
                  <a:schemeClr val="accent6"/>
                </a:solidFill>
              </a:rPr>
              <a:t>Moderate</a:t>
            </a:r>
            <a:r>
              <a:rPr lang="en-US" sz="1200" b="0" baseline="0" dirty="0">
                <a:solidFill>
                  <a:schemeClr val="accent6"/>
                </a:solidFill>
              </a:rPr>
              <a:t>,</a:t>
            </a:r>
            <a:r>
              <a:rPr lang="en-US" sz="1200" baseline="0" dirty="0">
                <a:solidFill>
                  <a:schemeClr val="accent6"/>
                </a:solidFill>
              </a:rPr>
              <a:t> click </a:t>
            </a:r>
            <a:r>
              <a:rPr lang="en-US" sz="1200" b="1" baseline="0" dirty="0">
                <a:solidFill>
                  <a:schemeClr val="accent6"/>
                </a:solidFill>
              </a:rPr>
              <a:t>Collapse</a:t>
            </a:r>
            <a:r>
              <a:rPr lang="en-US" sz="1200" baseline="0" dirty="0">
                <a:solidFill>
                  <a:schemeClr val="accent6"/>
                </a:solidFill>
              </a:rPr>
              <a:t>.</a:t>
            </a:r>
          </a:p>
          <a:p>
            <a:pPr marL="685800" lvl="1" indent="-228600">
              <a:buFont typeface="+mj-lt"/>
              <a:buAutoNum type="arabicPeriod"/>
            </a:pPr>
            <a:r>
              <a:rPr lang="en-US" sz="1200" baseline="0" dirty="0">
                <a:solidFill>
                  <a:schemeClr val="accent6"/>
                </a:solidFill>
              </a:rPr>
              <a:t>Select the first animation effect (collapse effect for the </a:t>
            </a:r>
            <a:r>
              <a:rPr lang="en-US" sz="1200" b="1" baseline="0" dirty="0">
                <a:solidFill>
                  <a:schemeClr val="accent6"/>
                </a:solidFill>
              </a:rPr>
              <a:t>Inside-right page 1</a:t>
            </a:r>
            <a:r>
              <a:rPr lang="en-US" sz="1200" baseline="0" dirty="0">
                <a:solidFill>
                  <a:schemeClr val="accent6"/>
                </a:solidFill>
              </a:rPr>
              <a:t> group). Under </a:t>
            </a:r>
            <a:r>
              <a:rPr lang="en-US" sz="1200" b="1" baseline="0" dirty="0">
                <a:solidFill>
                  <a:schemeClr val="accent6"/>
                </a:solidFill>
              </a:rPr>
              <a:t>Modify: Collapse</a:t>
            </a:r>
            <a:r>
              <a:rPr lang="en-US" sz="1200" b="0" baseline="0" dirty="0">
                <a:solidFill>
                  <a:schemeClr val="accent6"/>
                </a:solidFill>
              </a:rPr>
              <a:t>,</a:t>
            </a:r>
            <a:r>
              <a:rPr lang="en-US" sz="1200" b="1" baseline="0" dirty="0">
                <a:solidFill>
                  <a:schemeClr val="accent6"/>
                </a:solidFill>
              </a:rPr>
              <a:t> </a:t>
            </a:r>
            <a:r>
              <a:rPr lang="en-US" sz="1200" baseline="0" dirty="0">
                <a:solidFill>
                  <a:schemeClr val="accent6"/>
                </a:solidFill>
              </a:rPr>
              <a:t>do the following:</a:t>
            </a:r>
          </a:p>
          <a:p>
            <a:pPr marL="1143000" lvl="2" indent="-228600">
              <a:buFont typeface="Arial" pitchFamily="34" charset="0"/>
              <a:buChar char="•"/>
            </a:pPr>
            <a:r>
              <a:rPr lang="en-US" sz="1200" baseline="0" dirty="0">
                <a:solidFill>
                  <a:schemeClr val="accent6"/>
                </a:solidFill>
              </a:rPr>
              <a:t>In the </a:t>
            </a:r>
            <a:r>
              <a:rPr lang="en-US" sz="1200" b="1" baseline="0" dirty="0">
                <a:solidFill>
                  <a:schemeClr val="accent6"/>
                </a:solidFill>
              </a:rPr>
              <a:t>Start</a:t>
            </a:r>
            <a:r>
              <a:rPr lang="en-US" sz="1200" baseline="0" dirty="0">
                <a:solidFill>
                  <a:schemeClr val="accent6"/>
                </a:solidFill>
              </a:rPr>
              <a:t> list, select </a:t>
            </a:r>
            <a:r>
              <a:rPr lang="en-US" sz="1200" b="1" baseline="0" dirty="0">
                <a:solidFill>
                  <a:schemeClr val="accent6"/>
                </a:solidFill>
              </a:rPr>
              <a:t>With</a:t>
            </a:r>
            <a:r>
              <a:rPr lang="en-US" sz="1200" baseline="0" dirty="0">
                <a:solidFill>
                  <a:schemeClr val="accent6"/>
                </a:solidFill>
              </a:rPr>
              <a:t> </a:t>
            </a:r>
            <a:r>
              <a:rPr lang="en-US" sz="1200" b="1" baseline="0" dirty="0">
                <a:solidFill>
                  <a:schemeClr val="accent6"/>
                </a:solidFill>
              </a:rPr>
              <a:t>Previous</a:t>
            </a:r>
            <a:r>
              <a:rPr lang="en-US" sz="1200" baseline="0" dirty="0">
                <a:solidFill>
                  <a:schemeClr val="accent6"/>
                </a:solidFill>
              </a:rPr>
              <a:t>. </a:t>
            </a:r>
          </a:p>
          <a:p>
            <a:pPr marL="1143000" lvl="2" indent="-228600">
              <a:buFont typeface="Arial" pitchFamily="34" charset="0"/>
              <a:buChar char="•"/>
            </a:pPr>
            <a:r>
              <a:rPr lang="en-US" sz="1200" baseline="0" dirty="0">
                <a:solidFill>
                  <a:schemeClr val="accent6"/>
                </a:solidFill>
              </a:rPr>
              <a:t>In the </a:t>
            </a:r>
            <a:r>
              <a:rPr lang="en-US" sz="1200" b="1" baseline="0" dirty="0">
                <a:solidFill>
                  <a:schemeClr val="accent6"/>
                </a:solidFill>
              </a:rPr>
              <a:t>Direction</a:t>
            </a:r>
            <a:r>
              <a:rPr lang="en-US" sz="1200" baseline="0" dirty="0">
                <a:solidFill>
                  <a:schemeClr val="accent6"/>
                </a:solidFill>
              </a:rPr>
              <a:t> list, select </a:t>
            </a:r>
            <a:r>
              <a:rPr lang="en-US" sz="1200" b="1" baseline="0" dirty="0">
                <a:solidFill>
                  <a:schemeClr val="accent6"/>
                </a:solidFill>
              </a:rPr>
              <a:t>To Left</a:t>
            </a:r>
            <a:r>
              <a:rPr lang="en-US" sz="1200" baseline="0" dirty="0">
                <a:solidFill>
                  <a:schemeClr val="accent6"/>
                </a:solidFill>
              </a:rPr>
              <a:t>.</a:t>
            </a:r>
          </a:p>
          <a:p>
            <a:pPr marL="1143000" lvl="2" indent="-228600">
              <a:buFont typeface="Arial" pitchFamily="34" charset="0"/>
              <a:buChar char="•"/>
            </a:pPr>
            <a:r>
              <a:rPr lang="en-US" sz="1200" baseline="0" dirty="0">
                <a:solidFill>
                  <a:schemeClr val="accent6"/>
                </a:solidFill>
              </a:rPr>
              <a:t>In the </a:t>
            </a:r>
            <a:r>
              <a:rPr lang="en-US" sz="1200" b="1" baseline="0" dirty="0">
                <a:solidFill>
                  <a:schemeClr val="accent6"/>
                </a:solidFill>
              </a:rPr>
              <a:t>Speed</a:t>
            </a:r>
            <a:r>
              <a:rPr lang="en-US" sz="1200" baseline="0" dirty="0">
                <a:solidFill>
                  <a:schemeClr val="accent6"/>
                </a:solidFill>
              </a:rPr>
              <a:t> list, select </a:t>
            </a:r>
            <a:r>
              <a:rPr lang="en-US" sz="1200" b="1" baseline="0" dirty="0">
                <a:solidFill>
                  <a:schemeClr val="accent6"/>
                </a:solidFill>
              </a:rPr>
              <a:t>Fast</a:t>
            </a:r>
            <a:r>
              <a:rPr lang="en-US" sz="1200" baseline="0" dirty="0">
                <a:solidFill>
                  <a:schemeClr val="accent6"/>
                </a:solidFill>
              </a:rPr>
              <a:t>. </a:t>
            </a:r>
          </a:p>
          <a:p>
            <a:pPr marL="228600" indent="-228600">
              <a:buFont typeface="+mj-lt"/>
              <a:buAutoNum type="arabicPeriod"/>
            </a:pPr>
            <a:r>
              <a:rPr lang="en-US" sz="1200" baseline="0" dirty="0">
                <a:solidFill>
                  <a:schemeClr val="accent6"/>
                </a:solidFill>
              </a:rPr>
              <a:t>In the </a:t>
            </a:r>
            <a:r>
              <a:rPr lang="en-US" sz="1200" b="1" baseline="0" dirty="0">
                <a:solidFill>
                  <a:schemeClr val="accent6"/>
                </a:solidFill>
              </a:rPr>
              <a:t>Selection and Visibility </a:t>
            </a:r>
            <a:r>
              <a:rPr lang="en-US" sz="1200" baseline="0" dirty="0">
                <a:solidFill>
                  <a:schemeClr val="accent6"/>
                </a:solidFill>
              </a:rPr>
              <a:t>pane, select the </a:t>
            </a:r>
            <a:r>
              <a:rPr lang="en-US" sz="1200" b="1" baseline="0" dirty="0">
                <a:solidFill>
                  <a:schemeClr val="accent6"/>
                </a:solidFill>
              </a:rPr>
              <a:t>Inside-left page 2 </a:t>
            </a:r>
            <a:r>
              <a:rPr lang="en-US" sz="1200" baseline="0" dirty="0">
                <a:solidFill>
                  <a:schemeClr val="accent6"/>
                </a:solidFill>
              </a:rPr>
              <a:t>group. In the </a:t>
            </a:r>
            <a:r>
              <a:rPr lang="en-US" sz="1200" b="1" baseline="0" dirty="0">
                <a:solidFill>
                  <a:schemeClr val="accent6"/>
                </a:solidFill>
              </a:rPr>
              <a:t>Custom</a:t>
            </a:r>
            <a:r>
              <a:rPr lang="en-US" sz="1200" baseline="0" dirty="0">
                <a:solidFill>
                  <a:schemeClr val="accent6"/>
                </a:solidFill>
              </a:rPr>
              <a:t> </a:t>
            </a:r>
            <a:r>
              <a:rPr lang="en-US" sz="1200" b="1" baseline="0" dirty="0">
                <a:solidFill>
                  <a:schemeClr val="accent6"/>
                </a:solidFill>
              </a:rPr>
              <a:t>Animation</a:t>
            </a:r>
            <a:r>
              <a:rPr lang="en-US" sz="1200" baseline="0" dirty="0">
                <a:solidFill>
                  <a:schemeClr val="accent6"/>
                </a:solidFill>
              </a:rPr>
              <a:t> task pane, do the following:</a:t>
            </a:r>
          </a:p>
          <a:p>
            <a:pPr marL="685800" lvl="1" indent="-228600">
              <a:buFont typeface="+mj-lt"/>
              <a:buAutoNum type="arabicPeriod"/>
            </a:pPr>
            <a:r>
              <a:rPr lang="en-US" sz="1200" baseline="0" dirty="0">
                <a:solidFill>
                  <a:schemeClr val="accent6"/>
                </a:solidFill>
              </a:rPr>
              <a:t>Click </a:t>
            </a:r>
            <a:r>
              <a:rPr lang="en-US" sz="1200" b="1" baseline="0" dirty="0">
                <a:solidFill>
                  <a:schemeClr val="accent6"/>
                </a:solidFill>
              </a:rPr>
              <a:t>Add Effect</a:t>
            </a:r>
            <a:r>
              <a:rPr lang="en-US" sz="1200" baseline="0" dirty="0">
                <a:solidFill>
                  <a:schemeClr val="accent6"/>
                </a:solidFill>
              </a:rPr>
              <a:t>, point to </a:t>
            </a:r>
            <a:r>
              <a:rPr lang="en-US" sz="1200" b="1" baseline="0" dirty="0">
                <a:solidFill>
                  <a:schemeClr val="accent6"/>
                </a:solidFill>
              </a:rPr>
              <a:t>Entrance</a:t>
            </a:r>
            <a:r>
              <a:rPr lang="en-US" sz="1200" baseline="0" dirty="0">
                <a:solidFill>
                  <a:schemeClr val="accent6"/>
                </a:solidFill>
              </a:rPr>
              <a:t>, and then click </a:t>
            </a:r>
            <a:r>
              <a:rPr lang="en-US" sz="1200" b="1" baseline="0" dirty="0">
                <a:solidFill>
                  <a:schemeClr val="accent6"/>
                </a:solidFill>
              </a:rPr>
              <a:t>More</a:t>
            </a:r>
            <a:r>
              <a:rPr lang="en-US" sz="1200" baseline="0" dirty="0">
                <a:solidFill>
                  <a:schemeClr val="accent6"/>
                </a:solidFill>
              </a:rPr>
              <a:t> </a:t>
            </a:r>
            <a:r>
              <a:rPr lang="en-US" sz="1200" b="1" baseline="0" dirty="0">
                <a:solidFill>
                  <a:schemeClr val="accent6"/>
                </a:solidFill>
              </a:rPr>
              <a:t>Effects</a:t>
            </a:r>
            <a:r>
              <a:rPr lang="en-US" sz="1200" baseline="0" dirty="0">
                <a:solidFill>
                  <a:schemeClr val="accent6"/>
                </a:solidFill>
              </a:rPr>
              <a:t>. In the </a:t>
            </a:r>
            <a:r>
              <a:rPr lang="en-US" sz="1200" b="1" baseline="0" dirty="0">
                <a:solidFill>
                  <a:schemeClr val="accent6"/>
                </a:solidFill>
              </a:rPr>
              <a:t>Add Entrance Effect </a:t>
            </a:r>
            <a:r>
              <a:rPr lang="en-US" sz="1200" baseline="0" dirty="0">
                <a:solidFill>
                  <a:schemeClr val="accent6"/>
                </a:solidFill>
              </a:rPr>
              <a:t>dialog box, under </a:t>
            </a:r>
            <a:r>
              <a:rPr lang="en-US" sz="1200" b="1" baseline="0" dirty="0">
                <a:solidFill>
                  <a:schemeClr val="accent6"/>
                </a:solidFill>
              </a:rPr>
              <a:t>Moderate</a:t>
            </a:r>
            <a:r>
              <a:rPr lang="en-US" sz="1200" b="0" baseline="0" dirty="0">
                <a:solidFill>
                  <a:schemeClr val="accent6"/>
                </a:solidFill>
              </a:rPr>
              <a:t>,</a:t>
            </a:r>
            <a:r>
              <a:rPr lang="en-US" sz="1200" baseline="0" dirty="0">
                <a:solidFill>
                  <a:schemeClr val="accent6"/>
                </a:solidFill>
              </a:rPr>
              <a:t> click </a:t>
            </a:r>
            <a:r>
              <a:rPr lang="en-US" sz="1200" b="1" baseline="0" dirty="0">
                <a:solidFill>
                  <a:schemeClr val="accent6"/>
                </a:solidFill>
              </a:rPr>
              <a:t>Stretch</a:t>
            </a:r>
            <a:r>
              <a:rPr lang="en-US" sz="1200" baseline="0" dirty="0">
                <a:solidFill>
                  <a:schemeClr val="accent6"/>
                </a:solidFill>
              </a:rPr>
              <a:t>.</a:t>
            </a:r>
          </a:p>
          <a:p>
            <a:pPr marL="685800" lvl="1" indent="-228600">
              <a:buFont typeface="+mj-lt"/>
              <a:buAutoNum type="arabicPeriod"/>
            </a:pPr>
            <a:r>
              <a:rPr lang="en-US" sz="1200" baseline="0" dirty="0">
                <a:solidFill>
                  <a:schemeClr val="accent6"/>
                </a:solidFill>
              </a:rPr>
              <a:t>Select the second animation effect (stretch effect for the </a:t>
            </a:r>
            <a:r>
              <a:rPr lang="en-US" sz="1200" b="1" baseline="0" dirty="0">
                <a:solidFill>
                  <a:schemeClr val="accent6"/>
                </a:solidFill>
              </a:rPr>
              <a:t>Inside-left page 2 </a:t>
            </a:r>
            <a:r>
              <a:rPr lang="en-US" sz="1200" baseline="0" dirty="0">
                <a:solidFill>
                  <a:schemeClr val="accent6"/>
                </a:solidFill>
              </a:rPr>
              <a:t>group). Under </a:t>
            </a:r>
            <a:r>
              <a:rPr lang="en-US" sz="1200" b="1" baseline="0" dirty="0">
                <a:solidFill>
                  <a:schemeClr val="accent6"/>
                </a:solidFill>
              </a:rPr>
              <a:t>Modify: Stretch</a:t>
            </a:r>
            <a:r>
              <a:rPr lang="en-US" sz="1200" b="0" baseline="0" dirty="0">
                <a:solidFill>
                  <a:schemeClr val="accent6"/>
                </a:solidFill>
              </a:rPr>
              <a:t>,</a:t>
            </a:r>
            <a:r>
              <a:rPr lang="en-US" sz="1200" b="1" baseline="0" dirty="0">
                <a:solidFill>
                  <a:schemeClr val="accent6"/>
                </a:solidFill>
              </a:rPr>
              <a:t> </a:t>
            </a:r>
            <a:r>
              <a:rPr lang="en-US" sz="1200" baseline="0" dirty="0">
                <a:solidFill>
                  <a:schemeClr val="accent6"/>
                </a:solidFill>
              </a:rPr>
              <a:t>do the following:</a:t>
            </a:r>
          </a:p>
          <a:p>
            <a:pPr marL="1143000" lvl="2" indent="-228600">
              <a:buFont typeface="Arial" pitchFamily="34" charset="0"/>
              <a:buChar char="•"/>
            </a:pPr>
            <a:r>
              <a:rPr lang="en-US" sz="1200" baseline="0" dirty="0">
                <a:solidFill>
                  <a:schemeClr val="accent6"/>
                </a:solidFill>
              </a:rPr>
              <a:t>In the </a:t>
            </a:r>
            <a:r>
              <a:rPr lang="en-US" sz="1200" b="1" baseline="0" dirty="0">
                <a:solidFill>
                  <a:schemeClr val="accent6"/>
                </a:solidFill>
              </a:rPr>
              <a:t>Start</a:t>
            </a:r>
            <a:r>
              <a:rPr lang="en-US" sz="1200" baseline="0" dirty="0">
                <a:solidFill>
                  <a:schemeClr val="accent6"/>
                </a:solidFill>
              </a:rPr>
              <a:t> list, select </a:t>
            </a:r>
            <a:r>
              <a:rPr lang="en-US" sz="1200" b="1" baseline="0" dirty="0">
                <a:solidFill>
                  <a:schemeClr val="accent6"/>
                </a:solidFill>
              </a:rPr>
              <a:t>After</a:t>
            </a:r>
            <a:r>
              <a:rPr lang="en-US" sz="1200" baseline="0" dirty="0">
                <a:solidFill>
                  <a:schemeClr val="accent6"/>
                </a:solidFill>
              </a:rPr>
              <a:t> </a:t>
            </a:r>
            <a:r>
              <a:rPr lang="en-US" sz="1200" b="1" baseline="0" dirty="0">
                <a:solidFill>
                  <a:schemeClr val="accent6"/>
                </a:solidFill>
              </a:rPr>
              <a:t>Previous</a:t>
            </a:r>
            <a:r>
              <a:rPr lang="en-US" sz="1200" baseline="0" dirty="0">
                <a:solidFill>
                  <a:schemeClr val="accent6"/>
                </a:solidFill>
              </a:rPr>
              <a:t>.</a:t>
            </a:r>
          </a:p>
          <a:p>
            <a:pPr marL="1143000" lvl="2" indent="-228600">
              <a:buFont typeface="Arial" pitchFamily="34" charset="0"/>
              <a:buChar char="•"/>
            </a:pPr>
            <a:r>
              <a:rPr lang="en-US" sz="1200" baseline="0" dirty="0">
                <a:solidFill>
                  <a:schemeClr val="accent6"/>
                </a:solidFill>
              </a:rPr>
              <a:t>In the </a:t>
            </a:r>
            <a:r>
              <a:rPr lang="en-US" sz="1200" b="1" baseline="0" dirty="0">
                <a:solidFill>
                  <a:schemeClr val="accent6"/>
                </a:solidFill>
              </a:rPr>
              <a:t>Direction</a:t>
            </a:r>
            <a:r>
              <a:rPr lang="en-US" sz="1200" baseline="0" dirty="0">
                <a:solidFill>
                  <a:schemeClr val="accent6"/>
                </a:solidFill>
              </a:rPr>
              <a:t> list, select </a:t>
            </a:r>
            <a:r>
              <a:rPr lang="en-US" sz="1200" b="1" baseline="0" dirty="0">
                <a:solidFill>
                  <a:schemeClr val="accent6"/>
                </a:solidFill>
              </a:rPr>
              <a:t>From</a:t>
            </a:r>
            <a:r>
              <a:rPr lang="en-US" sz="1200" baseline="0" dirty="0">
                <a:solidFill>
                  <a:schemeClr val="accent6"/>
                </a:solidFill>
              </a:rPr>
              <a:t> </a:t>
            </a:r>
            <a:r>
              <a:rPr lang="en-US" sz="1200" b="1" baseline="0" dirty="0">
                <a:solidFill>
                  <a:schemeClr val="accent6"/>
                </a:solidFill>
              </a:rPr>
              <a:t>Right</a:t>
            </a:r>
            <a:r>
              <a:rPr lang="en-US" sz="1200" baseline="0" dirty="0">
                <a:solidFill>
                  <a:schemeClr val="accent6"/>
                </a:solidFill>
              </a:rPr>
              <a:t>. </a:t>
            </a:r>
          </a:p>
          <a:p>
            <a:pPr marL="1143000" lvl="2" indent="-228600">
              <a:buFont typeface="Arial" pitchFamily="34" charset="0"/>
              <a:buChar char="•"/>
            </a:pPr>
            <a:r>
              <a:rPr lang="en-US" sz="1200" baseline="0" dirty="0">
                <a:solidFill>
                  <a:schemeClr val="accent6"/>
                </a:solidFill>
              </a:rPr>
              <a:t>In the </a:t>
            </a:r>
            <a:r>
              <a:rPr lang="en-US" sz="1200" b="1" baseline="0" dirty="0">
                <a:solidFill>
                  <a:schemeClr val="accent6"/>
                </a:solidFill>
              </a:rPr>
              <a:t>Speed</a:t>
            </a:r>
            <a:r>
              <a:rPr lang="en-US" sz="1200" baseline="0" dirty="0">
                <a:solidFill>
                  <a:schemeClr val="accent6"/>
                </a:solidFill>
              </a:rPr>
              <a:t> list, select </a:t>
            </a:r>
            <a:r>
              <a:rPr lang="en-US" sz="1200" b="1" baseline="0" dirty="0">
                <a:solidFill>
                  <a:schemeClr val="accent6"/>
                </a:solidFill>
              </a:rPr>
              <a:t>Fast</a:t>
            </a:r>
            <a:r>
              <a:rPr lang="en-US" sz="1200" baseline="0" dirty="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solidFill>
                  <a:schemeClr val="accent6"/>
                </a:solidFill>
              </a:rPr>
              <a:t>In the </a:t>
            </a:r>
            <a:r>
              <a:rPr lang="en-US" sz="1200" b="1" baseline="0" dirty="0">
                <a:solidFill>
                  <a:schemeClr val="accent6"/>
                </a:solidFill>
              </a:rPr>
              <a:t>Selection and Visibility </a:t>
            </a:r>
            <a:r>
              <a:rPr lang="en-US" sz="1200" baseline="0" dirty="0">
                <a:solidFill>
                  <a:schemeClr val="accent6"/>
                </a:solidFill>
              </a:rPr>
              <a:t>pane, select the </a:t>
            </a:r>
            <a:r>
              <a:rPr lang="en-US" sz="1200" b="1" baseline="0" dirty="0">
                <a:solidFill>
                  <a:schemeClr val="accent6"/>
                </a:solidFill>
              </a:rPr>
              <a:t>Inside-right page 2</a:t>
            </a:r>
            <a:r>
              <a:rPr lang="en-US" sz="1200" baseline="0" dirty="0">
                <a:solidFill>
                  <a:schemeClr val="accent6"/>
                </a:solidFill>
              </a:rPr>
              <a:t> group. In the </a:t>
            </a:r>
            <a:r>
              <a:rPr lang="en-US" sz="1200" b="1" baseline="0" dirty="0">
                <a:solidFill>
                  <a:schemeClr val="accent6"/>
                </a:solidFill>
              </a:rPr>
              <a:t>Custom</a:t>
            </a:r>
            <a:r>
              <a:rPr lang="en-US" sz="1200" baseline="0" dirty="0">
                <a:solidFill>
                  <a:schemeClr val="accent6"/>
                </a:solidFill>
              </a:rPr>
              <a:t> </a:t>
            </a:r>
            <a:r>
              <a:rPr lang="en-US" sz="1200" b="1" baseline="0" dirty="0">
                <a:solidFill>
                  <a:schemeClr val="accent6"/>
                </a:solidFill>
              </a:rPr>
              <a:t>Animation</a:t>
            </a:r>
            <a:r>
              <a:rPr lang="en-US" sz="1200" baseline="0" dirty="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solidFill>
                  <a:schemeClr val="accent6"/>
                </a:solidFill>
              </a:rPr>
              <a:t>Click </a:t>
            </a:r>
            <a:r>
              <a:rPr lang="en-US" sz="1200" b="1" baseline="0" dirty="0">
                <a:solidFill>
                  <a:schemeClr val="accent6"/>
                </a:solidFill>
              </a:rPr>
              <a:t>Add Effect</a:t>
            </a:r>
            <a:r>
              <a:rPr lang="en-US" sz="1200" baseline="0" dirty="0">
                <a:solidFill>
                  <a:schemeClr val="accent6"/>
                </a:solidFill>
              </a:rPr>
              <a:t>, point to </a:t>
            </a:r>
            <a:r>
              <a:rPr lang="en-US" sz="1200" b="1" baseline="0" dirty="0">
                <a:solidFill>
                  <a:schemeClr val="accent6"/>
                </a:solidFill>
              </a:rPr>
              <a:t>Exit</a:t>
            </a:r>
            <a:r>
              <a:rPr lang="en-US" sz="1200" b="0" baseline="0" dirty="0">
                <a:solidFill>
                  <a:schemeClr val="accent6"/>
                </a:solidFill>
              </a:rPr>
              <a:t>,</a:t>
            </a:r>
            <a:r>
              <a:rPr lang="en-US" sz="1200" baseline="0" dirty="0">
                <a:solidFill>
                  <a:schemeClr val="accent6"/>
                </a:solidFill>
              </a:rPr>
              <a:t> and then click </a:t>
            </a:r>
            <a:r>
              <a:rPr lang="en-US" sz="1200" b="1" baseline="0" dirty="0">
                <a:solidFill>
                  <a:schemeClr val="accent6"/>
                </a:solidFill>
              </a:rPr>
              <a:t>More</a:t>
            </a:r>
            <a:r>
              <a:rPr lang="en-US" sz="1200" baseline="0" dirty="0">
                <a:solidFill>
                  <a:schemeClr val="accent6"/>
                </a:solidFill>
              </a:rPr>
              <a:t> </a:t>
            </a:r>
            <a:r>
              <a:rPr lang="en-US" sz="1200" b="1" baseline="0" dirty="0">
                <a:solidFill>
                  <a:schemeClr val="accent6"/>
                </a:solidFill>
              </a:rPr>
              <a:t>Effects</a:t>
            </a:r>
            <a:r>
              <a:rPr lang="en-US" sz="1200" baseline="0" dirty="0">
                <a:solidFill>
                  <a:schemeClr val="accent6"/>
                </a:solidFill>
              </a:rPr>
              <a:t>. In the </a:t>
            </a:r>
            <a:r>
              <a:rPr lang="en-US" sz="1200" b="1" baseline="0" dirty="0">
                <a:solidFill>
                  <a:schemeClr val="accent6"/>
                </a:solidFill>
              </a:rPr>
              <a:t>Add</a:t>
            </a:r>
            <a:r>
              <a:rPr lang="en-US" sz="1200" baseline="0" dirty="0">
                <a:solidFill>
                  <a:schemeClr val="accent6"/>
                </a:solidFill>
              </a:rPr>
              <a:t> </a:t>
            </a:r>
            <a:r>
              <a:rPr lang="en-US" sz="1200" b="1" baseline="0" dirty="0">
                <a:solidFill>
                  <a:schemeClr val="accent6"/>
                </a:solidFill>
              </a:rPr>
              <a:t>Exit</a:t>
            </a:r>
            <a:r>
              <a:rPr lang="en-US" sz="1200" baseline="0" dirty="0">
                <a:solidFill>
                  <a:schemeClr val="accent6"/>
                </a:solidFill>
              </a:rPr>
              <a:t> </a:t>
            </a:r>
            <a:r>
              <a:rPr lang="en-US" sz="1200" b="1" baseline="0" dirty="0">
                <a:solidFill>
                  <a:schemeClr val="accent6"/>
                </a:solidFill>
              </a:rPr>
              <a:t>Effect</a:t>
            </a:r>
            <a:r>
              <a:rPr lang="en-US" sz="1200" baseline="0" dirty="0">
                <a:solidFill>
                  <a:schemeClr val="accent6"/>
                </a:solidFill>
              </a:rPr>
              <a:t> dialog box, under </a:t>
            </a:r>
            <a:r>
              <a:rPr lang="en-US" sz="1200" b="1" baseline="0" dirty="0">
                <a:solidFill>
                  <a:schemeClr val="accent6"/>
                </a:solidFill>
              </a:rPr>
              <a:t>Moderate</a:t>
            </a:r>
            <a:r>
              <a:rPr lang="en-US" sz="1200" b="0" baseline="0" dirty="0">
                <a:solidFill>
                  <a:schemeClr val="accent6"/>
                </a:solidFill>
              </a:rPr>
              <a:t>,</a:t>
            </a:r>
            <a:r>
              <a:rPr lang="en-US" sz="1200" baseline="0" dirty="0">
                <a:solidFill>
                  <a:schemeClr val="accent6"/>
                </a:solidFill>
              </a:rPr>
              <a:t> click </a:t>
            </a:r>
            <a:r>
              <a:rPr lang="en-US" sz="1200" b="1" baseline="0" dirty="0">
                <a:solidFill>
                  <a:schemeClr val="accent6"/>
                </a:solidFill>
              </a:rPr>
              <a:t>Collapse</a:t>
            </a:r>
            <a:r>
              <a:rPr lang="en-US" sz="1200" baseline="0" dirty="0">
                <a:solidFill>
                  <a:schemeClr val="accent6"/>
                </a:solidFill>
              </a:rPr>
              <a:t>.</a:t>
            </a:r>
          </a:p>
          <a:p>
            <a:pPr marL="685800" lvl="1" indent="-228600">
              <a:buFont typeface="+mj-lt"/>
              <a:buAutoNum type="arabicPeriod"/>
            </a:pPr>
            <a:r>
              <a:rPr lang="en-US" sz="1200" baseline="0" dirty="0">
                <a:solidFill>
                  <a:schemeClr val="accent6"/>
                </a:solidFill>
              </a:rPr>
              <a:t>Select the third animation effect (collapse effect for the </a:t>
            </a:r>
            <a:r>
              <a:rPr lang="en-US" sz="1200" b="1" baseline="0" dirty="0">
                <a:solidFill>
                  <a:schemeClr val="accent6"/>
                </a:solidFill>
              </a:rPr>
              <a:t>Inside-right page 2</a:t>
            </a:r>
            <a:r>
              <a:rPr lang="en-US" sz="1200" baseline="0" dirty="0">
                <a:solidFill>
                  <a:schemeClr val="accent6"/>
                </a:solidFill>
              </a:rPr>
              <a:t> group). Under </a:t>
            </a:r>
            <a:r>
              <a:rPr lang="en-US" sz="1200" b="1" baseline="0" dirty="0">
                <a:solidFill>
                  <a:schemeClr val="accent6"/>
                </a:solidFill>
              </a:rPr>
              <a:t>Modify: Collapse</a:t>
            </a:r>
            <a:r>
              <a:rPr lang="en-US" sz="1200" b="0" baseline="0" dirty="0">
                <a:solidFill>
                  <a:schemeClr val="accent6"/>
                </a:solidFill>
              </a:rPr>
              <a:t>,</a:t>
            </a:r>
            <a:r>
              <a:rPr lang="en-US" sz="1200" b="1" baseline="0" dirty="0">
                <a:solidFill>
                  <a:schemeClr val="accent6"/>
                </a:solidFill>
              </a:rPr>
              <a:t> </a:t>
            </a:r>
            <a:r>
              <a:rPr lang="en-US" sz="1200" baseline="0" dirty="0">
                <a:solidFill>
                  <a:schemeClr val="accent6"/>
                </a:solidFill>
              </a:rPr>
              <a:t>do the following:</a:t>
            </a:r>
          </a:p>
          <a:p>
            <a:pPr marL="1143000" lvl="2" indent="-228600">
              <a:buFont typeface="Arial" pitchFamily="34" charset="0"/>
              <a:buChar char="•"/>
            </a:pPr>
            <a:r>
              <a:rPr lang="en-US" sz="1200" baseline="0" dirty="0">
                <a:solidFill>
                  <a:schemeClr val="accent6"/>
                </a:solidFill>
              </a:rPr>
              <a:t>In the </a:t>
            </a:r>
            <a:r>
              <a:rPr lang="en-US" sz="1200" b="1" baseline="0" dirty="0">
                <a:solidFill>
                  <a:schemeClr val="accent6"/>
                </a:solidFill>
              </a:rPr>
              <a:t>Start</a:t>
            </a:r>
            <a:r>
              <a:rPr lang="en-US" sz="1200" baseline="0" dirty="0">
                <a:solidFill>
                  <a:schemeClr val="accent6"/>
                </a:solidFill>
              </a:rPr>
              <a:t> list, select </a:t>
            </a:r>
            <a:r>
              <a:rPr lang="en-US" sz="1200" b="1" baseline="0" dirty="0">
                <a:solidFill>
                  <a:schemeClr val="accent6"/>
                </a:solidFill>
              </a:rPr>
              <a:t>On Click</a:t>
            </a:r>
            <a:r>
              <a:rPr lang="en-US" sz="1200" b="0" baseline="0" dirty="0">
                <a:solidFill>
                  <a:schemeClr val="accent6"/>
                </a:solidFill>
              </a:rPr>
              <a:t>.</a:t>
            </a:r>
          </a:p>
          <a:p>
            <a:pPr marL="1143000" lvl="2" indent="-228600">
              <a:buFont typeface="Arial" pitchFamily="34" charset="0"/>
              <a:buChar char="•"/>
            </a:pPr>
            <a:r>
              <a:rPr lang="en-US" sz="1200" baseline="0" dirty="0">
                <a:solidFill>
                  <a:schemeClr val="accent6"/>
                </a:solidFill>
              </a:rPr>
              <a:t>In the </a:t>
            </a:r>
            <a:r>
              <a:rPr lang="en-US" sz="1200" b="1" baseline="0" dirty="0">
                <a:solidFill>
                  <a:schemeClr val="accent6"/>
                </a:solidFill>
              </a:rPr>
              <a:t>Direction</a:t>
            </a:r>
            <a:r>
              <a:rPr lang="en-US" sz="1200" baseline="0" dirty="0">
                <a:solidFill>
                  <a:schemeClr val="accent6"/>
                </a:solidFill>
              </a:rPr>
              <a:t> list, select </a:t>
            </a:r>
            <a:r>
              <a:rPr lang="en-US" sz="1200" b="1" baseline="0" dirty="0">
                <a:solidFill>
                  <a:schemeClr val="accent6"/>
                </a:solidFill>
              </a:rPr>
              <a:t>To Left</a:t>
            </a:r>
            <a:r>
              <a:rPr lang="en-US" sz="1200" baseline="0" dirty="0">
                <a:solidFill>
                  <a:schemeClr val="accent6"/>
                </a:solidFill>
              </a:rPr>
              <a:t>.</a:t>
            </a:r>
          </a:p>
          <a:p>
            <a:pPr marL="1143000" lvl="2" indent="-228600">
              <a:buFont typeface="Arial" pitchFamily="34" charset="0"/>
              <a:buChar char="•"/>
            </a:pPr>
            <a:r>
              <a:rPr lang="en-US" sz="1200" baseline="0" dirty="0">
                <a:solidFill>
                  <a:schemeClr val="accent6"/>
                </a:solidFill>
              </a:rPr>
              <a:t>In the </a:t>
            </a:r>
            <a:r>
              <a:rPr lang="en-US" sz="1200" b="1" baseline="0" dirty="0">
                <a:solidFill>
                  <a:schemeClr val="accent6"/>
                </a:solidFill>
              </a:rPr>
              <a:t>Speed</a:t>
            </a:r>
            <a:r>
              <a:rPr lang="en-US" sz="1200" baseline="0" dirty="0">
                <a:solidFill>
                  <a:schemeClr val="accent6"/>
                </a:solidFill>
              </a:rPr>
              <a:t> list, select </a:t>
            </a:r>
            <a:r>
              <a:rPr lang="en-US" sz="1200" b="1" baseline="0" dirty="0">
                <a:solidFill>
                  <a:schemeClr val="accent6"/>
                </a:solidFill>
              </a:rPr>
              <a:t>Fast</a:t>
            </a:r>
            <a:r>
              <a:rPr lang="en-US" sz="1200" baseline="0" dirty="0">
                <a:solidFill>
                  <a:schemeClr val="accent6"/>
                </a:solidFill>
              </a:rPr>
              <a:t>. </a:t>
            </a:r>
          </a:p>
          <a:p>
            <a:pPr marL="228600" indent="-228600">
              <a:buFont typeface="+mj-lt"/>
              <a:buAutoNum type="arabicPeriod"/>
            </a:pPr>
            <a:r>
              <a:rPr lang="en-US" sz="1200" baseline="0" dirty="0">
                <a:solidFill>
                  <a:schemeClr val="accent6"/>
                </a:solidFill>
              </a:rPr>
              <a:t>In the </a:t>
            </a:r>
            <a:r>
              <a:rPr lang="en-US" sz="1200" b="1" baseline="0" dirty="0">
                <a:solidFill>
                  <a:schemeClr val="accent6"/>
                </a:solidFill>
              </a:rPr>
              <a:t>Selection and Visibility </a:t>
            </a:r>
            <a:r>
              <a:rPr lang="en-US" sz="1200" baseline="0" dirty="0">
                <a:solidFill>
                  <a:schemeClr val="accent6"/>
                </a:solidFill>
              </a:rPr>
              <a:t>pane, select the </a:t>
            </a:r>
            <a:r>
              <a:rPr lang="en-US" sz="1200" b="1" baseline="0" dirty="0">
                <a:solidFill>
                  <a:schemeClr val="accent6"/>
                </a:solidFill>
              </a:rPr>
              <a:t>Inside-left page 3 </a:t>
            </a:r>
            <a:r>
              <a:rPr lang="en-US" sz="1200" baseline="0" dirty="0">
                <a:solidFill>
                  <a:schemeClr val="accent6"/>
                </a:solidFill>
              </a:rPr>
              <a:t>group. In the </a:t>
            </a:r>
            <a:r>
              <a:rPr lang="en-US" sz="1200" b="1" baseline="0" dirty="0">
                <a:solidFill>
                  <a:schemeClr val="accent6"/>
                </a:solidFill>
              </a:rPr>
              <a:t>Custom</a:t>
            </a:r>
            <a:r>
              <a:rPr lang="en-US" sz="1200" baseline="0" dirty="0">
                <a:solidFill>
                  <a:schemeClr val="accent6"/>
                </a:solidFill>
              </a:rPr>
              <a:t> </a:t>
            </a:r>
            <a:r>
              <a:rPr lang="en-US" sz="1200" b="1" baseline="0" dirty="0">
                <a:solidFill>
                  <a:schemeClr val="accent6"/>
                </a:solidFill>
              </a:rPr>
              <a:t>Animation</a:t>
            </a:r>
            <a:r>
              <a:rPr lang="en-US" sz="1200" baseline="0" dirty="0">
                <a:solidFill>
                  <a:schemeClr val="accent6"/>
                </a:solidFill>
              </a:rPr>
              <a:t> task pane, do the following:</a:t>
            </a:r>
          </a:p>
          <a:p>
            <a:pPr marL="685800" lvl="1" indent="-228600">
              <a:buFont typeface="+mj-lt"/>
              <a:buAutoNum type="arabicPeriod"/>
            </a:pPr>
            <a:r>
              <a:rPr lang="en-US" sz="1200" baseline="0" dirty="0">
                <a:solidFill>
                  <a:schemeClr val="accent6"/>
                </a:solidFill>
              </a:rPr>
              <a:t>Click </a:t>
            </a:r>
            <a:r>
              <a:rPr lang="en-US" sz="1200" b="1" baseline="0" dirty="0">
                <a:solidFill>
                  <a:schemeClr val="accent6"/>
                </a:solidFill>
              </a:rPr>
              <a:t>Add Effect</a:t>
            </a:r>
            <a:r>
              <a:rPr lang="en-US" sz="1200" baseline="0" dirty="0">
                <a:solidFill>
                  <a:schemeClr val="accent6"/>
                </a:solidFill>
              </a:rPr>
              <a:t>, point to </a:t>
            </a:r>
            <a:r>
              <a:rPr lang="en-US" sz="1200" b="1" baseline="0" dirty="0">
                <a:solidFill>
                  <a:schemeClr val="accent6"/>
                </a:solidFill>
              </a:rPr>
              <a:t>Entrance</a:t>
            </a:r>
            <a:r>
              <a:rPr lang="en-US" sz="1200" baseline="0" dirty="0">
                <a:solidFill>
                  <a:schemeClr val="accent6"/>
                </a:solidFill>
              </a:rPr>
              <a:t>, and then click </a:t>
            </a:r>
            <a:r>
              <a:rPr lang="en-US" sz="1200" b="1" baseline="0" dirty="0">
                <a:solidFill>
                  <a:schemeClr val="accent6"/>
                </a:solidFill>
              </a:rPr>
              <a:t>More</a:t>
            </a:r>
            <a:r>
              <a:rPr lang="en-US" sz="1200" baseline="0" dirty="0">
                <a:solidFill>
                  <a:schemeClr val="accent6"/>
                </a:solidFill>
              </a:rPr>
              <a:t> </a:t>
            </a:r>
            <a:r>
              <a:rPr lang="en-US" sz="1200" b="1" baseline="0" dirty="0">
                <a:solidFill>
                  <a:schemeClr val="accent6"/>
                </a:solidFill>
              </a:rPr>
              <a:t>Effects</a:t>
            </a:r>
            <a:r>
              <a:rPr lang="en-US" sz="1200" baseline="0" dirty="0">
                <a:solidFill>
                  <a:schemeClr val="accent6"/>
                </a:solidFill>
              </a:rPr>
              <a:t>. In the </a:t>
            </a:r>
            <a:r>
              <a:rPr lang="en-US" sz="1200" b="1" baseline="0" dirty="0">
                <a:solidFill>
                  <a:schemeClr val="accent6"/>
                </a:solidFill>
              </a:rPr>
              <a:t>Add Entrance Effect </a:t>
            </a:r>
            <a:r>
              <a:rPr lang="en-US" sz="1200" baseline="0" dirty="0">
                <a:solidFill>
                  <a:schemeClr val="accent6"/>
                </a:solidFill>
              </a:rPr>
              <a:t>dialog box, under </a:t>
            </a:r>
            <a:r>
              <a:rPr lang="en-US" sz="1200" b="1" baseline="0" dirty="0">
                <a:solidFill>
                  <a:schemeClr val="accent6"/>
                </a:solidFill>
              </a:rPr>
              <a:t>Moderate</a:t>
            </a:r>
            <a:r>
              <a:rPr lang="en-US" sz="1200" b="0" baseline="0" dirty="0">
                <a:solidFill>
                  <a:schemeClr val="accent6"/>
                </a:solidFill>
              </a:rPr>
              <a:t>,</a:t>
            </a:r>
            <a:r>
              <a:rPr lang="en-US" sz="1200" baseline="0" dirty="0">
                <a:solidFill>
                  <a:schemeClr val="accent6"/>
                </a:solidFill>
              </a:rPr>
              <a:t> click </a:t>
            </a:r>
            <a:r>
              <a:rPr lang="en-US" sz="1200" b="1" baseline="0" dirty="0">
                <a:solidFill>
                  <a:schemeClr val="accent6"/>
                </a:solidFill>
              </a:rPr>
              <a:t>Stretch</a:t>
            </a:r>
            <a:r>
              <a:rPr lang="en-US" sz="1200" baseline="0" dirty="0">
                <a:solidFill>
                  <a:schemeClr val="accent6"/>
                </a:solidFill>
              </a:rPr>
              <a:t>.</a:t>
            </a:r>
          </a:p>
          <a:p>
            <a:pPr marL="685800" lvl="1" indent="-228600">
              <a:buFont typeface="+mj-lt"/>
              <a:buAutoNum type="arabicPeriod"/>
            </a:pPr>
            <a:r>
              <a:rPr lang="en-US" sz="1200" baseline="0" dirty="0">
                <a:solidFill>
                  <a:schemeClr val="accent6"/>
                </a:solidFill>
              </a:rPr>
              <a:t>Select the fourth animation effect (stretch effect for the </a:t>
            </a:r>
            <a:r>
              <a:rPr lang="en-US" sz="1200" b="1" baseline="0" dirty="0">
                <a:solidFill>
                  <a:schemeClr val="accent6"/>
                </a:solidFill>
              </a:rPr>
              <a:t>Inside-left page 3 </a:t>
            </a:r>
            <a:r>
              <a:rPr lang="en-US" sz="1200" baseline="0" dirty="0">
                <a:solidFill>
                  <a:schemeClr val="accent6"/>
                </a:solidFill>
              </a:rPr>
              <a:t>group). Under </a:t>
            </a:r>
            <a:r>
              <a:rPr lang="en-US" sz="1200" b="1" baseline="0" dirty="0">
                <a:solidFill>
                  <a:schemeClr val="accent6"/>
                </a:solidFill>
              </a:rPr>
              <a:t>Modify: Stretch</a:t>
            </a:r>
            <a:r>
              <a:rPr lang="en-US" sz="1200" b="0" baseline="0" dirty="0">
                <a:solidFill>
                  <a:schemeClr val="accent6"/>
                </a:solidFill>
              </a:rPr>
              <a:t>,</a:t>
            </a:r>
            <a:r>
              <a:rPr lang="en-US" sz="1200" b="1" baseline="0" dirty="0">
                <a:solidFill>
                  <a:schemeClr val="accent6"/>
                </a:solidFill>
              </a:rPr>
              <a:t> </a:t>
            </a:r>
            <a:r>
              <a:rPr lang="en-US" sz="1200" baseline="0" dirty="0">
                <a:solidFill>
                  <a:schemeClr val="accent6"/>
                </a:solidFill>
              </a:rPr>
              <a:t>do the following:</a:t>
            </a:r>
          </a:p>
          <a:p>
            <a:pPr marL="1143000" lvl="2" indent="-228600">
              <a:buFont typeface="Arial" pitchFamily="34" charset="0"/>
              <a:buChar char="•"/>
            </a:pPr>
            <a:r>
              <a:rPr lang="en-US" sz="1200" baseline="0" dirty="0">
                <a:solidFill>
                  <a:schemeClr val="accent6"/>
                </a:solidFill>
              </a:rPr>
              <a:t>In the </a:t>
            </a:r>
            <a:r>
              <a:rPr lang="en-US" sz="1200" b="1" baseline="0" dirty="0">
                <a:solidFill>
                  <a:schemeClr val="accent6"/>
                </a:solidFill>
              </a:rPr>
              <a:t>Start</a:t>
            </a:r>
            <a:r>
              <a:rPr lang="en-US" sz="1200" baseline="0" dirty="0">
                <a:solidFill>
                  <a:schemeClr val="accent6"/>
                </a:solidFill>
              </a:rPr>
              <a:t> list, select </a:t>
            </a:r>
            <a:r>
              <a:rPr lang="en-US" sz="1200" b="1" baseline="0" dirty="0">
                <a:solidFill>
                  <a:schemeClr val="accent6"/>
                </a:solidFill>
              </a:rPr>
              <a:t>After</a:t>
            </a:r>
            <a:r>
              <a:rPr lang="en-US" sz="1200" baseline="0" dirty="0">
                <a:solidFill>
                  <a:schemeClr val="accent6"/>
                </a:solidFill>
              </a:rPr>
              <a:t> </a:t>
            </a:r>
            <a:r>
              <a:rPr lang="en-US" sz="1200" b="1" baseline="0" dirty="0">
                <a:solidFill>
                  <a:schemeClr val="accent6"/>
                </a:solidFill>
              </a:rPr>
              <a:t>Previous</a:t>
            </a:r>
            <a:r>
              <a:rPr lang="en-US" sz="1200" baseline="0" dirty="0">
                <a:solidFill>
                  <a:schemeClr val="accent6"/>
                </a:solidFill>
              </a:rPr>
              <a:t>.</a:t>
            </a:r>
          </a:p>
          <a:p>
            <a:pPr marL="1143000" lvl="2" indent="-228600">
              <a:buFont typeface="Arial" pitchFamily="34" charset="0"/>
              <a:buChar char="•"/>
            </a:pPr>
            <a:r>
              <a:rPr lang="en-US" sz="1200" baseline="0" dirty="0">
                <a:solidFill>
                  <a:schemeClr val="accent6"/>
                </a:solidFill>
              </a:rPr>
              <a:t>In the </a:t>
            </a:r>
            <a:r>
              <a:rPr lang="en-US" sz="1200" b="1" baseline="0" dirty="0">
                <a:solidFill>
                  <a:schemeClr val="accent6"/>
                </a:solidFill>
              </a:rPr>
              <a:t>Direction</a:t>
            </a:r>
            <a:r>
              <a:rPr lang="en-US" sz="1200" baseline="0" dirty="0">
                <a:solidFill>
                  <a:schemeClr val="accent6"/>
                </a:solidFill>
              </a:rPr>
              <a:t> list, select </a:t>
            </a:r>
            <a:r>
              <a:rPr lang="en-US" sz="1200" b="1" baseline="0" dirty="0">
                <a:solidFill>
                  <a:schemeClr val="accent6"/>
                </a:solidFill>
              </a:rPr>
              <a:t>From</a:t>
            </a:r>
            <a:r>
              <a:rPr lang="en-US" sz="1200" baseline="0" dirty="0">
                <a:solidFill>
                  <a:schemeClr val="accent6"/>
                </a:solidFill>
              </a:rPr>
              <a:t> </a:t>
            </a:r>
            <a:r>
              <a:rPr lang="en-US" sz="1200" b="1" baseline="0" dirty="0">
                <a:solidFill>
                  <a:schemeClr val="accent6"/>
                </a:solidFill>
              </a:rPr>
              <a:t>Right</a:t>
            </a:r>
            <a:r>
              <a:rPr lang="en-US" sz="1200" baseline="0" dirty="0">
                <a:solidFill>
                  <a:schemeClr val="accent6"/>
                </a:solidFill>
              </a:rPr>
              <a:t>. </a:t>
            </a:r>
          </a:p>
          <a:p>
            <a:pPr marL="1143000" lvl="2" indent="-228600">
              <a:buFont typeface="Arial" pitchFamily="34" charset="0"/>
              <a:buChar char="•"/>
            </a:pPr>
            <a:r>
              <a:rPr lang="en-US" sz="1200" baseline="0" dirty="0">
                <a:solidFill>
                  <a:schemeClr val="accent6"/>
                </a:solidFill>
              </a:rPr>
              <a:t>In the </a:t>
            </a:r>
            <a:r>
              <a:rPr lang="en-US" sz="1200" b="1" baseline="0" dirty="0">
                <a:solidFill>
                  <a:schemeClr val="accent6"/>
                </a:solidFill>
              </a:rPr>
              <a:t>Speed</a:t>
            </a:r>
            <a:r>
              <a:rPr lang="en-US" sz="1200" baseline="0" dirty="0">
                <a:solidFill>
                  <a:schemeClr val="accent6"/>
                </a:solidFill>
              </a:rPr>
              <a:t> list, select </a:t>
            </a:r>
            <a:r>
              <a:rPr lang="en-US" sz="1200" b="1" baseline="0" dirty="0">
                <a:solidFill>
                  <a:schemeClr val="accent6"/>
                </a:solidFill>
              </a:rPr>
              <a:t>Fast</a:t>
            </a:r>
            <a:r>
              <a:rPr lang="en-US" sz="1200" baseline="0" dirty="0">
                <a:solidFill>
                  <a:schemeClr val="accent6"/>
                </a:solidFill>
              </a:rPr>
              <a:t>. </a:t>
            </a:r>
          </a:p>
          <a:p>
            <a:endParaRPr lang="en-US" sz="1200" baseline="0" dirty="0">
              <a:solidFill>
                <a:schemeClr val="accent6"/>
              </a:solidFill>
            </a:endParaRPr>
          </a:p>
          <a:p>
            <a:endParaRPr lang="en-US" sz="1200" baseline="0" dirty="0"/>
          </a:p>
          <a:p>
            <a:r>
              <a:rPr lang="en-US" sz="1200" b="0" baseline="0" dirty="0"/>
              <a:t>To reproduce the background effects on this slide, do the following:</a:t>
            </a:r>
          </a:p>
          <a:p>
            <a:pPr marL="228600" lvl="0" indent="-228600">
              <a:buFont typeface="+mj-lt"/>
              <a:buAutoNum type="arabicPeriod"/>
            </a:pPr>
            <a:r>
              <a:rPr lang="en-US" sz="1200" kern="1200" dirty="0">
                <a:solidFill>
                  <a:schemeClr val="tx1"/>
                </a:solidFill>
                <a:ea typeface="+mn-ea"/>
                <a:cs typeface="+mn-cs"/>
              </a:rPr>
              <a:t>Right-click the slide background area, and then click </a:t>
            </a:r>
            <a:r>
              <a:rPr lang="en-US" sz="1200" b="1" kern="1200" dirty="0">
                <a:solidFill>
                  <a:schemeClr val="tx1"/>
                </a:solidFill>
                <a:ea typeface="+mn-ea"/>
                <a:cs typeface="+mn-cs"/>
              </a:rPr>
              <a:t>Format Background</a:t>
            </a:r>
            <a:r>
              <a:rPr lang="en-US" sz="1200" kern="1200" dirty="0">
                <a:solidFill>
                  <a:schemeClr val="tx1"/>
                </a:solidFill>
                <a:ea typeface="+mn-ea"/>
                <a:cs typeface="+mn-cs"/>
              </a:rPr>
              <a:t>. In the </a:t>
            </a:r>
            <a:r>
              <a:rPr lang="en-US" sz="1200" b="1" kern="1200" dirty="0">
                <a:solidFill>
                  <a:schemeClr val="tx1"/>
                </a:solidFill>
                <a:ea typeface="+mn-ea"/>
                <a:cs typeface="+mn-cs"/>
              </a:rPr>
              <a:t>Format Background </a:t>
            </a:r>
            <a:r>
              <a:rPr lang="en-US" sz="1200" kern="1200" dirty="0">
                <a:solidFill>
                  <a:schemeClr val="tx1"/>
                </a:solidFill>
                <a:ea typeface="+mn-ea"/>
                <a:cs typeface="+mn-cs"/>
              </a:rPr>
              <a:t>dialog box, click </a:t>
            </a:r>
            <a:r>
              <a:rPr lang="en-US" sz="1200" b="1" kern="1200" dirty="0">
                <a:solidFill>
                  <a:schemeClr val="tx1"/>
                </a:solidFill>
                <a:ea typeface="+mn-ea"/>
                <a:cs typeface="+mn-cs"/>
              </a:rPr>
              <a:t>Fill</a:t>
            </a:r>
            <a:r>
              <a:rPr lang="en-US" sz="1200" kern="1200" dirty="0">
                <a:solidFill>
                  <a:schemeClr val="tx1"/>
                </a:solidFill>
                <a:ea typeface="+mn-ea"/>
                <a:cs typeface="+mn-cs"/>
              </a:rPr>
              <a:t> in the left pane, select </a:t>
            </a:r>
            <a:r>
              <a:rPr lang="en-US" sz="1200" b="1" kern="1200" dirty="0">
                <a:solidFill>
                  <a:schemeClr val="tx1"/>
                </a:solidFill>
                <a:ea typeface="+mn-ea"/>
                <a:cs typeface="+mn-cs"/>
              </a:rPr>
              <a:t>Gradient fill</a:t>
            </a:r>
            <a:r>
              <a:rPr lang="en-US" sz="1200" kern="1200" dirty="0">
                <a:solidFill>
                  <a:schemeClr val="tx1"/>
                </a:solidFill>
                <a:ea typeface="+mn-ea"/>
                <a:cs typeface="+mn-cs"/>
              </a:rPr>
              <a:t> in the </a:t>
            </a:r>
            <a:r>
              <a:rPr lang="en-US" sz="1200" b="1" kern="1200" dirty="0">
                <a:solidFill>
                  <a:schemeClr val="tx1"/>
                </a:solidFill>
                <a:ea typeface="+mn-ea"/>
                <a:cs typeface="+mn-cs"/>
              </a:rPr>
              <a:t>Fill</a:t>
            </a:r>
            <a:r>
              <a:rPr lang="en-US" sz="1200" kern="1200" dirty="0">
                <a:solidFill>
                  <a:schemeClr val="tx1"/>
                </a:solidFill>
                <a:ea typeface="+mn-ea"/>
                <a:cs typeface="+mn-cs"/>
              </a:rPr>
              <a:t> pane, and then do the following:</a:t>
            </a:r>
          </a:p>
          <a:p>
            <a:pPr marL="685800" lvl="1" indent="-228600">
              <a:buFont typeface="Arial" pitchFamily="34" charset="0"/>
              <a:buChar char="•"/>
            </a:pPr>
            <a:r>
              <a:rPr lang="en-US" sz="1200" kern="1200" dirty="0">
                <a:solidFill>
                  <a:schemeClr val="tx1"/>
                </a:solidFill>
                <a:ea typeface="+mn-ea"/>
                <a:cs typeface="+mn-cs"/>
              </a:rPr>
              <a:t>In the </a:t>
            </a:r>
            <a:r>
              <a:rPr lang="en-US" sz="1200" b="1" kern="1200" dirty="0">
                <a:solidFill>
                  <a:schemeClr val="tx1"/>
                </a:solidFill>
                <a:ea typeface="+mn-ea"/>
                <a:cs typeface="+mn-cs"/>
              </a:rPr>
              <a:t>Type</a:t>
            </a:r>
            <a:r>
              <a:rPr lang="en-US" sz="1200" kern="1200" dirty="0">
                <a:solidFill>
                  <a:schemeClr val="tx1"/>
                </a:solidFill>
                <a:ea typeface="+mn-ea"/>
                <a:cs typeface="+mn-cs"/>
              </a:rPr>
              <a:t> list, select </a:t>
            </a:r>
            <a:r>
              <a:rPr lang="en-US" sz="1200" b="1" kern="1200" dirty="0">
                <a:solidFill>
                  <a:schemeClr val="tx1"/>
                </a:solidFill>
                <a:ea typeface="+mn-ea"/>
                <a:cs typeface="+mn-cs"/>
              </a:rPr>
              <a:t>Linear</a:t>
            </a:r>
            <a:r>
              <a:rPr lang="en-US" sz="1200" kern="1200" dirty="0">
                <a:solidFill>
                  <a:schemeClr val="tx1"/>
                </a:solidFill>
                <a:ea typeface="+mn-ea"/>
                <a:cs typeface="+mn-cs"/>
              </a:rPr>
              <a:t>.</a:t>
            </a:r>
          </a:p>
          <a:p>
            <a:pPr marL="685800" lvl="1" indent="-228600">
              <a:buFont typeface="Arial" pitchFamily="34" charset="0"/>
              <a:buChar char="•"/>
            </a:pPr>
            <a:r>
              <a:rPr lang="en-US" sz="1200" kern="1200" dirty="0">
                <a:solidFill>
                  <a:schemeClr val="tx1"/>
                </a:solidFill>
                <a:ea typeface="+mn-ea"/>
                <a:cs typeface="+mn-cs"/>
              </a:rPr>
              <a:t>Click the button next to </a:t>
            </a:r>
            <a:r>
              <a:rPr lang="en-US" sz="1200" b="1" kern="1200" dirty="0">
                <a:solidFill>
                  <a:schemeClr val="tx1"/>
                </a:solidFill>
                <a:ea typeface="+mn-ea"/>
                <a:cs typeface="+mn-cs"/>
              </a:rPr>
              <a:t>Direction</a:t>
            </a:r>
            <a:r>
              <a:rPr lang="en-US" sz="1200" kern="1200" dirty="0">
                <a:solidFill>
                  <a:schemeClr val="tx1"/>
                </a:solidFill>
                <a:ea typeface="+mn-ea"/>
                <a:cs typeface="+mn-cs"/>
              </a:rPr>
              <a:t>, and then click </a:t>
            </a:r>
            <a:r>
              <a:rPr lang="en-US" sz="1200" b="1" kern="1200" dirty="0">
                <a:solidFill>
                  <a:schemeClr val="tx1"/>
                </a:solidFill>
                <a:ea typeface="+mn-ea"/>
                <a:cs typeface="+mn-cs"/>
              </a:rPr>
              <a:t>Linear Down </a:t>
            </a:r>
            <a:r>
              <a:rPr lang="en-US" sz="1200" kern="1200" dirty="0">
                <a:solidFill>
                  <a:schemeClr val="tx1"/>
                </a:solidFill>
                <a:ea typeface="+mn-ea"/>
                <a:cs typeface="+mn-cs"/>
              </a:rPr>
              <a:t>(first </a:t>
            </a:r>
            <a:r>
              <a:rPr lang="en-US" sz="1200" kern="1200" baseline="0" dirty="0">
                <a:solidFill>
                  <a:schemeClr val="tx1"/>
                </a:solidFill>
                <a:ea typeface="+mn-ea"/>
                <a:cs typeface="+mn-cs"/>
              </a:rPr>
              <a:t>row, </a:t>
            </a:r>
            <a:r>
              <a:rPr lang="en-US" sz="1200" kern="1200" dirty="0">
                <a:solidFill>
                  <a:schemeClr val="tx1"/>
                </a:solidFill>
                <a:ea typeface="+mn-ea"/>
                <a:cs typeface="+mn-cs"/>
              </a:rPr>
              <a:t>second option from the left).</a:t>
            </a:r>
          </a:p>
          <a:p>
            <a:pPr marL="685800" lvl="1" indent="-228600">
              <a:buFont typeface="Arial" pitchFamily="34" charset="0"/>
              <a:buChar char="•"/>
            </a:pPr>
            <a:r>
              <a:rPr lang="en-US" sz="1200" kern="1200" dirty="0">
                <a:solidFill>
                  <a:schemeClr val="tx1"/>
                </a:solidFill>
                <a:ea typeface="+mn-ea"/>
                <a:cs typeface="+mn-cs"/>
              </a:rPr>
              <a:t>Under </a:t>
            </a:r>
            <a:r>
              <a:rPr lang="en-US" sz="1200" b="1" kern="1200" dirty="0">
                <a:solidFill>
                  <a:schemeClr val="tx1"/>
                </a:solidFill>
                <a:ea typeface="+mn-ea"/>
                <a:cs typeface="+mn-cs"/>
              </a:rPr>
              <a:t>Gradient stops</a:t>
            </a:r>
            <a:r>
              <a:rPr lang="en-US" sz="1200" kern="1200" dirty="0">
                <a:solidFill>
                  <a:schemeClr val="tx1"/>
                </a:solidFill>
                <a:ea typeface="+mn-ea"/>
                <a:cs typeface="+mn-cs"/>
              </a:rPr>
              <a:t>, click </a:t>
            </a:r>
            <a:r>
              <a:rPr lang="en-US" sz="1200" b="1" kern="1200" dirty="0">
                <a:solidFill>
                  <a:schemeClr val="tx1"/>
                </a:solidFill>
                <a:ea typeface="+mn-ea"/>
                <a:cs typeface="+mn-cs"/>
              </a:rPr>
              <a:t>Add</a:t>
            </a:r>
            <a:r>
              <a:rPr lang="en-US" sz="1200" b="0" kern="1200" dirty="0">
                <a:solidFill>
                  <a:schemeClr val="tx1"/>
                </a:solidFill>
                <a:ea typeface="+mn-ea"/>
                <a:cs typeface="+mn-cs"/>
              </a:rPr>
              <a:t> or </a:t>
            </a:r>
            <a:r>
              <a:rPr lang="en-US" sz="1200" b="1" kern="1200" dirty="0">
                <a:solidFill>
                  <a:schemeClr val="tx1"/>
                </a:solidFill>
                <a:ea typeface="+mn-ea"/>
                <a:cs typeface="+mn-cs"/>
              </a:rPr>
              <a:t>Remove</a:t>
            </a:r>
            <a:r>
              <a:rPr lang="en-US" sz="1200" kern="1200" dirty="0">
                <a:solidFill>
                  <a:schemeClr val="tx1"/>
                </a:solidFill>
                <a:ea typeface="+mn-ea"/>
                <a:cs typeface="+mn-cs"/>
              </a:rPr>
              <a:t> until two stops appear in the drop-down list.</a:t>
            </a:r>
          </a:p>
          <a:p>
            <a:pPr marL="228600" lvl="0" indent="-228600">
              <a:buFont typeface="+mj-lt"/>
              <a:buAutoNum type="arabicPeriod"/>
            </a:pPr>
            <a:r>
              <a:rPr lang="en-US" sz="1200" kern="1200" dirty="0">
                <a:solidFill>
                  <a:schemeClr val="tx1"/>
                </a:solidFill>
                <a:ea typeface="+mn-ea"/>
                <a:cs typeface="+mn-cs"/>
              </a:rPr>
              <a:t>Also under </a:t>
            </a:r>
            <a:r>
              <a:rPr lang="en-US" sz="1200" b="1" kern="1200" dirty="0">
                <a:solidFill>
                  <a:schemeClr val="tx1"/>
                </a:solidFill>
                <a:ea typeface="+mn-ea"/>
                <a:cs typeface="+mn-cs"/>
              </a:rPr>
              <a:t>Gradient stops</a:t>
            </a:r>
            <a:r>
              <a:rPr lang="en-US" sz="1200" kern="1200" dirty="0">
                <a:solidFill>
                  <a:schemeClr val="tx1"/>
                </a:solidFill>
                <a:ea typeface="+mn-ea"/>
                <a:cs typeface="+mn-cs"/>
              </a:rPr>
              <a:t>, customize the gradient stops that you added as follows:</a:t>
            </a:r>
          </a:p>
          <a:p>
            <a:pPr marL="685800" lvl="1" indent="-228600">
              <a:buFont typeface="Arial" pitchFamily="34" charset="0"/>
              <a:buChar char="•"/>
            </a:pPr>
            <a:r>
              <a:rPr lang="en-US" sz="1200" kern="1200" dirty="0">
                <a:solidFill>
                  <a:schemeClr val="tx1"/>
                </a:solidFill>
                <a:ea typeface="+mn-ea"/>
                <a:cs typeface="+mn-cs"/>
              </a:rPr>
              <a:t>Select </a:t>
            </a:r>
            <a:r>
              <a:rPr lang="en-US" sz="1200" b="1" kern="1200" dirty="0">
                <a:solidFill>
                  <a:schemeClr val="tx1"/>
                </a:solidFill>
                <a:ea typeface="+mn-ea"/>
                <a:cs typeface="+mn-cs"/>
              </a:rPr>
              <a:t>Stop 1 </a:t>
            </a:r>
            <a:r>
              <a:rPr lang="en-US" sz="1200" kern="1200" dirty="0">
                <a:solidFill>
                  <a:schemeClr val="tx1"/>
                </a:solidFill>
                <a:ea typeface="+mn-ea"/>
                <a:cs typeface="+mn-cs"/>
              </a:rPr>
              <a:t>from the list, and then do the following:</a:t>
            </a:r>
          </a:p>
          <a:p>
            <a:pPr marL="1143000" lvl="2" indent="-228600">
              <a:buFont typeface="Arial" pitchFamily="34" charset="0"/>
              <a:buChar char="•"/>
            </a:pPr>
            <a:r>
              <a:rPr lang="en-US" sz="1200" kern="1200" dirty="0">
                <a:solidFill>
                  <a:schemeClr val="tx1"/>
                </a:solidFill>
                <a:ea typeface="+mn-ea"/>
                <a:cs typeface="+mn-cs"/>
              </a:rPr>
              <a:t>In the </a:t>
            </a:r>
            <a:r>
              <a:rPr lang="en-US" sz="1200" b="1" kern="1200" dirty="0">
                <a:solidFill>
                  <a:schemeClr val="tx1"/>
                </a:solidFill>
                <a:ea typeface="+mn-ea"/>
                <a:cs typeface="+mn-cs"/>
              </a:rPr>
              <a:t>Stop position </a:t>
            </a:r>
            <a:r>
              <a:rPr lang="en-US" sz="1200" kern="1200" dirty="0">
                <a:solidFill>
                  <a:schemeClr val="tx1"/>
                </a:solidFill>
                <a:ea typeface="+mn-ea"/>
                <a:cs typeface="+mn-cs"/>
              </a:rPr>
              <a:t>box, enter </a:t>
            </a:r>
            <a:r>
              <a:rPr lang="en-US" sz="1200" b="1" kern="1200" dirty="0">
                <a:solidFill>
                  <a:schemeClr val="tx1"/>
                </a:solidFill>
                <a:ea typeface="+mn-ea"/>
                <a:cs typeface="+mn-cs"/>
              </a:rPr>
              <a:t>63%</a:t>
            </a:r>
            <a:r>
              <a:rPr lang="en-US" sz="1200" kern="1200" dirty="0">
                <a:solidFill>
                  <a:schemeClr val="tx1"/>
                </a:solidFill>
                <a:ea typeface="+mn-ea"/>
                <a:cs typeface="+mn-cs"/>
              </a:rPr>
              <a:t>.</a:t>
            </a:r>
          </a:p>
          <a:p>
            <a:pPr marL="1143000" lvl="2" indent="-228600">
              <a:buFont typeface="Arial" pitchFamily="34" charset="0"/>
              <a:buChar char="•"/>
            </a:pPr>
            <a:r>
              <a:rPr lang="en-US" sz="1200" kern="1200" dirty="0">
                <a:solidFill>
                  <a:schemeClr val="tx1"/>
                </a:solidFill>
                <a:ea typeface="+mn-ea"/>
                <a:cs typeface="+mn-cs"/>
              </a:rPr>
              <a:t>Click the button next to </a:t>
            </a:r>
            <a:r>
              <a:rPr lang="en-US" sz="1200" b="1" kern="1200" dirty="0">
                <a:solidFill>
                  <a:schemeClr val="tx1"/>
                </a:solidFill>
                <a:ea typeface="+mn-ea"/>
                <a:cs typeface="+mn-cs"/>
              </a:rPr>
              <a:t>Color</a:t>
            </a:r>
            <a:r>
              <a:rPr lang="en-US" sz="1200" kern="1200" dirty="0">
                <a:solidFill>
                  <a:schemeClr val="tx1"/>
                </a:solidFill>
                <a:ea typeface="+mn-ea"/>
                <a:cs typeface="+mn-cs"/>
              </a:rPr>
              <a:t>, and then under </a:t>
            </a:r>
            <a:r>
              <a:rPr lang="en-US" sz="1200" b="1" kern="1200" dirty="0">
                <a:solidFill>
                  <a:schemeClr val="tx1"/>
                </a:solidFill>
                <a:ea typeface="+mn-ea"/>
                <a:cs typeface="+mn-cs"/>
              </a:rPr>
              <a:t>Theme Colors </a:t>
            </a:r>
            <a:r>
              <a:rPr lang="en-US" sz="1200" kern="1200" dirty="0">
                <a:solidFill>
                  <a:schemeClr val="tx1"/>
                </a:solidFill>
                <a:ea typeface="+mn-ea"/>
                <a:cs typeface="+mn-cs"/>
              </a:rPr>
              <a:t>click </a:t>
            </a:r>
            <a:r>
              <a:rPr lang="en-US" sz="1200" b="1" kern="1200" dirty="0">
                <a:solidFill>
                  <a:schemeClr val="tx1"/>
                </a:solidFill>
                <a:ea typeface="+mn-ea"/>
                <a:cs typeface="+mn-cs"/>
              </a:rPr>
              <a:t>Black, Text </a:t>
            </a:r>
            <a:r>
              <a:rPr lang="en-US" sz="1200" b="1" kern="1200" baseline="0" dirty="0">
                <a:solidFill>
                  <a:schemeClr val="tx1"/>
                </a:solidFill>
                <a:ea typeface="+mn-ea"/>
                <a:cs typeface="+mn-cs"/>
              </a:rPr>
              <a:t>1 </a:t>
            </a:r>
            <a:r>
              <a:rPr lang="en-US" sz="1200" b="0" kern="1200" dirty="0">
                <a:solidFill>
                  <a:schemeClr val="tx1"/>
                </a:solidFill>
                <a:ea typeface="+mn-ea"/>
                <a:cs typeface="+mn-cs"/>
              </a:rPr>
              <a:t>(first row, second option from the left).</a:t>
            </a:r>
            <a:endParaRPr lang="en-US" sz="1200" kern="1200" dirty="0">
              <a:solidFill>
                <a:schemeClr val="tx1"/>
              </a:solidFill>
              <a:ea typeface="+mn-ea"/>
              <a:cs typeface="+mn-cs"/>
            </a:endParaRPr>
          </a:p>
          <a:p>
            <a:pPr marL="685800" lvl="1" indent="-228600">
              <a:buFont typeface="Arial" pitchFamily="34" charset="0"/>
              <a:buChar char="•"/>
            </a:pPr>
            <a:r>
              <a:rPr lang="en-US" sz="1200" kern="1200" dirty="0">
                <a:solidFill>
                  <a:schemeClr val="tx1"/>
                </a:solidFill>
                <a:ea typeface="+mn-ea"/>
                <a:cs typeface="+mn-cs"/>
              </a:rPr>
              <a:t>Select </a:t>
            </a:r>
            <a:r>
              <a:rPr lang="en-US" sz="1200" b="1" kern="1200" dirty="0">
                <a:solidFill>
                  <a:schemeClr val="tx1"/>
                </a:solidFill>
                <a:ea typeface="+mn-ea"/>
                <a:cs typeface="+mn-cs"/>
              </a:rPr>
              <a:t>Stop 2 </a:t>
            </a:r>
            <a:r>
              <a:rPr lang="en-US" sz="1200" kern="1200" dirty="0">
                <a:solidFill>
                  <a:schemeClr val="tx1"/>
                </a:solidFill>
                <a:ea typeface="+mn-ea"/>
                <a:cs typeface="+mn-cs"/>
              </a:rPr>
              <a:t>from the list, and then do the following: </a:t>
            </a:r>
          </a:p>
          <a:p>
            <a:pPr marL="1143000" lvl="2" indent="-228600">
              <a:buFont typeface="Arial" pitchFamily="34" charset="0"/>
              <a:buChar char="•"/>
            </a:pPr>
            <a:r>
              <a:rPr lang="en-US" sz="1200" kern="1200" dirty="0">
                <a:solidFill>
                  <a:schemeClr val="tx1"/>
                </a:solidFill>
                <a:ea typeface="+mn-ea"/>
                <a:cs typeface="+mn-cs"/>
              </a:rPr>
              <a:t>In the </a:t>
            </a:r>
            <a:r>
              <a:rPr lang="en-US" sz="1200" b="1" kern="1200" dirty="0">
                <a:solidFill>
                  <a:schemeClr val="tx1"/>
                </a:solidFill>
                <a:ea typeface="+mn-ea"/>
                <a:cs typeface="+mn-cs"/>
              </a:rPr>
              <a:t>Stop position </a:t>
            </a:r>
            <a:r>
              <a:rPr lang="en-US" sz="1200" kern="1200" dirty="0">
                <a:solidFill>
                  <a:schemeClr val="tx1"/>
                </a:solidFill>
                <a:ea typeface="+mn-ea"/>
                <a:cs typeface="+mn-cs"/>
              </a:rPr>
              <a:t>box, enter </a:t>
            </a:r>
            <a:r>
              <a:rPr lang="en-US" sz="1200" b="1" kern="1200" dirty="0">
                <a:solidFill>
                  <a:schemeClr val="tx1"/>
                </a:solidFill>
                <a:ea typeface="+mn-ea"/>
                <a:cs typeface="+mn-cs"/>
              </a:rPr>
              <a:t>100%</a:t>
            </a:r>
            <a:r>
              <a:rPr lang="en-US" sz="1200" kern="1200" dirty="0">
                <a:solidFill>
                  <a:schemeClr val="tx1"/>
                </a:solidFill>
                <a:ea typeface="+mn-ea"/>
                <a:cs typeface="+mn-cs"/>
              </a:rPr>
              <a:t>.</a:t>
            </a:r>
          </a:p>
          <a:p>
            <a:pPr marL="1143000" lvl="2" indent="-228600">
              <a:buFont typeface="Arial" pitchFamily="34" charset="0"/>
              <a:buChar char="•"/>
            </a:pPr>
            <a:r>
              <a:rPr lang="en-US" sz="1200" kern="1200" dirty="0">
                <a:solidFill>
                  <a:schemeClr val="tx1"/>
                </a:solidFill>
                <a:ea typeface="+mn-ea"/>
                <a:cs typeface="+mn-cs"/>
              </a:rPr>
              <a:t>Click the button next to </a:t>
            </a:r>
            <a:r>
              <a:rPr lang="en-US" sz="1200" b="1" kern="1200" dirty="0">
                <a:solidFill>
                  <a:schemeClr val="tx1"/>
                </a:solidFill>
                <a:ea typeface="+mn-ea"/>
                <a:cs typeface="+mn-cs"/>
              </a:rPr>
              <a:t>Color</a:t>
            </a:r>
            <a:r>
              <a:rPr lang="en-US" sz="1200" b="0" kern="1200" baseline="0" dirty="0">
                <a:solidFill>
                  <a:schemeClr val="tx1"/>
                </a:solidFill>
                <a:ea typeface="+mn-ea"/>
                <a:cs typeface="+mn-cs"/>
              </a:rPr>
              <a:t>, </a:t>
            </a:r>
            <a:r>
              <a:rPr lang="en-US" sz="1200" kern="1200" dirty="0">
                <a:solidFill>
                  <a:schemeClr val="tx1"/>
                </a:solidFill>
                <a:ea typeface="+mn-ea"/>
                <a:cs typeface="+mn-cs"/>
              </a:rPr>
              <a:t>and then under </a:t>
            </a:r>
            <a:r>
              <a:rPr lang="en-US" sz="1200" b="1" kern="1200" dirty="0">
                <a:solidFill>
                  <a:schemeClr val="tx1"/>
                </a:solidFill>
                <a:ea typeface="+mn-ea"/>
                <a:cs typeface="+mn-cs"/>
              </a:rPr>
              <a:t>Theme Colors </a:t>
            </a:r>
            <a:r>
              <a:rPr lang="en-US" sz="1200" kern="1200" dirty="0">
                <a:solidFill>
                  <a:schemeClr val="tx1"/>
                </a:solidFill>
                <a:ea typeface="+mn-ea"/>
                <a:cs typeface="+mn-cs"/>
              </a:rPr>
              <a:t>click</a:t>
            </a:r>
            <a:r>
              <a:rPr lang="en-US" sz="1200" b="0" kern="1200" baseline="0" dirty="0">
                <a:solidFill>
                  <a:schemeClr val="tx1"/>
                </a:solidFill>
                <a:ea typeface="+mn-ea"/>
                <a:cs typeface="+mn-cs"/>
              </a:rPr>
              <a:t> </a:t>
            </a:r>
            <a:r>
              <a:rPr lang="en-US" sz="1200" b="1" baseline="0" dirty="0"/>
              <a:t>Black, Text 1, Lighter 50% </a:t>
            </a:r>
            <a:r>
              <a:rPr lang="en-US" sz="1200" b="0" baseline="0" dirty="0"/>
              <a:t>(second row, fifth option from the left</a:t>
            </a:r>
            <a:r>
              <a:rPr lang="en-US" sz="1200" b="0" dirty="0"/>
              <a:t>).</a:t>
            </a:r>
            <a:endParaRPr lang="en-US" sz="1200" b="0" kern="1200" dirty="0">
              <a:solidFill>
                <a:schemeClr val="tx1"/>
              </a:solidFill>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a:solidFill>
                <a:schemeClr val="accent6"/>
              </a:solidFill>
            </a:endParaRPr>
          </a:p>
        </p:txBody>
      </p:sp>
      <p:sp>
        <p:nvSpPr>
          <p:cNvPr id="5" name="Slide Image Placeholder 4"/>
          <p:cNvSpPr>
            <a:spLocks noGrp="1" noRot="1" noChangeAspect="1"/>
          </p:cNvSpPr>
          <p:nvPr>
            <p:ph type="sldImg"/>
          </p:nvPr>
        </p:nvSpPr>
        <p:spPr>
          <a:xfrm>
            <a:off x="536575" y="503238"/>
            <a:ext cx="3140075" cy="2354262"/>
          </a:xfr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a:t>Custom animation effects: page turns in open book</a:t>
            </a:r>
          </a:p>
          <a:p>
            <a:r>
              <a:rPr lang="en-US" sz="1400" kern="1200" dirty="0">
                <a:solidFill>
                  <a:schemeClr val="tx1"/>
                </a:solidFill>
                <a:latin typeface="+mn-lt"/>
                <a:ea typeface="+mn-ea"/>
                <a:cs typeface="+mn-cs"/>
              </a:rPr>
              <a:t>(Difficult)</a:t>
            </a:r>
          </a:p>
          <a:p>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Tip: </a:t>
            </a:r>
            <a:r>
              <a:rPr lang="en-US" sz="1200" baseline="0" dirty="0"/>
              <a:t>Y</a:t>
            </a:r>
            <a:r>
              <a:rPr lang="en-US" sz="1200" b="0" baseline="0" dirty="0"/>
              <a:t>ou will need to use drawing guides and the ruler to position the objects on this slide. </a:t>
            </a:r>
            <a:r>
              <a:rPr lang="en-US" sz="1200" b="0" kern="1200" dirty="0">
                <a:solidFill>
                  <a:schemeClr val="tx1"/>
                </a:solidFill>
                <a:latin typeface="+mn-lt"/>
                <a:ea typeface="+mn-ea"/>
                <a:cs typeface="+mn-cs"/>
              </a:rPr>
              <a:t>For</a:t>
            </a:r>
            <a:r>
              <a:rPr lang="en-US" sz="1200" b="0" kern="1200" baseline="0" dirty="0">
                <a:solidFill>
                  <a:schemeClr val="tx1"/>
                </a:solidFill>
                <a:latin typeface="+mn-lt"/>
                <a:ea typeface="+mn-ea"/>
                <a:cs typeface="+mn-cs"/>
              </a:rPr>
              <a:t> instructions on animating an opening book cover, refer to the previous slide (</a:t>
            </a:r>
            <a:r>
              <a:rPr lang="en-US" sz="1200" b="1" kern="1200" baseline="0" dirty="0">
                <a:solidFill>
                  <a:schemeClr val="tx1"/>
                </a:solidFill>
                <a:latin typeface="+mn-lt"/>
                <a:ea typeface="+mn-ea"/>
                <a:cs typeface="+mn-cs"/>
              </a:rPr>
              <a:t>Custom animation effects: open book</a:t>
            </a:r>
            <a:r>
              <a:rPr lang="en-US" sz="1200" b="0" kern="1200" baseline="0" dirty="0">
                <a:solidFill>
                  <a:schemeClr val="tx1"/>
                </a:solidFill>
                <a:latin typeface="+mn-lt"/>
                <a:ea typeface="+mn-ea"/>
                <a:cs typeface="+mn-cs"/>
              </a:rPr>
              <a:t>) for instructions.</a:t>
            </a:r>
            <a:endParaRPr lang="en-US" sz="1200" b="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t>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dirty="0"/>
              <a:t>To display the drawing guides and the ruler, do the following:</a:t>
            </a:r>
            <a:endParaRPr lang="en-US" sz="1200" b="0" dirty="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t>On the </a:t>
            </a:r>
            <a:r>
              <a:rPr lang="en-US" sz="1200" b="1" dirty="0"/>
              <a:t>Home</a:t>
            </a:r>
            <a:r>
              <a:rPr lang="en-US" sz="1200" dirty="0"/>
              <a:t> tab, in the </a:t>
            </a:r>
            <a:r>
              <a:rPr lang="en-US" sz="1200" b="1" dirty="0"/>
              <a:t>Slides</a:t>
            </a:r>
            <a:r>
              <a:rPr lang="en-US" sz="1200" dirty="0"/>
              <a:t> group, click </a:t>
            </a:r>
            <a:r>
              <a:rPr lang="en-US" sz="1200" b="1" dirty="0"/>
              <a:t>Layout</a:t>
            </a:r>
            <a:r>
              <a:rPr lang="en-US" sz="1200" dirty="0"/>
              <a:t>, and then click </a:t>
            </a:r>
            <a:r>
              <a:rPr lang="en-US" sz="1200" b="1" dirty="0"/>
              <a:t>Blank</a:t>
            </a:r>
            <a:r>
              <a:rPr lang="en-US" sz="1200" dirty="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R</a:t>
            </a:r>
            <a:r>
              <a:rPr lang="en-US" sz="1200" b="0" dirty="0">
                <a:solidFill>
                  <a:schemeClr val="accent6"/>
                </a:solidFill>
              </a:rPr>
              <a:t>ight-click the slide background area, </a:t>
            </a:r>
            <a:r>
              <a:rPr lang="en-US" sz="1200" b="0" baseline="0" dirty="0">
                <a:solidFill>
                  <a:schemeClr val="accent6"/>
                </a:solidFill>
              </a:rPr>
              <a:t>and then </a:t>
            </a:r>
            <a:r>
              <a:rPr lang="en-US" sz="1200" b="0" dirty="0">
                <a:solidFill>
                  <a:schemeClr val="accent6"/>
                </a:solidFill>
              </a:rPr>
              <a:t>click </a:t>
            </a:r>
            <a:r>
              <a:rPr lang="en-US" sz="1200" b="1" dirty="0">
                <a:solidFill>
                  <a:schemeClr val="accent6"/>
                </a:solidFill>
              </a:rPr>
              <a:t>Grid and Guides</a:t>
            </a:r>
            <a:r>
              <a:rPr lang="en-US" sz="1200" b="0" dirty="0">
                <a:solidFill>
                  <a:schemeClr val="accent6"/>
                </a:solidFill>
              </a:rPr>
              <a:t>.</a:t>
            </a:r>
            <a:r>
              <a:rPr lang="en-US" sz="1200" b="1" baseline="0" dirty="0">
                <a:solidFill>
                  <a:schemeClr val="accent6"/>
                </a:solidFill>
              </a:rPr>
              <a:t> </a:t>
            </a:r>
            <a:r>
              <a:rPr lang="en-US" sz="1200" b="0" dirty="0">
                <a:solidFill>
                  <a:schemeClr val="accent6"/>
                </a:solidFill>
              </a:rPr>
              <a:t>In the </a:t>
            </a:r>
            <a:r>
              <a:rPr lang="en-US" sz="1200" b="1" dirty="0">
                <a:solidFill>
                  <a:schemeClr val="accent6"/>
                </a:solidFill>
              </a:rPr>
              <a:t>Grid and Guides </a:t>
            </a:r>
            <a:r>
              <a:rPr lang="en-US" sz="1200" b="0" dirty="0">
                <a:solidFill>
                  <a:schemeClr val="accent6"/>
                </a:solidFill>
              </a:rPr>
              <a:t>dialog box, under</a:t>
            </a:r>
            <a:r>
              <a:rPr lang="en-US" sz="1200" b="0" baseline="0" dirty="0">
                <a:solidFill>
                  <a:schemeClr val="accent6"/>
                </a:solidFill>
              </a:rPr>
              <a:t> </a:t>
            </a:r>
            <a:r>
              <a:rPr lang="en-US" sz="1200" b="1" dirty="0">
                <a:solidFill>
                  <a:schemeClr val="accent6"/>
                </a:solidFill>
              </a:rPr>
              <a:t>Guide</a:t>
            </a:r>
            <a:r>
              <a:rPr lang="en-US" sz="1200" b="0" dirty="0">
                <a:solidFill>
                  <a:schemeClr val="accent6"/>
                </a:solidFill>
              </a:rPr>
              <a:t> </a:t>
            </a:r>
            <a:r>
              <a:rPr lang="en-US" sz="1200" b="1" dirty="0">
                <a:solidFill>
                  <a:schemeClr val="accent6"/>
                </a:solidFill>
              </a:rPr>
              <a:t>settings</a:t>
            </a:r>
            <a:r>
              <a:rPr lang="en-US" sz="1200" b="0" dirty="0">
                <a:solidFill>
                  <a:schemeClr val="accent6"/>
                </a:solidFill>
              </a:rPr>
              <a:t>, select </a:t>
            </a:r>
            <a:r>
              <a:rPr lang="en-US" sz="1200" b="1" dirty="0">
                <a:solidFill>
                  <a:schemeClr val="accent6"/>
                </a:solidFill>
              </a:rPr>
              <a:t>Display drawing guides on screen</a:t>
            </a:r>
            <a:r>
              <a:rPr lang="en-US" sz="1200" b="0" dirty="0">
                <a:solidFill>
                  <a:schemeClr val="accent6"/>
                </a:solidFill>
              </a:rPr>
              <a:t>. </a:t>
            </a:r>
            <a:r>
              <a:rPr lang="en-US" sz="1200" b="0" baseline="0" dirty="0"/>
              <a:t>(</a:t>
            </a:r>
            <a:r>
              <a:rPr lang="en-US" sz="1200" b="1" dirty="0"/>
              <a:t>Note: </a:t>
            </a:r>
            <a:r>
              <a:rPr lang="en-US" sz="1200" dirty="0"/>
              <a:t>One horizontal and one vertical guide will display on</a:t>
            </a:r>
            <a:r>
              <a:rPr lang="en-US" sz="1200" baseline="0" dirty="0"/>
              <a:t> the slide </a:t>
            </a:r>
            <a:r>
              <a:rPr lang="en-US" sz="1200" dirty="0"/>
              <a:t>at 0.00, the default</a:t>
            </a:r>
            <a:r>
              <a:rPr lang="en-US" sz="1200" baseline="0" dirty="0"/>
              <a:t> position</a:t>
            </a:r>
            <a:r>
              <a:rPr lang="en-US" sz="1200" dirty="0"/>
              <a:t>.</a:t>
            </a:r>
            <a:r>
              <a:rPr lang="en-US" sz="1200" baseline="0" dirty="0"/>
              <a:t> The spine of the book will be aligned to the vertical drawing guide.</a:t>
            </a:r>
            <a:r>
              <a:rPr lang="en-US" sz="1200" dirty="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t>On </a:t>
            </a:r>
            <a:r>
              <a:rPr lang="en-US" sz="1200" kern="1200" dirty="0">
                <a:solidFill>
                  <a:schemeClr val="tx1"/>
                </a:solidFill>
                <a:latin typeface="+mn-lt"/>
                <a:ea typeface="+mn-ea"/>
                <a:cs typeface="+mn-cs"/>
              </a:rPr>
              <a:t>the </a:t>
            </a:r>
            <a:r>
              <a:rPr lang="en-US" sz="1200" b="1" kern="1200" dirty="0">
                <a:solidFill>
                  <a:schemeClr val="tx1"/>
                </a:solidFill>
                <a:latin typeface="+mn-lt"/>
                <a:ea typeface="+mn-ea"/>
                <a:cs typeface="+mn-cs"/>
              </a:rPr>
              <a:t>View</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Show/Hide</a:t>
            </a:r>
            <a:r>
              <a:rPr lang="en-US" sz="1200" kern="1200" dirty="0">
                <a:solidFill>
                  <a:schemeClr val="tx1"/>
                </a:solidFill>
                <a:latin typeface="+mn-lt"/>
                <a:ea typeface="+mn-ea"/>
                <a:cs typeface="+mn-cs"/>
              </a:rPr>
              <a:t> group, select </a:t>
            </a:r>
            <a:r>
              <a:rPr lang="en-US" sz="1200" b="1" kern="1200" dirty="0">
                <a:solidFill>
                  <a:schemeClr val="tx1"/>
                </a:solidFill>
                <a:latin typeface="+mn-lt"/>
                <a:ea typeface="+mn-ea"/>
                <a:cs typeface="+mn-cs"/>
              </a:rPr>
              <a:t>Ruler</a:t>
            </a:r>
            <a:r>
              <a:rPr lang="en-US" sz="1200" kern="1200" dirty="0">
                <a:solidFill>
                  <a:schemeClr val="tx1"/>
                </a:solidFill>
                <a:latin typeface="+mn-lt"/>
                <a:ea typeface="+mn-ea"/>
                <a:cs typeface="+mn-cs"/>
              </a:rPr>
              <a:t>. </a:t>
            </a:r>
            <a:endParaRPr lang="en-US" sz="1200" dirty="0"/>
          </a:p>
          <a:p>
            <a:endParaRPr lang="en-US" sz="1200" baseline="0" dirty="0"/>
          </a:p>
          <a:p>
            <a:endParaRPr lang="en-US" sz="1200" baseline="0" dirty="0"/>
          </a:p>
          <a:p>
            <a:r>
              <a:rPr lang="en-US" sz="1200" kern="1200" dirty="0">
                <a:solidFill>
                  <a:schemeClr val="tx1"/>
                </a:solidFill>
                <a:latin typeface="+mn-lt"/>
                <a:ea typeface="+mn-ea"/>
                <a:cs typeface="+mn-cs"/>
              </a:rPr>
              <a:t>To reproduce the first shape in the </a:t>
            </a:r>
            <a:r>
              <a:rPr lang="en-US" sz="1200" b="1" kern="1200" dirty="0">
                <a:solidFill>
                  <a:schemeClr val="tx1"/>
                </a:solidFill>
                <a:latin typeface="+mn-lt"/>
                <a:ea typeface="+mn-ea"/>
                <a:cs typeface="+mn-cs"/>
              </a:rPr>
              <a:t>Inside-left page 1 </a:t>
            </a:r>
            <a:r>
              <a:rPr lang="en-US" sz="1200" kern="1200" dirty="0">
                <a:solidFill>
                  <a:schemeClr val="tx1"/>
                </a:solidFill>
                <a:latin typeface="+mn-lt"/>
                <a:ea typeface="+mn-ea"/>
                <a:cs typeface="+mn-cs"/>
              </a:rPr>
              <a:t>group on this slide, do the following:</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Shapes</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Rectangles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Rounded Rectangle </a:t>
            </a:r>
            <a:r>
              <a:rPr lang="en-US" sz="1200" kern="1200" dirty="0">
                <a:solidFill>
                  <a:schemeClr val="tx1"/>
                </a:solidFill>
                <a:latin typeface="+mn-lt"/>
                <a:ea typeface="+mn-ea"/>
                <a:cs typeface="+mn-cs"/>
              </a:rPr>
              <a:t>(second option from the left). On the slide, drag to draw a rounded rectangle.</a:t>
            </a:r>
          </a:p>
          <a:p>
            <a:pPr marL="228600" lvl="0" indent="-228600">
              <a:buFont typeface="+mj-lt"/>
              <a:buAutoNum type="arabicPeriod"/>
            </a:pPr>
            <a:r>
              <a:rPr lang="en-US" sz="1200" kern="1200" dirty="0">
                <a:solidFill>
                  <a:schemeClr val="tx1"/>
                </a:solidFill>
                <a:latin typeface="+mn-lt"/>
                <a:ea typeface="+mn-ea"/>
                <a:cs typeface="+mn-cs"/>
              </a:rPr>
              <a:t>Select the rounded</a:t>
            </a:r>
            <a:r>
              <a:rPr lang="en-US" sz="1200" kern="1200" baseline="0" dirty="0">
                <a:solidFill>
                  <a:schemeClr val="tx1"/>
                </a:solidFill>
                <a:latin typeface="+mn-lt"/>
                <a:ea typeface="+mn-ea"/>
                <a:cs typeface="+mn-cs"/>
              </a:rPr>
              <a:t> rectangle. </a:t>
            </a: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Drawing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group,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Shape Height</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4.5”</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 </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Shape Width</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3.33”</a:t>
            </a:r>
            <a:r>
              <a:rPr lang="en-US" sz="120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On the rounded rectangle, drag the yellow diamond adjustment handle to the left to reduce the amount of rounding on the corners.</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bottom right</a:t>
            </a:r>
            <a:r>
              <a:rPr lang="en-US" sz="1200" kern="1200" baseline="0" dirty="0">
                <a:solidFill>
                  <a:schemeClr val="tx1"/>
                </a:solidFill>
                <a:latin typeface="+mn-lt"/>
                <a:ea typeface="+mn-ea"/>
                <a:cs typeface="+mn-cs"/>
              </a:rPr>
              <a:t> corner of the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the </a:t>
            </a:r>
            <a:r>
              <a:rPr lang="en-US" sz="1200" b="1" kern="1200" dirty="0">
                <a:solidFill>
                  <a:schemeClr val="tx1"/>
                </a:solidFill>
                <a:latin typeface="+mn-lt"/>
                <a:ea typeface="+mn-ea"/>
                <a:cs typeface="+mn-cs"/>
              </a:rPr>
              <a:t>Format Shape </a:t>
            </a:r>
            <a:r>
              <a:rPr lang="en-US" sz="1200" kern="1200" dirty="0">
                <a:solidFill>
                  <a:schemeClr val="tx1"/>
                </a:solidFill>
                <a:latin typeface="+mn-lt"/>
                <a:ea typeface="+mn-ea"/>
                <a:cs typeface="+mn-cs"/>
              </a:rPr>
              <a:t>dialog box launcher. In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Shape</a:t>
            </a:r>
            <a:r>
              <a:rPr lang="en-US" sz="1200" kern="1200" dirty="0">
                <a:solidFill>
                  <a:schemeClr val="tx1"/>
                </a:solidFill>
                <a:latin typeface="+mn-lt"/>
                <a:ea typeface="+mn-ea"/>
                <a:cs typeface="+mn-cs"/>
              </a:rPr>
              <a:t> dialog box, click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in the left pane, select </a:t>
            </a:r>
            <a:r>
              <a:rPr lang="en-US" sz="1200" b="1" kern="1200" dirty="0">
                <a:solidFill>
                  <a:schemeClr val="tx1"/>
                </a:solidFill>
                <a:latin typeface="+mn-lt"/>
                <a:ea typeface="+mn-ea"/>
                <a:cs typeface="+mn-cs"/>
              </a:rPr>
              <a:t>Gradient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Type</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Linear</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Direction</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Linear Left </a:t>
            </a:r>
            <a:r>
              <a:rPr lang="en-US" sz="1200" kern="1200" dirty="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180°</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Add</a:t>
            </a:r>
            <a:r>
              <a:rPr lang="en-US" sz="1200" kern="1200" dirty="0">
                <a:solidFill>
                  <a:schemeClr val="tx1"/>
                </a:solidFill>
                <a:latin typeface="+mn-lt"/>
                <a:ea typeface="+mn-ea"/>
                <a:cs typeface="+mn-cs"/>
              </a:rPr>
              <a:t> or </a:t>
            </a:r>
            <a:r>
              <a:rPr lang="en-US" sz="1200" b="1" kern="1200" dirty="0">
                <a:solidFill>
                  <a:schemeClr val="tx1"/>
                </a:solidFill>
                <a:latin typeface="+mn-lt"/>
                <a:ea typeface="+mn-ea"/>
                <a:cs typeface="+mn-cs"/>
              </a:rPr>
              <a:t>Remove</a:t>
            </a:r>
            <a:r>
              <a:rPr lang="en-US" sz="1200" kern="1200" dirty="0">
                <a:solidFill>
                  <a:schemeClr val="tx1"/>
                </a:solidFill>
                <a:latin typeface="+mn-lt"/>
                <a:ea typeface="+mn-ea"/>
                <a:cs typeface="+mn-cs"/>
              </a:rPr>
              <a:t> until two stops appear in the drop-down list. </a:t>
            </a:r>
          </a:p>
          <a:p>
            <a:pPr marL="228600" lvl="0" indent="-228600">
              <a:buFont typeface="+mj-lt"/>
              <a:buAutoNum type="arabicPeriod"/>
            </a:pPr>
            <a:r>
              <a:rPr lang="en-US" sz="1200" kern="1200" dirty="0">
                <a:solidFill>
                  <a:schemeClr val="tx1"/>
                </a:solidFill>
                <a:latin typeface="+mn-lt"/>
                <a:ea typeface="+mn-ea"/>
                <a:cs typeface="+mn-cs"/>
              </a:rPr>
              <a:t>Also 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1 </a:t>
            </a:r>
            <a:r>
              <a:rPr lang="en-US" sz="1200" kern="1200" dirty="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a:t>
            </a:r>
            <a:r>
              <a:rPr lang="en-US" sz="1200" b="1" kern="1200" baseline="0" dirty="0">
                <a:solidFill>
                  <a:schemeClr val="tx1"/>
                </a:solidFill>
                <a:latin typeface="+mn-lt"/>
                <a:ea typeface="+mn-ea"/>
                <a:cs typeface="+mn-cs"/>
              </a:rPr>
              <a:t> Colors </a:t>
            </a:r>
            <a:r>
              <a:rPr lang="en-US" sz="1200" kern="1200" baseline="0" dirty="0">
                <a:solidFill>
                  <a:schemeClr val="tx1"/>
                </a:solidFill>
                <a:latin typeface="+mn-lt"/>
                <a:ea typeface="+mn-ea"/>
                <a:cs typeface="+mn-cs"/>
              </a:rPr>
              <a:t>click </a:t>
            </a:r>
            <a:r>
              <a:rPr lang="en-US" sz="1200" b="1" kern="1200" dirty="0">
                <a:solidFill>
                  <a:schemeClr val="tx1"/>
                </a:solidFill>
                <a:latin typeface="+mn-lt"/>
                <a:ea typeface="+mn-ea"/>
                <a:cs typeface="+mn-cs"/>
              </a:rPr>
              <a:t>Red, Accent 2, Darker 50%</a:t>
            </a:r>
            <a:r>
              <a:rPr lang="en-US" sz="1200" kern="1200" dirty="0">
                <a:solidFill>
                  <a:schemeClr val="tx1"/>
                </a:solidFill>
                <a:latin typeface="+mn-lt"/>
                <a:ea typeface="+mn-ea"/>
                <a:cs typeface="+mn-cs"/>
              </a:rPr>
              <a:t> (sixth row, sixth option from the left).</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2 </a:t>
            </a:r>
            <a:r>
              <a:rPr lang="en-US" sz="1200" kern="1200" dirty="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100%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a:t>
            </a:r>
            <a:r>
              <a:rPr lang="en-US" sz="1200" b="1" kern="1200" baseline="0" dirty="0">
                <a:solidFill>
                  <a:schemeClr val="tx1"/>
                </a:solidFill>
                <a:latin typeface="+mn-lt"/>
                <a:ea typeface="+mn-ea"/>
                <a:cs typeface="+mn-cs"/>
              </a:rPr>
              <a:t> Colors </a:t>
            </a:r>
            <a:r>
              <a:rPr lang="en-US" sz="1200" kern="1200" baseline="0" dirty="0">
                <a:solidFill>
                  <a:schemeClr val="tx1"/>
                </a:solidFill>
                <a:latin typeface="+mn-lt"/>
                <a:ea typeface="+mn-ea"/>
                <a:cs typeface="+mn-cs"/>
              </a:rPr>
              <a:t>click</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Red Accent 2, Darker 25%</a:t>
            </a:r>
            <a:r>
              <a:rPr lang="en-US" sz="1200" kern="1200" dirty="0">
                <a:solidFill>
                  <a:schemeClr val="tx1"/>
                </a:solidFill>
                <a:latin typeface="+mn-lt"/>
                <a:ea typeface="+mn-ea"/>
                <a:cs typeface="+mn-cs"/>
              </a:rPr>
              <a:t> (fifth row, sixth option from the left).</a:t>
            </a:r>
          </a:p>
          <a:p>
            <a:pPr marL="228600" lvl="0" indent="-228600">
              <a:buFont typeface="+mj-lt"/>
              <a:buAutoNum type="arabicPeriod"/>
            </a:pPr>
            <a:r>
              <a:rPr lang="en-US" sz="1200" kern="1200" dirty="0">
                <a:solidFill>
                  <a:schemeClr val="tx1"/>
                </a:solidFill>
                <a:latin typeface="+mn-lt"/>
                <a:ea typeface="+mn-ea"/>
                <a:cs typeface="+mn-cs"/>
              </a:rPr>
              <a:t>Also in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Shape</a:t>
            </a:r>
            <a:r>
              <a:rPr lang="en-US" sz="1200" kern="1200" dirty="0">
                <a:solidFill>
                  <a:schemeClr val="tx1"/>
                </a:solidFill>
                <a:latin typeface="+mn-lt"/>
                <a:ea typeface="+mn-ea"/>
                <a:cs typeface="+mn-cs"/>
              </a:rPr>
              <a:t> dialog box, click </a:t>
            </a:r>
            <a:r>
              <a:rPr lang="en-US" sz="1200" b="1" kern="1200" dirty="0">
                <a:solidFill>
                  <a:schemeClr val="tx1"/>
                </a:solidFill>
                <a:latin typeface="+mn-lt"/>
                <a:ea typeface="+mn-ea"/>
                <a:cs typeface="+mn-cs"/>
              </a:rPr>
              <a:t>Line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in the left pane. In the </a:t>
            </a:r>
            <a:r>
              <a:rPr lang="en-US" sz="1200" b="1" kern="1200" dirty="0">
                <a:solidFill>
                  <a:schemeClr val="tx1"/>
                </a:solidFill>
                <a:latin typeface="+mn-lt"/>
                <a:ea typeface="+mn-ea"/>
                <a:cs typeface="+mn-cs"/>
              </a:rPr>
              <a:t>Line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pane, select </a:t>
            </a:r>
            <a:r>
              <a:rPr lang="en-US" sz="1200" b="1" kern="1200" dirty="0">
                <a:solidFill>
                  <a:schemeClr val="tx1"/>
                </a:solidFill>
                <a:latin typeface="+mn-lt"/>
                <a:ea typeface="+mn-ea"/>
                <a:cs typeface="+mn-cs"/>
              </a:rPr>
              <a:t>No</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line</a:t>
            </a:r>
            <a:r>
              <a:rPr lang="en-US" sz="1200" kern="1200" dirty="0">
                <a:solidFill>
                  <a:schemeClr val="tx1"/>
                </a:solidFill>
                <a:latin typeface="+mn-lt"/>
                <a:ea typeface="+mn-ea"/>
                <a:cs typeface="+mn-cs"/>
              </a:rPr>
              <a:t>. </a:t>
            </a:r>
          </a:p>
          <a:p>
            <a:pPr marL="228600" lvl="0" indent="-228600">
              <a:buFont typeface="+mj-lt"/>
              <a:buAutoNum type="arabicPeriod"/>
            </a:pPr>
            <a:r>
              <a:rPr lang="en-US" sz="1200" kern="1200" dirty="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the arrow under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to </a:t>
            </a:r>
            <a:r>
              <a:rPr lang="en-US" sz="1200" b="1" kern="1200" dirty="0">
                <a:solidFill>
                  <a:schemeClr val="tx1"/>
                </a:solidFill>
                <a:latin typeface="+mn-lt"/>
                <a:ea typeface="+mn-ea"/>
                <a:cs typeface="+mn-cs"/>
              </a:rPr>
              <a:t>Align</a:t>
            </a:r>
            <a:r>
              <a:rPr lang="en-US" sz="1200" kern="1200" dirty="0">
                <a:solidFill>
                  <a:schemeClr val="tx1"/>
                </a:solidFill>
                <a:latin typeface="+mn-lt"/>
                <a:ea typeface="+mn-ea"/>
                <a:cs typeface="+mn-cs"/>
              </a:rPr>
              <a:t>, and then do the following:</a:t>
            </a:r>
          </a:p>
          <a:p>
            <a:pPr marL="685800" lvl="1" indent="-228600">
              <a:buFont typeface="+mj-lt"/>
              <a:buAutoNum type="arabicPeriod"/>
            </a:pPr>
            <a:r>
              <a:rPr lang="en-US" sz="120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to Slide</a:t>
            </a:r>
            <a:r>
              <a:rPr lang="en-US" sz="1200" i="0" kern="1200" dirty="0">
                <a:solidFill>
                  <a:schemeClr val="tx1"/>
                </a:solidFill>
                <a:latin typeface="+mn-lt"/>
                <a:ea typeface="+mn-ea"/>
                <a:cs typeface="+mn-cs"/>
              </a:rPr>
              <a:t>.</a:t>
            </a:r>
          </a:p>
          <a:p>
            <a:pPr marL="685800" lvl="1" indent="-228600">
              <a:buFont typeface="+mj-lt"/>
              <a:buAutoNum type="arabicPeriod"/>
            </a:pP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Align Middle</a:t>
            </a:r>
            <a:r>
              <a:rPr lang="en-US" sz="1200" kern="1200" dirty="0">
                <a:solidFill>
                  <a:schemeClr val="tx1"/>
                </a:solidFill>
                <a:latin typeface="+mn-lt"/>
                <a:ea typeface="+mn-ea"/>
                <a:cs typeface="+mn-cs"/>
              </a:rPr>
              <a:t>.</a:t>
            </a:r>
          </a:p>
          <a:p>
            <a:pPr marL="228600" indent="-228600">
              <a:buFont typeface="+mj-lt"/>
              <a:buAutoNum type="arabicPeriod"/>
            </a:pPr>
            <a:endParaRPr lang="en-US" sz="1200" kern="1200" dirty="0">
              <a:solidFill>
                <a:schemeClr val="tx1"/>
              </a:solidFill>
              <a:latin typeface="+mn-lt"/>
              <a:ea typeface="+mn-ea"/>
              <a:cs typeface="+mn-cs"/>
            </a:endParaRPr>
          </a:p>
          <a:p>
            <a:pPr marL="228600" indent="-228600">
              <a:buFont typeface="+mj-lt"/>
              <a:buAutoNum type="arabicPeriod"/>
            </a:pPr>
            <a:endParaRPr lang="en-US" sz="1200" kern="120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latin typeface="+mn-lt"/>
                <a:ea typeface="+mn-ea"/>
                <a:cs typeface="+mn-cs"/>
              </a:rPr>
              <a:t>To reproduce the second shape in the </a:t>
            </a:r>
            <a:r>
              <a:rPr lang="en-US" sz="1200" b="1" kern="1200" dirty="0">
                <a:solidFill>
                  <a:schemeClr val="tx1"/>
                </a:solidFill>
                <a:latin typeface="+mn-lt"/>
                <a:ea typeface="+mn-ea"/>
                <a:cs typeface="+mn-cs"/>
              </a:rPr>
              <a:t>Inside-left page 1 </a:t>
            </a:r>
            <a:r>
              <a:rPr lang="en-US" sz="1200" kern="1200" dirty="0">
                <a:solidFill>
                  <a:schemeClr val="tx1"/>
                </a:solidFill>
                <a:latin typeface="+mn-lt"/>
                <a:ea typeface="+mn-ea"/>
                <a:cs typeface="+mn-cs"/>
              </a:rPr>
              <a:t>group on this slide, do the following:</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Shapes</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Rectangles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Rectangle</a:t>
            </a:r>
            <a:r>
              <a:rPr lang="en-US" sz="1200" kern="1200" dirty="0">
                <a:solidFill>
                  <a:schemeClr val="tx1"/>
                </a:solidFill>
                <a:latin typeface="+mn-lt"/>
                <a:ea typeface="+mn-ea"/>
                <a:cs typeface="+mn-cs"/>
              </a:rPr>
              <a:t> (first option from the left).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a:solidFill>
                  <a:schemeClr val="tx1"/>
                </a:solidFill>
                <a:latin typeface="+mn-lt"/>
                <a:ea typeface="+mn-ea"/>
                <a:cs typeface="+mn-cs"/>
              </a:rPr>
              <a:t>Select the rectangle. Under </a:t>
            </a:r>
            <a:r>
              <a:rPr lang="en-US" sz="1200" b="1" kern="1200" dirty="0">
                <a:solidFill>
                  <a:schemeClr val="tx1"/>
                </a:solidFill>
                <a:latin typeface="+mn-lt"/>
                <a:ea typeface="+mn-ea"/>
                <a:cs typeface="+mn-cs"/>
              </a:rPr>
              <a:t>Drawing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group,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Shape Height</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4.33”</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 </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Shape Width</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3.15”</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bottom right</a:t>
            </a:r>
            <a:r>
              <a:rPr lang="en-US" sz="1200" kern="1200" baseline="0" dirty="0">
                <a:solidFill>
                  <a:schemeClr val="tx1"/>
                </a:solidFill>
                <a:latin typeface="+mn-lt"/>
                <a:ea typeface="+mn-ea"/>
                <a:cs typeface="+mn-cs"/>
              </a:rPr>
              <a:t> corner of the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the </a:t>
            </a:r>
            <a:r>
              <a:rPr lang="en-US" sz="1200" b="1" kern="1200" dirty="0">
                <a:solidFill>
                  <a:schemeClr val="tx1"/>
                </a:solidFill>
                <a:latin typeface="+mn-lt"/>
                <a:ea typeface="+mn-ea"/>
                <a:cs typeface="+mn-cs"/>
              </a:rPr>
              <a:t>Format Shape </a:t>
            </a:r>
            <a:r>
              <a:rPr lang="en-US" sz="1200" kern="1200" dirty="0">
                <a:solidFill>
                  <a:schemeClr val="tx1"/>
                </a:solidFill>
                <a:latin typeface="+mn-lt"/>
                <a:ea typeface="+mn-ea"/>
                <a:cs typeface="+mn-cs"/>
              </a:rPr>
              <a:t>dialog box launcher. In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Shape</a:t>
            </a:r>
            <a:r>
              <a:rPr lang="en-US" sz="1200" kern="1200" dirty="0">
                <a:solidFill>
                  <a:schemeClr val="tx1"/>
                </a:solidFill>
                <a:latin typeface="+mn-lt"/>
                <a:ea typeface="+mn-ea"/>
                <a:cs typeface="+mn-cs"/>
              </a:rPr>
              <a:t> dialog box, click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in the left pane, select </a:t>
            </a:r>
            <a:r>
              <a:rPr lang="en-US" sz="1200" b="1" kern="1200" dirty="0">
                <a:solidFill>
                  <a:schemeClr val="tx1"/>
                </a:solidFill>
                <a:latin typeface="+mn-lt"/>
                <a:ea typeface="+mn-ea"/>
                <a:cs typeface="+mn-cs"/>
              </a:rPr>
              <a:t>Gradient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Type</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Linear</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Direction</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Linear Left </a:t>
            </a:r>
            <a:r>
              <a:rPr lang="en-US" sz="1200" kern="1200" dirty="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180°</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Add</a:t>
            </a:r>
            <a:r>
              <a:rPr lang="en-US" sz="1200" kern="1200" dirty="0">
                <a:solidFill>
                  <a:schemeClr val="tx1"/>
                </a:solidFill>
                <a:latin typeface="+mn-lt"/>
                <a:ea typeface="+mn-ea"/>
                <a:cs typeface="+mn-cs"/>
              </a:rPr>
              <a:t> or </a:t>
            </a:r>
            <a:r>
              <a:rPr lang="en-US" sz="1200" b="1" kern="1200" dirty="0">
                <a:solidFill>
                  <a:schemeClr val="tx1"/>
                </a:solidFill>
                <a:latin typeface="+mn-lt"/>
                <a:ea typeface="+mn-ea"/>
                <a:cs typeface="+mn-cs"/>
              </a:rPr>
              <a:t>Remove</a:t>
            </a:r>
            <a:r>
              <a:rPr lang="en-US" sz="1200" kern="1200" dirty="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a:solidFill>
                  <a:schemeClr val="tx1"/>
                </a:solidFill>
                <a:latin typeface="+mn-lt"/>
                <a:ea typeface="+mn-ea"/>
                <a:cs typeface="+mn-cs"/>
              </a:rPr>
              <a:t>Also 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1 </a:t>
            </a:r>
            <a:r>
              <a:rPr lang="en-US" sz="1200" kern="1200" dirty="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 Colors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 1, Darker 35%</a:t>
            </a:r>
            <a:r>
              <a:rPr lang="en-US" sz="1200" kern="1200" dirty="0">
                <a:solidFill>
                  <a:schemeClr val="tx1"/>
                </a:solidFill>
                <a:latin typeface="+mn-lt"/>
                <a:ea typeface="+mn-ea"/>
                <a:cs typeface="+mn-cs"/>
              </a:rPr>
              <a:t> (fifth row, the first option from the left).</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2 </a:t>
            </a:r>
            <a:r>
              <a:rPr lang="en-US" sz="1200" kern="1200" dirty="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5%</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 Colors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 1</a:t>
            </a:r>
            <a:r>
              <a:rPr lang="en-US" sz="1200" kern="1200" dirty="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3 </a:t>
            </a:r>
            <a:r>
              <a:rPr lang="en-US" sz="1200" kern="1200" dirty="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18%</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 Colors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 1, Darker 5%</a:t>
            </a:r>
            <a:r>
              <a:rPr lang="en-US" sz="1200" kern="1200" dirty="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4 </a:t>
            </a:r>
            <a:r>
              <a:rPr lang="en-US" sz="1200" kern="1200" dirty="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38%</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 Colors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 1</a:t>
            </a:r>
            <a:r>
              <a:rPr lang="en-US" sz="1200" kern="1200" dirty="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5 </a:t>
            </a:r>
            <a:r>
              <a:rPr lang="en-US" sz="1200" kern="1200" dirty="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93%</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 Colors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 1</a:t>
            </a:r>
            <a:r>
              <a:rPr lang="en-US" sz="1200" kern="1200" dirty="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a:solidFill>
                  <a:schemeClr val="tx1"/>
                </a:solidFill>
                <a:latin typeface="+mn-lt"/>
                <a:ea typeface="+mn-ea"/>
                <a:cs typeface="+mn-cs"/>
              </a:rPr>
              <a:t>Also in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Shape</a:t>
            </a:r>
            <a:r>
              <a:rPr lang="en-US" sz="1200" kern="1200" dirty="0">
                <a:solidFill>
                  <a:schemeClr val="tx1"/>
                </a:solidFill>
                <a:latin typeface="+mn-lt"/>
                <a:ea typeface="+mn-ea"/>
                <a:cs typeface="+mn-cs"/>
              </a:rPr>
              <a:t> dialog box, click </a:t>
            </a:r>
            <a:r>
              <a:rPr lang="en-US" sz="1200" b="1" kern="1200" dirty="0">
                <a:solidFill>
                  <a:schemeClr val="tx1"/>
                </a:solidFill>
                <a:latin typeface="+mn-lt"/>
                <a:ea typeface="+mn-ea"/>
                <a:cs typeface="+mn-cs"/>
              </a:rPr>
              <a:t>Line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in the left pane. In the </a:t>
            </a:r>
            <a:r>
              <a:rPr lang="en-US" sz="1200" b="1" kern="1200" dirty="0">
                <a:solidFill>
                  <a:schemeClr val="tx1"/>
                </a:solidFill>
                <a:latin typeface="+mn-lt"/>
                <a:ea typeface="+mn-ea"/>
                <a:cs typeface="+mn-cs"/>
              </a:rPr>
              <a:t>Line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pane, select </a:t>
            </a:r>
            <a:r>
              <a:rPr lang="en-US" sz="1200" b="1" kern="1200" dirty="0">
                <a:solidFill>
                  <a:schemeClr val="tx1"/>
                </a:solidFill>
                <a:latin typeface="+mn-lt"/>
                <a:ea typeface="+mn-ea"/>
                <a:cs typeface="+mn-cs"/>
              </a:rPr>
              <a:t>No</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line</a:t>
            </a:r>
            <a:r>
              <a:rPr lang="en-US" sz="120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Also in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Shape</a:t>
            </a:r>
            <a:r>
              <a:rPr lang="en-US" sz="1200" kern="1200" dirty="0">
                <a:solidFill>
                  <a:schemeClr val="tx1"/>
                </a:solidFill>
                <a:latin typeface="+mn-lt"/>
                <a:ea typeface="+mn-ea"/>
                <a:cs typeface="+mn-cs"/>
              </a:rPr>
              <a:t> dialog box, click </a:t>
            </a:r>
            <a:r>
              <a:rPr lang="en-US" sz="1200" b="1" kern="1200" dirty="0">
                <a:solidFill>
                  <a:schemeClr val="tx1"/>
                </a:solidFill>
                <a:latin typeface="+mn-lt"/>
                <a:ea typeface="+mn-ea"/>
                <a:cs typeface="+mn-cs"/>
              </a:rPr>
              <a:t>Shadow</a:t>
            </a:r>
            <a:r>
              <a:rPr lang="en-US" sz="1200" kern="1200" dirty="0">
                <a:solidFill>
                  <a:schemeClr val="tx1"/>
                </a:solidFill>
                <a:latin typeface="+mn-lt"/>
                <a:ea typeface="+mn-ea"/>
                <a:cs typeface="+mn-cs"/>
              </a:rPr>
              <a:t> in the left pane. In the </a:t>
            </a:r>
            <a:r>
              <a:rPr lang="en-US" sz="1200" b="1" kern="1200" dirty="0">
                <a:solidFill>
                  <a:schemeClr val="tx1"/>
                </a:solidFill>
                <a:latin typeface="+mn-lt"/>
                <a:ea typeface="+mn-ea"/>
                <a:cs typeface="+mn-cs"/>
              </a:rPr>
              <a:t>Shadow</a:t>
            </a:r>
            <a:r>
              <a:rPr lang="en-US" sz="1200" kern="1200" dirty="0">
                <a:solidFill>
                  <a:schemeClr val="tx1"/>
                </a:solidFill>
                <a:latin typeface="+mn-lt"/>
                <a:ea typeface="+mn-ea"/>
                <a:cs typeface="+mn-cs"/>
              </a:rPr>
              <a:t> pane, click</a:t>
            </a:r>
            <a:r>
              <a:rPr lang="en-US" sz="1200" kern="1200" baseline="0" dirty="0">
                <a:solidFill>
                  <a:schemeClr val="tx1"/>
                </a:solidFill>
                <a:latin typeface="+mn-lt"/>
                <a:ea typeface="+mn-ea"/>
                <a:cs typeface="+mn-cs"/>
              </a:rPr>
              <a:t> the button next to</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Presets</a:t>
            </a:r>
            <a:r>
              <a:rPr lang="en-US" sz="1200" kern="1200" dirty="0">
                <a:solidFill>
                  <a:schemeClr val="tx1"/>
                </a:solidFill>
                <a:latin typeface="+mn-lt"/>
                <a:ea typeface="+mn-ea"/>
                <a:cs typeface="+mn-cs"/>
              </a:rPr>
              <a:t>, under </a:t>
            </a:r>
            <a:r>
              <a:rPr lang="en-US" sz="1200" b="1" kern="1200" dirty="0">
                <a:solidFill>
                  <a:schemeClr val="tx1"/>
                </a:solidFill>
                <a:latin typeface="+mn-lt"/>
                <a:ea typeface="+mn-ea"/>
                <a:cs typeface="+mn-cs"/>
              </a:rPr>
              <a:t>Outer</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Offset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Right</a:t>
            </a:r>
            <a:r>
              <a:rPr lang="en-US" sz="1200" kern="1200" dirty="0">
                <a:solidFill>
                  <a:schemeClr val="tx1"/>
                </a:solidFill>
                <a:latin typeface="+mn-lt"/>
                <a:ea typeface="+mn-ea"/>
                <a:cs typeface="+mn-cs"/>
              </a:rPr>
              <a:t> (second row, first option from the left),</a:t>
            </a:r>
            <a:r>
              <a:rPr lang="en-US" sz="1200" kern="1200" baseline="0" dirty="0">
                <a:solidFill>
                  <a:schemeClr val="tx1"/>
                </a:solidFill>
                <a:latin typeface="+mn-lt"/>
                <a:ea typeface="+mn-ea"/>
                <a:cs typeface="+mn-cs"/>
              </a:rPr>
              <a:t> and then </a:t>
            </a:r>
            <a:r>
              <a:rPr lang="en-US" sz="1200" kern="1200" dirty="0">
                <a:solidFill>
                  <a:schemeClr val="tx1"/>
                </a:solidFill>
                <a:latin typeface="+mn-lt"/>
                <a:ea typeface="+mn-ea"/>
                <a:cs typeface="+mn-cs"/>
              </a:rPr>
              <a:t>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60%</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100%</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Blur</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4 pt</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0°</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Distance</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3 pt</a:t>
            </a:r>
            <a:r>
              <a:rPr lang="en-US" sz="1200" kern="1200" dirty="0">
                <a:solidFill>
                  <a:schemeClr val="tx1"/>
                </a:solidFill>
                <a:latin typeface="+mn-lt"/>
                <a:ea typeface="+mn-ea"/>
                <a:cs typeface="+mn-cs"/>
              </a:rPr>
              <a:t>.</a:t>
            </a:r>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228600" lvl="0" indent="-228600">
              <a:buFont typeface="+mj-lt"/>
              <a:buAutoNum type="arabicPeriod"/>
            </a:pPr>
            <a:r>
              <a:rPr lang="en-US" sz="1200" i="0" kern="1200" dirty="0">
                <a:solidFill>
                  <a:schemeClr val="tx1"/>
                </a:solidFill>
                <a:latin typeface="+mn-lt"/>
                <a:ea typeface="+mn-ea"/>
                <a:cs typeface="+mn-cs"/>
              </a:rPr>
              <a:t>On the slide, drag the rectangle until the right edge is against the vertical drawing</a:t>
            </a:r>
            <a:r>
              <a:rPr lang="en-US" sz="1200" i="0" kern="1200" baseline="0" dirty="0">
                <a:solidFill>
                  <a:schemeClr val="tx1"/>
                </a:solidFill>
                <a:latin typeface="+mn-lt"/>
                <a:ea typeface="+mn-ea"/>
                <a:cs typeface="+mn-cs"/>
              </a:rPr>
              <a:t> guide. </a:t>
            </a:r>
            <a:endParaRPr lang="en-US" sz="1200" i="0" kern="1200" dirty="0">
              <a:solidFill>
                <a:schemeClr val="tx1"/>
              </a:solidFill>
              <a:latin typeface="+mn-lt"/>
              <a:ea typeface="+mn-ea"/>
              <a:cs typeface="+mn-cs"/>
            </a:endParaRPr>
          </a:p>
          <a:p>
            <a:pPr marL="228600" lvl="0" indent="-228600">
              <a:buFont typeface="+mj-lt"/>
              <a:buAutoNum type="arabicPeriod"/>
            </a:pPr>
            <a:r>
              <a:rPr lang="en-US" sz="1200" kern="1200" dirty="0">
                <a:solidFill>
                  <a:schemeClr val="tx1"/>
                </a:solidFill>
                <a:latin typeface="+mn-lt"/>
                <a:ea typeface="+mn-ea"/>
                <a:cs typeface="+mn-cs"/>
              </a:rPr>
              <a:t>On th</a:t>
            </a:r>
            <a:r>
              <a:rPr lang="en-US" sz="1200" b="1" kern="1200" dirty="0">
                <a:solidFill>
                  <a:schemeClr val="tx1"/>
                </a:solidFill>
                <a:latin typeface="+mn-lt"/>
                <a:ea typeface="+mn-ea"/>
                <a:cs typeface="+mn-cs"/>
              </a:rPr>
              <a:t>e Home</a:t>
            </a:r>
            <a:r>
              <a:rPr lang="en-US" sz="1200" kern="1200" dirty="0">
                <a:solidFill>
                  <a:schemeClr val="tx1"/>
                </a:solidFill>
                <a:latin typeface="+mn-lt"/>
                <a:ea typeface="+mn-ea"/>
                <a:cs typeface="+mn-cs"/>
              </a:rPr>
              <a:t> tab, in th</a:t>
            </a:r>
            <a:r>
              <a:rPr lang="en-US" sz="1200" b="1" kern="1200" dirty="0">
                <a:solidFill>
                  <a:schemeClr val="tx1"/>
                </a:solidFill>
                <a:latin typeface="+mn-lt"/>
                <a:ea typeface="+mn-ea"/>
                <a:cs typeface="+mn-cs"/>
              </a:rPr>
              <a:t>e 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a:t>
            </a:r>
            <a:r>
              <a:rPr lang="en-US" sz="1200" b="1" kern="1200" dirty="0">
                <a:solidFill>
                  <a:schemeClr val="tx1"/>
                </a:solidFill>
                <a:latin typeface="+mn-lt"/>
                <a:ea typeface="+mn-ea"/>
                <a:cs typeface="+mn-cs"/>
              </a:rPr>
              <a:t>o Align</a:t>
            </a:r>
            <a:r>
              <a:rPr lang="en-US" sz="1200" kern="1200" dirty="0">
                <a:solidFill>
                  <a:schemeClr val="tx1"/>
                </a:solidFill>
                <a:latin typeface="+mn-lt"/>
                <a:ea typeface="+mn-ea"/>
                <a:cs typeface="+mn-cs"/>
              </a:rPr>
              <a:t>, and then do the following:</a:t>
            </a:r>
          </a:p>
          <a:p>
            <a:pPr marL="685800" lvl="1" indent="-228600">
              <a:buFont typeface="+mj-lt"/>
              <a:buAutoNum type="arabicPeriod"/>
            </a:pPr>
            <a:r>
              <a:rPr lang="en-US" sz="1200" b="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to Slide</a:t>
            </a:r>
            <a:r>
              <a:rPr lang="en-US" sz="1200" b="0" i="0" kern="1200" dirty="0">
                <a:solidFill>
                  <a:schemeClr val="tx1"/>
                </a:solidFill>
                <a:latin typeface="+mn-lt"/>
                <a:ea typeface="+mn-ea"/>
                <a:cs typeface="+mn-cs"/>
              </a:rPr>
              <a:t>.</a:t>
            </a:r>
            <a:r>
              <a:rPr lang="en-US" sz="1200" b="1" i="0" kern="1200" dirty="0">
                <a:solidFill>
                  <a:schemeClr val="tx1"/>
                </a:solidFill>
                <a:latin typeface="+mn-lt"/>
                <a:ea typeface="+mn-ea"/>
                <a:cs typeface="+mn-cs"/>
              </a:rPr>
              <a:t> </a:t>
            </a:r>
          </a:p>
          <a:p>
            <a:pPr marL="685800" lvl="1" indent="-228600">
              <a:buFont typeface="+mj-lt"/>
              <a:buAutoNum type="arabicPeriod"/>
            </a:pPr>
            <a:r>
              <a:rPr lang="en-US" sz="1200" b="0" i="0" kern="1200" dirty="0">
                <a:solidFill>
                  <a:schemeClr val="tx1"/>
                </a:solidFill>
                <a:latin typeface="+mn-lt"/>
                <a:ea typeface="+mn-ea"/>
                <a:cs typeface="+mn-cs"/>
              </a:rPr>
              <a:t>Click </a:t>
            </a:r>
            <a:r>
              <a:rPr lang="en-US" sz="1200" b="1" kern="1200" dirty="0">
                <a:solidFill>
                  <a:schemeClr val="tx1"/>
                </a:solidFill>
                <a:latin typeface="+mn-lt"/>
                <a:ea typeface="+mn-ea"/>
                <a:cs typeface="+mn-cs"/>
              </a:rPr>
              <a:t>Align Middle</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Editing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Select</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Select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All</a:t>
            </a:r>
            <a:r>
              <a:rPr lang="en-US" sz="1200" kern="1200" dirty="0">
                <a:solidFill>
                  <a:schemeClr val="tx1"/>
                </a:solidFill>
                <a:latin typeface="+mn-lt"/>
                <a:ea typeface="+mn-ea"/>
                <a:cs typeface="+mn-cs"/>
              </a:rPr>
              <a: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and</a:t>
            </a:r>
            <a:r>
              <a:rPr lang="en-US" sz="1200" kern="1200" baseline="0" dirty="0">
                <a:solidFill>
                  <a:schemeClr val="tx1"/>
                </a:solidFill>
                <a:latin typeface="+mn-lt"/>
                <a:ea typeface="+mn-ea"/>
                <a:cs typeface="+mn-cs"/>
              </a:rPr>
              <a:t> then click </a:t>
            </a:r>
            <a:r>
              <a:rPr lang="en-US" sz="1200" b="1" kern="1200" dirty="0">
                <a:solidFill>
                  <a:schemeClr val="tx1"/>
                </a:solidFill>
                <a:latin typeface="+mn-lt"/>
                <a:ea typeface="+mn-ea"/>
                <a:cs typeface="+mn-cs"/>
              </a:rPr>
              <a:t>Group</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Editing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Select</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Selection Pane</a:t>
            </a:r>
            <a:r>
              <a:rPr lang="en-US" sz="1200" kern="1200" dirty="0">
                <a:solidFill>
                  <a:schemeClr val="tx1"/>
                </a:solidFill>
                <a:latin typeface="+mn-lt"/>
                <a:ea typeface="+mn-ea"/>
                <a:cs typeface="+mn-cs"/>
              </a:rPr>
              <a:t>. </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a:t>
            </a:r>
            <a:r>
              <a:rPr lang="en-US" sz="1200" kern="1200" dirty="0">
                <a:solidFill>
                  <a:schemeClr val="tx1"/>
                </a:solidFill>
                <a:latin typeface="+mn-lt"/>
                <a:ea typeface="+mn-ea"/>
                <a:cs typeface="+mn-cs"/>
              </a:rPr>
              <a:t> pane, double-click the group to edit the name, and then enter </a:t>
            </a:r>
            <a:r>
              <a:rPr lang="en-US" sz="1200" b="1" kern="1200" dirty="0">
                <a:solidFill>
                  <a:schemeClr val="tx1"/>
                </a:solidFill>
                <a:latin typeface="+mn-lt"/>
                <a:ea typeface="+mn-ea"/>
                <a:cs typeface="+mn-cs"/>
              </a:rPr>
              <a:t>Inside-left page 1</a:t>
            </a:r>
            <a:r>
              <a:rPr lang="en-US" sz="1200" kern="1200" dirty="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Tx/>
              <a:buNone/>
              <a:tabLst/>
              <a:defRPr/>
            </a:pPr>
            <a:endParaRPr lang="en-US" sz="1200" b="0" baseline="0" dirty="0">
              <a:solidFill>
                <a:schemeClr val="accent6">
                  <a:lumMod val="75000"/>
                </a:schemeClr>
              </a:solidFill>
            </a:endParaRP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To reproduce the first shape in the </a:t>
            </a:r>
            <a:r>
              <a:rPr lang="en-US" sz="1200" b="1" kern="1200" dirty="0">
                <a:solidFill>
                  <a:schemeClr val="tx1"/>
                </a:solidFill>
                <a:latin typeface="+mn-lt"/>
                <a:ea typeface="+mn-ea"/>
                <a:cs typeface="+mn-cs"/>
              </a:rPr>
              <a:t>Inside-right page 3</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group on this slide</a:t>
            </a:r>
            <a:r>
              <a:rPr lang="en-US" sz="1200" kern="1200" dirty="0">
                <a:solidFill>
                  <a:schemeClr val="tx1"/>
                </a:solidFill>
                <a:latin typeface="+mn-lt"/>
                <a:ea typeface="+mn-ea"/>
                <a:cs typeface="+mn-cs"/>
              </a:rPr>
              <a:t>, do the following:</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Selection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and</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Visibility</a:t>
            </a:r>
            <a:r>
              <a:rPr lang="en-US" sz="1200" kern="1200" dirty="0">
                <a:solidFill>
                  <a:schemeClr val="tx1"/>
                </a:solidFill>
                <a:latin typeface="+mn-lt"/>
                <a:ea typeface="+mn-ea"/>
                <a:cs typeface="+mn-cs"/>
              </a:rPr>
              <a:t> pane, select the </a:t>
            </a:r>
            <a:r>
              <a:rPr lang="en-US" sz="1200" b="1" kern="1200" dirty="0">
                <a:solidFill>
                  <a:schemeClr val="tx1"/>
                </a:solidFill>
                <a:latin typeface="+mn-lt"/>
                <a:ea typeface="+mn-ea"/>
                <a:cs typeface="+mn-cs"/>
              </a:rPr>
              <a:t>Inside-left page 1</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group</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Clipboard</a:t>
            </a:r>
            <a:r>
              <a:rPr lang="en-US" sz="1200" kern="1200" dirty="0">
                <a:solidFill>
                  <a:schemeClr val="tx1"/>
                </a:solidFill>
                <a:latin typeface="+mn-lt"/>
                <a:ea typeface="+mn-ea"/>
                <a:cs typeface="+mn-cs"/>
              </a:rPr>
              <a:t> group, click the arrow under </a:t>
            </a:r>
            <a:r>
              <a:rPr lang="en-US" sz="1200" b="1" kern="1200" dirty="0">
                <a:solidFill>
                  <a:schemeClr val="tx1"/>
                </a:solidFill>
                <a:latin typeface="+mn-lt"/>
                <a:ea typeface="+mn-ea"/>
                <a:cs typeface="+mn-cs"/>
              </a:rPr>
              <a:t>Paste</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Duplicate</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to </a:t>
            </a:r>
            <a:r>
              <a:rPr lang="en-US" sz="1200" b="1" kern="1200" dirty="0">
                <a:solidFill>
                  <a:schemeClr val="tx1"/>
                </a:solidFill>
                <a:latin typeface="+mn-lt"/>
                <a:ea typeface="+mn-ea"/>
                <a:cs typeface="+mn-cs"/>
              </a:rPr>
              <a:t>Rotate</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More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Rotation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Options</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and</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Position</a:t>
            </a:r>
            <a:r>
              <a:rPr lang="en-US" sz="1200" kern="1200" dirty="0">
                <a:solidFill>
                  <a:schemeClr val="tx1"/>
                </a:solidFill>
                <a:latin typeface="+mn-lt"/>
                <a:ea typeface="+mn-ea"/>
                <a:cs typeface="+mn-cs"/>
              </a:rPr>
              <a:t> dialog box, on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tab, under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and</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rotation</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Rotation</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180</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Selection and Visibility</a:t>
            </a:r>
            <a:r>
              <a:rPr lang="en-US" sz="1200" kern="1200" dirty="0">
                <a:solidFill>
                  <a:schemeClr val="tx1"/>
                </a:solidFill>
                <a:latin typeface="+mn-lt"/>
                <a:ea typeface="+mn-ea"/>
                <a:cs typeface="+mn-cs"/>
              </a:rPr>
              <a:t> pane, double-click the duplicate group to edit the name, and then enter </a:t>
            </a:r>
            <a:r>
              <a:rPr lang="en-US" sz="1200" b="1" kern="1200" dirty="0">
                <a:solidFill>
                  <a:schemeClr val="tx1"/>
                </a:solidFill>
                <a:latin typeface="+mn-lt"/>
                <a:ea typeface="+mn-ea"/>
                <a:cs typeface="+mn-cs"/>
              </a:rPr>
              <a:t>Inside-right</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slide, drag the</a:t>
            </a:r>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Inside-right</a:t>
            </a:r>
            <a:r>
              <a:rPr lang="en-US" sz="1200" kern="1200" baseline="0" dirty="0">
                <a:solidFill>
                  <a:schemeClr val="tx1"/>
                </a:solidFill>
                <a:latin typeface="+mn-lt"/>
                <a:ea typeface="+mn-ea"/>
                <a:cs typeface="+mn-cs"/>
              </a:rPr>
              <a:t> group until the </a:t>
            </a:r>
            <a:r>
              <a:rPr lang="en-US" sz="1200" kern="1200" dirty="0">
                <a:solidFill>
                  <a:schemeClr val="tx1"/>
                </a:solidFill>
                <a:latin typeface="+mn-lt"/>
                <a:ea typeface="+mn-ea"/>
                <a:cs typeface="+mn-cs"/>
              </a:rPr>
              <a:t>left edge is against the vertical drawing guide.</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to </a:t>
            </a:r>
            <a:r>
              <a:rPr lang="en-US" sz="1200" b="1" kern="1200" dirty="0">
                <a:solidFill>
                  <a:schemeClr val="tx1"/>
                </a:solidFill>
                <a:latin typeface="+mn-lt"/>
                <a:ea typeface="+mn-ea"/>
                <a:cs typeface="+mn-cs"/>
              </a:rPr>
              <a:t>Align</a:t>
            </a:r>
            <a:r>
              <a:rPr lang="en-US" sz="1200" kern="1200" dirty="0">
                <a:solidFill>
                  <a:schemeClr val="tx1"/>
                </a:solidFill>
                <a:latin typeface="+mn-lt"/>
                <a:ea typeface="+mn-ea"/>
                <a:cs typeface="+mn-cs"/>
              </a:rPr>
              <a:t>, and then do the following:</a:t>
            </a:r>
          </a:p>
          <a:p>
            <a:pPr marL="685800" lvl="1" indent="-228600">
              <a:buFont typeface="+mj-lt"/>
              <a:buAutoNum type="arabicPeriod"/>
            </a:pPr>
            <a:r>
              <a:rPr lang="en-US" sz="120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to</a:t>
            </a:r>
            <a:r>
              <a:rPr lang="en-US" sz="1200" b="1" i="0" kern="1200" baseline="0" dirty="0">
                <a:solidFill>
                  <a:schemeClr val="tx1"/>
                </a:solidFill>
                <a:latin typeface="+mn-lt"/>
                <a:ea typeface="+mn-ea"/>
                <a:cs typeface="+mn-cs"/>
              </a:rPr>
              <a:t> Slide</a:t>
            </a:r>
            <a:r>
              <a:rPr lang="en-US" sz="1200" i="0" kern="1200" baseline="0" dirty="0">
                <a:solidFill>
                  <a:schemeClr val="tx1"/>
                </a:solidFill>
                <a:latin typeface="+mn-lt"/>
                <a:ea typeface="+mn-ea"/>
                <a:cs typeface="+mn-cs"/>
              </a:rPr>
              <a:t>.</a:t>
            </a:r>
            <a:endParaRPr lang="en-US" sz="1200" i="0" kern="1200" dirty="0">
              <a:solidFill>
                <a:schemeClr val="tx1"/>
              </a:solidFill>
              <a:latin typeface="+mn-lt"/>
              <a:ea typeface="+mn-ea"/>
              <a:cs typeface="+mn-cs"/>
            </a:endParaRPr>
          </a:p>
          <a:p>
            <a:pPr marL="685800" lvl="1" indent="-228600">
              <a:buFont typeface="+mj-lt"/>
              <a:buAutoNum type="arabicPeriod"/>
            </a:pPr>
            <a:r>
              <a:rPr lang="en-US" sz="1200" b="0" kern="1200" dirty="0">
                <a:solidFill>
                  <a:schemeClr val="tx1"/>
                </a:solidFill>
                <a:latin typeface="+mn-lt"/>
                <a:ea typeface="+mn-ea"/>
                <a:cs typeface="+mn-cs"/>
              </a:rPr>
              <a:t>Click </a:t>
            </a:r>
            <a:r>
              <a:rPr lang="en-US" sz="1200" b="1" kern="1200" dirty="0">
                <a:solidFill>
                  <a:schemeClr val="tx1"/>
                </a:solidFill>
                <a:latin typeface="+mn-lt"/>
                <a:ea typeface="+mn-ea"/>
                <a:cs typeface="+mn-cs"/>
              </a:rPr>
              <a:t>Align Middle</a:t>
            </a:r>
            <a:r>
              <a:rPr lang="en-US" sz="1200" kern="1200" dirty="0">
                <a:solidFill>
                  <a:schemeClr val="tx1"/>
                </a:solidFill>
                <a:latin typeface="+mn-lt"/>
                <a:ea typeface="+mn-ea"/>
                <a:cs typeface="+mn-cs"/>
              </a:rPr>
              <a:t>.</a:t>
            </a:r>
          </a:p>
          <a:p>
            <a:pPr marL="228600" indent="-228600">
              <a:buFont typeface="+mj-lt"/>
              <a:buAutoNum type="arabicPeriod"/>
            </a:pPr>
            <a:endParaRPr lang="en-US" sz="1200" kern="1200" dirty="0">
              <a:solidFill>
                <a:schemeClr val="tx1"/>
              </a:solidFill>
              <a:latin typeface="+mn-lt"/>
              <a:ea typeface="+mn-ea"/>
              <a:cs typeface="+mn-cs"/>
            </a:endParaRPr>
          </a:p>
          <a:p>
            <a:pPr marL="228600" indent="-228600">
              <a:buFont typeface="+mj-lt"/>
              <a:buAutoNum type="arabicPeriod"/>
            </a:pPr>
            <a:endParaRPr lang="en-US" sz="1200" kern="120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latin typeface="+mn-lt"/>
                <a:ea typeface="+mn-ea"/>
                <a:cs typeface="+mn-cs"/>
              </a:rPr>
              <a:t>To reproduce the text box in the </a:t>
            </a:r>
            <a:r>
              <a:rPr lang="en-US" sz="1200" b="1" kern="1200" dirty="0">
                <a:solidFill>
                  <a:schemeClr val="tx1"/>
                </a:solidFill>
                <a:latin typeface="+mn-lt"/>
                <a:ea typeface="+mn-ea"/>
                <a:cs typeface="+mn-cs"/>
              </a:rPr>
              <a:t>Inside-right page 3</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group on this slide</a:t>
            </a:r>
            <a:r>
              <a:rPr lang="en-US" sz="1200" kern="1200" dirty="0">
                <a:solidFill>
                  <a:schemeClr val="tx1"/>
                </a:solidFill>
                <a:latin typeface="+mn-lt"/>
                <a:ea typeface="+mn-ea"/>
                <a:cs typeface="+mn-cs"/>
              </a:rPr>
              <a:t>, do the following:</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Insert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Text</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Text Box</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a:solidFill>
                  <a:schemeClr val="tx1"/>
                </a:solidFill>
                <a:latin typeface="+mn-lt"/>
                <a:ea typeface="+mn-ea"/>
                <a:cs typeface="+mn-cs"/>
              </a:rPr>
              <a:t>Enter text </a:t>
            </a:r>
            <a:r>
              <a:rPr lang="en-US" sz="1200" i="1" kern="1200" dirty="0">
                <a:solidFill>
                  <a:schemeClr val="tx1"/>
                </a:solidFill>
                <a:latin typeface="+mn-lt"/>
                <a:ea typeface="+mn-ea"/>
                <a:cs typeface="+mn-cs"/>
              </a:rPr>
              <a:t> </a:t>
            </a:r>
            <a:r>
              <a:rPr lang="en-US" sz="1200" kern="1200" dirty="0">
                <a:solidFill>
                  <a:schemeClr val="tx1"/>
                </a:solidFill>
                <a:latin typeface="+mn-lt"/>
                <a:ea typeface="+mn-ea"/>
                <a:cs typeface="+mn-cs"/>
              </a:rPr>
              <a:t>in the text box, and then select the text. 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Font</a:t>
            </a:r>
            <a:r>
              <a:rPr lang="en-US" sz="1200" kern="1200" dirty="0">
                <a:solidFill>
                  <a:schemeClr val="tx1"/>
                </a:solidFill>
                <a:latin typeface="+mn-lt"/>
                <a:ea typeface="+mn-ea"/>
                <a:cs typeface="+mn-cs"/>
              </a:rPr>
              <a:t> group,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Font</a:t>
            </a:r>
            <a:r>
              <a:rPr lang="en-US" sz="1200" kern="1200" dirty="0">
                <a:solidFill>
                  <a:schemeClr val="tx1"/>
                </a:solidFill>
                <a:latin typeface="+mn-lt"/>
                <a:ea typeface="+mn-ea"/>
                <a:cs typeface="+mn-cs"/>
              </a:rPr>
              <a:t> list, select </a:t>
            </a:r>
            <a:r>
              <a:rPr lang="en-US" sz="1200" b="1" kern="1200" dirty="0" err="1">
                <a:solidFill>
                  <a:schemeClr val="tx1"/>
                </a:solidFill>
                <a:latin typeface="+mn-lt"/>
                <a:ea typeface="+mn-ea"/>
                <a:cs typeface="+mn-cs"/>
              </a:rPr>
              <a:t>Bodoni</a:t>
            </a:r>
            <a:r>
              <a:rPr lang="en-US" sz="1200" b="1" kern="1200" dirty="0">
                <a:solidFill>
                  <a:schemeClr val="tx1"/>
                </a:solidFill>
                <a:latin typeface="+mn-lt"/>
                <a:ea typeface="+mn-ea"/>
                <a:cs typeface="+mn-cs"/>
              </a:rPr>
              <a:t> MT Condensed</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Font Size </a:t>
            </a:r>
            <a:r>
              <a:rPr lang="en-US" sz="1200" kern="1200" dirty="0">
                <a:solidFill>
                  <a:schemeClr val="tx1"/>
                </a:solidFill>
                <a:latin typeface="+mn-lt"/>
                <a:ea typeface="+mn-ea"/>
                <a:cs typeface="+mn-cs"/>
              </a:rPr>
              <a:t>list, select </a:t>
            </a:r>
            <a:r>
              <a:rPr lang="en-US" sz="1200" b="1" kern="1200" dirty="0">
                <a:solidFill>
                  <a:schemeClr val="tx1"/>
                </a:solidFill>
                <a:latin typeface="+mn-lt"/>
                <a:ea typeface="+mn-ea"/>
                <a:cs typeface="+mn-cs"/>
              </a:rPr>
              <a:t>16</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Drag</a:t>
            </a:r>
            <a:r>
              <a:rPr lang="en-US" sz="1200" kern="1200" baseline="0" dirty="0">
                <a:solidFill>
                  <a:schemeClr val="tx1"/>
                </a:solidFill>
                <a:latin typeface="+mn-lt"/>
                <a:ea typeface="+mn-ea"/>
                <a:cs typeface="+mn-cs"/>
              </a:rPr>
              <a:t> the text box onto the right-side page to the right of the </a:t>
            </a:r>
            <a:r>
              <a:rPr lang="en-US" sz="1200" kern="1200" dirty="0">
                <a:solidFill>
                  <a:schemeClr val="tx1"/>
                </a:solidFill>
                <a:latin typeface="+mn-lt"/>
                <a:ea typeface="+mn-ea"/>
                <a:cs typeface="+mn-cs"/>
              </a:rPr>
              <a:t>vertical drawing guide. </a:t>
            </a:r>
          </a:p>
          <a:p>
            <a:pPr marL="228600" lvl="0" indent="-228600">
              <a:buFont typeface="+mj-lt"/>
              <a:buAutoNum type="arabicPeriod"/>
            </a:pPr>
            <a:r>
              <a:rPr lang="en-US" sz="1200" i="0" kern="1200" dirty="0">
                <a:solidFill>
                  <a:schemeClr val="tx1"/>
                </a:solidFill>
                <a:latin typeface="+mn-lt"/>
                <a:ea typeface="+mn-ea"/>
                <a:cs typeface="+mn-cs"/>
              </a:rPr>
              <a:t>If the text is wider than</a:t>
            </a:r>
            <a:r>
              <a:rPr lang="en-US" sz="1200" i="0" kern="1200" baseline="0" dirty="0">
                <a:solidFill>
                  <a:schemeClr val="tx1"/>
                </a:solidFill>
                <a:latin typeface="+mn-lt"/>
                <a:ea typeface="+mn-ea"/>
                <a:cs typeface="+mn-cs"/>
              </a:rPr>
              <a:t> the page, drag the adjustment handles on the text box to decrease the width</a:t>
            </a:r>
            <a:r>
              <a:rPr lang="en-US" sz="1200" i="0" kern="1200" dirty="0">
                <a:solidFill>
                  <a:schemeClr val="tx1"/>
                </a:solidFill>
                <a:latin typeface="+mn-lt"/>
                <a:ea typeface="+mn-ea"/>
                <a:cs typeface="+mn-cs"/>
              </a:rPr>
              <a:t>,</a:t>
            </a:r>
            <a:r>
              <a:rPr lang="en-US" sz="1200" i="0" kern="1200" baseline="0" dirty="0">
                <a:solidFill>
                  <a:schemeClr val="tx1"/>
                </a:solidFill>
                <a:latin typeface="+mn-lt"/>
                <a:ea typeface="+mn-ea"/>
                <a:cs typeface="+mn-cs"/>
              </a:rPr>
              <a:t> and then repeat the previous step to reposition. </a:t>
            </a:r>
            <a:endParaRPr lang="en-US" sz="1200" i="0" kern="1200" dirty="0">
              <a:solidFill>
                <a:schemeClr val="tx1"/>
              </a:solidFill>
              <a:latin typeface="+mn-lt"/>
              <a:ea typeface="+mn-ea"/>
              <a:cs typeface="+mn-cs"/>
            </a:endParaRPr>
          </a:p>
          <a:p>
            <a:pPr marL="228600" indent="-228600">
              <a:buFont typeface="+mj-lt"/>
              <a:buAutoNum type="arabicPeriod"/>
            </a:pPr>
            <a:endParaRPr lang="en-US" sz="1200" kern="1200" dirty="0">
              <a:solidFill>
                <a:schemeClr val="tx1"/>
              </a:solidFill>
              <a:latin typeface="+mn-lt"/>
              <a:ea typeface="+mn-ea"/>
              <a:cs typeface="+mn-cs"/>
            </a:endParaRPr>
          </a:p>
          <a:p>
            <a:pPr marL="228600" indent="-228600">
              <a:buFont typeface="+mj-lt"/>
              <a:buAutoNum type="arabicPeriod"/>
            </a:pPr>
            <a:endParaRPr lang="en-US" sz="1200" kern="120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latin typeface="+mn-lt"/>
                <a:ea typeface="+mn-ea"/>
                <a:cs typeface="+mn-cs"/>
              </a:rPr>
              <a:t>To reproduce the page edges in the </a:t>
            </a:r>
            <a:r>
              <a:rPr lang="en-US" sz="1200" b="1" kern="1200" dirty="0">
                <a:solidFill>
                  <a:schemeClr val="tx1"/>
                </a:solidFill>
                <a:latin typeface="+mn-lt"/>
                <a:ea typeface="+mn-ea"/>
                <a:cs typeface="+mn-cs"/>
              </a:rPr>
              <a:t>Inside-right page 3</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group on this slide</a:t>
            </a:r>
            <a:r>
              <a:rPr lang="en-US" sz="1200" kern="1200" dirty="0">
                <a:solidFill>
                  <a:schemeClr val="tx1"/>
                </a:solidFill>
                <a:latin typeface="+mn-lt"/>
                <a:ea typeface="+mn-ea"/>
                <a:cs typeface="+mn-cs"/>
              </a:rPr>
              <a:t>, do the following:</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Shapes</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Lines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Line </a:t>
            </a:r>
            <a:r>
              <a:rPr lang="en-US" sz="1200" b="0" kern="1200" dirty="0">
                <a:solidFill>
                  <a:schemeClr val="tx1"/>
                </a:solidFill>
                <a:latin typeface="+mn-lt"/>
                <a:ea typeface="+mn-ea"/>
                <a:cs typeface="+mn-cs"/>
              </a:rPr>
              <a:t>(first option from the left)</a:t>
            </a:r>
            <a:r>
              <a:rPr lang="en-US" sz="1200" kern="1200" dirty="0">
                <a:solidFill>
                  <a:schemeClr val="tx1"/>
                </a:solidFill>
                <a:latin typeface="+mn-lt"/>
                <a:ea typeface="+mn-ea"/>
                <a:cs typeface="+mn-cs"/>
              </a:rPr>
              <a:t>. </a:t>
            </a:r>
          </a:p>
          <a:p>
            <a:pPr marL="228600" lvl="0" indent="-228600">
              <a:buFont typeface="+mj-lt"/>
              <a:buAutoNum type="arabicPeriod"/>
            </a:pPr>
            <a:r>
              <a:rPr lang="en-US" sz="1200" kern="1200" dirty="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a:solidFill>
                  <a:schemeClr val="tx1"/>
                </a:solidFill>
                <a:latin typeface="+mn-lt"/>
                <a:ea typeface="+mn-ea"/>
                <a:cs typeface="+mn-cs"/>
              </a:rPr>
              <a:t>Select the vertical line.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Drawing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group, in the </a:t>
            </a:r>
            <a:r>
              <a:rPr lang="en-US" sz="1200" b="1" kern="1200" dirty="0">
                <a:solidFill>
                  <a:schemeClr val="tx1"/>
                </a:solidFill>
                <a:latin typeface="+mn-lt"/>
                <a:ea typeface="+mn-ea"/>
                <a:cs typeface="+mn-cs"/>
              </a:rPr>
              <a:t>Shape Width</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4.32”</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Drawing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Shape Styles</a:t>
            </a:r>
            <a:r>
              <a:rPr lang="en-US" sz="1200" kern="1200" dirty="0">
                <a:solidFill>
                  <a:schemeClr val="tx1"/>
                </a:solidFill>
                <a:latin typeface="+mn-lt"/>
                <a:ea typeface="+mn-ea"/>
                <a:cs typeface="+mn-cs"/>
              </a:rPr>
              <a:t> group, click the arrow to the right of </a:t>
            </a:r>
            <a:r>
              <a:rPr lang="en-US" sz="1200" b="1" kern="1200" dirty="0">
                <a:solidFill>
                  <a:schemeClr val="tx1"/>
                </a:solidFill>
                <a:latin typeface="+mn-lt"/>
                <a:ea typeface="+mn-ea"/>
                <a:cs typeface="+mn-cs"/>
              </a:rPr>
              <a:t>Shape Outline</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 Colors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 1, Darker 15%</a:t>
            </a:r>
            <a:r>
              <a:rPr lang="en-US" sz="1200" kern="1200" dirty="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Clipboard</a:t>
            </a:r>
            <a:r>
              <a:rPr lang="en-US" sz="1200" kern="1200" dirty="0">
                <a:solidFill>
                  <a:schemeClr val="tx1"/>
                </a:solidFill>
                <a:latin typeface="+mn-lt"/>
                <a:ea typeface="+mn-ea"/>
                <a:cs typeface="+mn-cs"/>
              </a:rPr>
              <a:t> group, click the arrow under </a:t>
            </a:r>
            <a:r>
              <a:rPr lang="en-US" sz="1200" b="1" kern="1200" dirty="0">
                <a:solidFill>
                  <a:schemeClr val="tx1"/>
                </a:solidFill>
                <a:latin typeface="+mn-lt"/>
                <a:ea typeface="+mn-ea"/>
                <a:cs typeface="+mn-cs"/>
              </a:rPr>
              <a:t>Paste</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Duplicate</a:t>
            </a:r>
            <a:r>
              <a:rPr lang="en-US" sz="1200" kern="1200" dirty="0">
                <a:solidFill>
                  <a:schemeClr val="tx1"/>
                </a:solidFill>
                <a:latin typeface="+mn-lt"/>
                <a:ea typeface="+mn-ea"/>
                <a:cs typeface="+mn-cs"/>
              </a:rPr>
              <a:t>. Repeat this process until there is a total of six lines.</a:t>
            </a:r>
          </a:p>
          <a:p>
            <a:pPr marL="228600" lvl="0" indent="-228600">
              <a:buFont typeface="+mj-lt"/>
              <a:buAutoNum type="arabicPeriod"/>
            </a:pPr>
            <a:r>
              <a:rPr lang="en-US" sz="1200" kern="1200" dirty="0">
                <a:solidFill>
                  <a:schemeClr val="tx1"/>
                </a:solidFill>
                <a:latin typeface="+mn-lt"/>
                <a:ea typeface="+mn-ea"/>
                <a:cs typeface="+mn-cs"/>
              </a:rPr>
              <a:t>On the slide, drag the lines until they are bunched</a:t>
            </a:r>
            <a:r>
              <a:rPr lang="en-US" sz="1200" kern="1200" baseline="0" dirty="0">
                <a:solidFill>
                  <a:schemeClr val="tx1"/>
                </a:solidFill>
                <a:latin typeface="+mn-lt"/>
                <a:ea typeface="+mn-ea"/>
                <a:cs typeface="+mn-cs"/>
              </a:rPr>
              <a:t> together in </a:t>
            </a:r>
            <a:r>
              <a:rPr lang="en-US" sz="1200" kern="1200" dirty="0">
                <a:solidFill>
                  <a:schemeClr val="tx1"/>
                </a:solidFill>
                <a:latin typeface="+mn-lt"/>
                <a:ea typeface="+mn-ea"/>
                <a:cs typeface="+mn-cs"/>
              </a:rPr>
              <a:t>a dense group, no wider than 0.5”. </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press and hold CTRL, and</a:t>
            </a:r>
            <a:r>
              <a:rPr lang="en-US" sz="1200" kern="1200" baseline="0" dirty="0">
                <a:solidFill>
                  <a:schemeClr val="tx1"/>
                </a:solidFill>
                <a:latin typeface="+mn-lt"/>
                <a:ea typeface="+mn-ea"/>
                <a:cs typeface="+mn-cs"/>
              </a:rPr>
              <a:t> then</a:t>
            </a:r>
            <a:r>
              <a:rPr lang="en-US" sz="1200" kern="1200" dirty="0">
                <a:solidFill>
                  <a:schemeClr val="tx1"/>
                </a:solidFill>
                <a:latin typeface="+mn-lt"/>
                <a:ea typeface="+mn-ea"/>
                <a:cs typeface="+mn-cs"/>
              </a:rPr>
              <a:t> select the six straight connectors (lines).</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and</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then do the following:</a:t>
            </a:r>
          </a:p>
          <a:p>
            <a:pPr marL="685800" lvl="1" indent="-228600">
              <a:buFont typeface="+mj-lt"/>
              <a:buAutoNum type="arabicPeriod"/>
            </a:pPr>
            <a:r>
              <a:rPr lang="en-US" sz="1200" kern="1200" dirty="0">
                <a:solidFill>
                  <a:schemeClr val="tx1"/>
                </a:solidFill>
                <a:latin typeface="+mn-lt"/>
                <a:ea typeface="+mn-ea"/>
                <a:cs typeface="+mn-cs"/>
              </a:rPr>
              <a:t>Point to </a:t>
            </a:r>
            <a:r>
              <a:rPr lang="en-US" sz="1200" b="1" kern="1200" dirty="0">
                <a:solidFill>
                  <a:schemeClr val="tx1"/>
                </a:solidFill>
                <a:latin typeface="+mn-lt"/>
                <a:ea typeface="+mn-ea"/>
                <a:cs typeface="+mn-cs"/>
              </a:rPr>
              <a:t>Align</a:t>
            </a:r>
            <a:r>
              <a:rPr lang="en-US" sz="1200" kern="1200" dirty="0">
                <a:solidFill>
                  <a:schemeClr val="tx1"/>
                </a:solidFill>
                <a:latin typeface="+mn-lt"/>
                <a:ea typeface="+mn-ea"/>
                <a:cs typeface="+mn-cs"/>
              </a:rPr>
              <a:t>, and</a:t>
            </a:r>
            <a:r>
              <a:rPr lang="en-US" sz="1200" kern="1200" baseline="0" dirty="0">
                <a:solidFill>
                  <a:schemeClr val="tx1"/>
                </a:solidFill>
                <a:latin typeface="+mn-lt"/>
                <a:ea typeface="+mn-ea"/>
                <a:cs typeface="+mn-cs"/>
              </a:rPr>
              <a:t> then c</a:t>
            </a:r>
            <a:r>
              <a:rPr lang="en-US" sz="1200" kern="1200" dirty="0">
                <a:solidFill>
                  <a:schemeClr val="tx1"/>
                </a:solidFill>
                <a:latin typeface="+mn-lt"/>
                <a:ea typeface="+mn-ea"/>
                <a:cs typeface="+mn-cs"/>
              </a:rPr>
              <a:t>lick </a:t>
            </a:r>
            <a:r>
              <a:rPr lang="en-US" sz="1200" b="1" i="0" kern="1200" dirty="0">
                <a:solidFill>
                  <a:schemeClr val="tx1"/>
                </a:solidFill>
                <a:latin typeface="+mn-lt"/>
                <a:ea typeface="+mn-ea"/>
                <a:cs typeface="+mn-cs"/>
              </a:rPr>
              <a:t>Align Selected</a:t>
            </a:r>
            <a:r>
              <a:rPr lang="en-US" sz="1200" b="1" i="0" kern="1200" baseline="0" dirty="0">
                <a:solidFill>
                  <a:schemeClr val="tx1"/>
                </a:solidFill>
                <a:latin typeface="+mn-lt"/>
                <a:ea typeface="+mn-ea"/>
                <a:cs typeface="+mn-cs"/>
              </a:rPr>
              <a:t> Objects</a:t>
            </a:r>
            <a:r>
              <a:rPr lang="en-US" sz="1200" i="0" kern="1200" baseline="0" dirty="0">
                <a:solidFill>
                  <a:schemeClr val="tx1"/>
                </a:solidFill>
                <a:latin typeface="+mn-lt"/>
                <a:ea typeface="+mn-ea"/>
                <a:cs typeface="+mn-cs"/>
              </a:rPr>
              <a:t>. </a:t>
            </a:r>
          </a:p>
          <a:p>
            <a:pPr marL="685800" lvl="1" indent="-228600">
              <a:buFont typeface="+mj-lt"/>
              <a:buAutoNum type="arabicPeriod"/>
            </a:pPr>
            <a:r>
              <a:rPr lang="en-US" sz="1200" kern="1200" dirty="0">
                <a:solidFill>
                  <a:schemeClr val="tx1"/>
                </a:solidFill>
                <a:latin typeface="+mn-lt"/>
                <a:ea typeface="+mn-ea"/>
                <a:cs typeface="+mn-cs"/>
              </a:rPr>
              <a:t>Point to </a:t>
            </a:r>
            <a:r>
              <a:rPr lang="en-US" sz="1200" b="1" kern="1200" dirty="0">
                <a:solidFill>
                  <a:schemeClr val="tx1"/>
                </a:solidFill>
                <a:latin typeface="+mn-lt"/>
                <a:ea typeface="+mn-ea"/>
                <a:cs typeface="+mn-cs"/>
              </a:rPr>
              <a:t>Align</a:t>
            </a:r>
            <a:r>
              <a:rPr lang="en-US" sz="1200" kern="1200" dirty="0">
                <a:solidFill>
                  <a:schemeClr val="tx1"/>
                </a:solidFill>
                <a:latin typeface="+mn-lt"/>
                <a:ea typeface="+mn-ea"/>
                <a:cs typeface="+mn-cs"/>
              </a:rPr>
              <a:t>, and</a:t>
            </a:r>
            <a:r>
              <a:rPr lang="en-US" sz="1200" kern="1200" baseline="0" dirty="0">
                <a:solidFill>
                  <a:schemeClr val="tx1"/>
                </a:solidFill>
                <a:latin typeface="+mn-lt"/>
                <a:ea typeface="+mn-ea"/>
                <a:cs typeface="+mn-cs"/>
              </a:rPr>
              <a:t> then c</a:t>
            </a:r>
            <a:r>
              <a:rPr lang="en-US" sz="1200" kern="1200" dirty="0">
                <a:solidFill>
                  <a:schemeClr val="tx1"/>
                </a:solidFill>
                <a:latin typeface="+mn-lt"/>
                <a:ea typeface="+mn-ea"/>
                <a:cs typeface="+mn-cs"/>
              </a:rPr>
              <a:t>lick </a:t>
            </a:r>
            <a:r>
              <a:rPr lang="en-US" sz="1200" b="1" i="0" kern="1200" baseline="0" dirty="0">
                <a:solidFill>
                  <a:schemeClr val="tx1"/>
                </a:solidFill>
                <a:latin typeface="+mn-lt"/>
                <a:ea typeface="+mn-ea"/>
                <a:cs typeface="+mn-cs"/>
              </a:rPr>
              <a:t>Distribute Horizontally</a:t>
            </a:r>
            <a:r>
              <a:rPr lang="en-US" sz="1200" i="0" kern="1200" baseline="0" dirty="0">
                <a:solidFill>
                  <a:schemeClr val="tx1"/>
                </a:solidFill>
                <a:latin typeface="+mn-lt"/>
                <a:ea typeface="+mn-ea"/>
                <a:cs typeface="+mn-cs"/>
              </a:rPr>
              <a:t>.</a:t>
            </a:r>
            <a:endParaRPr lang="en-US" sz="1200" i="0" kern="1200" dirty="0">
              <a:solidFill>
                <a:schemeClr val="tx1"/>
              </a:solidFill>
              <a:latin typeface="+mn-lt"/>
              <a:ea typeface="+mn-ea"/>
              <a:cs typeface="+mn-cs"/>
            </a:endParaRPr>
          </a:p>
          <a:p>
            <a:pPr marL="685800" lvl="1" indent="-228600">
              <a:buFont typeface="+mj-lt"/>
              <a:buAutoNum type="arabicPeriod"/>
            </a:pPr>
            <a:r>
              <a:rPr lang="en-US" sz="1200" kern="1200" dirty="0">
                <a:solidFill>
                  <a:schemeClr val="tx1"/>
                </a:solidFill>
                <a:latin typeface="+mn-lt"/>
                <a:ea typeface="+mn-ea"/>
                <a:cs typeface="+mn-cs"/>
              </a:rPr>
              <a:t>Point to </a:t>
            </a:r>
            <a:r>
              <a:rPr lang="en-US" sz="1200" b="1" kern="1200" dirty="0">
                <a:solidFill>
                  <a:schemeClr val="tx1"/>
                </a:solidFill>
                <a:latin typeface="+mn-lt"/>
                <a:ea typeface="+mn-ea"/>
                <a:cs typeface="+mn-cs"/>
              </a:rPr>
              <a:t>Align</a:t>
            </a:r>
            <a:r>
              <a:rPr lang="en-US" sz="1200" kern="1200" dirty="0">
                <a:solidFill>
                  <a:schemeClr val="tx1"/>
                </a:solidFill>
                <a:latin typeface="+mn-lt"/>
                <a:ea typeface="+mn-ea"/>
                <a:cs typeface="+mn-cs"/>
              </a:rPr>
              <a:t>, and</a:t>
            </a:r>
            <a:r>
              <a:rPr lang="en-US" sz="1200" kern="1200" baseline="0" dirty="0">
                <a:solidFill>
                  <a:schemeClr val="tx1"/>
                </a:solidFill>
                <a:latin typeface="+mn-lt"/>
                <a:ea typeface="+mn-ea"/>
                <a:cs typeface="+mn-cs"/>
              </a:rPr>
              <a:t> then c</a:t>
            </a:r>
            <a:r>
              <a:rPr lang="en-US" sz="1200" kern="1200" dirty="0">
                <a:solidFill>
                  <a:schemeClr val="tx1"/>
                </a:solidFill>
                <a:latin typeface="+mn-lt"/>
                <a:ea typeface="+mn-ea"/>
                <a:cs typeface="+mn-cs"/>
              </a:rPr>
              <a:t>lick </a:t>
            </a:r>
            <a:r>
              <a:rPr lang="en-US" sz="1200" b="1" kern="1200" dirty="0">
                <a:solidFill>
                  <a:schemeClr val="tx1"/>
                </a:solidFill>
                <a:latin typeface="+mn-lt"/>
                <a:ea typeface="+mn-ea"/>
                <a:cs typeface="+mn-cs"/>
              </a:rPr>
              <a:t>Align Middle</a:t>
            </a:r>
            <a:r>
              <a:rPr lang="en-US" sz="1200" b="0" kern="1200" dirty="0">
                <a:solidFill>
                  <a:schemeClr val="tx1"/>
                </a:solidFill>
                <a:latin typeface="+mn-lt"/>
                <a:ea typeface="+mn-ea"/>
                <a:cs typeface="+mn-cs"/>
              </a:rPr>
              <a:t>.</a:t>
            </a:r>
          </a:p>
          <a:p>
            <a:pPr marL="685800" lvl="1" indent="-228600">
              <a:buFont typeface="+mj-lt"/>
              <a:buAutoNum type="arabicPeriod"/>
            </a:pPr>
            <a:r>
              <a:rPr lang="en-US" sz="1200" b="0" kern="1200" dirty="0">
                <a:solidFill>
                  <a:schemeClr val="tx1"/>
                </a:solidFill>
                <a:latin typeface="+mn-lt"/>
                <a:ea typeface="+mn-ea"/>
                <a:cs typeface="+mn-cs"/>
              </a:rPr>
              <a:t>Click </a:t>
            </a:r>
            <a:r>
              <a:rPr lang="en-US" sz="1200" b="1" kern="1200" dirty="0">
                <a:solidFill>
                  <a:schemeClr val="tx1"/>
                </a:solidFill>
                <a:latin typeface="+mn-lt"/>
                <a:ea typeface="+mn-ea"/>
                <a:cs typeface="+mn-cs"/>
              </a:rPr>
              <a:t>Group</a:t>
            </a:r>
            <a:r>
              <a:rPr lang="en-US" sz="1200" b="0" kern="1200" dirty="0">
                <a:solidFill>
                  <a:schemeClr val="tx1"/>
                </a:solidFill>
                <a:latin typeface="+mn-lt"/>
                <a:ea typeface="+mn-ea"/>
                <a:cs typeface="+mn-cs"/>
              </a:rPr>
              <a:t>.  </a:t>
            </a:r>
          </a:p>
          <a:p>
            <a:pPr marL="228600" lvl="0" indent="-228600">
              <a:buFont typeface="+mj-lt"/>
              <a:buAutoNum type="arabicPeriod"/>
            </a:pPr>
            <a:r>
              <a:rPr lang="en-US" sz="1200" kern="1200" dirty="0">
                <a:solidFill>
                  <a:schemeClr val="tx1"/>
                </a:solidFill>
                <a:latin typeface="+mn-lt"/>
                <a:ea typeface="+mn-ea"/>
                <a:cs typeface="+mn-cs"/>
              </a:rPr>
              <a:t>On</a:t>
            </a:r>
            <a:r>
              <a:rPr lang="en-US" sz="1200" kern="1200" baseline="0" dirty="0">
                <a:solidFill>
                  <a:schemeClr val="tx1"/>
                </a:solidFill>
                <a:latin typeface="+mn-lt"/>
                <a:ea typeface="+mn-ea"/>
                <a:cs typeface="+mn-cs"/>
              </a:rPr>
              <a:t> the slide, drag the group of lines until the </a:t>
            </a:r>
            <a:r>
              <a:rPr lang="en-US" sz="1200" kern="1200" dirty="0">
                <a:solidFill>
                  <a:schemeClr val="tx1"/>
                </a:solidFill>
                <a:latin typeface="+mn-lt"/>
                <a:ea typeface="+mn-ea"/>
                <a:cs typeface="+mn-cs"/>
              </a:rPr>
              <a:t>right edge is touching the right edge of the white rectangle </a:t>
            </a:r>
            <a:r>
              <a:rPr lang="en-US" sz="1200" i="0" kern="1200" dirty="0">
                <a:solidFill>
                  <a:schemeClr val="tx1"/>
                </a:solidFill>
                <a:latin typeface="+mn-lt"/>
                <a:ea typeface="+mn-ea"/>
                <a:cs typeface="+mn-cs"/>
              </a:rPr>
              <a:t>to the right of the vertical drawing guide.</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to </a:t>
            </a:r>
            <a:r>
              <a:rPr lang="en-US" sz="1200" b="1" kern="1200" dirty="0">
                <a:solidFill>
                  <a:schemeClr val="tx1"/>
                </a:solidFill>
                <a:latin typeface="+mn-lt"/>
                <a:ea typeface="+mn-ea"/>
                <a:cs typeface="+mn-cs"/>
              </a:rPr>
              <a:t>Align</a:t>
            </a:r>
            <a:r>
              <a:rPr lang="en-US" sz="1200" kern="1200" dirty="0">
                <a:solidFill>
                  <a:schemeClr val="tx1"/>
                </a:solidFill>
                <a:latin typeface="+mn-lt"/>
                <a:ea typeface="+mn-ea"/>
                <a:cs typeface="+mn-cs"/>
              </a:rPr>
              <a:t>, and then do the following:</a:t>
            </a:r>
          </a:p>
          <a:p>
            <a:pPr marL="685800" lvl="1" indent="-228600">
              <a:buFont typeface="+mj-lt"/>
              <a:buAutoNum type="arabicPeriod"/>
            </a:pPr>
            <a:r>
              <a:rPr lang="en-US" sz="120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to Slide</a:t>
            </a:r>
            <a:r>
              <a:rPr lang="en-US" sz="1200" i="0" kern="1200" dirty="0">
                <a:solidFill>
                  <a:schemeClr val="tx1"/>
                </a:solidFill>
                <a:latin typeface="+mn-lt"/>
                <a:ea typeface="+mn-ea"/>
                <a:cs typeface="+mn-cs"/>
              </a:rPr>
              <a:t>.</a:t>
            </a:r>
          </a:p>
          <a:p>
            <a:pPr marL="685800" lvl="1" indent="-228600">
              <a:buFont typeface="+mj-lt"/>
              <a:buAutoNum type="arabicPeriod"/>
            </a:pPr>
            <a:r>
              <a:rPr lang="en-US" sz="1200" b="0" kern="1200" dirty="0">
                <a:solidFill>
                  <a:schemeClr val="tx1"/>
                </a:solidFill>
                <a:latin typeface="+mn-lt"/>
                <a:ea typeface="+mn-ea"/>
                <a:cs typeface="+mn-cs"/>
              </a:rPr>
              <a:t>Click</a:t>
            </a:r>
            <a:r>
              <a:rPr lang="en-US" sz="1200" b="1" kern="1200" dirty="0">
                <a:solidFill>
                  <a:schemeClr val="tx1"/>
                </a:solidFill>
                <a:latin typeface="+mn-lt"/>
                <a:ea typeface="+mn-ea"/>
                <a:cs typeface="+mn-cs"/>
              </a:rPr>
              <a:t> Align Middle</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press and hold CTRL, and then select the group of lines, the text box, and the </a:t>
            </a:r>
            <a:r>
              <a:rPr lang="en-US" sz="1200" b="1" kern="1200" dirty="0">
                <a:solidFill>
                  <a:schemeClr val="tx1"/>
                </a:solidFill>
                <a:latin typeface="+mn-lt"/>
                <a:ea typeface="+mn-ea"/>
                <a:cs typeface="+mn-cs"/>
              </a:rPr>
              <a:t>Inside-right</a:t>
            </a:r>
            <a:r>
              <a:rPr lang="en-US" sz="1200" kern="1200" dirty="0">
                <a:solidFill>
                  <a:schemeClr val="tx1"/>
                </a:solidFill>
                <a:latin typeface="+mn-lt"/>
                <a:ea typeface="+mn-ea"/>
                <a:cs typeface="+mn-cs"/>
              </a:rPr>
              <a:t> group.</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 </a:t>
            </a:r>
            <a:r>
              <a:rPr lang="en-US" sz="1200" kern="1200" dirty="0">
                <a:solidFill>
                  <a:schemeClr val="tx1"/>
                </a:solidFill>
                <a:latin typeface="+mn-lt"/>
                <a:ea typeface="+mn-ea"/>
                <a:cs typeface="+mn-cs"/>
              </a:rPr>
              <a:t>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Group</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double-click the new group to edit the name, and then enter </a:t>
            </a:r>
            <a:r>
              <a:rPr lang="en-US" sz="1200" b="1" kern="1200" dirty="0">
                <a:solidFill>
                  <a:schemeClr val="tx1"/>
                </a:solidFill>
                <a:latin typeface="+mn-lt"/>
                <a:ea typeface="+mn-ea"/>
                <a:cs typeface="+mn-cs"/>
              </a:rPr>
              <a:t>Inside-right page 3</a:t>
            </a:r>
            <a:r>
              <a:rPr lang="en-US" sz="1200" kern="1200" dirty="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a:solidFill>
                <a:schemeClr val="accent6"/>
              </a:solidFill>
            </a:endParaRPr>
          </a:p>
          <a:p>
            <a:r>
              <a:rPr lang="en-US" sz="1200" kern="1200" dirty="0">
                <a:solidFill>
                  <a:schemeClr val="tx1"/>
                </a:solidFill>
                <a:latin typeface="+mn-lt"/>
                <a:ea typeface="+mn-ea"/>
                <a:cs typeface="+mn-cs"/>
              </a:rPr>
              <a:t>To reproduce the first shape in</a:t>
            </a:r>
            <a:r>
              <a:rPr lang="en-US" sz="1200" kern="1200" baseline="0" dirty="0">
                <a:solidFill>
                  <a:schemeClr val="tx1"/>
                </a:solidFill>
                <a:latin typeface="+mn-lt"/>
                <a:ea typeface="+mn-ea"/>
                <a:cs typeface="+mn-cs"/>
              </a:rPr>
              <a:t> the </a:t>
            </a:r>
            <a:r>
              <a:rPr lang="en-US" sz="1200" b="1" kern="1200" dirty="0">
                <a:solidFill>
                  <a:schemeClr val="tx1"/>
                </a:solidFill>
                <a:latin typeface="+mn-lt"/>
                <a:ea typeface="+mn-ea"/>
                <a:cs typeface="+mn-cs"/>
              </a:rPr>
              <a:t>Inside-left page 2</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group on this slide</a:t>
            </a:r>
            <a:r>
              <a:rPr lang="en-US" sz="1200" kern="1200" dirty="0">
                <a:solidFill>
                  <a:schemeClr val="tx1"/>
                </a:solidFill>
                <a:latin typeface="+mn-lt"/>
                <a:ea typeface="+mn-ea"/>
                <a:cs typeface="+mn-cs"/>
              </a:rPr>
              <a:t>, do the following: </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Shapes</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Rectangles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Rectangle</a:t>
            </a:r>
            <a:r>
              <a:rPr lang="en-US" sz="1200" kern="1200" dirty="0">
                <a:solidFill>
                  <a:schemeClr val="tx1"/>
                </a:solidFill>
                <a:latin typeface="+mn-lt"/>
                <a:ea typeface="+mn-ea"/>
                <a:cs typeface="+mn-cs"/>
              </a:rPr>
              <a:t> (first option from the left).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Drawing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group,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Shape Height</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4.33”</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 </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Shape Width</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3.15”</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bottom right</a:t>
            </a:r>
            <a:r>
              <a:rPr lang="en-US" sz="1200" kern="1200" baseline="0" dirty="0">
                <a:solidFill>
                  <a:schemeClr val="tx1"/>
                </a:solidFill>
                <a:latin typeface="+mn-lt"/>
                <a:ea typeface="+mn-ea"/>
                <a:cs typeface="+mn-cs"/>
              </a:rPr>
              <a:t> corner of the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the </a:t>
            </a:r>
            <a:r>
              <a:rPr lang="en-US" sz="1200" b="1" kern="1200" dirty="0">
                <a:solidFill>
                  <a:schemeClr val="tx1"/>
                </a:solidFill>
                <a:latin typeface="+mn-lt"/>
                <a:ea typeface="+mn-ea"/>
                <a:cs typeface="+mn-cs"/>
              </a:rPr>
              <a:t>Format Shape </a:t>
            </a:r>
            <a:r>
              <a:rPr lang="en-US" sz="1200" kern="1200" dirty="0">
                <a:solidFill>
                  <a:schemeClr val="tx1"/>
                </a:solidFill>
                <a:latin typeface="+mn-lt"/>
                <a:ea typeface="+mn-ea"/>
                <a:cs typeface="+mn-cs"/>
              </a:rPr>
              <a:t>dialog box launcher. In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Shape</a:t>
            </a:r>
            <a:r>
              <a:rPr lang="en-US" sz="1200" kern="1200" dirty="0">
                <a:solidFill>
                  <a:schemeClr val="tx1"/>
                </a:solidFill>
                <a:latin typeface="+mn-lt"/>
                <a:ea typeface="+mn-ea"/>
                <a:cs typeface="+mn-cs"/>
              </a:rPr>
              <a:t> dialog box, click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in the left pane, select </a:t>
            </a:r>
            <a:r>
              <a:rPr lang="en-US" sz="1200" b="1" kern="1200" dirty="0">
                <a:solidFill>
                  <a:schemeClr val="tx1"/>
                </a:solidFill>
                <a:latin typeface="+mn-lt"/>
                <a:ea typeface="+mn-ea"/>
                <a:cs typeface="+mn-cs"/>
              </a:rPr>
              <a:t>Gradient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Type</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Linear</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Direction</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Linear Left </a:t>
            </a:r>
            <a:r>
              <a:rPr lang="en-US" sz="1200" kern="1200" dirty="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180°</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Add</a:t>
            </a:r>
            <a:r>
              <a:rPr lang="en-US" sz="1200" kern="1200" dirty="0">
                <a:solidFill>
                  <a:schemeClr val="tx1"/>
                </a:solidFill>
                <a:latin typeface="+mn-lt"/>
                <a:ea typeface="+mn-ea"/>
                <a:cs typeface="+mn-cs"/>
              </a:rPr>
              <a:t> or </a:t>
            </a:r>
            <a:r>
              <a:rPr lang="en-US" sz="1200" b="1" kern="1200" dirty="0">
                <a:solidFill>
                  <a:schemeClr val="tx1"/>
                </a:solidFill>
                <a:latin typeface="+mn-lt"/>
                <a:ea typeface="+mn-ea"/>
                <a:cs typeface="+mn-cs"/>
              </a:rPr>
              <a:t>Remove</a:t>
            </a:r>
            <a:r>
              <a:rPr lang="en-US" sz="1200" kern="1200" dirty="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a:solidFill>
                  <a:schemeClr val="tx1"/>
                </a:solidFill>
                <a:latin typeface="+mn-lt"/>
                <a:ea typeface="+mn-ea"/>
                <a:cs typeface="+mn-cs"/>
              </a:rPr>
              <a:t>Also 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1 </a:t>
            </a:r>
            <a:r>
              <a:rPr lang="en-US" sz="1200" kern="1200" dirty="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a:t>
            </a:r>
            <a:r>
              <a:rPr lang="en-US" sz="1200" kern="1200" baseline="0" dirty="0">
                <a:solidFill>
                  <a:schemeClr val="tx1"/>
                </a:solidFill>
                <a:latin typeface="+mn-lt"/>
                <a:ea typeface="+mn-ea"/>
                <a:cs typeface="+mn-cs"/>
              </a:rPr>
              <a:t> under </a:t>
            </a:r>
            <a:r>
              <a:rPr lang="en-US" sz="1200" b="1" kern="1200" baseline="0" dirty="0">
                <a:solidFill>
                  <a:schemeClr val="tx1"/>
                </a:solidFill>
                <a:latin typeface="+mn-lt"/>
                <a:ea typeface="+mn-ea"/>
                <a:cs typeface="+mn-cs"/>
              </a:rPr>
              <a:t>Theme Colors </a:t>
            </a:r>
            <a:r>
              <a:rPr lang="en-US" sz="1200" kern="1200" baseline="0" dirty="0">
                <a:solidFill>
                  <a:schemeClr val="tx1"/>
                </a:solidFill>
                <a:latin typeface="+mn-lt"/>
                <a:ea typeface="+mn-ea"/>
                <a:cs typeface="+mn-cs"/>
              </a:rPr>
              <a:t>click</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White, Background 1, Darker 35%</a:t>
            </a:r>
            <a:r>
              <a:rPr lang="en-US" sz="1200" kern="1200" dirty="0">
                <a:solidFill>
                  <a:schemeClr val="tx1"/>
                </a:solidFill>
                <a:latin typeface="+mn-lt"/>
                <a:ea typeface="+mn-ea"/>
                <a:cs typeface="+mn-cs"/>
              </a:rPr>
              <a:t> (fifth row, first option from the left).</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2 </a:t>
            </a:r>
            <a:r>
              <a:rPr lang="en-US" sz="1200" kern="1200" dirty="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5%</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a:t>
            </a:r>
            <a:r>
              <a:rPr lang="en-US" sz="1200" kern="1200" baseline="0" dirty="0">
                <a:solidFill>
                  <a:schemeClr val="tx1"/>
                </a:solidFill>
                <a:latin typeface="+mn-lt"/>
                <a:ea typeface="+mn-ea"/>
                <a:cs typeface="+mn-cs"/>
              </a:rPr>
              <a:t> under </a:t>
            </a:r>
            <a:r>
              <a:rPr lang="en-US" sz="1200" b="1" kern="1200" baseline="0" dirty="0">
                <a:solidFill>
                  <a:schemeClr val="tx1"/>
                </a:solidFill>
                <a:latin typeface="+mn-lt"/>
                <a:ea typeface="+mn-ea"/>
                <a:cs typeface="+mn-cs"/>
              </a:rPr>
              <a:t>Theme Colors </a:t>
            </a:r>
            <a:r>
              <a:rPr lang="en-US" sz="1200" kern="1200" baseline="0" dirty="0">
                <a:solidFill>
                  <a:schemeClr val="tx1"/>
                </a:solidFill>
                <a:latin typeface="+mn-lt"/>
                <a:ea typeface="+mn-ea"/>
                <a:cs typeface="+mn-cs"/>
              </a:rPr>
              <a:t>click</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White, Background 1</a:t>
            </a:r>
            <a:r>
              <a:rPr lang="en-US" sz="1200" kern="1200" dirty="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3 </a:t>
            </a:r>
            <a:r>
              <a:rPr lang="en-US" sz="1200" kern="1200" dirty="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18%</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a:t>
            </a:r>
            <a:r>
              <a:rPr lang="en-US" sz="1200" kern="1200" baseline="0" dirty="0">
                <a:solidFill>
                  <a:schemeClr val="tx1"/>
                </a:solidFill>
                <a:latin typeface="+mn-lt"/>
                <a:ea typeface="+mn-ea"/>
                <a:cs typeface="+mn-cs"/>
              </a:rPr>
              <a:t> under </a:t>
            </a:r>
            <a:r>
              <a:rPr lang="en-US" sz="1200" b="1" kern="1200" baseline="0" dirty="0">
                <a:solidFill>
                  <a:schemeClr val="tx1"/>
                </a:solidFill>
                <a:latin typeface="+mn-lt"/>
                <a:ea typeface="+mn-ea"/>
                <a:cs typeface="+mn-cs"/>
              </a:rPr>
              <a:t>Theme Colors </a:t>
            </a:r>
            <a:r>
              <a:rPr lang="en-US" sz="1200" kern="1200" baseline="0" dirty="0">
                <a:solidFill>
                  <a:schemeClr val="tx1"/>
                </a:solidFill>
                <a:latin typeface="+mn-lt"/>
                <a:ea typeface="+mn-ea"/>
                <a:cs typeface="+mn-cs"/>
              </a:rPr>
              <a:t>click</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White, Background 1, Darker 5%</a:t>
            </a:r>
            <a:r>
              <a:rPr lang="en-US" sz="1200" kern="1200" dirty="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4 </a:t>
            </a:r>
            <a:r>
              <a:rPr lang="en-US" sz="1200" kern="1200" dirty="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38%</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a:t>
            </a:r>
            <a:r>
              <a:rPr lang="en-US" sz="1200" kern="1200" baseline="0" dirty="0">
                <a:solidFill>
                  <a:schemeClr val="tx1"/>
                </a:solidFill>
                <a:latin typeface="+mn-lt"/>
                <a:ea typeface="+mn-ea"/>
                <a:cs typeface="+mn-cs"/>
              </a:rPr>
              <a:t> under </a:t>
            </a:r>
            <a:r>
              <a:rPr lang="en-US" sz="1200" b="1" kern="1200" baseline="0" dirty="0">
                <a:solidFill>
                  <a:schemeClr val="tx1"/>
                </a:solidFill>
                <a:latin typeface="+mn-lt"/>
                <a:ea typeface="+mn-ea"/>
                <a:cs typeface="+mn-cs"/>
              </a:rPr>
              <a:t>Theme Colors </a:t>
            </a:r>
            <a:r>
              <a:rPr lang="en-US" sz="1200" kern="1200" baseline="0" dirty="0">
                <a:solidFill>
                  <a:schemeClr val="tx1"/>
                </a:solidFill>
                <a:latin typeface="+mn-lt"/>
                <a:ea typeface="+mn-ea"/>
                <a:cs typeface="+mn-cs"/>
              </a:rPr>
              <a:t>click</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White, Background 1</a:t>
            </a:r>
            <a:r>
              <a:rPr lang="en-US" sz="1200" kern="1200" dirty="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5 </a:t>
            </a:r>
            <a:r>
              <a:rPr lang="en-US" sz="1200" kern="1200" dirty="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93%</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a:t>
            </a:r>
            <a:r>
              <a:rPr lang="en-US" sz="1200" kern="1200" baseline="0" dirty="0">
                <a:solidFill>
                  <a:schemeClr val="tx1"/>
                </a:solidFill>
                <a:latin typeface="+mn-lt"/>
                <a:ea typeface="+mn-ea"/>
                <a:cs typeface="+mn-cs"/>
              </a:rPr>
              <a:t> under </a:t>
            </a:r>
            <a:r>
              <a:rPr lang="en-US" sz="1200" b="1" kern="1200" baseline="0" dirty="0">
                <a:solidFill>
                  <a:schemeClr val="tx1"/>
                </a:solidFill>
                <a:latin typeface="+mn-lt"/>
                <a:ea typeface="+mn-ea"/>
                <a:cs typeface="+mn-cs"/>
              </a:rPr>
              <a:t>Theme Colors </a:t>
            </a:r>
            <a:r>
              <a:rPr lang="en-US" sz="1200" kern="1200" baseline="0" dirty="0">
                <a:solidFill>
                  <a:schemeClr val="tx1"/>
                </a:solidFill>
                <a:latin typeface="+mn-lt"/>
                <a:ea typeface="+mn-ea"/>
                <a:cs typeface="+mn-cs"/>
              </a:rPr>
              <a:t>click</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White, Background 1</a:t>
            </a:r>
            <a:r>
              <a:rPr lang="en-US" sz="1200" kern="1200" dirty="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a:solidFill>
                  <a:schemeClr val="tx1"/>
                </a:solidFill>
                <a:latin typeface="+mn-lt"/>
                <a:ea typeface="+mn-ea"/>
                <a:cs typeface="+mn-cs"/>
              </a:rPr>
              <a:t>Also in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Shape</a:t>
            </a:r>
            <a:r>
              <a:rPr lang="en-US" sz="1200" kern="1200" dirty="0">
                <a:solidFill>
                  <a:schemeClr val="tx1"/>
                </a:solidFill>
                <a:latin typeface="+mn-lt"/>
                <a:ea typeface="+mn-ea"/>
                <a:cs typeface="+mn-cs"/>
              </a:rPr>
              <a:t> dialog box, click </a:t>
            </a:r>
            <a:r>
              <a:rPr lang="en-US" sz="1200" b="1" kern="1200" dirty="0">
                <a:solidFill>
                  <a:schemeClr val="tx1"/>
                </a:solidFill>
                <a:latin typeface="+mn-lt"/>
                <a:ea typeface="+mn-ea"/>
                <a:cs typeface="+mn-cs"/>
              </a:rPr>
              <a:t>Line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in the left pane. In the </a:t>
            </a:r>
            <a:r>
              <a:rPr lang="en-US" sz="1200" b="1" kern="1200" dirty="0">
                <a:solidFill>
                  <a:schemeClr val="tx1"/>
                </a:solidFill>
                <a:latin typeface="+mn-lt"/>
                <a:ea typeface="+mn-ea"/>
                <a:cs typeface="+mn-cs"/>
              </a:rPr>
              <a:t>Line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pane, select </a:t>
            </a:r>
            <a:r>
              <a:rPr lang="en-US" sz="1200" b="1" kern="1200" dirty="0">
                <a:solidFill>
                  <a:schemeClr val="tx1"/>
                </a:solidFill>
                <a:latin typeface="+mn-lt"/>
                <a:ea typeface="+mn-ea"/>
                <a:cs typeface="+mn-cs"/>
              </a:rPr>
              <a:t>No</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line</a:t>
            </a:r>
            <a:r>
              <a:rPr lang="en-US" sz="120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Also in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Shape</a:t>
            </a:r>
            <a:r>
              <a:rPr lang="en-US" sz="1200" kern="1200" dirty="0">
                <a:solidFill>
                  <a:schemeClr val="tx1"/>
                </a:solidFill>
                <a:latin typeface="+mn-lt"/>
                <a:ea typeface="+mn-ea"/>
                <a:cs typeface="+mn-cs"/>
              </a:rPr>
              <a:t> dialog box, click </a:t>
            </a:r>
            <a:r>
              <a:rPr lang="en-US" sz="1200" b="1" kern="1200" dirty="0">
                <a:solidFill>
                  <a:schemeClr val="tx1"/>
                </a:solidFill>
                <a:latin typeface="+mn-lt"/>
                <a:ea typeface="+mn-ea"/>
                <a:cs typeface="+mn-cs"/>
              </a:rPr>
              <a:t>Shadow</a:t>
            </a:r>
            <a:r>
              <a:rPr lang="en-US" sz="1200" kern="1200" dirty="0">
                <a:solidFill>
                  <a:schemeClr val="tx1"/>
                </a:solidFill>
                <a:latin typeface="+mn-lt"/>
                <a:ea typeface="+mn-ea"/>
                <a:cs typeface="+mn-cs"/>
              </a:rPr>
              <a:t> in the left pane. In the </a:t>
            </a:r>
            <a:r>
              <a:rPr lang="en-US" sz="1200" b="1" kern="1200" dirty="0">
                <a:solidFill>
                  <a:schemeClr val="tx1"/>
                </a:solidFill>
                <a:latin typeface="+mn-lt"/>
                <a:ea typeface="+mn-ea"/>
                <a:cs typeface="+mn-cs"/>
              </a:rPr>
              <a:t>Shadow</a:t>
            </a:r>
            <a:r>
              <a:rPr lang="en-US" sz="1200" kern="1200" dirty="0">
                <a:solidFill>
                  <a:schemeClr val="tx1"/>
                </a:solidFill>
                <a:latin typeface="+mn-lt"/>
                <a:ea typeface="+mn-ea"/>
                <a:cs typeface="+mn-cs"/>
              </a:rPr>
              <a:t> pane, click the button next to </a:t>
            </a:r>
            <a:r>
              <a:rPr lang="en-US" sz="1200" b="1" kern="1200" dirty="0">
                <a:solidFill>
                  <a:schemeClr val="tx1"/>
                </a:solidFill>
                <a:latin typeface="+mn-lt"/>
                <a:ea typeface="+mn-ea"/>
                <a:cs typeface="+mn-cs"/>
              </a:rPr>
              <a:t>Presets</a:t>
            </a:r>
            <a:r>
              <a:rPr lang="en-US" sz="1200" kern="1200" dirty="0">
                <a:solidFill>
                  <a:schemeClr val="tx1"/>
                </a:solidFill>
                <a:latin typeface="+mn-lt"/>
                <a:ea typeface="+mn-ea"/>
                <a:cs typeface="+mn-cs"/>
              </a:rPr>
              <a:t>, under </a:t>
            </a:r>
            <a:r>
              <a:rPr lang="en-US" sz="1200" b="1" kern="1200" dirty="0">
                <a:solidFill>
                  <a:schemeClr val="tx1"/>
                </a:solidFill>
                <a:latin typeface="+mn-lt"/>
                <a:ea typeface="+mn-ea"/>
                <a:cs typeface="+mn-cs"/>
              </a:rPr>
              <a:t>Outer</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Offset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Right</a:t>
            </a:r>
            <a:r>
              <a:rPr lang="en-US" sz="1200" kern="1200" dirty="0">
                <a:solidFill>
                  <a:schemeClr val="tx1"/>
                </a:solidFill>
                <a:latin typeface="+mn-lt"/>
                <a:ea typeface="+mn-ea"/>
                <a:cs typeface="+mn-cs"/>
              </a:rPr>
              <a:t> (second row, first option from the left),</a:t>
            </a:r>
            <a:r>
              <a:rPr lang="en-US" sz="1200" kern="1200" baseline="0" dirty="0">
                <a:solidFill>
                  <a:schemeClr val="tx1"/>
                </a:solidFill>
                <a:latin typeface="+mn-lt"/>
                <a:ea typeface="+mn-ea"/>
                <a:cs typeface="+mn-cs"/>
              </a:rPr>
              <a:t> and then </a:t>
            </a:r>
            <a:r>
              <a:rPr lang="en-US" sz="1200" kern="1200" dirty="0">
                <a:solidFill>
                  <a:schemeClr val="tx1"/>
                </a:solidFill>
                <a:latin typeface="+mn-lt"/>
                <a:ea typeface="+mn-ea"/>
                <a:cs typeface="+mn-cs"/>
              </a:rPr>
              <a:t>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60%</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100%</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Blur</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4 pt</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0°</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Distance</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3 pt</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the arrow under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to </a:t>
            </a:r>
            <a:r>
              <a:rPr lang="en-US" sz="1200" b="1" kern="1200" dirty="0">
                <a:solidFill>
                  <a:schemeClr val="tx1"/>
                </a:solidFill>
                <a:latin typeface="+mn-lt"/>
                <a:ea typeface="+mn-ea"/>
                <a:cs typeface="+mn-cs"/>
              </a:rPr>
              <a:t>Align</a:t>
            </a:r>
            <a:r>
              <a:rPr lang="en-US" sz="1200" kern="1200" dirty="0">
                <a:solidFill>
                  <a:schemeClr val="tx1"/>
                </a:solidFill>
                <a:latin typeface="+mn-lt"/>
                <a:ea typeface="+mn-ea"/>
                <a:cs typeface="+mn-cs"/>
              </a:rPr>
              <a:t>, and then do the following:</a:t>
            </a:r>
          </a:p>
          <a:p>
            <a:pPr marL="685800" lvl="1" indent="-228600">
              <a:buFont typeface="+mj-lt"/>
              <a:buAutoNum type="arabicPeriod"/>
            </a:pPr>
            <a:r>
              <a:rPr lang="en-US" sz="120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to Slide</a:t>
            </a:r>
            <a:r>
              <a:rPr lang="en-US" sz="1200" i="0" kern="1200" dirty="0">
                <a:solidFill>
                  <a:schemeClr val="tx1"/>
                </a:solidFill>
                <a:latin typeface="+mn-lt"/>
                <a:ea typeface="+mn-ea"/>
                <a:cs typeface="+mn-cs"/>
              </a:rPr>
              <a:t>.</a:t>
            </a:r>
          </a:p>
          <a:p>
            <a:pPr marL="685800" lvl="1" indent="-228600">
              <a:buFont typeface="+mj-lt"/>
              <a:buAutoNum type="arabicPeriod"/>
            </a:pP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Align Middle</a:t>
            </a:r>
            <a:r>
              <a:rPr lang="en-US" sz="1200" kern="1200" dirty="0">
                <a:solidFill>
                  <a:schemeClr val="tx1"/>
                </a:solidFill>
                <a:latin typeface="+mn-lt"/>
                <a:ea typeface="+mn-ea"/>
                <a:cs typeface="+mn-cs"/>
              </a:rPr>
              <a:t>.</a:t>
            </a:r>
          </a:p>
          <a:p>
            <a:pPr marL="228600" indent="-228600">
              <a:buFont typeface="+mj-lt"/>
              <a:buAutoNum type="arabicPeriod"/>
            </a:pPr>
            <a:endParaRPr lang="en-US" sz="1200" kern="1200" dirty="0">
              <a:solidFill>
                <a:schemeClr val="tx1"/>
              </a:solidFill>
              <a:latin typeface="+mn-lt"/>
              <a:ea typeface="+mn-ea"/>
              <a:cs typeface="+mn-cs"/>
            </a:endParaRPr>
          </a:p>
          <a:p>
            <a:pPr marL="228600" indent="-228600">
              <a:buFont typeface="+mj-lt"/>
              <a:buAutoNum type="arabicPeriod"/>
            </a:pP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To reproduce the page edge in</a:t>
            </a:r>
            <a:r>
              <a:rPr lang="en-US" sz="1200" kern="1200" baseline="0" dirty="0">
                <a:solidFill>
                  <a:schemeClr val="tx1"/>
                </a:solidFill>
                <a:latin typeface="+mn-lt"/>
                <a:ea typeface="+mn-ea"/>
                <a:cs typeface="+mn-cs"/>
              </a:rPr>
              <a:t> the </a:t>
            </a:r>
            <a:r>
              <a:rPr lang="en-US" sz="1200" b="1" kern="1200" dirty="0">
                <a:solidFill>
                  <a:schemeClr val="tx1"/>
                </a:solidFill>
                <a:latin typeface="+mn-lt"/>
                <a:ea typeface="+mn-ea"/>
                <a:cs typeface="+mn-cs"/>
              </a:rPr>
              <a:t>Inside-left page 2</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group on this slide</a:t>
            </a:r>
            <a:r>
              <a:rPr lang="en-US" sz="1200" kern="1200" dirty="0">
                <a:solidFill>
                  <a:schemeClr val="tx1"/>
                </a:solidFill>
                <a:latin typeface="+mn-lt"/>
                <a:ea typeface="+mn-ea"/>
                <a:cs typeface="+mn-cs"/>
              </a:rPr>
              <a:t>, do the following: </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Shapes</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Lines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Line </a:t>
            </a:r>
            <a:r>
              <a:rPr lang="en-US" sz="1200" b="0" kern="1200" dirty="0">
                <a:solidFill>
                  <a:schemeClr val="tx1"/>
                </a:solidFill>
                <a:latin typeface="+mn-lt"/>
                <a:ea typeface="+mn-ea"/>
                <a:cs typeface="+mn-cs"/>
              </a:rPr>
              <a:t>(first option from the left)</a:t>
            </a:r>
            <a:r>
              <a:rPr lang="en-US" sz="1200" kern="1200" dirty="0">
                <a:solidFill>
                  <a:schemeClr val="tx1"/>
                </a:solidFill>
                <a:latin typeface="+mn-lt"/>
                <a:ea typeface="+mn-ea"/>
                <a:cs typeface="+mn-cs"/>
              </a:rPr>
              <a:t>. </a:t>
            </a:r>
          </a:p>
          <a:p>
            <a:pPr marL="228600" lvl="0" indent="-228600">
              <a:buFont typeface="+mj-lt"/>
              <a:buAutoNum type="arabicPeriod"/>
            </a:pPr>
            <a:r>
              <a:rPr lang="en-US" sz="1200" kern="1200" dirty="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a:solidFill>
                  <a:schemeClr val="tx1"/>
                </a:solidFill>
                <a:latin typeface="+mn-lt"/>
                <a:ea typeface="+mn-ea"/>
                <a:cs typeface="+mn-cs"/>
              </a:rPr>
              <a:t>Select the vertical line.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Drawing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group, in the </a:t>
            </a:r>
            <a:r>
              <a:rPr lang="en-US" sz="1200" b="1" kern="1200" dirty="0">
                <a:solidFill>
                  <a:schemeClr val="tx1"/>
                </a:solidFill>
                <a:latin typeface="+mn-lt"/>
                <a:ea typeface="+mn-ea"/>
                <a:cs typeface="+mn-cs"/>
              </a:rPr>
              <a:t>Shape Width</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4.32”</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Drawing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Shape Styles</a:t>
            </a:r>
            <a:r>
              <a:rPr lang="en-US" sz="1200" kern="1200" dirty="0">
                <a:solidFill>
                  <a:schemeClr val="tx1"/>
                </a:solidFill>
                <a:latin typeface="+mn-lt"/>
                <a:ea typeface="+mn-ea"/>
                <a:cs typeface="+mn-cs"/>
              </a:rPr>
              <a:t> group, click the arrow next to </a:t>
            </a:r>
            <a:r>
              <a:rPr lang="en-US" sz="1200" b="1" kern="1200" dirty="0">
                <a:solidFill>
                  <a:schemeClr val="tx1"/>
                </a:solidFill>
                <a:latin typeface="+mn-lt"/>
                <a:ea typeface="+mn-ea"/>
                <a:cs typeface="+mn-cs"/>
              </a:rPr>
              <a:t>Shape Outline</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 Colors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 1, Darker 15%</a:t>
            </a:r>
            <a:r>
              <a:rPr lang="en-US" sz="1200" kern="1200" dirty="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a:solidFill>
                  <a:schemeClr val="tx1"/>
                </a:solidFill>
                <a:latin typeface="+mn-lt"/>
                <a:ea typeface="+mn-ea"/>
                <a:cs typeface="+mn-cs"/>
              </a:rPr>
              <a:t>On the slide, drag the line near</a:t>
            </a:r>
            <a:r>
              <a:rPr lang="en-US" sz="1200" kern="1200" baseline="0" dirty="0">
                <a:solidFill>
                  <a:schemeClr val="tx1"/>
                </a:solidFill>
                <a:latin typeface="+mn-lt"/>
                <a:ea typeface="+mn-ea"/>
                <a:cs typeface="+mn-cs"/>
              </a:rPr>
              <a:t> the edge of the left-side page (white rectangle to the left of the vertical drawing guide). </a:t>
            </a:r>
            <a:endParaRPr lang="en-US" sz="1200" i="1" kern="1200" dirty="0">
              <a:solidFill>
                <a:schemeClr val="tx1"/>
              </a:solidFill>
              <a:latin typeface="+mn-lt"/>
              <a:ea typeface="+mn-ea"/>
              <a:cs typeface="+mn-cs"/>
            </a:endParaRPr>
          </a:p>
          <a:p>
            <a:pPr marL="228600" lvl="0" indent="-228600">
              <a:buFont typeface="+mj-lt"/>
              <a:buAutoNum type="arabicPeriod"/>
            </a:pPr>
            <a:r>
              <a:rPr lang="en-US" sz="1200" i="0" kern="1200" dirty="0">
                <a:solidFill>
                  <a:schemeClr val="tx1"/>
                </a:solidFill>
                <a:latin typeface="+mn-lt"/>
                <a:ea typeface="+mn-ea"/>
                <a:cs typeface="+mn-cs"/>
              </a:rPr>
              <a:t>On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Drawing</a:t>
            </a:r>
            <a:r>
              <a:rPr lang="en-US" sz="1200" i="0" kern="1200" dirty="0">
                <a:solidFill>
                  <a:schemeClr val="tx1"/>
                </a:solidFill>
                <a:latin typeface="+mn-lt"/>
                <a:ea typeface="+mn-ea"/>
                <a:cs typeface="+mn-cs"/>
              </a:rPr>
              <a:t> group, click </a:t>
            </a:r>
            <a:r>
              <a:rPr lang="en-US" sz="1200" b="1" i="0" kern="1200" dirty="0">
                <a:solidFill>
                  <a:schemeClr val="tx1"/>
                </a:solidFill>
                <a:latin typeface="+mn-lt"/>
                <a:ea typeface="+mn-ea"/>
                <a:cs typeface="+mn-cs"/>
              </a:rPr>
              <a:t>Arrange</a:t>
            </a:r>
            <a:r>
              <a:rPr lang="en-US" sz="1200" i="0" kern="1200" dirty="0">
                <a:solidFill>
                  <a:schemeClr val="tx1"/>
                </a:solidFill>
                <a:latin typeface="+mn-lt"/>
                <a:ea typeface="+mn-ea"/>
                <a:cs typeface="+mn-cs"/>
              </a:rPr>
              <a:t>, point to </a:t>
            </a:r>
            <a:r>
              <a:rPr lang="en-US" sz="1200" b="1" i="0" kern="1200" dirty="0">
                <a:solidFill>
                  <a:schemeClr val="tx1"/>
                </a:solidFill>
                <a:latin typeface="+mn-lt"/>
                <a:ea typeface="+mn-ea"/>
                <a:cs typeface="+mn-cs"/>
              </a:rPr>
              <a:t>Align</a:t>
            </a:r>
            <a:r>
              <a:rPr lang="en-US" sz="1200" i="0" kern="1200" dirty="0">
                <a:solidFill>
                  <a:schemeClr val="tx1"/>
                </a:solidFill>
                <a:latin typeface="+mn-lt"/>
                <a:ea typeface="+mn-ea"/>
                <a:cs typeface="+mn-cs"/>
              </a:rPr>
              <a:t>, and then do the following:</a:t>
            </a:r>
          </a:p>
          <a:p>
            <a:pPr marL="685800" lvl="1" indent="-228600">
              <a:buFont typeface="+mj-lt"/>
              <a:buAutoNum type="arabicPeriod"/>
            </a:pP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to Slide</a:t>
            </a:r>
            <a:r>
              <a:rPr lang="en-US" sz="1200" i="0" kern="1200" dirty="0">
                <a:solidFill>
                  <a:schemeClr val="tx1"/>
                </a:solidFill>
                <a:latin typeface="+mn-lt"/>
                <a:ea typeface="+mn-ea"/>
                <a:cs typeface="+mn-cs"/>
              </a:rPr>
              <a:t>.</a:t>
            </a:r>
          </a:p>
          <a:p>
            <a:pPr marL="685800" lvl="1" indent="-228600">
              <a:buFont typeface="+mj-lt"/>
              <a:buAutoNum type="arabicPeriod"/>
            </a:pPr>
            <a:r>
              <a:rPr lang="en-US" sz="1200" i="0" kern="1200" baseline="0" dirty="0">
                <a:solidFill>
                  <a:schemeClr val="tx1"/>
                </a:solidFill>
                <a:latin typeface="+mn-lt"/>
                <a:ea typeface="+mn-ea"/>
                <a:cs typeface="+mn-cs"/>
              </a:rPr>
              <a:t>Click </a:t>
            </a:r>
            <a:r>
              <a:rPr lang="en-US" sz="1200" b="1" i="0" kern="1200" baseline="0" dirty="0">
                <a:solidFill>
                  <a:schemeClr val="tx1"/>
                </a:solidFill>
                <a:latin typeface="+mn-lt"/>
                <a:ea typeface="+mn-ea"/>
                <a:cs typeface="+mn-cs"/>
              </a:rPr>
              <a:t>Align Middle</a:t>
            </a:r>
            <a:r>
              <a:rPr lang="en-US" sz="1200" i="0" kern="1200" baseline="0" dirty="0">
                <a:solidFill>
                  <a:schemeClr val="tx1"/>
                </a:solidFill>
                <a:latin typeface="+mn-lt"/>
                <a:ea typeface="+mn-ea"/>
                <a:cs typeface="+mn-cs"/>
              </a:rPr>
              <a:t>.</a:t>
            </a:r>
            <a:endParaRPr lang="en-US" sz="1200" i="0" kern="1200" dirty="0">
              <a:solidFill>
                <a:schemeClr val="tx1"/>
              </a:solidFill>
              <a:latin typeface="+mn-lt"/>
              <a:ea typeface="+mn-ea"/>
              <a:cs typeface="+mn-cs"/>
            </a:endParaRP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press and hold CTRL, and then select the rectangle and the straight connector (line).</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 </a:t>
            </a:r>
            <a:r>
              <a:rPr lang="en-US" sz="1200" kern="1200" dirty="0">
                <a:solidFill>
                  <a:schemeClr val="tx1"/>
                </a:solidFill>
                <a:latin typeface="+mn-lt"/>
                <a:ea typeface="+mn-ea"/>
                <a:cs typeface="+mn-cs"/>
              </a:rPr>
              <a:t>group, click the arrow under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Group</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double-click the new group to edit the name, and then</a:t>
            </a:r>
            <a:r>
              <a:rPr lang="en-US" sz="1200" kern="1200" baseline="0" dirty="0">
                <a:solidFill>
                  <a:schemeClr val="tx1"/>
                </a:solidFill>
                <a:latin typeface="+mn-lt"/>
                <a:ea typeface="+mn-ea"/>
                <a:cs typeface="+mn-cs"/>
              </a:rPr>
              <a:t> enter </a:t>
            </a:r>
            <a:r>
              <a:rPr lang="en-US" sz="1200" b="1" kern="1200" dirty="0">
                <a:solidFill>
                  <a:schemeClr val="tx1"/>
                </a:solidFill>
                <a:latin typeface="+mn-lt"/>
                <a:ea typeface="+mn-ea"/>
                <a:cs typeface="+mn-cs"/>
              </a:rPr>
              <a:t>Inside-left page 2</a:t>
            </a:r>
            <a:r>
              <a:rPr lang="en-US" sz="1200" kern="1200" dirty="0">
                <a:solidFill>
                  <a:schemeClr val="tx1"/>
                </a:solidFill>
                <a:latin typeface="+mn-lt"/>
                <a:ea typeface="+mn-ea"/>
                <a:cs typeface="+mn-cs"/>
              </a:rPr>
              <a:t>.</a:t>
            </a:r>
          </a:p>
          <a:p>
            <a:pPr marL="228600" indent="-228600">
              <a:buFont typeface="+mj-lt"/>
              <a:buNone/>
            </a:pP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To reproduce the first shape in the </a:t>
            </a:r>
            <a:r>
              <a:rPr lang="en-US" sz="1200" b="1" kern="1200" dirty="0">
                <a:solidFill>
                  <a:schemeClr val="tx1"/>
                </a:solidFill>
                <a:latin typeface="+mn-lt"/>
                <a:ea typeface="+mn-ea"/>
                <a:cs typeface="+mn-cs"/>
              </a:rPr>
              <a:t>Inside-right page 2</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group on this slide</a:t>
            </a:r>
            <a:r>
              <a:rPr lang="en-US" sz="1200" kern="1200" dirty="0">
                <a:solidFill>
                  <a:schemeClr val="tx1"/>
                </a:solidFill>
                <a:latin typeface="+mn-lt"/>
                <a:ea typeface="+mn-ea"/>
                <a:cs typeface="+mn-cs"/>
              </a:rPr>
              <a:t>, do the following: </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select the </a:t>
            </a:r>
            <a:r>
              <a:rPr lang="en-US" sz="1200" b="1" kern="1200" dirty="0">
                <a:solidFill>
                  <a:schemeClr val="tx1"/>
                </a:solidFill>
                <a:latin typeface="+mn-lt"/>
                <a:ea typeface="+mn-ea"/>
                <a:cs typeface="+mn-cs"/>
              </a:rPr>
              <a:t>Inside-left page 2</a:t>
            </a:r>
            <a:r>
              <a:rPr lang="en-US" sz="1200" kern="1200" baseline="0" dirty="0">
                <a:solidFill>
                  <a:schemeClr val="tx1"/>
                </a:solidFill>
                <a:latin typeface="+mn-lt"/>
                <a:ea typeface="+mn-ea"/>
                <a:cs typeface="+mn-cs"/>
              </a:rPr>
              <a:t> group</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Clipboard</a:t>
            </a:r>
            <a:r>
              <a:rPr lang="en-US" sz="1200" kern="1200" dirty="0">
                <a:solidFill>
                  <a:schemeClr val="tx1"/>
                </a:solidFill>
                <a:latin typeface="+mn-lt"/>
                <a:ea typeface="+mn-ea"/>
                <a:cs typeface="+mn-cs"/>
              </a:rPr>
              <a:t> group, click the arrow under </a:t>
            </a:r>
            <a:r>
              <a:rPr lang="en-US" sz="1200" b="1" kern="1200" dirty="0">
                <a:solidFill>
                  <a:schemeClr val="tx1"/>
                </a:solidFill>
                <a:latin typeface="+mn-lt"/>
                <a:ea typeface="+mn-ea"/>
                <a:cs typeface="+mn-cs"/>
              </a:rPr>
              <a:t>Paste</a:t>
            </a:r>
            <a:r>
              <a:rPr lang="en-US" sz="1200" kern="1200" dirty="0">
                <a:solidFill>
                  <a:schemeClr val="tx1"/>
                </a:solidFill>
                <a:latin typeface="+mn-lt"/>
                <a:ea typeface="+mn-ea"/>
                <a:cs typeface="+mn-cs"/>
              </a:rPr>
              <a:t>, and then</a:t>
            </a:r>
            <a:r>
              <a:rPr lang="en-US" sz="1200" kern="1200" baseline="0" dirty="0">
                <a:solidFill>
                  <a:schemeClr val="tx1"/>
                </a:solidFill>
                <a:latin typeface="+mn-lt"/>
                <a:ea typeface="+mn-ea"/>
                <a:cs typeface="+mn-cs"/>
              </a:rPr>
              <a:t> click</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Duplicate</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With the duplicate group still selected, 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to </a:t>
            </a:r>
            <a:r>
              <a:rPr lang="en-US" sz="1200" b="1" kern="1200" dirty="0">
                <a:solidFill>
                  <a:schemeClr val="tx1"/>
                </a:solidFill>
                <a:latin typeface="+mn-lt"/>
                <a:ea typeface="+mn-ea"/>
                <a:cs typeface="+mn-cs"/>
              </a:rPr>
              <a:t>Rotate</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More Rotation Options</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Size and Position</a:t>
            </a:r>
            <a:r>
              <a:rPr lang="en-US" sz="1200" kern="1200" dirty="0">
                <a:solidFill>
                  <a:schemeClr val="tx1"/>
                </a:solidFill>
                <a:latin typeface="+mn-lt"/>
                <a:ea typeface="+mn-ea"/>
                <a:cs typeface="+mn-cs"/>
              </a:rPr>
              <a:t> dialog box, on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tab, under </a:t>
            </a:r>
            <a:r>
              <a:rPr lang="en-US" sz="1200" b="1" kern="1200" dirty="0">
                <a:solidFill>
                  <a:schemeClr val="tx1"/>
                </a:solidFill>
                <a:latin typeface="+mn-lt"/>
                <a:ea typeface="+mn-ea"/>
                <a:cs typeface="+mn-cs"/>
              </a:rPr>
              <a:t>Size and rotation</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Rotation</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180°</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a:t>
            </a:r>
            <a:r>
              <a:rPr lang="en-US" sz="1200" kern="1200" dirty="0">
                <a:solidFill>
                  <a:schemeClr val="tx1"/>
                </a:solidFill>
                <a:latin typeface="+mn-lt"/>
                <a:ea typeface="+mn-ea"/>
                <a:cs typeface="+mn-cs"/>
              </a:rPr>
              <a:t> pane, double-click the duplicate group to edit the name, and then enter </a:t>
            </a:r>
            <a:r>
              <a:rPr lang="en-US" sz="1200" b="1" kern="1200" dirty="0">
                <a:solidFill>
                  <a:schemeClr val="tx1"/>
                </a:solidFill>
                <a:latin typeface="+mn-lt"/>
                <a:ea typeface="+mn-ea"/>
                <a:cs typeface="+mn-cs"/>
              </a:rPr>
              <a:t>Inside-right</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a:t>
            </a:r>
            <a:r>
              <a:rPr lang="en-US" sz="1200" kern="1200" dirty="0">
                <a:solidFill>
                  <a:schemeClr val="tx1"/>
                </a:solidFill>
                <a:latin typeface="+mn-lt"/>
                <a:ea typeface="+mn-ea"/>
                <a:cs typeface="+mn-cs"/>
              </a:rPr>
              <a:t> pane, select the new </a:t>
            </a:r>
            <a:r>
              <a:rPr lang="en-US" sz="1200" b="1" kern="1200" dirty="0">
                <a:solidFill>
                  <a:schemeClr val="tx1"/>
                </a:solidFill>
                <a:latin typeface="+mn-lt"/>
                <a:ea typeface="+mn-ea"/>
                <a:cs typeface="+mn-cs"/>
              </a:rPr>
              <a:t>Inside-right</a:t>
            </a:r>
            <a:r>
              <a:rPr lang="en-US" sz="1200" kern="1200" dirty="0">
                <a:solidFill>
                  <a:schemeClr val="tx1"/>
                </a:solidFill>
                <a:latin typeface="+mn-lt"/>
                <a:ea typeface="+mn-ea"/>
                <a:cs typeface="+mn-cs"/>
              </a:rPr>
              <a:t> group. On the slide, drag the selected group until the left edge is against the vertical drawing guide.</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to </a:t>
            </a:r>
            <a:r>
              <a:rPr lang="en-US" sz="1200" b="1" kern="1200" dirty="0">
                <a:solidFill>
                  <a:schemeClr val="tx1"/>
                </a:solidFill>
                <a:latin typeface="+mn-lt"/>
                <a:ea typeface="+mn-ea"/>
                <a:cs typeface="+mn-cs"/>
              </a:rPr>
              <a:t>Align</a:t>
            </a:r>
            <a:r>
              <a:rPr lang="en-US" sz="1200" kern="1200" dirty="0">
                <a:solidFill>
                  <a:schemeClr val="tx1"/>
                </a:solidFill>
                <a:latin typeface="+mn-lt"/>
                <a:ea typeface="+mn-ea"/>
                <a:cs typeface="+mn-cs"/>
              </a:rPr>
              <a:t>, and then do the following:</a:t>
            </a:r>
          </a:p>
          <a:p>
            <a:pPr marL="685800" lvl="1" indent="-228600">
              <a:buFont typeface="+mj-lt"/>
              <a:buAutoNum type="arabicPeriod"/>
            </a:pP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Align to Slide</a:t>
            </a:r>
            <a:r>
              <a:rPr lang="en-US" sz="1200" kern="1200" dirty="0">
                <a:solidFill>
                  <a:schemeClr val="tx1"/>
                </a:solidFill>
                <a:latin typeface="+mn-lt"/>
                <a:ea typeface="+mn-ea"/>
                <a:cs typeface="+mn-cs"/>
              </a:rPr>
              <a:t>.</a:t>
            </a:r>
          </a:p>
          <a:p>
            <a:pPr marL="685800" lvl="1" indent="-228600">
              <a:buFont typeface="+mj-lt"/>
              <a:buAutoNum type="arabicPeriod"/>
            </a:pPr>
            <a:r>
              <a:rPr lang="en-US" sz="1200" kern="1200" dirty="0">
                <a:solidFill>
                  <a:schemeClr val="tx1"/>
                </a:solidFill>
                <a:latin typeface="+mn-lt"/>
                <a:ea typeface="+mn-ea"/>
                <a:cs typeface="+mn-cs"/>
              </a:rPr>
              <a:t>Click</a:t>
            </a:r>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Align Middle</a:t>
            </a:r>
            <a:r>
              <a:rPr lang="en-US" sz="1200" kern="1200" baseline="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Insert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Illustrations </a:t>
            </a:r>
            <a:r>
              <a:rPr lang="en-US" sz="1200" kern="1200" dirty="0">
                <a:solidFill>
                  <a:schemeClr val="tx1"/>
                </a:solidFill>
                <a:latin typeface="+mn-lt"/>
                <a:ea typeface="+mn-ea"/>
                <a:cs typeface="+mn-cs"/>
              </a:rPr>
              <a:t>group, click </a:t>
            </a:r>
            <a:r>
              <a:rPr lang="en-US" sz="1200" b="1" kern="1200" dirty="0">
                <a:solidFill>
                  <a:schemeClr val="tx1"/>
                </a:solidFill>
                <a:latin typeface="+mn-lt"/>
                <a:ea typeface="+mn-ea"/>
                <a:cs typeface="+mn-cs"/>
              </a:rPr>
              <a:t>Picture</a:t>
            </a:r>
            <a:r>
              <a:rPr lang="en-US" sz="1200" b="0" kern="1200" dirty="0">
                <a:solidFill>
                  <a:schemeClr val="tx1"/>
                </a:solidFill>
                <a:latin typeface="+mn-lt"/>
                <a:ea typeface="+mn-ea"/>
                <a:cs typeface="+mn-cs"/>
              </a:rPr>
              <a:t>.</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Insert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Picture</a:t>
            </a:r>
            <a:r>
              <a:rPr lang="en-US" sz="1200" kern="1200" dirty="0">
                <a:solidFill>
                  <a:schemeClr val="tx1"/>
                </a:solidFill>
                <a:latin typeface="+mn-lt"/>
                <a:ea typeface="+mn-ea"/>
                <a:cs typeface="+mn-cs"/>
              </a:rPr>
              <a:t> dialog box, select a picture, and then click </a:t>
            </a:r>
            <a:r>
              <a:rPr lang="en-US" sz="1200" b="1" kern="1200" dirty="0">
                <a:solidFill>
                  <a:schemeClr val="tx1"/>
                </a:solidFill>
                <a:latin typeface="+mn-lt"/>
                <a:ea typeface="+mn-ea"/>
                <a:cs typeface="+mn-cs"/>
              </a:rPr>
              <a:t>Insert</a:t>
            </a:r>
            <a:r>
              <a:rPr lang="en-US" sz="120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On</a:t>
            </a:r>
            <a:r>
              <a:rPr lang="en-US" sz="1200" kern="1200" baseline="0" dirty="0">
                <a:solidFill>
                  <a:schemeClr val="tx1"/>
                </a:solidFill>
                <a:latin typeface="+mn-lt"/>
                <a:ea typeface="+mn-ea"/>
                <a:cs typeface="+mn-cs"/>
              </a:rPr>
              <a:t> the slide, s</a:t>
            </a:r>
            <a:r>
              <a:rPr lang="en-US" sz="1200" kern="1200" dirty="0">
                <a:solidFill>
                  <a:schemeClr val="tx1"/>
                </a:solidFill>
                <a:latin typeface="+mn-lt"/>
                <a:ea typeface="+mn-ea"/>
                <a:cs typeface="+mn-cs"/>
              </a:rPr>
              <a:t>elect the picture. Under </a:t>
            </a:r>
            <a:r>
              <a:rPr lang="en-US" sz="1200" b="1" kern="1200" dirty="0">
                <a:solidFill>
                  <a:schemeClr val="tx1"/>
                </a:solidFill>
                <a:latin typeface="+mn-lt"/>
                <a:ea typeface="+mn-ea"/>
                <a:cs typeface="+mn-cs"/>
              </a:rPr>
              <a:t>Picture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bottom right corner of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group, click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and Position</a:t>
            </a:r>
            <a:r>
              <a:rPr lang="en-US" sz="1200" kern="1200" dirty="0">
                <a:solidFill>
                  <a:schemeClr val="tx1"/>
                </a:solidFill>
                <a:latin typeface="+mn-lt"/>
                <a:ea typeface="+mn-ea"/>
                <a:cs typeface="+mn-cs"/>
              </a:rPr>
              <a:t> dialog box launcher. Select the picture. Under </a:t>
            </a:r>
            <a:r>
              <a:rPr lang="en-US" sz="1200" b="1" kern="1200" dirty="0">
                <a:solidFill>
                  <a:schemeClr val="tx1"/>
                </a:solidFill>
                <a:latin typeface="+mn-lt"/>
                <a:ea typeface="+mn-ea"/>
                <a:cs typeface="+mn-cs"/>
              </a:rPr>
              <a:t>Picture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bottom right corner of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group, click the </a:t>
            </a:r>
            <a:r>
              <a:rPr lang="en-US" sz="1200" b="1" kern="1200" dirty="0">
                <a:solidFill>
                  <a:schemeClr val="tx1"/>
                </a:solidFill>
                <a:latin typeface="+mn-lt"/>
                <a:ea typeface="+mn-ea"/>
                <a:cs typeface="+mn-cs"/>
              </a:rPr>
              <a:t>Size and Position</a:t>
            </a:r>
            <a:r>
              <a:rPr lang="en-US" sz="1200" kern="1200" dirty="0">
                <a:solidFill>
                  <a:schemeClr val="tx1"/>
                </a:solidFill>
                <a:latin typeface="+mn-lt"/>
                <a:ea typeface="+mn-ea"/>
                <a:cs typeface="+mn-cs"/>
              </a:rPr>
              <a:t> dialog box launcher. In the </a:t>
            </a:r>
            <a:r>
              <a:rPr lang="en-US" sz="1200" b="1" kern="1200" dirty="0">
                <a:solidFill>
                  <a:schemeClr val="tx1"/>
                </a:solidFill>
                <a:latin typeface="+mn-lt"/>
                <a:ea typeface="+mn-ea"/>
                <a:cs typeface="+mn-cs"/>
              </a:rPr>
              <a:t>Size and Position </a:t>
            </a:r>
            <a:r>
              <a:rPr lang="en-US" sz="1200" kern="1200" dirty="0">
                <a:solidFill>
                  <a:schemeClr val="tx1"/>
                </a:solidFill>
                <a:latin typeface="+mn-lt"/>
                <a:ea typeface="+mn-ea"/>
                <a:cs typeface="+mn-cs"/>
              </a:rPr>
              <a:t> dialog box, on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tab, resize or crop the picture as needed so that under </a:t>
            </a:r>
            <a:r>
              <a:rPr lang="en-US" sz="1200" b="1" kern="1200" dirty="0">
                <a:solidFill>
                  <a:schemeClr val="tx1"/>
                </a:solidFill>
                <a:latin typeface="+mn-lt"/>
                <a:ea typeface="+mn-ea"/>
                <a:cs typeface="+mn-cs"/>
              </a:rPr>
              <a:t>Size and rotate</a:t>
            </a:r>
            <a:r>
              <a:rPr lang="en-US" sz="1200" kern="1200" dirty="0">
                <a:solidFill>
                  <a:schemeClr val="tx1"/>
                </a:solidFill>
                <a:latin typeface="+mn-lt"/>
                <a:ea typeface="+mn-ea"/>
                <a:cs typeface="+mn-cs"/>
              </a:rPr>
              <a:t>, the </a:t>
            </a:r>
            <a:r>
              <a:rPr lang="en-US" sz="1200" b="1" kern="1200" dirty="0">
                <a:solidFill>
                  <a:schemeClr val="tx1"/>
                </a:solidFill>
                <a:latin typeface="+mn-lt"/>
                <a:ea typeface="+mn-ea"/>
                <a:cs typeface="+mn-cs"/>
              </a:rPr>
              <a:t>Height</a:t>
            </a:r>
            <a:r>
              <a:rPr lang="en-US" sz="1200" kern="1200" dirty="0">
                <a:solidFill>
                  <a:schemeClr val="tx1"/>
                </a:solidFill>
                <a:latin typeface="+mn-lt"/>
                <a:ea typeface="+mn-ea"/>
                <a:cs typeface="+mn-cs"/>
              </a:rPr>
              <a:t> box is set to </a:t>
            </a:r>
            <a:r>
              <a:rPr lang="en-US" sz="1200" b="1" kern="1200" dirty="0">
                <a:solidFill>
                  <a:schemeClr val="tx1"/>
                </a:solidFill>
                <a:latin typeface="+mn-lt"/>
                <a:ea typeface="+mn-ea"/>
                <a:cs typeface="+mn-cs"/>
              </a:rPr>
              <a:t>1.4”</a:t>
            </a:r>
            <a:r>
              <a:rPr lang="en-US" sz="1200" kern="1200" dirty="0">
                <a:solidFill>
                  <a:schemeClr val="tx1"/>
                </a:solidFill>
                <a:latin typeface="+mn-lt"/>
                <a:ea typeface="+mn-ea"/>
                <a:cs typeface="+mn-cs"/>
              </a:rPr>
              <a:t>  and the </a:t>
            </a:r>
            <a:r>
              <a:rPr lang="en-US" sz="1200" b="1" kern="1200" dirty="0">
                <a:solidFill>
                  <a:schemeClr val="tx1"/>
                </a:solidFill>
                <a:latin typeface="+mn-lt"/>
                <a:ea typeface="+mn-ea"/>
                <a:cs typeface="+mn-cs"/>
              </a:rPr>
              <a:t>Width</a:t>
            </a:r>
            <a:r>
              <a:rPr lang="en-US" sz="1200" kern="1200" dirty="0">
                <a:solidFill>
                  <a:schemeClr val="tx1"/>
                </a:solidFill>
                <a:latin typeface="+mn-lt"/>
                <a:ea typeface="+mn-ea"/>
                <a:cs typeface="+mn-cs"/>
              </a:rPr>
              <a:t> box is set to </a:t>
            </a:r>
            <a:r>
              <a:rPr lang="en-US" sz="1200" b="1" kern="1200" dirty="0">
                <a:solidFill>
                  <a:schemeClr val="tx1"/>
                </a:solidFill>
                <a:latin typeface="+mn-lt"/>
                <a:ea typeface="+mn-ea"/>
                <a:cs typeface="+mn-cs"/>
              </a:rPr>
              <a:t>2.1”</a:t>
            </a:r>
            <a:r>
              <a:rPr lang="en-US" sz="1200" kern="1200" dirty="0">
                <a:solidFill>
                  <a:schemeClr val="tx1"/>
                </a:solidFill>
                <a:latin typeface="+mn-lt"/>
                <a:ea typeface="+mn-ea"/>
                <a:cs typeface="+mn-cs"/>
              </a:rPr>
              <a:t>. Resize the picture under </a:t>
            </a:r>
            <a:r>
              <a:rPr lang="en-US" sz="1200" b="1" kern="1200" dirty="0">
                <a:solidFill>
                  <a:schemeClr val="tx1"/>
                </a:solidFill>
                <a:latin typeface="+mn-lt"/>
                <a:ea typeface="+mn-ea"/>
                <a:cs typeface="+mn-cs"/>
              </a:rPr>
              <a:t>Size and rotate </a:t>
            </a:r>
            <a:r>
              <a:rPr lang="en-US" sz="1200" kern="1200" dirty="0">
                <a:solidFill>
                  <a:schemeClr val="tx1"/>
                </a:solidFill>
                <a:latin typeface="+mn-lt"/>
                <a:ea typeface="+mn-ea"/>
                <a:cs typeface="+mn-cs"/>
              </a:rPr>
              <a:t>by entering values into the </a:t>
            </a:r>
            <a:r>
              <a:rPr lang="en-US" sz="1200" b="1" kern="1200" dirty="0">
                <a:solidFill>
                  <a:schemeClr val="tx1"/>
                </a:solidFill>
                <a:latin typeface="+mn-lt"/>
                <a:ea typeface="+mn-ea"/>
                <a:cs typeface="+mn-cs"/>
              </a:rPr>
              <a:t>Height</a:t>
            </a:r>
            <a:r>
              <a:rPr lang="en-US" sz="1200" kern="1200" dirty="0">
                <a:solidFill>
                  <a:schemeClr val="tx1"/>
                </a:solidFill>
                <a:latin typeface="+mn-lt"/>
                <a:ea typeface="+mn-ea"/>
                <a:cs typeface="+mn-cs"/>
              </a:rPr>
              <a:t> and </a:t>
            </a:r>
            <a:r>
              <a:rPr lang="en-US" sz="1200" b="1" kern="1200" dirty="0">
                <a:solidFill>
                  <a:schemeClr val="tx1"/>
                </a:solidFill>
                <a:latin typeface="+mn-lt"/>
                <a:ea typeface="+mn-ea"/>
                <a:cs typeface="+mn-cs"/>
              </a:rPr>
              <a:t>Width</a:t>
            </a:r>
            <a:r>
              <a:rPr lang="en-US" sz="1200" kern="1200" dirty="0">
                <a:solidFill>
                  <a:schemeClr val="tx1"/>
                </a:solidFill>
                <a:latin typeface="+mn-lt"/>
                <a:ea typeface="+mn-ea"/>
                <a:cs typeface="+mn-cs"/>
              </a:rPr>
              <a:t> boxes. Crop the picture under </a:t>
            </a:r>
            <a:r>
              <a:rPr lang="en-US" sz="1200" b="1" kern="1200" dirty="0">
                <a:solidFill>
                  <a:schemeClr val="tx1"/>
                </a:solidFill>
                <a:latin typeface="+mn-lt"/>
                <a:ea typeface="+mn-ea"/>
                <a:cs typeface="+mn-cs"/>
              </a:rPr>
              <a:t>Crop from </a:t>
            </a:r>
            <a:r>
              <a:rPr lang="en-US" sz="1200" kern="1200" dirty="0">
                <a:solidFill>
                  <a:schemeClr val="tx1"/>
                </a:solidFill>
                <a:latin typeface="+mn-lt"/>
                <a:ea typeface="+mn-ea"/>
                <a:cs typeface="+mn-cs"/>
              </a:rPr>
              <a:t>by entering values into the </a:t>
            </a:r>
            <a:r>
              <a:rPr lang="en-US" sz="1200" b="1" kern="1200" dirty="0">
                <a:solidFill>
                  <a:schemeClr val="tx1"/>
                </a:solidFill>
                <a:latin typeface="+mn-lt"/>
                <a:ea typeface="+mn-ea"/>
                <a:cs typeface="+mn-cs"/>
              </a:rPr>
              <a:t>Left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Right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Top</a:t>
            </a:r>
            <a:r>
              <a:rPr lang="en-US" sz="1200" kern="1200" dirty="0">
                <a:solidFill>
                  <a:schemeClr val="tx1"/>
                </a:solidFill>
                <a:latin typeface="+mn-lt"/>
                <a:ea typeface="+mn-ea"/>
                <a:cs typeface="+mn-cs"/>
              </a:rPr>
              <a:t>, and </a:t>
            </a:r>
            <a:r>
              <a:rPr lang="en-US" sz="1200" b="1" kern="1200" dirty="0">
                <a:solidFill>
                  <a:schemeClr val="tx1"/>
                </a:solidFill>
                <a:latin typeface="+mn-lt"/>
                <a:ea typeface="+mn-ea"/>
                <a:cs typeface="+mn-cs"/>
              </a:rPr>
              <a:t>Bottom</a:t>
            </a:r>
            <a:r>
              <a:rPr lang="en-US" sz="1200" kern="1200" dirty="0">
                <a:solidFill>
                  <a:schemeClr val="tx1"/>
                </a:solidFill>
                <a:latin typeface="+mn-lt"/>
                <a:ea typeface="+mn-ea"/>
                <a:cs typeface="+mn-cs"/>
              </a:rPr>
              <a:t> boxes. </a:t>
            </a:r>
          </a:p>
          <a:p>
            <a:pPr marL="228600" lvl="0" indent="-228600">
              <a:buFont typeface="+mj-lt"/>
              <a:buAutoNum type="arabicPeriod"/>
            </a:pPr>
            <a:r>
              <a:rPr lang="en-US" sz="1200" kern="1200" dirty="0">
                <a:solidFill>
                  <a:schemeClr val="tx1"/>
                </a:solidFill>
                <a:latin typeface="+mn-lt"/>
                <a:ea typeface="+mn-ea"/>
                <a:cs typeface="+mn-cs"/>
              </a:rPr>
              <a:t>On</a:t>
            </a:r>
            <a:r>
              <a:rPr lang="en-US" sz="1200" kern="1200" baseline="0" dirty="0">
                <a:solidFill>
                  <a:schemeClr val="tx1"/>
                </a:solidFill>
                <a:latin typeface="+mn-lt"/>
                <a:ea typeface="+mn-ea"/>
                <a:cs typeface="+mn-cs"/>
              </a:rPr>
              <a:t> the slide, drag the picture until</a:t>
            </a:r>
            <a:r>
              <a:rPr lang="en-US" sz="1200" kern="1200" dirty="0">
                <a:solidFill>
                  <a:schemeClr val="tx1"/>
                </a:solidFill>
                <a:latin typeface="+mn-lt"/>
                <a:ea typeface="+mn-ea"/>
                <a:cs typeface="+mn-cs"/>
              </a:rPr>
              <a:t> the left edge is 0.5” to the right of the vertical drawing guide and the bottom edge is 0.5” above the horizontal drawing guide.</a:t>
            </a:r>
          </a:p>
          <a:p>
            <a:pPr marL="228600" indent="-228600">
              <a:buFont typeface="+mj-lt"/>
              <a:buAutoNum type="arabicPeriod"/>
            </a:pPr>
            <a:endParaRPr lang="en-US" sz="1200" kern="1200" dirty="0">
              <a:solidFill>
                <a:schemeClr val="tx1"/>
              </a:solidFill>
              <a:latin typeface="+mn-lt"/>
              <a:ea typeface="+mn-ea"/>
              <a:cs typeface="+mn-cs"/>
            </a:endParaRPr>
          </a:p>
          <a:p>
            <a:pPr marL="228600" indent="-228600">
              <a:buFont typeface="+mj-lt"/>
              <a:buAutoNum type="arabicPeriod"/>
            </a:pPr>
            <a:endParaRPr lang="en-US" sz="1200" kern="120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latin typeface="+mn-lt"/>
                <a:ea typeface="+mn-ea"/>
                <a:cs typeface="+mn-cs"/>
              </a:rPr>
              <a:t>To reproduce the text box</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Inside-right page 2</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group on this slide</a:t>
            </a:r>
            <a:r>
              <a:rPr lang="en-US" sz="1200" kern="1200" dirty="0">
                <a:solidFill>
                  <a:schemeClr val="tx1"/>
                </a:solidFill>
                <a:latin typeface="+mn-lt"/>
                <a:ea typeface="+mn-ea"/>
                <a:cs typeface="+mn-cs"/>
              </a:rPr>
              <a:t>, do the following: </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Insert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Text</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Text Box</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a:solidFill>
                  <a:schemeClr val="tx1"/>
                </a:solidFill>
                <a:latin typeface="+mn-lt"/>
                <a:ea typeface="+mn-ea"/>
                <a:cs typeface="+mn-cs"/>
              </a:rPr>
              <a:t>Enter text in the text box, and then select the text. 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Font</a:t>
            </a:r>
            <a:r>
              <a:rPr lang="en-US" sz="1200" kern="1200" dirty="0">
                <a:solidFill>
                  <a:schemeClr val="tx1"/>
                </a:solidFill>
                <a:latin typeface="+mn-lt"/>
                <a:ea typeface="+mn-ea"/>
                <a:cs typeface="+mn-cs"/>
              </a:rPr>
              <a:t> group,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Font</a:t>
            </a:r>
            <a:r>
              <a:rPr lang="en-US" sz="1200" kern="1200" dirty="0">
                <a:solidFill>
                  <a:schemeClr val="tx1"/>
                </a:solidFill>
                <a:latin typeface="+mn-lt"/>
                <a:ea typeface="+mn-ea"/>
                <a:cs typeface="+mn-cs"/>
              </a:rPr>
              <a:t> list, select </a:t>
            </a:r>
            <a:r>
              <a:rPr lang="en-US" sz="1200" b="1" kern="1200" dirty="0" err="1">
                <a:solidFill>
                  <a:schemeClr val="tx1"/>
                </a:solidFill>
                <a:latin typeface="+mn-lt"/>
                <a:ea typeface="+mn-ea"/>
                <a:cs typeface="+mn-cs"/>
              </a:rPr>
              <a:t>Bodoni</a:t>
            </a:r>
            <a:r>
              <a:rPr lang="en-US" sz="1200" b="1" kern="1200" dirty="0">
                <a:solidFill>
                  <a:schemeClr val="tx1"/>
                </a:solidFill>
                <a:latin typeface="+mn-lt"/>
                <a:ea typeface="+mn-ea"/>
                <a:cs typeface="+mn-cs"/>
              </a:rPr>
              <a:t> MT Condensed</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Font Size </a:t>
            </a:r>
            <a:r>
              <a:rPr lang="en-US" sz="1200" kern="1200" dirty="0">
                <a:solidFill>
                  <a:schemeClr val="tx1"/>
                </a:solidFill>
                <a:latin typeface="+mn-lt"/>
                <a:ea typeface="+mn-ea"/>
                <a:cs typeface="+mn-cs"/>
              </a:rPr>
              <a:t>list, select </a:t>
            </a:r>
            <a:r>
              <a:rPr lang="en-US" sz="1200" b="1" kern="1200" dirty="0">
                <a:solidFill>
                  <a:schemeClr val="tx1"/>
                </a:solidFill>
                <a:latin typeface="+mn-lt"/>
                <a:ea typeface="+mn-ea"/>
                <a:cs typeface="+mn-cs"/>
              </a:rPr>
              <a:t>16</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slide, drag the text box until</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 left edge </a:t>
            </a:r>
            <a:r>
              <a:rPr lang="en-US" sz="1200" i="0" kern="1200" dirty="0">
                <a:solidFill>
                  <a:schemeClr val="tx1"/>
                </a:solidFill>
                <a:latin typeface="+mn-lt"/>
                <a:ea typeface="+mn-ea"/>
                <a:cs typeface="+mn-cs"/>
              </a:rPr>
              <a:t>of the text</a:t>
            </a:r>
            <a:r>
              <a:rPr lang="en-US" sz="1200" i="0" kern="1200" baseline="0" dirty="0">
                <a:solidFill>
                  <a:schemeClr val="tx1"/>
                </a:solidFill>
                <a:latin typeface="+mn-lt"/>
                <a:ea typeface="+mn-ea"/>
                <a:cs typeface="+mn-cs"/>
              </a:rPr>
              <a:t> </a:t>
            </a:r>
            <a:r>
              <a:rPr lang="en-US" sz="1200" kern="1200" dirty="0">
                <a:solidFill>
                  <a:schemeClr val="tx1"/>
                </a:solidFill>
                <a:latin typeface="+mn-lt"/>
                <a:ea typeface="+mn-ea"/>
                <a:cs typeface="+mn-cs"/>
              </a:rPr>
              <a:t>is 0.5” to the right of the vertical drawing guide and the top edge of the text is against the horizontal drawing guide.</a:t>
            </a:r>
          </a:p>
          <a:p>
            <a:pPr marL="228600" lvl="0" indent="-228600">
              <a:buFont typeface="+mj-lt"/>
              <a:buAutoNum type="arabicPeriod"/>
            </a:pPr>
            <a:r>
              <a:rPr lang="en-US" sz="1200" i="0" kern="1200" dirty="0">
                <a:solidFill>
                  <a:schemeClr val="tx1"/>
                </a:solidFill>
                <a:latin typeface="+mn-lt"/>
                <a:ea typeface="+mn-ea"/>
                <a:cs typeface="+mn-cs"/>
              </a:rPr>
              <a:t>If the text is too wide for the page, drag the adjustment handles on the</a:t>
            </a:r>
            <a:r>
              <a:rPr lang="en-US" sz="1200" i="0" kern="1200" baseline="0" dirty="0">
                <a:solidFill>
                  <a:schemeClr val="tx1"/>
                </a:solidFill>
                <a:latin typeface="+mn-lt"/>
                <a:ea typeface="+mn-ea"/>
                <a:cs typeface="+mn-cs"/>
              </a:rPr>
              <a:t> text box to adjust the width</a:t>
            </a:r>
            <a:r>
              <a:rPr lang="en-US" sz="1200" i="0" kern="1200" dirty="0">
                <a:solidFill>
                  <a:schemeClr val="tx1"/>
                </a:solidFill>
                <a:latin typeface="+mn-lt"/>
                <a:ea typeface="+mn-ea"/>
                <a:cs typeface="+mn-cs"/>
              </a:rPr>
              <a:t>,</a:t>
            </a:r>
            <a:r>
              <a:rPr lang="en-US" sz="1200" i="0" kern="1200" baseline="0" dirty="0">
                <a:solidFill>
                  <a:schemeClr val="tx1"/>
                </a:solidFill>
                <a:latin typeface="+mn-lt"/>
                <a:ea typeface="+mn-ea"/>
                <a:cs typeface="+mn-cs"/>
              </a:rPr>
              <a:t> and then repeat the previous step to reposition. </a:t>
            </a:r>
            <a:endParaRPr lang="en-US" sz="1200" i="0" kern="1200" dirty="0">
              <a:solidFill>
                <a:schemeClr val="tx1"/>
              </a:solidFill>
              <a:latin typeface="+mn-lt"/>
              <a:ea typeface="+mn-ea"/>
              <a:cs typeface="+mn-cs"/>
            </a:endParaRPr>
          </a:p>
          <a:p>
            <a:pPr marL="228600" lvl="0" indent="-228600">
              <a:buFont typeface="+mj-lt"/>
              <a:buAutoNum type="arabicPeriod"/>
            </a:pPr>
            <a:endParaRPr lang="en-US" sz="1200" kern="1200" dirty="0">
              <a:solidFill>
                <a:schemeClr val="tx1"/>
              </a:solidFill>
              <a:latin typeface="+mn-lt"/>
              <a:ea typeface="+mn-ea"/>
              <a:cs typeface="+mn-cs"/>
            </a:endParaRPr>
          </a:p>
          <a:p>
            <a:pPr marL="228600" lvl="0" indent="-228600">
              <a:buFont typeface="+mj-lt"/>
              <a:buAutoNum type="arabicPeriod"/>
            </a:pPr>
            <a:endParaRPr lang="en-US" sz="1200" kern="120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latin typeface="+mn-lt"/>
                <a:ea typeface="+mn-ea"/>
                <a:cs typeface="+mn-cs"/>
              </a:rPr>
              <a:t>To reproduce the page edges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Inside-right page 2</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group on this slide</a:t>
            </a:r>
            <a:r>
              <a:rPr lang="en-US" sz="1200" kern="1200" dirty="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select the </a:t>
            </a:r>
            <a:r>
              <a:rPr lang="en-US" sz="1200" b="1" kern="1200" dirty="0">
                <a:solidFill>
                  <a:schemeClr val="tx1"/>
                </a:solidFill>
                <a:latin typeface="+mn-lt"/>
                <a:ea typeface="+mn-ea"/>
                <a:cs typeface="+mn-cs"/>
              </a:rPr>
              <a:t>Inside-right</a:t>
            </a:r>
            <a:r>
              <a:rPr lang="en-US" sz="1200" kern="1200" dirty="0">
                <a:solidFill>
                  <a:schemeClr val="tx1"/>
                </a:solidFill>
                <a:latin typeface="+mn-lt"/>
                <a:ea typeface="+mn-ea"/>
                <a:cs typeface="+mn-cs"/>
              </a:rPr>
              <a:t> group you just created.</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Ungroup</a:t>
            </a:r>
            <a:r>
              <a:rPr lang="en-US" sz="1200" b="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select the straight connector (line) that you just ungrouped from the page.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Clipboard</a:t>
            </a:r>
            <a:r>
              <a:rPr lang="en-US" sz="1200" kern="1200" dirty="0">
                <a:solidFill>
                  <a:schemeClr val="tx1"/>
                </a:solidFill>
                <a:latin typeface="+mn-lt"/>
                <a:ea typeface="+mn-ea"/>
                <a:cs typeface="+mn-cs"/>
              </a:rPr>
              <a:t> group, click the arrow under </a:t>
            </a:r>
            <a:r>
              <a:rPr lang="en-US" sz="1200" b="1" kern="1200" dirty="0">
                <a:solidFill>
                  <a:schemeClr val="tx1"/>
                </a:solidFill>
                <a:latin typeface="+mn-lt"/>
                <a:ea typeface="+mn-ea"/>
                <a:cs typeface="+mn-cs"/>
              </a:rPr>
              <a:t>Paste</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Duplicate</a:t>
            </a:r>
            <a:r>
              <a:rPr lang="en-US" sz="1200" kern="1200" dirty="0">
                <a:solidFill>
                  <a:schemeClr val="tx1"/>
                </a:solidFill>
                <a:latin typeface="+mn-lt"/>
                <a:ea typeface="+mn-ea"/>
                <a:cs typeface="+mn-cs"/>
              </a:rPr>
              <a:t>. Repeat this process for a total of six lines. </a:t>
            </a:r>
            <a:endParaRPr lang="en-US" sz="1200" i="1" kern="1200" dirty="0">
              <a:solidFill>
                <a:schemeClr val="tx1"/>
              </a:solidFill>
              <a:latin typeface="+mn-lt"/>
              <a:ea typeface="+mn-ea"/>
              <a:cs typeface="+mn-cs"/>
            </a:endParaRPr>
          </a:p>
          <a:p>
            <a:pPr marL="228600" lvl="0" indent="-228600">
              <a:buFont typeface="+mj-lt"/>
              <a:buAutoNum type="arabicPeriod"/>
            </a:pPr>
            <a:r>
              <a:rPr lang="en-US" sz="1200" kern="1200" dirty="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press and hold CTRL, and</a:t>
            </a:r>
            <a:r>
              <a:rPr lang="en-US" sz="1200" kern="1200" baseline="0" dirty="0">
                <a:solidFill>
                  <a:schemeClr val="tx1"/>
                </a:solidFill>
                <a:latin typeface="+mn-lt"/>
                <a:ea typeface="+mn-ea"/>
                <a:cs typeface="+mn-cs"/>
              </a:rPr>
              <a:t> then </a:t>
            </a:r>
            <a:r>
              <a:rPr lang="en-US" sz="1200" kern="1200" dirty="0">
                <a:solidFill>
                  <a:schemeClr val="tx1"/>
                </a:solidFill>
                <a:latin typeface="+mn-lt"/>
                <a:ea typeface="+mn-ea"/>
                <a:cs typeface="+mn-cs"/>
              </a:rPr>
              <a:t>select the six straight connectors (lines). 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to </a:t>
            </a:r>
            <a:r>
              <a:rPr lang="en-US" sz="1200" b="1" kern="1200" dirty="0">
                <a:solidFill>
                  <a:schemeClr val="tx1"/>
                </a:solidFill>
                <a:latin typeface="+mn-lt"/>
                <a:ea typeface="+mn-ea"/>
                <a:cs typeface="+mn-cs"/>
              </a:rPr>
              <a:t>Align</a:t>
            </a:r>
            <a:r>
              <a:rPr lang="en-US" sz="1200" kern="1200" dirty="0">
                <a:solidFill>
                  <a:schemeClr val="tx1"/>
                </a:solidFill>
                <a:latin typeface="+mn-lt"/>
                <a:ea typeface="+mn-ea"/>
                <a:cs typeface="+mn-cs"/>
              </a:rPr>
              <a:t>, and then do the following:</a:t>
            </a:r>
          </a:p>
          <a:p>
            <a:pPr marL="685800" lvl="1" indent="-228600">
              <a:buFont typeface="+mj-lt"/>
              <a:buAutoNum type="arabicPeriod"/>
            </a:pP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Align Selected Objects</a:t>
            </a:r>
            <a:r>
              <a:rPr lang="en-US" sz="1200" kern="1200" dirty="0">
                <a:solidFill>
                  <a:schemeClr val="tx1"/>
                </a:solidFill>
                <a:latin typeface="+mn-lt"/>
                <a:ea typeface="+mn-ea"/>
                <a:cs typeface="+mn-cs"/>
              </a:rPr>
              <a:t>.</a:t>
            </a:r>
          </a:p>
          <a:p>
            <a:pPr marL="685800" lvl="1" indent="-228600">
              <a:buFont typeface="+mj-lt"/>
              <a:buAutoNum type="arabicPeriod"/>
            </a:pP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Distribute Horizontally</a:t>
            </a:r>
            <a:r>
              <a:rPr lang="en-US" sz="1200" kern="1200" dirty="0">
                <a:solidFill>
                  <a:schemeClr val="tx1"/>
                </a:solidFill>
                <a:latin typeface="+mn-lt"/>
                <a:ea typeface="+mn-ea"/>
                <a:cs typeface="+mn-cs"/>
              </a:rPr>
              <a:t>.</a:t>
            </a:r>
          </a:p>
          <a:p>
            <a:pPr marL="685800" lvl="1" indent="-228600">
              <a:buFont typeface="+mj-lt"/>
              <a:buAutoNum type="arabicPeriod"/>
            </a:pP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Align Middle</a:t>
            </a:r>
            <a:r>
              <a:rPr lang="en-US" sz="1200" kern="1200" dirty="0">
                <a:solidFill>
                  <a:schemeClr val="tx1"/>
                </a:solidFill>
                <a:latin typeface="+mn-lt"/>
                <a:ea typeface="+mn-ea"/>
                <a:cs typeface="+mn-cs"/>
              </a:rPr>
              <a:t>. </a:t>
            </a:r>
          </a:p>
          <a:p>
            <a:pPr marL="228600" lvl="0" indent="-228600">
              <a:buFont typeface="+mj-lt"/>
              <a:buAutoNum type="arabicPeriod"/>
            </a:pPr>
            <a:r>
              <a:rPr lang="en-US" sz="1200" kern="1200" dirty="0">
                <a:solidFill>
                  <a:schemeClr val="tx1"/>
                </a:solidFill>
                <a:latin typeface="+mn-lt"/>
                <a:ea typeface="+mn-ea"/>
                <a:cs typeface="+mn-cs"/>
              </a:rPr>
              <a:t>With</a:t>
            </a:r>
            <a:r>
              <a:rPr lang="en-US" sz="1200" kern="1200" baseline="0" dirty="0">
                <a:solidFill>
                  <a:schemeClr val="tx1"/>
                </a:solidFill>
                <a:latin typeface="+mn-lt"/>
                <a:ea typeface="+mn-ea"/>
                <a:cs typeface="+mn-cs"/>
              </a:rPr>
              <a:t> the group of lines still selected, o</a:t>
            </a:r>
            <a:r>
              <a:rPr lang="en-US" sz="1200" kern="1200" dirty="0">
                <a:solidFill>
                  <a:schemeClr val="tx1"/>
                </a:solidFill>
                <a:latin typeface="+mn-lt"/>
                <a:ea typeface="+mn-ea"/>
                <a:cs typeface="+mn-cs"/>
              </a:rPr>
              <a:t>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 </a:t>
            </a:r>
            <a:r>
              <a:rPr lang="en-US" sz="1200" kern="1200" dirty="0">
                <a:solidFill>
                  <a:schemeClr val="tx1"/>
                </a:solidFill>
                <a:latin typeface="+mn-lt"/>
                <a:ea typeface="+mn-ea"/>
                <a:cs typeface="+mn-cs"/>
              </a:rPr>
              <a:t>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and</a:t>
            </a:r>
            <a:r>
              <a:rPr lang="en-US" sz="1200" kern="1200" baseline="0" dirty="0">
                <a:solidFill>
                  <a:schemeClr val="tx1"/>
                </a:solidFill>
                <a:latin typeface="+mn-lt"/>
                <a:ea typeface="+mn-ea"/>
                <a:cs typeface="+mn-cs"/>
              </a:rPr>
              <a:t> then click</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Group</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to </a:t>
            </a:r>
            <a:r>
              <a:rPr lang="en-US" sz="1200" b="1" kern="1200" dirty="0">
                <a:solidFill>
                  <a:schemeClr val="tx1"/>
                </a:solidFill>
                <a:latin typeface="+mn-lt"/>
                <a:ea typeface="+mn-ea"/>
                <a:cs typeface="+mn-cs"/>
              </a:rPr>
              <a:t>Align</a:t>
            </a:r>
            <a:r>
              <a:rPr lang="en-US" sz="1200" kern="1200" dirty="0">
                <a:solidFill>
                  <a:schemeClr val="tx1"/>
                </a:solidFill>
                <a:latin typeface="+mn-lt"/>
                <a:ea typeface="+mn-ea"/>
                <a:cs typeface="+mn-cs"/>
              </a:rPr>
              <a:t>, and then do the following:</a:t>
            </a:r>
          </a:p>
          <a:p>
            <a:pPr marL="685800" lvl="1" indent="-228600">
              <a:buFont typeface="+mj-lt"/>
              <a:buAutoNum type="arabicPeriod"/>
            </a:pP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Align to Slide</a:t>
            </a:r>
            <a:r>
              <a:rPr lang="en-US" sz="1200" kern="1200" dirty="0">
                <a:solidFill>
                  <a:schemeClr val="tx1"/>
                </a:solidFill>
                <a:latin typeface="+mn-lt"/>
                <a:ea typeface="+mn-ea"/>
                <a:cs typeface="+mn-cs"/>
              </a:rPr>
              <a:t>.</a:t>
            </a:r>
          </a:p>
          <a:p>
            <a:pPr marL="685800" lvl="1" indent="-228600">
              <a:buFont typeface="+mj-lt"/>
              <a:buAutoNum type="arabicPeriod"/>
            </a:pP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Align Middle</a:t>
            </a:r>
            <a:r>
              <a:rPr lang="en-US" sz="120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press and hold CTRL, and then select the new group of lines and the rectangle. 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 </a:t>
            </a:r>
            <a:r>
              <a:rPr lang="en-US" sz="1200" kern="1200" dirty="0">
                <a:solidFill>
                  <a:schemeClr val="tx1"/>
                </a:solidFill>
                <a:latin typeface="+mn-lt"/>
                <a:ea typeface="+mn-ea"/>
                <a:cs typeface="+mn-cs"/>
              </a:rPr>
              <a:t>group, click the arrow under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a:t>
            </a:r>
            <a:r>
              <a:rPr lang="en-US" sz="1200" i="0" kern="1200" dirty="0">
                <a:solidFill>
                  <a:schemeClr val="tx1"/>
                </a:solidFill>
                <a:latin typeface="+mn-lt"/>
                <a:ea typeface="+mn-ea"/>
                <a:cs typeface="+mn-cs"/>
              </a:rPr>
              <a:t>and then click </a:t>
            </a:r>
            <a:r>
              <a:rPr lang="en-US" sz="1200" b="1" kern="1200" dirty="0">
                <a:solidFill>
                  <a:schemeClr val="tx1"/>
                </a:solidFill>
                <a:latin typeface="+mn-lt"/>
                <a:ea typeface="+mn-ea"/>
                <a:cs typeface="+mn-cs"/>
              </a:rPr>
              <a:t>Group</a:t>
            </a:r>
            <a:r>
              <a:rPr lang="en-US" sz="120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Also</a:t>
            </a:r>
            <a:r>
              <a:rPr lang="en-US" sz="1200" kern="1200" baseline="0" dirty="0">
                <a:solidFill>
                  <a:schemeClr val="tx1"/>
                </a:solidFill>
                <a:latin typeface="+mn-lt"/>
                <a:ea typeface="+mn-ea"/>
                <a:cs typeface="+mn-cs"/>
              </a:rPr>
              <a:t> i</a:t>
            </a:r>
            <a:r>
              <a:rPr lang="en-US" sz="1200" kern="1200" dirty="0">
                <a:solidFill>
                  <a:schemeClr val="tx1"/>
                </a:solidFill>
                <a:latin typeface="+mn-lt"/>
                <a:ea typeface="+mn-ea"/>
                <a:cs typeface="+mn-cs"/>
              </a:rPr>
              <a:t>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double-click the new group to edit the name, and then enter </a:t>
            </a:r>
            <a:r>
              <a:rPr lang="en-US" sz="1200" b="1" kern="1200" dirty="0">
                <a:solidFill>
                  <a:schemeClr val="tx1"/>
                </a:solidFill>
                <a:latin typeface="+mn-lt"/>
                <a:ea typeface="+mn-ea"/>
                <a:cs typeface="+mn-cs"/>
              </a:rPr>
              <a:t>Inside-right</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Also</a:t>
            </a:r>
            <a:r>
              <a:rPr lang="en-US" sz="1200" kern="1200" baseline="0" dirty="0">
                <a:solidFill>
                  <a:schemeClr val="tx1"/>
                </a:solidFill>
                <a:latin typeface="+mn-lt"/>
                <a:ea typeface="+mn-ea"/>
                <a:cs typeface="+mn-cs"/>
              </a:rPr>
              <a:t> i</a:t>
            </a:r>
            <a:r>
              <a:rPr lang="en-US" sz="1200" kern="1200" dirty="0">
                <a:solidFill>
                  <a:schemeClr val="tx1"/>
                </a:solidFill>
                <a:latin typeface="+mn-lt"/>
                <a:ea typeface="+mn-ea"/>
                <a:cs typeface="+mn-cs"/>
              </a:rPr>
              <a:t>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press and hold CTRL, and then select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 </a:t>
            </a:r>
            <a:r>
              <a:rPr lang="en-US" sz="1200" b="1" kern="1200" dirty="0">
                <a:solidFill>
                  <a:schemeClr val="tx1"/>
                </a:solidFill>
                <a:latin typeface="+mn-lt"/>
                <a:ea typeface="+mn-ea"/>
                <a:cs typeface="+mn-cs"/>
              </a:rPr>
              <a:t>Inside-right</a:t>
            </a:r>
            <a:r>
              <a:rPr lang="en-US" sz="1200" kern="1200" dirty="0">
                <a:solidFill>
                  <a:schemeClr val="tx1"/>
                </a:solidFill>
                <a:latin typeface="+mn-lt"/>
                <a:ea typeface="+mn-ea"/>
                <a:cs typeface="+mn-cs"/>
              </a:rPr>
              <a:t> group, the text box, and the picture.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 </a:t>
            </a:r>
            <a:r>
              <a:rPr lang="en-US" sz="1200" kern="1200" dirty="0">
                <a:solidFill>
                  <a:schemeClr val="tx1"/>
                </a:solidFill>
                <a:latin typeface="+mn-lt"/>
                <a:ea typeface="+mn-ea"/>
                <a:cs typeface="+mn-cs"/>
              </a:rPr>
              <a:t>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Group</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double-click the new group to edit the name, and then enter </a:t>
            </a:r>
            <a:r>
              <a:rPr lang="en-US" sz="1200" b="1" kern="1200" dirty="0">
                <a:solidFill>
                  <a:schemeClr val="tx1"/>
                </a:solidFill>
                <a:latin typeface="+mn-lt"/>
                <a:ea typeface="+mn-ea"/>
                <a:cs typeface="+mn-cs"/>
              </a:rPr>
              <a:t>Inside-right page 2</a:t>
            </a:r>
            <a:r>
              <a:rPr lang="en-US" sz="1200" kern="1200" dirty="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a:solidFill>
                <a:schemeClr val="accent6"/>
              </a:solidFill>
            </a:endParaRPr>
          </a:p>
          <a:p>
            <a:r>
              <a:rPr lang="en-US" sz="1200" kern="1200" dirty="0">
                <a:solidFill>
                  <a:schemeClr val="tx1"/>
                </a:solidFill>
                <a:latin typeface="+mn-lt"/>
                <a:ea typeface="+mn-ea"/>
                <a:cs typeface="+mn-cs"/>
              </a:rPr>
              <a:t>To reproduce the first shape in the </a:t>
            </a:r>
            <a:r>
              <a:rPr lang="en-US" sz="1200" b="1" kern="1200" dirty="0">
                <a:solidFill>
                  <a:schemeClr val="tx1"/>
                </a:solidFill>
                <a:latin typeface="+mn-lt"/>
                <a:ea typeface="+mn-ea"/>
                <a:cs typeface="+mn-cs"/>
              </a:rPr>
              <a:t>Inside-left page 3</a:t>
            </a:r>
            <a:r>
              <a:rPr lang="en-US" sz="1200" kern="1200" baseline="0" dirty="0">
                <a:solidFill>
                  <a:schemeClr val="tx1"/>
                </a:solidFill>
                <a:latin typeface="+mn-lt"/>
                <a:ea typeface="+mn-ea"/>
                <a:cs typeface="+mn-cs"/>
              </a:rPr>
              <a:t> group</a:t>
            </a:r>
            <a:r>
              <a:rPr lang="en-US" sz="1200" kern="1200" dirty="0">
                <a:solidFill>
                  <a:schemeClr val="tx1"/>
                </a:solidFill>
                <a:latin typeface="+mn-lt"/>
                <a:ea typeface="+mn-ea"/>
                <a:cs typeface="+mn-cs"/>
              </a:rPr>
              <a:t>, do the following: </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a:t>
            </a:r>
            <a:r>
              <a:rPr lang="en-US" sz="1200" kern="1200" dirty="0">
                <a:solidFill>
                  <a:schemeClr val="tx1"/>
                </a:solidFill>
                <a:latin typeface="+mn-lt"/>
                <a:ea typeface="+mn-ea"/>
                <a:cs typeface="+mn-cs"/>
              </a:rPr>
              <a:t> pane, select the </a:t>
            </a:r>
            <a:r>
              <a:rPr lang="en-US" sz="1200" b="1" kern="1200" dirty="0">
                <a:solidFill>
                  <a:schemeClr val="tx1"/>
                </a:solidFill>
                <a:latin typeface="+mn-lt"/>
                <a:ea typeface="+mn-ea"/>
                <a:cs typeface="+mn-cs"/>
              </a:rPr>
              <a:t>Inside-left page 2</a:t>
            </a:r>
            <a:r>
              <a:rPr lang="en-US" sz="1200" kern="1200" dirty="0">
                <a:solidFill>
                  <a:schemeClr val="tx1"/>
                </a:solidFill>
                <a:latin typeface="+mn-lt"/>
                <a:ea typeface="+mn-ea"/>
                <a:cs typeface="+mn-cs"/>
              </a:rPr>
              <a:t> group.</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Clipboard</a:t>
            </a:r>
            <a:r>
              <a:rPr lang="en-US" sz="1200" kern="1200" dirty="0">
                <a:solidFill>
                  <a:schemeClr val="tx1"/>
                </a:solidFill>
                <a:latin typeface="+mn-lt"/>
                <a:ea typeface="+mn-ea"/>
                <a:cs typeface="+mn-cs"/>
              </a:rPr>
              <a:t> group, click the arrow under </a:t>
            </a:r>
            <a:r>
              <a:rPr lang="en-US" sz="1200" b="1" kern="1200" dirty="0">
                <a:solidFill>
                  <a:schemeClr val="tx1"/>
                </a:solidFill>
                <a:latin typeface="+mn-lt"/>
                <a:ea typeface="+mn-ea"/>
                <a:cs typeface="+mn-cs"/>
              </a:rPr>
              <a:t>Paste</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Duplicate</a:t>
            </a:r>
            <a:r>
              <a:rPr lang="en-US" sz="1200" kern="1200" dirty="0">
                <a:solidFill>
                  <a:schemeClr val="tx1"/>
                </a:solidFill>
                <a:latin typeface="+mn-lt"/>
                <a:ea typeface="+mn-ea"/>
                <a:cs typeface="+mn-cs"/>
              </a:rPr>
              <a:t>. </a:t>
            </a:r>
          </a:p>
          <a:p>
            <a:pPr marL="228600" lvl="0" indent="-228600">
              <a:buFont typeface="+mj-lt"/>
              <a:buAutoNum type="arabicPeriod"/>
            </a:pPr>
            <a:r>
              <a:rPr lang="en-US" sz="1200" kern="1200" dirty="0">
                <a:solidFill>
                  <a:schemeClr val="tx1"/>
                </a:solidFill>
                <a:latin typeface="+mn-lt"/>
                <a:ea typeface="+mn-ea"/>
                <a:cs typeface="+mn-cs"/>
              </a:rPr>
              <a:t>In the</a:t>
            </a:r>
            <a:r>
              <a:rPr lang="en-US" sz="1200" b="1" kern="1200" dirty="0">
                <a:solidFill>
                  <a:schemeClr val="tx1"/>
                </a:solidFill>
                <a:latin typeface="+mn-lt"/>
                <a:ea typeface="+mn-ea"/>
                <a:cs typeface="+mn-cs"/>
              </a:rPr>
              <a:t> Selection and Visibility </a:t>
            </a:r>
            <a:r>
              <a:rPr lang="en-US" sz="1200" kern="1200" dirty="0">
                <a:solidFill>
                  <a:schemeClr val="tx1"/>
                </a:solidFill>
                <a:latin typeface="+mn-lt"/>
                <a:ea typeface="+mn-ea"/>
                <a:cs typeface="+mn-cs"/>
              </a:rPr>
              <a:t>pane, double-click the duplicate group to edit the name, and then enter </a:t>
            </a:r>
            <a:r>
              <a:rPr lang="en-US" sz="1200" b="1" kern="1200" dirty="0">
                <a:solidFill>
                  <a:schemeClr val="tx1"/>
                </a:solidFill>
                <a:latin typeface="+mn-lt"/>
                <a:ea typeface="+mn-ea"/>
                <a:cs typeface="+mn-cs"/>
              </a:rPr>
              <a:t>Inside-left</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to </a:t>
            </a:r>
            <a:r>
              <a:rPr lang="en-US" sz="1200" b="1" kern="1200" dirty="0">
                <a:solidFill>
                  <a:schemeClr val="tx1"/>
                </a:solidFill>
                <a:latin typeface="+mn-lt"/>
                <a:ea typeface="+mn-ea"/>
                <a:cs typeface="+mn-cs"/>
              </a:rPr>
              <a:t>Align</a:t>
            </a:r>
            <a:r>
              <a:rPr lang="en-US" sz="1200" kern="1200" dirty="0">
                <a:solidFill>
                  <a:schemeClr val="tx1"/>
                </a:solidFill>
                <a:latin typeface="+mn-lt"/>
                <a:ea typeface="+mn-ea"/>
                <a:cs typeface="+mn-cs"/>
              </a:rPr>
              <a:t>, and then do the following:</a:t>
            </a:r>
          </a:p>
          <a:p>
            <a:pPr marL="685800" lvl="1" indent="-228600">
              <a:buFont typeface="+mj-lt"/>
              <a:buAutoNum type="arabicPeriod"/>
            </a:pPr>
            <a:r>
              <a:rPr lang="en-US" sz="1200" kern="1200" dirty="0">
                <a:solidFill>
                  <a:schemeClr val="tx1"/>
                </a:solidFill>
                <a:latin typeface="+mn-lt"/>
                <a:ea typeface="+mn-ea"/>
                <a:cs typeface="+mn-cs"/>
              </a:rPr>
              <a:t>Click</a:t>
            </a:r>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Align to Slide</a:t>
            </a:r>
            <a:r>
              <a:rPr lang="en-US" sz="1200" kern="1200" baseline="0" dirty="0">
                <a:solidFill>
                  <a:schemeClr val="tx1"/>
                </a:solidFill>
                <a:latin typeface="+mn-lt"/>
                <a:ea typeface="+mn-ea"/>
                <a:cs typeface="+mn-cs"/>
              </a:rPr>
              <a:t>.</a:t>
            </a:r>
          </a:p>
          <a:p>
            <a:pPr marL="685800" lvl="1" indent="-228600">
              <a:buFont typeface="+mj-lt"/>
              <a:buAutoNum type="arabicPeriod"/>
            </a:pPr>
            <a:r>
              <a:rPr lang="en-US" sz="1200" kern="1200" baseline="0" dirty="0">
                <a:solidFill>
                  <a:schemeClr val="tx1"/>
                </a:solidFill>
                <a:latin typeface="+mn-lt"/>
                <a:ea typeface="+mn-ea"/>
                <a:cs typeface="+mn-cs"/>
              </a:rPr>
              <a:t>Click </a:t>
            </a:r>
            <a:r>
              <a:rPr lang="en-US" sz="1200" b="1" kern="1200" baseline="0" dirty="0">
                <a:solidFill>
                  <a:schemeClr val="tx1"/>
                </a:solidFill>
                <a:latin typeface="+mn-lt"/>
                <a:ea typeface="+mn-ea"/>
                <a:cs typeface="+mn-cs"/>
              </a:rPr>
              <a:t>Align Middle</a:t>
            </a:r>
            <a:r>
              <a:rPr lang="en-US" sz="1200" kern="1200" baseline="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228600" lvl="0" indent="-228600">
              <a:buFont typeface="+mj-lt"/>
              <a:buAutoNum type="arabicPeriod"/>
            </a:pPr>
            <a:endParaRPr lang="en-US" sz="1200" kern="1200" dirty="0">
              <a:solidFill>
                <a:schemeClr val="tx1"/>
              </a:solidFill>
              <a:latin typeface="+mn-lt"/>
              <a:ea typeface="+mn-ea"/>
              <a:cs typeface="+mn-cs"/>
            </a:endParaRPr>
          </a:p>
          <a:p>
            <a:pPr marL="228600" lvl="0" indent="-228600">
              <a:buFont typeface="+mj-lt"/>
              <a:buAutoNum type="arabicPeriod"/>
            </a:pPr>
            <a:endParaRPr lang="en-US" sz="1200" kern="120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latin typeface="+mn-lt"/>
                <a:ea typeface="+mn-ea"/>
                <a:cs typeface="+mn-cs"/>
              </a:rPr>
              <a:t>To reproduce the picture in the </a:t>
            </a:r>
            <a:r>
              <a:rPr lang="en-US" sz="1200" b="1" kern="1200" dirty="0">
                <a:solidFill>
                  <a:schemeClr val="tx1"/>
                </a:solidFill>
                <a:latin typeface="+mn-lt"/>
                <a:ea typeface="+mn-ea"/>
                <a:cs typeface="+mn-cs"/>
              </a:rPr>
              <a:t>Inside-left page 3</a:t>
            </a:r>
            <a:r>
              <a:rPr lang="en-US" sz="1200" kern="1200" baseline="0" dirty="0">
                <a:solidFill>
                  <a:schemeClr val="tx1"/>
                </a:solidFill>
                <a:latin typeface="+mn-lt"/>
                <a:ea typeface="+mn-ea"/>
                <a:cs typeface="+mn-cs"/>
              </a:rPr>
              <a:t> group</a:t>
            </a:r>
            <a:r>
              <a:rPr lang="en-US" sz="1200" kern="1200" dirty="0">
                <a:solidFill>
                  <a:schemeClr val="tx1"/>
                </a:solidFill>
                <a:latin typeface="+mn-lt"/>
                <a:ea typeface="+mn-ea"/>
                <a:cs typeface="+mn-cs"/>
              </a:rPr>
              <a:t>, do the following: </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Insert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Illustrations </a:t>
            </a:r>
            <a:r>
              <a:rPr lang="en-US" sz="1200" kern="1200" dirty="0">
                <a:solidFill>
                  <a:schemeClr val="tx1"/>
                </a:solidFill>
                <a:latin typeface="+mn-lt"/>
                <a:ea typeface="+mn-ea"/>
                <a:cs typeface="+mn-cs"/>
              </a:rPr>
              <a:t>group, click </a:t>
            </a:r>
            <a:r>
              <a:rPr lang="en-US" sz="1200" b="1" kern="1200" dirty="0">
                <a:solidFill>
                  <a:schemeClr val="tx1"/>
                </a:solidFill>
                <a:latin typeface="+mn-lt"/>
                <a:ea typeface="+mn-ea"/>
                <a:cs typeface="+mn-cs"/>
              </a:rPr>
              <a:t>Picture</a:t>
            </a:r>
            <a:r>
              <a:rPr lang="en-US" sz="1200" b="0" kern="1200" dirty="0">
                <a:solidFill>
                  <a:schemeClr val="tx1"/>
                </a:solidFill>
                <a:latin typeface="+mn-lt"/>
                <a:ea typeface="+mn-ea"/>
                <a:cs typeface="+mn-cs"/>
              </a:rPr>
              <a:t>.</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Insert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Picture</a:t>
            </a:r>
            <a:r>
              <a:rPr lang="en-US" sz="1200" kern="1200" dirty="0">
                <a:solidFill>
                  <a:schemeClr val="tx1"/>
                </a:solidFill>
                <a:latin typeface="+mn-lt"/>
                <a:ea typeface="+mn-ea"/>
                <a:cs typeface="+mn-cs"/>
              </a:rPr>
              <a:t> dialog box, select a picture, and then click </a:t>
            </a:r>
            <a:r>
              <a:rPr lang="en-US" sz="1200" b="1" kern="1200" dirty="0">
                <a:solidFill>
                  <a:schemeClr val="tx1"/>
                </a:solidFill>
                <a:latin typeface="+mn-lt"/>
                <a:ea typeface="+mn-ea"/>
                <a:cs typeface="+mn-cs"/>
              </a:rPr>
              <a:t>Insert</a:t>
            </a:r>
            <a:r>
              <a:rPr lang="en-US" sz="120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On the slide, select the picture. Under </a:t>
            </a:r>
            <a:r>
              <a:rPr lang="en-US" sz="1200" b="1" kern="1200" dirty="0">
                <a:solidFill>
                  <a:schemeClr val="tx1"/>
                </a:solidFill>
                <a:latin typeface="+mn-lt"/>
                <a:ea typeface="+mn-ea"/>
                <a:cs typeface="+mn-cs"/>
              </a:rPr>
              <a:t>Picture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bottom right corner of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group, click the </a:t>
            </a:r>
            <a:r>
              <a:rPr lang="en-US" sz="1200" b="1" kern="1200" dirty="0">
                <a:solidFill>
                  <a:schemeClr val="tx1"/>
                </a:solidFill>
                <a:latin typeface="+mn-lt"/>
                <a:ea typeface="+mn-ea"/>
                <a:cs typeface="+mn-cs"/>
              </a:rPr>
              <a:t>Size and Position</a:t>
            </a:r>
            <a:r>
              <a:rPr lang="en-US" sz="1200" kern="1200" dirty="0">
                <a:solidFill>
                  <a:schemeClr val="tx1"/>
                </a:solidFill>
                <a:latin typeface="+mn-lt"/>
                <a:ea typeface="+mn-ea"/>
                <a:cs typeface="+mn-cs"/>
              </a:rPr>
              <a:t> dialog box launcher. In the </a:t>
            </a:r>
            <a:r>
              <a:rPr lang="en-US" sz="1200" b="1" kern="1200" dirty="0">
                <a:solidFill>
                  <a:schemeClr val="tx1"/>
                </a:solidFill>
                <a:latin typeface="+mn-lt"/>
                <a:ea typeface="+mn-ea"/>
                <a:cs typeface="+mn-cs"/>
              </a:rPr>
              <a:t>Size and Position</a:t>
            </a:r>
            <a:r>
              <a:rPr lang="en-US" sz="1200" kern="1200" dirty="0">
                <a:solidFill>
                  <a:schemeClr val="tx1"/>
                </a:solidFill>
                <a:latin typeface="+mn-lt"/>
                <a:ea typeface="+mn-ea"/>
                <a:cs typeface="+mn-cs"/>
              </a:rPr>
              <a:t> dialog box, on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tab, resize or crop the picture as needed so that under </a:t>
            </a:r>
            <a:r>
              <a:rPr lang="en-US" sz="1200" b="1" kern="1200" dirty="0">
                <a:solidFill>
                  <a:schemeClr val="tx1"/>
                </a:solidFill>
                <a:latin typeface="+mn-lt"/>
                <a:ea typeface="+mn-ea"/>
                <a:cs typeface="+mn-cs"/>
              </a:rPr>
              <a:t>Size and rotate</a:t>
            </a:r>
            <a:r>
              <a:rPr lang="en-US" sz="1200" kern="1200" dirty="0">
                <a:solidFill>
                  <a:schemeClr val="tx1"/>
                </a:solidFill>
                <a:latin typeface="+mn-lt"/>
                <a:ea typeface="+mn-ea"/>
                <a:cs typeface="+mn-cs"/>
              </a:rPr>
              <a:t>, the </a:t>
            </a:r>
            <a:r>
              <a:rPr lang="en-US" sz="1200" b="1" kern="1200" dirty="0">
                <a:solidFill>
                  <a:schemeClr val="tx1"/>
                </a:solidFill>
                <a:latin typeface="+mn-lt"/>
                <a:ea typeface="+mn-ea"/>
                <a:cs typeface="+mn-cs"/>
              </a:rPr>
              <a:t>Height</a:t>
            </a:r>
            <a:r>
              <a:rPr lang="en-US" sz="1200" kern="1200" dirty="0">
                <a:solidFill>
                  <a:schemeClr val="tx1"/>
                </a:solidFill>
                <a:latin typeface="+mn-lt"/>
                <a:ea typeface="+mn-ea"/>
                <a:cs typeface="+mn-cs"/>
              </a:rPr>
              <a:t> box is set to </a:t>
            </a:r>
            <a:r>
              <a:rPr lang="en-US" sz="1200" b="1" kern="1200" dirty="0">
                <a:solidFill>
                  <a:schemeClr val="tx1"/>
                </a:solidFill>
                <a:latin typeface="+mn-lt"/>
                <a:ea typeface="+mn-ea"/>
                <a:cs typeface="+mn-cs"/>
              </a:rPr>
              <a:t>1.4”</a:t>
            </a:r>
            <a:r>
              <a:rPr lang="en-US" sz="1200" kern="1200" dirty="0">
                <a:solidFill>
                  <a:schemeClr val="tx1"/>
                </a:solidFill>
                <a:latin typeface="+mn-lt"/>
                <a:ea typeface="+mn-ea"/>
                <a:cs typeface="+mn-cs"/>
              </a:rPr>
              <a:t> and the </a:t>
            </a:r>
            <a:r>
              <a:rPr lang="en-US" sz="1200" b="1" kern="1200" dirty="0">
                <a:solidFill>
                  <a:schemeClr val="tx1"/>
                </a:solidFill>
                <a:latin typeface="+mn-lt"/>
                <a:ea typeface="+mn-ea"/>
                <a:cs typeface="+mn-cs"/>
              </a:rPr>
              <a:t>Width</a:t>
            </a:r>
            <a:r>
              <a:rPr lang="en-US" sz="1200" kern="1200" dirty="0">
                <a:solidFill>
                  <a:schemeClr val="tx1"/>
                </a:solidFill>
                <a:latin typeface="+mn-lt"/>
                <a:ea typeface="+mn-ea"/>
                <a:cs typeface="+mn-cs"/>
              </a:rPr>
              <a:t> box is set to </a:t>
            </a:r>
            <a:r>
              <a:rPr lang="en-US" sz="1200" b="1" kern="1200" dirty="0">
                <a:solidFill>
                  <a:schemeClr val="tx1"/>
                </a:solidFill>
                <a:latin typeface="+mn-lt"/>
                <a:ea typeface="+mn-ea"/>
                <a:cs typeface="+mn-cs"/>
              </a:rPr>
              <a:t>2.1”</a:t>
            </a:r>
            <a:r>
              <a:rPr lang="en-US" sz="1200" kern="1200" dirty="0">
                <a:solidFill>
                  <a:schemeClr val="tx1"/>
                </a:solidFill>
                <a:latin typeface="+mn-lt"/>
                <a:ea typeface="+mn-ea"/>
                <a:cs typeface="+mn-cs"/>
              </a:rPr>
              <a:t>. Resize the picture under </a:t>
            </a:r>
            <a:r>
              <a:rPr lang="en-US" sz="1200" b="1" kern="1200" dirty="0">
                <a:solidFill>
                  <a:schemeClr val="tx1"/>
                </a:solidFill>
                <a:latin typeface="+mn-lt"/>
                <a:ea typeface="+mn-ea"/>
                <a:cs typeface="+mn-cs"/>
              </a:rPr>
              <a:t>Size and rotate </a:t>
            </a:r>
            <a:r>
              <a:rPr lang="en-US" sz="1200" kern="1200" dirty="0">
                <a:solidFill>
                  <a:schemeClr val="tx1"/>
                </a:solidFill>
                <a:latin typeface="+mn-lt"/>
                <a:ea typeface="+mn-ea"/>
                <a:cs typeface="+mn-cs"/>
              </a:rPr>
              <a:t>by entering values into the </a:t>
            </a:r>
            <a:r>
              <a:rPr lang="en-US" sz="1200" b="1" kern="1200" dirty="0">
                <a:solidFill>
                  <a:schemeClr val="tx1"/>
                </a:solidFill>
                <a:latin typeface="+mn-lt"/>
                <a:ea typeface="+mn-ea"/>
                <a:cs typeface="+mn-cs"/>
              </a:rPr>
              <a:t>Height</a:t>
            </a:r>
            <a:r>
              <a:rPr lang="en-US" sz="1200" kern="1200" dirty="0">
                <a:solidFill>
                  <a:schemeClr val="tx1"/>
                </a:solidFill>
                <a:latin typeface="+mn-lt"/>
                <a:ea typeface="+mn-ea"/>
                <a:cs typeface="+mn-cs"/>
              </a:rPr>
              <a:t> and </a:t>
            </a:r>
            <a:r>
              <a:rPr lang="en-US" sz="1200" b="1" kern="1200" dirty="0">
                <a:solidFill>
                  <a:schemeClr val="tx1"/>
                </a:solidFill>
                <a:latin typeface="+mn-lt"/>
                <a:ea typeface="+mn-ea"/>
                <a:cs typeface="+mn-cs"/>
              </a:rPr>
              <a:t>Width</a:t>
            </a:r>
            <a:r>
              <a:rPr lang="en-US" sz="1200" kern="1200" dirty="0">
                <a:solidFill>
                  <a:schemeClr val="tx1"/>
                </a:solidFill>
                <a:latin typeface="+mn-lt"/>
                <a:ea typeface="+mn-ea"/>
                <a:cs typeface="+mn-cs"/>
              </a:rPr>
              <a:t> boxes. Crop the picture under </a:t>
            </a:r>
            <a:r>
              <a:rPr lang="en-US" sz="1200" b="1" kern="1200" dirty="0">
                <a:solidFill>
                  <a:schemeClr val="tx1"/>
                </a:solidFill>
                <a:latin typeface="+mn-lt"/>
                <a:ea typeface="+mn-ea"/>
                <a:cs typeface="+mn-cs"/>
              </a:rPr>
              <a:t>Crop from </a:t>
            </a:r>
            <a:r>
              <a:rPr lang="en-US" sz="1200" kern="1200" dirty="0">
                <a:solidFill>
                  <a:schemeClr val="tx1"/>
                </a:solidFill>
                <a:latin typeface="+mn-lt"/>
                <a:ea typeface="+mn-ea"/>
                <a:cs typeface="+mn-cs"/>
              </a:rPr>
              <a:t>by entering values into the </a:t>
            </a:r>
            <a:r>
              <a:rPr lang="en-US" sz="1200" b="1" kern="1200" dirty="0">
                <a:solidFill>
                  <a:schemeClr val="tx1"/>
                </a:solidFill>
                <a:latin typeface="+mn-lt"/>
                <a:ea typeface="+mn-ea"/>
                <a:cs typeface="+mn-cs"/>
              </a:rPr>
              <a:t>Left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Right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Top</a:t>
            </a:r>
            <a:r>
              <a:rPr lang="en-US" sz="1200" kern="1200" dirty="0">
                <a:solidFill>
                  <a:schemeClr val="tx1"/>
                </a:solidFill>
                <a:latin typeface="+mn-lt"/>
                <a:ea typeface="+mn-ea"/>
                <a:cs typeface="+mn-cs"/>
              </a:rPr>
              <a:t>, and </a:t>
            </a:r>
            <a:r>
              <a:rPr lang="en-US" sz="1200" b="1" kern="1200" dirty="0">
                <a:solidFill>
                  <a:schemeClr val="tx1"/>
                </a:solidFill>
                <a:latin typeface="+mn-lt"/>
                <a:ea typeface="+mn-ea"/>
                <a:cs typeface="+mn-cs"/>
              </a:rPr>
              <a:t>Bottom</a:t>
            </a:r>
            <a:r>
              <a:rPr lang="en-US" sz="1200" kern="1200" dirty="0">
                <a:solidFill>
                  <a:schemeClr val="tx1"/>
                </a:solidFill>
                <a:latin typeface="+mn-lt"/>
                <a:ea typeface="+mn-ea"/>
                <a:cs typeface="+mn-cs"/>
              </a:rPr>
              <a:t> boxes. </a:t>
            </a:r>
          </a:p>
          <a:p>
            <a:pPr marL="228600" lvl="0" indent="-228600">
              <a:buFont typeface="+mj-lt"/>
              <a:buAutoNum type="arabicPeriod"/>
            </a:pPr>
            <a:r>
              <a:rPr lang="en-US" sz="1200" kern="1200" dirty="0">
                <a:solidFill>
                  <a:schemeClr val="tx1"/>
                </a:solidFill>
                <a:latin typeface="+mn-lt"/>
                <a:ea typeface="+mn-ea"/>
                <a:cs typeface="+mn-cs"/>
              </a:rPr>
              <a:t>On</a:t>
            </a:r>
            <a:r>
              <a:rPr lang="en-US" sz="1200" kern="1200" baseline="0" dirty="0">
                <a:solidFill>
                  <a:schemeClr val="tx1"/>
                </a:solidFill>
                <a:latin typeface="+mn-lt"/>
                <a:ea typeface="+mn-ea"/>
                <a:cs typeface="+mn-cs"/>
              </a:rPr>
              <a:t> the slide, drag </a:t>
            </a:r>
            <a:r>
              <a:rPr lang="en-US" sz="1200" kern="1200" dirty="0">
                <a:solidFill>
                  <a:schemeClr val="tx1"/>
                </a:solidFill>
                <a:latin typeface="+mn-lt"/>
                <a:ea typeface="+mn-ea"/>
                <a:cs typeface="+mn-cs"/>
              </a:rPr>
              <a:t>the picture until the left edge is 0.5” to the right of the vertical drawing guide and the top edge is 0.25” below the horizontal drawing guide.</a:t>
            </a:r>
          </a:p>
          <a:p>
            <a:pPr marL="228600" lvl="0" indent="-228600">
              <a:buFont typeface="+mj-lt"/>
              <a:buAutoNum type="arabicPeriod"/>
            </a:pPr>
            <a:endParaRPr lang="en-US" sz="1200" kern="1200" dirty="0">
              <a:solidFill>
                <a:schemeClr val="tx1"/>
              </a:solidFill>
              <a:latin typeface="+mn-lt"/>
              <a:ea typeface="+mn-ea"/>
              <a:cs typeface="+mn-cs"/>
            </a:endParaRPr>
          </a:p>
          <a:p>
            <a:pPr marL="228600" lvl="0" indent="-228600">
              <a:buFont typeface="+mj-lt"/>
              <a:buAutoNum type="arabicPeriod"/>
            </a:pPr>
            <a:endParaRPr lang="en-US" sz="1200" kern="120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latin typeface="+mn-lt"/>
                <a:ea typeface="+mn-ea"/>
                <a:cs typeface="+mn-cs"/>
              </a:rPr>
              <a:t>To reproduce the text box in the </a:t>
            </a:r>
            <a:r>
              <a:rPr lang="en-US" sz="1200" b="1" kern="1200" dirty="0">
                <a:solidFill>
                  <a:schemeClr val="tx1"/>
                </a:solidFill>
                <a:latin typeface="+mn-lt"/>
                <a:ea typeface="+mn-ea"/>
                <a:cs typeface="+mn-cs"/>
              </a:rPr>
              <a:t>Inside-left page 3</a:t>
            </a:r>
            <a:r>
              <a:rPr lang="en-US" sz="1200" kern="1200" baseline="0" dirty="0">
                <a:solidFill>
                  <a:schemeClr val="tx1"/>
                </a:solidFill>
                <a:latin typeface="+mn-lt"/>
                <a:ea typeface="+mn-ea"/>
                <a:cs typeface="+mn-cs"/>
              </a:rPr>
              <a:t> group</a:t>
            </a:r>
            <a:r>
              <a:rPr lang="en-US" sz="1200" kern="1200" dirty="0">
                <a:solidFill>
                  <a:schemeClr val="tx1"/>
                </a:solidFill>
                <a:latin typeface="+mn-lt"/>
                <a:ea typeface="+mn-ea"/>
                <a:cs typeface="+mn-cs"/>
              </a:rPr>
              <a:t>, do the following: </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Insert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Text</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Text Box</a:t>
            </a:r>
            <a:r>
              <a:rPr lang="en-US" sz="1200" kern="1200" dirty="0">
                <a:solidFill>
                  <a:schemeClr val="tx1"/>
                </a:solidFill>
                <a:latin typeface="+mn-lt"/>
                <a:ea typeface="+mn-ea"/>
                <a:cs typeface="+mn-cs"/>
              </a:rPr>
              <a:t>, and then on the slide, drag to draw the text box. </a:t>
            </a:r>
          </a:p>
          <a:p>
            <a:pPr marL="228600" lvl="0" indent="-228600">
              <a:buFont typeface="+mj-lt"/>
              <a:buAutoNum type="arabicPeriod"/>
            </a:pPr>
            <a:r>
              <a:rPr lang="en-US" sz="1200" kern="1200" dirty="0">
                <a:solidFill>
                  <a:schemeClr val="tx1"/>
                </a:solidFill>
                <a:latin typeface="+mn-lt"/>
                <a:ea typeface="+mn-ea"/>
                <a:cs typeface="+mn-cs"/>
              </a:rPr>
              <a:t>Enter text in the text box, and then select the text. 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Font</a:t>
            </a:r>
            <a:r>
              <a:rPr lang="en-US" sz="1200" kern="1200" dirty="0">
                <a:solidFill>
                  <a:schemeClr val="tx1"/>
                </a:solidFill>
                <a:latin typeface="+mn-lt"/>
                <a:ea typeface="+mn-ea"/>
                <a:cs typeface="+mn-cs"/>
              </a:rPr>
              <a:t> group,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Font</a:t>
            </a:r>
            <a:r>
              <a:rPr lang="en-US" sz="1200" kern="1200" dirty="0">
                <a:solidFill>
                  <a:schemeClr val="tx1"/>
                </a:solidFill>
                <a:latin typeface="+mn-lt"/>
                <a:ea typeface="+mn-ea"/>
                <a:cs typeface="+mn-cs"/>
              </a:rPr>
              <a:t> list, select </a:t>
            </a:r>
            <a:r>
              <a:rPr lang="en-US" sz="1200" b="1" kern="1200" dirty="0" err="1">
                <a:solidFill>
                  <a:schemeClr val="tx1"/>
                </a:solidFill>
                <a:latin typeface="+mn-lt"/>
                <a:ea typeface="+mn-ea"/>
                <a:cs typeface="+mn-cs"/>
              </a:rPr>
              <a:t>Bodoni</a:t>
            </a:r>
            <a:r>
              <a:rPr lang="en-US" sz="1200" b="1" kern="1200" dirty="0">
                <a:solidFill>
                  <a:schemeClr val="tx1"/>
                </a:solidFill>
                <a:latin typeface="+mn-lt"/>
                <a:ea typeface="+mn-ea"/>
                <a:cs typeface="+mn-cs"/>
              </a:rPr>
              <a:t> MT Condensed</a:t>
            </a:r>
            <a:r>
              <a:rPr lang="en-US" sz="1200" b="0" kern="1200" dirty="0">
                <a:solidFill>
                  <a:schemeClr val="tx1"/>
                </a:solidFill>
                <a:latin typeface="+mn-lt"/>
                <a:ea typeface="+mn-ea"/>
                <a:cs typeface="+mn-cs"/>
              </a:rPr>
              <a:t>.</a:t>
            </a:r>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Font Size </a:t>
            </a:r>
            <a:r>
              <a:rPr lang="en-US" sz="1200" kern="1200" dirty="0">
                <a:solidFill>
                  <a:schemeClr val="tx1"/>
                </a:solidFill>
                <a:latin typeface="+mn-lt"/>
                <a:ea typeface="+mn-ea"/>
                <a:cs typeface="+mn-cs"/>
              </a:rPr>
              <a:t>list, select </a:t>
            </a:r>
            <a:r>
              <a:rPr lang="en-US" sz="1200" b="1" kern="1200" dirty="0">
                <a:solidFill>
                  <a:schemeClr val="tx1"/>
                </a:solidFill>
                <a:latin typeface="+mn-lt"/>
                <a:ea typeface="+mn-ea"/>
                <a:cs typeface="+mn-cs"/>
              </a:rPr>
              <a:t>16</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slide, drag the text box until the right edge</a:t>
            </a:r>
            <a:r>
              <a:rPr lang="en-US" sz="1200" kern="1200" baseline="0" dirty="0">
                <a:solidFill>
                  <a:schemeClr val="tx1"/>
                </a:solidFill>
                <a:latin typeface="+mn-lt"/>
                <a:ea typeface="+mn-ea"/>
                <a:cs typeface="+mn-cs"/>
              </a:rPr>
              <a:t> </a:t>
            </a:r>
            <a:r>
              <a:rPr lang="en-US" sz="1200" i="0" kern="1200" dirty="0">
                <a:solidFill>
                  <a:schemeClr val="tx1"/>
                </a:solidFill>
                <a:latin typeface="+mn-lt"/>
                <a:ea typeface="+mn-ea"/>
                <a:cs typeface="+mn-cs"/>
              </a:rPr>
              <a:t>of the text</a:t>
            </a:r>
            <a:r>
              <a:rPr lang="en-US" sz="1200" kern="1200" dirty="0">
                <a:solidFill>
                  <a:schemeClr val="tx1"/>
                </a:solidFill>
                <a:latin typeface="+mn-lt"/>
                <a:ea typeface="+mn-ea"/>
                <a:cs typeface="+mn-cs"/>
              </a:rPr>
              <a:t> is 0.5” to the left of the vertical drawing guide and the bottom edge of the text is 0.25” above the horizontal drawing guide.</a:t>
            </a:r>
          </a:p>
          <a:p>
            <a:pPr marL="228600" lvl="0" indent="-228600">
              <a:buFont typeface="+mj-lt"/>
              <a:buAutoNum type="arabicPeriod"/>
            </a:pPr>
            <a:r>
              <a:rPr lang="en-US" sz="1200" i="0" kern="1200" dirty="0">
                <a:solidFill>
                  <a:schemeClr val="tx1"/>
                </a:solidFill>
                <a:latin typeface="+mn-lt"/>
                <a:ea typeface="+mn-ea"/>
                <a:cs typeface="+mn-cs"/>
              </a:rPr>
              <a:t>If the text is too wide for the page,</a:t>
            </a:r>
            <a:r>
              <a:rPr lang="en-US" sz="1200" i="0" kern="1200" baseline="0" dirty="0">
                <a:solidFill>
                  <a:schemeClr val="tx1"/>
                </a:solidFill>
                <a:latin typeface="+mn-lt"/>
                <a:ea typeface="+mn-ea"/>
                <a:cs typeface="+mn-cs"/>
              </a:rPr>
              <a:t> drag the adjustment handles on the text box to decrease the width</a:t>
            </a:r>
            <a:r>
              <a:rPr lang="en-US" sz="1200" i="0" kern="1200" dirty="0">
                <a:solidFill>
                  <a:schemeClr val="tx1"/>
                </a:solidFill>
                <a:latin typeface="+mn-lt"/>
                <a:ea typeface="+mn-ea"/>
                <a:cs typeface="+mn-cs"/>
              </a:rPr>
              <a:t>,</a:t>
            </a:r>
            <a:r>
              <a:rPr lang="en-US" sz="1200" i="0" kern="1200" baseline="0" dirty="0">
                <a:solidFill>
                  <a:schemeClr val="tx1"/>
                </a:solidFill>
                <a:latin typeface="+mn-lt"/>
                <a:ea typeface="+mn-ea"/>
                <a:cs typeface="+mn-cs"/>
              </a:rPr>
              <a:t> and then repeat the previous step to reposition. </a:t>
            </a:r>
            <a:endParaRPr lang="en-US" sz="1200" i="0" kern="1200" dirty="0">
              <a:solidFill>
                <a:schemeClr val="tx1"/>
              </a:solidFill>
              <a:latin typeface="+mn-lt"/>
              <a:ea typeface="+mn-ea"/>
              <a:cs typeface="+mn-cs"/>
            </a:endParaRPr>
          </a:p>
          <a:p>
            <a:pPr marL="228600" lvl="0" indent="-228600">
              <a:buFont typeface="+mj-lt"/>
              <a:buAutoNum type="arabicPeriod"/>
            </a:pPr>
            <a:endParaRPr lang="en-US" sz="1200" kern="1200" dirty="0">
              <a:solidFill>
                <a:schemeClr val="tx1"/>
              </a:solidFill>
              <a:latin typeface="+mn-lt"/>
              <a:ea typeface="+mn-ea"/>
              <a:cs typeface="+mn-cs"/>
            </a:endParaRPr>
          </a:p>
          <a:p>
            <a:pPr marL="228600" lvl="0" indent="-228600">
              <a:buFont typeface="+mj-lt"/>
              <a:buAutoNum type="arabicPeriod"/>
            </a:pPr>
            <a:endParaRPr lang="en-US" sz="1200" kern="120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latin typeface="+mn-lt"/>
                <a:ea typeface="+mn-ea"/>
                <a:cs typeface="+mn-cs"/>
              </a:rPr>
              <a:t>To reproduce the page edges in the </a:t>
            </a:r>
            <a:r>
              <a:rPr lang="en-US" sz="1200" b="1" kern="1200" dirty="0">
                <a:solidFill>
                  <a:schemeClr val="tx1"/>
                </a:solidFill>
                <a:latin typeface="+mn-lt"/>
                <a:ea typeface="+mn-ea"/>
                <a:cs typeface="+mn-cs"/>
              </a:rPr>
              <a:t>Inside-left page 3</a:t>
            </a:r>
            <a:r>
              <a:rPr lang="en-US" sz="1200" kern="1200" baseline="0" dirty="0">
                <a:solidFill>
                  <a:schemeClr val="tx1"/>
                </a:solidFill>
                <a:latin typeface="+mn-lt"/>
                <a:ea typeface="+mn-ea"/>
                <a:cs typeface="+mn-cs"/>
              </a:rPr>
              <a:t> group</a:t>
            </a:r>
            <a:r>
              <a:rPr lang="en-US" sz="1200" kern="1200" dirty="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select the </a:t>
            </a:r>
            <a:r>
              <a:rPr lang="en-US" sz="1200" b="1" kern="1200" dirty="0">
                <a:solidFill>
                  <a:schemeClr val="tx1"/>
                </a:solidFill>
                <a:latin typeface="+mn-lt"/>
                <a:ea typeface="+mn-ea"/>
                <a:cs typeface="+mn-cs"/>
              </a:rPr>
              <a:t>Inside-left</a:t>
            </a:r>
            <a:r>
              <a:rPr lang="en-US" sz="1200" kern="1200" dirty="0">
                <a:solidFill>
                  <a:schemeClr val="tx1"/>
                </a:solidFill>
                <a:latin typeface="+mn-lt"/>
                <a:ea typeface="+mn-ea"/>
                <a:cs typeface="+mn-cs"/>
              </a:rPr>
              <a:t> group you just created. </a:t>
            </a:r>
            <a:r>
              <a:rPr lang="en-US" sz="1200" i="0" kern="1200" dirty="0">
                <a:solidFill>
                  <a:schemeClr val="tx1"/>
                </a:solidFill>
                <a:latin typeface="+mn-lt"/>
                <a:ea typeface="+mn-ea"/>
                <a:cs typeface="+mn-cs"/>
              </a:rPr>
              <a:t>On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Drawing</a:t>
            </a:r>
            <a:r>
              <a:rPr lang="en-US" sz="1200" i="0" kern="1200" dirty="0">
                <a:solidFill>
                  <a:schemeClr val="tx1"/>
                </a:solidFill>
                <a:latin typeface="+mn-lt"/>
                <a:ea typeface="+mn-ea"/>
                <a:cs typeface="+mn-cs"/>
              </a:rPr>
              <a:t> group, click </a:t>
            </a:r>
            <a:r>
              <a:rPr lang="en-US" sz="1200" b="1" i="0" kern="1200" dirty="0">
                <a:solidFill>
                  <a:schemeClr val="tx1"/>
                </a:solidFill>
                <a:latin typeface="+mn-lt"/>
                <a:ea typeface="+mn-ea"/>
                <a:cs typeface="+mn-cs"/>
              </a:rPr>
              <a:t>Arrange</a:t>
            </a:r>
            <a:r>
              <a:rPr lang="en-US" sz="1200" i="0" kern="1200" dirty="0">
                <a:solidFill>
                  <a:schemeClr val="tx1"/>
                </a:solidFill>
                <a:latin typeface="+mn-lt"/>
                <a:ea typeface="+mn-ea"/>
                <a:cs typeface="+mn-cs"/>
              </a:rPr>
              <a:t>, and then click </a:t>
            </a:r>
            <a:r>
              <a:rPr lang="en-US" sz="1200" b="1" i="0" kern="1200" dirty="0">
                <a:solidFill>
                  <a:schemeClr val="tx1"/>
                </a:solidFill>
                <a:latin typeface="+mn-lt"/>
                <a:ea typeface="+mn-ea"/>
                <a:cs typeface="+mn-cs"/>
              </a:rPr>
              <a:t>Ungroup</a:t>
            </a:r>
            <a:r>
              <a:rPr lang="en-US" sz="1200" b="0" i="0" kern="1200" dirty="0">
                <a:solidFill>
                  <a:schemeClr val="tx1"/>
                </a:solidFill>
                <a:latin typeface="+mn-lt"/>
                <a:ea typeface="+mn-ea"/>
                <a:cs typeface="+mn-cs"/>
              </a:rPr>
              <a:t>.</a:t>
            </a:r>
          </a:p>
          <a:p>
            <a:pPr marL="228600" lvl="0" indent="-228600">
              <a:buFont typeface="+mj-lt"/>
              <a:buAutoNum type="arabicPeriod"/>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Selection and Visibility </a:t>
            </a:r>
            <a:r>
              <a:rPr lang="en-US" sz="1200" i="0" kern="1200" dirty="0">
                <a:solidFill>
                  <a:schemeClr val="tx1"/>
                </a:solidFill>
                <a:latin typeface="+mn-lt"/>
                <a:ea typeface="+mn-ea"/>
                <a:cs typeface="+mn-cs"/>
              </a:rPr>
              <a:t>pane, select the straight connector (line) that you just ungrouped from the page.</a:t>
            </a:r>
            <a:r>
              <a:rPr lang="en-US" sz="1200" i="0" kern="1200" baseline="0" dirty="0">
                <a:solidFill>
                  <a:schemeClr val="tx1"/>
                </a:solidFill>
                <a:latin typeface="+mn-lt"/>
                <a:ea typeface="+mn-ea"/>
                <a:cs typeface="+mn-cs"/>
              </a:rPr>
              <a:t> </a:t>
            </a:r>
            <a:r>
              <a:rPr lang="en-US" sz="1200" i="0" kern="1200" dirty="0">
                <a:solidFill>
                  <a:schemeClr val="tx1"/>
                </a:solidFill>
                <a:latin typeface="+mn-lt"/>
                <a:ea typeface="+mn-ea"/>
                <a:cs typeface="+mn-cs"/>
              </a:rPr>
              <a:t>On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Clipboard</a:t>
            </a:r>
            <a:r>
              <a:rPr lang="en-US" sz="1200" i="0" kern="1200" dirty="0">
                <a:solidFill>
                  <a:schemeClr val="tx1"/>
                </a:solidFill>
                <a:latin typeface="+mn-lt"/>
                <a:ea typeface="+mn-ea"/>
                <a:cs typeface="+mn-cs"/>
              </a:rPr>
              <a:t> group, click the arrow under </a:t>
            </a:r>
            <a:r>
              <a:rPr lang="en-US" sz="1200" b="1" i="0" kern="1200" dirty="0">
                <a:solidFill>
                  <a:schemeClr val="tx1"/>
                </a:solidFill>
                <a:latin typeface="+mn-lt"/>
                <a:ea typeface="+mn-ea"/>
                <a:cs typeface="+mn-cs"/>
              </a:rPr>
              <a:t>Paste</a:t>
            </a:r>
            <a:r>
              <a:rPr lang="en-US" sz="1200" i="0" kern="1200" dirty="0">
                <a:solidFill>
                  <a:schemeClr val="tx1"/>
                </a:solidFill>
                <a:latin typeface="+mn-lt"/>
                <a:ea typeface="+mn-ea"/>
                <a:cs typeface="+mn-cs"/>
              </a:rPr>
              <a:t>, and then click </a:t>
            </a:r>
            <a:r>
              <a:rPr lang="en-US" sz="1200" b="1" i="0" kern="1200" dirty="0">
                <a:solidFill>
                  <a:schemeClr val="tx1"/>
                </a:solidFill>
                <a:latin typeface="+mn-lt"/>
                <a:ea typeface="+mn-ea"/>
                <a:cs typeface="+mn-cs"/>
              </a:rPr>
              <a:t>Duplicate</a:t>
            </a:r>
            <a:r>
              <a:rPr lang="en-US" sz="1200" i="0" kern="1200" dirty="0">
                <a:solidFill>
                  <a:schemeClr val="tx1"/>
                </a:solidFill>
                <a:latin typeface="+mn-lt"/>
                <a:ea typeface="+mn-ea"/>
                <a:cs typeface="+mn-cs"/>
              </a:rPr>
              <a:t>. </a:t>
            </a:r>
          </a:p>
          <a:p>
            <a:pPr marL="228600" lvl="0" indent="-228600">
              <a:buFont typeface="+mj-lt"/>
              <a:buAutoNum type="arabicPeriod"/>
            </a:pPr>
            <a:r>
              <a:rPr lang="en-US" sz="1200" i="0" kern="1200" dirty="0">
                <a:solidFill>
                  <a:schemeClr val="tx1"/>
                </a:solidFill>
                <a:latin typeface="+mn-lt"/>
                <a:ea typeface="+mn-ea"/>
                <a:cs typeface="+mn-cs"/>
              </a:rPr>
              <a:t>On the slide, drag the duplicate line until it is very close to the original</a:t>
            </a:r>
            <a:r>
              <a:rPr lang="en-US" sz="1200" i="0" kern="1200" baseline="0" dirty="0">
                <a:solidFill>
                  <a:schemeClr val="tx1"/>
                </a:solidFill>
                <a:latin typeface="+mn-lt"/>
                <a:ea typeface="+mn-ea"/>
                <a:cs typeface="+mn-cs"/>
              </a:rPr>
              <a:t> line. </a:t>
            </a:r>
            <a:endParaRPr lang="en-US" sz="1200" i="0" kern="1200" dirty="0">
              <a:solidFill>
                <a:schemeClr val="tx1"/>
              </a:solidFill>
              <a:latin typeface="+mn-lt"/>
              <a:ea typeface="+mn-ea"/>
              <a:cs typeface="+mn-cs"/>
            </a:endParaRPr>
          </a:p>
          <a:p>
            <a:pPr marL="228600" lvl="0" indent="-228600">
              <a:buFont typeface="+mj-lt"/>
              <a:buAutoNum type="arabicPeriod"/>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Selection and Visibility </a:t>
            </a:r>
            <a:r>
              <a:rPr lang="en-US" sz="1200" i="0" kern="1200" dirty="0">
                <a:solidFill>
                  <a:schemeClr val="tx1"/>
                </a:solidFill>
                <a:latin typeface="+mn-lt"/>
                <a:ea typeface="+mn-ea"/>
                <a:cs typeface="+mn-cs"/>
              </a:rPr>
              <a:t>pane, press and hold CTRL, and</a:t>
            </a:r>
            <a:r>
              <a:rPr lang="en-US" sz="1200" i="0" kern="1200" baseline="0" dirty="0">
                <a:solidFill>
                  <a:schemeClr val="tx1"/>
                </a:solidFill>
                <a:latin typeface="+mn-lt"/>
                <a:ea typeface="+mn-ea"/>
                <a:cs typeface="+mn-cs"/>
              </a:rPr>
              <a:t> then </a:t>
            </a:r>
            <a:r>
              <a:rPr lang="en-US" sz="1200" i="0" kern="1200" dirty="0">
                <a:solidFill>
                  <a:schemeClr val="tx1"/>
                </a:solidFill>
                <a:latin typeface="+mn-lt"/>
                <a:ea typeface="+mn-ea"/>
                <a:cs typeface="+mn-cs"/>
              </a:rPr>
              <a:t>select the two straight connectors (lines). On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Drawing</a:t>
            </a:r>
            <a:r>
              <a:rPr lang="en-US" sz="1200" i="0" kern="1200" dirty="0">
                <a:solidFill>
                  <a:schemeClr val="tx1"/>
                </a:solidFill>
                <a:latin typeface="+mn-lt"/>
                <a:ea typeface="+mn-ea"/>
                <a:cs typeface="+mn-cs"/>
              </a:rPr>
              <a:t> group, click </a:t>
            </a:r>
            <a:r>
              <a:rPr lang="en-US" sz="1200" b="1" i="0" kern="1200" dirty="0">
                <a:solidFill>
                  <a:schemeClr val="tx1"/>
                </a:solidFill>
                <a:latin typeface="+mn-lt"/>
                <a:ea typeface="+mn-ea"/>
                <a:cs typeface="+mn-cs"/>
              </a:rPr>
              <a:t>Arrange</a:t>
            </a:r>
            <a:r>
              <a:rPr lang="en-US" sz="1200" i="0" kern="1200" dirty="0">
                <a:solidFill>
                  <a:schemeClr val="tx1"/>
                </a:solidFill>
                <a:latin typeface="+mn-lt"/>
                <a:ea typeface="+mn-ea"/>
                <a:cs typeface="+mn-cs"/>
              </a:rPr>
              <a:t>, point to </a:t>
            </a:r>
            <a:r>
              <a:rPr lang="en-US" sz="1200" b="1" i="0" kern="1200" dirty="0">
                <a:solidFill>
                  <a:schemeClr val="tx1"/>
                </a:solidFill>
                <a:latin typeface="+mn-lt"/>
                <a:ea typeface="+mn-ea"/>
                <a:cs typeface="+mn-cs"/>
              </a:rPr>
              <a:t>Align</a:t>
            </a:r>
            <a:r>
              <a:rPr lang="en-US" sz="1200" i="0" kern="1200" dirty="0">
                <a:solidFill>
                  <a:schemeClr val="tx1"/>
                </a:solidFill>
                <a:latin typeface="+mn-lt"/>
                <a:ea typeface="+mn-ea"/>
                <a:cs typeface="+mn-cs"/>
              </a:rPr>
              <a:t>, and then do the following:</a:t>
            </a:r>
          </a:p>
          <a:p>
            <a:pPr marL="685800" lvl="1" indent="-228600">
              <a:buFont typeface="+mj-lt"/>
              <a:buAutoNum type="arabicPeriod"/>
            </a:pP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Selected Objects</a:t>
            </a:r>
            <a:r>
              <a:rPr lang="en-US" sz="1200" i="0" kern="1200" dirty="0">
                <a:solidFill>
                  <a:schemeClr val="tx1"/>
                </a:solidFill>
                <a:latin typeface="+mn-lt"/>
                <a:ea typeface="+mn-ea"/>
                <a:cs typeface="+mn-cs"/>
              </a:rPr>
              <a:t>.</a:t>
            </a:r>
          </a:p>
          <a:p>
            <a:pPr marL="685800" lvl="1" indent="-228600">
              <a:buFont typeface="+mj-lt"/>
              <a:buAutoNum type="arabicPeriod"/>
            </a:pP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Middle</a:t>
            </a:r>
            <a:r>
              <a:rPr lang="en-US" sz="1200" i="0" kern="1200" dirty="0">
                <a:solidFill>
                  <a:schemeClr val="tx1"/>
                </a:solidFill>
                <a:latin typeface="+mn-lt"/>
                <a:ea typeface="+mn-ea"/>
                <a:cs typeface="+mn-cs"/>
              </a:rPr>
              <a:t>. </a:t>
            </a:r>
          </a:p>
          <a:p>
            <a:pPr marL="228600" lvl="0" indent="-228600">
              <a:buFont typeface="+mj-lt"/>
              <a:buAutoNum type="arabicPeriod"/>
            </a:pPr>
            <a:r>
              <a:rPr lang="en-US" sz="1200" i="0" kern="1200" dirty="0">
                <a:solidFill>
                  <a:schemeClr val="tx1"/>
                </a:solidFill>
                <a:latin typeface="+mn-lt"/>
                <a:ea typeface="+mn-ea"/>
                <a:cs typeface="+mn-cs"/>
              </a:rPr>
              <a:t>With</a:t>
            </a:r>
            <a:r>
              <a:rPr lang="en-US" sz="1200" i="0" kern="1200" baseline="0" dirty="0">
                <a:solidFill>
                  <a:schemeClr val="tx1"/>
                </a:solidFill>
                <a:latin typeface="+mn-lt"/>
                <a:ea typeface="+mn-ea"/>
                <a:cs typeface="+mn-cs"/>
              </a:rPr>
              <a:t> the group of lines still selected, o</a:t>
            </a:r>
            <a:r>
              <a:rPr lang="en-US" sz="1200" i="0" kern="1200" dirty="0">
                <a:solidFill>
                  <a:schemeClr val="tx1"/>
                </a:solidFill>
                <a:latin typeface="+mn-lt"/>
                <a:ea typeface="+mn-ea"/>
                <a:cs typeface="+mn-cs"/>
              </a:rPr>
              <a:t>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Drawing </a:t>
            </a:r>
            <a:r>
              <a:rPr lang="en-US" sz="1200" i="0" kern="1200" dirty="0">
                <a:solidFill>
                  <a:schemeClr val="tx1"/>
                </a:solidFill>
                <a:latin typeface="+mn-lt"/>
                <a:ea typeface="+mn-ea"/>
                <a:cs typeface="+mn-cs"/>
              </a:rPr>
              <a:t>group, click </a:t>
            </a:r>
            <a:r>
              <a:rPr lang="en-US" sz="1200" b="1" i="0" kern="1200" dirty="0">
                <a:solidFill>
                  <a:schemeClr val="tx1"/>
                </a:solidFill>
                <a:latin typeface="+mn-lt"/>
                <a:ea typeface="+mn-ea"/>
                <a:cs typeface="+mn-cs"/>
              </a:rPr>
              <a:t>Arrange</a:t>
            </a:r>
            <a:r>
              <a:rPr lang="en-US" sz="1200" i="0" kern="1200" dirty="0">
                <a:solidFill>
                  <a:schemeClr val="tx1"/>
                </a:solidFill>
                <a:latin typeface="+mn-lt"/>
                <a:ea typeface="+mn-ea"/>
                <a:cs typeface="+mn-cs"/>
              </a:rPr>
              <a:t>, and</a:t>
            </a:r>
            <a:r>
              <a:rPr lang="en-US" sz="1200" i="0" kern="1200" baseline="0" dirty="0">
                <a:solidFill>
                  <a:schemeClr val="tx1"/>
                </a:solidFill>
                <a:latin typeface="+mn-lt"/>
                <a:ea typeface="+mn-ea"/>
                <a:cs typeface="+mn-cs"/>
              </a:rPr>
              <a:t> then click</a:t>
            </a:r>
            <a:r>
              <a:rPr lang="en-US" sz="1200" i="0" kern="1200" dirty="0">
                <a:solidFill>
                  <a:schemeClr val="tx1"/>
                </a:solidFill>
                <a:latin typeface="+mn-lt"/>
                <a:ea typeface="+mn-ea"/>
                <a:cs typeface="+mn-cs"/>
              </a:rPr>
              <a:t> </a:t>
            </a:r>
            <a:r>
              <a:rPr lang="en-US" sz="1200" b="1" i="0" kern="1200" dirty="0">
                <a:solidFill>
                  <a:schemeClr val="tx1"/>
                </a:solidFill>
                <a:latin typeface="+mn-lt"/>
                <a:ea typeface="+mn-ea"/>
                <a:cs typeface="+mn-cs"/>
              </a:rPr>
              <a:t>Group</a:t>
            </a:r>
            <a:r>
              <a:rPr lang="en-US" sz="1200" i="0" kern="1200" dirty="0">
                <a:solidFill>
                  <a:schemeClr val="tx1"/>
                </a:solidFill>
                <a:latin typeface="+mn-lt"/>
                <a:ea typeface="+mn-ea"/>
                <a:cs typeface="+mn-cs"/>
              </a:rPr>
              <a:t>.</a:t>
            </a:r>
          </a:p>
          <a:p>
            <a:pPr marL="228600" lvl="0" indent="-228600">
              <a:buFont typeface="+mj-lt"/>
              <a:buAutoNum type="arabicPeriod"/>
            </a:pPr>
            <a:r>
              <a:rPr lang="en-US" sz="1200" i="0" kern="1200" dirty="0">
                <a:solidFill>
                  <a:schemeClr val="tx1"/>
                </a:solidFill>
                <a:latin typeface="+mn-lt"/>
                <a:ea typeface="+mn-ea"/>
                <a:cs typeface="+mn-cs"/>
              </a:rPr>
              <a:t>On the slide, drag the group until the left</a:t>
            </a:r>
            <a:r>
              <a:rPr lang="en-US" sz="1200" i="0" kern="1200" baseline="0" dirty="0">
                <a:solidFill>
                  <a:schemeClr val="tx1"/>
                </a:solidFill>
                <a:latin typeface="+mn-lt"/>
                <a:ea typeface="+mn-ea"/>
                <a:cs typeface="+mn-cs"/>
              </a:rPr>
              <a:t> </a:t>
            </a:r>
            <a:r>
              <a:rPr lang="en-US" sz="1200" i="0" kern="1200" dirty="0">
                <a:solidFill>
                  <a:schemeClr val="tx1"/>
                </a:solidFill>
                <a:latin typeface="+mn-lt"/>
                <a:ea typeface="+mn-ea"/>
                <a:cs typeface="+mn-cs"/>
              </a:rPr>
              <a:t>edge of the group of lines is touching the left edge of the rectangle.</a:t>
            </a:r>
          </a:p>
          <a:p>
            <a:pPr marL="228600" lvl="0" indent="-228600">
              <a:buFont typeface="+mj-lt"/>
              <a:buAutoNum type="arabicPeriod"/>
            </a:pPr>
            <a:r>
              <a:rPr lang="en-US" sz="1200" i="0" kern="1200" dirty="0">
                <a:solidFill>
                  <a:schemeClr val="tx1"/>
                </a:solidFill>
                <a:latin typeface="+mn-lt"/>
                <a:ea typeface="+mn-ea"/>
                <a:cs typeface="+mn-cs"/>
              </a:rPr>
              <a:t>On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Drawing</a:t>
            </a:r>
            <a:r>
              <a:rPr lang="en-US" sz="1200" i="0" kern="1200" dirty="0">
                <a:solidFill>
                  <a:schemeClr val="tx1"/>
                </a:solidFill>
                <a:latin typeface="+mn-lt"/>
                <a:ea typeface="+mn-ea"/>
                <a:cs typeface="+mn-cs"/>
              </a:rPr>
              <a:t> group, click </a:t>
            </a:r>
            <a:r>
              <a:rPr lang="en-US" sz="1200" b="1" i="0" kern="1200" dirty="0">
                <a:solidFill>
                  <a:schemeClr val="tx1"/>
                </a:solidFill>
                <a:latin typeface="+mn-lt"/>
                <a:ea typeface="+mn-ea"/>
                <a:cs typeface="+mn-cs"/>
              </a:rPr>
              <a:t>Arrange</a:t>
            </a:r>
            <a:r>
              <a:rPr lang="en-US" sz="1200" i="0" kern="1200" dirty="0">
                <a:solidFill>
                  <a:schemeClr val="tx1"/>
                </a:solidFill>
                <a:latin typeface="+mn-lt"/>
                <a:ea typeface="+mn-ea"/>
                <a:cs typeface="+mn-cs"/>
              </a:rPr>
              <a:t>, point to </a:t>
            </a:r>
            <a:r>
              <a:rPr lang="en-US" sz="1200" b="1" i="0" kern="1200" dirty="0">
                <a:solidFill>
                  <a:schemeClr val="tx1"/>
                </a:solidFill>
                <a:latin typeface="+mn-lt"/>
                <a:ea typeface="+mn-ea"/>
                <a:cs typeface="+mn-cs"/>
              </a:rPr>
              <a:t>Align</a:t>
            </a:r>
            <a:r>
              <a:rPr lang="en-US" sz="1200" i="0" kern="1200" dirty="0">
                <a:solidFill>
                  <a:schemeClr val="tx1"/>
                </a:solidFill>
                <a:latin typeface="+mn-lt"/>
                <a:ea typeface="+mn-ea"/>
                <a:cs typeface="+mn-cs"/>
              </a:rPr>
              <a:t>, and then do the following:</a:t>
            </a:r>
          </a:p>
          <a:p>
            <a:pPr marL="685800" lvl="1" indent="-228600">
              <a:buFont typeface="+mj-lt"/>
              <a:buAutoNum type="arabicPeriod"/>
            </a:pP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to Slide</a:t>
            </a:r>
            <a:r>
              <a:rPr lang="en-US" sz="1200" i="0" kern="1200" dirty="0">
                <a:solidFill>
                  <a:schemeClr val="tx1"/>
                </a:solidFill>
                <a:latin typeface="+mn-lt"/>
                <a:ea typeface="+mn-ea"/>
                <a:cs typeface="+mn-cs"/>
              </a:rPr>
              <a:t>.</a:t>
            </a:r>
          </a:p>
          <a:p>
            <a:pPr marL="685800" lvl="1" indent="-228600">
              <a:buFont typeface="+mj-lt"/>
              <a:buAutoNum type="arabicPeriod"/>
            </a:pP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Middle</a:t>
            </a:r>
            <a:r>
              <a:rPr lang="en-US" sz="1200" i="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Selection and Visibility </a:t>
            </a:r>
            <a:r>
              <a:rPr lang="en-US" sz="1200" i="0" kern="1200" dirty="0">
                <a:solidFill>
                  <a:schemeClr val="tx1"/>
                </a:solidFill>
                <a:latin typeface="+mn-lt"/>
                <a:ea typeface="+mn-ea"/>
                <a:cs typeface="+mn-cs"/>
              </a:rPr>
              <a:t>pane, press and hold CTRL, and then select the new group of lines, the rectangle, the text box, and the picture. On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Drawing </a:t>
            </a:r>
            <a:r>
              <a:rPr lang="en-US" sz="1200" i="0" kern="1200" dirty="0">
                <a:solidFill>
                  <a:schemeClr val="tx1"/>
                </a:solidFill>
                <a:latin typeface="+mn-lt"/>
                <a:ea typeface="+mn-ea"/>
                <a:cs typeface="+mn-cs"/>
              </a:rPr>
              <a:t>group, click the arrow under </a:t>
            </a:r>
            <a:r>
              <a:rPr lang="en-US" sz="1200" b="1" i="0" kern="1200" dirty="0">
                <a:solidFill>
                  <a:schemeClr val="tx1"/>
                </a:solidFill>
                <a:latin typeface="+mn-lt"/>
                <a:ea typeface="+mn-ea"/>
                <a:cs typeface="+mn-cs"/>
              </a:rPr>
              <a:t>Arrange</a:t>
            </a:r>
            <a:r>
              <a:rPr lang="en-US" sz="1200" i="0" kern="1200" dirty="0">
                <a:solidFill>
                  <a:schemeClr val="tx1"/>
                </a:solidFill>
                <a:latin typeface="+mn-lt"/>
                <a:ea typeface="+mn-ea"/>
                <a:cs typeface="+mn-cs"/>
              </a:rPr>
              <a:t>, and then click </a:t>
            </a:r>
            <a:r>
              <a:rPr lang="en-US" sz="1200" b="1" i="0" kern="1200" dirty="0">
                <a:solidFill>
                  <a:schemeClr val="tx1"/>
                </a:solidFill>
                <a:latin typeface="+mn-lt"/>
                <a:ea typeface="+mn-ea"/>
                <a:cs typeface="+mn-cs"/>
              </a:rPr>
              <a:t>Group</a:t>
            </a:r>
            <a:r>
              <a:rPr lang="en-US" sz="1200" i="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a:solidFill>
                  <a:schemeClr val="tx1"/>
                </a:solidFill>
                <a:latin typeface="+mn-lt"/>
                <a:ea typeface="+mn-ea"/>
                <a:cs typeface="+mn-cs"/>
              </a:rPr>
              <a:t>Also</a:t>
            </a:r>
            <a:r>
              <a:rPr lang="en-US" sz="1200" i="0" kern="1200" baseline="0" dirty="0">
                <a:solidFill>
                  <a:schemeClr val="tx1"/>
                </a:solidFill>
                <a:latin typeface="+mn-lt"/>
                <a:ea typeface="+mn-ea"/>
                <a:cs typeface="+mn-cs"/>
              </a:rPr>
              <a:t> i</a:t>
            </a:r>
            <a:r>
              <a:rPr lang="en-US" sz="1200" i="0" kern="1200" dirty="0">
                <a:solidFill>
                  <a:schemeClr val="tx1"/>
                </a:solidFill>
                <a:latin typeface="+mn-lt"/>
                <a:ea typeface="+mn-ea"/>
                <a:cs typeface="+mn-cs"/>
              </a:rPr>
              <a:t>n the </a:t>
            </a:r>
            <a:r>
              <a:rPr lang="en-US" sz="1200" b="1" i="0" kern="1200" dirty="0">
                <a:solidFill>
                  <a:schemeClr val="tx1"/>
                </a:solidFill>
                <a:latin typeface="+mn-lt"/>
                <a:ea typeface="+mn-ea"/>
                <a:cs typeface="+mn-cs"/>
              </a:rPr>
              <a:t>Selection and Visibility </a:t>
            </a:r>
            <a:r>
              <a:rPr lang="en-US" sz="1200" i="0" kern="1200" dirty="0">
                <a:solidFill>
                  <a:schemeClr val="tx1"/>
                </a:solidFill>
                <a:latin typeface="+mn-lt"/>
                <a:ea typeface="+mn-ea"/>
                <a:cs typeface="+mn-cs"/>
              </a:rPr>
              <a:t>pane, double-click the new group to edit the name, and then enter </a:t>
            </a:r>
            <a:r>
              <a:rPr lang="en-US" sz="1200" b="1" i="0" kern="1200" dirty="0">
                <a:solidFill>
                  <a:schemeClr val="tx1"/>
                </a:solidFill>
                <a:latin typeface="+mn-lt"/>
                <a:ea typeface="+mn-ea"/>
                <a:cs typeface="+mn-cs"/>
              </a:rPr>
              <a:t>Inside-left page 3</a:t>
            </a:r>
            <a:r>
              <a:rPr lang="en-US" sz="1200" i="0" kern="1200" dirty="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a:solidFill>
                <a:schemeClr val="accent6"/>
              </a:solidFill>
            </a:endParaRPr>
          </a:p>
          <a:p>
            <a:r>
              <a:rPr lang="en-US" sz="1200" kern="1200" dirty="0">
                <a:solidFill>
                  <a:schemeClr val="tx1"/>
                </a:solidFill>
                <a:latin typeface="+mn-lt"/>
                <a:ea typeface="+mn-ea"/>
                <a:cs typeface="+mn-cs"/>
              </a:rPr>
              <a:t>To reproduce the first shape in the </a:t>
            </a:r>
            <a:r>
              <a:rPr lang="en-US" sz="1200" b="1" kern="1200" dirty="0">
                <a:solidFill>
                  <a:schemeClr val="tx1"/>
                </a:solidFill>
                <a:latin typeface="+mn-lt"/>
                <a:ea typeface="+mn-ea"/>
                <a:cs typeface="+mn-cs"/>
              </a:rPr>
              <a:t>Inside-right page</a:t>
            </a:r>
            <a:r>
              <a:rPr lang="en-US" sz="1200" b="1" kern="1200" baseline="0" dirty="0">
                <a:solidFill>
                  <a:schemeClr val="tx1"/>
                </a:solidFill>
                <a:latin typeface="+mn-lt"/>
                <a:ea typeface="+mn-ea"/>
                <a:cs typeface="+mn-cs"/>
              </a:rPr>
              <a:t> </a:t>
            </a:r>
            <a:r>
              <a:rPr lang="en-US" sz="1200" b="1" kern="1200" dirty="0">
                <a:solidFill>
                  <a:schemeClr val="tx1"/>
                </a:solidFill>
                <a:latin typeface="+mn-lt"/>
                <a:ea typeface="+mn-ea"/>
                <a:cs typeface="+mn-cs"/>
              </a:rPr>
              <a:t>1</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group on this slide</a:t>
            </a:r>
            <a:r>
              <a:rPr lang="en-US" sz="1200" kern="1200" dirty="0">
                <a:solidFill>
                  <a:schemeClr val="tx1"/>
                </a:solidFill>
                <a:latin typeface="+mn-lt"/>
                <a:ea typeface="+mn-ea"/>
                <a:cs typeface="+mn-cs"/>
              </a:rPr>
              <a:t>, do the following:</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a:t>
            </a:r>
            <a:r>
              <a:rPr lang="en-US" sz="1200" kern="1200" dirty="0">
                <a:solidFill>
                  <a:schemeClr val="tx1"/>
                </a:solidFill>
                <a:latin typeface="+mn-lt"/>
                <a:ea typeface="+mn-ea"/>
                <a:cs typeface="+mn-cs"/>
              </a:rPr>
              <a:t> pane, select the </a:t>
            </a:r>
            <a:r>
              <a:rPr lang="en-US" sz="1200" b="1" kern="1200" dirty="0">
                <a:solidFill>
                  <a:schemeClr val="tx1"/>
                </a:solidFill>
                <a:latin typeface="+mn-lt"/>
                <a:ea typeface="+mn-ea"/>
                <a:cs typeface="+mn-cs"/>
              </a:rPr>
              <a:t>Inside-left page 2 </a:t>
            </a:r>
            <a:r>
              <a:rPr lang="en-US" sz="1200" kern="1200" dirty="0">
                <a:solidFill>
                  <a:schemeClr val="tx1"/>
                </a:solidFill>
                <a:latin typeface="+mn-lt"/>
                <a:ea typeface="+mn-ea"/>
                <a:cs typeface="+mn-cs"/>
              </a:rPr>
              <a:t>group.</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Clipboard</a:t>
            </a:r>
            <a:r>
              <a:rPr lang="en-US" sz="1200" kern="1200" dirty="0">
                <a:solidFill>
                  <a:schemeClr val="tx1"/>
                </a:solidFill>
                <a:latin typeface="+mn-lt"/>
                <a:ea typeface="+mn-ea"/>
                <a:cs typeface="+mn-cs"/>
              </a:rPr>
              <a:t> group, click the arrow under </a:t>
            </a:r>
            <a:r>
              <a:rPr lang="en-US" sz="1200" b="1" kern="1200" dirty="0">
                <a:solidFill>
                  <a:schemeClr val="tx1"/>
                </a:solidFill>
                <a:latin typeface="+mn-lt"/>
                <a:ea typeface="+mn-ea"/>
                <a:cs typeface="+mn-cs"/>
              </a:rPr>
              <a:t>Paste</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Duplicate</a:t>
            </a:r>
            <a:r>
              <a:rPr lang="en-US" sz="120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Selection and Visibility </a:t>
            </a:r>
            <a:r>
              <a:rPr lang="en-US" sz="1200" i="0" kern="1200" dirty="0">
                <a:solidFill>
                  <a:schemeClr val="tx1"/>
                </a:solidFill>
                <a:latin typeface="+mn-lt"/>
                <a:ea typeface="+mn-ea"/>
                <a:cs typeface="+mn-cs"/>
              </a:rPr>
              <a:t>pane, double-click the new group to edit the name, and then enter </a:t>
            </a:r>
            <a:r>
              <a:rPr lang="en-US" sz="1200" b="1" i="0" kern="1200" dirty="0">
                <a:solidFill>
                  <a:schemeClr val="tx1"/>
                </a:solidFill>
                <a:latin typeface="+mn-lt"/>
                <a:ea typeface="+mn-ea"/>
                <a:cs typeface="+mn-cs"/>
              </a:rPr>
              <a:t>Inside-right</a:t>
            </a:r>
            <a:r>
              <a:rPr lang="en-US" sz="1200" i="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228600" lvl="0" indent="-228600">
              <a:buFont typeface="+mj-lt"/>
              <a:buAutoNum type="arabicPeriod"/>
            </a:pPr>
            <a:r>
              <a:rPr lang="en-US" sz="1200" kern="1200" dirty="0">
                <a:solidFill>
                  <a:schemeClr val="tx1"/>
                </a:solidFill>
                <a:latin typeface="+mn-lt"/>
                <a:ea typeface="+mn-ea"/>
                <a:cs typeface="+mn-cs"/>
              </a:rPr>
              <a:t>In</a:t>
            </a:r>
            <a:r>
              <a:rPr lang="en-US" sz="1200" kern="1200" baseline="0" dirty="0">
                <a:solidFill>
                  <a:schemeClr val="tx1"/>
                </a:solidFill>
                <a:latin typeface="+mn-lt"/>
                <a:ea typeface="+mn-ea"/>
                <a:cs typeface="+mn-cs"/>
              </a:rPr>
              <a:t> the </a:t>
            </a:r>
            <a:r>
              <a:rPr lang="en-US" sz="1200" b="1" kern="1200" baseline="0" dirty="0">
                <a:solidFill>
                  <a:schemeClr val="tx1"/>
                </a:solidFill>
                <a:latin typeface="+mn-lt"/>
                <a:ea typeface="+mn-ea"/>
                <a:cs typeface="+mn-cs"/>
              </a:rPr>
              <a:t>Selection and Visibility </a:t>
            </a:r>
            <a:r>
              <a:rPr lang="en-US" sz="1200" kern="1200" baseline="0" dirty="0">
                <a:solidFill>
                  <a:schemeClr val="tx1"/>
                </a:solidFill>
                <a:latin typeface="+mn-lt"/>
                <a:ea typeface="+mn-ea"/>
                <a:cs typeface="+mn-cs"/>
              </a:rPr>
              <a:t>pane, select the </a:t>
            </a:r>
            <a:r>
              <a:rPr lang="en-US" sz="1200" b="1" kern="1200" baseline="0" dirty="0">
                <a:solidFill>
                  <a:schemeClr val="tx1"/>
                </a:solidFill>
                <a:latin typeface="+mn-lt"/>
                <a:ea typeface="+mn-ea"/>
                <a:cs typeface="+mn-cs"/>
              </a:rPr>
              <a:t>Inside-right</a:t>
            </a:r>
            <a:r>
              <a:rPr lang="en-US" sz="1200" kern="1200" baseline="0" dirty="0">
                <a:solidFill>
                  <a:schemeClr val="tx1"/>
                </a:solidFill>
                <a:latin typeface="+mn-lt"/>
                <a:ea typeface="+mn-ea"/>
                <a:cs typeface="+mn-cs"/>
              </a:rPr>
              <a:t> group. </a:t>
            </a: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to </a:t>
            </a:r>
            <a:r>
              <a:rPr lang="en-US" sz="1200" b="1" kern="1200" dirty="0">
                <a:solidFill>
                  <a:schemeClr val="tx1"/>
                </a:solidFill>
                <a:latin typeface="+mn-lt"/>
                <a:ea typeface="+mn-ea"/>
                <a:cs typeface="+mn-cs"/>
              </a:rPr>
              <a:t>Rotate</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More Rotation Options</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Size and Position</a:t>
            </a:r>
            <a:r>
              <a:rPr lang="en-US" sz="1200" kern="1200" dirty="0">
                <a:solidFill>
                  <a:schemeClr val="tx1"/>
                </a:solidFill>
                <a:latin typeface="+mn-lt"/>
                <a:ea typeface="+mn-ea"/>
                <a:cs typeface="+mn-cs"/>
              </a:rPr>
              <a:t> dialog box, on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tab, under </a:t>
            </a:r>
            <a:r>
              <a:rPr lang="en-US" sz="1200" b="1" kern="1200" dirty="0">
                <a:solidFill>
                  <a:schemeClr val="tx1"/>
                </a:solidFill>
                <a:latin typeface="+mn-lt"/>
                <a:ea typeface="+mn-ea"/>
                <a:cs typeface="+mn-cs"/>
              </a:rPr>
              <a:t>Size and rotation</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Rotation</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180°</a:t>
            </a:r>
            <a:r>
              <a:rPr lang="en-US" sz="120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On the slide, drag the group until the left edge is against the vertical drawing guide.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to </a:t>
            </a:r>
            <a:r>
              <a:rPr lang="en-US" sz="1200" b="1" kern="1200" dirty="0">
                <a:solidFill>
                  <a:schemeClr val="tx1"/>
                </a:solidFill>
                <a:latin typeface="+mn-lt"/>
                <a:ea typeface="+mn-ea"/>
                <a:cs typeface="+mn-cs"/>
              </a:rPr>
              <a:t>Align</a:t>
            </a:r>
            <a:r>
              <a:rPr lang="en-US" sz="1200" kern="1200" dirty="0">
                <a:solidFill>
                  <a:schemeClr val="tx1"/>
                </a:solidFill>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Align to Slide</a:t>
            </a:r>
            <a:r>
              <a:rPr lang="en-US" sz="1200" kern="1200" dirty="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Align Middle</a:t>
            </a:r>
            <a:r>
              <a:rPr lang="en-US" sz="1200" kern="1200" dirty="0">
                <a:solidFill>
                  <a:schemeClr val="tx1"/>
                </a:solidFill>
                <a:latin typeface="+mn-lt"/>
                <a:ea typeface="+mn-ea"/>
                <a:cs typeface="+mn-cs"/>
              </a:rPr>
              <a:t>. </a:t>
            </a:r>
          </a:p>
          <a:p>
            <a:pPr marL="228600" lvl="0" indent="-228600">
              <a:buFont typeface="+mj-lt"/>
              <a:buAutoNum type="arabicPeriod"/>
            </a:pPr>
            <a:endParaRPr lang="en-US" sz="1200" kern="1200" dirty="0">
              <a:solidFill>
                <a:schemeClr val="tx1"/>
              </a:solidFill>
              <a:latin typeface="+mn-lt"/>
              <a:ea typeface="+mn-ea"/>
              <a:cs typeface="+mn-cs"/>
            </a:endParaRPr>
          </a:p>
          <a:p>
            <a:pPr marL="228600" lvl="0" indent="-228600">
              <a:buFont typeface="+mj-lt"/>
              <a:buNone/>
            </a:pPr>
            <a:endParaRPr lang="en-US" sz="1200" kern="120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latin typeface="+mn-lt"/>
                <a:ea typeface="+mn-ea"/>
                <a:cs typeface="+mn-cs"/>
              </a:rPr>
              <a:t>To reproduce the text box in the </a:t>
            </a:r>
            <a:r>
              <a:rPr lang="en-US" sz="1200" b="1" kern="1200" dirty="0">
                <a:solidFill>
                  <a:schemeClr val="tx1"/>
                </a:solidFill>
                <a:latin typeface="+mn-lt"/>
                <a:ea typeface="+mn-ea"/>
                <a:cs typeface="+mn-cs"/>
              </a:rPr>
              <a:t>Inside-right page</a:t>
            </a:r>
            <a:r>
              <a:rPr lang="en-US" sz="1200" b="1" kern="1200" baseline="0" dirty="0">
                <a:solidFill>
                  <a:schemeClr val="tx1"/>
                </a:solidFill>
                <a:latin typeface="+mn-lt"/>
                <a:ea typeface="+mn-ea"/>
                <a:cs typeface="+mn-cs"/>
              </a:rPr>
              <a:t> </a:t>
            </a:r>
            <a:r>
              <a:rPr lang="en-US" sz="1200" b="1" kern="1200" dirty="0">
                <a:solidFill>
                  <a:schemeClr val="tx1"/>
                </a:solidFill>
                <a:latin typeface="+mn-lt"/>
                <a:ea typeface="+mn-ea"/>
                <a:cs typeface="+mn-cs"/>
              </a:rPr>
              <a:t>1</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group on this slide</a:t>
            </a:r>
            <a:r>
              <a:rPr lang="en-US" sz="1200" kern="1200" dirty="0">
                <a:solidFill>
                  <a:schemeClr val="tx1"/>
                </a:solidFill>
                <a:latin typeface="+mn-lt"/>
                <a:ea typeface="+mn-ea"/>
                <a:cs typeface="+mn-cs"/>
              </a:rPr>
              <a:t>, do the following:</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Insert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Text</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Text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Box</a:t>
            </a:r>
            <a:r>
              <a:rPr lang="en-US" sz="1200" kern="1200" dirty="0">
                <a:solidFill>
                  <a:schemeClr val="tx1"/>
                </a:solidFill>
                <a:latin typeface="+mn-lt"/>
                <a:ea typeface="+mn-ea"/>
                <a:cs typeface="+mn-cs"/>
              </a:rPr>
              <a:t>. Drag to draw a text box on the slide.</a:t>
            </a:r>
          </a:p>
          <a:p>
            <a:pPr marL="228600" lvl="0" indent="-228600">
              <a:buFont typeface="+mj-lt"/>
              <a:buAutoNum type="arabicPeriod"/>
            </a:pPr>
            <a:r>
              <a:rPr lang="en-US" sz="1200" kern="1200" dirty="0">
                <a:solidFill>
                  <a:schemeClr val="tx1"/>
                </a:solidFill>
                <a:latin typeface="+mn-lt"/>
                <a:ea typeface="+mn-ea"/>
                <a:cs typeface="+mn-cs"/>
              </a:rPr>
              <a:t>Enter text in the text box </a:t>
            </a:r>
            <a:r>
              <a:rPr lang="en-US" sz="1200" i="0" kern="1200" dirty="0">
                <a:solidFill>
                  <a:schemeClr val="tx1"/>
                </a:solidFill>
                <a:latin typeface="+mn-lt"/>
                <a:ea typeface="+mn-ea"/>
                <a:cs typeface="+mn-cs"/>
              </a:rPr>
              <a:t>(to</a:t>
            </a:r>
            <a:r>
              <a:rPr lang="en-US" sz="1200" i="0" kern="1200" baseline="0" dirty="0">
                <a:solidFill>
                  <a:schemeClr val="tx1"/>
                </a:solidFill>
                <a:latin typeface="+mn-lt"/>
                <a:ea typeface="+mn-ea"/>
                <a:cs typeface="+mn-cs"/>
              </a:rPr>
              <a:t> match the example above, enter </a:t>
            </a:r>
            <a:r>
              <a:rPr lang="en-US" sz="1200" b="1" i="0" kern="1200" dirty="0">
                <a:solidFill>
                  <a:schemeClr val="tx1"/>
                </a:solidFill>
                <a:latin typeface="+mn-lt"/>
                <a:ea typeface="+mn-ea"/>
                <a:cs typeface="+mn-cs"/>
              </a:rPr>
              <a:t>Introduction</a:t>
            </a:r>
            <a:r>
              <a:rPr lang="en-US" sz="1200" i="0" kern="1200" dirty="0">
                <a:solidFill>
                  <a:schemeClr val="tx1"/>
                </a:solidFill>
                <a:latin typeface="+mn-lt"/>
                <a:ea typeface="+mn-ea"/>
                <a:cs typeface="+mn-cs"/>
              </a:rPr>
              <a:t>), and then </a:t>
            </a:r>
            <a:r>
              <a:rPr lang="en-US" sz="1200" kern="1200" dirty="0">
                <a:solidFill>
                  <a:schemeClr val="tx1"/>
                </a:solidFill>
                <a:latin typeface="+mn-lt"/>
                <a:ea typeface="+mn-ea"/>
                <a:cs typeface="+mn-cs"/>
              </a:rPr>
              <a:t>select the text. 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Font</a:t>
            </a:r>
            <a:r>
              <a:rPr lang="en-US" sz="1200" kern="1200" dirty="0">
                <a:solidFill>
                  <a:schemeClr val="tx1"/>
                </a:solidFill>
                <a:latin typeface="+mn-lt"/>
                <a:ea typeface="+mn-ea"/>
                <a:cs typeface="+mn-cs"/>
              </a:rPr>
              <a:t> group,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Font</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Vivaldi</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Font Size </a:t>
            </a:r>
            <a:r>
              <a:rPr lang="en-US" sz="1200" kern="1200" dirty="0">
                <a:solidFill>
                  <a:schemeClr val="tx1"/>
                </a:solidFill>
                <a:latin typeface="+mn-lt"/>
                <a:ea typeface="+mn-ea"/>
                <a:cs typeface="+mn-cs"/>
              </a:rPr>
              <a:t>list, select </a:t>
            </a:r>
            <a:r>
              <a:rPr lang="en-US" sz="1200" b="1" kern="1200" dirty="0">
                <a:solidFill>
                  <a:schemeClr val="tx1"/>
                </a:solidFill>
                <a:latin typeface="+mn-lt"/>
                <a:ea typeface="+mn-ea"/>
                <a:cs typeface="+mn-cs"/>
              </a:rPr>
              <a:t>18</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Paragraph</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Center </a:t>
            </a:r>
            <a:r>
              <a:rPr lang="en-US" sz="1200" kern="1200" dirty="0">
                <a:solidFill>
                  <a:schemeClr val="tx1"/>
                </a:solidFill>
                <a:latin typeface="+mn-lt"/>
                <a:ea typeface="+mn-ea"/>
                <a:cs typeface="+mn-cs"/>
              </a:rPr>
              <a:t>to center the text in the text box.</a:t>
            </a:r>
          </a:p>
          <a:p>
            <a:pPr marL="228600" lvl="0" indent="-228600">
              <a:buFont typeface="+mj-lt"/>
              <a:buAutoNum type="arabicPeriod"/>
            </a:pPr>
            <a:r>
              <a:rPr lang="en-US" sz="1200" kern="1200" dirty="0">
                <a:solidFill>
                  <a:schemeClr val="tx1"/>
                </a:solidFill>
                <a:latin typeface="+mn-lt"/>
                <a:ea typeface="+mn-ea"/>
                <a:cs typeface="+mn-cs"/>
              </a:rPr>
              <a:t>On the slide, drag the text box until the left edge </a:t>
            </a:r>
            <a:r>
              <a:rPr lang="en-US" sz="1200" i="0" kern="1200" dirty="0">
                <a:solidFill>
                  <a:schemeClr val="tx1"/>
                </a:solidFill>
                <a:latin typeface="+mn-lt"/>
                <a:ea typeface="+mn-ea"/>
                <a:cs typeface="+mn-cs"/>
              </a:rPr>
              <a:t>of the text </a:t>
            </a:r>
            <a:r>
              <a:rPr lang="en-US" sz="1200" kern="1200" dirty="0">
                <a:solidFill>
                  <a:schemeClr val="tx1"/>
                </a:solidFill>
                <a:latin typeface="+mn-lt"/>
                <a:ea typeface="+mn-ea"/>
                <a:cs typeface="+mn-cs"/>
              </a:rPr>
              <a:t>is 0.75” to the right of the vertical drawing guide and the bottom edge of the text is 0.5” above the horizontal drawing guide.</a:t>
            </a:r>
          </a:p>
          <a:p>
            <a:pPr marL="228600" lvl="0" indent="-228600">
              <a:buFont typeface="+mj-lt"/>
              <a:buAutoNum type="arabicPeriod"/>
            </a:pPr>
            <a:r>
              <a:rPr lang="en-US" sz="1200" i="0" kern="1200" dirty="0">
                <a:solidFill>
                  <a:schemeClr val="tx1"/>
                </a:solidFill>
                <a:latin typeface="+mn-lt"/>
                <a:ea typeface="+mn-ea"/>
                <a:cs typeface="+mn-cs"/>
              </a:rPr>
              <a:t>If the text is too wide for the page, drag the adjustment handles on the text box to decrease the width,</a:t>
            </a:r>
            <a:r>
              <a:rPr lang="en-US" sz="1200" i="0" kern="1200" baseline="0" dirty="0">
                <a:solidFill>
                  <a:schemeClr val="tx1"/>
                </a:solidFill>
                <a:latin typeface="+mn-lt"/>
                <a:ea typeface="+mn-ea"/>
                <a:cs typeface="+mn-cs"/>
              </a:rPr>
              <a:t> and then repeat the previous step to reposition. </a:t>
            </a:r>
            <a:endParaRPr lang="en-US" sz="1200" i="0" kern="1200" dirty="0">
              <a:solidFill>
                <a:schemeClr val="tx1"/>
              </a:solidFill>
              <a:latin typeface="+mn-lt"/>
              <a:ea typeface="+mn-ea"/>
              <a:cs typeface="+mn-cs"/>
            </a:endParaRPr>
          </a:p>
          <a:p>
            <a:pPr marL="228600" lvl="0" indent="-228600">
              <a:buFont typeface="+mj-lt"/>
              <a:buAutoNum type="arabicPeriod"/>
            </a:pPr>
            <a:endParaRPr lang="en-US" sz="1200" kern="1200" dirty="0">
              <a:solidFill>
                <a:schemeClr val="tx1"/>
              </a:solidFill>
              <a:latin typeface="+mn-lt"/>
              <a:ea typeface="+mn-ea"/>
              <a:cs typeface="+mn-cs"/>
            </a:endParaRPr>
          </a:p>
          <a:p>
            <a:pPr marL="228600" lvl="0" indent="-228600">
              <a:buFont typeface="+mj-lt"/>
              <a:buAutoNum type="arabicPeriod"/>
            </a:pPr>
            <a:endParaRPr lang="en-US" sz="1200" kern="120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latin typeface="+mn-lt"/>
                <a:ea typeface="+mn-ea"/>
                <a:cs typeface="+mn-cs"/>
              </a:rPr>
              <a:t>To reproduce the page edges in the </a:t>
            </a:r>
            <a:r>
              <a:rPr lang="en-US" sz="1200" b="1" kern="1200" dirty="0">
                <a:solidFill>
                  <a:schemeClr val="tx1"/>
                </a:solidFill>
                <a:latin typeface="+mn-lt"/>
                <a:ea typeface="+mn-ea"/>
                <a:cs typeface="+mn-cs"/>
              </a:rPr>
              <a:t>Inside-right page</a:t>
            </a:r>
            <a:r>
              <a:rPr lang="en-US" sz="1200" b="1" kern="1200" baseline="0" dirty="0">
                <a:solidFill>
                  <a:schemeClr val="tx1"/>
                </a:solidFill>
                <a:latin typeface="+mn-lt"/>
                <a:ea typeface="+mn-ea"/>
                <a:cs typeface="+mn-cs"/>
              </a:rPr>
              <a:t> </a:t>
            </a:r>
            <a:r>
              <a:rPr lang="en-US" sz="1200" b="1" kern="1200" dirty="0">
                <a:solidFill>
                  <a:schemeClr val="tx1"/>
                </a:solidFill>
                <a:latin typeface="+mn-lt"/>
                <a:ea typeface="+mn-ea"/>
                <a:cs typeface="+mn-cs"/>
              </a:rPr>
              <a:t>1</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group on this slide</a:t>
            </a:r>
            <a:r>
              <a:rPr lang="en-US" sz="1200" kern="1200" dirty="0">
                <a:solidFill>
                  <a:schemeClr val="tx1"/>
                </a:solidFill>
                <a:latin typeface="+mn-lt"/>
                <a:ea typeface="+mn-ea"/>
                <a:cs typeface="+mn-cs"/>
              </a:rPr>
              <a:t>, do the following: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Selection and Visibility </a:t>
            </a:r>
            <a:r>
              <a:rPr lang="en-US" sz="1200" i="0" kern="1200" dirty="0">
                <a:solidFill>
                  <a:schemeClr val="tx1"/>
                </a:solidFill>
                <a:latin typeface="+mn-lt"/>
                <a:ea typeface="+mn-ea"/>
                <a:cs typeface="+mn-cs"/>
              </a:rPr>
              <a:t>pane, select the </a:t>
            </a:r>
            <a:r>
              <a:rPr lang="en-US" sz="1200" b="1" i="0" kern="1200" dirty="0">
                <a:solidFill>
                  <a:schemeClr val="tx1"/>
                </a:solidFill>
                <a:latin typeface="+mn-lt"/>
                <a:ea typeface="+mn-ea"/>
                <a:cs typeface="+mn-cs"/>
              </a:rPr>
              <a:t>Inside-right</a:t>
            </a:r>
            <a:r>
              <a:rPr lang="en-US" sz="1200" i="0" kern="1200" dirty="0">
                <a:solidFill>
                  <a:schemeClr val="tx1"/>
                </a:solidFill>
                <a:latin typeface="+mn-lt"/>
                <a:ea typeface="+mn-ea"/>
                <a:cs typeface="+mn-cs"/>
              </a:rPr>
              <a:t> group you just created.</a:t>
            </a:r>
            <a:r>
              <a:rPr lang="en-US" sz="1200" i="0" kern="1200" baseline="0" dirty="0">
                <a:solidFill>
                  <a:schemeClr val="tx1"/>
                </a:solidFill>
                <a:latin typeface="+mn-lt"/>
                <a:ea typeface="+mn-ea"/>
                <a:cs typeface="+mn-cs"/>
              </a:rPr>
              <a:t> </a:t>
            </a:r>
            <a:r>
              <a:rPr lang="en-US" sz="1200" i="0" kern="1200" dirty="0">
                <a:solidFill>
                  <a:schemeClr val="tx1"/>
                </a:solidFill>
                <a:latin typeface="+mn-lt"/>
                <a:ea typeface="+mn-ea"/>
                <a:cs typeface="+mn-cs"/>
              </a:rPr>
              <a:t>On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Drawing</a:t>
            </a:r>
            <a:r>
              <a:rPr lang="en-US" sz="1200" i="0" kern="1200" dirty="0">
                <a:solidFill>
                  <a:schemeClr val="tx1"/>
                </a:solidFill>
                <a:latin typeface="+mn-lt"/>
                <a:ea typeface="+mn-ea"/>
                <a:cs typeface="+mn-cs"/>
              </a:rPr>
              <a:t> group, click </a:t>
            </a:r>
            <a:r>
              <a:rPr lang="en-US" sz="1200" b="1" i="0" kern="1200" dirty="0">
                <a:solidFill>
                  <a:schemeClr val="tx1"/>
                </a:solidFill>
                <a:latin typeface="+mn-lt"/>
                <a:ea typeface="+mn-ea"/>
                <a:cs typeface="+mn-cs"/>
              </a:rPr>
              <a:t>Arrange</a:t>
            </a:r>
            <a:r>
              <a:rPr lang="en-US" sz="1200" i="0" kern="1200" dirty="0">
                <a:solidFill>
                  <a:schemeClr val="tx1"/>
                </a:solidFill>
                <a:latin typeface="+mn-lt"/>
                <a:ea typeface="+mn-ea"/>
                <a:cs typeface="+mn-cs"/>
              </a:rPr>
              <a:t>, and then click </a:t>
            </a:r>
            <a:r>
              <a:rPr lang="en-US" sz="1200" b="1" i="0" kern="1200" dirty="0">
                <a:solidFill>
                  <a:schemeClr val="tx1"/>
                </a:solidFill>
                <a:latin typeface="+mn-lt"/>
                <a:ea typeface="+mn-ea"/>
                <a:cs typeface="+mn-cs"/>
              </a:rPr>
              <a:t>Ungroup</a:t>
            </a:r>
            <a:r>
              <a:rPr lang="en-US" sz="1200" b="0" i="0" kern="1200" dirty="0">
                <a:solidFill>
                  <a:schemeClr val="tx1"/>
                </a:solidFill>
                <a:latin typeface="+mn-lt"/>
                <a:ea typeface="+mn-ea"/>
                <a:cs typeface="+mn-cs"/>
              </a:rPr>
              <a:t>.</a:t>
            </a:r>
          </a:p>
          <a:p>
            <a:pPr marL="228600" lvl="0" indent="-228600">
              <a:buFont typeface="+mj-lt"/>
              <a:buAutoNum type="arabicPeriod"/>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Selection and Visibility </a:t>
            </a:r>
            <a:r>
              <a:rPr lang="en-US" sz="1200" i="0" kern="1200" dirty="0">
                <a:solidFill>
                  <a:schemeClr val="tx1"/>
                </a:solidFill>
                <a:latin typeface="+mn-lt"/>
                <a:ea typeface="+mn-ea"/>
                <a:cs typeface="+mn-cs"/>
              </a:rPr>
              <a:t>pane, select the straight connector (line) that you just ungrouped from the page.</a:t>
            </a:r>
            <a:r>
              <a:rPr lang="en-US" sz="1200" i="0" kern="1200" baseline="0" dirty="0">
                <a:solidFill>
                  <a:schemeClr val="tx1"/>
                </a:solidFill>
                <a:latin typeface="+mn-lt"/>
                <a:ea typeface="+mn-ea"/>
                <a:cs typeface="+mn-cs"/>
              </a:rPr>
              <a:t> </a:t>
            </a:r>
            <a:r>
              <a:rPr lang="en-US" sz="1200" i="0" kern="1200" dirty="0">
                <a:solidFill>
                  <a:schemeClr val="tx1"/>
                </a:solidFill>
                <a:latin typeface="+mn-lt"/>
                <a:ea typeface="+mn-ea"/>
                <a:cs typeface="+mn-cs"/>
              </a:rPr>
              <a:t>On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Clipboard</a:t>
            </a:r>
            <a:r>
              <a:rPr lang="en-US" sz="1200" i="0" kern="1200" dirty="0">
                <a:solidFill>
                  <a:schemeClr val="tx1"/>
                </a:solidFill>
                <a:latin typeface="+mn-lt"/>
                <a:ea typeface="+mn-ea"/>
                <a:cs typeface="+mn-cs"/>
              </a:rPr>
              <a:t> group, click the arrow under </a:t>
            </a:r>
            <a:r>
              <a:rPr lang="en-US" sz="1200" b="1" i="0" kern="1200" dirty="0">
                <a:solidFill>
                  <a:schemeClr val="tx1"/>
                </a:solidFill>
                <a:latin typeface="+mn-lt"/>
                <a:ea typeface="+mn-ea"/>
                <a:cs typeface="+mn-cs"/>
              </a:rPr>
              <a:t>Paste</a:t>
            </a:r>
            <a:r>
              <a:rPr lang="en-US" sz="1200" i="0" kern="1200" dirty="0">
                <a:solidFill>
                  <a:schemeClr val="tx1"/>
                </a:solidFill>
                <a:latin typeface="+mn-lt"/>
                <a:ea typeface="+mn-ea"/>
                <a:cs typeface="+mn-cs"/>
              </a:rPr>
              <a:t>, and then click </a:t>
            </a:r>
            <a:r>
              <a:rPr lang="en-US" sz="1200" b="1" i="0" kern="1200" dirty="0">
                <a:solidFill>
                  <a:schemeClr val="tx1"/>
                </a:solidFill>
                <a:latin typeface="+mn-lt"/>
                <a:ea typeface="+mn-ea"/>
                <a:cs typeface="+mn-cs"/>
              </a:rPr>
              <a:t>Duplicate</a:t>
            </a:r>
            <a:r>
              <a:rPr lang="en-US" sz="1200" i="0" kern="1200" dirty="0">
                <a:solidFill>
                  <a:schemeClr val="tx1"/>
                </a:solidFill>
                <a:latin typeface="+mn-lt"/>
                <a:ea typeface="+mn-ea"/>
                <a:cs typeface="+mn-cs"/>
              </a:rPr>
              <a:t>. Repeat this process for a total of six lines. </a:t>
            </a:r>
          </a:p>
          <a:p>
            <a:pPr marL="228600" lvl="0" indent="-228600">
              <a:buFont typeface="+mj-lt"/>
              <a:buAutoNum type="arabicPeriod"/>
            </a:pPr>
            <a:r>
              <a:rPr lang="en-US" sz="1200" i="0" kern="1200" dirty="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Selection and Visibility </a:t>
            </a:r>
            <a:r>
              <a:rPr lang="en-US" sz="1200" i="0" kern="1200" dirty="0">
                <a:solidFill>
                  <a:schemeClr val="tx1"/>
                </a:solidFill>
                <a:latin typeface="+mn-lt"/>
                <a:ea typeface="+mn-ea"/>
                <a:cs typeface="+mn-cs"/>
              </a:rPr>
              <a:t>pane, press and hold CTRL, and</a:t>
            </a:r>
            <a:r>
              <a:rPr lang="en-US" sz="1200" i="0" kern="1200" baseline="0" dirty="0">
                <a:solidFill>
                  <a:schemeClr val="tx1"/>
                </a:solidFill>
                <a:latin typeface="+mn-lt"/>
                <a:ea typeface="+mn-ea"/>
                <a:cs typeface="+mn-cs"/>
              </a:rPr>
              <a:t> then </a:t>
            </a:r>
            <a:r>
              <a:rPr lang="en-US" sz="1200" i="0" kern="1200" dirty="0">
                <a:solidFill>
                  <a:schemeClr val="tx1"/>
                </a:solidFill>
                <a:latin typeface="+mn-lt"/>
                <a:ea typeface="+mn-ea"/>
                <a:cs typeface="+mn-cs"/>
              </a:rPr>
              <a:t>select the six straight connectors (lines). On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Drawing</a:t>
            </a:r>
            <a:r>
              <a:rPr lang="en-US" sz="1200" i="0" kern="1200" dirty="0">
                <a:solidFill>
                  <a:schemeClr val="tx1"/>
                </a:solidFill>
                <a:latin typeface="+mn-lt"/>
                <a:ea typeface="+mn-ea"/>
                <a:cs typeface="+mn-cs"/>
              </a:rPr>
              <a:t> group, click </a:t>
            </a:r>
            <a:r>
              <a:rPr lang="en-US" sz="1200" b="1" i="0" kern="1200" dirty="0">
                <a:solidFill>
                  <a:schemeClr val="tx1"/>
                </a:solidFill>
                <a:latin typeface="+mn-lt"/>
                <a:ea typeface="+mn-ea"/>
                <a:cs typeface="+mn-cs"/>
              </a:rPr>
              <a:t>Arrange</a:t>
            </a:r>
            <a:r>
              <a:rPr lang="en-US" sz="1200" i="0" kern="1200" dirty="0">
                <a:solidFill>
                  <a:schemeClr val="tx1"/>
                </a:solidFill>
                <a:latin typeface="+mn-lt"/>
                <a:ea typeface="+mn-ea"/>
                <a:cs typeface="+mn-cs"/>
              </a:rPr>
              <a:t>, point to </a:t>
            </a:r>
            <a:r>
              <a:rPr lang="en-US" sz="1200" b="1" i="0" kern="1200" dirty="0">
                <a:solidFill>
                  <a:schemeClr val="tx1"/>
                </a:solidFill>
                <a:latin typeface="+mn-lt"/>
                <a:ea typeface="+mn-ea"/>
                <a:cs typeface="+mn-cs"/>
              </a:rPr>
              <a:t>Align</a:t>
            </a:r>
            <a:r>
              <a:rPr lang="en-US" sz="1200" i="0" kern="1200" dirty="0">
                <a:solidFill>
                  <a:schemeClr val="tx1"/>
                </a:solidFill>
                <a:latin typeface="+mn-lt"/>
                <a:ea typeface="+mn-ea"/>
                <a:cs typeface="+mn-cs"/>
              </a:rPr>
              <a:t>, and then do the following:</a:t>
            </a:r>
          </a:p>
          <a:p>
            <a:pPr marL="685800" lvl="1" indent="-228600">
              <a:buFont typeface="+mj-lt"/>
              <a:buAutoNum type="arabicPeriod"/>
            </a:pP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Selected Objects</a:t>
            </a:r>
            <a:r>
              <a:rPr lang="en-US" sz="1200" i="0" kern="1200" dirty="0">
                <a:solidFill>
                  <a:schemeClr val="tx1"/>
                </a:solidFill>
                <a:latin typeface="+mn-lt"/>
                <a:ea typeface="+mn-ea"/>
                <a:cs typeface="+mn-cs"/>
              </a:rPr>
              <a:t>.</a:t>
            </a:r>
          </a:p>
          <a:p>
            <a:pPr marL="685800" lvl="1" indent="-228600">
              <a:buFont typeface="+mj-lt"/>
              <a:buAutoNum type="arabicPeriod"/>
            </a:pP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Distribute Horizontally</a:t>
            </a:r>
            <a:r>
              <a:rPr lang="en-US" sz="1200" i="0" kern="1200" dirty="0">
                <a:solidFill>
                  <a:schemeClr val="tx1"/>
                </a:solidFill>
                <a:latin typeface="+mn-lt"/>
                <a:ea typeface="+mn-ea"/>
                <a:cs typeface="+mn-cs"/>
              </a:rPr>
              <a:t>.</a:t>
            </a:r>
          </a:p>
          <a:p>
            <a:pPr marL="685800" lvl="1" indent="-228600">
              <a:buFont typeface="+mj-lt"/>
              <a:buAutoNum type="arabicPeriod"/>
            </a:pP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Middle</a:t>
            </a:r>
            <a:r>
              <a:rPr lang="en-US" sz="1200" i="0" kern="1200" dirty="0">
                <a:solidFill>
                  <a:schemeClr val="tx1"/>
                </a:solidFill>
                <a:latin typeface="+mn-lt"/>
                <a:ea typeface="+mn-ea"/>
                <a:cs typeface="+mn-cs"/>
              </a:rPr>
              <a:t>. </a:t>
            </a:r>
          </a:p>
          <a:p>
            <a:pPr marL="228600" lvl="0" indent="-228600">
              <a:buFont typeface="+mj-lt"/>
              <a:buAutoNum type="arabicPeriod"/>
            </a:pPr>
            <a:r>
              <a:rPr lang="en-US" sz="1200" i="0" kern="1200" dirty="0">
                <a:solidFill>
                  <a:schemeClr val="tx1"/>
                </a:solidFill>
                <a:latin typeface="+mn-lt"/>
                <a:ea typeface="+mn-ea"/>
                <a:cs typeface="+mn-cs"/>
              </a:rPr>
              <a:t>With</a:t>
            </a:r>
            <a:r>
              <a:rPr lang="en-US" sz="1200" i="0" kern="1200" baseline="0" dirty="0">
                <a:solidFill>
                  <a:schemeClr val="tx1"/>
                </a:solidFill>
                <a:latin typeface="+mn-lt"/>
                <a:ea typeface="+mn-ea"/>
                <a:cs typeface="+mn-cs"/>
              </a:rPr>
              <a:t> the group of lines still selected, o</a:t>
            </a:r>
            <a:r>
              <a:rPr lang="en-US" sz="1200" i="0" kern="1200" dirty="0">
                <a:solidFill>
                  <a:schemeClr val="tx1"/>
                </a:solidFill>
                <a:latin typeface="+mn-lt"/>
                <a:ea typeface="+mn-ea"/>
                <a:cs typeface="+mn-cs"/>
              </a:rPr>
              <a:t>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Drawing </a:t>
            </a:r>
            <a:r>
              <a:rPr lang="en-US" sz="1200" i="0" kern="1200" dirty="0">
                <a:solidFill>
                  <a:schemeClr val="tx1"/>
                </a:solidFill>
                <a:latin typeface="+mn-lt"/>
                <a:ea typeface="+mn-ea"/>
                <a:cs typeface="+mn-cs"/>
              </a:rPr>
              <a:t>group, click </a:t>
            </a:r>
            <a:r>
              <a:rPr lang="en-US" sz="1200" b="1" i="0" kern="1200" dirty="0">
                <a:solidFill>
                  <a:schemeClr val="tx1"/>
                </a:solidFill>
                <a:latin typeface="+mn-lt"/>
                <a:ea typeface="+mn-ea"/>
                <a:cs typeface="+mn-cs"/>
              </a:rPr>
              <a:t>Arrange</a:t>
            </a:r>
            <a:r>
              <a:rPr lang="en-US" sz="1200" i="0" kern="1200" dirty="0">
                <a:solidFill>
                  <a:schemeClr val="tx1"/>
                </a:solidFill>
                <a:latin typeface="+mn-lt"/>
                <a:ea typeface="+mn-ea"/>
                <a:cs typeface="+mn-cs"/>
              </a:rPr>
              <a:t>, and</a:t>
            </a:r>
            <a:r>
              <a:rPr lang="en-US" sz="1200" i="0" kern="1200" baseline="0" dirty="0">
                <a:solidFill>
                  <a:schemeClr val="tx1"/>
                </a:solidFill>
                <a:latin typeface="+mn-lt"/>
                <a:ea typeface="+mn-ea"/>
                <a:cs typeface="+mn-cs"/>
              </a:rPr>
              <a:t> then click</a:t>
            </a:r>
            <a:r>
              <a:rPr lang="en-US" sz="1200" i="0" kern="1200" dirty="0">
                <a:solidFill>
                  <a:schemeClr val="tx1"/>
                </a:solidFill>
                <a:latin typeface="+mn-lt"/>
                <a:ea typeface="+mn-ea"/>
                <a:cs typeface="+mn-cs"/>
              </a:rPr>
              <a:t> </a:t>
            </a:r>
            <a:r>
              <a:rPr lang="en-US" sz="1200" b="1" i="0" kern="1200" dirty="0">
                <a:solidFill>
                  <a:schemeClr val="tx1"/>
                </a:solidFill>
                <a:latin typeface="+mn-lt"/>
                <a:ea typeface="+mn-ea"/>
                <a:cs typeface="+mn-cs"/>
              </a:rPr>
              <a:t>Group</a:t>
            </a:r>
            <a:r>
              <a:rPr lang="en-US" sz="1200" i="0" kern="1200" dirty="0">
                <a:solidFill>
                  <a:schemeClr val="tx1"/>
                </a:solidFill>
                <a:latin typeface="+mn-lt"/>
                <a:ea typeface="+mn-ea"/>
                <a:cs typeface="+mn-cs"/>
              </a:rPr>
              <a:t>.</a:t>
            </a:r>
          </a:p>
          <a:p>
            <a:pPr marL="228600" lvl="0" indent="-228600">
              <a:buFont typeface="+mj-lt"/>
              <a:buAutoNum type="arabicPeriod"/>
            </a:pPr>
            <a:r>
              <a:rPr lang="en-US" sz="1200" i="0" kern="1200" dirty="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i="0" kern="1200" dirty="0">
                <a:solidFill>
                  <a:schemeClr val="tx1"/>
                </a:solidFill>
                <a:latin typeface="+mn-lt"/>
                <a:ea typeface="+mn-ea"/>
                <a:cs typeface="+mn-cs"/>
              </a:rPr>
              <a:t>On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Drawing</a:t>
            </a:r>
            <a:r>
              <a:rPr lang="en-US" sz="1200" i="0" kern="1200" dirty="0">
                <a:solidFill>
                  <a:schemeClr val="tx1"/>
                </a:solidFill>
                <a:latin typeface="+mn-lt"/>
                <a:ea typeface="+mn-ea"/>
                <a:cs typeface="+mn-cs"/>
              </a:rPr>
              <a:t> group, click </a:t>
            </a:r>
            <a:r>
              <a:rPr lang="en-US" sz="1200" b="1" i="0" kern="1200" dirty="0">
                <a:solidFill>
                  <a:schemeClr val="tx1"/>
                </a:solidFill>
                <a:latin typeface="+mn-lt"/>
                <a:ea typeface="+mn-ea"/>
                <a:cs typeface="+mn-cs"/>
              </a:rPr>
              <a:t>Arrange</a:t>
            </a:r>
            <a:r>
              <a:rPr lang="en-US" sz="1200" i="0" kern="1200" dirty="0">
                <a:solidFill>
                  <a:schemeClr val="tx1"/>
                </a:solidFill>
                <a:latin typeface="+mn-lt"/>
                <a:ea typeface="+mn-ea"/>
                <a:cs typeface="+mn-cs"/>
              </a:rPr>
              <a:t>, point to </a:t>
            </a:r>
            <a:r>
              <a:rPr lang="en-US" sz="1200" b="1" i="0" kern="1200" dirty="0">
                <a:solidFill>
                  <a:schemeClr val="tx1"/>
                </a:solidFill>
                <a:latin typeface="+mn-lt"/>
                <a:ea typeface="+mn-ea"/>
                <a:cs typeface="+mn-cs"/>
              </a:rPr>
              <a:t>Align</a:t>
            </a:r>
            <a:r>
              <a:rPr lang="en-US" sz="1200" i="0" kern="1200" dirty="0">
                <a:solidFill>
                  <a:schemeClr val="tx1"/>
                </a:solidFill>
                <a:latin typeface="+mn-lt"/>
                <a:ea typeface="+mn-ea"/>
                <a:cs typeface="+mn-cs"/>
              </a:rPr>
              <a:t>, and then do the following:</a:t>
            </a:r>
          </a:p>
          <a:p>
            <a:pPr marL="685800" lvl="1" indent="-228600">
              <a:buFont typeface="+mj-lt"/>
              <a:buAutoNum type="arabicPeriod"/>
            </a:pP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to Slide</a:t>
            </a:r>
            <a:r>
              <a:rPr lang="en-US" sz="1200" i="0" kern="1200" dirty="0">
                <a:solidFill>
                  <a:schemeClr val="tx1"/>
                </a:solidFill>
                <a:latin typeface="+mn-lt"/>
                <a:ea typeface="+mn-ea"/>
                <a:cs typeface="+mn-cs"/>
              </a:rPr>
              <a:t>.</a:t>
            </a:r>
          </a:p>
          <a:p>
            <a:pPr marL="685800" lvl="1" indent="-228600">
              <a:buFont typeface="+mj-lt"/>
              <a:buAutoNum type="arabicPeriod"/>
            </a:pP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Middle</a:t>
            </a:r>
            <a:r>
              <a:rPr lang="en-US" sz="1200" i="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Selection and Visibility </a:t>
            </a:r>
            <a:r>
              <a:rPr lang="en-US" sz="1200" i="0" kern="1200" dirty="0">
                <a:solidFill>
                  <a:schemeClr val="tx1"/>
                </a:solidFill>
                <a:latin typeface="+mn-lt"/>
                <a:ea typeface="+mn-ea"/>
                <a:cs typeface="+mn-cs"/>
              </a:rPr>
              <a:t>pane, press and hold CTRL, and then select the new group of lines, the rectangle, and the text box. On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Drawing </a:t>
            </a:r>
            <a:r>
              <a:rPr lang="en-US" sz="1200" i="0" kern="1200" dirty="0">
                <a:solidFill>
                  <a:schemeClr val="tx1"/>
                </a:solidFill>
                <a:latin typeface="+mn-lt"/>
                <a:ea typeface="+mn-ea"/>
                <a:cs typeface="+mn-cs"/>
              </a:rPr>
              <a:t>group, click the arrow under </a:t>
            </a:r>
            <a:r>
              <a:rPr lang="en-US" sz="1200" b="1" i="0" kern="1200" dirty="0">
                <a:solidFill>
                  <a:schemeClr val="tx1"/>
                </a:solidFill>
                <a:latin typeface="+mn-lt"/>
                <a:ea typeface="+mn-ea"/>
                <a:cs typeface="+mn-cs"/>
              </a:rPr>
              <a:t>Arrange</a:t>
            </a:r>
            <a:r>
              <a:rPr lang="en-US" sz="1200" i="0" kern="1200" dirty="0">
                <a:solidFill>
                  <a:schemeClr val="tx1"/>
                </a:solidFill>
                <a:latin typeface="+mn-lt"/>
                <a:ea typeface="+mn-ea"/>
                <a:cs typeface="+mn-cs"/>
              </a:rPr>
              <a:t>, and then click </a:t>
            </a:r>
            <a:r>
              <a:rPr lang="en-US" sz="1200" b="1" i="0" kern="1200" dirty="0">
                <a:solidFill>
                  <a:schemeClr val="tx1"/>
                </a:solidFill>
                <a:latin typeface="+mn-lt"/>
                <a:ea typeface="+mn-ea"/>
                <a:cs typeface="+mn-cs"/>
              </a:rPr>
              <a:t>Group</a:t>
            </a:r>
            <a:r>
              <a:rPr lang="en-US" sz="1200" i="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a:solidFill>
                  <a:schemeClr val="tx1"/>
                </a:solidFill>
                <a:latin typeface="+mn-lt"/>
                <a:ea typeface="+mn-ea"/>
                <a:cs typeface="+mn-cs"/>
              </a:rPr>
              <a:t>Also</a:t>
            </a:r>
            <a:r>
              <a:rPr lang="en-US" sz="1200" i="0" kern="1200" baseline="0" dirty="0">
                <a:solidFill>
                  <a:schemeClr val="tx1"/>
                </a:solidFill>
                <a:latin typeface="+mn-lt"/>
                <a:ea typeface="+mn-ea"/>
                <a:cs typeface="+mn-cs"/>
              </a:rPr>
              <a:t> i</a:t>
            </a:r>
            <a:r>
              <a:rPr lang="en-US" sz="1200" i="0" kern="1200" dirty="0">
                <a:solidFill>
                  <a:schemeClr val="tx1"/>
                </a:solidFill>
                <a:latin typeface="+mn-lt"/>
                <a:ea typeface="+mn-ea"/>
                <a:cs typeface="+mn-cs"/>
              </a:rPr>
              <a:t>n the </a:t>
            </a:r>
            <a:r>
              <a:rPr lang="en-US" sz="1200" b="1" i="0" kern="1200" dirty="0">
                <a:solidFill>
                  <a:schemeClr val="tx1"/>
                </a:solidFill>
                <a:latin typeface="+mn-lt"/>
                <a:ea typeface="+mn-ea"/>
                <a:cs typeface="+mn-cs"/>
              </a:rPr>
              <a:t>Selection and Visibility </a:t>
            </a:r>
            <a:r>
              <a:rPr lang="en-US" sz="1200" i="0" kern="1200" dirty="0">
                <a:solidFill>
                  <a:schemeClr val="tx1"/>
                </a:solidFill>
                <a:latin typeface="+mn-lt"/>
                <a:ea typeface="+mn-ea"/>
                <a:cs typeface="+mn-cs"/>
              </a:rPr>
              <a:t>pane, press and hold CTRL,</a:t>
            </a:r>
            <a:r>
              <a:rPr lang="en-US" sz="1200" i="0" kern="1200" baseline="0" dirty="0">
                <a:solidFill>
                  <a:schemeClr val="tx1"/>
                </a:solidFill>
                <a:latin typeface="+mn-lt"/>
                <a:ea typeface="+mn-ea"/>
                <a:cs typeface="+mn-cs"/>
              </a:rPr>
              <a:t> double-click</a:t>
            </a:r>
            <a:r>
              <a:rPr lang="en-US" sz="1200" i="0" kern="1200" dirty="0">
                <a:solidFill>
                  <a:schemeClr val="tx1"/>
                </a:solidFill>
                <a:latin typeface="+mn-lt"/>
                <a:ea typeface="+mn-ea"/>
                <a:cs typeface="+mn-cs"/>
              </a:rPr>
              <a:t> the new group to edit the name, and then enter </a:t>
            </a:r>
            <a:r>
              <a:rPr lang="en-US" sz="1200" b="1" i="0" kern="1200" dirty="0">
                <a:solidFill>
                  <a:schemeClr val="tx1"/>
                </a:solidFill>
                <a:latin typeface="+mn-lt"/>
                <a:ea typeface="+mn-ea"/>
                <a:cs typeface="+mn-cs"/>
              </a:rPr>
              <a:t>Inside-right page 1</a:t>
            </a:r>
            <a:r>
              <a:rPr lang="en-US" sz="1200" i="0" kern="1200" dirty="0">
                <a:solidFill>
                  <a:schemeClr val="tx1"/>
                </a:solidFill>
                <a:latin typeface="+mn-lt"/>
                <a:ea typeface="+mn-ea"/>
                <a:cs typeface="+mn-cs"/>
              </a:rPr>
              <a:t>.</a:t>
            </a:r>
          </a:p>
          <a:p>
            <a:pPr marL="228600" lvl="0" indent="-228600">
              <a:buFont typeface="+mj-lt"/>
              <a:buAutoNum type="arabicPeriod"/>
            </a:pPr>
            <a:r>
              <a:rPr lang="en-US" sz="1200" i="0" kern="1200" dirty="0">
                <a:solidFill>
                  <a:schemeClr val="tx1"/>
                </a:solidFill>
                <a:latin typeface="+mn-lt"/>
                <a:ea typeface="+mn-ea"/>
                <a:cs typeface="+mn-cs"/>
              </a:rPr>
              <a:t>Right-click</a:t>
            </a:r>
            <a:r>
              <a:rPr lang="en-US" sz="1200" i="0" kern="1200" baseline="0" dirty="0">
                <a:solidFill>
                  <a:schemeClr val="tx1"/>
                </a:solidFill>
                <a:latin typeface="+mn-lt"/>
                <a:ea typeface="+mn-ea"/>
                <a:cs typeface="+mn-cs"/>
              </a:rPr>
              <a:t> the slide background area, and then click </a:t>
            </a:r>
            <a:r>
              <a:rPr lang="en-US" sz="1200" b="1" i="0" kern="1200" baseline="0" dirty="0">
                <a:solidFill>
                  <a:schemeClr val="tx1"/>
                </a:solidFill>
                <a:latin typeface="+mn-lt"/>
                <a:ea typeface="+mn-ea"/>
                <a:cs typeface="+mn-cs"/>
              </a:rPr>
              <a:t>Grid and Guides</a:t>
            </a:r>
            <a:r>
              <a:rPr lang="en-US" sz="1200" i="0" kern="1200" baseline="0" dirty="0">
                <a:solidFill>
                  <a:schemeClr val="tx1"/>
                </a:solidFill>
                <a:latin typeface="+mn-lt"/>
                <a:ea typeface="+mn-ea"/>
                <a:cs typeface="+mn-cs"/>
              </a:rPr>
              <a:t>. In the </a:t>
            </a:r>
            <a:r>
              <a:rPr lang="en-US" sz="1200" b="1" i="0" kern="1200" baseline="0" dirty="0">
                <a:solidFill>
                  <a:schemeClr val="tx1"/>
                </a:solidFill>
                <a:latin typeface="+mn-lt"/>
                <a:ea typeface="+mn-ea"/>
                <a:cs typeface="+mn-cs"/>
              </a:rPr>
              <a:t>Grid and Guides </a:t>
            </a:r>
            <a:r>
              <a:rPr lang="en-US" sz="1200" i="0" kern="1200" baseline="0" dirty="0">
                <a:solidFill>
                  <a:schemeClr val="tx1"/>
                </a:solidFill>
                <a:latin typeface="+mn-lt"/>
                <a:ea typeface="+mn-ea"/>
                <a:cs typeface="+mn-cs"/>
              </a:rPr>
              <a:t>dialog box, under </a:t>
            </a:r>
            <a:r>
              <a:rPr lang="en-US" sz="1200" b="1" i="0" kern="1200" baseline="0" dirty="0">
                <a:solidFill>
                  <a:schemeClr val="tx1"/>
                </a:solidFill>
                <a:latin typeface="+mn-lt"/>
                <a:ea typeface="+mn-ea"/>
                <a:cs typeface="+mn-cs"/>
              </a:rPr>
              <a:t>Guide settings</a:t>
            </a:r>
            <a:r>
              <a:rPr lang="en-US" sz="1200" i="0" kern="1200" baseline="0" dirty="0">
                <a:solidFill>
                  <a:schemeClr val="tx1"/>
                </a:solidFill>
                <a:latin typeface="+mn-lt"/>
                <a:ea typeface="+mn-ea"/>
                <a:cs typeface="+mn-cs"/>
              </a:rPr>
              <a:t>, clear </a:t>
            </a:r>
            <a:r>
              <a:rPr lang="en-US" sz="1200" b="1" i="0" kern="1200" baseline="0" dirty="0">
                <a:solidFill>
                  <a:schemeClr val="tx1"/>
                </a:solidFill>
                <a:latin typeface="+mn-lt"/>
                <a:ea typeface="+mn-ea"/>
                <a:cs typeface="+mn-cs"/>
              </a:rPr>
              <a:t>Display drawing guides on screen</a:t>
            </a:r>
            <a:r>
              <a:rPr lang="en-US" sz="1200" i="0" kern="1200" baseline="0" dirty="0">
                <a:solidFill>
                  <a:schemeClr val="tx1"/>
                </a:solidFill>
                <a:latin typeface="+mn-lt"/>
                <a:ea typeface="+mn-ea"/>
                <a:cs typeface="+mn-cs"/>
              </a:rPr>
              <a:t>.</a:t>
            </a:r>
          </a:p>
          <a:p>
            <a:pPr marL="228600" lvl="0" indent="-228600">
              <a:buFont typeface="+mj-lt"/>
              <a:buAutoNum type="arabicPeriod"/>
            </a:pPr>
            <a:r>
              <a:rPr lang="en-US" sz="1200" i="0" kern="1200" baseline="0" dirty="0">
                <a:solidFill>
                  <a:schemeClr val="tx1"/>
                </a:solidFill>
                <a:latin typeface="+mn-lt"/>
                <a:ea typeface="+mn-ea"/>
                <a:cs typeface="+mn-cs"/>
              </a:rPr>
              <a:t>On the </a:t>
            </a:r>
            <a:r>
              <a:rPr lang="en-US" sz="1200" b="1" i="0" kern="1200" baseline="0" dirty="0">
                <a:solidFill>
                  <a:schemeClr val="tx1"/>
                </a:solidFill>
                <a:latin typeface="+mn-lt"/>
                <a:ea typeface="+mn-ea"/>
                <a:cs typeface="+mn-cs"/>
              </a:rPr>
              <a:t>View</a:t>
            </a:r>
            <a:r>
              <a:rPr lang="en-US" sz="1200" i="0" kern="1200" baseline="0" dirty="0">
                <a:solidFill>
                  <a:schemeClr val="tx1"/>
                </a:solidFill>
                <a:latin typeface="+mn-lt"/>
                <a:ea typeface="+mn-ea"/>
                <a:cs typeface="+mn-cs"/>
              </a:rPr>
              <a:t> tab, in the </a:t>
            </a:r>
            <a:r>
              <a:rPr lang="en-US" sz="1200" b="1" i="0" kern="1200" baseline="0" dirty="0">
                <a:solidFill>
                  <a:schemeClr val="tx1"/>
                </a:solidFill>
                <a:latin typeface="+mn-lt"/>
                <a:ea typeface="+mn-ea"/>
                <a:cs typeface="+mn-cs"/>
              </a:rPr>
              <a:t>Show/Hide</a:t>
            </a:r>
            <a:r>
              <a:rPr lang="en-US" sz="1200" i="0" kern="1200" baseline="0" dirty="0">
                <a:solidFill>
                  <a:schemeClr val="tx1"/>
                </a:solidFill>
                <a:latin typeface="+mn-lt"/>
                <a:ea typeface="+mn-ea"/>
                <a:cs typeface="+mn-cs"/>
              </a:rPr>
              <a:t> group, clear </a:t>
            </a:r>
            <a:r>
              <a:rPr lang="en-US" sz="1200" b="1" i="0" kern="1200" baseline="0" dirty="0">
                <a:solidFill>
                  <a:schemeClr val="tx1"/>
                </a:solidFill>
                <a:latin typeface="+mn-lt"/>
                <a:ea typeface="+mn-ea"/>
                <a:cs typeface="+mn-cs"/>
              </a:rPr>
              <a:t>Ruler</a:t>
            </a:r>
            <a:r>
              <a:rPr lang="en-US" sz="1200" i="0" kern="1200" baseline="0" dirty="0">
                <a:solidFill>
                  <a:schemeClr val="tx1"/>
                </a:solidFill>
                <a:latin typeface="+mn-lt"/>
                <a:ea typeface="+mn-ea"/>
                <a:cs typeface="+mn-cs"/>
              </a:rPr>
              <a:t>.</a:t>
            </a:r>
            <a:endParaRPr lang="en-US" sz="1200" i="0" kern="120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a:solidFill>
                <a:schemeClr val="accent6"/>
              </a:solidFill>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a:solidFill>
                  <a:schemeClr val="accent6"/>
                </a:solidFill>
              </a:rPr>
              <a:t>I</a:t>
            </a:r>
            <a:r>
              <a:rPr lang="en-US" sz="1200" b="0" i="0" baseline="0" dirty="0"/>
              <a:t>n the </a:t>
            </a:r>
            <a:r>
              <a:rPr lang="en-US" sz="1200" b="1" i="0" baseline="0" dirty="0"/>
              <a:t>Selection and Visibility</a:t>
            </a:r>
            <a:r>
              <a:rPr lang="en-US" sz="1200" b="0" i="0" baseline="0" dirty="0"/>
              <a:t> pane, the final arrangement of the six groups of objects should be the following (from top to bottom):</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t>Inside-right page 1</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t>Inside-left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t>Inside-right page 2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t>Inside-left page 2</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t>Inside-right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t>Inside-left page 1</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a:t>To move a group of objects up in the </a:t>
            </a:r>
            <a:r>
              <a:rPr lang="en-US" sz="1200" b="1" i="0" baseline="0" dirty="0"/>
              <a:t>Selection</a:t>
            </a:r>
            <a:r>
              <a:rPr lang="en-US" sz="1200" b="0" i="0" baseline="0" dirty="0"/>
              <a:t> </a:t>
            </a:r>
            <a:r>
              <a:rPr lang="en-US" sz="1200" b="1" i="0" baseline="0" dirty="0"/>
              <a:t>and Visibility</a:t>
            </a:r>
            <a:r>
              <a:rPr lang="en-US" sz="1200" b="0" i="0" baseline="0" dirty="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t>In the </a:t>
            </a:r>
            <a:r>
              <a:rPr lang="en-US" sz="1200" b="1" i="0" baseline="0" dirty="0"/>
              <a:t>Selection and Visibility</a:t>
            </a:r>
            <a:r>
              <a:rPr lang="en-US" sz="1200" b="0" i="0" baseline="0" dirty="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solidFill>
                  <a:schemeClr val="accent6"/>
                </a:solidFill>
              </a:rPr>
              <a:t>On the </a:t>
            </a:r>
            <a:r>
              <a:rPr lang="en-US" sz="1200" b="1" baseline="0" dirty="0">
                <a:solidFill>
                  <a:schemeClr val="accent6"/>
                </a:solidFill>
              </a:rPr>
              <a:t>Home</a:t>
            </a:r>
            <a:r>
              <a:rPr lang="en-US" sz="1200" baseline="0" dirty="0">
                <a:solidFill>
                  <a:schemeClr val="accent6"/>
                </a:solidFill>
              </a:rPr>
              <a:t> tab, in the </a:t>
            </a:r>
            <a:r>
              <a:rPr lang="en-US" sz="1200" b="1" baseline="0" dirty="0">
                <a:solidFill>
                  <a:schemeClr val="accent6"/>
                </a:solidFill>
              </a:rPr>
              <a:t>Drawing</a:t>
            </a:r>
            <a:r>
              <a:rPr lang="en-US" sz="1200" baseline="0" dirty="0">
                <a:solidFill>
                  <a:schemeClr val="accent6"/>
                </a:solidFill>
              </a:rPr>
              <a:t> group, click </a:t>
            </a:r>
            <a:r>
              <a:rPr lang="en-US" sz="1200" b="1" baseline="0" dirty="0">
                <a:solidFill>
                  <a:schemeClr val="accent6"/>
                </a:solidFill>
              </a:rPr>
              <a:t>Arrange</a:t>
            </a:r>
            <a:r>
              <a:rPr lang="en-US" sz="1200" baseline="0" dirty="0">
                <a:solidFill>
                  <a:schemeClr val="accent6"/>
                </a:solidFill>
              </a:rPr>
              <a:t>, and then click </a:t>
            </a:r>
            <a:r>
              <a:rPr lang="en-US" sz="1200" b="1" baseline="0" dirty="0">
                <a:solidFill>
                  <a:schemeClr val="accent6"/>
                </a:solidFill>
              </a:rPr>
              <a:t>Bring</a:t>
            </a:r>
            <a:r>
              <a:rPr lang="en-US" sz="1200" baseline="0" dirty="0">
                <a:solidFill>
                  <a:schemeClr val="accent6"/>
                </a:solidFill>
              </a:rPr>
              <a:t> </a:t>
            </a:r>
            <a:r>
              <a:rPr lang="en-US" sz="1200" b="1" baseline="0" dirty="0">
                <a:solidFill>
                  <a:schemeClr val="accent6"/>
                </a:solidFill>
              </a:rPr>
              <a:t>Forward</a:t>
            </a:r>
            <a:r>
              <a:rPr lang="en-US" sz="1200" baseline="0" dirty="0">
                <a:solidFill>
                  <a:schemeClr val="accent6"/>
                </a:solidFill>
              </a:rPr>
              <a:t>.</a:t>
            </a:r>
            <a:endParaRPr lang="en-US" sz="1200" b="0" i="0" baseline="0" dirty="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a:t>To move a group of objects down in the </a:t>
            </a:r>
            <a:r>
              <a:rPr lang="en-US" sz="1200" b="1" i="0" baseline="0" dirty="0"/>
              <a:t>Selection</a:t>
            </a:r>
            <a:r>
              <a:rPr lang="en-US" sz="1200" b="0" i="0" baseline="0" dirty="0"/>
              <a:t> </a:t>
            </a:r>
            <a:r>
              <a:rPr lang="en-US" sz="1200" b="1" i="0" baseline="0" dirty="0"/>
              <a:t>and Visibility</a:t>
            </a:r>
            <a:r>
              <a:rPr lang="en-US" sz="1200" b="0" i="0" baseline="0" dirty="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t>In the </a:t>
            </a:r>
            <a:r>
              <a:rPr lang="en-US" sz="1200" b="1" i="0" baseline="0" dirty="0"/>
              <a:t>Selection and Visibility</a:t>
            </a:r>
            <a:r>
              <a:rPr lang="en-US" sz="1200" b="0" i="0" baseline="0" dirty="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solidFill>
                  <a:schemeClr val="accent6"/>
                </a:solidFill>
              </a:rPr>
              <a:t>On the </a:t>
            </a:r>
            <a:r>
              <a:rPr lang="en-US" sz="1200" b="1" baseline="0" dirty="0">
                <a:solidFill>
                  <a:schemeClr val="accent6"/>
                </a:solidFill>
              </a:rPr>
              <a:t>Home</a:t>
            </a:r>
            <a:r>
              <a:rPr lang="en-US" sz="1200" baseline="0" dirty="0">
                <a:solidFill>
                  <a:schemeClr val="accent6"/>
                </a:solidFill>
              </a:rPr>
              <a:t> tab, in the </a:t>
            </a:r>
            <a:r>
              <a:rPr lang="en-US" sz="1200" b="1" baseline="0" dirty="0">
                <a:solidFill>
                  <a:schemeClr val="accent6"/>
                </a:solidFill>
              </a:rPr>
              <a:t>Drawing</a:t>
            </a:r>
            <a:r>
              <a:rPr lang="en-US" sz="1200" baseline="0" dirty="0">
                <a:solidFill>
                  <a:schemeClr val="accent6"/>
                </a:solidFill>
              </a:rPr>
              <a:t> group, click </a:t>
            </a:r>
            <a:r>
              <a:rPr lang="en-US" sz="1200" b="1" baseline="0" dirty="0">
                <a:solidFill>
                  <a:schemeClr val="accent6"/>
                </a:solidFill>
              </a:rPr>
              <a:t>Arrange</a:t>
            </a:r>
            <a:r>
              <a:rPr lang="en-US" sz="1200" baseline="0" dirty="0">
                <a:solidFill>
                  <a:schemeClr val="accent6"/>
                </a:solidFill>
              </a:rPr>
              <a:t>, and then click</a:t>
            </a:r>
            <a:r>
              <a:rPr lang="en-US" sz="1200" b="0" i="0" baseline="0" dirty="0"/>
              <a:t> </a:t>
            </a:r>
            <a:r>
              <a:rPr lang="en-US" sz="1200" b="1" i="0" baseline="0" dirty="0"/>
              <a:t>Send Backward</a:t>
            </a:r>
            <a:r>
              <a:rPr lang="en-US" sz="1200" b="0" i="0" baseline="0" dirty="0"/>
              <a:t>.</a:t>
            </a:r>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a:p>
          <a:p>
            <a:r>
              <a:rPr lang="en-US" sz="1200" baseline="0" dirty="0"/>
              <a:t>To reproduce the animation effects on this slide, do the following:</a:t>
            </a:r>
          </a:p>
          <a:p>
            <a:pPr marL="228600" indent="-228600">
              <a:buFont typeface="+mj-lt"/>
              <a:buAutoNum type="arabicPeriod"/>
            </a:pPr>
            <a:r>
              <a:rPr lang="en-US" sz="1200" baseline="0" dirty="0">
                <a:solidFill>
                  <a:schemeClr val="accent6"/>
                </a:solidFill>
              </a:rPr>
              <a:t>On the </a:t>
            </a:r>
            <a:r>
              <a:rPr lang="en-US" sz="1200" b="1" baseline="0" dirty="0">
                <a:solidFill>
                  <a:schemeClr val="accent6"/>
                </a:solidFill>
              </a:rPr>
              <a:t>Animations</a:t>
            </a:r>
            <a:r>
              <a:rPr lang="en-US" sz="1200" baseline="0" dirty="0">
                <a:solidFill>
                  <a:schemeClr val="accent6"/>
                </a:solidFill>
              </a:rPr>
              <a:t> tab, in the </a:t>
            </a:r>
            <a:r>
              <a:rPr lang="en-US" sz="1200" b="1" baseline="0" dirty="0">
                <a:solidFill>
                  <a:schemeClr val="accent6"/>
                </a:solidFill>
              </a:rPr>
              <a:t>Animations</a:t>
            </a:r>
            <a:r>
              <a:rPr lang="en-US" sz="1200" baseline="0" dirty="0">
                <a:solidFill>
                  <a:schemeClr val="accent6"/>
                </a:solidFill>
              </a:rPr>
              <a:t> group, click </a:t>
            </a:r>
            <a:r>
              <a:rPr lang="en-US" sz="1200" b="1" baseline="0" dirty="0">
                <a:solidFill>
                  <a:schemeClr val="accent6"/>
                </a:solidFill>
              </a:rPr>
              <a:t>Custom</a:t>
            </a:r>
            <a:r>
              <a:rPr lang="en-US" sz="1200" baseline="0" dirty="0">
                <a:solidFill>
                  <a:schemeClr val="accent6"/>
                </a:solidFill>
              </a:rPr>
              <a:t> </a:t>
            </a:r>
            <a:r>
              <a:rPr lang="en-US" sz="1200" b="1" baseline="0" dirty="0">
                <a:solidFill>
                  <a:schemeClr val="accent6"/>
                </a:solidFill>
              </a:rPr>
              <a:t>Animation</a:t>
            </a:r>
            <a:r>
              <a:rPr lang="en-US" sz="1200" baseline="0" dirty="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solidFill>
                  <a:schemeClr val="accent6"/>
                </a:solidFill>
              </a:rPr>
              <a:t>In the </a:t>
            </a:r>
            <a:r>
              <a:rPr lang="en-US" sz="1200" b="1" baseline="0" dirty="0">
                <a:solidFill>
                  <a:schemeClr val="accent6"/>
                </a:solidFill>
              </a:rPr>
              <a:t>Selection and Visibility </a:t>
            </a:r>
            <a:r>
              <a:rPr lang="en-US" sz="1200" baseline="0" dirty="0">
                <a:solidFill>
                  <a:schemeClr val="accent6"/>
                </a:solidFill>
              </a:rPr>
              <a:t>pane, select the </a:t>
            </a:r>
            <a:r>
              <a:rPr lang="en-US" sz="1200" b="1" baseline="0" dirty="0">
                <a:solidFill>
                  <a:schemeClr val="accent6"/>
                </a:solidFill>
              </a:rPr>
              <a:t>Inside-right page 1</a:t>
            </a:r>
            <a:r>
              <a:rPr lang="en-US" sz="1200" baseline="0" dirty="0">
                <a:solidFill>
                  <a:schemeClr val="accent6"/>
                </a:solidFill>
              </a:rPr>
              <a:t> group. In the </a:t>
            </a:r>
            <a:r>
              <a:rPr lang="en-US" sz="1200" b="1" baseline="0" dirty="0">
                <a:solidFill>
                  <a:schemeClr val="accent6"/>
                </a:solidFill>
              </a:rPr>
              <a:t>Custom</a:t>
            </a:r>
            <a:r>
              <a:rPr lang="en-US" sz="1200" baseline="0" dirty="0">
                <a:solidFill>
                  <a:schemeClr val="accent6"/>
                </a:solidFill>
              </a:rPr>
              <a:t> </a:t>
            </a:r>
            <a:r>
              <a:rPr lang="en-US" sz="1200" b="1" baseline="0" dirty="0">
                <a:solidFill>
                  <a:schemeClr val="accent6"/>
                </a:solidFill>
              </a:rPr>
              <a:t>Animation</a:t>
            </a:r>
            <a:r>
              <a:rPr lang="en-US" sz="1200" baseline="0" dirty="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solidFill>
                  <a:schemeClr val="accent6"/>
                </a:solidFill>
              </a:rPr>
              <a:t>Click </a:t>
            </a:r>
            <a:r>
              <a:rPr lang="en-US" sz="1200" b="1" baseline="0" dirty="0">
                <a:solidFill>
                  <a:schemeClr val="accent6"/>
                </a:solidFill>
              </a:rPr>
              <a:t>Add Effect</a:t>
            </a:r>
            <a:r>
              <a:rPr lang="en-US" sz="1200" baseline="0" dirty="0">
                <a:solidFill>
                  <a:schemeClr val="accent6"/>
                </a:solidFill>
              </a:rPr>
              <a:t>, point to </a:t>
            </a:r>
            <a:r>
              <a:rPr lang="en-US" sz="1200" b="1" baseline="0" dirty="0">
                <a:solidFill>
                  <a:schemeClr val="accent6"/>
                </a:solidFill>
              </a:rPr>
              <a:t>Exit</a:t>
            </a:r>
            <a:r>
              <a:rPr lang="en-US" sz="1200" b="0" baseline="0" dirty="0">
                <a:solidFill>
                  <a:schemeClr val="accent6"/>
                </a:solidFill>
              </a:rPr>
              <a:t>,</a:t>
            </a:r>
            <a:r>
              <a:rPr lang="en-US" sz="1200" baseline="0" dirty="0">
                <a:solidFill>
                  <a:schemeClr val="accent6"/>
                </a:solidFill>
              </a:rPr>
              <a:t> and then click </a:t>
            </a:r>
            <a:r>
              <a:rPr lang="en-US" sz="1200" b="1" baseline="0" dirty="0">
                <a:solidFill>
                  <a:schemeClr val="accent6"/>
                </a:solidFill>
              </a:rPr>
              <a:t>More</a:t>
            </a:r>
            <a:r>
              <a:rPr lang="en-US" sz="1200" baseline="0" dirty="0">
                <a:solidFill>
                  <a:schemeClr val="accent6"/>
                </a:solidFill>
              </a:rPr>
              <a:t> </a:t>
            </a:r>
            <a:r>
              <a:rPr lang="en-US" sz="1200" b="1" baseline="0" dirty="0">
                <a:solidFill>
                  <a:schemeClr val="accent6"/>
                </a:solidFill>
              </a:rPr>
              <a:t>Effects</a:t>
            </a:r>
            <a:r>
              <a:rPr lang="en-US" sz="1200" baseline="0" dirty="0">
                <a:solidFill>
                  <a:schemeClr val="accent6"/>
                </a:solidFill>
              </a:rPr>
              <a:t>. In the </a:t>
            </a:r>
            <a:r>
              <a:rPr lang="en-US" sz="1200" b="1" baseline="0" dirty="0">
                <a:solidFill>
                  <a:schemeClr val="accent6"/>
                </a:solidFill>
              </a:rPr>
              <a:t>Add</a:t>
            </a:r>
            <a:r>
              <a:rPr lang="en-US" sz="1200" baseline="0" dirty="0">
                <a:solidFill>
                  <a:schemeClr val="accent6"/>
                </a:solidFill>
              </a:rPr>
              <a:t> </a:t>
            </a:r>
            <a:r>
              <a:rPr lang="en-US" sz="1200" b="1" baseline="0" dirty="0">
                <a:solidFill>
                  <a:schemeClr val="accent6"/>
                </a:solidFill>
              </a:rPr>
              <a:t>Exit</a:t>
            </a:r>
            <a:r>
              <a:rPr lang="en-US" sz="1200" baseline="0" dirty="0">
                <a:solidFill>
                  <a:schemeClr val="accent6"/>
                </a:solidFill>
              </a:rPr>
              <a:t> </a:t>
            </a:r>
            <a:r>
              <a:rPr lang="en-US" sz="1200" b="1" baseline="0" dirty="0">
                <a:solidFill>
                  <a:schemeClr val="accent6"/>
                </a:solidFill>
              </a:rPr>
              <a:t>Effect</a:t>
            </a:r>
            <a:r>
              <a:rPr lang="en-US" sz="1200" baseline="0" dirty="0">
                <a:solidFill>
                  <a:schemeClr val="accent6"/>
                </a:solidFill>
              </a:rPr>
              <a:t> dialog box, under </a:t>
            </a:r>
            <a:r>
              <a:rPr lang="en-US" sz="1200" b="1" baseline="0" dirty="0">
                <a:solidFill>
                  <a:schemeClr val="accent6"/>
                </a:solidFill>
              </a:rPr>
              <a:t>Moderate</a:t>
            </a:r>
            <a:r>
              <a:rPr lang="en-US" sz="1200" b="0" baseline="0" dirty="0">
                <a:solidFill>
                  <a:schemeClr val="accent6"/>
                </a:solidFill>
              </a:rPr>
              <a:t>,</a:t>
            </a:r>
            <a:r>
              <a:rPr lang="en-US" sz="1200" baseline="0" dirty="0">
                <a:solidFill>
                  <a:schemeClr val="accent6"/>
                </a:solidFill>
              </a:rPr>
              <a:t> click </a:t>
            </a:r>
            <a:r>
              <a:rPr lang="en-US" sz="1200" b="1" baseline="0" dirty="0">
                <a:solidFill>
                  <a:schemeClr val="accent6"/>
                </a:solidFill>
              </a:rPr>
              <a:t>Collapse</a:t>
            </a:r>
            <a:r>
              <a:rPr lang="en-US" sz="1200" baseline="0" dirty="0">
                <a:solidFill>
                  <a:schemeClr val="accent6"/>
                </a:solidFill>
              </a:rPr>
              <a:t>.</a:t>
            </a:r>
          </a:p>
          <a:p>
            <a:pPr marL="685800" lvl="1" indent="-228600">
              <a:buFont typeface="+mj-lt"/>
              <a:buAutoNum type="arabicPeriod"/>
            </a:pPr>
            <a:r>
              <a:rPr lang="en-US" sz="1200" baseline="0" dirty="0">
                <a:solidFill>
                  <a:schemeClr val="accent6"/>
                </a:solidFill>
              </a:rPr>
              <a:t>Select the first animation effect (collapse effect for the </a:t>
            </a:r>
            <a:r>
              <a:rPr lang="en-US" sz="1200" b="1" baseline="0" dirty="0">
                <a:solidFill>
                  <a:schemeClr val="accent6"/>
                </a:solidFill>
              </a:rPr>
              <a:t>Inside-right page 1</a:t>
            </a:r>
            <a:r>
              <a:rPr lang="en-US" sz="1200" baseline="0" dirty="0">
                <a:solidFill>
                  <a:schemeClr val="accent6"/>
                </a:solidFill>
              </a:rPr>
              <a:t> group). Under </a:t>
            </a:r>
            <a:r>
              <a:rPr lang="en-US" sz="1200" b="1" baseline="0" dirty="0">
                <a:solidFill>
                  <a:schemeClr val="accent6"/>
                </a:solidFill>
              </a:rPr>
              <a:t>Modify: Collapse</a:t>
            </a:r>
            <a:r>
              <a:rPr lang="en-US" sz="1200" b="0" baseline="0" dirty="0">
                <a:solidFill>
                  <a:schemeClr val="accent6"/>
                </a:solidFill>
              </a:rPr>
              <a:t>,</a:t>
            </a:r>
            <a:r>
              <a:rPr lang="en-US" sz="1200" b="1" baseline="0" dirty="0">
                <a:solidFill>
                  <a:schemeClr val="accent6"/>
                </a:solidFill>
              </a:rPr>
              <a:t> </a:t>
            </a:r>
            <a:r>
              <a:rPr lang="en-US" sz="1200" baseline="0" dirty="0">
                <a:solidFill>
                  <a:schemeClr val="accent6"/>
                </a:solidFill>
              </a:rPr>
              <a:t>do the following:</a:t>
            </a:r>
          </a:p>
          <a:p>
            <a:pPr marL="1143000" lvl="2" indent="-228600">
              <a:buFont typeface="Arial" pitchFamily="34" charset="0"/>
              <a:buChar char="•"/>
            </a:pPr>
            <a:r>
              <a:rPr lang="en-US" sz="1200" baseline="0" dirty="0">
                <a:solidFill>
                  <a:schemeClr val="accent6"/>
                </a:solidFill>
              </a:rPr>
              <a:t>In the </a:t>
            </a:r>
            <a:r>
              <a:rPr lang="en-US" sz="1200" b="1" baseline="0" dirty="0">
                <a:solidFill>
                  <a:schemeClr val="accent6"/>
                </a:solidFill>
              </a:rPr>
              <a:t>Start</a:t>
            </a:r>
            <a:r>
              <a:rPr lang="en-US" sz="1200" baseline="0" dirty="0">
                <a:solidFill>
                  <a:schemeClr val="accent6"/>
                </a:solidFill>
              </a:rPr>
              <a:t> list, select </a:t>
            </a:r>
            <a:r>
              <a:rPr lang="en-US" sz="1200" b="1" baseline="0" dirty="0">
                <a:solidFill>
                  <a:schemeClr val="accent6"/>
                </a:solidFill>
              </a:rPr>
              <a:t>With</a:t>
            </a:r>
            <a:r>
              <a:rPr lang="en-US" sz="1200" baseline="0" dirty="0">
                <a:solidFill>
                  <a:schemeClr val="accent6"/>
                </a:solidFill>
              </a:rPr>
              <a:t> </a:t>
            </a:r>
            <a:r>
              <a:rPr lang="en-US" sz="1200" b="1" baseline="0" dirty="0">
                <a:solidFill>
                  <a:schemeClr val="accent6"/>
                </a:solidFill>
              </a:rPr>
              <a:t>Previous</a:t>
            </a:r>
            <a:r>
              <a:rPr lang="en-US" sz="1200" baseline="0" dirty="0">
                <a:solidFill>
                  <a:schemeClr val="accent6"/>
                </a:solidFill>
              </a:rPr>
              <a:t>. </a:t>
            </a:r>
          </a:p>
          <a:p>
            <a:pPr marL="1143000" lvl="2" indent="-228600">
              <a:buFont typeface="Arial" pitchFamily="34" charset="0"/>
              <a:buChar char="•"/>
            </a:pPr>
            <a:r>
              <a:rPr lang="en-US" sz="1200" baseline="0" dirty="0">
                <a:solidFill>
                  <a:schemeClr val="accent6"/>
                </a:solidFill>
              </a:rPr>
              <a:t>In the </a:t>
            </a:r>
            <a:r>
              <a:rPr lang="en-US" sz="1200" b="1" baseline="0" dirty="0">
                <a:solidFill>
                  <a:schemeClr val="accent6"/>
                </a:solidFill>
              </a:rPr>
              <a:t>Direction</a:t>
            </a:r>
            <a:r>
              <a:rPr lang="en-US" sz="1200" baseline="0" dirty="0">
                <a:solidFill>
                  <a:schemeClr val="accent6"/>
                </a:solidFill>
              </a:rPr>
              <a:t> list, select </a:t>
            </a:r>
            <a:r>
              <a:rPr lang="en-US" sz="1200" b="1" baseline="0" dirty="0">
                <a:solidFill>
                  <a:schemeClr val="accent6"/>
                </a:solidFill>
              </a:rPr>
              <a:t>To Left</a:t>
            </a:r>
            <a:r>
              <a:rPr lang="en-US" sz="1200" baseline="0" dirty="0">
                <a:solidFill>
                  <a:schemeClr val="accent6"/>
                </a:solidFill>
              </a:rPr>
              <a:t>.</a:t>
            </a:r>
          </a:p>
          <a:p>
            <a:pPr marL="1143000" lvl="2" indent="-228600">
              <a:buFont typeface="Arial" pitchFamily="34" charset="0"/>
              <a:buChar char="•"/>
            </a:pPr>
            <a:r>
              <a:rPr lang="en-US" sz="1200" baseline="0" dirty="0">
                <a:solidFill>
                  <a:schemeClr val="accent6"/>
                </a:solidFill>
              </a:rPr>
              <a:t>In the </a:t>
            </a:r>
            <a:r>
              <a:rPr lang="en-US" sz="1200" b="1" baseline="0" dirty="0">
                <a:solidFill>
                  <a:schemeClr val="accent6"/>
                </a:solidFill>
              </a:rPr>
              <a:t>Speed</a:t>
            </a:r>
            <a:r>
              <a:rPr lang="en-US" sz="1200" baseline="0" dirty="0">
                <a:solidFill>
                  <a:schemeClr val="accent6"/>
                </a:solidFill>
              </a:rPr>
              <a:t> list, select </a:t>
            </a:r>
            <a:r>
              <a:rPr lang="en-US" sz="1200" b="1" baseline="0" dirty="0">
                <a:solidFill>
                  <a:schemeClr val="accent6"/>
                </a:solidFill>
              </a:rPr>
              <a:t>Fast</a:t>
            </a:r>
            <a:r>
              <a:rPr lang="en-US" sz="1200" baseline="0" dirty="0">
                <a:solidFill>
                  <a:schemeClr val="accent6"/>
                </a:solidFill>
              </a:rPr>
              <a:t>. </a:t>
            </a:r>
          </a:p>
          <a:p>
            <a:pPr marL="228600" indent="-228600">
              <a:buFont typeface="+mj-lt"/>
              <a:buAutoNum type="arabicPeriod"/>
            </a:pPr>
            <a:r>
              <a:rPr lang="en-US" sz="1200" baseline="0" dirty="0">
                <a:solidFill>
                  <a:schemeClr val="accent6"/>
                </a:solidFill>
              </a:rPr>
              <a:t>In the </a:t>
            </a:r>
            <a:r>
              <a:rPr lang="en-US" sz="1200" b="1" baseline="0" dirty="0">
                <a:solidFill>
                  <a:schemeClr val="accent6"/>
                </a:solidFill>
              </a:rPr>
              <a:t>Selection and Visibility </a:t>
            </a:r>
            <a:r>
              <a:rPr lang="en-US" sz="1200" baseline="0" dirty="0">
                <a:solidFill>
                  <a:schemeClr val="accent6"/>
                </a:solidFill>
              </a:rPr>
              <a:t>pane, select the </a:t>
            </a:r>
            <a:r>
              <a:rPr lang="en-US" sz="1200" b="1" baseline="0" dirty="0">
                <a:solidFill>
                  <a:schemeClr val="accent6"/>
                </a:solidFill>
              </a:rPr>
              <a:t>Inside-left page 2 </a:t>
            </a:r>
            <a:r>
              <a:rPr lang="en-US" sz="1200" baseline="0" dirty="0">
                <a:solidFill>
                  <a:schemeClr val="accent6"/>
                </a:solidFill>
              </a:rPr>
              <a:t>group. In the </a:t>
            </a:r>
            <a:r>
              <a:rPr lang="en-US" sz="1200" b="1" baseline="0" dirty="0">
                <a:solidFill>
                  <a:schemeClr val="accent6"/>
                </a:solidFill>
              </a:rPr>
              <a:t>Custom</a:t>
            </a:r>
            <a:r>
              <a:rPr lang="en-US" sz="1200" baseline="0" dirty="0">
                <a:solidFill>
                  <a:schemeClr val="accent6"/>
                </a:solidFill>
              </a:rPr>
              <a:t> </a:t>
            </a:r>
            <a:r>
              <a:rPr lang="en-US" sz="1200" b="1" baseline="0" dirty="0">
                <a:solidFill>
                  <a:schemeClr val="accent6"/>
                </a:solidFill>
              </a:rPr>
              <a:t>Animation</a:t>
            </a:r>
            <a:r>
              <a:rPr lang="en-US" sz="1200" baseline="0" dirty="0">
                <a:solidFill>
                  <a:schemeClr val="accent6"/>
                </a:solidFill>
              </a:rPr>
              <a:t> task pane, do the following:</a:t>
            </a:r>
          </a:p>
          <a:p>
            <a:pPr marL="685800" lvl="1" indent="-228600">
              <a:buFont typeface="+mj-lt"/>
              <a:buAutoNum type="arabicPeriod"/>
            </a:pPr>
            <a:r>
              <a:rPr lang="en-US" sz="1200" baseline="0" dirty="0">
                <a:solidFill>
                  <a:schemeClr val="accent6"/>
                </a:solidFill>
              </a:rPr>
              <a:t>Click </a:t>
            </a:r>
            <a:r>
              <a:rPr lang="en-US" sz="1200" b="1" baseline="0" dirty="0">
                <a:solidFill>
                  <a:schemeClr val="accent6"/>
                </a:solidFill>
              </a:rPr>
              <a:t>Add Effect</a:t>
            </a:r>
            <a:r>
              <a:rPr lang="en-US" sz="1200" baseline="0" dirty="0">
                <a:solidFill>
                  <a:schemeClr val="accent6"/>
                </a:solidFill>
              </a:rPr>
              <a:t>, point to </a:t>
            </a:r>
            <a:r>
              <a:rPr lang="en-US" sz="1200" b="1" baseline="0" dirty="0">
                <a:solidFill>
                  <a:schemeClr val="accent6"/>
                </a:solidFill>
              </a:rPr>
              <a:t>Entrance</a:t>
            </a:r>
            <a:r>
              <a:rPr lang="en-US" sz="1200" baseline="0" dirty="0">
                <a:solidFill>
                  <a:schemeClr val="accent6"/>
                </a:solidFill>
              </a:rPr>
              <a:t>, and then click </a:t>
            </a:r>
            <a:r>
              <a:rPr lang="en-US" sz="1200" b="1" baseline="0" dirty="0">
                <a:solidFill>
                  <a:schemeClr val="accent6"/>
                </a:solidFill>
              </a:rPr>
              <a:t>More</a:t>
            </a:r>
            <a:r>
              <a:rPr lang="en-US" sz="1200" baseline="0" dirty="0">
                <a:solidFill>
                  <a:schemeClr val="accent6"/>
                </a:solidFill>
              </a:rPr>
              <a:t> </a:t>
            </a:r>
            <a:r>
              <a:rPr lang="en-US" sz="1200" b="1" baseline="0" dirty="0">
                <a:solidFill>
                  <a:schemeClr val="accent6"/>
                </a:solidFill>
              </a:rPr>
              <a:t>Effects</a:t>
            </a:r>
            <a:r>
              <a:rPr lang="en-US" sz="1200" baseline="0" dirty="0">
                <a:solidFill>
                  <a:schemeClr val="accent6"/>
                </a:solidFill>
              </a:rPr>
              <a:t>. In the </a:t>
            </a:r>
            <a:r>
              <a:rPr lang="en-US" sz="1200" b="1" baseline="0" dirty="0">
                <a:solidFill>
                  <a:schemeClr val="accent6"/>
                </a:solidFill>
              </a:rPr>
              <a:t>Add Entrance Effect </a:t>
            </a:r>
            <a:r>
              <a:rPr lang="en-US" sz="1200" baseline="0" dirty="0">
                <a:solidFill>
                  <a:schemeClr val="accent6"/>
                </a:solidFill>
              </a:rPr>
              <a:t>dialog box, under </a:t>
            </a:r>
            <a:r>
              <a:rPr lang="en-US" sz="1200" b="1" baseline="0" dirty="0">
                <a:solidFill>
                  <a:schemeClr val="accent6"/>
                </a:solidFill>
              </a:rPr>
              <a:t>Moderate</a:t>
            </a:r>
            <a:r>
              <a:rPr lang="en-US" sz="1200" b="0" baseline="0" dirty="0">
                <a:solidFill>
                  <a:schemeClr val="accent6"/>
                </a:solidFill>
              </a:rPr>
              <a:t>,</a:t>
            </a:r>
            <a:r>
              <a:rPr lang="en-US" sz="1200" baseline="0" dirty="0">
                <a:solidFill>
                  <a:schemeClr val="accent6"/>
                </a:solidFill>
              </a:rPr>
              <a:t> click </a:t>
            </a:r>
            <a:r>
              <a:rPr lang="en-US" sz="1200" b="1" baseline="0" dirty="0">
                <a:solidFill>
                  <a:schemeClr val="accent6"/>
                </a:solidFill>
              </a:rPr>
              <a:t>Stretch</a:t>
            </a:r>
            <a:r>
              <a:rPr lang="en-US" sz="1200" baseline="0" dirty="0">
                <a:solidFill>
                  <a:schemeClr val="accent6"/>
                </a:solidFill>
              </a:rPr>
              <a:t>.</a:t>
            </a:r>
          </a:p>
          <a:p>
            <a:pPr marL="685800" lvl="1" indent="-228600">
              <a:buFont typeface="+mj-lt"/>
              <a:buAutoNum type="arabicPeriod"/>
            </a:pPr>
            <a:r>
              <a:rPr lang="en-US" sz="1200" baseline="0" dirty="0">
                <a:solidFill>
                  <a:schemeClr val="accent6"/>
                </a:solidFill>
              </a:rPr>
              <a:t>Select the second animation effect (stretch effect for the </a:t>
            </a:r>
            <a:r>
              <a:rPr lang="en-US" sz="1200" b="1" baseline="0" dirty="0">
                <a:solidFill>
                  <a:schemeClr val="accent6"/>
                </a:solidFill>
              </a:rPr>
              <a:t>Inside-left page 2 </a:t>
            </a:r>
            <a:r>
              <a:rPr lang="en-US" sz="1200" baseline="0" dirty="0">
                <a:solidFill>
                  <a:schemeClr val="accent6"/>
                </a:solidFill>
              </a:rPr>
              <a:t>group). Under </a:t>
            </a:r>
            <a:r>
              <a:rPr lang="en-US" sz="1200" b="1" baseline="0" dirty="0">
                <a:solidFill>
                  <a:schemeClr val="accent6"/>
                </a:solidFill>
              </a:rPr>
              <a:t>Modify: Stretch</a:t>
            </a:r>
            <a:r>
              <a:rPr lang="en-US" sz="1200" b="0" baseline="0" dirty="0">
                <a:solidFill>
                  <a:schemeClr val="accent6"/>
                </a:solidFill>
              </a:rPr>
              <a:t>,</a:t>
            </a:r>
            <a:r>
              <a:rPr lang="en-US" sz="1200" b="1" baseline="0" dirty="0">
                <a:solidFill>
                  <a:schemeClr val="accent6"/>
                </a:solidFill>
              </a:rPr>
              <a:t> </a:t>
            </a:r>
            <a:r>
              <a:rPr lang="en-US" sz="1200" baseline="0" dirty="0">
                <a:solidFill>
                  <a:schemeClr val="accent6"/>
                </a:solidFill>
              </a:rPr>
              <a:t>do the following:</a:t>
            </a:r>
          </a:p>
          <a:p>
            <a:pPr marL="1143000" lvl="2" indent="-228600">
              <a:buFont typeface="Arial" pitchFamily="34" charset="0"/>
              <a:buChar char="•"/>
            </a:pPr>
            <a:r>
              <a:rPr lang="en-US" sz="1200" baseline="0" dirty="0">
                <a:solidFill>
                  <a:schemeClr val="accent6"/>
                </a:solidFill>
              </a:rPr>
              <a:t>In the </a:t>
            </a:r>
            <a:r>
              <a:rPr lang="en-US" sz="1200" b="1" baseline="0" dirty="0">
                <a:solidFill>
                  <a:schemeClr val="accent6"/>
                </a:solidFill>
              </a:rPr>
              <a:t>Start</a:t>
            </a:r>
            <a:r>
              <a:rPr lang="en-US" sz="1200" baseline="0" dirty="0">
                <a:solidFill>
                  <a:schemeClr val="accent6"/>
                </a:solidFill>
              </a:rPr>
              <a:t> list, select </a:t>
            </a:r>
            <a:r>
              <a:rPr lang="en-US" sz="1200" b="1" baseline="0" dirty="0">
                <a:solidFill>
                  <a:schemeClr val="accent6"/>
                </a:solidFill>
              </a:rPr>
              <a:t>After</a:t>
            </a:r>
            <a:r>
              <a:rPr lang="en-US" sz="1200" baseline="0" dirty="0">
                <a:solidFill>
                  <a:schemeClr val="accent6"/>
                </a:solidFill>
              </a:rPr>
              <a:t> </a:t>
            </a:r>
            <a:r>
              <a:rPr lang="en-US" sz="1200" b="1" baseline="0" dirty="0">
                <a:solidFill>
                  <a:schemeClr val="accent6"/>
                </a:solidFill>
              </a:rPr>
              <a:t>Previous</a:t>
            </a:r>
            <a:r>
              <a:rPr lang="en-US" sz="1200" baseline="0" dirty="0">
                <a:solidFill>
                  <a:schemeClr val="accent6"/>
                </a:solidFill>
              </a:rPr>
              <a:t>.</a:t>
            </a:r>
          </a:p>
          <a:p>
            <a:pPr marL="1143000" lvl="2" indent="-228600">
              <a:buFont typeface="Arial" pitchFamily="34" charset="0"/>
              <a:buChar char="•"/>
            </a:pPr>
            <a:r>
              <a:rPr lang="en-US" sz="1200" baseline="0" dirty="0">
                <a:solidFill>
                  <a:schemeClr val="accent6"/>
                </a:solidFill>
              </a:rPr>
              <a:t>In the </a:t>
            </a:r>
            <a:r>
              <a:rPr lang="en-US" sz="1200" b="1" baseline="0" dirty="0">
                <a:solidFill>
                  <a:schemeClr val="accent6"/>
                </a:solidFill>
              </a:rPr>
              <a:t>Direction</a:t>
            </a:r>
            <a:r>
              <a:rPr lang="en-US" sz="1200" baseline="0" dirty="0">
                <a:solidFill>
                  <a:schemeClr val="accent6"/>
                </a:solidFill>
              </a:rPr>
              <a:t> list, select </a:t>
            </a:r>
            <a:r>
              <a:rPr lang="en-US" sz="1200" b="1" baseline="0" dirty="0">
                <a:solidFill>
                  <a:schemeClr val="accent6"/>
                </a:solidFill>
              </a:rPr>
              <a:t>From</a:t>
            </a:r>
            <a:r>
              <a:rPr lang="en-US" sz="1200" baseline="0" dirty="0">
                <a:solidFill>
                  <a:schemeClr val="accent6"/>
                </a:solidFill>
              </a:rPr>
              <a:t> </a:t>
            </a:r>
            <a:r>
              <a:rPr lang="en-US" sz="1200" b="1" baseline="0" dirty="0">
                <a:solidFill>
                  <a:schemeClr val="accent6"/>
                </a:solidFill>
              </a:rPr>
              <a:t>Right</a:t>
            </a:r>
            <a:r>
              <a:rPr lang="en-US" sz="1200" baseline="0" dirty="0">
                <a:solidFill>
                  <a:schemeClr val="accent6"/>
                </a:solidFill>
              </a:rPr>
              <a:t>. </a:t>
            </a:r>
          </a:p>
          <a:p>
            <a:pPr marL="1143000" lvl="2" indent="-228600">
              <a:buFont typeface="Arial" pitchFamily="34" charset="0"/>
              <a:buChar char="•"/>
            </a:pPr>
            <a:r>
              <a:rPr lang="en-US" sz="1200" baseline="0" dirty="0">
                <a:solidFill>
                  <a:schemeClr val="accent6"/>
                </a:solidFill>
              </a:rPr>
              <a:t>In the </a:t>
            </a:r>
            <a:r>
              <a:rPr lang="en-US" sz="1200" b="1" baseline="0" dirty="0">
                <a:solidFill>
                  <a:schemeClr val="accent6"/>
                </a:solidFill>
              </a:rPr>
              <a:t>Speed</a:t>
            </a:r>
            <a:r>
              <a:rPr lang="en-US" sz="1200" baseline="0" dirty="0">
                <a:solidFill>
                  <a:schemeClr val="accent6"/>
                </a:solidFill>
              </a:rPr>
              <a:t> list, select </a:t>
            </a:r>
            <a:r>
              <a:rPr lang="en-US" sz="1200" b="1" baseline="0" dirty="0">
                <a:solidFill>
                  <a:schemeClr val="accent6"/>
                </a:solidFill>
              </a:rPr>
              <a:t>Fast</a:t>
            </a:r>
            <a:r>
              <a:rPr lang="en-US" sz="1200" baseline="0" dirty="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solidFill>
                  <a:schemeClr val="accent6"/>
                </a:solidFill>
              </a:rPr>
              <a:t>In the </a:t>
            </a:r>
            <a:r>
              <a:rPr lang="en-US" sz="1200" b="1" baseline="0" dirty="0">
                <a:solidFill>
                  <a:schemeClr val="accent6"/>
                </a:solidFill>
              </a:rPr>
              <a:t>Selection and Visibility </a:t>
            </a:r>
            <a:r>
              <a:rPr lang="en-US" sz="1200" baseline="0" dirty="0">
                <a:solidFill>
                  <a:schemeClr val="accent6"/>
                </a:solidFill>
              </a:rPr>
              <a:t>pane, select the </a:t>
            </a:r>
            <a:r>
              <a:rPr lang="en-US" sz="1200" b="1" baseline="0" dirty="0">
                <a:solidFill>
                  <a:schemeClr val="accent6"/>
                </a:solidFill>
              </a:rPr>
              <a:t>Inside-right page 2</a:t>
            </a:r>
            <a:r>
              <a:rPr lang="en-US" sz="1200" baseline="0" dirty="0">
                <a:solidFill>
                  <a:schemeClr val="accent6"/>
                </a:solidFill>
              </a:rPr>
              <a:t> group. In the </a:t>
            </a:r>
            <a:r>
              <a:rPr lang="en-US" sz="1200" b="1" baseline="0" dirty="0">
                <a:solidFill>
                  <a:schemeClr val="accent6"/>
                </a:solidFill>
              </a:rPr>
              <a:t>Custom</a:t>
            </a:r>
            <a:r>
              <a:rPr lang="en-US" sz="1200" baseline="0" dirty="0">
                <a:solidFill>
                  <a:schemeClr val="accent6"/>
                </a:solidFill>
              </a:rPr>
              <a:t> </a:t>
            </a:r>
            <a:r>
              <a:rPr lang="en-US" sz="1200" b="1" baseline="0" dirty="0">
                <a:solidFill>
                  <a:schemeClr val="accent6"/>
                </a:solidFill>
              </a:rPr>
              <a:t>Animation</a:t>
            </a:r>
            <a:r>
              <a:rPr lang="en-US" sz="1200" baseline="0" dirty="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solidFill>
                  <a:schemeClr val="accent6"/>
                </a:solidFill>
              </a:rPr>
              <a:t>Click </a:t>
            </a:r>
            <a:r>
              <a:rPr lang="en-US" sz="1200" b="1" baseline="0" dirty="0">
                <a:solidFill>
                  <a:schemeClr val="accent6"/>
                </a:solidFill>
              </a:rPr>
              <a:t>Add Effect</a:t>
            </a:r>
            <a:r>
              <a:rPr lang="en-US" sz="1200" baseline="0" dirty="0">
                <a:solidFill>
                  <a:schemeClr val="accent6"/>
                </a:solidFill>
              </a:rPr>
              <a:t>, point to </a:t>
            </a:r>
            <a:r>
              <a:rPr lang="en-US" sz="1200" b="1" baseline="0" dirty="0">
                <a:solidFill>
                  <a:schemeClr val="accent6"/>
                </a:solidFill>
              </a:rPr>
              <a:t>Exit</a:t>
            </a:r>
            <a:r>
              <a:rPr lang="en-US" sz="1200" b="0" baseline="0" dirty="0">
                <a:solidFill>
                  <a:schemeClr val="accent6"/>
                </a:solidFill>
              </a:rPr>
              <a:t>,</a:t>
            </a:r>
            <a:r>
              <a:rPr lang="en-US" sz="1200" baseline="0" dirty="0">
                <a:solidFill>
                  <a:schemeClr val="accent6"/>
                </a:solidFill>
              </a:rPr>
              <a:t> and then click </a:t>
            </a:r>
            <a:r>
              <a:rPr lang="en-US" sz="1200" b="1" baseline="0" dirty="0">
                <a:solidFill>
                  <a:schemeClr val="accent6"/>
                </a:solidFill>
              </a:rPr>
              <a:t>More</a:t>
            </a:r>
            <a:r>
              <a:rPr lang="en-US" sz="1200" baseline="0" dirty="0">
                <a:solidFill>
                  <a:schemeClr val="accent6"/>
                </a:solidFill>
              </a:rPr>
              <a:t> </a:t>
            </a:r>
            <a:r>
              <a:rPr lang="en-US" sz="1200" b="1" baseline="0" dirty="0">
                <a:solidFill>
                  <a:schemeClr val="accent6"/>
                </a:solidFill>
              </a:rPr>
              <a:t>Effects</a:t>
            </a:r>
            <a:r>
              <a:rPr lang="en-US" sz="1200" baseline="0" dirty="0">
                <a:solidFill>
                  <a:schemeClr val="accent6"/>
                </a:solidFill>
              </a:rPr>
              <a:t>. In the </a:t>
            </a:r>
            <a:r>
              <a:rPr lang="en-US" sz="1200" b="1" baseline="0" dirty="0">
                <a:solidFill>
                  <a:schemeClr val="accent6"/>
                </a:solidFill>
              </a:rPr>
              <a:t>Add</a:t>
            </a:r>
            <a:r>
              <a:rPr lang="en-US" sz="1200" baseline="0" dirty="0">
                <a:solidFill>
                  <a:schemeClr val="accent6"/>
                </a:solidFill>
              </a:rPr>
              <a:t> </a:t>
            </a:r>
            <a:r>
              <a:rPr lang="en-US" sz="1200" b="1" baseline="0" dirty="0">
                <a:solidFill>
                  <a:schemeClr val="accent6"/>
                </a:solidFill>
              </a:rPr>
              <a:t>Exit</a:t>
            </a:r>
            <a:r>
              <a:rPr lang="en-US" sz="1200" baseline="0" dirty="0">
                <a:solidFill>
                  <a:schemeClr val="accent6"/>
                </a:solidFill>
              </a:rPr>
              <a:t> </a:t>
            </a:r>
            <a:r>
              <a:rPr lang="en-US" sz="1200" b="1" baseline="0" dirty="0">
                <a:solidFill>
                  <a:schemeClr val="accent6"/>
                </a:solidFill>
              </a:rPr>
              <a:t>Effect</a:t>
            </a:r>
            <a:r>
              <a:rPr lang="en-US" sz="1200" baseline="0" dirty="0">
                <a:solidFill>
                  <a:schemeClr val="accent6"/>
                </a:solidFill>
              </a:rPr>
              <a:t> dialog box, under </a:t>
            </a:r>
            <a:r>
              <a:rPr lang="en-US" sz="1200" b="1" baseline="0" dirty="0">
                <a:solidFill>
                  <a:schemeClr val="accent6"/>
                </a:solidFill>
              </a:rPr>
              <a:t>Moderate</a:t>
            </a:r>
            <a:r>
              <a:rPr lang="en-US" sz="1200" b="0" baseline="0" dirty="0">
                <a:solidFill>
                  <a:schemeClr val="accent6"/>
                </a:solidFill>
              </a:rPr>
              <a:t>,</a:t>
            </a:r>
            <a:r>
              <a:rPr lang="en-US" sz="1200" baseline="0" dirty="0">
                <a:solidFill>
                  <a:schemeClr val="accent6"/>
                </a:solidFill>
              </a:rPr>
              <a:t> click </a:t>
            </a:r>
            <a:r>
              <a:rPr lang="en-US" sz="1200" b="1" baseline="0" dirty="0">
                <a:solidFill>
                  <a:schemeClr val="accent6"/>
                </a:solidFill>
              </a:rPr>
              <a:t>Collapse</a:t>
            </a:r>
            <a:r>
              <a:rPr lang="en-US" sz="1200" baseline="0" dirty="0">
                <a:solidFill>
                  <a:schemeClr val="accent6"/>
                </a:solidFill>
              </a:rPr>
              <a:t>.</a:t>
            </a:r>
          </a:p>
          <a:p>
            <a:pPr marL="685800" lvl="1" indent="-228600">
              <a:buFont typeface="+mj-lt"/>
              <a:buAutoNum type="arabicPeriod"/>
            </a:pPr>
            <a:r>
              <a:rPr lang="en-US" sz="1200" baseline="0" dirty="0">
                <a:solidFill>
                  <a:schemeClr val="accent6"/>
                </a:solidFill>
              </a:rPr>
              <a:t>Select the third animation effect (collapse effect for the </a:t>
            </a:r>
            <a:r>
              <a:rPr lang="en-US" sz="1200" b="1" baseline="0" dirty="0">
                <a:solidFill>
                  <a:schemeClr val="accent6"/>
                </a:solidFill>
              </a:rPr>
              <a:t>Inside-right page 2</a:t>
            </a:r>
            <a:r>
              <a:rPr lang="en-US" sz="1200" baseline="0" dirty="0">
                <a:solidFill>
                  <a:schemeClr val="accent6"/>
                </a:solidFill>
              </a:rPr>
              <a:t> group). Under </a:t>
            </a:r>
            <a:r>
              <a:rPr lang="en-US" sz="1200" b="1" baseline="0" dirty="0">
                <a:solidFill>
                  <a:schemeClr val="accent6"/>
                </a:solidFill>
              </a:rPr>
              <a:t>Modify: Collapse</a:t>
            </a:r>
            <a:r>
              <a:rPr lang="en-US" sz="1200" b="0" baseline="0" dirty="0">
                <a:solidFill>
                  <a:schemeClr val="accent6"/>
                </a:solidFill>
              </a:rPr>
              <a:t>,</a:t>
            </a:r>
            <a:r>
              <a:rPr lang="en-US" sz="1200" b="1" baseline="0" dirty="0">
                <a:solidFill>
                  <a:schemeClr val="accent6"/>
                </a:solidFill>
              </a:rPr>
              <a:t> </a:t>
            </a:r>
            <a:r>
              <a:rPr lang="en-US" sz="1200" baseline="0" dirty="0">
                <a:solidFill>
                  <a:schemeClr val="accent6"/>
                </a:solidFill>
              </a:rPr>
              <a:t>do the following:</a:t>
            </a:r>
          </a:p>
          <a:p>
            <a:pPr marL="1143000" lvl="2" indent="-228600">
              <a:buFont typeface="Arial" pitchFamily="34" charset="0"/>
              <a:buChar char="•"/>
            </a:pPr>
            <a:r>
              <a:rPr lang="en-US" sz="1200" baseline="0" dirty="0">
                <a:solidFill>
                  <a:schemeClr val="accent6"/>
                </a:solidFill>
              </a:rPr>
              <a:t>In the </a:t>
            </a:r>
            <a:r>
              <a:rPr lang="en-US" sz="1200" b="1" baseline="0" dirty="0">
                <a:solidFill>
                  <a:schemeClr val="accent6"/>
                </a:solidFill>
              </a:rPr>
              <a:t>Start</a:t>
            </a:r>
            <a:r>
              <a:rPr lang="en-US" sz="1200" baseline="0" dirty="0">
                <a:solidFill>
                  <a:schemeClr val="accent6"/>
                </a:solidFill>
              </a:rPr>
              <a:t> list, select </a:t>
            </a:r>
            <a:r>
              <a:rPr lang="en-US" sz="1200" b="1" baseline="0" dirty="0">
                <a:solidFill>
                  <a:schemeClr val="accent6"/>
                </a:solidFill>
              </a:rPr>
              <a:t>On Click</a:t>
            </a:r>
            <a:r>
              <a:rPr lang="en-US" sz="1200" b="0" baseline="0" dirty="0">
                <a:solidFill>
                  <a:schemeClr val="accent6"/>
                </a:solidFill>
              </a:rPr>
              <a:t>.</a:t>
            </a:r>
          </a:p>
          <a:p>
            <a:pPr marL="1143000" lvl="2" indent="-228600">
              <a:buFont typeface="Arial" pitchFamily="34" charset="0"/>
              <a:buChar char="•"/>
            </a:pPr>
            <a:r>
              <a:rPr lang="en-US" sz="1200" baseline="0" dirty="0">
                <a:solidFill>
                  <a:schemeClr val="accent6"/>
                </a:solidFill>
              </a:rPr>
              <a:t>In the </a:t>
            </a:r>
            <a:r>
              <a:rPr lang="en-US" sz="1200" b="1" baseline="0" dirty="0">
                <a:solidFill>
                  <a:schemeClr val="accent6"/>
                </a:solidFill>
              </a:rPr>
              <a:t>Direction</a:t>
            </a:r>
            <a:r>
              <a:rPr lang="en-US" sz="1200" baseline="0" dirty="0">
                <a:solidFill>
                  <a:schemeClr val="accent6"/>
                </a:solidFill>
              </a:rPr>
              <a:t> list, select </a:t>
            </a:r>
            <a:r>
              <a:rPr lang="en-US" sz="1200" b="1" baseline="0" dirty="0">
                <a:solidFill>
                  <a:schemeClr val="accent6"/>
                </a:solidFill>
              </a:rPr>
              <a:t>To Left</a:t>
            </a:r>
            <a:r>
              <a:rPr lang="en-US" sz="1200" baseline="0" dirty="0">
                <a:solidFill>
                  <a:schemeClr val="accent6"/>
                </a:solidFill>
              </a:rPr>
              <a:t>.</a:t>
            </a:r>
          </a:p>
          <a:p>
            <a:pPr marL="1143000" lvl="2" indent="-228600">
              <a:buFont typeface="Arial" pitchFamily="34" charset="0"/>
              <a:buChar char="•"/>
            </a:pPr>
            <a:r>
              <a:rPr lang="en-US" sz="1200" baseline="0" dirty="0">
                <a:solidFill>
                  <a:schemeClr val="accent6"/>
                </a:solidFill>
              </a:rPr>
              <a:t>In the </a:t>
            </a:r>
            <a:r>
              <a:rPr lang="en-US" sz="1200" b="1" baseline="0" dirty="0">
                <a:solidFill>
                  <a:schemeClr val="accent6"/>
                </a:solidFill>
              </a:rPr>
              <a:t>Speed</a:t>
            </a:r>
            <a:r>
              <a:rPr lang="en-US" sz="1200" baseline="0" dirty="0">
                <a:solidFill>
                  <a:schemeClr val="accent6"/>
                </a:solidFill>
              </a:rPr>
              <a:t> list, select </a:t>
            </a:r>
            <a:r>
              <a:rPr lang="en-US" sz="1200" b="1" baseline="0" dirty="0">
                <a:solidFill>
                  <a:schemeClr val="accent6"/>
                </a:solidFill>
              </a:rPr>
              <a:t>Fast</a:t>
            </a:r>
            <a:r>
              <a:rPr lang="en-US" sz="1200" baseline="0" dirty="0">
                <a:solidFill>
                  <a:schemeClr val="accent6"/>
                </a:solidFill>
              </a:rPr>
              <a:t>. </a:t>
            </a:r>
          </a:p>
          <a:p>
            <a:pPr marL="228600" indent="-228600">
              <a:buFont typeface="+mj-lt"/>
              <a:buAutoNum type="arabicPeriod"/>
            </a:pPr>
            <a:r>
              <a:rPr lang="en-US" sz="1200" baseline="0" dirty="0">
                <a:solidFill>
                  <a:schemeClr val="accent6"/>
                </a:solidFill>
              </a:rPr>
              <a:t>In the </a:t>
            </a:r>
            <a:r>
              <a:rPr lang="en-US" sz="1200" b="1" baseline="0" dirty="0">
                <a:solidFill>
                  <a:schemeClr val="accent6"/>
                </a:solidFill>
              </a:rPr>
              <a:t>Selection and Visibility </a:t>
            </a:r>
            <a:r>
              <a:rPr lang="en-US" sz="1200" baseline="0" dirty="0">
                <a:solidFill>
                  <a:schemeClr val="accent6"/>
                </a:solidFill>
              </a:rPr>
              <a:t>pane, select the </a:t>
            </a:r>
            <a:r>
              <a:rPr lang="en-US" sz="1200" b="1" baseline="0" dirty="0">
                <a:solidFill>
                  <a:schemeClr val="accent6"/>
                </a:solidFill>
              </a:rPr>
              <a:t>Inside-left page 3 </a:t>
            </a:r>
            <a:r>
              <a:rPr lang="en-US" sz="1200" baseline="0" dirty="0">
                <a:solidFill>
                  <a:schemeClr val="accent6"/>
                </a:solidFill>
              </a:rPr>
              <a:t>group. In the </a:t>
            </a:r>
            <a:r>
              <a:rPr lang="en-US" sz="1200" b="1" baseline="0" dirty="0">
                <a:solidFill>
                  <a:schemeClr val="accent6"/>
                </a:solidFill>
              </a:rPr>
              <a:t>Custom</a:t>
            </a:r>
            <a:r>
              <a:rPr lang="en-US" sz="1200" baseline="0" dirty="0">
                <a:solidFill>
                  <a:schemeClr val="accent6"/>
                </a:solidFill>
              </a:rPr>
              <a:t> </a:t>
            </a:r>
            <a:r>
              <a:rPr lang="en-US" sz="1200" b="1" baseline="0" dirty="0">
                <a:solidFill>
                  <a:schemeClr val="accent6"/>
                </a:solidFill>
              </a:rPr>
              <a:t>Animation</a:t>
            </a:r>
            <a:r>
              <a:rPr lang="en-US" sz="1200" baseline="0" dirty="0">
                <a:solidFill>
                  <a:schemeClr val="accent6"/>
                </a:solidFill>
              </a:rPr>
              <a:t> task pane, do the following:</a:t>
            </a:r>
          </a:p>
          <a:p>
            <a:pPr marL="685800" lvl="1" indent="-228600">
              <a:buFont typeface="+mj-lt"/>
              <a:buAutoNum type="arabicPeriod"/>
            </a:pPr>
            <a:r>
              <a:rPr lang="en-US" sz="1200" baseline="0" dirty="0">
                <a:solidFill>
                  <a:schemeClr val="accent6"/>
                </a:solidFill>
              </a:rPr>
              <a:t>Click </a:t>
            </a:r>
            <a:r>
              <a:rPr lang="en-US" sz="1200" b="1" baseline="0" dirty="0">
                <a:solidFill>
                  <a:schemeClr val="accent6"/>
                </a:solidFill>
              </a:rPr>
              <a:t>Add Effect</a:t>
            </a:r>
            <a:r>
              <a:rPr lang="en-US" sz="1200" baseline="0" dirty="0">
                <a:solidFill>
                  <a:schemeClr val="accent6"/>
                </a:solidFill>
              </a:rPr>
              <a:t>, point to </a:t>
            </a:r>
            <a:r>
              <a:rPr lang="en-US" sz="1200" b="1" baseline="0" dirty="0">
                <a:solidFill>
                  <a:schemeClr val="accent6"/>
                </a:solidFill>
              </a:rPr>
              <a:t>Entrance</a:t>
            </a:r>
            <a:r>
              <a:rPr lang="en-US" sz="1200" baseline="0" dirty="0">
                <a:solidFill>
                  <a:schemeClr val="accent6"/>
                </a:solidFill>
              </a:rPr>
              <a:t>, and then click </a:t>
            </a:r>
            <a:r>
              <a:rPr lang="en-US" sz="1200" b="1" baseline="0" dirty="0">
                <a:solidFill>
                  <a:schemeClr val="accent6"/>
                </a:solidFill>
              </a:rPr>
              <a:t>More</a:t>
            </a:r>
            <a:r>
              <a:rPr lang="en-US" sz="1200" baseline="0" dirty="0">
                <a:solidFill>
                  <a:schemeClr val="accent6"/>
                </a:solidFill>
              </a:rPr>
              <a:t> </a:t>
            </a:r>
            <a:r>
              <a:rPr lang="en-US" sz="1200" b="1" baseline="0" dirty="0">
                <a:solidFill>
                  <a:schemeClr val="accent6"/>
                </a:solidFill>
              </a:rPr>
              <a:t>Effects</a:t>
            </a:r>
            <a:r>
              <a:rPr lang="en-US" sz="1200" baseline="0" dirty="0">
                <a:solidFill>
                  <a:schemeClr val="accent6"/>
                </a:solidFill>
              </a:rPr>
              <a:t>. In the </a:t>
            </a:r>
            <a:r>
              <a:rPr lang="en-US" sz="1200" b="1" baseline="0" dirty="0">
                <a:solidFill>
                  <a:schemeClr val="accent6"/>
                </a:solidFill>
              </a:rPr>
              <a:t>Add Entrance Effect </a:t>
            </a:r>
            <a:r>
              <a:rPr lang="en-US" sz="1200" baseline="0" dirty="0">
                <a:solidFill>
                  <a:schemeClr val="accent6"/>
                </a:solidFill>
              </a:rPr>
              <a:t>dialog box, under </a:t>
            </a:r>
            <a:r>
              <a:rPr lang="en-US" sz="1200" b="1" baseline="0" dirty="0">
                <a:solidFill>
                  <a:schemeClr val="accent6"/>
                </a:solidFill>
              </a:rPr>
              <a:t>Moderate</a:t>
            </a:r>
            <a:r>
              <a:rPr lang="en-US" sz="1200" b="0" baseline="0" dirty="0">
                <a:solidFill>
                  <a:schemeClr val="accent6"/>
                </a:solidFill>
              </a:rPr>
              <a:t>,</a:t>
            </a:r>
            <a:r>
              <a:rPr lang="en-US" sz="1200" baseline="0" dirty="0">
                <a:solidFill>
                  <a:schemeClr val="accent6"/>
                </a:solidFill>
              </a:rPr>
              <a:t> click </a:t>
            </a:r>
            <a:r>
              <a:rPr lang="en-US" sz="1200" b="1" baseline="0" dirty="0">
                <a:solidFill>
                  <a:schemeClr val="accent6"/>
                </a:solidFill>
              </a:rPr>
              <a:t>Stretch</a:t>
            </a:r>
            <a:r>
              <a:rPr lang="en-US" sz="1200" baseline="0" dirty="0">
                <a:solidFill>
                  <a:schemeClr val="accent6"/>
                </a:solidFill>
              </a:rPr>
              <a:t>.</a:t>
            </a:r>
          </a:p>
          <a:p>
            <a:pPr marL="685800" lvl="1" indent="-228600">
              <a:buFont typeface="+mj-lt"/>
              <a:buAutoNum type="arabicPeriod"/>
            </a:pPr>
            <a:r>
              <a:rPr lang="en-US" sz="1200" baseline="0" dirty="0">
                <a:solidFill>
                  <a:schemeClr val="accent6"/>
                </a:solidFill>
              </a:rPr>
              <a:t>Select the fourth animation effect (stretch effect for the </a:t>
            </a:r>
            <a:r>
              <a:rPr lang="en-US" sz="1200" b="1" baseline="0" dirty="0">
                <a:solidFill>
                  <a:schemeClr val="accent6"/>
                </a:solidFill>
              </a:rPr>
              <a:t>Inside-left page 3 </a:t>
            </a:r>
            <a:r>
              <a:rPr lang="en-US" sz="1200" baseline="0" dirty="0">
                <a:solidFill>
                  <a:schemeClr val="accent6"/>
                </a:solidFill>
              </a:rPr>
              <a:t>group). Under </a:t>
            </a:r>
            <a:r>
              <a:rPr lang="en-US" sz="1200" b="1" baseline="0" dirty="0">
                <a:solidFill>
                  <a:schemeClr val="accent6"/>
                </a:solidFill>
              </a:rPr>
              <a:t>Modify: Stretch</a:t>
            </a:r>
            <a:r>
              <a:rPr lang="en-US" sz="1200" b="0" baseline="0" dirty="0">
                <a:solidFill>
                  <a:schemeClr val="accent6"/>
                </a:solidFill>
              </a:rPr>
              <a:t>,</a:t>
            </a:r>
            <a:r>
              <a:rPr lang="en-US" sz="1200" b="1" baseline="0" dirty="0">
                <a:solidFill>
                  <a:schemeClr val="accent6"/>
                </a:solidFill>
              </a:rPr>
              <a:t> </a:t>
            </a:r>
            <a:r>
              <a:rPr lang="en-US" sz="1200" baseline="0" dirty="0">
                <a:solidFill>
                  <a:schemeClr val="accent6"/>
                </a:solidFill>
              </a:rPr>
              <a:t>do the following:</a:t>
            </a:r>
          </a:p>
          <a:p>
            <a:pPr marL="1143000" lvl="2" indent="-228600">
              <a:buFont typeface="Arial" pitchFamily="34" charset="0"/>
              <a:buChar char="•"/>
            </a:pPr>
            <a:r>
              <a:rPr lang="en-US" sz="1200" baseline="0" dirty="0">
                <a:solidFill>
                  <a:schemeClr val="accent6"/>
                </a:solidFill>
              </a:rPr>
              <a:t>In the </a:t>
            </a:r>
            <a:r>
              <a:rPr lang="en-US" sz="1200" b="1" baseline="0" dirty="0">
                <a:solidFill>
                  <a:schemeClr val="accent6"/>
                </a:solidFill>
              </a:rPr>
              <a:t>Start</a:t>
            </a:r>
            <a:r>
              <a:rPr lang="en-US" sz="1200" baseline="0" dirty="0">
                <a:solidFill>
                  <a:schemeClr val="accent6"/>
                </a:solidFill>
              </a:rPr>
              <a:t> list, select </a:t>
            </a:r>
            <a:r>
              <a:rPr lang="en-US" sz="1200" b="1" baseline="0" dirty="0">
                <a:solidFill>
                  <a:schemeClr val="accent6"/>
                </a:solidFill>
              </a:rPr>
              <a:t>After</a:t>
            </a:r>
            <a:r>
              <a:rPr lang="en-US" sz="1200" baseline="0" dirty="0">
                <a:solidFill>
                  <a:schemeClr val="accent6"/>
                </a:solidFill>
              </a:rPr>
              <a:t> </a:t>
            </a:r>
            <a:r>
              <a:rPr lang="en-US" sz="1200" b="1" baseline="0" dirty="0">
                <a:solidFill>
                  <a:schemeClr val="accent6"/>
                </a:solidFill>
              </a:rPr>
              <a:t>Previous</a:t>
            </a:r>
            <a:r>
              <a:rPr lang="en-US" sz="1200" baseline="0" dirty="0">
                <a:solidFill>
                  <a:schemeClr val="accent6"/>
                </a:solidFill>
              </a:rPr>
              <a:t>.</a:t>
            </a:r>
          </a:p>
          <a:p>
            <a:pPr marL="1143000" lvl="2" indent="-228600">
              <a:buFont typeface="Arial" pitchFamily="34" charset="0"/>
              <a:buChar char="•"/>
            </a:pPr>
            <a:r>
              <a:rPr lang="en-US" sz="1200" baseline="0" dirty="0">
                <a:solidFill>
                  <a:schemeClr val="accent6"/>
                </a:solidFill>
              </a:rPr>
              <a:t>In the </a:t>
            </a:r>
            <a:r>
              <a:rPr lang="en-US" sz="1200" b="1" baseline="0" dirty="0">
                <a:solidFill>
                  <a:schemeClr val="accent6"/>
                </a:solidFill>
              </a:rPr>
              <a:t>Direction</a:t>
            </a:r>
            <a:r>
              <a:rPr lang="en-US" sz="1200" baseline="0" dirty="0">
                <a:solidFill>
                  <a:schemeClr val="accent6"/>
                </a:solidFill>
              </a:rPr>
              <a:t> list, select </a:t>
            </a:r>
            <a:r>
              <a:rPr lang="en-US" sz="1200" b="1" baseline="0" dirty="0">
                <a:solidFill>
                  <a:schemeClr val="accent6"/>
                </a:solidFill>
              </a:rPr>
              <a:t>From</a:t>
            </a:r>
            <a:r>
              <a:rPr lang="en-US" sz="1200" baseline="0" dirty="0">
                <a:solidFill>
                  <a:schemeClr val="accent6"/>
                </a:solidFill>
              </a:rPr>
              <a:t> </a:t>
            </a:r>
            <a:r>
              <a:rPr lang="en-US" sz="1200" b="1" baseline="0" dirty="0">
                <a:solidFill>
                  <a:schemeClr val="accent6"/>
                </a:solidFill>
              </a:rPr>
              <a:t>Right</a:t>
            </a:r>
            <a:r>
              <a:rPr lang="en-US" sz="1200" baseline="0" dirty="0">
                <a:solidFill>
                  <a:schemeClr val="accent6"/>
                </a:solidFill>
              </a:rPr>
              <a:t>. </a:t>
            </a:r>
          </a:p>
          <a:p>
            <a:pPr marL="1143000" lvl="2" indent="-228600">
              <a:buFont typeface="Arial" pitchFamily="34" charset="0"/>
              <a:buChar char="•"/>
            </a:pPr>
            <a:r>
              <a:rPr lang="en-US" sz="1200" baseline="0" dirty="0">
                <a:solidFill>
                  <a:schemeClr val="accent6"/>
                </a:solidFill>
              </a:rPr>
              <a:t>In the </a:t>
            </a:r>
            <a:r>
              <a:rPr lang="en-US" sz="1200" b="1" baseline="0" dirty="0">
                <a:solidFill>
                  <a:schemeClr val="accent6"/>
                </a:solidFill>
              </a:rPr>
              <a:t>Speed</a:t>
            </a:r>
            <a:r>
              <a:rPr lang="en-US" sz="1200" baseline="0" dirty="0">
                <a:solidFill>
                  <a:schemeClr val="accent6"/>
                </a:solidFill>
              </a:rPr>
              <a:t> list, select </a:t>
            </a:r>
            <a:r>
              <a:rPr lang="en-US" sz="1200" b="1" baseline="0" dirty="0">
                <a:solidFill>
                  <a:schemeClr val="accent6"/>
                </a:solidFill>
              </a:rPr>
              <a:t>Fast</a:t>
            </a:r>
            <a:r>
              <a:rPr lang="en-US" sz="1200" baseline="0" dirty="0">
                <a:solidFill>
                  <a:schemeClr val="accent6"/>
                </a:solidFill>
              </a:rPr>
              <a:t>. </a:t>
            </a:r>
          </a:p>
          <a:p>
            <a:endParaRPr lang="en-US" sz="1200" baseline="0" dirty="0">
              <a:solidFill>
                <a:schemeClr val="accent6"/>
              </a:solidFill>
            </a:endParaRPr>
          </a:p>
          <a:p>
            <a:endParaRPr lang="en-US" sz="1200" baseline="0" dirty="0"/>
          </a:p>
          <a:p>
            <a:r>
              <a:rPr lang="en-US" sz="1200" b="0" baseline="0" dirty="0"/>
              <a:t>To reproduce the background effects on this slide, do the following:</a:t>
            </a:r>
          </a:p>
          <a:p>
            <a:pPr marL="228600" lvl="0" indent="-228600">
              <a:buFont typeface="+mj-lt"/>
              <a:buAutoNum type="arabicPeriod"/>
            </a:pPr>
            <a:r>
              <a:rPr lang="en-US" sz="1200" kern="1200" dirty="0">
                <a:solidFill>
                  <a:schemeClr val="tx1"/>
                </a:solidFill>
                <a:ea typeface="+mn-ea"/>
                <a:cs typeface="+mn-cs"/>
              </a:rPr>
              <a:t>Right-click the slide background area, and then click </a:t>
            </a:r>
            <a:r>
              <a:rPr lang="en-US" sz="1200" b="1" kern="1200" dirty="0">
                <a:solidFill>
                  <a:schemeClr val="tx1"/>
                </a:solidFill>
                <a:ea typeface="+mn-ea"/>
                <a:cs typeface="+mn-cs"/>
              </a:rPr>
              <a:t>Format Background</a:t>
            </a:r>
            <a:r>
              <a:rPr lang="en-US" sz="1200" kern="1200" dirty="0">
                <a:solidFill>
                  <a:schemeClr val="tx1"/>
                </a:solidFill>
                <a:ea typeface="+mn-ea"/>
                <a:cs typeface="+mn-cs"/>
              </a:rPr>
              <a:t>. In the </a:t>
            </a:r>
            <a:r>
              <a:rPr lang="en-US" sz="1200" b="1" kern="1200" dirty="0">
                <a:solidFill>
                  <a:schemeClr val="tx1"/>
                </a:solidFill>
                <a:ea typeface="+mn-ea"/>
                <a:cs typeface="+mn-cs"/>
              </a:rPr>
              <a:t>Format Background </a:t>
            </a:r>
            <a:r>
              <a:rPr lang="en-US" sz="1200" kern="1200" dirty="0">
                <a:solidFill>
                  <a:schemeClr val="tx1"/>
                </a:solidFill>
                <a:ea typeface="+mn-ea"/>
                <a:cs typeface="+mn-cs"/>
              </a:rPr>
              <a:t>dialog box, click </a:t>
            </a:r>
            <a:r>
              <a:rPr lang="en-US" sz="1200" b="1" kern="1200" dirty="0">
                <a:solidFill>
                  <a:schemeClr val="tx1"/>
                </a:solidFill>
                <a:ea typeface="+mn-ea"/>
                <a:cs typeface="+mn-cs"/>
              </a:rPr>
              <a:t>Fill</a:t>
            </a:r>
            <a:r>
              <a:rPr lang="en-US" sz="1200" kern="1200" dirty="0">
                <a:solidFill>
                  <a:schemeClr val="tx1"/>
                </a:solidFill>
                <a:ea typeface="+mn-ea"/>
                <a:cs typeface="+mn-cs"/>
              </a:rPr>
              <a:t> in the left pane, select </a:t>
            </a:r>
            <a:r>
              <a:rPr lang="en-US" sz="1200" b="1" kern="1200" dirty="0">
                <a:solidFill>
                  <a:schemeClr val="tx1"/>
                </a:solidFill>
                <a:ea typeface="+mn-ea"/>
                <a:cs typeface="+mn-cs"/>
              </a:rPr>
              <a:t>Gradient fill</a:t>
            </a:r>
            <a:r>
              <a:rPr lang="en-US" sz="1200" kern="1200" dirty="0">
                <a:solidFill>
                  <a:schemeClr val="tx1"/>
                </a:solidFill>
                <a:ea typeface="+mn-ea"/>
                <a:cs typeface="+mn-cs"/>
              </a:rPr>
              <a:t> in the </a:t>
            </a:r>
            <a:r>
              <a:rPr lang="en-US" sz="1200" b="1" kern="1200" dirty="0">
                <a:solidFill>
                  <a:schemeClr val="tx1"/>
                </a:solidFill>
                <a:ea typeface="+mn-ea"/>
                <a:cs typeface="+mn-cs"/>
              </a:rPr>
              <a:t>Fill</a:t>
            </a:r>
            <a:r>
              <a:rPr lang="en-US" sz="1200" kern="1200" dirty="0">
                <a:solidFill>
                  <a:schemeClr val="tx1"/>
                </a:solidFill>
                <a:ea typeface="+mn-ea"/>
                <a:cs typeface="+mn-cs"/>
              </a:rPr>
              <a:t> pane, and then do the following:</a:t>
            </a:r>
          </a:p>
          <a:p>
            <a:pPr marL="685800" lvl="1" indent="-228600">
              <a:buFont typeface="Arial" pitchFamily="34" charset="0"/>
              <a:buChar char="•"/>
            </a:pPr>
            <a:r>
              <a:rPr lang="en-US" sz="1200" kern="1200" dirty="0">
                <a:solidFill>
                  <a:schemeClr val="tx1"/>
                </a:solidFill>
                <a:ea typeface="+mn-ea"/>
                <a:cs typeface="+mn-cs"/>
              </a:rPr>
              <a:t>In the </a:t>
            </a:r>
            <a:r>
              <a:rPr lang="en-US" sz="1200" b="1" kern="1200" dirty="0">
                <a:solidFill>
                  <a:schemeClr val="tx1"/>
                </a:solidFill>
                <a:ea typeface="+mn-ea"/>
                <a:cs typeface="+mn-cs"/>
              </a:rPr>
              <a:t>Type</a:t>
            </a:r>
            <a:r>
              <a:rPr lang="en-US" sz="1200" kern="1200" dirty="0">
                <a:solidFill>
                  <a:schemeClr val="tx1"/>
                </a:solidFill>
                <a:ea typeface="+mn-ea"/>
                <a:cs typeface="+mn-cs"/>
              </a:rPr>
              <a:t> list, select </a:t>
            </a:r>
            <a:r>
              <a:rPr lang="en-US" sz="1200" b="1" kern="1200" dirty="0">
                <a:solidFill>
                  <a:schemeClr val="tx1"/>
                </a:solidFill>
                <a:ea typeface="+mn-ea"/>
                <a:cs typeface="+mn-cs"/>
              </a:rPr>
              <a:t>Linear</a:t>
            </a:r>
            <a:r>
              <a:rPr lang="en-US" sz="1200" kern="1200" dirty="0">
                <a:solidFill>
                  <a:schemeClr val="tx1"/>
                </a:solidFill>
                <a:ea typeface="+mn-ea"/>
                <a:cs typeface="+mn-cs"/>
              </a:rPr>
              <a:t>.</a:t>
            </a:r>
          </a:p>
          <a:p>
            <a:pPr marL="685800" lvl="1" indent="-228600">
              <a:buFont typeface="Arial" pitchFamily="34" charset="0"/>
              <a:buChar char="•"/>
            </a:pPr>
            <a:r>
              <a:rPr lang="en-US" sz="1200" kern="1200" dirty="0">
                <a:solidFill>
                  <a:schemeClr val="tx1"/>
                </a:solidFill>
                <a:ea typeface="+mn-ea"/>
                <a:cs typeface="+mn-cs"/>
              </a:rPr>
              <a:t>Click the button next to </a:t>
            </a:r>
            <a:r>
              <a:rPr lang="en-US" sz="1200" b="1" kern="1200" dirty="0">
                <a:solidFill>
                  <a:schemeClr val="tx1"/>
                </a:solidFill>
                <a:ea typeface="+mn-ea"/>
                <a:cs typeface="+mn-cs"/>
              </a:rPr>
              <a:t>Direction</a:t>
            </a:r>
            <a:r>
              <a:rPr lang="en-US" sz="1200" kern="1200" dirty="0">
                <a:solidFill>
                  <a:schemeClr val="tx1"/>
                </a:solidFill>
                <a:ea typeface="+mn-ea"/>
                <a:cs typeface="+mn-cs"/>
              </a:rPr>
              <a:t>, and then click </a:t>
            </a:r>
            <a:r>
              <a:rPr lang="en-US" sz="1200" b="1" kern="1200" dirty="0">
                <a:solidFill>
                  <a:schemeClr val="tx1"/>
                </a:solidFill>
                <a:ea typeface="+mn-ea"/>
                <a:cs typeface="+mn-cs"/>
              </a:rPr>
              <a:t>Linear Down </a:t>
            </a:r>
            <a:r>
              <a:rPr lang="en-US" sz="1200" kern="1200" dirty="0">
                <a:solidFill>
                  <a:schemeClr val="tx1"/>
                </a:solidFill>
                <a:ea typeface="+mn-ea"/>
                <a:cs typeface="+mn-cs"/>
              </a:rPr>
              <a:t>(first </a:t>
            </a:r>
            <a:r>
              <a:rPr lang="en-US" sz="1200" kern="1200" baseline="0" dirty="0">
                <a:solidFill>
                  <a:schemeClr val="tx1"/>
                </a:solidFill>
                <a:ea typeface="+mn-ea"/>
                <a:cs typeface="+mn-cs"/>
              </a:rPr>
              <a:t>row, </a:t>
            </a:r>
            <a:r>
              <a:rPr lang="en-US" sz="1200" kern="1200" dirty="0">
                <a:solidFill>
                  <a:schemeClr val="tx1"/>
                </a:solidFill>
                <a:ea typeface="+mn-ea"/>
                <a:cs typeface="+mn-cs"/>
              </a:rPr>
              <a:t>second option from the left).</a:t>
            </a:r>
          </a:p>
          <a:p>
            <a:pPr marL="685800" lvl="1" indent="-228600">
              <a:buFont typeface="Arial" pitchFamily="34" charset="0"/>
              <a:buChar char="•"/>
            </a:pPr>
            <a:r>
              <a:rPr lang="en-US" sz="1200" kern="1200" dirty="0">
                <a:solidFill>
                  <a:schemeClr val="tx1"/>
                </a:solidFill>
                <a:ea typeface="+mn-ea"/>
                <a:cs typeface="+mn-cs"/>
              </a:rPr>
              <a:t>Under </a:t>
            </a:r>
            <a:r>
              <a:rPr lang="en-US" sz="1200" b="1" kern="1200" dirty="0">
                <a:solidFill>
                  <a:schemeClr val="tx1"/>
                </a:solidFill>
                <a:ea typeface="+mn-ea"/>
                <a:cs typeface="+mn-cs"/>
              </a:rPr>
              <a:t>Gradient stops</a:t>
            </a:r>
            <a:r>
              <a:rPr lang="en-US" sz="1200" kern="1200" dirty="0">
                <a:solidFill>
                  <a:schemeClr val="tx1"/>
                </a:solidFill>
                <a:ea typeface="+mn-ea"/>
                <a:cs typeface="+mn-cs"/>
              </a:rPr>
              <a:t>, click </a:t>
            </a:r>
            <a:r>
              <a:rPr lang="en-US" sz="1200" b="1" kern="1200" dirty="0">
                <a:solidFill>
                  <a:schemeClr val="tx1"/>
                </a:solidFill>
                <a:ea typeface="+mn-ea"/>
                <a:cs typeface="+mn-cs"/>
              </a:rPr>
              <a:t>Add</a:t>
            </a:r>
            <a:r>
              <a:rPr lang="en-US" sz="1200" b="0" kern="1200" dirty="0">
                <a:solidFill>
                  <a:schemeClr val="tx1"/>
                </a:solidFill>
                <a:ea typeface="+mn-ea"/>
                <a:cs typeface="+mn-cs"/>
              </a:rPr>
              <a:t> or </a:t>
            </a:r>
            <a:r>
              <a:rPr lang="en-US" sz="1200" b="1" kern="1200" dirty="0">
                <a:solidFill>
                  <a:schemeClr val="tx1"/>
                </a:solidFill>
                <a:ea typeface="+mn-ea"/>
                <a:cs typeface="+mn-cs"/>
              </a:rPr>
              <a:t>Remove</a:t>
            </a:r>
            <a:r>
              <a:rPr lang="en-US" sz="1200" kern="1200" dirty="0">
                <a:solidFill>
                  <a:schemeClr val="tx1"/>
                </a:solidFill>
                <a:ea typeface="+mn-ea"/>
                <a:cs typeface="+mn-cs"/>
              </a:rPr>
              <a:t> until two stops appear in the drop-down list.</a:t>
            </a:r>
          </a:p>
          <a:p>
            <a:pPr marL="228600" lvl="0" indent="-228600">
              <a:buFont typeface="+mj-lt"/>
              <a:buAutoNum type="arabicPeriod"/>
            </a:pPr>
            <a:r>
              <a:rPr lang="en-US" sz="1200" kern="1200" dirty="0">
                <a:solidFill>
                  <a:schemeClr val="tx1"/>
                </a:solidFill>
                <a:ea typeface="+mn-ea"/>
                <a:cs typeface="+mn-cs"/>
              </a:rPr>
              <a:t>Also under </a:t>
            </a:r>
            <a:r>
              <a:rPr lang="en-US" sz="1200" b="1" kern="1200" dirty="0">
                <a:solidFill>
                  <a:schemeClr val="tx1"/>
                </a:solidFill>
                <a:ea typeface="+mn-ea"/>
                <a:cs typeface="+mn-cs"/>
              </a:rPr>
              <a:t>Gradient stops</a:t>
            </a:r>
            <a:r>
              <a:rPr lang="en-US" sz="1200" kern="1200" dirty="0">
                <a:solidFill>
                  <a:schemeClr val="tx1"/>
                </a:solidFill>
                <a:ea typeface="+mn-ea"/>
                <a:cs typeface="+mn-cs"/>
              </a:rPr>
              <a:t>, customize the gradient stops that you added as follows:</a:t>
            </a:r>
          </a:p>
          <a:p>
            <a:pPr marL="685800" lvl="1" indent="-228600">
              <a:buFont typeface="Arial" pitchFamily="34" charset="0"/>
              <a:buChar char="•"/>
            </a:pPr>
            <a:r>
              <a:rPr lang="en-US" sz="1200" kern="1200" dirty="0">
                <a:solidFill>
                  <a:schemeClr val="tx1"/>
                </a:solidFill>
                <a:ea typeface="+mn-ea"/>
                <a:cs typeface="+mn-cs"/>
              </a:rPr>
              <a:t>Select </a:t>
            </a:r>
            <a:r>
              <a:rPr lang="en-US" sz="1200" b="1" kern="1200" dirty="0">
                <a:solidFill>
                  <a:schemeClr val="tx1"/>
                </a:solidFill>
                <a:ea typeface="+mn-ea"/>
                <a:cs typeface="+mn-cs"/>
              </a:rPr>
              <a:t>Stop 1 </a:t>
            </a:r>
            <a:r>
              <a:rPr lang="en-US" sz="1200" kern="1200" dirty="0">
                <a:solidFill>
                  <a:schemeClr val="tx1"/>
                </a:solidFill>
                <a:ea typeface="+mn-ea"/>
                <a:cs typeface="+mn-cs"/>
              </a:rPr>
              <a:t>from the list, and then do the following:</a:t>
            </a:r>
          </a:p>
          <a:p>
            <a:pPr marL="1143000" lvl="2" indent="-228600">
              <a:buFont typeface="Arial" pitchFamily="34" charset="0"/>
              <a:buChar char="•"/>
            </a:pPr>
            <a:r>
              <a:rPr lang="en-US" sz="1200" kern="1200" dirty="0">
                <a:solidFill>
                  <a:schemeClr val="tx1"/>
                </a:solidFill>
                <a:ea typeface="+mn-ea"/>
                <a:cs typeface="+mn-cs"/>
              </a:rPr>
              <a:t>In the </a:t>
            </a:r>
            <a:r>
              <a:rPr lang="en-US" sz="1200" b="1" kern="1200" dirty="0">
                <a:solidFill>
                  <a:schemeClr val="tx1"/>
                </a:solidFill>
                <a:ea typeface="+mn-ea"/>
                <a:cs typeface="+mn-cs"/>
              </a:rPr>
              <a:t>Stop position </a:t>
            </a:r>
            <a:r>
              <a:rPr lang="en-US" sz="1200" kern="1200" dirty="0">
                <a:solidFill>
                  <a:schemeClr val="tx1"/>
                </a:solidFill>
                <a:ea typeface="+mn-ea"/>
                <a:cs typeface="+mn-cs"/>
              </a:rPr>
              <a:t>box, enter </a:t>
            </a:r>
            <a:r>
              <a:rPr lang="en-US" sz="1200" b="1" kern="1200" dirty="0">
                <a:solidFill>
                  <a:schemeClr val="tx1"/>
                </a:solidFill>
                <a:ea typeface="+mn-ea"/>
                <a:cs typeface="+mn-cs"/>
              </a:rPr>
              <a:t>63%</a:t>
            </a:r>
            <a:r>
              <a:rPr lang="en-US" sz="1200" kern="1200" dirty="0">
                <a:solidFill>
                  <a:schemeClr val="tx1"/>
                </a:solidFill>
                <a:ea typeface="+mn-ea"/>
                <a:cs typeface="+mn-cs"/>
              </a:rPr>
              <a:t>.</a:t>
            </a:r>
          </a:p>
          <a:p>
            <a:pPr marL="1143000" lvl="2" indent="-228600">
              <a:buFont typeface="Arial" pitchFamily="34" charset="0"/>
              <a:buChar char="•"/>
            </a:pPr>
            <a:r>
              <a:rPr lang="en-US" sz="1200" kern="1200" dirty="0">
                <a:solidFill>
                  <a:schemeClr val="tx1"/>
                </a:solidFill>
                <a:ea typeface="+mn-ea"/>
                <a:cs typeface="+mn-cs"/>
              </a:rPr>
              <a:t>Click the button next to </a:t>
            </a:r>
            <a:r>
              <a:rPr lang="en-US" sz="1200" b="1" kern="1200" dirty="0">
                <a:solidFill>
                  <a:schemeClr val="tx1"/>
                </a:solidFill>
                <a:ea typeface="+mn-ea"/>
                <a:cs typeface="+mn-cs"/>
              </a:rPr>
              <a:t>Color</a:t>
            </a:r>
            <a:r>
              <a:rPr lang="en-US" sz="1200" kern="1200" dirty="0">
                <a:solidFill>
                  <a:schemeClr val="tx1"/>
                </a:solidFill>
                <a:ea typeface="+mn-ea"/>
                <a:cs typeface="+mn-cs"/>
              </a:rPr>
              <a:t>, and then under </a:t>
            </a:r>
            <a:r>
              <a:rPr lang="en-US" sz="1200" b="1" kern="1200" dirty="0">
                <a:solidFill>
                  <a:schemeClr val="tx1"/>
                </a:solidFill>
                <a:ea typeface="+mn-ea"/>
                <a:cs typeface="+mn-cs"/>
              </a:rPr>
              <a:t>Theme Colors </a:t>
            </a:r>
            <a:r>
              <a:rPr lang="en-US" sz="1200" kern="1200" dirty="0">
                <a:solidFill>
                  <a:schemeClr val="tx1"/>
                </a:solidFill>
                <a:ea typeface="+mn-ea"/>
                <a:cs typeface="+mn-cs"/>
              </a:rPr>
              <a:t>click </a:t>
            </a:r>
            <a:r>
              <a:rPr lang="en-US" sz="1200" b="1" kern="1200" dirty="0">
                <a:solidFill>
                  <a:schemeClr val="tx1"/>
                </a:solidFill>
                <a:ea typeface="+mn-ea"/>
                <a:cs typeface="+mn-cs"/>
              </a:rPr>
              <a:t>Black, Text </a:t>
            </a:r>
            <a:r>
              <a:rPr lang="en-US" sz="1200" b="1" kern="1200" baseline="0" dirty="0">
                <a:solidFill>
                  <a:schemeClr val="tx1"/>
                </a:solidFill>
                <a:ea typeface="+mn-ea"/>
                <a:cs typeface="+mn-cs"/>
              </a:rPr>
              <a:t>1 </a:t>
            </a:r>
            <a:r>
              <a:rPr lang="en-US" sz="1200" b="0" kern="1200" dirty="0">
                <a:solidFill>
                  <a:schemeClr val="tx1"/>
                </a:solidFill>
                <a:ea typeface="+mn-ea"/>
                <a:cs typeface="+mn-cs"/>
              </a:rPr>
              <a:t>(first row, second option from the left).</a:t>
            </a:r>
            <a:endParaRPr lang="en-US" sz="1200" kern="1200" dirty="0">
              <a:solidFill>
                <a:schemeClr val="tx1"/>
              </a:solidFill>
              <a:ea typeface="+mn-ea"/>
              <a:cs typeface="+mn-cs"/>
            </a:endParaRPr>
          </a:p>
          <a:p>
            <a:pPr marL="685800" lvl="1" indent="-228600">
              <a:buFont typeface="Arial" pitchFamily="34" charset="0"/>
              <a:buChar char="•"/>
            </a:pPr>
            <a:r>
              <a:rPr lang="en-US" sz="1200" kern="1200" dirty="0">
                <a:solidFill>
                  <a:schemeClr val="tx1"/>
                </a:solidFill>
                <a:ea typeface="+mn-ea"/>
                <a:cs typeface="+mn-cs"/>
              </a:rPr>
              <a:t>Select </a:t>
            </a:r>
            <a:r>
              <a:rPr lang="en-US" sz="1200" b="1" kern="1200" dirty="0">
                <a:solidFill>
                  <a:schemeClr val="tx1"/>
                </a:solidFill>
                <a:ea typeface="+mn-ea"/>
                <a:cs typeface="+mn-cs"/>
              </a:rPr>
              <a:t>Stop 2 </a:t>
            </a:r>
            <a:r>
              <a:rPr lang="en-US" sz="1200" kern="1200" dirty="0">
                <a:solidFill>
                  <a:schemeClr val="tx1"/>
                </a:solidFill>
                <a:ea typeface="+mn-ea"/>
                <a:cs typeface="+mn-cs"/>
              </a:rPr>
              <a:t>from the list, and then do the following: </a:t>
            </a:r>
          </a:p>
          <a:p>
            <a:pPr marL="1143000" lvl="2" indent="-228600">
              <a:buFont typeface="Arial" pitchFamily="34" charset="0"/>
              <a:buChar char="•"/>
            </a:pPr>
            <a:r>
              <a:rPr lang="en-US" sz="1200" kern="1200" dirty="0">
                <a:solidFill>
                  <a:schemeClr val="tx1"/>
                </a:solidFill>
                <a:ea typeface="+mn-ea"/>
                <a:cs typeface="+mn-cs"/>
              </a:rPr>
              <a:t>In the </a:t>
            </a:r>
            <a:r>
              <a:rPr lang="en-US" sz="1200" b="1" kern="1200" dirty="0">
                <a:solidFill>
                  <a:schemeClr val="tx1"/>
                </a:solidFill>
                <a:ea typeface="+mn-ea"/>
                <a:cs typeface="+mn-cs"/>
              </a:rPr>
              <a:t>Stop position </a:t>
            </a:r>
            <a:r>
              <a:rPr lang="en-US" sz="1200" kern="1200" dirty="0">
                <a:solidFill>
                  <a:schemeClr val="tx1"/>
                </a:solidFill>
                <a:ea typeface="+mn-ea"/>
                <a:cs typeface="+mn-cs"/>
              </a:rPr>
              <a:t>box, enter </a:t>
            </a:r>
            <a:r>
              <a:rPr lang="en-US" sz="1200" b="1" kern="1200" dirty="0">
                <a:solidFill>
                  <a:schemeClr val="tx1"/>
                </a:solidFill>
                <a:ea typeface="+mn-ea"/>
                <a:cs typeface="+mn-cs"/>
              </a:rPr>
              <a:t>100%</a:t>
            </a:r>
            <a:r>
              <a:rPr lang="en-US" sz="1200" kern="1200" dirty="0">
                <a:solidFill>
                  <a:schemeClr val="tx1"/>
                </a:solidFill>
                <a:ea typeface="+mn-ea"/>
                <a:cs typeface="+mn-cs"/>
              </a:rPr>
              <a:t>.</a:t>
            </a:r>
          </a:p>
          <a:p>
            <a:pPr marL="1143000" lvl="2" indent="-228600">
              <a:buFont typeface="Arial" pitchFamily="34" charset="0"/>
              <a:buChar char="•"/>
            </a:pPr>
            <a:r>
              <a:rPr lang="en-US" sz="1200" kern="1200" dirty="0">
                <a:solidFill>
                  <a:schemeClr val="tx1"/>
                </a:solidFill>
                <a:ea typeface="+mn-ea"/>
                <a:cs typeface="+mn-cs"/>
              </a:rPr>
              <a:t>Click the button next to </a:t>
            </a:r>
            <a:r>
              <a:rPr lang="en-US" sz="1200" b="1" kern="1200" dirty="0">
                <a:solidFill>
                  <a:schemeClr val="tx1"/>
                </a:solidFill>
                <a:ea typeface="+mn-ea"/>
                <a:cs typeface="+mn-cs"/>
              </a:rPr>
              <a:t>Color</a:t>
            </a:r>
            <a:r>
              <a:rPr lang="en-US" sz="1200" b="0" kern="1200" baseline="0" dirty="0">
                <a:solidFill>
                  <a:schemeClr val="tx1"/>
                </a:solidFill>
                <a:ea typeface="+mn-ea"/>
                <a:cs typeface="+mn-cs"/>
              </a:rPr>
              <a:t>, </a:t>
            </a:r>
            <a:r>
              <a:rPr lang="en-US" sz="1200" kern="1200" dirty="0">
                <a:solidFill>
                  <a:schemeClr val="tx1"/>
                </a:solidFill>
                <a:ea typeface="+mn-ea"/>
                <a:cs typeface="+mn-cs"/>
              </a:rPr>
              <a:t>and then under </a:t>
            </a:r>
            <a:r>
              <a:rPr lang="en-US" sz="1200" b="1" kern="1200" dirty="0">
                <a:solidFill>
                  <a:schemeClr val="tx1"/>
                </a:solidFill>
                <a:ea typeface="+mn-ea"/>
                <a:cs typeface="+mn-cs"/>
              </a:rPr>
              <a:t>Theme Colors </a:t>
            </a:r>
            <a:r>
              <a:rPr lang="en-US" sz="1200" kern="1200" dirty="0">
                <a:solidFill>
                  <a:schemeClr val="tx1"/>
                </a:solidFill>
                <a:ea typeface="+mn-ea"/>
                <a:cs typeface="+mn-cs"/>
              </a:rPr>
              <a:t>click</a:t>
            </a:r>
            <a:r>
              <a:rPr lang="en-US" sz="1200" b="0" kern="1200" baseline="0" dirty="0">
                <a:solidFill>
                  <a:schemeClr val="tx1"/>
                </a:solidFill>
                <a:ea typeface="+mn-ea"/>
                <a:cs typeface="+mn-cs"/>
              </a:rPr>
              <a:t> </a:t>
            </a:r>
            <a:r>
              <a:rPr lang="en-US" sz="1200" b="1" baseline="0" dirty="0"/>
              <a:t>Black, Text 1, Lighter 50% </a:t>
            </a:r>
            <a:r>
              <a:rPr lang="en-US" sz="1200" b="0" baseline="0" dirty="0"/>
              <a:t>(second row, fifth option from the left</a:t>
            </a:r>
            <a:r>
              <a:rPr lang="en-US" sz="1200" b="0" dirty="0"/>
              <a:t>).</a:t>
            </a:r>
            <a:endParaRPr lang="en-US" sz="1200" b="0" kern="1200" dirty="0">
              <a:solidFill>
                <a:schemeClr val="tx1"/>
              </a:solidFill>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a:solidFill>
                <a:schemeClr val="accent6"/>
              </a:solidFill>
            </a:endParaRPr>
          </a:p>
        </p:txBody>
      </p:sp>
      <p:sp>
        <p:nvSpPr>
          <p:cNvPr id="5" name="Slide Image Placeholder 4"/>
          <p:cNvSpPr>
            <a:spLocks noGrp="1" noRot="1" noChangeAspect="1"/>
          </p:cNvSpPr>
          <p:nvPr>
            <p:ph type="sldImg"/>
          </p:nvPr>
        </p:nvSpPr>
        <p:spPr>
          <a:xfrm>
            <a:off x="536575" y="503238"/>
            <a:ext cx="3140075" cy="2354262"/>
          </a:xfr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a:t>Custom animation effects: page turns in open book</a:t>
            </a:r>
          </a:p>
          <a:p>
            <a:r>
              <a:rPr lang="en-US" sz="1400" kern="1200" dirty="0">
                <a:solidFill>
                  <a:schemeClr val="tx1"/>
                </a:solidFill>
                <a:latin typeface="+mn-lt"/>
                <a:ea typeface="+mn-ea"/>
                <a:cs typeface="+mn-cs"/>
              </a:rPr>
              <a:t>(Difficult)</a:t>
            </a:r>
          </a:p>
          <a:p>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Tip: </a:t>
            </a:r>
            <a:r>
              <a:rPr lang="en-US" sz="1200" baseline="0" dirty="0"/>
              <a:t>Y</a:t>
            </a:r>
            <a:r>
              <a:rPr lang="en-US" sz="1200" b="0" baseline="0" dirty="0"/>
              <a:t>ou will need to use drawing guides and the ruler to position the objects on this slide. </a:t>
            </a:r>
            <a:r>
              <a:rPr lang="en-US" sz="1200" b="0" kern="1200" dirty="0">
                <a:solidFill>
                  <a:schemeClr val="tx1"/>
                </a:solidFill>
                <a:latin typeface="+mn-lt"/>
                <a:ea typeface="+mn-ea"/>
                <a:cs typeface="+mn-cs"/>
              </a:rPr>
              <a:t>For</a:t>
            </a:r>
            <a:r>
              <a:rPr lang="en-US" sz="1200" b="0" kern="1200" baseline="0" dirty="0">
                <a:solidFill>
                  <a:schemeClr val="tx1"/>
                </a:solidFill>
                <a:latin typeface="+mn-lt"/>
                <a:ea typeface="+mn-ea"/>
                <a:cs typeface="+mn-cs"/>
              </a:rPr>
              <a:t> instructions on animating an opening book cover, refer to the previous slide (</a:t>
            </a:r>
            <a:r>
              <a:rPr lang="en-US" sz="1200" b="1" kern="1200" baseline="0" dirty="0">
                <a:solidFill>
                  <a:schemeClr val="tx1"/>
                </a:solidFill>
                <a:latin typeface="+mn-lt"/>
                <a:ea typeface="+mn-ea"/>
                <a:cs typeface="+mn-cs"/>
              </a:rPr>
              <a:t>Custom animation effects: open book</a:t>
            </a:r>
            <a:r>
              <a:rPr lang="en-US" sz="1200" b="0" kern="1200" baseline="0" dirty="0">
                <a:solidFill>
                  <a:schemeClr val="tx1"/>
                </a:solidFill>
                <a:latin typeface="+mn-lt"/>
                <a:ea typeface="+mn-ea"/>
                <a:cs typeface="+mn-cs"/>
              </a:rPr>
              <a:t>) for instructions.</a:t>
            </a:r>
            <a:endParaRPr lang="en-US" sz="1200" b="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t>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dirty="0"/>
              <a:t>To display the drawing guides and the ruler, do the following:</a:t>
            </a:r>
            <a:endParaRPr lang="en-US" sz="1200" b="0" dirty="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t>On the </a:t>
            </a:r>
            <a:r>
              <a:rPr lang="en-US" sz="1200" b="1" dirty="0"/>
              <a:t>Home</a:t>
            </a:r>
            <a:r>
              <a:rPr lang="en-US" sz="1200" dirty="0"/>
              <a:t> tab, in the </a:t>
            </a:r>
            <a:r>
              <a:rPr lang="en-US" sz="1200" b="1" dirty="0"/>
              <a:t>Slides</a:t>
            </a:r>
            <a:r>
              <a:rPr lang="en-US" sz="1200" dirty="0"/>
              <a:t> group, click </a:t>
            </a:r>
            <a:r>
              <a:rPr lang="en-US" sz="1200" b="1" dirty="0"/>
              <a:t>Layout</a:t>
            </a:r>
            <a:r>
              <a:rPr lang="en-US" sz="1200" dirty="0"/>
              <a:t>, and then click </a:t>
            </a:r>
            <a:r>
              <a:rPr lang="en-US" sz="1200" b="1" dirty="0"/>
              <a:t>Blank</a:t>
            </a:r>
            <a:r>
              <a:rPr lang="en-US" sz="1200" dirty="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R</a:t>
            </a:r>
            <a:r>
              <a:rPr lang="en-US" sz="1200" b="0" dirty="0">
                <a:solidFill>
                  <a:schemeClr val="accent6"/>
                </a:solidFill>
              </a:rPr>
              <a:t>ight-click the slide background area, </a:t>
            </a:r>
            <a:r>
              <a:rPr lang="en-US" sz="1200" b="0" baseline="0" dirty="0">
                <a:solidFill>
                  <a:schemeClr val="accent6"/>
                </a:solidFill>
              </a:rPr>
              <a:t>and then </a:t>
            </a:r>
            <a:r>
              <a:rPr lang="en-US" sz="1200" b="0" dirty="0">
                <a:solidFill>
                  <a:schemeClr val="accent6"/>
                </a:solidFill>
              </a:rPr>
              <a:t>click </a:t>
            </a:r>
            <a:r>
              <a:rPr lang="en-US" sz="1200" b="1" dirty="0">
                <a:solidFill>
                  <a:schemeClr val="accent6"/>
                </a:solidFill>
              </a:rPr>
              <a:t>Grid and Guides</a:t>
            </a:r>
            <a:r>
              <a:rPr lang="en-US" sz="1200" b="0" dirty="0">
                <a:solidFill>
                  <a:schemeClr val="accent6"/>
                </a:solidFill>
              </a:rPr>
              <a:t>.</a:t>
            </a:r>
            <a:r>
              <a:rPr lang="en-US" sz="1200" b="1" baseline="0" dirty="0">
                <a:solidFill>
                  <a:schemeClr val="accent6"/>
                </a:solidFill>
              </a:rPr>
              <a:t> </a:t>
            </a:r>
            <a:r>
              <a:rPr lang="en-US" sz="1200" b="0" dirty="0">
                <a:solidFill>
                  <a:schemeClr val="accent6"/>
                </a:solidFill>
              </a:rPr>
              <a:t>In the </a:t>
            </a:r>
            <a:r>
              <a:rPr lang="en-US" sz="1200" b="1" dirty="0">
                <a:solidFill>
                  <a:schemeClr val="accent6"/>
                </a:solidFill>
              </a:rPr>
              <a:t>Grid and Guides </a:t>
            </a:r>
            <a:r>
              <a:rPr lang="en-US" sz="1200" b="0" dirty="0">
                <a:solidFill>
                  <a:schemeClr val="accent6"/>
                </a:solidFill>
              </a:rPr>
              <a:t>dialog box, under</a:t>
            </a:r>
            <a:r>
              <a:rPr lang="en-US" sz="1200" b="0" baseline="0" dirty="0">
                <a:solidFill>
                  <a:schemeClr val="accent6"/>
                </a:solidFill>
              </a:rPr>
              <a:t> </a:t>
            </a:r>
            <a:r>
              <a:rPr lang="en-US" sz="1200" b="1" dirty="0">
                <a:solidFill>
                  <a:schemeClr val="accent6"/>
                </a:solidFill>
              </a:rPr>
              <a:t>Guide</a:t>
            </a:r>
            <a:r>
              <a:rPr lang="en-US" sz="1200" b="0" dirty="0">
                <a:solidFill>
                  <a:schemeClr val="accent6"/>
                </a:solidFill>
              </a:rPr>
              <a:t> </a:t>
            </a:r>
            <a:r>
              <a:rPr lang="en-US" sz="1200" b="1" dirty="0">
                <a:solidFill>
                  <a:schemeClr val="accent6"/>
                </a:solidFill>
              </a:rPr>
              <a:t>settings</a:t>
            </a:r>
            <a:r>
              <a:rPr lang="en-US" sz="1200" b="0" dirty="0">
                <a:solidFill>
                  <a:schemeClr val="accent6"/>
                </a:solidFill>
              </a:rPr>
              <a:t>, select </a:t>
            </a:r>
            <a:r>
              <a:rPr lang="en-US" sz="1200" b="1" dirty="0">
                <a:solidFill>
                  <a:schemeClr val="accent6"/>
                </a:solidFill>
              </a:rPr>
              <a:t>Display drawing guides on screen</a:t>
            </a:r>
            <a:r>
              <a:rPr lang="en-US" sz="1200" b="0" dirty="0">
                <a:solidFill>
                  <a:schemeClr val="accent6"/>
                </a:solidFill>
              </a:rPr>
              <a:t>. </a:t>
            </a:r>
            <a:r>
              <a:rPr lang="en-US" sz="1200" b="0" baseline="0" dirty="0"/>
              <a:t>(</a:t>
            </a:r>
            <a:r>
              <a:rPr lang="en-US" sz="1200" b="1" dirty="0"/>
              <a:t>Note: </a:t>
            </a:r>
            <a:r>
              <a:rPr lang="en-US" sz="1200" dirty="0"/>
              <a:t>One horizontal and one vertical guide will display on</a:t>
            </a:r>
            <a:r>
              <a:rPr lang="en-US" sz="1200" baseline="0" dirty="0"/>
              <a:t> the slide </a:t>
            </a:r>
            <a:r>
              <a:rPr lang="en-US" sz="1200" dirty="0"/>
              <a:t>at 0.00, the default</a:t>
            </a:r>
            <a:r>
              <a:rPr lang="en-US" sz="1200" baseline="0" dirty="0"/>
              <a:t> position</a:t>
            </a:r>
            <a:r>
              <a:rPr lang="en-US" sz="1200" dirty="0"/>
              <a:t>.</a:t>
            </a:r>
            <a:r>
              <a:rPr lang="en-US" sz="1200" baseline="0" dirty="0"/>
              <a:t> The spine of the book will be aligned to the vertical drawing guide.</a:t>
            </a:r>
            <a:r>
              <a:rPr lang="en-US" sz="1200" dirty="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t>On </a:t>
            </a:r>
            <a:r>
              <a:rPr lang="en-US" sz="1200" kern="1200" dirty="0">
                <a:solidFill>
                  <a:schemeClr val="tx1"/>
                </a:solidFill>
                <a:latin typeface="+mn-lt"/>
                <a:ea typeface="+mn-ea"/>
                <a:cs typeface="+mn-cs"/>
              </a:rPr>
              <a:t>the </a:t>
            </a:r>
            <a:r>
              <a:rPr lang="en-US" sz="1200" b="1" kern="1200" dirty="0">
                <a:solidFill>
                  <a:schemeClr val="tx1"/>
                </a:solidFill>
                <a:latin typeface="+mn-lt"/>
                <a:ea typeface="+mn-ea"/>
                <a:cs typeface="+mn-cs"/>
              </a:rPr>
              <a:t>View</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Show/Hide</a:t>
            </a:r>
            <a:r>
              <a:rPr lang="en-US" sz="1200" kern="1200" dirty="0">
                <a:solidFill>
                  <a:schemeClr val="tx1"/>
                </a:solidFill>
                <a:latin typeface="+mn-lt"/>
                <a:ea typeface="+mn-ea"/>
                <a:cs typeface="+mn-cs"/>
              </a:rPr>
              <a:t> group, select </a:t>
            </a:r>
            <a:r>
              <a:rPr lang="en-US" sz="1200" b="1" kern="1200" dirty="0">
                <a:solidFill>
                  <a:schemeClr val="tx1"/>
                </a:solidFill>
                <a:latin typeface="+mn-lt"/>
                <a:ea typeface="+mn-ea"/>
                <a:cs typeface="+mn-cs"/>
              </a:rPr>
              <a:t>Ruler</a:t>
            </a:r>
            <a:r>
              <a:rPr lang="en-US" sz="1200" kern="1200" dirty="0">
                <a:solidFill>
                  <a:schemeClr val="tx1"/>
                </a:solidFill>
                <a:latin typeface="+mn-lt"/>
                <a:ea typeface="+mn-ea"/>
                <a:cs typeface="+mn-cs"/>
              </a:rPr>
              <a:t>. </a:t>
            </a:r>
            <a:endParaRPr lang="en-US" sz="1200" dirty="0"/>
          </a:p>
          <a:p>
            <a:endParaRPr lang="en-US" sz="1200" baseline="0" dirty="0"/>
          </a:p>
          <a:p>
            <a:endParaRPr lang="en-US" sz="1200" baseline="0" dirty="0"/>
          </a:p>
          <a:p>
            <a:r>
              <a:rPr lang="en-US" sz="1200" kern="1200" dirty="0">
                <a:solidFill>
                  <a:schemeClr val="tx1"/>
                </a:solidFill>
                <a:latin typeface="+mn-lt"/>
                <a:ea typeface="+mn-ea"/>
                <a:cs typeface="+mn-cs"/>
              </a:rPr>
              <a:t>To reproduce the first shape in the </a:t>
            </a:r>
            <a:r>
              <a:rPr lang="en-US" sz="1200" b="1" kern="1200" dirty="0">
                <a:solidFill>
                  <a:schemeClr val="tx1"/>
                </a:solidFill>
                <a:latin typeface="+mn-lt"/>
                <a:ea typeface="+mn-ea"/>
                <a:cs typeface="+mn-cs"/>
              </a:rPr>
              <a:t>Inside-left page 1 </a:t>
            </a:r>
            <a:r>
              <a:rPr lang="en-US" sz="1200" kern="1200" dirty="0">
                <a:solidFill>
                  <a:schemeClr val="tx1"/>
                </a:solidFill>
                <a:latin typeface="+mn-lt"/>
                <a:ea typeface="+mn-ea"/>
                <a:cs typeface="+mn-cs"/>
              </a:rPr>
              <a:t>group on this slide, do the following:</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Shapes</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Rectangles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Rounded Rectangle </a:t>
            </a:r>
            <a:r>
              <a:rPr lang="en-US" sz="1200" kern="1200" dirty="0">
                <a:solidFill>
                  <a:schemeClr val="tx1"/>
                </a:solidFill>
                <a:latin typeface="+mn-lt"/>
                <a:ea typeface="+mn-ea"/>
                <a:cs typeface="+mn-cs"/>
              </a:rPr>
              <a:t>(second option from the left). On the slide, drag to draw a rounded rectangle.</a:t>
            </a:r>
          </a:p>
          <a:p>
            <a:pPr marL="228600" lvl="0" indent="-228600">
              <a:buFont typeface="+mj-lt"/>
              <a:buAutoNum type="arabicPeriod"/>
            </a:pPr>
            <a:r>
              <a:rPr lang="en-US" sz="1200" kern="1200" dirty="0">
                <a:solidFill>
                  <a:schemeClr val="tx1"/>
                </a:solidFill>
                <a:latin typeface="+mn-lt"/>
                <a:ea typeface="+mn-ea"/>
                <a:cs typeface="+mn-cs"/>
              </a:rPr>
              <a:t>Select the rounded</a:t>
            </a:r>
            <a:r>
              <a:rPr lang="en-US" sz="1200" kern="1200" baseline="0" dirty="0">
                <a:solidFill>
                  <a:schemeClr val="tx1"/>
                </a:solidFill>
                <a:latin typeface="+mn-lt"/>
                <a:ea typeface="+mn-ea"/>
                <a:cs typeface="+mn-cs"/>
              </a:rPr>
              <a:t> rectangle. </a:t>
            </a: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Drawing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group,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Shape Height</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4.5”</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 </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Shape Width</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3.33”</a:t>
            </a:r>
            <a:r>
              <a:rPr lang="en-US" sz="120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On the rounded rectangle, drag the yellow diamond adjustment handle to the left to reduce the amount of rounding on the corners.</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bottom right</a:t>
            </a:r>
            <a:r>
              <a:rPr lang="en-US" sz="1200" kern="1200" baseline="0" dirty="0">
                <a:solidFill>
                  <a:schemeClr val="tx1"/>
                </a:solidFill>
                <a:latin typeface="+mn-lt"/>
                <a:ea typeface="+mn-ea"/>
                <a:cs typeface="+mn-cs"/>
              </a:rPr>
              <a:t> corner of the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the </a:t>
            </a:r>
            <a:r>
              <a:rPr lang="en-US" sz="1200" b="1" kern="1200" dirty="0">
                <a:solidFill>
                  <a:schemeClr val="tx1"/>
                </a:solidFill>
                <a:latin typeface="+mn-lt"/>
                <a:ea typeface="+mn-ea"/>
                <a:cs typeface="+mn-cs"/>
              </a:rPr>
              <a:t>Format Shape </a:t>
            </a:r>
            <a:r>
              <a:rPr lang="en-US" sz="1200" kern="1200" dirty="0">
                <a:solidFill>
                  <a:schemeClr val="tx1"/>
                </a:solidFill>
                <a:latin typeface="+mn-lt"/>
                <a:ea typeface="+mn-ea"/>
                <a:cs typeface="+mn-cs"/>
              </a:rPr>
              <a:t>dialog box launcher. In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Shape</a:t>
            </a:r>
            <a:r>
              <a:rPr lang="en-US" sz="1200" kern="1200" dirty="0">
                <a:solidFill>
                  <a:schemeClr val="tx1"/>
                </a:solidFill>
                <a:latin typeface="+mn-lt"/>
                <a:ea typeface="+mn-ea"/>
                <a:cs typeface="+mn-cs"/>
              </a:rPr>
              <a:t> dialog box, click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in the left pane, select </a:t>
            </a:r>
            <a:r>
              <a:rPr lang="en-US" sz="1200" b="1" kern="1200" dirty="0">
                <a:solidFill>
                  <a:schemeClr val="tx1"/>
                </a:solidFill>
                <a:latin typeface="+mn-lt"/>
                <a:ea typeface="+mn-ea"/>
                <a:cs typeface="+mn-cs"/>
              </a:rPr>
              <a:t>Gradient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Type</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Linear</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Direction</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Linear Left </a:t>
            </a:r>
            <a:r>
              <a:rPr lang="en-US" sz="1200" kern="1200" dirty="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180°</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Add</a:t>
            </a:r>
            <a:r>
              <a:rPr lang="en-US" sz="1200" kern="1200" dirty="0">
                <a:solidFill>
                  <a:schemeClr val="tx1"/>
                </a:solidFill>
                <a:latin typeface="+mn-lt"/>
                <a:ea typeface="+mn-ea"/>
                <a:cs typeface="+mn-cs"/>
              </a:rPr>
              <a:t> or </a:t>
            </a:r>
            <a:r>
              <a:rPr lang="en-US" sz="1200" b="1" kern="1200" dirty="0">
                <a:solidFill>
                  <a:schemeClr val="tx1"/>
                </a:solidFill>
                <a:latin typeface="+mn-lt"/>
                <a:ea typeface="+mn-ea"/>
                <a:cs typeface="+mn-cs"/>
              </a:rPr>
              <a:t>Remove</a:t>
            </a:r>
            <a:r>
              <a:rPr lang="en-US" sz="1200" kern="1200" dirty="0">
                <a:solidFill>
                  <a:schemeClr val="tx1"/>
                </a:solidFill>
                <a:latin typeface="+mn-lt"/>
                <a:ea typeface="+mn-ea"/>
                <a:cs typeface="+mn-cs"/>
              </a:rPr>
              <a:t> until two stops appear in the drop-down list. </a:t>
            </a:r>
          </a:p>
          <a:p>
            <a:pPr marL="228600" lvl="0" indent="-228600">
              <a:buFont typeface="+mj-lt"/>
              <a:buAutoNum type="arabicPeriod"/>
            </a:pPr>
            <a:r>
              <a:rPr lang="en-US" sz="1200" kern="1200" dirty="0">
                <a:solidFill>
                  <a:schemeClr val="tx1"/>
                </a:solidFill>
                <a:latin typeface="+mn-lt"/>
                <a:ea typeface="+mn-ea"/>
                <a:cs typeface="+mn-cs"/>
              </a:rPr>
              <a:t>Also 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1 </a:t>
            </a:r>
            <a:r>
              <a:rPr lang="en-US" sz="1200" kern="1200" dirty="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a:t>
            </a:r>
            <a:r>
              <a:rPr lang="en-US" sz="1200" b="1" kern="1200" baseline="0" dirty="0">
                <a:solidFill>
                  <a:schemeClr val="tx1"/>
                </a:solidFill>
                <a:latin typeface="+mn-lt"/>
                <a:ea typeface="+mn-ea"/>
                <a:cs typeface="+mn-cs"/>
              </a:rPr>
              <a:t> Colors </a:t>
            </a:r>
            <a:r>
              <a:rPr lang="en-US" sz="1200" kern="1200" baseline="0" dirty="0">
                <a:solidFill>
                  <a:schemeClr val="tx1"/>
                </a:solidFill>
                <a:latin typeface="+mn-lt"/>
                <a:ea typeface="+mn-ea"/>
                <a:cs typeface="+mn-cs"/>
              </a:rPr>
              <a:t>click </a:t>
            </a:r>
            <a:r>
              <a:rPr lang="en-US" sz="1200" b="1" kern="1200" dirty="0">
                <a:solidFill>
                  <a:schemeClr val="tx1"/>
                </a:solidFill>
                <a:latin typeface="+mn-lt"/>
                <a:ea typeface="+mn-ea"/>
                <a:cs typeface="+mn-cs"/>
              </a:rPr>
              <a:t>Red, Accent 2, Darker 50%</a:t>
            </a:r>
            <a:r>
              <a:rPr lang="en-US" sz="1200" kern="1200" dirty="0">
                <a:solidFill>
                  <a:schemeClr val="tx1"/>
                </a:solidFill>
                <a:latin typeface="+mn-lt"/>
                <a:ea typeface="+mn-ea"/>
                <a:cs typeface="+mn-cs"/>
              </a:rPr>
              <a:t> (sixth row, sixth option from the left).</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2 </a:t>
            </a:r>
            <a:r>
              <a:rPr lang="en-US" sz="1200" kern="1200" dirty="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100%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a:t>
            </a:r>
            <a:r>
              <a:rPr lang="en-US" sz="1200" b="1" kern="1200" baseline="0" dirty="0">
                <a:solidFill>
                  <a:schemeClr val="tx1"/>
                </a:solidFill>
                <a:latin typeface="+mn-lt"/>
                <a:ea typeface="+mn-ea"/>
                <a:cs typeface="+mn-cs"/>
              </a:rPr>
              <a:t> Colors </a:t>
            </a:r>
            <a:r>
              <a:rPr lang="en-US" sz="1200" kern="1200" baseline="0" dirty="0">
                <a:solidFill>
                  <a:schemeClr val="tx1"/>
                </a:solidFill>
                <a:latin typeface="+mn-lt"/>
                <a:ea typeface="+mn-ea"/>
                <a:cs typeface="+mn-cs"/>
              </a:rPr>
              <a:t>click</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Red Accent 2, Darker 25%</a:t>
            </a:r>
            <a:r>
              <a:rPr lang="en-US" sz="1200" kern="1200" dirty="0">
                <a:solidFill>
                  <a:schemeClr val="tx1"/>
                </a:solidFill>
                <a:latin typeface="+mn-lt"/>
                <a:ea typeface="+mn-ea"/>
                <a:cs typeface="+mn-cs"/>
              </a:rPr>
              <a:t> (fifth row, sixth option from the left).</a:t>
            </a:r>
          </a:p>
          <a:p>
            <a:pPr marL="228600" lvl="0" indent="-228600">
              <a:buFont typeface="+mj-lt"/>
              <a:buAutoNum type="arabicPeriod"/>
            </a:pPr>
            <a:r>
              <a:rPr lang="en-US" sz="1200" kern="1200" dirty="0">
                <a:solidFill>
                  <a:schemeClr val="tx1"/>
                </a:solidFill>
                <a:latin typeface="+mn-lt"/>
                <a:ea typeface="+mn-ea"/>
                <a:cs typeface="+mn-cs"/>
              </a:rPr>
              <a:t>Also in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Shape</a:t>
            </a:r>
            <a:r>
              <a:rPr lang="en-US" sz="1200" kern="1200" dirty="0">
                <a:solidFill>
                  <a:schemeClr val="tx1"/>
                </a:solidFill>
                <a:latin typeface="+mn-lt"/>
                <a:ea typeface="+mn-ea"/>
                <a:cs typeface="+mn-cs"/>
              </a:rPr>
              <a:t> dialog box, click </a:t>
            </a:r>
            <a:r>
              <a:rPr lang="en-US" sz="1200" b="1" kern="1200" dirty="0">
                <a:solidFill>
                  <a:schemeClr val="tx1"/>
                </a:solidFill>
                <a:latin typeface="+mn-lt"/>
                <a:ea typeface="+mn-ea"/>
                <a:cs typeface="+mn-cs"/>
              </a:rPr>
              <a:t>Line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in the left pane. In the </a:t>
            </a:r>
            <a:r>
              <a:rPr lang="en-US" sz="1200" b="1" kern="1200" dirty="0">
                <a:solidFill>
                  <a:schemeClr val="tx1"/>
                </a:solidFill>
                <a:latin typeface="+mn-lt"/>
                <a:ea typeface="+mn-ea"/>
                <a:cs typeface="+mn-cs"/>
              </a:rPr>
              <a:t>Line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pane, select </a:t>
            </a:r>
            <a:r>
              <a:rPr lang="en-US" sz="1200" b="1" kern="1200" dirty="0">
                <a:solidFill>
                  <a:schemeClr val="tx1"/>
                </a:solidFill>
                <a:latin typeface="+mn-lt"/>
                <a:ea typeface="+mn-ea"/>
                <a:cs typeface="+mn-cs"/>
              </a:rPr>
              <a:t>No</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line</a:t>
            </a:r>
            <a:r>
              <a:rPr lang="en-US" sz="1200" kern="1200" dirty="0">
                <a:solidFill>
                  <a:schemeClr val="tx1"/>
                </a:solidFill>
                <a:latin typeface="+mn-lt"/>
                <a:ea typeface="+mn-ea"/>
                <a:cs typeface="+mn-cs"/>
              </a:rPr>
              <a:t>. </a:t>
            </a:r>
          </a:p>
          <a:p>
            <a:pPr marL="228600" lvl="0" indent="-228600">
              <a:buFont typeface="+mj-lt"/>
              <a:buAutoNum type="arabicPeriod"/>
            </a:pPr>
            <a:r>
              <a:rPr lang="en-US" sz="1200" kern="1200" dirty="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the arrow under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to </a:t>
            </a:r>
            <a:r>
              <a:rPr lang="en-US" sz="1200" b="1" kern="1200" dirty="0">
                <a:solidFill>
                  <a:schemeClr val="tx1"/>
                </a:solidFill>
                <a:latin typeface="+mn-lt"/>
                <a:ea typeface="+mn-ea"/>
                <a:cs typeface="+mn-cs"/>
              </a:rPr>
              <a:t>Align</a:t>
            </a:r>
            <a:r>
              <a:rPr lang="en-US" sz="1200" kern="1200" dirty="0">
                <a:solidFill>
                  <a:schemeClr val="tx1"/>
                </a:solidFill>
                <a:latin typeface="+mn-lt"/>
                <a:ea typeface="+mn-ea"/>
                <a:cs typeface="+mn-cs"/>
              </a:rPr>
              <a:t>, and then do the following:</a:t>
            </a:r>
          </a:p>
          <a:p>
            <a:pPr marL="685800" lvl="1" indent="-228600">
              <a:buFont typeface="+mj-lt"/>
              <a:buAutoNum type="arabicPeriod"/>
            </a:pPr>
            <a:r>
              <a:rPr lang="en-US" sz="120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to Slide</a:t>
            </a:r>
            <a:r>
              <a:rPr lang="en-US" sz="1200" i="0" kern="1200" dirty="0">
                <a:solidFill>
                  <a:schemeClr val="tx1"/>
                </a:solidFill>
                <a:latin typeface="+mn-lt"/>
                <a:ea typeface="+mn-ea"/>
                <a:cs typeface="+mn-cs"/>
              </a:rPr>
              <a:t>.</a:t>
            </a:r>
          </a:p>
          <a:p>
            <a:pPr marL="685800" lvl="1" indent="-228600">
              <a:buFont typeface="+mj-lt"/>
              <a:buAutoNum type="arabicPeriod"/>
            </a:pP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Align Middle</a:t>
            </a:r>
            <a:r>
              <a:rPr lang="en-US" sz="1200" kern="1200" dirty="0">
                <a:solidFill>
                  <a:schemeClr val="tx1"/>
                </a:solidFill>
                <a:latin typeface="+mn-lt"/>
                <a:ea typeface="+mn-ea"/>
                <a:cs typeface="+mn-cs"/>
              </a:rPr>
              <a:t>.</a:t>
            </a:r>
          </a:p>
          <a:p>
            <a:pPr marL="228600" indent="-228600">
              <a:buFont typeface="+mj-lt"/>
              <a:buAutoNum type="arabicPeriod"/>
            </a:pPr>
            <a:endParaRPr lang="en-US" sz="1200" kern="1200" dirty="0">
              <a:solidFill>
                <a:schemeClr val="tx1"/>
              </a:solidFill>
              <a:latin typeface="+mn-lt"/>
              <a:ea typeface="+mn-ea"/>
              <a:cs typeface="+mn-cs"/>
            </a:endParaRPr>
          </a:p>
          <a:p>
            <a:pPr marL="228600" indent="-228600">
              <a:buFont typeface="+mj-lt"/>
              <a:buAutoNum type="arabicPeriod"/>
            </a:pPr>
            <a:endParaRPr lang="en-US" sz="1200" kern="120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latin typeface="+mn-lt"/>
                <a:ea typeface="+mn-ea"/>
                <a:cs typeface="+mn-cs"/>
              </a:rPr>
              <a:t>To reproduce the second shape in the </a:t>
            </a:r>
            <a:r>
              <a:rPr lang="en-US" sz="1200" b="1" kern="1200" dirty="0">
                <a:solidFill>
                  <a:schemeClr val="tx1"/>
                </a:solidFill>
                <a:latin typeface="+mn-lt"/>
                <a:ea typeface="+mn-ea"/>
                <a:cs typeface="+mn-cs"/>
              </a:rPr>
              <a:t>Inside-left page 1 </a:t>
            </a:r>
            <a:r>
              <a:rPr lang="en-US" sz="1200" kern="1200" dirty="0">
                <a:solidFill>
                  <a:schemeClr val="tx1"/>
                </a:solidFill>
                <a:latin typeface="+mn-lt"/>
                <a:ea typeface="+mn-ea"/>
                <a:cs typeface="+mn-cs"/>
              </a:rPr>
              <a:t>group on this slide, do the following:</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Shapes</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Rectangles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Rectangle</a:t>
            </a:r>
            <a:r>
              <a:rPr lang="en-US" sz="1200" kern="1200" dirty="0">
                <a:solidFill>
                  <a:schemeClr val="tx1"/>
                </a:solidFill>
                <a:latin typeface="+mn-lt"/>
                <a:ea typeface="+mn-ea"/>
                <a:cs typeface="+mn-cs"/>
              </a:rPr>
              <a:t> (first option from the left).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a:solidFill>
                  <a:schemeClr val="tx1"/>
                </a:solidFill>
                <a:latin typeface="+mn-lt"/>
                <a:ea typeface="+mn-ea"/>
                <a:cs typeface="+mn-cs"/>
              </a:rPr>
              <a:t>Select the rectangle. Under </a:t>
            </a:r>
            <a:r>
              <a:rPr lang="en-US" sz="1200" b="1" kern="1200" dirty="0">
                <a:solidFill>
                  <a:schemeClr val="tx1"/>
                </a:solidFill>
                <a:latin typeface="+mn-lt"/>
                <a:ea typeface="+mn-ea"/>
                <a:cs typeface="+mn-cs"/>
              </a:rPr>
              <a:t>Drawing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group,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Shape Height</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4.33”</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 </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Shape Width</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3.15”</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bottom right</a:t>
            </a:r>
            <a:r>
              <a:rPr lang="en-US" sz="1200" kern="1200" baseline="0" dirty="0">
                <a:solidFill>
                  <a:schemeClr val="tx1"/>
                </a:solidFill>
                <a:latin typeface="+mn-lt"/>
                <a:ea typeface="+mn-ea"/>
                <a:cs typeface="+mn-cs"/>
              </a:rPr>
              <a:t> corner of the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the </a:t>
            </a:r>
            <a:r>
              <a:rPr lang="en-US" sz="1200" b="1" kern="1200" dirty="0">
                <a:solidFill>
                  <a:schemeClr val="tx1"/>
                </a:solidFill>
                <a:latin typeface="+mn-lt"/>
                <a:ea typeface="+mn-ea"/>
                <a:cs typeface="+mn-cs"/>
              </a:rPr>
              <a:t>Format Shape </a:t>
            </a:r>
            <a:r>
              <a:rPr lang="en-US" sz="1200" kern="1200" dirty="0">
                <a:solidFill>
                  <a:schemeClr val="tx1"/>
                </a:solidFill>
                <a:latin typeface="+mn-lt"/>
                <a:ea typeface="+mn-ea"/>
                <a:cs typeface="+mn-cs"/>
              </a:rPr>
              <a:t>dialog box launcher. In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Shape</a:t>
            </a:r>
            <a:r>
              <a:rPr lang="en-US" sz="1200" kern="1200" dirty="0">
                <a:solidFill>
                  <a:schemeClr val="tx1"/>
                </a:solidFill>
                <a:latin typeface="+mn-lt"/>
                <a:ea typeface="+mn-ea"/>
                <a:cs typeface="+mn-cs"/>
              </a:rPr>
              <a:t> dialog box, click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in the left pane, select </a:t>
            </a:r>
            <a:r>
              <a:rPr lang="en-US" sz="1200" b="1" kern="1200" dirty="0">
                <a:solidFill>
                  <a:schemeClr val="tx1"/>
                </a:solidFill>
                <a:latin typeface="+mn-lt"/>
                <a:ea typeface="+mn-ea"/>
                <a:cs typeface="+mn-cs"/>
              </a:rPr>
              <a:t>Gradient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Type</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Linear</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Direction</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Linear Left </a:t>
            </a:r>
            <a:r>
              <a:rPr lang="en-US" sz="1200" kern="1200" dirty="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180°</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Add</a:t>
            </a:r>
            <a:r>
              <a:rPr lang="en-US" sz="1200" kern="1200" dirty="0">
                <a:solidFill>
                  <a:schemeClr val="tx1"/>
                </a:solidFill>
                <a:latin typeface="+mn-lt"/>
                <a:ea typeface="+mn-ea"/>
                <a:cs typeface="+mn-cs"/>
              </a:rPr>
              <a:t> or </a:t>
            </a:r>
            <a:r>
              <a:rPr lang="en-US" sz="1200" b="1" kern="1200" dirty="0">
                <a:solidFill>
                  <a:schemeClr val="tx1"/>
                </a:solidFill>
                <a:latin typeface="+mn-lt"/>
                <a:ea typeface="+mn-ea"/>
                <a:cs typeface="+mn-cs"/>
              </a:rPr>
              <a:t>Remove</a:t>
            </a:r>
            <a:r>
              <a:rPr lang="en-US" sz="1200" kern="1200" dirty="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a:solidFill>
                  <a:schemeClr val="tx1"/>
                </a:solidFill>
                <a:latin typeface="+mn-lt"/>
                <a:ea typeface="+mn-ea"/>
                <a:cs typeface="+mn-cs"/>
              </a:rPr>
              <a:t>Also 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1 </a:t>
            </a:r>
            <a:r>
              <a:rPr lang="en-US" sz="1200" kern="1200" dirty="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 Colors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 1, Darker 35%</a:t>
            </a:r>
            <a:r>
              <a:rPr lang="en-US" sz="1200" kern="1200" dirty="0">
                <a:solidFill>
                  <a:schemeClr val="tx1"/>
                </a:solidFill>
                <a:latin typeface="+mn-lt"/>
                <a:ea typeface="+mn-ea"/>
                <a:cs typeface="+mn-cs"/>
              </a:rPr>
              <a:t> (fifth row, the first option from the left).</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2 </a:t>
            </a:r>
            <a:r>
              <a:rPr lang="en-US" sz="1200" kern="1200" dirty="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5%</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 Colors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 1</a:t>
            </a:r>
            <a:r>
              <a:rPr lang="en-US" sz="1200" kern="1200" dirty="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3 </a:t>
            </a:r>
            <a:r>
              <a:rPr lang="en-US" sz="1200" kern="1200" dirty="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18%</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 Colors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 1, Darker 5%</a:t>
            </a:r>
            <a:r>
              <a:rPr lang="en-US" sz="1200" kern="1200" dirty="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4 </a:t>
            </a:r>
            <a:r>
              <a:rPr lang="en-US" sz="1200" kern="1200" dirty="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38%</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 Colors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 1</a:t>
            </a:r>
            <a:r>
              <a:rPr lang="en-US" sz="1200" kern="1200" dirty="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5 </a:t>
            </a:r>
            <a:r>
              <a:rPr lang="en-US" sz="1200" kern="1200" dirty="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93%</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 Colors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 1</a:t>
            </a:r>
            <a:r>
              <a:rPr lang="en-US" sz="1200" kern="1200" dirty="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a:solidFill>
                  <a:schemeClr val="tx1"/>
                </a:solidFill>
                <a:latin typeface="+mn-lt"/>
                <a:ea typeface="+mn-ea"/>
                <a:cs typeface="+mn-cs"/>
              </a:rPr>
              <a:t>Also in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Shape</a:t>
            </a:r>
            <a:r>
              <a:rPr lang="en-US" sz="1200" kern="1200" dirty="0">
                <a:solidFill>
                  <a:schemeClr val="tx1"/>
                </a:solidFill>
                <a:latin typeface="+mn-lt"/>
                <a:ea typeface="+mn-ea"/>
                <a:cs typeface="+mn-cs"/>
              </a:rPr>
              <a:t> dialog box, click </a:t>
            </a:r>
            <a:r>
              <a:rPr lang="en-US" sz="1200" b="1" kern="1200" dirty="0">
                <a:solidFill>
                  <a:schemeClr val="tx1"/>
                </a:solidFill>
                <a:latin typeface="+mn-lt"/>
                <a:ea typeface="+mn-ea"/>
                <a:cs typeface="+mn-cs"/>
              </a:rPr>
              <a:t>Line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in the left pane. In the </a:t>
            </a:r>
            <a:r>
              <a:rPr lang="en-US" sz="1200" b="1" kern="1200" dirty="0">
                <a:solidFill>
                  <a:schemeClr val="tx1"/>
                </a:solidFill>
                <a:latin typeface="+mn-lt"/>
                <a:ea typeface="+mn-ea"/>
                <a:cs typeface="+mn-cs"/>
              </a:rPr>
              <a:t>Line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pane, select </a:t>
            </a:r>
            <a:r>
              <a:rPr lang="en-US" sz="1200" b="1" kern="1200" dirty="0">
                <a:solidFill>
                  <a:schemeClr val="tx1"/>
                </a:solidFill>
                <a:latin typeface="+mn-lt"/>
                <a:ea typeface="+mn-ea"/>
                <a:cs typeface="+mn-cs"/>
              </a:rPr>
              <a:t>No</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line</a:t>
            </a:r>
            <a:r>
              <a:rPr lang="en-US" sz="120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Also in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Shape</a:t>
            </a:r>
            <a:r>
              <a:rPr lang="en-US" sz="1200" kern="1200" dirty="0">
                <a:solidFill>
                  <a:schemeClr val="tx1"/>
                </a:solidFill>
                <a:latin typeface="+mn-lt"/>
                <a:ea typeface="+mn-ea"/>
                <a:cs typeface="+mn-cs"/>
              </a:rPr>
              <a:t> dialog box, click </a:t>
            </a:r>
            <a:r>
              <a:rPr lang="en-US" sz="1200" b="1" kern="1200" dirty="0">
                <a:solidFill>
                  <a:schemeClr val="tx1"/>
                </a:solidFill>
                <a:latin typeface="+mn-lt"/>
                <a:ea typeface="+mn-ea"/>
                <a:cs typeface="+mn-cs"/>
              </a:rPr>
              <a:t>Shadow</a:t>
            </a:r>
            <a:r>
              <a:rPr lang="en-US" sz="1200" kern="1200" dirty="0">
                <a:solidFill>
                  <a:schemeClr val="tx1"/>
                </a:solidFill>
                <a:latin typeface="+mn-lt"/>
                <a:ea typeface="+mn-ea"/>
                <a:cs typeface="+mn-cs"/>
              </a:rPr>
              <a:t> in the left pane. In the </a:t>
            </a:r>
            <a:r>
              <a:rPr lang="en-US" sz="1200" b="1" kern="1200" dirty="0">
                <a:solidFill>
                  <a:schemeClr val="tx1"/>
                </a:solidFill>
                <a:latin typeface="+mn-lt"/>
                <a:ea typeface="+mn-ea"/>
                <a:cs typeface="+mn-cs"/>
              </a:rPr>
              <a:t>Shadow</a:t>
            </a:r>
            <a:r>
              <a:rPr lang="en-US" sz="1200" kern="1200" dirty="0">
                <a:solidFill>
                  <a:schemeClr val="tx1"/>
                </a:solidFill>
                <a:latin typeface="+mn-lt"/>
                <a:ea typeface="+mn-ea"/>
                <a:cs typeface="+mn-cs"/>
              </a:rPr>
              <a:t> pane, click</a:t>
            </a:r>
            <a:r>
              <a:rPr lang="en-US" sz="1200" kern="1200" baseline="0" dirty="0">
                <a:solidFill>
                  <a:schemeClr val="tx1"/>
                </a:solidFill>
                <a:latin typeface="+mn-lt"/>
                <a:ea typeface="+mn-ea"/>
                <a:cs typeface="+mn-cs"/>
              </a:rPr>
              <a:t> the button next to</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Presets</a:t>
            </a:r>
            <a:r>
              <a:rPr lang="en-US" sz="1200" kern="1200" dirty="0">
                <a:solidFill>
                  <a:schemeClr val="tx1"/>
                </a:solidFill>
                <a:latin typeface="+mn-lt"/>
                <a:ea typeface="+mn-ea"/>
                <a:cs typeface="+mn-cs"/>
              </a:rPr>
              <a:t>, under </a:t>
            </a:r>
            <a:r>
              <a:rPr lang="en-US" sz="1200" b="1" kern="1200" dirty="0">
                <a:solidFill>
                  <a:schemeClr val="tx1"/>
                </a:solidFill>
                <a:latin typeface="+mn-lt"/>
                <a:ea typeface="+mn-ea"/>
                <a:cs typeface="+mn-cs"/>
              </a:rPr>
              <a:t>Outer</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Offset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Right</a:t>
            </a:r>
            <a:r>
              <a:rPr lang="en-US" sz="1200" kern="1200" dirty="0">
                <a:solidFill>
                  <a:schemeClr val="tx1"/>
                </a:solidFill>
                <a:latin typeface="+mn-lt"/>
                <a:ea typeface="+mn-ea"/>
                <a:cs typeface="+mn-cs"/>
              </a:rPr>
              <a:t> (second row, first option from the left),</a:t>
            </a:r>
            <a:r>
              <a:rPr lang="en-US" sz="1200" kern="1200" baseline="0" dirty="0">
                <a:solidFill>
                  <a:schemeClr val="tx1"/>
                </a:solidFill>
                <a:latin typeface="+mn-lt"/>
                <a:ea typeface="+mn-ea"/>
                <a:cs typeface="+mn-cs"/>
              </a:rPr>
              <a:t> and then </a:t>
            </a:r>
            <a:r>
              <a:rPr lang="en-US" sz="1200" kern="1200" dirty="0">
                <a:solidFill>
                  <a:schemeClr val="tx1"/>
                </a:solidFill>
                <a:latin typeface="+mn-lt"/>
                <a:ea typeface="+mn-ea"/>
                <a:cs typeface="+mn-cs"/>
              </a:rPr>
              <a:t>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60%</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100%</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Blur</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4 pt</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0°</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Distance</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3 pt</a:t>
            </a:r>
            <a:r>
              <a:rPr lang="en-US" sz="1200" kern="1200" dirty="0">
                <a:solidFill>
                  <a:schemeClr val="tx1"/>
                </a:solidFill>
                <a:latin typeface="+mn-lt"/>
                <a:ea typeface="+mn-ea"/>
                <a:cs typeface="+mn-cs"/>
              </a:rPr>
              <a:t>.</a:t>
            </a:r>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228600" lvl="0" indent="-228600">
              <a:buFont typeface="+mj-lt"/>
              <a:buAutoNum type="arabicPeriod"/>
            </a:pPr>
            <a:r>
              <a:rPr lang="en-US" sz="1200" i="0" kern="1200" dirty="0">
                <a:solidFill>
                  <a:schemeClr val="tx1"/>
                </a:solidFill>
                <a:latin typeface="+mn-lt"/>
                <a:ea typeface="+mn-ea"/>
                <a:cs typeface="+mn-cs"/>
              </a:rPr>
              <a:t>On the slide, drag the rectangle until the right edge is against the vertical drawing</a:t>
            </a:r>
            <a:r>
              <a:rPr lang="en-US" sz="1200" i="0" kern="1200" baseline="0" dirty="0">
                <a:solidFill>
                  <a:schemeClr val="tx1"/>
                </a:solidFill>
                <a:latin typeface="+mn-lt"/>
                <a:ea typeface="+mn-ea"/>
                <a:cs typeface="+mn-cs"/>
              </a:rPr>
              <a:t> guide. </a:t>
            </a:r>
            <a:endParaRPr lang="en-US" sz="1200" i="0" kern="1200" dirty="0">
              <a:solidFill>
                <a:schemeClr val="tx1"/>
              </a:solidFill>
              <a:latin typeface="+mn-lt"/>
              <a:ea typeface="+mn-ea"/>
              <a:cs typeface="+mn-cs"/>
            </a:endParaRPr>
          </a:p>
          <a:p>
            <a:pPr marL="228600" lvl="0" indent="-228600">
              <a:buFont typeface="+mj-lt"/>
              <a:buAutoNum type="arabicPeriod"/>
            </a:pPr>
            <a:r>
              <a:rPr lang="en-US" sz="1200" kern="1200" dirty="0">
                <a:solidFill>
                  <a:schemeClr val="tx1"/>
                </a:solidFill>
                <a:latin typeface="+mn-lt"/>
                <a:ea typeface="+mn-ea"/>
                <a:cs typeface="+mn-cs"/>
              </a:rPr>
              <a:t>On th</a:t>
            </a:r>
            <a:r>
              <a:rPr lang="en-US" sz="1200" b="1" kern="1200" dirty="0">
                <a:solidFill>
                  <a:schemeClr val="tx1"/>
                </a:solidFill>
                <a:latin typeface="+mn-lt"/>
                <a:ea typeface="+mn-ea"/>
                <a:cs typeface="+mn-cs"/>
              </a:rPr>
              <a:t>e Home</a:t>
            </a:r>
            <a:r>
              <a:rPr lang="en-US" sz="1200" kern="1200" dirty="0">
                <a:solidFill>
                  <a:schemeClr val="tx1"/>
                </a:solidFill>
                <a:latin typeface="+mn-lt"/>
                <a:ea typeface="+mn-ea"/>
                <a:cs typeface="+mn-cs"/>
              </a:rPr>
              <a:t> tab, in th</a:t>
            </a:r>
            <a:r>
              <a:rPr lang="en-US" sz="1200" b="1" kern="1200" dirty="0">
                <a:solidFill>
                  <a:schemeClr val="tx1"/>
                </a:solidFill>
                <a:latin typeface="+mn-lt"/>
                <a:ea typeface="+mn-ea"/>
                <a:cs typeface="+mn-cs"/>
              </a:rPr>
              <a:t>e 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a:t>
            </a:r>
            <a:r>
              <a:rPr lang="en-US" sz="1200" b="1" kern="1200" dirty="0">
                <a:solidFill>
                  <a:schemeClr val="tx1"/>
                </a:solidFill>
                <a:latin typeface="+mn-lt"/>
                <a:ea typeface="+mn-ea"/>
                <a:cs typeface="+mn-cs"/>
              </a:rPr>
              <a:t>o Align</a:t>
            </a:r>
            <a:r>
              <a:rPr lang="en-US" sz="1200" kern="1200" dirty="0">
                <a:solidFill>
                  <a:schemeClr val="tx1"/>
                </a:solidFill>
                <a:latin typeface="+mn-lt"/>
                <a:ea typeface="+mn-ea"/>
                <a:cs typeface="+mn-cs"/>
              </a:rPr>
              <a:t>, and then do the following:</a:t>
            </a:r>
          </a:p>
          <a:p>
            <a:pPr marL="685800" lvl="1" indent="-228600">
              <a:buFont typeface="+mj-lt"/>
              <a:buAutoNum type="arabicPeriod"/>
            </a:pPr>
            <a:r>
              <a:rPr lang="en-US" sz="1200" b="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to Slide</a:t>
            </a:r>
            <a:r>
              <a:rPr lang="en-US" sz="1200" b="0" i="0" kern="1200" dirty="0">
                <a:solidFill>
                  <a:schemeClr val="tx1"/>
                </a:solidFill>
                <a:latin typeface="+mn-lt"/>
                <a:ea typeface="+mn-ea"/>
                <a:cs typeface="+mn-cs"/>
              </a:rPr>
              <a:t>.</a:t>
            </a:r>
            <a:r>
              <a:rPr lang="en-US" sz="1200" b="1" i="0" kern="1200" dirty="0">
                <a:solidFill>
                  <a:schemeClr val="tx1"/>
                </a:solidFill>
                <a:latin typeface="+mn-lt"/>
                <a:ea typeface="+mn-ea"/>
                <a:cs typeface="+mn-cs"/>
              </a:rPr>
              <a:t> </a:t>
            </a:r>
          </a:p>
          <a:p>
            <a:pPr marL="685800" lvl="1" indent="-228600">
              <a:buFont typeface="+mj-lt"/>
              <a:buAutoNum type="arabicPeriod"/>
            </a:pPr>
            <a:r>
              <a:rPr lang="en-US" sz="1200" b="0" i="0" kern="1200" dirty="0">
                <a:solidFill>
                  <a:schemeClr val="tx1"/>
                </a:solidFill>
                <a:latin typeface="+mn-lt"/>
                <a:ea typeface="+mn-ea"/>
                <a:cs typeface="+mn-cs"/>
              </a:rPr>
              <a:t>Click </a:t>
            </a:r>
            <a:r>
              <a:rPr lang="en-US" sz="1200" b="1" kern="1200" dirty="0">
                <a:solidFill>
                  <a:schemeClr val="tx1"/>
                </a:solidFill>
                <a:latin typeface="+mn-lt"/>
                <a:ea typeface="+mn-ea"/>
                <a:cs typeface="+mn-cs"/>
              </a:rPr>
              <a:t>Align Middle</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Editing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Select</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Select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All</a:t>
            </a:r>
            <a:r>
              <a:rPr lang="en-US" sz="1200" kern="1200" dirty="0">
                <a:solidFill>
                  <a:schemeClr val="tx1"/>
                </a:solidFill>
                <a:latin typeface="+mn-lt"/>
                <a:ea typeface="+mn-ea"/>
                <a:cs typeface="+mn-cs"/>
              </a:rPr>
              <a: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and</a:t>
            </a:r>
            <a:r>
              <a:rPr lang="en-US" sz="1200" kern="1200" baseline="0" dirty="0">
                <a:solidFill>
                  <a:schemeClr val="tx1"/>
                </a:solidFill>
                <a:latin typeface="+mn-lt"/>
                <a:ea typeface="+mn-ea"/>
                <a:cs typeface="+mn-cs"/>
              </a:rPr>
              <a:t> then click </a:t>
            </a:r>
            <a:r>
              <a:rPr lang="en-US" sz="1200" b="1" kern="1200" dirty="0">
                <a:solidFill>
                  <a:schemeClr val="tx1"/>
                </a:solidFill>
                <a:latin typeface="+mn-lt"/>
                <a:ea typeface="+mn-ea"/>
                <a:cs typeface="+mn-cs"/>
              </a:rPr>
              <a:t>Group</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Editing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Select</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Selection Pane</a:t>
            </a:r>
            <a:r>
              <a:rPr lang="en-US" sz="1200" kern="1200" dirty="0">
                <a:solidFill>
                  <a:schemeClr val="tx1"/>
                </a:solidFill>
                <a:latin typeface="+mn-lt"/>
                <a:ea typeface="+mn-ea"/>
                <a:cs typeface="+mn-cs"/>
              </a:rPr>
              <a:t>. </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a:t>
            </a:r>
            <a:r>
              <a:rPr lang="en-US" sz="1200" kern="1200" dirty="0">
                <a:solidFill>
                  <a:schemeClr val="tx1"/>
                </a:solidFill>
                <a:latin typeface="+mn-lt"/>
                <a:ea typeface="+mn-ea"/>
                <a:cs typeface="+mn-cs"/>
              </a:rPr>
              <a:t> pane, double-click the group to edit the name, and then enter </a:t>
            </a:r>
            <a:r>
              <a:rPr lang="en-US" sz="1200" b="1" kern="1200" dirty="0">
                <a:solidFill>
                  <a:schemeClr val="tx1"/>
                </a:solidFill>
                <a:latin typeface="+mn-lt"/>
                <a:ea typeface="+mn-ea"/>
                <a:cs typeface="+mn-cs"/>
              </a:rPr>
              <a:t>Inside-left page 1</a:t>
            </a:r>
            <a:r>
              <a:rPr lang="en-US" sz="1200" kern="1200" dirty="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Tx/>
              <a:buNone/>
              <a:tabLst/>
              <a:defRPr/>
            </a:pPr>
            <a:endParaRPr lang="en-US" sz="1200" b="0" baseline="0" dirty="0">
              <a:solidFill>
                <a:schemeClr val="accent6">
                  <a:lumMod val="75000"/>
                </a:schemeClr>
              </a:solidFill>
            </a:endParaRP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To reproduce the first shape in the </a:t>
            </a:r>
            <a:r>
              <a:rPr lang="en-US" sz="1200" b="1" kern="1200" dirty="0">
                <a:solidFill>
                  <a:schemeClr val="tx1"/>
                </a:solidFill>
                <a:latin typeface="+mn-lt"/>
                <a:ea typeface="+mn-ea"/>
                <a:cs typeface="+mn-cs"/>
              </a:rPr>
              <a:t>Inside-right page 3</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group on this slide</a:t>
            </a:r>
            <a:r>
              <a:rPr lang="en-US" sz="1200" kern="1200" dirty="0">
                <a:solidFill>
                  <a:schemeClr val="tx1"/>
                </a:solidFill>
                <a:latin typeface="+mn-lt"/>
                <a:ea typeface="+mn-ea"/>
                <a:cs typeface="+mn-cs"/>
              </a:rPr>
              <a:t>, do the following:</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Selection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and</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Visibility</a:t>
            </a:r>
            <a:r>
              <a:rPr lang="en-US" sz="1200" kern="1200" dirty="0">
                <a:solidFill>
                  <a:schemeClr val="tx1"/>
                </a:solidFill>
                <a:latin typeface="+mn-lt"/>
                <a:ea typeface="+mn-ea"/>
                <a:cs typeface="+mn-cs"/>
              </a:rPr>
              <a:t> pane, select the </a:t>
            </a:r>
            <a:r>
              <a:rPr lang="en-US" sz="1200" b="1" kern="1200" dirty="0">
                <a:solidFill>
                  <a:schemeClr val="tx1"/>
                </a:solidFill>
                <a:latin typeface="+mn-lt"/>
                <a:ea typeface="+mn-ea"/>
                <a:cs typeface="+mn-cs"/>
              </a:rPr>
              <a:t>Inside-left page 1</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group</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Clipboard</a:t>
            </a:r>
            <a:r>
              <a:rPr lang="en-US" sz="1200" kern="1200" dirty="0">
                <a:solidFill>
                  <a:schemeClr val="tx1"/>
                </a:solidFill>
                <a:latin typeface="+mn-lt"/>
                <a:ea typeface="+mn-ea"/>
                <a:cs typeface="+mn-cs"/>
              </a:rPr>
              <a:t> group, click the arrow under </a:t>
            </a:r>
            <a:r>
              <a:rPr lang="en-US" sz="1200" b="1" kern="1200" dirty="0">
                <a:solidFill>
                  <a:schemeClr val="tx1"/>
                </a:solidFill>
                <a:latin typeface="+mn-lt"/>
                <a:ea typeface="+mn-ea"/>
                <a:cs typeface="+mn-cs"/>
              </a:rPr>
              <a:t>Paste</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Duplicate</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to </a:t>
            </a:r>
            <a:r>
              <a:rPr lang="en-US" sz="1200" b="1" kern="1200" dirty="0">
                <a:solidFill>
                  <a:schemeClr val="tx1"/>
                </a:solidFill>
                <a:latin typeface="+mn-lt"/>
                <a:ea typeface="+mn-ea"/>
                <a:cs typeface="+mn-cs"/>
              </a:rPr>
              <a:t>Rotate</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More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Rotation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Options</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and</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Position</a:t>
            </a:r>
            <a:r>
              <a:rPr lang="en-US" sz="1200" kern="1200" dirty="0">
                <a:solidFill>
                  <a:schemeClr val="tx1"/>
                </a:solidFill>
                <a:latin typeface="+mn-lt"/>
                <a:ea typeface="+mn-ea"/>
                <a:cs typeface="+mn-cs"/>
              </a:rPr>
              <a:t> dialog box, on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tab, under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and</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rotation</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Rotation</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180</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Selection and Visibility</a:t>
            </a:r>
            <a:r>
              <a:rPr lang="en-US" sz="1200" kern="1200" dirty="0">
                <a:solidFill>
                  <a:schemeClr val="tx1"/>
                </a:solidFill>
                <a:latin typeface="+mn-lt"/>
                <a:ea typeface="+mn-ea"/>
                <a:cs typeface="+mn-cs"/>
              </a:rPr>
              <a:t> pane, double-click the duplicate group to edit the name, and then enter </a:t>
            </a:r>
            <a:r>
              <a:rPr lang="en-US" sz="1200" b="1" kern="1200" dirty="0">
                <a:solidFill>
                  <a:schemeClr val="tx1"/>
                </a:solidFill>
                <a:latin typeface="+mn-lt"/>
                <a:ea typeface="+mn-ea"/>
                <a:cs typeface="+mn-cs"/>
              </a:rPr>
              <a:t>Inside-right</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slide, drag the</a:t>
            </a:r>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Inside-right</a:t>
            </a:r>
            <a:r>
              <a:rPr lang="en-US" sz="1200" kern="1200" baseline="0" dirty="0">
                <a:solidFill>
                  <a:schemeClr val="tx1"/>
                </a:solidFill>
                <a:latin typeface="+mn-lt"/>
                <a:ea typeface="+mn-ea"/>
                <a:cs typeface="+mn-cs"/>
              </a:rPr>
              <a:t> group until the </a:t>
            </a:r>
            <a:r>
              <a:rPr lang="en-US" sz="1200" kern="1200" dirty="0">
                <a:solidFill>
                  <a:schemeClr val="tx1"/>
                </a:solidFill>
                <a:latin typeface="+mn-lt"/>
                <a:ea typeface="+mn-ea"/>
                <a:cs typeface="+mn-cs"/>
              </a:rPr>
              <a:t>left edge is against the vertical drawing guide.</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to </a:t>
            </a:r>
            <a:r>
              <a:rPr lang="en-US" sz="1200" b="1" kern="1200" dirty="0">
                <a:solidFill>
                  <a:schemeClr val="tx1"/>
                </a:solidFill>
                <a:latin typeface="+mn-lt"/>
                <a:ea typeface="+mn-ea"/>
                <a:cs typeface="+mn-cs"/>
              </a:rPr>
              <a:t>Align</a:t>
            </a:r>
            <a:r>
              <a:rPr lang="en-US" sz="1200" kern="1200" dirty="0">
                <a:solidFill>
                  <a:schemeClr val="tx1"/>
                </a:solidFill>
                <a:latin typeface="+mn-lt"/>
                <a:ea typeface="+mn-ea"/>
                <a:cs typeface="+mn-cs"/>
              </a:rPr>
              <a:t>, and then do the following:</a:t>
            </a:r>
          </a:p>
          <a:p>
            <a:pPr marL="685800" lvl="1" indent="-228600">
              <a:buFont typeface="+mj-lt"/>
              <a:buAutoNum type="arabicPeriod"/>
            </a:pPr>
            <a:r>
              <a:rPr lang="en-US" sz="120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to</a:t>
            </a:r>
            <a:r>
              <a:rPr lang="en-US" sz="1200" b="1" i="0" kern="1200" baseline="0" dirty="0">
                <a:solidFill>
                  <a:schemeClr val="tx1"/>
                </a:solidFill>
                <a:latin typeface="+mn-lt"/>
                <a:ea typeface="+mn-ea"/>
                <a:cs typeface="+mn-cs"/>
              </a:rPr>
              <a:t> Slide</a:t>
            </a:r>
            <a:r>
              <a:rPr lang="en-US" sz="1200" i="0" kern="1200" baseline="0" dirty="0">
                <a:solidFill>
                  <a:schemeClr val="tx1"/>
                </a:solidFill>
                <a:latin typeface="+mn-lt"/>
                <a:ea typeface="+mn-ea"/>
                <a:cs typeface="+mn-cs"/>
              </a:rPr>
              <a:t>.</a:t>
            </a:r>
            <a:endParaRPr lang="en-US" sz="1200" i="0" kern="1200" dirty="0">
              <a:solidFill>
                <a:schemeClr val="tx1"/>
              </a:solidFill>
              <a:latin typeface="+mn-lt"/>
              <a:ea typeface="+mn-ea"/>
              <a:cs typeface="+mn-cs"/>
            </a:endParaRPr>
          </a:p>
          <a:p>
            <a:pPr marL="685800" lvl="1" indent="-228600">
              <a:buFont typeface="+mj-lt"/>
              <a:buAutoNum type="arabicPeriod"/>
            </a:pPr>
            <a:r>
              <a:rPr lang="en-US" sz="1200" b="0" kern="1200" dirty="0">
                <a:solidFill>
                  <a:schemeClr val="tx1"/>
                </a:solidFill>
                <a:latin typeface="+mn-lt"/>
                <a:ea typeface="+mn-ea"/>
                <a:cs typeface="+mn-cs"/>
              </a:rPr>
              <a:t>Click </a:t>
            </a:r>
            <a:r>
              <a:rPr lang="en-US" sz="1200" b="1" kern="1200" dirty="0">
                <a:solidFill>
                  <a:schemeClr val="tx1"/>
                </a:solidFill>
                <a:latin typeface="+mn-lt"/>
                <a:ea typeface="+mn-ea"/>
                <a:cs typeface="+mn-cs"/>
              </a:rPr>
              <a:t>Align Middle</a:t>
            </a:r>
            <a:r>
              <a:rPr lang="en-US" sz="1200" kern="1200" dirty="0">
                <a:solidFill>
                  <a:schemeClr val="tx1"/>
                </a:solidFill>
                <a:latin typeface="+mn-lt"/>
                <a:ea typeface="+mn-ea"/>
                <a:cs typeface="+mn-cs"/>
              </a:rPr>
              <a:t>.</a:t>
            </a:r>
          </a:p>
          <a:p>
            <a:pPr marL="228600" indent="-228600">
              <a:buFont typeface="+mj-lt"/>
              <a:buAutoNum type="arabicPeriod"/>
            </a:pPr>
            <a:endParaRPr lang="en-US" sz="1200" kern="1200" dirty="0">
              <a:solidFill>
                <a:schemeClr val="tx1"/>
              </a:solidFill>
              <a:latin typeface="+mn-lt"/>
              <a:ea typeface="+mn-ea"/>
              <a:cs typeface="+mn-cs"/>
            </a:endParaRPr>
          </a:p>
          <a:p>
            <a:pPr marL="228600" indent="-228600">
              <a:buFont typeface="+mj-lt"/>
              <a:buAutoNum type="arabicPeriod"/>
            </a:pPr>
            <a:endParaRPr lang="en-US" sz="1200" kern="120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latin typeface="+mn-lt"/>
                <a:ea typeface="+mn-ea"/>
                <a:cs typeface="+mn-cs"/>
              </a:rPr>
              <a:t>To reproduce the text box in the </a:t>
            </a:r>
            <a:r>
              <a:rPr lang="en-US" sz="1200" b="1" kern="1200" dirty="0">
                <a:solidFill>
                  <a:schemeClr val="tx1"/>
                </a:solidFill>
                <a:latin typeface="+mn-lt"/>
                <a:ea typeface="+mn-ea"/>
                <a:cs typeface="+mn-cs"/>
              </a:rPr>
              <a:t>Inside-right page 3</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group on this slide</a:t>
            </a:r>
            <a:r>
              <a:rPr lang="en-US" sz="1200" kern="1200" dirty="0">
                <a:solidFill>
                  <a:schemeClr val="tx1"/>
                </a:solidFill>
                <a:latin typeface="+mn-lt"/>
                <a:ea typeface="+mn-ea"/>
                <a:cs typeface="+mn-cs"/>
              </a:rPr>
              <a:t>, do the following:</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Insert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Text</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Text Box</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a:solidFill>
                  <a:schemeClr val="tx1"/>
                </a:solidFill>
                <a:latin typeface="+mn-lt"/>
                <a:ea typeface="+mn-ea"/>
                <a:cs typeface="+mn-cs"/>
              </a:rPr>
              <a:t>Enter text </a:t>
            </a:r>
            <a:r>
              <a:rPr lang="en-US" sz="1200" i="1" kern="1200" dirty="0">
                <a:solidFill>
                  <a:schemeClr val="tx1"/>
                </a:solidFill>
                <a:latin typeface="+mn-lt"/>
                <a:ea typeface="+mn-ea"/>
                <a:cs typeface="+mn-cs"/>
              </a:rPr>
              <a:t> </a:t>
            </a:r>
            <a:r>
              <a:rPr lang="en-US" sz="1200" kern="1200" dirty="0">
                <a:solidFill>
                  <a:schemeClr val="tx1"/>
                </a:solidFill>
                <a:latin typeface="+mn-lt"/>
                <a:ea typeface="+mn-ea"/>
                <a:cs typeface="+mn-cs"/>
              </a:rPr>
              <a:t>in the text box, and then select the text. 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Font</a:t>
            </a:r>
            <a:r>
              <a:rPr lang="en-US" sz="1200" kern="1200" dirty="0">
                <a:solidFill>
                  <a:schemeClr val="tx1"/>
                </a:solidFill>
                <a:latin typeface="+mn-lt"/>
                <a:ea typeface="+mn-ea"/>
                <a:cs typeface="+mn-cs"/>
              </a:rPr>
              <a:t> group,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Font</a:t>
            </a:r>
            <a:r>
              <a:rPr lang="en-US" sz="1200" kern="1200" dirty="0">
                <a:solidFill>
                  <a:schemeClr val="tx1"/>
                </a:solidFill>
                <a:latin typeface="+mn-lt"/>
                <a:ea typeface="+mn-ea"/>
                <a:cs typeface="+mn-cs"/>
              </a:rPr>
              <a:t> list, select </a:t>
            </a:r>
            <a:r>
              <a:rPr lang="en-US" sz="1200" b="1" kern="1200" dirty="0" err="1">
                <a:solidFill>
                  <a:schemeClr val="tx1"/>
                </a:solidFill>
                <a:latin typeface="+mn-lt"/>
                <a:ea typeface="+mn-ea"/>
                <a:cs typeface="+mn-cs"/>
              </a:rPr>
              <a:t>Bodoni</a:t>
            </a:r>
            <a:r>
              <a:rPr lang="en-US" sz="1200" b="1" kern="1200" dirty="0">
                <a:solidFill>
                  <a:schemeClr val="tx1"/>
                </a:solidFill>
                <a:latin typeface="+mn-lt"/>
                <a:ea typeface="+mn-ea"/>
                <a:cs typeface="+mn-cs"/>
              </a:rPr>
              <a:t> MT Condensed</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Font Size </a:t>
            </a:r>
            <a:r>
              <a:rPr lang="en-US" sz="1200" kern="1200" dirty="0">
                <a:solidFill>
                  <a:schemeClr val="tx1"/>
                </a:solidFill>
                <a:latin typeface="+mn-lt"/>
                <a:ea typeface="+mn-ea"/>
                <a:cs typeface="+mn-cs"/>
              </a:rPr>
              <a:t>list, select </a:t>
            </a:r>
            <a:r>
              <a:rPr lang="en-US" sz="1200" b="1" kern="1200" dirty="0">
                <a:solidFill>
                  <a:schemeClr val="tx1"/>
                </a:solidFill>
                <a:latin typeface="+mn-lt"/>
                <a:ea typeface="+mn-ea"/>
                <a:cs typeface="+mn-cs"/>
              </a:rPr>
              <a:t>16</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Drag</a:t>
            </a:r>
            <a:r>
              <a:rPr lang="en-US" sz="1200" kern="1200" baseline="0" dirty="0">
                <a:solidFill>
                  <a:schemeClr val="tx1"/>
                </a:solidFill>
                <a:latin typeface="+mn-lt"/>
                <a:ea typeface="+mn-ea"/>
                <a:cs typeface="+mn-cs"/>
              </a:rPr>
              <a:t> the text box onto the right-side page to the right of the </a:t>
            </a:r>
            <a:r>
              <a:rPr lang="en-US" sz="1200" kern="1200" dirty="0">
                <a:solidFill>
                  <a:schemeClr val="tx1"/>
                </a:solidFill>
                <a:latin typeface="+mn-lt"/>
                <a:ea typeface="+mn-ea"/>
                <a:cs typeface="+mn-cs"/>
              </a:rPr>
              <a:t>vertical drawing guide. </a:t>
            </a:r>
          </a:p>
          <a:p>
            <a:pPr marL="228600" lvl="0" indent="-228600">
              <a:buFont typeface="+mj-lt"/>
              <a:buAutoNum type="arabicPeriod"/>
            </a:pPr>
            <a:r>
              <a:rPr lang="en-US" sz="1200" i="0" kern="1200" dirty="0">
                <a:solidFill>
                  <a:schemeClr val="tx1"/>
                </a:solidFill>
                <a:latin typeface="+mn-lt"/>
                <a:ea typeface="+mn-ea"/>
                <a:cs typeface="+mn-cs"/>
              </a:rPr>
              <a:t>If the text is wider than</a:t>
            </a:r>
            <a:r>
              <a:rPr lang="en-US" sz="1200" i="0" kern="1200" baseline="0" dirty="0">
                <a:solidFill>
                  <a:schemeClr val="tx1"/>
                </a:solidFill>
                <a:latin typeface="+mn-lt"/>
                <a:ea typeface="+mn-ea"/>
                <a:cs typeface="+mn-cs"/>
              </a:rPr>
              <a:t> the page, drag the adjustment handles on the text box to decrease the width</a:t>
            </a:r>
            <a:r>
              <a:rPr lang="en-US" sz="1200" i="0" kern="1200" dirty="0">
                <a:solidFill>
                  <a:schemeClr val="tx1"/>
                </a:solidFill>
                <a:latin typeface="+mn-lt"/>
                <a:ea typeface="+mn-ea"/>
                <a:cs typeface="+mn-cs"/>
              </a:rPr>
              <a:t>,</a:t>
            </a:r>
            <a:r>
              <a:rPr lang="en-US" sz="1200" i="0" kern="1200" baseline="0" dirty="0">
                <a:solidFill>
                  <a:schemeClr val="tx1"/>
                </a:solidFill>
                <a:latin typeface="+mn-lt"/>
                <a:ea typeface="+mn-ea"/>
                <a:cs typeface="+mn-cs"/>
              </a:rPr>
              <a:t> and then repeat the previous step to reposition. </a:t>
            </a:r>
            <a:endParaRPr lang="en-US" sz="1200" i="0" kern="1200" dirty="0">
              <a:solidFill>
                <a:schemeClr val="tx1"/>
              </a:solidFill>
              <a:latin typeface="+mn-lt"/>
              <a:ea typeface="+mn-ea"/>
              <a:cs typeface="+mn-cs"/>
            </a:endParaRPr>
          </a:p>
          <a:p>
            <a:pPr marL="228600" indent="-228600">
              <a:buFont typeface="+mj-lt"/>
              <a:buAutoNum type="arabicPeriod"/>
            </a:pPr>
            <a:endParaRPr lang="en-US" sz="1200" kern="1200" dirty="0">
              <a:solidFill>
                <a:schemeClr val="tx1"/>
              </a:solidFill>
              <a:latin typeface="+mn-lt"/>
              <a:ea typeface="+mn-ea"/>
              <a:cs typeface="+mn-cs"/>
            </a:endParaRPr>
          </a:p>
          <a:p>
            <a:pPr marL="228600" indent="-228600">
              <a:buFont typeface="+mj-lt"/>
              <a:buAutoNum type="arabicPeriod"/>
            </a:pPr>
            <a:endParaRPr lang="en-US" sz="1200" kern="120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latin typeface="+mn-lt"/>
                <a:ea typeface="+mn-ea"/>
                <a:cs typeface="+mn-cs"/>
              </a:rPr>
              <a:t>To reproduce the page edges in the </a:t>
            </a:r>
            <a:r>
              <a:rPr lang="en-US" sz="1200" b="1" kern="1200" dirty="0">
                <a:solidFill>
                  <a:schemeClr val="tx1"/>
                </a:solidFill>
                <a:latin typeface="+mn-lt"/>
                <a:ea typeface="+mn-ea"/>
                <a:cs typeface="+mn-cs"/>
              </a:rPr>
              <a:t>Inside-right page 3</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group on this slide</a:t>
            </a:r>
            <a:r>
              <a:rPr lang="en-US" sz="1200" kern="1200" dirty="0">
                <a:solidFill>
                  <a:schemeClr val="tx1"/>
                </a:solidFill>
                <a:latin typeface="+mn-lt"/>
                <a:ea typeface="+mn-ea"/>
                <a:cs typeface="+mn-cs"/>
              </a:rPr>
              <a:t>, do the following:</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Shapes</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Lines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Line </a:t>
            </a:r>
            <a:r>
              <a:rPr lang="en-US" sz="1200" b="0" kern="1200" dirty="0">
                <a:solidFill>
                  <a:schemeClr val="tx1"/>
                </a:solidFill>
                <a:latin typeface="+mn-lt"/>
                <a:ea typeface="+mn-ea"/>
                <a:cs typeface="+mn-cs"/>
              </a:rPr>
              <a:t>(first option from the left)</a:t>
            </a:r>
            <a:r>
              <a:rPr lang="en-US" sz="1200" kern="1200" dirty="0">
                <a:solidFill>
                  <a:schemeClr val="tx1"/>
                </a:solidFill>
                <a:latin typeface="+mn-lt"/>
                <a:ea typeface="+mn-ea"/>
                <a:cs typeface="+mn-cs"/>
              </a:rPr>
              <a:t>. </a:t>
            </a:r>
          </a:p>
          <a:p>
            <a:pPr marL="228600" lvl="0" indent="-228600">
              <a:buFont typeface="+mj-lt"/>
              <a:buAutoNum type="arabicPeriod"/>
            </a:pPr>
            <a:r>
              <a:rPr lang="en-US" sz="1200" kern="1200" dirty="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a:solidFill>
                  <a:schemeClr val="tx1"/>
                </a:solidFill>
                <a:latin typeface="+mn-lt"/>
                <a:ea typeface="+mn-ea"/>
                <a:cs typeface="+mn-cs"/>
              </a:rPr>
              <a:t>Select the vertical line.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Drawing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group, in the </a:t>
            </a:r>
            <a:r>
              <a:rPr lang="en-US" sz="1200" b="1" kern="1200" dirty="0">
                <a:solidFill>
                  <a:schemeClr val="tx1"/>
                </a:solidFill>
                <a:latin typeface="+mn-lt"/>
                <a:ea typeface="+mn-ea"/>
                <a:cs typeface="+mn-cs"/>
              </a:rPr>
              <a:t>Shape Width</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4.32”</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Drawing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Shape Styles</a:t>
            </a:r>
            <a:r>
              <a:rPr lang="en-US" sz="1200" kern="1200" dirty="0">
                <a:solidFill>
                  <a:schemeClr val="tx1"/>
                </a:solidFill>
                <a:latin typeface="+mn-lt"/>
                <a:ea typeface="+mn-ea"/>
                <a:cs typeface="+mn-cs"/>
              </a:rPr>
              <a:t> group, click the arrow to the right of </a:t>
            </a:r>
            <a:r>
              <a:rPr lang="en-US" sz="1200" b="1" kern="1200" dirty="0">
                <a:solidFill>
                  <a:schemeClr val="tx1"/>
                </a:solidFill>
                <a:latin typeface="+mn-lt"/>
                <a:ea typeface="+mn-ea"/>
                <a:cs typeface="+mn-cs"/>
              </a:rPr>
              <a:t>Shape Outline</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 Colors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 1, Darker 15%</a:t>
            </a:r>
            <a:r>
              <a:rPr lang="en-US" sz="1200" kern="1200" dirty="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Clipboard</a:t>
            </a:r>
            <a:r>
              <a:rPr lang="en-US" sz="1200" kern="1200" dirty="0">
                <a:solidFill>
                  <a:schemeClr val="tx1"/>
                </a:solidFill>
                <a:latin typeface="+mn-lt"/>
                <a:ea typeface="+mn-ea"/>
                <a:cs typeface="+mn-cs"/>
              </a:rPr>
              <a:t> group, click the arrow under </a:t>
            </a:r>
            <a:r>
              <a:rPr lang="en-US" sz="1200" b="1" kern="1200" dirty="0">
                <a:solidFill>
                  <a:schemeClr val="tx1"/>
                </a:solidFill>
                <a:latin typeface="+mn-lt"/>
                <a:ea typeface="+mn-ea"/>
                <a:cs typeface="+mn-cs"/>
              </a:rPr>
              <a:t>Paste</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Duplicate</a:t>
            </a:r>
            <a:r>
              <a:rPr lang="en-US" sz="1200" kern="1200" dirty="0">
                <a:solidFill>
                  <a:schemeClr val="tx1"/>
                </a:solidFill>
                <a:latin typeface="+mn-lt"/>
                <a:ea typeface="+mn-ea"/>
                <a:cs typeface="+mn-cs"/>
              </a:rPr>
              <a:t>. Repeat this process until there is a total of six lines.</a:t>
            </a:r>
          </a:p>
          <a:p>
            <a:pPr marL="228600" lvl="0" indent="-228600">
              <a:buFont typeface="+mj-lt"/>
              <a:buAutoNum type="arabicPeriod"/>
            </a:pPr>
            <a:r>
              <a:rPr lang="en-US" sz="1200" kern="1200" dirty="0">
                <a:solidFill>
                  <a:schemeClr val="tx1"/>
                </a:solidFill>
                <a:latin typeface="+mn-lt"/>
                <a:ea typeface="+mn-ea"/>
                <a:cs typeface="+mn-cs"/>
              </a:rPr>
              <a:t>On the slide, drag the lines until they are bunched</a:t>
            </a:r>
            <a:r>
              <a:rPr lang="en-US" sz="1200" kern="1200" baseline="0" dirty="0">
                <a:solidFill>
                  <a:schemeClr val="tx1"/>
                </a:solidFill>
                <a:latin typeface="+mn-lt"/>
                <a:ea typeface="+mn-ea"/>
                <a:cs typeface="+mn-cs"/>
              </a:rPr>
              <a:t> together in </a:t>
            </a:r>
            <a:r>
              <a:rPr lang="en-US" sz="1200" kern="1200" dirty="0">
                <a:solidFill>
                  <a:schemeClr val="tx1"/>
                </a:solidFill>
                <a:latin typeface="+mn-lt"/>
                <a:ea typeface="+mn-ea"/>
                <a:cs typeface="+mn-cs"/>
              </a:rPr>
              <a:t>a dense group, no wider than 0.5”. </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press and hold CTRL, and</a:t>
            </a:r>
            <a:r>
              <a:rPr lang="en-US" sz="1200" kern="1200" baseline="0" dirty="0">
                <a:solidFill>
                  <a:schemeClr val="tx1"/>
                </a:solidFill>
                <a:latin typeface="+mn-lt"/>
                <a:ea typeface="+mn-ea"/>
                <a:cs typeface="+mn-cs"/>
              </a:rPr>
              <a:t> then</a:t>
            </a:r>
            <a:r>
              <a:rPr lang="en-US" sz="1200" kern="1200" dirty="0">
                <a:solidFill>
                  <a:schemeClr val="tx1"/>
                </a:solidFill>
                <a:latin typeface="+mn-lt"/>
                <a:ea typeface="+mn-ea"/>
                <a:cs typeface="+mn-cs"/>
              </a:rPr>
              <a:t> select the six straight connectors (lines).</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and</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then do the following:</a:t>
            </a:r>
          </a:p>
          <a:p>
            <a:pPr marL="685800" lvl="1" indent="-228600">
              <a:buFont typeface="+mj-lt"/>
              <a:buAutoNum type="arabicPeriod"/>
            </a:pPr>
            <a:r>
              <a:rPr lang="en-US" sz="1200" kern="1200" dirty="0">
                <a:solidFill>
                  <a:schemeClr val="tx1"/>
                </a:solidFill>
                <a:latin typeface="+mn-lt"/>
                <a:ea typeface="+mn-ea"/>
                <a:cs typeface="+mn-cs"/>
              </a:rPr>
              <a:t>Point to </a:t>
            </a:r>
            <a:r>
              <a:rPr lang="en-US" sz="1200" b="1" kern="1200" dirty="0">
                <a:solidFill>
                  <a:schemeClr val="tx1"/>
                </a:solidFill>
                <a:latin typeface="+mn-lt"/>
                <a:ea typeface="+mn-ea"/>
                <a:cs typeface="+mn-cs"/>
              </a:rPr>
              <a:t>Align</a:t>
            </a:r>
            <a:r>
              <a:rPr lang="en-US" sz="1200" kern="1200" dirty="0">
                <a:solidFill>
                  <a:schemeClr val="tx1"/>
                </a:solidFill>
                <a:latin typeface="+mn-lt"/>
                <a:ea typeface="+mn-ea"/>
                <a:cs typeface="+mn-cs"/>
              </a:rPr>
              <a:t>, and</a:t>
            </a:r>
            <a:r>
              <a:rPr lang="en-US" sz="1200" kern="1200" baseline="0" dirty="0">
                <a:solidFill>
                  <a:schemeClr val="tx1"/>
                </a:solidFill>
                <a:latin typeface="+mn-lt"/>
                <a:ea typeface="+mn-ea"/>
                <a:cs typeface="+mn-cs"/>
              </a:rPr>
              <a:t> then c</a:t>
            </a:r>
            <a:r>
              <a:rPr lang="en-US" sz="1200" kern="1200" dirty="0">
                <a:solidFill>
                  <a:schemeClr val="tx1"/>
                </a:solidFill>
                <a:latin typeface="+mn-lt"/>
                <a:ea typeface="+mn-ea"/>
                <a:cs typeface="+mn-cs"/>
              </a:rPr>
              <a:t>lick </a:t>
            </a:r>
            <a:r>
              <a:rPr lang="en-US" sz="1200" b="1" i="0" kern="1200" dirty="0">
                <a:solidFill>
                  <a:schemeClr val="tx1"/>
                </a:solidFill>
                <a:latin typeface="+mn-lt"/>
                <a:ea typeface="+mn-ea"/>
                <a:cs typeface="+mn-cs"/>
              </a:rPr>
              <a:t>Align Selected</a:t>
            </a:r>
            <a:r>
              <a:rPr lang="en-US" sz="1200" b="1" i="0" kern="1200" baseline="0" dirty="0">
                <a:solidFill>
                  <a:schemeClr val="tx1"/>
                </a:solidFill>
                <a:latin typeface="+mn-lt"/>
                <a:ea typeface="+mn-ea"/>
                <a:cs typeface="+mn-cs"/>
              </a:rPr>
              <a:t> Objects</a:t>
            </a:r>
            <a:r>
              <a:rPr lang="en-US" sz="1200" i="0" kern="1200" baseline="0" dirty="0">
                <a:solidFill>
                  <a:schemeClr val="tx1"/>
                </a:solidFill>
                <a:latin typeface="+mn-lt"/>
                <a:ea typeface="+mn-ea"/>
                <a:cs typeface="+mn-cs"/>
              </a:rPr>
              <a:t>. </a:t>
            </a:r>
          </a:p>
          <a:p>
            <a:pPr marL="685800" lvl="1" indent="-228600">
              <a:buFont typeface="+mj-lt"/>
              <a:buAutoNum type="arabicPeriod"/>
            </a:pPr>
            <a:r>
              <a:rPr lang="en-US" sz="1200" kern="1200" dirty="0">
                <a:solidFill>
                  <a:schemeClr val="tx1"/>
                </a:solidFill>
                <a:latin typeface="+mn-lt"/>
                <a:ea typeface="+mn-ea"/>
                <a:cs typeface="+mn-cs"/>
              </a:rPr>
              <a:t>Point to </a:t>
            </a:r>
            <a:r>
              <a:rPr lang="en-US" sz="1200" b="1" kern="1200" dirty="0">
                <a:solidFill>
                  <a:schemeClr val="tx1"/>
                </a:solidFill>
                <a:latin typeface="+mn-lt"/>
                <a:ea typeface="+mn-ea"/>
                <a:cs typeface="+mn-cs"/>
              </a:rPr>
              <a:t>Align</a:t>
            </a:r>
            <a:r>
              <a:rPr lang="en-US" sz="1200" kern="1200" dirty="0">
                <a:solidFill>
                  <a:schemeClr val="tx1"/>
                </a:solidFill>
                <a:latin typeface="+mn-lt"/>
                <a:ea typeface="+mn-ea"/>
                <a:cs typeface="+mn-cs"/>
              </a:rPr>
              <a:t>, and</a:t>
            </a:r>
            <a:r>
              <a:rPr lang="en-US" sz="1200" kern="1200" baseline="0" dirty="0">
                <a:solidFill>
                  <a:schemeClr val="tx1"/>
                </a:solidFill>
                <a:latin typeface="+mn-lt"/>
                <a:ea typeface="+mn-ea"/>
                <a:cs typeface="+mn-cs"/>
              </a:rPr>
              <a:t> then c</a:t>
            </a:r>
            <a:r>
              <a:rPr lang="en-US" sz="1200" kern="1200" dirty="0">
                <a:solidFill>
                  <a:schemeClr val="tx1"/>
                </a:solidFill>
                <a:latin typeface="+mn-lt"/>
                <a:ea typeface="+mn-ea"/>
                <a:cs typeface="+mn-cs"/>
              </a:rPr>
              <a:t>lick </a:t>
            </a:r>
            <a:r>
              <a:rPr lang="en-US" sz="1200" b="1" i="0" kern="1200" baseline="0" dirty="0">
                <a:solidFill>
                  <a:schemeClr val="tx1"/>
                </a:solidFill>
                <a:latin typeface="+mn-lt"/>
                <a:ea typeface="+mn-ea"/>
                <a:cs typeface="+mn-cs"/>
              </a:rPr>
              <a:t>Distribute Horizontally</a:t>
            </a:r>
            <a:r>
              <a:rPr lang="en-US" sz="1200" i="0" kern="1200" baseline="0" dirty="0">
                <a:solidFill>
                  <a:schemeClr val="tx1"/>
                </a:solidFill>
                <a:latin typeface="+mn-lt"/>
                <a:ea typeface="+mn-ea"/>
                <a:cs typeface="+mn-cs"/>
              </a:rPr>
              <a:t>.</a:t>
            </a:r>
            <a:endParaRPr lang="en-US" sz="1200" i="0" kern="1200" dirty="0">
              <a:solidFill>
                <a:schemeClr val="tx1"/>
              </a:solidFill>
              <a:latin typeface="+mn-lt"/>
              <a:ea typeface="+mn-ea"/>
              <a:cs typeface="+mn-cs"/>
            </a:endParaRPr>
          </a:p>
          <a:p>
            <a:pPr marL="685800" lvl="1" indent="-228600">
              <a:buFont typeface="+mj-lt"/>
              <a:buAutoNum type="arabicPeriod"/>
            </a:pPr>
            <a:r>
              <a:rPr lang="en-US" sz="1200" kern="1200" dirty="0">
                <a:solidFill>
                  <a:schemeClr val="tx1"/>
                </a:solidFill>
                <a:latin typeface="+mn-lt"/>
                <a:ea typeface="+mn-ea"/>
                <a:cs typeface="+mn-cs"/>
              </a:rPr>
              <a:t>Point to </a:t>
            </a:r>
            <a:r>
              <a:rPr lang="en-US" sz="1200" b="1" kern="1200" dirty="0">
                <a:solidFill>
                  <a:schemeClr val="tx1"/>
                </a:solidFill>
                <a:latin typeface="+mn-lt"/>
                <a:ea typeface="+mn-ea"/>
                <a:cs typeface="+mn-cs"/>
              </a:rPr>
              <a:t>Align</a:t>
            </a:r>
            <a:r>
              <a:rPr lang="en-US" sz="1200" kern="1200" dirty="0">
                <a:solidFill>
                  <a:schemeClr val="tx1"/>
                </a:solidFill>
                <a:latin typeface="+mn-lt"/>
                <a:ea typeface="+mn-ea"/>
                <a:cs typeface="+mn-cs"/>
              </a:rPr>
              <a:t>, and</a:t>
            </a:r>
            <a:r>
              <a:rPr lang="en-US" sz="1200" kern="1200" baseline="0" dirty="0">
                <a:solidFill>
                  <a:schemeClr val="tx1"/>
                </a:solidFill>
                <a:latin typeface="+mn-lt"/>
                <a:ea typeface="+mn-ea"/>
                <a:cs typeface="+mn-cs"/>
              </a:rPr>
              <a:t> then c</a:t>
            </a:r>
            <a:r>
              <a:rPr lang="en-US" sz="1200" kern="1200" dirty="0">
                <a:solidFill>
                  <a:schemeClr val="tx1"/>
                </a:solidFill>
                <a:latin typeface="+mn-lt"/>
                <a:ea typeface="+mn-ea"/>
                <a:cs typeface="+mn-cs"/>
              </a:rPr>
              <a:t>lick </a:t>
            </a:r>
            <a:r>
              <a:rPr lang="en-US" sz="1200" b="1" kern="1200" dirty="0">
                <a:solidFill>
                  <a:schemeClr val="tx1"/>
                </a:solidFill>
                <a:latin typeface="+mn-lt"/>
                <a:ea typeface="+mn-ea"/>
                <a:cs typeface="+mn-cs"/>
              </a:rPr>
              <a:t>Align Middle</a:t>
            </a:r>
            <a:r>
              <a:rPr lang="en-US" sz="1200" b="0" kern="1200" dirty="0">
                <a:solidFill>
                  <a:schemeClr val="tx1"/>
                </a:solidFill>
                <a:latin typeface="+mn-lt"/>
                <a:ea typeface="+mn-ea"/>
                <a:cs typeface="+mn-cs"/>
              </a:rPr>
              <a:t>.</a:t>
            </a:r>
          </a:p>
          <a:p>
            <a:pPr marL="685800" lvl="1" indent="-228600">
              <a:buFont typeface="+mj-lt"/>
              <a:buAutoNum type="arabicPeriod"/>
            </a:pPr>
            <a:r>
              <a:rPr lang="en-US" sz="1200" b="0" kern="1200" dirty="0">
                <a:solidFill>
                  <a:schemeClr val="tx1"/>
                </a:solidFill>
                <a:latin typeface="+mn-lt"/>
                <a:ea typeface="+mn-ea"/>
                <a:cs typeface="+mn-cs"/>
              </a:rPr>
              <a:t>Click </a:t>
            </a:r>
            <a:r>
              <a:rPr lang="en-US" sz="1200" b="1" kern="1200" dirty="0">
                <a:solidFill>
                  <a:schemeClr val="tx1"/>
                </a:solidFill>
                <a:latin typeface="+mn-lt"/>
                <a:ea typeface="+mn-ea"/>
                <a:cs typeface="+mn-cs"/>
              </a:rPr>
              <a:t>Group</a:t>
            </a:r>
            <a:r>
              <a:rPr lang="en-US" sz="1200" b="0" kern="1200" dirty="0">
                <a:solidFill>
                  <a:schemeClr val="tx1"/>
                </a:solidFill>
                <a:latin typeface="+mn-lt"/>
                <a:ea typeface="+mn-ea"/>
                <a:cs typeface="+mn-cs"/>
              </a:rPr>
              <a:t>.  </a:t>
            </a:r>
          </a:p>
          <a:p>
            <a:pPr marL="228600" lvl="0" indent="-228600">
              <a:buFont typeface="+mj-lt"/>
              <a:buAutoNum type="arabicPeriod"/>
            </a:pPr>
            <a:r>
              <a:rPr lang="en-US" sz="1200" kern="1200" dirty="0">
                <a:solidFill>
                  <a:schemeClr val="tx1"/>
                </a:solidFill>
                <a:latin typeface="+mn-lt"/>
                <a:ea typeface="+mn-ea"/>
                <a:cs typeface="+mn-cs"/>
              </a:rPr>
              <a:t>On</a:t>
            </a:r>
            <a:r>
              <a:rPr lang="en-US" sz="1200" kern="1200" baseline="0" dirty="0">
                <a:solidFill>
                  <a:schemeClr val="tx1"/>
                </a:solidFill>
                <a:latin typeface="+mn-lt"/>
                <a:ea typeface="+mn-ea"/>
                <a:cs typeface="+mn-cs"/>
              </a:rPr>
              <a:t> the slide, drag the group of lines until the </a:t>
            </a:r>
            <a:r>
              <a:rPr lang="en-US" sz="1200" kern="1200" dirty="0">
                <a:solidFill>
                  <a:schemeClr val="tx1"/>
                </a:solidFill>
                <a:latin typeface="+mn-lt"/>
                <a:ea typeface="+mn-ea"/>
                <a:cs typeface="+mn-cs"/>
              </a:rPr>
              <a:t>right edge is touching the right edge of the white rectangle </a:t>
            </a:r>
            <a:r>
              <a:rPr lang="en-US" sz="1200" i="0" kern="1200" dirty="0">
                <a:solidFill>
                  <a:schemeClr val="tx1"/>
                </a:solidFill>
                <a:latin typeface="+mn-lt"/>
                <a:ea typeface="+mn-ea"/>
                <a:cs typeface="+mn-cs"/>
              </a:rPr>
              <a:t>to the right of the vertical drawing guide.</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to </a:t>
            </a:r>
            <a:r>
              <a:rPr lang="en-US" sz="1200" b="1" kern="1200" dirty="0">
                <a:solidFill>
                  <a:schemeClr val="tx1"/>
                </a:solidFill>
                <a:latin typeface="+mn-lt"/>
                <a:ea typeface="+mn-ea"/>
                <a:cs typeface="+mn-cs"/>
              </a:rPr>
              <a:t>Align</a:t>
            </a:r>
            <a:r>
              <a:rPr lang="en-US" sz="1200" kern="1200" dirty="0">
                <a:solidFill>
                  <a:schemeClr val="tx1"/>
                </a:solidFill>
                <a:latin typeface="+mn-lt"/>
                <a:ea typeface="+mn-ea"/>
                <a:cs typeface="+mn-cs"/>
              </a:rPr>
              <a:t>, and then do the following:</a:t>
            </a:r>
          </a:p>
          <a:p>
            <a:pPr marL="685800" lvl="1" indent="-228600">
              <a:buFont typeface="+mj-lt"/>
              <a:buAutoNum type="arabicPeriod"/>
            </a:pPr>
            <a:r>
              <a:rPr lang="en-US" sz="120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to Slide</a:t>
            </a:r>
            <a:r>
              <a:rPr lang="en-US" sz="1200" i="0" kern="1200" dirty="0">
                <a:solidFill>
                  <a:schemeClr val="tx1"/>
                </a:solidFill>
                <a:latin typeface="+mn-lt"/>
                <a:ea typeface="+mn-ea"/>
                <a:cs typeface="+mn-cs"/>
              </a:rPr>
              <a:t>.</a:t>
            </a:r>
          </a:p>
          <a:p>
            <a:pPr marL="685800" lvl="1" indent="-228600">
              <a:buFont typeface="+mj-lt"/>
              <a:buAutoNum type="arabicPeriod"/>
            </a:pPr>
            <a:r>
              <a:rPr lang="en-US" sz="1200" b="0" kern="1200" dirty="0">
                <a:solidFill>
                  <a:schemeClr val="tx1"/>
                </a:solidFill>
                <a:latin typeface="+mn-lt"/>
                <a:ea typeface="+mn-ea"/>
                <a:cs typeface="+mn-cs"/>
              </a:rPr>
              <a:t>Click</a:t>
            </a:r>
            <a:r>
              <a:rPr lang="en-US" sz="1200" b="1" kern="1200" dirty="0">
                <a:solidFill>
                  <a:schemeClr val="tx1"/>
                </a:solidFill>
                <a:latin typeface="+mn-lt"/>
                <a:ea typeface="+mn-ea"/>
                <a:cs typeface="+mn-cs"/>
              </a:rPr>
              <a:t> Align Middle</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press and hold CTRL, and then select the group of lines, the text box, and the </a:t>
            </a:r>
            <a:r>
              <a:rPr lang="en-US" sz="1200" b="1" kern="1200" dirty="0">
                <a:solidFill>
                  <a:schemeClr val="tx1"/>
                </a:solidFill>
                <a:latin typeface="+mn-lt"/>
                <a:ea typeface="+mn-ea"/>
                <a:cs typeface="+mn-cs"/>
              </a:rPr>
              <a:t>Inside-right</a:t>
            </a:r>
            <a:r>
              <a:rPr lang="en-US" sz="1200" kern="1200" dirty="0">
                <a:solidFill>
                  <a:schemeClr val="tx1"/>
                </a:solidFill>
                <a:latin typeface="+mn-lt"/>
                <a:ea typeface="+mn-ea"/>
                <a:cs typeface="+mn-cs"/>
              </a:rPr>
              <a:t> group.</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 </a:t>
            </a:r>
            <a:r>
              <a:rPr lang="en-US" sz="1200" kern="1200" dirty="0">
                <a:solidFill>
                  <a:schemeClr val="tx1"/>
                </a:solidFill>
                <a:latin typeface="+mn-lt"/>
                <a:ea typeface="+mn-ea"/>
                <a:cs typeface="+mn-cs"/>
              </a:rPr>
              <a:t>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Group</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double-click the new group to edit the name, and then enter </a:t>
            </a:r>
            <a:r>
              <a:rPr lang="en-US" sz="1200" b="1" kern="1200" dirty="0">
                <a:solidFill>
                  <a:schemeClr val="tx1"/>
                </a:solidFill>
                <a:latin typeface="+mn-lt"/>
                <a:ea typeface="+mn-ea"/>
                <a:cs typeface="+mn-cs"/>
              </a:rPr>
              <a:t>Inside-right page 3</a:t>
            </a:r>
            <a:r>
              <a:rPr lang="en-US" sz="1200" kern="1200" dirty="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a:solidFill>
                <a:schemeClr val="accent6"/>
              </a:solidFill>
            </a:endParaRPr>
          </a:p>
          <a:p>
            <a:r>
              <a:rPr lang="en-US" sz="1200" kern="1200" dirty="0">
                <a:solidFill>
                  <a:schemeClr val="tx1"/>
                </a:solidFill>
                <a:latin typeface="+mn-lt"/>
                <a:ea typeface="+mn-ea"/>
                <a:cs typeface="+mn-cs"/>
              </a:rPr>
              <a:t>To reproduce the first shape in</a:t>
            </a:r>
            <a:r>
              <a:rPr lang="en-US" sz="1200" kern="1200" baseline="0" dirty="0">
                <a:solidFill>
                  <a:schemeClr val="tx1"/>
                </a:solidFill>
                <a:latin typeface="+mn-lt"/>
                <a:ea typeface="+mn-ea"/>
                <a:cs typeface="+mn-cs"/>
              </a:rPr>
              <a:t> the </a:t>
            </a:r>
            <a:r>
              <a:rPr lang="en-US" sz="1200" b="1" kern="1200" dirty="0">
                <a:solidFill>
                  <a:schemeClr val="tx1"/>
                </a:solidFill>
                <a:latin typeface="+mn-lt"/>
                <a:ea typeface="+mn-ea"/>
                <a:cs typeface="+mn-cs"/>
              </a:rPr>
              <a:t>Inside-left page 2</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group on this slide</a:t>
            </a:r>
            <a:r>
              <a:rPr lang="en-US" sz="1200" kern="1200" dirty="0">
                <a:solidFill>
                  <a:schemeClr val="tx1"/>
                </a:solidFill>
                <a:latin typeface="+mn-lt"/>
                <a:ea typeface="+mn-ea"/>
                <a:cs typeface="+mn-cs"/>
              </a:rPr>
              <a:t>, do the following: </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Shapes</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Rectangles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Rectangle</a:t>
            </a:r>
            <a:r>
              <a:rPr lang="en-US" sz="1200" kern="1200" dirty="0">
                <a:solidFill>
                  <a:schemeClr val="tx1"/>
                </a:solidFill>
                <a:latin typeface="+mn-lt"/>
                <a:ea typeface="+mn-ea"/>
                <a:cs typeface="+mn-cs"/>
              </a:rPr>
              <a:t> (first option from the left).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Drawing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group,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Shape Height</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4.33”</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 </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Shape Width</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3.15”</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bottom right</a:t>
            </a:r>
            <a:r>
              <a:rPr lang="en-US" sz="1200" kern="1200" baseline="0" dirty="0">
                <a:solidFill>
                  <a:schemeClr val="tx1"/>
                </a:solidFill>
                <a:latin typeface="+mn-lt"/>
                <a:ea typeface="+mn-ea"/>
                <a:cs typeface="+mn-cs"/>
              </a:rPr>
              <a:t> corner of the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the </a:t>
            </a:r>
            <a:r>
              <a:rPr lang="en-US" sz="1200" b="1" kern="1200" dirty="0">
                <a:solidFill>
                  <a:schemeClr val="tx1"/>
                </a:solidFill>
                <a:latin typeface="+mn-lt"/>
                <a:ea typeface="+mn-ea"/>
                <a:cs typeface="+mn-cs"/>
              </a:rPr>
              <a:t>Format Shape </a:t>
            </a:r>
            <a:r>
              <a:rPr lang="en-US" sz="1200" kern="1200" dirty="0">
                <a:solidFill>
                  <a:schemeClr val="tx1"/>
                </a:solidFill>
                <a:latin typeface="+mn-lt"/>
                <a:ea typeface="+mn-ea"/>
                <a:cs typeface="+mn-cs"/>
              </a:rPr>
              <a:t>dialog box launcher. In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Shape</a:t>
            </a:r>
            <a:r>
              <a:rPr lang="en-US" sz="1200" kern="1200" dirty="0">
                <a:solidFill>
                  <a:schemeClr val="tx1"/>
                </a:solidFill>
                <a:latin typeface="+mn-lt"/>
                <a:ea typeface="+mn-ea"/>
                <a:cs typeface="+mn-cs"/>
              </a:rPr>
              <a:t> dialog box, click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in the left pane, select </a:t>
            </a:r>
            <a:r>
              <a:rPr lang="en-US" sz="1200" b="1" kern="1200" dirty="0">
                <a:solidFill>
                  <a:schemeClr val="tx1"/>
                </a:solidFill>
                <a:latin typeface="+mn-lt"/>
                <a:ea typeface="+mn-ea"/>
                <a:cs typeface="+mn-cs"/>
              </a:rPr>
              <a:t>Gradient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Type</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Linear</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Direction</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Linear Left </a:t>
            </a:r>
            <a:r>
              <a:rPr lang="en-US" sz="1200" kern="1200" dirty="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180°</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Add</a:t>
            </a:r>
            <a:r>
              <a:rPr lang="en-US" sz="1200" kern="1200" dirty="0">
                <a:solidFill>
                  <a:schemeClr val="tx1"/>
                </a:solidFill>
                <a:latin typeface="+mn-lt"/>
                <a:ea typeface="+mn-ea"/>
                <a:cs typeface="+mn-cs"/>
              </a:rPr>
              <a:t> or </a:t>
            </a:r>
            <a:r>
              <a:rPr lang="en-US" sz="1200" b="1" kern="1200" dirty="0">
                <a:solidFill>
                  <a:schemeClr val="tx1"/>
                </a:solidFill>
                <a:latin typeface="+mn-lt"/>
                <a:ea typeface="+mn-ea"/>
                <a:cs typeface="+mn-cs"/>
              </a:rPr>
              <a:t>Remove</a:t>
            </a:r>
            <a:r>
              <a:rPr lang="en-US" sz="1200" kern="1200" dirty="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a:solidFill>
                  <a:schemeClr val="tx1"/>
                </a:solidFill>
                <a:latin typeface="+mn-lt"/>
                <a:ea typeface="+mn-ea"/>
                <a:cs typeface="+mn-cs"/>
              </a:rPr>
              <a:t>Also 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1 </a:t>
            </a:r>
            <a:r>
              <a:rPr lang="en-US" sz="1200" kern="1200" dirty="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a:t>
            </a:r>
            <a:r>
              <a:rPr lang="en-US" sz="1200" kern="1200" baseline="0" dirty="0">
                <a:solidFill>
                  <a:schemeClr val="tx1"/>
                </a:solidFill>
                <a:latin typeface="+mn-lt"/>
                <a:ea typeface="+mn-ea"/>
                <a:cs typeface="+mn-cs"/>
              </a:rPr>
              <a:t> under </a:t>
            </a:r>
            <a:r>
              <a:rPr lang="en-US" sz="1200" b="1" kern="1200" baseline="0" dirty="0">
                <a:solidFill>
                  <a:schemeClr val="tx1"/>
                </a:solidFill>
                <a:latin typeface="+mn-lt"/>
                <a:ea typeface="+mn-ea"/>
                <a:cs typeface="+mn-cs"/>
              </a:rPr>
              <a:t>Theme Colors </a:t>
            </a:r>
            <a:r>
              <a:rPr lang="en-US" sz="1200" kern="1200" baseline="0" dirty="0">
                <a:solidFill>
                  <a:schemeClr val="tx1"/>
                </a:solidFill>
                <a:latin typeface="+mn-lt"/>
                <a:ea typeface="+mn-ea"/>
                <a:cs typeface="+mn-cs"/>
              </a:rPr>
              <a:t>click</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White, Background 1, Darker 35%</a:t>
            </a:r>
            <a:r>
              <a:rPr lang="en-US" sz="1200" kern="1200" dirty="0">
                <a:solidFill>
                  <a:schemeClr val="tx1"/>
                </a:solidFill>
                <a:latin typeface="+mn-lt"/>
                <a:ea typeface="+mn-ea"/>
                <a:cs typeface="+mn-cs"/>
              </a:rPr>
              <a:t> (fifth row, first option from the left).</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2 </a:t>
            </a:r>
            <a:r>
              <a:rPr lang="en-US" sz="1200" kern="1200" dirty="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5%</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a:t>
            </a:r>
            <a:r>
              <a:rPr lang="en-US" sz="1200" kern="1200" baseline="0" dirty="0">
                <a:solidFill>
                  <a:schemeClr val="tx1"/>
                </a:solidFill>
                <a:latin typeface="+mn-lt"/>
                <a:ea typeface="+mn-ea"/>
                <a:cs typeface="+mn-cs"/>
              </a:rPr>
              <a:t> under </a:t>
            </a:r>
            <a:r>
              <a:rPr lang="en-US" sz="1200" b="1" kern="1200" baseline="0" dirty="0">
                <a:solidFill>
                  <a:schemeClr val="tx1"/>
                </a:solidFill>
                <a:latin typeface="+mn-lt"/>
                <a:ea typeface="+mn-ea"/>
                <a:cs typeface="+mn-cs"/>
              </a:rPr>
              <a:t>Theme Colors </a:t>
            </a:r>
            <a:r>
              <a:rPr lang="en-US" sz="1200" kern="1200" baseline="0" dirty="0">
                <a:solidFill>
                  <a:schemeClr val="tx1"/>
                </a:solidFill>
                <a:latin typeface="+mn-lt"/>
                <a:ea typeface="+mn-ea"/>
                <a:cs typeface="+mn-cs"/>
              </a:rPr>
              <a:t>click</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White, Background 1</a:t>
            </a:r>
            <a:r>
              <a:rPr lang="en-US" sz="1200" kern="1200" dirty="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3 </a:t>
            </a:r>
            <a:r>
              <a:rPr lang="en-US" sz="1200" kern="1200" dirty="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18%</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a:t>
            </a:r>
            <a:r>
              <a:rPr lang="en-US" sz="1200" kern="1200" baseline="0" dirty="0">
                <a:solidFill>
                  <a:schemeClr val="tx1"/>
                </a:solidFill>
                <a:latin typeface="+mn-lt"/>
                <a:ea typeface="+mn-ea"/>
                <a:cs typeface="+mn-cs"/>
              </a:rPr>
              <a:t> under </a:t>
            </a:r>
            <a:r>
              <a:rPr lang="en-US" sz="1200" b="1" kern="1200" baseline="0" dirty="0">
                <a:solidFill>
                  <a:schemeClr val="tx1"/>
                </a:solidFill>
                <a:latin typeface="+mn-lt"/>
                <a:ea typeface="+mn-ea"/>
                <a:cs typeface="+mn-cs"/>
              </a:rPr>
              <a:t>Theme Colors </a:t>
            </a:r>
            <a:r>
              <a:rPr lang="en-US" sz="1200" kern="1200" baseline="0" dirty="0">
                <a:solidFill>
                  <a:schemeClr val="tx1"/>
                </a:solidFill>
                <a:latin typeface="+mn-lt"/>
                <a:ea typeface="+mn-ea"/>
                <a:cs typeface="+mn-cs"/>
              </a:rPr>
              <a:t>click</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White, Background 1, Darker 5%</a:t>
            </a:r>
            <a:r>
              <a:rPr lang="en-US" sz="1200" kern="1200" dirty="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4 </a:t>
            </a:r>
            <a:r>
              <a:rPr lang="en-US" sz="1200" kern="1200" dirty="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38%</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a:t>
            </a:r>
            <a:r>
              <a:rPr lang="en-US" sz="1200" kern="1200" baseline="0" dirty="0">
                <a:solidFill>
                  <a:schemeClr val="tx1"/>
                </a:solidFill>
                <a:latin typeface="+mn-lt"/>
                <a:ea typeface="+mn-ea"/>
                <a:cs typeface="+mn-cs"/>
              </a:rPr>
              <a:t> under </a:t>
            </a:r>
            <a:r>
              <a:rPr lang="en-US" sz="1200" b="1" kern="1200" baseline="0" dirty="0">
                <a:solidFill>
                  <a:schemeClr val="tx1"/>
                </a:solidFill>
                <a:latin typeface="+mn-lt"/>
                <a:ea typeface="+mn-ea"/>
                <a:cs typeface="+mn-cs"/>
              </a:rPr>
              <a:t>Theme Colors </a:t>
            </a:r>
            <a:r>
              <a:rPr lang="en-US" sz="1200" kern="1200" baseline="0" dirty="0">
                <a:solidFill>
                  <a:schemeClr val="tx1"/>
                </a:solidFill>
                <a:latin typeface="+mn-lt"/>
                <a:ea typeface="+mn-ea"/>
                <a:cs typeface="+mn-cs"/>
              </a:rPr>
              <a:t>click</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White, Background 1</a:t>
            </a:r>
            <a:r>
              <a:rPr lang="en-US" sz="1200" kern="1200" dirty="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5 </a:t>
            </a:r>
            <a:r>
              <a:rPr lang="en-US" sz="1200" kern="1200" dirty="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93%</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a:t>
            </a:r>
            <a:r>
              <a:rPr lang="en-US" sz="1200" kern="1200" baseline="0" dirty="0">
                <a:solidFill>
                  <a:schemeClr val="tx1"/>
                </a:solidFill>
                <a:latin typeface="+mn-lt"/>
                <a:ea typeface="+mn-ea"/>
                <a:cs typeface="+mn-cs"/>
              </a:rPr>
              <a:t> under </a:t>
            </a:r>
            <a:r>
              <a:rPr lang="en-US" sz="1200" b="1" kern="1200" baseline="0" dirty="0">
                <a:solidFill>
                  <a:schemeClr val="tx1"/>
                </a:solidFill>
                <a:latin typeface="+mn-lt"/>
                <a:ea typeface="+mn-ea"/>
                <a:cs typeface="+mn-cs"/>
              </a:rPr>
              <a:t>Theme Colors </a:t>
            </a:r>
            <a:r>
              <a:rPr lang="en-US" sz="1200" kern="1200" baseline="0" dirty="0">
                <a:solidFill>
                  <a:schemeClr val="tx1"/>
                </a:solidFill>
                <a:latin typeface="+mn-lt"/>
                <a:ea typeface="+mn-ea"/>
                <a:cs typeface="+mn-cs"/>
              </a:rPr>
              <a:t>click</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White, Background 1</a:t>
            </a:r>
            <a:r>
              <a:rPr lang="en-US" sz="1200" kern="1200" dirty="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a:solidFill>
                  <a:schemeClr val="tx1"/>
                </a:solidFill>
                <a:latin typeface="+mn-lt"/>
                <a:ea typeface="+mn-ea"/>
                <a:cs typeface="+mn-cs"/>
              </a:rPr>
              <a:t>Also in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Shape</a:t>
            </a:r>
            <a:r>
              <a:rPr lang="en-US" sz="1200" kern="1200" dirty="0">
                <a:solidFill>
                  <a:schemeClr val="tx1"/>
                </a:solidFill>
                <a:latin typeface="+mn-lt"/>
                <a:ea typeface="+mn-ea"/>
                <a:cs typeface="+mn-cs"/>
              </a:rPr>
              <a:t> dialog box, click </a:t>
            </a:r>
            <a:r>
              <a:rPr lang="en-US" sz="1200" b="1" kern="1200" dirty="0">
                <a:solidFill>
                  <a:schemeClr val="tx1"/>
                </a:solidFill>
                <a:latin typeface="+mn-lt"/>
                <a:ea typeface="+mn-ea"/>
                <a:cs typeface="+mn-cs"/>
              </a:rPr>
              <a:t>Line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in the left pane. In the </a:t>
            </a:r>
            <a:r>
              <a:rPr lang="en-US" sz="1200" b="1" kern="1200" dirty="0">
                <a:solidFill>
                  <a:schemeClr val="tx1"/>
                </a:solidFill>
                <a:latin typeface="+mn-lt"/>
                <a:ea typeface="+mn-ea"/>
                <a:cs typeface="+mn-cs"/>
              </a:rPr>
              <a:t>Line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pane, select </a:t>
            </a:r>
            <a:r>
              <a:rPr lang="en-US" sz="1200" b="1" kern="1200" dirty="0">
                <a:solidFill>
                  <a:schemeClr val="tx1"/>
                </a:solidFill>
                <a:latin typeface="+mn-lt"/>
                <a:ea typeface="+mn-ea"/>
                <a:cs typeface="+mn-cs"/>
              </a:rPr>
              <a:t>No</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line</a:t>
            </a:r>
            <a:r>
              <a:rPr lang="en-US" sz="120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Also in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Shape</a:t>
            </a:r>
            <a:r>
              <a:rPr lang="en-US" sz="1200" kern="1200" dirty="0">
                <a:solidFill>
                  <a:schemeClr val="tx1"/>
                </a:solidFill>
                <a:latin typeface="+mn-lt"/>
                <a:ea typeface="+mn-ea"/>
                <a:cs typeface="+mn-cs"/>
              </a:rPr>
              <a:t> dialog box, click </a:t>
            </a:r>
            <a:r>
              <a:rPr lang="en-US" sz="1200" b="1" kern="1200" dirty="0">
                <a:solidFill>
                  <a:schemeClr val="tx1"/>
                </a:solidFill>
                <a:latin typeface="+mn-lt"/>
                <a:ea typeface="+mn-ea"/>
                <a:cs typeface="+mn-cs"/>
              </a:rPr>
              <a:t>Shadow</a:t>
            </a:r>
            <a:r>
              <a:rPr lang="en-US" sz="1200" kern="1200" dirty="0">
                <a:solidFill>
                  <a:schemeClr val="tx1"/>
                </a:solidFill>
                <a:latin typeface="+mn-lt"/>
                <a:ea typeface="+mn-ea"/>
                <a:cs typeface="+mn-cs"/>
              </a:rPr>
              <a:t> in the left pane. In the </a:t>
            </a:r>
            <a:r>
              <a:rPr lang="en-US" sz="1200" b="1" kern="1200" dirty="0">
                <a:solidFill>
                  <a:schemeClr val="tx1"/>
                </a:solidFill>
                <a:latin typeface="+mn-lt"/>
                <a:ea typeface="+mn-ea"/>
                <a:cs typeface="+mn-cs"/>
              </a:rPr>
              <a:t>Shadow</a:t>
            </a:r>
            <a:r>
              <a:rPr lang="en-US" sz="1200" kern="1200" dirty="0">
                <a:solidFill>
                  <a:schemeClr val="tx1"/>
                </a:solidFill>
                <a:latin typeface="+mn-lt"/>
                <a:ea typeface="+mn-ea"/>
                <a:cs typeface="+mn-cs"/>
              </a:rPr>
              <a:t> pane, click the button next to </a:t>
            </a:r>
            <a:r>
              <a:rPr lang="en-US" sz="1200" b="1" kern="1200" dirty="0">
                <a:solidFill>
                  <a:schemeClr val="tx1"/>
                </a:solidFill>
                <a:latin typeface="+mn-lt"/>
                <a:ea typeface="+mn-ea"/>
                <a:cs typeface="+mn-cs"/>
              </a:rPr>
              <a:t>Presets</a:t>
            </a:r>
            <a:r>
              <a:rPr lang="en-US" sz="1200" kern="1200" dirty="0">
                <a:solidFill>
                  <a:schemeClr val="tx1"/>
                </a:solidFill>
                <a:latin typeface="+mn-lt"/>
                <a:ea typeface="+mn-ea"/>
                <a:cs typeface="+mn-cs"/>
              </a:rPr>
              <a:t>, under </a:t>
            </a:r>
            <a:r>
              <a:rPr lang="en-US" sz="1200" b="1" kern="1200" dirty="0">
                <a:solidFill>
                  <a:schemeClr val="tx1"/>
                </a:solidFill>
                <a:latin typeface="+mn-lt"/>
                <a:ea typeface="+mn-ea"/>
                <a:cs typeface="+mn-cs"/>
              </a:rPr>
              <a:t>Outer</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Offset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Right</a:t>
            </a:r>
            <a:r>
              <a:rPr lang="en-US" sz="1200" kern="1200" dirty="0">
                <a:solidFill>
                  <a:schemeClr val="tx1"/>
                </a:solidFill>
                <a:latin typeface="+mn-lt"/>
                <a:ea typeface="+mn-ea"/>
                <a:cs typeface="+mn-cs"/>
              </a:rPr>
              <a:t> (second row, first option from the left),</a:t>
            </a:r>
            <a:r>
              <a:rPr lang="en-US" sz="1200" kern="1200" baseline="0" dirty="0">
                <a:solidFill>
                  <a:schemeClr val="tx1"/>
                </a:solidFill>
                <a:latin typeface="+mn-lt"/>
                <a:ea typeface="+mn-ea"/>
                <a:cs typeface="+mn-cs"/>
              </a:rPr>
              <a:t> and then </a:t>
            </a:r>
            <a:r>
              <a:rPr lang="en-US" sz="1200" kern="1200" dirty="0">
                <a:solidFill>
                  <a:schemeClr val="tx1"/>
                </a:solidFill>
                <a:latin typeface="+mn-lt"/>
                <a:ea typeface="+mn-ea"/>
                <a:cs typeface="+mn-cs"/>
              </a:rPr>
              <a:t>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60%</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100%</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Blur</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4 pt</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0°</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Distance</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3 pt</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the arrow under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to </a:t>
            </a:r>
            <a:r>
              <a:rPr lang="en-US" sz="1200" b="1" kern="1200" dirty="0">
                <a:solidFill>
                  <a:schemeClr val="tx1"/>
                </a:solidFill>
                <a:latin typeface="+mn-lt"/>
                <a:ea typeface="+mn-ea"/>
                <a:cs typeface="+mn-cs"/>
              </a:rPr>
              <a:t>Align</a:t>
            </a:r>
            <a:r>
              <a:rPr lang="en-US" sz="1200" kern="1200" dirty="0">
                <a:solidFill>
                  <a:schemeClr val="tx1"/>
                </a:solidFill>
                <a:latin typeface="+mn-lt"/>
                <a:ea typeface="+mn-ea"/>
                <a:cs typeface="+mn-cs"/>
              </a:rPr>
              <a:t>, and then do the following:</a:t>
            </a:r>
          </a:p>
          <a:p>
            <a:pPr marL="685800" lvl="1" indent="-228600">
              <a:buFont typeface="+mj-lt"/>
              <a:buAutoNum type="arabicPeriod"/>
            </a:pPr>
            <a:r>
              <a:rPr lang="en-US" sz="120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to Slide</a:t>
            </a:r>
            <a:r>
              <a:rPr lang="en-US" sz="1200" i="0" kern="1200" dirty="0">
                <a:solidFill>
                  <a:schemeClr val="tx1"/>
                </a:solidFill>
                <a:latin typeface="+mn-lt"/>
                <a:ea typeface="+mn-ea"/>
                <a:cs typeface="+mn-cs"/>
              </a:rPr>
              <a:t>.</a:t>
            </a:r>
          </a:p>
          <a:p>
            <a:pPr marL="685800" lvl="1" indent="-228600">
              <a:buFont typeface="+mj-lt"/>
              <a:buAutoNum type="arabicPeriod"/>
            </a:pP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Align Middle</a:t>
            </a:r>
            <a:r>
              <a:rPr lang="en-US" sz="1200" kern="1200" dirty="0">
                <a:solidFill>
                  <a:schemeClr val="tx1"/>
                </a:solidFill>
                <a:latin typeface="+mn-lt"/>
                <a:ea typeface="+mn-ea"/>
                <a:cs typeface="+mn-cs"/>
              </a:rPr>
              <a:t>.</a:t>
            </a:r>
          </a:p>
          <a:p>
            <a:pPr marL="228600" indent="-228600">
              <a:buFont typeface="+mj-lt"/>
              <a:buAutoNum type="arabicPeriod"/>
            </a:pPr>
            <a:endParaRPr lang="en-US" sz="1200" kern="1200" dirty="0">
              <a:solidFill>
                <a:schemeClr val="tx1"/>
              </a:solidFill>
              <a:latin typeface="+mn-lt"/>
              <a:ea typeface="+mn-ea"/>
              <a:cs typeface="+mn-cs"/>
            </a:endParaRPr>
          </a:p>
          <a:p>
            <a:pPr marL="228600" indent="-228600">
              <a:buFont typeface="+mj-lt"/>
              <a:buAutoNum type="arabicPeriod"/>
            </a:pP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To reproduce the page edge in</a:t>
            </a:r>
            <a:r>
              <a:rPr lang="en-US" sz="1200" kern="1200" baseline="0" dirty="0">
                <a:solidFill>
                  <a:schemeClr val="tx1"/>
                </a:solidFill>
                <a:latin typeface="+mn-lt"/>
                <a:ea typeface="+mn-ea"/>
                <a:cs typeface="+mn-cs"/>
              </a:rPr>
              <a:t> the </a:t>
            </a:r>
            <a:r>
              <a:rPr lang="en-US" sz="1200" b="1" kern="1200" dirty="0">
                <a:solidFill>
                  <a:schemeClr val="tx1"/>
                </a:solidFill>
                <a:latin typeface="+mn-lt"/>
                <a:ea typeface="+mn-ea"/>
                <a:cs typeface="+mn-cs"/>
              </a:rPr>
              <a:t>Inside-left page 2</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group on this slide</a:t>
            </a:r>
            <a:r>
              <a:rPr lang="en-US" sz="1200" kern="1200" dirty="0">
                <a:solidFill>
                  <a:schemeClr val="tx1"/>
                </a:solidFill>
                <a:latin typeface="+mn-lt"/>
                <a:ea typeface="+mn-ea"/>
                <a:cs typeface="+mn-cs"/>
              </a:rPr>
              <a:t>, do the following: </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Shapes</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Lines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Line </a:t>
            </a:r>
            <a:r>
              <a:rPr lang="en-US" sz="1200" b="0" kern="1200" dirty="0">
                <a:solidFill>
                  <a:schemeClr val="tx1"/>
                </a:solidFill>
                <a:latin typeface="+mn-lt"/>
                <a:ea typeface="+mn-ea"/>
                <a:cs typeface="+mn-cs"/>
              </a:rPr>
              <a:t>(first option from the left)</a:t>
            </a:r>
            <a:r>
              <a:rPr lang="en-US" sz="1200" kern="1200" dirty="0">
                <a:solidFill>
                  <a:schemeClr val="tx1"/>
                </a:solidFill>
                <a:latin typeface="+mn-lt"/>
                <a:ea typeface="+mn-ea"/>
                <a:cs typeface="+mn-cs"/>
              </a:rPr>
              <a:t>. </a:t>
            </a:r>
          </a:p>
          <a:p>
            <a:pPr marL="228600" lvl="0" indent="-228600">
              <a:buFont typeface="+mj-lt"/>
              <a:buAutoNum type="arabicPeriod"/>
            </a:pPr>
            <a:r>
              <a:rPr lang="en-US" sz="1200" kern="1200" dirty="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a:solidFill>
                  <a:schemeClr val="tx1"/>
                </a:solidFill>
                <a:latin typeface="+mn-lt"/>
                <a:ea typeface="+mn-ea"/>
                <a:cs typeface="+mn-cs"/>
              </a:rPr>
              <a:t>Select the vertical line.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Drawing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group, in the </a:t>
            </a:r>
            <a:r>
              <a:rPr lang="en-US" sz="1200" b="1" kern="1200" dirty="0">
                <a:solidFill>
                  <a:schemeClr val="tx1"/>
                </a:solidFill>
                <a:latin typeface="+mn-lt"/>
                <a:ea typeface="+mn-ea"/>
                <a:cs typeface="+mn-cs"/>
              </a:rPr>
              <a:t>Shape Width</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4.32”</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Drawing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Shape Styles</a:t>
            </a:r>
            <a:r>
              <a:rPr lang="en-US" sz="1200" kern="1200" dirty="0">
                <a:solidFill>
                  <a:schemeClr val="tx1"/>
                </a:solidFill>
                <a:latin typeface="+mn-lt"/>
                <a:ea typeface="+mn-ea"/>
                <a:cs typeface="+mn-cs"/>
              </a:rPr>
              <a:t> group, click the arrow next to </a:t>
            </a:r>
            <a:r>
              <a:rPr lang="en-US" sz="1200" b="1" kern="1200" dirty="0">
                <a:solidFill>
                  <a:schemeClr val="tx1"/>
                </a:solidFill>
                <a:latin typeface="+mn-lt"/>
                <a:ea typeface="+mn-ea"/>
                <a:cs typeface="+mn-cs"/>
              </a:rPr>
              <a:t>Shape Outline</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 Colors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 1, Darker 15%</a:t>
            </a:r>
            <a:r>
              <a:rPr lang="en-US" sz="1200" kern="1200" dirty="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a:solidFill>
                  <a:schemeClr val="tx1"/>
                </a:solidFill>
                <a:latin typeface="+mn-lt"/>
                <a:ea typeface="+mn-ea"/>
                <a:cs typeface="+mn-cs"/>
              </a:rPr>
              <a:t>On the slide, drag the line near</a:t>
            </a:r>
            <a:r>
              <a:rPr lang="en-US" sz="1200" kern="1200" baseline="0" dirty="0">
                <a:solidFill>
                  <a:schemeClr val="tx1"/>
                </a:solidFill>
                <a:latin typeface="+mn-lt"/>
                <a:ea typeface="+mn-ea"/>
                <a:cs typeface="+mn-cs"/>
              </a:rPr>
              <a:t> the edge of the left-side page (white rectangle to the left of the vertical drawing guide). </a:t>
            </a:r>
            <a:endParaRPr lang="en-US" sz="1200" i="1" kern="1200" dirty="0">
              <a:solidFill>
                <a:schemeClr val="tx1"/>
              </a:solidFill>
              <a:latin typeface="+mn-lt"/>
              <a:ea typeface="+mn-ea"/>
              <a:cs typeface="+mn-cs"/>
            </a:endParaRPr>
          </a:p>
          <a:p>
            <a:pPr marL="228600" lvl="0" indent="-228600">
              <a:buFont typeface="+mj-lt"/>
              <a:buAutoNum type="arabicPeriod"/>
            </a:pPr>
            <a:r>
              <a:rPr lang="en-US" sz="1200" i="0" kern="1200" dirty="0">
                <a:solidFill>
                  <a:schemeClr val="tx1"/>
                </a:solidFill>
                <a:latin typeface="+mn-lt"/>
                <a:ea typeface="+mn-ea"/>
                <a:cs typeface="+mn-cs"/>
              </a:rPr>
              <a:t>On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Drawing</a:t>
            </a:r>
            <a:r>
              <a:rPr lang="en-US" sz="1200" i="0" kern="1200" dirty="0">
                <a:solidFill>
                  <a:schemeClr val="tx1"/>
                </a:solidFill>
                <a:latin typeface="+mn-lt"/>
                <a:ea typeface="+mn-ea"/>
                <a:cs typeface="+mn-cs"/>
              </a:rPr>
              <a:t> group, click </a:t>
            </a:r>
            <a:r>
              <a:rPr lang="en-US" sz="1200" b="1" i="0" kern="1200" dirty="0">
                <a:solidFill>
                  <a:schemeClr val="tx1"/>
                </a:solidFill>
                <a:latin typeface="+mn-lt"/>
                <a:ea typeface="+mn-ea"/>
                <a:cs typeface="+mn-cs"/>
              </a:rPr>
              <a:t>Arrange</a:t>
            </a:r>
            <a:r>
              <a:rPr lang="en-US" sz="1200" i="0" kern="1200" dirty="0">
                <a:solidFill>
                  <a:schemeClr val="tx1"/>
                </a:solidFill>
                <a:latin typeface="+mn-lt"/>
                <a:ea typeface="+mn-ea"/>
                <a:cs typeface="+mn-cs"/>
              </a:rPr>
              <a:t>, point to </a:t>
            </a:r>
            <a:r>
              <a:rPr lang="en-US" sz="1200" b="1" i="0" kern="1200" dirty="0">
                <a:solidFill>
                  <a:schemeClr val="tx1"/>
                </a:solidFill>
                <a:latin typeface="+mn-lt"/>
                <a:ea typeface="+mn-ea"/>
                <a:cs typeface="+mn-cs"/>
              </a:rPr>
              <a:t>Align</a:t>
            </a:r>
            <a:r>
              <a:rPr lang="en-US" sz="1200" i="0" kern="1200" dirty="0">
                <a:solidFill>
                  <a:schemeClr val="tx1"/>
                </a:solidFill>
                <a:latin typeface="+mn-lt"/>
                <a:ea typeface="+mn-ea"/>
                <a:cs typeface="+mn-cs"/>
              </a:rPr>
              <a:t>, and then do the following:</a:t>
            </a:r>
          </a:p>
          <a:p>
            <a:pPr marL="685800" lvl="1" indent="-228600">
              <a:buFont typeface="+mj-lt"/>
              <a:buAutoNum type="arabicPeriod"/>
            </a:pP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to Slide</a:t>
            </a:r>
            <a:r>
              <a:rPr lang="en-US" sz="1200" i="0" kern="1200" dirty="0">
                <a:solidFill>
                  <a:schemeClr val="tx1"/>
                </a:solidFill>
                <a:latin typeface="+mn-lt"/>
                <a:ea typeface="+mn-ea"/>
                <a:cs typeface="+mn-cs"/>
              </a:rPr>
              <a:t>.</a:t>
            </a:r>
          </a:p>
          <a:p>
            <a:pPr marL="685800" lvl="1" indent="-228600">
              <a:buFont typeface="+mj-lt"/>
              <a:buAutoNum type="arabicPeriod"/>
            </a:pPr>
            <a:r>
              <a:rPr lang="en-US" sz="1200" i="0" kern="1200" baseline="0" dirty="0">
                <a:solidFill>
                  <a:schemeClr val="tx1"/>
                </a:solidFill>
                <a:latin typeface="+mn-lt"/>
                <a:ea typeface="+mn-ea"/>
                <a:cs typeface="+mn-cs"/>
              </a:rPr>
              <a:t>Click </a:t>
            </a:r>
            <a:r>
              <a:rPr lang="en-US" sz="1200" b="1" i="0" kern="1200" baseline="0" dirty="0">
                <a:solidFill>
                  <a:schemeClr val="tx1"/>
                </a:solidFill>
                <a:latin typeface="+mn-lt"/>
                <a:ea typeface="+mn-ea"/>
                <a:cs typeface="+mn-cs"/>
              </a:rPr>
              <a:t>Align Middle</a:t>
            </a:r>
            <a:r>
              <a:rPr lang="en-US" sz="1200" i="0" kern="1200" baseline="0" dirty="0">
                <a:solidFill>
                  <a:schemeClr val="tx1"/>
                </a:solidFill>
                <a:latin typeface="+mn-lt"/>
                <a:ea typeface="+mn-ea"/>
                <a:cs typeface="+mn-cs"/>
              </a:rPr>
              <a:t>.</a:t>
            </a:r>
            <a:endParaRPr lang="en-US" sz="1200" i="0" kern="1200" dirty="0">
              <a:solidFill>
                <a:schemeClr val="tx1"/>
              </a:solidFill>
              <a:latin typeface="+mn-lt"/>
              <a:ea typeface="+mn-ea"/>
              <a:cs typeface="+mn-cs"/>
            </a:endParaRP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press and hold CTRL, and then select the rectangle and the straight connector (line).</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 </a:t>
            </a:r>
            <a:r>
              <a:rPr lang="en-US" sz="1200" kern="1200" dirty="0">
                <a:solidFill>
                  <a:schemeClr val="tx1"/>
                </a:solidFill>
                <a:latin typeface="+mn-lt"/>
                <a:ea typeface="+mn-ea"/>
                <a:cs typeface="+mn-cs"/>
              </a:rPr>
              <a:t>group, click the arrow under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Group</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double-click the new group to edit the name, and then</a:t>
            </a:r>
            <a:r>
              <a:rPr lang="en-US" sz="1200" kern="1200" baseline="0" dirty="0">
                <a:solidFill>
                  <a:schemeClr val="tx1"/>
                </a:solidFill>
                <a:latin typeface="+mn-lt"/>
                <a:ea typeface="+mn-ea"/>
                <a:cs typeface="+mn-cs"/>
              </a:rPr>
              <a:t> enter </a:t>
            </a:r>
            <a:r>
              <a:rPr lang="en-US" sz="1200" b="1" kern="1200" dirty="0">
                <a:solidFill>
                  <a:schemeClr val="tx1"/>
                </a:solidFill>
                <a:latin typeface="+mn-lt"/>
                <a:ea typeface="+mn-ea"/>
                <a:cs typeface="+mn-cs"/>
              </a:rPr>
              <a:t>Inside-left page 2</a:t>
            </a:r>
            <a:r>
              <a:rPr lang="en-US" sz="1200" kern="1200" dirty="0">
                <a:solidFill>
                  <a:schemeClr val="tx1"/>
                </a:solidFill>
                <a:latin typeface="+mn-lt"/>
                <a:ea typeface="+mn-ea"/>
                <a:cs typeface="+mn-cs"/>
              </a:rPr>
              <a:t>.</a:t>
            </a:r>
          </a:p>
          <a:p>
            <a:pPr marL="228600" indent="-228600">
              <a:buFont typeface="+mj-lt"/>
              <a:buNone/>
            </a:pP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To reproduce the first shape in the </a:t>
            </a:r>
            <a:r>
              <a:rPr lang="en-US" sz="1200" b="1" kern="1200" dirty="0">
                <a:solidFill>
                  <a:schemeClr val="tx1"/>
                </a:solidFill>
                <a:latin typeface="+mn-lt"/>
                <a:ea typeface="+mn-ea"/>
                <a:cs typeface="+mn-cs"/>
              </a:rPr>
              <a:t>Inside-right page 2</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group on this slide</a:t>
            </a:r>
            <a:r>
              <a:rPr lang="en-US" sz="1200" kern="1200" dirty="0">
                <a:solidFill>
                  <a:schemeClr val="tx1"/>
                </a:solidFill>
                <a:latin typeface="+mn-lt"/>
                <a:ea typeface="+mn-ea"/>
                <a:cs typeface="+mn-cs"/>
              </a:rPr>
              <a:t>, do the following: </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select the </a:t>
            </a:r>
            <a:r>
              <a:rPr lang="en-US" sz="1200" b="1" kern="1200" dirty="0">
                <a:solidFill>
                  <a:schemeClr val="tx1"/>
                </a:solidFill>
                <a:latin typeface="+mn-lt"/>
                <a:ea typeface="+mn-ea"/>
                <a:cs typeface="+mn-cs"/>
              </a:rPr>
              <a:t>Inside-left page 2</a:t>
            </a:r>
            <a:r>
              <a:rPr lang="en-US" sz="1200" kern="1200" baseline="0" dirty="0">
                <a:solidFill>
                  <a:schemeClr val="tx1"/>
                </a:solidFill>
                <a:latin typeface="+mn-lt"/>
                <a:ea typeface="+mn-ea"/>
                <a:cs typeface="+mn-cs"/>
              </a:rPr>
              <a:t> group</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Clipboard</a:t>
            </a:r>
            <a:r>
              <a:rPr lang="en-US" sz="1200" kern="1200" dirty="0">
                <a:solidFill>
                  <a:schemeClr val="tx1"/>
                </a:solidFill>
                <a:latin typeface="+mn-lt"/>
                <a:ea typeface="+mn-ea"/>
                <a:cs typeface="+mn-cs"/>
              </a:rPr>
              <a:t> group, click the arrow under </a:t>
            </a:r>
            <a:r>
              <a:rPr lang="en-US" sz="1200" b="1" kern="1200" dirty="0">
                <a:solidFill>
                  <a:schemeClr val="tx1"/>
                </a:solidFill>
                <a:latin typeface="+mn-lt"/>
                <a:ea typeface="+mn-ea"/>
                <a:cs typeface="+mn-cs"/>
              </a:rPr>
              <a:t>Paste</a:t>
            </a:r>
            <a:r>
              <a:rPr lang="en-US" sz="1200" kern="1200" dirty="0">
                <a:solidFill>
                  <a:schemeClr val="tx1"/>
                </a:solidFill>
                <a:latin typeface="+mn-lt"/>
                <a:ea typeface="+mn-ea"/>
                <a:cs typeface="+mn-cs"/>
              </a:rPr>
              <a:t>, and then</a:t>
            </a:r>
            <a:r>
              <a:rPr lang="en-US" sz="1200" kern="1200" baseline="0" dirty="0">
                <a:solidFill>
                  <a:schemeClr val="tx1"/>
                </a:solidFill>
                <a:latin typeface="+mn-lt"/>
                <a:ea typeface="+mn-ea"/>
                <a:cs typeface="+mn-cs"/>
              </a:rPr>
              <a:t> click</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Duplicate</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With the duplicate group still selected, 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to </a:t>
            </a:r>
            <a:r>
              <a:rPr lang="en-US" sz="1200" b="1" kern="1200" dirty="0">
                <a:solidFill>
                  <a:schemeClr val="tx1"/>
                </a:solidFill>
                <a:latin typeface="+mn-lt"/>
                <a:ea typeface="+mn-ea"/>
                <a:cs typeface="+mn-cs"/>
              </a:rPr>
              <a:t>Rotate</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More Rotation Options</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Size and Position</a:t>
            </a:r>
            <a:r>
              <a:rPr lang="en-US" sz="1200" kern="1200" dirty="0">
                <a:solidFill>
                  <a:schemeClr val="tx1"/>
                </a:solidFill>
                <a:latin typeface="+mn-lt"/>
                <a:ea typeface="+mn-ea"/>
                <a:cs typeface="+mn-cs"/>
              </a:rPr>
              <a:t> dialog box, on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tab, under </a:t>
            </a:r>
            <a:r>
              <a:rPr lang="en-US" sz="1200" b="1" kern="1200" dirty="0">
                <a:solidFill>
                  <a:schemeClr val="tx1"/>
                </a:solidFill>
                <a:latin typeface="+mn-lt"/>
                <a:ea typeface="+mn-ea"/>
                <a:cs typeface="+mn-cs"/>
              </a:rPr>
              <a:t>Size and rotation</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Rotation</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180°</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a:t>
            </a:r>
            <a:r>
              <a:rPr lang="en-US" sz="1200" kern="1200" dirty="0">
                <a:solidFill>
                  <a:schemeClr val="tx1"/>
                </a:solidFill>
                <a:latin typeface="+mn-lt"/>
                <a:ea typeface="+mn-ea"/>
                <a:cs typeface="+mn-cs"/>
              </a:rPr>
              <a:t> pane, double-click the duplicate group to edit the name, and then enter </a:t>
            </a:r>
            <a:r>
              <a:rPr lang="en-US" sz="1200" b="1" kern="1200" dirty="0">
                <a:solidFill>
                  <a:schemeClr val="tx1"/>
                </a:solidFill>
                <a:latin typeface="+mn-lt"/>
                <a:ea typeface="+mn-ea"/>
                <a:cs typeface="+mn-cs"/>
              </a:rPr>
              <a:t>Inside-right</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a:t>
            </a:r>
            <a:r>
              <a:rPr lang="en-US" sz="1200" kern="1200" dirty="0">
                <a:solidFill>
                  <a:schemeClr val="tx1"/>
                </a:solidFill>
                <a:latin typeface="+mn-lt"/>
                <a:ea typeface="+mn-ea"/>
                <a:cs typeface="+mn-cs"/>
              </a:rPr>
              <a:t> pane, select the new </a:t>
            </a:r>
            <a:r>
              <a:rPr lang="en-US" sz="1200" b="1" kern="1200" dirty="0">
                <a:solidFill>
                  <a:schemeClr val="tx1"/>
                </a:solidFill>
                <a:latin typeface="+mn-lt"/>
                <a:ea typeface="+mn-ea"/>
                <a:cs typeface="+mn-cs"/>
              </a:rPr>
              <a:t>Inside-right</a:t>
            </a:r>
            <a:r>
              <a:rPr lang="en-US" sz="1200" kern="1200" dirty="0">
                <a:solidFill>
                  <a:schemeClr val="tx1"/>
                </a:solidFill>
                <a:latin typeface="+mn-lt"/>
                <a:ea typeface="+mn-ea"/>
                <a:cs typeface="+mn-cs"/>
              </a:rPr>
              <a:t> group. On the slide, drag the selected group until the left edge is against the vertical drawing guide.</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to </a:t>
            </a:r>
            <a:r>
              <a:rPr lang="en-US" sz="1200" b="1" kern="1200" dirty="0">
                <a:solidFill>
                  <a:schemeClr val="tx1"/>
                </a:solidFill>
                <a:latin typeface="+mn-lt"/>
                <a:ea typeface="+mn-ea"/>
                <a:cs typeface="+mn-cs"/>
              </a:rPr>
              <a:t>Align</a:t>
            </a:r>
            <a:r>
              <a:rPr lang="en-US" sz="1200" kern="1200" dirty="0">
                <a:solidFill>
                  <a:schemeClr val="tx1"/>
                </a:solidFill>
                <a:latin typeface="+mn-lt"/>
                <a:ea typeface="+mn-ea"/>
                <a:cs typeface="+mn-cs"/>
              </a:rPr>
              <a:t>, and then do the following:</a:t>
            </a:r>
          </a:p>
          <a:p>
            <a:pPr marL="685800" lvl="1" indent="-228600">
              <a:buFont typeface="+mj-lt"/>
              <a:buAutoNum type="arabicPeriod"/>
            </a:pP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Align to Slide</a:t>
            </a:r>
            <a:r>
              <a:rPr lang="en-US" sz="1200" kern="1200" dirty="0">
                <a:solidFill>
                  <a:schemeClr val="tx1"/>
                </a:solidFill>
                <a:latin typeface="+mn-lt"/>
                <a:ea typeface="+mn-ea"/>
                <a:cs typeface="+mn-cs"/>
              </a:rPr>
              <a:t>.</a:t>
            </a:r>
          </a:p>
          <a:p>
            <a:pPr marL="685800" lvl="1" indent="-228600">
              <a:buFont typeface="+mj-lt"/>
              <a:buAutoNum type="arabicPeriod"/>
            </a:pPr>
            <a:r>
              <a:rPr lang="en-US" sz="1200" kern="1200" dirty="0">
                <a:solidFill>
                  <a:schemeClr val="tx1"/>
                </a:solidFill>
                <a:latin typeface="+mn-lt"/>
                <a:ea typeface="+mn-ea"/>
                <a:cs typeface="+mn-cs"/>
              </a:rPr>
              <a:t>Click</a:t>
            </a:r>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Align Middle</a:t>
            </a:r>
            <a:r>
              <a:rPr lang="en-US" sz="1200" kern="1200" baseline="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Insert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Illustrations </a:t>
            </a:r>
            <a:r>
              <a:rPr lang="en-US" sz="1200" kern="1200" dirty="0">
                <a:solidFill>
                  <a:schemeClr val="tx1"/>
                </a:solidFill>
                <a:latin typeface="+mn-lt"/>
                <a:ea typeface="+mn-ea"/>
                <a:cs typeface="+mn-cs"/>
              </a:rPr>
              <a:t>group, click </a:t>
            </a:r>
            <a:r>
              <a:rPr lang="en-US" sz="1200" b="1" kern="1200" dirty="0">
                <a:solidFill>
                  <a:schemeClr val="tx1"/>
                </a:solidFill>
                <a:latin typeface="+mn-lt"/>
                <a:ea typeface="+mn-ea"/>
                <a:cs typeface="+mn-cs"/>
              </a:rPr>
              <a:t>Picture</a:t>
            </a:r>
            <a:r>
              <a:rPr lang="en-US" sz="1200" b="0" kern="1200" dirty="0">
                <a:solidFill>
                  <a:schemeClr val="tx1"/>
                </a:solidFill>
                <a:latin typeface="+mn-lt"/>
                <a:ea typeface="+mn-ea"/>
                <a:cs typeface="+mn-cs"/>
              </a:rPr>
              <a:t>.</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Insert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Picture</a:t>
            </a:r>
            <a:r>
              <a:rPr lang="en-US" sz="1200" kern="1200" dirty="0">
                <a:solidFill>
                  <a:schemeClr val="tx1"/>
                </a:solidFill>
                <a:latin typeface="+mn-lt"/>
                <a:ea typeface="+mn-ea"/>
                <a:cs typeface="+mn-cs"/>
              </a:rPr>
              <a:t> dialog box, select a picture, and then click </a:t>
            </a:r>
            <a:r>
              <a:rPr lang="en-US" sz="1200" b="1" kern="1200" dirty="0">
                <a:solidFill>
                  <a:schemeClr val="tx1"/>
                </a:solidFill>
                <a:latin typeface="+mn-lt"/>
                <a:ea typeface="+mn-ea"/>
                <a:cs typeface="+mn-cs"/>
              </a:rPr>
              <a:t>Insert</a:t>
            </a:r>
            <a:r>
              <a:rPr lang="en-US" sz="120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On</a:t>
            </a:r>
            <a:r>
              <a:rPr lang="en-US" sz="1200" kern="1200" baseline="0" dirty="0">
                <a:solidFill>
                  <a:schemeClr val="tx1"/>
                </a:solidFill>
                <a:latin typeface="+mn-lt"/>
                <a:ea typeface="+mn-ea"/>
                <a:cs typeface="+mn-cs"/>
              </a:rPr>
              <a:t> the slide, s</a:t>
            </a:r>
            <a:r>
              <a:rPr lang="en-US" sz="1200" kern="1200" dirty="0">
                <a:solidFill>
                  <a:schemeClr val="tx1"/>
                </a:solidFill>
                <a:latin typeface="+mn-lt"/>
                <a:ea typeface="+mn-ea"/>
                <a:cs typeface="+mn-cs"/>
              </a:rPr>
              <a:t>elect the picture. Under </a:t>
            </a:r>
            <a:r>
              <a:rPr lang="en-US" sz="1200" b="1" kern="1200" dirty="0">
                <a:solidFill>
                  <a:schemeClr val="tx1"/>
                </a:solidFill>
                <a:latin typeface="+mn-lt"/>
                <a:ea typeface="+mn-ea"/>
                <a:cs typeface="+mn-cs"/>
              </a:rPr>
              <a:t>Picture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bottom right corner of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group, click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and Position</a:t>
            </a:r>
            <a:r>
              <a:rPr lang="en-US" sz="1200" kern="1200" dirty="0">
                <a:solidFill>
                  <a:schemeClr val="tx1"/>
                </a:solidFill>
                <a:latin typeface="+mn-lt"/>
                <a:ea typeface="+mn-ea"/>
                <a:cs typeface="+mn-cs"/>
              </a:rPr>
              <a:t> dialog box launcher. Select the picture. Under </a:t>
            </a:r>
            <a:r>
              <a:rPr lang="en-US" sz="1200" b="1" kern="1200" dirty="0">
                <a:solidFill>
                  <a:schemeClr val="tx1"/>
                </a:solidFill>
                <a:latin typeface="+mn-lt"/>
                <a:ea typeface="+mn-ea"/>
                <a:cs typeface="+mn-cs"/>
              </a:rPr>
              <a:t>Picture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bottom right corner of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group, click the </a:t>
            </a:r>
            <a:r>
              <a:rPr lang="en-US" sz="1200" b="1" kern="1200" dirty="0">
                <a:solidFill>
                  <a:schemeClr val="tx1"/>
                </a:solidFill>
                <a:latin typeface="+mn-lt"/>
                <a:ea typeface="+mn-ea"/>
                <a:cs typeface="+mn-cs"/>
              </a:rPr>
              <a:t>Size and Position</a:t>
            </a:r>
            <a:r>
              <a:rPr lang="en-US" sz="1200" kern="1200" dirty="0">
                <a:solidFill>
                  <a:schemeClr val="tx1"/>
                </a:solidFill>
                <a:latin typeface="+mn-lt"/>
                <a:ea typeface="+mn-ea"/>
                <a:cs typeface="+mn-cs"/>
              </a:rPr>
              <a:t> dialog box launcher. In the </a:t>
            </a:r>
            <a:r>
              <a:rPr lang="en-US" sz="1200" b="1" kern="1200" dirty="0">
                <a:solidFill>
                  <a:schemeClr val="tx1"/>
                </a:solidFill>
                <a:latin typeface="+mn-lt"/>
                <a:ea typeface="+mn-ea"/>
                <a:cs typeface="+mn-cs"/>
              </a:rPr>
              <a:t>Size and Position </a:t>
            </a:r>
            <a:r>
              <a:rPr lang="en-US" sz="1200" kern="1200" dirty="0">
                <a:solidFill>
                  <a:schemeClr val="tx1"/>
                </a:solidFill>
                <a:latin typeface="+mn-lt"/>
                <a:ea typeface="+mn-ea"/>
                <a:cs typeface="+mn-cs"/>
              </a:rPr>
              <a:t> dialog box, on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tab, resize or crop the picture as needed so that under </a:t>
            </a:r>
            <a:r>
              <a:rPr lang="en-US" sz="1200" b="1" kern="1200" dirty="0">
                <a:solidFill>
                  <a:schemeClr val="tx1"/>
                </a:solidFill>
                <a:latin typeface="+mn-lt"/>
                <a:ea typeface="+mn-ea"/>
                <a:cs typeface="+mn-cs"/>
              </a:rPr>
              <a:t>Size and rotate</a:t>
            </a:r>
            <a:r>
              <a:rPr lang="en-US" sz="1200" kern="1200" dirty="0">
                <a:solidFill>
                  <a:schemeClr val="tx1"/>
                </a:solidFill>
                <a:latin typeface="+mn-lt"/>
                <a:ea typeface="+mn-ea"/>
                <a:cs typeface="+mn-cs"/>
              </a:rPr>
              <a:t>, the </a:t>
            </a:r>
            <a:r>
              <a:rPr lang="en-US" sz="1200" b="1" kern="1200" dirty="0">
                <a:solidFill>
                  <a:schemeClr val="tx1"/>
                </a:solidFill>
                <a:latin typeface="+mn-lt"/>
                <a:ea typeface="+mn-ea"/>
                <a:cs typeface="+mn-cs"/>
              </a:rPr>
              <a:t>Height</a:t>
            </a:r>
            <a:r>
              <a:rPr lang="en-US" sz="1200" kern="1200" dirty="0">
                <a:solidFill>
                  <a:schemeClr val="tx1"/>
                </a:solidFill>
                <a:latin typeface="+mn-lt"/>
                <a:ea typeface="+mn-ea"/>
                <a:cs typeface="+mn-cs"/>
              </a:rPr>
              <a:t> box is set to </a:t>
            </a:r>
            <a:r>
              <a:rPr lang="en-US" sz="1200" b="1" kern="1200" dirty="0">
                <a:solidFill>
                  <a:schemeClr val="tx1"/>
                </a:solidFill>
                <a:latin typeface="+mn-lt"/>
                <a:ea typeface="+mn-ea"/>
                <a:cs typeface="+mn-cs"/>
              </a:rPr>
              <a:t>1.4”</a:t>
            </a:r>
            <a:r>
              <a:rPr lang="en-US" sz="1200" kern="1200" dirty="0">
                <a:solidFill>
                  <a:schemeClr val="tx1"/>
                </a:solidFill>
                <a:latin typeface="+mn-lt"/>
                <a:ea typeface="+mn-ea"/>
                <a:cs typeface="+mn-cs"/>
              </a:rPr>
              <a:t>  and the </a:t>
            </a:r>
            <a:r>
              <a:rPr lang="en-US" sz="1200" b="1" kern="1200" dirty="0">
                <a:solidFill>
                  <a:schemeClr val="tx1"/>
                </a:solidFill>
                <a:latin typeface="+mn-lt"/>
                <a:ea typeface="+mn-ea"/>
                <a:cs typeface="+mn-cs"/>
              </a:rPr>
              <a:t>Width</a:t>
            </a:r>
            <a:r>
              <a:rPr lang="en-US" sz="1200" kern="1200" dirty="0">
                <a:solidFill>
                  <a:schemeClr val="tx1"/>
                </a:solidFill>
                <a:latin typeface="+mn-lt"/>
                <a:ea typeface="+mn-ea"/>
                <a:cs typeface="+mn-cs"/>
              </a:rPr>
              <a:t> box is set to </a:t>
            </a:r>
            <a:r>
              <a:rPr lang="en-US" sz="1200" b="1" kern="1200" dirty="0">
                <a:solidFill>
                  <a:schemeClr val="tx1"/>
                </a:solidFill>
                <a:latin typeface="+mn-lt"/>
                <a:ea typeface="+mn-ea"/>
                <a:cs typeface="+mn-cs"/>
              </a:rPr>
              <a:t>2.1”</a:t>
            </a:r>
            <a:r>
              <a:rPr lang="en-US" sz="1200" kern="1200" dirty="0">
                <a:solidFill>
                  <a:schemeClr val="tx1"/>
                </a:solidFill>
                <a:latin typeface="+mn-lt"/>
                <a:ea typeface="+mn-ea"/>
                <a:cs typeface="+mn-cs"/>
              </a:rPr>
              <a:t>. Resize the picture under </a:t>
            </a:r>
            <a:r>
              <a:rPr lang="en-US" sz="1200" b="1" kern="1200" dirty="0">
                <a:solidFill>
                  <a:schemeClr val="tx1"/>
                </a:solidFill>
                <a:latin typeface="+mn-lt"/>
                <a:ea typeface="+mn-ea"/>
                <a:cs typeface="+mn-cs"/>
              </a:rPr>
              <a:t>Size and rotate </a:t>
            </a:r>
            <a:r>
              <a:rPr lang="en-US" sz="1200" kern="1200" dirty="0">
                <a:solidFill>
                  <a:schemeClr val="tx1"/>
                </a:solidFill>
                <a:latin typeface="+mn-lt"/>
                <a:ea typeface="+mn-ea"/>
                <a:cs typeface="+mn-cs"/>
              </a:rPr>
              <a:t>by entering values into the </a:t>
            </a:r>
            <a:r>
              <a:rPr lang="en-US" sz="1200" b="1" kern="1200" dirty="0">
                <a:solidFill>
                  <a:schemeClr val="tx1"/>
                </a:solidFill>
                <a:latin typeface="+mn-lt"/>
                <a:ea typeface="+mn-ea"/>
                <a:cs typeface="+mn-cs"/>
              </a:rPr>
              <a:t>Height</a:t>
            </a:r>
            <a:r>
              <a:rPr lang="en-US" sz="1200" kern="1200" dirty="0">
                <a:solidFill>
                  <a:schemeClr val="tx1"/>
                </a:solidFill>
                <a:latin typeface="+mn-lt"/>
                <a:ea typeface="+mn-ea"/>
                <a:cs typeface="+mn-cs"/>
              </a:rPr>
              <a:t> and </a:t>
            </a:r>
            <a:r>
              <a:rPr lang="en-US" sz="1200" b="1" kern="1200" dirty="0">
                <a:solidFill>
                  <a:schemeClr val="tx1"/>
                </a:solidFill>
                <a:latin typeface="+mn-lt"/>
                <a:ea typeface="+mn-ea"/>
                <a:cs typeface="+mn-cs"/>
              </a:rPr>
              <a:t>Width</a:t>
            </a:r>
            <a:r>
              <a:rPr lang="en-US" sz="1200" kern="1200" dirty="0">
                <a:solidFill>
                  <a:schemeClr val="tx1"/>
                </a:solidFill>
                <a:latin typeface="+mn-lt"/>
                <a:ea typeface="+mn-ea"/>
                <a:cs typeface="+mn-cs"/>
              </a:rPr>
              <a:t> boxes. Crop the picture under </a:t>
            </a:r>
            <a:r>
              <a:rPr lang="en-US" sz="1200" b="1" kern="1200" dirty="0">
                <a:solidFill>
                  <a:schemeClr val="tx1"/>
                </a:solidFill>
                <a:latin typeface="+mn-lt"/>
                <a:ea typeface="+mn-ea"/>
                <a:cs typeface="+mn-cs"/>
              </a:rPr>
              <a:t>Crop from </a:t>
            </a:r>
            <a:r>
              <a:rPr lang="en-US" sz="1200" kern="1200" dirty="0">
                <a:solidFill>
                  <a:schemeClr val="tx1"/>
                </a:solidFill>
                <a:latin typeface="+mn-lt"/>
                <a:ea typeface="+mn-ea"/>
                <a:cs typeface="+mn-cs"/>
              </a:rPr>
              <a:t>by entering values into the </a:t>
            </a:r>
            <a:r>
              <a:rPr lang="en-US" sz="1200" b="1" kern="1200" dirty="0">
                <a:solidFill>
                  <a:schemeClr val="tx1"/>
                </a:solidFill>
                <a:latin typeface="+mn-lt"/>
                <a:ea typeface="+mn-ea"/>
                <a:cs typeface="+mn-cs"/>
              </a:rPr>
              <a:t>Left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Right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Top</a:t>
            </a:r>
            <a:r>
              <a:rPr lang="en-US" sz="1200" kern="1200" dirty="0">
                <a:solidFill>
                  <a:schemeClr val="tx1"/>
                </a:solidFill>
                <a:latin typeface="+mn-lt"/>
                <a:ea typeface="+mn-ea"/>
                <a:cs typeface="+mn-cs"/>
              </a:rPr>
              <a:t>, and </a:t>
            </a:r>
            <a:r>
              <a:rPr lang="en-US" sz="1200" b="1" kern="1200" dirty="0">
                <a:solidFill>
                  <a:schemeClr val="tx1"/>
                </a:solidFill>
                <a:latin typeface="+mn-lt"/>
                <a:ea typeface="+mn-ea"/>
                <a:cs typeface="+mn-cs"/>
              </a:rPr>
              <a:t>Bottom</a:t>
            </a:r>
            <a:r>
              <a:rPr lang="en-US" sz="1200" kern="1200" dirty="0">
                <a:solidFill>
                  <a:schemeClr val="tx1"/>
                </a:solidFill>
                <a:latin typeface="+mn-lt"/>
                <a:ea typeface="+mn-ea"/>
                <a:cs typeface="+mn-cs"/>
              </a:rPr>
              <a:t> boxes. </a:t>
            </a:r>
          </a:p>
          <a:p>
            <a:pPr marL="228600" lvl="0" indent="-228600">
              <a:buFont typeface="+mj-lt"/>
              <a:buAutoNum type="arabicPeriod"/>
            </a:pPr>
            <a:r>
              <a:rPr lang="en-US" sz="1200" kern="1200" dirty="0">
                <a:solidFill>
                  <a:schemeClr val="tx1"/>
                </a:solidFill>
                <a:latin typeface="+mn-lt"/>
                <a:ea typeface="+mn-ea"/>
                <a:cs typeface="+mn-cs"/>
              </a:rPr>
              <a:t>On</a:t>
            </a:r>
            <a:r>
              <a:rPr lang="en-US" sz="1200" kern="1200" baseline="0" dirty="0">
                <a:solidFill>
                  <a:schemeClr val="tx1"/>
                </a:solidFill>
                <a:latin typeface="+mn-lt"/>
                <a:ea typeface="+mn-ea"/>
                <a:cs typeface="+mn-cs"/>
              </a:rPr>
              <a:t> the slide, drag the picture until</a:t>
            </a:r>
            <a:r>
              <a:rPr lang="en-US" sz="1200" kern="1200" dirty="0">
                <a:solidFill>
                  <a:schemeClr val="tx1"/>
                </a:solidFill>
                <a:latin typeface="+mn-lt"/>
                <a:ea typeface="+mn-ea"/>
                <a:cs typeface="+mn-cs"/>
              </a:rPr>
              <a:t> the left edge is 0.5” to the right of the vertical drawing guide and the bottom edge is 0.5” above the horizontal drawing guide.</a:t>
            </a:r>
          </a:p>
          <a:p>
            <a:pPr marL="228600" indent="-228600">
              <a:buFont typeface="+mj-lt"/>
              <a:buAutoNum type="arabicPeriod"/>
            </a:pPr>
            <a:endParaRPr lang="en-US" sz="1200" kern="1200" dirty="0">
              <a:solidFill>
                <a:schemeClr val="tx1"/>
              </a:solidFill>
              <a:latin typeface="+mn-lt"/>
              <a:ea typeface="+mn-ea"/>
              <a:cs typeface="+mn-cs"/>
            </a:endParaRPr>
          </a:p>
          <a:p>
            <a:pPr marL="228600" indent="-228600">
              <a:buFont typeface="+mj-lt"/>
              <a:buAutoNum type="arabicPeriod"/>
            </a:pPr>
            <a:endParaRPr lang="en-US" sz="1200" kern="120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latin typeface="+mn-lt"/>
                <a:ea typeface="+mn-ea"/>
                <a:cs typeface="+mn-cs"/>
              </a:rPr>
              <a:t>To reproduce the text box</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Inside-right page 2</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group on this slide</a:t>
            </a:r>
            <a:r>
              <a:rPr lang="en-US" sz="1200" kern="1200" dirty="0">
                <a:solidFill>
                  <a:schemeClr val="tx1"/>
                </a:solidFill>
                <a:latin typeface="+mn-lt"/>
                <a:ea typeface="+mn-ea"/>
                <a:cs typeface="+mn-cs"/>
              </a:rPr>
              <a:t>, do the following: </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Insert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Text</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Text Box</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a:solidFill>
                  <a:schemeClr val="tx1"/>
                </a:solidFill>
                <a:latin typeface="+mn-lt"/>
                <a:ea typeface="+mn-ea"/>
                <a:cs typeface="+mn-cs"/>
              </a:rPr>
              <a:t>Enter text in the text box, and then select the text. 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Font</a:t>
            </a:r>
            <a:r>
              <a:rPr lang="en-US" sz="1200" kern="1200" dirty="0">
                <a:solidFill>
                  <a:schemeClr val="tx1"/>
                </a:solidFill>
                <a:latin typeface="+mn-lt"/>
                <a:ea typeface="+mn-ea"/>
                <a:cs typeface="+mn-cs"/>
              </a:rPr>
              <a:t> group,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Font</a:t>
            </a:r>
            <a:r>
              <a:rPr lang="en-US" sz="1200" kern="1200" dirty="0">
                <a:solidFill>
                  <a:schemeClr val="tx1"/>
                </a:solidFill>
                <a:latin typeface="+mn-lt"/>
                <a:ea typeface="+mn-ea"/>
                <a:cs typeface="+mn-cs"/>
              </a:rPr>
              <a:t> list, select </a:t>
            </a:r>
            <a:r>
              <a:rPr lang="en-US" sz="1200" b="1" kern="1200" dirty="0" err="1">
                <a:solidFill>
                  <a:schemeClr val="tx1"/>
                </a:solidFill>
                <a:latin typeface="+mn-lt"/>
                <a:ea typeface="+mn-ea"/>
                <a:cs typeface="+mn-cs"/>
              </a:rPr>
              <a:t>Bodoni</a:t>
            </a:r>
            <a:r>
              <a:rPr lang="en-US" sz="1200" b="1" kern="1200" dirty="0">
                <a:solidFill>
                  <a:schemeClr val="tx1"/>
                </a:solidFill>
                <a:latin typeface="+mn-lt"/>
                <a:ea typeface="+mn-ea"/>
                <a:cs typeface="+mn-cs"/>
              </a:rPr>
              <a:t> MT Condensed</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Font Size </a:t>
            </a:r>
            <a:r>
              <a:rPr lang="en-US" sz="1200" kern="1200" dirty="0">
                <a:solidFill>
                  <a:schemeClr val="tx1"/>
                </a:solidFill>
                <a:latin typeface="+mn-lt"/>
                <a:ea typeface="+mn-ea"/>
                <a:cs typeface="+mn-cs"/>
              </a:rPr>
              <a:t>list, select </a:t>
            </a:r>
            <a:r>
              <a:rPr lang="en-US" sz="1200" b="1" kern="1200" dirty="0">
                <a:solidFill>
                  <a:schemeClr val="tx1"/>
                </a:solidFill>
                <a:latin typeface="+mn-lt"/>
                <a:ea typeface="+mn-ea"/>
                <a:cs typeface="+mn-cs"/>
              </a:rPr>
              <a:t>16</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slide, drag the text box until</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 left edge </a:t>
            </a:r>
            <a:r>
              <a:rPr lang="en-US" sz="1200" i="0" kern="1200" dirty="0">
                <a:solidFill>
                  <a:schemeClr val="tx1"/>
                </a:solidFill>
                <a:latin typeface="+mn-lt"/>
                <a:ea typeface="+mn-ea"/>
                <a:cs typeface="+mn-cs"/>
              </a:rPr>
              <a:t>of the text</a:t>
            </a:r>
            <a:r>
              <a:rPr lang="en-US" sz="1200" i="0" kern="1200" baseline="0" dirty="0">
                <a:solidFill>
                  <a:schemeClr val="tx1"/>
                </a:solidFill>
                <a:latin typeface="+mn-lt"/>
                <a:ea typeface="+mn-ea"/>
                <a:cs typeface="+mn-cs"/>
              </a:rPr>
              <a:t> </a:t>
            </a:r>
            <a:r>
              <a:rPr lang="en-US" sz="1200" kern="1200" dirty="0">
                <a:solidFill>
                  <a:schemeClr val="tx1"/>
                </a:solidFill>
                <a:latin typeface="+mn-lt"/>
                <a:ea typeface="+mn-ea"/>
                <a:cs typeface="+mn-cs"/>
              </a:rPr>
              <a:t>is 0.5” to the right of the vertical drawing guide and the top edge of the text is against the horizontal drawing guide.</a:t>
            </a:r>
          </a:p>
          <a:p>
            <a:pPr marL="228600" lvl="0" indent="-228600">
              <a:buFont typeface="+mj-lt"/>
              <a:buAutoNum type="arabicPeriod"/>
            </a:pPr>
            <a:r>
              <a:rPr lang="en-US" sz="1200" i="0" kern="1200" dirty="0">
                <a:solidFill>
                  <a:schemeClr val="tx1"/>
                </a:solidFill>
                <a:latin typeface="+mn-lt"/>
                <a:ea typeface="+mn-ea"/>
                <a:cs typeface="+mn-cs"/>
              </a:rPr>
              <a:t>If the text is too wide for the page, drag the adjustment handles on the</a:t>
            </a:r>
            <a:r>
              <a:rPr lang="en-US" sz="1200" i="0" kern="1200" baseline="0" dirty="0">
                <a:solidFill>
                  <a:schemeClr val="tx1"/>
                </a:solidFill>
                <a:latin typeface="+mn-lt"/>
                <a:ea typeface="+mn-ea"/>
                <a:cs typeface="+mn-cs"/>
              </a:rPr>
              <a:t> text box to adjust the width</a:t>
            </a:r>
            <a:r>
              <a:rPr lang="en-US" sz="1200" i="0" kern="1200" dirty="0">
                <a:solidFill>
                  <a:schemeClr val="tx1"/>
                </a:solidFill>
                <a:latin typeface="+mn-lt"/>
                <a:ea typeface="+mn-ea"/>
                <a:cs typeface="+mn-cs"/>
              </a:rPr>
              <a:t>,</a:t>
            </a:r>
            <a:r>
              <a:rPr lang="en-US" sz="1200" i="0" kern="1200" baseline="0" dirty="0">
                <a:solidFill>
                  <a:schemeClr val="tx1"/>
                </a:solidFill>
                <a:latin typeface="+mn-lt"/>
                <a:ea typeface="+mn-ea"/>
                <a:cs typeface="+mn-cs"/>
              </a:rPr>
              <a:t> and then repeat the previous step to reposition. </a:t>
            </a:r>
            <a:endParaRPr lang="en-US" sz="1200" i="0" kern="1200" dirty="0">
              <a:solidFill>
                <a:schemeClr val="tx1"/>
              </a:solidFill>
              <a:latin typeface="+mn-lt"/>
              <a:ea typeface="+mn-ea"/>
              <a:cs typeface="+mn-cs"/>
            </a:endParaRPr>
          </a:p>
          <a:p>
            <a:pPr marL="228600" lvl="0" indent="-228600">
              <a:buFont typeface="+mj-lt"/>
              <a:buAutoNum type="arabicPeriod"/>
            </a:pPr>
            <a:endParaRPr lang="en-US" sz="1200" kern="1200" dirty="0">
              <a:solidFill>
                <a:schemeClr val="tx1"/>
              </a:solidFill>
              <a:latin typeface="+mn-lt"/>
              <a:ea typeface="+mn-ea"/>
              <a:cs typeface="+mn-cs"/>
            </a:endParaRPr>
          </a:p>
          <a:p>
            <a:pPr marL="228600" lvl="0" indent="-228600">
              <a:buFont typeface="+mj-lt"/>
              <a:buAutoNum type="arabicPeriod"/>
            </a:pPr>
            <a:endParaRPr lang="en-US" sz="1200" kern="120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latin typeface="+mn-lt"/>
                <a:ea typeface="+mn-ea"/>
                <a:cs typeface="+mn-cs"/>
              </a:rPr>
              <a:t>To reproduce the page edges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Inside-right page 2</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group on this slide</a:t>
            </a:r>
            <a:r>
              <a:rPr lang="en-US" sz="1200" kern="1200" dirty="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select the </a:t>
            </a:r>
            <a:r>
              <a:rPr lang="en-US" sz="1200" b="1" kern="1200" dirty="0">
                <a:solidFill>
                  <a:schemeClr val="tx1"/>
                </a:solidFill>
                <a:latin typeface="+mn-lt"/>
                <a:ea typeface="+mn-ea"/>
                <a:cs typeface="+mn-cs"/>
              </a:rPr>
              <a:t>Inside-right</a:t>
            </a:r>
            <a:r>
              <a:rPr lang="en-US" sz="1200" kern="1200" dirty="0">
                <a:solidFill>
                  <a:schemeClr val="tx1"/>
                </a:solidFill>
                <a:latin typeface="+mn-lt"/>
                <a:ea typeface="+mn-ea"/>
                <a:cs typeface="+mn-cs"/>
              </a:rPr>
              <a:t> group you just created.</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Ungroup</a:t>
            </a:r>
            <a:r>
              <a:rPr lang="en-US" sz="1200" b="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select the straight connector (line) that you just ungrouped from the page.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Clipboard</a:t>
            </a:r>
            <a:r>
              <a:rPr lang="en-US" sz="1200" kern="1200" dirty="0">
                <a:solidFill>
                  <a:schemeClr val="tx1"/>
                </a:solidFill>
                <a:latin typeface="+mn-lt"/>
                <a:ea typeface="+mn-ea"/>
                <a:cs typeface="+mn-cs"/>
              </a:rPr>
              <a:t> group, click the arrow under </a:t>
            </a:r>
            <a:r>
              <a:rPr lang="en-US" sz="1200" b="1" kern="1200" dirty="0">
                <a:solidFill>
                  <a:schemeClr val="tx1"/>
                </a:solidFill>
                <a:latin typeface="+mn-lt"/>
                <a:ea typeface="+mn-ea"/>
                <a:cs typeface="+mn-cs"/>
              </a:rPr>
              <a:t>Paste</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Duplicate</a:t>
            </a:r>
            <a:r>
              <a:rPr lang="en-US" sz="1200" kern="1200" dirty="0">
                <a:solidFill>
                  <a:schemeClr val="tx1"/>
                </a:solidFill>
                <a:latin typeface="+mn-lt"/>
                <a:ea typeface="+mn-ea"/>
                <a:cs typeface="+mn-cs"/>
              </a:rPr>
              <a:t>. Repeat this process for a total of six lines. </a:t>
            </a:r>
            <a:endParaRPr lang="en-US" sz="1200" i="1" kern="1200" dirty="0">
              <a:solidFill>
                <a:schemeClr val="tx1"/>
              </a:solidFill>
              <a:latin typeface="+mn-lt"/>
              <a:ea typeface="+mn-ea"/>
              <a:cs typeface="+mn-cs"/>
            </a:endParaRPr>
          </a:p>
          <a:p>
            <a:pPr marL="228600" lvl="0" indent="-228600">
              <a:buFont typeface="+mj-lt"/>
              <a:buAutoNum type="arabicPeriod"/>
            </a:pPr>
            <a:r>
              <a:rPr lang="en-US" sz="1200" kern="1200" dirty="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press and hold CTRL, and</a:t>
            </a:r>
            <a:r>
              <a:rPr lang="en-US" sz="1200" kern="1200" baseline="0" dirty="0">
                <a:solidFill>
                  <a:schemeClr val="tx1"/>
                </a:solidFill>
                <a:latin typeface="+mn-lt"/>
                <a:ea typeface="+mn-ea"/>
                <a:cs typeface="+mn-cs"/>
              </a:rPr>
              <a:t> then </a:t>
            </a:r>
            <a:r>
              <a:rPr lang="en-US" sz="1200" kern="1200" dirty="0">
                <a:solidFill>
                  <a:schemeClr val="tx1"/>
                </a:solidFill>
                <a:latin typeface="+mn-lt"/>
                <a:ea typeface="+mn-ea"/>
                <a:cs typeface="+mn-cs"/>
              </a:rPr>
              <a:t>select the six straight connectors (lines). 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to </a:t>
            </a:r>
            <a:r>
              <a:rPr lang="en-US" sz="1200" b="1" kern="1200" dirty="0">
                <a:solidFill>
                  <a:schemeClr val="tx1"/>
                </a:solidFill>
                <a:latin typeface="+mn-lt"/>
                <a:ea typeface="+mn-ea"/>
                <a:cs typeface="+mn-cs"/>
              </a:rPr>
              <a:t>Align</a:t>
            </a:r>
            <a:r>
              <a:rPr lang="en-US" sz="1200" kern="1200" dirty="0">
                <a:solidFill>
                  <a:schemeClr val="tx1"/>
                </a:solidFill>
                <a:latin typeface="+mn-lt"/>
                <a:ea typeface="+mn-ea"/>
                <a:cs typeface="+mn-cs"/>
              </a:rPr>
              <a:t>, and then do the following:</a:t>
            </a:r>
          </a:p>
          <a:p>
            <a:pPr marL="685800" lvl="1" indent="-228600">
              <a:buFont typeface="+mj-lt"/>
              <a:buAutoNum type="arabicPeriod"/>
            </a:pP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Align Selected Objects</a:t>
            </a:r>
            <a:r>
              <a:rPr lang="en-US" sz="1200" kern="1200" dirty="0">
                <a:solidFill>
                  <a:schemeClr val="tx1"/>
                </a:solidFill>
                <a:latin typeface="+mn-lt"/>
                <a:ea typeface="+mn-ea"/>
                <a:cs typeface="+mn-cs"/>
              </a:rPr>
              <a:t>.</a:t>
            </a:r>
          </a:p>
          <a:p>
            <a:pPr marL="685800" lvl="1" indent="-228600">
              <a:buFont typeface="+mj-lt"/>
              <a:buAutoNum type="arabicPeriod"/>
            </a:pP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Distribute Horizontally</a:t>
            </a:r>
            <a:r>
              <a:rPr lang="en-US" sz="1200" kern="1200" dirty="0">
                <a:solidFill>
                  <a:schemeClr val="tx1"/>
                </a:solidFill>
                <a:latin typeface="+mn-lt"/>
                <a:ea typeface="+mn-ea"/>
                <a:cs typeface="+mn-cs"/>
              </a:rPr>
              <a:t>.</a:t>
            </a:r>
          </a:p>
          <a:p>
            <a:pPr marL="685800" lvl="1" indent="-228600">
              <a:buFont typeface="+mj-lt"/>
              <a:buAutoNum type="arabicPeriod"/>
            </a:pP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Align Middle</a:t>
            </a:r>
            <a:r>
              <a:rPr lang="en-US" sz="1200" kern="1200" dirty="0">
                <a:solidFill>
                  <a:schemeClr val="tx1"/>
                </a:solidFill>
                <a:latin typeface="+mn-lt"/>
                <a:ea typeface="+mn-ea"/>
                <a:cs typeface="+mn-cs"/>
              </a:rPr>
              <a:t>. </a:t>
            </a:r>
          </a:p>
          <a:p>
            <a:pPr marL="228600" lvl="0" indent="-228600">
              <a:buFont typeface="+mj-lt"/>
              <a:buAutoNum type="arabicPeriod"/>
            </a:pPr>
            <a:r>
              <a:rPr lang="en-US" sz="1200" kern="1200" dirty="0">
                <a:solidFill>
                  <a:schemeClr val="tx1"/>
                </a:solidFill>
                <a:latin typeface="+mn-lt"/>
                <a:ea typeface="+mn-ea"/>
                <a:cs typeface="+mn-cs"/>
              </a:rPr>
              <a:t>With</a:t>
            </a:r>
            <a:r>
              <a:rPr lang="en-US" sz="1200" kern="1200" baseline="0" dirty="0">
                <a:solidFill>
                  <a:schemeClr val="tx1"/>
                </a:solidFill>
                <a:latin typeface="+mn-lt"/>
                <a:ea typeface="+mn-ea"/>
                <a:cs typeface="+mn-cs"/>
              </a:rPr>
              <a:t> the group of lines still selected, o</a:t>
            </a:r>
            <a:r>
              <a:rPr lang="en-US" sz="1200" kern="1200" dirty="0">
                <a:solidFill>
                  <a:schemeClr val="tx1"/>
                </a:solidFill>
                <a:latin typeface="+mn-lt"/>
                <a:ea typeface="+mn-ea"/>
                <a:cs typeface="+mn-cs"/>
              </a:rPr>
              <a:t>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 </a:t>
            </a:r>
            <a:r>
              <a:rPr lang="en-US" sz="1200" kern="1200" dirty="0">
                <a:solidFill>
                  <a:schemeClr val="tx1"/>
                </a:solidFill>
                <a:latin typeface="+mn-lt"/>
                <a:ea typeface="+mn-ea"/>
                <a:cs typeface="+mn-cs"/>
              </a:rPr>
              <a:t>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and</a:t>
            </a:r>
            <a:r>
              <a:rPr lang="en-US" sz="1200" kern="1200" baseline="0" dirty="0">
                <a:solidFill>
                  <a:schemeClr val="tx1"/>
                </a:solidFill>
                <a:latin typeface="+mn-lt"/>
                <a:ea typeface="+mn-ea"/>
                <a:cs typeface="+mn-cs"/>
              </a:rPr>
              <a:t> then click</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Group</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to </a:t>
            </a:r>
            <a:r>
              <a:rPr lang="en-US" sz="1200" b="1" kern="1200" dirty="0">
                <a:solidFill>
                  <a:schemeClr val="tx1"/>
                </a:solidFill>
                <a:latin typeface="+mn-lt"/>
                <a:ea typeface="+mn-ea"/>
                <a:cs typeface="+mn-cs"/>
              </a:rPr>
              <a:t>Align</a:t>
            </a:r>
            <a:r>
              <a:rPr lang="en-US" sz="1200" kern="1200" dirty="0">
                <a:solidFill>
                  <a:schemeClr val="tx1"/>
                </a:solidFill>
                <a:latin typeface="+mn-lt"/>
                <a:ea typeface="+mn-ea"/>
                <a:cs typeface="+mn-cs"/>
              </a:rPr>
              <a:t>, and then do the following:</a:t>
            </a:r>
          </a:p>
          <a:p>
            <a:pPr marL="685800" lvl="1" indent="-228600">
              <a:buFont typeface="+mj-lt"/>
              <a:buAutoNum type="arabicPeriod"/>
            </a:pP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Align to Slide</a:t>
            </a:r>
            <a:r>
              <a:rPr lang="en-US" sz="1200" kern="1200" dirty="0">
                <a:solidFill>
                  <a:schemeClr val="tx1"/>
                </a:solidFill>
                <a:latin typeface="+mn-lt"/>
                <a:ea typeface="+mn-ea"/>
                <a:cs typeface="+mn-cs"/>
              </a:rPr>
              <a:t>.</a:t>
            </a:r>
          </a:p>
          <a:p>
            <a:pPr marL="685800" lvl="1" indent="-228600">
              <a:buFont typeface="+mj-lt"/>
              <a:buAutoNum type="arabicPeriod"/>
            </a:pP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Align Middle</a:t>
            </a:r>
            <a:r>
              <a:rPr lang="en-US" sz="120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press and hold CTRL, and then select the new group of lines and the rectangle. 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 </a:t>
            </a:r>
            <a:r>
              <a:rPr lang="en-US" sz="1200" kern="1200" dirty="0">
                <a:solidFill>
                  <a:schemeClr val="tx1"/>
                </a:solidFill>
                <a:latin typeface="+mn-lt"/>
                <a:ea typeface="+mn-ea"/>
                <a:cs typeface="+mn-cs"/>
              </a:rPr>
              <a:t>group, click the arrow under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a:t>
            </a:r>
            <a:r>
              <a:rPr lang="en-US" sz="1200" i="0" kern="1200" dirty="0">
                <a:solidFill>
                  <a:schemeClr val="tx1"/>
                </a:solidFill>
                <a:latin typeface="+mn-lt"/>
                <a:ea typeface="+mn-ea"/>
                <a:cs typeface="+mn-cs"/>
              </a:rPr>
              <a:t>and then click </a:t>
            </a:r>
            <a:r>
              <a:rPr lang="en-US" sz="1200" b="1" kern="1200" dirty="0">
                <a:solidFill>
                  <a:schemeClr val="tx1"/>
                </a:solidFill>
                <a:latin typeface="+mn-lt"/>
                <a:ea typeface="+mn-ea"/>
                <a:cs typeface="+mn-cs"/>
              </a:rPr>
              <a:t>Group</a:t>
            </a:r>
            <a:r>
              <a:rPr lang="en-US" sz="120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Also</a:t>
            </a:r>
            <a:r>
              <a:rPr lang="en-US" sz="1200" kern="1200" baseline="0" dirty="0">
                <a:solidFill>
                  <a:schemeClr val="tx1"/>
                </a:solidFill>
                <a:latin typeface="+mn-lt"/>
                <a:ea typeface="+mn-ea"/>
                <a:cs typeface="+mn-cs"/>
              </a:rPr>
              <a:t> i</a:t>
            </a:r>
            <a:r>
              <a:rPr lang="en-US" sz="1200" kern="1200" dirty="0">
                <a:solidFill>
                  <a:schemeClr val="tx1"/>
                </a:solidFill>
                <a:latin typeface="+mn-lt"/>
                <a:ea typeface="+mn-ea"/>
                <a:cs typeface="+mn-cs"/>
              </a:rPr>
              <a:t>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double-click the new group to edit the name, and then enter </a:t>
            </a:r>
            <a:r>
              <a:rPr lang="en-US" sz="1200" b="1" kern="1200" dirty="0">
                <a:solidFill>
                  <a:schemeClr val="tx1"/>
                </a:solidFill>
                <a:latin typeface="+mn-lt"/>
                <a:ea typeface="+mn-ea"/>
                <a:cs typeface="+mn-cs"/>
              </a:rPr>
              <a:t>Inside-right</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Also</a:t>
            </a:r>
            <a:r>
              <a:rPr lang="en-US" sz="1200" kern="1200" baseline="0" dirty="0">
                <a:solidFill>
                  <a:schemeClr val="tx1"/>
                </a:solidFill>
                <a:latin typeface="+mn-lt"/>
                <a:ea typeface="+mn-ea"/>
                <a:cs typeface="+mn-cs"/>
              </a:rPr>
              <a:t> i</a:t>
            </a:r>
            <a:r>
              <a:rPr lang="en-US" sz="1200" kern="1200" dirty="0">
                <a:solidFill>
                  <a:schemeClr val="tx1"/>
                </a:solidFill>
                <a:latin typeface="+mn-lt"/>
                <a:ea typeface="+mn-ea"/>
                <a:cs typeface="+mn-cs"/>
              </a:rPr>
              <a:t>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press and hold CTRL, and then select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 </a:t>
            </a:r>
            <a:r>
              <a:rPr lang="en-US" sz="1200" b="1" kern="1200" dirty="0">
                <a:solidFill>
                  <a:schemeClr val="tx1"/>
                </a:solidFill>
                <a:latin typeface="+mn-lt"/>
                <a:ea typeface="+mn-ea"/>
                <a:cs typeface="+mn-cs"/>
              </a:rPr>
              <a:t>Inside-right</a:t>
            </a:r>
            <a:r>
              <a:rPr lang="en-US" sz="1200" kern="1200" dirty="0">
                <a:solidFill>
                  <a:schemeClr val="tx1"/>
                </a:solidFill>
                <a:latin typeface="+mn-lt"/>
                <a:ea typeface="+mn-ea"/>
                <a:cs typeface="+mn-cs"/>
              </a:rPr>
              <a:t> group, the text box, and the picture.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 </a:t>
            </a:r>
            <a:r>
              <a:rPr lang="en-US" sz="1200" kern="1200" dirty="0">
                <a:solidFill>
                  <a:schemeClr val="tx1"/>
                </a:solidFill>
                <a:latin typeface="+mn-lt"/>
                <a:ea typeface="+mn-ea"/>
                <a:cs typeface="+mn-cs"/>
              </a:rPr>
              <a:t>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Group</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double-click the new group to edit the name, and then enter </a:t>
            </a:r>
            <a:r>
              <a:rPr lang="en-US" sz="1200" b="1" kern="1200" dirty="0">
                <a:solidFill>
                  <a:schemeClr val="tx1"/>
                </a:solidFill>
                <a:latin typeface="+mn-lt"/>
                <a:ea typeface="+mn-ea"/>
                <a:cs typeface="+mn-cs"/>
              </a:rPr>
              <a:t>Inside-right page 2</a:t>
            </a:r>
            <a:r>
              <a:rPr lang="en-US" sz="1200" kern="1200" dirty="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a:solidFill>
                <a:schemeClr val="accent6"/>
              </a:solidFill>
            </a:endParaRPr>
          </a:p>
          <a:p>
            <a:r>
              <a:rPr lang="en-US" sz="1200" kern="1200" dirty="0">
                <a:solidFill>
                  <a:schemeClr val="tx1"/>
                </a:solidFill>
                <a:latin typeface="+mn-lt"/>
                <a:ea typeface="+mn-ea"/>
                <a:cs typeface="+mn-cs"/>
              </a:rPr>
              <a:t>To reproduce the first shape in the </a:t>
            </a:r>
            <a:r>
              <a:rPr lang="en-US" sz="1200" b="1" kern="1200" dirty="0">
                <a:solidFill>
                  <a:schemeClr val="tx1"/>
                </a:solidFill>
                <a:latin typeface="+mn-lt"/>
                <a:ea typeface="+mn-ea"/>
                <a:cs typeface="+mn-cs"/>
              </a:rPr>
              <a:t>Inside-left page 3</a:t>
            </a:r>
            <a:r>
              <a:rPr lang="en-US" sz="1200" kern="1200" baseline="0" dirty="0">
                <a:solidFill>
                  <a:schemeClr val="tx1"/>
                </a:solidFill>
                <a:latin typeface="+mn-lt"/>
                <a:ea typeface="+mn-ea"/>
                <a:cs typeface="+mn-cs"/>
              </a:rPr>
              <a:t> group</a:t>
            </a:r>
            <a:r>
              <a:rPr lang="en-US" sz="1200" kern="1200" dirty="0">
                <a:solidFill>
                  <a:schemeClr val="tx1"/>
                </a:solidFill>
                <a:latin typeface="+mn-lt"/>
                <a:ea typeface="+mn-ea"/>
                <a:cs typeface="+mn-cs"/>
              </a:rPr>
              <a:t>, do the following: </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a:t>
            </a:r>
            <a:r>
              <a:rPr lang="en-US" sz="1200" kern="1200" dirty="0">
                <a:solidFill>
                  <a:schemeClr val="tx1"/>
                </a:solidFill>
                <a:latin typeface="+mn-lt"/>
                <a:ea typeface="+mn-ea"/>
                <a:cs typeface="+mn-cs"/>
              </a:rPr>
              <a:t> pane, select the </a:t>
            </a:r>
            <a:r>
              <a:rPr lang="en-US" sz="1200" b="1" kern="1200" dirty="0">
                <a:solidFill>
                  <a:schemeClr val="tx1"/>
                </a:solidFill>
                <a:latin typeface="+mn-lt"/>
                <a:ea typeface="+mn-ea"/>
                <a:cs typeface="+mn-cs"/>
              </a:rPr>
              <a:t>Inside-left page 2</a:t>
            </a:r>
            <a:r>
              <a:rPr lang="en-US" sz="1200" kern="1200" dirty="0">
                <a:solidFill>
                  <a:schemeClr val="tx1"/>
                </a:solidFill>
                <a:latin typeface="+mn-lt"/>
                <a:ea typeface="+mn-ea"/>
                <a:cs typeface="+mn-cs"/>
              </a:rPr>
              <a:t> group.</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Clipboard</a:t>
            </a:r>
            <a:r>
              <a:rPr lang="en-US" sz="1200" kern="1200" dirty="0">
                <a:solidFill>
                  <a:schemeClr val="tx1"/>
                </a:solidFill>
                <a:latin typeface="+mn-lt"/>
                <a:ea typeface="+mn-ea"/>
                <a:cs typeface="+mn-cs"/>
              </a:rPr>
              <a:t> group, click the arrow under </a:t>
            </a:r>
            <a:r>
              <a:rPr lang="en-US" sz="1200" b="1" kern="1200" dirty="0">
                <a:solidFill>
                  <a:schemeClr val="tx1"/>
                </a:solidFill>
                <a:latin typeface="+mn-lt"/>
                <a:ea typeface="+mn-ea"/>
                <a:cs typeface="+mn-cs"/>
              </a:rPr>
              <a:t>Paste</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Duplicate</a:t>
            </a:r>
            <a:r>
              <a:rPr lang="en-US" sz="1200" kern="1200" dirty="0">
                <a:solidFill>
                  <a:schemeClr val="tx1"/>
                </a:solidFill>
                <a:latin typeface="+mn-lt"/>
                <a:ea typeface="+mn-ea"/>
                <a:cs typeface="+mn-cs"/>
              </a:rPr>
              <a:t>. </a:t>
            </a:r>
          </a:p>
          <a:p>
            <a:pPr marL="228600" lvl="0" indent="-228600">
              <a:buFont typeface="+mj-lt"/>
              <a:buAutoNum type="arabicPeriod"/>
            </a:pPr>
            <a:r>
              <a:rPr lang="en-US" sz="1200" kern="1200" dirty="0">
                <a:solidFill>
                  <a:schemeClr val="tx1"/>
                </a:solidFill>
                <a:latin typeface="+mn-lt"/>
                <a:ea typeface="+mn-ea"/>
                <a:cs typeface="+mn-cs"/>
              </a:rPr>
              <a:t>In the</a:t>
            </a:r>
            <a:r>
              <a:rPr lang="en-US" sz="1200" b="1" kern="1200" dirty="0">
                <a:solidFill>
                  <a:schemeClr val="tx1"/>
                </a:solidFill>
                <a:latin typeface="+mn-lt"/>
                <a:ea typeface="+mn-ea"/>
                <a:cs typeface="+mn-cs"/>
              </a:rPr>
              <a:t> Selection and Visibility </a:t>
            </a:r>
            <a:r>
              <a:rPr lang="en-US" sz="1200" kern="1200" dirty="0">
                <a:solidFill>
                  <a:schemeClr val="tx1"/>
                </a:solidFill>
                <a:latin typeface="+mn-lt"/>
                <a:ea typeface="+mn-ea"/>
                <a:cs typeface="+mn-cs"/>
              </a:rPr>
              <a:t>pane, double-click the duplicate group to edit the name, and then enter </a:t>
            </a:r>
            <a:r>
              <a:rPr lang="en-US" sz="1200" b="1" kern="1200" dirty="0">
                <a:solidFill>
                  <a:schemeClr val="tx1"/>
                </a:solidFill>
                <a:latin typeface="+mn-lt"/>
                <a:ea typeface="+mn-ea"/>
                <a:cs typeface="+mn-cs"/>
              </a:rPr>
              <a:t>Inside-left</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to </a:t>
            </a:r>
            <a:r>
              <a:rPr lang="en-US" sz="1200" b="1" kern="1200" dirty="0">
                <a:solidFill>
                  <a:schemeClr val="tx1"/>
                </a:solidFill>
                <a:latin typeface="+mn-lt"/>
                <a:ea typeface="+mn-ea"/>
                <a:cs typeface="+mn-cs"/>
              </a:rPr>
              <a:t>Align</a:t>
            </a:r>
            <a:r>
              <a:rPr lang="en-US" sz="1200" kern="1200" dirty="0">
                <a:solidFill>
                  <a:schemeClr val="tx1"/>
                </a:solidFill>
                <a:latin typeface="+mn-lt"/>
                <a:ea typeface="+mn-ea"/>
                <a:cs typeface="+mn-cs"/>
              </a:rPr>
              <a:t>, and then do the following:</a:t>
            </a:r>
          </a:p>
          <a:p>
            <a:pPr marL="685800" lvl="1" indent="-228600">
              <a:buFont typeface="+mj-lt"/>
              <a:buAutoNum type="arabicPeriod"/>
            </a:pPr>
            <a:r>
              <a:rPr lang="en-US" sz="1200" kern="1200" dirty="0">
                <a:solidFill>
                  <a:schemeClr val="tx1"/>
                </a:solidFill>
                <a:latin typeface="+mn-lt"/>
                <a:ea typeface="+mn-ea"/>
                <a:cs typeface="+mn-cs"/>
              </a:rPr>
              <a:t>Click</a:t>
            </a:r>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Align to Slide</a:t>
            </a:r>
            <a:r>
              <a:rPr lang="en-US" sz="1200" kern="1200" baseline="0" dirty="0">
                <a:solidFill>
                  <a:schemeClr val="tx1"/>
                </a:solidFill>
                <a:latin typeface="+mn-lt"/>
                <a:ea typeface="+mn-ea"/>
                <a:cs typeface="+mn-cs"/>
              </a:rPr>
              <a:t>.</a:t>
            </a:r>
          </a:p>
          <a:p>
            <a:pPr marL="685800" lvl="1" indent="-228600">
              <a:buFont typeface="+mj-lt"/>
              <a:buAutoNum type="arabicPeriod"/>
            </a:pPr>
            <a:r>
              <a:rPr lang="en-US" sz="1200" kern="1200" baseline="0" dirty="0">
                <a:solidFill>
                  <a:schemeClr val="tx1"/>
                </a:solidFill>
                <a:latin typeface="+mn-lt"/>
                <a:ea typeface="+mn-ea"/>
                <a:cs typeface="+mn-cs"/>
              </a:rPr>
              <a:t>Click </a:t>
            </a:r>
            <a:r>
              <a:rPr lang="en-US" sz="1200" b="1" kern="1200" baseline="0" dirty="0">
                <a:solidFill>
                  <a:schemeClr val="tx1"/>
                </a:solidFill>
                <a:latin typeface="+mn-lt"/>
                <a:ea typeface="+mn-ea"/>
                <a:cs typeface="+mn-cs"/>
              </a:rPr>
              <a:t>Align Middle</a:t>
            </a:r>
            <a:r>
              <a:rPr lang="en-US" sz="1200" kern="1200" baseline="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228600" lvl="0" indent="-228600">
              <a:buFont typeface="+mj-lt"/>
              <a:buAutoNum type="arabicPeriod"/>
            </a:pPr>
            <a:endParaRPr lang="en-US" sz="1200" kern="1200" dirty="0">
              <a:solidFill>
                <a:schemeClr val="tx1"/>
              </a:solidFill>
              <a:latin typeface="+mn-lt"/>
              <a:ea typeface="+mn-ea"/>
              <a:cs typeface="+mn-cs"/>
            </a:endParaRPr>
          </a:p>
          <a:p>
            <a:pPr marL="228600" lvl="0" indent="-228600">
              <a:buFont typeface="+mj-lt"/>
              <a:buAutoNum type="arabicPeriod"/>
            </a:pPr>
            <a:endParaRPr lang="en-US" sz="1200" kern="120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latin typeface="+mn-lt"/>
                <a:ea typeface="+mn-ea"/>
                <a:cs typeface="+mn-cs"/>
              </a:rPr>
              <a:t>To reproduce the picture in the </a:t>
            </a:r>
            <a:r>
              <a:rPr lang="en-US" sz="1200" b="1" kern="1200" dirty="0">
                <a:solidFill>
                  <a:schemeClr val="tx1"/>
                </a:solidFill>
                <a:latin typeface="+mn-lt"/>
                <a:ea typeface="+mn-ea"/>
                <a:cs typeface="+mn-cs"/>
              </a:rPr>
              <a:t>Inside-left page 3</a:t>
            </a:r>
            <a:r>
              <a:rPr lang="en-US" sz="1200" kern="1200" baseline="0" dirty="0">
                <a:solidFill>
                  <a:schemeClr val="tx1"/>
                </a:solidFill>
                <a:latin typeface="+mn-lt"/>
                <a:ea typeface="+mn-ea"/>
                <a:cs typeface="+mn-cs"/>
              </a:rPr>
              <a:t> group</a:t>
            </a:r>
            <a:r>
              <a:rPr lang="en-US" sz="1200" kern="1200" dirty="0">
                <a:solidFill>
                  <a:schemeClr val="tx1"/>
                </a:solidFill>
                <a:latin typeface="+mn-lt"/>
                <a:ea typeface="+mn-ea"/>
                <a:cs typeface="+mn-cs"/>
              </a:rPr>
              <a:t>, do the following: </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Insert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Illustrations </a:t>
            </a:r>
            <a:r>
              <a:rPr lang="en-US" sz="1200" kern="1200" dirty="0">
                <a:solidFill>
                  <a:schemeClr val="tx1"/>
                </a:solidFill>
                <a:latin typeface="+mn-lt"/>
                <a:ea typeface="+mn-ea"/>
                <a:cs typeface="+mn-cs"/>
              </a:rPr>
              <a:t>group, click </a:t>
            </a:r>
            <a:r>
              <a:rPr lang="en-US" sz="1200" b="1" kern="1200" dirty="0">
                <a:solidFill>
                  <a:schemeClr val="tx1"/>
                </a:solidFill>
                <a:latin typeface="+mn-lt"/>
                <a:ea typeface="+mn-ea"/>
                <a:cs typeface="+mn-cs"/>
              </a:rPr>
              <a:t>Picture</a:t>
            </a:r>
            <a:r>
              <a:rPr lang="en-US" sz="1200" b="0" kern="1200" dirty="0">
                <a:solidFill>
                  <a:schemeClr val="tx1"/>
                </a:solidFill>
                <a:latin typeface="+mn-lt"/>
                <a:ea typeface="+mn-ea"/>
                <a:cs typeface="+mn-cs"/>
              </a:rPr>
              <a:t>.</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Insert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Picture</a:t>
            </a:r>
            <a:r>
              <a:rPr lang="en-US" sz="1200" kern="1200" dirty="0">
                <a:solidFill>
                  <a:schemeClr val="tx1"/>
                </a:solidFill>
                <a:latin typeface="+mn-lt"/>
                <a:ea typeface="+mn-ea"/>
                <a:cs typeface="+mn-cs"/>
              </a:rPr>
              <a:t> dialog box, select a picture, and then click </a:t>
            </a:r>
            <a:r>
              <a:rPr lang="en-US" sz="1200" b="1" kern="1200" dirty="0">
                <a:solidFill>
                  <a:schemeClr val="tx1"/>
                </a:solidFill>
                <a:latin typeface="+mn-lt"/>
                <a:ea typeface="+mn-ea"/>
                <a:cs typeface="+mn-cs"/>
              </a:rPr>
              <a:t>Insert</a:t>
            </a:r>
            <a:r>
              <a:rPr lang="en-US" sz="120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On the slide, select the picture. Under </a:t>
            </a:r>
            <a:r>
              <a:rPr lang="en-US" sz="1200" b="1" kern="1200" dirty="0">
                <a:solidFill>
                  <a:schemeClr val="tx1"/>
                </a:solidFill>
                <a:latin typeface="+mn-lt"/>
                <a:ea typeface="+mn-ea"/>
                <a:cs typeface="+mn-cs"/>
              </a:rPr>
              <a:t>Picture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bottom right corner of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group, click the </a:t>
            </a:r>
            <a:r>
              <a:rPr lang="en-US" sz="1200" b="1" kern="1200" dirty="0">
                <a:solidFill>
                  <a:schemeClr val="tx1"/>
                </a:solidFill>
                <a:latin typeface="+mn-lt"/>
                <a:ea typeface="+mn-ea"/>
                <a:cs typeface="+mn-cs"/>
              </a:rPr>
              <a:t>Size and Position</a:t>
            </a:r>
            <a:r>
              <a:rPr lang="en-US" sz="1200" kern="1200" dirty="0">
                <a:solidFill>
                  <a:schemeClr val="tx1"/>
                </a:solidFill>
                <a:latin typeface="+mn-lt"/>
                <a:ea typeface="+mn-ea"/>
                <a:cs typeface="+mn-cs"/>
              </a:rPr>
              <a:t> dialog box launcher. In the </a:t>
            </a:r>
            <a:r>
              <a:rPr lang="en-US" sz="1200" b="1" kern="1200" dirty="0">
                <a:solidFill>
                  <a:schemeClr val="tx1"/>
                </a:solidFill>
                <a:latin typeface="+mn-lt"/>
                <a:ea typeface="+mn-ea"/>
                <a:cs typeface="+mn-cs"/>
              </a:rPr>
              <a:t>Size and Position</a:t>
            </a:r>
            <a:r>
              <a:rPr lang="en-US" sz="1200" kern="1200" dirty="0">
                <a:solidFill>
                  <a:schemeClr val="tx1"/>
                </a:solidFill>
                <a:latin typeface="+mn-lt"/>
                <a:ea typeface="+mn-ea"/>
                <a:cs typeface="+mn-cs"/>
              </a:rPr>
              <a:t> dialog box, on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tab, resize or crop the picture as needed so that under </a:t>
            </a:r>
            <a:r>
              <a:rPr lang="en-US" sz="1200" b="1" kern="1200" dirty="0">
                <a:solidFill>
                  <a:schemeClr val="tx1"/>
                </a:solidFill>
                <a:latin typeface="+mn-lt"/>
                <a:ea typeface="+mn-ea"/>
                <a:cs typeface="+mn-cs"/>
              </a:rPr>
              <a:t>Size and rotate</a:t>
            </a:r>
            <a:r>
              <a:rPr lang="en-US" sz="1200" kern="1200" dirty="0">
                <a:solidFill>
                  <a:schemeClr val="tx1"/>
                </a:solidFill>
                <a:latin typeface="+mn-lt"/>
                <a:ea typeface="+mn-ea"/>
                <a:cs typeface="+mn-cs"/>
              </a:rPr>
              <a:t>, the </a:t>
            </a:r>
            <a:r>
              <a:rPr lang="en-US" sz="1200" b="1" kern="1200" dirty="0">
                <a:solidFill>
                  <a:schemeClr val="tx1"/>
                </a:solidFill>
                <a:latin typeface="+mn-lt"/>
                <a:ea typeface="+mn-ea"/>
                <a:cs typeface="+mn-cs"/>
              </a:rPr>
              <a:t>Height</a:t>
            </a:r>
            <a:r>
              <a:rPr lang="en-US" sz="1200" kern="1200" dirty="0">
                <a:solidFill>
                  <a:schemeClr val="tx1"/>
                </a:solidFill>
                <a:latin typeface="+mn-lt"/>
                <a:ea typeface="+mn-ea"/>
                <a:cs typeface="+mn-cs"/>
              </a:rPr>
              <a:t> box is set to </a:t>
            </a:r>
            <a:r>
              <a:rPr lang="en-US" sz="1200" b="1" kern="1200" dirty="0">
                <a:solidFill>
                  <a:schemeClr val="tx1"/>
                </a:solidFill>
                <a:latin typeface="+mn-lt"/>
                <a:ea typeface="+mn-ea"/>
                <a:cs typeface="+mn-cs"/>
              </a:rPr>
              <a:t>1.4”</a:t>
            </a:r>
            <a:r>
              <a:rPr lang="en-US" sz="1200" kern="1200" dirty="0">
                <a:solidFill>
                  <a:schemeClr val="tx1"/>
                </a:solidFill>
                <a:latin typeface="+mn-lt"/>
                <a:ea typeface="+mn-ea"/>
                <a:cs typeface="+mn-cs"/>
              </a:rPr>
              <a:t> and the </a:t>
            </a:r>
            <a:r>
              <a:rPr lang="en-US" sz="1200" b="1" kern="1200" dirty="0">
                <a:solidFill>
                  <a:schemeClr val="tx1"/>
                </a:solidFill>
                <a:latin typeface="+mn-lt"/>
                <a:ea typeface="+mn-ea"/>
                <a:cs typeface="+mn-cs"/>
              </a:rPr>
              <a:t>Width</a:t>
            </a:r>
            <a:r>
              <a:rPr lang="en-US" sz="1200" kern="1200" dirty="0">
                <a:solidFill>
                  <a:schemeClr val="tx1"/>
                </a:solidFill>
                <a:latin typeface="+mn-lt"/>
                <a:ea typeface="+mn-ea"/>
                <a:cs typeface="+mn-cs"/>
              </a:rPr>
              <a:t> box is set to </a:t>
            </a:r>
            <a:r>
              <a:rPr lang="en-US" sz="1200" b="1" kern="1200" dirty="0">
                <a:solidFill>
                  <a:schemeClr val="tx1"/>
                </a:solidFill>
                <a:latin typeface="+mn-lt"/>
                <a:ea typeface="+mn-ea"/>
                <a:cs typeface="+mn-cs"/>
              </a:rPr>
              <a:t>2.1”</a:t>
            </a:r>
            <a:r>
              <a:rPr lang="en-US" sz="1200" kern="1200" dirty="0">
                <a:solidFill>
                  <a:schemeClr val="tx1"/>
                </a:solidFill>
                <a:latin typeface="+mn-lt"/>
                <a:ea typeface="+mn-ea"/>
                <a:cs typeface="+mn-cs"/>
              </a:rPr>
              <a:t>. Resize the picture under </a:t>
            </a:r>
            <a:r>
              <a:rPr lang="en-US" sz="1200" b="1" kern="1200" dirty="0">
                <a:solidFill>
                  <a:schemeClr val="tx1"/>
                </a:solidFill>
                <a:latin typeface="+mn-lt"/>
                <a:ea typeface="+mn-ea"/>
                <a:cs typeface="+mn-cs"/>
              </a:rPr>
              <a:t>Size and rotate </a:t>
            </a:r>
            <a:r>
              <a:rPr lang="en-US" sz="1200" kern="1200" dirty="0">
                <a:solidFill>
                  <a:schemeClr val="tx1"/>
                </a:solidFill>
                <a:latin typeface="+mn-lt"/>
                <a:ea typeface="+mn-ea"/>
                <a:cs typeface="+mn-cs"/>
              </a:rPr>
              <a:t>by entering values into the </a:t>
            </a:r>
            <a:r>
              <a:rPr lang="en-US" sz="1200" b="1" kern="1200" dirty="0">
                <a:solidFill>
                  <a:schemeClr val="tx1"/>
                </a:solidFill>
                <a:latin typeface="+mn-lt"/>
                <a:ea typeface="+mn-ea"/>
                <a:cs typeface="+mn-cs"/>
              </a:rPr>
              <a:t>Height</a:t>
            </a:r>
            <a:r>
              <a:rPr lang="en-US" sz="1200" kern="1200" dirty="0">
                <a:solidFill>
                  <a:schemeClr val="tx1"/>
                </a:solidFill>
                <a:latin typeface="+mn-lt"/>
                <a:ea typeface="+mn-ea"/>
                <a:cs typeface="+mn-cs"/>
              </a:rPr>
              <a:t> and </a:t>
            </a:r>
            <a:r>
              <a:rPr lang="en-US" sz="1200" b="1" kern="1200" dirty="0">
                <a:solidFill>
                  <a:schemeClr val="tx1"/>
                </a:solidFill>
                <a:latin typeface="+mn-lt"/>
                <a:ea typeface="+mn-ea"/>
                <a:cs typeface="+mn-cs"/>
              </a:rPr>
              <a:t>Width</a:t>
            </a:r>
            <a:r>
              <a:rPr lang="en-US" sz="1200" kern="1200" dirty="0">
                <a:solidFill>
                  <a:schemeClr val="tx1"/>
                </a:solidFill>
                <a:latin typeface="+mn-lt"/>
                <a:ea typeface="+mn-ea"/>
                <a:cs typeface="+mn-cs"/>
              </a:rPr>
              <a:t> boxes. Crop the picture under </a:t>
            </a:r>
            <a:r>
              <a:rPr lang="en-US" sz="1200" b="1" kern="1200" dirty="0">
                <a:solidFill>
                  <a:schemeClr val="tx1"/>
                </a:solidFill>
                <a:latin typeface="+mn-lt"/>
                <a:ea typeface="+mn-ea"/>
                <a:cs typeface="+mn-cs"/>
              </a:rPr>
              <a:t>Crop from </a:t>
            </a:r>
            <a:r>
              <a:rPr lang="en-US" sz="1200" kern="1200" dirty="0">
                <a:solidFill>
                  <a:schemeClr val="tx1"/>
                </a:solidFill>
                <a:latin typeface="+mn-lt"/>
                <a:ea typeface="+mn-ea"/>
                <a:cs typeface="+mn-cs"/>
              </a:rPr>
              <a:t>by entering values into the </a:t>
            </a:r>
            <a:r>
              <a:rPr lang="en-US" sz="1200" b="1" kern="1200" dirty="0">
                <a:solidFill>
                  <a:schemeClr val="tx1"/>
                </a:solidFill>
                <a:latin typeface="+mn-lt"/>
                <a:ea typeface="+mn-ea"/>
                <a:cs typeface="+mn-cs"/>
              </a:rPr>
              <a:t>Left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Right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Top</a:t>
            </a:r>
            <a:r>
              <a:rPr lang="en-US" sz="1200" kern="1200" dirty="0">
                <a:solidFill>
                  <a:schemeClr val="tx1"/>
                </a:solidFill>
                <a:latin typeface="+mn-lt"/>
                <a:ea typeface="+mn-ea"/>
                <a:cs typeface="+mn-cs"/>
              </a:rPr>
              <a:t>, and </a:t>
            </a:r>
            <a:r>
              <a:rPr lang="en-US" sz="1200" b="1" kern="1200" dirty="0">
                <a:solidFill>
                  <a:schemeClr val="tx1"/>
                </a:solidFill>
                <a:latin typeface="+mn-lt"/>
                <a:ea typeface="+mn-ea"/>
                <a:cs typeface="+mn-cs"/>
              </a:rPr>
              <a:t>Bottom</a:t>
            </a:r>
            <a:r>
              <a:rPr lang="en-US" sz="1200" kern="1200" dirty="0">
                <a:solidFill>
                  <a:schemeClr val="tx1"/>
                </a:solidFill>
                <a:latin typeface="+mn-lt"/>
                <a:ea typeface="+mn-ea"/>
                <a:cs typeface="+mn-cs"/>
              </a:rPr>
              <a:t> boxes. </a:t>
            </a:r>
          </a:p>
          <a:p>
            <a:pPr marL="228600" lvl="0" indent="-228600">
              <a:buFont typeface="+mj-lt"/>
              <a:buAutoNum type="arabicPeriod"/>
            </a:pPr>
            <a:r>
              <a:rPr lang="en-US" sz="1200" kern="1200" dirty="0">
                <a:solidFill>
                  <a:schemeClr val="tx1"/>
                </a:solidFill>
                <a:latin typeface="+mn-lt"/>
                <a:ea typeface="+mn-ea"/>
                <a:cs typeface="+mn-cs"/>
              </a:rPr>
              <a:t>On</a:t>
            </a:r>
            <a:r>
              <a:rPr lang="en-US" sz="1200" kern="1200" baseline="0" dirty="0">
                <a:solidFill>
                  <a:schemeClr val="tx1"/>
                </a:solidFill>
                <a:latin typeface="+mn-lt"/>
                <a:ea typeface="+mn-ea"/>
                <a:cs typeface="+mn-cs"/>
              </a:rPr>
              <a:t> the slide, drag </a:t>
            </a:r>
            <a:r>
              <a:rPr lang="en-US" sz="1200" kern="1200" dirty="0">
                <a:solidFill>
                  <a:schemeClr val="tx1"/>
                </a:solidFill>
                <a:latin typeface="+mn-lt"/>
                <a:ea typeface="+mn-ea"/>
                <a:cs typeface="+mn-cs"/>
              </a:rPr>
              <a:t>the picture until the left edge is 0.5” to the right of the vertical drawing guide and the top edge is 0.25” below the horizontal drawing guide.</a:t>
            </a:r>
          </a:p>
          <a:p>
            <a:pPr marL="228600" lvl="0" indent="-228600">
              <a:buFont typeface="+mj-lt"/>
              <a:buAutoNum type="arabicPeriod"/>
            </a:pPr>
            <a:endParaRPr lang="en-US" sz="1200" kern="1200" dirty="0">
              <a:solidFill>
                <a:schemeClr val="tx1"/>
              </a:solidFill>
              <a:latin typeface="+mn-lt"/>
              <a:ea typeface="+mn-ea"/>
              <a:cs typeface="+mn-cs"/>
            </a:endParaRPr>
          </a:p>
          <a:p>
            <a:pPr marL="228600" lvl="0" indent="-228600">
              <a:buFont typeface="+mj-lt"/>
              <a:buAutoNum type="arabicPeriod"/>
            </a:pPr>
            <a:endParaRPr lang="en-US" sz="1200" kern="120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latin typeface="+mn-lt"/>
                <a:ea typeface="+mn-ea"/>
                <a:cs typeface="+mn-cs"/>
              </a:rPr>
              <a:t>To reproduce the text box in the </a:t>
            </a:r>
            <a:r>
              <a:rPr lang="en-US" sz="1200" b="1" kern="1200" dirty="0">
                <a:solidFill>
                  <a:schemeClr val="tx1"/>
                </a:solidFill>
                <a:latin typeface="+mn-lt"/>
                <a:ea typeface="+mn-ea"/>
                <a:cs typeface="+mn-cs"/>
              </a:rPr>
              <a:t>Inside-left page 3</a:t>
            </a:r>
            <a:r>
              <a:rPr lang="en-US" sz="1200" kern="1200" baseline="0" dirty="0">
                <a:solidFill>
                  <a:schemeClr val="tx1"/>
                </a:solidFill>
                <a:latin typeface="+mn-lt"/>
                <a:ea typeface="+mn-ea"/>
                <a:cs typeface="+mn-cs"/>
              </a:rPr>
              <a:t> group</a:t>
            </a:r>
            <a:r>
              <a:rPr lang="en-US" sz="1200" kern="1200" dirty="0">
                <a:solidFill>
                  <a:schemeClr val="tx1"/>
                </a:solidFill>
                <a:latin typeface="+mn-lt"/>
                <a:ea typeface="+mn-ea"/>
                <a:cs typeface="+mn-cs"/>
              </a:rPr>
              <a:t>, do the following: </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Insert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Text</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Text Box</a:t>
            </a:r>
            <a:r>
              <a:rPr lang="en-US" sz="1200" kern="1200" dirty="0">
                <a:solidFill>
                  <a:schemeClr val="tx1"/>
                </a:solidFill>
                <a:latin typeface="+mn-lt"/>
                <a:ea typeface="+mn-ea"/>
                <a:cs typeface="+mn-cs"/>
              </a:rPr>
              <a:t>, and then on the slide, drag to draw the text box. </a:t>
            </a:r>
          </a:p>
          <a:p>
            <a:pPr marL="228600" lvl="0" indent="-228600">
              <a:buFont typeface="+mj-lt"/>
              <a:buAutoNum type="arabicPeriod"/>
            </a:pPr>
            <a:r>
              <a:rPr lang="en-US" sz="1200" kern="1200" dirty="0">
                <a:solidFill>
                  <a:schemeClr val="tx1"/>
                </a:solidFill>
                <a:latin typeface="+mn-lt"/>
                <a:ea typeface="+mn-ea"/>
                <a:cs typeface="+mn-cs"/>
              </a:rPr>
              <a:t>Enter text in the text box, and then select the text. 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Font</a:t>
            </a:r>
            <a:r>
              <a:rPr lang="en-US" sz="1200" kern="1200" dirty="0">
                <a:solidFill>
                  <a:schemeClr val="tx1"/>
                </a:solidFill>
                <a:latin typeface="+mn-lt"/>
                <a:ea typeface="+mn-ea"/>
                <a:cs typeface="+mn-cs"/>
              </a:rPr>
              <a:t> group,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Font</a:t>
            </a:r>
            <a:r>
              <a:rPr lang="en-US" sz="1200" kern="1200" dirty="0">
                <a:solidFill>
                  <a:schemeClr val="tx1"/>
                </a:solidFill>
                <a:latin typeface="+mn-lt"/>
                <a:ea typeface="+mn-ea"/>
                <a:cs typeface="+mn-cs"/>
              </a:rPr>
              <a:t> list, select </a:t>
            </a:r>
            <a:r>
              <a:rPr lang="en-US" sz="1200" b="1" kern="1200" dirty="0" err="1">
                <a:solidFill>
                  <a:schemeClr val="tx1"/>
                </a:solidFill>
                <a:latin typeface="+mn-lt"/>
                <a:ea typeface="+mn-ea"/>
                <a:cs typeface="+mn-cs"/>
              </a:rPr>
              <a:t>Bodoni</a:t>
            </a:r>
            <a:r>
              <a:rPr lang="en-US" sz="1200" b="1" kern="1200" dirty="0">
                <a:solidFill>
                  <a:schemeClr val="tx1"/>
                </a:solidFill>
                <a:latin typeface="+mn-lt"/>
                <a:ea typeface="+mn-ea"/>
                <a:cs typeface="+mn-cs"/>
              </a:rPr>
              <a:t> MT Condensed</a:t>
            </a:r>
            <a:r>
              <a:rPr lang="en-US" sz="1200" b="0" kern="1200" dirty="0">
                <a:solidFill>
                  <a:schemeClr val="tx1"/>
                </a:solidFill>
                <a:latin typeface="+mn-lt"/>
                <a:ea typeface="+mn-ea"/>
                <a:cs typeface="+mn-cs"/>
              </a:rPr>
              <a:t>.</a:t>
            </a:r>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Font Size </a:t>
            </a:r>
            <a:r>
              <a:rPr lang="en-US" sz="1200" kern="1200" dirty="0">
                <a:solidFill>
                  <a:schemeClr val="tx1"/>
                </a:solidFill>
                <a:latin typeface="+mn-lt"/>
                <a:ea typeface="+mn-ea"/>
                <a:cs typeface="+mn-cs"/>
              </a:rPr>
              <a:t>list, select </a:t>
            </a:r>
            <a:r>
              <a:rPr lang="en-US" sz="1200" b="1" kern="1200" dirty="0">
                <a:solidFill>
                  <a:schemeClr val="tx1"/>
                </a:solidFill>
                <a:latin typeface="+mn-lt"/>
                <a:ea typeface="+mn-ea"/>
                <a:cs typeface="+mn-cs"/>
              </a:rPr>
              <a:t>16</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slide, drag the text box until the right edge</a:t>
            </a:r>
            <a:r>
              <a:rPr lang="en-US" sz="1200" kern="1200" baseline="0" dirty="0">
                <a:solidFill>
                  <a:schemeClr val="tx1"/>
                </a:solidFill>
                <a:latin typeface="+mn-lt"/>
                <a:ea typeface="+mn-ea"/>
                <a:cs typeface="+mn-cs"/>
              </a:rPr>
              <a:t> </a:t>
            </a:r>
            <a:r>
              <a:rPr lang="en-US" sz="1200" i="0" kern="1200" dirty="0">
                <a:solidFill>
                  <a:schemeClr val="tx1"/>
                </a:solidFill>
                <a:latin typeface="+mn-lt"/>
                <a:ea typeface="+mn-ea"/>
                <a:cs typeface="+mn-cs"/>
              </a:rPr>
              <a:t>of the text</a:t>
            </a:r>
            <a:r>
              <a:rPr lang="en-US" sz="1200" kern="1200" dirty="0">
                <a:solidFill>
                  <a:schemeClr val="tx1"/>
                </a:solidFill>
                <a:latin typeface="+mn-lt"/>
                <a:ea typeface="+mn-ea"/>
                <a:cs typeface="+mn-cs"/>
              </a:rPr>
              <a:t> is 0.5” to the left of the vertical drawing guide and the bottom edge of the text is 0.25” above the horizontal drawing guide.</a:t>
            </a:r>
          </a:p>
          <a:p>
            <a:pPr marL="228600" lvl="0" indent="-228600">
              <a:buFont typeface="+mj-lt"/>
              <a:buAutoNum type="arabicPeriod"/>
            </a:pPr>
            <a:r>
              <a:rPr lang="en-US" sz="1200" i="0" kern="1200" dirty="0">
                <a:solidFill>
                  <a:schemeClr val="tx1"/>
                </a:solidFill>
                <a:latin typeface="+mn-lt"/>
                <a:ea typeface="+mn-ea"/>
                <a:cs typeface="+mn-cs"/>
              </a:rPr>
              <a:t>If the text is too wide for the page,</a:t>
            </a:r>
            <a:r>
              <a:rPr lang="en-US" sz="1200" i="0" kern="1200" baseline="0" dirty="0">
                <a:solidFill>
                  <a:schemeClr val="tx1"/>
                </a:solidFill>
                <a:latin typeface="+mn-lt"/>
                <a:ea typeface="+mn-ea"/>
                <a:cs typeface="+mn-cs"/>
              </a:rPr>
              <a:t> drag the adjustment handles on the text box to decrease the width</a:t>
            </a:r>
            <a:r>
              <a:rPr lang="en-US" sz="1200" i="0" kern="1200" dirty="0">
                <a:solidFill>
                  <a:schemeClr val="tx1"/>
                </a:solidFill>
                <a:latin typeface="+mn-lt"/>
                <a:ea typeface="+mn-ea"/>
                <a:cs typeface="+mn-cs"/>
              </a:rPr>
              <a:t>,</a:t>
            </a:r>
            <a:r>
              <a:rPr lang="en-US" sz="1200" i="0" kern="1200" baseline="0" dirty="0">
                <a:solidFill>
                  <a:schemeClr val="tx1"/>
                </a:solidFill>
                <a:latin typeface="+mn-lt"/>
                <a:ea typeface="+mn-ea"/>
                <a:cs typeface="+mn-cs"/>
              </a:rPr>
              <a:t> and then repeat the previous step to reposition. </a:t>
            </a:r>
            <a:endParaRPr lang="en-US" sz="1200" i="0" kern="1200" dirty="0">
              <a:solidFill>
                <a:schemeClr val="tx1"/>
              </a:solidFill>
              <a:latin typeface="+mn-lt"/>
              <a:ea typeface="+mn-ea"/>
              <a:cs typeface="+mn-cs"/>
            </a:endParaRPr>
          </a:p>
          <a:p>
            <a:pPr marL="228600" lvl="0" indent="-228600">
              <a:buFont typeface="+mj-lt"/>
              <a:buAutoNum type="arabicPeriod"/>
            </a:pPr>
            <a:endParaRPr lang="en-US" sz="1200" kern="1200" dirty="0">
              <a:solidFill>
                <a:schemeClr val="tx1"/>
              </a:solidFill>
              <a:latin typeface="+mn-lt"/>
              <a:ea typeface="+mn-ea"/>
              <a:cs typeface="+mn-cs"/>
            </a:endParaRPr>
          </a:p>
          <a:p>
            <a:pPr marL="228600" lvl="0" indent="-228600">
              <a:buFont typeface="+mj-lt"/>
              <a:buAutoNum type="arabicPeriod"/>
            </a:pPr>
            <a:endParaRPr lang="en-US" sz="1200" kern="120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latin typeface="+mn-lt"/>
                <a:ea typeface="+mn-ea"/>
                <a:cs typeface="+mn-cs"/>
              </a:rPr>
              <a:t>To reproduce the page edges in the </a:t>
            </a:r>
            <a:r>
              <a:rPr lang="en-US" sz="1200" b="1" kern="1200" dirty="0">
                <a:solidFill>
                  <a:schemeClr val="tx1"/>
                </a:solidFill>
                <a:latin typeface="+mn-lt"/>
                <a:ea typeface="+mn-ea"/>
                <a:cs typeface="+mn-cs"/>
              </a:rPr>
              <a:t>Inside-left page 3</a:t>
            </a:r>
            <a:r>
              <a:rPr lang="en-US" sz="1200" kern="1200" baseline="0" dirty="0">
                <a:solidFill>
                  <a:schemeClr val="tx1"/>
                </a:solidFill>
                <a:latin typeface="+mn-lt"/>
                <a:ea typeface="+mn-ea"/>
                <a:cs typeface="+mn-cs"/>
              </a:rPr>
              <a:t> group</a:t>
            </a:r>
            <a:r>
              <a:rPr lang="en-US" sz="1200" kern="1200" dirty="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select the </a:t>
            </a:r>
            <a:r>
              <a:rPr lang="en-US" sz="1200" b="1" kern="1200" dirty="0">
                <a:solidFill>
                  <a:schemeClr val="tx1"/>
                </a:solidFill>
                <a:latin typeface="+mn-lt"/>
                <a:ea typeface="+mn-ea"/>
                <a:cs typeface="+mn-cs"/>
              </a:rPr>
              <a:t>Inside-left</a:t>
            </a:r>
            <a:r>
              <a:rPr lang="en-US" sz="1200" kern="1200" dirty="0">
                <a:solidFill>
                  <a:schemeClr val="tx1"/>
                </a:solidFill>
                <a:latin typeface="+mn-lt"/>
                <a:ea typeface="+mn-ea"/>
                <a:cs typeface="+mn-cs"/>
              </a:rPr>
              <a:t> group you just created. </a:t>
            </a:r>
            <a:r>
              <a:rPr lang="en-US" sz="1200" i="0" kern="1200" dirty="0">
                <a:solidFill>
                  <a:schemeClr val="tx1"/>
                </a:solidFill>
                <a:latin typeface="+mn-lt"/>
                <a:ea typeface="+mn-ea"/>
                <a:cs typeface="+mn-cs"/>
              </a:rPr>
              <a:t>On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Drawing</a:t>
            </a:r>
            <a:r>
              <a:rPr lang="en-US" sz="1200" i="0" kern="1200" dirty="0">
                <a:solidFill>
                  <a:schemeClr val="tx1"/>
                </a:solidFill>
                <a:latin typeface="+mn-lt"/>
                <a:ea typeface="+mn-ea"/>
                <a:cs typeface="+mn-cs"/>
              </a:rPr>
              <a:t> group, click </a:t>
            </a:r>
            <a:r>
              <a:rPr lang="en-US" sz="1200" b="1" i="0" kern="1200" dirty="0">
                <a:solidFill>
                  <a:schemeClr val="tx1"/>
                </a:solidFill>
                <a:latin typeface="+mn-lt"/>
                <a:ea typeface="+mn-ea"/>
                <a:cs typeface="+mn-cs"/>
              </a:rPr>
              <a:t>Arrange</a:t>
            </a:r>
            <a:r>
              <a:rPr lang="en-US" sz="1200" i="0" kern="1200" dirty="0">
                <a:solidFill>
                  <a:schemeClr val="tx1"/>
                </a:solidFill>
                <a:latin typeface="+mn-lt"/>
                <a:ea typeface="+mn-ea"/>
                <a:cs typeface="+mn-cs"/>
              </a:rPr>
              <a:t>, and then click </a:t>
            </a:r>
            <a:r>
              <a:rPr lang="en-US" sz="1200" b="1" i="0" kern="1200" dirty="0">
                <a:solidFill>
                  <a:schemeClr val="tx1"/>
                </a:solidFill>
                <a:latin typeface="+mn-lt"/>
                <a:ea typeface="+mn-ea"/>
                <a:cs typeface="+mn-cs"/>
              </a:rPr>
              <a:t>Ungroup</a:t>
            </a:r>
            <a:r>
              <a:rPr lang="en-US" sz="1200" b="0" i="0" kern="1200" dirty="0">
                <a:solidFill>
                  <a:schemeClr val="tx1"/>
                </a:solidFill>
                <a:latin typeface="+mn-lt"/>
                <a:ea typeface="+mn-ea"/>
                <a:cs typeface="+mn-cs"/>
              </a:rPr>
              <a:t>.</a:t>
            </a:r>
          </a:p>
          <a:p>
            <a:pPr marL="228600" lvl="0" indent="-228600">
              <a:buFont typeface="+mj-lt"/>
              <a:buAutoNum type="arabicPeriod"/>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Selection and Visibility </a:t>
            </a:r>
            <a:r>
              <a:rPr lang="en-US" sz="1200" i="0" kern="1200" dirty="0">
                <a:solidFill>
                  <a:schemeClr val="tx1"/>
                </a:solidFill>
                <a:latin typeface="+mn-lt"/>
                <a:ea typeface="+mn-ea"/>
                <a:cs typeface="+mn-cs"/>
              </a:rPr>
              <a:t>pane, select the straight connector (line) that you just ungrouped from the page.</a:t>
            </a:r>
            <a:r>
              <a:rPr lang="en-US" sz="1200" i="0" kern="1200" baseline="0" dirty="0">
                <a:solidFill>
                  <a:schemeClr val="tx1"/>
                </a:solidFill>
                <a:latin typeface="+mn-lt"/>
                <a:ea typeface="+mn-ea"/>
                <a:cs typeface="+mn-cs"/>
              </a:rPr>
              <a:t> </a:t>
            </a:r>
            <a:r>
              <a:rPr lang="en-US" sz="1200" i="0" kern="1200" dirty="0">
                <a:solidFill>
                  <a:schemeClr val="tx1"/>
                </a:solidFill>
                <a:latin typeface="+mn-lt"/>
                <a:ea typeface="+mn-ea"/>
                <a:cs typeface="+mn-cs"/>
              </a:rPr>
              <a:t>On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Clipboard</a:t>
            </a:r>
            <a:r>
              <a:rPr lang="en-US" sz="1200" i="0" kern="1200" dirty="0">
                <a:solidFill>
                  <a:schemeClr val="tx1"/>
                </a:solidFill>
                <a:latin typeface="+mn-lt"/>
                <a:ea typeface="+mn-ea"/>
                <a:cs typeface="+mn-cs"/>
              </a:rPr>
              <a:t> group, click the arrow under </a:t>
            </a:r>
            <a:r>
              <a:rPr lang="en-US" sz="1200" b="1" i="0" kern="1200" dirty="0">
                <a:solidFill>
                  <a:schemeClr val="tx1"/>
                </a:solidFill>
                <a:latin typeface="+mn-lt"/>
                <a:ea typeface="+mn-ea"/>
                <a:cs typeface="+mn-cs"/>
              </a:rPr>
              <a:t>Paste</a:t>
            </a:r>
            <a:r>
              <a:rPr lang="en-US" sz="1200" i="0" kern="1200" dirty="0">
                <a:solidFill>
                  <a:schemeClr val="tx1"/>
                </a:solidFill>
                <a:latin typeface="+mn-lt"/>
                <a:ea typeface="+mn-ea"/>
                <a:cs typeface="+mn-cs"/>
              </a:rPr>
              <a:t>, and then click </a:t>
            </a:r>
            <a:r>
              <a:rPr lang="en-US" sz="1200" b="1" i="0" kern="1200" dirty="0">
                <a:solidFill>
                  <a:schemeClr val="tx1"/>
                </a:solidFill>
                <a:latin typeface="+mn-lt"/>
                <a:ea typeface="+mn-ea"/>
                <a:cs typeface="+mn-cs"/>
              </a:rPr>
              <a:t>Duplicate</a:t>
            </a:r>
            <a:r>
              <a:rPr lang="en-US" sz="1200" i="0" kern="1200" dirty="0">
                <a:solidFill>
                  <a:schemeClr val="tx1"/>
                </a:solidFill>
                <a:latin typeface="+mn-lt"/>
                <a:ea typeface="+mn-ea"/>
                <a:cs typeface="+mn-cs"/>
              </a:rPr>
              <a:t>. </a:t>
            </a:r>
          </a:p>
          <a:p>
            <a:pPr marL="228600" lvl="0" indent="-228600">
              <a:buFont typeface="+mj-lt"/>
              <a:buAutoNum type="arabicPeriod"/>
            </a:pPr>
            <a:r>
              <a:rPr lang="en-US" sz="1200" i="0" kern="1200" dirty="0">
                <a:solidFill>
                  <a:schemeClr val="tx1"/>
                </a:solidFill>
                <a:latin typeface="+mn-lt"/>
                <a:ea typeface="+mn-ea"/>
                <a:cs typeface="+mn-cs"/>
              </a:rPr>
              <a:t>On the slide, drag the duplicate line until it is very close to the original</a:t>
            </a:r>
            <a:r>
              <a:rPr lang="en-US" sz="1200" i="0" kern="1200" baseline="0" dirty="0">
                <a:solidFill>
                  <a:schemeClr val="tx1"/>
                </a:solidFill>
                <a:latin typeface="+mn-lt"/>
                <a:ea typeface="+mn-ea"/>
                <a:cs typeface="+mn-cs"/>
              </a:rPr>
              <a:t> line. </a:t>
            </a:r>
            <a:endParaRPr lang="en-US" sz="1200" i="0" kern="1200" dirty="0">
              <a:solidFill>
                <a:schemeClr val="tx1"/>
              </a:solidFill>
              <a:latin typeface="+mn-lt"/>
              <a:ea typeface="+mn-ea"/>
              <a:cs typeface="+mn-cs"/>
            </a:endParaRPr>
          </a:p>
          <a:p>
            <a:pPr marL="228600" lvl="0" indent="-228600">
              <a:buFont typeface="+mj-lt"/>
              <a:buAutoNum type="arabicPeriod"/>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Selection and Visibility </a:t>
            </a:r>
            <a:r>
              <a:rPr lang="en-US" sz="1200" i="0" kern="1200" dirty="0">
                <a:solidFill>
                  <a:schemeClr val="tx1"/>
                </a:solidFill>
                <a:latin typeface="+mn-lt"/>
                <a:ea typeface="+mn-ea"/>
                <a:cs typeface="+mn-cs"/>
              </a:rPr>
              <a:t>pane, press and hold CTRL, and</a:t>
            </a:r>
            <a:r>
              <a:rPr lang="en-US" sz="1200" i="0" kern="1200" baseline="0" dirty="0">
                <a:solidFill>
                  <a:schemeClr val="tx1"/>
                </a:solidFill>
                <a:latin typeface="+mn-lt"/>
                <a:ea typeface="+mn-ea"/>
                <a:cs typeface="+mn-cs"/>
              </a:rPr>
              <a:t> then </a:t>
            </a:r>
            <a:r>
              <a:rPr lang="en-US" sz="1200" i="0" kern="1200" dirty="0">
                <a:solidFill>
                  <a:schemeClr val="tx1"/>
                </a:solidFill>
                <a:latin typeface="+mn-lt"/>
                <a:ea typeface="+mn-ea"/>
                <a:cs typeface="+mn-cs"/>
              </a:rPr>
              <a:t>select the two straight connectors (lines). On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Drawing</a:t>
            </a:r>
            <a:r>
              <a:rPr lang="en-US" sz="1200" i="0" kern="1200" dirty="0">
                <a:solidFill>
                  <a:schemeClr val="tx1"/>
                </a:solidFill>
                <a:latin typeface="+mn-lt"/>
                <a:ea typeface="+mn-ea"/>
                <a:cs typeface="+mn-cs"/>
              </a:rPr>
              <a:t> group, click </a:t>
            </a:r>
            <a:r>
              <a:rPr lang="en-US" sz="1200" b="1" i="0" kern="1200" dirty="0">
                <a:solidFill>
                  <a:schemeClr val="tx1"/>
                </a:solidFill>
                <a:latin typeface="+mn-lt"/>
                <a:ea typeface="+mn-ea"/>
                <a:cs typeface="+mn-cs"/>
              </a:rPr>
              <a:t>Arrange</a:t>
            </a:r>
            <a:r>
              <a:rPr lang="en-US" sz="1200" i="0" kern="1200" dirty="0">
                <a:solidFill>
                  <a:schemeClr val="tx1"/>
                </a:solidFill>
                <a:latin typeface="+mn-lt"/>
                <a:ea typeface="+mn-ea"/>
                <a:cs typeface="+mn-cs"/>
              </a:rPr>
              <a:t>, point to </a:t>
            </a:r>
            <a:r>
              <a:rPr lang="en-US" sz="1200" b="1" i="0" kern="1200" dirty="0">
                <a:solidFill>
                  <a:schemeClr val="tx1"/>
                </a:solidFill>
                <a:latin typeface="+mn-lt"/>
                <a:ea typeface="+mn-ea"/>
                <a:cs typeface="+mn-cs"/>
              </a:rPr>
              <a:t>Align</a:t>
            </a:r>
            <a:r>
              <a:rPr lang="en-US" sz="1200" i="0" kern="1200" dirty="0">
                <a:solidFill>
                  <a:schemeClr val="tx1"/>
                </a:solidFill>
                <a:latin typeface="+mn-lt"/>
                <a:ea typeface="+mn-ea"/>
                <a:cs typeface="+mn-cs"/>
              </a:rPr>
              <a:t>, and then do the following:</a:t>
            </a:r>
          </a:p>
          <a:p>
            <a:pPr marL="685800" lvl="1" indent="-228600">
              <a:buFont typeface="+mj-lt"/>
              <a:buAutoNum type="arabicPeriod"/>
            </a:pP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Selected Objects</a:t>
            </a:r>
            <a:r>
              <a:rPr lang="en-US" sz="1200" i="0" kern="1200" dirty="0">
                <a:solidFill>
                  <a:schemeClr val="tx1"/>
                </a:solidFill>
                <a:latin typeface="+mn-lt"/>
                <a:ea typeface="+mn-ea"/>
                <a:cs typeface="+mn-cs"/>
              </a:rPr>
              <a:t>.</a:t>
            </a:r>
          </a:p>
          <a:p>
            <a:pPr marL="685800" lvl="1" indent="-228600">
              <a:buFont typeface="+mj-lt"/>
              <a:buAutoNum type="arabicPeriod"/>
            </a:pP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Middle</a:t>
            </a:r>
            <a:r>
              <a:rPr lang="en-US" sz="1200" i="0" kern="1200" dirty="0">
                <a:solidFill>
                  <a:schemeClr val="tx1"/>
                </a:solidFill>
                <a:latin typeface="+mn-lt"/>
                <a:ea typeface="+mn-ea"/>
                <a:cs typeface="+mn-cs"/>
              </a:rPr>
              <a:t>. </a:t>
            </a:r>
          </a:p>
          <a:p>
            <a:pPr marL="228600" lvl="0" indent="-228600">
              <a:buFont typeface="+mj-lt"/>
              <a:buAutoNum type="arabicPeriod"/>
            </a:pPr>
            <a:r>
              <a:rPr lang="en-US" sz="1200" i="0" kern="1200" dirty="0">
                <a:solidFill>
                  <a:schemeClr val="tx1"/>
                </a:solidFill>
                <a:latin typeface="+mn-lt"/>
                <a:ea typeface="+mn-ea"/>
                <a:cs typeface="+mn-cs"/>
              </a:rPr>
              <a:t>With</a:t>
            </a:r>
            <a:r>
              <a:rPr lang="en-US" sz="1200" i="0" kern="1200" baseline="0" dirty="0">
                <a:solidFill>
                  <a:schemeClr val="tx1"/>
                </a:solidFill>
                <a:latin typeface="+mn-lt"/>
                <a:ea typeface="+mn-ea"/>
                <a:cs typeface="+mn-cs"/>
              </a:rPr>
              <a:t> the group of lines still selected, o</a:t>
            </a:r>
            <a:r>
              <a:rPr lang="en-US" sz="1200" i="0" kern="1200" dirty="0">
                <a:solidFill>
                  <a:schemeClr val="tx1"/>
                </a:solidFill>
                <a:latin typeface="+mn-lt"/>
                <a:ea typeface="+mn-ea"/>
                <a:cs typeface="+mn-cs"/>
              </a:rPr>
              <a:t>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Drawing </a:t>
            </a:r>
            <a:r>
              <a:rPr lang="en-US" sz="1200" i="0" kern="1200" dirty="0">
                <a:solidFill>
                  <a:schemeClr val="tx1"/>
                </a:solidFill>
                <a:latin typeface="+mn-lt"/>
                <a:ea typeface="+mn-ea"/>
                <a:cs typeface="+mn-cs"/>
              </a:rPr>
              <a:t>group, click </a:t>
            </a:r>
            <a:r>
              <a:rPr lang="en-US" sz="1200" b="1" i="0" kern="1200" dirty="0">
                <a:solidFill>
                  <a:schemeClr val="tx1"/>
                </a:solidFill>
                <a:latin typeface="+mn-lt"/>
                <a:ea typeface="+mn-ea"/>
                <a:cs typeface="+mn-cs"/>
              </a:rPr>
              <a:t>Arrange</a:t>
            </a:r>
            <a:r>
              <a:rPr lang="en-US" sz="1200" i="0" kern="1200" dirty="0">
                <a:solidFill>
                  <a:schemeClr val="tx1"/>
                </a:solidFill>
                <a:latin typeface="+mn-lt"/>
                <a:ea typeface="+mn-ea"/>
                <a:cs typeface="+mn-cs"/>
              </a:rPr>
              <a:t>, and</a:t>
            </a:r>
            <a:r>
              <a:rPr lang="en-US" sz="1200" i="0" kern="1200" baseline="0" dirty="0">
                <a:solidFill>
                  <a:schemeClr val="tx1"/>
                </a:solidFill>
                <a:latin typeface="+mn-lt"/>
                <a:ea typeface="+mn-ea"/>
                <a:cs typeface="+mn-cs"/>
              </a:rPr>
              <a:t> then click</a:t>
            </a:r>
            <a:r>
              <a:rPr lang="en-US" sz="1200" i="0" kern="1200" dirty="0">
                <a:solidFill>
                  <a:schemeClr val="tx1"/>
                </a:solidFill>
                <a:latin typeface="+mn-lt"/>
                <a:ea typeface="+mn-ea"/>
                <a:cs typeface="+mn-cs"/>
              </a:rPr>
              <a:t> </a:t>
            </a:r>
            <a:r>
              <a:rPr lang="en-US" sz="1200" b="1" i="0" kern="1200" dirty="0">
                <a:solidFill>
                  <a:schemeClr val="tx1"/>
                </a:solidFill>
                <a:latin typeface="+mn-lt"/>
                <a:ea typeface="+mn-ea"/>
                <a:cs typeface="+mn-cs"/>
              </a:rPr>
              <a:t>Group</a:t>
            </a:r>
            <a:r>
              <a:rPr lang="en-US" sz="1200" i="0" kern="1200" dirty="0">
                <a:solidFill>
                  <a:schemeClr val="tx1"/>
                </a:solidFill>
                <a:latin typeface="+mn-lt"/>
                <a:ea typeface="+mn-ea"/>
                <a:cs typeface="+mn-cs"/>
              </a:rPr>
              <a:t>.</a:t>
            </a:r>
          </a:p>
          <a:p>
            <a:pPr marL="228600" lvl="0" indent="-228600">
              <a:buFont typeface="+mj-lt"/>
              <a:buAutoNum type="arabicPeriod"/>
            </a:pPr>
            <a:r>
              <a:rPr lang="en-US" sz="1200" i="0" kern="1200" dirty="0">
                <a:solidFill>
                  <a:schemeClr val="tx1"/>
                </a:solidFill>
                <a:latin typeface="+mn-lt"/>
                <a:ea typeface="+mn-ea"/>
                <a:cs typeface="+mn-cs"/>
              </a:rPr>
              <a:t>On the slide, drag the group until the left</a:t>
            </a:r>
            <a:r>
              <a:rPr lang="en-US" sz="1200" i="0" kern="1200" baseline="0" dirty="0">
                <a:solidFill>
                  <a:schemeClr val="tx1"/>
                </a:solidFill>
                <a:latin typeface="+mn-lt"/>
                <a:ea typeface="+mn-ea"/>
                <a:cs typeface="+mn-cs"/>
              </a:rPr>
              <a:t> </a:t>
            </a:r>
            <a:r>
              <a:rPr lang="en-US" sz="1200" i="0" kern="1200" dirty="0">
                <a:solidFill>
                  <a:schemeClr val="tx1"/>
                </a:solidFill>
                <a:latin typeface="+mn-lt"/>
                <a:ea typeface="+mn-ea"/>
                <a:cs typeface="+mn-cs"/>
              </a:rPr>
              <a:t>edge of the group of lines is touching the left edge of the rectangle.</a:t>
            </a:r>
          </a:p>
          <a:p>
            <a:pPr marL="228600" lvl="0" indent="-228600">
              <a:buFont typeface="+mj-lt"/>
              <a:buAutoNum type="arabicPeriod"/>
            </a:pPr>
            <a:r>
              <a:rPr lang="en-US" sz="1200" i="0" kern="1200" dirty="0">
                <a:solidFill>
                  <a:schemeClr val="tx1"/>
                </a:solidFill>
                <a:latin typeface="+mn-lt"/>
                <a:ea typeface="+mn-ea"/>
                <a:cs typeface="+mn-cs"/>
              </a:rPr>
              <a:t>On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Drawing</a:t>
            </a:r>
            <a:r>
              <a:rPr lang="en-US" sz="1200" i="0" kern="1200" dirty="0">
                <a:solidFill>
                  <a:schemeClr val="tx1"/>
                </a:solidFill>
                <a:latin typeface="+mn-lt"/>
                <a:ea typeface="+mn-ea"/>
                <a:cs typeface="+mn-cs"/>
              </a:rPr>
              <a:t> group, click </a:t>
            </a:r>
            <a:r>
              <a:rPr lang="en-US" sz="1200" b="1" i="0" kern="1200" dirty="0">
                <a:solidFill>
                  <a:schemeClr val="tx1"/>
                </a:solidFill>
                <a:latin typeface="+mn-lt"/>
                <a:ea typeface="+mn-ea"/>
                <a:cs typeface="+mn-cs"/>
              </a:rPr>
              <a:t>Arrange</a:t>
            </a:r>
            <a:r>
              <a:rPr lang="en-US" sz="1200" i="0" kern="1200" dirty="0">
                <a:solidFill>
                  <a:schemeClr val="tx1"/>
                </a:solidFill>
                <a:latin typeface="+mn-lt"/>
                <a:ea typeface="+mn-ea"/>
                <a:cs typeface="+mn-cs"/>
              </a:rPr>
              <a:t>, point to </a:t>
            </a:r>
            <a:r>
              <a:rPr lang="en-US" sz="1200" b="1" i="0" kern="1200" dirty="0">
                <a:solidFill>
                  <a:schemeClr val="tx1"/>
                </a:solidFill>
                <a:latin typeface="+mn-lt"/>
                <a:ea typeface="+mn-ea"/>
                <a:cs typeface="+mn-cs"/>
              </a:rPr>
              <a:t>Align</a:t>
            </a:r>
            <a:r>
              <a:rPr lang="en-US" sz="1200" i="0" kern="1200" dirty="0">
                <a:solidFill>
                  <a:schemeClr val="tx1"/>
                </a:solidFill>
                <a:latin typeface="+mn-lt"/>
                <a:ea typeface="+mn-ea"/>
                <a:cs typeface="+mn-cs"/>
              </a:rPr>
              <a:t>, and then do the following:</a:t>
            </a:r>
          </a:p>
          <a:p>
            <a:pPr marL="685800" lvl="1" indent="-228600">
              <a:buFont typeface="+mj-lt"/>
              <a:buAutoNum type="arabicPeriod"/>
            </a:pP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to Slide</a:t>
            </a:r>
            <a:r>
              <a:rPr lang="en-US" sz="1200" i="0" kern="1200" dirty="0">
                <a:solidFill>
                  <a:schemeClr val="tx1"/>
                </a:solidFill>
                <a:latin typeface="+mn-lt"/>
                <a:ea typeface="+mn-ea"/>
                <a:cs typeface="+mn-cs"/>
              </a:rPr>
              <a:t>.</a:t>
            </a:r>
          </a:p>
          <a:p>
            <a:pPr marL="685800" lvl="1" indent="-228600">
              <a:buFont typeface="+mj-lt"/>
              <a:buAutoNum type="arabicPeriod"/>
            </a:pP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Middle</a:t>
            </a:r>
            <a:r>
              <a:rPr lang="en-US" sz="1200" i="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Selection and Visibility </a:t>
            </a:r>
            <a:r>
              <a:rPr lang="en-US" sz="1200" i="0" kern="1200" dirty="0">
                <a:solidFill>
                  <a:schemeClr val="tx1"/>
                </a:solidFill>
                <a:latin typeface="+mn-lt"/>
                <a:ea typeface="+mn-ea"/>
                <a:cs typeface="+mn-cs"/>
              </a:rPr>
              <a:t>pane, press and hold CTRL, and then select the new group of lines, the rectangle, the text box, and the picture. On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Drawing </a:t>
            </a:r>
            <a:r>
              <a:rPr lang="en-US" sz="1200" i="0" kern="1200" dirty="0">
                <a:solidFill>
                  <a:schemeClr val="tx1"/>
                </a:solidFill>
                <a:latin typeface="+mn-lt"/>
                <a:ea typeface="+mn-ea"/>
                <a:cs typeface="+mn-cs"/>
              </a:rPr>
              <a:t>group, click the arrow under </a:t>
            </a:r>
            <a:r>
              <a:rPr lang="en-US" sz="1200" b="1" i="0" kern="1200" dirty="0">
                <a:solidFill>
                  <a:schemeClr val="tx1"/>
                </a:solidFill>
                <a:latin typeface="+mn-lt"/>
                <a:ea typeface="+mn-ea"/>
                <a:cs typeface="+mn-cs"/>
              </a:rPr>
              <a:t>Arrange</a:t>
            </a:r>
            <a:r>
              <a:rPr lang="en-US" sz="1200" i="0" kern="1200" dirty="0">
                <a:solidFill>
                  <a:schemeClr val="tx1"/>
                </a:solidFill>
                <a:latin typeface="+mn-lt"/>
                <a:ea typeface="+mn-ea"/>
                <a:cs typeface="+mn-cs"/>
              </a:rPr>
              <a:t>, and then click </a:t>
            </a:r>
            <a:r>
              <a:rPr lang="en-US" sz="1200" b="1" i="0" kern="1200" dirty="0">
                <a:solidFill>
                  <a:schemeClr val="tx1"/>
                </a:solidFill>
                <a:latin typeface="+mn-lt"/>
                <a:ea typeface="+mn-ea"/>
                <a:cs typeface="+mn-cs"/>
              </a:rPr>
              <a:t>Group</a:t>
            </a:r>
            <a:r>
              <a:rPr lang="en-US" sz="1200" i="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a:solidFill>
                  <a:schemeClr val="tx1"/>
                </a:solidFill>
                <a:latin typeface="+mn-lt"/>
                <a:ea typeface="+mn-ea"/>
                <a:cs typeface="+mn-cs"/>
              </a:rPr>
              <a:t>Also</a:t>
            </a:r>
            <a:r>
              <a:rPr lang="en-US" sz="1200" i="0" kern="1200" baseline="0" dirty="0">
                <a:solidFill>
                  <a:schemeClr val="tx1"/>
                </a:solidFill>
                <a:latin typeface="+mn-lt"/>
                <a:ea typeface="+mn-ea"/>
                <a:cs typeface="+mn-cs"/>
              </a:rPr>
              <a:t> i</a:t>
            </a:r>
            <a:r>
              <a:rPr lang="en-US" sz="1200" i="0" kern="1200" dirty="0">
                <a:solidFill>
                  <a:schemeClr val="tx1"/>
                </a:solidFill>
                <a:latin typeface="+mn-lt"/>
                <a:ea typeface="+mn-ea"/>
                <a:cs typeface="+mn-cs"/>
              </a:rPr>
              <a:t>n the </a:t>
            </a:r>
            <a:r>
              <a:rPr lang="en-US" sz="1200" b="1" i="0" kern="1200" dirty="0">
                <a:solidFill>
                  <a:schemeClr val="tx1"/>
                </a:solidFill>
                <a:latin typeface="+mn-lt"/>
                <a:ea typeface="+mn-ea"/>
                <a:cs typeface="+mn-cs"/>
              </a:rPr>
              <a:t>Selection and Visibility </a:t>
            </a:r>
            <a:r>
              <a:rPr lang="en-US" sz="1200" i="0" kern="1200" dirty="0">
                <a:solidFill>
                  <a:schemeClr val="tx1"/>
                </a:solidFill>
                <a:latin typeface="+mn-lt"/>
                <a:ea typeface="+mn-ea"/>
                <a:cs typeface="+mn-cs"/>
              </a:rPr>
              <a:t>pane, double-click the new group to edit the name, and then enter </a:t>
            </a:r>
            <a:r>
              <a:rPr lang="en-US" sz="1200" b="1" i="0" kern="1200" dirty="0">
                <a:solidFill>
                  <a:schemeClr val="tx1"/>
                </a:solidFill>
                <a:latin typeface="+mn-lt"/>
                <a:ea typeface="+mn-ea"/>
                <a:cs typeface="+mn-cs"/>
              </a:rPr>
              <a:t>Inside-left page 3</a:t>
            </a:r>
            <a:r>
              <a:rPr lang="en-US" sz="1200" i="0" kern="1200" dirty="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a:solidFill>
                <a:schemeClr val="accent6"/>
              </a:solidFill>
            </a:endParaRPr>
          </a:p>
          <a:p>
            <a:r>
              <a:rPr lang="en-US" sz="1200" kern="1200" dirty="0">
                <a:solidFill>
                  <a:schemeClr val="tx1"/>
                </a:solidFill>
                <a:latin typeface="+mn-lt"/>
                <a:ea typeface="+mn-ea"/>
                <a:cs typeface="+mn-cs"/>
              </a:rPr>
              <a:t>To reproduce the first shape in the </a:t>
            </a:r>
            <a:r>
              <a:rPr lang="en-US" sz="1200" b="1" kern="1200" dirty="0">
                <a:solidFill>
                  <a:schemeClr val="tx1"/>
                </a:solidFill>
                <a:latin typeface="+mn-lt"/>
                <a:ea typeface="+mn-ea"/>
                <a:cs typeface="+mn-cs"/>
              </a:rPr>
              <a:t>Inside-right page</a:t>
            </a:r>
            <a:r>
              <a:rPr lang="en-US" sz="1200" b="1" kern="1200" baseline="0" dirty="0">
                <a:solidFill>
                  <a:schemeClr val="tx1"/>
                </a:solidFill>
                <a:latin typeface="+mn-lt"/>
                <a:ea typeface="+mn-ea"/>
                <a:cs typeface="+mn-cs"/>
              </a:rPr>
              <a:t> </a:t>
            </a:r>
            <a:r>
              <a:rPr lang="en-US" sz="1200" b="1" kern="1200" dirty="0">
                <a:solidFill>
                  <a:schemeClr val="tx1"/>
                </a:solidFill>
                <a:latin typeface="+mn-lt"/>
                <a:ea typeface="+mn-ea"/>
                <a:cs typeface="+mn-cs"/>
              </a:rPr>
              <a:t>1</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group on this slide</a:t>
            </a:r>
            <a:r>
              <a:rPr lang="en-US" sz="1200" kern="1200" dirty="0">
                <a:solidFill>
                  <a:schemeClr val="tx1"/>
                </a:solidFill>
                <a:latin typeface="+mn-lt"/>
                <a:ea typeface="+mn-ea"/>
                <a:cs typeface="+mn-cs"/>
              </a:rPr>
              <a:t>, do the following:</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a:t>
            </a:r>
            <a:r>
              <a:rPr lang="en-US" sz="1200" kern="1200" dirty="0">
                <a:solidFill>
                  <a:schemeClr val="tx1"/>
                </a:solidFill>
                <a:latin typeface="+mn-lt"/>
                <a:ea typeface="+mn-ea"/>
                <a:cs typeface="+mn-cs"/>
              </a:rPr>
              <a:t> pane, select the </a:t>
            </a:r>
            <a:r>
              <a:rPr lang="en-US" sz="1200" b="1" kern="1200" dirty="0">
                <a:solidFill>
                  <a:schemeClr val="tx1"/>
                </a:solidFill>
                <a:latin typeface="+mn-lt"/>
                <a:ea typeface="+mn-ea"/>
                <a:cs typeface="+mn-cs"/>
              </a:rPr>
              <a:t>Inside-left page 2 </a:t>
            </a:r>
            <a:r>
              <a:rPr lang="en-US" sz="1200" kern="1200" dirty="0">
                <a:solidFill>
                  <a:schemeClr val="tx1"/>
                </a:solidFill>
                <a:latin typeface="+mn-lt"/>
                <a:ea typeface="+mn-ea"/>
                <a:cs typeface="+mn-cs"/>
              </a:rPr>
              <a:t>group.</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Clipboard</a:t>
            </a:r>
            <a:r>
              <a:rPr lang="en-US" sz="1200" kern="1200" dirty="0">
                <a:solidFill>
                  <a:schemeClr val="tx1"/>
                </a:solidFill>
                <a:latin typeface="+mn-lt"/>
                <a:ea typeface="+mn-ea"/>
                <a:cs typeface="+mn-cs"/>
              </a:rPr>
              <a:t> group, click the arrow under </a:t>
            </a:r>
            <a:r>
              <a:rPr lang="en-US" sz="1200" b="1" kern="1200" dirty="0">
                <a:solidFill>
                  <a:schemeClr val="tx1"/>
                </a:solidFill>
                <a:latin typeface="+mn-lt"/>
                <a:ea typeface="+mn-ea"/>
                <a:cs typeface="+mn-cs"/>
              </a:rPr>
              <a:t>Paste</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Duplicate</a:t>
            </a:r>
            <a:r>
              <a:rPr lang="en-US" sz="120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Selection and Visibility </a:t>
            </a:r>
            <a:r>
              <a:rPr lang="en-US" sz="1200" i="0" kern="1200" dirty="0">
                <a:solidFill>
                  <a:schemeClr val="tx1"/>
                </a:solidFill>
                <a:latin typeface="+mn-lt"/>
                <a:ea typeface="+mn-ea"/>
                <a:cs typeface="+mn-cs"/>
              </a:rPr>
              <a:t>pane, double-click the new group to edit the name, and then enter </a:t>
            </a:r>
            <a:r>
              <a:rPr lang="en-US" sz="1200" b="1" i="0" kern="1200" dirty="0">
                <a:solidFill>
                  <a:schemeClr val="tx1"/>
                </a:solidFill>
                <a:latin typeface="+mn-lt"/>
                <a:ea typeface="+mn-ea"/>
                <a:cs typeface="+mn-cs"/>
              </a:rPr>
              <a:t>Inside-right</a:t>
            </a:r>
            <a:r>
              <a:rPr lang="en-US" sz="1200" i="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228600" lvl="0" indent="-228600">
              <a:buFont typeface="+mj-lt"/>
              <a:buAutoNum type="arabicPeriod"/>
            </a:pPr>
            <a:r>
              <a:rPr lang="en-US" sz="1200" kern="1200" dirty="0">
                <a:solidFill>
                  <a:schemeClr val="tx1"/>
                </a:solidFill>
                <a:latin typeface="+mn-lt"/>
                <a:ea typeface="+mn-ea"/>
                <a:cs typeface="+mn-cs"/>
              </a:rPr>
              <a:t>In</a:t>
            </a:r>
            <a:r>
              <a:rPr lang="en-US" sz="1200" kern="1200" baseline="0" dirty="0">
                <a:solidFill>
                  <a:schemeClr val="tx1"/>
                </a:solidFill>
                <a:latin typeface="+mn-lt"/>
                <a:ea typeface="+mn-ea"/>
                <a:cs typeface="+mn-cs"/>
              </a:rPr>
              <a:t> the </a:t>
            </a:r>
            <a:r>
              <a:rPr lang="en-US" sz="1200" b="1" kern="1200" baseline="0" dirty="0">
                <a:solidFill>
                  <a:schemeClr val="tx1"/>
                </a:solidFill>
                <a:latin typeface="+mn-lt"/>
                <a:ea typeface="+mn-ea"/>
                <a:cs typeface="+mn-cs"/>
              </a:rPr>
              <a:t>Selection and Visibility </a:t>
            </a:r>
            <a:r>
              <a:rPr lang="en-US" sz="1200" kern="1200" baseline="0" dirty="0">
                <a:solidFill>
                  <a:schemeClr val="tx1"/>
                </a:solidFill>
                <a:latin typeface="+mn-lt"/>
                <a:ea typeface="+mn-ea"/>
                <a:cs typeface="+mn-cs"/>
              </a:rPr>
              <a:t>pane, select the </a:t>
            </a:r>
            <a:r>
              <a:rPr lang="en-US" sz="1200" b="1" kern="1200" baseline="0" dirty="0">
                <a:solidFill>
                  <a:schemeClr val="tx1"/>
                </a:solidFill>
                <a:latin typeface="+mn-lt"/>
                <a:ea typeface="+mn-ea"/>
                <a:cs typeface="+mn-cs"/>
              </a:rPr>
              <a:t>Inside-right</a:t>
            </a:r>
            <a:r>
              <a:rPr lang="en-US" sz="1200" kern="1200" baseline="0" dirty="0">
                <a:solidFill>
                  <a:schemeClr val="tx1"/>
                </a:solidFill>
                <a:latin typeface="+mn-lt"/>
                <a:ea typeface="+mn-ea"/>
                <a:cs typeface="+mn-cs"/>
              </a:rPr>
              <a:t> group. </a:t>
            </a: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to </a:t>
            </a:r>
            <a:r>
              <a:rPr lang="en-US" sz="1200" b="1" kern="1200" dirty="0">
                <a:solidFill>
                  <a:schemeClr val="tx1"/>
                </a:solidFill>
                <a:latin typeface="+mn-lt"/>
                <a:ea typeface="+mn-ea"/>
                <a:cs typeface="+mn-cs"/>
              </a:rPr>
              <a:t>Rotate</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More Rotation Options</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Size and Position</a:t>
            </a:r>
            <a:r>
              <a:rPr lang="en-US" sz="1200" kern="1200" dirty="0">
                <a:solidFill>
                  <a:schemeClr val="tx1"/>
                </a:solidFill>
                <a:latin typeface="+mn-lt"/>
                <a:ea typeface="+mn-ea"/>
                <a:cs typeface="+mn-cs"/>
              </a:rPr>
              <a:t> dialog box, on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tab, under </a:t>
            </a:r>
            <a:r>
              <a:rPr lang="en-US" sz="1200" b="1" kern="1200" dirty="0">
                <a:solidFill>
                  <a:schemeClr val="tx1"/>
                </a:solidFill>
                <a:latin typeface="+mn-lt"/>
                <a:ea typeface="+mn-ea"/>
                <a:cs typeface="+mn-cs"/>
              </a:rPr>
              <a:t>Size and rotation</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Rotation</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180°</a:t>
            </a:r>
            <a:r>
              <a:rPr lang="en-US" sz="120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On the slide, drag the group until the left edge is against the vertical drawing guide.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to </a:t>
            </a:r>
            <a:r>
              <a:rPr lang="en-US" sz="1200" b="1" kern="1200" dirty="0">
                <a:solidFill>
                  <a:schemeClr val="tx1"/>
                </a:solidFill>
                <a:latin typeface="+mn-lt"/>
                <a:ea typeface="+mn-ea"/>
                <a:cs typeface="+mn-cs"/>
              </a:rPr>
              <a:t>Align</a:t>
            </a:r>
            <a:r>
              <a:rPr lang="en-US" sz="1200" kern="1200" dirty="0">
                <a:solidFill>
                  <a:schemeClr val="tx1"/>
                </a:solidFill>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Align to Slide</a:t>
            </a:r>
            <a:r>
              <a:rPr lang="en-US" sz="1200" kern="1200" dirty="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Align Middle</a:t>
            </a:r>
            <a:r>
              <a:rPr lang="en-US" sz="1200" kern="1200" dirty="0">
                <a:solidFill>
                  <a:schemeClr val="tx1"/>
                </a:solidFill>
                <a:latin typeface="+mn-lt"/>
                <a:ea typeface="+mn-ea"/>
                <a:cs typeface="+mn-cs"/>
              </a:rPr>
              <a:t>. </a:t>
            </a:r>
          </a:p>
          <a:p>
            <a:pPr marL="228600" lvl="0" indent="-228600">
              <a:buFont typeface="+mj-lt"/>
              <a:buAutoNum type="arabicPeriod"/>
            </a:pPr>
            <a:endParaRPr lang="en-US" sz="1200" kern="1200" dirty="0">
              <a:solidFill>
                <a:schemeClr val="tx1"/>
              </a:solidFill>
              <a:latin typeface="+mn-lt"/>
              <a:ea typeface="+mn-ea"/>
              <a:cs typeface="+mn-cs"/>
            </a:endParaRPr>
          </a:p>
          <a:p>
            <a:pPr marL="228600" lvl="0" indent="-228600">
              <a:buFont typeface="+mj-lt"/>
              <a:buNone/>
            </a:pPr>
            <a:endParaRPr lang="en-US" sz="1200" kern="120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latin typeface="+mn-lt"/>
                <a:ea typeface="+mn-ea"/>
                <a:cs typeface="+mn-cs"/>
              </a:rPr>
              <a:t>To reproduce the text box in the </a:t>
            </a:r>
            <a:r>
              <a:rPr lang="en-US" sz="1200" b="1" kern="1200" dirty="0">
                <a:solidFill>
                  <a:schemeClr val="tx1"/>
                </a:solidFill>
                <a:latin typeface="+mn-lt"/>
                <a:ea typeface="+mn-ea"/>
                <a:cs typeface="+mn-cs"/>
              </a:rPr>
              <a:t>Inside-right page</a:t>
            </a:r>
            <a:r>
              <a:rPr lang="en-US" sz="1200" b="1" kern="1200" baseline="0" dirty="0">
                <a:solidFill>
                  <a:schemeClr val="tx1"/>
                </a:solidFill>
                <a:latin typeface="+mn-lt"/>
                <a:ea typeface="+mn-ea"/>
                <a:cs typeface="+mn-cs"/>
              </a:rPr>
              <a:t> </a:t>
            </a:r>
            <a:r>
              <a:rPr lang="en-US" sz="1200" b="1" kern="1200" dirty="0">
                <a:solidFill>
                  <a:schemeClr val="tx1"/>
                </a:solidFill>
                <a:latin typeface="+mn-lt"/>
                <a:ea typeface="+mn-ea"/>
                <a:cs typeface="+mn-cs"/>
              </a:rPr>
              <a:t>1</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group on this slide</a:t>
            </a:r>
            <a:r>
              <a:rPr lang="en-US" sz="1200" kern="1200" dirty="0">
                <a:solidFill>
                  <a:schemeClr val="tx1"/>
                </a:solidFill>
                <a:latin typeface="+mn-lt"/>
                <a:ea typeface="+mn-ea"/>
                <a:cs typeface="+mn-cs"/>
              </a:rPr>
              <a:t>, do the following:</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Insert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Text</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Text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Box</a:t>
            </a:r>
            <a:r>
              <a:rPr lang="en-US" sz="1200" kern="1200" dirty="0">
                <a:solidFill>
                  <a:schemeClr val="tx1"/>
                </a:solidFill>
                <a:latin typeface="+mn-lt"/>
                <a:ea typeface="+mn-ea"/>
                <a:cs typeface="+mn-cs"/>
              </a:rPr>
              <a:t>. Drag to draw a text box on the slide.</a:t>
            </a:r>
          </a:p>
          <a:p>
            <a:pPr marL="228600" lvl="0" indent="-228600">
              <a:buFont typeface="+mj-lt"/>
              <a:buAutoNum type="arabicPeriod"/>
            </a:pPr>
            <a:r>
              <a:rPr lang="en-US" sz="1200" kern="1200" dirty="0">
                <a:solidFill>
                  <a:schemeClr val="tx1"/>
                </a:solidFill>
                <a:latin typeface="+mn-lt"/>
                <a:ea typeface="+mn-ea"/>
                <a:cs typeface="+mn-cs"/>
              </a:rPr>
              <a:t>Enter text in the text box </a:t>
            </a:r>
            <a:r>
              <a:rPr lang="en-US" sz="1200" i="0" kern="1200" dirty="0">
                <a:solidFill>
                  <a:schemeClr val="tx1"/>
                </a:solidFill>
                <a:latin typeface="+mn-lt"/>
                <a:ea typeface="+mn-ea"/>
                <a:cs typeface="+mn-cs"/>
              </a:rPr>
              <a:t>(to</a:t>
            </a:r>
            <a:r>
              <a:rPr lang="en-US" sz="1200" i="0" kern="1200" baseline="0" dirty="0">
                <a:solidFill>
                  <a:schemeClr val="tx1"/>
                </a:solidFill>
                <a:latin typeface="+mn-lt"/>
                <a:ea typeface="+mn-ea"/>
                <a:cs typeface="+mn-cs"/>
              </a:rPr>
              <a:t> match the example above, enter </a:t>
            </a:r>
            <a:r>
              <a:rPr lang="en-US" sz="1200" b="1" i="0" kern="1200" dirty="0">
                <a:solidFill>
                  <a:schemeClr val="tx1"/>
                </a:solidFill>
                <a:latin typeface="+mn-lt"/>
                <a:ea typeface="+mn-ea"/>
                <a:cs typeface="+mn-cs"/>
              </a:rPr>
              <a:t>Introduction</a:t>
            </a:r>
            <a:r>
              <a:rPr lang="en-US" sz="1200" i="0" kern="1200" dirty="0">
                <a:solidFill>
                  <a:schemeClr val="tx1"/>
                </a:solidFill>
                <a:latin typeface="+mn-lt"/>
                <a:ea typeface="+mn-ea"/>
                <a:cs typeface="+mn-cs"/>
              </a:rPr>
              <a:t>), and then </a:t>
            </a:r>
            <a:r>
              <a:rPr lang="en-US" sz="1200" kern="1200" dirty="0">
                <a:solidFill>
                  <a:schemeClr val="tx1"/>
                </a:solidFill>
                <a:latin typeface="+mn-lt"/>
                <a:ea typeface="+mn-ea"/>
                <a:cs typeface="+mn-cs"/>
              </a:rPr>
              <a:t>select the text. 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Font</a:t>
            </a:r>
            <a:r>
              <a:rPr lang="en-US" sz="1200" kern="1200" dirty="0">
                <a:solidFill>
                  <a:schemeClr val="tx1"/>
                </a:solidFill>
                <a:latin typeface="+mn-lt"/>
                <a:ea typeface="+mn-ea"/>
                <a:cs typeface="+mn-cs"/>
              </a:rPr>
              <a:t> group,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Font</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Vivaldi</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Font Size </a:t>
            </a:r>
            <a:r>
              <a:rPr lang="en-US" sz="1200" kern="1200" dirty="0">
                <a:solidFill>
                  <a:schemeClr val="tx1"/>
                </a:solidFill>
                <a:latin typeface="+mn-lt"/>
                <a:ea typeface="+mn-ea"/>
                <a:cs typeface="+mn-cs"/>
              </a:rPr>
              <a:t>list, select </a:t>
            </a:r>
            <a:r>
              <a:rPr lang="en-US" sz="1200" b="1" kern="1200" dirty="0">
                <a:solidFill>
                  <a:schemeClr val="tx1"/>
                </a:solidFill>
                <a:latin typeface="+mn-lt"/>
                <a:ea typeface="+mn-ea"/>
                <a:cs typeface="+mn-cs"/>
              </a:rPr>
              <a:t>18</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Paragraph</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Center </a:t>
            </a:r>
            <a:r>
              <a:rPr lang="en-US" sz="1200" kern="1200" dirty="0">
                <a:solidFill>
                  <a:schemeClr val="tx1"/>
                </a:solidFill>
                <a:latin typeface="+mn-lt"/>
                <a:ea typeface="+mn-ea"/>
                <a:cs typeface="+mn-cs"/>
              </a:rPr>
              <a:t>to center the text in the text box.</a:t>
            </a:r>
          </a:p>
          <a:p>
            <a:pPr marL="228600" lvl="0" indent="-228600">
              <a:buFont typeface="+mj-lt"/>
              <a:buAutoNum type="arabicPeriod"/>
            </a:pPr>
            <a:r>
              <a:rPr lang="en-US" sz="1200" kern="1200" dirty="0">
                <a:solidFill>
                  <a:schemeClr val="tx1"/>
                </a:solidFill>
                <a:latin typeface="+mn-lt"/>
                <a:ea typeface="+mn-ea"/>
                <a:cs typeface="+mn-cs"/>
              </a:rPr>
              <a:t>On the slide, drag the text box until the left edge </a:t>
            </a:r>
            <a:r>
              <a:rPr lang="en-US" sz="1200" i="0" kern="1200" dirty="0">
                <a:solidFill>
                  <a:schemeClr val="tx1"/>
                </a:solidFill>
                <a:latin typeface="+mn-lt"/>
                <a:ea typeface="+mn-ea"/>
                <a:cs typeface="+mn-cs"/>
              </a:rPr>
              <a:t>of the text </a:t>
            </a:r>
            <a:r>
              <a:rPr lang="en-US" sz="1200" kern="1200" dirty="0">
                <a:solidFill>
                  <a:schemeClr val="tx1"/>
                </a:solidFill>
                <a:latin typeface="+mn-lt"/>
                <a:ea typeface="+mn-ea"/>
                <a:cs typeface="+mn-cs"/>
              </a:rPr>
              <a:t>is 0.75” to the right of the vertical drawing guide and the bottom edge of the text is 0.5” above the horizontal drawing guide.</a:t>
            </a:r>
          </a:p>
          <a:p>
            <a:pPr marL="228600" lvl="0" indent="-228600">
              <a:buFont typeface="+mj-lt"/>
              <a:buAutoNum type="arabicPeriod"/>
            </a:pPr>
            <a:r>
              <a:rPr lang="en-US" sz="1200" i="0" kern="1200" dirty="0">
                <a:solidFill>
                  <a:schemeClr val="tx1"/>
                </a:solidFill>
                <a:latin typeface="+mn-lt"/>
                <a:ea typeface="+mn-ea"/>
                <a:cs typeface="+mn-cs"/>
              </a:rPr>
              <a:t>If the text is too wide for the page, drag the adjustment handles on the text box to decrease the width,</a:t>
            </a:r>
            <a:r>
              <a:rPr lang="en-US" sz="1200" i="0" kern="1200" baseline="0" dirty="0">
                <a:solidFill>
                  <a:schemeClr val="tx1"/>
                </a:solidFill>
                <a:latin typeface="+mn-lt"/>
                <a:ea typeface="+mn-ea"/>
                <a:cs typeface="+mn-cs"/>
              </a:rPr>
              <a:t> and then repeat the previous step to reposition. </a:t>
            </a:r>
            <a:endParaRPr lang="en-US" sz="1200" i="0" kern="1200" dirty="0">
              <a:solidFill>
                <a:schemeClr val="tx1"/>
              </a:solidFill>
              <a:latin typeface="+mn-lt"/>
              <a:ea typeface="+mn-ea"/>
              <a:cs typeface="+mn-cs"/>
            </a:endParaRPr>
          </a:p>
          <a:p>
            <a:pPr marL="228600" lvl="0" indent="-228600">
              <a:buFont typeface="+mj-lt"/>
              <a:buAutoNum type="arabicPeriod"/>
            </a:pPr>
            <a:endParaRPr lang="en-US" sz="1200" kern="1200" dirty="0">
              <a:solidFill>
                <a:schemeClr val="tx1"/>
              </a:solidFill>
              <a:latin typeface="+mn-lt"/>
              <a:ea typeface="+mn-ea"/>
              <a:cs typeface="+mn-cs"/>
            </a:endParaRPr>
          </a:p>
          <a:p>
            <a:pPr marL="228600" lvl="0" indent="-228600">
              <a:buFont typeface="+mj-lt"/>
              <a:buAutoNum type="arabicPeriod"/>
            </a:pPr>
            <a:endParaRPr lang="en-US" sz="1200" kern="120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latin typeface="+mn-lt"/>
                <a:ea typeface="+mn-ea"/>
                <a:cs typeface="+mn-cs"/>
              </a:rPr>
              <a:t>To reproduce the page edges in the </a:t>
            </a:r>
            <a:r>
              <a:rPr lang="en-US" sz="1200" b="1" kern="1200" dirty="0">
                <a:solidFill>
                  <a:schemeClr val="tx1"/>
                </a:solidFill>
                <a:latin typeface="+mn-lt"/>
                <a:ea typeface="+mn-ea"/>
                <a:cs typeface="+mn-cs"/>
              </a:rPr>
              <a:t>Inside-right page</a:t>
            </a:r>
            <a:r>
              <a:rPr lang="en-US" sz="1200" b="1" kern="1200" baseline="0" dirty="0">
                <a:solidFill>
                  <a:schemeClr val="tx1"/>
                </a:solidFill>
                <a:latin typeface="+mn-lt"/>
                <a:ea typeface="+mn-ea"/>
                <a:cs typeface="+mn-cs"/>
              </a:rPr>
              <a:t> </a:t>
            </a:r>
            <a:r>
              <a:rPr lang="en-US" sz="1200" b="1" kern="1200" dirty="0">
                <a:solidFill>
                  <a:schemeClr val="tx1"/>
                </a:solidFill>
                <a:latin typeface="+mn-lt"/>
                <a:ea typeface="+mn-ea"/>
                <a:cs typeface="+mn-cs"/>
              </a:rPr>
              <a:t>1</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group on this slide</a:t>
            </a:r>
            <a:r>
              <a:rPr lang="en-US" sz="1200" kern="1200" dirty="0">
                <a:solidFill>
                  <a:schemeClr val="tx1"/>
                </a:solidFill>
                <a:latin typeface="+mn-lt"/>
                <a:ea typeface="+mn-ea"/>
                <a:cs typeface="+mn-cs"/>
              </a:rPr>
              <a:t>, do the following: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Selection and Visibility </a:t>
            </a:r>
            <a:r>
              <a:rPr lang="en-US" sz="1200" i="0" kern="1200" dirty="0">
                <a:solidFill>
                  <a:schemeClr val="tx1"/>
                </a:solidFill>
                <a:latin typeface="+mn-lt"/>
                <a:ea typeface="+mn-ea"/>
                <a:cs typeface="+mn-cs"/>
              </a:rPr>
              <a:t>pane, select the </a:t>
            </a:r>
            <a:r>
              <a:rPr lang="en-US" sz="1200" b="1" i="0" kern="1200" dirty="0">
                <a:solidFill>
                  <a:schemeClr val="tx1"/>
                </a:solidFill>
                <a:latin typeface="+mn-lt"/>
                <a:ea typeface="+mn-ea"/>
                <a:cs typeface="+mn-cs"/>
              </a:rPr>
              <a:t>Inside-right</a:t>
            </a:r>
            <a:r>
              <a:rPr lang="en-US" sz="1200" i="0" kern="1200" dirty="0">
                <a:solidFill>
                  <a:schemeClr val="tx1"/>
                </a:solidFill>
                <a:latin typeface="+mn-lt"/>
                <a:ea typeface="+mn-ea"/>
                <a:cs typeface="+mn-cs"/>
              </a:rPr>
              <a:t> group you just created.</a:t>
            </a:r>
            <a:r>
              <a:rPr lang="en-US" sz="1200" i="0" kern="1200" baseline="0" dirty="0">
                <a:solidFill>
                  <a:schemeClr val="tx1"/>
                </a:solidFill>
                <a:latin typeface="+mn-lt"/>
                <a:ea typeface="+mn-ea"/>
                <a:cs typeface="+mn-cs"/>
              </a:rPr>
              <a:t> </a:t>
            </a:r>
            <a:r>
              <a:rPr lang="en-US" sz="1200" i="0" kern="1200" dirty="0">
                <a:solidFill>
                  <a:schemeClr val="tx1"/>
                </a:solidFill>
                <a:latin typeface="+mn-lt"/>
                <a:ea typeface="+mn-ea"/>
                <a:cs typeface="+mn-cs"/>
              </a:rPr>
              <a:t>On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Drawing</a:t>
            </a:r>
            <a:r>
              <a:rPr lang="en-US" sz="1200" i="0" kern="1200" dirty="0">
                <a:solidFill>
                  <a:schemeClr val="tx1"/>
                </a:solidFill>
                <a:latin typeface="+mn-lt"/>
                <a:ea typeface="+mn-ea"/>
                <a:cs typeface="+mn-cs"/>
              </a:rPr>
              <a:t> group, click </a:t>
            </a:r>
            <a:r>
              <a:rPr lang="en-US" sz="1200" b="1" i="0" kern="1200" dirty="0">
                <a:solidFill>
                  <a:schemeClr val="tx1"/>
                </a:solidFill>
                <a:latin typeface="+mn-lt"/>
                <a:ea typeface="+mn-ea"/>
                <a:cs typeface="+mn-cs"/>
              </a:rPr>
              <a:t>Arrange</a:t>
            </a:r>
            <a:r>
              <a:rPr lang="en-US" sz="1200" i="0" kern="1200" dirty="0">
                <a:solidFill>
                  <a:schemeClr val="tx1"/>
                </a:solidFill>
                <a:latin typeface="+mn-lt"/>
                <a:ea typeface="+mn-ea"/>
                <a:cs typeface="+mn-cs"/>
              </a:rPr>
              <a:t>, and then click </a:t>
            </a:r>
            <a:r>
              <a:rPr lang="en-US" sz="1200" b="1" i="0" kern="1200" dirty="0">
                <a:solidFill>
                  <a:schemeClr val="tx1"/>
                </a:solidFill>
                <a:latin typeface="+mn-lt"/>
                <a:ea typeface="+mn-ea"/>
                <a:cs typeface="+mn-cs"/>
              </a:rPr>
              <a:t>Ungroup</a:t>
            </a:r>
            <a:r>
              <a:rPr lang="en-US" sz="1200" b="0" i="0" kern="1200" dirty="0">
                <a:solidFill>
                  <a:schemeClr val="tx1"/>
                </a:solidFill>
                <a:latin typeface="+mn-lt"/>
                <a:ea typeface="+mn-ea"/>
                <a:cs typeface="+mn-cs"/>
              </a:rPr>
              <a:t>.</a:t>
            </a:r>
          </a:p>
          <a:p>
            <a:pPr marL="228600" lvl="0" indent="-228600">
              <a:buFont typeface="+mj-lt"/>
              <a:buAutoNum type="arabicPeriod"/>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Selection and Visibility </a:t>
            </a:r>
            <a:r>
              <a:rPr lang="en-US" sz="1200" i="0" kern="1200" dirty="0">
                <a:solidFill>
                  <a:schemeClr val="tx1"/>
                </a:solidFill>
                <a:latin typeface="+mn-lt"/>
                <a:ea typeface="+mn-ea"/>
                <a:cs typeface="+mn-cs"/>
              </a:rPr>
              <a:t>pane, select the straight connector (line) that you just ungrouped from the page.</a:t>
            </a:r>
            <a:r>
              <a:rPr lang="en-US" sz="1200" i="0" kern="1200" baseline="0" dirty="0">
                <a:solidFill>
                  <a:schemeClr val="tx1"/>
                </a:solidFill>
                <a:latin typeface="+mn-lt"/>
                <a:ea typeface="+mn-ea"/>
                <a:cs typeface="+mn-cs"/>
              </a:rPr>
              <a:t> </a:t>
            </a:r>
            <a:r>
              <a:rPr lang="en-US" sz="1200" i="0" kern="1200" dirty="0">
                <a:solidFill>
                  <a:schemeClr val="tx1"/>
                </a:solidFill>
                <a:latin typeface="+mn-lt"/>
                <a:ea typeface="+mn-ea"/>
                <a:cs typeface="+mn-cs"/>
              </a:rPr>
              <a:t>On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Clipboard</a:t>
            </a:r>
            <a:r>
              <a:rPr lang="en-US" sz="1200" i="0" kern="1200" dirty="0">
                <a:solidFill>
                  <a:schemeClr val="tx1"/>
                </a:solidFill>
                <a:latin typeface="+mn-lt"/>
                <a:ea typeface="+mn-ea"/>
                <a:cs typeface="+mn-cs"/>
              </a:rPr>
              <a:t> group, click the arrow under </a:t>
            </a:r>
            <a:r>
              <a:rPr lang="en-US" sz="1200" b="1" i="0" kern="1200" dirty="0">
                <a:solidFill>
                  <a:schemeClr val="tx1"/>
                </a:solidFill>
                <a:latin typeface="+mn-lt"/>
                <a:ea typeface="+mn-ea"/>
                <a:cs typeface="+mn-cs"/>
              </a:rPr>
              <a:t>Paste</a:t>
            </a:r>
            <a:r>
              <a:rPr lang="en-US" sz="1200" i="0" kern="1200" dirty="0">
                <a:solidFill>
                  <a:schemeClr val="tx1"/>
                </a:solidFill>
                <a:latin typeface="+mn-lt"/>
                <a:ea typeface="+mn-ea"/>
                <a:cs typeface="+mn-cs"/>
              </a:rPr>
              <a:t>, and then click </a:t>
            </a:r>
            <a:r>
              <a:rPr lang="en-US" sz="1200" b="1" i="0" kern="1200" dirty="0">
                <a:solidFill>
                  <a:schemeClr val="tx1"/>
                </a:solidFill>
                <a:latin typeface="+mn-lt"/>
                <a:ea typeface="+mn-ea"/>
                <a:cs typeface="+mn-cs"/>
              </a:rPr>
              <a:t>Duplicate</a:t>
            </a:r>
            <a:r>
              <a:rPr lang="en-US" sz="1200" i="0" kern="1200" dirty="0">
                <a:solidFill>
                  <a:schemeClr val="tx1"/>
                </a:solidFill>
                <a:latin typeface="+mn-lt"/>
                <a:ea typeface="+mn-ea"/>
                <a:cs typeface="+mn-cs"/>
              </a:rPr>
              <a:t>. Repeat this process for a total of six lines. </a:t>
            </a:r>
          </a:p>
          <a:p>
            <a:pPr marL="228600" lvl="0" indent="-228600">
              <a:buFont typeface="+mj-lt"/>
              <a:buAutoNum type="arabicPeriod"/>
            </a:pPr>
            <a:r>
              <a:rPr lang="en-US" sz="1200" i="0" kern="1200" dirty="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Selection and Visibility </a:t>
            </a:r>
            <a:r>
              <a:rPr lang="en-US" sz="1200" i="0" kern="1200" dirty="0">
                <a:solidFill>
                  <a:schemeClr val="tx1"/>
                </a:solidFill>
                <a:latin typeface="+mn-lt"/>
                <a:ea typeface="+mn-ea"/>
                <a:cs typeface="+mn-cs"/>
              </a:rPr>
              <a:t>pane, press and hold CTRL, and</a:t>
            </a:r>
            <a:r>
              <a:rPr lang="en-US" sz="1200" i="0" kern="1200" baseline="0" dirty="0">
                <a:solidFill>
                  <a:schemeClr val="tx1"/>
                </a:solidFill>
                <a:latin typeface="+mn-lt"/>
                <a:ea typeface="+mn-ea"/>
                <a:cs typeface="+mn-cs"/>
              </a:rPr>
              <a:t> then </a:t>
            </a:r>
            <a:r>
              <a:rPr lang="en-US" sz="1200" i="0" kern="1200" dirty="0">
                <a:solidFill>
                  <a:schemeClr val="tx1"/>
                </a:solidFill>
                <a:latin typeface="+mn-lt"/>
                <a:ea typeface="+mn-ea"/>
                <a:cs typeface="+mn-cs"/>
              </a:rPr>
              <a:t>select the six straight connectors (lines). On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Drawing</a:t>
            </a:r>
            <a:r>
              <a:rPr lang="en-US" sz="1200" i="0" kern="1200" dirty="0">
                <a:solidFill>
                  <a:schemeClr val="tx1"/>
                </a:solidFill>
                <a:latin typeface="+mn-lt"/>
                <a:ea typeface="+mn-ea"/>
                <a:cs typeface="+mn-cs"/>
              </a:rPr>
              <a:t> group, click </a:t>
            </a:r>
            <a:r>
              <a:rPr lang="en-US" sz="1200" b="1" i="0" kern="1200" dirty="0">
                <a:solidFill>
                  <a:schemeClr val="tx1"/>
                </a:solidFill>
                <a:latin typeface="+mn-lt"/>
                <a:ea typeface="+mn-ea"/>
                <a:cs typeface="+mn-cs"/>
              </a:rPr>
              <a:t>Arrange</a:t>
            </a:r>
            <a:r>
              <a:rPr lang="en-US" sz="1200" i="0" kern="1200" dirty="0">
                <a:solidFill>
                  <a:schemeClr val="tx1"/>
                </a:solidFill>
                <a:latin typeface="+mn-lt"/>
                <a:ea typeface="+mn-ea"/>
                <a:cs typeface="+mn-cs"/>
              </a:rPr>
              <a:t>, point to </a:t>
            </a:r>
            <a:r>
              <a:rPr lang="en-US" sz="1200" b="1" i="0" kern="1200" dirty="0">
                <a:solidFill>
                  <a:schemeClr val="tx1"/>
                </a:solidFill>
                <a:latin typeface="+mn-lt"/>
                <a:ea typeface="+mn-ea"/>
                <a:cs typeface="+mn-cs"/>
              </a:rPr>
              <a:t>Align</a:t>
            </a:r>
            <a:r>
              <a:rPr lang="en-US" sz="1200" i="0" kern="1200" dirty="0">
                <a:solidFill>
                  <a:schemeClr val="tx1"/>
                </a:solidFill>
                <a:latin typeface="+mn-lt"/>
                <a:ea typeface="+mn-ea"/>
                <a:cs typeface="+mn-cs"/>
              </a:rPr>
              <a:t>, and then do the following:</a:t>
            </a:r>
          </a:p>
          <a:p>
            <a:pPr marL="685800" lvl="1" indent="-228600">
              <a:buFont typeface="+mj-lt"/>
              <a:buAutoNum type="arabicPeriod"/>
            </a:pP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Selected Objects</a:t>
            </a:r>
            <a:r>
              <a:rPr lang="en-US" sz="1200" i="0" kern="1200" dirty="0">
                <a:solidFill>
                  <a:schemeClr val="tx1"/>
                </a:solidFill>
                <a:latin typeface="+mn-lt"/>
                <a:ea typeface="+mn-ea"/>
                <a:cs typeface="+mn-cs"/>
              </a:rPr>
              <a:t>.</a:t>
            </a:r>
          </a:p>
          <a:p>
            <a:pPr marL="685800" lvl="1" indent="-228600">
              <a:buFont typeface="+mj-lt"/>
              <a:buAutoNum type="arabicPeriod"/>
            </a:pP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Distribute Horizontally</a:t>
            </a:r>
            <a:r>
              <a:rPr lang="en-US" sz="1200" i="0" kern="1200" dirty="0">
                <a:solidFill>
                  <a:schemeClr val="tx1"/>
                </a:solidFill>
                <a:latin typeface="+mn-lt"/>
                <a:ea typeface="+mn-ea"/>
                <a:cs typeface="+mn-cs"/>
              </a:rPr>
              <a:t>.</a:t>
            </a:r>
          </a:p>
          <a:p>
            <a:pPr marL="685800" lvl="1" indent="-228600">
              <a:buFont typeface="+mj-lt"/>
              <a:buAutoNum type="arabicPeriod"/>
            </a:pP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Middle</a:t>
            </a:r>
            <a:r>
              <a:rPr lang="en-US" sz="1200" i="0" kern="1200" dirty="0">
                <a:solidFill>
                  <a:schemeClr val="tx1"/>
                </a:solidFill>
                <a:latin typeface="+mn-lt"/>
                <a:ea typeface="+mn-ea"/>
                <a:cs typeface="+mn-cs"/>
              </a:rPr>
              <a:t>. </a:t>
            </a:r>
          </a:p>
          <a:p>
            <a:pPr marL="228600" lvl="0" indent="-228600">
              <a:buFont typeface="+mj-lt"/>
              <a:buAutoNum type="arabicPeriod"/>
            </a:pPr>
            <a:r>
              <a:rPr lang="en-US" sz="1200" i="0" kern="1200" dirty="0">
                <a:solidFill>
                  <a:schemeClr val="tx1"/>
                </a:solidFill>
                <a:latin typeface="+mn-lt"/>
                <a:ea typeface="+mn-ea"/>
                <a:cs typeface="+mn-cs"/>
              </a:rPr>
              <a:t>With</a:t>
            </a:r>
            <a:r>
              <a:rPr lang="en-US" sz="1200" i="0" kern="1200" baseline="0" dirty="0">
                <a:solidFill>
                  <a:schemeClr val="tx1"/>
                </a:solidFill>
                <a:latin typeface="+mn-lt"/>
                <a:ea typeface="+mn-ea"/>
                <a:cs typeface="+mn-cs"/>
              </a:rPr>
              <a:t> the group of lines still selected, o</a:t>
            </a:r>
            <a:r>
              <a:rPr lang="en-US" sz="1200" i="0" kern="1200" dirty="0">
                <a:solidFill>
                  <a:schemeClr val="tx1"/>
                </a:solidFill>
                <a:latin typeface="+mn-lt"/>
                <a:ea typeface="+mn-ea"/>
                <a:cs typeface="+mn-cs"/>
              </a:rPr>
              <a:t>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Drawing </a:t>
            </a:r>
            <a:r>
              <a:rPr lang="en-US" sz="1200" i="0" kern="1200" dirty="0">
                <a:solidFill>
                  <a:schemeClr val="tx1"/>
                </a:solidFill>
                <a:latin typeface="+mn-lt"/>
                <a:ea typeface="+mn-ea"/>
                <a:cs typeface="+mn-cs"/>
              </a:rPr>
              <a:t>group, click </a:t>
            </a:r>
            <a:r>
              <a:rPr lang="en-US" sz="1200" b="1" i="0" kern="1200" dirty="0">
                <a:solidFill>
                  <a:schemeClr val="tx1"/>
                </a:solidFill>
                <a:latin typeface="+mn-lt"/>
                <a:ea typeface="+mn-ea"/>
                <a:cs typeface="+mn-cs"/>
              </a:rPr>
              <a:t>Arrange</a:t>
            </a:r>
            <a:r>
              <a:rPr lang="en-US" sz="1200" i="0" kern="1200" dirty="0">
                <a:solidFill>
                  <a:schemeClr val="tx1"/>
                </a:solidFill>
                <a:latin typeface="+mn-lt"/>
                <a:ea typeface="+mn-ea"/>
                <a:cs typeface="+mn-cs"/>
              </a:rPr>
              <a:t>, and</a:t>
            </a:r>
            <a:r>
              <a:rPr lang="en-US" sz="1200" i="0" kern="1200" baseline="0" dirty="0">
                <a:solidFill>
                  <a:schemeClr val="tx1"/>
                </a:solidFill>
                <a:latin typeface="+mn-lt"/>
                <a:ea typeface="+mn-ea"/>
                <a:cs typeface="+mn-cs"/>
              </a:rPr>
              <a:t> then click</a:t>
            </a:r>
            <a:r>
              <a:rPr lang="en-US" sz="1200" i="0" kern="1200" dirty="0">
                <a:solidFill>
                  <a:schemeClr val="tx1"/>
                </a:solidFill>
                <a:latin typeface="+mn-lt"/>
                <a:ea typeface="+mn-ea"/>
                <a:cs typeface="+mn-cs"/>
              </a:rPr>
              <a:t> </a:t>
            </a:r>
            <a:r>
              <a:rPr lang="en-US" sz="1200" b="1" i="0" kern="1200" dirty="0">
                <a:solidFill>
                  <a:schemeClr val="tx1"/>
                </a:solidFill>
                <a:latin typeface="+mn-lt"/>
                <a:ea typeface="+mn-ea"/>
                <a:cs typeface="+mn-cs"/>
              </a:rPr>
              <a:t>Group</a:t>
            </a:r>
            <a:r>
              <a:rPr lang="en-US" sz="1200" i="0" kern="1200" dirty="0">
                <a:solidFill>
                  <a:schemeClr val="tx1"/>
                </a:solidFill>
                <a:latin typeface="+mn-lt"/>
                <a:ea typeface="+mn-ea"/>
                <a:cs typeface="+mn-cs"/>
              </a:rPr>
              <a:t>.</a:t>
            </a:r>
          </a:p>
          <a:p>
            <a:pPr marL="228600" lvl="0" indent="-228600">
              <a:buFont typeface="+mj-lt"/>
              <a:buAutoNum type="arabicPeriod"/>
            </a:pPr>
            <a:r>
              <a:rPr lang="en-US" sz="1200" i="0" kern="1200" dirty="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i="0" kern="1200" dirty="0">
                <a:solidFill>
                  <a:schemeClr val="tx1"/>
                </a:solidFill>
                <a:latin typeface="+mn-lt"/>
                <a:ea typeface="+mn-ea"/>
                <a:cs typeface="+mn-cs"/>
              </a:rPr>
              <a:t>On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Drawing</a:t>
            </a:r>
            <a:r>
              <a:rPr lang="en-US" sz="1200" i="0" kern="1200" dirty="0">
                <a:solidFill>
                  <a:schemeClr val="tx1"/>
                </a:solidFill>
                <a:latin typeface="+mn-lt"/>
                <a:ea typeface="+mn-ea"/>
                <a:cs typeface="+mn-cs"/>
              </a:rPr>
              <a:t> group, click </a:t>
            </a:r>
            <a:r>
              <a:rPr lang="en-US" sz="1200" b="1" i="0" kern="1200" dirty="0">
                <a:solidFill>
                  <a:schemeClr val="tx1"/>
                </a:solidFill>
                <a:latin typeface="+mn-lt"/>
                <a:ea typeface="+mn-ea"/>
                <a:cs typeface="+mn-cs"/>
              </a:rPr>
              <a:t>Arrange</a:t>
            </a:r>
            <a:r>
              <a:rPr lang="en-US" sz="1200" i="0" kern="1200" dirty="0">
                <a:solidFill>
                  <a:schemeClr val="tx1"/>
                </a:solidFill>
                <a:latin typeface="+mn-lt"/>
                <a:ea typeface="+mn-ea"/>
                <a:cs typeface="+mn-cs"/>
              </a:rPr>
              <a:t>, point to </a:t>
            </a:r>
            <a:r>
              <a:rPr lang="en-US" sz="1200" b="1" i="0" kern="1200" dirty="0">
                <a:solidFill>
                  <a:schemeClr val="tx1"/>
                </a:solidFill>
                <a:latin typeface="+mn-lt"/>
                <a:ea typeface="+mn-ea"/>
                <a:cs typeface="+mn-cs"/>
              </a:rPr>
              <a:t>Align</a:t>
            </a:r>
            <a:r>
              <a:rPr lang="en-US" sz="1200" i="0" kern="1200" dirty="0">
                <a:solidFill>
                  <a:schemeClr val="tx1"/>
                </a:solidFill>
                <a:latin typeface="+mn-lt"/>
                <a:ea typeface="+mn-ea"/>
                <a:cs typeface="+mn-cs"/>
              </a:rPr>
              <a:t>, and then do the following:</a:t>
            </a:r>
          </a:p>
          <a:p>
            <a:pPr marL="685800" lvl="1" indent="-228600">
              <a:buFont typeface="+mj-lt"/>
              <a:buAutoNum type="arabicPeriod"/>
            </a:pP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to Slide</a:t>
            </a:r>
            <a:r>
              <a:rPr lang="en-US" sz="1200" i="0" kern="1200" dirty="0">
                <a:solidFill>
                  <a:schemeClr val="tx1"/>
                </a:solidFill>
                <a:latin typeface="+mn-lt"/>
                <a:ea typeface="+mn-ea"/>
                <a:cs typeface="+mn-cs"/>
              </a:rPr>
              <a:t>.</a:t>
            </a:r>
          </a:p>
          <a:p>
            <a:pPr marL="685800" lvl="1" indent="-228600">
              <a:buFont typeface="+mj-lt"/>
              <a:buAutoNum type="arabicPeriod"/>
            </a:pP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Middle</a:t>
            </a:r>
            <a:r>
              <a:rPr lang="en-US" sz="1200" i="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Selection and Visibility </a:t>
            </a:r>
            <a:r>
              <a:rPr lang="en-US" sz="1200" i="0" kern="1200" dirty="0">
                <a:solidFill>
                  <a:schemeClr val="tx1"/>
                </a:solidFill>
                <a:latin typeface="+mn-lt"/>
                <a:ea typeface="+mn-ea"/>
                <a:cs typeface="+mn-cs"/>
              </a:rPr>
              <a:t>pane, press and hold CTRL, and then select the new group of lines, the rectangle, and the text box. On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Drawing </a:t>
            </a:r>
            <a:r>
              <a:rPr lang="en-US" sz="1200" i="0" kern="1200" dirty="0">
                <a:solidFill>
                  <a:schemeClr val="tx1"/>
                </a:solidFill>
                <a:latin typeface="+mn-lt"/>
                <a:ea typeface="+mn-ea"/>
                <a:cs typeface="+mn-cs"/>
              </a:rPr>
              <a:t>group, click the arrow under </a:t>
            </a:r>
            <a:r>
              <a:rPr lang="en-US" sz="1200" b="1" i="0" kern="1200" dirty="0">
                <a:solidFill>
                  <a:schemeClr val="tx1"/>
                </a:solidFill>
                <a:latin typeface="+mn-lt"/>
                <a:ea typeface="+mn-ea"/>
                <a:cs typeface="+mn-cs"/>
              </a:rPr>
              <a:t>Arrange</a:t>
            </a:r>
            <a:r>
              <a:rPr lang="en-US" sz="1200" i="0" kern="1200" dirty="0">
                <a:solidFill>
                  <a:schemeClr val="tx1"/>
                </a:solidFill>
                <a:latin typeface="+mn-lt"/>
                <a:ea typeface="+mn-ea"/>
                <a:cs typeface="+mn-cs"/>
              </a:rPr>
              <a:t>, and then click </a:t>
            </a:r>
            <a:r>
              <a:rPr lang="en-US" sz="1200" b="1" i="0" kern="1200" dirty="0">
                <a:solidFill>
                  <a:schemeClr val="tx1"/>
                </a:solidFill>
                <a:latin typeface="+mn-lt"/>
                <a:ea typeface="+mn-ea"/>
                <a:cs typeface="+mn-cs"/>
              </a:rPr>
              <a:t>Group</a:t>
            </a:r>
            <a:r>
              <a:rPr lang="en-US" sz="1200" i="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a:solidFill>
                  <a:schemeClr val="tx1"/>
                </a:solidFill>
                <a:latin typeface="+mn-lt"/>
                <a:ea typeface="+mn-ea"/>
                <a:cs typeface="+mn-cs"/>
              </a:rPr>
              <a:t>Also</a:t>
            </a:r>
            <a:r>
              <a:rPr lang="en-US" sz="1200" i="0" kern="1200" baseline="0" dirty="0">
                <a:solidFill>
                  <a:schemeClr val="tx1"/>
                </a:solidFill>
                <a:latin typeface="+mn-lt"/>
                <a:ea typeface="+mn-ea"/>
                <a:cs typeface="+mn-cs"/>
              </a:rPr>
              <a:t> i</a:t>
            </a:r>
            <a:r>
              <a:rPr lang="en-US" sz="1200" i="0" kern="1200" dirty="0">
                <a:solidFill>
                  <a:schemeClr val="tx1"/>
                </a:solidFill>
                <a:latin typeface="+mn-lt"/>
                <a:ea typeface="+mn-ea"/>
                <a:cs typeface="+mn-cs"/>
              </a:rPr>
              <a:t>n the </a:t>
            </a:r>
            <a:r>
              <a:rPr lang="en-US" sz="1200" b="1" i="0" kern="1200" dirty="0">
                <a:solidFill>
                  <a:schemeClr val="tx1"/>
                </a:solidFill>
                <a:latin typeface="+mn-lt"/>
                <a:ea typeface="+mn-ea"/>
                <a:cs typeface="+mn-cs"/>
              </a:rPr>
              <a:t>Selection and Visibility </a:t>
            </a:r>
            <a:r>
              <a:rPr lang="en-US" sz="1200" i="0" kern="1200" dirty="0">
                <a:solidFill>
                  <a:schemeClr val="tx1"/>
                </a:solidFill>
                <a:latin typeface="+mn-lt"/>
                <a:ea typeface="+mn-ea"/>
                <a:cs typeface="+mn-cs"/>
              </a:rPr>
              <a:t>pane, press and hold CTRL,</a:t>
            </a:r>
            <a:r>
              <a:rPr lang="en-US" sz="1200" i="0" kern="1200" baseline="0" dirty="0">
                <a:solidFill>
                  <a:schemeClr val="tx1"/>
                </a:solidFill>
                <a:latin typeface="+mn-lt"/>
                <a:ea typeface="+mn-ea"/>
                <a:cs typeface="+mn-cs"/>
              </a:rPr>
              <a:t> double-click</a:t>
            </a:r>
            <a:r>
              <a:rPr lang="en-US" sz="1200" i="0" kern="1200" dirty="0">
                <a:solidFill>
                  <a:schemeClr val="tx1"/>
                </a:solidFill>
                <a:latin typeface="+mn-lt"/>
                <a:ea typeface="+mn-ea"/>
                <a:cs typeface="+mn-cs"/>
              </a:rPr>
              <a:t> the new group to edit the name, and then enter </a:t>
            </a:r>
            <a:r>
              <a:rPr lang="en-US" sz="1200" b="1" i="0" kern="1200" dirty="0">
                <a:solidFill>
                  <a:schemeClr val="tx1"/>
                </a:solidFill>
                <a:latin typeface="+mn-lt"/>
                <a:ea typeface="+mn-ea"/>
                <a:cs typeface="+mn-cs"/>
              </a:rPr>
              <a:t>Inside-right page 1</a:t>
            </a:r>
            <a:r>
              <a:rPr lang="en-US" sz="1200" i="0" kern="1200" dirty="0">
                <a:solidFill>
                  <a:schemeClr val="tx1"/>
                </a:solidFill>
                <a:latin typeface="+mn-lt"/>
                <a:ea typeface="+mn-ea"/>
                <a:cs typeface="+mn-cs"/>
              </a:rPr>
              <a:t>.</a:t>
            </a:r>
          </a:p>
          <a:p>
            <a:pPr marL="228600" lvl="0" indent="-228600">
              <a:buFont typeface="+mj-lt"/>
              <a:buAutoNum type="arabicPeriod"/>
            </a:pPr>
            <a:r>
              <a:rPr lang="en-US" sz="1200" i="0" kern="1200" dirty="0">
                <a:solidFill>
                  <a:schemeClr val="tx1"/>
                </a:solidFill>
                <a:latin typeface="+mn-lt"/>
                <a:ea typeface="+mn-ea"/>
                <a:cs typeface="+mn-cs"/>
              </a:rPr>
              <a:t>Right-click</a:t>
            </a:r>
            <a:r>
              <a:rPr lang="en-US" sz="1200" i="0" kern="1200" baseline="0" dirty="0">
                <a:solidFill>
                  <a:schemeClr val="tx1"/>
                </a:solidFill>
                <a:latin typeface="+mn-lt"/>
                <a:ea typeface="+mn-ea"/>
                <a:cs typeface="+mn-cs"/>
              </a:rPr>
              <a:t> the slide background area, and then click </a:t>
            </a:r>
            <a:r>
              <a:rPr lang="en-US" sz="1200" b="1" i="0" kern="1200" baseline="0" dirty="0">
                <a:solidFill>
                  <a:schemeClr val="tx1"/>
                </a:solidFill>
                <a:latin typeface="+mn-lt"/>
                <a:ea typeface="+mn-ea"/>
                <a:cs typeface="+mn-cs"/>
              </a:rPr>
              <a:t>Grid and Guides</a:t>
            </a:r>
            <a:r>
              <a:rPr lang="en-US" sz="1200" i="0" kern="1200" baseline="0" dirty="0">
                <a:solidFill>
                  <a:schemeClr val="tx1"/>
                </a:solidFill>
                <a:latin typeface="+mn-lt"/>
                <a:ea typeface="+mn-ea"/>
                <a:cs typeface="+mn-cs"/>
              </a:rPr>
              <a:t>. In the </a:t>
            </a:r>
            <a:r>
              <a:rPr lang="en-US" sz="1200" b="1" i="0" kern="1200" baseline="0" dirty="0">
                <a:solidFill>
                  <a:schemeClr val="tx1"/>
                </a:solidFill>
                <a:latin typeface="+mn-lt"/>
                <a:ea typeface="+mn-ea"/>
                <a:cs typeface="+mn-cs"/>
              </a:rPr>
              <a:t>Grid and Guides </a:t>
            </a:r>
            <a:r>
              <a:rPr lang="en-US" sz="1200" i="0" kern="1200" baseline="0" dirty="0">
                <a:solidFill>
                  <a:schemeClr val="tx1"/>
                </a:solidFill>
                <a:latin typeface="+mn-lt"/>
                <a:ea typeface="+mn-ea"/>
                <a:cs typeface="+mn-cs"/>
              </a:rPr>
              <a:t>dialog box, under </a:t>
            </a:r>
            <a:r>
              <a:rPr lang="en-US" sz="1200" b="1" i="0" kern="1200" baseline="0" dirty="0">
                <a:solidFill>
                  <a:schemeClr val="tx1"/>
                </a:solidFill>
                <a:latin typeface="+mn-lt"/>
                <a:ea typeface="+mn-ea"/>
                <a:cs typeface="+mn-cs"/>
              </a:rPr>
              <a:t>Guide settings</a:t>
            </a:r>
            <a:r>
              <a:rPr lang="en-US" sz="1200" i="0" kern="1200" baseline="0" dirty="0">
                <a:solidFill>
                  <a:schemeClr val="tx1"/>
                </a:solidFill>
                <a:latin typeface="+mn-lt"/>
                <a:ea typeface="+mn-ea"/>
                <a:cs typeface="+mn-cs"/>
              </a:rPr>
              <a:t>, clear </a:t>
            </a:r>
            <a:r>
              <a:rPr lang="en-US" sz="1200" b="1" i="0" kern="1200" baseline="0" dirty="0">
                <a:solidFill>
                  <a:schemeClr val="tx1"/>
                </a:solidFill>
                <a:latin typeface="+mn-lt"/>
                <a:ea typeface="+mn-ea"/>
                <a:cs typeface="+mn-cs"/>
              </a:rPr>
              <a:t>Display drawing guides on screen</a:t>
            </a:r>
            <a:r>
              <a:rPr lang="en-US" sz="1200" i="0" kern="1200" baseline="0" dirty="0">
                <a:solidFill>
                  <a:schemeClr val="tx1"/>
                </a:solidFill>
                <a:latin typeface="+mn-lt"/>
                <a:ea typeface="+mn-ea"/>
                <a:cs typeface="+mn-cs"/>
              </a:rPr>
              <a:t>.</a:t>
            </a:r>
          </a:p>
          <a:p>
            <a:pPr marL="228600" lvl="0" indent="-228600">
              <a:buFont typeface="+mj-lt"/>
              <a:buAutoNum type="arabicPeriod"/>
            </a:pPr>
            <a:r>
              <a:rPr lang="en-US" sz="1200" i="0" kern="1200" baseline="0" dirty="0">
                <a:solidFill>
                  <a:schemeClr val="tx1"/>
                </a:solidFill>
                <a:latin typeface="+mn-lt"/>
                <a:ea typeface="+mn-ea"/>
                <a:cs typeface="+mn-cs"/>
              </a:rPr>
              <a:t>On the </a:t>
            </a:r>
            <a:r>
              <a:rPr lang="en-US" sz="1200" b="1" i="0" kern="1200" baseline="0" dirty="0">
                <a:solidFill>
                  <a:schemeClr val="tx1"/>
                </a:solidFill>
                <a:latin typeface="+mn-lt"/>
                <a:ea typeface="+mn-ea"/>
                <a:cs typeface="+mn-cs"/>
              </a:rPr>
              <a:t>View</a:t>
            </a:r>
            <a:r>
              <a:rPr lang="en-US" sz="1200" i="0" kern="1200" baseline="0" dirty="0">
                <a:solidFill>
                  <a:schemeClr val="tx1"/>
                </a:solidFill>
                <a:latin typeface="+mn-lt"/>
                <a:ea typeface="+mn-ea"/>
                <a:cs typeface="+mn-cs"/>
              </a:rPr>
              <a:t> tab, in the </a:t>
            </a:r>
            <a:r>
              <a:rPr lang="en-US" sz="1200" b="1" i="0" kern="1200" baseline="0" dirty="0">
                <a:solidFill>
                  <a:schemeClr val="tx1"/>
                </a:solidFill>
                <a:latin typeface="+mn-lt"/>
                <a:ea typeface="+mn-ea"/>
                <a:cs typeface="+mn-cs"/>
              </a:rPr>
              <a:t>Show/Hide</a:t>
            </a:r>
            <a:r>
              <a:rPr lang="en-US" sz="1200" i="0" kern="1200" baseline="0" dirty="0">
                <a:solidFill>
                  <a:schemeClr val="tx1"/>
                </a:solidFill>
                <a:latin typeface="+mn-lt"/>
                <a:ea typeface="+mn-ea"/>
                <a:cs typeface="+mn-cs"/>
              </a:rPr>
              <a:t> group, clear </a:t>
            </a:r>
            <a:r>
              <a:rPr lang="en-US" sz="1200" b="1" i="0" kern="1200" baseline="0" dirty="0">
                <a:solidFill>
                  <a:schemeClr val="tx1"/>
                </a:solidFill>
                <a:latin typeface="+mn-lt"/>
                <a:ea typeface="+mn-ea"/>
                <a:cs typeface="+mn-cs"/>
              </a:rPr>
              <a:t>Ruler</a:t>
            </a:r>
            <a:r>
              <a:rPr lang="en-US" sz="1200" i="0" kern="1200" baseline="0" dirty="0">
                <a:solidFill>
                  <a:schemeClr val="tx1"/>
                </a:solidFill>
                <a:latin typeface="+mn-lt"/>
                <a:ea typeface="+mn-ea"/>
                <a:cs typeface="+mn-cs"/>
              </a:rPr>
              <a:t>.</a:t>
            </a:r>
            <a:endParaRPr lang="en-US" sz="1200" i="0" kern="120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a:solidFill>
                <a:schemeClr val="accent6"/>
              </a:solidFill>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a:solidFill>
                  <a:schemeClr val="accent6"/>
                </a:solidFill>
              </a:rPr>
              <a:t>I</a:t>
            </a:r>
            <a:r>
              <a:rPr lang="en-US" sz="1200" b="0" i="0" baseline="0" dirty="0"/>
              <a:t>n the </a:t>
            </a:r>
            <a:r>
              <a:rPr lang="en-US" sz="1200" b="1" i="0" baseline="0" dirty="0"/>
              <a:t>Selection and Visibility</a:t>
            </a:r>
            <a:r>
              <a:rPr lang="en-US" sz="1200" b="0" i="0" baseline="0" dirty="0"/>
              <a:t> pane, the final arrangement of the six groups of objects should be the following (from top to bottom):</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t>Inside-right page 1</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t>Inside-left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t>Inside-right page 2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t>Inside-left page 2</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t>Inside-right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t>Inside-left page 1</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a:t>To move a group of objects up in the </a:t>
            </a:r>
            <a:r>
              <a:rPr lang="en-US" sz="1200" b="1" i="0" baseline="0" dirty="0"/>
              <a:t>Selection</a:t>
            </a:r>
            <a:r>
              <a:rPr lang="en-US" sz="1200" b="0" i="0" baseline="0" dirty="0"/>
              <a:t> </a:t>
            </a:r>
            <a:r>
              <a:rPr lang="en-US" sz="1200" b="1" i="0" baseline="0" dirty="0"/>
              <a:t>and Visibility</a:t>
            </a:r>
            <a:r>
              <a:rPr lang="en-US" sz="1200" b="0" i="0" baseline="0" dirty="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t>In the </a:t>
            </a:r>
            <a:r>
              <a:rPr lang="en-US" sz="1200" b="1" i="0" baseline="0" dirty="0"/>
              <a:t>Selection and Visibility</a:t>
            </a:r>
            <a:r>
              <a:rPr lang="en-US" sz="1200" b="0" i="0" baseline="0" dirty="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solidFill>
                  <a:schemeClr val="accent6"/>
                </a:solidFill>
              </a:rPr>
              <a:t>On the </a:t>
            </a:r>
            <a:r>
              <a:rPr lang="en-US" sz="1200" b="1" baseline="0" dirty="0">
                <a:solidFill>
                  <a:schemeClr val="accent6"/>
                </a:solidFill>
              </a:rPr>
              <a:t>Home</a:t>
            </a:r>
            <a:r>
              <a:rPr lang="en-US" sz="1200" baseline="0" dirty="0">
                <a:solidFill>
                  <a:schemeClr val="accent6"/>
                </a:solidFill>
              </a:rPr>
              <a:t> tab, in the </a:t>
            </a:r>
            <a:r>
              <a:rPr lang="en-US" sz="1200" b="1" baseline="0" dirty="0">
                <a:solidFill>
                  <a:schemeClr val="accent6"/>
                </a:solidFill>
              </a:rPr>
              <a:t>Drawing</a:t>
            </a:r>
            <a:r>
              <a:rPr lang="en-US" sz="1200" baseline="0" dirty="0">
                <a:solidFill>
                  <a:schemeClr val="accent6"/>
                </a:solidFill>
              </a:rPr>
              <a:t> group, click </a:t>
            </a:r>
            <a:r>
              <a:rPr lang="en-US" sz="1200" b="1" baseline="0" dirty="0">
                <a:solidFill>
                  <a:schemeClr val="accent6"/>
                </a:solidFill>
              </a:rPr>
              <a:t>Arrange</a:t>
            </a:r>
            <a:r>
              <a:rPr lang="en-US" sz="1200" baseline="0" dirty="0">
                <a:solidFill>
                  <a:schemeClr val="accent6"/>
                </a:solidFill>
              </a:rPr>
              <a:t>, and then click </a:t>
            </a:r>
            <a:r>
              <a:rPr lang="en-US" sz="1200" b="1" baseline="0" dirty="0">
                <a:solidFill>
                  <a:schemeClr val="accent6"/>
                </a:solidFill>
              </a:rPr>
              <a:t>Bring</a:t>
            </a:r>
            <a:r>
              <a:rPr lang="en-US" sz="1200" baseline="0" dirty="0">
                <a:solidFill>
                  <a:schemeClr val="accent6"/>
                </a:solidFill>
              </a:rPr>
              <a:t> </a:t>
            </a:r>
            <a:r>
              <a:rPr lang="en-US" sz="1200" b="1" baseline="0" dirty="0">
                <a:solidFill>
                  <a:schemeClr val="accent6"/>
                </a:solidFill>
              </a:rPr>
              <a:t>Forward</a:t>
            </a:r>
            <a:r>
              <a:rPr lang="en-US" sz="1200" baseline="0" dirty="0">
                <a:solidFill>
                  <a:schemeClr val="accent6"/>
                </a:solidFill>
              </a:rPr>
              <a:t>.</a:t>
            </a:r>
            <a:endParaRPr lang="en-US" sz="1200" b="0" i="0" baseline="0" dirty="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a:t>To move a group of objects down in the </a:t>
            </a:r>
            <a:r>
              <a:rPr lang="en-US" sz="1200" b="1" i="0" baseline="0" dirty="0"/>
              <a:t>Selection</a:t>
            </a:r>
            <a:r>
              <a:rPr lang="en-US" sz="1200" b="0" i="0" baseline="0" dirty="0"/>
              <a:t> </a:t>
            </a:r>
            <a:r>
              <a:rPr lang="en-US" sz="1200" b="1" i="0" baseline="0" dirty="0"/>
              <a:t>and Visibility</a:t>
            </a:r>
            <a:r>
              <a:rPr lang="en-US" sz="1200" b="0" i="0" baseline="0" dirty="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t>In the </a:t>
            </a:r>
            <a:r>
              <a:rPr lang="en-US" sz="1200" b="1" i="0" baseline="0" dirty="0"/>
              <a:t>Selection and Visibility</a:t>
            </a:r>
            <a:r>
              <a:rPr lang="en-US" sz="1200" b="0" i="0" baseline="0" dirty="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solidFill>
                  <a:schemeClr val="accent6"/>
                </a:solidFill>
              </a:rPr>
              <a:t>On the </a:t>
            </a:r>
            <a:r>
              <a:rPr lang="en-US" sz="1200" b="1" baseline="0" dirty="0">
                <a:solidFill>
                  <a:schemeClr val="accent6"/>
                </a:solidFill>
              </a:rPr>
              <a:t>Home</a:t>
            </a:r>
            <a:r>
              <a:rPr lang="en-US" sz="1200" baseline="0" dirty="0">
                <a:solidFill>
                  <a:schemeClr val="accent6"/>
                </a:solidFill>
              </a:rPr>
              <a:t> tab, in the </a:t>
            </a:r>
            <a:r>
              <a:rPr lang="en-US" sz="1200" b="1" baseline="0" dirty="0">
                <a:solidFill>
                  <a:schemeClr val="accent6"/>
                </a:solidFill>
              </a:rPr>
              <a:t>Drawing</a:t>
            </a:r>
            <a:r>
              <a:rPr lang="en-US" sz="1200" baseline="0" dirty="0">
                <a:solidFill>
                  <a:schemeClr val="accent6"/>
                </a:solidFill>
              </a:rPr>
              <a:t> group, click </a:t>
            </a:r>
            <a:r>
              <a:rPr lang="en-US" sz="1200" b="1" baseline="0" dirty="0">
                <a:solidFill>
                  <a:schemeClr val="accent6"/>
                </a:solidFill>
              </a:rPr>
              <a:t>Arrange</a:t>
            </a:r>
            <a:r>
              <a:rPr lang="en-US" sz="1200" baseline="0" dirty="0">
                <a:solidFill>
                  <a:schemeClr val="accent6"/>
                </a:solidFill>
              </a:rPr>
              <a:t>, and then click</a:t>
            </a:r>
            <a:r>
              <a:rPr lang="en-US" sz="1200" b="0" i="0" baseline="0" dirty="0"/>
              <a:t> </a:t>
            </a:r>
            <a:r>
              <a:rPr lang="en-US" sz="1200" b="1" i="0" baseline="0" dirty="0"/>
              <a:t>Send Backward</a:t>
            </a:r>
            <a:r>
              <a:rPr lang="en-US" sz="1200" b="0" i="0" baseline="0" dirty="0"/>
              <a:t>.</a:t>
            </a:r>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a:p>
          <a:p>
            <a:r>
              <a:rPr lang="en-US" sz="1200" baseline="0" dirty="0"/>
              <a:t>To reproduce the animation effects on this slide, do the following:</a:t>
            </a:r>
          </a:p>
          <a:p>
            <a:pPr marL="228600" indent="-228600">
              <a:buFont typeface="+mj-lt"/>
              <a:buAutoNum type="arabicPeriod"/>
            </a:pPr>
            <a:r>
              <a:rPr lang="en-US" sz="1200" baseline="0" dirty="0">
                <a:solidFill>
                  <a:schemeClr val="accent6"/>
                </a:solidFill>
              </a:rPr>
              <a:t>On the </a:t>
            </a:r>
            <a:r>
              <a:rPr lang="en-US" sz="1200" b="1" baseline="0" dirty="0">
                <a:solidFill>
                  <a:schemeClr val="accent6"/>
                </a:solidFill>
              </a:rPr>
              <a:t>Animations</a:t>
            </a:r>
            <a:r>
              <a:rPr lang="en-US" sz="1200" baseline="0" dirty="0">
                <a:solidFill>
                  <a:schemeClr val="accent6"/>
                </a:solidFill>
              </a:rPr>
              <a:t> tab, in the </a:t>
            </a:r>
            <a:r>
              <a:rPr lang="en-US" sz="1200" b="1" baseline="0" dirty="0">
                <a:solidFill>
                  <a:schemeClr val="accent6"/>
                </a:solidFill>
              </a:rPr>
              <a:t>Animations</a:t>
            </a:r>
            <a:r>
              <a:rPr lang="en-US" sz="1200" baseline="0" dirty="0">
                <a:solidFill>
                  <a:schemeClr val="accent6"/>
                </a:solidFill>
              </a:rPr>
              <a:t> group, click </a:t>
            </a:r>
            <a:r>
              <a:rPr lang="en-US" sz="1200" b="1" baseline="0" dirty="0">
                <a:solidFill>
                  <a:schemeClr val="accent6"/>
                </a:solidFill>
              </a:rPr>
              <a:t>Custom</a:t>
            </a:r>
            <a:r>
              <a:rPr lang="en-US" sz="1200" baseline="0" dirty="0">
                <a:solidFill>
                  <a:schemeClr val="accent6"/>
                </a:solidFill>
              </a:rPr>
              <a:t> </a:t>
            </a:r>
            <a:r>
              <a:rPr lang="en-US" sz="1200" b="1" baseline="0" dirty="0">
                <a:solidFill>
                  <a:schemeClr val="accent6"/>
                </a:solidFill>
              </a:rPr>
              <a:t>Animation</a:t>
            </a:r>
            <a:r>
              <a:rPr lang="en-US" sz="1200" baseline="0" dirty="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solidFill>
                  <a:schemeClr val="accent6"/>
                </a:solidFill>
              </a:rPr>
              <a:t>In the </a:t>
            </a:r>
            <a:r>
              <a:rPr lang="en-US" sz="1200" b="1" baseline="0" dirty="0">
                <a:solidFill>
                  <a:schemeClr val="accent6"/>
                </a:solidFill>
              </a:rPr>
              <a:t>Selection and Visibility </a:t>
            </a:r>
            <a:r>
              <a:rPr lang="en-US" sz="1200" baseline="0" dirty="0">
                <a:solidFill>
                  <a:schemeClr val="accent6"/>
                </a:solidFill>
              </a:rPr>
              <a:t>pane, select the </a:t>
            </a:r>
            <a:r>
              <a:rPr lang="en-US" sz="1200" b="1" baseline="0" dirty="0">
                <a:solidFill>
                  <a:schemeClr val="accent6"/>
                </a:solidFill>
              </a:rPr>
              <a:t>Inside-right page 1</a:t>
            </a:r>
            <a:r>
              <a:rPr lang="en-US" sz="1200" baseline="0" dirty="0">
                <a:solidFill>
                  <a:schemeClr val="accent6"/>
                </a:solidFill>
              </a:rPr>
              <a:t> group. In the </a:t>
            </a:r>
            <a:r>
              <a:rPr lang="en-US" sz="1200" b="1" baseline="0" dirty="0">
                <a:solidFill>
                  <a:schemeClr val="accent6"/>
                </a:solidFill>
              </a:rPr>
              <a:t>Custom</a:t>
            </a:r>
            <a:r>
              <a:rPr lang="en-US" sz="1200" baseline="0" dirty="0">
                <a:solidFill>
                  <a:schemeClr val="accent6"/>
                </a:solidFill>
              </a:rPr>
              <a:t> </a:t>
            </a:r>
            <a:r>
              <a:rPr lang="en-US" sz="1200" b="1" baseline="0" dirty="0">
                <a:solidFill>
                  <a:schemeClr val="accent6"/>
                </a:solidFill>
              </a:rPr>
              <a:t>Animation</a:t>
            </a:r>
            <a:r>
              <a:rPr lang="en-US" sz="1200" baseline="0" dirty="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solidFill>
                  <a:schemeClr val="accent6"/>
                </a:solidFill>
              </a:rPr>
              <a:t>Click </a:t>
            </a:r>
            <a:r>
              <a:rPr lang="en-US" sz="1200" b="1" baseline="0" dirty="0">
                <a:solidFill>
                  <a:schemeClr val="accent6"/>
                </a:solidFill>
              </a:rPr>
              <a:t>Add Effect</a:t>
            </a:r>
            <a:r>
              <a:rPr lang="en-US" sz="1200" baseline="0" dirty="0">
                <a:solidFill>
                  <a:schemeClr val="accent6"/>
                </a:solidFill>
              </a:rPr>
              <a:t>, point to </a:t>
            </a:r>
            <a:r>
              <a:rPr lang="en-US" sz="1200" b="1" baseline="0" dirty="0">
                <a:solidFill>
                  <a:schemeClr val="accent6"/>
                </a:solidFill>
              </a:rPr>
              <a:t>Exit</a:t>
            </a:r>
            <a:r>
              <a:rPr lang="en-US" sz="1200" b="0" baseline="0" dirty="0">
                <a:solidFill>
                  <a:schemeClr val="accent6"/>
                </a:solidFill>
              </a:rPr>
              <a:t>,</a:t>
            </a:r>
            <a:r>
              <a:rPr lang="en-US" sz="1200" baseline="0" dirty="0">
                <a:solidFill>
                  <a:schemeClr val="accent6"/>
                </a:solidFill>
              </a:rPr>
              <a:t> and then click </a:t>
            </a:r>
            <a:r>
              <a:rPr lang="en-US" sz="1200" b="1" baseline="0" dirty="0">
                <a:solidFill>
                  <a:schemeClr val="accent6"/>
                </a:solidFill>
              </a:rPr>
              <a:t>More</a:t>
            </a:r>
            <a:r>
              <a:rPr lang="en-US" sz="1200" baseline="0" dirty="0">
                <a:solidFill>
                  <a:schemeClr val="accent6"/>
                </a:solidFill>
              </a:rPr>
              <a:t> </a:t>
            </a:r>
            <a:r>
              <a:rPr lang="en-US" sz="1200" b="1" baseline="0" dirty="0">
                <a:solidFill>
                  <a:schemeClr val="accent6"/>
                </a:solidFill>
              </a:rPr>
              <a:t>Effects</a:t>
            </a:r>
            <a:r>
              <a:rPr lang="en-US" sz="1200" baseline="0" dirty="0">
                <a:solidFill>
                  <a:schemeClr val="accent6"/>
                </a:solidFill>
              </a:rPr>
              <a:t>. In the </a:t>
            </a:r>
            <a:r>
              <a:rPr lang="en-US" sz="1200" b="1" baseline="0" dirty="0">
                <a:solidFill>
                  <a:schemeClr val="accent6"/>
                </a:solidFill>
              </a:rPr>
              <a:t>Add</a:t>
            </a:r>
            <a:r>
              <a:rPr lang="en-US" sz="1200" baseline="0" dirty="0">
                <a:solidFill>
                  <a:schemeClr val="accent6"/>
                </a:solidFill>
              </a:rPr>
              <a:t> </a:t>
            </a:r>
            <a:r>
              <a:rPr lang="en-US" sz="1200" b="1" baseline="0" dirty="0">
                <a:solidFill>
                  <a:schemeClr val="accent6"/>
                </a:solidFill>
              </a:rPr>
              <a:t>Exit</a:t>
            </a:r>
            <a:r>
              <a:rPr lang="en-US" sz="1200" baseline="0" dirty="0">
                <a:solidFill>
                  <a:schemeClr val="accent6"/>
                </a:solidFill>
              </a:rPr>
              <a:t> </a:t>
            </a:r>
            <a:r>
              <a:rPr lang="en-US" sz="1200" b="1" baseline="0" dirty="0">
                <a:solidFill>
                  <a:schemeClr val="accent6"/>
                </a:solidFill>
              </a:rPr>
              <a:t>Effect</a:t>
            </a:r>
            <a:r>
              <a:rPr lang="en-US" sz="1200" baseline="0" dirty="0">
                <a:solidFill>
                  <a:schemeClr val="accent6"/>
                </a:solidFill>
              </a:rPr>
              <a:t> dialog box, under </a:t>
            </a:r>
            <a:r>
              <a:rPr lang="en-US" sz="1200" b="1" baseline="0" dirty="0">
                <a:solidFill>
                  <a:schemeClr val="accent6"/>
                </a:solidFill>
              </a:rPr>
              <a:t>Moderate</a:t>
            </a:r>
            <a:r>
              <a:rPr lang="en-US" sz="1200" b="0" baseline="0" dirty="0">
                <a:solidFill>
                  <a:schemeClr val="accent6"/>
                </a:solidFill>
              </a:rPr>
              <a:t>,</a:t>
            </a:r>
            <a:r>
              <a:rPr lang="en-US" sz="1200" baseline="0" dirty="0">
                <a:solidFill>
                  <a:schemeClr val="accent6"/>
                </a:solidFill>
              </a:rPr>
              <a:t> click </a:t>
            </a:r>
            <a:r>
              <a:rPr lang="en-US" sz="1200" b="1" baseline="0" dirty="0">
                <a:solidFill>
                  <a:schemeClr val="accent6"/>
                </a:solidFill>
              </a:rPr>
              <a:t>Collapse</a:t>
            </a:r>
            <a:r>
              <a:rPr lang="en-US" sz="1200" baseline="0" dirty="0">
                <a:solidFill>
                  <a:schemeClr val="accent6"/>
                </a:solidFill>
              </a:rPr>
              <a:t>.</a:t>
            </a:r>
          </a:p>
          <a:p>
            <a:pPr marL="685800" lvl="1" indent="-228600">
              <a:buFont typeface="+mj-lt"/>
              <a:buAutoNum type="arabicPeriod"/>
            </a:pPr>
            <a:r>
              <a:rPr lang="en-US" sz="1200" baseline="0" dirty="0">
                <a:solidFill>
                  <a:schemeClr val="accent6"/>
                </a:solidFill>
              </a:rPr>
              <a:t>Select the first animation effect (collapse effect for the </a:t>
            </a:r>
            <a:r>
              <a:rPr lang="en-US" sz="1200" b="1" baseline="0" dirty="0">
                <a:solidFill>
                  <a:schemeClr val="accent6"/>
                </a:solidFill>
              </a:rPr>
              <a:t>Inside-right page 1</a:t>
            </a:r>
            <a:r>
              <a:rPr lang="en-US" sz="1200" baseline="0" dirty="0">
                <a:solidFill>
                  <a:schemeClr val="accent6"/>
                </a:solidFill>
              </a:rPr>
              <a:t> group). Under </a:t>
            </a:r>
            <a:r>
              <a:rPr lang="en-US" sz="1200" b="1" baseline="0" dirty="0">
                <a:solidFill>
                  <a:schemeClr val="accent6"/>
                </a:solidFill>
              </a:rPr>
              <a:t>Modify: Collapse</a:t>
            </a:r>
            <a:r>
              <a:rPr lang="en-US" sz="1200" b="0" baseline="0" dirty="0">
                <a:solidFill>
                  <a:schemeClr val="accent6"/>
                </a:solidFill>
              </a:rPr>
              <a:t>,</a:t>
            </a:r>
            <a:r>
              <a:rPr lang="en-US" sz="1200" b="1" baseline="0" dirty="0">
                <a:solidFill>
                  <a:schemeClr val="accent6"/>
                </a:solidFill>
              </a:rPr>
              <a:t> </a:t>
            </a:r>
            <a:r>
              <a:rPr lang="en-US" sz="1200" baseline="0" dirty="0">
                <a:solidFill>
                  <a:schemeClr val="accent6"/>
                </a:solidFill>
              </a:rPr>
              <a:t>do the following:</a:t>
            </a:r>
          </a:p>
          <a:p>
            <a:pPr marL="1143000" lvl="2" indent="-228600">
              <a:buFont typeface="Arial" pitchFamily="34" charset="0"/>
              <a:buChar char="•"/>
            </a:pPr>
            <a:r>
              <a:rPr lang="en-US" sz="1200" baseline="0" dirty="0">
                <a:solidFill>
                  <a:schemeClr val="accent6"/>
                </a:solidFill>
              </a:rPr>
              <a:t>In the </a:t>
            </a:r>
            <a:r>
              <a:rPr lang="en-US" sz="1200" b="1" baseline="0" dirty="0">
                <a:solidFill>
                  <a:schemeClr val="accent6"/>
                </a:solidFill>
              </a:rPr>
              <a:t>Start</a:t>
            </a:r>
            <a:r>
              <a:rPr lang="en-US" sz="1200" baseline="0" dirty="0">
                <a:solidFill>
                  <a:schemeClr val="accent6"/>
                </a:solidFill>
              </a:rPr>
              <a:t> list, select </a:t>
            </a:r>
            <a:r>
              <a:rPr lang="en-US" sz="1200" b="1" baseline="0" dirty="0">
                <a:solidFill>
                  <a:schemeClr val="accent6"/>
                </a:solidFill>
              </a:rPr>
              <a:t>With</a:t>
            </a:r>
            <a:r>
              <a:rPr lang="en-US" sz="1200" baseline="0" dirty="0">
                <a:solidFill>
                  <a:schemeClr val="accent6"/>
                </a:solidFill>
              </a:rPr>
              <a:t> </a:t>
            </a:r>
            <a:r>
              <a:rPr lang="en-US" sz="1200" b="1" baseline="0" dirty="0">
                <a:solidFill>
                  <a:schemeClr val="accent6"/>
                </a:solidFill>
              </a:rPr>
              <a:t>Previous</a:t>
            </a:r>
            <a:r>
              <a:rPr lang="en-US" sz="1200" baseline="0" dirty="0">
                <a:solidFill>
                  <a:schemeClr val="accent6"/>
                </a:solidFill>
              </a:rPr>
              <a:t>. </a:t>
            </a:r>
          </a:p>
          <a:p>
            <a:pPr marL="1143000" lvl="2" indent="-228600">
              <a:buFont typeface="Arial" pitchFamily="34" charset="0"/>
              <a:buChar char="•"/>
            </a:pPr>
            <a:r>
              <a:rPr lang="en-US" sz="1200" baseline="0" dirty="0">
                <a:solidFill>
                  <a:schemeClr val="accent6"/>
                </a:solidFill>
              </a:rPr>
              <a:t>In the </a:t>
            </a:r>
            <a:r>
              <a:rPr lang="en-US" sz="1200" b="1" baseline="0" dirty="0">
                <a:solidFill>
                  <a:schemeClr val="accent6"/>
                </a:solidFill>
              </a:rPr>
              <a:t>Direction</a:t>
            </a:r>
            <a:r>
              <a:rPr lang="en-US" sz="1200" baseline="0" dirty="0">
                <a:solidFill>
                  <a:schemeClr val="accent6"/>
                </a:solidFill>
              </a:rPr>
              <a:t> list, select </a:t>
            </a:r>
            <a:r>
              <a:rPr lang="en-US" sz="1200" b="1" baseline="0" dirty="0">
                <a:solidFill>
                  <a:schemeClr val="accent6"/>
                </a:solidFill>
              </a:rPr>
              <a:t>To Left</a:t>
            </a:r>
            <a:r>
              <a:rPr lang="en-US" sz="1200" baseline="0" dirty="0">
                <a:solidFill>
                  <a:schemeClr val="accent6"/>
                </a:solidFill>
              </a:rPr>
              <a:t>.</a:t>
            </a:r>
          </a:p>
          <a:p>
            <a:pPr marL="1143000" lvl="2" indent="-228600">
              <a:buFont typeface="Arial" pitchFamily="34" charset="0"/>
              <a:buChar char="•"/>
            </a:pPr>
            <a:r>
              <a:rPr lang="en-US" sz="1200" baseline="0" dirty="0">
                <a:solidFill>
                  <a:schemeClr val="accent6"/>
                </a:solidFill>
              </a:rPr>
              <a:t>In the </a:t>
            </a:r>
            <a:r>
              <a:rPr lang="en-US" sz="1200" b="1" baseline="0" dirty="0">
                <a:solidFill>
                  <a:schemeClr val="accent6"/>
                </a:solidFill>
              </a:rPr>
              <a:t>Speed</a:t>
            </a:r>
            <a:r>
              <a:rPr lang="en-US" sz="1200" baseline="0" dirty="0">
                <a:solidFill>
                  <a:schemeClr val="accent6"/>
                </a:solidFill>
              </a:rPr>
              <a:t> list, select </a:t>
            </a:r>
            <a:r>
              <a:rPr lang="en-US" sz="1200" b="1" baseline="0" dirty="0">
                <a:solidFill>
                  <a:schemeClr val="accent6"/>
                </a:solidFill>
              </a:rPr>
              <a:t>Fast</a:t>
            </a:r>
            <a:r>
              <a:rPr lang="en-US" sz="1200" baseline="0" dirty="0">
                <a:solidFill>
                  <a:schemeClr val="accent6"/>
                </a:solidFill>
              </a:rPr>
              <a:t>. </a:t>
            </a:r>
          </a:p>
          <a:p>
            <a:pPr marL="228600" indent="-228600">
              <a:buFont typeface="+mj-lt"/>
              <a:buAutoNum type="arabicPeriod"/>
            </a:pPr>
            <a:r>
              <a:rPr lang="en-US" sz="1200" baseline="0" dirty="0">
                <a:solidFill>
                  <a:schemeClr val="accent6"/>
                </a:solidFill>
              </a:rPr>
              <a:t>In the </a:t>
            </a:r>
            <a:r>
              <a:rPr lang="en-US" sz="1200" b="1" baseline="0" dirty="0">
                <a:solidFill>
                  <a:schemeClr val="accent6"/>
                </a:solidFill>
              </a:rPr>
              <a:t>Selection and Visibility </a:t>
            </a:r>
            <a:r>
              <a:rPr lang="en-US" sz="1200" baseline="0" dirty="0">
                <a:solidFill>
                  <a:schemeClr val="accent6"/>
                </a:solidFill>
              </a:rPr>
              <a:t>pane, select the </a:t>
            </a:r>
            <a:r>
              <a:rPr lang="en-US" sz="1200" b="1" baseline="0" dirty="0">
                <a:solidFill>
                  <a:schemeClr val="accent6"/>
                </a:solidFill>
              </a:rPr>
              <a:t>Inside-left page 2 </a:t>
            </a:r>
            <a:r>
              <a:rPr lang="en-US" sz="1200" baseline="0" dirty="0">
                <a:solidFill>
                  <a:schemeClr val="accent6"/>
                </a:solidFill>
              </a:rPr>
              <a:t>group. In the </a:t>
            </a:r>
            <a:r>
              <a:rPr lang="en-US" sz="1200" b="1" baseline="0" dirty="0">
                <a:solidFill>
                  <a:schemeClr val="accent6"/>
                </a:solidFill>
              </a:rPr>
              <a:t>Custom</a:t>
            </a:r>
            <a:r>
              <a:rPr lang="en-US" sz="1200" baseline="0" dirty="0">
                <a:solidFill>
                  <a:schemeClr val="accent6"/>
                </a:solidFill>
              </a:rPr>
              <a:t> </a:t>
            </a:r>
            <a:r>
              <a:rPr lang="en-US" sz="1200" b="1" baseline="0" dirty="0">
                <a:solidFill>
                  <a:schemeClr val="accent6"/>
                </a:solidFill>
              </a:rPr>
              <a:t>Animation</a:t>
            </a:r>
            <a:r>
              <a:rPr lang="en-US" sz="1200" baseline="0" dirty="0">
                <a:solidFill>
                  <a:schemeClr val="accent6"/>
                </a:solidFill>
              </a:rPr>
              <a:t> task pane, do the following:</a:t>
            </a:r>
          </a:p>
          <a:p>
            <a:pPr marL="685800" lvl="1" indent="-228600">
              <a:buFont typeface="+mj-lt"/>
              <a:buAutoNum type="arabicPeriod"/>
            </a:pPr>
            <a:r>
              <a:rPr lang="en-US" sz="1200" baseline="0" dirty="0">
                <a:solidFill>
                  <a:schemeClr val="accent6"/>
                </a:solidFill>
              </a:rPr>
              <a:t>Click </a:t>
            </a:r>
            <a:r>
              <a:rPr lang="en-US" sz="1200" b="1" baseline="0" dirty="0">
                <a:solidFill>
                  <a:schemeClr val="accent6"/>
                </a:solidFill>
              </a:rPr>
              <a:t>Add Effect</a:t>
            </a:r>
            <a:r>
              <a:rPr lang="en-US" sz="1200" baseline="0" dirty="0">
                <a:solidFill>
                  <a:schemeClr val="accent6"/>
                </a:solidFill>
              </a:rPr>
              <a:t>, point to </a:t>
            </a:r>
            <a:r>
              <a:rPr lang="en-US" sz="1200" b="1" baseline="0" dirty="0">
                <a:solidFill>
                  <a:schemeClr val="accent6"/>
                </a:solidFill>
              </a:rPr>
              <a:t>Entrance</a:t>
            </a:r>
            <a:r>
              <a:rPr lang="en-US" sz="1200" baseline="0" dirty="0">
                <a:solidFill>
                  <a:schemeClr val="accent6"/>
                </a:solidFill>
              </a:rPr>
              <a:t>, and then click </a:t>
            </a:r>
            <a:r>
              <a:rPr lang="en-US" sz="1200" b="1" baseline="0" dirty="0">
                <a:solidFill>
                  <a:schemeClr val="accent6"/>
                </a:solidFill>
              </a:rPr>
              <a:t>More</a:t>
            </a:r>
            <a:r>
              <a:rPr lang="en-US" sz="1200" baseline="0" dirty="0">
                <a:solidFill>
                  <a:schemeClr val="accent6"/>
                </a:solidFill>
              </a:rPr>
              <a:t> </a:t>
            </a:r>
            <a:r>
              <a:rPr lang="en-US" sz="1200" b="1" baseline="0" dirty="0">
                <a:solidFill>
                  <a:schemeClr val="accent6"/>
                </a:solidFill>
              </a:rPr>
              <a:t>Effects</a:t>
            </a:r>
            <a:r>
              <a:rPr lang="en-US" sz="1200" baseline="0" dirty="0">
                <a:solidFill>
                  <a:schemeClr val="accent6"/>
                </a:solidFill>
              </a:rPr>
              <a:t>. In the </a:t>
            </a:r>
            <a:r>
              <a:rPr lang="en-US" sz="1200" b="1" baseline="0" dirty="0">
                <a:solidFill>
                  <a:schemeClr val="accent6"/>
                </a:solidFill>
              </a:rPr>
              <a:t>Add Entrance Effect </a:t>
            </a:r>
            <a:r>
              <a:rPr lang="en-US" sz="1200" baseline="0" dirty="0">
                <a:solidFill>
                  <a:schemeClr val="accent6"/>
                </a:solidFill>
              </a:rPr>
              <a:t>dialog box, under </a:t>
            </a:r>
            <a:r>
              <a:rPr lang="en-US" sz="1200" b="1" baseline="0" dirty="0">
                <a:solidFill>
                  <a:schemeClr val="accent6"/>
                </a:solidFill>
              </a:rPr>
              <a:t>Moderate</a:t>
            </a:r>
            <a:r>
              <a:rPr lang="en-US" sz="1200" b="0" baseline="0" dirty="0">
                <a:solidFill>
                  <a:schemeClr val="accent6"/>
                </a:solidFill>
              </a:rPr>
              <a:t>,</a:t>
            </a:r>
            <a:r>
              <a:rPr lang="en-US" sz="1200" baseline="0" dirty="0">
                <a:solidFill>
                  <a:schemeClr val="accent6"/>
                </a:solidFill>
              </a:rPr>
              <a:t> click </a:t>
            </a:r>
            <a:r>
              <a:rPr lang="en-US" sz="1200" b="1" baseline="0" dirty="0">
                <a:solidFill>
                  <a:schemeClr val="accent6"/>
                </a:solidFill>
              </a:rPr>
              <a:t>Stretch</a:t>
            </a:r>
            <a:r>
              <a:rPr lang="en-US" sz="1200" baseline="0" dirty="0">
                <a:solidFill>
                  <a:schemeClr val="accent6"/>
                </a:solidFill>
              </a:rPr>
              <a:t>.</a:t>
            </a:r>
          </a:p>
          <a:p>
            <a:pPr marL="685800" lvl="1" indent="-228600">
              <a:buFont typeface="+mj-lt"/>
              <a:buAutoNum type="arabicPeriod"/>
            </a:pPr>
            <a:r>
              <a:rPr lang="en-US" sz="1200" baseline="0" dirty="0">
                <a:solidFill>
                  <a:schemeClr val="accent6"/>
                </a:solidFill>
              </a:rPr>
              <a:t>Select the second animation effect (stretch effect for the </a:t>
            </a:r>
            <a:r>
              <a:rPr lang="en-US" sz="1200" b="1" baseline="0" dirty="0">
                <a:solidFill>
                  <a:schemeClr val="accent6"/>
                </a:solidFill>
              </a:rPr>
              <a:t>Inside-left page 2 </a:t>
            </a:r>
            <a:r>
              <a:rPr lang="en-US" sz="1200" baseline="0" dirty="0">
                <a:solidFill>
                  <a:schemeClr val="accent6"/>
                </a:solidFill>
              </a:rPr>
              <a:t>group). Under </a:t>
            </a:r>
            <a:r>
              <a:rPr lang="en-US" sz="1200" b="1" baseline="0" dirty="0">
                <a:solidFill>
                  <a:schemeClr val="accent6"/>
                </a:solidFill>
              </a:rPr>
              <a:t>Modify: Stretch</a:t>
            </a:r>
            <a:r>
              <a:rPr lang="en-US" sz="1200" b="0" baseline="0" dirty="0">
                <a:solidFill>
                  <a:schemeClr val="accent6"/>
                </a:solidFill>
              </a:rPr>
              <a:t>,</a:t>
            </a:r>
            <a:r>
              <a:rPr lang="en-US" sz="1200" b="1" baseline="0" dirty="0">
                <a:solidFill>
                  <a:schemeClr val="accent6"/>
                </a:solidFill>
              </a:rPr>
              <a:t> </a:t>
            </a:r>
            <a:r>
              <a:rPr lang="en-US" sz="1200" baseline="0" dirty="0">
                <a:solidFill>
                  <a:schemeClr val="accent6"/>
                </a:solidFill>
              </a:rPr>
              <a:t>do the following:</a:t>
            </a:r>
          </a:p>
          <a:p>
            <a:pPr marL="1143000" lvl="2" indent="-228600">
              <a:buFont typeface="Arial" pitchFamily="34" charset="0"/>
              <a:buChar char="•"/>
            </a:pPr>
            <a:r>
              <a:rPr lang="en-US" sz="1200" baseline="0" dirty="0">
                <a:solidFill>
                  <a:schemeClr val="accent6"/>
                </a:solidFill>
              </a:rPr>
              <a:t>In the </a:t>
            </a:r>
            <a:r>
              <a:rPr lang="en-US" sz="1200" b="1" baseline="0" dirty="0">
                <a:solidFill>
                  <a:schemeClr val="accent6"/>
                </a:solidFill>
              </a:rPr>
              <a:t>Start</a:t>
            </a:r>
            <a:r>
              <a:rPr lang="en-US" sz="1200" baseline="0" dirty="0">
                <a:solidFill>
                  <a:schemeClr val="accent6"/>
                </a:solidFill>
              </a:rPr>
              <a:t> list, select </a:t>
            </a:r>
            <a:r>
              <a:rPr lang="en-US" sz="1200" b="1" baseline="0" dirty="0">
                <a:solidFill>
                  <a:schemeClr val="accent6"/>
                </a:solidFill>
              </a:rPr>
              <a:t>After</a:t>
            </a:r>
            <a:r>
              <a:rPr lang="en-US" sz="1200" baseline="0" dirty="0">
                <a:solidFill>
                  <a:schemeClr val="accent6"/>
                </a:solidFill>
              </a:rPr>
              <a:t> </a:t>
            </a:r>
            <a:r>
              <a:rPr lang="en-US" sz="1200" b="1" baseline="0" dirty="0">
                <a:solidFill>
                  <a:schemeClr val="accent6"/>
                </a:solidFill>
              </a:rPr>
              <a:t>Previous</a:t>
            </a:r>
            <a:r>
              <a:rPr lang="en-US" sz="1200" baseline="0" dirty="0">
                <a:solidFill>
                  <a:schemeClr val="accent6"/>
                </a:solidFill>
              </a:rPr>
              <a:t>.</a:t>
            </a:r>
          </a:p>
          <a:p>
            <a:pPr marL="1143000" lvl="2" indent="-228600">
              <a:buFont typeface="Arial" pitchFamily="34" charset="0"/>
              <a:buChar char="•"/>
            </a:pPr>
            <a:r>
              <a:rPr lang="en-US" sz="1200" baseline="0" dirty="0">
                <a:solidFill>
                  <a:schemeClr val="accent6"/>
                </a:solidFill>
              </a:rPr>
              <a:t>In the </a:t>
            </a:r>
            <a:r>
              <a:rPr lang="en-US" sz="1200" b="1" baseline="0" dirty="0">
                <a:solidFill>
                  <a:schemeClr val="accent6"/>
                </a:solidFill>
              </a:rPr>
              <a:t>Direction</a:t>
            </a:r>
            <a:r>
              <a:rPr lang="en-US" sz="1200" baseline="0" dirty="0">
                <a:solidFill>
                  <a:schemeClr val="accent6"/>
                </a:solidFill>
              </a:rPr>
              <a:t> list, select </a:t>
            </a:r>
            <a:r>
              <a:rPr lang="en-US" sz="1200" b="1" baseline="0" dirty="0">
                <a:solidFill>
                  <a:schemeClr val="accent6"/>
                </a:solidFill>
              </a:rPr>
              <a:t>From</a:t>
            </a:r>
            <a:r>
              <a:rPr lang="en-US" sz="1200" baseline="0" dirty="0">
                <a:solidFill>
                  <a:schemeClr val="accent6"/>
                </a:solidFill>
              </a:rPr>
              <a:t> </a:t>
            </a:r>
            <a:r>
              <a:rPr lang="en-US" sz="1200" b="1" baseline="0" dirty="0">
                <a:solidFill>
                  <a:schemeClr val="accent6"/>
                </a:solidFill>
              </a:rPr>
              <a:t>Right</a:t>
            </a:r>
            <a:r>
              <a:rPr lang="en-US" sz="1200" baseline="0" dirty="0">
                <a:solidFill>
                  <a:schemeClr val="accent6"/>
                </a:solidFill>
              </a:rPr>
              <a:t>. </a:t>
            </a:r>
          </a:p>
          <a:p>
            <a:pPr marL="1143000" lvl="2" indent="-228600">
              <a:buFont typeface="Arial" pitchFamily="34" charset="0"/>
              <a:buChar char="•"/>
            </a:pPr>
            <a:r>
              <a:rPr lang="en-US" sz="1200" baseline="0" dirty="0">
                <a:solidFill>
                  <a:schemeClr val="accent6"/>
                </a:solidFill>
              </a:rPr>
              <a:t>In the </a:t>
            </a:r>
            <a:r>
              <a:rPr lang="en-US" sz="1200" b="1" baseline="0" dirty="0">
                <a:solidFill>
                  <a:schemeClr val="accent6"/>
                </a:solidFill>
              </a:rPr>
              <a:t>Speed</a:t>
            </a:r>
            <a:r>
              <a:rPr lang="en-US" sz="1200" baseline="0" dirty="0">
                <a:solidFill>
                  <a:schemeClr val="accent6"/>
                </a:solidFill>
              </a:rPr>
              <a:t> list, select </a:t>
            </a:r>
            <a:r>
              <a:rPr lang="en-US" sz="1200" b="1" baseline="0" dirty="0">
                <a:solidFill>
                  <a:schemeClr val="accent6"/>
                </a:solidFill>
              </a:rPr>
              <a:t>Fast</a:t>
            </a:r>
            <a:r>
              <a:rPr lang="en-US" sz="1200" baseline="0" dirty="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solidFill>
                  <a:schemeClr val="accent6"/>
                </a:solidFill>
              </a:rPr>
              <a:t>In the </a:t>
            </a:r>
            <a:r>
              <a:rPr lang="en-US" sz="1200" b="1" baseline="0" dirty="0">
                <a:solidFill>
                  <a:schemeClr val="accent6"/>
                </a:solidFill>
              </a:rPr>
              <a:t>Selection and Visibility </a:t>
            </a:r>
            <a:r>
              <a:rPr lang="en-US" sz="1200" baseline="0" dirty="0">
                <a:solidFill>
                  <a:schemeClr val="accent6"/>
                </a:solidFill>
              </a:rPr>
              <a:t>pane, select the </a:t>
            </a:r>
            <a:r>
              <a:rPr lang="en-US" sz="1200" b="1" baseline="0" dirty="0">
                <a:solidFill>
                  <a:schemeClr val="accent6"/>
                </a:solidFill>
              </a:rPr>
              <a:t>Inside-right page 2</a:t>
            </a:r>
            <a:r>
              <a:rPr lang="en-US" sz="1200" baseline="0" dirty="0">
                <a:solidFill>
                  <a:schemeClr val="accent6"/>
                </a:solidFill>
              </a:rPr>
              <a:t> group. In the </a:t>
            </a:r>
            <a:r>
              <a:rPr lang="en-US" sz="1200" b="1" baseline="0" dirty="0">
                <a:solidFill>
                  <a:schemeClr val="accent6"/>
                </a:solidFill>
              </a:rPr>
              <a:t>Custom</a:t>
            </a:r>
            <a:r>
              <a:rPr lang="en-US" sz="1200" baseline="0" dirty="0">
                <a:solidFill>
                  <a:schemeClr val="accent6"/>
                </a:solidFill>
              </a:rPr>
              <a:t> </a:t>
            </a:r>
            <a:r>
              <a:rPr lang="en-US" sz="1200" b="1" baseline="0" dirty="0">
                <a:solidFill>
                  <a:schemeClr val="accent6"/>
                </a:solidFill>
              </a:rPr>
              <a:t>Animation</a:t>
            </a:r>
            <a:r>
              <a:rPr lang="en-US" sz="1200" baseline="0" dirty="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solidFill>
                  <a:schemeClr val="accent6"/>
                </a:solidFill>
              </a:rPr>
              <a:t>Click </a:t>
            </a:r>
            <a:r>
              <a:rPr lang="en-US" sz="1200" b="1" baseline="0" dirty="0">
                <a:solidFill>
                  <a:schemeClr val="accent6"/>
                </a:solidFill>
              </a:rPr>
              <a:t>Add Effect</a:t>
            </a:r>
            <a:r>
              <a:rPr lang="en-US" sz="1200" baseline="0" dirty="0">
                <a:solidFill>
                  <a:schemeClr val="accent6"/>
                </a:solidFill>
              </a:rPr>
              <a:t>, point to </a:t>
            </a:r>
            <a:r>
              <a:rPr lang="en-US" sz="1200" b="1" baseline="0" dirty="0">
                <a:solidFill>
                  <a:schemeClr val="accent6"/>
                </a:solidFill>
              </a:rPr>
              <a:t>Exit</a:t>
            </a:r>
            <a:r>
              <a:rPr lang="en-US" sz="1200" b="0" baseline="0" dirty="0">
                <a:solidFill>
                  <a:schemeClr val="accent6"/>
                </a:solidFill>
              </a:rPr>
              <a:t>,</a:t>
            </a:r>
            <a:r>
              <a:rPr lang="en-US" sz="1200" baseline="0" dirty="0">
                <a:solidFill>
                  <a:schemeClr val="accent6"/>
                </a:solidFill>
              </a:rPr>
              <a:t> and then click </a:t>
            </a:r>
            <a:r>
              <a:rPr lang="en-US" sz="1200" b="1" baseline="0" dirty="0">
                <a:solidFill>
                  <a:schemeClr val="accent6"/>
                </a:solidFill>
              </a:rPr>
              <a:t>More</a:t>
            </a:r>
            <a:r>
              <a:rPr lang="en-US" sz="1200" baseline="0" dirty="0">
                <a:solidFill>
                  <a:schemeClr val="accent6"/>
                </a:solidFill>
              </a:rPr>
              <a:t> </a:t>
            </a:r>
            <a:r>
              <a:rPr lang="en-US" sz="1200" b="1" baseline="0" dirty="0">
                <a:solidFill>
                  <a:schemeClr val="accent6"/>
                </a:solidFill>
              </a:rPr>
              <a:t>Effects</a:t>
            </a:r>
            <a:r>
              <a:rPr lang="en-US" sz="1200" baseline="0" dirty="0">
                <a:solidFill>
                  <a:schemeClr val="accent6"/>
                </a:solidFill>
              </a:rPr>
              <a:t>. In the </a:t>
            </a:r>
            <a:r>
              <a:rPr lang="en-US" sz="1200" b="1" baseline="0" dirty="0">
                <a:solidFill>
                  <a:schemeClr val="accent6"/>
                </a:solidFill>
              </a:rPr>
              <a:t>Add</a:t>
            </a:r>
            <a:r>
              <a:rPr lang="en-US" sz="1200" baseline="0" dirty="0">
                <a:solidFill>
                  <a:schemeClr val="accent6"/>
                </a:solidFill>
              </a:rPr>
              <a:t> </a:t>
            </a:r>
            <a:r>
              <a:rPr lang="en-US" sz="1200" b="1" baseline="0" dirty="0">
                <a:solidFill>
                  <a:schemeClr val="accent6"/>
                </a:solidFill>
              </a:rPr>
              <a:t>Exit</a:t>
            </a:r>
            <a:r>
              <a:rPr lang="en-US" sz="1200" baseline="0" dirty="0">
                <a:solidFill>
                  <a:schemeClr val="accent6"/>
                </a:solidFill>
              </a:rPr>
              <a:t> </a:t>
            </a:r>
            <a:r>
              <a:rPr lang="en-US" sz="1200" b="1" baseline="0" dirty="0">
                <a:solidFill>
                  <a:schemeClr val="accent6"/>
                </a:solidFill>
              </a:rPr>
              <a:t>Effect</a:t>
            </a:r>
            <a:r>
              <a:rPr lang="en-US" sz="1200" baseline="0" dirty="0">
                <a:solidFill>
                  <a:schemeClr val="accent6"/>
                </a:solidFill>
              </a:rPr>
              <a:t> dialog box, under </a:t>
            </a:r>
            <a:r>
              <a:rPr lang="en-US" sz="1200" b="1" baseline="0" dirty="0">
                <a:solidFill>
                  <a:schemeClr val="accent6"/>
                </a:solidFill>
              </a:rPr>
              <a:t>Moderate</a:t>
            </a:r>
            <a:r>
              <a:rPr lang="en-US" sz="1200" b="0" baseline="0" dirty="0">
                <a:solidFill>
                  <a:schemeClr val="accent6"/>
                </a:solidFill>
              </a:rPr>
              <a:t>,</a:t>
            </a:r>
            <a:r>
              <a:rPr lang="en-US" sz="1200" baseline="0" dirty="0">
                <a:solidFill>
                  <a:schemeClr val="accent6"/>
                </a:solidFill>
              </a:rPr>
              <a:t> click </a:t>
            </a:r>
            <a:r>
              <a:rPr lang="en-US" sz="1200" b="1" baseline="0" dirty="0">
                <a:solidFill>
                  <a:schemeClr val="accent6"/>
                </a:solidFill>
              </a:rPr>
              <a:t>Collapse</a:t>
            </a:r>
            <a:r>
              <a:rPr lang="en-US" sz="1200" baseline="0" dirty="0">
                <a:solidFill>
                  <a:schemeClr val="accent6"/>
                </a:solidFill>
              </a:rPr>
              <a:t>.</a:t>
            </a:r>
          </a:p>
          <a:p>
            <a:pPr marL="685800" lvl="1" indent="-228600">
              <a:buFont typeface="+mj-lt"/>
              <a:buAutoNum type="arabicPeriod"/>
            </a:pPr>
            <a:r>
              <a:rPr lang="en-US" sz="1200" baseline="0" dirty="0">
                <a:solidFill>
                  <a:schemeClr val="accent6"/>
                </a:solidFill>
              </a:rPr>
              <a:t>Select the third animation effect (collapse effect for the </a:t>
            </a:r>
            <a:r>
              <a:rPr lang="en-US" sz="1200" b="1" baseline="0" dirty="0">
                <a:solidFill>
                  <a:schemeClr val="accent6"/>
                </a:solidFill>
              </a:rPr>
              <a:t>Inside-right page 2</a:t>
            </a:r>
            <a:r>
              <a:rPr lang="en-US" sz="1200" baseline="0" dirty="0">
                <a:solidFill>
                  <a:schemeClr val="accent6"/>
                </a:solidFill>
              </a:rPr>
              <a:t> group). Under </a:t>
            </a:r>
            <a:r>
              <a:rPr lang="en-US" sz="1200" b="1" baseline="0" dirty="0">
                <a:solidFill>
                  <a:schemeClr val="accent6"/>
                </a:solidFill>
              </a:rPr>
              <a:t>Modify: Collapse</a:t>
            </a:r>
            <a:r>
              <a:rPr lang="en-US" sz="1200" b="0" baseline="0" dirty="0">
                <a:solidFill>
                  <a:schemeClr val="accent6"/>
                </a:solidFill>
              </a:rPr>
              <a:t>,</a:t>
            </a:r>
            <a:r>
              <a:rPr lang="en-US" sz="1200" b="1" baseline="0" dirty="0">
                <a:solidFill>
                  <a:schemeClr val="accent6"/>
                </a:solidFill>
              </a:rPr>
              <a:t> </a:t>
            </a:r>
            <a:r>
              <a:rPr lang="en-US" sz="1200" baseline="0" dirty="0">
                <a:solidFill>
                  <a:schemeClr val="accent6"/>
                </a:solidFill>
              </a:rPr>
              <a:t>do the following:</a:t>
            </a:r>
          </a:p>
          <a:p>
            <a:pPr marL="1143000" lvl="2" indent="-228600">
              <a:buFont typeface="Arial" pitchFamily="34" charset="0"/>
              <a:buChar char="•"/>
            </a:pPr>
            <a:r>
              <a:rPr lang="en-US" sz="1200" baseline="0" dirty="0">
                <a:solidFill>
                  <a:schemeClr val="accent6"/>
                </a:solidFill>
              </a:rPr>
              <a:t>In the </a:t>
            </a:r>
            <a:r>
              <a:rPr lang="en-US" sz="1200" b="1" baseline="0" dirty="0">
                <a:solidFill>
                  <a:schemeClr val="accent6"/>
                </a:solidFill>
              </a:rPr>
              <a:t>Start</a:t>
            </a:r>
            <a:r>
              <a:rPr lang="en-US" sz="1200" baseline="0" dirty="0">
                <a:solidFill>
                  <a:schemeClr val="accent6"/>
                </a:solidFill>
              </a:rPr>
              <a:t> list, select </a:t>
            </a:r>
            <a:r>
              <a:rPr lang="en-US" sz="1200" b="1" baseline="0" dirty="0">
                <a:solidFill>
                  <a:schemeClr val="accent6"/>
                </a:solidFill>
              </a:rPr>
              <a:t>On Click</a:t>
            </a:r>
            <a:r>
              <a:rPr lang="en-US" sz="1200" b="0" baseline="0" dirty="0">
                <a:solidFill>
                  <a:schemeClr val="accent6"/>
                </a:solidFill>
              </a:rPr>
              <a:t>.</a:t>
            </a:r>
          </a:p>
          <a:p>
            <a:pPr marL="1143000" lvl="2" indent="-228600">
              <a:buFont typeface="Arial" pitchFamily="34" charset="0"/>
              <a:buChar char="•"/>
            </a:pPr>
            <a:r>
              <a:rPr lang="en-US" sz="1200" baseline="0" dirty="0">
                <a:solidFill>
                  <a:schemeClr val="accent6"/>
                </a:solidFill>
              </a:rPr>
              <a:t>In the </a:t>
            </a:r>
            <a:r>
              <a:rPr lang="en-US" sz="1200" b="1" baseline="0" dirty="0">
                <a:solidFill>
                  <a:schemeClr val="accent6"/>
                </a:solidFill>
              </a:rPr>
              <a:t>Direction</a:t>
            </a:r>
            <a:r>
              <a:rPr lang="en-US" sz="1200" baseline="0" dirty="0">
                <a:solidFill>
                  <a:schemeClr val="accent6"/>
                </a:solidFill>
              </a:rPr>
              <a:t> list, select </a:t>
            </a:r>
            <a:r>
              <a:rPr lang="en-US" sz="1200" b="1" baseline="0" dirty="0">
                <a:solidFill>
                  <a:schemeClr val="accent6"/>
                </a:solidFill>
              </a:rPr>
              <a:t>To Left</a:t>
            </a:r>
            <a:r>
              <a:rPr lang="en-US" sz="1200" baseline="0" dirty="0">
                <a:solidFill>
                  <a:schemeClr val="accent6"/>
                </a:solidFill>
              </a:rPr>
              <a:t>.</a:t>
            </a:r>
          </a:p>
          <a:p>
            <a:pPr marL="1143000" lvl="2" indent="-228600">
              <a:buFont typeface="Arial" pitchFamily="34" charset="0"/>
              <a:buChar char="•"/>
            </a:pPr>
            <a:r>
              <a:rPr lang="en-US" sz="1200" baseline="0" dirty="0">
                <a:solidFill>
                  <a:schemeClr val="accent6"/>
                </a:solidFill>
              </a:rPr>
              <a:t>In the </a:t>
            </a:r>
            <a:r>
              <a:rPr lang="en-US" sz="1200" b="1" baseline="0" dirty="0">
                <a:solidFill>
                  <a:schemeClr val="accent6"/>
                </a:solidFill>
              </a:rPr>
              <a:t>Speed</a:t>
            </a:r>
            <a:r>
              <a:rPr lang="en-US" sz="1200" baseline="0" dirty="0">
                <a:solidFill>
                  <a:schemeClr val="accent6"/>
                </a:solidFill>
              </a:rPr>
              <a:t> list, select </a:t>
            </a:r>
            <a:r>
              <a:rPr lang="en-US" sz="1200" b="1" baseline="0" dirty="0">
                <a:solidFill>
                  <a:schemeClr val="accent6"/>
                </a:solidFill>
              </a:rPr>
              <a:t>Fast</a:t>
            </a:r>
            <a:r>
              <a:rPr lang="en-US" sz="1200" baseline="0" dirty="0">
                <a:solidFill>
                  <a:schemeClr val="accent6"/>
                </a:solidFill>
              </a:rPr>
              <a:t>. </a:t>
            </a:r>
          </a:p>
          <a:p>
            <a:pPr marL="228600" indent="-228600">
              <a:buFont typeface="+mj-lt"/>
              <a:buAutoNum type="arabicPeriod"/>
            </a:pPr>
            <a:r>
              <a:rPr lang="en-US" sz="1200" baseline="0" dirty="0">
                <a:solidFill>
                  <a:schemeClr val="accent6"/>
                </a:solidFill>
              </a:rPr>
              <a:t>In the </a:t>
            </a:r>
            <a:r>
              <a:rPr lang="en-US" sz="1200" b="1" baseline="0" dirty="0">
                <a:solidFill>
                  <a:schemeClr val="accent6"/>
                </a:solidFill>
              </a:rPr>
              <a:t>Selection and Visibility </a:t>
            </a:r>
            <a:r>
              <a:rPr lang="en-US" sz="1200" baseline="0" dirty="0">
                <a:solidFill>
                  <a:schemeClr val="accent6"/>
                </a:solidFill>
              </a:rPr>
              <a:t>pane, select the </a:t>
            </a:r>
            <a:r>
              <a:rPr lang="en-US" sz="1200" b="1" baseline="0" dirty="0">
                <a:solidFill>
                  <a:schemeClr val="accent6"/>
                </a:solidFill>
              </a:rPr>
              <a:t>Inside-left page 3 </a:t>
            </a:r>
            <a:r>
              <a:rPr lang="en-US" sz="1200" baseline="0" dirty="0">
                <a:solidFill>
                  <a:schemeClr val="accent6"/>
                </a:solidFill>
              </a:rPr>
              <a:t>group. In the </a:t>
            </a:r>
            <a:r>
              <a:rPr lang="en-US" sz="1200" b="1" baseline="0" dirty="0">
                <a:solidFill>
                  <a:schemeClr val="accent6"/>
                </a:solidFill>
              </a:rPr>
              <a:t>Custom</a:t>
            </a:r>
            <a:r>
              <a:rPr lang="en-US" sz="1200" baseline="0" dirty="0">
                <a:solidFill>
                  <a:schemeClr val="accent6"/>
                </a:solidFill>
              </a:rPr>
              <a:t> </a:t>
            </a:r>
            <a:r>
              <a:rPr lang="en-US" sz="1200" b="1" baseline="0" dirty="0">
                <a:solidFill>
                  <a:schemeClr val="accent6"/>
                </a:solidFill>
              </a:rPr>
              <a:t>Animation</a:t>
            </a:r>
            <a:r>
              <a:rPr lang="en-US" sz="1200" baseline="0" dirty="0">
                <a:solidFill>
                  <a:schemeClr val="accent6"/>
                </a:solidFill>
              </a:rPr>
              <a:t> task pane, do the following:</a:t>
            </a:r>
          </a:p>
          <a:p>
            <a:pPr marL="685800" lvl="1" indent="-228600">
              <a:buFont typeface="+mj-lt"/>
              <a:buAutoNum type="arabicPeriod"/>
            </a:pPr>
            <a:r>
              <a:rPr lang="en-US" sz="1200" baseline="0" dirty="0">
                <a:solidFill>
                  <a:schemeClr val="accent6"/>
                </a:solidFill>
              </a:rPr>
              <a:t>Click </a:t>
            </a:r>
            <a:r>
              <a:rPr lang="en-US" sz="1200" b="1" baseline="0" dirty="0">
                <a:solidFill>
                  <a:schemeClr val="accent6"/>
                </a:solidFill>
              </a:rPr>
              <a:t>Add Effect</a:t>
            </a:r>
            <a:r>
              <a:rPr lang="en-US" sz="1200" baseline="0" dirty="0">
                <a:solidFill>
                  <a:schemeClr val="accent6"/>
                </a:solidFill>
              </a:rPr>
              <a:t>, point to </a:t>
            </a:r>
            <a:r>
              <a:rPr lang="en-US" sz="1200" b="1" baseline="0" dirty="0">
                <a:solidFill>
                  <a:schemeClr val="accent6"/>
                </a:solidFill>
              </a:rPr>
              <a:t>Entrance</a:t>
            </a:r>
            <a:r>
              <a:rPr lang="en-US" sz="1200" baseline="0" dirty="0">
                <a:solidFill>
                  <a:schemeClr val="accent6"/>
                </a:solidFill>
              </a:rPr>
              <a:t>, and then click </a:t>
            </a:r>
            <a:r>
              <a:rPr lang="en-US" sz="1200" b="1" baseline="0" dirty="0">
                <a:solidFill>
                  <a:schemeClr val="accent6"/>
                </a:solidFill>
              </a:rPr>
              <a:t>More</a:t>
            </a:r>
            <a:r>
              <a:rPr lang="en-US" sz="1200" baseline="0" dirty="0">
                <a:solidFill>
                  <a:schemeClr val="accent6"/>
                </a:solidFill>
              </a:rPr>
              <a:t> </a:t>
            </a:r>
            <a:r>
              <a:rPr lang="en-US" sz="1200" b="1" baseline="0" dirty="0">
                <a:solidFill>
                  <a:schemeClr val="accent6"/>
                </a:solidFill>
              </a:rPr>
              <a:t>Effects</a:t>
            </a:r>
            <a:r>
              <a:rPr lang="en-US" sz="1200" baseline="0" dirty="0">
                <a:solidFill>
                  <a:schemeClr val="accent6"/>
                </a:solidFill>
              </a:rPr>
              <a:t>. In the </a:t>
            </a:r>
            <a:r>
              <a:rPr lang="en-US" sz="1200" b="1" baseline="0" dirty="0">
                <a:solidFill>
                  <a:schemeClr val="accent6"/>
                </a:solidFill>
              </a:rPr>
              <a:t>Add Entrance Effect </a:t>
            </a:r>
            <a:r>
              <a:rPr lang="en-US" sz="1200" baseline="0" dirty="0">
                <a:solidFill>
                  <a:schemeClr val="accent6"/>
                </a:solidFill>
              </a:rPr>
              <a:t>dialog box, under </a:t>
            </a:r>
            <a:r>
              <a:rPr lang="en-US" sz="1200" b="1" baseline="0" dirty="0">
                <a:solidFill>
                  <a:schemeClr val="accent6"/>
                </a:solidFill>
              </a:rPr>
              <a:t>Moderate</a:t>
            </a:r>
            <a:r>
              <a:rPr lang="en-US" sz="1200" b="0" baseline="0" dirty="0">
                <a:solidFill>
                  <a:schemeClr val="accent6"/>
                </a:solidFill>
              </a:rPr>
              <a:t>,</a:t>
            </a:r>
            <a:r>
              <a:rPr lang="en-US" sz="1200" baseline="0" dirty="0">
                <a:solidFill>
                  <a:schemeClr val="accent6"/>
                </a:solidFill>
              </a:rPr>
              <a:t> click </a:t>
            </a:r>
            <a:r>
              <a:rPr lang="en-US" sz="1200" b="1" baseline="0" dirty="0">
                <a:solidFill>
                  <a:schemeClr val="accent6"/>
                </a:solidFill>
              </a:rPr>
              <a:t>Stretch</a:t>
            </a:r>
            <a:r>
              <a:rPr lang="en-US" sz="1200" baseline="0" dirty="0">
                <a:solidFill>
                  <a:schemeClr val="accent6"/>
                </a:solidFill>
              </a:rPr>
              <a:t>.</a:t>
            </a:r>
          </a:p>
          <a:p>
            <a:pPr marL="685800" lvl="1" indent="-228600">
              <a:buFont typeface="+mj-lt"/>
              <a:buAutoNum type="arabicPeriod"/>
            </a:pPr>
            <a:r>
              <a:rPr lang="en-US" sz="1200" baseline="0" dirty="0">
                <a:solidFill>
                  <a:schemeClr val="accent6"/>
                </a:solidFill>
              </a:rPr>
              <a:t>Select the fourth animation effect (stretch effect for the </a:t>
            </a:r>
            <a:r>
              <a:rPr lang="en-US" sz="1200" b="1" baseline="0" dirty="0">
                <a:solidFill>
                  <a:schemeClr val="accent6"/>
                </a:solidFill>
              </a:rPr>
              <a:t>Inside-left page 3 </a:t>
            </a:r>
            <a:r>
              <a:rPr lang="en-US" sz="1200" baseline="0" dirty="0">
                <a:solidFill>
                  <a:schemeClr val="accent6"/>
                </a:solidFill>
              </a:rPr>
              <a:t>group). Under </a:t>
            </a:r>
            <a:r>
              <a:rPr lang="en-US" sz="1200" b="1" baseline="0" dirty="0">
                <a:solidFill>
                  <a:schemeClr val="accent6"/>
                </a:solidFill>
              </a:rPr>
              <a:t>Modify: Stretch</a:t>
            </a:r>
            <a:r>
              <a:rPr lang="en-US" sz="1200" b="0" baseline="0" dirty="0">
                <a:solidFill>
                  <a:schemeClr val="accent6"/>
                </a:solidFill>
              </a:rPr>
              <a:t>,</a:t>
            </a:r>
            <a:r>
              <a:rPr lang="en-US" sz="1200" b="1" baseline="0" dirty="0">
                <a:solidFill>
                  <a:schemeClr val="accent6"/>
                </a:solidFill>
              </a:rPr>
              <a:t> </a:t>
            </a:r>
            <a:r>
              <a:rPr lang="en-US" sz="1200" baseline="0" dirty="0">
                <a:solidFill>
                  <a:schemeClr val="accent6"/>
                </a:solidFill>
              </a:rPr>
              <a:t>do the following:</a:t>
            </a:r>
          </a:p>
          <a:p>
            <a:pPr marL="1143000" lvl="2" indent="-228600">
              <a:buFont typeface="Arial" pitchFamily="34" charset="0"/>
              <a:buChar char="•"/>
            </a:pPr>
            <a:r>
              <a:rPr lang="en-US" sz="1200" baseline="0" dirty="0">
                <a:solidFill>
                  <a:schemeClr val="accent6"/>
                </a:solidFill>
              </a:rPr>
              <a:t>In the </a:t>
            </a:r>
            <a:r>
              <a:rPr lang="en-US" sz="1200" b="1" baseline="0" dirty="0">
                <a:solidFill>
                  <a:schemeClr val="accent6"/>
                </a:solidFill>
              </a:rPr>
              <a:t>Start</a:t>
            </a:r>
            <a:r>
              <a:rPr lang="en-US" sz="1200" baseline="0" dirty="0">
                <a:solidFill>
                  <a:schemeClr val="accent6"/>
                </a:solidFill>
              </a:rPr>
              <a:t> list, select </a:t>
            </a:r>
            <a:r>
              <a:rPr lang="en-US" sz="1200" b="1" baseline="0" dirty="0">
                <a:solidFill>
                  <a:schemeClr val="accent6"/>
                </a:solidFill>
              </a:rPr>
              <a:t>After</a:t>
            </a:r>
            <a:r>
              <a:rPr lang="en-US" sz="1200" baseline="0" dirty="0">
                <a:solidFill>
                  <a:schemeClr val="accent6"/>
                </a:solidFill>
              </a:rPr>
              <a:t> </a:t>
            </a:r>
            <a:r>
              <a:rPr lang="en-US" sz="1200" b="1" baseline="0" dirty="0">
                <a:solidFill>
                  <a:schemeClr val="accent6"/>
                </a:solidFill>
              </a:rPr>
              <a:t>Previous</a:t>
            </a:r>
            <a:r>
              <a:rPr lang="en-US" sz="1200" baseline="0" dirty="0">
                <a:solidFill>
                  <a:schemeClr val="accent6"/>
                </a:solidFill>
              </a:rPr>
              <a:t>.</a:t>
            </a:r>
          </a:p>
          <a:p>
            <a:pPr marL="1143000" lvl="2" indent="-228600">
              <a:buFont typeface="Arial" pitchFamily="34" charset="0"/>
              <a:buChar char="•"/>
            </a:pPr>
            <a:r>
              <a:rPr lang="en-US" sz="1200" baseline="0" dirty="0">
                <a:solidFill>
                  <a:schemeClr val="accent6"/>
                </a:solidFill>
              </a:rPr>
              <a:t>In the </a:t>
            </a:r>
            <a:r>
              <a:rPr lang="en-US" sz="1200" b="1" baseline="0" dirty="0">
                <a:solidFill>
                  <a:schemeClr val="accent6"/>
                </a:solidFill>
              </a:rPr>
              <a:t>Direction</a:t>
            </a:r>
            <a:r>
              <a:rPr lang="en-US" sz="1200" baseline="0" dirty="0">
                <a:solidFill>
                  <a:schemeClr val="accent6"/>
                </a:solidFill>
              </a:rPr>
              <a:t> list, select </a:t>
            </a:r>
            <a:r>
              <a:rPr lang="en-US" sz="1200" b="1" baseline="0" dirty="0">
                <a:solidFill>
                  <a:schemeClr val="accent6"/>
                </a:solidFill>
              </a:rPr>
              <a:t>From</a:t>
            </a:r>
            <a:r>
              <a:rPr lang="en-US" sz="1200" baseline="0" dirty="0">
                <a:solidFill>
                  <a:schemeClr val="accent6"/>
                </a:solidFill>
              </a:rPr>
              <a:t> </a:t>
            </a:r>
            <a:r>
              <a:rPr lang="en-US" sz="1200" b="1" baseline="0" dirty="0">
                <a:solidFill>
                  <a:schemeClr val="accent6"/>
                </a:solidFill>
              </a:rPr>
              <a:t>Right</a:t>
            </a:r>
            <a:r>
              <a:rPr lang="en-US" sz="1200" baseline="0" dirty="0">
                <a:solidFill>
                  <a:schemeClr val="accent6"/>
                </a:solidFill>
              </a:rPr>
              <a:t>. </a:t>
            </a:r>
          </a:p>
          <a:p>
            <a:pPr marL="1143000" lvl="2" indent="-228600">
              <a:buFont typeface="Arial" pitchFamily="34" charset="0"/>
              <a:buChar char="•"/>
            </a:pPr>
            <a:r>
              <a:rPr lang="en-US" sz="1200" baseline="0" dirty="0">
                <a:solidFill>
                  <a:schemeClr val="accent6"/>
                </a:solidFill>
              </a:rPr>
              <a:t>In the </a:t>
            </a:r>
            <a:r>
              <a:rPr lang="en-US" sz="1200" b="1" baseline="0" dirty="0">
                <a:solidFill>
                  <a:schemeClr val="accent6"/>
                </a:solidFill>
              </a:rPr>
              <a:t>Speed</a:t>
            </a:r>
            <a:r>
              <a:rPr lang="en-US" sz="1200" baseline="0" dirty="0">
                <a:solidFill>
                  <a:schemeClr val="accent6"/>
                </a:solidFill>
              </a:rPr>
              <a:t> list, select </a:t>
            </a:r>
            <a:r>
              <a:rPr lang="en-US" sz="1200" b="1" baseline="0" dirty="0">
                <a:solidFill>
                  <a:schemeClr val="accent6"/>
                </a:solidFill>
              </a:rPr>
              <a:t>Fast</a:t>
            </a:r>
            <a:r>
              <a:rPr lang="en-US" sz="1200" baseline="0" dirty="0">
                <a:solidFill>
                  <a:schemeClr val="accent6"/>
                </a:solidFill>
              </a:rPr>
              <a:t>. </a:t>
            </a:r>
          </a:p>
          <a:p>
            <a:endParaRPr lang="en-US" sz="1200" baseline="0" dirty="0">
              <a:solidFill>
                <a:schemeClr val="accent6"/>
              </a:solidFill>
            </a:endParaRPr>
          </a:p>
          <a:p>
            <a:endParaRPr lang="en-US" sz="1200" baseline="0" dirty="0"/>
          </a:p>
          <a:p>
            <a:r>
              <a:rPr lang="en-US" sz="1200" b="0" baseline="0" dirty="0"/>
              <a:t>To reproduce the background effects on this slide, do the following:</a:t>
            </a:r>
          </a:p>
          <a:p>
            <a:pPr marL="228600" lvl="0" indent="-228600">
              <a:buFont typeface="+mj-lt"/>
              <a:buAutoNum type="arabicPeriod"/>
            </a:pPr>
            <a:r>
              <a:rPr lang="en-US" sz="1200" kern="1200" dirty="0">
                <a:solidFill>
                  <a:schemeClr val="tx1"/>
                </a:solidFill>
                <a:ea typeface="+mn-ea"/>
                <a:cs typeface="+mn-cs"/>
              </a:rPr>
              <a:t>Right-click the slide background area, and then click </a:t>
            </a:r>
            <a:r>
              <a:rPr lang="en-US" sz="1200" b="1" kern="1200" dirty="0">
                <a:solidFill>
                  <a:schemeClr val="tx1"/>
                </a:solidFill>
                <a:ea typeface="+mn-ea"/>
                <a:cs typeface="+mn-cs"/>
              </a:rPr>
              <a:t>Format Background</a:t>
            </a:r>
            <a:r>
              <a:rPr lang="en-US" sz="1200" kern="1200" dirty="0">
                <a:solidFill>
                  <a:schemeClr val="tx1"/>
                </a:solidFill>
                <a:ea typeface="+mn-ea"/>
                <a:cs typeface="+mn-cs"/>
              </a:rPr>
              <a:t>. In the </a:t>
            </a:r>
            <a:r>
              <a:rPr lang="en-US" sz="1200" b="1" kern="1200" dirty="0">
                <a:solidFill>
                  <a:schemeClr val="tx1"/>
                </a:solidFill>
                <a:ea typeface="+mn-ea"/>
                <a:cs typeface="+mn-cs"/>
              </a:rPr>
              <a:t>Format Background </a:t>
            </a:r>
            <a:r>
              <a:rPr lang="en-US" sz="1200" kern="1200" dirty="0">
                <a:solidFill>
                  <a:schemeClr val="tx1"/>
                </a:solidFill>
                <a:ea typeface="+mn-ea"/>
                <a:cs typeface="+mn-cs"/>
              </a:rPr>
              <a:t>dialog box, click </a:t>
            </a:r>
            <a:r>
              <a:rPr lang="en-US" sz="1200" b="1" kern="1200" dirty="0">
                <a:solidFill>
                  <a:schemeClr val="tx1"/>
                </a:solidFill>
                <a:ea typeface="+mn-ea"/>
                <a:cs typeface="+mn-cs"/>
              </a:rPr>
              <a:t>Fill</a:t>
            </a:r>
            <a:r>
              <a:rPr lang="en-US" sz="1200" kern="1200" dirty="0">
                <a:solidFill>
                  <a:schemeClr val="tx1"/>
                </a:solidFill>
                <a:ea typeface="+mn-ea"/>
                <a:cs typeface="+mn-cs"/>
              </a:rPr>
              <a:t> in the left pane, select </a:t>
            </a:r>
            <a:r>
              <a:rPr lang="en-US" sz="1200" b="1" kern="1200" dirty="0">
                <a:solidFill>
                  <a:schemeClr val="tx1"/>
                </a:solidFill>
                <a:ea typeface="+mn-ea"/>
                <a:cs typeface="+mn-cs"/>
              </a:rPr>
              <a:t>Gradient fill</a:t>
            </a:r>
            <a:r>
              <a:rPr lang="en-US" sz="1200" kern="1200" dirty="0">
                <a:solidFill>
                  <a:schemeClr val="tx1"/>
                </a:solidFill>
                <a:ea typeface="+mn-ea"/>
                <a:cs typeface="+mn-cs"/>
              </a:rPr>
              <a:t> in the </a:t>
            </a:r>
            <a:r>
              <a:rPr lang="en-US" sz="1200" b="1" kern="1200" dirty="0">
                <a:solidFill>
                  <a:schemeClr val="tx1"/>
                </a:solidFill>
                <a:ea typeface="+mn-ea"/>
                <a:cs typeface="+mn-cs"/>
              </a:rPr>
              <a:t>Fill</a:t>
            </a:r>
            <a:r>
              <a:rPr lang="en-US" sz="1200" kern="1200" dirty="0">
                <a:solidFill>
                  <a:schemeClr val="tx1"/>
                </a:solidFill>
                <a:ea typeface="+mn-ea"/>
                <a:cs typeface="+mn-cs"/>
              </a:rPr>
              <a:t> pane, and then do the following:</a:t>
            </a:r>
          </a:p>
          <a:p>
            <a:pPr marL="685800" lvl="1" indent="-228600">
              <a:buFont typeface="Arial" pitchFamily="34" charset="0"/>
              <a:buChar char="•"/>
            </a:pPr>
            <a:r>
              <a:rPr lang="en-US" sz="1200" kern="1200" dirty="0">
                <a:solidFill>
                  <a:schemeClr val="tx1"/>
                </a:solidFill>
                <a:ea typeface="+mn-ea"/>
                <a:cs typeface="+mn-cs"/>
              </a:rPr>
              <a:t>In the </a:t>
            </a:r>
            <a:r>
              <a:rPr lang="en-US" sz="1200" b="1" kern="1200" dirty="0">
                <a:solidFill>
                  <a:schemeClr val="tx1"/>
                </a:solidFill>
                <a:ea typeface="+mn-ea"/>
                <a:cs typeface="+mn-cs"/>
              </a:rPr>
              <a:t>Type</a:t>
            </a:r>
            <a:r>
              <a:rPr lang="en-US" sz="1200" kern="1200" dirty="0">
                <a:solidFill>
                  <a:schemeClr val="tx1"/>
                </a:solidFill>
                <a:ea typeface="+mn-ea"/>
                <a:cs typeface="+mn-cs"/>
              </a:rPr>
              <a:t> list, select </a:t>
            </a:r>
            <a:r>
              <a:rPr lang="en-US" sz="1200" b="1" kern="1200" dirty="0">
                <a:solidFill>
                  <a:schemeClr val="tx1"/>
                </a:solidFill>
                <a:ea typeface="+mn-ea"/>
                <a:cs typeface="+mn-cs"/>
              </a:rPr>
              <a:t>Linear</a:t>
            </a:r>
            <a:r>
              <a:rPr lang="en-US" sz="1200" kern="1200" dirty="0">
                <a:solidFill>
                  <a:schemeClr val="tx1"/>
                </a:solidFill>
                <a:ea typeface="+mn-ea"/>
                <a:cs typeface="+mn-cs"/>
              </a:rPr>
              <a:t>.</a:t>
            </a:r>
          </a:p>
          <a:p>
            <a:pPr marL="685800" lvl="1" indent="-228600">
              <a:buFont typeface="Arial" pitchFamily="34" charset="0"/>
              <a:buChar char="•"/>
            </a:pPr>
            <a:r>
              <a:rPr lang="en-US" sz="1200" kern="1200" dirty="0">
                <a:solidFill>
                  <a:schemeClr val="tx1"/>
                </a:solidFill>
                <a:ea typeface="+mn-ea"/>
                <a:cs typeface="+mn-cs"/>
              </a:rPr>
              <a:t>Click the button next to </a:t>
            </a:r>
            <a:r>
              <a:rPr lang="en-US" sz="1200" b="1" kern="1200" dirty="0">
                <a:solidFill>
                  <a:schemeClr val="tx1"/>
                </a:solidFill>
                <a:ea typeface="+mn-ea"/>
                <a:cs typeface="+mn-cs"/>
              </a:rPr>
              <a:t>Direction</a:t>
            </a:r>
            <a:r>
              <a:rPr lang="en-US" sz="1200" kern="1200" dirty="0">
                <a:solidFill>
                  <a:schemeClr val="tx1"/>
                </a:solidFill>
                <a:ea typeface="+mn-ea"/>
                <a:cs typeface="+mn-cs"/>
              </a:rPr>
              <a:t>, and then click </a:t>
            </a:r>
            <a:r>
              <a:rPr lang="en-US" sz="1200" b="1" kern="1200" dirty="0">
                <a:solidFill>
                  <a:schemeClr val="tx1"/>
                </a:solidFill>
                <a:ea typeface="+mn-ea"/>
                <a:cs typeface="+mn-cs"/>
              </a:rPr>
              <a:t>Linear Down </a:t>
            </a:r>
            <a:r>
              <a:rPr lang="en-US" sz="1200" kern="1200" dirty="0">
                <a:solidFill>
                  <a:schemeClr val="tx1"/>
                </a:solidFill>
                <a:ea typeface="+mn-ea"/>
                <a:cs typeface="+mn-cs"/>
              </a:rPr>
              <a:t>(first </a:t>
            </a:r>
            <a:r>
              <a:rPr lang="en-US" sz="1200" kern="1200" baseline="0" dirty="0">
                <a:solidFill>
                  <a:schemeClr val="tx1"/>
                </a:solidFill>
                <a:ea typeface="+mn-ea"/>
                <a:cs typeface="+mn-cs"/>
              </a:rPr>
              <a:t>row, </a:t>
            </a:r>
            <a:r>
              <a:rPr lang="en-US" sz="1200" kern="1200" dirty="0">
                <a:solidFill>
                  <a:schemeClr val="tx1"/>
                </a:solidFill>
                <a:ea typeface="+mn-ea"/>
                <a:cs typeface="+mn-cs"/>
              </a:rPr>
              <a:t>second option from the left).</a:t>
            </a:r>
          </a:p>
          <a:p>
            <a:pPr marL="685800" lvl="1" indent="-228600">
              <a:buFont typeface="Arial" pitchFamily="34" charset="0"/>
              <a:buChar char="•"/>
            </a:pPr>
            <a:r>
              <a:rPr lang="en-US" sz="1200" kern="1200" dirty="0">
                <a:solidFill>
                  <a:schemeClr val="tx1"/>
                </a:solidFill>
                <a:ea typeface="+mn-ea"/>
                <a:cs typeface="+mn-cs"/>
              </a:rPr>
              <a:t>Under </a:t>
            </a:r>
            <a:r>
              <a:rPr lang="en-US" sz="1200" b="1" kern="1200" dirty="0">
                <a:solidFill>
                  <a:schemeClr val="tx1"/>
                </a:solidFill>
                <a:ea typeface="+mn-ea"/>
                <a:cs typeface="+mn-cs"/>
              </a:rPr>
              <a:t>Gradient stops</a:t>
            </a:r>
            <a:r>
              <a:rPr lang="en-US" sz="1200" kern="1200" dirty="0">
                <a:solidFill>
                  <a:schemeClr val="tx1"/>
                </a:solidFill>
                <a:ea typeface="+mn-ea"/>
                <a:cs typeface="+mn-cs"/>
              </a:rPr>
              <a:t>, click </a:t>
            </a:r>
            <a:r>
              <a:rPr lang="en-US" sz="1200" b="1" kern="1200" dirty="0">
                <a:solidFill>
                  <a:schemeClr val="tx1"/>
                </a:solidFill>
                <a:ea typeface="+mn-ea"/>
                <a:cs typeface="+mn-cs"/>
              </a:rPr>
              <a:t>Add</a:t>
            </a:r>
            <a:r>
              <a:rPr lang="en-US" sz="1200" b="0" kern="1200" dirty="0">
                <a:solidFill>
                  <a:schemeClr val="tx1"/>
                </a:solidFill>
                <a:ea typeface="+mn-ea"/>
                <a:cs typeface="+mn-cs"/>
              </a:rPr>
              <a:t> or </a:t>
            </a:r>
            <a:r>
              <a:rPr lang="en-US" sz="1200" b="1" kern="1200" dirty="0">
                <a:solidFill>
                  <a:schemeClr val="tx1"/>
                </a:solidFill>
                <a:ea typeface="+mn-ea"/>
                <a:cs typeface="+mn-cs"/>
              </a:rPr>
              <a:t>Remove</a:t>
            </a:r>
            <a:r>
              <a:rPr lang="en-US" sz="1200" kern="1200" dirty="0">
                <a:solidFill>
                  <a:schemeClr val="tx1"/>
                </a:solidFill>
                <a:ea typeface="+mn-ea"/>
                <a:cs typeface="+mn-cs"/>
              </a:rPr>
              <a:t> until two stops appear in the drop-down list.</a:t>
            </a:r>
          </a:p>
          <a:p>
            <a:pPr marL="228600" lvl="0" indent="-228600">
              <a:buFont typeface="+mj-lt"/>
              <a:buAutoNum type="arabicPeriod"/>
            </a:pPr>
            <a:r>
              <a:rPr lang="en-US" sz="1200" kern="1200" dirty="0">
                <a:solidFill>
                  <a:schemeClr val="tx1"/>
                </a:solidFill>
                <a:ea typeface="+mn-ea"/>
                <a:cs typeface="+mn-cs"/>
              </a:rPr>
              <a:t>Also under </a:t>
            </a:r>
            <a:r>
              <a:rPr lang="en-US" sz="1200" b="1" kern="1200" dirty="0">
                <a:solidFill>
                  <a:schemeClr val="tx1"/>
                </a:solidFill>
                <a:ea typeface="+mn-ea"/>
                <a:cs typeface="+mn-cs"/>
              </a:rPr>
              <a:t>Gradient stops</a:t>
            </a:r>
            <a:r>
              <a:rPr lang="en-US" sz="1200" kern="1200" dirty="0">
                <a:solidFill>
                  <a:schemeClr val="tx1"/>
                </a:solidFill>
                <a:ea typeface="+mn-ea"/>
                <a:cs typeface="+mn-cs"/>
              </a:rPr>
              <a:t>, customize the gradient stops that you added as follows:</a:t>
            </a:r>
          </a:p>
          <a:p>
            <a:pPr marL="685800" lvl="1" indent="-228600">
              <a:buFont typeface="Arial" pitchFamily="34" charset="0"/>
              <a:buChar char="•"/>
            </a:pPr>
            <a:r>
              <a:rPr lang="en-US" sz="1200" kern="1200" dirty="0">
                <a:solidFill>
                  <a:schemeClr val="tx1"/>
                </a:solidFill>
                <a:ea typeface="+mn-ea"/>
                <a:cs typeface="+mn-cs"/>
              </a:rPr>
              <a:t>Select </a:t>
            </a:r>
            <a:r>
              <a:rPr lang="en-US" sz="1200" b="1" kern="1200" dirty="0">
                <a:solidFill>
                  <a:schemeClr val="tx1"/>
                </a:solidFill>
                <a:ea typeface="+mn-ea"/>
                <a:cs typeface="+mn-cs"/>
              </a:rPr>
              <a:t>Stop 1 </a:t>
            </a:r>
            <a:r>
              <a:rPr lang="en-US" sz="1200" kern="1200" dirty="0">
                <a:solidFill>
                  <a:schemeClr val="tx1"/>
                </a:solidFill>
                <a:ea typeface="+mn-ea"/>
                <a:cs typeface="+mn-cs"/>
              </a:rPr>
              <a:t>from the list, and then do the following:</a:t>
            </a:r>
          </a:p>
          <a:p>
            <a:pPr marL="1143000" lvl="2" indent="-228600">
              <a:buFont typeface="Arial" pitchFamily="34" charset="0"/>
              <a:buChar char="•"/>
            </a:pPr>
            <a:r>
              <a:rPr lang="en-US" sz="1200" kern="1200" dirty="0">
                <a:solidFill>
                  <a:schemeClr val="tx1"/>
                </a:solidFill>
                <a:ea typeface="+mn-ea"/>
                <a:cs typeface="+mn-cs"/>
              </a:rPr>
              <a:t>In the </a:t>
            </a:r>
            <a:r>
              <a:rPr lang="en-US" sz="1200" b="1" kern="1200" dirty="0">
                <a:solidFill>
                  <a:schemeClr val="tx1"/>
                </a:solidFill>
                <a:ea typeface="+mn-ea"/>
                <a:cs typeface="+mn-cs"/>
              </a:rPr>
              <a:t>Stop position </a:t>
            </a:r>
            <a:r>
              <a:rPr lang="en-US" sz="1200" kern="1200" dirty="0">
                <a:solidFill>
                  <a:schemeClr val="tx1"/>
                </a:solidFill>
                <a:ea typeface="+mn-ea"/>
                <a:cs typeface="+mn-cs"/>
              </a:rPr>
              <a:t>box, enter </a:t>
            </a:r>
            <a:r>
              <a:rPr lang="en-US" sz="1200" b="1" kern="1200" dirty="0">
                <a:solidFill>
                  <a:schemeClr val="tx1"/>
                </a:solidFill>
                <a:ea typeface="+mn-ea"/>
                <a:cs typeface="+mn-cs"/>
              </a:rPr>
              <a:t>63%</a:t>
            </a:r>
            <a:r>
              <a:rPr lang="en-US" sz="1200" kern="1200" dirty="0">
                <a:solidFill>
                  <a:schemeClr val="tx1"/>
                </a:solidFill>
                <a:ea typeface="+mn-ea"/>
                <a:cs typeface="+mn-cs"/>
              </a:rPr>
              <a:t>.</a:t>
            </a:r>
          </a:p>
          <a:p>
            <a:pPr marL="1143000" lvl="2" indent="-228600">
              <a:buFont typeface="Arial" pitchFamily="34" charset="0"/>
              <a:buChar char="•"/>
            </a:pPr>
            <a:r>
              <a:rPr lang="en-US" sz="1200" kern="1200" dirty="0">
                <a:solidFill>
                  <a:schemeClr val="tx1"/>
                </a:solidFill>
                <a:ea typeface="+mn-ea"/>
                <a:cs typeface="+mn-cs"/>
              </a:rPr>
              <a:t>Click the button next to </a:t>
            </a:r>
            <a:r>
              <a:rPr lang="en-US" sz="1200" b="1" kern="1200" dirty="0">
                <a:solidFill>
                  <a:schemeClr val="tx1"/>
                </a:solidFill>
                <a:ea typeface="+mn-ea"/>
                <a:cs typeface="+mn-cs"/>
              </a:rPr>
              <a:t>Color</a:t>
            </a:r>
            <a:r>
              <a:rPr lang="en-US" sz="1200" kern="1200" dirty="0">
                <a:solidFill>
                  <a:schemeClr val="tx1"/>
                </a:solidFill>
                <a:ea typeface="+mn-ea"/>
                <a:cs typeface="+mn-cs"/>
              </a:rPr>
              <a:t>, and then under </a:t>
            </a:r>
            <a:r>
              <a:rPr lang="en-US" sz="1200" b="1" kern="1200" dirty="0">
                <a:solidFill>
                  <a:schemeClr val="tx1"/>
                </a:solidFill>
                <a:ea typeface="+mn-ea"/>
                <a:cs typeface="+mn-cs"/>
              </a:rPr>
              <a:t>Theme Colors </a:t>
            </a:r>
            <a:r>
              <a:rPr lang="en-US" sz="1200" kern="1200" dirty="0">
                <a:solidFill>
                  <a:schemeClr val="tx1"/>
                </a:solidFill>
                <a:ea typeface="+mn-ea"/>
                <a:cs typeface="+mn-cs"/>
              </a:rPr>
              <a:t>click </a:t>
            </a:r>
            <a:r>
              <a:rPr lang="en-US" sz="1200" b="1" kern="1200" dirty="0">
                <a:solidFill>
                  <a:schemeClr val="tx1"/>
                </a:solidFill>
                <a:ea typeface="+mn-ea"/>
                <a:cs typeface="+mn-cs"/>
              </a:rPr>
              <a:t>Black, Text </a:t>
            </a:r>
            <a:r>
              <a:rPr lang="en-US" sz="1200" b="1" kern="1200" baseline="0" dirty="0">
                <a:solidFill>
                  <a:schemeClr val="tx1"/>
                </a:solidFill>
                <a:ea typeface="+mn-ea"/>
                <a:cs typeface="+mn-cs"/>
              </a:rPr>
              <a:t>1 </a:t>
            </a:r>
            <a:r>
              <a:rPr lang="en-US" sz="1200" b="0" kern="1200" dirty="0">
                <a:solidFill>
                  <a:schemeClr val="tx1"/>
                </a:solidFill>
                <a:ea typeface="+mn-ea"/>
                <a:cs typeface="+mn-cs"/>
              </a:rPr>
              <a:t>(first row, second option from the left).</a:t>
            </a:r>
            <a:endParaRPr lang="en-US" sz="1200" kern="1200" dirty="0">
              <a:solidFill>
                <a:schemeClr val="tx1"/>
              </a:solidFill>
              <a:ea typeface="+mn-ea"/>
              <a:cs typeface="+mn-cs"/>
            </a:endParaRPr>
          </a:p>
          <a:p>
            <a:pPr marL="685800" lvl="1" indent="-228600">
              <a:buFont typeface="Arial" pitchFamily="34" charset="0"/>
              <a:buChar char="•"/>
            </a:pPr>
            <a:r>
              <a:rPr lang="en-US" sz="1200" kern="1200" dirty="0">
                <a:solidFill>
                  <a:schemeClr val="tx1"/>
                </a:solidFill>
                <a:ea typeface="+mn-ea"/>
                <a:cs typeface="+mn-cs"/>
              </a:rPr>
              <a:t>Select </a:t>
            </a:r>
            <a:r>
              <a:rPr lang="en-US" sz="1200" b="1" kern="1200" dirty="0">
                <a:solidFill>
                  <a:schemeClr val="tx1"/>
                </a:solidFill>
                <a:ea typeface="+mn-ea"/>
                <a:cs typeface="+mn-cs"/>
              </a:rPr>
              <a:t>Stop 2 </a:t>
            </a:r>
            <a:r>
              <a:rPr lang="en-US" sz="1200" kern="1200" dirty="0">
                <a:solidFill>
                  <a:schemeClr val="tx1"/>
                </a:solidFill>
                <a:ea typeface="+mn-ea"/>
                <a:cs typeface="+mn-cs"/>
              </a:rPr>
              <a:t>from the list, and then do the following: </a:t>
            </a:r>
          </a:p>
          <a:p>
            <a:pPr marL="1143000" lvl="2" indent="-228600">
              <a:buFont typeface="Arial" pitchFamily="34" charset="0"/>
              <a:buChar char="•"/>
            </a:pPr>
            <a:r>
              <a:rPr lang="en-US" sz="1200" kern="1200" dirty="0">
                <a:solidFill>
                  <a:schemeClr val="tx1"/>
                </a:solidFill>
                <a:ea typeface="+mn-ea"/>
                <a:cs typeface="+mn-cs"/>
              </a:rPr>
              <a:t>In the </a:t>
            </a:r>
            <a:r>
              <a:rPr lang="en-US" sz="1200" b="1" kern="1200" dirty="0">
                <a:solidFill>
                  <a:schemeClr val="tx1"/>
                </a:solidFill>
                <a:ea typeface="+mn-ea"/>
                <a:cs typeface="+mn-cs"/>
              </a:rPr>
              <a:t>Stop position </a:t>
            </a:r>
            <a:r>
              <a:rPr lang="en-US" sz="1200" kern="1200" dirty="0">
                <a:solidFill>
                  <a:schemeClr val="tx1"/>
                </a:solidFill>
                <a:ea typeface="+mn-ea"/>
                <a:cs typeface="+mn-cs"/>
              </a:rPr>
              <a:t>box, enter </a:t>
            </a:r>
            <a:r>
              <a:rPr lang="en-US" sz="1200" b="1" kern="1200" dirty="0">
                <a:solidFill>
                  <a:schemeClr val="tx1"/>
                </a:solidFill>
                <a:ea typeface="+mn-ea"/>
                <a:cs typeface="+mn-cs"/>
              </a:rPr>
              <a:t>100%</a:t>
            </a:r>
            <a:r>
              <a:rPr lang="en-US" sz="1200" kern="1200" dirty="0">
                <a:solidFill>
                  <a:schemeClr val="tx1"/>
                </a:solidFill>
                <a:ea typeface="+mn-ea"/>
                <a:cs typeface="+mn-cs"/>
              </a:rPr>
              <a:t>.</a:t>
            </a:r>
          </a:p>
          <a:p>
            <a:pPr marL="1143000" lvl="2" indent="-228600">
              <a:buFont typeface="Arial" pitchFamily="34" charset="0"/>
              <a:buChar char="•"/>
            </a:pPr>
            <a:r>
              <a:rPr lang="en-US" sz="1200" kern="1200" dirty="0">
                <a:solidFill>
                  <a:schemeClr val="tx1"/>
                </a:solidFill>
                <a:ea typeface="+mn-ea"/>
                <a:cs typeface="+mn-cs"/>
              </a:rPr>
              <a:t>Click the button next to </a:t>
            </a:r>
            <a:r>
              <a:rPr lang="en-US" sz="1200" b="1" kern="1200" dirty="0">
                <a:solidFill>
                  <a:schemeClr val="tx1"/>
                </a:solidFill>
                <a:ea typeface="+mn-ea"/>
                <a:cs typeface="+mn-cs"/>
              </a:rPr>
              <a:t>Color</a:t>
            </a:r>
            <a:r>
              <a:rPr lang="en-US" sz="1200" b="0" kern="1200" baseline="0" dirty="0">
                <a:solidFill>
                  <a:schemeClr val="tx1"/>
                </a:solidFill>
                <a:ea typeface="+mn-ea"/>
                <a:cs typeface="+mn-cs"/>
              </a:rPr>
              <a:t>, </a:t>
            </a:r>
            <a:r>
              <a:rPr lang="en-US" sz="1200" kern="1200" dirty="0">
                <a:solidFill>
                  <a:schemeClr val="tx1"/>
                </a:solidFill>
                <a:ea typeface="+mn-ea"/>
                <a:cs typeface="+mn-cs"/>
              </a:rPr>
              <a:t>and then under </a:t>
            </a:r>
            <a:r>
              <a:rPr lang="en-US" sz="1200" b="1" kern="1200" dirty="0">
                <a:solidFill>
                  <a:schemeClr val="tx1"/>
                </a:solidFill>
                <a:ea typeface="+mn-ea"/>
                <a:cs typeface="+mn-cs"/>
              </a:rPr>
              <a:t>Theme Colors </a:t>
            </a:r>
            <a:r>
              <a:rPr lang="en-US" sz="1200" kern="1200" dirty="0">
                <a:solidFill>
                  <a:schemeClr val="tx1"/>
                </a:solidFill>
                <a:ea typeface="+mn-ea"/>
                <a:cs typeface="+mn-cs"/>
              </a:rPr>
              <a:t>click</a:t>
            </a:r>
            <a:r>
              <a:rPr lang="en-US" sz="1200" b="0" kern="1200" baseline="0" dirty="0">
                <a:solidFill>
                  <a:schemeClr val="tx1"/>
                </a:solidFill>
                <a:ea typeface="+mn-ea"/>
                <a:cs typeface="+mn-cs"/>
              </a:rPr>
              <a:t> </a:t>
            </a:r>
            <a:r>
              <a:rPr lang="en-US" sz="1200" b="1" baseline="0" dirty="0"/>
              <a:t>Black, Text 1, Lighter 50% </a:t>
            </a:r>
            <a:r>
              <a:rPr lang="en-US" sz="1200" b="0" baseline="0" dirty="0"/>
              <a:t>(second row, fifth option from the left</a:t>
            </a:r>
            <a:r>
              <a:rPr lang="en-US" sz="1200" b="0" dirty="0"/>
              <a:t>).</a:t>
            </a:r>
            <a:endParaRPr lang="en-US" sz="1200" b="0" kern="1200" dirty="0">
              <a:solidFill>
                <a:schemeClr val="tx1"/>
              </a:solidFill>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a:solidFill>
                <a:schemeClr val="accent6"/>
              </a:solidFill>
            </a:endParaRPr>
          </a:p>
        </p:txBody>
      </p:sp>
      <p:sp>
        <p:nvSpPr>
          <p:cNvPr id="5" name="Slide Image Placeholder 4"/>
          <p:cNvSpPr>
            <a:spLocks noGrp="1" noRot="1" noChangeAspect="1"/>
          </p:cNvSpPr>
          <p:nvPr>
            <p:ph type="sldImg"/>
          </p:nvPr>
        </p:nvSpPr>
        <p:spPr>
          <a:xfrm>
            <a:off x="536575" y="503238"/>
            <a:ext cx="3140075" cy="2354262"/>
          </a:xfrm>
        </p:spPr>
      </p:sp>
    </p:spTree>
    <p:extLst>
      <p:ext uri="{BB962C8B-B14F-4D97-AF65-F5344CB8AC3E}">
        <p14:creationId xmlns:p14="http://schemas.microsoft.com/office/powerpoint/2010/main" val="3340298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p>
        </p:txBody>
      </p:sp>
      <p:sp>
        <p:nvSpPr>
          <p:cNvPr id="890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fontAlgn="base">
              <a:spcBef>
                <a:spcPct val="0"/>
              </a:spcBef>
              <a:spcAft>
                <a:spcPct val="0"/>
              </a:spcAft>
              <a:defRPr/>
            </a:pPr>
            <a:fld id="{F1504E12-323D-4E74-8651-733C90D0C89A}" type="slidenum">
              <a:rPr lang="en-US" smtClean="0">
                <a:latin typeface="Calibri" pitchFamily="34" charset="0"/>
              </a:rPr>
              <a:pPr fontAlgn="base">
                <a:spcBef>
                  <a:spcPct val="0"/>
                </a:spcBef>
                <a:spcAft>
                  <a:spcPct val="0"/>
                </a:spcAft>
                <a:defRPr/>
              </a:pPr>
              <a:t>13</a:t>
            </a:fld>
            <a:endParaRPr 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p>
        </p:txBody>
      </p:sp>
      <p:sp>
        <p:nvSpPr>
          <p:cNvPr id="4" name="Slide Number Placeholder 3"/>
          <p:cNvSpPr>
            <a:spLocks noGrp="1"/>
          </p:cNvSpPr>
          <p:nvPr>
            <p:ph type="sldNum" sz="quarter" idx="5"/>
          </p:nvPr>
        </p:nvSpPr>
        <p:spPr/>
        <p:txBody>
          <a:bodyPr/>
          <a:lstStyle/>
          <a:p>
            <a:pPr>
              <a:defRPr/>
            </a:pPr>
            <a:fld id="{1A84B2B4-A392-457F-87A6-352C3D195C32}" type="slidenum">
              <a:rPr lang="en-US" smtClean="0"/>
              <a:pPr>
                <a:defRPr/>
              </a:pPr>
              <a:t>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fontAlgn="base">
              <a:spcBef>
                <a:spcPct val="0"/>
              </a:spcBef>
              <a:spcAft>
                <a:spcPct val="0"/>
              </a:spcAft>
              <a:defRPr>
                <a:solidFill>
                  <a:schemeClr val="tx1"/>
                </a:solidFill>
                <a:latin typeface="Arial Narrow" pitchFamily="34" charset="0"/>
              </a:defRPr>
            </a:lvl6pPr>
            <a:lvl7pPr marL="2971800" indent="-228600" fontAlgn="base">
              <a:spcBef>
                <a:spcPct val="0"/>
              </a:spcBef>
              <a:spcAft>
                <a:spcPct val="0"/>
              </a:spcAft>
              <a:defRPr>
                <a:solidFill>
                  <a:schemeClr val="tx1"/>
                </a:solidFill>
                <a:latin typeface="Arial Narrow" pitchFamily="34" charset="0"/>
              </a:defRPr>
            </a:lvl7pPr>
            <a:lvl8pPr marL="3429000" indent="-228600" fontAlgn="base">
              <a:spcBef>
                <a:spcPct val="0"/>
              </a:spcBef>
              <a:spcAft>
                <a:spcPct val="0"/>
              </a:spcAft>
              <a:defRPr>
                <a:solidFill>
                  <a:schemeClr val="tx1"/>
                </a:solidFill>
                <a:latin typeface="Arial Narrow" pitchFamily="34" charset="0"/>
              </a:defRPr>
            </a:lvl8pPr>
            <a:lvl9pPr marL="3886200" indent="-228600" fontAlgn="base">
              <a:spcBef>
                <a:spcPct val="0"/>
              </a:spcBef>
              <a:spcAft>
                <a:spcPct val="0"/>
              </a:spcAft>
              <a:defRPr>
                <a:solidFill>
                  <a:schemeClr val="tx1"/>
                </a:solidFill>
                <a:latin typeface="Arial Narrow" pitchFamily="34" charset="0"/>
              </a:defRPr>
            </a:lvl9pPr>
          </a:lstStyle>
          <a:p>
            <a:pPr fontAlgn="base">
              <a:spcBef>
                <a:spcPct val="0"/>
              </a:spcBef>
              <a:spcAft>
                <a:spcPct val="0"/>
              </a:spcAft>
              <a:defRPr/>
            </a:pPr>
            <a:fld id="{369A7513-D917-487F-B838-D9732312194D}" type="slidenum">
              <a:rPr lang="en-US" smtClean="0">
                <a:latin typeface="Arial" pitchFamily="34" charset="0"/>
              </a:rPr>
              <a:pPr fontAlgn="base">
                <a:spcBef>
                  <a:spcPct val="0"/>
                </a:spcBef>
                <a:spcAft>
                  <a:spcPct val="0"/>
                </a:spcAft>
                <a:defRPr/>
              </a:pPr>
              <a:t>23</a:t>
            </a:fld>
            <a:endParaRPr lang="en-US">
              <a:latin typeface="Arial" pitchFamily="34" charset="0"/>
            </a:endParaRPr>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Arial" pitchFamily="34" charset="0"/>
              </a:rPr>
              <a:t>Largest category, absent breast, uterus present.  Second is breast and uterus both present.  Third, breast present, uterus absent. Fourth and least common is breast absent, uterus absent.  ( Maschchak – 62 cases)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DE900B-5736-40A6-BD42-C3C8FAF2D3FE}" type="slidenum">
              <a:rPr lang="ar-SA"/>
              <a:pPr/>
              <a:t>46</a:t>
            </a:fld>
            <a:endParaRPr lang="en-US"/>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DBB7FA-103C-45EB-9149-CAF2C2495804}" type="slidenum">
              <a:rPr lang="ar-SA"/>
              <a:pPr/>
              <a:t>47</a:t>
            </a:fld>
            <a:endParaRPr 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AD74C6-2D1B-45F7-9825-892C35C0F3C0}" type="slidenum">
              <a:rPr lang="ar-SA"/>
              <a:pPr/>
              <a:t>48</a:t>
            </a:fld>
            <a:endParaRPr lang="en-US"/>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ctrTitle"/>
          </p:nvPr>
        </p:nvSpPr>
        <p:spPr>
          <a:xfrm>
            <a:off x="1676400" y="2895600"/>
            <a:ext cx="7391400" cy="914400"/>
          </a:xfrm>
        </p:spPr>
        <p:txBody>
          <a:bodyPr anchor="b"/>
          <a:lstStyle>
            <a:lvl1pPr algn="r">
              <a:defRPr/>
            </a:lvl1pPr>
          </a:lstStyle>
          <a:p>
            <a:r>
              <a:rPr lang="en-US"/>
              <a:t>Click to edit Master title style</a:t>
            </a:r>
          </a:p>
        </p:txBody>
      </p:sp>
      <p:sp>
        <p:nvSpPr>
          <p:cNvPr id="278531" name="Rectangle 3"/>
          <p:cNvSpPr>
            <a:spLocks noGrp="1" noChangeArrowheads="1"/>
          </p:cNvSpPr>
          <p:nvPr>
            <p:ph type="subTitle" idx="1"/>
          </p:nvPr>
        </p:nvSpPr>
        <p:spPr>
          <a:xfrm>
            <a:off x="1676400" y="3733800"/>
            <a:ext cx="7391400" cy="749300"/>
          </a:xfrm>
        </p:spPr>
        <p:txBody>
          <a:bodyPr/>
          <a:lstStyle>
            <a:lvl1pPr marL="0" indent="0" algn="r">
              <a:buFont typeface="Wingdings" pitchFamily="2" charset="2"/>
              <a:buNone/>
              <a:defRPr/>
            </a:lvl1pPr>
          </a:lstStyle>
          <a:p>
            <a:r>
              <a:rPr lang="en-US"/>
              <a:t>Click to edit Master subtitle style</a:t>
            </a:r>
          </a:p>
        </p:txBody>
      </p:sp>
      <p:sp>
        <p:nvSpPr>
          <p:cNvPr id="278532" name="Rectangle 4"/>
          <p:cNvSpPr>
            <a:spLocks noGrp="1" noChangeArrowheads="1"/>
          </p:cNvSpPr>
          <p:nvPr>
            <p:ph type="dt" sz="quarter" idx="2"/>
          </p:nvPr>
        </p:nvSpPr>
        <p:spPr/>
        <p:txBody>
          <a:bodyPr/>
          <a:lstStyle>
            <a:lvl1pPr>
              <a:defRPr/>
            </a:lvl1pPr>
          </a:lstStyle>
          <a:p>
            <a:endParaRPr lang="en-US">
              <a:solidFill>
                <a:srgbClr val="003366"/>
              </a:solidFill>
            </a:endParaRPr>
          </a:p>
        </p:txBody>
      </p:sp>
      <p:sp>
        <p:nvSpPr>
          <p:cNvPr id="278533" name="Rectangle 5"/>
          <p:cNvSpPr>
            <a:spLocks noGrp="1" noChangeArrowheads="1"/>
          </p:cNvSpPr>
          <p:nvPr>
            <p:ph type="ftr" sz="quarter" idx="3"/>
          </p:nvPr>
        </p:nvSpPr>
        <p:spPr/>
        <p:txBody>
          <a:bodyPr/>
          <a:lstStyle>
            <a:lvl1pPr>
              <a:defRPr/>
            </a:lvl1pPr>
          </a:lstStyle>
          <a:p>
            <a:endParaRPr lang="en-US">
              <a:solidFill>
                <a:srgbClr val="003366"/>
              </a:solidFill>
            </a:endParaRPr>
          </a:p>
        </p:txBody>
      </p:sp>
      <p:sp>
        <p:nvSpPr>
          <p:cNvPr id="278534" name="Rectangle 6"/>
          <p:cNvSpPr>
            <a:spLocks noGrp="1" noChangeArrowheads="1"/>
          </p:cNvSpPr>
          <p:nvPr>
            <p:ph type="sldNum" sz="quarter" idx="4"/>
          </p:nvPr>
        </p:nvSpPr>
        <p:spPr/>
        <p:txBody>
          <a:bodyPr/>
          <a:lstStyle>
            <a:lvl1pPr>
              <a:defRPr/>
            </a:lvl1pPr>
          </a:lstStyle>
          <a:p>
            <a:fld id="{C4A1A014-CD4F-4361-93DA-8077F752D4D6}" type="slidenum">
              <a:rPr lang="en-US">
                <a:solidFill>
                  <a:srgbClr val="003366"/>
                </a:solidFill>
              </a:rPr>
              <a:pPr/>
              <a:t>‹#›</a:t>
            </a:fld>
            <a:endParaRPr lang="en-US">
              <a:solidFill>
                <a:srgbClr val="003366"/>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3366"/>
              </a:solidFill>
            </a:endParaRPr>
          </a:p>
        </p:txBody>
      </p:sp>
      <p:sp>
        <p:nvSpPr>
          <p:cNvPr id="6" name="Slide Number Placeholder 5"/>
          <p:cNvSpPr>
            <a:spLocks noGrp="1"/>
          </p:cNvSpPr>
          <p:nvPr>
            <p:ph type="sldNum" sz="quarter" idx="12"/>
          </p:nvPr>
        </p:nvSpPr>
        <p:spPr/>
        <p:txBody>
          <a:bodyPr/>
          <a:lstStyle>
            <a:lvl1pPr>
              <a:defRPr/>
            </a:lvl1pPr>
          </a:lstStyle>
          <a:p>
            <a:fld id="{7E37779C-DF06-4672-ADCD-C785B01100D1}" type="slidenum">
              <a:rPr lang="en-US">
                <a:solidFill>
                  <a:srgbClr val="003366"/>
                </a:solidFill>
              </a:rPr>
              <a:pPr/>
              <a:t>‹#›</a:t>
            </a:fld>
            <a:endParaRPr lang="en-US">
              <a:solidFill>
                <a:srgbClr val="003366"/>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152400"/>
            <a:ext cx="1847850" cy="6248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152400"/>
            <a:ext cx="539115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3366"/>
              </a:solidFill>
            </a:endParaRPr>
          </a:p>
        </p:txBody>
      </p:sp>
      <p:sp>
        <p:nvSpPr>
          <p:cNvPr id="6" name="Slide Number Placeholder 5"/>
          <p:cNvSpPr>
            <a:spLocks noGrp="1"/>
          </p:cNvSpPr>
          <p:nvPr>
            <p:ph type="sldNum" sz="quarter" idx="12"/>
          </p:nvPr>
        </p:nvSpPr>
        <p:spPr/>
        <p:txBody>
          <a:bodyPr/>
          <a:lstStyle>
            <a:lvl1pPr>
              <a:defRPr/>
            </a:lvl1pPr>
          </a:lstStyle>
          <a:p>
            <a:fld id="{CA978211-12C0-4AE1-BE9E-3E02940D38E0}" type="slidenum">
              <a:rPr lang="en-US">
                <a:solidFill>
                  <a:srgbClr val="003366"/>
                </a:solidFill>
              </a:rPr>
              <a:pPr/>
              <a:t>‹#›</a:t>
            </a:fld>
            <a:endParaRPr lang="en-US">
              <a:solidFill>
                <a:srgbClr val="003366"/>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AU"/>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lipArt Placeholder 3"/>
          <p:cNvSpPr>
            <a:spLocks noGrp="1"/>
          </p:cNvSpPr>
          <p:nvPr>
            <p:ph type="clipArt" sz="half" idx="2"/>
          </p:nvPr>
        </p:nvSpPr>
        <p:spPr>
          <a:xfrm>
            <a:off x="4648200" y="1981200"/>
            <a:ext cx="3810000" cy="4114800"/>
          </a:xfrm>
        </p:spPr>
        <p:txBody>
          <a:bodyPr/>
          <a:lstStyle/>
          <a:p>
            <a:pPr lvl="0"/>
            <a:endParaRPr lang="en-AU" noProof="0"/>
          </a:p>
        </p:txBody>
      </p:sp>
      <p:sp>
        <p:nvSpPr>
          <p:cNvPr id="5" name="Date Placeholder 4"/>
          <p:cNvSpPr>
            <a:spLocks noGrp="1"/>
          </p:cNvSpPr>
          <p:nvPr>
            <p:ph type="dt" sz="half" idx="10"/>
          </p:nvPr>
        </p:nvSpPr>
        <p:spPr/>
        <p:txBody>
          <a:bodyPr/>
          <a:lstStyle>
            <a:lvl1pPr>
              <a:defRPr>
                <a:solidFill>
                  <a:schemeClr val="tx1"/>
                </a:solidFill>
              </a:defRPr>
            </a:lvl1pPr>
          </a:lstStyle>
          <a:p>
            <a:pPr>
              <a:defRPr/>
            </a:pPr>
            <a:endParaRPr lang="en-US" altLang="en-US"/>
          </a:p>
        </p:txBody>
      </p:sp>
      <p:sp>
        <p:nvSpPr>
          <p:cNvPr id="6" name="Footer Placeholder 5"/>
          <p:cNvSpPr>
            <a:spLocks noGrp="1"/>
          </p:cNvSpPr>
          <p:nvPr>
            <p:ph type="ftr" sz="quarter" idx="11"/>
          </p:nvPr>
        </p:nvSpPr>
        <p:spPr/>
        <p:txBody>
          <a:bodyPr/>
          <a:lstStyle>
            <a:lvl1pPr>
              <a:defRPr>
                <a:solidFill>
                  <a:schemeClr val="tx1"/>
                </a:solidFill>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pPr>
              <a:defRPr/>
            </a:pPr>
            <a:fld id="{1FE8E055-2068-480E-A957-293E2F27CA06}" type="slidenum">
              <a:rPr lang="en-US" altLang="en-US"/>
              <a:pPr>
                <a:defRPr/>
              </a:pPr>
              <a:t>‹#›</a:t>
            </a:fld>
            <a:endParaRPr lang="en-US" altLang="en-US"/>
          </a:p>
        </p:txBody>
      </p:sp>
    </p:spTree>
    <p:extLst>
      <p:ext uri="{BB962C8B-B14F-4D97-AF65-F5344CB8AC3E}">
        <p14:creationId xmlns:p14="http://schemas.microsoft.com/office/powerpoint/2010/main" val="8343189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48849AA-0F26-4988-94C5-511A76D8D009}" type="datetimeFigureOut">
              <a:rPr lang="en-US">
                <a:solidFill>
                  <a:prstClr val="black">
                    <a:tint val="75000"/>
                  </a:prstClr>
                </a:solidFill>
              </a:rPr>
              <a:pPr/>
              <a:t>6/16/2020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DF67A7-440A-4C09-A0EB-D41A8A039AA6}"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8849AA-0F26-4988-94C5-511A76D8D009}" type="datetimeFigureOut">
              <a:rPr lang="en-US">
                <a:solidFill>
                  <a:prstClr val="black">
                    <a:tint val="75000"/>
                  </a:prstClr>
                </a:solidFill>
              </a:rPr>
              <a:pPr/>
              <a:t>6/16/2020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DF67A7-440A-4C09-A0EB-D41A8A039AA6}"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8849AA-0F26-4988-94C5-511A76D8D009}" type="datetimeFigureOut">
              <a:rPr lang="en-US">
                <a:solidFill>
                  <a:prstClr val="black">
                    <a:tint val="75000"/>
                  </a:prstClr>
                </a:solidFill>
              </a:rPr>
              <a:pPr/>
              <a:t>6/16/2020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DF67A7-440A-4C09-A0EB-D41A8A039AA6}"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48849AA-0F26-4988-94C5-511A76D8D009}" type="datetimeFigureOut">
              <a:rPr lang="en-US">
                <a:solidFill>
                  <a:prstClr val="black">
                    <a:tint val="75000"/>
                  </a:prstClr>
                </a:solidFill>
              </a:rPr>
              <a:pPr/>
              <a:t>6/16/2020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DF67A7-440A-4C09-A0EB-D41A8A039AA6}"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8849AA-0F26-4988-94C5-511A76D8D009}" type="datetimeFigureOut">
              <a:rPr lang="en-US">
                <a:solidFill>
                  <a:prstClr val="black">
                    <a:tint val="75000"/>
                  </a:prstClr>
                </a:solidFill>
              </a:rPr>
              <a:pPr/>
              <a:t>6/16/2020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9DF67A7-440A-4C09-A0EB-D41A8A039AA6}"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48849AA-0F26-4988-94C5-511A76D8D009}" type="datetimeFigureOut">
              <a:rPr lang="en-US">
                <a:solidFill>
                  <a:prstClr val="black">
                    <a:tint val="75000"/>
                  </a:prstClr>
                </a:solidFill>
              </a:rPr>
              <a:pPr/>
              <a:t>6/16/2020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9DF67A7-440A-4C09-A0EB-D41A8A039AA6}"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8849AA-0F26-4988-94C5-511A76D8D009}" type="datetimeFigureOut">
              <a:rPr lang="en-US">
                <a:solidFill>
                  <a:prstClr val="black">
                    <a:tint val="75000"/>
                  </a:prstClr>
                </a:solidFill>
              </a:rPr>
              <a:pPr/>
              <a:t>6/16/2020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9DF67A7-440A-4C09-A0EB-D41A8A039AA6}"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3366"/>
              </a:solidFill>
            </a:endParaRPr>
          </a:p>
        </p:txBody>
      </p:sp>
      <p:sp>
        <p:nvSpPr>
          <p:cNvPr id="6" name="Slide Number Placeholder 5"/>
          <p:cNvSpPr>
            <a:spLocks noGrp="1"/>
          </p:cNvSpPr>
          <p:nvPr>
            <p:ph type="sldNum" sz="quarter" idx="12"/>
          </p:nvPr>
        </p:nvSpPr>
        <p:spPr/>
        <p:txBody>
          <a:bodyPr/>
          <a:lstStyle>
            <a:lvl1pPr>
              <a:defRPr/>
            </a:lvl1pPr>
          </a:lstStyle>
          <a:p>
            <a:fld id="{09B87B27-2B38-466A-8CD4-319805E47035}" type="slidenum">
              <a:rPr lang="en-US">
                <a:solidFill>
                  <a:srgbClr val="003366"/>
                </a:solidFill>
              </a:rPr>
              <a:pPr/>
              <a:t>‹#›</a:t>
            </a:fld>
            <a:endParaRPr lang="en-US">
              <a:solidFill>
                <a:srgbClr val="003366"/>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8849AA-0F26-4988-94C5-511A76D8D009}" type="datetimeFigureOut">
              <a:rPr lang="en-US">
                <a:solidFill>
                  <a:prstClr val="black">
                    <a:tint val="75000"/>
                  </a:prstClr>
                </a:solidFill>
              </a:rPr>
              <a:pPr/>
              <a:t>6/16/2020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DF67A7-440A-4C09-A0EB-D41A8A039AA6}"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8849AA-0F26-4988-94C5-511A76D8D009}" type="datetimeFigureOut">
              <a:rPr lang="en-US">
                <a:solidFill>
                  <a:prstClr val="black">
                    <a:tint val="75000"/>
                  </a:prstClr>
                </a:solidFill>
              </a:rPr>
              <a:pPr/>
              <a:t>6/16/2020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DF67A7-440A-4C09-A0EB-D41A8A039AA6}"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8849AA-0F26-4988-94C5-511A76D8D009}" type="datetimeFigureOut">
              <a:rPr lang="en-US">
                <a:solidFill>
                  <a:prstClr val="black">
                    <a:tint val="75000"/>
                  </a:prstClr>
                </a:solidFill>
              </a:rPr>
              <a:pPr/>
              <a:t>6/16/2020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DF67A7-440A-4C09-A0EB-D41A8A039AA6}"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8849AA-0F26-4988-94C5-511A76D8D009}" type="datetimeFigureOut">
              <a:rPr lang="en-US">
                <a:solidFill>
                  <a:prstClr val="black">
                    <a:tint val="75000"/>
                  </a:prstClr>
                </a:solidFill>
              </a:rPr>
              <a:pPr/>
              <a:t>6/16/2020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DF67A7-440A-4C09-A0EB-D41A8A039AA6}"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48849AA-0F26-4988-94C5-511A76D8D009}" type="datetimeFigureOut">
              <a:rPr lang="en-US">
                <a:solidFill>
                  <a:prstClr val="black">
                    <a:tint val="75000"/>
                  </a:prstClr>
                </a:solidFill>
              </a:rPr>
              <a:pPr/>
              <a:t>6/16/2020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DF67A7-440A-4C09-A0EB-D41A8A039AA6}"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8849AA-0F26-4988-94C5-511A76D8D009}" type="datetimeFigureOut">
              <a:rPr lang="en-US">
                <a:solidFill>
                  <a:prstClr val="black">
                    <a:tint val="75000"/>
                  </a:prstClr>
                </a:solidFill>
              </a:rPr>
              <a:pPr/>
              <a:t>6/16/2020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DF67A7-440A-4C09-A0EB-D41A8A039AA6}"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8849AA-0F26-4988-94C5-511A76D8D009}" type="datetimeFigureOut">
              <a:rPr lang="en-US">
                <a:solidFill>
                  <a:prstClr val="black">
                    <a:tint val="75000"/>
                  </a:prstClr>
                </a:solidFill>
              </a:rPr>
              <a:pPr/>
              <a:t>6/16/2020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DF67A7-440A-4C09-A0EB-D41A8A039AA6}"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48849AA-0F26-4988-94C5-511A76D8D009}" type="datetimeFigureOut">
              <a:rPr lang="en-US">
                <a:solidFill>
                  <a:prstClr val="black">
                    <a:tint val="75000"/>
                  </a:prstClr>
                </a:solidFill>
              </a:rPr>
              <a:pPr/>
              <a:t>6/16/2020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DF67A7-440A-4C09-A0EB-D41A8A039AA6}"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8849AA-0F26-4988-94C5-511A76D8D009}" type="datetimeFigureOut">
              <a:rPr lang="en-US">
                <a:solidFill>
                  <a:prstClr val="black">
                    <a:tint val="75000"/>
                  </a:prstClr>
                </a:solidFill>
              </a:rPr>
              <a:pPr/>
              <a:t>6/16/2020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9DF67A7-440A-4C09-A0EB-D41A8A039AA6}"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48849AA-0F26-4988-94C5-511A76D8D009}" type="datetimeFigureOut">
              <a:rPr lang="en-US">
                <a:solidFill>
                  <a:prstClr val="black">
                    <a:tint val="75000"/>
                  </a:prstClr>
                </a:solidFill>
              </a:rPr>
              <a:pPr/>
              <a:t>6/16/2020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9DF67A7-440A-4C09-A0EB-D41A8A039AA6}"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3366"/>
              </a:solidFill>
            </a:endParaRPr>
          </a:p>
        </p:txBody>
      </p:sp>
      <p:sp>
        <p:nvSpPr>
          <p:cNvPr id="6" name="Slide Number Placeholder 5"/>
          <p:cNvSpPr>
            <a:spLocks noGrp="1"/>
          </p:cNvSpPr>
          <p:nvPr>
            <p:ph type="sldNum" sz="quarter" idx="12"/>
          </p:nvPr>
        </p:nvSpPr>
        <p:spPr/>
        <p:txBody>
          <a:bodyPr/>
          <a:lstStyle>
            <a:lvl1pPr>
              <a:defRPr/>
            </a:lvl1pPr>
          </a:lstStyle>
          <a:p>
            <a:fld id="{25F34395-B374-4FCA-9E43-778979DD702C}" type="slidenum">
              <a:rPr lang="en-US">
                <a:solidFill>
                  <a:srgbClr val="003366"/>
                </a:solidFill>
              </a:rPr>
              <a:pPr/>
              <a:t>‹#›</a:t>
            </a:fld>
            <a:endParaRPr lang="en-US">
              <a:solidFill>
                <a:srgbClr val="003366"/>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8849AA-0F26-4988-94C5-511A76D8D009}" type="datetimeFigureOut">
              <a:rPr lang="en-US">
                <a:solidFill>
                  <a:prstClr val="black">
                    <a:tint val="75000"/>
                  </a:prstClr>
                </a:solidFill>
              </a:rPr>
              <a:pPr/>
              <a:t>6/16/2020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9DF67A7-440A-4C09-A0EB-D41A8A039AA6}"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8849AA-0F26-4988-94C5-511A76D8D009}" type="datetimeFigureOut">
              <a:rPr lang="en-US">
                <a:solidFill>
                  <a:prstClr val="black">
                    <a:tint val="75000"/>
                  </a:prstClr>
                </a:solidFill>
              </a:rPr>
              <a:pPr/>
              <a:t>6/16/2020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DF67A7-440A-4C09-A0EB-D41A8A039AA6}"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8849AA-0F26-4988-94C5-511A76D8D009}" type="datetimeFigureOut">
              <a:rPr lang="en-US">
                <a:solidFill>
                  <a:prstClr val="black">
                    <a:tint val="75000"/>
                  </a:prstClr>
                </a:solidFill>
              </a:rPr>
              <a:pPr/>
              <a:t>6/16/2020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DF67A7-440A-4C09-A0EB-D41A8A039AA6}"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8849AA-0F26-4988-94C5-511A76D8D009}" type="datetimeFigureOut">
              <a:rPr lang="en-US">
                <a:solidFill>
                  <a:prstClr val="black">
                    <a:tint val="75000"/>
                  </a:prstClr>
                </a:solidFill>
              </a:rPr>
              <a:pPr/>
              <a:t>6/16/2020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DF67A7-440A-4C09-A0EB-D41A8A039AA6}"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8849AA-0F26-4988-94C5-511A76D8D009}" type="datetimeFigureOut">
              <a:rPr lang="en-US">
                <a:solidFill>
                  <a:prstClr val="black">
                    <a:tint val="75000"/>
                  </a:prstClr>
                </a:solidFill>
              </a:rPr>
              <a:pPr/>
              <a:t>6/16/2020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DF67A7-440A-4C09-A0EB-D41A8A039AA6}"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5BB3BCB-99D1-454F-B279-A25328FC60CB}" type="datetimeFigureOut">
              <a:rPr lang="en-US" smtClean="0">
                <a:solidFill>
                  <a:prstClr val="white">
                    <a:tint val="75000"/>
                  </a:prstClr>
                </a:solidFill>
              </a:rPr>
              <a:pPr/>
              <a:t>6/16/2020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327446E-3BF7-4109-AB18-D20D8CB55071}"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BB3BCB-99D1-454F-B279-A25328FC60CB}" type="datetimeFigureOut">
              <a:rPr lang="en-US" smtClean="0">
                <a:solidFill>
                  <a:prstClr val="white">
                    <a:tint val="75000"/>
                  </a:prstClr>
                </a:solidFill>
              </a:rPr>
              <a:pPr/>
              <a:t>6/16/2020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327446E-3BF7-4109-AB18-D20D8CB55071}"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BB3BCB-99D1-454F-B279-A25328FC60CB}" type="datetimeFigureOut">
              <a:rPr lang="en-US" smtClean="0">
                <a:solidFill>
                  <a:prstClr val="white">
                    <a:tint val="75000"/>
                  </a:prstClr>
                </a:solidFill>
              </a:rPr>
              <a:pPr/>
              <a:t>6/16/2020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327446E-3BF7-4109-AB18-D20D8CB55071}"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5BB3BCB-99D1-454F-B279-A25328FC60CB}" type="datetimeFigureOut">
              <a:rPr lang="en-US" smtClean="0">
                <a:solidFill>
                  <a:prstClr val="white">
                    <a:tint val="75000"/>
                  </a:prstClr>
                </a:solidFill>
              </a:rPr>
              <a:pPr/>
              <a:t>6/16/2020</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327446E-3BF7-4109-AB18-D20D8CB55071}"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5BB3BCB-99D1-454F-B279-A25328FC60CB}" type="datetimeFigureOut">
              <a:rPr lang="en-US" smtClean="0">
                <a:solidFill>
                  <a:prstClr val="white">
                    <a:tint val="75000"/>
                  </a:prstClr>
                </a:solidFill>
              </a:rPr>
              <a:pPr/>
              <a:t>6/16/2020</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2327446E-3BF7-4109-AB18-D20D8CB55071}"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76400"/>
            <a:ext cx="3619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676400"/>
            <a:ext cx="3619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3366"/>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3366"/>
              </a:solidFill>
            </a:endParaRPr>
          </a:p>
        </p:txBody>
      </p:sp>
      <p:sp>
        <p:nvSpPr>
          <p:cNvPr id="7" name="Slide Number Placeholder 6"/>
          <p:cNvSpPr>
            <a:spLocks noGrp="1"/>
          </p:cNvSpPr>
          <p:nvPr>
            <p:ph type="sldNum" sz="quarter" idx="12"/>
          </p:nvPr>
        </p:nvSpPr>
        <p:spPr/>
        <p:txBody>
          <a:bodyPr/>
          <a:lstStyle>
            <a:lvl1pPr>
              <a:defRPr/>
            </a:lvl1pPr>
          </a:lstStyle>
          <a:p>
            <a:fld id="{EFC1C5C1-D69D-492E-B8C1-76E69342A587}" type="slidenum">
              <a:rPr lang="en-US">
                <a:solidFill>
                  <a:srgbClr val="003366"/>
                </a:solidFill>
              </a:rPr>
              <a:pPr/>
              <a:t>‹#›</a:t>
            </a:fld>
            <a:endParaRPr lang="en-US">
              <a:solidFill>
                <a:srgbClr val="003366"/>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BB3BCB-99D1-454F-B279-A25328FC60CB}" type="datetimeFigureOut">
              <a:rPr lang="en-US" smtClean="0">
                <a:solidFill>
                  <a:prstClr val="white">
                    <a:tint val="75000"/>
                  </a:prstClr>
                </a:solidFill>
              </a:rPr>
              <a:pPr/>
              <a:t>6/16/2020</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2327446E-3BF7-4109-AB18-D20D8CB55071}"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BB3BCB-99D1-454F-B279-A25328FC60CB}" type="datetimeFigureOut">
              <a:rPr lang="en-US" smtClean="0">
                <a:solidFill>
                  <a:prstClr val="white">
                    <a:tint val="75000"/>
                  </a:prstClr>
                </a:solidFill>
              </a:rPr>
              <a:pPr/>
              <a:t>6/16/2020</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2327446E-3BF7-4109-AB18-D20D8CB55071}"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BB3BCB-99D1-454F-B279-A25328FC60CB}" type="datetimeFigureOut">
              <a:rPr lang="en-US" smtClean="0">
                <a:solidFill>
                  <a:prstClr val="white">
                    <a:tint val="75000"/>
                  </a:prstClr>
                </a:solidFill>
              </a:rPr>
              <a:pPr/>
              <a:t>6/16/2020</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327446E-3BF7-4109-AB18-D20D8CB55071}"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BB3BCB-99D1-454F-B279-A25328FC60CB}" type="datetimeFigureOut">
              <a:rPr lang="en-US" smtClean="0">
                <a:solidFill>
                  <a:prstClr val="white">
                    <a:tint val="75000"/>
                  </a:prstClr>
                </a:solidFill>
              </a:rPr>
              <a:pPr/>
              <a:t>6/16/2020</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327446E-3BF7-4109-AB18-D20D8CB55071}"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BB3BCB-99D1-454F-B279-A25328FC60CB}" type="datetimeFigureOut">
              <a:rPr lang="en-US" smtClean="0">
                <a:solidFill>
                  <a:prstClr val="white">
                    <a:tint val="75000"/>
                  </a:prstClr>
                </a:solidFill>
              </a:rPr>
              <a:pPr/>
              <a:t>6/16/2020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327446E-3BF7-4109-AB18-D20D8CB55071}"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BB3BCB-99D1-454F-B279-A25328FC60CB}" type="datetimeFigureOut">
              <a:rPr lang="en-US" smtClean="0">
                <a:solidFill>
                  <a:prstClr val="white">
                    <a:tint val="75000"/>
                  </a:prstClr>
                </a:solidFill>
              </a:rPr>
              <a:pPr/>
              <a:t>6/16/2020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327446E-3BF7-4109-AB18-D20D8CB55071}"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Buttons Grow and Turn on Path">
    <p:bg>
      <p:bgPr>
        <a:gradFill rotWithShape="1">
          <a:gsLst>
            <a:gs pos="0">
              <a:srgbClr val="FFFFFF"/>
            </a:gs>
            <a:gs pos="100000">
              <a:srgbClr val="D9D9D9"/>
            </a:gs>
          </a:gsLst>
          <a:lin ang="13500000" scaled="0"/>
        </a:gradFill>
        <a:effectLst/>
      </p:bgPr>
    </p:bg>
    <p:spTree>
      <p:nvGrpSpPr>
        <p:cNvPr id="1" name=""/>
        <p:cNvGrpSpPr/>
        <p:nvPr/>
      </p:nvGrpSpPr>
      <p:grpSpPr>
        <a:xfrm>
          <a:off x="0" y="0"/>
          <a:ext cx="0" cy="0"/>
          <a:chOff x="0" y="0"/>
          <a:chExt cx="0" cy="0"/>
        </a:xfrm>
      </p:grpSpPr>
      <p:sp>
        <p:nvSpPr>
          <p:cNvPr id="9" name="Freeform 8"/>
          <p:cNvSpPr/>
          <p:nvPr userDrawn="1"/>
        </p:nvSpPr>
        <p:spPr>
          <a:xfrm>
            <a:off x="0" y="1"/>
            <a:ext cx="3920756" cy="6857999"/>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rgbClr val="FFFFFF"/>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prstClr val="black"/>
              </a:solidFill>
            </a:endParaRPr>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ACE966E8-DCA0-42DE-A10D-4868BED75878}" type="datetimeFigureOut">
              <a:rPr lang="en-US" smtClean="0">
                <a:solidFill>
                  <a:prstClr val="white">
                    <a:tint val="75000"/>
                  </a:prstClr>
                </a:solidFill>
              </a:rPr>
              <a:pPr/>
              <a:t>6/16/2020</a:t>
            </a:fld>
            <a:endParaRPr lang="en-US">
              <a:solidFill>
                <a:prstClr val="white">
                  <a:tint val="75000"/>
                </a:prstClr>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83CF7DFB-4023-4036-BB09-7E1973D8C318}" type="slidenum">
              <a:rPr lang="en-US" smtClean="0">
                <a:solidFill>
                  <a:prstClr val="white">
                    <a:tint val="75000"/>
                  </a:prstClr>
                </a:solidFill>
              </a:rPr>
              <a:pPr/>
              <a:t>‹#›</a:t>
            </a:fld>
            <a:endParaRPr lang="en-US">
              <a:solidFill>
                <a:prstClr val="white">
                  <a:tint val="75000"/>
                </a:prstClr>
              </a:solidFill>
            </a:endParaRPr>
          </a:p>
        </p:txBody>
      </p:sp>
      <p:sp>
        <p:nvSpPr>
          <p:cNvPr id="8" name="Text Placeholder 1"/>
          <p:cNvSpPr>
            <a:spLocks noGrp="1"/>
          </p:cNvSpPr>
          <p:nvPr>
            <p:ph type="body" sz="quarter" idx="14"/>
          </p:nvPr>
        </p:nvSpPr>
        <p:spPr>
          <a:xfrm>
            <a:off x="2221464" y="838201"/>
            <a:ext cx="4513144" cy="430887"/>
          </a:xfrm>
        </p:spPr>
        <p:txBody>
          <a:bodyPr anchor="ctr">
            <a:noAutofit/>
          </a:bodyPr>
          <a:lstStyle>
            <a:lvl1pPr marL="0" indent="0">
              <a:lnSpc>
                <a:spcPct val="100000"/>
              </a:lnSpc>
              <a:spcBef>
                <a:spcPts val="0"/>
              </a:spcBef>
              <a:buNone/>
              <a:defRPr sz="2200">
                <a:solidFill>
                  <a:srgbClr val="7F7F7F"/>
                </a:solidFill>
              </a:defRPr>
            </a:lvl1pPr>
            <a:lvl2pPr marL="0" indent="0">
              <a:lnSpc>
                <a:spcPct val="100000"/>
              </a:lnSpc>
              <a:spcBef>
                <a:spcPts val="0"/>
              </a:spcBef>
              <a:buNone/>
              <a:defRPr sz="2200">
                <a:solidFill>
                  <a:srgbClr val="7F7F7F"/>
                </a:solidFill>
              </a:defRPr>
            </a:lvl2pPr>
            <a:lvl3pPr marL="0" indent="0">
              <a:lnSpc>
                <a:spcPct val="100000"/>
              </a:lnSpc>
              <a:spcBef>
                <a:spcPts val="0"/>
              </a:spcBef>
              <a:buNone/>
              <a:defRPr sz="2200">
                <a:solidFill>
                  <a:srgbClr val="7F7F7F"/>
                </a:solidFill>
              </a:defRPr>
            </a:lvl3pPr>
            <a:lvl4pPr marL="0" indent="0">
              <a:lnSpc>
                <a:spcPct val="100000"/>
              </a:lnSpc>
              <a:spcBef>
                <a:spcPts val="0"/>
              </a:spcBef>
              <a:buNone/>
              <a:defRPr sz="2200">
                <a:solidFill>
                  <a:srgbClr val="7F7F7F"/>
                </a:solidFill>
              </a:defRPr>
            </a:lvl4pPr>
            <a:lvl5pPr marL="0" indent="0">
              <a:lnSpc>
                <a:spcPct val="100000"/>
              </a:lnSpc>
              <a:spcBef>
                <a:spcPts val="0"/>
              </a:spcBef>
              <a:buNone/>
              <a:defRPr sz="2200">
                <a:solidFill>
                  <a:srgbClr val="7F7F7F"/>
                </a:solidFill>
              </a:defRPr>
            </a:lvl5pPr>
            <a:lvl6pPr marL="0" indent="0">
              <a:lnSpc>
                <a:spcPct val="100000"/>
              </a:lnSpc>
              <a:spcBef>
                <a:spcPts val="0"/>
              </a:spcBef>
              <a:buNone/>
              <a:defRPr sz="2200">
                <a:solidFill>
                  <a:srgbClr val="7F7F7F"/>
                </a:solidFill>
              </a:defRPr>
            </a:lvl6pPr>
            <a:lvl7pPr marL="0" indent="0">
              <a:lnSpc>
                <a:spcPct val="100000"/>
              </a:lnSpc>
              <a:spcBef>
                <a:spcPts val="0"/>
              </a:spcBef>
              <a:buNone/>
              <a:defRPr sz="2200">
                <a:solidFill>
                  <a:srgbClr val="7F7F7F"/>
                </a:solidFill>
              </a:defRPr>
            </a:lvl7pPr>
            <a:lvl8pPr marL="0" indent="0">
              <a:lnSpc>
                <a:spcPct val="100000"/>
              </a:lnSpc>
              <a:spcBef>
                <a:spcPts val="0"/>
              </a:spcBef>
              <a:buNone/>
              <a:defRPr sz="2200">
                <a:solidFill>
                  <a:srgbClr val="7F7F7F"/>
                </a:solidFill>
              </a:defRPr>
            </a:lvl8pPr>
            <a:lvl9pPr marL="0" indent="0">
              <a:lnSpc>
                <a:spcPct val="100000"/>
              </a:lnSpc>
              <a:spcBef>
                <a:spcPts val="0"/>
              </a:spcBef>
              <a:buNone/>
              <a:defRPr sz="2200">
                <a:solidFill>
                  <a:srgbClr val="7F7F7F"/>
                </a:solidFill>
              </a:defRPr>
            </a:lvl9pPr>
          </a:lstStyle>
          <a:p>
            <a:pPr lvl="0"/>
            <a:r>
              <a:rPr lang="en-US"/>
              <a:t>Click to edit Master text styles</a:t>
            </a:r>
          </a:p>
        </p:txBody>
      </p:sp>
      <p:sp>
        <p:nvSpPr>
          <p:cNvPr id="7" name="Picture Placeholder 6"/>
          <p:cNvSpPr>
            <a:spLocks noGrp="1" noChangeAspect="1"/>
          </p:cNvSpPr>
          <p:nvPr>
            <p:ph type="pic" sz="quarter" idx="13" hasCustomPrompt="1"/>
          </p:nvPr>
        </p:nvSpPr>
        <p:spPr>
          <a:xfrm>
            <a:off x="1120955" y="609600"/>
            <a:ext cx="822960" cy="1097280"/>
          </a:xfrm>
          <a:prstGeom prst="ellipse">
            <a:avLst/>
          </a:prstGeom>
          <a:noFill/>
          <a:effectLst>
            <a:outerShdw blurRad="127000" dist="127000" dir="8460000" algn="tr" rotWithShape="0">
              <a:prstClr val="black">
                <a:alpha val="23000"/>
              </a:prstClr>
            </a:outerShdw>
          </a:effectLst>
          <a:scene3d>
            <a:camera prst="orthographicFront"/>
            <a:lightRig rig="contrasting" dir="t">
              <a:rot lat="0" lon="0" rev="1500000"/>
            </a:lightRig>
          </a:scene3d>
          <a:sp3d prstMaterial="metal">
            <a:bevelT w="88900" h="88900"/>
          </a:sp3d>
        </p:spPr>
        <p:txBody>
          <a:bodyPr>
            <a:normAutofit/>
          </a:bodyPr>
          <a:lstStyle>
            <a:lvl1pPr marL="0" indent="0" algn="ctr">
              <a:buFont typeface="Arial" panose="020B0604020202020204" pitchFamily="34" charset="0"/>
              <a:buNone/>
              <a:defRPr sz="1200"/>
            </a:lvl1pPr>
          </a:lstStyle>
          <a:p>
            <a:r>
              <a:rPr lang="en-US" dirty="0"/>
              <a:t>Picture</a:t>
            </a:r>
          </a:p>
        </p:txBody>
      </p:sp>
      <p:sp>
        <p:nvSpPr>
          <p:cNvPr id="10" name="Text Placeholder 1"/>
          <p:cNvSpPr>
            <a:spLocks noGrp="1"/>
          </p:cNvSpPr>
          <p:nvPr>
            <p:ph type="body" sz="quarter" idx="15"/>
          </p:nvPr>
        </p:nvSpPr>
        <p:spPr>
          <a:xfrm>
            <a:off x="3161538" y="2057401"/>
            <a:ext cx="4512564" cy="430887"/>
          </a:xfrm>
        </p:spPr>
        <p:txBody>
          <a:bodyPr anchor="ctr">
            <a:noAutofit/>
          </a:bodyPr>
          <a:lstStyle>
            <a:lvl1pPr marL="0" indent="0">
              <a:lnSpc>
                <a:spcPct val="100000"/>
              </a:lnSpc>
              <a:spcBef>
                <a:spcPts val="0"/>
              </a:spcBef>
              <a:buNone/>
              <a:defRPr sz="2200">
                <a:solidFill>
                  <a:srgbClr val="7F7F7F"/>
                </a:solidFill>
              </a:defRPr>
            </a:lvl1pPr>
            <a:lvl2pPr marL="0" indent="0">
              <a:lnSpc>
                <a:spcPct val="100000"/>
              </a:lnSpc>
              <a:spcBef>
                <a:spcPts val="0"/>
              </a:spcBef>
              <a:buNone/>
              <a:defRPr sz="2200">
                <a:solidFill>
                  <a:srgbClr val="7F7F7F"/>
                </a:solidFill>
              </a:defRPr>
            </a:lvl2pPr>
            <a:lvl3pPr marL="0" indent="0">
              <a:lnSpc>
                <a:spcPct val="100000"/>
              </a:lnSpc>
              <a:spcBef>
                <a:spcPts val="0"/>
              </a:spcBef>
              <a:buNone/>
              <a:defRPr sz="2200">
                <a:solidFill>
                  <a:srgbClr val="7F7F7F"/>
                </a:solidFill>
              </a:defRPr>
            </a:lvl3pPr>
            <a:lvl4pPr marL="0" indent="0">
              <a:lnSpc>
                <a:spcPct val="100000"/>
              </a:lnSpc>
              <a:spcBef>
                <a:spcPts val="0"/>
              </a:spcBef>
              <a:buNone/>
              <a:defRPr sz="2200">
                <a:solidFill>
                  <a:srgbClr val="7F7F7F"/>
                </a:solidFill>
              </a:defRPr>
            </a:lvl4pPr>
            <a:lvl5pPr marL="0" indent="0">
              <a:lnSpc>
                <a:spcPct val="100000"/>
              </a:lnSpc>
              <a:spcBef>
                <a:spcPts val="0"/>
              </a:spcBef>
              <a:buNone/>
              <a:defRPr sz="2200">
                <a:solidFill>
                  <a:srgbClr val="7F7F7F"/>
                </a:solidFill>
              </a:defRPr>
            </a:lvl5pPr>
            <a:lvl6pPr marL="0" indent="0">
              <a:lnSpc>
                <a:spcPct val="100000"/>
              </a:lnSpc>
              <a:spcBef>
                <a:spcPts val="0"/>
              </a:spcBef>
              <a:buNone/>
              <a:defRPr sz="2200">
                <a:solidFill>
                  <a:srgbClr val="7F7F7F"/>
                </a:solidFill>
              </a:defRPr>
            </a:lvl6pPr>
            <a:lvl7pPr marL="0" indent="0">
              <a:lnSpc>
                <a:spcPct val="100000"/>
              </a:lnSpc>
              <a:spcBef>
                <a:spcPts val="0"/>
              </a:spcBef>
              <a:buNone/>
              <a:defRPr sz="2200">
                <a:solidFill>
                  <a:srgbClr val="7F7F7F"/>
                </a:solidFill>
              </a:defRPr>
            </a:lvl7pPr>
            <a:lvl8pPr marL="0" indent="0">
              <a:lnSpc>
                <a:spcPct val="100000"/>
              </a:lnSpc>
              <a:spcBef>
                <a:spcPts val="0"/>
              </a:spcBef>
              <a:buNone/>
              <a:defRPr sz="2200">
                <a:solidFill>
                  <a:srgbClr val="7F7F7F"/>
                </a:solidFill>
              </a:defRPr>
            </a:lvl8pPr>
            <a:lvl9pPr marL="0" indent="0">
              <a:lnSpc>
                <a:spcPct val="100000"/>
              </a:lnSpc>
              <a:spcBef>
                <a:spcPts val="0"/>
              </a:spcBef>
              <a:buNone/>
              <a:defRPr sz="2200">
                <a:solidFill>
                  <a:srgbClr val="7F7F7F"/>
                </a:solidFill>
              </a:defRPr>
            </a:lvl9pPr>
          </a:lstStyle>
          <a:p>
            <a:pPr lvl="0"/>
            <a:r>
              <a:rPr lang="en-US"/>
              <a:t>Click to edit Master text styles</a:t>
            </a:r>
          </a:p>
        </p:txBody>
      </p:sp>
      <p:sp>
        <p:nvSpPr>
          <p:cNvPr id="11" name="Picture Placeholder 6"/>
          <p:cNvSpPr>
            <a:spLocks noGrp="1" noChangeAspect="1"/>
          </p:cNvSpPr>
          <p:nvPr>
            <p:ph type="pic" sz="quarter" idx="16" hasCustomPrompt="1"/>
          </p:nvPr>
        </p:nvSpPr>
        <p:spPr>
          <a:xfrm>
            <a:off x="2067196" y="1828800"/>
            <a:ext cx="822960" cy="1097280"/>
          </a:xfrm>
          <a:prstGeom prst="ellipse">
            <a:avLst/>
          </a:prstGeom>
          <a:noFill/>
          <a:effectLst>
            <a:outerShdw blurRad="127000" dist="127000" dir="8460000" algn="tr" rotWithShape="0">
              <a:prstClr val="black">
                <a:alpha val="23000"/>
              </a:prstClr>
            </a:outerShdw>
          </a:effectLst>
          <a:scene3d>
            <a:camera prst="orthographicFront"/>
            <a:lightRig rig="contrasting" dir="t">
              <a:rot lat="0" lon="0" rev="1500000"/>
            </a:lightRig>
          </a:scene3d>
          <a:sp3d prstMaterial="metal">
            <a:bevelT w="88900" h="88900"/>
          </a:sp3d>
        </p:spPr>
        <p:txBody>
          <a:bodyPr>
            <a:normAutofit/>
          </a:bodyPr>
          <a:lstStyle>
            <a:lvl1pPr marL="0" indent="0" algn="ctr">
              <a:buFont typeface="Arial" panose="020B0604020202020204" pitchFamily="34" charset="0"/>
              <a:buNone/>
              <a:defRPr sz="1200"/>
            </a:lvl1pPr>
          </a:lstStyle>
          <a:p>
            <a:r>
              <a:rPr lang="en-US" dirty="0"/>
              <a:t>Picture</a:t>
            </a:r>
          </a:p>
        </p:txBody>
      </p:sp>
      <p:sp>
        <p:nvSpPr>
          <p:cNvPr id="12" name="Text Placeholder 1"/>
          <p:cNvSpPr>
            <a:spLocks noGrp="1"/>
          </p:cNvSpPr>
          <p:nvPr>
            <p:ph type="body" sz="quarter" idx="17"/>
          </p:nvPr>
        </p:nvSpPr>
        <p:spPr>
          <a:xfrm>
            <a:off x="3785616" y="3352801"/>
            <a:ext cx="4512564" cy="430887"/>
          </a:xfrm>
        </p:spPr>
        <p:txBody>
          <a:bodyPr anchor="ctr">
            <a:noAutofit/>
          </a:bodyPr>
          <a:lstStyle>
            <a:lvl1pPr marL="0" indent="0">
              <a:lnSpc>
                <a:spcPct val="100000"/>
              </a:lnSpc>
              <a:spcBef>
                <a:spcPts val="0"/>
              </a:spcBef>
              <a:buNone/>
              <a:defRPr sz="2200">
                <a:solidFill>
                  <a:srgbClr val="7F7F7F"/>
                </a:solidFill>
              </a:defRPr>
            </a:lvl1pPr>
            <a:lvl2pPr marL="0" indent="0">
              <a:lnSpc>
                <a:spcPct val="100000"/>
              </a:lnSpc>
              <a:spcBef>
                <a:spcPts val="0"/>
              </a:spcBef>
              <a:buNone/>
              <a:defRPr sz="2200">
                <a:solidFill>
                  <a:srgbClr val="7F7F7F"/>
                </a:solidFill>
              </a:defRPr>
            </a:lvl2pPr>
            <a:lvl3pPr marL="0" indent="0">
              <a:lnSpc>
                <a:spcPct val="100000"/>
              </a:lnSpc>
              <a:spcBef>
                <a:spcPts val="0"/>
              </a:spcBef>
              <a:buNone/>
              <a:defRPr sz="2200">
                <a:solidFill>
                  <a:srgbClr val="7F7F7F"/>
                </a:solidFill>
              </a:defRPr>
            </a:lvl3pPr>
            <a:lvl4pPr marL="0" indent="0">
              <a:lnSpc>
                <a:spcPct val="100000"/>
              </a:lnSpc>
              <a:spcBef>
                <a:spcPts val="0"/>
              </a:spcBef>
              <a:buNone/>
              <a:defRPr sz="2200">
                <a:solidFill>
                  <a:srgbClr val="7F7F7F"/>
                </a:solidFill>
              </a:defRPr>
            </a:lvl4pPr>
            <a:lvl5pPr marL="0" indent="0">
              <a:lnSpc>
                <a:spcPct val="100000"/>
              </a:lnSpc>
              <a:spcBef>
                <a:spcPts val="0"/>
              </a:spcBef>
              <a:buNone/>
              <a:defRPr sz="2200">
                <a:solidFill>
                  <a:srgbClr val="7F7F7F"/>
                </a:solidFill>
              </a:defRPr>
            </a:lvl5pPr>
            <a:lvl6pPr marL="0" indent="0">
              <a:lnSpc>
                <a:spcPct val="100000"/>
              </a:lnSpc>
              <a:spcBef>
                <a:spcPts val="0"/>
              </a:spcBef>
              <a:buNone/>
              <a:defRPr sz="2200">
                <a:solidFill>
                  <a:srgbClr val="7F7F7F"/>
                </a:solidFill>
              </a:defRPr>
            </a:lvl6pPr>
            <a:lvl7pPr marL="0" indent="0">
              <a:lnSpc>
                <a:spcPct val="100000"/>
              </a:lnSpc>
              <a:spcBef>
                <a:spcPts val="0"/>
              </a:spcBef>
              <a:buNone/>
              <a:defRPr sz="2200">
                <a:solidFill>
                  <a:srgbClr val="7F7F7F"/>
                </a:solidFill>
              </a:defRPr>
            </a:lvl7pPr>
            <a:lvl8pPr marL="0" indent="0">
              <a:lnSpc>
                <a:spcPct val="100000"/>
              </a:lnSpc>
              <a:spcBef>
                <a:spcPts val="0"/>
              </a:spcBef>
              <a:buNone/>
              <a:defRPr sz="2200">
                <a:solidFill>
                  <a:srgbClr val="7F7F7F"/>
                </a:solidFill>
              </a:defRPr>
            </a:lvl8pPr>
            <a:lvl9pPr marL="0" indent="0">
              <a:lnSpc>
                <a:spcPct val="100000"/>
              </a:lnSpc>
              <a:spcBef>
                <a:spcPts val="0"/>
              </a:spcBef>
              <a:buNone/>
              <a:defRPr sz="2200">
                <a:solidFill>
                  <a:srgbClr val="7F7F7F"/>
                </a:solidFill>
              </a:defRPr>
            </a:lvl9pPr>
          </a:lstStyle>
          <a:p>
            <a:pPr lvl="0"/>
            <a:r>
              <a:rPr lang="en-US"/>
              <a:t>Click to edit Master text styles</a:t>
            </a:r>
          </a:p>
        </p:txBody>
      </p:sp>
      <p:sp>
        <p:nvSpPr>
          <p:cNvPr id="13" name="Picture Placeholder 6"/>
          <p:cNvSpPr>
            <a:spLocks noGrp="1" noChangeAspect="1"/>
          </p:cNvSpPr>
          <p:nvPr>
            <p:ph type="pic" sz="quarter" idx="18" hasCustomPrompt="1"/>
          </p:nvPr>
        </p:nvSpPr>
        <p:spPr>
          <a:xfrm>
            <a:off x="2686050" y="3200400"/>
            <a:ext cx="822960" cy="1097280"/>
          </a:xfrm>
          <a:prstGeom prst="ellipse">
            <a:avLst/>
          </a:prstGeom>
          <a:noFill/>
          <a:effectLst>
            <a:outerShdw blurRad="127000" dist="127000" dir="8460000" algn="tr" rotWithShape="0">
              <a:prstClr val="black">
                <a:alpha val="23000"/>
              </a:prstClr>
            </a:outerShdw>
          </a:effectLst>
          <a:scene3d>
            <a:camera prst="orthographicFront"/>
            <a:lightRig rig="contrasting" dir="t">
              <a:rot lat="0" lon="0" rev="1500000"/>
            </a:lightRig>
          </a:scene3d>
          <a:sp3d prstMaterial="metal">
            <a:bevelT w="88900" h="88900"/>
          </a:sp3d>
        </p:spPr>
        <p:txBody>
          <a:bodyPr>
            <a:normAutofit/>
          </a:bodyPr>
          <a:lstStyle>
            <a:lvl1pPr marL="0" indent="0" algn="ctr">
              <a:buFont typeface="Arial" panose="020B0604020202020204" pitchFamily="34" charset="0"/>
              <a:buNone/>
              <a:defRPr sz="1200"/>
            </a:lvl1pPr>
          </a:lstStyle>
          <a:p>
            <a:r>
              <a:rPr lang="en-US" dirty="0"/>
              <a:t>Picture</a:t>
            </a:r>
          </a:p>
        </p:txBody>
      </p:sp>
      <p:sp>
        <p:nvSpPr>
          <p:cNvPr id="14" name="Text Placeholder 1"/>
          <p:cNvSpPr>
            <a:spLocks noGrp="1"/>
          </p:cNvSpPr>
          <p:nvPr>
            <p:ph type="body" sz="quarter" idx="19"/>
          </p:nvPr>
        </p:nvSpPr>
        <p:spPr>
          <a:xfrm>
            <a:off x="4354830" y="4846321"/>
            <a:ext cx="4512564" cy="430887"/>
          </a:xfrm>
        </p:spPr>
        <p:txBody>
          <a:bodyPr anchor="ctr">
            <a:noAutofit/>
          </a:bodyPr>
          <a:lstStyle>
            <a:lvl1pPr marL="0" indent="0">
              <a:lnSpc>
                <a:spcPct val="100000"/>
              </a:lnSpc>
              <a:spcBef>
                <a:spcPts val="0"/>
              </a:spcBef>
              <a:buNone/>
              <a:defRPr sz="2200">
                <a:solidFill>
                  <a:srgbClr val="7F7F7F"/>
                </a:solidFill>
              </a:defRPr>
            </a:lvl1pPr>
            <a:lvl2pPr marL="0" indent="0">
              <a:lnSpc>
                <a:spcPct val="100000"/>
              </a:lnSpc>
              <a:spcBef>
                <a:spcPts val="0"/>
              </a:spcBef>
              <a:buNone/>
              <a:defRPr sz="2200">
                <a:solidFill>
                  <a:srgbClr val="7F7F7F"/>
                </a:solidFill>
              </a:defRPr>
            </a:lvl2pPr>
            <a:lvl3pPr marL="0" indent="0">
              <a:lnSpc>
                <a:spcPct val="100000"/>
              </a:lnSpc>
              <a:spcBef>
                <a:spcPts val="0"/>
              </a:spcBef>
              <a:buNone/>
              <a:defRPr sz="2200">
                <a:solidFill>
                  <a:srgbClr val="7F7F7F"/>
                </a:solidFill>
              </a:defRPr>
            </a:lvl3pPr>
            <a:lvl4pPr marL="0" indent="0">
              <a:lnSpc>
                <a:spcPct val="100000"/>
              </a:lnSpc>
              <a:spcBef>
                <a:spcPts val="0"/>
              </a:spcBef>
              <a:buNone/>
              <a:defRPr sz="2200">
                <a:solidFill>
                  <a:srgbClr val="7F7F7F"/>
                </a:solidFill>
              </a:defRPr>
            </a:lvl4pPr>
            <a:lvl5pPr marL="0" indent="0">
              <a:lnSpc>
                <a:spcPct val="100000"/>
              </a:lnSpc>
              <a:spcBef>
                <a:spcPts val="0"/>
              </a:spcBef>
              <a:buNone/>
              <a:defRPr sz="2200">
                <a:solidFill>
                  <a:srgbClr val="7F7F7F"/>
                </a:solidFill>
              </a:defRPr>
            </a:lvl5pPr>
            <a:lvl6pPr marL="0" indent="0">
              <a:lnSpc>
                <a:spcPct val="100000"/>
              </a:lnSpc>
              <a:spcBef>
                <a:spcPts val="0"/>
              </a:spcBef>
              <a:buNone/>
              <a:defRPr sz="2200">
                <a:solidFill>
                  <a:srgbClr val="7F7F7F"/>
                </a:solidFill>
              </a:defRPr>
            </a:lvl6pPr>
            <a:lvl7pPr marL="0" indent="0">
              <a:lnSpc>
                <a:spcPct val="100000"/>
              </a:lnSpc>
              <a:spcBef>
                <a:spcPts val="0"/>
              </a:spcBef>
              <a:buNone/>
              <a:defRPr sz="2200">
                <a:solidFill>
                  <a:srgbClr val="7F7F7F"/>
                </a:solidFill>
              </a:defRPr>
            </a:lvl7pPr>
            <a:lvl8pPr marL="0" indent="0">
              <a:lnSpc>
                <a:spcPct val="100000"/>
              </a:lnSpc>
              <a:spcBef>
                <a:spcPts val="0"/>
              </a:spcBef>
              <a:buNone/>
              <a:defRPr sz="2200">
                <a:solidFill>
                  <a:srgbClr val="7F7F7F"/>
                </a:solidFill>
              </a:defRPr>
            </a:lvl8pPr>
            <a:lvl9pPr marL="0" indent="0">
              <a:lnSpc>
                <a:spcPct val="100000"/>
              </a:lnSpc>
              <a:spcBef>
                <a:spcPts val="0"/>
              </a:spcBef>
              <a:buNone/>
              <a:defRPr sz="2200">
                <a:solidFill>
                  <a:srgbClr val="7F7F7F"/>
                </a:solidFill>
              </a:defRPr>
            </a:lvl9pPr>
          </a:lstStyle>
          <a:p>
            <a:pPr lvl="0"/>
            <a:r>
              <a:rPr lang="en-US"/>
              <a:t>Click to edit Master text styles</a:t>
            </a:r>
          </a:p>
        </p:txBody>
      </p:sp>
      <p:sp>
        <p:nvSpPr>
          <p:cNvPr id="15" name="Picture Placeholder 6"/>
          <p:cNvSpPr>
            <a:spLocks noGrp="1" noChangeAspect="1"/>
          </p:cNvSpPr>
          <p:nvPr>
            <p:ph type="pic" sz="quarter" idx="20" hasCustomPrompt="1"/>
          </p:nvPr>
        </p:nvSpPr>
        <p:spPr>
          <a:xfrm>
            <a:off x="3255915" y="4690872"/>
            <a:ext cx="822960" cy="1097280"/>
          </a:xfrm>
          <a:prstGeom prst="ellipse">
            <a:avLst/>
          </a:prstGeom>
          <a:noFill/>
          <a:effectLst>
            <a:outerShdw blurRad="127000" dist="127000" dir="8460000" algn="tr" rotWithShape="0">
              <a:prstClr val="black">
                <a:alpha val="23000"/>
              </a:prstClr>
            </a:outerShdw>
          </a:effectLst>
          <a:scene3d>
            <a:camera prst="orthographicFront"/>
            <a:lightRig rig="contrasting" dir="t">
              <a:rot lat="0" lon="0" rev="1500000"/>
            </a:lightRig>
          </a:scene3d>
          <a:sp3d prstMaterial="metal">
            <a:bevelT w="88900" h="88900"/>
          </a:sp3d>
        </p:spPr>
        <p:txBody>
          <a:bodyPr>
            <a:normAutofit/>
          </a:bodyPr>
          <a:lstStyle>
            <a:lvl1pPr marL="0" indent="0" algn="ctr">
              <a:buFont typeface="Arial" panose="020B0604020202020204" pitchFamily="34" charset="0"/>
              <a:buNone/>
              <a:defRPr sz="1200"/>
            </a:lvl1pPr>
          </a:lstStyle>
          <a:p>
            <a:r>
              <a:rPr lang="en-US" dirty="0"/>
              <a:t>Picture</a:t>
            </a:r>
          </a:p>
        </p:txBody>
      </p:sp>
      <p:sp>
        <p:nvSpPr>
          <p:cNvPr id="16" name="Instructions"/>
          <p:cNvSpPr/>
          <p:nvPr userDrawn="1"/>
        </p:nvSpPr>
        <p:spPr>
          <a:xfrm>
            <a:off x="9301469" y="10886"/>
            <a:ext cx="1390005" cy="684711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auto">
              <a:spcBef>
                <a:spcPts val="600"/>
              </a:spcBef>
              <a:spcAft>
                <a:spcPts val="0"/>
              </a:spcAft>
            </a:pPr>
            <a:r>
              <a:rPr lang="en-US" sz="1500" dirty="0">
                <a:solidFill>
                  <a:prstClr val="white">
                    <a:lumMod val="50000"/>
                  </a:prstClr>
                </a:solidFill>
                <a:latin typeface="Calibri Light" panose="020F0302020204030204" pitchFamily="34" charset="0"/>
                <a:cs typeface="Calibri" panose="020F0502020204030204" pitchFamily="34" charset="0"/>
              </a:rPr>
              <a:t>Edit the text with your own short phrases. </a:t>
            </a:r>
          </a:p>
          <a:p>
            <a:pPr fontAlgn="auto">
              <a:spcBef>
                <a:spcPts val="600"/>
              </a:spcBef>
              <a:spcAft>
                <a:spcPts val="0"/>
              </a:spcAft>
            </a:pPr>
            <a:r>
              <a:rPr lang="en-US" sz="1500" dirty="0">
                <a:solidFill>
                  <a:prstClr val="white">
                    <a:lumMod val="50000"/>
                  </a:prstClr>
                </a:solidFill>
                <a:latin typeface="Calibri Light" panose="020F0302020204030204" pitchFamily="34" charset="0"/>
                <a:cs typeface="Calibri" panose="020F0502020204030204" pitchFamily="34" charset="0"/>
              </a:rPr>
              <a:t>To change a sample image, select a picture and delete it. Now click the Pictures icon in each placeholder to insert your own images.</a:t>
            </a:r>
          </a:p>
          <a:p>
            <a:pPr fontAlgn="auto">
              <a:spcBef>
                <a:spcPts val="600"/>
              </a:spcBef>
              <a:spcAft>
                <a:spcPts val="0"/>
              </a:spcAft>
            </a:pPr>
            <a:r>
              <a:rPr lang="en-US" sz="1500" dirty="0">
                <a:solidFill>
                  <a:prstClr val="white">
                    <a:lumMod val="50000"/>
                  </a:prstClr>
                </a:solidFill>
                <a:latin typeface="Calibri Light" panose="020F0302020204030204" pitchFamily="34" charset="0"/>
                <a:cs typeface="Calibri" panose="020F0502020204030204" pitchFamily="34" charset="0"/>
              </a:rPr>
              <a:t>The animation is already done for you; just copy and paste the slide into your existing presentation.</a:t>
            </a:r>
          </a:p>
          <a:p>
            <a:pPr fontAlgn="auto">
              <a:spcBef>
                <a:spcPts val="600"/>
              </a:spcBef>
              <a:spcAft>
                <a:spcPts val="0"/>
              </a:spcAft>
              <a:defRPr/>
            </a:pPr>
            <a:r>
              <a:rPr lang="en-US" sz="1500" dirty="0">
                <a:solidFill>
                  <a:prstClr val="white">
                    <a:lumMod val="50000"/>
                  </a:prstClr>
                </a:solidFill>
                <a:latin typeface="Calibri Light" panose="020F0302020204030204" pitchFamily="34" charset="0"/>
                <a:cs typeface="Calibri" panose="020F0502020204030204" pitchFamily="34" charset="0"/>
              </a:rPr>
              <a:t>Sample pictures courtesy of Bill Staples.</a:t>
            </a:r>
          </a:p>
        </p:txBody>
      </p:sp>
    </p:spTree>
    <p:extLst>
      <p:ext uri="{BB962C8B-B14F-4D97-AF65-F5344CB8AC3E}">
        <p14:creationId xmlns:p14="http://schemas.microsoft.com/office/powerpoint/2010/main" val="17089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0" presetClass="path" presetSubtype="0" accel="50000" decel="50000" fill="hold" grpId="1" nodeType="withEffect">
                                  <p:stCondLst>
                                    <p:cond delay="0"/>
                                  </p:stCondLst>
                                  <p:childTnLst>
                                    <p:animMotion origin="layout" path="M 1.875E-6 2.77556E-17 C 0.08333 0.12338 0.12409 0.20185 0.17031 0.35532 C 0.21771 0.51736 0.26002 0.8213 0.28515 0.97199 " pathEditMode="relative" rAng="0" ptsTypes="AAA">
                                      <p:cBhvr>
                                        <p:cTn id="12" dur="1000" spd="-100000" fill="hold"/>
                                        <p:tgtEl>
                                          <p:spTgt spid="7"/>
                                        </p:tgtEl>
                                        <p:attrNameLst>
                                          <p:attrName>ppt_x</p:attrName>
                                          <p:attrName>ppt_y</p:attrName>
                                        </p:attrNameLst>
                                      </p:cBhvr>
                                      <p:rCtr x="14258" y="48588"/>
                                    </p:animMotion>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childTnLst>
                          </p:cTn>
                        </p:par>
                        <p:par>
                          <p:cTn id="17" fill="hold">
                            <p:stCondLst>
                              <p:cond delay="2000"/>
                            </p:stCondLst>
                            <p:childTnLst>
                              <p:par>
                                <p:cTn id="18" presetID="31"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 calcmode="lin" valueType="num">
                                      <p:cBhvr>
                                        <p:cTn id="22" dur="1000" fill="hold"/>
                                        <p:tgtEl>
                                          <p:spTgt spid="11"/>
                                        </p:tgtEl>
                                        <p:attrNameLst>
                                          <p:attrName>style.rotation</p:attrName>
                                        </p:attrNameLst>
                                      </p:cBhvr>
                                      <p:tavLst>
                                        <p:tav tm="0">
                                          <p:val>
                                            <p:fltVal val="90"/>
                                          </p:val>
                                        </p:tav>
                                        <p:tav tm="100000">
                                          <p:val>
                                            <p:fltVal val="0"/>
                                          </p:val>
                                        </p:tav>
                                      </p:tavLst>
                                    </p:anim>
                                    <p:animEffect transition="in" filter="fade">
                                      <p:cBhvr>
                                        <p:cTn id="23" dur="1000"/>
                                        <p:tgtEl>
                                          <p:spTgt spid="11"/>
                                        </p:tgtEl>
                                      </p:cBhvr>
                                    </p:animEffect>
                                  </p:childTnLst>
                                </p:cTn>
                              </p:par>
                              <p:par>
                                <p:cTn id="24" presetID="0" presetClass="path" presetSubtype="0" accel="50000" decel="50000" fill="hold" grpId="1" nodeType="withEffect">
                                  <p:stCondLst>
                                    <p:cond delay="0"/>
                                  </p:stCondLst>
                                  <p:childTnLst>
                                    <p:animMotion origin="layout" path="M -3.54167E-6 2.22222E-6 C 0.0487 0.10208 0.07266 0.16713 0.09987 0.29444 C 0.12774 0.4287 0.15248 0.68078 0.16732 0.80602 " pathEditMode="relative" rAng="0" ptsTypes="AAA">
                                      <p:cBhvr>
                                        <p:cTn id="25" dur="1000" spd="-100000" fill="hold"/>
                                        <p:tgtEl>
                                          <p:spTgt spid="11"/>
                                        </p:tgtEl>
                                        <p:attrNameLst>
                                          <p:attrName>ppt_x</p:attrName>
                                          <p:attrName>ppt_y</p:attrName>
                                        </p:attrNameLst>
                                      </p:cBhvr>
                                      <p:rCtr x="8359" y="40301"/>
                                    </p:animMotion>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childTnLst>
                                </p:cTn>
                              </p:par>
                            </p:childTnLst>
                          </p:cTn>
                        </p:par>
                        <p:par>
                          <p:cTn id="30" fill="hold">
                            <p:stCondLst>
                              <p:cond delay="4000"/>
                            </p:stCondLst>
                            <p:childTnLst>
                              <p:par>
                                <p:cTn id="31" presetID="31"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fltVal val="0"/>
                                          </p:val>
                                        </p:tav>
                                        <p:tav tm="100000">
                                          <p:val>
                                            <p:strVal val="#ppt_w"/>
                                          </p:val>
                                        </p:tav>
                                      </p:tavLst>
                                    </p:anim>
                                    <p:anim calcmode="lin" valueType="num">
                                      <p:cBhvr>
                                        <p:cTn id="34" dur="1000" fill="hold"/>
                                        <p:tgtEl>
                                          <p:spTgt spid="13"/>
                                        </p:tgtEl>
                                        <p:attrNameLst>
                                          <p:attrName>ppt_h</p:attrName>
                                        </p:attrNameLst>
                                      </p:cBhvr>
                                      <p:tavLst>
                                        <p:tav tm="0">
                                          <p:val>
                                            <p:fltVal val="0"/>
                                          </p:val>
                                        </p:tav>
                                        <p:tav tm="100000">
                                          <p:val>
                                            <p:strVal val="#ppt_h"/>
                                          </p:val>
                                        </p:tav>
                                      </p:tavLst>
                                    </p:anim>
                                    <p:anim calcmode="lin" valueType="num">
                                      <p:cBhvr>
                                        <p:cTn id="35" dur="1000" fill="hold"/>
                                        <p:tgtEl>
                                          <p:spTgt spid="13"/>
                                        </p:tgtEl>
                                        <p:attrNameLst>
                                          <p:attrName>style.rotation</p:attrName>
                                        </p:attrNameLst>
                                      </p:cBhvr>
                                      <p:tavLst>
                                        <p:tav tm="0">
                                          <p:val>
                                            <p:fltVal val="90"/>
                                          </p:val>
                                        </p:tav>
                                        <p:tav tm="100000">
                                          <p:val>
                                            <p:fltVal val="0"/>
                                          </p:val>
                                        </p:tav>
                                      </p:tavLst>
                                    </p:anim>
                                    <p:animEffect transition="in" filter="fade">
                                      <p:cBhvr>
                                        <p:cTn id="36" dur="1000"/>
                                        <p:tgtEl>
                                          <p:spTgt spid="13"/>
                                        </p:tgtEl>
                                      </p:cBhvr>
                                    </p:animEffect>
                                  </p:childTnLst>
                                </p:cTn>
                              </p:par>
                              <p:par>
                                <p:cTn id="37" presetID="0" presetClass="path" presetSubtype="0" accel="50000" decel="50000" fill="hold" grpId="1" nodeType="withEffect">
                                  <p:stCondLst>
                                    <p:cond delay="0"/>
                                  </p:stCondLst>
                                  <p:childTnLst>
                                    <p:animMotion origin="layout" path="M -1.875E-6 2.22222E-6 C 0.02891 0.07592 0.0431 0.1243 0.05938 0.21921 C 0.07591 0.31921 0.09063 0.50694 0.09961 0.60023 " pathEditMode="relative" rAng="0" ptsTypes="AAA">
                                      <p:cBhvr>
                                        <p:cTn id="38" dur="1000" spd="-100000" fill="hold"/>
                                        <p:tgtEl>
                                          <p:spTgt spid="13"/>
                                        </p:tgtEl>
                                        <p:attrNameLst>
                                          <p:attrName>ppt_x</p:attrName>
                                          <p:attrName>ppt_y</p:attrName>
                                        </p:attrNameLst>
                                      </p:cBhvr>
                                      <p:rCtr x="4974" y="30000"/>
                                    </p:animMotion>
                                  </p:childTnLst>
                                </p:cTn>
                              </p:par>
                            </p:childTnLst>
                          </p:cTn>
                        </p:par>
                        <p:par>
                          <p:cTn id="39" fill="hold">
                            <p:stCondLst>
                              <p:cond delay="5000"/>
                            </p:stCondLst>
                            <p:childTnLst>
                              <p:par>
                                <p:cTn id="40" presetID="10"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1000" fill="hold"/>
                                        <p:tgtEl>
                                          <p:spTgt spid="15"/>
                                        </p:tgtEl>
                                        <p:attrNameLst>
                                          <p:attrName>ppt_w</p:attrName>
                                        </p:attrNameLst>
                                      </p:cBhvr>
                                      <p:tavLst>
                                        <p:tav tm="0">
                                          <p:val>
                                            <p:fltVal val="0"/>
                                          </p:val>
                                        </p:tav>
                                        <p:tav tm="100000">
                                          <p:val>
                                            <p:strVal val="#ppt_w"/>
                                          </p:val>
                                        </p:tav>
                                      </p:tavLst>
                                    </p:anim>
                                    <p:anim calcmode="lin" valueType="num">
                                      <p:cBhvr>
                                        <p:cTn id="47" dur="1000" fill="hold"/>
                                        <p:tgtEl>
                                          <p:spTgt spid="15"/>
                                        </p:tgtEl>
                                        <p:attrNameLst>
                                          <p:attrName>ppt_h</p:attrName>
                                        </p:attrNameLst>
                                      </p:cBhvr>
                                      <p:tavLst>
                                        <p:tav tm="0">
                                          <p:val>
                                            <p:fltVal val="0"/>
                                          </p:val>
                                        </p:tav>
                                        <p:tav tm="100000">
                                          <p:val>
                                            <p:strVal val="#ppt_h"/>
                                          </p:val>
                                        </p:tav>
                                      </p:tavLst>
                                    </p:anim>
                                    <p:anim calcmode="lin" valueType="num">
                                      <p:cBhvr>
                                        <p:cTn id="48" dur="1000" fill="hold"/>
                                        <p:tgtEl>
                                          <p:spTgt spid="15"/>
                                        </p:tgtEl>
                                        <p:attrNameLst>
                                          <p:attrName>style.rotation</p:attrName>
                                        </p:attrNameLst>
                                      </p:cBhvr>
                                      <p:tavLst>
                                        <p:tav tm="0">
                                          <p:val>
                                            <p:fltVal val="90"/>
                                          </p:val>
                                        </p:tav>
                                        <p:tav tm="100000">
                                          <p:val>
                                            <p:fltVal val="0"/>
                                          </p:val>
                                        </p:tav>
                                      </p:tavLst>
                                    </p:anim>
                                    <p:animEffect transition="in" filter="fade">
                                      <p:cBhvr>
                                        <p:cTn id="49" dur="1000"/>
                                        <p:tgtEl>
                                          <p:spTgt spid="15"/>
                                        </p:tgtEl>
                                      </p:cBhvr>
                                    </p:animEffect>
                                  </p:childTnLst>
                                </p:cTn>
                              </p:par>
                              <p:par>
                                <p:cTn id="50" presetID="0" presetClass="path" presetSubtype="0" accel="50000" decel="50000" fill="hold" grpId="1" nodeType="withEffect">
                                  <p:stCondLst>
                                    <p:cond delay="0"/>
                                  </p:stCondLst>
                                  <p:childTnLst>
                                    <p:animMotion origin="layout" path="M 3.68629E-18 1.11111E-6 C 0.01107 0.05 0.01641 0.08194 0.02266 0.14491 C 0.0293 0.21134 0.03503 0.33565 0.0388 0.39768 " pathEditMode="relative" rAng="0" ptsTypes="AAA">
                                      <p:cBhvr>
                                        <p:cTn id="51" dur="1000" spd="-100000" fill="hold"/>
                                        <p:tgtEl>
                                          <p:spTgt spid="15"/>
                                        </p:tgtEl>
                                        <p:attrNameLst>
                                          <p:attrName>ppt_x</p:attrName>
                                          <p:attrName>ppt_y</p:attrName>
                                        </p:attrNameLst>
                                      </p:cBhvr>
                                      <p:rCtr x="1940" y="19884"/>
                                    </p:animMotion>
                                  </p:childTnLst>
                                </p:cTn>
                              </p:par>
                            </p:childTnLst>
                          </p:cTn>
                        </p:par>
                        <p:par>
                          <p:cTn id="52" fill="hold">
                            <p:stCondLst>
                              <p:cond delay="7000"/>
                            </p:stCondLst>
                            <p:childTnLst>
                              <p:par>
                                <p:cTn id="53" presetID="10"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childTnLst>
                </p:cTn>
              </p:par>
            </p:tnLst>
          </p:tmpl>
        </p:tmplLst>
      </p:bldP>
      <p:bldP spid="7" grpId="0"/>
      <p:bldP spid="7" grpId="1"/>
      <p:bldP spid="10" grpId="0">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Lst>
      </p:bldP>
      <p:bldP spid="11" grpId="0"/>
      <p:bldP spid="11" grpId="1"/>
      <p:bldP spid="12" grpId="0">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Lst>
      </p:bldP>
      <p:bldP spid="13" grpId="0"/>
      <p:bldP spid="13" grpId="1"/>
      <p:bldP spid="14" grpId="0">
        <p:tmplLst>
          <p:tmpl>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childTnLst>
                </p:cTn>
              </p:par>
            </p:tnLst>
          </p:tmpl>
        </p:tmplLst>
      </p:bldP>
      <p:bldP spid="15" grpId="0"/>
      <p:bldP spid="15" grpId="1"/>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66D25A-F120-45A1-975F-6D36727D6547}"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5353B-DE70-4B0E-A656-513B06C8DB03}" type="slidenum">
              <a:rPr lang="en-US" smtClean="0"/>
              <a:t>‹#›</a:t>
            </a:fld>
            <a:endParaRPr lang="en-US"/>
          </a:p>
        </p:txBody>
      </p:sp>
    </p:spTree>
    <p:extLst>
      <p:ext uri="{BB962C8B-B14F-4D97-AF65-F5344CB8AC3E}">
        <p14:creationId xmlns:p14="http://schemas.microsoft.com/office/powerpoint/2010/main" val="15072444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66D25A-F120-45A1-975F-6D36727D6547}"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5353B-DE70-4B0E-A656-513B06C8DB03}" type="slidenum">
              <a:rPr lang="en-US" smtClean="0"/>
              <a:t>‹#›</a:t>
            </a:fld>
            <a:endParaRPr lang="en-US"/>
          </a:p>
        </p:txBody>
      </p:sp>
    </p:spTree>
    <p:extLst>
      <p:ext uri="{BB962C8B-B14F-4D97-AF65-F5344CB8AC3E}">
        <p14:creationId xmlns:p14="http://schemas.microsoft.com/office/powerpoint/2010/main" val="35467836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6D25A-F120-45A1-975F-6D36727D6547}"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5353B-DE70-4B0E-A656-513B06C8DB03}" type="slidenum">
              <a:rPr lang="en-US" smtClean="0"/>
              <a:t>‹#›</a:t>
            </a:fld>
            <a:endParaRPr lang="en-US"/>
          </a:p>
        </p:txBody>
      </p:sp>
    </p:spTree>
    <p:extLst>
      <p:ext uri="{BB962C8B-B14F-4D97-AF65-F5344CB8AC3E}">
        <p14:creationId xmlns:p14="http://schemas.microsoft.com/office/powerpoint/2010/main" val="821277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3366"/>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3366"/>
              </a:solidFill>
            </a:endParaRPr>
          </a:p>
        </p:txBody>
      </p:sp>
      <p:sp>
        <p:nvSpPr>
          <p:cNvPr id="9" name="Slide Number Placeholder 8"/>
          <p:cNvSpPr>
            <a:spLocks noGrp="1"/>
          </p:cNvSpPr>
          <p:nvPr>
            <p:ph type="sldNum" sz="quarter" idx="12"/>
          </p:nvPr>
        </p:nvSpPr>
        <p:spPr/>
        <p:txBody>
          <a:bodyPr/>
          <a:lstStyle>
            <a:lvl1pPr>
              <a:defRPr/>
            </a:lvl1pPr>
          </a:lstStyle>
          <a:p>
            <a:fld id="{000118F6-CA3B-495C-8F90-96311FF6C99F}" type="slidenum">
              <a:rPr lang="en-US">
                <a:solidFill>
                  <a:srgbClr val="003366"/>
                </a:solidFill>
              </a:rPr>
              <a:pPr/>
              <a:t>‹#›</a:t>
            </a:fld>
            <a:endParaRPr lang="en-US">
              <a:solidFill>
                <a:srgbClr val="003366"/>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66D25A-F120-45A1-975F-6D36727D6547}" type="datetimeFigureOut">
              <a:rPr lang="en-US" smtClean="0"/>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5353B-DE70-4B0E-A656-513B06C8DB03}" type="slidenum">
              <a:rPr lang="en-US" smtClean="0"/>
              <a:t>‹#›</a:t>
            </a:fld>
            <a:endParaRPr lang="en-US"/>
          </a:p>
        </p:txBody>
      </p:sp>
    </p:spTree>
    <p:extLst>
      <p:ext uri="{BB962C8B-B14F-4D97-AF65-F5344CB8AC3E}">
        <p14:creationId xmlns:p14="http://schemas.microsoft.com/office/powerpoint/2010/main" val="6704111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66D25A-F120-45A1-975F-6D36727D6547}" type="datetimeFigureOut">
              <a:rPr lang="en-US" smtClean="0"/>
              <a:t>6/16/2020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05353B-DE70-4B0E-A656-513B06C8DB03}" type="slidenum">
              <a:rPr lang="en-US" smtClean="0"/>
              <a:t>‹#›</a:t>
            </a:fld>
            <a:endParaRPr lang="en-US"/>
          </a:p>
        </p:txBody>
      </p:sp>
    </p:spTree>
    <p:extLst>
      <p:ext uri="{BB962C8B-B14F-4D97-AF65-F5344CB8AC3E}">
        <p14:creationId xmlns:p14="http://schemas.microsoft.com/office/powerpoint/2010/main" val="31608745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66D25A-F120-45A1-975F-6D36727D6547}" type="datetimeFigureOut">
              <a:rPr lang="en-US" smtClean="0"/>
              <a:t>6/16/2020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05353B-DE70-4B0E-A656-513B06C8DB03}" type="slidenum">
              <a:rPr lang="en-US" smtClean="0"/>
              <a:t>‹#›</a:t>
            </a:fld>
            <a:endParaRPr lang="en-US"/>
          </a:p>
        </p:txBody>
      </p:sp>
    </p:spTree>
    <p:extLst>
      <p:ext uri="{BB962C8B-B14F-4D97-AF65-F5344CB8AC3E}">
        <p14:creationId xmlns:p14="http://schemas.microsoft.com/office/powerpoint/2010/main" val="5632895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66D25A-F120-45A1-975F-6D36727D6547}" type="datetimeFigureOut">
              <a:rPr lang="en-US" smtClean="0"/>
              <a:t>6/16/2020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05353B-DE70-4B0E-A656-513B06C8DB03}" type="slidenum">
              <a:rPr lang="en-US" smtClean="0"/>
              <a:t>‹#›</a:t>
            </a:fld>
            <a:endParaRPr lang="en-US"/>
          </a:p>
        </p:txBody>
      </p:sp>
    </p:spTree>
    <p:extLst>
      <p:ext uri="{BB962C8B-B14F-4D97-AF65-F5344CB8AC3E}">
        <p14:creationId xmlns:p14="http://schemas.microsoft.com/office/powerpoint/2010/main" val="31267553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66D25A-F120-45A1-975F-6D36727D6547}" type="datetimeFigureOut">
              <a:rPr lang="en-US" smtClean="0"/>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5353B-DE70-4B0E-A656-513B06C8DB03}" type="slidenum">
              <a:rPr lang="en-US" smtClean="0"/>
              <a:t>‹#›</a:t>
            </a:fld>
            <a:endParaRPr lang="en-US"/>
          </a:p>
        </p:txBody>
      </p:sp>
    </p:spTree>
    <p:extLst>
      <p:ext uri="{BB962C8B-B14F-4D97-AF65-F5344CB8AC3E}">
        <p14:creationId xmlns:p14="http://schemas.microsoft.com/office/powerpoint/2010/main" val="1549815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66D25A-F120-45A1-975F-6D36727D6547}" type="datetimeFigureOut">
              <a:rPr lang="en-US" smtClean="0"/>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5353B-DE70-4B0E-A656-513B06C8DB03}" type="slidenum">
              <a:rPr lang="en-US" smtClean="0"/>
              <a:t>‹#›</a:t>
            </a:fld>
            <a:endParaRPr lang="en-US"/>
          </a:p>
        </p:txBody>
      </p:sp>
    </p:spTree>
    <p:extLst>
      <p:ext uri="{BB962C8B-B14F-4D97-AF65-F5344CB8AC3E}">
        <p14:creationId xmlns:p14="http://schemas.microsoft.com/office/powerpoint/2010/main" val="40822274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66D25A-F120-45A1-975F-6D36727D6547}"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5353B-DE70-4B0E-A656-513B06C8DB03}" type="slidenum">
              <a:rPr lang="en-US" smtClean="0"/>
              <a:t>‹#›</a:t>
            </a:fld>
            <a:endParaRPr lang="en-US"/>
          </a:p>
        </p:txBody>
      </p:sp>
    </p:spTree>
    <p:extLst>
      <p:ext uri="{BB962C8B-B14F-4D97-AF65-F5344CB8AC3E}">
        <p14:creationId xmlns:p14="http://schemas.microsoft.com/office/powerpoint/2010/main" val="30749406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66D25A-F120-45A1-975F-6D36727D6547}"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5353B-DE70-4B0E-A656-513B06C8DB03}" type="slidenum">
              <a:rPr lang="en-US" smtClean="0"/>
              <a:t>‹#›</a:t>
            </a:fld>
            <a:endParaRPr lang="en-US"/>
          </a:p>
        </p:txBody>
      </p:sp>
    </p:spTree>
    <p:extLst>
      <p:ext uri="{BB962C8B-B14F-4D97-AF65-F5344CB8AC3E}">
        <p14:creationId xmlns:p14="http://schemas.microsoft.com/office/powerpoint/2010/main" val="797706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3366"/>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3366"/>
              </a:solidFill>
            </a:endParaRPr>
          </a:p>
        </p:txBody>
      </p:sp>
      <p:sp>
        <p:nvSpPr>
          <p:cNvPr id="5" name="Slide Number Placeholder 4"/>
          <p:cNvSpPr>
            <a:spLocks noGrp="1"/>
          </p:cNvSpPr>
          <p:nvPr>
            <p:ph type="sldNum" sz="quarter" idx="12"/>
          </p:nvPr>
        </p:nvSpPr>
        <p:spPr/>
        <p:txBody>
          <a:bodyPr/>
          <a:lstStyle>
            <a:lvl1pPr>
              <a:defRPr/>
            </a:lvl1pPr>
          </a:lstStyle>
          <a:p>
            <a:fld id="{20B614D3-2B14-403C-B798-28A96B3B0922}" type="slidenum">
              <a:rPr lang="en-US">
                <a:solidFill>
                  <a:srgbClr val="003366"/>
                </a:solidFill>
              </a:rPr>
              <a:pPr/>
              <a:t>‹#›</a:t>
            </a:fld>
            <a:endParaRPr lang="en-US">
              <a:solidFill>
                <a:srgbClr val="003366"/>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3366"/>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3366"/>
              </a:solidFill>
            </a:endParaRPr>
          </a:p>
        </p:txBody>
      </p:sp>
      <p:sp>
        <p:nvSpPr>
          <p:cNvPr id="4" name="Slide Number Placeholder 3"/>
          <p:cNvSpPr>
            <a:spLocks noGrp="1"/>
          </p:cNvSpPr>
          <p:nvPr>
            <p:ph type="sldNum" sz="quarter" idx="12"/>
          </p:nvPr>
        </p:nvSpPr>
        <p:spPr/>
        <p:txBody>
          <a:bodyPr/>
          <a:lstStyle>
            <a:lvl1pPr>
              <a:defRPr/>
            </a:lvl1pPr>
          </a:lstStyle>
          <a:p>
            <a:fld id="{8376940E-E339-4209-B212-C13C6FA6A376}" type="slidenum">
              <a:rPr lang="en-US">
                <a:solidFill>
                  <a:srgbClr val="003366"/>
                </a:solidFill>
              </a:rPr>
              <a:pPr/>
              <a:t>‹#›</a:t>
            </a:fld>
            <a:endParaRPr lang="en-US">
              <a:solidFill>
                <a:srgbClr val="003366"/>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3366"/>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3366"/>
              </a:solidFill>
            </a:endParaRPr>
          </a:p>
        </p:txBody>
      </p:sp>
      <p:sp>
        <p:nvSpPr>
          <p:cNvPr id="7" name="Slide Number Placeholder 6"/>
          <p:cNvSpPr>
            <a:spLocks noGrp="1"/>
          </p:cNvSpPr>
          <p:nvPr>
            <p:ph type="sldNum" sz="quarter" idx="12"/>
          </p:nvPr>
        </p:nvSpPr>
        <p:spPr/>
        <p:txBody>
          <a:bodyPr/>
          <a:lstStyle>
            <a:lvl1pPr>
              <a:defRPr/>
            </a:lvl1pPr>
          </a:lstStyle>
          <a:p>
            <a:fld id="{5A8875D9-F642-45FF-B831-E9E20C79532E}" type="slidenum">
              <a:rPr lang="en-US">
                <a:solidFill>
                  <a:srgbClr val="003366"/>
                </a:solidFill>
              </a:rPr>
              <a:pPr/>
              <a:t>‹#›</a:t>
            </a:fld>
            <a:endParaRPr lang="en-US">
              <a:solidFill>
                <a:srgbClr val="003366"/>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3366"/>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3366"/>
              </a:solidFill>
            </a:endParaRPr>
          </a:p>
        </p:txBody>
      </p:sp>
      <p:sp>
        <p:nvSpPr>
          <p:cNvPr id="7" name="Slide Number Placeholder 6"/>
          <p:cNvSpPr>
            <a:spLocks noGrp="1"/>
          </p:cNvSpPr>
          <p:nvPr>
            <p:ph type="sldNum" sz="quarter" idx="12"/>
          </p:nvPr>
        </p:nvSpPr>
        <p:spPr/>
        <p:txBody>
          <a:bodyPr/>
          <a:lstStyle>
            <a:lvl1pPr>
              <a:defRPr/>
            </a:lvl1pPr>
          </a:lstStyle>
          <a:p>
            <a:fld id="{64C9B94C-D461-40B7-A2F4-BE4910CFC1EE}" type="slidenum">
              <a:rPr lang="en-US">
                <a:solidFill>
                  <a:srgbClr val="003366"/>
                </a:solidFill>
              </a:rPr>
              <a:pPr/>
              <a:t>‹#›</a:t>
            </a:fld>
            <a:endParaRPr lang="en-US">
              <a:solidFill>
                <a:srgbClr val="003366"/>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bwMode="auto">
          <a:xfrm>
            <a:off x="1219200" y="152400"/>
            <a:ext cx="7391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title style</a:t>
            </a:r>
          </a:p>
        </p:txBody>
      </p:sp>
      <p:sp>
        <p:nvSpPr>
          <p:cNvPr id="277507" name="Rectangle 3"/>
          <p:cNvSpPr>
            <a:spLocks noGrp="1" noChangeArrowheads="1"/>
          </p:cNvSpPr>
          <p:nvPr>
            <p:ph type="body" idx="1"/>
          </p:nvPr>
        </p:nvSpPr>
        <p:spPr bwMode="auto">
          <a:xfrm>
            <a:off x="1219200" y="1676400"/>
            <a:ext cx="7391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7511" name="Rectangle 7"/>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vl1pPr>
          </a:lstStyle>
          <a:p>
            <a:endParaRPr lang="en-US">
              <a:solidFill>
                <a:srgbClr val="003366"/>
              </a:solidFill>
              <a:latin typeface="Times New Roman" pitchFamily="18" charset="0"/>
              <a:cs typeface="+mn-cs"/>
            </a:endParaRPr>
          </a:p>
        </p:txBody>
      </p:sp>
      <p:sp>
        <p:nvSpPr>
          <p:cNvPr id="277512" name="Rectangle 8"/>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solidFill>
                <a:srgbClr val="003366"/>
              </a:solidFill>
              <a:latin typeface="Times New Roman" pitchFamily="18" charset="0"/>
              <a:cs typeface="+mn-cs"/>
            </a:endParaRPr>
          </a:p>
        </p:txBody>
      </p:sp>
      <p:sp>
        <p:nvSpPr>
          <p:cNvPr id="277513" name="Rectangle 9"/>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lgn="r"/>
            <a:fld id="{89256113-3AB6-4126-802A-4D237E2B1E03}" type="slidenum">
              <a:rPr lang="en-US" smtClean="0">
                <a:solidFill>
                  <a:srgbClr val="003366"/>
                </a:solidFill>
                <a:latin typeface="Times New Roman" pitchFamily="18" charset="0"/>
                <a:cs typeface="+mn-cs"/>
              </a:rPr>
              <a:pPr algn="r"/>
              <a:t>‹#›</a:t>
            </a:fld>
            <a:endParaRPr lang="en-US">
              <a:solidFill>
                <a:srgbClr val="003366"/>
              </a:solidFill>
              <a:latin typeface="Times New Roman" pitchFamily="18" charset="0"/>
              <a:cs typeface="+mn-cs"/>
            </a:endParaRPr>
          </a:p>
        </p:txBody>
      </p:sp>
    </p:spTree>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40" r:id="rId12"/>
  </p:sldLayoutIdLst>
  <p:txStyles>
    <p:titleStyle>
      <a:lvl1pPr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9pPr>
    </p:titleStyle>
    <p:bodyStyle>
      <a:lvl1pPr marL="342900" indent="-342900" algn="l" rtl="0" eaLnBrk="1" fontAlgn="base" hangingPunct="1">
        <a:spcBef>
          <a:spcPct val="20000"/>
        </a:spcBef>
        <a:spcAft>
          <a:spcPct val="0"/>
        </a:spcAft>
        <a:buClr>
          <a:schemeClr val="accent1"/>
        </a:buClr>
        <a:buSzPct val="75000"/>
        <a:buFont typeface="Wingdings" pitchFamily="2" charset="2"/>
        <a:buChar char="n"/>
        <a:defRPr kumimoji="1" sz="3200">
          <a:solidFill>
            <a:schemeClr val="tx1"/>
          </a:solidFill>
          <a:effectLst>
            <a:outerShdw blurRad="38100" dist="38100" dir="2700000" algn="tl">
              <a:srgbClr val="C0C0C0"/>
            </a:outerShdw>
          </a:effectLst>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itchFamily="2" charset="2"/>
        <a:buChar char="n"/>
        <a:defRPr kumimoji="1" sz="2800">
          <a:solidFill>
            <a:schemeClr val="tx1"/>
          </a:solidFill>
          <a:effectLst>
            <a:outerShdw blurRad="38100" dist="38100" dir="2700000" algn="tl">
              <a:srgbClr val="C0C0C0"/>
            </a:outerShdw>
          </a:effectLst>
          <a:latin typeface="+mn-lt"/>
        </a:defRPr>
      </a:lvl2pPr>
      <a:lvl3pPr marL="1143000" indent="-228600" algn="l" rtl="0" eaLnBrk="1" fontAlgn="base" hangingPunct="1">
        <a:spcBef>
          <a:spcPct val="20000"/>
        </a:spcBef>
        <a:spcAft>
          <a:spcPct val="0"/>
        </a:spcAft>
        <a:buClr>
          <a:schemeClr val="accent1"/>
        </a:buClr>
        <a:buSzPct val="75000"/>
        <a:buFont typeface="Wingdings" pitchFamily="2" charset="2"/>
        <a:buChar char="n"/>
        <a:defRPr kumimoji="1" sz="2400">
          <a:solidFill>
            <a:schemeClr val="tx1"/>
          </a:solidFill>
          <a:effectLst>
            <a:outerShdw blurRad="38100" dist="38100" dir="2700000" algn="tl">
              <a:srgbClr val="C0C0C0"/>
            </a:outerShdw>
          </a:effectLst>
          <a:latin typeface="+mn-lt"/>
        </a:defRPr>
      </a:lvl3pPr>
      <a:lvl4pPr marL="15621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4pPr>
      <a:lvl5pPr marL="19812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5pPr>
      <a:lvl6pPr marL="24384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6pPr>
      <a:lvl7pPr marL="28956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7pPr>
      <a:lvl8pPr marL="33528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8pPr>
      <a:lvl9pPr marL="38100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48849AA-0F26-4988-94C5-511A76D8D009}" type="datetimeFigureOut">
              <a:rPr lang="en-US" smtClean="0">
                <a:solidFill>
                  <a:prstClr val="black">
                    <a:tint val="75000"/>
                  </a:prstClr>
                </a:solidFill>
                <a:latin typeface="Calibri"/>
                <a:cs typeface="+mn-cs"/>
              </a:rPr>
              <a:pPr fontAlgn="auto">
                <a:spcBef>
                  <a:spcPts val="0"/>
                </a:spcBef>
                <a:spcAft>
                  <a:spcPts val="0"/>
                </a:spcAft>
              </a:pPr>
              <a:t>6/16/2020</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9DF67A7-440A-4C09-A0EB-D41A8A039AA6}"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48849AA-0F26-4988-94C5-511A76D8D009}" type="datetimeFigureOut">
              <a:rPr lang="en-US" smtClean="0">
                <a:solidFill>
                  <a:prstClr val="black">
                    <a:tint val="75000"/>
                  </a:prstClr>
                </a:solidFill>
                <a:latin typeface="Calibri"/>
              </a:rPr>
              <a:pPr fontAlgn="auto">
                <a:spcBef>
                  <a:spcPts val="0"/>
                </a:spcBef>
                <a:spcAft>
                  <a:spcPts val="0"/>
                </a:spcAft>
              </a:pPr>
              <a:t>6/16/2020</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9DF67A7-440A-4C09-A0EB-D41A8A039AA6}"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35BB3BCB-99D1-454F-B279-A25328FC60CB}" type="datetimeFigureOut">
              <a:rPr lang="en-US" smtClean="0">
                <a:solidFill>
                  <a:prstClr val="white">
                    <a:tint val="75000"/>
                  </a:prstClr>
                </a:solidFill>
                <a:latin typeface="Calibri"/>
                <a:cs typeface="+mn-cs"/>
              </a:rPr>
              <a:pPr fontAlgn="auto">
                <a:spcBef>
                  <a:spcPts val="0"/>
                </a:spcBef>
                <a:spcAft>
                  <a:spcPts val="0"/>
                </a:spcAft>
              </a:pPr>
              <a:t>6/16/2020</a:t>
            </a:fld>
            <a:endParaRPr lang="en-US">
              <a:solidFill>
                <a:prstClr val="white">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white">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327446E-3BF7-4109-AB18-D20D8CB55071}" type="slidenum">
              <a:rPr lang="en-US" smtClean="0">
                <a:solidFill>
                  <a:prstClr val="white">
                    <a:tint val="75000"/>
                  </a:prstClr>
                </a:solidFill>
                <a:latin typeface="Calibri"/>
                <a:cs typeface="+mn-cs"/>
              </a:rPr>
              <a:pPr fontAlgn="auto">
                <a:spcBef>
                  <a:spcPts val="0"/>
                </a:spcBef>
                <a:spcAft>
                  <a:spcPts val="0"/>
                </a:spcAft>
              </a:pPr>
              <a:t>‹#›</a:t>
            </a:fld>
            <a:endParaRPr lang="en-US">
              <a:solidFill>
                <a:prstClr val="white">
                  <a:tint val="75000"/>
                </a:prstClr>
              </a:solidFill>
              <a:latin typeface="Calibri"/>
              <a:cs typeface="+mn-cs"/>
            </a:endParaRPr>
          </a:p>
        </p:txBody>
      </p:sp>
    </p:spTree>
  </p:cSld>
  <p:clrMap bg1="dk1" tx1="lt1" bg2="dk2" tx2="lt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66D25A-F120-45A1-975F-6D36727D6547}" type="datetimeFigureOut">
              <a:rPr lang="en-US" smtClean="0"/>
              <a:t>6/16/2020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05353B-DE70-4B0E-A656-513B06C8DB03}" type="slidenum">
              <a:rPr lang="en-US" smtClean="0"/>
              <a:t>‹#›</a:t>
            </a:fld>
            <a:endParaRPr lang="en-US"/>
          </a:p>
        </p:txBody>
      </p:sp>
    </p:spTree>
    <p:extLst>
      <p:ext uri="{BB962C8B-B14F-4D97-AF65-F5344CB8AC3E}">
        <p14:creationId xmlns:p14="http://schemas.microsoft.com/office/powerpoint/2010/main" val="2756766583"/>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linicalkey-com.uaeu.idm.oclc.org/#!/content/clinical_overview/67-s2.0-9884790a-5255-440d-9ee3-b1523200d572?crossLinkTitle=Cushing%20syndrome" TargetMode="External"/><Relationship Id="rId2" Type="http://schemas.openxmlformats.org/officeDocument/2006/relationships/hyperlink" Target="https://www-clinicalkey-com.uaeu.idm.oclc.org/#!/content/clinical_overview/67-s2.0-48f6b2d1-3c49-42c0-8ddf-98d0ff75abdd?crossLinkTitle=Turner%20syndrom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5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ctrTitle"/>
          </p:nvPr>
        </p:nvSpPr>
        <p:spPr>
          <a:xfrm>
            <a:off x="1187624" y="0"/>
            <a:ext cx="7391400" cy="6858000"/>
          </a:xfrm>
        </p:spPr>
        <p:txBody>
          <a:bodyPr/>
          <a:lstStyle/>
          <a:p>
            <a:pPr algn="ctr" fontAlgn="auto">
              <a:defRPr/>
            </a:pPr>
            <a:r>
              <a:rPr lang="ar-IQ" sz="4000" dirty="0">
                <a:solidFill>
                  <a:schemeClr val="bg2"/>
                </a:solidFill>
              </a:rPr>
              <a:t>بسم الله الرحمن الرحيم</a:t>
            </a:r>
            <a:br>
              <a:rPr lang="en-AU" sz="4000" dirty="0">
                <a:solidFill>
                  <a:schemeClr val="bg2"/>
                </a:solidFill>
              </a:rPr>
            </a:br>
            <a:br>
              <a:rPr lang="en-AU" sz="4000" dirty="0">
                <a:solidFill>
                  <a:schemeClr val="bg2"/>
                </a:solidFill>
              </a:rPr>
            </a:br>
            <a:r>
              <a:rPr lang="en-AU" sz="4000" dirty="0">
                <a:solidFill>
                  <a:schemeClr val="bg2"/>
                </a:solidFill>
              </a:rPr>
              <a:t>Amenorrhoea</a:t>
            </a:r>
            <a:br>
              <a:rPr lang="en-AU" sz="2800" dirty="0">
                <a:solidFill>
                  <a:schemeClr val="bg2"/>
                </a:solidFill>
              </a:rPr>
            </a:br>
            <a:br>
              <a:rPr lang="en-AU" sz="2000" dirty="0"/>
            </a:br>
            <a:r>
              <a:rPr lang="en-AU" sz="2800" dirty="0">
                <a:solidFill>
                  <a:schemeClr val="bg2"/>
                </a:solidFill>
              </a:rPr>
              <a:t>Dr </a:t>
            </a:r>
            <a:r>
              <a:rPr lang="en-AU" sz="2800" dirty="0" err="1">
                <a:solidFill>
                  <a:schemeClr val="bg2"/>
                </a:solidFill>
              </a:rPr>
              <a:t>Moamar</a:t>
            </a:r>
            <a:r>
              <a:rPr lang="en-AU" sz="2800" dirty="0">
                <a:solidFill>
                  <a:schemeClr val="bg2"/>
                </a:solidFill>
              </a:rPr>
              <a:t> Al-</a:t>
            </a:r>
            <a:r>
              <a:rPr lang="en-AU" sz="2800" dirty="0" err="1">
                <a:solidFill>
                  <a:schemeClr val="bg2"/>
                </a:solidFill>
              </a:rPr>
              <a:t>Jefout</a:t>
            </a:r>
            <a:r>
              <a:rPr lang="en-AU" sz="2800" dirty="0">
                <a:solidFill>
                  <a:schemeClr val="bg2"/>
                </a:solidFill>
              </a:rPr>
              <a:t>, </a:t>
            </a:r>
            <a:br>
              <a:rPr lang="en-AU" sz="2800" dirty="0">
                <a:solidFill>
                  <a:schemeClr val="bg2"/>
                </a:solidFill>
              </a:rPr>
            </a:br>
            <a:br>
              <a:rPr lang="en-AU" sz="2800" dirty="0">
                <a:solidFill>
                  <a:schemeClr val="bg2"/>
                </a:solidFill>
              </a:rPr>
            </a:br>
            <a:r>
              <a:rPr lang="en-AU" sz="2800" dirty="0">
                <a:solidFill>
                  <a:schemeClr val="bg2"/>
                </a:solidFill>
              </a:rPr>
              <a:t>MD, JBO&amp;G, </a:t>
            </a:r>
            <a:r>
              <a:rPr lang="en-AU" sz="2800" dirty="0" err="1">
                <a:solidFill>
                  <a:schemeClr val="bg2"/>
                </a:solidFill>
              </a:rPr>
              <a:t>MMed</a:t>
            </a:r>
            <a:r>
              <a:rPr lang="en-AU" sz="2800" dirty="0">
                <a:solidFill>
                  <a:schemeClr val="bg2"/>
                </a:solidFill>
              </a:rPr>
              <a:t> (HR&amp;HG), </a:t>
            </a:r>
            <a:r>
              <a:rPr lang="en-AU" sz="2800" dirty="0" err="1">
                <a:solidFill>
                  <a:schemeClr val="bg2"/>
                </a:solidFill>
              </a:rPr>
              <a:t>Ph.D</a:t>
            </a:r>
            <a:br>
              <a:rPr lang="en-AU" sz="2800" dirty="0">
                <a:solidFill>
                  <a:schemeClr val="bg2"/>
                </a:solidFill>
              </a:rPr>
            </a:br>
            <a:r>
              <a:rPr lang="en-AU" sz="2800" dirty="0">
                <a:solidFill>
                  <a:schemeClr val="bg2"/>
                </a:solidFill>
              </a:rPr>
              <a:t>Associate Professor in Human reproduction. </a:t>
            </a:r>
            <a:br>
              <a:rPr lang="en-AU" sz="2800" dirty="0">
                <a:solidFill>
                  <a:schemeClr val="bg2"/>
                </a:solidFill>
              </a:rPr>
            </a:br>
            <a:r>
              <a:rPr lang="en-AU" sz="2800" dirty="0">
                <a:solidFill>
                  <a:schemeClr val="bg2"/>
                </a:solidFill>
              </a:rPr>
              <a:t>Endoscopic Surgeon</a:t>
            </a:r>
            <a:br>
              <a:rPr lang="en-AU" sz="2800" dirty="0">
                <a:solidFill>
                  <a:schemeClr val="bg2"/>
                </a:solidFill>
              </a:rPr>
            </a:br>
            <a:r>
              <a:rPr lang="en-AU" sz="2800" dirty="0">
                <a:solidFill>
                  <a:schemeClr val="bg2"/>
                </a:solidFill>
              </a:rPr>
              <a:t>UAEU. CM&amp;HS</a:t>
            </a:r>
            <a:br>
              <a:rPr lang="en-AU" sz="2800" dirty="0">
                <a:solidFill>
                  <a:schemeClr val="bg2"/>
                </a:solidFill>
              </a:rPr>
            </a:br>
            <a:r>
              <a:rPr lang="en-AU" sz="2800" dirty="0">
                <a:solidFill>
                  <a:schemeClr val="bg2"/>
                </a:solidFill>
              </a:rPr>
              <a:t>UAE</a:t>
            </a:r>
            <a:br>
              <a:rPr lang="en-AU" sz="2800" dirty="0">
                <a:solidFill>
                  <a:schemeClr val="bg2"/>
                </a:solidFill>
              </a:rPr>
            </a:br>
            <a:r>
              <a:rPr lang="en-AU" sz="2800" dirty="0">
                <a:solidFill>
                  <a:schemeClr val="bg2"/>
                </a:solidFill>
              </a:rPr>
              <a:t>2020</a:t>
            </a:r>
            <a:br>
              <a:rPr lang="en-AU" sz="2800" dirty="0">
                <a:solidFill>
                  <a:schemeClr val="bg2"/>
                </a:solidFill>
              </a:rPr>
            </a:br>
            <a:r>
              <a:rPr lang="en-AU" sz="2800" dirty="0">
                <a:solidFill>
                  <a:schemeClr val="bg2"/>
                </a:solidFill>
              </a:rPr>
              <a:t>   drmoamar@yahoo.co.uk</a:t>
            </a:r>
            <a:br>
              <a:rPr lang="en-AU" sz="2000" dirty="0">
                <a:solidFill>
                  <a:schemeClr val="bg2"/>
                </a:solidFill>
              </a:rPr>
            </a:br>
            <a:br>
              <a:rPr lang="en-AU" sz="2000" dirty="0">
                <a:solidFill>
                  <a:schemeClr val="bg2"/>
                </a:solidFill>
              </a:rPr>
            </a:br>
            <a:endParaRPr lang="en-AU" sz="2000" dirty="0">
              <a:solidFill>
                <a:schemeClr val="bg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D7AD4-3661-4E83-A49C-3AA1C1D1FEEC}"/>
              </a:ext>
            </a:extLst>
          </p:cNvPr>
          <p:cNvSpPr>
            <a:spLocks noGrp="1"/>
          </p:cNvSpPr>
          <p:nvPr>
            <p:ph type="title"/>
          </p:nvPr>
        </p:nvSpPr>
        <p:spPr/>
        <p:txBody>
          <a:bodyPr/>
          <a:lstStyle/>
          <a:p>
            <a:pPr marL="342900" lvl="0" indent="-342900">
              <a:spcBef>
                <a:spcPct val="20000"/>
              </a:spcBef>
            </a:pPr>
            <a:r>
              <a:rPr lang="en-US" sz="3200" dirty="0">
                <a:solidFill>
                  <a:srgbClr val="003366"/>
                </a:solidFill>
                <a:effectLst/>
                <a:latin typeface="Georgia" panose="02040502050405020303" pitchFamily="18" charset="0"/>
                <a:ea typeface="+mn-ea"/>
                <a:cs typeface="+mn-cs"/>
              </a:rPr>
              <a:t>Physical examination</a:t>
            </a:r>
            <a:endParaRPr lang="en-US" sz="5400" dirty="0"/>
          </a:p>
        </p:txBody>
      </p:sp>
      <p:sp>
        <p:nvSpPr>
          <p:cNvPr id="3" name="Content Placeholder 2">
            <a:extLst>
              <a:ext uri="{FF2B5EF4-FFF2-40B4-BE49-F238E27FC236}">
                <a16:creationId xmlns:a16="http://schemas.microsoft.com/office/drawing/2014/main" id="{92E99B99-744D-487D-933A-0DB30336CC52}"/>
              </a:ext>
            </a:extLst>
          </p:cNvPr>
          <p:cNvSpPr>
            <a:spLocks noGrp="1"/>
          </p:cNvSpPr>
          <p:nvPr>
            <p:ph idx="1"/>
          </p:nvPr>
        </p:nvSpPr>
        <p:spPr>
          <a:xfrm>
            <a:off x="215516" y="1340768"/>
            <a:ext cx="8712968" cy="4724400"/>
          </a:xfrm>
        </p:spPr>
        <p:txBody>
          <a:bodyPr/>
          <a:lstStyle/>
          <a:p>
            <a:pPr>
              <a:buFont typeface="Arial" panose="020B0604020202020204" pitchFamily="34" charset="0"/>
              <a:buChar char="•"/>
            </a:pPr>
            <a:r>
              <a:rPr lang="en-US" sz="2400" dirty="0">
                <a:effectLst/>
                <a:latin typeface="Georgia" panose="02040502050405020303" pitchFamily="18" charset="0"/>
              </a:rPr>
              <a:t>Measure height, weight, and BMI</a:t>
            </a:r>
          </a:p>
          <a:p>
            <a:pPr lvl="1">
              <a:buFont typeface="Arial" panose="020B0604020202020204" pitchFamily="34" charset="0"/>
              <a:buChar char="•"/>
            </a:pPr>
            <a:r>
              <a:rPr lang="en-US" sz="2000" dirty="0">
                <a:effectLst/>
                <a:latin typeface="Georgia" panose="02040502050405020303" pitchFamily="18" charset="0"/>
                <a:hlinkClick r:id="rId2">
                  <a:extLst>
                    <a:ext uri="{A12FA001-AC4F-418D-AE19-62706E023703}">
                      <ahyp:hlinkClr xmlns:ahyp="http://schemas.microsoft.com/office/drawing/2018/hyperlinkcolor" val="tx"/>
                    </a:ext>
                  </a:extLst>
                </a:hlinkClick>
              </a:rPr>
              <a:t>Turner syndrome</a:t>
            </a:r>
            <a:endParaRPr lang="en-US" sz="2000" dirty="0">
              <a:effectLst/>
              <a:latin typeface="Georgia" panose="02040502050405020303" pitchFamily="18" charset="0"/>
            </a:endParaRPr>
          </a:p>
          <a:p>
            <a:pPr lvl="1">
              <a:buFont typeface="Arial" panose="020B0604020202020204" pitchFamily="34" charset="0"/>
              <a:buChar char="•"/>
            </a:pPr>
            <a:r>
              <a:rPr lang="en-US" sz="2000" dirty="0">
                <a:effectLst/>
                <a:latin typeface="Georgia" panose="02040502050405020303" pitchFamily="18" charset="0"/>
              </a:rPr>
              <a:t>Elevated BMI may be associated with polycystic ovary syndrome </a:t>
            </a:r>
            <a:r>
              <a:rPr lang="en-US" sz="2000" baseline="30000" dirty="0">
                <a:effectLst/>
                <a:latin typeface="Arial" panose="020B0604020202020204" pitchFamily="34" charset="0"/>
              </a:rPr>
              <a:t>1</a:t>
            </a:r>
            <a:endParaRPr lang="en-US" sz="2000" dirty="0">
              <a:effectLst/>
              <a:latin typeface="Georgia" panose="02040502050405020303" pitchFamily="18" charset="0"/>
            </a:endParaRPr>
          </a:p>
          <a:p>
            <a:pPr lvl="1">
              <a:buFont typeface="Arial" panose="020B0604020202020204" pitchFamily="34" charset="0"/>
              <a:buChar char="•"/>
            </a:pPr>
            <a:r>
              <a:rPr lang="en-US" sz="2000" dirty="0">
                <a:effectLst/>
                <a:latin typeface="Georgia" panose="02040502050405020303" pitchFamily="18" charset="0"/>
              </a:rPr>
              <a:t>Low BMI may be associated with functional hypothalamic amenorrhea </a:t>
            </a:r>
            <a:r>
              <a:rPr lang="en-US" sz="2000" baseline="30000" dirty="0">
                <a:effectLst/>
                <a:latin typeface="Arial" panose="020B0604020202020204" pitchFamily="34" charset="0"/>
              </a:rPr>
              <a:t>4</a:t>
            </a:r>
            <a:endParaRPr lang="en-US" sz="2000" dirty="0">
              <a:effectLst/>
              <a:latin typeface="Georgia" panose="02040502050405020303" pitchFamily="18" charset="0"/>
            </a:endParaRPr>
          </a:p>
          <a:p>
            <a:pPr>
              <a:buFont typeface="Arial" panose="020B0604020202020204" pitchFamily="34" charset="0"/>
              <a:buChar char="•"/>
            </a:pPr>
            <a:r>
              <a:rPr lang="en-US" sz="2400" dirty="0">
                <a:effectLst/>
                <a:latin typeface="Georgia" panose="02040502050405020303" pitchFamily="18" charset="0"/>
              </a:rPr>
              <a:t>Evaluate for clinical signs associated with specific underlying causes</a:t>
            </a:r>
          </a:p>
          <a:p>
            <a:pPr lvl="1">
              <a:buFont typeface="Arial" panose="020B0604020202020204" pitchFamily="34" charset="0"/>
              <a:buChar char="•"/>
            </a:pPr>
            <a:r>
              <a:rPr lang="en-US" sz="2000" dirty="0">
                <a:effectLst/>
                <a:latin typeface="Georgia" panose="02040502050405020303" pitchFamily="18" charset="0"/>
              </a:rPr>
              <a:t>Goiter or thyroid nodule indicate thyroid disorder</a:t>
            </a:r>
          </a:p>
          <a:p>
            <a:pPr lvl="1">
              <a:buFont typeface="Arial" panose="020B0604020202020204" pitchFamily="34" charset="0"/>
              <a:buChar char="•"/>
            </a:pPr>
            <a:r>
              <a:rPr lang="en-US" sz="2000" dirty="0">
                <a:effectLst/>
                <a:latin typeface="Georgia" panose="02040502050405020303" pitchFamily="18" charset="0"/>
              </a:rPr>
              <a:t>Dysmorphic features such as webbed neck, low hairline, and short stature indicate Turner syndrome </a:t>
            </a:r>
          </a:p>
          <a:p>
            <a:pPr lvl="1">
              <a:buFont typeface="Arial" panose="020B0604020202020204" pitchFamily="34" charset="0"/>
              <a:buChar char="•"/>
            </a:pPr>
            <a:r>
              <a:rPr lang="en-US" sz="2000" dirty="0">
                <a:effectLst/>
                <a:latin typeface="Georgia" panose="02040502050405020303" pitchFamily="18" charset="0"/>
                <a:hlinkClick r:id="rId3">
                  <a:extLst>
                    <a:ext uri="{A12FA001-AC4F-418D-AE19-62706E023703}">
                      <ahyp:hlinkClr xmlns:ahyp="http://schemas.microsoft.com/office/drawing/2018/hyperlinkcolor" val="tx"/>
                    </a:ext>
                  </a:extLst>
                </a:hlinkClick>
              </a:rPr>
              <a:t>Cushing syndrome</a:t>
            </a:r>
            <a:endParaRPr lang="en-US" sz="2000" dirty="0">
              <a:effectLst/>
              <a:latin typeface="Georgia" panose="02040502050405020303" pitchFamily="18" charset="0"/>
            </a:endParaRPr>
          </a:p>
          <a:p>
            <a:pPr lvl="1">
              <a:buFont typeface="Arial" panose="020B0604020202020204" pitchFamily="34" charset="0"/>
              <a:buChar char="•"/>
            </a:pPr>
            <a:r>
              <a:rPr lang="en-US" sz="2000" dirty="0">
                <a:effectLst/>
                <a:latin typeface="Georgia" panose="02040502050405020303" pitchFamily="18" charset="0"/>
              </a:rPr>
              <a:t>Hirsutism (particularly facial hair), acne, or male pattern baldness may indicate hyperandrogenism, caused by polycystic ovary syndrome (most commonly), ovarian or adrenal tumor, congenital adrenal hyperplasia, or Cushing syndrome</a:t>
            </a:r>
          </a:p>
          <a:p>
            <a:endParaRPr lang="en-US" dirty="0"/>
          </a:p>
        </p:txBody>
      </p:sp>
    </p:spTree>
    <p:extLst>
      <p:ext uri="{BB962C8B-B14F-4D97-AF65-F5344CB8AC3E}">
        <p14:creationId xmlns:p14="http://schemas.microsoft.com/office/powerpoint/2010/main" val="3769056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BF3A3-BDFF-4A59-A6F5-777D4B4FF0E9}"/>
              </a:ext>
            </a:extLst>
          </p:cNvPr>
          <p:cNvSpPr>
            <a:spLocks noGrp="1"/>
          </p:cNvSpPr>
          <p:nvPr>
            <p:ph type="title"/>
          </p:nvPr>
        </p:nvSpPr>
        <p:spPr/>
        <p:txBody>
          <a:bodyPr/>
          <a:lstStyle/>
          <a:p>
            <a:r>
              <a:rPr lang="en-US" sz="2800" dirty="0">
                <a:solidFill>
                  <a:srgbClr val="003366"/>
                </a:solidFill>
                <a:effectLst/>
                <a:ea typeface="+mn-ea"/>
                <a:cs typeface="+mn-cs"/>
              </a:rPr>
              <a:t>Inspect external genitalia and perform pelvic and speculum examination</a:t>
            </a:r>
            <a:br>
              <a:rPr lang="en-US" sz="2800" dirty="0">
                <a:solidFill>
                  <a:srgbClr val="003366"/>
                </a:solidFill>
                <a:effectLst/>
                <a:ea typeface="+mn-ea"/>
                <a:cs typeface="+mn-cs"/>
              </a:rPr>
            </a:br>
            <a:r>
              <a:rPr lang="en-US" sz="2800" dirty="0">
                <a:solidFill>
                  <a:srgbClr val="003366"/>
                </a:solidFill>
                <a:effectLst/>
                <a:ea typeface="+mn-ea"/>
                <a:cs typeface="+mn-cs"/>
              </a:rPr>
              <a:t>(if no vaginal obstruction)</a:t>
            </a:r>
            <a:endParaRPr lang="en-US" sz="4800" dirty="0"/>
          </a:p>
        </p:txBody>
      </p:sp>
      <p:sp>
        <p:nvSpPr>
          <p:cNvPr id="3" name="Content Placeholder 2">
            <a:extLst>
              <a:ext uri="{FF2B5EF4-FFF2-40B4-BE49-F238E27FC236}">
                <a16:creationId xmlns:a16="http://schemas.microsoft.com/office/drawing/2014/main" id="{4725AF9A-F53E-4B8C-A376-162F947777F0}"/>
              </a:ext>
            </a:extLst>
          </p:cNvPr>
          <p:cNvSpPr>
            <a:spLocks noGrp="1"/>
          </p:cNvSpPr>
          <p:nvPr>
            <p:ph idx="1"/>
          </p:nvPr>
        </p:nvSpPr>
        <p:spPr>
          <a:xfrm>
            <a:off x="467544" y="1676400"/>
            <a:ext cx="8784976" cy="4724400"/>
          </a:xfrm>
        </p:spPr>
        <p:txBody>
          <a:bodyPr/>
          <a:lstStyle/>
          <a:p>
            <a:pPr>
              <a:buFont typeface="Arial" panose="020B0604020202020204" pitchFamily="34" charset="0"/>
              <a:buChar char="•"/>
            </a:pPr>
            <a:r>
              <a:rPr lang="en-US" sz="2400" dirty="0">
                <a:effectLst/>
                <a:latin typeface="+mj-lt"/>
              </a:rPr>
              <a:t> Clitoromegaly suggests an androgen-secreting tumor or congenital adrenal hyperplasia </a:t>
            </a:r>
          </a:p>
          <a:p>
            <a:pPr>
              <a:buFont typeface="Arial" panose="020B0604020202020204" pitchFamily="34" charset="0"/>
              <a:buChar char="•"/>
            </a:pPr>
            <a:r>
              <a:rPr lang="en-US" sz="2400" dirty="0">
                <a:effectLst/>
                <a:latin typeface="+mj-lt"/>
              </a:rPr>
              <a:t>Bulging, bluish mass at entrance to vagina suggests imperforate hymen </a:t>
            </a:r>
          </a:p>
          <a:p>
            <a:pPr>
              <a:buFont typeface="Arial" panose="020B0604020202020204" pitchFamily="34" charset="0"/>
              <a:buChar char="•"/>
            </a:pPr>
            <a:r>
              <a:rPr lang="en-US" sz="2400" dirty="0">
                <a:effectLst/>
                <a:latin typeface="+mj-lt"/>
              </a:rPr>
              <a:t>Short, blind vaginal pouch suggests a transverse vaginal septum, </a:t>
            </a:r>
            <a:r>
              <a:rPr lang="en-US" sz="2400" dirty="0" err="1">
                <a:effectLst/>
                <a:latin typeface="+mj-lt"/>
              </a:rPr>
              <a:t>müllerian</a:t>
            </a:r>
            <a:r>
              <a:rPr lang="en-US" sz="2400" dirty="0">
                <a:effectLst/>
                <a:latin typeface="+mj-lt"/>
              </a:rPr>
              <a:t> agenesis, or androgen insensitivity syndrome </a:t>
            </a:r>
          </a:p>
          <a:p>
            <a:pPr>
              <a:buFont typeface="Arial" panose="020B0604020202020204" pitchFamily="34" charset="0"/>
              <a:buChar char="•"/>
            </a:pPr>
            <a:r>
              <a:rPr lang="en-US" sz="2400" dirty="0">
                <a:effectLst/>
                <a:latin typeface="+mj-lt"/>
              </a:rPr>
              <a:t>Thin or red vaginal mucosa may indicate low estrogen levels </a:t>
            </a:r>
          </a:p>
          <a:p>
            <a:pPr>
              <a:buFont typeface="Arial" panose="020B0604020202020204" pitchFamily="34" charset="0"/>
              <a:buChar char="•"/>
            </a:pPr>
            <a:r>
              <a:rPr lang="en-US" sz="2400" dirty="0">
                <a:effectLst/>
                <a:latin typeface="+mj-lt"/>
              </a:rPr>
              <a:t>Absent or abnormal cervix or uterus suggests </a:t>
            </a:r>
            <a:r>
              <a:rPr lang="en-US" sz="2400" dirty="0" err="1">
                <a:effectLst/>
                <a:latin typeface="+mj-lt"/>
              </a:rPr>
              <a:t>müllerian</a:t>
            </a:r>
            <a:r>
              <a:rPr lang="en-US" sz="2400" dirty="0">
                <a:effectLst/>
                <a:latin typeface="+mj-lt"/>
              </a:rPr>
              <a:t> agenesis or androgen insensitivity syndrome </a:t>
            </a:r>
          </a:p>
          <a:p>
            <a:pPr>
              <a:buFont typeface="Arial" panose="020B0604020202020204" pitchFamily="34" charset="0"/>
              <a:buChar char="•"/>
            </a:pPr>
            <a:r>
              <a:rPr lang="en-US" sz="2400" dirty="0">
                <a:effectLst/>
                <a:latin typeface="+mj-lt"/>
              </a:rPr>
              <a:t>Cervical scarring may suggest intrauterine synechiae caused by an operation on the uterus (</a:t>
            </a:r>
            <a:r>
              <a:rPr lang="en-US" sz="2400" dirty="0" err="1">
                <a:effectLst/>
                <a:latin typeface="+mj-lt"/>
              </a:rPr>
              <a:t>Asherman</a:t>
            </a:r>
            <a:r>
              <a:rPr lang="en-US" sz="2400" dirty="0">
                <a:effectLst/>
                <a:latin typeface="+mj-lt"/>
              </a:rPr>
              <a:t> syndrome) </a:t>
            </a:r>
          </a:p>
          <a:p>
            <a:endParaRPr lang="en-US" dirty="0"/>
          </a:p>
        </p:txBody>
      </p:sp>
    </p:spTree>
    <p:extLst>
      <p:ext uri="{BB962C8B-B14F-4D97-AF65-F5344CB8AC3E}">
        <p14:creationId xmlns:p14="http://schemas.microsoft.com/office/powerpoint/2010/main" val="3551219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effectLst/>
              </a:rPr>
              <a:t>Primary Amenorrhea</a:t>
            </a:r>
          </a:p>
        </p:txBody>
      </p:sp>
      <p:sp>
        <p:nvSpPr>
          <p:cNvPr id="3" name="Content Placeholder 2"/>
          <p:cNvSpPr>
            <a:spLocks noGrp="1"/>
          </p:cNvSpPr>
          <p:nvPr>
            <p:ph idx="1"/>
          </p:nvPr>
        </p:nvSpPr>
        <p:spPr/>
        <p:txBody>
          <a:bodyPr/>
          <a:lstStyle/>
          <a:p>
            <a:r>
              <a:rPr lang="en-US" sz="2400" dirty="0">
                <a:effectLst/>
              </a:rPr>
              <a:t>The most common cause of primary amenorrhea is primary ovarian failure resulting from gonadal dysgenesis, most commonly as a result of Turner syndrome accounting for almost 50% of patients with this syndrome.</a:t>
            </a:r>
          </a:p>
          <a:p>
            <a:r>
              <a:rPr lang="en-US" sz="2400" dirty="0">
                <a:effectLst/>
              </a:rPr>
              <a:t>The second most common cause of primary amenorrhea is congenital absence of the uterus and vagina, 15%.</a:t>
            </a:r>
          </a:p>
          <a:p>
            <a:r>
              <a:rPr lang="en-US" sz="2400" dirty="0">
                <a:effectLst/>
              </a:rPr>
              <a:t>Third most common: idiopathic hypogonadotropic hypogonadism.</a:t>
            </a:r>
          </a:p>
          <a:p>
            <a:r>
              <a:rPr lang="en-US" sz="2400" dirty="0">
                <a:effectLst/>
              </a:rPr>
              <a:t>In western world the most important and probably most common cause of amenorrhea (both types) in general in adolescent girls is anorexia nervosa</a:t>
            </a:r>
            <a:r>
              <a:rPr lang="en-US" sz="2400" dirty="0"/>
              <a:t>.</a:t>
            </a:r>
          </a:p>
          <a:p>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en-US" dirty="0">
                <a:solidFill>
                  <a:schemeClr val="tx1"/>
                </a:solidFill>
                <a:effectLst/>
              </a:rPr>
              <a:t>Events of Puberty</a:t>
            </a:r>
          </a:p>
        </p:txBody>
      </p:sp>
      <p:sp>
        <p:nvSpPr>
          <p:cNvPr id="5123" name="Rectangle 3"/>
          <p:cNvSpPr>
            <a:spLocks noGrp="1" noChangeArrowheads="1"/>
          </p:cNvSpPr>
          <p:nvPr>
            <p:ph idx="1"/>
          </p:nvPr>
        </p:nvSpPr>
        <p:spPr>
          <a:xfrm>
            <a:off x="1066800" y="1676400"/>
            <a:ext cx="7772400" cy="4776936"/>
          </a:xfrm>
        </p:spPr>
        <p:txBody>
          <a:bodyPr>
            <a:noAutofit/>
          </a:bodyPr>
          <a:lstStyle/>
          <a:p>
            <a:pPr algn="l" rtl="0" eaLnBrk="1" fontAlgn="auto" hangingPunct="1">
              <a:lnSpc>
                <a:spcPct val="90000"/>
              </a:lnSpc>
              <a:defRPr/>
            </a:pPr>
            <a:r>
              <a:rPr lang="en-US" sz="2800" dirty="0" err="1">
                <a:effectLst/>
              </a:rPr>
              <a:t>Thelarche</a:t>
            </a:r>
            <a:r>
              <a:rPr lang="en-US" sz="2800" dirty="0">
                <a:effectLst/>
              </a:rPr>
              <a:t> (breast development)</a:t>
            </a:r>
          </a:p>
          <a:p>
            <a:pPr lvl="1" algn="l" rtl="0" eaLnBrk="1" fontAlgn="auto" hangingPunct="1">
              <a:lnSpc>
                <a:spcPct val="90000"/>
              </a:lnSpc>
              <a:defRPr/>
            </a:pPr>
            <a:r>
              <a:rPr lang="en-US" sz="2400" dirty="0">
                <a:effectLst/>
              </a:rPr>
              <a:t>Requires estrogen</a:t>
            </a:r>
          </a:p>
          <a:p>
            <a:pPr algn="l" rtl="0" eaLnBrk="1" fontAlgn="auto" hangingPunct="1">
              <a:lnSpc>
                <a:spcPct val="90000"/>
              </a:lnSpc>
              <a:defRPr/>
            </a:pPr>
            <a:r>
              <a:rPr lang="en-US" sz="2800" dirty="0" err="1">
                <a:effectLst/>
              </a:rPr>
              <a:t>Pubarche</a:t>
            </a:r>
            <a:r>
              <a:rPr lang="en-US" sz="2800" dirty="0">
                <a:effectLst/>
              </a:rPr>
              <a:t>/</a:t>
            </a:r>
            <a:r>
              <a:rPr lang="en-US" sz="2800" dirty="0" err="1">
                <a:effectLst/>
              </a:rPr>
              <a:t>adrenarche</a:t>
            </a:r>
            <a:r>
              <a:rPr lang="en-US" sz="2800" dirty="0">
                <a:effectLst/>
              </a:rPr>
              <a:t> (pubic hair development)</a:t>
            </a:r>
          </a:p>
          <a:p>
            <a:pPr lvl="1" algn="l" rtl="0" eaLnBrk="1" fontAlgn="auto" hangingPunct="1">
              <a:lnSpc>
                <a:spcPct val="90000"/>
              </a:lnSpc>
              <a:defRPr/>
            </a:pPr>
            <a:r>
              <a:rPr lang="en-US" sz="2400" dirty="0">
                <a:effectLst/>
              </a:rPr>
              <a:t>Requires androgens</a:t>
            </a:r>
          </a:p>
          <a:p>
            <a:pPr lvl="1" algn="l" rtl="0" eaLnBrk="1" fontAlgn="auto" hangingPunct="1">
              <a:lnSpc>
                <a:spcPct val="90000"/>
              </a:lnSpc>
              <a:buFont typeface="Wingdings" pitchFamily="2" charset="2"/>
              <a:buNone/>
              <a:defRPr/>
            </a:pPr>
            <a:endParaRPr lang="en-US" sz="2400" dirty="0">
              <a:effectLst/>
            </a:endParaRPr>
          </a:p>
          <a:p>
            <a:pPr algn="l" rtl="0" eaLnBrk="1" fontAlgn="auto" hangingPunct="1">
              <a:lnSpc>
                <a:spcPct val="90000"/>
              </a:lnSpc>
              <a:defRPr/>
            </a:pPr>
            <a:r>
              <a:rPr lang="en-US" sz="2800" dirty="0">
                <a:effectLst/>
              </a:rPr>
              <a:t>Menarche</a:t>
            </a:r>
          </a:p>
          <a:p>
            <a:pPr lvl="1" algn="l" rtl="0" eaLnBrk="1" fontAlgn="auto" hangingPunct="1">
              <a:lnSpc>
                <a:spcPct val="90000"/>
              </a:lnSpc>
              <a:defRPr/>
            </a:pPr>
            <a:r>
              <a:rPr lang="en-US" sz="2400" dirty="0">
                <a:effectLst/>
              </a:rPr>
              <a:t>Requires:</a:t>
            </a:r>
          </a:p>
          <a:p>
            <a:pPr lvl="2" algn="l" rtl="0" eaLnBrk="1" fontAlgn="auto" hangingPunct="1">
              <a:lnSpc>
                <a:spcPct val="90000"/>
              </a:lnSpc>
              <a:defRPr/>
            </a:pPr>
            <a:r>
              <a:rPr lang="en-US" dirty="0">
                <a:effectLst/>
              </a:rPr>
              <a:t>GnRH from the hypothalamus</a:t>
            </a:r>
          </a:p>
          <a:p>
            <a:pPr lvl="2" algn="l" rtl="0" eaLnBrk="1" fontAlgn="auto" hangingPunct="1">
              <a:lnSpc>
                <a:spcPct val="90000"/>
              </a:lnSpc>
              <a:defRPr/>
            </a:pPr>
            <a:r>
              <a:rPr lang="en-US" dirty="0">
                <a:effectLst/>
              </a:rPr>
              <a:t>FSH and LH from the pituitary</a:t>
            </a:r>
          </a:p>
          <a:p>
            <a:pPr lvl="2" algn="l" rtl="0" eaLnBrk="1" fontAlgn="auto" hangingPunct="1">
              <a:lnSpc>
                <a:spcPct val="90000"/>
              </a:lnSpc>
              <a:defRPr/>
            </a:pPr>
            <a:r>
              <a:rPr lang="en-US" dirty="0">
                <a:effectLst/>
              </a:rPr>
              <a:t>Oestrogen and progesterone from the ovaries</a:t>
            </a:r>
          </a:p>
          <a:p>
            <a:pPr lvl="2" algn="l" rtl="0" eaLnBrk="1" fontAlgn="auto" hangingPunct="1">
              <a:lnSpc>
                <a:spcPct val="90000"/>
              </a:lnSpc>
              <a:defRPr/>
            </a:pPr>
            <a:r>
              <a:rPr lang="en-US" dirty="0">
                <a:effectLst/>
              </a:rPr>
              <a:t>Normal outflow tract</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tx1"/>
                </a:solidFill>
                <a:effectLst/>
              </a:rPr>
              <a:t>Pubertal rating according</a:t>
            </a:r>
            <a:br>
              <a:rPr lang="en-US" sz="2800" dirty="0">
                <a:solidFill>
                  <a:schemeClr val="tx1"/>
                </a:solidFill>
                <a:effectLst/>
              </a:rPr>
            </a:br>
            <a:r>
              <a:rPr lang="en-US" sz="2800" dirty="0">
                <a:solidFill>
                  <a:schemeClr val="tx1"/>
                </a:solidFill>
                <a:effectLst/>
              </a:rPr>
              <a:t>to Tanner stage. Breast development in</a:t>
            </a:r>
            <a:br>
              <a:rPr lang="en-US" sz="2800" dirty="0">
                <a:solidFill>
                  <a:schemeClr val="tx1"/>
                </a:solidFill>
                <a:effectLst/>
              </a:rPr>
            </a:br>
            <a:r>
              <a:rPr lang="en-US" sz="2800" dirty="0">
                <a:solidFill>
                  <a:schemeClr val="tx1"/>
                </a:solidFill>
                <a:effectLst/>
              </a:rPr>
              <a:t>girls</a:t>
            </a:r>
          </a:p>
        </p:txBody>
      </p:sp>
      <p:sp>
        <p:nvSpPr>
          <p:cNvPr id="3" name="Content Placeholder 2"/>
          <p:cNvSpPr>
            <a:spLocks noGrp="1"/>
          </p:cNvSpPr>
          <p:nvPr>
            <p:ph idx="1"/>
          </p:nvPr>
        </p:nvSpPr>
        <p:spPr>
          <a:xfrm>
            <a:off x="0" y="1628800"/>
            <a:ext cx="2843808" cy="4724400"/>
          </a:xfrm>
        </p:spPr>
        <p:txBody>
          <a:bodyPr/>
          <a:lstStyle/>
          <a:p>
            <a:r>
              <a:rPr lang="en-US" sz="2400" dirty="0">
                <a:effectLst/>
              </a:rPr>
              <a:t>Is rated from 1 (</a:t>
            </a:r>
            <a:r>
              <a:rPr lang="en-US" sz="2400" dirty="0" err="1">
                <a:effectLst/>
              </a:rPr>
              <a:t>prepubertal</a:t>
            </a:r>
            <a:r>
              <a:rPr lang="en-US" sz="2400" dirty="0">
                <a:effectLst/>
              </a:rPr>
              <a:t>) to 5 (adult).</a:t>
            </a:r>
          </a:p>
          <a:p>
            <a:r>
              <a:rPr lang="en-US" sz="2400" dirty="0">
                <a:effectLst/>
              </a:rPr>
              <a:t>Stage 2 breast development (appearance of the breast bud) marks the onset of </a:t>
            </a:r>
            <a:r>
              <a:rPr lang="en-US" sz="2400" dirty="0" err="1">
                <a:effectLst/>
              </a:rPr>
              <a:t>gonadarche</a:t>
            </a:r>
            <a:r>
              <a:rPr lang="en-US" sz="2400" dirty="0">
                <a:effectLst/>
              </a:rPr>
              <a:t>.</a:t>
            </a:r>
          </a:p>
          <a:p>
            <a:r>
              <a:rPr lang="en-US" sz="2400" dirty="0">
                <a:effectLst/>
              </a:rPr>
              <a:t>For girls, pubic hair Stage 2 marks the onset of </a:t>
            </a:r>
            <a:r>
              <a:rPr lang="en-US" sz="2400" dirty="0" err="1">
                <a:effectLst/>
              </a:rPr>
              <a:t>adrenarche</a:t>
            </a:r>
            <a:r>
              <a:rPr lang="en-US" sz="2400" dirty="0">
                <a:solidFill>
                  <a:schemeClr val="bg2"/>
                </a:solidFill>
              </a:rPr>
              <a:t>.</a:t>
            </a:r>
          </a:p>
        </p:txBody>
      </p:sp>
      <p:pic>
        <p:nvPicPr>
          <p:cNvPr id="117762" name="Picture 2"/>
          <p:cNvPicPr>
            <a:picLocks noChangeAspect="1" noChangeArrowheads="1"/>
          </p:cNvPicPr>
          <p:nvPr/>
        </p:nvPicPr>
        <p:blipFill>
          <a:blip r:embed="rId2" cstate="print"/>
          <a:srcRect/>
          <a:stretch>
            <a:fillRect/>
          </a:stretch>
        </p:blipFill>
        <p:spPr bwMode="auto">
          <a:xfrm>
            <a:off x="2843808" y="1340768"/>
            <a:ext cx="6300192" cy="551723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effectLst/>
              </a:rPr>
              <a:t>Tanner staging</a:t>
            </a:r>
          </a:p>
        </p:txBody>
      </p:sp>
      <p:sp>
        <p:nvSpPr>
          <p:cNvPr id="3" name="Content Placeholder 2"/>
          <p:cNvSpPr>
            <a:spLocks noGrp="1"/>
          </p:cNvSpPr>
          <p:nvPr>
            <p:ph idx="1"/>
          </p:nvPr>
        </p:nvSpPr>
        <p:spPr/>
        <p:txBody>
          <a:bodyPr/>
          <a:lstStyle/>
          <a:p>
            <a:endParaRPr lang="en-US"/>
          </a:p>
        </p:txBody>
      </p:sp>
      <p:pic>
        <p:nvPicPr>
          <p:cNvPr id="118786" name="Picture 2"/>
          <p:cNvPicPr>
            <a:picLocks noChangeAspect="1" noChangeArrowheads="1"/>
          </p:cNvPicPr>
          <p:nvPr/>
        </p:nvPicPr>
        <p:blipFill>
          <a:blip r:embed="rId2" cstate="print"/>
          <a:srcRect/>
          <a:stretch>
            <a:fillRect/>
          </a:stretch>
        </p:blipFill>
        <p:spPr bwMode="auto">
          <a:xfrm>
            <a:off x="0" y="1268760"/>
            <a:ext cx="9144000" cy="5589239"/>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620688"/>
            <a:ext cx="7391400" cy="1066800"/>
          </a:xfrm>
        </p:spPr>
        <p:txBody>
          <a:bodyPr/>
          <a:lstStyle/>
          <a:p>
            <a:r>
              <a:rPr lang="en-US" sz="3600" dirty="0">
                <a:solidFill>
                  <a:schemeClr val="tx1"/>
                </a:solidFill>
                <a:effectLst/>
              </a:rPr>
              <a:t>Mean Ages of Girls at the Onset of Pubertal Events</a:t>
            </a:r>
            <a:br>
              <a:rPr lang="en-US" sz="3600" dirty="0">
                <a:solidFill>
                  <a:schemeClr val="tx1"/>
                </a:solidFill>
                <a:effectLst/>
              </a:rPr>
            </a:br>
            <a:r>
              <a:rPr lang="en-US" sz="3600" dirty="0">
                <a:solidFill>
                  <a:schemeClr val="tx1"/>
                </a:solidFill>
                <a:effectLst/>
              </a:rPr>
              <a:t>(United States)</a:t>
            </a:r>
          </a:p>
        </p:txBody>
      </p:sp>
      <p:pic>
        <p:nvPicPr>
          <p:cNvPr id="120834" name="Picture 2"/>
          <p:cNvPicPr>
            <a:picLocks noChangeAspect="1" noChangeArrowheads="1"/>
          </p:cNvPicPr>
          <p:nvPr/>
        </p:nvPicPr>
        <p:blipFill>
          <a:blip r:embed="rId2" cstate="print"/>
          <a:srcRect/>
          <a:stretch>
            <a:fillRect/>
          </a:stretch>
        </p:blipFill>
        <p:spPr bwMode="auto">
          <a:xfrm>
            <a:off x="0" y="2636912"/>
            <a:ext cx="9144000" cy="3096344"/>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eaLnBrk="1" hangingPunct="1">
              <a:defRPr/>
            </a:pPr>
            <a:r>
              <a:rPr lang="en-US" sz="4000" dirty="0">
                <a:solidFill>
                  <a:schemeClr val="tx1"/>
                </a:solidFill>
                <a:effectLst/>
              </a:rPr>
              <a:t>Are there secondary sexual characteristics?</a:t>
            </a:r>
          </a:p>
        </p:txBody>
      </p:sp>
      <p:pic>
        <p:nvPicPr>
          <p:cNvPr id="19459" name="Picture 4" descr="Normal sex dharacter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1981200"/>
            <a:ext cx="4246563" cy="4246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eaLnBrk="1" hangingPunct="1">
              <a:defRPr/>
            </a:pPr>
            <a:r>
              <a:rPr lang="en-US" sz="4000" dirty="0">
                <a:solidFill>
                  <a:schemeClr val="tx1"/>
                </a:solidFill>
                <a:effectLst/>
              </a:rPr>
              <a:t>Are there secondary sexual characteristics?</a:t>
            </a:r>
          </a:p>
        </p:txBody>
      </p:sp>
      <p:pic>
        <p:nvPicPr>
          <p:cNvPr id="53252" name="Picture 4" descr="GOnadal dysgenesis"/>
          <p:cNvPicPr>
            <a:picLocks noGrp="1" noChangeAspect="1" noChangeArrowheads="1"/>
          </p:cNvPicPr>
          <p:nvPr>
            <p:ph idx="1"/>
          </p:nvPr>
        </p:nvPicPr>
        <p:blipFill>
          <a:blip r:embed="rId3" cstate="print">
            <a:lum bright="6000" contrast="-6000"/>
            <a:extLst>
              <a:ext uri="{28A0092B-C50C-407E-A947-70E740481C1C}">
                <a14:useLocalDpi xmlns:a14="http://schemas.microsoft.com/office/drawing/2010/main" val="0"/>
              </a:ext>
            </a:extLst>
          </a:blip>
          <a:srcRect/>
          <a:stretch>
            <a:fillRect/>
          </a:stretch>
        </p:blipFill>
        <p:spPr bwMode="auto">
          <a:xfrm>
            <a:off x="2057400" y="1905000"/>
            <a:ext cx="4305300"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53252"/>
                                        </p:tgtEl>
                                        <p:attrNameLst>
                                          <p:attrName>style.visibility</p:attrName>
                                        </p:attrNameLst>
                                      </p:cBhvr>
                                      <p:to>
                                        <p:strVal val="visible"/>
                                      </p:to>
                                    </p:set>
                                    <p:anim calcmode="lin" valueType="num">
                                      <p:cBhvr additive="base">
                                        <p:cTn id="7" dur="500" fill="hold"/>
                                        <p:tgtEl>
                                          <p:spTgt spid="53252"/>
                                        </p:tgtEl>
                                        <p:attrNameLst>
                                          <p:attrName>ppt_x</p:attrName>
                                        </p:attrNameLst>
                                      </p:cBhvr>
                                      <p:tavLst>
                                        <p:tav tm="0">
                                          <p:val>
                                            <p:strVal val="0-#ppt_w/2"/>
                                          </p:val>
                                        </p:tav>
                                        <p:tav tm="100000">
                                          <p:val>
                                            <p:strVal val="#ppt_x"/>
                                          </p:val>
                                        </p:tav>
                                      </p:tavLst>
                                    </p:anim>
                                    <p:anim calcmode="lin" valueType="num">
                                      <p:cBhvr additive="base">
                                        <p:cTn id="8" dur="500" fill="hold"/>
                                        <p:tgtEl>
                                          <p:spTgt spid="532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9"/>
          <p:cNvSpPr>
            <a:spLocks noChangeArrowheads="1"/>
          </p:cNvSpPr>
          <p:nvPr/>
        </p:nvSpPr>
        <p:spPr bwMode="auto">
          <a:xfrm>
            <a:off x="1371600" y="274638"/>
            <a:ext cx="716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4400" dirty="0"/>
              <a:t>PRIMARY AMENORRHOEA</a:t>
            </a:r>
          </a:p>
        </p:txBody>
      </p:sp>
      <p:sp>
        <p:nvSpPr>
          <p:cNvPr id="10243" name="Rectangle 3"/>
          <p:cNvSpPr>
            <a:spLocks noGrp="1" noChangeArrowheads="1"/>
          </p:cNvSpPr>
          <p:nvPr>
            <p:ph idx="1"/>
          </p:nvPr>
        </p:nvSpPr>
        <p:spPr>
          <a:xfrm>
            <a:off x="1447800" y="1295400"/>
            <a:ext cx="6858000" cy="4800600"/>
          </a:xfrm>
        </p:spPr>
        <p:txBody>
          <a:bodyPr/>
          <a:lstStyle/>
          <a:p>
            <a:pPr algn="ctr" eaLnBrk="1" fontAlgn="auto" hangingPunct="1">
              <a:lnSpc>
                <a:spcPct val="90000"/>
              </a:lnSpc>
              <a:buFontTx/>
              <a:buNone/>
              <a:defRPr/>
            </a:pPr>
            <a:endParaRPr lang="en-US" sz="2800" b="1" dirty="0"/>
          </a:p>
          <a:p>
            <a:pPr algn="ctr" eaLnBrk="1" fontAlgn="auto" hangingPunct="1">
              <a:lnSpc>
                <a:spcPct val="90000"/>
              </a:lnSpc>
              <a:buFontTx/>
              <a:buNone/>
              <a:defRPr/>
            </a:pPr>
            <a:r>
              <a:rPr lang="en-US" sz="2800" b="1" dirty="0">
                <a:effectLst/>
              </a:rPr>
              <a:t>Quick Rules to Remember</a:t>
            </a:r>
          </a:p>
          <a:p>
            <a:pPr algn="ctr" eaLnBrk="1" fontAlgn="auto" hangingPunct="1">
              <a:lnSpc>
                <a:spcPct val="90000"/>
              </a:lnSpc>
              <a:buFontTx/>
              <a:buNone/>
              <a:defRPr/>
            </a:pPr>
            <a:r>
              <a:rPr lang="en-US" sz="2800" b="1" dirty="0">
                <a:effectLst/>
              </a:rPr>
              <a:t>No breast – no or low oestrogen</a:t>
            </a:r>
          </a:p>
          <a:p>
            <a:pPr algn="ctr" eaLnBrk="1" fontAlgn="auto" hangingPunct="1">
              <a:lnSpc>
                <a:spcPct val="90000"/>
              </a:lnSpc>
              <a:buFontTx/>
              <a:buNone/>
              <a:defRPr/>
            </a:pPr>
            <a:r>
              <a:rPr lang="en-US" sz="2800" dirty="0">
                <a:effectLst/>
              </a:rPr>
              <a:t>&lt; FSH, LH – hypothalamic or pituitary</a:t>
            </a:r>
          </a:p>
          <a:p>
            <a:pPr algn="ctr" eaLnBrk="1" fontAlgn="auto" hangingPunct="1">
              <a:lnSpc>
                <a:spcPct val="90000"/>
              </a:lnSpc>
              <a:buFont typeface="Wingdings" pitchFamily="2" charset="2"/>
              <a:buNone/>
              <a:defRPr/>
            </a:pPr>
            <a:r>
              <a:rPr lang="en-US" sz="2800" dirty="0">
                <a:effectLst/>
              </a:rPr>
              <a:t>&gt; FSH, LH</a:t>
            </a:r>
            <a:r>
              <a:rPr lang="en-US" sz="2800" b="1" dirty="0">
                <a:effectLst/>
              </a:rPr>
              <a:t> </a:t>
            </a:r>
            <a:r>
              <a:rPr lang="en-US" sz="2800" dirty="0">
                <a:effectLst/>
              </a:rPr>
              <a:t>– ovarian</a:t>
            </a:r>
            <a:endParaRPr lang="en-US" sz="2800" b="1" dirty="0">
              <a:effectLst/>
            </a:endParaRPr>
          </a:p>
          <a:p>
            <a:pPr algn="ctr" eaLnBrk="1" fontAlgn="auto" hangingPunct="1">
              <a:lnSpc>
                <a:spcPct val="90000"/>
              </a:lnSpc>
              <a:buFontTx/>
              <a:buNone/>
              <a:defRPr/>
            </a:pPr>
            <a:r>
              <a:rPr lang="en-US" sz="2800" b="1" dirty="0">
                <a:effectLst/>
              </a:rPr>
              <a:t>No uterus – check T and karyotype</a:t>
            </a:r>
            <a:endParaRPr lang="en-US" sz="2800" dirty="0">
              <a:effectLst/>
            </a:endParaRPr>
          </a:p>
          <a:p>
            <a:pPr algn="ctr" eaLnBrk="1" fontAlgn="auto" hangingPunct="1">
              <a:lnSpc>
                <a:spcPct val="90000"/>
              </a:lnSpc>
              <a:buFontTx/>
              <a:buNone/>
              <a:defRPr/>
            </a:pPr>
            <a:r>
              <a:rPr lang="en-US" sz="2800" dirty="0">
                <a:effectLst/>
              </a:rPr>
              <a:t>46XX –Mullerian agenesis </a:t>
            </a:r>
          </a:p>
          <a:p>
            <a:pPr algn="ctr" eaLnBrk="1" fontAlgn="auto" hangingPunct="1">
              <a:lnSpc>
                <a:spcPct val="90000"/>
              </a:lnSpc>
              <a:buFontTx/>
              <a:buNone/>
              <a:defRPr/>
            </a:pPr>
            <a:r>
              <a:rPr lang="en-US" sz="2800" dirty="0">
                <a:effectLst/>
              </a:rPr>
              <a:t>46XY – </a:t>
            </a:r>
            <a:r>
              <a:rPr lang="en-US" sz="2800" dirty="0" err="1">
                <a:effectLst/>
              </a:rPr>
              <a:t>Pseudohermaphroditism</a:t>
            </a:r>
            <a:endParaRPr lang="en-US" sz="2800" dirty="0">
              <a:effectLst/>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1858" name="Picture 2" descr="http://myperiodblog.files.wordpress.com/2010/10/menstrualpain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Autofit/>
          </a:bodyPr>
          <a:lstStyle/>
          <a:p>
            <a:pPr eaLnBrk="1" fontAlgn="auto" hangingPunct="1">
              <a:spcAft>
                <a:spcPts val="0"/>
              </a:spcAft>
              <a:defRPr/>
            </a:pPr>
            <a:r>
              <a:rPr lang="en-US" sz="3200" dirty="0">
                <a:solidFill>
                  <a:schemeClr val="tx1"/>
                </a:solidFill>
                <a:effectLst/>
              </a:rPr>
              <a:t>Diagnostic Evaluation by Compartments</a:t>
            </a:r>
          </a:p>
        </p:txBody>
      </p:sp>
      <p:sp>
        <p:nvSpPr>
          <p:cNvPr id="12291" name="Rectangle 3"/>
          <p:cNvSpPr>
            <a:spLocks noGrp="1" noChangeArrowheads="1"/>
          </p:cNvSpPr>
          <p:nvPr>
            <p:ph idx="1"/>
          </p:nvPr>
        </p:nvSpPr>
        <p:spPr>
          <a:xfrm>
            <a:off x="457200" y="1905000"/>
            <a:ext cx="8229600" cy="4225925"/>
          </a:xfrm>
        </p:spPr>
        <p:txBody>
          <a:bodyPr/>
          <a:lstStyle/>
          <a:p>
            <a:pPr algn="l" rtl="0" eaLnBrk="1" fontAlgn="auto" hangingPunct="1">
              <a:buFont typeface="Wingdings" pitchFamily="2" charset="2"/>
              <a:buNone/>
              <a:defRPr/>
            </a:pPr>
            <a:r>
              <a:rPr lang="en-US" sz="2800" dirty="0"/>
              <a:t>I		</a:t>
            </a:r>
            <a:r>
              <a:rPr lang="en-US" sz="2800" dirty="0">
                <a:effectLst/>
              </a:rPr>
              <a:t>Outflow Tract (uterus – vagina)</a:t>
            </a:r>
          </a:p>
          <a:p>
            <a:pPr algn="l" rtl="0" eaLnBrk="1" fontAlgn="auto" hangingPunct="1">
              <a:buFont typeface="Wingdings" pitchFamily="2" charset="2"/>
              <a:buNone/>
              <a:defRPr/>
            </a:pPr>
            <a:r>
              <a:rPr lang="en-US" sz="2800" dirty="0">
                <a:effectLst/>
              </a:rPr>
              <a:t>II		Ovary</a:t>
            </a:r>
          </a:p>
          <a:p>
            <a:pPr algn="l" rtl="0" eaLnBrk="1" fontAlgn="auto" hangingPunct="1">
              <a:buFont typeface="Wingdings" pitchFamily="2" charset="2"/>
              <a:buNone/>
              <a:defRPr/>
            </a:pPr>
            <a:r>
              <a:rPr lang="en-US" sz="2800" dirty="0">
                <a:effectLst/>
              </a:rPr>
              <a:t>III	Anterior Pituitary</a:t>
            </a:r>
          </a:p>
          <a:p>
            <a:pPr algn="l" rtl="0" eaLnBrk="1" fontAlgn="auto" hangingPunct="1">
              <a:buFont typeface="Wingdings" pitchFamily="2" charset="2"/>
              <a:buNone/>
              <a:defRPr/>
            </a:pPr>
            <a:r>
              <a:rPr lang="en-US" sz="2800" dirty="0">
                <a:effectLst/>
              </a:rPr>
              <a:t>IV	CNS – Hypothalamus (environment and 	psyche)</a:t>
            </a:r>
          </a:p>
          <a:p>
            <a:pPr algn="l" rtl="0" eaLnBrk="1" fontAlgn="auto" hangingPunct="1">
              <a:defRPr/>
            </a:pPr>
            <a:endParaRPr lang="en-US" sz="2800"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84D31-DA06-4BC0-84FB-325376BE87E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A2B5EEE-32CC-42A0-970B-DF8B8163DF1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ACB8EDC-B547-4344-95F3-50834145D683}"/>
              </a:ext>
            </a:extLst>
          </p:cNvPr>
          <p:cNvSpPr>
            <a:spLocks noGrp="1"/>
          </p:cNvSpPr>
          <p:nvPr>
            <p:ph type="sldNum" sz="quarter" idx="12"/>
          </p:nvPr>
        </p:nvSpPr>
        <p:spPr/>
        <p:txBody>
          <a:bodyPr/>
          <a:lstStyle/>
          <a:p>
            <a:fld id="{09B87B27-2B38-466A-8CD4-319805E47035}" type="slidenum">
              <a:rPr lang="en-US" smtClean="0">
                <a:solidFill>
                  <a:srgbClr val="003366"/>
                </a:solidFill>
              </a:rPr>
              <a:pPr/>
              <a:t>21</a:t>
            </a:fld>
            <a:endParaRPr lang="en-US">
              <a:solidFill>
                <a:srgbClr val="003366"/>
              </a:solidFill>
            </a:endParaRPr>
          </a:p>
        </p:txBody>
      </p:sp>
      <p:pic>
        <p:nvPicPr>
          <p:cNvPr id="5" name="Picture 4">
            <a:extLst>
              <a:ext uri="{FF2B5EF4-FFF2-40B4-BE49-F238E27FC236}">
                <a16:creationId xmlns:a16="http://schemas.microsoft.com/office/drawing/2014/main" id="{1D46F65B-3919-4C37-8AC2-B82ABBC138DC}"/>
              </a:ext>
            </a:extLst>
          </p:cNvPr>
          <p:cNvPicPr>
            <a:picLocks noChangeAspect="1"/>
          </p:cNvPicPr>
          <p:nvPr/>
        </p:nvPicPr>
        <p:blipFill>
          <a:blip r:embed="rId2"/>
          <a:stretch>
            <a:fillRect/>
          </a:stretch>
        </p:blipFill>
        <p:spPr>
          <a:xfrm>
            <a:off x="-66676" y="0"/>
            <a:ext cx="9210675" cy="6858000"/>
          </a:xfrm>
          <a:prstGeom prst="rect">
            <a:avLst/>
          </a:prstGeom>
        </p:spPr>
      </p:pic>
    </p:spTree>
    <p:extLst>
      <p:ext uri="{BB962C8B-B14F-4D97-AF65-F5344CB8AC3E}">
        <p14:creationId xmlns:p14="http://schemas.microsoft.com/office/powerpoint/2010/main" val="2908857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1741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fontAlgn="auto" hangingPunct="1">
              <a:spcAft>
                <a:spcPts val="0"/>
              </a:spcAft>
              <a:defRPr/>
            </a:pPr>
            <a:r>
              <a:rPr lang="en-US" dirty="0">
                <a:solidFill>
                  <a:schemeClr val="bg2"/>
                </a:solidFill>
              </a:rPr>
              <a:t>Evaluation Categories</a:t>
            </a:r>
          </a:p>
        </p:txBody>
      </p:sp>
      <p:sp>
        <p:nvSpPr>
          <p:cNvPr id="14339" name="Rectangle 3"/>
          <p:cNvSpPr>
            <a:spLocks noGrp="1" noChangeArrowheads="1"/>
          </p:cNvSpPr>
          <p:nvPr>
            <p:ph idx="1"/>
          </p:nvPr>
        </p:nvSpPr>
        <p:spPr>
          <a:xfrm>
            <a:off x="1143000" y="2209800"/>
            <a:ext cx="7543800" cy="3921125"/>
          </a:xfrm>
        </p:spPr>
        <p:txBody>
          <a:bodyPr/>
          <a:lstStyle/>
          <a:p>
            <a:pPr algn="l" rtl="0" eaLnBrk="1" fontAlgn="auto" hangingPunct="1">
              <a:defRPr/>
            </a:pPr>
            <a:r>
              <a:rPr lang="en-US" sz="3200" dirty="0"/>
              <a:t>Breast Absent – Uterus Present -most 	common</a:t>
            </a:r>
          </a:p>
          <a:p>
            <a:pPr algn="l" rtl="0" eaLnBrk="1" fontAlgn="auto" hangingPunct="1">
              <a:defRPr/>
            </a:pPr>
            <a:r>
              <a:rPr lang="en-US" sz="3200" dirty="0"/>
              <a:t>Breast Present – Uterus Present</a:t>
            </a:r>
          </a:p>
          <a:p>
            <a:pPr algn="l" rtl="0" eaLnBrk="1" fontAlgn="auto" hangingPunct="1">
              <a:defRPr/>
            </a:pPr>
            <a:r>
              <a:rPr lang="en-US" sz="3200" dirty="0"/>
              <a:t>Breast Present – Uterus Absent</a:t>
            </a:r>
          </a:p>
          <a:p>
            <a:pPr algn="l" rtl="0" eaLnBrk="1" fontAlgn="auto" hangingPunct="1">
              <a:defRPr/>
            </a:pPr>
            <a:r>
              <a:rPr lang="en-US" sz="3200" dirty="0"/>
              <a:t>Breast Absent – Uterus Absent</a:t>
            </a:r>
          </a:p>
        </p:txBody>
      </p:sp>
      <p:sp>
        <p:nvSpPr>
          <p:cNvPr id="4" name="Oval 3"/>
          <p:cNvSpPr/>
          <p:nvPr/>
        </p:nvSpPr>
        <p:spPr>
          <a:xfrm>
            <a:off x="1115616" y="1772816"/>
            <a:ext cx="7560840" cy="1656184"/>
          </a:xfrm>
          <a:prstGeom prst="ellipse">
            <a:avLst/>
          </a:prstGeom>
          <a:noFill/>
          <a:ln w="57150" cap="flat" cmpd="sng" algn="ctr">
            <a:solidFill>
              <a:srgbClr val="FFC000"/>
            </a:solidFill>
            <a:prstDash val="solid"/>
            <a:miter lim="800000"/>
            <a:tailEnd type="arrow" w="med" len="sm"/>
          </a:ln>
          <a:effectLst/>
        </p:spPr>
        <p:txBody>
          <a:bodyPr rtlCol="0" anchor="ctr"/>
          <a:lstStyle/>
          <a:p>
            <a:pPr algn="ctr">
              <a:defRPr/>
            </a:pPr>
            <a:endParaRPr lang="en-US" kern="0">
              <a:solidFill>
                <a:prstClr val="white"/>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3000"/>
                                        <p:tgtEl>
                                          <p:spTgt spid="4"/>
                                        </p:tgtEl>
                                      </p:cBhvr>
                                    </p:animEffect>
                                  </p:childTnLst>
                                </p:cTn>
                              </p:par>
                            </p:childTnLst>
                          </p:cTn>
                        </p:par>
                        <p:par>
                          <p:cTn id="8" fill="hold">
                            <p:stCondLst>
                              <p:cond delay="3000"/>
                            </p:stCondLst>
                            <p:childTnLst>
                              <p:par>
                                <p:cTn id="9" presetID="2" presetClass="entr" presetSubtype="4" fill="hold" nodeType="after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anim calcmode="lin" valueType="num">
                                      <p:cBhvr additive="base">
                                        <p:cTn id="11" dur="20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0"/>
                            </p:stCondLst>
                            <p:childTnLst>
                              <p:par>
                                <p:cTn id="14" presetID="2" presetClass="entr" presetSubtype="4" fill="hold" nodeType="afterEffect">
                                  <p:stCondLst>
                                    <p:cond delay="0"/>
                                  </p:stCondLst>
                                  <p:childTnLst>
                                    <p:set>
                                      <p:cBhvr>
                                        <p:cTn id="15" dur="1" fill="hold">
                                          <p:stCondLst>
                                            <p:cond delay="0"/>
                                          </p:stCondLst>
                                        </p:cTn>
                                        <p:tgtEl>
                                          <p:spTgt spid="14339">
                                            <p:txEl>
                                              <p:pRg st="2" end="2"/>
                                            </p:txEl>
                                          </p:spTgt>
                                        </p:tgtEl>
                                        <p:attrNameLst>
                                          <p:attrName>style.visibility</p:attrName>
                                        </p:attrNameLst>
                                      </p:cBhvr>
                                      <p:to>
                                        <p:strVal val="visible"/>
                                      </p:to>
                                    </p:set>
                                    <p:anim calcmode="lin" valueType="num">
                                      <p:cBhvr additive="base">
                                        <p:cTn id="16" dur="20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par>
                          <p:cTn id="18" fill="hold">
                            <p:stCondLst>
                              <p:cond delay="7000"/>
                            </p:stCondLst>
                            <p:childTnLst>
                              <p:par>
                                <p:cTn id="19" presetID="2" presetClass="entr" presetSubtype="4" fill="hold" nodeType="afterEffect">
                                  <p:stCondLst>
                                    <p:cond delay="0"/>
                                  </p:stCondLst>
                                  <p:childTnLst>
                                    <p:set>
                                      <p:cBhvr>
                                        <p:cTn id="20" dur="1" fill="hold">
                                          <p:stCondLst>
                                            <p:cond delay="0"/>
                                          </p:stCondLst>
                                        </p:cTn>
                                        <p:tgtEl>
                                          <p:spTgt spid="14339">
                                            <p:txEl>
                                              <p:pRg st="3" end="3"/>
                                            </p:txEl>
                                          </p:spTgt>
                                        </p:tgtEl>
                                        <p:attrNameLst>
                                          <p:attrName>style.visibility</p:attrName>
                                        </p:attrNameLst>
                                      </p:cBhvr>
                                      <p:to>
                                        <p:strVal val="visible"/>
                                      </p:to>
                                    </p:set>
                                    <p:anim calcmode="lin" valueType="num">
                                      <p:cBhvr additive="base">
                                        <p:cTn id="21" dur="20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933" name="Group 61"/>
          <p:cNvGraphicFramePr>
            <a:graphicFrameLocks noGrp="1"/>
          </p:cNvGraphicFramePr>
          <p:nvPr/>
        </p:nvGraphicFramePr>
        <p:xfrm>
          <a:off x="1" y="1988840"/>
          <a:ext cx="9144000" cy="4869161"/>
        </p:xfrm>
        <a:graphic>
          <a:graphicData uri="http://schemas.openxmlformats.org/drawingml/2006/table">
            <a:tbl>
              <a:tblPr/>
              <a:tblGrid>
                <a:gridCol w="3770722">
                  <a:extLst>
                    <a:ext uri="{9D8B030D-6E8A-4147-A177-3AD203B41FA5}">
                      <a16:colId xmlns:a16="http://schemas.microsoft.com/office/drawing/2014/main" val="20000"/>
                    </a:ext>
                  </a:extLst>
                </a:gridCol>
                <a:gridCol w="2828041">
                  <a:extLst>
                    <a:ext uri="{9D8B030D-6E8A-4147-A177-3AD203B41FA5}">
                      <a16:colId xmlns:a16="http://schemas.microsoft.com/office/drawing/2014/main" val="20001"/>
                    </a:ext>
                  </a:extLst>
                </a:gridCol>
                <a:gridCol w="2545237">
                  <a:extLst>
                    <a:ext uri="{9D8B030D-6E8A-4147-A177-3AD203B41FA5}">
                      <a16:colId xmlns:a16="http://schemas.microsoft.com/office/drawing/2014/main" val="20002"/>
                    </a:ext>
                  </a:extLst>
                </a:gridCol>
              </a:tblGrid>
              <a:tr h="16888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Primary Amenorrhoea</a:t>
                      </a:r>
                    </a:p>
                  </a:txBody>
                  <a:tcPr marL="91438" marR="91438"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accent1"/>
                        </a:gs>
                        <a:gs pos="100000">
                          <a:srgbClr val="FFCC00"/>
                        </a:gs>
                      </a:gsLst>
                      <a:lin ang="189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 Without breast</a:t>
                      </a:r>
                    </a:p>
                  </a:txBody>
                  <a:tcPr marL="91438" marR="91438"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alpha val="58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  With breast</a:t>
                      </a:r>
                    </a:p>
                  </a:txBody>
                  <a:tcPr marL="91438" marR="91438"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alpha val="58000"/>
                      </a:srgbClr>
                    </a:solidFill>
                  </a:tcPr>
                </a:tc>
                <a:extLst>
                  <a:ext uri="{0D108BD9-81ED-4DB2-BD59-A6C34878D82A}">
                    <a16:rowId xmlns:a16="http://schemas.microsoft.com/office/drawing/2014/main" val="10000"/>
                  </a:ext>
                </a:extLst>
              </a:tr>
              <a:tr h="15901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     Without uterus</a:t>
                      </a:r>
                    </a:p>
                  </a:txBody>
                  <a:tcPr marL="91438" marR="91438"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    Category 3</a:t>
                      </a:r>
                    </a:p>
                  </a:txBody>
                  <a:tcPr marL="91438" marR="91438"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   Category2</a:t>
                      </a:r>
                    </a:p>
                  </a:txBody>
                  <a:tcPr marL="91438" marR="91438"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901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       With uterus</a:t>
                      </a:r>
                    </a:p>
                  </a:txBody>
                  <a:tcPr marL="91438" marR="91438"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    Category 1</a:t>
                      </a:r>
                    </a:p>
                  </a:txBody>
                  <a:tcPr marL="91438" marR="91438"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   Category 4</a:t>
                      </a:r>
                    </a:p>
                  </a:txBody>
                  <a:tcPr marL="91438" marR="91438"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2788" name="Rectangle 40"/>
          <p:cNvSpPr>
            <a:spLocks noChangeArrowheads="1"/>
          </p:cNvSpPr>
          <p:nvPr/>
        </p:nvSpPr>
        <p:spPr bwMode="auto">
          <a:xfrm>
            <a:off x="1371600" y="274638"/>
            <a:ext cx="716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400" dirty="0">
                <a:solidFill>
                  <a:schemeClr val="bg2"/>
                </a:solidFill>
              </a:rPr>
              <a:t>Amenorrhea classification by category</a:t>
            </a:r>
          </a:p>
        </p:txBody>
      </p:sp>
      <p:sp>
        <p:nvSpPr>
          <p:cNvPr id="4" name="Oval 3"/>
          <p:cNvSpPr/>
          <p:nvPr/>
        </p:nvSpPr>
        <p:spPr>
          <a:xfrm>
            <a:off x="3923928" y="5229200"/>
            <a:ext cx="2448272" cy="1628800"/>
          </a:xfrm>
          <a:prstGeom prst="ellipse">
            <a:avLst/>
          </a:prstGeom>
          <a:noFill/>
          <a:ln w="57150" cap="flat" cmpd="sng" algn="ctr">
            <a:solidFill>
              <a:schemeClr val="bg2"/>
            </a:solidFill>
            <a:prstDash val="solid"/>
            <a:miter lim="800000"/>
            <a:tailEnd type="arrow" w="med" len="sm"/>
          </a:ln>
          <a:effectLst/>
        </p:spPr>
        <p:txBody>
          <a:bodyPr rtlCol="0" anchor="ctr"/>
          <a:lstStyle/>
          <a:p>
            <a:pPr algn="ctr">
              <a:defRPr/>
            </a:pPr>
            <a:endParaRPr lang="en-US" kern="0">
              <a:solidFill>
                <a:prstClr val="white"/>
              </a:solidFill>
            </a:endParaRPr>
          </a:p>
        </p:txBody>
      </p:sp>
      <p:sp>
        <p:nvSpPr>
          <p:cNvPr id="5" name="Oval 4"/>
          <p:cNvSpPr/>
          <p:nvPr/>
        </p:nvSpPr>
        <p:spPr>
          <a:xfrm>
            <a:off x="611560" y="5229200"/>
            <a:ext cx="2664296" cy="1628800"/>
          </a:xfrm>
          <a:prstGeom prst="ellipse">
            <a:avLst/>
          </a:prstGeom>
          <a:noFill/>
          <a:ln w="57150" cap="flat" cmpd="sng" algn="ctr">
            <a:solidFill>
              <a:schemeClr val="bg2"/>
            </a:solidFill>
            <a:prstDash val="solid"/>
            <a:miter lim="800000"/>
            <a:tailEnd type="arrow" w="med" len="sm"/>
          </a:ln>
          <a:effectLst/>
        </p:spPr>
        <p:txBody>
          <a:bodyPr rtlCol="0" anchor="ctr"/>
          <a:lstStyle/>
          <a:p>
            <a:pPr algn="ctr">
              <a:defRPr/>
            </a:pPr>
            <a:endParaRPr lang="en-US" kern="0">
              <a:solidFill>
                <a:prstClr val="white"/>
              </a:solidFill>
            </a:endParaRPr>
          </a:p>
        </p:txBody>
      </p:sp>
      <p:sp>
        <p:nvSpPr>
          <p:cNvPr id="6" name="Oval 5"/>
          <p:cNvSpPr/>
          <p:nvPr/>
        </p:nvSpPr>
        <p:spPr>
          <a:xfrm>
            <a:off x="3995936" y="2132856"/>
            <a:ext cx="2448272" cy="1628800"/>
          </a:xfrm>
          <a:prstGeom prst="ellipse">
            <a:avLst/>
          </a:prstGeom>
          <a:noFill/>
          <a:ln w="57150" cap="flat" cmpd="sng" algn="ctr">
            <a:solidFill>
              <a:schemeClr val="bg2"/>
            </a:solidFill>
            <a:prstDash val="solid"/>
            <a:miter lim="800000"/>
            <a:tailEnd type="arrow" w="med" len="sm"/>
          </a:ln>
          <a:effectLst/>
        </p:spPr>
        <p:txBody>
          <a:bodyPr rtlCol="0" anchor="ctr"/>
          <a:lstStyle/>
          <a:p>
            <a:pPr algn="ctr">
              <a:defRPr/>
            </a:pPr>
            <a:endParaRPr lang="en-US" kern="0">
              <a:solidFill>
                <a:prstClr val="white"/>
              </a:solidFill>
            </a:endParaRPr>
          </a:p>
        </p:txBody>
      </p:sp>
      <p:sp>
        <p:nvSpPr>
          <p:cNvPr id="7" name="Oval 6"/>
          <p:cNvSpPr/>
          <p:nvPr/>
        </p:nvSpPr>
        <p:spPr>
          <a:xfrm>
            <a:off x="6804248" y="2132856"/>
            <a:ext cx="2339752" cy="1628800"/>
          </a:xfrm>
          <a:prstGeom prst="ellipse">
            <a:avLst/>
          </a:prstGeom>
          <a:noFill/>
          <a:ln w="57150" cap="flat" cmpd="sng" algn="ctr">
            <a:solidFill>
              <a:srgbClr val="FF0000"/>
            </a:solidFill>
            <a:prstDash val="solid"/>
            <a:miter lim="800000"/>
            <a:tailEnd type="arrow" w="med" len="sm"/>
          </a:ln>
          <a:effectLst/>
        </p:spPr>
        <p:txBody>
          <a:bodyPr rtlCol="0" anchor="ctr"/>
          <a:lstStyle/>
          <a:p>
            <a:pPr algn="ctr">
              <a:defRPr/>
            </a:pPr>
            <a:endParaRPr lang="en-US" kern="0">
              <a:solidFill>
                <a:prstClr val="white"/>
              </a:solidFill>
            </a:endParaRPr>
          </a:p>
        </p:txBody>
      </p:sp>
      <p:sp>
        <p:nvSpPr>
          <p:cNvPr id="8" name="Oval 7"/>
          <p:cNvSpPr/>
          <p:nvPr/>
        </p:nvSpPr>
        <p:spPr>
          <a:xfrm>
            <a:off x="755576" y="3789040"/>
            <a:ext cx="2664296" cy="1440160"/>
          </a:xfrm>
          <a:prstGeom prst="ellipse">
            <a:avLst/>
          </a:prstGeom>
          <a:noFill/>
          <a:ln w="57150" cap="flat" cmpd="sng" algn="ctr">
            <a:solidFill>
              <a:srgbClr val="FF6E01"/>
            </a:solidFill>
            <a:prstDash val="solid"/>
            <a:miter lim="800000"/>
            <a:tailEnd type="arrow" w="med" len="sm"/>
          </a:ln>
          <a:effectLst/>
        </p:spPr>
        <p:txBody>
          <a:bodyPr rtlCol="0" anchor="ctr"/>
          <a:lstStyle/>
          <a:p>
            <a:pPr algn="ctr">
              <a:defRPr/>
            </a:pPr>
            <a:endParaRPr lang="en-US" kern="0">
              <a:solidFill>
                <a:prstClr val="white"/>
              </a:solidFill>
            </a:endParaRPr>
          </a:p>
        </p:txBody>
      </p:sp>
      <p:sp>
        <p:nvSpPr>
          <p:cNvPr id="9" name="Oval 8"/>
          <p:cNvSpPr/>
          <p:nvPr/>
        </p:nvSpPr>
        <p:spPr>
          <a:xfrm>
            <a:off x="7020272" y="3717032"/>
            <a:ext cx="2123728" cy="1512168"/>
          </a:xfrm>
          <a:prstGeom prst="ellipse">
            <a:avLst/>
          </a:prstGeom>
          <a:noFill/>
          <a:ln w="57150" cap="flat" cmpd="sng" algn="ctr">
            <a:solidFill>
              <a:srgbClr val="FF6E01"/>
            </a:solidFill>
            <a:prstDash val="solid"/>
            <a:miter lim="800000"/>
            <a:tailEnd type="arrow" w="med" len="sm"/>
          </a:ln>
          <a:effectLst/>
        </p:spPr>
        <p:txBody>
          <a:bodyPr rtlCol="0" anchor="ctr"/>
          <a:lstStyle/>
          <a:p>
            <a:pPr algn="ctr">
              <a:defRPr/>
            </a:pPr>
            <a:endParaRPr lang="en-US" kern="0">
              <a:solidFill>
                <a:prstClr val="white"/>
              </a:solidFill>
            </a:endParaRPr>
          </a:p>
        </p:txBody>
      </p:sp>
      <p:sp>
        <p:nvSpPr>
          <p:cNvPr id="10" name="Oval 9"/>
          <p:cNvSpPr/>
          <p:nvPr/>
        </p:nvSpPr>
        <p:spPr>
          <a:xfrm>
            <a:off x="4139952" y="3789040"/>
            <a:ext cx="2304256" cy="1440160"/>
          </a:xfrm>
          <a:prstGeom prst="ellipse">
            <a:avLst/>
          </a:prstGeom>
          <a:noFill/>
          <a:ln w="57150" cap="flat" cmpd="sng" algn="ctr">
            <a:solidFill>
              <a:schemeClr val="tx1">
                <a:lumMod val="60000"/>
                <a:lumOff val="40000"/>
              </a:schemeClr>
            </a:solidFill>
            <a:prstDash val="solid"/>
            <a:miter lim="800000"/>
            <a:tailEnd type="arrow" w="med" len="sm"/>
          </a:ln>
          <a:effectLst/>
        </p:spPr>
        <p:txBody>
          <a:bodyPr rtlCol="0" anchor="ctr"/>
          <a:lstStyle/>
          <a:p>
            <a:pPr algn="ctr">
              <a:defRPr/>
            </a:pPr>
            <a:endParaRPr lang="en-US" kern="0">
              <a:solidFill>
                <a:prstClr val="white"/>
              </a:solidFill>
            </a:endParaRPr>
          </a:p>
        </p:txBody>
      </p:sp>
      <p:sp>
        <p:nvSpPr>
          <p:cNvPr id="11" name="Oval 10"/>
          <p:cNvSpPr/>
          <p:nvPr/>
        </p:nvSpPr>
        <p:spPr>
          <a:xfrm>
            <a:off x="755576" y="3789040"/>
            <a:ext cx="2664296" cy="1440160"/>
          </a:xfrm>
          <a:prstGeom prst="ellipse">
            <a:avLst/>
          </a:prstGeom>
          <a:noFill/>
          <a:ln w="57150" cap="flat" cmpd="sng" algn="ctr">
            <a:solidFill>
              <a:schemeClr val="tx1">
                <a:lumMod val="60000"/>
                <a:lumOff val="40000"/>
              </a:schemeClr>
            </a:solidFill>
            <a:prstDash val="solid"/>
            <a:miter lim="800000"/>
            <a:tailEnd type="arrow" w="med" len="sm"/>
          </a:ln>
          <a:effectLst/>
        </p:spPr>
        <p:txBody>
          <a:bodyPr rtlCol="0" anchor="ctr"/>
          <a:lstStyle/>
          <a:p>
            <a:pPr algn="ctr">
              <a:defRPr/>
            </a:pPr>
            <a:endParaRPr lang="en-US" kern="0">
              <a:solidFill>
                <a:prstClr val="white"/>
              </a:solidFill>
            </a:endParaRPr>
          </a:p>
        </p:txBody>
      </p:sp>
      <p:sp>
        <p:nvSpPr>
          <p:cNvPr id="12" name="Oval 11"/>
          <p:cNvSpPr/>
          <p:nvPr/>
        </p:nvSpPr>
        <p:spPr>
          <a:xfrm>
            <a:off x="3995936" y="2132856"/>
            <a:ext cx="2448272" cy="1584176"/>
          </a:xfrm>
          <a:prstGeom prst="ellipse">
            <a:avLst/>
          </a:prstGeom>
          <a:noFill/>
          <a:ln w="57150" cap="flat" cmpd="sng" algn="ctr">
            <a:solidFill>
              <a:schemeClr val="tx1">
                <a:lumMod val="60000"/>
                <a:lumOff val="40000"/>
              </a:schemeClr>
            </a:solidFill>
            <a:prstDash val="solid"/>
            <a:miter lim="800000"/>
            <a:tailEnd type="arrow" w="med" len="sm"/>
          </a:ln>
          <a:effectLst/>
        </p:spPr>
        <p:txBody>
          <a:bodyPr rtlCol="0" anchor="ctr"/>
          <a:lstStyle/>
          <a:p>
            <a:pPr algn="ctr">
              <a:defRPr/>
            </a:pPr>
            <a:endParaRPr lang="en-US" kern="0">
              <a:solidFill>
                <a:prstClr val="white"/>
              </a:solidFill>
            </a:endParaRPr>
          </a:p>
        </p:txBody>
      </p:sp>
      <p:sp>
        <p:nvSpPr>
          <p:cNvPr id="13" name="Oval 12"/>
          <p:cNvSpPr/>
          <p:nvPr/>
        </p:nvSpPr>
        <p:spPr>
          <a:xfrm>
            <a:off x="6839744" y="5301208"/>
            <a:ext cx="2304256" cy="1556792"/>
          </a:xfrm>
          <a:prstGeom prst="ellipse">
            <a:avLst/>
          </a:prstGeom>
          <a:noFill/>
          <a:ln w="57150" cap="flat" cmpd="sng" algn="ctr">
            <a:solidFill>
              <a:srgbClr val="FFC000"/>
            </a:solidFill>
            <a:prstDash val="solid"/>
            <a:miter lim="800000"/>
            <a:tailEnd type="arrow" w="med" len="sm"/>
          </a:ln>
          <a:effectLst/>
        </p:spPr>
        <p:txBody>
          <a:bodyPr rtlCol="0" anchor="ctr"/>
          <a:lstStyle/>
          <a:p>
            <a:pPr algn="ctr">
              <a:defRPr/>
            </a:pPr>
            <a:endParaRPr lang="en-US" kern="0">
              <a:solidFill>
                <a:prstClr val="white"/>
              </a:solidFill>
            </a:endParaRPr>
          </a:p>
        </p:txBody>
      </p:sp>
      <p:sp>
        <p:nvSpPr>
          <p:cNvPr id="14" name="Oval 13"/>
          <p:cNvSpPr/>
          <p:nvPr/>
        </p:nvSpPr>
        <p:spPr>
          <a:xfrm>
            <a:off x="6804248" y="2132856"/>
            <a:ext cx="2339752" cy="1656184"/>
          </a:xfrm>
          <a:prstGeom prst="ellipse">
            <a:avLst/>
          </a:prstGeom>
          <a:noFill/>
          <a:ln w="57150" cap="flat" cmpd="sng" algn="ctr">
            <a:solidFill>
              <a:srgbClr val="FFC000"/>
            </a:solidFill>
            <a:prstDash val="solid"/>
            <a:miter lim="800000"/>
            <a:tailEnd type="arrow" w="med" len="sm"/>
          </a:ln>
          <a:effectLst/>
        </p:spPr>
        <p:txBody>
          <a:bodyPr rtlCol="0" anchor="ctr"/>
          <a:lstStyle/>
          <a:p>
            <a:pPr algn="ctr">
              <a:defRPr/>
            </a:pPr>
            <a:endParaRPr lang="en-US" kern="0">
              <a:solidFill>
                <a:prstClr val="white"/>
              </a:solidFill>
            </a:endParaRPr>
          </a:p>
        </p:txBody>
      </p:sp>
      <p:sp>
        <p:nvSpPr>
          <p:cNvPr id="15" name="Oval 14"/>
          <p:cNvSpPr/>
          <p:nvPr/>
        </p:nvSpPr>
        <p:spPr>
          <a:xfrm>
            <a:off x="611560" y="5229200"/>
            <a:ext cx="2664296" cy="1628800"/>
          </a:xfrm>
          <a:prstGeom prst="ellipse">
            <a:avLst/>
          </a:prstGeom>
          <a:noFill/>
          <a:ln w="57150" cap="flat" cmpd="sng" algn="ctr">
            <a:solidFill>
              <a:srgbClr val="FFC000"/>
            </a:solidFill>
            <a:prstDash val="solid"/>
            <a:miter lim="800000"/>
            <a:tailEnd type="arrow" w="med" len="sm"/>
          </a:ln>
          <a:effectLst/>
        </p:spPr>
        <p:txBody>
          <a:bodyPr rtlCol="0" anchor="ctr"/>
          <a:lstStyle/>
          <a:p>
            <a:pPr algn="ctr">
              <a:defRPr/>
            </a:pPr>
            <a:endParaRPr lang="en-US" kern="0">
              <a:solidFill>
                <a:prstClr val="white"/>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3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3000"/>
                                        <p:tgtEl>
                                          <p:spTgt spid="5"/>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3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3000"/>
                                        <p:tgtEl>
                                          <p:spTgt spid="7"/>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heel(1)">
                                      <p:cBhvr>
                                        <p:cTn id="21" dur="3000"/>
                                        <p:tgtEl>
                                          <p:spTgt spid="8"/>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3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3000"/>
                                        <p:tgtEl>
                                          <p:spTgt spid="10"/>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heel(1)">
                                      <p:cBhvr>
                                        <p:cTn id="32" dur="3000"/>
                                        <p:tgtEl>
                                          <p:spTgt spid="11"/>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heel(1)">
                                      <p:cBhvr>
                                        <p:cTn id="35" dur="30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heel(1)">
                                      <p:cBhvr>
                                        <p:cTn id="40" dur="3000"/>
                                        <p:tgtEl>
                                          <p:spTgt spid="14"/>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heel(1)">
                                      <p:cBhvr>
                                        <p:cTn id="43" dur="3000"/>
                                        <p:tgtEl>
                                          <p:spTgt spid="15"/>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heel(1)">
                                      <p:cBhvr>
                                        <p:cTn id="46" dur="3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1524000" y="1524000"/>
            <a:ext cx="7315200" cy="4525963"/>
          </a:xfrm>
        </p:spPr>
        <p:txBody>
          <a:bodyPr>
            <a:normAutofit/>
          </a:bodyPr>
          <a:lstStyle/>
          <a:p>
            <a:pPr marL="609600" indent="-609600" algn="l" rtl="0" eaLnBrk="1" fontAlgn="auto" hangingPunct="1">
              <a:lnSpc>
                <a:spcPct val="80000"/>
              </a:lnSpc>
              <a:buFontTx/>
              <a:buNone/>
              <a:defRPr/>
            </a:pPr>
            <a:r>
              <a:rPr lang="en-US" sz="2400" b="1" dirty="0">
                <a:effectLst/>
              </a:rPr>
              <a:t>Category 1: Breasts Absent and Uterus Present</a:t>
            </a:r>
          </a:p>
          <a:p>
            <a:pPr marL="609600" indent="-609600" algn="l" rtl="0" eaLnBrk="1" fontAlgn="auto" hangingPunct="1">
              <a:lnSpc>
                <a:spcPct val="80000"/>
              </a:lnSpc>
              <a:buFontTx/>
              <a:buNone/>
              <a:defRPr/>
            </a:pPr>
            <a:endParaRPr lang="en-US" sz="2400" b="1" dirty="0">
              <a:effectLst/>
            </a:endParaRPr>
          </a:p>
          <a:p>
            <a:pPr marL="609600" indent="-609600" algn="l" rtl="0" eaLnBrk="1" fontAlgn="auto" hangingPunct="1">
              <a:lnSpc>
                <a:spcPct val="80000"/>
              </a:lnSpc>
              <a:buFontTx/>
              <a:buNone/>
              <a:defRPr/>
            </a:pPr>
            <a:r>
              <a:rPr lang="en-US" sz="2400" dirty="0">
                <a:effectLst/>
              </a:rPr>
              <a:t>– Think low oestrogen, check FSH</a:t>
            </a:r>
          </a:p>
          <a:p>
            <a:pPr marL="609600" indent="-609600" algn="l" rtl="0" eaLnBrk="1" fontAlgn="auto" hangingPunct="1">
              <a:lnSpc>
                <a:spcPct val="80000"/>
              </a:lnSpc>
              <a:buFontTx/>
              <a:buChar char="-"/>
              <a:defRPr/>
            </a:pPr>
            <a:endParaRPr lang="en-US" sz="2400" dirty="0">
              <a:effectLst/>
            </a:endParaRPr>
          </a:p>
          <a:p>
            <a:pPr marL="609600" indent="-609600" algn="l" rtl="0" eaLnBrk="1" fontAlgn="auto" hangingPunct="1">
              <a:lnSpc>
                <a:spcPct val="80000"/>
              </a:lnSpc>
              <a:buFontTx/>
              <a:buNone/>
              <a:defRPr/>
            </a:pPr>
            <a:r>
              <a:rPr lang="en-US" sz="2400" b="1" dirty="0">
                <a:effectLst/>
              </a:rPr>
              <a:t>A. Gonadal failure:</a:t>
            </a:r>
          </a:p>
          <a:p>
            <a:pPr marL="609600" indent="-609600" algn="l" rtl="0" eaLnBrk="1" fontAlgn="auto" hangingPunct="1">
              <a:lnSpc>
                <a:spcPct val="80000"/>
              </a:lnSpc>
              <a:buFontTx/>
              <a:buNone/>
              <a:defRPr/>
            </a:pPr>
            <a:r>
              <a:rPr lang="en-US" sz="2400" dirty="0">
                <a:effectLst/>
              </a:rPr>
              <a:t>     High FSH (</a:t>
            </a:r>
            <a:r>
              <a:rPr lang="en-US" sz="2400" dirty="0" err="1">
                <a:effectLst/>
              </a:rPr>
              <a:t>hypergonadotropic</a:t>
            </a:r>
            <a:r>
              <a:rPr lang="en-US" sz="2400" dirty="0">
                <a:effectLst/>
              </a:rPr>
              <a:t>)</a:t>
            </a:r>
            <a:endParaRPr lang="en-US" sz="2400" b="1" dirty="0">
              <a:effectLst/>
            </a:endParaRPr>
          </a:p>
          <a:p>
            <a:pPr marL="609600" indent="-609600" algn="l" rtl="0" eaLnBrk="1" fontAlgn="auto" hangingPunct="1">
              <a:lnSpc>
                <a:spcPct val="80000"/>
              </a:lnSpc>
              <a:buFontTx/>
              <a:buNone/>
              <a:defRPr/>
            </a:pPr>
            <a:r>
              <a:rPr lang="en-US" sz="2400" dirty="0">
                <a:effectLst/>
              </a:rPr>
              <a:t>1. 45X (Turner’s Syndrome)</a:t>
            </a:r>
          </a:p>
          <a:p>
            <a:pPr marL="609600" indent="-609600" algn="l" rtl="0" eaLnBrk="1" fontAlgn="auto" hangingPunct="1">
              <a:lnSpc>
                <a:spcPct val="80000"/>
              </a:lnSpc>
              <a:buFontTx/>
              <a:buNone/>
              <a:defRPr/>
            </a:pPr>
            <a:r>
              <a:rPr lang="en-US" sz="2400" dirty="0">
                <a:effectLst/>
              </a:rPr>
              <a:t>2. 46X; abnormal X  (Deletion Disorders)</a:t>
            </a:r>
          </a:p>
          <a:p>
            <a:pPr marL="609600" indent="-609600" algn="l" rtl="0" eaLnBrk="1" fontAlgn="auto" hangingPunct="1">
              <a:lnSpc>
                <a:spcPct val="80000"/>
              </a:lnSpc>
              <a:buFontTx/>
              <a:buNone/>
              <a:defRPr/>
            </a:pPr>
            <a:r>
              <a:rPr lang="en-US" sz="2400" dirty="0">
                <a:effectLst/>
              </a:rPr>
              <a:t>3. </a:t>
            </a:r>
            <a:r>
              <a:rPr lang="en-US" sz="2400" dirty="0" err="1">
                <a:effectLst/>
              </a:rPr>
              <a:t>Mosaicism</a:t>
            </a:r>
            <a:r>
              <a:rPr lang="en-US" sz="2400" dirty="0">
                <a:effectLst/>
              </a:rPr>
              <a:t> (X/XX, X/XX/XXX)</a:t>
            </a:r>
          </a:p>
          <a:p>
            <a:pPr marL="609600" indent="-609600" algn="l" rtl="0" eaLnBrk="1" fontAlgn="auto" hangingPunct="1">
              <a:lnSpc>
                <a:spcPct val="80000"/>
              </a:lnSpc>
              <a:buFontTx/>
              <a:buNone/>
              <a:defRPr/>
            </a:pPr>
            <a:r>
              <a:rPr lang="en-US" sz="2400" dirty="0">
                <a:effectLst/>
              </a:rPr>
              <a:t>4. Pure XX (PGD, 46XX or Perrault syndrome ) </a:t>
            </a:r>
          </a:p>
          <a:p>
            <a:pPr marL="609600" indent="-609600" algn="l" rtl="0" eaLnBrk="1" fontAlgn="auto" hangingPunct="1">
              <a:lnSpc>
                <a:spcPct val="80000"/>
              </a:lnSpc>
              <a:buFontTx/>
              <a:buNone/>
              <a:defRPr/>
            </a:pPr>
            <a:r>
              <a:rPr lang="en-US" sz="2400" dirty="0">
                <a:effectLst/>
              </a:rPr>
              <a:t>5. 17 alpha-hydroxylase deficiency (46XX)</a:t>
            </a:r>
          </a:p>
          <a:p>
            <a:pPr marL="609600" indent="-609600" algn="l" rtl="0" eaLnBrk="1" fontAlgn="auto" hangingPunct="1">
              <a:lnSpc>
                <a:spcPct val="80000"/>
              </a:lnSpc>
              <a:buFontTx/>
              <a:buNone/>
              <a:defRPr/>
            </a:pPr>
            <a:endParaRPr lang="en-US" sz="2400" dirty="0"/>
          </a:p>
        </p:txBody>
      </p:sp>
      <p:sp>
        <p:nvSpPr>
          <p:cNvPr id="33795" name="Rectangle 11"/>
          <p:cNvSpPr>
            <a:spLocks noChangeArrowheads="1"/>
          </p:cNvSpPr>
          <p:nvPr/>
        </p:nvSpPr>
        <p:spPr bwMode="auto">
          <a:xfrm>
            <a:off x="1371600" y="274638"/>
            <a:ext cx="716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400" dirty="0"/>
              <a:t>PRIMARY AMENORRHEA</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effectLst/>
              </a:rPr>
              <a:t>PRIMARY AMENORRHEA</a:t>
            </a:r>
          </a:p>
        </p:txBody>
      </p:sp>
      <p:sp>
        <p:nvSpPr>
          <p:cNvPr id="4" name="Rectangle 3"/>
          <p:cNvSpPr/>
          <p:nvPr/>
        </p:nvSpPr>
        <p:spPr>
          <a:xfrm>
            <a:off x="971600" y="1268760"/>
            <a:ext cx="6840760" cy="5262979"/>
          </a:xfrm>
          <a:prstGeom prst="rect">
            <a:avLst/>
          </a:prstGeom>
        </p:spPr>
        <p:txBody>
          <a:bodyPr wrap="square">
            <a:spAutoFit/>
          </a:bodyPr>
          <a:lstStyle/>
          <a:p>
            <a:r>
              <a:rPr lang="en-US" sz="2800" b="1" dirty="0"/>
              <a:t>Category 1: Breasts Absent and Uterus Present</a:t>
            </a:r>
          </a:p>
          <a:p>
            <a:pPr>
              <a:buNone/>
            </a:pPr>
            <a:endParaRPr lang="en-US" sz="2800" b="1" dirty="0"/>
          </a:p>
          <a:p>
            <a:pPr>
              <a:buNone/>
            </a:pPr>
            <a:r>
              <a:rPr lang="en-US" sz="2800" b="1" dirty="0"/>
              <a:t>B. Hypothalamic failure secondary to inadequate </a:t>
            </a:r>
            <a:r>
              <a:rPr lang="en-US" sz="2800" b="1" dirty="0" err="1"/>
              <a:t>GnRH</a:t>
            </a:r>
            <a:r>
              <a:rPr lang="en-US" sz="2800" b="1" dirty="0"/>
              <a:t> release</a:t>
            </a:r>
          </a:p>
          <a:p>
            <a:pPr>
              <a:buNone/>
            </a:pPr>
            <a:r>
              <a:rPr lang="en-US" sz="2800" dirty="0"/>
              <a:t>1. Insufficient </a:t>
            </a:r>
            <a:r>
              <a:rPr lang="en-US" sz="2800" dirty="0" err="1"/>
              <a:t>GnRH</a:t>
            </a:r>
            <a:r>
              <a:rPr lang="en-US" sz="2800" dirty="0"/>
              <a:t> secretion because of neurotransmitter</a:t>
            </a:r>
          </a:p>
          <a:p>
            <a:pPr>
              <a:buNone/>
            </a:pPr>
            <a:r>
              <a:rPr lang="en-US" sz="2800" dirty="0"/>
              <a:t>defect</a:t>
            </a:r>
          </a:p>
          <a:p>
            <a:pPr>
              <a:buNone/>
            </a:pPr>
            <a:r>
              <a:rPr lang="en-US" sz="2800" dirty="0"/>
              <a:t>2. Inadequate </a:t>
            </a:r>
            <a:r>
              <a:rPr lang="en-US" sz="2800" dirty="0" err="1"/>
              <a:t>GnRH</a:t>
            </a:r>
            <a:r>
              <a:rPr lang="en-US" sz="2800" dirty="0"/>
              <a:t> synthesis (</a:t>
            </a:r>
            <a:r>
              <a:rPr lang="en-US" sz="2800" dirty="0" err="1"/>
              <a:t>Kallman’s</a:t>
            </a:r>
            <a:r>
              <a:rPr lang="en-US" sz="2800" dirty="0"/>
              <a:t> syndrome)</a:t>
            </a:r>
          </a:p>
          <a:p>
            <a:pPr>
              <a:buNone/>
            </a:pPr>
            <a:r>
              <a:rPr lang="en-US" sz="2800" dirty="0"/>
              <a:t>3. Congenital anatomic defect in central nervous system</a:t>
            </a:r>
          </a:p>
          <a:p>
            <a:pPr>
              <a:buNone/>
            </a:pPr>
            <a:r>
              <a:rPr lang="en-US" sz="2800" dirty="0"/>
              <a:t>4. CNS neoplasm (</a:t>
            </a:r>
            <a:r>
              <a:rPr lang="en-US" sz="2800" dirty="0" err="1"/>
              <a:t>craniopharyngioma</a:t>
            </a:r>
            <a:r>
              <a:rPr lang="en-US" sz="2800" dirty="0"/>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effectLst/>
              </a:rPr>
              <a:t>PRIMARY AMENORRHEA</a:t>
            </a:r>
          </a:p>
        </p:txBody>
      </p:sp>
      <p:sp>
        <p:nvSpPr>
          <p:cNvPr id="4" name="Content Placeholder 2"/>
          <p:cNvSpPr txBox="1">
            <a:spLocks/>
          </p:cNvSpPr>
          <p:nvPr/>
        </p:nvSpPr>
        <p:spPr bwMode="auto">
          <a:xfrm>
            <a:off x="1187624" y="1485156"/>
            <a:ext cx="7956376" cy="3887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3200" b="1" dirty="0"/>
              <a:t>Category 1: Breasts Absent and Uterus Present</a:t>
            </a:r>
          </a:p>
          <a:p>
            <a:endParaRPr lang="en-US" sz="3200" b="1" dirty="0"/>
          </a:p>
          <a:p>
            <a:r>
              <a:rPr lang="en-US" sz="3200" b="1" dirty="0"/>
              <a:t>C. Pituitary failure</a:t>
            </a:r>
          </a:p>
          <a:p>
            <a:r>
              <a:rPr lang="en-US" sz="3200" dirty="0"/>
              <a:t>1. Isolated </a:t>
            </a:r>
            <a:r>
              <a:rPr lang="en-US" sz="3200" dirty="0" err="1"/>
              <a:t>gonadotrophin</a:t>
            </a:r>
            <a:r>
              <a:rPr lang="en-US" sz="3200" dirty="0"/>
              <a:t> insufficiency (</a:t>
            </a:r>
            <a:r>
              <a:rPr lang="en-US" sz="3200" dirty="0" err="1"/>
              <a:t>thalassemia</a:t>
            </a:r>
            <a:r>
              <a:rPr lang="en-US" sz="3200" dirty="0"/>
              <a:t> 	major, retinitis </a:t>
            </a:r>
            <a:r>
              <a:rPr lang="en-US" sz="3200" dirty="0" err="1"/>
              <a:t>pigmentosa</a:t>
            </a:r>
            <a:r>
              <a:rPr lang="en-US" sz="3200" dirty="0"/>
              <a:t>)</a:t>
            </a:r>
          </a:p>
          <a:p>
            <a:r>
              <a:rPr lang="en-US" sz="3200" dirty="0"/>
              <a:t>2. Pituitary </a:t>
            </a:r>
            <a:r>
              <a:rPr lang="en-US" sz="3200" dirty="0" err="1"/>
              <a:t>neoplasia</a:t>
            </a:r>
            <a:r>
              <a:rPr lang="en-US" sz="3200" dirty="0"/>
              <a:t> (</a:t>
            </a:r>
            <a:r>
              <a:rPr lang="en-US" sz="3200" dirty="0" err="1"/>
              <a:t>chromophobe</a:t>
            </a:r>
            <a:r>
              <a:rPr lang="en-US" sz="3200" dirty="0"/>
              <a:t> adenoma)</a:t>
            </a:r>
          </a:p>
          <a:p>
            <a:r>
              <a:rPr lang="en-US" sz="3200" dirty="0"/>
              <a:t>3. Mumps, encephalitis</a:t>
            </a:r>
          </a:p>
          <a:p>
            <a:r>
              <a:rPr lang="en-US" sz="3200" dirty="0"/>
              <a:t>4. Newborn </a:t>
            </a:r>
            <a:r>
              <a:rPr lang="en-US" sz="3200" dirty="0" err="1"/>
              <a:t>kernicterus</a:t>
            </a:r>
            <a:endParaRPr lang="en-US" sz="3200" dirty="0"/>
          </a:p>
          <a:p>
            <a:r>
              <a:rPr lang="en-US" sz="3200" dirty="0"/>
              <a:t>5. </a:t>
            </a:r>
            <a:r>
              <a:rPr lang="en-US" sz="3200" dirty="0" err="1"/>
              <a:t>Prepubertal</a:t>
            </a:r>
            <a:r>
              <a:rPr lang="en-US" sz="3200" dirty="0"/>
              <a:t> hypothyroidism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gradFill rotWithShape="1">
          <a:gsLst>
            <a:gs pos="3751">
              <a:srgbClr val="E0E0E0"/>
            </a:gs>
            <a:gs pos="0">
              <a:schemeClr val="tx1"/>
            </a:gs>
            <a:gs pos="8000">
              <a:schemeClr val="tx1"/>
            </a:gs>
            <a:gs pos="100000">
              <a:schemeClr val="bg1">
                <a:tint val="100000"/>
                <a:shade val="80000"/>
                <a:alpha val="100000"/>
              </a:schemeClr>
            </a:gs>
          </a:gsLst>
          <a:lin ang="5400000" scaled="0"/>
        </a:gradFill>
        <a:effectLst/>
      </p:bgPr>
    </p:bg>
    <p:spTree>
      <p:nvGrpSpPr>
        <p:cNvPr id="1" name=""/>
        <p:cNvGrpSpPr/>
        <p:nvPr/>
      </p:nvGrpSpPr>
      <p:grpSpPr>
        <a:xfrm>
          <a:off x="0" y="0"/>
          <a:ext cx="0" cy="0"/>
          <a:chOff x="0" y="0"/>
          <a:chExt cx="0" cy="0"/>
        </a:xfrm>
      </p:grpSpPr>
      <p:sp>
        <p:nvSpPr>
          <p:cNvPr id="128002" name="Rectangle 2"/>
          <p:cNvSpPr>
            <a:spLocks noChangeArrowheads="1"/>
          </p:cNvSpPr>
          <p:nvPr/>
        </p:nvSpPr>
        <p:spPr bwMode="auto">
          <a:xfrm flipH="1">
            <a:off x="6629400" y="1381125"/>
            <a:ext cx="985838" cy="371475"/>
          </a:xfrm>
          <a:prstGeom prst="rect">
            <a:avLst/>
          </a:prstGeom>
          <a:solidFill>
            <a:srgbClr val="FFFFFF"/>
          </a:solidFill>
          <a:ln w="25400">
            <a:solidFill>
              <a:srgbClr val="000000"/>
            </a:solidFill>
            <a:miter lim="800000"/>
            <a:headEnd/>
            <a:tailEnd/>
          </a:ln>
        </p:spPr>
        <p:txBody>
          <a:bodyPr/>
          <a:lstStyle/>
          <a:p>
            <a:pPr algn="ctr"/>
            <a:r>
              <a:rPr lang="en-US" altLang="ja-JP" sz="1600">
                <a:solidFill>
                  <a:srgbClr val="FF0000"/>
                </a:solidFill>
                <a:latin typeface="Times New Roman" pitchFamily="18" charset="0"/>
                <a:ea typeface="MS Mincho" pitchFamily="49" charset="-128"/>
              </a:rPr>
              <a:t>High</a:t>
            </a:r>
            <a:endParaRPr lang="en-US" sz="3200">
              <a:solidFill>
                <a:srgbClr val="FF0000"/>
              </a:solidFill>
            </a:endParaRPr>
          </a:p>
        </p:txBody>
      </p:sp>
      <p:sp>
        <p:nvSpPr>
          <p:cNvPr id="128005" name="Rectangle 5"/>
          <p:cNvSpPr>
            <a:spLocks noChangeArrowheads="1"/>
          </p:cNvSpPr>
          <p:nvPr/>
        </p:nvSpPr>
        <p:spPr bwMode="auto">
          <a:xfrm flipH="1">
            <a:off x="6178550" y="2774950"/>
            <a:ext cx="1898650" cy="561975"/>
          </a:xfrm>
          <a:prstGeom prst="rect">
            <a:avLst/>
          </a:prstGeom>
          <a:solidFill>
            <a:srgbClr val="FFFFFF"/>
          </a:solidFill>
          <a:ln w="25400">
            <a:solidFill>
              <a:srgbClr val="000000"/>
            </a:solidFill>
            <a:miter lim="800000"/>
            <a:headEnd/>
            <a:tailEnd/>
          </a:ln>
        </p:spPr>
        <p:txBody>
          <a:bodyPr/>
          <a:lstStyle/>
          <a:p>
            <a:pPr algn="ctr"/>
            <a:r>
              <a:rPr lang="en-US" altLang="ja-JP" sz="1600">
                <a:solidFill>
                  <a:srgbClr val="FF0000"/>
                </a:solidFill>
                <a:latin typeface="Times New Roman" pitchFamily="18" charset="0"/>
                <a:ea typeface="MS Mincho" pitchFamily="49" charset="-128"/>
              </a:rPr>
              <a:t>Blood Pressure</a:t>
            </a:r>
            <a:endParaRPr lang="en-US" sz="3200">
              <a:solidFill>
                <a:srgbClr val="FF0000"/>
              </a:solidFill>
            </a:endParaRPr>
          </a:p>
        </p:txBody>
      </p:sp>
      <p:sp>
        <p:nvSpPr>
          <p:cNvPr id="128008" name="Rectangle 8"/>
          <p:cNvSpPr>
            <a:spLocks noChangeArrowheads="1"/>
          </p:cNvSpPr>
          <p:nvPr/>
        </p:nvSpPr>
        <p:spPr bwMode="auto">
          <a:xfrm flipH="1">
            <a:off x="5562600" y="3581400"/>
            <a:ext cx="1182688" cy="431800"/>
          </a:xfrm>
          <a:prstGeom prst="rect">
            <a:avLst/>
          </a:prstGeom>
          <a:solidFill>
            <a:srgbClr val="FFFFFF"/>
          </a:solidFill>
          <a:ln w="25400">
            <a:solidFill>
              <a:srgbClr val="000000"/>
            </a:solidFill>
            <a:miter lim="800000"/>
            <a:headEnd/>
            <a:tailEnd/>
          </a:ln>
        </p:spPr>
        <p:txBody>
          <a:bodyPr/>
          <a:lstStyle/>
          <a:p>
            <a:pPr algn="ctr"/>
            <a:r>
              <a:rPr lang="en-US" altLang="ja-JP" sz="1600">
                <a:solidFill>
                  <a:srgbClr val="FF0000"/>
                </a:solidFill>
                <a:latin typeface="Times New Roman" pitchFamily="18" charset="0"/>
                <a:ea typeface="MS Mincho" pitchFamily="49" charset="-128"/>
              </a:rPr>
              <a:t>Normal </a:t>
            </a:r>
            <a:endParaRPr lang="en-US" sz="3200">
              <a:solidFill>
                <a:srgbClr val="FF0000"/>
              </a:solidFill>
            </a:endParaRPr>
          </a:p>
        </p:txBody>
      </p:sp>
      <p:sp>
        <p:nvSpPr>
          <p:cNvPr id="128009" name="Rectangle 9"/>
          <p:cNvSpPr>
            <a:spLocks noChangeArrowheads="1"/>
          </p:cNvSpPr>
          <p:nvPr/>
        </p:nvSpPr>
        <p:spPr bwMode="auto">
          <a:xfrm flipH="1">
            <a:off x="7467600" y="3835400"/>
            <a:ext cx="1095375" cy="431800"/>
          </a:xfrm>
          <a:prstGeom prst="rect">
            <a:avLst/>
          </a:prstGeom>
          <a:solidFill>
            <a:srgbClr val="FFFFFF"/>
          </a:solidFill>
          <a:ln w="25400">
            <a:solidFill>
              <a:srgbClr val="000000"/>
            </a:solidFill>
            <a:miter lim="800000"/>
            <a:headEnd/>
            <a:tailEnd/>
          </a:ln>
        </p:spPr>
        <p:txBody>
          <a:bodyPr/>
          <a:lstStyle/>
          <a:p>
            <a:pPr algn="ctr"/>
            <a:r>
              <a:rPr lang="en-US" altLang="ja-JP" sz="1600">
                <a:solidFill>
                  <a:srgbClr val="FF0000"/>
                </a:solidFill>
                <a:latin typeface="Times New Roman" pitchFamily="18" charset="0"/>
                <a:ea typeface="MS Mincho" pitchFamily="49" charset="-128"/>
              </a:rPr>
              <a:t>High</a:t>
            </a:r>
            <a:endParaRPr lang="en-US" sz="3200">
              <a:solidFill>
                <a:srgbClr val="FF0000"/>
              </a:solidFill>
            </a:endParaRPr>
          </a:p>
        </p:txBody>
      </p:sp>
      <p:sp>
        <p:nvSpPr>
          <p:cNvPr id="128012" name="Rectangle 12"/>
          <p:cNvSpPr>
            <a:spLocks noChangeArrowheads="1"/>
          </p:cNvSpPr>
          <p:nvPr/>
        </p:nvSpPr>
        <p:spPr bwMode="auto">
          <a:xfrm flipH="1">
            <a:off x="5257800" y="4800600"/>
            <a:ext cx="1695450" cy="1835150"/>
          </a:xfrm>
          <a:prstGeom prst="rect">
            <a:avLst/>
          </a:prstGeom>
          <a:solidFill>
            <a:srgbClr val="FFFFFF"/>
          </a:solidFill>
          <a:ln w="25400">
            <a:solidFill>
              <a:srgbClr val="000000"/>
            </a:solidFill>
            <a:miter lim="800000"/>
            <a:headEnd/>
            <a:tailEnd/>
          </a:ln>
        </p:spPr>
        <p:txBody>
          <a:bodyPr/>
          <a:lstStyle/>
          <a:p>
            <a:pPr algn="ctr"/>
            <a:r>
              <a:rPr lang="it-IT" altLang="ja-JP" sz="1600">
                <a:solidFill>
                  <a:srgbClr val="FF0000"/>
                </a:solidFill>
                <a:latin typeface="Times New Roman" pitchFamily="18" charset="0"/>
                <a:ea typeface="MS Mincho" pitchFamily="49" charset="-128"/>
              </a:rPr>
              <a:t>45 X</a:t>
            </a:r>
          </a:p>
          <a:p>
            <a:pPr algn="ctr"/>
            <a:r>
              <a:rPr lang="it-IT" altLang="ja-JP" sz="1600">
                <a:solidFill>
                  <a:srgbClr val="FF0000"/>
                </a:solidFill>
                <a:latin typeface="Times New Roman" pitchFamily="18" charset="0"/>
                <a:ea typeface="MS Mincho" pitchFamily="49" charset="-128"/>
              </a:rPr>
              <a:t>46 X, abn X</a:t>
            </a:r>
          </a:p>
          <a:p>
            <a:pPr algn="ctr"/>
            <a:r>
              <a:rPr lang="it-IT" altLang="ja-JP" sz="1600">
                <a:solidFill>
                  <a:srgbClr val="FF0000"/>
                </a:solidFill>
                <a:latin typeface="Times New Roman" pitchFamily="18" charset="0"/>
                <a:ea typeface="MS Mincho" pitchFamily="49" charset="-128"/>
              </a:rPr>
              <a:t>Mosaic</a:t>
            </a:r>
          </a:p>
          <a:p>
            <a:pPr algn="ctr"/>
            <a:r>
              <a:rPr lang="it-IT" altLang="ja-JP" sz="1600">
                <a:solidFill>
                  <a:srgbClr val="FF0000"/>
                </a:solidFill>
                <a:latin typeface="Times New Roman" pitchFamily="18" charset="0"/>
                <a:ea typeface="MS Mincho" pitchFamily="49" charset="-128"/>
              </a:rPr>
              <a:t>Pure gondal Dysgenesis</a:t>
            </a:r>
          </a:p>
          <a:p>
            <a:pPr algn="ctr"/>
            <a:r>
              <a:rPr lang="it-IT" altLang="ja-JP" sz="1600">
                <a:solidFill>
                  <a:srgbClr val="FF0000"/>
                </a:solidFill>
                <a:latin typeface="Times New Roman" pitchFamily="18" charset="0"/>
                <a:ea typeface="MS Mincho" pitchFamily="49" charset="-128"/>
              </a:rPr>
              <a:t> </a:t>
            </a:r>
            <a:r>
              <a:rPr lang="en-US" altLang="ja-JP" sz="1600">
                <a:solidFill>
                  <a:srgbClr val="FF0000"/>
                </a:solidFill>
                <a:latin typeface="Times New Roman" pitchFamily="18" charset="0"/>
                <a:ea typeface="MS Mincho" pitchFamily="49" charset="-128"/>
              </a:rPr>
              <a:t>w/ 26 XX or</a:t>
            </a:r>
          </a:p>
          <a:p>
            <a:pPr algn="ctr"/>
            <a:r>
              <a:rPr lang="en-US" altLang="ja-JP" sz="1600">
                <a:solidFill>
                  <a:srgbClr val="FF0000"/>
                </a:solidFill>
                <a:latin typeface="Times New Roman" pitchFamily="18" charset="0"/>
                <a:ea typeface="MS Mincho" pitchFamily="49" charset="-128"/>
              </a:rPr>
              <a:t> 46 XY</a:t>
            </a:r>
            <a:endParaRPr lang="en-US" sz="3200">
              <a:solidFill>
                <a:srgbClr val="FF0000"/>
              </a:solidFill>
            </a:endParaRPr>
          </a:p>
        </p:txBody>
      </p:sp>
      <p:sp>
        <p:nvSpPr>
          <p:cNvPr id="128013" name="Rectangle 13"/>
          <p:cNvSpPr>
            <a:spLocks noChangeArrowheads="1"/>
          </p:cNvSpPr>
          <p:nvPr/>
        </p:nvSpPr>
        <p:spPr bwMode="auto">
          <a:xfrm flipH="1">
            <a:off x="7227888" y="4876800"/>
            <a:ext cx="1611312" cy="1752600"/>
          </a:xfrm>
          <a:prstGeom prst="rect">
            <a:avLst/>
          </a:prstGeom>
          <a:solidFill>
            <a:srgbClr val="FFFFFF"/>
          </a:solidFill>
          <a:ln w="25400">
            <a:solidFill>
              <a:srgbClr val="000000"/>
            </a:solidFill>
            <a:miter lim="800000"/>
            <a:headEnd/>
            <a:tailEnd/>
          </a:ln>
        </p:spPr>
        <p:txBody>
          <a:bodyPr/>
          <a:lstStyle/>
          <a:p>
            <a:pPr algn="ctr"/>
            <a:r>
              <a:rPr lang="en-US" altLang="ja-JP" sz="1600">
                <a:solidFill>
                  <a:srgbClr val="FF0000"/>
                </a:solidFill>
                <a:latin typeface="Times New Roman" pitchFamily="18" charset="0"/>
                <a:ea typeface="MS Mincho" pitchFamily="49" charset="-128"/>
              </a:rPr>
              <a:t>17 alpha</a:t>
            </a:r>
          </a:p>
          <a:p>
            <a:pPr algn="ctr"/>
            <a:r>
              <a:rPr lang="en-US" altLang="ja-JP" sz="1600">
                <a:solidFill>
                  <a:srgbClr val="FF0000"/>
                </a:solidFill>
                <a:latin typeface="Times New Roman" pitchFamily="18" charset="0"/>
                <a:ea typeface="MS Mincho" pitchFamily="49" charset="-128"/>
              </a:rPr>
              <a:t>Hydroxylase</a:t>
            </a:r>
          </a:p>
          <a:p>
            <a:pPr algn="ctr"/>
            <a:r>
              <a:rPr lang="en-US" altLang="ja-JP" sz="1600">
                <a:solidFill>
                  <a:srgbClr val="FF0000"/>
                </a:solidFill>
                <a:latin typeface="Times New Roman" pitchFamily="18" charset="0"/>
                <a:ea typeface="MS Mincho" pitchFamily="49" charset="-128"/>
              </a:rPr>
              <a:t>Deficiency (Congenital Adrenal Hyperplasia)</a:t>
            </a:r>
            <a:endParaRPr lang="en-US" sz="3200">
              <a:solidFill>
                <a:srgbClr val="FF0000"/>
              </a:solidFill>
            </a:endParaRPr>
          </a:p>
        </p:txBody>
      </p:sp>
      <p:cxnSp>
        <p:nvCxnSpPr>
          <p:cNvPr id="128015" name="AutoShape 15"/>
          <p:cNvCxnSpPr>
            <a:cxnSpLocks noChangeShapeType="1"/>
            <a:stCxn id="35856" idx="1"/>
            <a:endCxn id="128002" idx="0"/>
          </p:cNvCxnSpPr>
          <p:nvPr/>
        </p:nvCxnSpPr>
        <p:spPr bwMode="auto">
          <a:xfrm>
            <a:off x="5835650" y="1173163"/>
            <a:ext cx="1287463" cy="195262"/>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cxnSp>
        <p:nvCxnSpPr>
          <p:cNvPr id="128017" name="AutoShape 17"/>
          <p:cNvCxnSpPr>
            <a:cxnSpLocks noChangeShapeType="1"/>
            <a:stCxn id="128002" idx="2"/>
            <a:endCxn id="128032" idx="0"/>
          </p:cNvCxnSpPr>
          <p:nvPr/>
        </p:nvCxnSpPr>
        <p:spPr bwMode="auto">
          <a:xfrm>
            <a:off x="7123113" y="1765300"/>
            <a:ext cx="22225" cy="127000"/>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cxnSp>
        <p:nvCxnSpPr>
          <p:cNvPr id="128019" name="AutoShape 19"/>
          <p:cNvCxnSpPr>
            <a:cxnSpLocks noChangeShapeType="1"/>
            <a:stCxn id="128032" idx="2"/>
            <a:endCxn id="128005" idx="0"/>
          </p:cNvCxnSpPr>
          <p:nvPr/>
        </p:nvCxnSpPr>
        <p:spPr bwMode="auto">
          <a:xfrm flipH="1">
            <a:off x="7127875" y="2547938"/>
            <a:ext cx="17463" cy="214312"/>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cxnSp>
        <p:nvCxnSpPr>
          <p:cNvPr id="128022" name="AutoShape 22"/>
          <p:cNvCxnSpPr>
            <a:cxnSpLocks noChangeShapeType="1"/>
            <a:endCxn id="128009" idx="0"/>
          </p:cNvCxnSpPr>
          <p:nvPr/>
        </p:nvCxnSpPr>
        <p:spPr bwMode="auto">
          <a:xfrm>
            <a:off x="7785100" y="3340100"/>
            <a:ext cx="230188" cy="482600"/>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sp>
        <p:nvSpPr>
          <p:cNvPr id="128023" name="Rectangle 23"/>
          <p:cNvSpPr>
            <a:spLocks noChangeArrowheads="1"/>
          </p:cNvSpPr>
          <p:nvPr/>
        </p:nvSpPr>
        <p:spPr bwMode="auto">
          <a:xfrm flipH="1">
            <a:off x="5486400" y="4191000"/>
            <a:ext cx="1308100" cy="457200"/>
          </a:xfrm>
          <a:prstGeom prst="rect">
            <a:avLst/>
          </a:prstGeom>
          <a:solidFill>
            <a:srgbClr val="FFFFFF"/>
          </a:solidFill>
          <a:ln w="25400">
            <a:solidFill>
              <a:srgbClr val="000000"/>
            </a:solidFill>
            <a:miter lim="800000"/>
            <a:headEnd/>
            <a:tailEnd/>
          </a:ln>
        </p:spPr>
        <p:txBody>
          <a:bodyPr/>
          <a:lstStyle/>
          <a:p>
            <a:pPr algn="ctr"/>
            <a:r>
              <a:rPr lang="en-US" altLang="ja-JP" sz="1600">
                <a:solidFill>
                  <a:srgbClr val="FF0000"/>
                </a:solidFill>
                <a:latin typeface="Times New Roman" pitchFamily="18" charset="0"/>
                <a:ea typeface="MS Mincho" pitchFamily="49" charset="-128"/>
              </a:rPr>
              <a:t>Karyotype</a:t>
            </a:r>
            <a:endParaRPr lang="en-US" sz="3200">
              <a:solidFill>
                <a:srgbClr val="FF0000"/>
              </a:solidFill>
            </a:endParaRPr>
          </a:p>
        </p:txBody>
      </p:sp>
      <p:cxnSp>
        <p:nvCxnSpPr>
          <p:cNvPr id="128026" name="AutoShape 26"/>
          <p:cNvCxnSpPr>
            <a:cxnSpLocks noChangeShapeType="1"/>
            <a:stCxn id="128008" idx="2"/>
            <a:endCxn id="128023" idx="0"/>
          </p:cNvCxnSpPr>
          <p:nvPr/>
        </p:nvCxnSpPr>
        <p:spPr bwMode="auto">
          <a:xfrm flipH="1">
            <a:off x="6140450" y="4025900"/>
            <a:ext cx="14288" cy="152400"/>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cxnSp>
        <p:nvCxnSpPr>
          <p:cNvPr id="128027" name="AutoShape 27"/>
          <p:cNvCxnSpPr>
            <a:cxnSpLocks noChangeShapeType="1"/>
            <a:stCxn id="128023" idx="2"/>
            <a:endCxn id="128012" idx="0"/>
          </p:cNvCxnSpPr>
          <p:nvPr/>
        </p:nvCxnSpPr>
        <p:spPr bwMode="auto">
          <a:xfrm flipH="1">
            <a:off x="6105525" y="4660900"/>
            <a:ext cx="34925" cy="127000"/>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cxnSp>
        <p:nvCxnSpPr>
          <p:cNvPr id="128028" name="AutoShape 28"/>
          <p:cNvCxnSpPr>
            <a:cxnSpLocks noChangeShapeType="1"/>
            <a:stCxn id="128009" idx="2"/>
            <a:endCxn id="128013" idx="0"/>
          </p:cNvCxnSpPr>
          <p:nvPr/>
        </p:nvCxnSpPr>
        <p:spPr bwMode="auto">
          <a:xfrm>
            <a:off x="8015288" y="4279900"/>
            <a:ext cx="19050" cy="584200"/>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sp>
        <p:nvSpPr>
          <p:cNvPr id="35856" name="Rectangle 29"/>
          <p:cNvSpPr>
            <a:spLocks noChangeArrowheads="1"/>
          </p:cNvSpPr>
          <p:nvPr/>
        </p:nvSpPr>
        <p:spPr bwMode="auto">
          <a:xfrm flipH="1">
            <a:off x="4171950" y="974725"/>
            <a:ext cx="1649413" cy="396875"/>
          </a:xfrm>
          <a:prstGeom prst="rect">
            <a:avLst/>
          </a:prstGeom>
          <a:solidFill>
            <a:srgbClr val="FFFFFF"/>
          </a:solidFill>
          <a:ln w="25400">
            <a:solidFill>
              <a:srgbClr val="000000"/>
            </a:solidFill>
            <a:miter lim="800000"/>
            <a:headEnd/>
            <a:tailEnd/>
          </a:ln>
        </p:spPr>
        <p:txBody>
          <a:bodyPr/>
          <a:lstStyle/>
          <a:p>
            <a:pPr algn="ctr"/>
            <a:r>
              <a:rPr lang="en-US" altLang="ja-JP" sz="1600" dirty="0">
                <a:solidFill>
                  <a:srgbClr val="FF0000"/>
                </a:solidFill>
                <a:latin typeface="Times New Roman" pitchFamily="18" charset="0"/>
                <a:ea typeface="MS Mincho" pitchFamily="49" charset="-128"/>
              </a:rPr>
              <a:t>Serum FSH</a:t>
            </a:r>
            <a:endParaRPr lang="en-US" sz="3200" dirty="0">
              <a:solidFill>
                <a:srgbClr val="FF0000"/>
              </a:solidFill>
            </a:endParaRPr>
          </a:p>
        </p:txBody>
      </p:sp>
      <p:sp>
        <p:nvSpPr>
          <p:cNvPr id="128031" name="Line 31"/>
          <p:cNvSpPr>
            <a:spLocks noChangeShapeType="1"/>
          </p:cNvSpPr>
          <p:nvPr/>
        </p:nvSpPr>
        <p:spPr bwMode="auto">
          <a:xfrm flipH="1">
            <a:off x="6172200" y="3352800"/>
            <a:ext cx="228600" cy="22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128032" name="Rectangle 32"/>
          <p:cNvSpPr>
            <a:spLocks noChangeArrowheads="1"/>
          </p:cNvSpPr>
          <p:nvPr/>
        </p:nvSpPr>
        <p:spPr bwMode="auto">
          <a:xfrm flipH="1">
            <a:off x="5943600" y="1905000"/>
            <a:ext cx="2401888" cy="630238"/>
          </a:xfrm>
          <a:prstGeom prst="rect">
            <a:avLst/>
          </a:prstGeom>
          <a:solidFill>
            <a:srgbClr val="FFFFFF"/>
          </a:solidFill>
          <a:ln w="25400">
            <a:solidFill>
              <a:srgbClr val="000000"/>
            </a:solidFill>
            <a:miter lim="800000"/>
            <a:headEnd/>
            <a:tailEnd/>
          </a:ln>
        </p:spPr>
        <p:txBody>
          <a:bodyPr/>
          <a:lstStyle/>
          <a:p>
            <a:pPr algn="ctr"/>
            <a:r>
              <a:rPr lang="en-US" altLang="ja-JP" sz="1600">
                <a:solidFill>
                  <a:srgbClr val="FF0000"/>
                </a:solidFill>
                <a:latin typeface="Times New Roman" pitchFamily="18" charset="0"/>
                <a:ea typeface="MS Mincho" pitchFamily="49" charset="-128"/>
              </a:rPr>
              <a:t>Hypergonadotropic</a:t>
            </a:r>
          </a:p>
          <a:p>
            <a:pPr algn="ctr"/>
            <a:r>
              <a:rPr lang="en-US" altLang="ja-JP" sz="1600">
                <a:solidFill>
                  <a:srgbClr val="FF0000"/>
                </a:solidFill>
                <a:latin typeface="Times New Roman" pitchFamily="18" charset="0"/>
                <a:ea typeface="MS Mincho" pitchFamily="49" charset="-128"/>
              </a:rPr>
              <a:t>Hypogonadism</a:t>
            </a:r>
            <a:endParaRPr lang="en-US" sz="3200">
              <a:solidFill>
                <a:srgbClr val="FF0000"/>
              </a:solidFill>
            </a:endParaRPr>
          </a:p>
        </p:txBody>
      </p:sp>
      <p:sp>
        <p:nvSpPr>
          <p:cNvPr id="128033" name="Rectangle 33"/>
          <p:cNvSpPr>
            <a:spLocks noChangeArrowheads="1"/>
          </p:cNvSpPr>
          <p:nvPr/>
        </p:nvSpPr>
        <p:spPr bwMode="auto">
          <a:xfrm flipH="1">
            <a:off x="2224088" y="3133725"/>
            <a:ext cx="2043112" cy="425450"/>
          </a:xfrm>
          <a:prstGeom prst="rect">
            <a:avLst/>
          </a:prstGeom>
          <a:solidFill>
            <a:srgbClr val="FFFFFF"/>
          </a:solidFill>
          <a:ln w="25400">
            <a:solidFill>
              <a:srgbClr val="000000"/>
            </a:solidFill>
            <a:miter lim="800000"/>
            <a:headEnd/>
            <a:tailEnd/>
          </a:ln>
        </p:spPr>
        <p:txBody>
          <a:bodyPr/>
          <a:lstStyle/>
          <a:p>
            <a:pPr algn="ctr"/>
            <a:r>
              <a:rPr lang="en-US" altLang="ja-JP" sz="1600">
                <a:solidFill>
                  <a:srgbClr val="FF0000"/>
                </a:solidFill>
                <a:latin typeface="Times New Roman" pitchFamily="18" charset="0"/>
                <a:ea typeface="MS Mincho" pitchFamily="49" charset="-128"/>
              </a:rPr>
              <a:t>CT scan, Prolactin</a:t>
            </a:r>
            <a:endParaRPr lang="en-US" sz="1600">
              <a:solidFill>
                <a:srgbClr val="FF0000"/>
              </a:solidFill>
              <a:latin typeface="Times New Roman" pitchFamily="18" charset="0"/>
              <a:ea typeface="MS Mincho" pitchFamily="49" charset="-128"/>
            </a:endParaRPr>
          </a:p>
        </p:txBody>
      </p:sp>
      <p:sp>
        <p:nvSpPr>
          <p:cNvPr id="128034" name="Rectangle 34"/>
          <p:cNvSpPr>
            <a:spLocks noChangeArrowheads="1"/>
          </p:cNvSpPr>
          <p:nvPr/>
        </p:nvSpPr>
        <p:spPr bwMode="auto">
          <a:xfrm flipH="1">
            <a:off x="2209800" y="2224088"/>
            <a:ext cx="2043113" cy="630237"/>
          </a:xfrm>
          <a:prstGeom prst="rect">
            <a:avLst/>
          </a:prstGeom>
          <a:solidFill>
            <a:srgbClr val="FFFFFF"/>
          </a:solidFill>
          <a:ln w="25400">
            <a:solidFill>
              <a:srgbClr val="000000"/>
            </a:solidFill>
            <a:miter lim="800000"/>
            <a:headEnd/>
            <a:tailEnd/>
          </a:ln>
        </p:spPr>
        <p:txBody>
          <a:bodyPr/>
          <a:lstStyle/>
          <a:p>
            <a:pPr algn="ctr"/>
            <a:r>
              <a:rPr lang="en-US" altLang="ja-JP" sz="1600">
                <a:solidFill>
                  <a:srgbClr val="FF0000"/>
                </a:solidFill>
                <a:latin typeface="Times New Roman" pitchFamily="18" charset="0"/>
                <a:ea typeface="MS Mincho" pitchFamily="49" charset="-128"/>
              </a:rPr>
              <a:t>Hypogonadotropic</a:t>
            </a:r>
          </a:p>
          <a:p>
            <a:pPr algn="ctr"/>
            <a:r>
              <a:rPr lang="en-US" altLang="ja-JP" sz="1600">
                <a:solidFill>
                  <a:srgbClr val="FF0000"/>
                </a:solidFill>
                <a:latin typeface="Times New Roman" pitchFamily="18" charset="0"/>
                <a:ea typeface="MS Mincho" pitchFamily="49" charset="-128"/>
              </a:rPr>
              <a:t>Hypogonadism</a:t>
            </a:r>
            <a:endParaRPr lang="en-US" sz="3200">
              <a:solidFill>
                <a:srgbClr val="FF0000"/>
              </a:solidFill>
            </a:endParaRPr>
          </a:p>
        </p:txBody>
      </p:sp>
      <p:sp>
        <p:nvSpPr>
          <p:cNvPr id="128035" name="Rectangle 35"/>
          <p:cNvSpPr>
            <a:spLocks noChangeArrowheads="1"/>
          </p:cNvSpPr>
          <p:nvPr/>
        </p:nvSpPr>
        <p:spPr bwMode="auto">
          <a:xfrm flipH="1">
            <a:off x="2206625" y="3852863"/>
            <a:ext cx="1076325" cy="431800"/>
          </a:xfrm>
          <a:prstGeom prst="rect">
            <a:avLst/>
          </a:prstGeom>
          <a:solidFill>
            <a:srgbClr val="FFFFFF"/>
          </a:solidFill>
          <a:ln w="25400">
            <a:solidFill>
              <a:srgbClr val="000000"/>
            </a:solidFill>
            <a:miter lim="800000"/>
            <a:headEnd/>
            <a:tailEnd/>
          </a:ln>
        </p:spPr>
        <p:txBody>
          <a:bodyPr/>
          <a:lstStyle/>
          <a:p>
            <a:pPr algn="ctr"/>
            <a:r>
              <a:rPr lang="en-US" altLang="ja-JP" sz="1600">
                <a:solidFill>
                  <a:srgbClr val="FF0000"/>
                </a:solidFill>
                <a:latin typeface="Times New Roman" pitchFamily="18" charset="0"/>
                <a:ea typeface="MS Mincho" pitchFamily="49" charset="-128"/>
              </a:rPr>
              <a:t>Normal </a:t>
            </a:r>
            <a:endParaRPr lang="en-US" sz="3200">
              <a:solidFill>
                <a:srgbClr val="FF0000"/>
              </a:solidFill>
            </a:endParaRPr>
          </a:p>
        </p:txBody>
      </p:sp>
      <p:sp>
        <p:nvSpPr>
          <p:cNvPr id="128036" name="Rectangle 36"/>
          <p:cNvSpPr>
            <a:spLocks noChangeArrowheads="1"/>
          </p:cNvSpPr>
          <p:nvPr/>
        </p:nvSpPr>
        <p:spPr bwMode="auto">
          <a:xfrm flipH="1">
            <a:off x="3592513" y="3852863"/>
            <a:ext cx="968375" cy="431800"/>
          </a:xfrm>
          <a:prstGeom prst="rect">
            <a:avLst/>
          </a:prstGeom>
          <a:solidFill>
            <a:srgbClr val="FFFFFF"/>
          </a:solidFill>
          <a:ln w="25400">
            <a:solidFill>
              <a:srgbClr val="000000"/>
            </a:solidFill>
            <a:miter lim="800000"/>
            <a:headEnd/>
            <a:tailEnd/>
          </a:ln>
        </p:spPr>
        <p:txBody>
          <a:bodyPr/>
          <a:lstStyle/>
          <a:p>
            <a:pPr algn="ctr"/>
            <a:r>
              <a:rPr lang="en-US" altLang="ja-JP" sz="1600">
                <a:solidFill>
                  <a:srgbClr val="FF0000"/>
                </a:solidFill>
                <a:latin typeface="Times New Roman" pitchFamily="18" charset="0"/>
                <a:ea typeface="MS Mincho" pitchFamily="49" charset="-128"/>
              </a:rPr>
              <a:t>High</a:t>
            </a:r>
            <a:endParaRPr lang="en-US" sz="3200">
              <a:solidFill>
                <a:srgbClr val="FF0000"/>
              </a:solidFill>
            </a:endParaRPr>
          </a:p>
        </p:txBody>
      </p:sp>
      <p:sp>
        <p:nvSpPr>
          <p:cNvPr id="128037" name="Rectangle 37"/>
          <p:cNvSpPr>
            <a:spLocks noChangeArrowheads="1"/>
          </p:cNvSpPr>
          <p:nvPr/>
        </p:nvSpPr>
        <p:spPr bwMode="auto">
          <a:xfrm flipH="1">
            <a:off x="1524000" y="5114925"/>
            <a:ext cx="1704975" cy="1362075"/>
          </a:xfrm>
          <a:prstGeom prst="rect">
            <a:avLst/>
          </a:prstGeom>
          <a:solidFill>
            <a:srgbClr val="FFFFFF"/>
          </a:solidFill>
          <a:ln w="25400">
            <a:solidFill>
              <a:srgbClr val="000000"/>
            </a:solidFill>
            <a:miter lim="800000"/>
            <a:headEnd/>
            <a:tailEnd/>
          </a:ln>
        </p:spPr>
        <p:txBody>
          <a:bodyPr/>
          <a:lstStyle/>
          <a:p>
            <a:pPr algn="ctr"/>
            <a:r>
              <a:rPr lang="en-US" altLang="ja-JP" sz="1600">
                <a:solidFill>
                  <a:srgbClr val="FF0000"/>
                </a:solidFill>
                <a:latin typeface="Times New Roman" pitchFamily="18" charset="0"/>
                <a:ea typeface="MS Mincho" pitchFamily="49" charset="-128"/>
              </a:rPr>
              <a:t>Non-prolactin</a:t>
            </a:r>
          </a:p>
          <a:p>
            <a:pPr algn="ctr"/>
            <a:r>
              <a:rPr lang="en-US" altLang="ja-JP" sz="1600">
                <a:solidFill>
                  <a:srgbClr val="FF0000"/>
                </a:solidFill>
                <a:latin typeface="Times New Roman" pitchFamily="18" charset="0"/>
                <a:ea typeface="MS Mincho" pitchFamily="49" charset="-128"/>
              </a:rPr>
              <a:t>Secreting tumor</a:t>
            </a:r>
          </a:p>
          <a:p>
            <a:pPr algn="ctr"/>
            <a:r>
              <a:rPr lang="en-US" altLang="ja-JP" sz="1600">
                <a:solidFill>
                  <a:srgbClr val="FF0000"/>
                </a:solidFill>
                <a:latin typeface="Times New Roman" pitchFamily="18" charset="0"/>
                <a:ea typeface="MS Mincho" pitchFamily="49" charset="-128"/>
              </a:rPr>
              <a:t>of the CNS</a:t>
            </a:r>
          </a:p>
          <a:p>
            <a:pPr algn="ctr"/>
            <a:r>
              <a:rPr lang="en-US" altLang="ja-JP" sz="1600">
                <a:solidFill>
                  <a:srgbClr val="FF0000"/>
                </a:solidFill>
                <a:latin typeface="Times New Roman" pitchFamily="18" charset="0"/>
                <a:ea typeface="MS Mincho" pitchFamily="49" charset="-128"/>
              </a:rPr>
              <a:t>Inadequate</a:t>
            </a:r>
          </a:p>
          <a:p>
            <a:pPr algn="ctr"/>
            <a:r>
              <a:rPr lang="en-US" altLang="ja-JP" sz="1600">
                <a:solidFill>
                  <a:srgbClr val="FF0000"/>
                </a:solidFill>
                <a:latin typeface="Times New Roman" pitchFamily="18" charset="0"/>
                <a:ea typeface="MS Mincho" pitchFamily="49" charset="-128"/>
              </a:rPr>
              <a:t>GnRH</a:t>
            </a:r>
            <a:endParaRPr lang="en-US" sz="3200">
              <a:solidFill>
                <a:srgbClr val="FF0000"/>
              </a:solidFill>
            </a:endParaRPr>
          </a:p>
        </p:txBody>
      </p:sp>
      <p:sp>
        <p:nvSpPr>
          <p:cNvPr id="128038" name="Rectangle 38"/>
          <p:cNvSpPr>
            <a:spLocks noChangeArrowheads="1"/>
          </p:cNvSpPr>
          <p:nvPr/>
        </p:nvSpPr>
        <p:spPr bwMode="auto">
          <a:xfrm flipH="1">
            <a:off x="3335338" y="5516563"/>
            <a:ext cx="1543050" cy="727075"/>
          </a:xfrm>
          <a:prstGeom prst="rect">
            <a:avLst/>
          </a:prstGeom>
          <a:solidFill>
            <a:srgbClr val="FFFFFF"/>
          </a:solidFill>
          <a:ln w="25400">
            <a:solidFill>
              <a:srgbClr val="000000"/>
            </a:solidFill>
            <a:miter lim="800000"/>
            <a:headEnd/>
            <a:tailEnd/>
          </a:ln>
        </p:spPr>
        <p:txBody>
          <a:bodyPr/>
          <a:lstStyle/>
          <a:p>
            <a:pPr algn="ctr"/>
            <a:r>
              <a:rPr lang="en-US" altLang="ja-JP" sz="1600">
                <a:solidFill>
                  <a:srgbClr val="FF0000"/>
                </a:solidFill>
                <a:latin typeface="Times New Roman" pitchFamily="18" charset="0"/>
                <a:ea typeface="MS Mincho" pitchFamily="49" charset="-128"/>
              </a:rPr>
              <a:t>Pituitary</a:t>
            </a:r>
          </a:p>
          <a:p>
            <a:pPr algn="ctr"/>
            <a:r>
              <a:rPr lang="en-US" altLang="ja-JP" sz="1600">
                <a:solidFill>
                  <a:srgbClr val="FF0000"/>
                </a:solidFill>
                <a:latin typeface="Times New Roman" pitchFamily="18" charset="0"/>
                <a:ea typeface="MS Mincho" pitchFamily="49" charset="-128"/>
              </a:rPr>
              <a:t>Adenoma</a:t>
            </a:r>
            <a:endParaRPr lang="en-US" sz="3200">
              <a:solidFill>
                <a:srgbClr val="FF0000"/>
              </a:solidFill>
            </a:endParaRPr>
          </a:p>
        </p:txBody>
      </p:sp>
      <p:cxnSp>
        <p:nvCxnSpPr>
          <p:cNvPr id="128039" name="AutoShape 39"/>
          <p:cNvCxnSpPr>
            <a:cxnSpLocks noChangeShapeType="1"/>
            <a:stCxn id="35856" idx="3"/>
            <a:endCxn id="128046" idx="0"/>
          </p:cNvCxnSpPr>
          <p:nvPr/>
        </p:nvCxnSpPr>
        <p:spPr bwMode="auto">
          <a:xfrm flipH="1">
            <a:off x="3240088" y="1173163"/>
            <a:ext cx="920750" cy="423862"/>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cxnSp>
        <p:nvCxnSpPr>
          <p:cNvPr id="128040" name="AutoShape 40"/>
          <p:cNvCxnSpPr>
            <a:cxnSpLocks noChangeShapeType="1"/>
            <a:stCxn id="128046" idx="2"/>
            <a:endCxn id="128034" idx="0"/>
          </p:cNvCxnSpPr>
          <p:nvPr/>
        </p:nvCxnSpPr>
        <p:spPr bwMode="auto">
          <a:xfrm flipH="1">
            <a:off x="3232150" y="2019300"/>
            <a:ext cx="7938" cy="192088"/>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cxnSp>
        <p:nvCxnSpPr>
          <p:cNvPr id="128041" name="AutoShape 41"/>
          <p:cNvCxnSpPr>
            <a:cxnSpLocks noChangeShapeType="1"/>
            <a:stCxn id="128034" idx="2"/>
            <a:endCxn id="128033" idx="0"/>
          </p:cNvCxnSpPr>
          <p:nvPr/>
        </p:nvCxnSpPr>
        <p:spPr bwMode="auto">
          <a:xfrm>
            <a:off x="3232150" y="2867025"/>
            <a:ext cx="14288" cy="254000"/>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cxnSp>
        <p:nvCxnSpPr>
          <p:cNvPr id="128042" name="AutoShape 42"/>
          <p:cNvCxnSpPr>
            <a:cxnSpLocks noChangeShapeType="1"/>
          </p:cNvCxnSpPr>
          <p:nvPr/>
        </p:nvCxnSpPr>
        <p:spPr bwMode="auto">
          <a:xfrm flipH="1">
            <a:off x="2665413" y="3571875"/>
            <a:ext cx="484187" cy="287338"/>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cxnSp>
        <p:nvCxnSpPr>
          <p:cNvPr id="128043" name="AutoShape 43"/>
          <p:cNvCxnSpPr>
            <a:cxnSpLocks noChangeShapeType="1"/>
            <a:stCxn id="128033" idx="2"/>
          </p:cNvCxnSpPr>
          <p:nvPr/>
        </p:nvCxnSpPr>
        <p:spPr bwMode="auto">
          <a:xfrm>
            <a:off x="3246438" y="3571875"/>
            <a:ext cx="974725" cy="287338"/>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cxnSp>
        <p:nvCxnSpPr>
          <p:cNvPr id="128044" name="AutoShape 44"/>
          <p:cNvCxnSpPr>
            <a:cxnSpLocks noChangeShapeType="1"/>
            <a:endCxn id="128037" idx="0"/>
          </p:cNvCxnSpPr>
          <p:nvPr/>
        </p:nvCxnSpPr>
        <p:spPr bwMode="auto">
          <a:xfrm flipH="1">
            <a:off x="2376488" y="4302125"/>
            <a:ext cx="293687" cy="800100"/>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cxnSp>
        <p:nvCxnSpPr>
          <p:cNvPr id="128045" name="AutoShape 45"/>
          <p:cNvCxnSpPr>
            <a:cxnSpLocks noChangeShapeType="1"/>
          </p:cNvCxnSpPr>
          <p:nvPr/>
        </p:nvCxnSpPr>
        <p:spPr bwMode="auto">
          <a:xfrm>
            <a:off x="4019550" y="4284663"/>
            <a:ext cx="66675" cy="1230312"/>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sp>
        <p:nvSpPr>
          <p:cNvPr id="128046" name="Rectangle 46"/>
          <p:cNvSpPr>
            <a:spLocks noChangeArrowheads="1"/>
          </p:cNvSpPr>
          <p:nvPr/>
        </p:nvSpPr>
        <p:spPr bwMode="auto">
          <a:xfrm flipH="1">
            <a:off x="2212975" y="1609725"/>
            <a:ext cx="2054225" cy="396875"/>
          </a:xfrm>
          <a:prstGeom prst="rect">
            <a:avLst/>
          </a:prstGeom>
          <a:solidFill>
            <a:srgbClr val="FFFFFF"/>
          </a:solidFill>
          <a:ln w="25400">
            <a:solidFill>
              <a:srgbClr val="000000"/>
            </a:solidFill>
            <a:miter lim="800000"/>
            <a:headEnd/>
            <a:tailEnd/>
          </a:ln>
        </p:spPr>
        <p:txBody>
          <a:bodyPr/>
          <a:lstStyle/>
          <a:p>
            <a:pPr algn="ctr"/>
            <a:r>
              <a:rPr lang="en-US" altLang="ja-JP" sz="1600">
                <a:solidFill>
                  <a:srgbClr val="FF0000"/>
                </a:solidFill>
                <a:latin typeface="Times New Roman" pitchFamily="18" charset="0"/>
                <a:ea typeface="MS Mincho" pitchFamily="49" charset="-128"/>
              </a:rPr>
              <a:t>Low or Normal </a:t>
            </a:r>
            <a:endParaRPr lang="en-US" sz="3200">
              <a:solidFill>
                <a:srgbClr val="FF0000"/>
              </a:solidFill>
            </a:endParaRPr>
          </a:p>
        </p:txBody>
      </p:sp>
      <p:sp>
        <p:nvSpPr>
          <p:cNvPr id="35873" name="Rectangle 53"/>
          <p:cNvSpPr>
            <a:spLocks noChangeArrowheads="1"/>
          </p:cNvSpPr>
          <p:nvPr/>
        </p:nvSpPr>
        <p:spPr bwMode="auto">
          <a:xfrm>
            <a:off x="1371600" y="328613"/>
            <a:ext cx="73152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20000"/>
              </a:spcBef>
            </a:pPr>
            <a:r>
              <a:rPr lang="en-US" sz="2400" b="1" dirty="0">
                <a:solidFill>
                  <a:srgbClr val="FF0000"/>
                </a:solidFill>
              </a:rPr>
              <a:t>Category 1: Breasts Absent and Uterus Present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5856"/>
                                        </p:tgtEl>
                                        <p:attrNameLst>
                                          <p:attrName>style.visibility</p:attrName>
                                        </p:attrNameLst>
                                      </p:cBhvr>
                                      <p:to>
                                        <p:strVal val="visible"/>
                                      </p:to>
                                    </p:set>
                                    <p:anim calcmode="lin" valueType="num">
                                      <p:cBhvr additive="base">
                                        <p:cTn id="7" dur="1000" fill="hold"/>
                                        <p:tgtEl>
                                          <p:spTgt spid="35856"/>
                                        </p:tgtEl>
                                        <p:attrNameLst>
                                          <p:attrName>ppt_x</p:attrName>
                                        </p:attrNameLst>
                                      </p:cBhvr>
                                      <p:tavLst>
                                        <p:tav tm="0">
                                          <p:val>
                                            <p:strVal val="#ppt_x"/>
                                          </p:val>
                                        </p:tav>
                                        <p:tav tm="100000">
                                          <p:val>
                                            <p:strVal val="#ppt_x"/>
                                          </p:val>
                                        </p:tav>
                                      </p:tavLst>
                                    </p:anim>
                                    <p:anim calcmode="lin" valueType="num">
                                      <p:cBhvr additive="base">
                                        <p:cTn id="8" dur="1000" fill="hold"/>
                                        <p:tgtEl>
                                          <p:spTgt spid="35856"/>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128039"/>
                                        </p:tgtEl>
                                        <p:attrNameLst>
                                          <p:attrName>style.visibility</p:attrName>
                                        </p:attrNameLst>
                                      </p:cBhvr>
                                      <p:to>
                                        <p:strVal val="visible"/>
                                      </p:to>
                                    </p:set>
                                    <p:animEffect transition="in" filter="fade">
                                      <p:cBhvr>
                                        <p:cTn id="12" dur="1000"/>
                                        <p:tgtEl>
                                          <p:spTgt spid="128039"/>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128046"/>
                                        </p:tgtEl>
                                        <p:attrNameLst>
                                          <p:attrName>style.visibility</p:attrName>
                                        </p:attrNameLst>
                                      </p:cBhvr>
                                      <p:to>
                                        <p:strVal val="visible"/>
                                      </p:to>
                                    </p:set>
                                    <p:animEffect transition="in" filter="fade">
                                      <p:cBhvr>
                                        <p:cTn id="16" dur="2000"/>
                                        <p:tgtEl>
                                          <p:spTgt spid="128046"/>
                                        </p:tgtEl>
                                      </p:cBhvr>
                                    </p:animEffect>
                                  </p:childTnLst>
                                </p:cTn>
                              </p:par>
                            </p:childTnLst>
                          </p:cTn>
                        </p:par>
                        <p:par>
                          <p:cTn id="17" fill="hold">
                            <p:stCondLst>
                              <p:cond delay="4000"/>
                            </p:stCondLst>
                            <p:childTnLst>
                              <p:par>
                                <p:cTn id="18" presetID="10" presetClass="entr" presetSubtype="0" fill="hold" nodeType="afterEffect">
                                  <p:stCondLst>
                                    <p:cond delay="0"/>
                                  </p:stCondLst>
                                  <p:childTnLst>
                                    <p:set>
                                      <p:cBhvr>
                                        <p:cTn id="19" dur="1" fill="hold">
                                          <p:stCondLst>
                                            <p:cond delay="0"/>
                                          </p:stCondLst>
                                        </p:cTn>
                                        <p:tgtEl>
                                          <p:spTgt spid="128040"/>
                                        </p:tgtEl>
                                        <p:attrNameLst>
                                          <p:attrName>style.visibility</p:attrName>
                                        </p:attrNameLst>
                                      </p:cBhvr>
                                      <p:to>
                                        <p:strVal val="visible"/>
                                      </p:to>
                                    </p:set>
                                    <p:animEffect transition="in" filter="fade">
                                      <p:cBhvr>
                                        <p:cTn id="20" dur="2000"/>
                                        <p:tgtEl>
                                          <p:spTgt spid="128040"/>
                                        </p:tgtEl>
                                      </p:cBhvr>
                                    </p:animEffect>
                                  </p:childTnLst>
                                </p:cTn>
                              </p:par>
                              <p:par>
                                <p:cTn id="21" presetID="10" presetClass="entr" presetSubtype="0" fill="hold" nodeType="withEffect">
                                  <p:stCondLst>
                                    <p:cond delay="0"/>
                                  </p:stCondLst>
                                  <p:childTnLst>
                                    <p:set>
                                      <p:cBhvr>
                                        <p:cTn id="22" dur="1" fill="hold">
                                          <p:stCondLst>
                                            <p:cond delay="0"/>
                                          </p:stCondLst>
                                        </p:cTn>
                                        <p:tgtEl>
                                          <p:spTgt spid="128041"/>
                                        </p:tgtEl>
                                        <p:attrNameLst>
                                          <p:attrName>style.visibility</p:attrName>
                                        </p:attrNameLst>
                                      </p:cBhvr>
                                      <p:to>
                                        <p:strVal val="visible"/>
                                      </p:to>
                                    </p:set>
                                    <p:animEffect transition="in" filter="fade">
                                      <p:cBhvr>
                                        <p:cTn id="23" dur="500"/>
                                        <p:tgtEl>
                                          <p:spTgt spid="12804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8034"/>
                                        </p:tgtEl>
                                        <p:attrNameLst>
                                          <p:attrName>style.visibility</p:attrName>
                                        </p:attrNameLst>
                                      </p:cBhvr>
                                      <p:to>
                                        <p:strVal val="visible"/>
                                      </p:to>
                                    </p:set>
                                    <p:animEffect transition="in" filter="fade">
                                      <p:cBhvr>
                                        <p:cTn id="26" dur="500"/>
                                        <p:tgtEl>
                                          <p:spTgt spid="128034"/>
                                        </p:tgtEl>
                                      </p:cBhvr>
                                    </p:animEffect>
                                  </p:childTnLst>
                                </p:cTn>
                              </p:par>
                            </p:childTnLst>
                          </p:cTn>
                        </p:par>
                        <p:par>
                          <p:cTn id="27" fill="hold">
                            <p:stCondLst>
                              <p:cond delay="6000"/>
                            </p:stCondLst>
                            <p:childTnLst>
                              <p:par>
                                <p:cTn id="28" presetID="10" presetClass="entr" presetSubtype="0" fill="hold" grpId="0" nodeType="afterEffect">
                                  <p:stCondLst>
                                    <p:cond delay="0"/>
                                  </p:stCondLst>
                                  <p:childTnLst>
                                    <p:set>
                                      <p:cBhvr>
                                        <p:cTn id="29" dur="1" fill="hold">
                                          <p:stCondLst>
                                            <p:cond delay="0"/>
                                          </p:stCondLst>
                                        </p:cTn>
                                        <p:tgtEl>
                                          <p:spTgt spid="128033"/>
                                        </p:tgtEl>
                                        <p:attrNameLst>
                                          <p:attrName>style.visibility</p:attrName>
                                        </p:attrNameLst>
                                      </p:cBhvr>
                                      <p:to>
                                        <p:strVal val="visible"/>
                                      </p:to>
                                    </p:set>
                                    <p:animEffect transition="in" filter="fade">
                                      <p:cBhvr>
                                        <p:cTn id="30" dur="500"/>
                                        <p:tgtEl>
                                          <p:spTgt spid="128033"/>
                                        </p:tgtEl>
                                      </p:cBhvr>
                                    </p:animEffect>
                                  </p:childTnLst>
                                </p:cTn>
                              </p:par>
                            </p:childTnLst>
                          </p:cTn>
                        </p:par>
                        <p:par>
                          <p:cTn id="31" fill="hold">
                            <p:stCondLst>
                              <p:cond delay="6500"/>
                            </p:stCondLst>
                            <p:childTnLst>
                              <p:par>
                                <p:cTn id="32" presetID="10" presetClass="entr" presetSubtype="0" fill="hold" grpId="0" nodeType="afterEffect">
                                  <p:stCondLst>
                                    <p:cond delay="0"/>
                                  </p:stCondLst>
                                  <p:childTnLst>
                                    <p:set>
                                      <p:cBhvr>
                                        <p:cTn id="33" dur="1" fill="hold">
                                          <p:stCondLst>
                                            <p:cond delay="0"/>
                                          </p:stCondLst>
                                        </p:cTn>
                                        <p:tgtEl>
                                          <p:spTgt spid="128035"/>
                                        </p:tgtEl>
                                        <p:attrNameLst>
                                          <p:attrName>style.visibility</p:attrName>
                                        </p:attrNameLst>
                                      </p:cBhvr>
                                      <p:to>
                                        <p:strVal val="visible"/>
                                      </p:to>
                                    </p:set>
                                    <p:animEffect transition="in" filter="fade">
                                      <p:cBhvr>
                                        <p:cTn id="34" dur="500"/>
                                        <p:tgtEl>
                                          <p:spTgt spid="128035"/>
                                        </p:tgtEl>
                                      </p:cBhvr>
                                    </p:animEffect>
                                  </p:childTnLst>
                                </p:cTn>
                              </p:par>
                            </p:childTnLst>
                          </p:cTn>
                        </p:par>
                        <p:par>
                          <p:cTn id="35" fill="hold">
                            <p:stCondLst>
                              <p:cond delay="7000"/>
                            </p:stCondLst>
                            <p:childTnLst>
                              <p:par>
                                <p:cTn id="36" presetID="10" presetClass="entr" presetSubtype="0" fill="hold" nodeType="afterEffect">
                                  <p:stCondLst>
                                    <p:cond delay="0"/>
                                  </p:stCondLst>
                                  <p:childTnLst>
                                    <p:set>
                                      <p:cBhvr>
                                        <p:cTn id="37" dur="1" fill="hold">
                                          <p:stCondLst>
                                            <p:cond delay="0"/>
                                          </p:stCondLst>
                                        </p:cTn>
                                        <p:tgtEl>
                                          <p:spTgt spid="128044"/>
                                        </p:tgtEl>
                                        <p:attrNameLst>
                                          <p:attrName>style.visibility</p:attrName>
                                        </p:attrNameLst>
                                      </p:cBhvr>
                                      <p:to>
                                        <p:strVal val="visible"/>
                                      </p:to>
                                    </p:set>
                                    <p:animEffect transition="in" filter="fade">
                                      <p:cBhvr>
                                        <p:cTn id="38" dur="500"/>
                                        <p:tgtEl>
                                          <p:spTgt spid="128044"/>
                                        </p:tgtEl>
                                      </p:cBhvr>
                                    </p:animEffect>
                                  </p:childTnLst>
                                </p:cTn>
                              </p:par>
                            </p:childTnLst>
                          </p:cTn>
                        </p:par>
                        <p:par>
                          <p:cTn id="39" fill="hold">
                            <p:stCondLst>
                              <p:cond delay="7500"/>
                            </p:stCondLst>
                            <p:childTnLst>
                              <p:par>
                                <p:cTn id="40" presetID="10" presetClass="entr" presetSubtype="0" fill="hold" grpId="0" nodeType="afterEffect">
                                  <p:stCondLst>
                                    <p:cond delay="0"/>
                                  </p:stCondLst>
                                  <p:childTnLst>
                                    <p:set>
                                      <p:cBhvr>
                                        <p:cTn id="41" dur="1" fill="hold">
                                          <p:stCondLst>
                                            <p:cond delay="0"/>
                                          </p:stCondLst>
                                        </p:cTn>
                                        <p:tgtEl>
                                          <p:spTgt spid="128037"/>
                                        </p:tgtEl>
                                        <p:attrNameLst>
                                          <p:attrName>style.visibility</p:attrName>
                                        </p:attrNameLst>
                                      </p:cBhvr>
                                      <p:to>
                                        <p:strVal val="visible"/>
                                      </p:to>
                                    </p:set>
                                    <p:animEffect transition="in" filter="fade">
                                      <p:cBhvr>
                                        <p:cTn id="42" dur="500"/>
                                        <p:tgtEl>
                                          <p:spTgt spid="128037"/>
                                        </p:tgtEl>
                                      </p:cBhvr>
                                    </p:animEffect>
                                  </p:childTnLst>
                                </p:cTn>
                              </p:par>
                            </p:childTnLst>
                          </p:cTn>
                        </p:par>
                        <p:par>
                          <p:cTn id="43" fill="hold">
                            <p:stCondLst>
                              <p:cond delay="8000"/>
                            </p:stCondLst>
                            <p:childTnLst>
                              <p:par>
                                <p:cTn id="44" presetID="10" presetClass="entr" presetSubtype="0" fill="hold" grpId="0" nodeType="afterEffect">
                                  <p:stCondLst>
                                    <p:cond delay="0"/>
                                  </p:stCondLst>
                                  <p:childTnLst>
                                    <p:set>
                                      <p:cBhvr>
                                        <p:cTn id="45" dur="1" fill="hold">
                                          <p:stCondLst>
                                            <p:cond delay="0"/>
                                          </p:stCondLst>
                                        </p:cTn>
                                        <p:tgtEl>
                                          <p:spTgt spid="128036"/>
                                        </p:tgtEl>
                                        <p:attrNameLst>
                                          <p:attrName>style.visibility</p:attrName>
                                        </p:attrNameLst>
                                      </p:cBhvr>
                                      <p:to>
                                        <p:strVal val="visible"/>
                                      </p:to>
                                    </p:set>
                                    <p:animEffect transition="in" filter="fade">
                                      <p:cBhvr>
                                        <p:cTn id="46" dur="500"/>
                                        <p:tgtEl>
                                          <p:spTgt spid="128036"/>
                                        </p:tgtEl>
                                      </p:cBhvr>
                                    </p:animEffect>
                                  </p:childTnLst>
                                </p:cTn>
                              </p:par>
                            </p:childTnLst>
                          </p:cTn>
                        </p:par>
                        <p:par>
                          <p:cTn id="47" fill="hold">
                            <p:stCondLst>
                              <p:cond delay="8500"/>
                            </p:stCondLst>
                            <p:childTnLst>
                              <p:par>
                                <p:cTn id="48" presetID="10" presetClass="entr" presetSubtype="0" fill="hold" nodeType="afterEffect">
                                  <p:stCondLst>
                                    <p:cond delay="0"/>
                                  </p:stCondLst>
                                  <p:childTnLst>
                                    <p:set>
                                      <p:cBhvr>
                                        <p:cTn id="49" dur="1" fill="hold">
                                          <p:stCondLst>
                                            <p:cond delay="0"/>
                                          </p:stCondLst>
                                        </p:cTn>
                                        <p:tgtEl>
                                          <p:spTgt spid="128045"/>
                                        </p:tgtEl>
                                        <p:attrNameLst>
                                          <p:attrName>style.visibility</p:attrName>
                                        </p:attrNameLst>
                                      </p:cBhvr>
                                      <p:to>
                                        <p:strVal val="visible"/>
                                      </p:to>
                                    </p:set>
                                    <p:animEffect transition="in" filter="fade">
                                      <p:cBhvr>
                                        <p:cTn id="50" dur="500"/>
                                        <p:tgtEl>
                                          <p:spTgt spid="128045"/>
                                        </p:tgtEl>
                                      </p:cBhvr>
                                    </p:animEffect>
                                  </p:childTnLst>
                                </p:cTn>
                              </p:par>
                            </p:childTnLst>
                          </p:cTn>
                        </p:par>
                        <p:par>
                          <p:cTn id="51" fill="hold">
                            <p:stCondLst>
                              <p:cond delay="9000"/>
                            </p:stCondLst>
                            <p:childTnLst>
                              <p:par>
                                <p:cTn id="52" presetID="10" presetClass="entr" presetSubtype="0" fill="hold" grpId="0" nodeType="afterEffect">
                                  <p:stCondLst>
                                    <p:cond delay="0"/>
                                  </p:stCondLst>
                                  <p:childTnLst>
                                    <p:set>
                                      <p:cBhvr>
                                        <p:cTn id="53" dur="1" fill="hold">
                                          <p:stCondLst>
                                            <p:cond delay="0"/>
                                          </p:stCondLst>
                                        </p:cTn>
                                        <p:tgtEl>
                                          <p:spTgt spid="128038"/>
                                        </p:tgtEl>
                                        <p:attrNameLst>
                                          <p:attrName>style.visibility</p:attrName>
                                        </p:attrNameLst>
                                      </p:cBhvr>
                                      <p:to>
                                        <p:strVal val="visible"/>
                                      </p:to>
                                    </p:set>
                                    <p:animEffect transition="in" filter="fade">
                                      <p:cBhvr>
                                        <p:cTn id="54" dur="500"/>
                                        <p:tgtEl>
                                          <p:spTgt spid="12803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28015"/>
                                        </p:tgtEl>
                                        <p:attrNameLst>
                                          <p:attrName>style.visibility</p:attrName>
                                        </p:attrNameLst>
                                      </p:cBhvr>
                                      <p:to>
                                        <p:strVal val="visible"/>
                                      </p:to>
                                    </p:set>
                                    <p:animEffect transition="in" filter="fade">
                                      <p:cBhvr>
                                        <p:cTn id="59" dur="500"/>
                                        <p:tgtEl>
                                          <p:spTgt spid="128015"/>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128002"/>
                                        </p:tgtEl>
                                        <p:attrNameLst>
                                          <p:attrName>style.visibility</p:attrName>
                                        </p:attrNameLst>
                                      </p:cBhvr>
                                      <p:to>
                                        <p:strVal val="visible"/>
                                      </p:to>
                                    </p:set>
                                    <p:animEffect transition="in" filter="fade">
                                      <p:cBhvr>
                                        <p:cTn id="63" dur="500"/>
                                        <p:tgtEl>
                                          <p:spTgt spid="128002"/>
                                        </p:tgtEl>
                                      </p:cBhvr>
                                    </p:animEffect>
                                  </p:childTnLst>
                                </p:cTn>
                              </p:par>
                              <p:par>
                                <p:cTn id="64" presetID="10" presetClass="entr" presetSubtype="0" fill="hold" nodeType="withEffect">
                                  <p:stCondLst>
                                    <p:cond delay="0"/>
                                  </p:stCondLst>
                                  <p:childTnLst>
                                    <p:set>
                                      <p:cBhvr>
                                        <p:cTn id="65" dur="1" fill="hold">
                                          <p:stCondLst>
                                            <p:cond delay="0"/>
                                          </p:stCondLst>
                                        </p:cTn>
                                        <p:tgtEl>
                                          <p:spTgt spid="128042"/>
                                        </p:tgtEl>
                                        <p:attrNameLst>
                                          <p:attrName>style.visibility</p:attrName>
                                        </p:attrNameLst>
                                      </p:cBhvr>
                                      <p:to>
                                        <p:strVal val="visible"/>
                                      </p:to>
                                    </p:set>
                                    <p:animEffect transition="in" filter="fade">
                                      <p:cBhvr>
                                        <p:cTn id="66" dur="500"/>
                                        <p:tgtEl>
                                          <p:spTgt spid="128042"/>
                                        </p:tgtEl>
                                      </p:cBhvr>
                                    </p:animEffect>
                                  </p:childTnLst>
                                </p:cTn>
                              </p:par>
                              <p:par>
                                <p:cTn id="67" presetID="10" presetClass="entr" presetSubtype="0" fill="hold" nodeType="withEffect">
                                  <p:stCondLst>
                                    <p:cond delay="0"/>
                                  </p:stCondLst>
                                  <p:childTnLst>
                                    <p:set>
                                      <p:cBhvr>
                                        <p:cTn id="68" dur="1" fill="hold">
                                          <p:stCondLst>
                                            <p:cond delay="0"/>
                                          </p:stCondLst>
                                        </p:cTn>
                                        <p:tgtEl>
                                          <p:spTgt spid="128043"/>
                                        </p:tgtEl>
                                        <p:attrNameLst>
                                          <p:attrName>style.visibility</p:attrName>
                                        </p:attrNameLst>
                                      </p:cBhvr>
                                      <p:to>
                                        <p:strVal val="visible"/>
                                      </p:to>
                                    </p:set>
                                    <p:animEffect transition="in" filter="fade">
                                      <p:cBhvr>
                                        <p:cTn id="69" dur="500"/>
                                        <p:tgtEl>
                                          <p:spTgt spid="128043"/>
                                        </p:tgtEl>
                                      </p:cBhvr>
                                    </p:animEffect>
                                  </p:childTnLst>
                                </p:cTn>
                              </p:par>
                            </p:childTnLst>
                          </p:cTn>
                        </p:par>
                        <p:par>
                          <p:cTn id="70" fill="hold">
                            <p:stCondLst>
                              <p:cond delay="1000"/>
                            </p:stCondLst>
                            <p:childTnLst>
                              <p:par>
                                <p:cTn id="71" presetID="10" presetClass="entr" presetSubtype="0" fill="hold" grpId="0" nodeType="afterEffect">
                                  <p:stCondLst>
                                    <p:cond delay="0"/>
                                  </p:stCondLst>
                                  <p:childTnLst>
                                    <p:set>
                                      <p:cBhvr>
                                        <p:cTn id="72" dur="1" fill="hold">
                                          <p:stCondLst>
                                            <p:cond delay="0"/>
                                          </p:stCondLst>
                                        </p:cTn>
                                        <p:tgtEl>
                                          <p:spTgt spid="128032"/>
                                        </p:tgtEl>
                                        <p:attrNameLst>
                                          <p:attrName>style.visibility</p:attrName>
                                        </p:attrNameLst>
                                      </p:cBhvr>
                                      <p:to>
                                        <p:strVal val="visible"/>
                                      </p:to>
                                    </p:set>
                                    <p:animEffect transition="in" filter="fade">
                                      <p:cBhvr>
                                        <p:cTn id="73" dur="500"/>
                                        <p:tgtEl>
                                          <p:spTgt spid="128032"/>
                                        </p:tgtEl>
                                      </p:cBhvr>
                                    </p:animEffect>
                                  </p:childTnLst>
                                </p:cTn>
                              </p:par>
                              <p:par>
                                <p:cTn id="74" presetID="10" presetClass="entr" presetSubtype="0" fill="hold" nodeType="withEffect">
                                  <p:stCondLst>
                                    <p:cond delay="0"/>
                                  </p:stCondLst>
                                  <p:childTnLst>
                                    <p:set>
                                      <p:cBhvr>
                                        <p:cTn id="75" dur="1" fill="hold">
                                          <p:stCondLst>
                                            <p:cond delay="0"/>
                                          </p:stCondLst>
                                        </p:cTn>
                                        <p:tgtEl>
                                          <p:spTgt spid="128017"/>
                                        </p:tgtEl>
                                        <p:attrNameLst>
                                          <p:attrName>style.visibility</p:attrName>
                                        </p:attrNameLst>
                                      </p:cBhvr>
                                      <p:to>
                                        <p:strVal val="visible"/>
                                      </p:to>
                                    </p:set>
                                    <p:animEffect transition="in" filter="fade">
                                      <p:cBhvr>
                                        <p:cTn id="76" dur="500"/>
                                        <p:tgtEl>
                                          <p:spTgt spid="128017"/>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128019"/>
                                        </p:tgtEl>
                                        <p:attrNameLst>
                                          <p:attrName>style.visibility</p:attrName>
                                        </p:attrNameLst>
                                      </p:cBhvr>
                                      <p:to>
                                        <p:strVal val="visible"/>
                                      </p:to>
                                    </p:set>
                                    <p:animEffect transition="in" filter="fade">
                                      <p:cBhvr>
                                        <p:cTn id="81" dur="500"/>
                                        <p:tgtEl>
                                          <p:spTgt spid="128019"/>
                                        </p:tgtEl>
                                      </p:cBhvr>
                                    </p:animEffect>
                                  </p:childTnLst>
                                </p:cTn>
                              </p:par>
                            </p:childTnLst>
                          </p:cTn>
                        </p:par>
                        <p:par>
                          <p:cTn id="82" fill="hold">
                            <p:stCondLst>
                              <p:cond delay="500"/>
                            </p:stCondLst>
                            <p:childTnLst>
                              <p:par>
                                <p:cTn id="83" presetID="10" presetClass="entr" presetSubtype="0" fill="hold" grpId="0" nodeType="afterEffect">
                                  <p:stCondLst>
                                    <p:cond delay="0"/>
                                  </p:stCondLst>
                                  <p:childTnLst>
                                    <p:set>
                                      <p:cBhvr>
                                        <p:cTn id="84" dur="1" fill="hold">
                                          <p:stCondLst>
                                            <p:cond delay="0"/>
                                          </p:stCondLst>
                                        </p:cTn>
                                        <p:tgtEl>
                                          <p:spTgt spid="128005"/>
                                        </p:tgtEl>
                                        <p:attrNameLst>
                                          <p:attrName>style.visibility</p:attrName>
                                        </p:attrNameLst>
                                      </p:cBhvr>
                                      <p:to>
                                        <p:strVal val="visible"/>
                                      </p:to>
                                    </p:set>
                                    <p:animEffect transition="in" filter="fade">
                                      <p:cBhvr>
                                        <p:cTn id="85" dur="500"/>
                                        <p:tgtEl>
                                          <p:spTgt spid="128005"/>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28031"/>
                                        </p:tgtEl>
                                        <p:attrNameLst>
                                          <p:attrName>style.visibility</p:attrName>
                                        </p:attrNameLst>
                                      </p:cBhvr>
                                      <p:to>
                                        <p:strVal val="visible"/>
                                      </p:to>
                                    </p:set>
                                    <p:animEffect transition="in" filter="fade">
                                      <p:cBhvr>
                                        <p:cTn id="90" dur="500"/>
                                        <p:tgtEl>
                                          <p:spTgt spid="128031"/>
                                        </p:tgtEl>
                                      </p:cBhvr>
                                    </p:animEffect>
                                  </p:childTnLst>
                                </p:cTn>
                              </p:par>
                            </p:childTnLst>
                          </p:cTn>
                        </p:par>
                        <p:par>
                          <p:cTn id="91" fill="hold">
                            <p:stCondLst>
                              <p:cond delay="500"/>
                            </p:stCondLst>
                            <p:childTnLst>
                              <p:par>
                                <p:cTn id="92" presetID="10" presetClass="entr" presetSubtype="0" fill="hold" grpId="0" nodeType="afterEffect">
                                  <p:stCondLst>
                                    <p:cond delay="0"/>
                                  </p:stCondLst>
                                  <p:childTnLst>
                                    <p:set>
                                      <p:cBhvr>
                                        <p:cTn id="93" dur="1" fill="hold">
                                          <p:stCondLst>
                                            <p:cond delay="0"/>
                                          </p:stCondLst>
                                        </p:cTn>
                                        <p:tgtEl>
                                          <p:spTgt spid="128008"/>
                                        </p:tgtEl>
                                        <p:attrNameLst>
                                          <p:attrName>style.visibility</p:attrName>
                                        </p:attrNameLst>
                                      </p:cBhvr>
                                      <p:to>
                                        <p:strVal val="visible"/>
                                      </p:to>
                                    </p:set>
                                    <p:animEffect transition="in" filter="fade">
                                      <p:cBhvr>
                                        <p:cTn id="94" dur="500"/>
                                        <p:tgtEl>
                                          <p:spTgt spid="128008"/>
                                        </p:tgtEl>
                                      </p:cBhvr>
                                    </p:animEffect>
                                  </p:childTnLst>
                                </p:cTn>
                              </p:par>
                            </p:childTnLst>
                          </p:cTn>
                        </p:par>
                        <p:par>
                          <p:cTn id="95" fill="hold">
                            <p:stCondLst>
                              <p:cond delay="1000"/>
                            </p:stCondLst>
                            <p:childTnLst>
                              <p:par>
                                <p:cTn id="96" presetID="10" presetClass="entr" presetSubtype="0" fill="hold" nodeType="afterEffect">
                                  <p:stCondLst>
                                    <p:cond delay="0"/>
                                  </p:stCondLst>
                                  <p:childTnLst>
                                    <p:set>
                                      <p:cBhvr>
                                        <p:cTn id="97" dur="1" fill="hold">
                                          <p:stCondLst>
                                            <p:cond delay="0"/>
                                          </p:stCondLst>
                                        </p:cTn>
                                        <p:tgtEl>
                                          <p:spTgt spid="128026"/>
                                        </p:tgtEl>
                                        <p:attrNameLst>
                                          <p:attrName>style.visibility</p:attrName>
                                        </p:attrNameLst>
                                      </p:cBhvr>
                                      <p:to>
                                        <p:strVal val="visible"/>
                                      </p:to>
                                    </p:set>
                                    <p:animEffect transition="in" filter="fade">
                                      <p:cBhvr>
                                        <p:cTn id="98" dur="500"/>
                                        <p:tgtEl>
                                          <p:spTgt spid="128026"/>
                                        </p:tgtEl>
                                      </p:cBhvr>
                                    </p:animEffect>
                                  </p:childTnLst>
                                </p:cTn>
                              </p:par>
                            </p:childTnLst>
                          </p:cTn>
                        </p:par>
                        <p:par>
                          <p:cTn id="99" fill="hold">
                            <p:stCondLst>
                              <p:cond delay="1500"/>
                            </p:stCondLst>
                            <p:childTnLst>
                              <p:par>
                                <p:cTn id="100" presetID="10" presetClass="entr" presetSubtype="0" fill="hold" grpId="0" nodeType="afterEffect">
                                  <p:stCondLst>
                                    <p:cond delay="0"/>
                                  </p:stCondLst>
                                  <p:childTnLst>
                                    <p:set>
                                      <p:cBhvr>
                                        <p:cTn id="101" dur="1" fill="hold">
                                          <p:stCondLst>
                                            <p:cond delay="0"/>
                                          </p:stCondLst>
                                        </p:cTn>
                                        <p:tgtEl>
                                          <p:spTgt spid="128023"/>
                                        </p:tgtEl>
                                        <p:attrNameLst>
                                          <p:attrName>style.visibility</p:attrName>
                                        </p:attrNameLst>
                                      </p:cBhvr>
                                      <p:to>
                                        <p:strVal val="visible"/>
                                      </p:to>
                                    </p:set>
                                    <p:animEffect transition="in" filter="fade">
                                      <p:cBhvr>
                                        <p:cTn id="102" dur="1000"/>
                                        <p:tgtEl>
                                          <p:spTgt spid="128023"/>
                                        </p:tgtEl>
                                      </p:cBhvr>
                                    </p:animEffect>
                                  </p:childTnLst>
                                </p:cTn>
                              </p:par>
                            </p:childTnLst>
                          </p:cTn>
                        </p:par>
                        <p:par>
                          <p:cTn id="103" fill="hold">
                            <p:stCondLst>
                              <p:cond delay="2500"/>
                            </p:stCondLst>
                            <p:childTnLst>
                              <p:par>
                                <p:cTn id="104" presetID="10" presetClass="entr" presetSubtype="0" fill="hold" grpId="0" nodeType="afterEffect">
                                  <p:stCondLst>
                                    <p:cond delay="0"/>
                                  </p:stCondLst>
                                  <p:childTnLst>
                                    <p:set>
                                      <p:cBhvr>
                                        <p:cTn id="105" dur="1" fill="hold">
                                          <p:stCondLst>
                                            <p:cond delay="0"/>
                                          </p:stCondLst>
                                        </p:cTn>
                                        <p:tgtEl>
                                          <p:spTgt spid="128012"/>
                                        </p:tgtEl>
                                        <p:attrNameLst>
                                          <p:attrName>style.visibility</p:attrName>
                                        </p:attrNameLst>
                                      </p:cBhvr>
                                      <p:to>
                                        <p:strVal val="visible"/>
                                      </p:to>
                                    </p:set>
                                    <p:animEffect transition="in" filter="fade">
                                      <p:cBhvr>
                                        <p:cTn id="106" dur="500"/>
                                        <p:tgtEl>
                                          <p:spTgt spid="128012"/>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128022"/>
                                        </p:tgtEl>
                                        <p:attrNameLst>
                                          <p:attrName>style.visibility</p:attrName>
                                        </p:attrNameLst>
                                      </p:cBhvr>
                                      <p:to>
                                        <p:strVal val="visible"/>
                                      </p:to>
                                    </p:set>
                                    <p:animEffect transition="in" filter="fade">
                                      <p:cBhvr>
                                        <p:cTn id="111" dur="500"/>
                                        <p:tgtEl>
                                          <p:spTgt spid="12802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28009"/>
                                        </p:tgtEl>
                                        <p:attrNameLst>
                                          <p:attrName>style.visibility</p:attrName>
                                        </p:attrNameLst>
                                      </p:cBhvr>
                                      <p:to>
                                        <p:strVal val="visible"/>
                                      </p:to>
                                    </p:set>
                                    <p:animEffect transition="in" filter="fade">
                                      <p:cBhvr>
                                        <p:cTn id="114" dur="500"/>
                                        <p:tgtEl>
                                          <p:spTgt spid="128009"/>
                                        </p:tgtEl>
                                      </p:cBhvr>
                                    </p:animEffect>
                                  </p:childTnLst>
                                </p:cTn>
                              </p:par>
                            </p:childTnLst>
                          </p:cTn>
                        </p:par>
                        <p:par>
                          <p:cTn id="115" fill="hold">
                            <p:stCondLst>
                              <p:cond delay="500"/>
                            </p:stCondLst>
                            <p:childTnLst>
                              <p:par>
                                <p:cTn id="116" presetID="10" presetClass="entr" presetSubtype="0" fill="hold" nodeType="afterEffect">
                                  <p:stCondLst>
                                    <p:cond delay="0"/>
                                  </p:stCondLst>
                                  <p:childTnLst>
                                    <p:set>
                                      <p:cBhvr>
                                        <p:cTn id="117" dur="1" fill="hold">
                                          <p:stCondLst>
                                            <p:cond delay="0"/>
                                          </p:stCondLst>
                                        </p:cTn>
                                        <p:tgtEl>
                                          <p:spTgt spid="128027"/>
                                        </p:tgtEl>
                                        <p:attrNameLst>
                                          <p:attrName>style.visibility</p:attrName>
                                        </p:attrNameLst>
                                      </p:cBhvr>
                                      <p:to>
                                        <p:strVal val="visible"/>
                                      </p:to>
                                    </p:set>
                                    <p:animEffect transition="in" filter="fade">
                                      <p:cBhvr>
                                        <p:cTn id="118" dur="500"/>
                                        <p:tgtEl>
                                          <p:spTgt spid="128027"/>
                                        </p:tgtEl>
                                      </p:cBhvr>
                                    </p:animEffect>
                                  </p:childTnLst>
                                </p:cTn>
                              </p:par>
                              <p:par>
                                <p:cTn id="119" presetID="10" presetClass="entr" presetSubtype="0" fill="hold" nodeType="withEffect">
                                  <p:stCondLst>
                                    <p:cond delay="0"/>
                                  </p:stCondLst>
                                  <p:childTnLst>
                                    <p:set>
                                      <p:cBhvr>
                                        <p:cTn id="120" dur="1" fill="hold">
                                          <p:stCondLst>
                                            <p:cond delay="0"/>
                                          </p:stCondLst>
                                        </p:cTn>
                                        <p:tgtEl>
                                          <p:spTgt spid="128028"/>
                                        </p:tgtEl>
                                        <p:attrNameLst>
                                          <p:attrName>style.visibility</p:attrName>
                                        </p:attrNameLst>
                                      </p:cBhvr>
                                      <p:to>
                                        <p:strVal val="visible"/>
                                      </p:to>
                                    </p:set>
                                    <p:animEffect transition="in" filter="fade">
                                      <p:cBhvr>
                                        <p:cTn id="121" dur="500"/>
                                        <p:tgtEl>
                                          <p:spTgt spid="128028"/>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128013"/>
                                        </p:tgtEl>
                                        <p:attrNameLst>
                                          <p:attrName>style.visibility</p:attrName>
                                        </p:attrNameLst>
                                      </p:cBhvr>
                                      <p:to>
                                        <p:strVal val="visible"/>
                                      </p:to>
                                    </p:set>
                                    <p:animEffect transition="in" filter="fade">
                                      <p:cBhvr>
                                        <p:cTn id="126" dur="500"/>
                                        <p:tgtEl>
                                          <p:spTgt spid="128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animBg="1"/>
      <p:bldP spid="128005" grpId="0" animBg="1"/>
      <p:bldP spid="128008" grpId="0" animBg="1"/>
      <p:bldP spid="128009" grpId="0" animBg="1"/>
      <p:bldP spid="128012" grpId="0" animBg="1"/>
      <p:bldP spid="128013" grpId="0" animBg="1"/>
      <p:bldP spid="128023" grpId="0" animBg="1"/>
      <p:bldP spid="35856" grpId="0" animBg="1"/>
      <p:bldP spid="128031" grpId="0" animBg="1"/>
      <p:bldP spid="128032" grpId="0" animBg="1"/>
      <p:bldP spid="128033" grpId="0" animBg="1"/>
      <p:bldP spid="128034" grpId="0" animBg="1"/>
      <p:bldP spid="128035" grpId="0" animBg="1"/>
      <p:bldP spid="128036" grpId="0" animBg="1"/>
      <p:bldP spid="128037" grpId="0" animBg="1"/>
      <p:bldP spid="128038" grpId="0" animBg="1"/>
      <p:bldP spid="1280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1447800" y="1798638"/>
            <a:ext cx="7696200" cy="4602162"/>
          </a:xfrm>
        </p:spPr>
        <p:txBody>
          <a:bodyPr/>
          <a:lstStyle/>
          <a:p>
            <a:pPr marL="457200" indent="-457200" algn="l" rtl="0" eaLnBrk="1" fontAlgn="auto" hangingPunct="1">
              <a:lnSpc>
                <a:spcPct val="80000"/>
              </a:lnSpc>
              <a:buFontTx/>
              <a:buNone/>
              <a:defRPr/>
            </a:pPr>
            <a:r>
              <a:rPr lang="en-US" sz="2400" b="1" dirty="0"/>
              <a:t>Category 2: Breasts Present and Uterus Absent</a:t>
            </a:r>
          </a:p>
          <a:p>
            <a:pPr marL="457200" indent="-457200" algn="l" rtl="0" eaLnBrk="1" fontAlgn="auto" hangingPunct="1">
              <a:lnSpc>
                <a:spcPct val="80000"/>
              </a:lnSpc>
              <a:buFontTx/>
              <a:buNone/>
              <a:defRPr/>
            </a:pPr>
            <a:endParaRPr lang="en-US" sz="2400" b="1" dirty="0">
              <a:effectLst/>
            </a:endParaRPr>
          </a:p>
          <a:p>
            <a:pPr marL="457200" indent="-457200" algn="l" rtl="0" eaLnBrk="1" fontAlgn="auto" hangingPunct="1">
              <a:lnSpc>
                <a:spcPct val="80000"/>
              </a:lnSpc>
              <a:buFontTx/>
              <a:buNone/>
              <a:defRPr/>
            </a:pPr>
            <a:r>
              <a:rPr lang="en-US" sz="2400" dirty="0">
                <a:effectLst/>
              </a:rPr>
              <a:t>– Think (+) oestrogen,  (?) MIF: check karyotype</a:t>
            </a:r>
            <a:endParaRPr lang="en-US" dirty="0">
              <a:effectLst/>
            </a:endParaRPr>
          </a:p>
          <a:p>
            <a:pPr marL="457200" indent="-457200" algn="l" rtl="0" eaLnBrk="1" fontAlgn="auto" hangingPunct="1">
              <a:lnSpc>
                <a:spcPct val="80000"/>
              </a:lnSpc>
              <a:buFontTx/>
              <a:buNone/>
              <a:defRPr/>
            </a:pPr>
            <a:endParaRPr lang="en-US" dirty="0">
              <a:effectLst/>
            </a:endParaRPr>
          </a:p>
          <a:p>
            <a:pPr marL="457200" indent="-457200" algn="l" rtl="0" eaLnBrk="1" fontAlgn="auto" hangingPunct="1">
              <a:lnSpc>
                <a:spcPct val="80000"/>
              </a:lnSpc>
              <a:buFontTx/>
              <a:buAutoNum type="alphaUcPeriod"/>
              <a:defRPr/>
            </a:pPr>
            <a:r>
              <a:rPr lang="en-US" sz="2400" dirty="0">
                <a:effectLst/>
              </a:rPr>
              <a:t>Mayer </a:t>
            </a:r>
            <a:r>
              <a:rPr lang="en-US" sz="2400" dirty="0" err="1">
                <a:effectLst/>
              </a:rPr>
              <a:t>Rokitansky</a:t>
            </a:r>
            <a:r>
              <a:rPr lang="en-US" sz="2400" dirty="0">
                <a:effectLst/>
              </a:rPr>
              <a:t> </a:t>
            </a:r>
            <a:r>
              <a:rPr lang="en-US" sz="2400" dirty="0" err="1">
                <a:effectLst/>
              </a:rPr>
              <a:t>Kuster</a:t>
            </a:r>
            <a:r>
              <a:rPr lang="en-US" sz="2400" dirty="0">
                <a:effectLst/>
              </a:rPr>
              <a:t> Hauser Syndrome   (46XX)                                                                vaginal agenesis and no uterus caused by random birth defect </a:t>
            </a:r>
          </a:p>
          <a:p>
            <a:pPr marL="457200" indent="-457200" algn="l" rtl="0" eaLnBrk="1" fontAlgn="auto" hangingPunct="1">
              <a:lnSpc>
                <a:spcPct val="80000"/>
              </a:lnSpc>
              <a:buFontTx/>
              <a:buAutoNum type="alphaUcPeriod"/>
              <a:defRPr/>
            </a:pPr>
            <a:endParaRPr lang="en-US" sz="2400" dirty="0">
              <a:effectLst/>
            </a:endParaRPr>
          </a:p>
          <a:p>
            <a:pPr marL="457200" indent="-457200" algn="l" rtl="0" eaLnBrk="1" fontAlgn="auto" hangingPunct="1">
              <a:lnSpc>
                <a:spcPct val="80000"/>
              </a:lnSpc>
              <a:buFontTx/>
              <a:buAutoNum type="alphaUcPeriod"/>
              <a:defRPr/>
            </a:pPr>
            <a:r>
              <a:rPr lang="en-US" sz="2400" dirty="0">
                <a:effectLst/>
              </a:rPr>
              <a:t>Androgen Insensitivity Syndrome (46 XY) </a:t>
            </a:r>
          </a:p>
          <a:p>
            <a:pPr marL="457200" indent="-457200" algn="l" rtl="0" eaLnBrk="1" fontAlgn="auto" hangingPunct="1">
              <a:lnSpc>
                <a:spcPct val="80000"/>
              </a:lnSpc>
              <a:buFontTx/>
              <a:buNone/>
              <a:defRPr/>
            </a:pPr>
            <a:r>
              <a:rPr lang="en-US" sz="2400" dirty="0">
                <a:effectLst/>
              </a:rPr>
              <a:t>     cells are not receptive to testosterone thus patient has intra-abdominal testes and no uterus or vagina</a:t>
            </a:r>
          </a:p>
          <a:p>
            <a:pPr marL="457200" indent="-457200" algn="l" rtl="0" eaLnBrk="1" fontAlgn="auto" hangingPunct="1">
              <a:lnSpc>
                <a:spcPct val="80000"/>
              </a:lnSpc>
              <a:buFontTx/>
              <a:buNone/>
              <a:defRPr/>
            </a:pPr>
            <a:endParaRPr lang="en-US" sz="2400" dirty="0"/>
          </a:p>
        </p:txBody>
      </p:sp>
      <p:sp>
        <p:nvSpPr>
          <p:cNvPr id="36867" name="Rectangle 10"/>
          <p:cNvSpPr>
            <a:spLocks noChangeArrowheads="1"/>
          </p:cNvSpPr>
          <p:nvPr/>
        </p:nvSpPr>
        <p:spPr bwMode="auto">
          <a:xfrm>
            <a:off x="1371600" y="274638"/>
            <a:ext cx="716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4400" dirty="0"/>
              <a:t>PRIMARY AMENORRHOEA</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3"/>
          <p:cNvSpPr>
            <a:spLocks noChangeArrowheads="1"/>
          </p:cNvSpPr>
          <p:nvPr/>
        </p:nvSpPr>
        <p:spPr bwMode="auto">
          <a:xfrm>
            <a:off x="1371600" y="274638"/>
            <a:ext cx="2971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4400" dirty="0">
                <a:solidFill>
                  <a:schemeClr val="bg2"/>
                </a:solidFill>
              </a:rPr>
              <a:t>HPO AXIS</a:t>
            </a:r>
          </a:p>
        </p:txBody>
      </p:sp>
      <p:pic>
        <p:nvPicPr>
          <p:cNvPr id="14339"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795338"/>
            <a:ext cx="4038600" cy="5330825"/>
          </a:xfrm>
        </p:spPr>
      </p:pic>
      <p:sp>
        <p:nvSpPr>
          <p:cNvPr id="14340" name="Text Box 4"/>
          <p:cNvSpPr txBox="1">
            <a:spLocks noChangeArrowheads="1"/>
          </p:cNvSpPr>
          <p:nvPr/>
        </p:nvSpPr>
        <p:spPr bwMode="auto">
          <a:xfrm>
            <a:off x="1371600" y="1676400"/>
            <a:ext cx="3733800" cy="465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Narrow" pitchFamily="34" charset="0"/>
                <a:cs typeface="Arial" pitchFamily="34" charset="0"/>
              </a:defRPr>
            </a:lvl1pPr>
            <a:lvl2pPr marL="742950" indent="-285750" eaLnBrk="0" hangingPunct="0">
              <a:defRPr>
                <a:solidFill>
                  <a:schemeClr val="tx1"/>
                </a:solidFill>
                <a:latin typeface="Arial Narrow" pitchFamily="34" charset="0"/>
                <a:cs typeface="Arial" pitchFamily="34" charset="0"/>
              </a:defRPr>
            </a:lvl2pPr>
            <a:lvl3pPr marL="1143000" indent="-228600" eaLnBrk="0" hangingPunct="0">
              <a:defRPr>
                <a:solidFill>
                  <a:schemeClr val="tx1"/>
                </a:solidFill>
                <a:latin typeface="Arial Narrow" pitchFamily="34" charset="0"/>
                <a:cs typeface="Arial" pitchFamily="34" charset="0"/>
              </a:defRPr>
            </a:lvl3pPr>
            <a:lvl4pPr marL="1600200" indent="-228600" eaLnBrk="0" hangingPunct="0">
              <a:defRPr>
                <a:solidFill>
                  <a:schemeClr val="tx1"/>
                </a:solidFill>
                <a:latin typeface="Arial Narrow" pitchFamily="34" charset="0"/>
                <a:cs typeface="Arial" pitchFamily="34" charset="0"/>
              </a:defRPr>
            </a:lvl4pPr>
            <a:lvl5pPr marL="2057400" indent="-228600" eaLnBrk="0" hangingPunct="0">
              <a:defRPr>
                <a:solidFill>
                  <a:schemeClr val="tx1"/>
                </a:solidFill>
                <a:latin typeface="Arial Narrow"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Narrow"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Narrow"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Narrow"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Narrow" pitchFamily="34" charset="0"/>
                <a:cs typeface="Arial" pitchFamily="34" charset="0"/>
              </a:defRPr>
            </a:lvl9pPr>
          </a:lstStyle>
          <a:p>
            <a:pPr eaLnBrk="1" hangingPunct="1">
              <a:spcBef>
                <a:spcPct val="50000"/>
              </a:spcBef>
            </a:pPr>
            <a:r>
              <a:rPr lang="en-US" sz="2400">
                <a:latin typeface="Arial" pitchFamily="34" charset="0"/>
              </a:rPr>
              <a:t>The menstrual cycle is actually 3 different inter-related cycles synchronously taking place at the same time. </a:t>
            </a:r>
          </a:p>
          <a:p>
            <a:pPr eaLnBrk="1" hangingPunct="1">
              <a:spcBef>
                <a:spcPct val="50000"/>
              </a:spcBef>
            </a:pPr>
            <a:endParaRPr lang="en-US" sz="2400">
              <a:latin typeface="Arial" pitchFamily="34" charset="0"/>
            </a:endParaRPr>
          </a:p>
          <a:p>
            <a:pPr eaLnBrk="1" hangingPunct="1">
              <a:spcBef>
                <a:spcPct val="50000"/>
              </a:spcBef>
            </a:pPr>
            <a:r>
              <a:rPr lang="en-US" sz="2400">
                <a:latin typeface="Arial" pitchFamily="34" charset="0"/>
              </a:rPr>
              <a:t>These are: </a:t>
            </a:r>
          </a:p>
          <a:p>
            <a:pPr eaLnBrk="1" hangingPunct="1">
              <a:spcBef>
                <a:spcPct val="50000"/>
              </a:spcBef>
              <a:buFontTx/>
              <a:buAutoNum type="arabicParenBoth"/>
            </a:pPr>
            <a:r>
              <a:rPr lang="en-US" sz="2400">
                <a:latin typeface="Arial" pitchFamily="34" charset="0"/>
              </a:rPr>
              <a:t> the ovarian cycle </a:t>
            </a:r>
          </a:p>
          <a:p>
            <a:pPr eaLnBrk="1" hangingPunct="1">
              <a:spcBef>
                <a:spcPct val="50000"/>
              </a:spcBef>
              <a:buFontTx/>
              <a:buAutoNum type="arabicParenBoth"/>
            </a:pPr>
            <a:r>
              <a:rPr lang="en-US" sz="2400">
                <a:latin typeface="Arial" pitchFamily="34" charset="0"/>
              </a:rPr>
              <a:t> the hormonal cycle </a:t>
            </a:r>
          </a:p>
          <a:p>
            <a:pPr eaLnBrk="1" hangingPunct="1">
              <a:spcBef>
                <a:spcPct val="50000"/>
              </a:spcBef>
            </a:pPr>
            <a:r>
              <a:rPr lang="en-US" sz="2400">
                <a:latin typeface="Arial" pitchFamily="34" charset="0"/>
              </a:rPr>
              <a:t>(3) the endometrial cycle.</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tx1"/>
            </a:gs>
            <a:gs pos="7000">
              <a:schemeClr val="tx1"/>
            </a:gs>
            <a:gs pos="100000">
              <a:schemeClr val="bg1">
                <a:tint val="100000"/>
                <a:shade val="80000"/>
                <a:alpha val="100000"/>
              </a:schemeClr>
            </a:gs>
          </a:gsLst>
          <a:lin ang="5400000" scaled="0"/>
        </a:gradFill>
        <a:effectLst/>
      </p:bgPr>
    </p:bg>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4121150" y="1828800"/>
            <a:ext cx="1547813" cy="984250"/>
          </a:xfrm>
          <a:prstGeom prst="rect">
            <a:avLst/>
          </a:prstGeom>
          <a:solidFill>
            <a:srgbClr val="FFFFFF"/>
          </a:solidFill>
          <a:ln w="25400">
            <a:solidFill>
              <a:srgbClr val="000000"/>
            </a:solidFill>
            <a:miter lim="800000"/>
            <a:headEnd/>
            <a:tailEnd/>
          </a:ln>
        </p:spPr>
        <p:txBody>
          <a:bodyPr/>
          <a:lstStyle/>
          <a:p>
            <a:pPr algn="ctr"/>
            <a:r>
              <a:rPr lang="en-US" altLang="ja-JP" dirty="0" err="1">
                <a:solidFill>
                  <a:srgbClr val="FF0000"/>
                </a:solidFill>
                <a:latin typeface="Times New Roman" pitchFamily="18" charset="0"/>
                <a:ea typeface="MS Mincho" pitchFamily="49" charset="-128"/>
              </a:rPr>
              <a:t>Karyotyping</a:t>
            </a:r>
            <a:r>
              <a:rPr lang="en-US" altLang="ja-JP" dirty="0">
                <a:solidFill>
                  <a:srgbClr val="FF0000"/>
                </a:solidFill>
                <a:latin typeface="Times New Roman" pitchFamily="18" charset="0"/>
                <a:ea typeface="MS Mincho" pitchFamily="49" charset="-128"/>
              </a:rPr>
              <a:t> Testosterone</a:t>
            </a:r>
            <a:endParaRPr lang="en-US" sz="3600" dirty="0">
              <a:solidFill>
                <a:srgbClr val="FF0000"/>
              </a:solidFill>
            </a:endParaRPr>
          </a:p>
        </p:txBody>
      </p:sp>
      <p:sp>
        <p:nvSpPr>
          <p:cNvPr id="120835" name="Rectangle 3"/>
          <p:cNvSpPr>
            <a:spLocks noChangeArrowheads="1"/>
          </p:cNvSpPr>
          <p:nvPr/>
        </p:nvSpPr>
        <p:spPr bwMode="auto">
          <a:xfrm>
            <a:off x="2559050" y="3124200"/>
            <a:ext cx="1343025" cy="952500"/>
          </a:xfrm>
          <a:prstGeom prst="rect">
            <a:avLst/>
          </a:prstGeom>
          <a:solidFill>
            <a:srgbClr val="FFFFFF"/>
          </a:solidFill>
          <a:ln w="25400">
            <a:solidFill>
              <a:srgbClr val="000000"/>
            </a:solidFill>
            <a:miter lim="800000"/>
            <a:headEnd/>
            <a:tailEnd/>
          </a:ln>
        </p:spPr>
        <p:txBody>
          <a:bodyPr/>
          <a:lstStyle/>
          <a:p>
            <a:pPr algn="ctr"/>
            <a:r>
              <a:rPr lang="en-US" altLang="ja-JP">
                <a:solidFill>
                  <a:srgbClr val="FF0000"/>
                </a:solidFill>
                <a:latin typeface="Times New Roman" pitchFamily="18" charset="0"/>
                <a:ea typeface="MS Mincho" pitchFamily="49" charset="-128"/>
              </a:rPr>
              <a:t>46XX  Normal</a:t>
            </a:r>
            <a:endParaRPr lang="en-US" sz="3600">
              <a:solidFill>
                <a:srgbClr val="FF0000"/>
              </a:solidFill>
            </a:endParaRPr>
          </a:p>
        </p:txBody>
      </p:sp>
      <p:sp>
        <p:nvSpPr>
          <p:cNvPr id="120836" name="Rectangle 4"/>
          <p:cNvSpPr>
            <a:spLocks noChangeArrowheads="1"/>
          </p:cNvSpPr>
          <p:nvPr/>
        </p:nvSpPr>
        <p:spPr bwMode="auto">
          <a:xfrm>
            <a:off x="6064250" y="3124200"/>
            <a:ext cx="1174750" cy="952500"/>
          </a:xfrm>
          <a:prstGeom prst="rect">
            <a:avLst/>
          </a:prstGeom>
          <a:solidFill>
            <a:srgbClr val="FFFFFF"/>
          </a:solidFill>
          <a:ln w="25400">
            <a:solidFill>
              <a:srgbClr val="000000"/>
            </a:solidFill>
            <a:miter lim="800000"/>
            <a:headEnd/>
            <a:tailEnd/>
          </a:ln>
        </p:spPr>
        <p:txBody>
          <a:bodyPr/>
          <a:lstStyle/>
          <a:p>
            <a:pPr algn="ctr"/>
            <a:r>
              <a:rPr lang="en-US" altLang="ja-JP">
                <a:solidFill>
                  <a:srgbClr val="FF0000"/>
                </a:solidFill>
                <a:latin typeface="Times New Roman" pitchFamily="18" charset="0"/>
                <a:ea typeface="MS Mincho" pitchFamily="49" charset="-128"/>
              </a:rPr>
              <a:t>46XY High</a:t>
            </a:r>
            <a:endParaRPr lang="en-US" sz="3600">
              <a:solidFill>
                <a:srgbClr val="FF0000"/>
              </a:solidFill>
            </a:endParaRPr>
          </a:p>
        </p:txBody>
      </p:sp>
      <p:sp>
        <p:nvSpPr>
          <p:cNvPr id="120837" name="Rectangle 5"/>
          <p:cNvSpPr>
            <a:spLocks noChangeArrowheads="1"/>
          </p:cNvSpPr>
          <p:nvPr/>
        </p:nvSpPr>
        <p:spPr bwMode="auto">
          <a:xfrm>
            <a:off x="1644650" y="4559300"/>
            <a:ext cx="2943225" cy="850900"/>
          </a:xfrm>
          <a:prstGeom prst="rect">
            <a:avLst/>
          </a:prstGeom>
          <a:solidFill>
            <a:srgbClr val="FFFFFF"/>
          </a:solidFill>
          <a:ln w="25400">
            <a:solidFill>
              <a:srgbClr val="000000"/>
            </a:solidFill>
            <a:miter lim="800000"/>
            <a:headEnd/>
            <a:tailEnd/>
          </a:ln>
        </p:spPr>
        <p:txBody>
          <a:bodyPr/>
          <a:lstStyle/>
          <a:p>
            <a:pPr algn="ctr"/>
            <a:r>
              <a:rPr lang="en-US" altLang="ja-JP">
                <a:solidFill>
                  <a:srgbClr val="FF0000"/>
                </a:solidFill>
                <a:latin typeface="Times New Roman" pitchFamily="18" charset="0"/>
                <a:ea typeface="MS Mincho" pitchFamily="49" charset="-128"/>
              </a:rPr>
              <a:t>Congenital Absence  of the</a:t>
            </a:r>
          </a:p>
          <a:p>
            <a:pPr algn="ctr"/>
            <a:r>
              <a:rPr lang="en-US" altLang="ja-JP">
                <a:solidFill>
                  <a:srgbClr val="FF0000"/>
                </a:solidFill>
                <a:latin typeface="Times New Roman" pitchFamily="18" charset="0"/>
                <a:ea typeface="MS Mincho" pitchFamily="49" charset="-128"/>
              </a:rPr>
              <a:t>Uterus</a:t>
            </a:r>
            <a:endParaRPr lang="en-US" sz="3600">
              <a:solidFill>
                <a:srgbClr val="FF0000"/>
              </a:solidFill>
            </a:endParaRPr>
          </a:p>
        </p:txBody>
      </p:sp>
      <p:sp>
        <p:nvSpPr>
          <p:cNvPr id="120838" name="Rectangle 6"/>
          <p:cNvSpPr>
            <a:spLocks noChangeArrowheads="1"/>
          </p:cNvSpPr>
          <p:nvPr/>
        </p:nvSpPr>
        <p:spPr bwMode="auto">
          <a:xfrm>
            <a:off x="5149850" y="4559300"/>
            <a:ext cx="3232150" cy="850900"/>
          </a:xfrm>
          <a:prstGeom prst="rect">
            <a:avLst/>
          </a:prstGeom>
          <a:solidFill>
            <a:srgbClr val="FFFFFF"/>
          </a:solidFill>
          <a:ln w="25400">
            <a:solidFill>
              <a:srgbClr val="000000"/>
            </a:solidFill>
            <a:miter lim="800000"/>
            <a:headEnd/>
            <a:tailEnd/>
          </a:ln>
        </p:spPr>
        <p:txBody>
          <a:bodyPr/>
          <a:lstStyle/>
          <a:p>
            <a:pPr algn="ctr"/>
            <a:r>
              <a:rPr lang="en-US" altLang="ja-JP">
                <a:solidFill>
                  <a:srgbClr val="FF0000"/>
                </a:solidFill>
                <a:latin typeface="Times New Roman" pitchFamily="18" charset="0"/>
                <a:ea typeface="MS Mincho" pitchFamily="49" charset="-128"/>
              </a:rPr>
              <a:t>Androgen Insensitivity</a:t>
            </a:r>
          </a:p>
          <a:p>
            <a:pPr algn="ctr"/>
            <a:r>
              <a:rPr lang="en-US" altLang="ja-JP">
                <a:solidFill>
                  <a:srgbClr val="FF0000"/>
                </a:solidFill>
                <a:latin typeface="Times New Roman" pitchFamily="18" charset="0"/>
                <a:ea typeface="MS Mincho" pitchFamily="49" charset="-128"/>
              </a:rPr>
              <a:t>(Testicular Feminization)</a:t>
            </a:r>
            <a:endParaRPr lang="en-US" sz="3600">
              <a:solidFill>
                <a:srgbClr val="FF0000"/>
              </a:solidFill>
            </a:endParaRPr>
          </a:p>
        </p:txBody>
      </p:sp>
      <p:cxnSp>
        <p:nvCxnSpPr>
          <p:cNvPr id="120839" name="AutoShape 7"/>
          <p:cNvCxnSpPr>
            <a:cxnSpLocks noChangeShapeType="1"/>
            <a:endCxn id="120835" idx="0"/>
          </p:cNvCxnSpPr>
          <p:nvPr/>
        </p:nvCxnSpPr>
        <p:spPr bwMode="auto">
          <a:xfrm flipH="1">
            <a:off x="3230563" y="2514600"/>
            <a:ext cx="903287" cy="609600"/>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cxnSp>
        <p:nvCxnSpPr>
          <p:cNvPr id="120840" name="AutoShape 8"/>
          <p:cNvCxnSpPr>
            <a:cxnSpLocks noChangeShapeType="1"/>
            <a:endCxn id="120836" idx="0"/>
          </p:cNvCxnSpPr>
          <p:nvPr/>
        </p:nvCxnSpPr>
        <p:spPr bwMode="auto">
          <a:xfrm>
            <a:off x="5683250" y="2590800"/>
            <a:ext cx="968375" cy="533400"/>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cxnSp>
        <p:nvCxnSpPr>
          <p:cNvPr id="120841" name="AutoShape 9"/>
          <p:cNvCxnSpPr>
            <a:cxnSpLocks noChangeShapeType="1"/>
            <a:stCxn id="120835" idx="2"/>
            <a:endCxn id="120837" idx="0"/>
          </p:cNvCxnSpPr>
          <p:nvPr/>
        </p:nvCxnSpPr>
        <p:spPr bwMode="auto">
          <a:xfrm flipH="1">
            <a:off x="3116263" y="4076700"/>
            <a:ext cx="114300" cy="482600"/>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cxnSp>
        <p:nvCxnSpPr>
          <p:cNvPr id="120842" name="AutoShape 10"/>
          <p:cNvCxnSpPr>
            <a:cxnSpLocks noChangeShapeType="1"/>
            <a:stCxn id="120836" idx="2"/>
            <a:endCxn id="120838" idx="0"/>
          </p:cNvCxnSpPr>
          <p:nvPr/>
        </p:nvCxnSpPr>
        <p:spPr bwMode="auto">
          <a:xfrm>
            <a:off x="6651625" y="4076700"/>
            <a:ext cx="114300" cy="482600"/>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sp>
        <p:nvSpPr>
          <p:cNvPr id="37899" name="Rectangle 16"/>
          <p:cNvSpPr>
            <a:spLocks noChangeArrowheads="1"/>
          </p:cNvSpPr>
          <p:nvPr/>
        </p:nvSpPr>
        <p:spPr bwMode="auto">
          <a:xfrm>
            <a:off x="1524000" y="838200"/>
            <a:ext cx="7086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pPr>
            <a:r>
              <a:rPr lang="en-US" sz="2400" b="1" dirty="0">
                <a:solidFill>
                  <a:srgbClr val="FF0000"/>
                </a:solidFill>
              </a:rPr>
              <a:t>Category 2: Breasts Present and Uterus Absent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additive="base">
                                        <p:cTn id="7" dur="2000" fill="hold"/>
                                        <p:tgtEl>
                                          <p:spTgt spid="37890"/>
                                        </p:tgtEl>
                                        <p:attrNameLst>
                                          <p:attrName>ppt_x</p:attrName>
                                        </p:attrNameLst>
                                      </p:cBhvr>
                                      <p:tavLst>
                                        <p:tav tm="0">
                                          <p:val>
                                            <p:strVal val="#ppt_x"/>
                                          </p:val>
                                        </p:tav>
                                        <p:tav tm="100000">
                                          <p:val>
                                            <p:strVal val="#ppt_x"/>
                                          </p:val>
                                        </p:tav>
                                      </p:tavLst>
                                    </p:anim>
                                    <p:anim calcmode="lin" valueType="num">
                                      <p:cBhvr additive="base">
                                        <p:cTn id="8" dur="2000" fill="hold"/>
                                        <p:tgtEl>
                                          <p:spTgt spid="37890"/>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120839"/>
                                        </p:tgtEl>
                                        <p:attrNameLst>
                                          <p:attrName>style.visibility</p:attrName>
                                        </p:attrNameLst>
                                      </p:cBhvr>
                                      <p:to>
                                        <p:strVal val="visible"/>
                                      </p:to>
                                    </p:set>
                                    <p:animEffect transition="in" filter="fade">
                                      <p:cBhvr>
                                        <p:cTn id="12" dur="1000"/>
                                        <p:tgtEl>
                                          <p:spTgt spid="12083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0835"/>
                                        </p:tgtEl>
                                        <p:attrNameLst>
                                          <p:attrName>style.visibility</p:attrName>
                                        </p:attrNameLst>
                                      </p:cBhvr>
                                      <p:to>
                                        <p:strVal val="visible"/>
                                      </p:to>
                                    </p:set>
                                    <p:animEffect transition="in" filter="fade">
                                      <p:cBhvr>
                                        <p:cTn id="15" dur="1000"/>
                                        <p:tgtEl>
                                          <p:spTgt spid="120835"/>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20841"/>
                                        </p:tgtEl>
                                        <p:attrNameLst>
                                          <p:attrName>style.visibility</p:attrName>
                                        </p:attrNameLst>
                                      </p:cBhvr>
                                      <p:to>
                                        <p:strVal val="visible"/>
                                      </p:to>
                                    </p:set>
                                    <p:animEffect transition="in" filter="fade">
                                      <p:cBhvr>
                                        <p:cTn id="19" dur="1000"/>
                                        <p:tgtEl>
                                          <p:spTgt spid="12084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0837"/>
                                        </p:tgtEl>
                                        <p:attrNameLst>
                                          <p:attrName>style.visibility</p:attrName>
                                        </p:attrNameLst>
                                      </p:cBhvr>
                                      <p:to>
                                        <p:strVal val="visible"/>
                                      </p:to>
                                    </p:set>
                                    <p:animEffect transition="in" filter="fade">
                                      <p:cBhvr>
                                        <p:cTn id="22" dur="1000"/>
                                        <p:tgtEl>
                                          <p:spTgt spid="120837"/>
                                        </p:tgtEl>
                                      </p:cBhvr>
                                    </p:animEffect>
                                  </p:childTnLst>
                                </p:cTn>
                              </p:par>
                            </p:childTnLst>
                          </p:cTn>
                        </p:par>
                        <p:par>
                          <p:cTn id="23" fill="hold">
                            <p:stCondLst>
                              <p:cond delay="4000"/>
                            </p:stCondLst>
                            <p:childTnLst>
                              <p:par>
                                <p:cTn id="24" presetID="10" presetClass="entr" presetSubtype="0" fill="hold" nodeType="afterEffect">
                                  <p:stCondLst>
                                    <p:cond delay="0"/>
                                  </p:stCondLst>
                                  <p:childTnLst>
                                    <p:set>
                                      <p:cBhvr>
                                        <p:cTn id="25" dur="1" fill="hold">
                                          <p:stCondLst>
                                            <p:cond delay="0"/>
                                          </p:stCondLst>
                                        </p:cTn>
                                        <p:tgtEl>
                                          <p:spTgt spid="120840"/>
                                        </p:tgtEl>
                                        <p:attrNameLst>
                                          <p:attrName>style.visibility</p:attrName>
                                        </p:attrNameLst>
                                      </p:cBhvr>
                                      <p:to>
                                        <p:strVal val="visible"/>
                                      </p:to>
                                    </p:set>
                                    <p:animEffect transition="in" filter="fade">
                                      <p:cBhvr>
                                        <p:cTn id="26" dur="1000"/>
                                        <p:tgtEl>
                                          <p:spTgt spid="12084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0836"/>
                                        </p:tgtEl>
                                        <p:attrNameLst>
                                          <p:attrName>style.visibility</p:attrName>
                                        </p:attrNameLst>
                                      </p:cBhvr>
                                      <p:to>
                                        <p:strVal val="visible"/>
                                      </p:to>
                                    </p:set>
                                    <p:animEffect transition="in" filter="fade">
                                      <p:cBhvr>
                                        <p:cTn id="29" dur="1000"/>
                                        <p:tgtEl>
                                          <p:spTgt spid="120836"/>
                                        </p:tgtEl>
                                      </p:cBhvr>
                                    </p:animEffect>
                                  </p:childTnLst>
                                </p:cTn>
                              </p:par>
                            </p:childTnLst>
                          </p:cTn>
                        </p:par>
                        <p:par>
                          <p:cTn id="30" fill="hold">
                            <p:stCondLst>
                              <p:cond delay="5000"/>
                            </p:stCondLst>
                            <p:childTnLst>
                              <p:par>
                                <p:cTn id="31" presetID="10" presetClass="entr" presetSubtype="0" fill="hold" nodeType="afterEffect">
                                  <p:stCondLst>
                                    <p:cond delay="0"/>
                                  </p:stCondLst>
                                  <p:childTnLst>
                                    <p:set>
                                      <p:cBhvr>
                                        <p:cTn id="32" dur="1" fill="hold">
                                          <p:stCondLst>
                                            <p:cond delay="0"/>
                                          </p:stCondLst>
                                        </p:cTn>
                                        <p:tgtEl>
                                          <p:spTgt spid="120842"/>
                                        </p:tgtEl>
                                        <p:attrNameLst>
                                          <p:attrName>style.visibility</p:attrName>
                                        </p:attrNameLst>
                                      </p:cBhvr>
                                      <p:to>
                                        <p:strVal val="visible"/>
                                      </p:to>
                                    </p:set>
                                    <p:animEffect transition="in" filter="fade">
                                      <p:cBhvr>
                                        <p:cTn id="33" dur="1000"/>
                                        <p:tgtEl>
                                          <p:spTgt spid="120842"/>
                                        </p:tgtEl>
                                      </p:cBhvr>
                                    </p:animEffect>
                                  </p:childTnLst>
                                </p:cTn>
                              </p:par>
                            </p:childTnLst>
                          </p:cTn>
                        </p:par>
                        <p:par>
                          <p:cTn id="34" fill="hold">
                            <p:stCondLst>
                              <p:cond delay="6000"/>
                            </p:stCondLst>
                            <p:childTnLst>
                              <p:par>
                                <p:cTn id="35" presetID="10" presetClass="entr" presetSubtype="0" fill="hold" grpId="0" nodeType="afterEffect">
                                  <p:stCondLst>
                                    <p:cond delay="0"/>
                                  </p:stCondLst>
                                  <p:childTnLst>
                                    <p:set>
                                      <p:cBhvr>
                                        <p:cTn id="36" dur="1" fill="hold">
                                          <p:stCondLst>
                                            <p:cond delay="0"/>
                                          </p:stCondLst>
                                        </p:cTn>
                                        <p:tgtEl>
                                          <p:spTgt spid="120838"/>
                                        </p:tgtEl>
                                        <p:attrNameLst>
                                          <p:attrName>style.visibility</p:attrName>
                                        </p:attrNameLst>
                                      </p:cBhvr>
                                      <p:to>
                                        <p:strVal val="visible"/>
                                      </p:to>
                                    </p:set>
                                    <p:animEffect transition="in" filter="fade">
                                      <p:cBhvr>
                                        <p:cTn id="37" dur="1000"/>
                                        <p:tgtEl>
                                          <p:spTgt spid="120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nimBg="1"/>
      <p:bldP spid="120835" grpId="0" animBg="1"/>
      <p:bldP spid="120836" grpId="0" animBg="1"/>
      <p:bldP spid="120837" grpId="0" animBg="1"/>
      <p:bldP spid="1208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a:xfrm>
            <a:off x="822960" y="1772816"/>
            <a:ext cx="7620000" cy="3992562"/>
          </a:xfrm>
        </p:spPr>
        <p:txBody>
          <a:bodyPr>
            <a:normAutofit/>
          </a:bodyPr>
          <a:lstStyle/>
          <a:p>
            <a:pPr algn="l" rtl="0" eaLnBrk="1" fontAlgn="auto" hangingPunct="1">
              <a:buFontTx/>
              <a:buNone/>
              <a:defRPr/>
            </a:pPr>
            <a:r>
              <a:rPr lang="en-US" sz="2400" b="1" dirty="0">
                <a:effectLst/>
              </a:rPr>
              <a:t>Category 3: Breasts Absent and Uterus Absent</a:t>
            </a:r>
          </a:p>
          <a:p>
            <a:pPr algn="l" rtl="0" eaLnBrk="1" fontAlgn="auto" hangingPunct="1">
              <a:buFontTx/>
              <a:buNone/>
              <a:defRPr/>
            </a:pPr>
            <a:endParaRPr lang="en-US" sz="2400" dirty="0">
              <a:effectLst/>
            </a:endParaRPr>
          </a:p>
          <a:p>
            <a:pPr algn="l" rtl="0" eaLnBrk="1" fontAlgn="auto" hangingPunct="1">
              <a:buFontTx/>
              <a:buNone/>
              <a:defRPr/>
            </a:pPr>
            <a:r>
              <a:rPr lang="en-US" sz="2400" dirty="0">
                <a:effectLst/>
              </a:rPr>
              <a:t>– This is rare.</a:t>
            </a:r>
          </a:p>
          <a:p>
            <a:pPr algn="l" rtl="0" eaLnBrk="1" fontAlgn="auto" hangingPunct="1">
              <a:buFontTx/>
              <a:buNone/>
              <a:defRPr/>
            </a:pPr>
            <a:r>
              <a:rPr lang="en-US" sz="2400" dirty="0">
                <a:effectLst/>
              </a:rPr>
              <a:t>– Think low estrogen and (+) MIF: check a karyotype</a:t>
            </a:r>
          </a:p>
          <a:p>
            <a:pPr algn="l" rtl="0" eaLnBrk="1" fontAlgn="auto" hangingPunct="1">
              <a:buFontTx/>
              <a:buNone/>
              <a:defRPr/>
            </a:pPr>
            <a:endParaRPr lang="en-US" sz="2400" dirty="0">
              <a:effectLst/>
            </a:endParaRPr>
          </a:p>
          <a:p>
            <a:pPr algn="l" rtl="0" eaLnBrk="1" fontAlgn="auto" hangingPunct="1">
              <a:buFontTx/>
              <a:buNone/>
              <a:defRPr/>
            </a:pPr>
            <a:r>
              <a:rPr lang="en-US" sz="2400" dirty="0">
                <a:effectLst/>
              </a:rPr>
              <a:t>A. 17, 20-Desmolase deficiency (46 XY) </a:t>
            </a:r>
          </a:p>
          <a:p>
            <a:pPr algn="l" rtl="0" eaLnBrk="1" fontAlgn="auto" hangingPunct="1">
              <a:buFontTx/>
              <a:buNone/>
              <a:defRPr/>
            </a:pPr>
            <a:r>
              <a:rPr lang="en-US" sz="2400" dirty="0">
                <a:effectLst/>
              </a:rPr>
              <a:t>B. 17 alpha hydroxylase deficiency (46 XY) </a:t>
            </a:r>
          </a:p>
          <a:p>
            <a:pPr algn="l" rtl="0" eaLnBrk="1" fontAlgn="auto" hangingPunct="1">
              <a:buFontTx/>
              <a:buNone/>
              <a:defRPr/>
            </a:pPr>
            <a:r>
              <a:rPr lang="en-US" sz="2400" dirty="0">
                <a:effectLst/>
              </a:rPr>
              <a:t>C. Pure XY (PGD, 46XY or </a:t>
            </a:r>
            <a:r>
              <a:rPr lang="en-US" sz="2400" dirty="0" err="1">
                <a:effectLst/>
              </a:rPr>
              <a:t>Swyer’s</a:t>
            </a:r>
            <a:r>
              <a:rPr lang="en-US" sz="2400" dirty="0">
                <a:effectLst/>
              </a:rPr>
              <a:t> Syndrome)</a:t>
            </a:r>
          </a:p>
          <a:p>
            <a:pPr algn="l" rtl="0" eaLnBrk="1" fontAlgn="auto" hangingPunct="1">
              <a:buFontTx/>
              <a:buNone/>
              <a:defRPr/>
            </a:pPr>
            <a:r>
              <a:rPr lang="en-US" sz="2400" dirty="0">
                <a:effectLst/>
              </a:rPr>
              <a:t>D. </a:t>
            </a:r>
            <a:r>
              <a:rPr lang="en-US" sz="2400" dirty="0" err="1">
                <a:effectLst/>
              </a:rPr>
              <a:t>Agonadism</a:t>
            </a:r>
            <a:r>
              <a:rPr lang="en-US" sz="2400" dirty="0">
                <a:effectLst/>
              </a:rPr>
              <a:t> </a:t>
            </a:r>
          </a:p>
        </p:txBody>
      </p:sp>
      <p:sp>
        <p:nvSpPr>
          <p:cNvPr id="38915" name="Rectangle 10"/>
          <p:cNvSpPr>
            <a:spLocks noChangeArrowheads="1"/>
          </p:cNvSpPr>
          <p:nvPr/>
        </p:nvSpPr>
        <p:spPr bwMode="auto">
          <a:xfrm>
            <a:off x="1371600" y="274638"/>
            <a:ext cx="716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4400" dirty="0"/>
              <a:t>PRIMARY AMENORRHOEA</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100000"/>
                <a:alpha val="100000"/>
                <a:satMod val="140000"/>
              </a:schemeClr>
            </a:gs>
            <a:gs pos="7000">
              <a:schemeClr val="tx1"/>
            </a:gs>
            <a:gs pos="100000">
              <a:schemeClr val="bg1">
                <a:tint val="100000"/>
                <a:shade val="80000"/>
                <a:alpha val="100000"/>
              </a:schemeClr>
            </a:gs>
          </a:gsLst>
          <a:lin ang="5400000" scaled="0"/>
        </a:gradFill>
        <a:effectLst/>
      </p:bgPr>
    </p:bg>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4044950" y="1798638"/>
            <a:ext cx="1790700" cy="846137"/>
          </a:xfrm>
          <a:prstGeom prst="rect">
            <a:avLst/>
          </a:prstGeom>
          <a:solidFill>
            <a:srgbClr val="FFFFFF"/>
          </a:solidFill>
          <a:ln w="25400">
            <a:solidFill>
              <a:srgbClr val="000000"/>
            </a:solidFill>
            <a:miter lim="800000"/>
            <a:headEnd/>
            <a:tailEnd/>
          </a:ln>
        </p:spPr>
        <p:txBody>
          <a:bodyPr/>
          <a:lstStyle/>
          <a:p>
            <a:pPr algn="ctr"/>
            <a:r>
              <a:rPr lang="en-US" altLang="ja-JP" sz="2000" dirty="0" err="1">
                <a:solidFill>
                  <a:srgbClr val="FF0000"/>
                </a:solidFill>
                <a:ea typeface="MS PGothic" pitchFamily="34" charset="-128"/>
              </a:rPr>
              <a:t>Karyotype</a:t>
            </a:r>
            <a:r>
              <a:rPr lang="en-US" altLang="ja-JP" sz="2000" dirty="0">
                <a:solidFill>
                  <a:srgbClr val="FF0000"/>
                </a:solidFill>
                <a:ea typeface="MS PGothic" pitchFamily="34" charset="-128"/>
              </a:rPr>
              <a:t> (XY)</a:t>
            </a:r>
          </a:p>
          <a:p>
            <a:pPr algn="ctr"/>
            <a:r>
              <a:rPr lang="en-US" altLang="ja-JP" sz="2000" dirty="0">
                <a:solidFill>
                  <a:srgbClr val="FF0000"/>
                </a:solidFill>
                <a:ea typeface="MS PGothic" pitchFamily="34" charset="-128"/>
              </a:rPr>
              <a:t>Laparoscopy</a:t>
            </a:r>
            <a:endParaRPr lang="en-US" sz="2000" dirty="0">
              <a:solidFill>
                <a:srgbClr val="FF0000"/>
              </a:solidFill>
            </a:endParaRPr>
          </a:p>
        </p:txBody>
      </p:sp>
      <p:sp>
        <p:nvSpPr>
          <p:cNvPr id="141315" name="Rectangle 3"/>
          <p:cNvSpPr>
            <a:spLocks noChangeArrowheads="1"/>
          </p:cNvSpPr>
          <p:nvPr/>
        </p:nvSpPr>
        <p:spPr bwMode="auto">
          <a:xfrm>
            <a:off x="2482850" y="3263900"/>
            <a:ext cx="1343025" cy="844550"/>
          </a:xfrm>
          <a:prstGeom prst="rect">
            <a:avLst/>
          </a:prstGeom>
          <a:solidFill>
            <a:srgbClr val="FFFFFF"/>
          </a:solidFill>
          <a:ln w="25400">
            <a:solidFill>
              <a:srgbClr val="000000"/>
            </a:solidFill>
            <a:miter lim="800000"/>
            <a:headEnd/>
            <a:tailEnd/>
          </a:ln>
        </p:spPr>
        <p:txBody>
          <a:bodyPr/>
          <a:lstStyle/>
          <a:p>
            <a:pPr algn="ctr"/>
            <a:r>
              <a:rPr lang="en-US" altLang="ja-JP" sz="2400" dirty="0">
                <a:solidFill>
                  <a:srgbClr val="FF0000"/>
                </a:solidFill>
                <a:ea typeface="MS PGothic" pitchFamily="34" charset="-128"/>
              </a:rPr>
              <a:t>testes present</a:t>
            </a:r>
            <a:endParaRPr lang="en-US" sz="2400" dirty="0">
              <a:solidFill>
                <a:srgbClr val="FF0000"/>
              </a:solidFill>
            </a:endParaRPr>
          </a:p>
        </p:txBody>
      </p:sp>
      <p:sp>
        <p:nvSpPr>
          <p:cNvPr id="141316" name="Rectangle 4"/>
          <p:cNvSpPr>
            <a:spLocks noChangeArrowheads="1"/>
          </p:cNvSpPr>
          <p:nvPr/>
        </p:nvSpPr>
        <p:spPr bwMode="auto">
          <a:xfrm>
            <a:off x="6184900" y="3187700"/>
            <a:ext cx="1174750" cy="844550"/>
          </a:xfrm>
          <a:prstGeom prst="rect">
            <a:avLst/>
          </a:prstGeom>
          <a:solidFill>
            <a:srgbClr val="FFFFFF"/>
          </a:solidFill>
          <a:ln w="25400">
            <a:solidFill>
              <a:srgbClr val="000000"/>
            </a:solidFill>
            <a:miter lim="800000"/>
            <a:headEnd/>
            <a:tailEnd/>
          </a:ln>
        </p:spPr>
        <p:txBody>
          <a:bodyPr/>
          <a:lstStyle/>
          <a:p>
            <a:pPr algn="ctr"/>
            <a:r>
              <a:rPr lang="en-US" altLang="ja-JP" sz="2400" dirty="0">
                <a:solidFill>
                  <a:srgbClr val="FF0000"/>
                </a:solidFill>
                <a:ea typeface="MS PGothic" pitchFamily="34" charset="-128"/>
              </a:rPr>
              <a:t>testes absent</a:t>
            </a:r>
            <a:endParaRPr lang="en-US" sz="2400" dirty="0">
              <a:solidFill>
                <a:srgbClr val="FF0000"/>
              </a:solidFill>
            </a:endParaRPr>
          </a:p>
        </p:txBody>
      </p:sp>
      <p:sp>
        <p:nvSpPr>
          <p:cNvPr id="141317" name="Rectangle 5"/>
          <p:cNvSpPr>
            <a:spLocks noChangeArrowheads="1"/>
          </p:cNvSpPr>
          <p:nvPr/>
        </p:nvSpPr>
        <p:spPr bwMode="auto">
          <a:xfrm>
            <a:off x="1568450" y="4559300"/>
            <a:ext cx="2943225" cy="1750020"/>
          </a:xfrm>
          <a:prstGeom prst="rect">
            <a:avLst/>
          </a:prstGeom>
          <a:solidFill>
            <a:srgbClr val="FFFFFF"/>
          </a:solidFill>
          <a:ln w="25400">
            <a:solidFill>
              <a:srgbClr val="000000"/>
            </a:solidFill>
            <a:miter lim="800000"/>
            <a:headEnd/>
            <a:tailEnd/>
          </a:ln>
        </p:spPr>
        <p:txBody>
          <a:bodyPr/>
          <a:lstStyle/>
          <a:p>
            <a:pPr algn="ctr"/>
            <a:r>
              <a:rPr lang="en-US" altLang="ja-JP" sz="2400" dirty="0">
                <a:solidFill>
                  <a:srgbClr val="FF0000"/>
                </a:solidFill>
                <a:ea typeface="MS PGothic" pitchFamily="34" charset="-128"/>
              </a:rPr>
              <a:t>Enzyme Deficiency:</a:t>
            </a:r>
          </a:p>
          <a:p>
            <a:pPr algn="ctr"/>
            <a:r>
              <a:rPr lang="en-US" altLang="ja-JP" sz="2400" dirty="0">
                <a:solidFill>
                  <a:srgbClr val="FF0000"/>
                </a:solidFill>
                <a:ea typeface="MS PGothic" pitchFamily="34" charset="-128"/>
              </a:rPr>
              <a:t>17, 20 </a:t>
            </a:r>
            <a:r>
              <a:rPr lang="en-US" altLang="ja-JP" sz="2400" dirty="0" err="1">
                <a:solidFill>
                  <a:srgbClr val="FF0000"/>
                </a:solidFill>
                <a:ea typeface="MS PGothic" pitchFamily="34" charset="-128"/>
              </a:rPr>
              <a:t>desmolase</a:t>
            </a:r>
            <a:endParaRPr lang="en-US" altLang="ja-JP" sz="2400" dirty="0">
              <a:solidFill>
                <a:srgbClr val="FF0000"/>
              </a:solidFill>
              <a:ea typeface="MS PGothic" pitchFamily="34" charset="-128"/>
            </a:endParaRPr>
          </a:p>
          <a:p>
            <a:pPr algn="ctr"/>
            <a:r>
              <a:rPr lang="en-US" altLang="ja-JP" sz="2400" dirty="0">
                <a:solidFill>
                  <a:srgbClr val="FF0000"/>
                </a:solidFill>
                <a:ea typeface="MS PGothic" pitchFamily="34" charset="-128"/>
              </a:rPr>
              <a:t>17 - </a:t>
            </a:r>
            <a:r>
              <a:rPr lang="en-US" altLang="ja-JP" sz="2400" dirty="0" err="1">
                <a:solidFill>
                  <a:srgbClr val="FF0000"/>
                </a:solidFill>
                <a:ea typeface="MS PGothic" pitchFamily="34" charset="-128"/>
              </a:rPr>
              <a:t>Hydroxylase</a:t>
            </a:r>
            <a:endParaRPr lang="en-US" sz="2400" dirty="0">
              <a:solidFill>
                <a:srgbClr val="FF0000"/>
              </a:solidFill>
            </a:endParaRPr>
          </a:p>
          <a:p>
            <a:pPr algn="ctr"/>
            <a:r>
              <a:rPr lang="en-US" altLang="ja-JP" sz="2400" dirty="0">
                <a:solidFill>
                  <a:srgbClr val="FF0000"/>
                </a:solidFill>
                <a:ea typeface="MS PGothic" pitchFamily="34" charset="-128"/>
              </a:rPr>
              <a:t>(with XY </a:t>
            </a:r>
            <a:r>
              <a:rPr lang="en-US" altLang="ja-JP" sz="2400" dirty="0" err="1">
                <a:solidFill>
                  <a:srgbClr val="FF0000"/>
                </a:solidFill>
                <a:ea typeface="MS PGothic" pitchFamily="34" charset="-128"/>
              </a:rPr>
              <a:t>karyotype</a:t>
            </a:r>
            <a:r>
              <a:rPr lang="en-US" altLang="ja-JP" sz="2400" dirty="0">
                <a:solidFill>
                  <a:srgbClr val="FF0000"/>
                </a:solidFill>
                <a:ea typeface="MS PGothic" pitchFamily="34" charset="-128"/>
              </a:rPr>
              <a:t>)</a:t>
            </a:r>
          </a:p>
          <a:p>
            <a:pPr algn="ctr"/>
            <a:endParaRPr lang="en-US" sz="2400" dirty="0">
              <a:solidFill>
                <a:srgbClr val="FF0000"/>
              </a:solidFill>
            </a:endParaRPr>
          </a:p>
        </p:txBody>
      </p:sp>
      <p:sp>
        <p:nvSpPr>
          <p:cNvPr id="141318" name="Rectangle 6"/>
          <p:cNvSpPr>
            <a:spLocks noChangeArrowheads="1"/>
          </p:cNvSpPr>
          <p:nvPr/>
        </p:nvSpPr>
        <p:spPr bwMode="auto">
          <a:xfrm>
            <a:off x="5302250" y="4622800"/>
            <a:ext cx="3232150" cy="1155700"/>
          </a:xfrm>
          <a:prstGeom prst="rect">
            <a:avLst/>
          </a:prstGeom>
          <a:solidFill>
            <a:srgbClr val="FFFFFF"/>
          </a:solidFill>
          <a:ln w="25400">
            <a:solidFill>
              <a:srgbClr val="000000"/>
            </a:solidFill>
            <a:miter lim="800000"/>
            <a:headEnd/>
            <a:tailEnd/>
          </a:ln>
        </p:spPr>
        <p:txBody>
          <a:bodyPr/>
          <a:lstStyle/>
          <a:p>
            <a:pPr algn="ctr"/>
            <a:endParaRPr lang="en-US" altLang="ja-JP" dirty="0">
              <a:solidFill>
                <a:srgbClr val="FF0000"/>
              </a:solidFill>
              <a:ea typeface="MS PGothic" pitchFamily="34" charset="-128"/>
            </a:endParaRPr>
          </a:p>
          <a:p>
            <a:pPr algn="ctr"/>
            <a:r>
              <a:rPr lang="en-US" altLang="ja-JP" sz="2800" dirty="0" err="1">
                <a:solidFill>
                  <a:srgbClr val="FF0000"/>
                </a:solidFill>
                <a:ea typeface="MS PGothic" pitchFamily="34" charset="-128"/>
              </a:rPr>
              <a:t>Agonadism</a:t>
            </a:r>
            <a:endParaRPr lang="en-US" sz="2800" dirty="0">
              <a:solidFill>
                <a:srgbClr val="FF0000"/>
              </a:solidFill>
            </a:endParaRPr>
          </a:p>
          <a:p>
            <a:pPr algn="ctr"/>
            <a:endParaRPr lang="en-US" sz="3600" dirty="0">
              <a:solidFill>
                <a:srgbClr val="FF0000"/>
              </a:solidFill>
            </a:endParaRPr>
          </a:p>
        </p:txBody>
      </p:sp>
      <p:cxnSp>
        <p:nvCxnSpPr>
          <p:cNvPr id="141319" name="AutoShape 7"/>
          <p:cNvCxnSpPr>
            <a:cxnSpLocks noChangeShapeType="1"/>
            <a:endCxn id="141315" idx="0"/>
          </p:cNvCxnSpPr>
          <p:nvPr/>
        </p:nvCxnSpPr>
        <p:spPr bwMode="auto">
          <a:xfrm flipH="1">
            <a:off x="3154363" y="2654300"/>
            <a:ext cx="903287" cy="596900"/>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cxnSp>
        <p:nvCxnSpPr>
          <p:cNvPr id="141320" name="AutoShape 8"/>
          <p:cNvCxnSpPr>
            <a:cxnSpLocks noChangeShapeType="1"/>
          </p:cNvCxnSpPr>
          <p:nvPr/>
        </p:nvCxnSpPr>
        <p:spPr bwMode="auto">
          <a:xfrm>
            <a:off x="5781675" y="2654300"/>
            <a:ext cx="968375" cy="520700"/>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cxnSp>
        <p:nvCxnSpPr>
          <p:cNvPr id="141321" name="AutoShape 9"/>
          <p:cNvCxnSpPr>
            <a:cxnSpLocks noChangeShapeType="1"/>
            <a:stCxn id="141315" idx="2"/>
            <a:endCxn id="141317" idx="0"/>
          </p:cNvCxnSpPr>
          <p:nvPr/>
        </p:nvCxnSpPr>
        <p:spPr bwMode="auto">
          <a:xfrm flipH="1">
            <a:off x="3040063" y="4108450"/>
            <a:ext cx="114300" cy="450850"/>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cxnSp>
        <p:nvCxnSpPr>
          <p:cNvPr id="141322" name="AutoShape 10"/>
          <p:cNvCxnSpPr>
            <a:cxnSpLocks noChangeShapeType="1"/>
            <a:stCxn id="141316" idx="2"/>
            <a:endCxn id="141318" idx="0"/>
          </p:cNvCxnSpPr>
          <p:nvPr/>
        </p:nvCxnSpPr>
        <p:spPr bwMode="auto">
          <a:xfrm>
            <a:off x="6772275" y="4044950"/>
            <a:ext cx="146050" cy="565150"/>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sp>
        <p:nvSpPr>
          <p:cNvPr id="39947" name="Rectangle 16"/>
          <p:cNvSpPr>
            <a:spLocks noChangeArrowheads="1"/>
          </p:cNvSpPr>
          <p:nvPr/>
        </p:nvSpPr>
        <p:spPr bwMode="auto">
          <a:xfrm>
            <a:off x="1600200" y="762000"/>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2400" b="1" dirty="0">
                <a:solidFill>
                  <a:schemeClr val="bg1"/>
                </a:solidFill>
              </a:rPr>
              <a:t>Category 3: Breasts Absent and Uterus Absent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additive="base">
                                        <p:cTn id="7" dur="2000" fill="hold"/>
                                        <p:tgtEl>
                                          <p:spTgt spid="39938"/>
                                        </p:tgtEl>
                                        <p:attrNameLst>
                                          <p:attrName>ppt_x</p:attrName>
                                        </p:attrNameLst>
                                      </p:cBhvr>
                                      <p:tavLst>
                                        <p:tav tm="0">
                                          <p:val>
                                            <p:strVal val="#ppt_x"/>
                                          </p:val>
                                        </p:tav>
                                        <p:tav tm="100000">
                                          <p:val>
                                            <p:strVal val="#ppt_x"/>
                                          </p:val>
                                        </p:tav>
                                      </p:tavLst>
                                    </p:anim>
                                    <p:anim calcmode="lin" valueType="num">
                                      <p:cBhvr additive="base">
                                        <p:cTn id="8" dur="2000" fill="hold"/>
                                        <p:tgtEl>
                                          <p:spTgt spid="39938"/>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141319"/>
                                        </p:tgtEl>
                                        <p:attrNameLst>
                                          <p:attrName>style.visibility</p:attrName>
                                        </p:attrNameLst>
                                      </p:cBhvr>
                                      <p:to>
                                        <p:strVal val="visible"/>
                                      </p:to>
                                    </p:set>
                                    <p:animEffect transition="in" filter="fade">
                                      <p:cBhvr>
                                        <p:cTn id="12" dur="1000"/>
                                        <p:tgtEl>
                                          <p:spTgt spid="1413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1315"/>
                                        </p:tgtEl>
                                        <p:attrNameLst>
                                          <p:attrName>style.visibility</p:attrName>
                                        </p:attrNameLst>
                                      </p:cBhvr>
                                      <p:to>
                                        <p:strVal val="visible"/>
                                      </p:to>
                                    </p:set>
                                    <p:animEffect transition="in" filter="fade">
                                      <p:cBhvr>
                                        <p:cTn id="15" dur="1000"/>
                                        <p:tgtEl>
                                          <p:spTgt spid="141315"/>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41321"/>
                                        </p:tgtEl>
                                        <p:attrNameLst>
                                          <p:attrName>style.visibility</p:attrName>
                                        </p:attrNameLst>
                                      </p:cBhvr>
                                      <p:to>
                                        <p:strVal val="visible"/>
                                      </p:to>
                                    </p:set>
                                    <p:animEffect transition="in" filter="fade">
                                      <p:cBhvr>
                                        <p:cTn id="19" dur="1000"/>
                                        <p:tgtEl>
                                          <p:spTgt spid="141321"/>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41317"/>
                                        </p:tgtEl>
                                        <p:attrNameLst>
                                          <p:attrName>style.visibility</p:attrName>
                                        </p:attrNameLst>
                                      </p:cBhvr>
                                      <p:to>
                                        <p:strVal val="visible"/>
                                      </p:to>
                                    </p:set>
                                    <p:animEffect transition="in" filter="fade">
                                      <p:cBhvr>
                                        <p:cTn id="23" dur="1000"/>
                                        <p:tgtEl>
                                          <p:spTgt spid="141317"/>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41316"/>
                                        </p:tgtEl>
                                        <p:attrNameLst>
                                          <p:attrName>style.visibility</p:attrName>
                                        </p:attrNameLst>
                                      </p:cBhvr>
                                      <p:to>
                                        <p:strVal val="visible"/>
                                      </p:to>
                                    </p:set>
                                    <p:animEffect transition="in" filter="fade">
                                      <p:cBhvr>
                                        <p:cTn id="27" dur="1000"/>
                                        <p:tgtEl>
                                          <p:spTgt spid="141316"/>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141320"/>
                                        </p:tgtEl>
                                        <p:attrNameLst>
                                          <p:attrName>style.visibility</p:attrName>
                                        </p:attrNameLst>
                                      </p:cBhvr>
                                      <p:to>
                                        <p:strVal val="visible"/>
                                      </p:to>
                                    </p:set>
                                    <p:animEffect transition="in" filter="fade">
                                      <p:cBhvr>
                                        <p:cTn id="31" dur="1000"/>
                                        <p:tgtEl>
                                          <p:spTgt spid="141320"/>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141322"/>
                                        </p:tgtEl>
                                        <p:attrNameLst>
                                          <p:attrName>style.visibility</p:attrName>
                                        </p:attrNameLst>
                                      </p:cBhvr>
                                      <p:to>
                                        <p:strVal val="visible"/>
                                      </p:to>
                                    </p:set>
                                    <p:animEffect transition="in" filter="fade">
                                      <p:cBhvr>
                                        <p:cTn id="35" dur="1000"/>
                                        <p:tgtEl>
                                          <p:spTgt spid="141322"/>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141318"/>
                                        </p:tgtEl>
                                        <p:attrNameLst>
                                          <p:attrName>style.visibility</p:attrName>
                                        </p:attrNameLst>
                                      </p:cBhvr>
                                      <p:to>
                                        <p:strVal val="visible"/>
                                      </p:to>
                                    </p:set>
                                    <p:animEffect transition="in" filter="fade">
                                      <p:cBhvr>
                                        <p:cTn id="39" dur="1000"/>
                                        <p:tgtEl>
                                          <p:spTgt spid="141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nimBg="1"/>
      <p:bldP spid="141315" grpId="0" animBg="1"/>
      <p:bldP spid="141316" grpId="0" animBg="1"/>
      <p:bldP spid="141317" grpId="0" animBg="1"/>
      <p:bldP spid="1413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1447800" y="1722438"/>
            <a:ext cx="7467600" cy="4525962"/>
          </a:xfrm>
        </p:spPr>
        <p:txBody>
          <a:bodyPr>
            <a:normAutofit/>
          </a:bodyPr>
          <a:lstStyle/>
          <a:p>
            <a:pPr algn="l" rtl="0" eaLnBrk="1" fontAlgn="auto" hangingPunct="1">
              <a:buFontTx/>
              <a:buNone/>
              <a:defRPr/>
            </a:pPr>
            <a:r>
              <a:rPr lang="en-US" sz="2400" b="1" dirty="0">
                <a:effectLst/>
              </a:rPr>
              <a:t>Category 4: Breasts Present and Uterus Present</a:t>
            </a:r>
          </a:p>
          <a:p>
            <a:pPr algn="l" rtl="0" eaLnBrk="1" fontAlgn="auto" hangingPunct="1">
              <a:buFontTx/>
              <a:buNone/>
              <a:defRPr/>
            </a:pPr>
            <a:endParaRPr lang="en-US" sz="2400" b="1" dirty="0">
              <a:effectLst/>
            </a:endParaRPr>
          </a:p>
          <a:p>
            <a:pPr algn="l" rtl="0" eaLnBrk="1" fontAlgn="auto" hangingPunct="1">
              <a:buFontTx/>
              <a:buNone/>
              <a:defRPr/>
            </a:pPr>
            <a:r>
              <a:rPr lang="en-US" sz="2800" dirty="0">
                <a:effectLst/>
              </a:rPr>
              <a:t>–Think (+) oestrogen,  (-) MIF</a:t>
            </a:r>
            <a:endParaRPr lang="en-US" sz="2400" b="1" dirty="0">
              <a:effectLst/>
            </a:endParaRPr>
          </a:p>
          <a:p>
            <a:pPr algn="l" rtl="0" eaLnBrk="1" fontAlgn="auto" hangingPunct="1">
              <a:buFontTx/>
              <a:buNone/>
              <a:defRPr/>
            </a:pPr>
            <a:r>
              <a:rPr lang="en-US" sz="2400" dirty="0">
                <a:effectLst/>
              </a:rPr>
              <a:t>– Evaluate like secondary amenorrhea</a:t>
            </a:r>
          </a:p>
          <a:p>
            <a:pPr algn="l" rtl="0" eaLnBrk="1" fontAlgn="auto" hangingPunct="1">
              <a:buFontTx/>
              <a:buNone/>
              <a:defRPr/>
            </a:pPr>
            <a:endParaRPr lang="en-US" sz="2400" dirty="0">
              <a:effectLst/>
            </a:endParaRPr>
          </a:p>
          <a:p>
            <a:pPr algn="l" rtl="0" eaLnBrk="1" fontAlgn="auto" hangingPunct="1">
              <a:buFontTx/>
              <a:buNone/>
              <a:defRPr/>
            </a:pPr>
            <a:r>
              <a:rPr lang="en-US" sz="2400" dirty="0">
                <a:effectLst/>
              </a:rPr>
              <a:t>A. Hypothalamic causes</a:t>
            </a:r>
          </a:p>
          <a:p>
            <a:pPr algn="l" rtl="0" eaLnBrk="1" fontAlgn="auto" hangingPunct="1">
              <a:buFontTx/>
              <a:buNone/>
              <a:defRPr/>
            </a:pPr>
            <a:r>
              <a:rPr lang="en-US" sz="2400" dirty="0">
                <a:effectLst/>
              </a:rPr>
              <a:t>B. Pituitary causes</a:t>
            </a:r>
          </a:p>
          <a:p>
            <a:pPr algn="l" rtl="0" eaLnBrk="1" fontAlgn="auto" hangingPunct="1">
              <a:buFontTx/>
              <a:buNone/>
              <a:defRPr/>
            </a:pPr>
            <a:r>
              <a:rPr lang="en-US" sz="2400" dirty="0">
                <a:effectLst/>
              </a:rPr>
              <a:t>C. Ovarian causes</a:t>
            </a:r>
          </a:p>
          <a:p>
            <a:pPr algn="l" rtl="0" eaLnBrk="1" fontAlgn="auto" hangingPunct="1">
              <a:buFontTx/>
              <a:buNone/>
              <a:defRPr/>
            </a:pPr>
            <a:r>
              <a:rPr lang="en-US" sz="2400" dirty="0">
                <a:effectLst/>
              </a:rPr>
              <a:t>D. Uterine causes and outflow tract causes (?)</a:t>
            </a:r>
            <a:endParaRPr lang="en-US" sz="1800" dirty="0">
              <a:effectLst/>
            </a:endParaRPr>
          </a:p>
          <a:p>
            <a:pPr algn="l" rtl="0" eaLnBrk="1" fontAlgn="auto" hangingPunct="1">
              <a:buFontTx/>
              <a:buNone/>
              <a:defRPr/>
            </a:pPr>
            <a:endParaRPr lang="en-US" sz="1800" dirty="0"/>
          </a:p>
        </p:txBody>
      </p:sp>
      <p:sp>
        <p:nvSpPr>
          <p:cNvPr id="40963" name="Rectangle 10"/>
          <p:cNvSpPr>
            <a:spLocks noChangeArrowheads="1"/>
          </p:cNvSpPr>
          <p:nvPr/>
        </p:nvSpPr>
        <p:spPr bwMode="auto">
          <a:xfrm>
            <a:off x="1371600" y="274638"/>
            <a:ext cx="716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4400" dirty="0"/>
              <a:t>PRIMARY AMENORRHOEA</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100000"/>
                <a:alpha val="100000"/>
                <a:satMod val="140000"/>
              </a:schemeClr>
            </a:gs>
            <a:gs pos="6000">
              <a:schemeClr val="tx1"/>
            </a:gs>
            <a:gs pos="100000">
              <a:schemeClr val="bg1">
                <a:tint val="100000"/>
                <a:shade val="80000"/>
                <a:alpha val="100000"/>
              </a:schemeClr>
            </a:gs>
          </a:gsLst>
          <a:lin ang="5400000" scaled="0"/>
        </a:gradFill>
        <a:effectLst/>
      </p:bgPr>
    </p:bg>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4152900" y="1430338"/>
            <a:ext cx="1547813" cy="846137"/>
          </a:xfrm>
          <a:prstGeom prst="rect">
            <a:avLst/>
          </a:prstGeom>
          <a:solidFill>
            <a:srgbClr val="FFFFFF"/>
          </a:solidFill>
          <a:ln w="25400">
            <a:solidFill>
              <a:srgbClr val="000000"/>
            </a:solidFill>
            <a:miter lim="800000"/>
            <a:headEnd/>
            <a:tailEnd/>
          </a:ln>
        </p:spPr>
        <p:txBody>
          <a:bodyPr/>
          <a:lstStyle/>
          <a:p>
            <a:pPr algn="ctr"/>
            <a:endParaRPr lang="en-US" altLang="ja-JP" dirty="0">
              <a:solidFill>
                <a:srgbClr val="FF0000"/>
              </a:solidFill>
              <a:ea typeface="MS PGothic" pitchFamily="34" charset="-128"/>
            </a:endParaRPr>
          </a:p>
          <a:p>
            <a:pPr algn="ctr"/>
            <a:r>
              <a:rPr lang="en-US" altLang="ja-JP" sz="2800" dirty="0" err="1">
                <a:solidFill>
                  <a:srgbClr val="FF0000"/>
                </a:solidFill>
                <a:ea typeface="MS PGothic" pitchFamily="34" charset="-128"/>
              </a:rPr>
              <a:t>Prolactin</a:t>
            </a:r>
            <a:endParaRPr lang="en-US" sz="4800" dirty="0">
              <a:solidFill>
                <a:srgbClr val="FF0000"/>
              </a:solidFill>
            </a:endParaRPr>
          </a:p>
        </p:txBody>
      </p:sp>
      <p:sp>
        <p:nvSpPr>
          <p:cNvPr id="142339" name="Rectangle 3"/>
          <p:cNvSpPr>
            <a:spLocks noChangeArrowheads="1"/>
          </p:cNvSpPr>
          <p:nvPr/>
        </p:nvSpPr>
        <p:spPr bwMode="auto">
          <a:xfrm>
            <a:off x="2590800" y="2895600"/>
            <a:ext cx="1343025" cy="844550"/>
          </a:xfrm>
          <a:prstGeom prst="rect">
            <a:avLst/>
          </a:prstGeom>
          <a:solidFill>
            <a:srgbClr val="FFFFFF"/>
          </a:solidFill>
          <a:ln w="25400">
            <a:solidFill>
              <a:srgbClr val="000000"/>
            </a:solidFill>
            <a:miter lim="800000"/>
            <a:headEnd/>
            <a:tailEnd/>
          </a:ln>
        </p:spPr>
        <p:txBody>
          <a:bodyPr/>
          <a:lstStyle/>
          <a:p>
            <a:pPr algn="ctr"/>
            <a:endParaRPr lang="en-US" altLang="ja-JP" dirty="0">
              <a:solidFill>
                <a:srgbClr val="FF0000"/>
              </a:solidFill>
              <a:ea typeface="MS PGothic" pitchFamily="34" charset="-128"/>
            </a:endParaRPr>
          </a:p>
          <a:p>
            <a:pPr algn="ctr"/>
            <a:r>
              <a:rPr lang="en-US" altLang="ja-JP" sz="2800" dirty="0">
                <a:solidFill>
                  <a:srgbClr val="FF0000"/>
                </a:solidFill>
                <a:ea typeface="MS PGothic" pitchFamily="34" charset="-128"/>
              </a:rPr>
              <a:t>Normal</a:t>
            </a:r>
            <a:endParaRPr lang="en-US" sz="2800" dirty="0">
              <a:solidFill>
                <a:srgbClr val="FF0000"/>
              </a:solidFill>
            </a:endParaRPr>
          </a:p>
        </p:txBody>
      </p:sp>
      <p:sp>
        <p:nvSpPr>
          <p:cNvPr id="142340" name="Rectangle 4"/>
          <p:cNvSpPr>
            <a:spLocks noChangeArrowheads="1"/>
          </p:cNvSpPr>
          <p:nvPr/>
        </p:nvSpPr>
        <p:spPr bwMode="auto">
          <a:xfrm>
            <a:off x="6096000" y="2819400"/>
            <a:ext cx="1174750" cy="844550"/>
          </a:xfrm>
          <a:prstGeom prst="rect">
            <a:avLst/>
          </a:prstGeom>
          <a:solidFill>
            <a:srgbClr val="FFFFFF"/>
          </a:solidFill>
          <a:ln w="25400">
            <a:solidFill>
              <a:srgbClr val="000000"/>
            </a:solidFill>
            <a:miter lim="800000"/>
            <a:headEnd/>
            <a:tailEnd/>
          </a:ln>
        </p:spPr>
        <p:txBody>
          <a:bodyPr/>
          <a:lstStyle/>
          <a:p>
            <a:pPr algn="ctr"/>
            <a:endParaRPr lang="en-US" altLang="ja-JP" dirty="0">
              <a:solidFill>
                <a:srgbClr val="FF0000"/>
              </a:solidFill>
              <a:ea typeface="MS PGothic" pitchFamily="34" charset="-128"/>
            </a:endParaRPr>
          </a:p>
          <a:p>
            <a:pPr algn="ctr"/>
            <a:r>
              <a:rPr lang="en-US" altLang="ja-JP" sz="2400" dirty="0">
                <a:solidFill>
                  <a:srgbClr val="FF0000"/>
                </a:solidFill>
                <a:ea typeface="MS PGothic" pitchFamily="34" charset="-128"/>
              </a:rPr>
              <a:t>High</a:t>
            </a:r>
            <a:endParaRPr lang="en-US" sz="3600" dirty="0">
              <a:solidFill>
                <a:srgbClr val="FF0000"/>
              </a:solidFill>
            </a:endParaRPr>
          </a:p>
        </p:txBody>
      </p:sp>
      <p:sp>
        <p:nvSpPr>
          <p:cNvPr id="142341" name="Rectangle 5"/>
          <p:cNvSpPr>
            <a:spLocks noChangeArrowheads="1"/>
          </p:cNvSpPr>
          <p:nvPr/>
        </p:nvSpPr>
        <p:spPr bwMode="auto">
          <a:xfrm>
            <a:off x="1331640" y="4191000"/>
            <a:ext cx="3287985" cy="2667000"/>
          </a:xfrm>
          <a:prstGeom prst="rect">
            <a:avLst/>
          </a:prstGeom>
          <a:solidFill>
            <a:srgbClr val="FFFFFF"/>
          </a:solidFill>
          <a:ln w="25400">
            <a:solidFill>
              <a:srgbClr val="000000"/>
            </a:solidFill>
            <a:miter lim="800000"/>
            <a:headEnd/>
            <a:tailEnd/>
          </a:ln>
        </p:spPr>
        <p:txBody>
          <a:bodyPr/>
          <a:lstStyle/>
          <a:p>
            <a:endParaRPr lang="en-US" altLang="ja-JP" sz="2400" dirty="0">
              <a:solidFill>
                <a:srgbClr val="FF0000"/>
              </a:solidFill>
              <a:ea typeface="MS PGothic" pitchFamily="34" charset="-128"/>
            </a:endParaRPr>
          </a:p>
          <a:p>
            <a:r>
              <a:rPr lang="en-US" altLang="ja-JP" sz="2400" dirty="0">
                <a:solidFill>
                  <a:srgbClr val="FF0000"/>
                </a:solidFill>
                <a:ea typeface="MS PGothic" pitchFamily="34" charset="-128"/>
              </a:rPr>
              <a:t>    Hypothalamic causes</a:t>
            </a:r>
          </a:p>
          <a:p>
            <a:r>
              <a:rPr lang="en-US" altLang="ja-JP" sz="2400" dirty="0">
                <a:solidFill>
                  <a:srgbClr val="FF0000"/>
                </a:solidFill>
                <a:ea typeface="MS PGothic" pitchFamily="34" charset="-128"/>
              </a:rPr>
              <a:t>    Pituitary causes</a:t>
            </a:r>
          </a:p>
          <a:p>
            <a:r>
              <a:rPr lang="en-US" altLang="ja-JP" sz="2400" dirty="0">
                <a:solidFill>
                  <a:srgbClr val="FF0000"/>
                </a:solidFill>
                <a:ea typeface="MS PGothic" pitchFamily="34" charset="-128"/>
              </a:rPr>
              <a:t>    Ovarian causes</a:t>
            </a:r>
          </a:p>
          <a:p>
            <a:r>
              <a:rPr lang="en-US" altLang="ja-JP" sz="2400" dirty="0">
                <a:solidFill>
                  <a:srgbClr val="FF0000"/>
                </a:solidFill>
                <a:ea typeface="MS PGothic" pitchFamily="34" charset="-128"/>
              </a:rPr>
              <a:t>    Uterine causes</a:t>
            </a:r>
          </a:p>
          <a:p>
            <a:r>
              <a:rPr lang="en-US" altLang="ja-JP" sz="2400" dirty="0">
                <a:solidFill>
                  <a:srgbClr val="FF0000"/>
                </a:solidFill>
                <a:ea typeface="MS PGothic" pitchFamily="34" charset="-128"/>
              </a:rPr>
              <a:t>    Outflow tract  disorders</a:t>
            </a:r>
            <a:endParaRPr lang="en-US" sz="2400" dirty="0">
              <a:solidFill>
                <a:srgbClr val="FF0000"/>
              </a:solidFill>
            </a:endParaRPr>
          </a:p>
        </p:txBody>
      </p:sp>
      <p:sp>
        <p:nvSpPr>
          <p:cNvPr id="142342" name="Rectangle 6"/>
          <p:cNvSpPr>
            <a:spLocks noChangeArrowheads="1"/>
          </p:cNvSpPr>
          <p:nvPr/>
        </p:nvSpPr>
        <p:spPr bwMode="auto">
          <a:xfrm>
            <a:off x="5226050" y="4254500"/>
            <a:ext cx="3232150" cy="1155700"/>
          </a:xfrm>
          <a:prstGeom prst="rect">
            <a:avLst/>
          </a:prstGeom>
          <a:solidFill>
            <a:srgbClr val="FFFFFF"/>
          </a:solidFill>
          <a:ln w="25400">
            <a:solidFill>
              <a:srgbClr val="000000"/>
            </a:solidFill>
            <a:miter lim="800000"/>
            <a:headEnd/>
            <a:tailEnd/>
          </a:ln>
        </p:spPr>
        <p:txBody>
          <a:bodyPr/>
          <a:lstStyle/>
          <a:p>
            <a:pPr algn="ctr"/>
            <a:endParaRPr lang="en-US" altLang="ja-JP" sz="2400" dirty="0">
              <a:solidFill>
                <a:srgbClr val="FF0000"/>
              </a:solidFill>
              <a:ea typeface="MS PGothic" pitchFamily="34" charset="-128"/>
            </a:endParaRPr>
          </a:p>
          <a:p>
            <a:pPr algn="ctr"/>
            <a:r>
              <a:rPr lang="en-US" altLang="ja-JP" sz="2400" dirty="0">
                <a:solidFill>
                  <a:srgbClr val="FF0000"/>
                </a:solidFill>
                <a:ea typeface="MS PGothic" pitchFamily="34" charset="-128"/>
              </a:rPr>
              <a:t>Pituitary Lesion</a:t>
            </a:r>
          </a:p>
          <a:p>
            <a:pPr algn="ctr"/>
            <a:r>
              <a:rPr lang="en-US" altLang="ja-JP" sz="2400" dirty="0">
                <a:solidFill>
                  <a:srgbClr val="FF0000"/>
                </a:solidFill>
                <a:ea typeface="MS PGothic" pitchFamily="34" charset="-128"/>
              </a:rPr>
              <a:t>(</a:t>
            </a:r>
            <a:r>
              <a:rPr lang="en-US" altLang="ja-JP" sz="2400" dirty="0" err="1">
                <a:solidFill>
                  <a:srgbClr val="FF0000"/>
                </a:solidFill>
                <a:ea typeface="MS PGothic" pitchFamily="34" charset="-128"/>
              </a:rPr>
              <a:t>Prolactinoma</a:t>
            </a:r>
            <a:r>
              <a:rPr lang="en-US" altLang="ja-JP" sz="2400" dirty="0">
                <a:solidFill>
                  <a:srgbClr val="FF0000"/>
                </a:solidFill>
                <a:ea typeface="MS PGothic" pitchFamily="34" charset="-128"/>
              </a:rPr>
              <a:t>)</a:t>
            </a:r>
            <a:endParaRPr lang="en-US" sz="4400" dirty="0">
              <a:solidFill>
                <a:srgbClr val="FF0000"/>
              </a:solidFill>
            </a:endParaRPr>
          </a:p>
        </p:txBody>
      </p:sp>
      <p:cxnSp>
        <p:nvCxnSpPr>
          <p:cNvPr id="142343" name="AutoShape 7"/>
          <p:cNvCxnSpPr>
            <a:cxnSpLocks noChangeShapeType="1"/>
            <a:endCxn id="142339" idx="0"/>
          </p:cNvCxnSpPr>
          <p:nvPr/>
        </p:nvCxnSpPr>
        <p:spPr bwMode="auto">
          <a:xfrm flipH="1">
            <a:off x="3262313" y="2286000"/>
            <a:ext cx="903287" cy="596900"/>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cxnSp>
        <p:nvCxnSpPr>
          <p:cNvPr id="142344" name="AutoShape 8"/>
          <p:cNvCxnSpPr>
            <a:cxnSpLocks noChangeShapeType="1"/>
            <a:endCxn id="142340" idx="0"/>
          </p:cNvCxnSpPr>
          <p:nvPr/>
        </p:nvCxnSpPr>
        <p:spPr bwMode="auto">
          <a:xfrm>
            <a:off x="5715000" y="2286000"/>
            <a:ext cx="968375" cy="520700"/>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cxnSp>
        <p:nvCxnSpPr>
          <p:cNvPr id="142345" name="AutoShape 9"/>
          <p:cNvCxnSpPr>
            <a:cxnSpLocks noChangeShapeType="1"/>
            <a:stCxn id="142339" idx="2"/>
            <a:endCxn id="142341" idx="0"/>
          </p:cNvCxnSpPr>
          <p:nvPr/>
        </p:nvCxnSpPr>
        <p:spPr bwMode="auto">
          <a:xfrm flipH="1">
            <a:off x="2975633" y="3740150"/>
            <a:ext cx="286680" cy="450850"/>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cxnSp>
        <p:nvCxnSpPr>
          <p:cNvPr id="142346" name="AutoShape 10"/>
          <p:cNvCxnSpPr>
            <a:cxnSpLocks noChangeShapeType="1"/>
            <a:stCxn id="142340" idx="2"/>
            <a:endCxn id="142342" idx="0"/>
          </p:cNvCxnSpPr>
          <p:nvPr/>
        </p:nvCxnSpPr>
        <p:spPr bwMode="auto">
          <a:xfrm>
            <a:off x="6683375" y="3676650"/>
            <a:ext cx="158750" cy="565150"/>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sp>
        <p:nvSpPr>
          <p:cNvPr id="41995" name="Rectangle 17"/>
          <p:cNvSpPr>
            <a:spLocks noChangeArrowheads="1"/>
          </p:cNvSpPr>
          <p:nvPr/>
        </p:nvSpPr>
        <p:spPr bwMode="auto">
          <a:xfrm>
            <a:off x="1524000" y="68580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2400" b="1" dirty="0">
                <a:solidFill>
                  <a:schemeClr val="bg1"/>
                </a:solidFill>
              </a:rPr>
              <a:t>Category 4: Breasts Present and Uterus Present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41986">
                                            <p:txEl>
                                              <p:pRg st="1" end="1"/>
                                            </p:txEl>
                                          </p:spTgt>
                                        </p:tgtEl>
                                        <p:attrNameLst>
                                          <p:attrName>style.visibility</p:attrName>
                                        </p:attrNameLst>
                                      </p:cBhvr>
                                      <p:to>
                                        <p:strVal val="visible"/>
                                      </p:to>
                                    </p:set>
                                    <p:anim calcmode="lin" valueType="num">
                                      <p:cBhvr additive="base">
                                        <p:cTn id="7" dur="500" fill="hold"/>
                                        <p:tgtEl>
                                          <p:spTgt spid="4198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6">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42343"/>
                                        </p:tgtEl>
                                        <p:attrNameLst>
                                          <p:attrName>style.visibility</p:attrName>
                                        </p:attrNameLst>
                                      </p:cBhvr>
                                      <p:to>
                                        <p:strVal val="visible"/>
                                      </p:to>
                                    </p:set>
                                    <p:animEffect transition="in" filter="fade">
                                      <p:cBhvr>
                                        <p:cTn id="12" dur="1000"/>
                                        <p:tgtEl>
                                          <p:spTgt spid="142343"/>
                                        </p:tgtEl>
                                      </p:cBhvr>
                                    </p:animEffect>
                                  </p:childTnLst>
                                </p:cTn>
                              </p:par>
                              <p:par>
                                <p:cTn id="13" presetID="10" presetClass="entr" presetSubtype="0" fill="hold" nodeType="withEffect">
                                  <p:stCondLst>
                                    <p:cond delay="0"/>
                                  </p:stCondLst>
                                  <p:childTnLst>
                                    <p:set>
                                      <p:cBhvr>
                                        <p:cTn id="14" dur="1" fill="hold">
                                          <p:stCondLst>
                                            <p:cond delay="0"/>
                                          </p:stCondLst>
                                        </p:cTn>
                                        <p:tgtEl>
                                          <p:spTgt spid="142344"/>
                                        </p:tgtEl>
                                        <p:attrNameLst>
                                          <p:attrName>style.visibility</p:attrName>
                                        </p:attrNameLst>
                                      </p:cBhvr>
                                      <p:to>
                                        <p:strVal val="visible"/>
                                      </p:to>
                                    </p:set>
                                    <p:animEffect transition="in" filter="fade">
                                      <p:cBhvr>
                                        <p:cTn id="15" dur="1000"/>
                                        <p:tgtEl>
                                          <p:spTgt spid="14234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2339"/>
                                        </p:tgtEl>
                                        <p:attrNameLst>
                                          <p:attrName>style.visibility</p:attrName>
                                        </p:attrNameLst>
                                      </p:cBhvr>
                                      <p:to>
                                        <p:strVal val="visible"/>
                                      </p:to>
                                    </p:set>
                                    <p:animEffect transition="in" filter="fade">
                                      <p:cBhvr>
                                        <p:cTn id="18" dur="1000"/>
                                        <p:tgtEl>
                                          <p:spTgt spid="142339"/>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42345"/>
                                        </p:tgtEl>
                                        <p:attrNameLst>
                                          <p:attrName>style.visibility</p:attrName>
                                        </p:attrNameLst>
                                      </p:cBhvr>
                                      <p:to>
                                        <p:strVal val="visible"/>
                                      </p:to>
                                    </p:set>
                                    <p:animEffect transition="in" filter="fade">
                                      <p:cBhvr>
                                        <p:cTn id="22" dur="1000"/>
                                        <p:tgtEl>
                                          <p:spTgt spid="142345"/>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142341"/>
                                        </p:tgtEl>
                                        <p:attrNameLst>
                                          <p:attrName>style.visibility</p:attrName>
                                        </p:attrNameLst>
                                      </p:cBhvr>
                                      <p:to>
                                        <p:strVal val="visible"/>
                                      </p:to>
                                    </p:set>
                                    <p:animEffect transition="in" filter="fade">
                                      <p:cBhvr>
                                        <p:cTn id="26" dur="1000"/>
                                        <p:tgtEl>
                                          <p:spTgt spid="142341"/>
                                        </p:tgtEl>
                                      </p:cBhvr>
                                    </p:animEffect>
                                  </p:childTnLst>
                                </p:cTn>
                              </p:par>
                            </p:childTnLst>
                          </p:cTn>
                        </p:par>
                        <p:par>
                          <p:cTn id="27" fill="hold">
                            <p:stCondLst>
                              <p:cond delay="3500"/>
                            </p:stCondLst>
                            <p:childTnLst>
                              <p:par>
                                <p:cTn id="28" presetID="10" presetClass="entr" presetSubtype="0" fill="hold" grpId="0" nodeType="afterEffect">
                                  <p:stCondLst>
                                    <p:cond delay="0"/>
                                  </p:stCondLst>
                                  <p:childTnLst>
                                    <p:set>
                                      <p:cBhvr>
                                        <p:cTn id="29" dur="1" fill="hold">
                                          <p:stCondLst>
                                            <p:cond delay="0"/>
                                          </p:stCondLst>
                                        </p:cTn>
                                        <p:tgtEl>
                                          <p:spTgt spid="142340"/>
                                        </p:tgtEl>
                                        <p:attrNameLst>
                                          <p:attrName>style.visibility</p:attrName>
                                        </p:attrNameLst>
                                      </p:cBhvr>
                                      <p:to>
                                        <p:strVal val="visible"/>
                                      </p:to>
                                    </p:set>
                                    <p:animEffect transition="in" filter="fade">
                                      <p:cBhvr>
                                        <p:cTn id="30" dur="1000"/>
                                        <p:tgtEl>
                                          <p:spTgt spid="142340"/>
                                        </p:tgtEl>
                                      </p:cBhvr>
                                    </p:animEffect>
                                  </p:childTnLst>
                                </p:cTn>
                              </p:par>
                            </p:childTnLst>
                          </p:cTn>
                        </p:par>
                        <p:par>
                          <p:cTn id="31" fill="hold">
                            <p:stCondLst>
                              <p:cond delay="4500"/>
                            </p:stCondLst>
                            <p:childTnLst>
                              <p:par>
                                <p:cTn id="32" presetID="10" presetClass="entr" presetSubtype="0" fill="hold" nodeType="afterEffect">
                                  <p:stCondLst>
                                    <p:cond delay="0"/>
                                  </p:stCondLst>
                                  <p:childTnLst>
                                    <p:set>
                                      <p:cBhvr>
                                        <p:cTn id="33" dur="1" fill="hold">
                                          <p:stCondLst>
                                            <p:cond delay="0"/>
                                          </p:stCondLst>
                                        </p:cTn>
                                        <p:tgtEl>
                                          <p:spTgt spid="142346"/>
                                        </p:tgtEl>
                                        <p:attrNameLst>
                                          <p:attrName>style.visibility</p:attrName>
                                        </p:attrNameLst>
                                      </p:cBhvr>
                                      <p:to>
                                        <p:strVal val="visible"/>
                                      </p:to>
                                    </p:set>
                                    <p:animEffect transition="in" filter="fade">
                                      <p:cBhvr>
                                        <p:cTn id="34" dur="1000"/>
                                        <p:tgtEl>
                                          <p:spTgt spid="142346"/>
                                        </p:tgtEl>
                                      </p:cBhvr>
                                    </p:animEffect>
                                  </p:childTnLst>
                                </p:cTn>
                              </p:par>
                            </p:childTnLst>
                          </p:cTn>
                        </p:par>
                        <p:par>
                          <p:cTn id="35" fill="hold">
                            <p:stCondLst>
                              <p:cond delay="5500"/>
                            </p:stCondLst>
                            <p:childTnLst>
                              <p:par>
                                <p:cTn id="36" presetID="10" presetClass="entr" presetSubtype="0" fill="hold" grpId="0" nodeType="afterEffect">
                                  <p:stCondLst>
                                    <p:cond delay="0"/>
                                  </p:stCondLst>
                                  <p:childTnLst>
                                    <p:set>
                                      <p:cBhvr>
                                        <p:cTn id="37" dur="1" fill="hold">
                                          <p:stCondLst>
                                            <p:cond delay="0"/>
                                          </p:stCondLst>
                                        </p:cTn>
                                        <p:tgtEl>
                                          <p:spTgt spid="142342"/>
                                        </p:tgtEl>
                                        <p:attrNameLst>
                                          <p:attrName>style.visibility</p:attrName>
                                        </p:attrNameLst>
                                      </p:cBhvr>
                                      <p:to>
                                        <p:strVal val="visible"/>
                                      </p:to>
                                    </p:set>
                                    <p:animEffect transition="in" filter="fade">
                                      <p:cBhvr>
                                        <p:cTn id="38" dur="1000"/>
                                        <p:tgtEl>
                                          <p:spTgt spid="142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animBg="1"/>
      <p:bldP spid="142340" grpId="0" animBg="1"/>
      <p:bldP spid="142341" grpId="0" animBg="1"/>
      <p:bldP spid="1423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9" name="Picture 3"/>
          <p:cNvPicPr>
            <a:picLocks noChangeAspect="1" noChangeArrowheads="1"/>
          </p:cNvPicPr>
          <p:nvPr/>
        </p:nvPicPr>
        <p:blipFill>
          <a:blip r:embed="rId2" cstate="print"/>
          <a:srcRect/>
          <a:stretch>
            <a:fillRect/>
          </a:stretch>
        </p:blipFill>
        <p:spPr bwMode="auto">
          <a:xfrm>
            <a:off x="-43871" y="-27384"/>
            <a:ext cx="9187871" cy="6858000"/>
          </a:xfrm>
          <a:prstGeom prst="rect">
            <a:avLst/>
          </a:prstGeom>
          <a:noFill/>
          <a:ln w="9525">
            <a:noFill/>
            <a:miter lim="800000"/>
            <a:headEnd/>
            <a:tailEnd/>
          </a:ln>
        </p:spPr>
      </p:pic>
      <p:sp>
        <p:nvSpPr>
          <p:cNvPr id="3" name="Oval 2"/>
          <p:cNvSpPr/>
          <p:nvPr/>
        </p:nvSpPr>
        <p:spPr>
          <a:xfrm>
            <a:off x="1547664" y="5157192"/>
            <a:ext cx="1368152" cy="1700808"/>
          </a:xfrm>
          <a:prstGeom prst="ellipse">
            <a:avLst/>
          </a:prstGeom>
          <a:noFill/>
          <a:ln w="57150" cap="flat" cmpd="sng" algn="ctr">
            <a:solidFill>
              <a:srgbClr val="FF6E01"/>
            </a:solidFill>
            <a:prstDash val="solid"/>
            <a:miter lim="800000"/>
            <a:tailEnd type="arrow" w="med" len="sm"/>
          </a:ln>
          <a:effectLst/>
        </p:spPr>
        <p:txBody>
          <a:bodyPr rtlCol="0" anchor="ctr"/>
          <a:lstStyle/>
          <a:p>
            <a:pPr algn="ctr">
              <a:defRPr/>
            </a:pPr>
            <a:endParaRPr lang="en-US" kern="0">
              <a:solidFill>
                <a:prstClr val="white"/>
              </a:solidFill>
            </a:endParaRPr>
          </a:p>
        </p:txBody>
      </p:sp>
      <p:sp>
        <p:nvSpPr>
          <p:cNvPr id="4" name="Oval 3"/>
          <p:cNvSpPr/>
          <p:nvPr/>
        </p:nvSpPr>
        <p:spPr>
          <a:xfrm>
            <a:off x="1979712" y="4463008"/>
            <a:ext cx="1440160" cy="766192"/>
          </a:xfrm>
          <a:prstGeom prst="ellipse">
            <a:avLst/>
          </a:prstGeom>
          <a:noFill/>
          <a:ln w="57150" cap="flat" cmpd="sng" algn="ctr">
            <a:solidFill>
              <a:srgbClr val="FF6E01"/>
            </a:solidFill>
            <a:prstDash val="solid"/>
            <a:miter lim="800000"/>
            <a:tailEnd type="arrow" w="med" len="sm"/>
          </a:ln>
          <a:effectLst/>
        </p:spPr>
        <p:txBody>
          <a:bodyPr rtlCol="0" anchor="ctr"/>
          <a:lstStyle/>
          <a:p>
            <a:pPr algn="ctr">
              <a:defRPr/>
            </a:pPr>
            <a:endParaRPr lang="en-US" kern="0">
              <a:solidFill>
                <a:prstClr val="white"/>
              </a:solidFill>
            </a:endParaRPr>
          </a:p>
        </p:txBody>
      </p:sp>
      <p:sp>
        <p:nvSpPr>
          <p:cNvPr id="5" name="Oval 4"/>
          <p:cNvSpPr/>
          <p:nvPr/>
        </p:nvSpPr>
        <p:spPr>
          <a:xfrm>
            <a:off x="1835696" y="3645024"/>
            <a:ext cx="1800200" cy="792088"/>
          </a:xfrm>
          <a:prstGeom prst="ellipse">
            <a:avLst/>
          </a:prstGeom>
          <a:noFill/>
          <a:ln w="57150" cap="flat" cmpd="sng" algn="ctr">
            <a:solidFill>
              <a:srgbClr val="FF6E01"/>
            </a:solidFill>
            <a:prstDash val="solid"/>
            <a:miter lim="800000"/>
            <a:tailEnd type="arrow" w="med" len="sm"/>
          </a:ln>
          <a:effectLst/>
        </p:spPr>
        <p:txBody>
          <a:bodyPr rtlCol="0" anchor="ctr"/>
          <a:lstStyle/>
          <a:p>
            <a:pPr algn="ctr">
              <a:defRPr/>
            </a:pPr>
            <a:endParaRPr lang="en-US" kern="0">
              <a:solidFill>
                <a:prstClr val="white"/>
              </a:solidFill>
            </a:endParaRPr>
          </a:p>
        </p:txBody>
      </p:sp>
      <p:sp>
        <p:nvSpPr>
          <p:cNvPr id="6" name="Oval 5"/>
          <p:cNvSpPr/>
          <p:nvPr/>
        </p:nvSpPr>
        <p:spPr>
          <a:xfrm>
            <a:off x="251520" y="3717032"/>
            <a:ext cx="1440160" cy="792088"/>
          </a:xfrm>
          <a:prstGeom prst="ellipse">
            <a:avLst/>
          </a:prstGeom>
          <a:noFill/>
          <a:ln w="57150" cap="flat" cmpd="sng" algn="ctr">
            <a:solidFill>
              <a:srgbClr val="FF6E01"/>
            </a:solidFill>
            <a:prstDash val="solid"/>
            <a:miter lim="800000"/>
            <a:tailEnd type="arrow" w="med" len="sm"/>
          </a:ln>
          <a:effectLst/>
        </p:spPr>
        <p:txBody>
          <a:bodyPr rtlCol="0" anchor="ctr"/>
          <a:lstStyle/>
          <a:p>
            <a:pPr algn="ctr">
              <a:defRPr/>
            </a:pPr>
            <a:endParaRPr lang="en-US" kern="0">
              <a:solidFill>
                <a:prstClr val="white"/>
              </a:solidFill>
            </a:endParaRPr>
          </a:p>
        </p:txBody>
      </p:sp>
      <p:sp>
        <p:nvSpPr>
          <p:cNvPr id="7" name="Oval 6"/>
          <p:cNvSpPr/>
          <p:nvPr/>
        </p:nvSpPr>
        <p:spPr>
          <a:xfrm>
            <a:off x="1763688" y="2492896"/>
            <a:ext cx="1944216" cy="1080120"/>
          </a:xfrm>
          <a:prstGeom prst="ellipse">
            <a:avLst/>
          </a:prstGeom>
          <a:noFill/>
          <a:ln w="57150" cap="flat" cmpd="sng" algn="ctr">
            <a:solidFill>
              <a:srgbClr val="FF6E01"/>
            </a:solidFill>
            <a:prstDash val="solid"/>
            <a:miter lim="800000"/>
            <a:tailEnd type="arrow" w="med" len="sm"/>
          </a:ln>
          <a:effectLst/>
        </p:spPr>
        <p:txBody>
          <a:bodyPr rtlCol="0" anchor="ctr"/>
          <a:lstStyle/>
          <a:p>
            <a:pPr algn="ctr">
              <a:defRPr/>
            </a:pPr>
            <a:endParaRPr lang="en-US" kern="0">
              <a:solidFill>
                <a:prstClr val="white"/>
              </a:solidFill>
            </a:endParaRPr>
          </a:p>
        </p:txBody>
      </p:sp>
      <p:sp>
        <p:nvSpPr>
          <p:cNvPr id="8" name="Oval 7"/>
          <p:cNvSpPr/>
          <p:nvPr/>
        </p:nvSpPr>
        <p:spPr>
          <a:xfrm>
            <a:off x="0" y="2564904"/>
            <a:ext cx="1907704" cy="864096"/>
          </a:xfrm>
          <a:prstGeom prst="ellipse">
            <a:avLst/>
          </a:prstGeom>
          <a:noFill/>
          <a:ln w="57150" cap="flat" cmpd="sng" algn="ctr">
            <a:solidFill>
              <a:srgbClr val="FF6E01"/>
            </a:solidFill>
            <a:prstDash val="solid"/>
            <a:miter lim="800000"/>
            <a:tailEnd type="arrow" w="med" len="sm"/>
          </a:ln>
          <a:effectLst/>
        </p:spPr>
        <p:txBody>
          <a:bodyPr rtlCol="0" anchor="ctr"/>
          <a:lstStyle/>
          <a:p>
            <a:pPr algn="ctr">
              <a:defRPr/>
            </a:pPr>
            <a:endParaRPr lang="en-US" kern="0">
              <a:solidFill>
                <a:prstClr val="white"/>
              </a:solidFill>
            </a:endParaRPr>
          </a:p>
        </p:txBody>
      </p:sp>
      <p:sp>
        <p:nvSpPr>
          <p:cNvPr id="9" name="Oval 8"/>
          <p:cNvSpPr/>
          <p:nvPr/>
        </p:nvSpPr>
        <p:spPr>
          <a:xfrm>
            <a:off x="2915816" y="5229200"/>
            <a:ext cx="1224136" cy="1628800"/>
          </a:xfrm>
          <a:prstGeom prst="ellipse">
            <a:avLst/>
          </a:prstGeom>
          <a:noFill/>
          <a:ln w="57150" cap="flat" cmpd="sng" algn="ctr">
            <a:solidFill>
              <a:srgbClr val="FF6E01"/>
            </a:solidFill>
            <a:prstDash val="solid"/>
            <a:miter lim="800000"/>
            <a:tailEnd type="arrow" w="med" len="sm"/>
          </a:ln>
          <a:effectLst/>
        </p:spPr>
        <p:txBody>
          <a:bodyPr rtlCol="0" anchor="ctr"/>
          <a:lstStyle/>
          <a:p>
            <a:pPr algn="ctr">
              <a:defRPr/>
            </a:pPr>
            <a:endParaRPr lang="en-US" kern="0">
              <a:solidFill>
                <a:prstClr val="white"/>
              </a:solidFill>
            </a:endParaRPr>
          </a:p>
        </p:txBody>
      </p:sp>
      <p:sp>
        <p:nvSpPr>
          <p:cNvPr id="10" name="Oval 9"/>
          <p:cNvSpPr/>
          <p:nvPr/>
        </p:nvSpPr>
        <p:spPr>
          <a:xfrm>
            <a:off x="0" y="1556792"/>
            <a:ext cx="2627784" cy="1008112"/>
          </a:xfrm>
          <a:prstGeom prst="ellipse">
            <a:avLst/>
          </a:prstGeom>
          <a:noFill/>
          <a:ln w="57150" cap="flat" cmpd="sng" algn="ctr">
            <a:solidFill>
              <a:srgbClr val="FF6E01"/>
            </a:solidFill>
            <a:prstDash val="solid"/>
            <a:miter lim="800000"/>
            <a:tailEnd type="arrow" w="med" len="sm"/>
          </a:ln>
          <a:effectLst/>
        </p:spPr>
        <p:txBody>
          <a:bodyPr rtlCol="0" anchor="ctr"/>
          <a:lstStyle/>
          <a:p>
            <a:pPr algn="ctr">
              <a:defRPr/>
            </a:pPr>
            <a:endParaRPr lang="en-US" kern="0">
              <a:solidFill>
                <a:prstClr val="white"/>
              </a:solidFill>
            </a:endParaRPr>
          </a:p>
        </p:txBody>
      </p:sp>
      <p:sp>
        <p:nvSpPr>
          <p:cNvPr id="11" name="Oval 10"/>
          <p:cNvSpPr/>
          <p:nvPr/>
        </p:nvSpPr>
        <p:spPr>
          <a:xfrm>
            <a:off x="7740352" y="4149080"/>
            <a:ext cx="1403648" cy="1656184"/>
          </a:xfrm>
          <a:prstGeom prst="ellipse">
            <a:avLst/>
          </a:prstGeom>
          <a:noFill/>
          <a:ln w="57150" cap="flat" cmpd="sng" algn="ctr">
            <a:solidFill>
              <a:srgbClr val="FF6E01"/>
            </a:solidFill>
            <a:prstDash val="solid"/>
            <a:miter lim="800000"/>
            <a:tailEnd type="arrow" w="med" len="sm"/>
          </a:ln>
          <a:effectLst/>
        </p:spPr>
        <p:txBody>
          <a:bodyPr rtlCol="0" anchor="ctr"/>
          <a:lstStyle/>
          <a:p>
            <a:pPr algn="ctr">
              <a:defRPr/>
            </a:pPr>
            <a:endParaRPr lang="en-US" kern="0">
              <a:solidFill>
                <a:prstClr val="white"/>
              </a:solidFill>
            </a:endParaRPr>
          </a:p>
        </p:txBody>
      </p:sp>
      <p:sp>
        <p:nvSpPr>
          <p:cNvPr id="12" name="Oval 11"/>
          <p:cNvSpPr/>
          <p:nvPr/>
        </p:nvSpPr>
        <p:spPr>
          <a:xfrm>
            <a:off x="6444208" y="4221088"/>
            <a:ext cx="1296144" cy="1512168"/>
          </a:xfrm>
          <a:prstGeom prst="ellipse">
            <a:avLst/>
          </a:prstGeom>
          <a:noFill/>
          <a:ln w="57150" cap="flat" cmpd="sng" algn="ctr">
            <a:solidFill>
              <a:srgbClr val="FF6E01"/>
            </a:solidFill>
            <a:prstDash val="solid"/>
            <a:miter lim="800000"/>
            <a:tailEnd type="arrow" w="med" len="sm"/>
          </a:ln>
          <a:effectLst/>
        </p:spPr>
        <p:txBody>
          <a:bodyPr rtlCol="0" anchor="ctr"/>
          <a:lstStyle/>
          <a:p>
            <a:pPr algn="ctr">
              <a:defRPr/>
            </a:pPr>
            <a:endParaRPr lang="en-US" kern="0">
              <a:solidFill>
                <a:prstClr val="white"/>
              </a:solidFill>
            </a:endParaRPr>
          </a:p>
        </p:txBody>
      </p:sp>
      <p:sp>
        <p:nvSpPr>
          <p:cNvPr id="13" name="Oval 12"/>
          <p:cNvSpPr/>
          <p:nvPr/>
        </p:nvSpPr>
        <p:spPr>
          <a:xfrm>
            <a:off x="6372200" y="3717032"/>
            <a:ext cx="2448272" cy="504056"/>
          </a:xfrm>
          <a:prstGeom prst="ellipse">
            <a:avLst/>
          </a:prstGeom>
          <a:noFill/>
          <a:ln w="57150" cap="flat" cmpd="sng" algn="ctr">
            <a:solidFill>
              <a:srgbClr val="FF6E01"/>
            </a:solidFill>
            <a:prstDash val="solid"/>
            <a:miter lim="800000"/>
            <a:tailEnd type="arrow" w="med" len="sm"/>
          </a:ln>
          <a:effectLst/>
        </p:spPr>
        <p:txBody>
          <a:bodyPr rtlCol="0" anchor="ctr"/>
          <a:lstStyle/>
          <a:p>
            <a:pPr algn="ctr">
              <a:defRPr/>
            </a:pPr>
            <a:endParaRPr lang="en-US" kern="0">
              <a:solidFill>
                <a:prstClr val="white"/>
              </a:solidFill>
            </a:endParaRPr>
          </a:p>
        </p:txBody>
      </p:sp>
      <p:sp>
        <p:nvSpPr>
          <p:cNvPr id="14" name="Oval 13"/>
          <p:cNvSpPr/>
          <p:nvPr/>
        </p:nvSpPr>
        <p:spPr>
          <a:xfrm>
            <a:off x="7092280" y="2518792"/>
            <a:ext cx="1080120" cy="1198240"/>
          </a:xfrm>
          <a:prstGeom prst="ellipse">
            <a:avLst/>
          </a:prstGeom>
          <a:noFill/>
          <a:ln w="57150" cap="flat" cmpd="sng" algn="ctr">
            <a:solidFill>
              <a:srgbClr val="FF6E01"/>
            </a:solidFill>
            <a:prstDash val="solid"/>
            <a:miter lim="800000"/>
            <a:tailEnd type="arrow" w="med" len="sm"/>
          </a:ln>
          <a:effectLst/>
        </p:spPr>
        <p:txBody>
          <a:bodyPr rtlCol="0" anchor="ctr"/>
          <a:lstStyle/>
          <a:p>
            <a:pPr algn="ctr">
              <a:defRPr/>
            </a:pPr>
            <a:endParaRPr lang="en-US" kern="0">
              <a:solidFill>
                <a:prstClr val="white"/>
              </a:solidFill>
            </a:endParaRPr>
          </a:p>
        </p:txBody>
      </p:sp>
      <p:sp>
        <p:nvSpPr>
          <p:cNvPr id="15" name="Oval 14"/>
          <p:cNvSpPr/>
          <p:nvPr/>
        </p:nvSpPr>
        <p:spPr>
          <a:xfrm>
            <a:off x="4716016" y="2518792"/>
            <a:ext cx="1296144" cy="1198240"/>
          </a:xfrm>
          <a:prstGeom prst="ellipse">
            <a:avLst/>
          </a:prstGeom>
          <a:noFill/>
          <a:ln w="57150" cap="flat" cmpd="sng" algn="ctr">
            <a:solidFill>
              <a:srgbClr val="FF6E01"/>
            </a:solidFill>
            <a:prstDash val="solid"/>
            <a:miter lim="800000"/>
            <a:tailEnd type="arrow" w="med" len="sm"/>
          </a:ln>
          <a:effectLst/>
        </p:spPr>
        <p:txBody>
          <a:bodyPr rtlCol="0" anchor="ctr"/>
          <a:lstStyle/>
          <a:p>
            <a:pPr algn="ctr">
              <a:defRPr/>
            </a:pPr>
            <a:endParaRPr lang="en-US" kern="0">
              <a:solidFill>
                <a:prstClr val="white"/>
              </a:solidFill>
            </a:endParaRPr>
          </a:p>
        </p:txBody>
      </p:sp>
      <p:sp>
        <p:nvSpPr>
          <p:cNvPr id="16" name="Oval 15"/>
          <p:cNvSpPr/>
          <p:nvPr/>
        </p:nvSpPr>
        <p:spPr>
          <a:xfrm>
            <a:off x="6084168" y="1556792"/>
            <a:ext cx="1080120" cy="504056"/>
          </a:xfrm>
          <a:prstGeom prst="ellipse">
            <a:avLst/>
          </a:prstGeom>
          <a:noFill/>
          <a:ln w="57150" cap="flat" cmpd="sng" algn="ctr">
            <a:solidFill>
              <a:srgbClr val="FF6E01"/>
            </a:solidFill>
            <a:prstDash val="solid"/>
            <a:miter lim="800000"/>
            <a:tailEnd type="arrow" w="med" len="sm"/>
          </a:ln>
          <a:effectLst/>
        </p:spPr>
        <p:txBody>
          <a:bodyPr rtlCol="0" anchor="ctr"/>
          <a:lstStyle/>
          <a:p>
            <a:pPr algn="ctr">
              <a:defRPr/>
            </a:pPr>
            <a:endParaRPr lang="en-US" kern="0">
              <a:solidFill>
                <a:prstClr val="white"/>
              </a:solidFill>
            </a:endParaRPr>
          </a:p>
        </p:txBody>
      </p:sp>
      <p:sp>
        <p:nvSpPr>
          <p:cNvPr id="17" name="Oval 16"/>
          <p:cNvSpPr/>
          <p:nvPr/>
        </p:nvSpPr>
        <p:spPr>
          <a:xfrm>
            <a:off x="5508104" y="4365104"/>
            <a:ext cx="1008112" cy="2088232"/>
          </a:xfrm>
          <a:prstGeom prst="ellipse">
            <a:avLst/>
          </a:prstGeom>
          <a:noFill/>
          <a:ln w="57150" cap="flat" cmpd="sng" algn="ctr">
            <a:solidFill>
              <a:srgbClr val="FF6E01"/>
            </a:solidFill>
            <a:prstDash val="solid"/>
            <a:miter lim="800000"/>
            <a:tailEnd type="arrow" w="med" len="sm"/>
          </a:ln>
          <a:effectLst/>
        </p:spPr>
        <p:txBody>
          <a:bodyPr rtlCol="0" anchor="ctr"/>
          <a:lstStyle/>
          <a:p>
            <a:pPr algn="ctr">
              <a:defRPr/>
            </a:pPr>
            <a:endParaRPr lang="en-US" kern="0">
              <a:solidFill>
                <a:prstClr val="white"/>
              </a:solidFill>
            </a:endParaRPr>
          </a:p>
        </p:txBody>
      </p:sp>
      <p:sp>
        <p:nvSpPr>
          <p:cNvPr id="18" name="Oval 17"/>
          <p:cNvSpPr/>
          <p:nvPr/>
        </p:nvSpPr>
        <p:spPr>
          <a:xfrm>
            <a:off x="4211960" y="4365104"/>
            <a:ext cx="1080120" cy="2016224"/>
          </a:xfrm>
          <a:prstGeom prst="ellipse">
            <a:avLst/>
          </a:prstGeom>
          <a:noFill/>
          <a:ln w="57150" cap="flat" cmpd="sng" algn="ctr">
            <a:solidFill>
              <a:srgbClr val="FF6E01"/>
            </a:solidFill>
            <a:prstDash val="solid"/>
            <a:miter lim="800000"/>
            <a:tailEnd type="arrow" w="med" len="sm"/>
          </a:ln>
          <a:effectLst/>
        </p:spPr>
        <p:txBody>
          <a:bodyPr rtlCol="0" anchor="ctr"/>
          <a:lstStyle/>
          <a:p>
            <a:pPr algn="ctr">
              <a:defRPr/>
            </a:pPr>
            <a:endParaRPr lang="en-US" kern="0">
              <a:solidFill>
                <a:prstClr val="white"/>
              </a:solidFill>
            </a:endParaRPr>
          </a:p>
        </p:txBody>
      </p:sp>
      <p:sp>
        <p:nvSpPr>
          <p:cNvPr id="21" name="Oval 20"/>
          <p:cNvSpPr/>
          <p:nvPr/>
        </p:nvSpPr>
        <p:spPr>
          <a:xfrm>
            <a:off x="5220072" y="2060848"/>
            <a:ext cx="2592288" cy="504056"/>
          </a:xfrm>
          <a:prstGeom prst="ellipse">
            <a:avLst/>
          </a:prstGeom>
          <a:noFill/>
          <a:ln w="57150" cap="flat" cmpd="sng" algn="ctr">
            <a:solidFill>
              <a:srgbClr val="FF6E01"/>
            </a:solidFill>
            <a:prstDash val="solid"/>
            <a:miter lim="800000"/>
            <a:tailEnd type="arrow" w="med" len="sm"/>
          </a:ln>
          <a:effectLst/>
        </p:spPr>
        <p:txBody>
          <a:bodyPr rtlCol="0" anchor="ctr"/>
          <a:lstStyle/>
          <a:p>
            <a:pPr algn="ctr">
              <a:defRPr/>
            </a:pPr>
            <a:endParaRPr lang="en-US" kern="0">
              <a:solidFill>
                <a:prstClr val="white"/>
              </a:solidFill>
            </a:endParaRPr>
          </a:p>
        </p:txBody>
      </p:sp>
      <p:sp>
        <p:nvSpPr>
          <p:cNvPr id="22" name="Oval 21"/>
          <p:cNvSpPr/>
          <p:nvPr/>
        </p:nvSpPr>
        <p:spPr>
          <a:xfrm>
            <a:off x="4572000" y="3429000"/>
            <a:ext cx="1440160" cy="936104"/>
          </a:xfrm>
          <a:prstGeom prst="ellipse">
            <a:avLst/>
          </a:prstGeom>
          <a:noFill/>
          <a:ln w="57150" cap="flat" cmpd="sng" algn="ctr">
            <a:solidFill>
              <a:srgbClr val="FF6E01"/>
            </a:solidFill>
            <a:prstDash val="solid"/>
            <a:miter lim="800000"/>
            <a:tailEnd type="arrow" w="med" len="sm"/>
          </a:ln>
          <a:effectLst/>
        </p:spPr>
        <p:txBody>
          <a:bodyPr rtlCol="0" anchor="ctr"/>
          <a:lstStyle/>
          <a:p>
            <a:pPr algn="ctr">
              <a:defRPr/>
            </a:pPr>
            <a:endParaRPr lang="en-US" kern="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3000"/>
                                        <p:tgtEl>
                                          <p:spTgt spid="10"/>
                                        </p:tgtEl>
                                      </p:cBhvr>
                                    </p:animEffect>
                                  </p:childTnLst>
                                </p:cTn>
                              </p:par>
                            </p:childTnLst>
                          </p:cTn>
                        </p:par>
                        <p:par>
                          <p:cTn id="8" fill="hold">
                            <p:stCondLst>
                              <p:cond delay="3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3000"/>
                                        <p:tgtEl>
                                          <p:spTgt spid="8"/>
                                        </p:tgtEl>
                                      </p:cBhvr>
                                    </p:animEffect>
                                  </p:childTnLst>
                                </p:cTn>
                              </p:par>
                            </p:childTnLst>
                          </p:cTn>
                        </p:par>
                        <p:par>
                          <p:cTn id="12" fill="hold">
                            <p:stCondLst>
                              <p:cond delay="6000"/>
                            </p:stCondLst>
                            <p:childTnLst>
                              <p:par>
                                <p:cTn id="13" presetID="21"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3000"/>
                                        <p:tgtEl>
                                          <p:spTgt spid="6"/>
                                        </p:tgtEl>
                                      </p:cBhvr>
                                    </p:animEffect>
                                  </p:childTnLst>
                                </p:cTn>
                              </p:par>
                            </p:childTnLst>
                          </p:cTn>
                        </p:par>
                        <p:par>
                          <p:cTn id="16" fill="hold">
                            <p:stCondLst>
                              <p:cond delay="9000"/>
                            </p:stCondLst>
                            <p:childTnLst>
                              <p:par>
                                <p:cTn id="17" presetID="21"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3000"/>
                                        <p:tgtEl>
                                          <p:spTgt spid="7"/>
                                        </p:tgtEl>
                                      </p:cBhvr>
                                    </p:animEffect>
                                  </p:childTnLst>
                                </p:cTn>
                              </p:par>
                            </p:childTnLst>
                          </p:cTn>
                        </p:par>
                        <p:par>
                          <p:cTn id="20" fill="hold">
                            <p:stCondLst>
                              <p:cond delay="12000"/>
                            </p:stCondLst>
                            <p:childTnLst>
                              <p:par>
                                <p:cTn id="21" presetID="21"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1)">
                                      <p:cBhvr>
                                        <p:cTn id="23" dur="3000"/>
                                        <p:tgtEl>
                                          <p:spTgt spid="5"/>
                                        </p:tgtEl>
                                      </p:cBhvr>
                                    </p:animEffect>
                                  </p:childTnLst>
                                </p:cTn>
                              </p:par>
                            </p:childTnLst>
                          </p:cTn>
                        </p:par>
                        <p:par>
                          <p:cTn id="24" fill="hold">
                            <p:stCondLst>
                              <p:cond delay="15000"/>
                            </p:stCondLst>
                            <p:childTnLst>
                              <p:par>
                                <p:cTn id="25" presetID="21" presetClass="entr" presetSubtype="1"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heel(1)">
                                      <p:cBhvr>
                                        <p:cTn id="27" dur="3000"/>
                                        <p:tgtEl>
                                          <p:spTgt spid="4"/>
                                        </p:tgtEl>
                                      </p:cBhvr>
                                    </p:animEffect>
                                  </p:childTnLst>
                                </p:cTn>
                              </p:par>
                            </p:childTnLst>
                          </p:cTn>
                        </p:par>
                        <p:par>
                          <p:cTn id="28" fill="hold">
                            <p:stCondLst>
                              <p:cond delay="18000"/>
                            </p:stCondLst>
                            <p:childTnLst>
                              <p:par>
                                <p:cTn id="29" presetID="21" presetClass="entr" presetSubtype="1"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heel(1)">
                                      <p:cBhvr>
                                        <p:cTn id="31" dur="3000"/>
                                        <p:tgtEl>
                                          <p:spTgt spid="3"/>
                                        </p:tgtEl>
                                      </p:cBhvr>
                                    </p:animEffect>
                                  </p:childTnLst>
                                </p:cTn>
                              </p:par>
                            </p:childTnLst>
                          </p:cTn>
                        </p:par>
                        <p:par>
                          <p:cTn id="32" fill="hold">
                            <p:stCondLst>
                              <p:cond delay="21000"/>
                            </p:stCondLst>
                            <p:childTnLst>
                              <p:par>
                                <p:cTn id="33" presetID="21" presetClass="entr" presetSubtype="1"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heel(1)">
                                      <p:cBhvr>
                                        <p:cTn id="35" dur="3000"/>
                                        <p:tgtEl>
                                          <p:spTgt spid="9"/>
                                        </p:tgtEl>
                                      </p:cBhvr>
                                    </p:animEffect>
                                  </p:childTnLst>
                                </p:cTn>
                              </p:par>
                            </p:childTnLst>
                          </p:cTn>
                        </p:par>
                        <p:par>
                          <p:cTn id="36" fill="hold">
                            <p:stCondLst>
                              <p:cond delay="24000"/>
                            </p:stCondLst>
                            <p:childTnLst>
                              <p:par>
                                <p:cTn id="37" presetID="21"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heel(1)">
                                      <p:cBhvr>
                                        <p:cTn id="39" dur="3000"/>
                                        <p:tgtEl>
                                          <p:spTgt spid="16"/>
                                        </p:tgtEl>
                                      </p:cBhvr>
                                    </p:animEffect>
                                  </p:childTnLst>
                                </p:cTn>
                              </p:par>
                            </p:childTnLst>
                          </p:cTn>
                        </p:par>
                        <p:par>
                          <p:cTn id="40" fill="hold">
                            <p:stCondLst>
                              <p:cond delay="27000"/>
                            </p:stCondLst>
                            <p:childTnLst>
                              <p:par>
                                <p:cTn id="41" presetID="21" presetClass="entr" presetSubtype="1"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heel(1)">
                                      <p:cBhvr>
                                        <p:cTn id="43" dur="3000"/>
                                        <p:tgtEl>
                                          <p:spTgt spid="21"/>
                                        </p:tgtEl>
                                      </p:cBhvr>
                                    </p:animEffect>
                                  </p:childTnLst>
                                </p:cTn>
                              </p:par>
                            </p:childTnLst>
                          </p:cTn>
                        </p:par>
                        <p:par>
                          <p:cTn id="44" fill="hold">
                            <p:stCondLst>
                              <p:cond delay="30000"/>
                            </p:stCondLst>
                            <p:childTnLst>
                              <p:par>
                                <p:cTn id="45" presetID="21" presetClass="entr" presetSubtype="1"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heel(1)">
                                      <p:cBhvr>
                                        <p:cTn id="47" dur="3000"/>
                                        <p:tgtEl>
                                          <p:spTgt spid="15"/>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heel(1)">
                                      <p:cBhvr>
                                        <p:cTn id="50" dur="3000"/>
                                        <p:tgtEl>
                                          <p:spTgt spid="22"/>
                                        </p:tgtEl>
                                      </p:cBhvr>
                                    </p:animEffect>
                                  </p:childTnLst>
                                </p:cTn>
                              </p:par>
                            </p:childTnLst>
                          </p:cTn>
                        </p:par>
                        <p:par>
                          <p:cTn id="51" fill="hold">
                            <p:stCondLst>
                              <p:cond delay="33000"/>
                            </p:stCondLst>
                            <p:childTnLst>
                              <p:par>
                                <p:cTn id="52" presetID="21" presetClass="entr" presetSubtype="1"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heel(1)">
                                      <p:cBhvr>
                                        <p:cTn id="54" dur="3000"/>
                                        <p:tgtEl>
                                          <p:spTgt spid="18"/>
                                        </p:tgtEl>
                                      </p:cBhvr>
                                    </p:animEffect>
                                  </p:childTnLst>
                                </p:cTn>
                              </p:par>
                            </p:childTnLst>
                          </p:cTn>
                        </p:par>
                        <p:par>
                          <p:cTn id="55" fill="hold">
                            <p:stCondLst>
                              <p:cond delay="36000"/>
                            </p:stCondLst>
                            <p:childTnLst>
                              <p:par>
                                <p:cTn id="56" presetID="21" presetClass="entr" presetSubtype="1"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heel(1)">
                                      <p:cBhvr>
                                        <p:cTn id="58" dur="3000"/>
                                        <p:tgtEl>
                                          <p:spTgt spid="17"/>
                                        </p:tgtEl>
                                      </p:cBhvr>
                                    </p:animEffect>
                                  </p:childTnLst>
                                </p:cTn>
                              </p:par>
                            </p:childTnLst>
                          </p:cTn>
                        </p:par>
                        <p:par>
                          <p:cTn id="59" fill="hold">
                            <p:stCondLst>
                              <p:cond delay="39000"/>
                            </p:stCondLst>
                            <p:childTnLst>
                              <p:par>
                                <p:cTn id="60" presetID="21" presetClass="entr" presetSubtype="1"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heel(1)">
                                      <p:cBhvr>
                                        <p:cTn id="62" dur="3000"/>
                                        <p:tgtEl>
                                          <p:spTgt spid="14"/>
                                        </p:tgtEl>
                                      </p:cBhvr>
                                    </p:animEffect>
                                  </p:childTnLst>
                                </p:cTn>
                              </p:par>
                            </p:childTnLst>
                          </p:cTn>
                        </p:par>
                        <p:par>
                          <p:cTn id="63" fill="hold">
                            <p:stCondLst>
                              <p:cond delay="42000"/>
                            </p:stCondLst>
                            <p:childTnLst>
                              <p:par>
                                <p:cTn id="64" presetID="21" presetClass="entr" presetSubtype="1"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heel(1)">
                                      <p:cBhvr>
                                        <p:cTn id="66" dur="3000"/>
                                        <p:tgtEl>
                                          <p:spTgt spid="13"/>
                                        </p:tgtEl>
                                      </p:cBhvr>
                                    </p:animEffect>
                                  </p:childTnLst>
                                </p:cTn>
                              </p:par>
                            </p:childTnLst>
                          </p:cTn>
                        </p:par>
                        <p:par>
                          <p:cTn id="67" fill="hold">
                            <p:stCondLst>
                              <p:cond delay="45000"/>
                            </p:stCondLst>
                            <p:childTnLst>
                              <p:par>
                                <p:cTn id="68" presetID="21" presetClass="entr" presetSubtype="1"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wheel(1)">
                                      <p:cBhvr>
                                        <p:cTn id="70" dur="3000"/>
                                        <p:tgtEl>
                                          <p:spTgt spid="12"/>
                                        </p:tgtEl>
                                      </p:cBhvr>
                                    </p:animEffect>
                                  </p:childTnLst>
                                </p:cTn>
                              </p:par>
                            </p:childTnLst>
                          </p:cTn>
                        </p:par>
                        <p:par>
                          <p:cTn id="71" fill="hold">
                            <p:stCondLst>
                              <p:cond delay="48000"/>
                            </p:stCondLst>
                            <p:childTnLst>
                              <p:par>
                                <p:cTn id="72" presetID="21" presetClass="entr" presetSubtype="1"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wheel(1)">
                                      <p:cBhvr>
                                        <p:cTn id="74"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1" grpId="0" animBg="1"/>
      <p:bldP spid="2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Full size image for 'Amenorrhea: An Approach to Diagnosis and Management'">
            <a:extLst>
              <a:ext uri="{FF2B5EF4-FFF2-40B4-BE49-F238E27FC236}">
                <a16:creationId xmlns:a16="http://schemas.microsoft.com/office/drawing/2014/main" id="{12AFFA97-78F7-48C8-8644-9CE20304DA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2982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6"/>
          <p:cNvSpPr>
            <a:spLocks noChangeArrowheads="1"/>
          </p:cNvSpPr>
          <p:nvPr/>
        </p:nvSpPr>
        <p:spPr bwMode="auto">
          <a:xfrm>
            <a:off x="1371600" y="274638"/>
            <a:ext cx="716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ar-SA" sz="4400" b="1" dirty="0" err="1"/>
              <a:t>Cryptomenorrhea</a:t>
            </a:r>
            <a:endParaRPr lang="en-US" sz="4400" b="1" dirty="0"/>
          </a:p>
        </p:txBody>
      </p:sp>
      <p:sp>
        <p:nvSpPr>
          <p:cNvPr id="44035" name="Rectangle 3"/>
          <p:cNvSpPr>
            <a:spLocks noChangeArrowheads="1"/>
          </p:cNvSpPr>
          <p:nvPr/>
        </p:nvSpPr>
        <p:spPr bwMode="auto">
          <a:xfrm>
            <a:off x="1524000" y="175260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tLang="ar-SA" sz="2400" b="1"/>
              <a:t>Despite the absence of menstrual flow, withdrawal bleeding does take place – albeit concealed. </a:t>
            </a:r>
            <a:endParaRPr lang="en-US" sz="2000">
              <a:latin typeface="Tahoma" pitchFamily="34" charset="0"/>
              <a:ea typeface="Times New Roman (Arabic)"/>
              <a:cs typeface="Times New Roman (Arabic)"/>
            </a:endParaRPr>
          </a:p>
        </p:txBody>
      </p:sp>
      <p:sp>
        <p:nvSpPr>
          <p:cNvPr id="80900" name="Text Box 4"/>
          <p:cNvSpPr txBox="1">
            <a:spLocks noChangeArrowheads="1"/>
          </p:cNvSpPr>
          <p:nvPr/>
        </p:nvSpPr>
        <p:spPr bwMode="auto">
          <a:xfrm>
            <a:off x="1905000" y="2895600"/>
            <a:ext cx="5715000" cy="1333500"/>
          </a:xfrm>
          <a:prstGeom prst="rect">
            <a:avLst/>
          </a:prstGeom>
          <a:solidFill>
            <a:srgbClr val="FFCC00">
              <a:alpha val="30196"/>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Narrow" pitchFamily="34" charset="0"/>
                <a:cs typeface="Arial" pitchFamily="34" charset="0"/>
              </a:defRPr>
            </a:lvl1pPr>
            <a:lvl2pPr marL="742950" indent="-285750" eaLnBrk="0" hangingPunct="0">
              <a:defRPr>
                <a:solidFill>
                  <a:schemeClr val="tx1"/>
                </a:solidFill>
                <a:latin typeface="Arial Narrow" pitchFamily="34" charset="0"/>
                <a:cs typeface="Arial" pitchFamily="34" charset="0"/>
              </a:defRPr>
            </a:lvl2pPr>
            <a:lvl3pPr marL="1143000" indent="-228600" eaLnBrk="0" hangingPunct="0">
              <a:defRPr>
                <a:solidFill>
                  <a:schemeClr val="tx1"/>
                </a:solidFill>
                <a:latin typeface="Arial Narrow" pitchFamily="34" charset="0"/>
                <a:cs typeface="Arial" pitchFamily="34" charset="0"/>
              </a:defRPr>
            </a:lvl3pPr>
            <a:lvl4pPr marL="1600200" indent="-228600" eaLnBrk="0" hangingPunct="0">
              <a:defRPr>
                <a:solidFill>
                  <a:schemeClr val="tx1"/>
                </a:solidFill>
                <a:latin typeface="Arial Narrow" pitchFamily="34" charset="0"/>
                <a:cs typeface="Arial" pitchFamily="34" charset="0"/>
              </a:defRPr>
            </a:lvl4pPr>
            <a:lvl5pPr marL="2057400" indent="-228600" eaLnBrk="0" hangingPunct="0">
              <a:defRPr>
                <a:solidFill>
                  <a:schemeClr val="tx1"/>
                </a:solidFill>
                <a:latin typeface="Arial Narrow"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Narrow"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Narrow"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Narrow"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Narrow" pitchFamily="34" charset="0"/>
                <a:cs typeface="Arial" pitchFamily="34" charset="0"/>
              </a:defRPr>
            </a:lvl9pPr>
          </a:lstStyle>
          <a:p>
            <a:pPr eaLnBrk="1" hangingPunct="1">
              <a:spcBef>
                <a:spcPct val="20000"/>
              </a:spcBef>
            </a:pPr>
            <a:r>
              <a:rPr lang="en-US" altLang="ar-SA" sz="2400">
                <a:latin typeface="Arial" pitchFamily="34" charset="0"/>
                <a:cs typeface="Tahoma" pitchFamily="34" charset="0"/>
              </a:rPr>
              <a:t>intermittent abdominal pain</a:t>
            </a:r>
          </a:p>
          <a:p>
            <a:pPr eaLnBrk="1" hangingPunct="1">
              <a:spcBef>
                <a:spcPct val="20000"/>
              </a:spcBef>
            </a:pPr>
            <a:r>
              <a:rPr lang="en-US" altLang="ar-SA" sz="2400">
                <a:latin typeface="Arial" pitchFamily="34" charset="0"/>
                <a:cs typeface="Tahoma" pitchFamily="34" charset="0"/>
              </a:rPr>
              <a:t>possible difficulty with micturition</a:t>
            </a:r>
          </a:p>
          <a:p>
            <a:pPr eaLnBrk="1" hangingPunct="1">
              <a:spcBef>
                <a:spcPct val="20000"/>
              </a:spcBef>
            </a:pPr>
            <a:r>
              <a:rPr lang="en-US" altLang="ar-SA" sz="2400">
                <a:latin typeface="Arial" pitchFamily="34" charset="0"/>
                <a:cs typeface="Tahoma" pitchFamily="34" charset="0"/>
              </a:rPr>
              <a:t>possible lower abdominal swelling</a:t>
            </a:r>
          </a:p>
        </p:txBody>
      </p:sp>
      <p:sp>
        <p:nvSpPr>
          <p:cNvPr id="80901" name="Rectangle 5"/>
          <p:cNvSpPr>
            <a:spLocks noChangeArrowheads="1"/>
          </p:cNvSpPr>
          <p:nvPr/>
        </p:nvSpPr>
        <p:spPr bwMode="auto">
          <a:xfrm>
            <a:off x="1600200" y="3962400"/>
            <a:ext cx="77724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altLang="ar-SA" sz="2400">
              <a:ea typeface="Times New Roman (Arabic)"/>
              <a:cs typeface="Times New Roman (Arabic)"/>
            </a:endParaRPr>
          </a:p>
          <a:p>
            <a:pPr marL="342900" indent="-342900">
              <a:spcBef>
                <a:spcPct val="20000"/>
              </a:spcBef>
              <a:buFontTx/>
              <a:buChar char="-"/>
            </a:pPr>
            <a:r>
              <a:rPr lang="en-US" altLang="ar-SA" sz="2400">
                <a:ea typeface="Times New Roman (Arabic)"/>
                <a:cs typeface="Times New Roman (Arabic)"/>
              </a:rPr>
              <a:t>imperforate hymen</a:t>
            </a:r>
          </a:p>
          <a:p>
            <a:pPr marL="342900" indent="-342900">
              <a:spcBef>
                <a:spcPct val="20000"/>
              </a:spcBef>
              <a:buFontTx/>
              <a:buChar char="-"/>
            </a:pPr>
            <a:r>
              <a:rPr lang="en-US" altLang="ar-SA" sz="2400">
                <a:ea typeface="Times New Roman (Arabic)"/>
                <a:cs typeface="Times New Roman (Arabic)"/>
              </a:rPr>
              <a:t>transverse vaginal septum with functioning uterus</a:t>
            </a:r>
          </a:p>
          <a:p>
            <a:pPr marL="342900" indent="-342900">
              <a:spcBef>
                <a:spcPct val="20000"/>
              </a:spcBef>
              <a:buFontTx/>
              <a:buChar char="-"/>
            </a:pPr>
            <a:r>
              <a:rPr lang="en-US" altLang="ar-SA" sz="2400">
                <a:ea typeface="Times New Roman (Arabic)"/>
                <a:cs typeface="Times New Roman (Arabic)"/>
              </a:rPr>
              <a:t>isolated vaginal agenesis with functioning uterus </a:t>
            </a:r>
          </a:p>
          <a:p>
            <a:pPr marL="342900" indent="-342900">
              <a:spcBef>
                <a:spcPct val="20000"/>
              </a:spcBef>
              <a:buFontTx/>
              <a:buChar char="-"/>
            </a:pPr>
            <a:r>
              <a:rPr lang="en-US" altLang="ar-SA" sz="2400">
                <a:ea typeface="Times New Roman (Arabic)"/>
                <a:cs typeface="Times New Roman (Arabic)"/>
              </a:rPr>
              <a:t>isolated cervical agenesis</a:t>
            </a:r>
            <a:r>
              <a:rPr lang="en-US" altLang="ar-SA" sz="2400">
                <a:solidFill>
                  <a:srgbClr val="800080"/>
                </a:solidFill>
                <a:ea typeface="Times New Roman (Arabic)"/>
                <a:cs typeface="Times New Roman (Arabic)"/>
              </a:rPr>
              <a:t> </a:t>
            </a:r>
            <a:r>
              <a:rPr lang="en-US" altLang="ar-SA" sz="2400">
                <a:ea typeface="Times New Roman (Arabic)"/>
                <a:cs typeface="Times New Roman (Arabic)"/>
              </a:rPr>
              <a:t>with functioning uterus </a:t>
            </a:r>
            <a:endParaRPr lang="en-US" sz="2400">
              <a:ea typeface="Times New Roman (Arabic)"/>
              <a:cs typeface="Times New Roman (Arabic)"/>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0900"/>
                                        </p:tgtEl>
                                        <p:attrNameLst>
                                          <p:attrName>style.visibility</p:attrName>
                                        </p:attrNameLst>
                                      </p:cBhvr>
                                      <p:to>
                                        <p:strVal val="visible"/>
                                      </p:to>
                                    </p:set>
                                    <p:animEffect transition="in" filter="fade">
                                      <p:cBhvr>
                                        <p:cTn id="7" dur="1000"/>
                                        <p:tgtEl>
                                          <p:spTgt spid="809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0901"/>
                                        </p:tgtEl>
                                        <p:attrNameLst>
                                          <p:attrName>style.visibility</p:attrName>
                                        </p:attrNameLst>
                                      </p:cBhvr>
                                      <p:to>
                                        <p:strVal val="visible"/>
                                      </p:to>
                                    </p:set>
                                    <p:animEffect transition="in" filter="fade">
                                      <p:cBhvr>
                                        <p:cTn id="12" dur="1000"/>
                                        <p:tgtEl>
                                          <p:spTgt spid="80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animBg="1" autoUpdateAnimBg="0"/>
      <p:bldP spid="8090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7547" r="1888"/>
          <a:stretch>
            <a:fillRect/>
          </a:stretch>
        </p:blipFill>
        <p:spPr bwMode="auto">
          <a:xfrm>
            <a:off x="323528" y="2132856"/>
            <a:ext cx="3657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59" name="Picture 4" descr="amen4"/>
          <p:cNvPicPr>
            <a:picLocks noChangeAspect="1" noChangeArrowheads="1"/>
          </p:cNvPicPr>
          <p:nvPr/>
        </p:nvPicPr>
        <p:blipFill>
          <a:blip r:embed="rId3" cstate="print">
            <a:extLst>
              <a:ext uri="{28A0092B-C50C-407E-A947-70E740481C1C}">
                <a14:useLocalDpi xmlns:a14="http://schemas.microsoft.com/office/drawing/2010/main" val="0"/>
              </a:ext>
            </a:extLst>
          </a:blip>
          <a:srcRect l="3999" b="2040"/>
          <a:stretch>
            <a:fillRect/>
          </a:stretch>
        </p:blipFill>
        <p:spPr bwMode="auto">
          <a:xfrm>
            <a:off x="4932040" y="2132856"/>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12"/>
          <p:cNvSpPr>
            <a:spLocks noChangeArrowheads="1"/>
          </p:cNvSpPr>
          <p:nvPr/>
        </p:nvSpPr>
        <p:spPr bwMode="auto">
          <a:xfrm>
            <a:off x="1371600" y="274638"/>
            <a:ext cx="716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ar-SA" sz="4400" b="1" dirty="0"/>
              <a:t>Cryptomenorrhea</a:t>
            </a:r>
            <a:endParaRPr lang="en-US" sz="4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45058"/>
                                        </p:tgtEl>
                                      </p:cBhvr>
                                      <p:by x="150000" y="150000"/>
                                    </p:animScale>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4505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fontAlgn="auto" hangingPunct="1">
              <a:spcAft>
                <a:spcPts val="0"/>
              </a:spcAft>
              <a:defRPr/>
            </a:pPr>
            <a:r>
              <a:rPr lang="en-US" sz="2800" dirty="0">
                <a:solidFill>
                  <a:schemeClr val="bg2"/>
                </a:solidFill>
              </a:rPr>
              <a:t>Mayer-</a:t>
            </a:r>
            <a:r>
              <a:rPr lang="en-US" sz="2800" dirty="0" err="1">
                <a:solidFill>
                  <a:schemeClr val="bg2"/>
                </a:solidFill>
              </a:rPr>
              <a:t>Rokitansky</a:t>
            </a:r>
            <a:r>
              <a:rPr lang="en-US" sz="2800" dirty="0">
                <a:solidFill>
                  <a:schemeClr val="bg2"/>
                </a:solidFill>
              </a:rPr>
              <a:t>-</a:t>
            </a:r>
            <a:r>
              <a:rPr lang="en-US" sz="2800" dirty="0" err="1">
                <a:solidFill>
                  <a:schemeClr val="bg2"/>
                </a:solidFill>
              </a:rPr>
              <a:t>Kuster</a:t>
            </a:r>
            <a:r>
              <a:rPr lang="en-US" sz="2800" dirty="0">
                <a:solidFill>
                  <a:schemeClr val="bg2"/>
                </a:solidFill>
              </a:rPr>
              <a:t>-Hauser Syndrome (utero-vaginal agenesis)</a:t>
            </a:r>
          </a:p>
        </p:txBody>
      </p:sp>
      <p:pic>
        <p:nvPicPr>
          <p:cNvPr id="46083" name="Picture 4"/>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0" y="908720"/>
            <a:ext cx="3149600" cy="2520280"/>
          </a:xfrm>
        </p:spPr>
      </p:pic>
      <p:sp>
        <p:nvSpPr>
          <p:cNvPr id="16388" name="Rectangle 5"/>
          <p:cNvSpPr>
            <a:spLocks noGrp="1" noChangeArrowheads="1"/>
          </p:cNvSpPr>
          <p:nvPr>
            <p:ph sz="half" idx="2"/>
          </p:nvPr>
        </p:nvSpPr>
        <p:spPr>
          <a:xfrm>
            <a:off x="3724672" y="1371600"/>
            <a:ext cx="5419328" cy="4114800"/>
          </a:xfrm>
        </p:spPr>
        <p:txBody>
          <a:bodyPr>
            <a:noAutofit/>
          </a:bodyPr>
          <a:lstStyle/>
          <a:p>
            <a:pPr algn="l" rtl="0" eaLnBrk="1" fontAlgn="auto" hangingPunct="1">
              <a:lnSpc>
                <a:spcPct val="90000"/>
              </a:lnSpc>
              <a:defRPr/>
            </a:pPr>
            <a:r>
              <a:rPr lang="en-US" altLang="en-US" sz="2400" dirty="0"/>
              <a:t>15% </a:t>
            </a:r>
            <a:r>
              <a:rPr lang="en-US" altLang="ar-SA" sz="2400" dirty="0"/>
              <a:t>of  primary amenorrhoea </a:t>
            </a:r>
          </a:p>
          <a:p>
            <a:pPr algn="l" rtl="0" eaLnBrk="1" fontAlgn="auto" hangingPunct="1">
              <a:lnSpc>
                <a:spcPct val="90000"/>
              </a:lnSpc>
              <a:defRPr/>
            </a:pPr>
            <a:r>
              <a:rPr lang="en-US" altLang="ar-SA" sz="2400" dirty="0"/>
              <a:t>Normal secondary development  &amp;  external female genitalia</a:t>
            </a:r>
          </a:p>
          <a:p>
            <a:pPr algn="l" rtl="0" eaLnBrk="1" fontAlgn="auto" hangingPunct="1">
              <a:lnSpc>
                <a:spcPct val="90000"/>
              </a:lnSpc>
              <a:defRPr/>
            </a:pPr>
            <a:r>
              <a:rPr lang="en-US" altLang="ar-SA" sz="2400" dirty="0"/>
              <a:t>Normal female range testosterone level</a:t>
            </a:r>
          </a:p>
          <a:p>
            <a:pPr algn="l" rtl="0" eaLnBrk="1" fontAlgn="auto" hangingPunct="1">
              <a:lnSpc>
                <a:spcPct val="90000"/>
              </a:lnSpc>
              <a:defRPr/>
            </a:pPr>
            <a:r>
              <a:rPr lang="en-US" altLang="ar-SA" sz="2400" dirty="0"/>
              <a:t>Absent uterus and upper vagina &amp; normal ovaries.</a:t>
            </a:r>
          </a:p>
          <a:p>
            <a:r>
              <a:rPr lang="en-US" sz="2400" dirty="0"/>
              <a:t>Congenital renal abnormalities occur in approximately one third of women with congenital absence of the uterus.</a:t>
            </a:r>
            <a:endParaRPr lang="en-US" altLang="ar-SA" sz="2400" dirty="0"/>
          </a:p>
          <a:p>
            <a:pPr algn="l" rtl="0" eaLnBrk="1" fontAlgn="auto" hangingPunct="1">
              <a:lnSpc>
                <a:spcPct val="90000"/>
              </a:lnSpc>
              <a:defRPr/>
            </a:pPr>
            <a:r>
              <a:rPr lang="en-US" altLang="ar-SA" sz="2400" dirty="0"/>
              <a:t>Karyotype 46-XX</a:t>
            </a:r>
          </a:p>
          <a:p>
            <a:pPr algn="l" rtl="0" eaLnBrk="1" fontAlgn="auto" hangingPunct="1">
              <a:lnSpc>
                <a:spcPct val="90000"/>
              </a:lnSpc>
              <a:defRPr/>
            </a:pPr>
            <a:r>
              <a:rPr lang="en-US" altLang="ar-SA" sz="2400" dirty="0"/>
              <a:t>15-30% renal, skeletal  and  middle ear anomalies</a:t>
            </a:r>
          </a:p>
          <a:p>
            <a:pPr algn="l" rtl="0" eaLnBrk="1" fontAlgn="auto" hangingPunct="1">
              <a:lnSpc>
                <a:spcPct val="90000"/>
              </a:lnSpc>
              <a:defRPr/>
            </a:pPr>
            <a:endParaRPr lang="en-US" sz="2400" dirty="0"/>
          </a:p>
        </p:txBody>
      </p:sp>
      <p:pic>
        <p:nvPicPr>
          <p:cNvPr id="46085" name="Picture 6" descr="Normal sex dharact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429000"/>
            <a:ext cx="3131840" cy="2952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46085"/>
                                        </p:tgtEl>
                                      </p:cBhvr>
                                      <p:by x="150000" y="150000"/>
                                    </p:animScale>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4608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E0000">
            <a:alpha val="94902"/>
          </a:srgbClr>
        </a:solidFill>
        <a:effectLst/>
      </p:bgPr>
    </p:bg>
    <p:spTree>
      <p:nvGrpSpPr>
        <p:cNvPr id="1" name=""/>
        <p:cNvGrpSpPr/>
        <p:nvPr/>
      </p:nvGrpSpPr>
      <p:grpSpPr>
        <a:xfrm>
          <a:off x="0" y="0"/>
          <a:ext cx="0" cy="0"/>
          <a:chOff x="0" y="0"/>
          <a:chExt cx="0" cy="0"/>
        </a:xfrm>
      </p:grpSpPr>
      <p:pic>
        <p:nvPicPr>
          <p:cNvPr id="58" name="Picture 57" descr="endo.jpg"/>
          <p:cNvPicPr>
            <a:picLocks noChangeAspect="1"/>
          </p:cNvPicPr>
          <p:nvPr/>
        </p:nvPicPr>
        <p:blipFill>
          <a:blip r:embed="rId3" cstate="print"/>
          <a:stretch>
            <a:fillRect/>
          </a:stretch>
        </p:blipFill>
        <p:spPr>
          <a:xfrm>
            <a:off x="1439299" y="1295400"/>
            <a:ext cx="2751701" cy="4343400"/>
          </a:xfrm>
          <a:prstGeom prst="rect">
            <a:avLst/>
          </a:prstGeom>
        </p:spPr>
      </p:pic>
      <p:grpSp>
        <p:nvGrpSpPr>
          <p:cNvPr id="2" name="Inside-left page 1"/>
          <p:cNvGrpSpPr/>
          <p:nvPr/>
        </p:nvGrpSpPr>
        <p:grpSpPr>
          <a:xfrm>
            <a:off x="685800" y="838200"/>
            <a:ext cx="3886200" cy="5334000"/>
            <a:chOff x="1527048" y="1371600"/>
            <a:chExt cx="3044952" cy="4114800"/>
          </a:xfrm>
        </p:grpSpPr>
        <p:sp>
          <p:nvSpPr>
            <p:cNvPr id="64" name="Rounded Rectangle 63"/>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65" name="Rectangle 64"/>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grpSp>
        <p:nvGrpSpPr>
          <p:cNvPr id="3" name="Inside-right page 3"/>
          <p:cNvGrpSpPr/>
          <p:nvPr/>
        </p:nvGrpSpPr>
        <p:grpSpPr>
          <a:xfrm>
            <a:off x="4571999" y="838200"/>
            <a:ext cx="3429001" cy="5334001"/>
            <a:chOff x="4571999" y="848139"/>
            <a:chExt cx="3044953" cy="4638261"/>
          </a:xfrm>
        </p:grpSpPr>
        <p:grpSp>
          <p:nvGrpSpPr>
            <p:cNvPr id="4" name="Inside-right"/>
            <p:cNvGrpSpPr/>
            <p:nvPr/>
          </p:nvGrpSpPr>
          <p:grpSpPr>
            <a:xfrm>
              <a:off x="4571999" y="848139"/>
              <a:ext cx="3044953" cy="4638261"/>
              <a:chOff x="4571999" y="848139"/>
              <a:chExt cx="3044953" cy="4638261"/>
            </a:xfrm>
          </p:grpSpPr>
          <p:grpSp>
            <p:nvGrpSpPr>
              <p:cNvPr id="5" name="Inside-right"/>
              <p:cNvGrpSpPr/>
              <p:nvPr/>
            </p:nvGrpSpPr>
            <p:grpSpPr>
              <a:xfrm rot="10800000">
                <a:off x="4571999" y="848139"/>
                <a:ext cx="3044953" cy="4638261"/>
                <a:chOff x="1527048" y="1371600"/>
                <a:chExt cx="3044953" cy="4638261"/>
              </a:xfrm>
            </p:grpSpPr>
            <p:sp>
              <p:nvSpPr>
                <p:cNvPr id="57" name="Rounded Rectangle 56"/>
                <p:cNvSpPr/>
                <p:nvPr/>
              </p:nvSpPr>
              <p:spPr>
                <a:xfrm>
                  <a:off x="1527048" y="1371600"/>
                  <a:ext cx="3044952" cy="4638261"/>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61" name="Rectangle 60"/>
                <p:cNvSpPr/>
                <p:nvPr/>
              </p:nvSpPr>
              <p:spPr>
                <a:xfrm>
                  <a:off x="1691641" y="1449323"/>
                  <a:ext cx="2880360" cy="4494277"/>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grpSp>
            <p:nvGrpSpPr>
              <p:cNvPr id="6" name="Group 167"/>
              <p:cNvGrpSpPr/>
              <p:nvPr/>
            </p:nvGrpSpPr>
            <p:grpSpPr>
              <a:xfrm>
                <a:off x="7162800" y="1453896"/>
                <a:ext cx="246855" cy="3950208"/>
                <a:chOff x="7162800" y="1453896"/>
                <a:chExt cx="246855" cy="3950208"/>
              </a:xfrm>
            </p:grpSpPr>
            <p:cxnSp>
              <p:nvCxnSpPr>
                <p:cNvPr id="49" name="Straight Connector 48"/>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sp>
          <p:nvSpPr>
            <p:cNvPr id="76" name="TextBox 75"/>
            <p:cNvSpPr txBox="1"/>
            <p:nvPr/>
          </p:nvSpPr>
          <p:spPr>
            <a:xfrm>
              <a:off x="4572000" y="1159923"/>
              <a:ext cx="2689564" cy="4148292"/>
            </a:xfrm>
            <a:prstGeom prst="rect">
              <a:avLst/>
            </a:prstGeom>
            <a:noFill/>
          </p:spPr>
          <p:txBody>
            <a:bodyPr wrap="square" rtlCol="0">
              <a:spAutoFit/>
            </a:bodyPr>
            <a:lstStyle/>
            <a:p>
              <a:pPr fontAlgn="auto">
                <a:defRPr/>
              </a:pPr>
              <a:r>
                <a:rPr lang="en-US" sz="2000" b="1" dirty="0"/>
                <a:t>Primary Amenorrhea </a:t>
              </a:r>
              <a:r>
                <a:rPr lang="en-US" sz="2000" dirty="0"/>
                <a:t>= as </a:t>
              </a:r>
              <a:r>
                <a:rPr lang="en-US" sz="2200" dirty="0"/>
                <a:t>failure to reach menarche by age 15 years in adolescent girls with otherwise normal secondary sexual development or within 5 years after breast development that occurred before age 10 years.</a:t>
              </a:r>
            </a:p>
            <a:p>
              <a:pPr fontAlgn="auto">
                <a:defRPr/>
              </a:pPr>
              <a:r>
                <a:rPr lang="en-US" sz="2200" dirty="0"/>
                <a:t>absence of menarche by age 16 regardless of secondary sex changes</a:t>
              </a:r>
            </a:p>
            <a:p>
              <a:pPr fontAlgn="auto">
                <a:buFontTx/>
                <a:buChar char="-"/>
                <a:defRPr/>
              </a:pPr>
              <a:endParaRPr lang="en-US" sz="2000" dirty="0"/>
            </a:p>
          </p:txBody>
        </p:sp>
      </p:grpSp>
      <p:grpSp>
        <p:nvGrpSpPr>
          <p:cNvPr id="7" name="Inside-left page 2"/>
          <p:cNvGrpSpPr/>
          <p:nvPr/>
        </p:nvGrpSpPr>
        <p:grpSpPr>
          <a:xfrm>
            <a:off x="1691640" y="1449324"/>
            <a:ext cx="2880360" cy="3959352"/>
            <a:chOff x="1691640" y="1449324"/>
            <a:chExt cx="2880360" cy="3959352"/>
          </a:xfrm>
        </p:grpSpPr>
        <p:sp>
          <p:nvSpPr>
            <p:cNvPr id="75" name="Inside-left"/>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cxnSp>
          <p:nvCxnSpPr>
            <p:cNvPr id="96" name="Straight Connector 95"/>
            <p:cNvCxnSpPr/>
            <p:nvPr/>
          </p:nvCxnSpPr>
          <p:spPr>
            <a:xfrm rot="16200000" flipH="1">
              <a:off x="-221314" y="3428206"/>
              <a:ext cx="3949417" cy="1588"/>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 name="Inside-left page 3"/>
          <p:cNvGrpSpPr/>
          <p:nvPr/>
        </p:nvGrpSpPr>
        <p:grpSpPr>
          <a:xfrm>
            <a:off x="1039087" y="1701896"/>
            <a:ext cx="2880360" cy="3959352"/>
            <a:chOff x="-2133600" y="1143000"/>
            <a:chExt cx="2880360" cy="3959352"/>
          </a:xfrm>
        </p:grpSpPr>
        <p:sp>
          <p:nvSpPr>
            <p:cNvPr id="92" name="Inside-left"/>
            <p:cNvSpPr/>
            <p:nvPr/>
          </p:nvSpPr>
          <p:spPr>
            <a:xfrm>
              <a:off x="-2133600" y="1143000"/>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9" name="TextBox 98"/>
            <p:cNvSpPr txBox="1"/>
            <p:nvPr/>
          </p:nvSpPr>
          <p:spPr>
            <a:xfrm>
              <a:off x="-1701504" y="1459194"/>
              <a:ext cx="2067264" cy="338554"/>
            </a:xfrm>
            <a:prstGeom prst="rect">
              <a:avLst/>
            </a:prstGeom>
            <a:noFill/>
          </p:spPr>
          <p:txBody>
            <a:bodyPr wrap="square" rtlCol="0">
              <a:spAutoFit/>
            </a:bodyPr>
            <a:lstStyle/>
            <a:p>
              <a:pPr fontAlgn="auto">
                <a:spcBef>
                  <a:spcPts val="0"/>
                </a:spcBef>
                <a:spcAft>
                  <a:spcPts val="0"/>
                </a:spcAft>
              </a:pPr>
              <a:r>
                <a:rPr lang="en-US" sz="1600" dirty="0">
                  <a:solidFill>
                    <a:prstClr val="black"/>
                  </a:solidFill>
                  <a:latin typeface="Bodoni MT Condensed" pitchFamily="18" charset="0"/>
                  <a:cs typeface="+mn-cs"/>
                </a:rPr>
                <a:t>. </a:t>
              </a:r>
              <a:endParaRPr lang="en-US" sz="1600" dirty="0" err="1">
                <a:solidFill>
                  <a:prstClr val="black"/>
                </a:solidFill>
                <a:latin typeface="Bodoni MT Condensed" pitchFamily="18" charset="0"/>
                <a:cs typeface="+mn-cs"/>
              </a:endParaRPr>
            </a:p>
          </p:txBody>
        </p:sp>
        <p:cxnSp>
          <p:nvCxnSpPr>
            <p:cNvPr id="122" name="Straight Connector 121"/>
            <p:cNvCxnSpPr/>
            <p:nvPr/>
          </p:nvCxnSpPr>
          <p:spPr>
            <a:xfrm rot="5400000">
              <a:off x="-3993610" y="3117310"/>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a:off x="-4047583" y="3117310"/>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nvGrpSpPr>
          <p:cNvPr id="9" name="Inside-right page 1"/>
          <p:cNvGrpSpPr/>
          <p:nvPr/>
        </p:nvGrpSpPr>
        <p:grpSpPr>
          <a:xfrm>
            <a:off x="1824016" y="824283"/>
            <a:ext cx="6196300" cy="5247163"/>
            <a:chOff x="2204763" y="1453896"/>
            <a:chExt cx="5204892" cy="4041956"/>
          </a:xfrm>
        </p:grpSpPr>
        <p:sp>
          <p:nvSpPr>
            <p:cNvPr id="87" name="TextBox 86"/>
            <p:cNvSpPr txBox="1"/>
            <p:nvPr/>
          </p:nvSpPr>
          <p:spPr>
            <a:xfrm rot="18687988">
              <a:off x="1084636" y="2863365"/>
              <a:ext cx="2886583" cy="646330"/>
            </a:xfrm>
            <a:prstGeom prst="rect">
              <a:avLst/>
            </a:prstGeom>
            <a:noFill/>
          </p:spPr>
          <p:txBody>
            <a:bodyPr wrap="square" rtlCol="0">
              <a:spAutoFit/>
            </a:bodyPr>
            <a:lstStyle/>
            <a:p>
              <a:pPr algn="ctr" fontAlgn="auto">
                <a:spcBef>
                  <a:spcPts val="0"/>
                </a:spcBef>
                <a:spcAft>
                  <a:spcPts val="0"/>
                </a:spcAft>
              </a:pPr>
              <a:r>
                <a:rPr lang="en-US" sz="4400" dirty="0">
                  <a:solidFill>
                    <a:prstClr val="black"/>
                  </a:solidFill>
                  <a:latin typeface="Times New Roman" pitchFamily="18" charset="0"/>
                  <a:cs typeface="Times New Roman" pitchFamily="18" charset="0"/>
                </a:rPr>
                <a:t>Amenorrhea</a:t>
              </a:r>
              <a:endParaRPr lang="en-US" sz="2000" dirty="0">
                <a:solidFill>
                  <a:prstClr val="black"/>
                </a:solidFill>
                <a:latin typeface="Times New Roman" pitchFamily="18" charset="0"/>
                <a:cs typeface="Times New Roman" pitchFamily="18" charset="0"/>
              </a:endParaRPr>
            </a:p>
          </p:txBody>
        </p:sp>
        <p:grpSp>
          <p:nvGrpSpPr>
            <p:cNvPr id="10" name="Group 143"/>
            <p:cNvGrpSpPr/>
            <p:nvPr/>
          </p:nvGrpSpPr>
          <p:grpSpPr>
            <a:xfrm>
              <a:off x="7162800" y="1453896"/>
              <a:ext cx="246855" cy="3950208"/>
              <a:chOff x="7315200" y="1606296"/>
              <a:chExt cx="246855" cy="3950208"/>
            </a:xfrm>
          </p:grpSpPr>
          <p:cxnSp>
            <p:nvCxnSpPr>
              <p:cNvPr id="138" name="Straight Connector 137"/>
              <p:cNvCxnSpPr/>
              <p:nvPr/>
            </p:nvCxnSpPr>
            <p:spPr>
              <a:xfrm rot="5400000">
                <a:off x="5415502"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5400000">
                <a:off x="5470666"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rot="5400000">
                <a:off x="5509163"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rot="5400000">
                <a:off x="5547660"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a:off x="5586157"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rot="5400000">
                <a:off x="5340890"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sp>
          <p:nvSpPr>
            <p:cNvPr id="132" name="Inside-right"/>
            <p:cNvSpPr/>
            <p:nvPr/>
          </p:nvSpPr>
          <p:spPr>
            <a:xfrm rot="10800000">
              <a:off x="4362095" y="1536500"/>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sp>
        <p:nvSpPr>
          <p:cNvPr id="3074" name="AutoShape 2" descr="data:image/jpeg;base64,/9j/4AAQSkZJRgABAQAAAQABAAD/2wCEAAkGBhQSERUUExQWFRUVGRcYGRgYGBwcHRoYHB0XGBgYGhgXHCYfGhojGhgXHy8gJCcpLCwsGh8xNTAqNSYrLCkBCQoKDgwOGg8PGiwkHyQsLCwsLCwsLCwsLCwsLCksLCwsLCwsLCwsLCwsLCwsKSwsLCwsLCwpKSwsLCwsLCksLP/AABEIAMkA+wMBIgACEQEDEQH/xAAbAAACAwEBAQAAAAAAAAAAAAAEBQIDBgEAB//EAD8QAAEDAgQDBAgEBAYDAQEAAAEAAhEDIQQSMUEFUWEicYGRBhMyobHB0fBCUrLhFCNy8QcVM2KCkjRzwqIW/8QAGQEAAwEBAQAAAAAAAAAAAAAAAQIDBAAF/8QAJxEAAgIBBAICAQUBAAAAAAAAAAECESEDEjFBBFETImEUMmKBoXH/2gAMAwEAAhEDEQA/APlQbupbWUSrqQulqjRHLpEqdldQB1KqY2SjqFP5JuS0EidKUe1zr3++ioZpMWAknu6qTeJ0gT2xHQE+ZSuzUti5D2udAv8AfzU3Ofz1nkq8HXY8WcCd4Onhqj2N2G8+AEJXFmmLgVNc6bmPvuUsjpme+yuc5rRJcOk23sSeSl6wBpyy8x+H82tzoPNFRYZSigcudzsN45d+6or4nKDJOogC5JOgAFyTyCm/h1YM9ZWy06ctkwXGZiGtkZnGwAG602E9HDhQ2pLTjKjwxjXQf4NjwS17m3HrnDKJNm5twL0Wli2zFreTGOEsiMcLfRLTUpiri3n+Xh4zNo/76jdH1RrB7DPxSeyhsdxD1ZaX1DiK7ZJM5mMMmMkiHOG7zLb9kaFOOK1Gz/D4Zx7IdTq1by5s5i0F13Zny4+/VLTwoBvZE851755pZYJ6PjSn9pCt3HqgawucS8ZyINu0Zk+UXVuGe94zF0knvPNQrYZrdovr8lVTBpm2nJJZq+LbyOG4lwNyeW30Un40tEucROnXuQlLHNi9ua5h6u8AknU7Ng211Q5HSiWnF1TvHfB8wPqhKlKZJJcTufkFdUcdyCPLeearM8wfMfFLT5KVEqavVXrjm7zqo5Um3sO0odKpeL93ciHuQ4ElPROSRKkybI2hhW3LtEM0aAbo41crIG5VIolNUi/DQDbWVJ2ZxtJI3IgDuGpV+BpACT993VS/h2XLTz1sfeq0Z1VgLsMTAdA3vGq48aS0FsajXzRL6eh1jn5iEJiarSTZs9wnfz1XAazYPUgk9ef3Yqn1kbA9YCsexo2AhD+qZ9uRpitozzDdWB1l6m2yk2lKWmzNGVIspuA1RAxwGh57ITKAeeita0bhGinyVwRxmLL4aJyjbmeZVNFsua2QMzmtk6CSBJjYSjqbADYR3HmimUBEBpb7wehETHVNGPsjKVuyzivodiMO+uDke3DZM9Wm8Zf5kZYLocTfQAkIbC8bqMMO/mN0ykkW7xrrurHYSDemyRH4TczzEKrEYEOuwBpO20/I9NF20MJyj2aXhfGsPWeGQKR2DoueQcVsMFRpwM06iOXfC+TY/BUqbKQDy+s5ueoBlyMBuxoI7XrAPaBAj3pzgfTZ9HDtYBmrNJh7rgN2J3JHJFT9jOblwB/5y81XYsVcuIpVc7GvALckw0U2kGXNJkiAABMyt9wj0ldVwdHLTLnFwfXeYhoa+XvGYy57nFku/wBxAEafKG1oM2JmbgRPctZwX0ufhcMQGtNOqWgQb0X0y4kQQczXZ80H5JN1B019k2P8BQ7M63fPUyTKvbh3ZRuLjTbvUuDZS1rmXblBnmLie6QfEEbIqrSgmDIt/ZQke/BXwAO4c1wMgRoe5KOJ8CqUgS1pe3URr4c+5aY6T9juVjKu0292q5ML02zANZKgGkO1I5FbPjvowHN9ZTs7WNM3MW9xWUdStImW7HWRsjwRcTxc+IJBHOFMVXcphXU2SJb7J2OnXuU6uGjnbb4weSF0HZ2DNHUjwVQpkmw80wZTBvcC1v3XKkt5z8UU0K4tdi2tQy6wFTTZY8/gEZiqeYklRDLgIMCiewtKTJ5R3c1Xia/8y2n380Y4ZWk+A+aX4Jk1BufsKi4Jz5H+BqWguO1hGvkvVb/i66C37omlwpuXtGXdP2uEPVoRo6YtDr+/VORwuAd4MHtRfl9ENXAnKYP1Vzq2xkHeD5KitX6ErlgWSbF2KflIgm5y8x71Uah/2qw08xzHwAFu9DVcU0EyT/1/ZDcybSQE1sgRyHwVwYAJ8l5lmt7lY2naT+Ii/LaVSKwYEdw9Uy4ENM/mHLkRcGfBXNwrTliHQT7IuQbmTGW3RTZge1lGk/cpngOGtiYcDa+nOANyfgmUR20CtwW5NuQH/wBH5Low7QbW0mCnjcNH4nA20deBufLuXXgus6oGzOsGehMBOokxDVDweyZbHO/epYW5yuAuJE6GxsDzTLE8JAM+rc05Wkh0QGnRx07Ovgjh6KOJGQtqOcWNGR0tM9kRJIgaa7Jaofa+UKHYRhbldDybwQJG0ZtbpBxnDBlQAAgZQRPiLc+9PMbQdTIzjLDi1zx2g0ixi9+5H4xoNP1VUGWOc3MAWuc0wQCI0sDlKVqw/kwgCtZVIaWz2SQY2kSAe+Cb9URiMMA11yHsI2s6mbZgPzC1twjvSLh2Ho1S3D4gYinlpua8AD2hcEDRwO20hTqhk1Y09C+MuzGk9xMMAp5jMNBccgnQS4mOq1oqk6zC+YcPxHq6rHToRPcbL6dhiC3qFnlhnv8AiNSgXVIawE6yOyZ0g37tEC7FgOE+4fJGYmjESZkIMtiTy+CTk2/tyaPhVQPY5uuUSO5Y/wBJ8F6qqHgdl9iOuxT/ANH8Y0PLNJEtk/8AZp+PmiPSDhGfDuZcxJBOxmRHcq9GSTTdmBoS13ZMT5E8kdTr6hwIPgR4Ql2HfByutzR5faO7wSXQYqy4VADYOvzGnkpC9sptMSvUKwvoCLouqw5M0RcgOIsTyHPUXCKyc1QnxFI6kR3r1GhAvqYieW5Kb18ICMxzEWgkR+EF1gSAA6RzIAQhYep+X7aIip3kW412VvwU+AU4JdFzYdyq4xTLX5J0jlyk6W3TL0fokAddLfBMvwQmhv6sfmnoB4xJS7Ftyz/dNqlP4geSU41ud+XlMkc40B6Bc7sSMRY3DmS4yJiB0Gl1RVd5pk/BTr75J+4S6rhQRZoI7kDpIoykyQbpbjxmfJGrWH/8tV1Rl+zM+5RxTRm/4s2/2tTp2ZNReyqmeyOcAIl1NwLQdyD3AWHjqvYSk3IBFzlA+Py96LFIPL3OdDaWVpjV28DqZddaY8GCKDOF8PzZ4MMmTzdsQOXitBSwpiMsG3smbcpHIbKvhtKGTALnuEN5bNb3NbE9U9weCy+yCdC46CTeI16qqRLUl6FL6LWAhu8zzMfJLn4Fr3Sb29mNes/Bap2FzOLQLtAJ27PKTzukmPBaZAiTAv8ADkuoCkJnYT1ZnMSZuDr03mBpKaYXHVSIa9ucx2i0yf8Ao4AkG9/FBVxuTYe11JmAp4cFpINrS3rOvilotGbjwW18GG0zTcM0jtcyTqdQJlVVOJONRpeTLmtac185aA0HkXQArauJnMXCT8rJdiHF4NoLQSQQR3WKSWCull20IvSGi1lZ0WJghoFspBm5NiDFoSYpnxBr3vgg1C2mSDu1oMucSNQBz5pa8LO8lHV4IFfS/R/FZ6LSNwJ8l81C2XoTjoYWcipTR6XgzptGsxYtbe6HxDeyNfvVEVXcrrkSxw32U0evLgVuBHaHtC48Dotf/mjHYam51g8tYLEnM6QBbkReVmqQsBzTX0erhpew+yO0Ok/v8VXBhfNGX47wch5LRoTZA0e0OosRuD3La8SwwJcPcQshjafq6sgfe6Vq8DftdhOAp3E6TeDtvqjTRqEghudx7LGzJJkMY3ukgeewVGDqB3aA193NMKL8rhqDYg6QRyPNFKhZTvgqxhgvaDmDXFodEAubAeQJNg8OaDNwJS2pioGpAIyuPQkcrxPJH1g0zaBfs+8nzQVcMzExDQRDSZ0AkE8plCUshgsZEmPqCwiMoIHdJLb7m8LU8MoFtIay0A+IWWr0wX2sJJjWL6c1sOHkmk2Ygx3wn02Q1VnB3FYk5Q43JNh3yh2YcNHU6z5+86r2bPU6NAHjv8lKsbGTYct0JN9HNVgBxZmdY+KX1GAtE77D5o2s7x+u57ghMUwR9+CZLBF4F+IwskgbRfS52j5pdjx2+VmfpamNWqR8PD+6V8QYfWHuZ+lqKSM2oyqi4uDReAAnHC8NnIYBOZ7GixOxJdAvYSfBK8C4gCw0+SdcBdlyumDcCCZzOzNc11oHYDhANw8FWh0ZK+pt+AYXNUYQNYjs2DLGfIytjWwrHWacwJDJbzsAM5nadJiBosk55ZQYZiXZOzrlMSOgsBC2FLD06TDTZTDajslMVGiSC8dp4LhZrQ7zMQJVZOkZnES4umzaQ6pLhOjhTIb2SRdozNNrX1Wc4uXNlxcGSwtJNNz7OLRLWt0e2PWSbDL1T7iHCqlPLBksYRBiW07Na0u5ZWiGgxMuvCQVsaTna/sF29ySDaGk79SjdjRj2BsoF4DyB2jmAGnId5shMU3tiPw3J79kxq8TYG5eQiBsBZoS3EAAWzEOv48u5cOouzlB5JZ2S64IH5iDLW+LoHdKGfiBnqEElrWtBcSTmqWzuGb8JdJA5QjMLVOVzojKx4aBvUeMrf8Aq0uPih8a1rnlugsbW25eClM3aUfrRlOLGXgnQi3vQTvvxWxqU3MweMJNJzT/AA7C17e0C8vy1abp7LmiRHU8lk6lUkjMZgBvg2wHgFF4Iyf2aB039G8XkrAfmCUnVWUaxa5rgbg+5TeUadCe2aPq4xrnMYCbNBjoCZ+KuwpDtNUjwtfOwAb/AATbBsywdIIB7lFHvJpIrxVKLDZVcJxf87KbSHDroI+CbY3CyZCRVMM5tXONiDHxTpkZJXZoqz/ZJvL3UySZIflz9rcZhJBOsLOcdw3ajX5LR0WhzSdnFjnDYuZ7B5yPogeJYdsz71wVF07/AKM1wx8OLZ107029cQL3+vckuPY9r+uuiYNrghp3InxTxZmnGmcqVgY2MpfVfYbkl3uKIqDU8t0ucPHVK4jqVIjRE1QFq8LSy02cw2fELLcPYXVx5rR4jEQ2I1kW5SJsmWMC1uJ4Mdjq6SVGs3loAr6DYHZ5DTz1VOUm1hEyujliamMgjaFxOh0VHEcNERe09x+/imrwNtghajLG9p5baK9GNy7M5iWkT1ISjHk5z3N/S1PuIjyHJIMdWGfwb+kKb5EnwepOlgvBaAfA29xjzT/heGa7IMs5W537dp5sG3gnK0Gbe10WYa10AAEuc3KGjW8QANSTZbqhgRh30zma6niqWcdgsyupkUnshznGREm83NhorQ6Mm7FDvBUy9uWm7OwPDC10ntkZvViB7TQ0uM20GpW2w3HmZzTJDKgDGAxHtNLjlYCTlBBMxAhYzD0W0KhxVNrXOIyvFzllzT61o2da433WnqOZUfq2Q4Oa4HMDTcWw5jm3c50QWzq7QxerEa9hPFq0NdTIdmfo+CfYEjM4ACC4wIHOwWYx9oB/DvFz7tFq+N471IYGHNUqdkMNi1ktl5YSPZa4nKQCS6SRBjP42mNr9es3I6LogUkIXlt7STpZU1sOd/AW8NVZicC/Pd8xNvmo4V73ZsxOwBiJtcC/ddEa1zZBmHAfBHZBJ0iTpmPgAk/HjFQPEx8TYDu19y01bDEsJ5Nkg8hH1SviWF7NrnaeZUtRG3RkqMhxioHuBOoBHxIKUELR/wCUetbiXBwYMOwVLj2pe2kBM2FyZ6JC2kXEAAkkgADcmwA6k/FRRHUa3MpeFyLFEVKDmPc1zS1zCWuaRdrgYII5gqssEW8e/klY0KNz6NjNTYdLC/cm1birKWoLzyHzJss1wbHZaLRvHxVWLxtzJ++QUOz2d6UTf8O4g2tSbAvHvBiPJU4rDXiPas0DUmYAEamUs9D6TnUS4CJc8t7gBPvlPK2YDO0w9hzNNjB0mDabp+zm244AsHjw1lNxuwPZnB3ZmAeDygT5IjjmG9TUfQM9lxdTJ/FRddrgd8pJYf6ROqXcJcGsAi0HrebnqZlGY6s6KTHPLmU5cxpjskgts6M2WCezMacgu3KqGlp6m9TTx2hTi6Yi++/RJ2YrIYiQneJaC09PnukmJgeKVN9HSiXNqsdADjf70KDxEB+WZm/dzQNdx2kIUuIIIJMpyG6uTQejlKXvdJER87JvXBDyDqJ3t4IP0No9mo8/hcIB3i6bVKU1XSLEGR3ifBcPA6xoa0COVuq6CI+wvUAcskXM+5VNrhxJ7lTTRn1iNRomxEkHXmhMViIAGw+5TB1Mf8tvoEl4nhy6dO6fjGqo76IxSayLcYc+9klxvt2Gzf0hN6jiLOEW20/sluOjPto39LVMTUWATGEQ2Nco84EIuniWCo5zGkNAa1gDoAIDfWOc0lxl1z2SBJ8EPWpkhtr5QfBHYPh80c4tlcWmN+9USM0I8Nmk4fxRtKk4vJOeWQGyXF1yRAkkRM3tKc0a7alKW1M1Om5gLqWZr4zCp62i14mk8ubDiGyQ12pAWcw+Ac5jTTIa+m4kDQEEEEb2v5L1bEtoUqVIDM5jy+oMxaHtI9glhzROkXgnmU11yVlBah9Xo+kOBw1Kl/Op/wA9oIcxrjmBJD3ucATczLnXnU8lGOyBpe05aNICBJdUfThri5xuRmaA1g2FzE2zXAOH+rpse5rS4NgM7Ra1xu50OJ7TjcxZPambK4Oy6OlsCCY0IGohUjF8s8+aSdIX4igCGvB9tuaDsHGQOsC09FTRIA19l2XxgEjwkJRWr4hkteXBrQS0sZLjs1rDGUXjXQdVZwllRlNucAOPZDYvrMk/ic5xmT0Rsb46VtjzFvApPM6NaB1Lntt5BK61U5SdSdETxEmGUhrIc7wkrxwwygne/uSyNOi9pheODLlGloPUAzfY9q6V06mVzXD8Lmu8WkH5JtxyXAvEZQ6NbzeLaxASUt5aLPwxp/Zmg9MuI0a2OxNWg6adSoHNMETLW5iARPtB2qzpvbnZSClhG9ueQJS/9EgqwPsI1znerpCXRGY6NAtJPNHM4PSp+0/1lR0AWOp2EpRgfSFtJpDWEnrpPUblOvRKs7E4h1V/s0gY7zY+QHvSPB6MJJ4PoPo9wwUqFNn5B87r3EfytEj+4IR/DYJjSwt0RtLhoAdYEmSki7LuajyYHBCBr/dC8VxcOgL2G1Ddg53xKX8SqfzgDpEfBdRt3YGdTFDJb2iBHigDg5ExMWTSk1oouBZL3PY5jvytbIeCORBt1UhThuljcTv1TpZMzngzNfC68h9wl7qYGvmndWnLiBdeZwrNqLJ0iE0hj6LUSKJcI7RJ7xp8Ee0kvLtb3k9LK/CUQKWVtoAjpsqaW6CiVTwcLuzOnT43VUQydfrspuqANEldjS1lRUQkRpN3O2ncLoCrRJGYHu+qLLiTl0kkeCvfTgkRsI+CN0haM7jqczB0gfX3pHxADPp+Fn6WrT4umCDHUrP8Tp/zD/Sz9LVOxdVYBabHNph8SSIEmAAB1O/LooYesWiDdznPiJaZ7OVznCQ9o7RyjzV1KtNNo5AePiiqWEaQHsJ1BAHMRKsjFHhM02GolrNjafdfxWe/ix68PgGHzPu9ye1uIhlLMYMsJHhrprHJZrF0BSbme9wrOFOoGertle50/wAwOLTADTbUkixaV0nRTS7bNFguMZDl2ytPIT/Yrtb0omzSCM1t3Sd+5Y2riHu53DU+4Nw4Nu8nNYwDAGntEXkdEyneEK9Dtj/DkvbmvJtCKoNuDq4afv5LprTEey0TIEeXMrwqnKckCTAJ95+aZyolp6O9kqVMFzHHVwdHhGY92yA4txE9ohvZDYb8NNkRVrNMOJhoBAPOYEDp9VlsbxA1KvqqRkF4bOptvA21PglcjR8dOkKOIYV3qhUNm58gn8Tol0f06eKWZtlrvT2q0Nw9Om2KFPOxgOpIjO90blxKyDqRy5oOWcsxaQJInnGylJIg5ZPEwrcAe33h3wlC5lbhXQ6Ryd8EjGhmVlj6MutH3qvo3oNww0aBLvaf2o6be6F85pUSC0uFpE9039y+yU6oIEdIHTZRn6N+lFXZPCPh7XAETp3b2TqvxQNYRN4JKz9LFF1ZrQRAk+Hh1UfSBrm0Kj3PyuDbBv4pmQZ6clFN2apJPky1DER2m31t4yqa3axDJgblew1UAjlHw1VVB2d7nczb5K6RRu8GkpOuY0VxpyI8P2QeCxNtNVb/ABgLQJi6vFIzStMq/goOvtTH0RNENy26bc1ypXa14Bd7InwRdCmHMzHcW6J0iUn7J4e7YBiAgzTgE9Vc2tlMAjSFQ/RLXspuIATyVhgC5iBuotEXF9O8IXiozU7RrJn4IUc8l3DzmLnCIB13RVUnN3hA8LDXM/3Cx5j9lYXuByl0wLGOdwFzOoEx9LcHX7ss9xP/AFP+LP0NT/FOGs/3Wc4pPrD/AEs/Q1LTI6rwKcFjMkZtDCMfxkNjJedr+dkBgWh1uiOocJab6X092yrG6wYIyVZKqnES8GRcC18oaNTDdyfHdVVqrnuzEADQBohoA5Dbnbck7qfGMIKbxAiReTNwg21YB71KT9m2CVWgz1u3KLzyTLBcWicwu43MmI6AJGXC0eKuo1QAZEz1080E2uDRhrJrn8faWQHxa9iIGlrKT8SAxjJOZ4aXk7M5R+Z3wWfwuKaGtim0OGrzJ7oGgjXwRtPGs9Y59d5My4k/iOwhMnfIMRWEWcd43IaAbcosByHilXB+IepqOxEEgS1v9TgRPkg+IY/1tTNo2wHQdwRYaHsL82WjTdDG7uOrnRz5nuCG53gRVWSjjvFjW9W0jL6tkRzcTJd4pdnMZZOWZibTpMc4srMa9rqhLTmzQTYiCRJaJ1y6TvCoTPJ5jlbbPAI3hlGSTtp3oIFG4GuWxlANzYpJXRfQScx6zBEiNAtN6MYgPpNbJmnLXcxGk+5Z2lxtu7Wzbe318FdgcS5tZ1VlQNc7UR2DaII+azZ7PWpNYNLQrllV0xBjLz8UL6T8RDstO+hc6fcO5UYX0xp29YwsI9q0g/0/ukWM4n62o58+17h9wio5EvOTleto0WgR9forKNTKB3BDUvxO5GFzEtJaT8JVCnCGuGx0mNjoVXXrFlSNdI80mwuNh11di+KAlpmSDCquDO50zV8GxAcXTcyZ5np3Cye1agI9mDGiQ8JpBoBmSeXKxv4py5wy9+i0R4M88uyim64kCeo8lDOCeXSPNWsouJmYHmg6lNxdExpsg0PFlgqtbMmJhLMTig7sicpI7W3mja+Ca0iSL8wT81XiAAQx0FpNrQLKbZRAlJpZUkWGhHMJg8kAyIdqCDIPKOvRLm+0ZnLHZnv9nyRlOtIh21h1GxXRpnajayB13zIPfHLx5JNxX/UP9NP9DU2xgh0b6+CUcR9v/iz9DUaMuq8ANLg4c1pnYadyuw2AexwyvJAMkWEi03IMWHLwWhwPCx6tnVrfgCjafBG3IcBbcH3QEIp0Rg47UZPjpa/OQ17Ycz1bZDrGfWS4Bulo7N5SetQyhhJb225oBkgSWw4fhJiY5QVvanA2n79yGf6Pg76CPoEGjRH8MxIINh3qQctXV9FW628kLU9FOseaSiqYi9ZChVq5k2qejb9iCp4b0WqHVwAPSUEjtzYhLbK7EYsljKYs1vLcm5nmtlhv8Oc1zUd4ABHU/wDDKlEmpUPiPonSolNSeEYFlQCgIyhwe7tNJ9YZa3LmBOUUx2tLyTKEbTvBt1X00f4Z0RfNUP3yhV1f8OGA2lw7+fON1zkSXjM+ZojC1SDa55RK33/8XTZP8vxMn4orD8IYwdlrfCErZXT8eSdmLo8FqOIdDGyZA38loeH8J0u2eQHxTw4VlpAv7vFE08MGjsieqW0zWoUK6vDDlsAT10WbxvD9QRlPT6LZ1w6LJeMI17i1wgjSfkgEyjCWuGbca7FSxVVrAcu/3ZM8fwvM10DSxHzS3D4VjmEOMuFo5dVwW+hUXzoFd/DwBu5xCYepAERb73VOCp5qzZsG/EynRBo13DKUBsQYAtKajGgXAlJsGbRpFvJGnSea0Xgntt5Df81Lj2jYbRZLnY2/a1M2jyUn1QGjc/fkha9IuGY3O3QBJNltKKXJfWrAiRry+9EHiWnsAnuVNAuBgEdrWdlOlTJIBuQNSp5KUkEOOawMhumlz4Lz2TM2j3fZRLaIAFh5Kqs2xhUSojOXSAuJtsHbixHRJeJmKhH+1n6Wp9WvTIKQcQIz6/hZ+hq5maWUbLANHqaf9DP0hFU3xYhL8JiYawflaB5ABEuqSmWEQgsDLC02EVA4ASAQ60iJmC5wHK2+iEpUtJCFLzH7QiqLp5pWzTGFE34VUGhNuSJg7XUGDM4xYCxtv8oSMtFAlTCrlJsG6Yfw47z8uapdRgoWUSQ54TiAWQdfkjG4kXiOkC/f3LNtxGUgjax7jqtHw7I0bERvyhduO21ktdUdMiGjnEn3oCu1+xIk7i58tE4qUwDIg/uqKp1JgdUKY0ZJZEFTDk+0fdPndC1OGBx7NotIJF/FOKwzaC3PooFuXaByn7upyjgvGaFJ4dVABEFC/wAQ9ru3TI6i61AccugVVVocNLqDtDJp9CB2KEawg8S8P3g7EJ2/CDkClXE+GyCR2SjDUyJOEehc3FEG/c7ryKU8YwuV2YdD3hGVqhMk2IsR80Oc9RuXQcyr1myN9AL8RMckTwNoLr75neWnvKMoej4gXmOauo8Og2AA6J1KgbGxhXY0PNxfKfdf3qL6oPXpsgamFvIldAO41TPUVB+J3YbRYSCOfJXNeAI3nToEJRYRMEheMi/xSS1E0dGDTLazAb/YUcGSXQqi9w2UcPUjW330SxlbGfA3yc0DVdchWmucs2CAq4gDUrSmY3dldfQrP8Trt9YdB2WW/wCLU8q1gW+ax+Lo1HPJtf5WRZCcsG5NTKUXh6tyQlxIGquwmIg9EQaeUM3E9640Ft7x5qVKuOXulXNxLY9oeKUvGTWD1HERv+37K0znAH49ekX8yleJqQZYR3T7lazHBzdcpkdwI+CjJ0aox7Q39SSZLp6C391B1Lvvz5qVPES0Hx+qliKkiBcm/wC6FpnK7AqrIn7smPBqhc3nEjU7Je4jxF1dwivke9t5BmO+65FGaikHbzfkVM0m3kdBab7oNmKcDBBt1APdBRnDabqwNwMpdYkWAiCbb3uLJ0rMs5bcsqOHtp4ndCmje4CvZiw5jH3h85ZjYB2h6EKkVZ53+5QlgfTd8AmJBAtB00Gi4Q1o+sXKr4jxIMtBJ5Sk1XFvdqY6D6qLya42NKuOpzcgEddQleP4iNG+aGeyFSaWa6lsVnOgN1AOdmN+aMwuHE6QpswqNpU4V0qJs7QpNIN7jTqp+qXmMU6c6FNRxS7ChCYjCwdE2yhVVWhdtR10KxRjRSMFF1GBA4jDkhTcbCmSDZ7lGpQsu4CpIgm4RT2qYGJ6uGtul1TD6yn1diBrUk6bEeRHVpuyxJS00H/mWgrU/eg6lCCRITKUibirHLnArlFvNRZp4BWUdfvotzPOhgbYJkCZsrabC46WVeF0KLoqZT5KI1MIDbLPeFXU4MHNltnCeszsVc7XwXqPsqM0Xh5DigbhQIa5rptt8uquYXB5F4gR1H7IXD/6j+9W/iH9P/0VGCND1c8FpbH39VXh8ZlrjNcva5pJBJsA6R1hsd0qOI+iEH/kUu6p+gpm6eDlO1lGtwuKnYeJHylFUKx0Led7nyIWcwu6NpahWMs9ZJ1Q3xdyOzEbwfpvASriOIc32fbJIiCSGC5ceVyAOd+SyfpD/wCTV/q+QSge05BoEPKro2jMGdSCSTvJ9/NXNwJOx8isSulIojvzf4/6bAYMx7J1I09y4MC78pHgVkF4IqCOfm/x/wBNmMERse6CpDCnkfIrFLoR2ifrH6Nr6k8j5FQfSd+U+RWMXCu2h/Wfg2oonkfIqYw5Ox8isQvJlED8t+jZ1MMfynyKCr03XGUztYrMuVVTULmgLyvwaN3Dne1BnuI+yotxLgYc0z3Qs/shanteKR6aHXlt8o0+Ke7LIt4fNK3Y68OVPCP9QJhxP2/JHaqGjrtvgDaC9wa0SXEACJJJsAANT0SfE8VpscWzoYWow3tt/wDbR/W1fOeN/wDk1/8A21P1OT7VRl1teSlS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76" name="AutoShape 4" descr="data:image/jpeg;base64,/9j/4AAQSkZJRgABAQAAAQABAAD/2wCEAAkGBhQSERUUExQWFRUVGRcYGRgYGBwcHRoYHB0XGBgYGhgXHCYfGhojGhgXHy8gJCcpLCwsGh8xNTAqNSYrLCkBCQoKDgwOGg8PGiwkHyQsLCwsLCwsLCwsLCwsLCksLCwsLCwsLCwsLCwsLCwsKSwsLCwsLCwpKSwsLCwsLCksLP/AABEIAMkA+wMBIgACEQEDEQH/xAAbAAACAwEBAQAAAAAAAAAAAAAEBQIDBgEAB//EAD8QAAEDAgQDBAgEBAYDAQEAAAEAAhEDIQQSMUEFUWEicYGRBhMyobHB0fBCUrLhFCNy8QcVM2KCkjRzwqIW/8QAGQEAAwEBAQAAAAAAAAAAAAAAAQIDBAAF/8QAJxEAAgIBBAICAQUBAAAAAAAAAAECESEDEjFBBFETImEUMmKBoXH/2gAMAwEAAhEDEQA/APlQbupbWUSrqQulqjRHLpEqdldQB1KqY2SjqFP5JuS0EidKUe1zr3++ioZpMWAknu6qTeJ0gT2xHQE+ZSuzUti5D2udAv8AfzU3Ofz1nkq8HXY8WcCd4Onhqj2N2G8+AEJXFmmLgVNc6bmPvuUsjpme+yuc5rRJcOk23sSeSl6wBpyy8x+H82tzoPNFRYZSigcudzsN45d+6or4nKDJOogC5JOgAFyTyCm/h1YM9ZWy06ctkwXGZiGtkZnGwAG602E9HDhQ2pLTjKjwxjXQf4NjwS17m3HrnDKJNm5twL0Wli2zFreTGOEsiMcLfRLTUpiri3n+Xh4zNo/76jdH1RrB7DPxSeyhsdxD1ZaX1DiK7ZJM5mMMmMkiHOG7zLb9kaFOOK1Gz/D4Zx7IdTq1by5s5i0F13Zny4+/VLTwoBvZE851755pZYJ6PjSn9pCt3HqgawucS8ZyINu0Zk+UXVuGe94zF0knvPNQrYZrdovr8lVTBpm2nJJZq+LbyOG4lwNyeW30Un40tEucROnXuQlLHNi9ua5h6u8AknU7Ng211Q5HSiWnF1TvHfB8wPqhKlKZJJcTufkFdUcdyCPLeearM8wfMfFLT5KVEqavVXrjm7zqo5Um3sO0odKpeL93ciHuQ4ElPROSRKkybI2hhW3LtEM0aAbo41crIG5VIolNUi/DQDbWVJ2ZxtJI3IgDuGpV+BpACT993VS/h2XLTz1sfeq0Z1VgLsMTAdA3vGq48aS0FsajXzRL6eh1jn5iEJiarSTZs9wnfz1XAazYPUgk9ef3Yqn1kbA9YCsexo2AhD+qZ9uRpitozzDdWB1l6m2yk2lKWmzNGVIspuA1RAxwGh57ITKAeeita0bhGinyVwRxmLL4aJyjbmeZVNFsua2QMzmtk6CSBJjYSjqbADYR3HmimUBEBpb7wehETHVNGPsjKVuyzivodiMO+uDke3DZM9Wm8Zf5kZYLocTfQAkIbC8bqMMO/mN0ykkW7xrrurHYSDemyRH4TczzEKrEYEOuwBpO20/I9NF20MJyj2aXhfGsPWeGQKR2DoueQcVsMFRpwM06iOXfC+TY/BUqbKQDy+s5ueoBlyMBuxoI7XrAPaBAj3pzgfTZ9HDtYBmrNJh7rgN2J3JHJFT9jOblwB/5y81XYsVcuIpVc7GvALckw0U2kGXNJkiAABMyt9wj0ldVwdHLTLnFwfXeYhoa+XvGYy57nFku/wBxAEafKG1oM2JmbgRPctZwX0ufhcMQGtNOqWgQb0X0y4kQQczXZ80H5JN1B019k2P8BQ7M63fPUyTKvbh3ZRuLjTbvUuDZS1rmXblBnmLie6QfEEbIqrSgmDIt/ZQke/BXwAO4c1wMgRoe5KOJ8CqUgS1pe3URr4c+5aY6T9juVjKu0292q5ML02zANZKgGkO1I5FbPjvowHN9ZTs7WNM3MW9xWUdStImW7HWRsjwRcTxc+IJBHOFMVXcphXU2SJb7J2OnXuU6uGjnbb4weSF0HZ2DNHUjwVQpkmw80wZTBvcC1v3XKkt5z8UU0K4tdi2tQy6wFTTZY8/gEZiqeYklRDLgIMCiewtKTJ5R3c1Xia/8y2n380Y4ZWk+A+aX4Jk1BufsKi4Jz5H+BqWguO1hGvkvVb/i66C37omlwpuXtGXdP2uEPVoRo6YtDr+/VORwuAd4MHtRfl9ENXAnKYP1Vzq2xkHeD5KitX6ErlgWSbF2KflIgm5y8x71Uah/2qw08xzHwAFu9DVcU0EyT/1/ZDcybSQE1sgRyHwVwYAJ8l5lmt7lY2naT+Ii/LaVSKwYEdw9Uy4ENM/mHLkRcGfBXNwrTliHQT7IuQbmTGW3RTZge1lGk/cpngOGtiYcDa+nOANyfgmUR20CtwW5NuQH/wBH5Low7QbW0mCnjcNH4nA20deBufLuXXgus6oGzOsGehMBOokxDVDweyZbHO/epYW5yuAuJE6GxsDzTLE8JAM+rc05Wkh0QGnRx07Ovgjh6KOJGQtqOcWNGR0tM9kRJIgaa7Jaofa+UKHYRhbldDybwQJG0ZtbpBxnDBlQAAgZQRPiLc+9PMbQdTIzjLDi1zx2g0ixi9+5H4xoNP1VUGWOc3MAWuc0wQCI0sDlKVqw/kwgCtZVIaWz2SQY2kSAe+Cb9URiMMA11yHsI2s6mbZgPzC1twjvSLh2Ho1S3D4gYinlpua8AD2hcEDRwO20hTqhk1Y09C+MuzGk9xMMAp5jMNBccgnQS4mOq1oqk6zC+YcPxHq6rHToRPcbL6dhiC3qFnlhnv8AiNSgXVIawE6yOyZ0g37tEC7FgOE+4fJGYmjESZkIMtiTy+CTk2/tyaPhVQPY5uuUSO5Y/wBJ8F6qqHgdl9iOuxT/ANH8Y0PLNJEtk/8AZp+PmiPSDhGfDuZcxJBOxmRHcq9GSTTdmBoS13ZMT5E8kdTr6hwIPgR4Ql2HfByutzR5faO7wSXQYqy4VADYOvzGnkpC9sptMSvUKwvoCLouqw5M0RcgOIsTyHPUXCKyc1QnxFI6kR3r1GhAvqYieW5Kb18ICMxzEWgkR+EF1gSAA6RzIAQhYep+X7aIip3kW412VvwU+AU4JdFzYdyq4xTLX5J0jlyk6W3TL0fokAddLfBMvwQmhv6sfmnoB4xJS7Ftyz/dNqlP4geSU41ud+XlMkc40B6Bc7sSMRY3DmS4yJiB0Gl1RVd5pk/BTr75J+4S6rhQRZoI7kDpIoykyQbpbjxmfJGrWH/8tV1Rl+zM+5RxTRm/4s2/2tTp2ZNReyqmeyOcAIl1NwLQdyD3AWHjqvYSk3IBFzlA+Py96LFIPL3OdDaWVpjV28DqZddaY8GCKDOF8PzZ4MMmTzdsQOXitBSwpiMsG3smbcpHIbKvhtKGTALnuEN5bNb3NbE9U9weCy+yCdC46CTeI16qqRLUl6FL6LWAhu8zzMfJLn4Fr3Sb29mNes/Bap2FzOLQLtAJ27PKTzukmPBaZAiTAv8ADkuoCkJnYT1ZnMSZuDr03mBpKaYXHVSIa9ucx2i0yf8Ao4AkG9/FBVxuTYe11JmAp4cFpINrS3rOvilotGbjwW18GG0zTcM0jtcyTqdQJlVVOJONRpeTLmtac185aA0HkXQArauJnMXCT8rJdiHF4NoLQSQQR3WKSWCull20IvSGi1lZ0WJghoFspBm5NiDFoSYpnxBr3vgg1C2mSDu1oMucSNQBz5pa8LO8lHV4IFfS/R/FZ6LSNwJ8l81C2XoTjoYWcipTR6XgzptGsxYtbe6HxDeyNfvVEVXcrrkSxw32U0evLgVuBHaHtC48Dotf/mjHYam51g8tYLEnM6QBbkReVmqQsBzTX0erhpew+yO0Ok/v8VXBhfNGX47wch5LRoTZA0e0OosRuD3La8SwwJcPcQshjafq6sgfe6Vq8DftdhOAp3E6TeDtvqjTRqEghudx7LGzJJkMY3ukgeewVGDqB3aA193NMKL8rhqDYg6QRyPNFKhZTvgqxhgvaDmDXFodEAubAeQJNg8OaDNwJS2pioGpAIyuPQkcrxPJH1g0zaBfs+8nzQVcMzExDQRDSZ0AkE8plCUshgsZEmPqCwiMoIHdJLb7m8LU8MoFtIay0A+IWWr0wX2sJJjWL6c1sOHkmk2Ygx3wn02Q1VnB3FYk5Q43JNh3yh2YcNHU6z5+86r2bPU6NAHjv8lKsbGTYct0JN9HNVgBxZmdY+KX1GAtE77D5o2s7x+u57ghMUwR9+CZLBF4F+IwskgbRfS52j5pdjx2+VmfpamNWqR8PD+6V8QYfWHuZ+lqKSM2oyqi4uDReAAnHC8NnIYBOZ7GixOxJdAvYSfBK8C4gCw0+SdcBdlyumDcCCZzOzNc11oHYDhANw8FWh0ZK+pt+AYXNUYQNYjs2DLGfIytjWwrHWacwJDJbzsAM5nadJiBosk55ZQYZiXZOzrlMSOgsBC2FLD06TDTZTDajslMVGiSC8dp4LhZrQ7zMQJVZOkZnES4umzaQ6pLhOjhTIb2SRdozNNrX1Wc4uXNlxcGSwtJNNz7OLRLWt0e2PWSbDL1T7iHCqlPLBksYRBiW07Na0u5ZWiGgxMuvCQVsaTna/sF29ySDaGk79SjdjRj2BsoF4DyB2jmAGnId5shMU3tiPw3J79kxq8TYG5eQiBsBZoS3EAAWzEOv48u5cOouzlB5JZ2S64IH5iDLW+LoHdKGfiBnqEElrWtBcSTmqWzuGb8JdJA5QjMLVOVzojKx4aBvUeMrf8Aq0uPih8a1rnlugsbW25eClM3aUfrRlOLGXgnQi3vQTvvxWxqU3MweMJNJzT/AA7C17e0C8vy1abp7LmiRHU8lk6lUkjMZgBvg2wHgFF4Iyf2aB039G8XkrAfmCUnVWUaxa5rgbg+5TeUadCe2aPq4xrnMYCbNBjoCZ+KuwpDtNUjwtfOwAb/AATbBsywdIIB7lFHvJpIrxVKLDZVcJxf87KbSHDroI+CbY3CyZCRVMM5tXONiDHxTpkZJXZoqz/ZJvL3UySZIflz9rcZhJBOsLOcdw3ajX5LR0WhzSdnFjnDYuZ7B5yPogeJYdsz71wVF07/AKM1wx8OLZ107029cQL3+vckuPY9r+uuiYNrghp3InxTxZmnGmcqVgY2MpfVfYbkl3uKIqDU8t0ucPHVK4jqVIjRE1QFq8LSy02cw2fELLcPYXVx5rR4jEQ2I1kW5SJsmWMC1uJ4Mdjq6SVGs3loAr6DYHZ5DTz1VOUm1hEyujliamMgjaFxOh0VHEcNERe09x+/imrwNtghajLG9p5baK9GNy7M5iWkT1ISjHk5z3N/S1PuIjyHJIMdWGfwb+kKb5EnwepOlgvBaAfA29xjzT/heGa7IMs5W537dp5sG3gnK0Gbe10WYa10AAEuc3KGjW8QANSTZbqhgRh30zma6niqWcdgsyupkUnshznGREm83NhorQ6Mm7FDvBUy9uWm7OwPDC10ntkZvViB7TQ0uM20GpW2w3HmZzTJDKgDGAxHtNLjlYCTlBBMxAhYzD0W0KhxVNrXOIyvFzllzT61o2da433WnqOZUfq2Q4Oa4HMDTcWw5jm3c50QWzq7QxerEa9hPFq0NdTIdmfo+CfYEjM4ACC4wIHOwWYx9oB/DvFz7tFq+N471IYGHNUqdkMNi1ktl5YSPZa4nKQCS6SRBjP42mNr9es3I6LogUkIXlt7STpZU1sOd/AW8NVZicC/Pd8xNvmo4V73ZsxOwBiJtcC/ddEa1zZBmHAfBHZBJ0iTpmPgAk/HjFQPEx8TYDu19y01bDEsJ5Nkg8hH1SviWF7NrnaeZUtRG3RkqMhxioHuBOoBHxIKUELR/wCUetbiXBwYMOwVLj2pe2kBM2FyZ6JC2kXEAAkkgADcmwA6k/FRRHUa3MpeFyLFEVKDmPc1zS1zCWuaRdrgYII5gqssEW8e/klY0KNz6NjNTYdLC/cm1birKWoLzyHzJss1wbHZaLRvHxVWLxtzJ++QUOz2d6UTf8O4g2tSbAvHvBiPJU4rDXiPas0DUmYAEamUs9D6TnUS4CJc8t7gBPvlPK2YDO0w9hzNNjB0mDabp+zm244AsHjw1lNxuwPZnB3ZmAeDygT5IjjmG9TUfQM9lxdTJ/FRddrgd8pJYf6ROqXcJcGsAi0HrebnqZlGY6s6KTHPLmU5cxpjskgts6M2WCezMacgu3KqGlp6m9TTx2hTi6Yi++/RJ2YrIYiQneJaC09PnukmJgeKVN9HSiXNqsdADjf70KDxEB+WZm/dzQNdx2kIUuIIIJMpyG6uTQejlKXvdJER87JvXBDyDqJ3t4IP0No9mo8/hcIB3i6bVKU1XSLEGR3ifBcPA6xoa0COVuq6CI+wvUAcskXM+5VNrhxJ7lTTRn1iNRomxEkHXmhMViIAGw+5TB1Mf8tvoEl4nhy6dO6fjGqo76IxSayLcYc+9klxvt2Gzf0hN6jiLOEW20/sluOjPto39LVMTUWATGEQ2Nco84EIuniWCo5zGkNAa1gDoAIDfWOc0lxl1z2SBJ8EPWpkhtr5QfBHYPh80c4tlcWmN+9USM0I8Nmk4fxRtKk4vJOeWQGyXF1yRAkkRM3tKc0a7alKW1M1Om5gLqWZr4zCp62i14mk8ubDiGyQ12pAWcw+Ac5jTTIa+m4kDQEEEEb2v5L1bEtoUqVIDM5jy+oMxaHtI9glhzROkXgnmU11yVlBah9Xo+kOBw1Kl/Op/wA9oIcxrjmBJD3ucATczLnXnU8lGOyBpe05aNICBJdUfThri5xuRmaA1g2FzE2zXAOH+rpse5rS4NgM7Ra1xu50OJ7TjcxZPambK4Oy6OlsCCY0IGohUjF8s8+aSdIX4igCGvB9tuaDsHGQOsC09FTRIA19l2XxgEjwkJRWr4hkteXBrQS0sZLjs1rDGUXjXQdVZwllRlNucAOPZDYvrMk/ic5xmT0Rsb46VtjzFvApPM6NaB1Lntt5BK61U5SdSdETxEmGUhrIc7wkrxwwygne/uSyNOi9pheODLlGloPUAzfY9q6V06mVzXD8Lmu8WkH5JtxyXAvEZQ6NbzeLaxASUt5aLPwxp/Zmg9MuI0a2OxNWg6adSoHNMETLW5iARPtB2qzpvbnZSClhG9ueQJS/9EgqwPsI1znerpCXRGY6NAtJPNHM4PSp+0/1lR0AWOp2EpRgfSFtJpDWEnrpPUblOvRKs7E4h1V/s0gY7zY+QHvSPB6MJJ4PoPo9wwUqFNn5B87r3EfytEj+4IR/DYJjSwt0RtLhoAdYEmSki7LuajyYHBCBr/dC8VxcOgL2G1Ddg53xKX8SqfzgDpEfBdRt3YGdTFDJb2iBHigDg5ExMWTSk1oouBZL3PY5jvytbIeCORBt1UhThuljcTv1TpZMzngzNfC68h9wl7qYGvmndWnLiBdeZwrNqLJ0iE0hj6LUSKJcI7RJ7xp8Ee0kvLtb3k9LK/CUQKWVtoAjpsqaW6CiVTwcLuzOnT43VUQydfrspuqANEldjS1lRUQkRpN3O2ncLoCrRJGYHu+qLLiTl0kkeCvfTgkRsI+CN0haM7jqczB0gfX3pHxADPp+Fn6WrT4umCDHUrP8Tp/zD/Sz9LVOxdVYBabHNph8SSIEmAAB1O/LooYesWiDdznPiJaZ7OVznCQ9o7RyjzV1KtNNo5AePiiqWEaQHsJ1BAHMRKsjFHhM02GolrNjafdfxWe/ix68PgGHzPu9ye1uIhlLMYMsJHhrprHJZrF0BSbme9wrOFOoGertle50/wAwOLTADTbUkixaV0nRTS7bNFguMZDl2ytPIT/Yrtb0omzSCM1t3Sd+5Y2riHu53DU+4Nw4Nu8nNYwDAGntEXkdEyneEK9Dtj/DkvbmvJtCKoNuDq4afv5LprTEey0TIEeXMrwqnKckCTAJ95+aZyolp6O9kqVMFzHHVwdHhGY92yA4txE9ohvZDYb8NNkRVrNMOJhoBAPOYEDp9VlsbxA1KvqqRkF4bOptvA21PglcjR8dOkKOIYV3qhUNm58gn8Tol0f06eKWZtlrvT2q0Nw9Om2KFPOxgOpIjO90blxKyDqRy5oOWcsxaQJInnGylJIg5ZPEwrcAe33h3wlC5lbhXQ6Ryd8EjGhmVlj6MutH3qvo3oNww0aBLvaf2o6be6F85pUSC0uFpE9039y+yU6oIEdIHTZRn6N+lFXZPCPh7XAETp3b2TqvxQNYRN4JKz9LFF1ZrQRAk+Hh1UfSBrm0Kj3PyuDbBv4pmQZ6clFN2apJPky1DER2m31t4yqa3axDJgblew1UAjlHw1VVB2d7nczb5K6RRu8GkpOuY0VxpyI8P2QeCxNtNVb/ABgLQJi6vFIzStMq/goOvtTH0RNENy26bc1ypXa14Bd7InwRdCmHMzHcW6J0iUn7J4e7YBiAgzTgE9Vc2tlMAjSFQ/RLXspuIATyVhgC5iBuotEXF9O8IXiozU7RrJn4IUc8l3DzmLnCIB13RVUnN3hA8LDXM/3Cx5j9lYXuByl0wLGOdwFzOoEx9LcHX7ss9xP/AFP+LP0NT/FOGs/3Wc4pPrD/AEs/Q1LTI6rwKcFjMkZtDCMfxkNjJedr+dkBgWh1uiOocJab6X092yrG6wYIyVZKqnES8GRcC18oaNTDdyfHdVVqrnuzEADQBohoA5Dbnbck7qfGMIKbxAiReTNwg21YB71KT9m2CVWgz1u3KLzyTLBcWicwu43MmI6AJGXC0eKuo1QAZEz1080E2uDRhrJrn8faWQHxa9iIGlrKT8SAxjJOZ4aXk7M5R+Z3wWfwuKaGtim0OGrzJ7oGgjXwRtPGs9Y59d5My4k/iOwhMnfIMRWEWcd43IaAbcosByHilXB+IepqOxEEgS1v9TgRPkg+IY/1tTNo2wHQdwRYaHsL82WjTdDG7uOrnRz5nuCG53gRVWSjjvFjW9W0jL6tkRzcTJd4pdnMZZOWZibTpMc4srMa9rqhLTmzQTYiCRJaJ1y6TvCoTPJ5jlbbPAI3hlGSTtp3oIFG4GuWxlANzYpJXRfQScx6zBEiNAtN6MYgPpNbJmnLXcxGk+5Z2lxtu7Wzbe318FdgcS5tZ1VlQNc7UR2DaII+azZ7PWpNYNLQrllV0xBjLz8UL6T8RDstO+hc6fcO5UYX0xp29YwsI9q0g/0/ukWM4n62o58+17h9wio5EvOTleto0WgR9forKNTKB3BDUvxO5GFzEtJaT8JVCnCGuGx0mNjoVXXrFlSNdI80mwuNh11di+KAlpmSDCquDO50zV8GxAcXTcyZ5np3Cye1agI9mDGiQ8JpBoBmSeXKxv4py5wy9+i0R4M88uyim64kCeo8lDOCeXSPNWsouJmYHmg6lNxdExpsg0PFlgqtbMmJhLMTig7sicpI7W3mja+Ca0iSL8wT81XiAAQx0FpNrQLKbZRAlJpZUkWGhHMJg8kAyIdqCDIPKOvRLm+0ZnLHZnv9nyRlOtIh21h1GxXRpnajayB13zIPfHLx5JNxX/UP9NP9DU2xgh0b6+CUcR9v/iz9DUaMuq8ANLg4c1pnYadyuw2AexwyvJAMkWEi03IMWHLwWhwPCx6tnVrfgCjafBG3IcBbcH3QEIp0Rg47UZPjpa/OQ17Ycz1bZDrGfWS4Bulo7N5SetQyhhJb225oBkgSWw4fhJiY5QVvanA2n79yGf6Pg76CPoEGjRH8MxIINh3qQctXV9FW628kLU9FOseaSiqYi9ZChVq5k2qejb9iCp4b0WqHVwAPSUEjtzYhLbK7EYsljKYs1vLcm5nmtlhv8Oc1zUd4ABHU/wDDKlEmpUPiPonSolNSeEYFlQCgIyhwe7tNJ9YZa3LmBOUUx2tLyTKEbTvBt1X00f4Z0RfNUP3yhV1f8OGA2lw7+fON1zkSXjM+ZojC1SDa55RK33/8XTZP8vxMn4orD8IYwdlrfCErZXT8eSdmLo8FqOIdDGyZA38loeH8J0u2eQHxTw4VlpAv7vFE08MGjsieqW0zWoUK6vDDlsAT10WbxvD9QRlPT6LZ1w6LJeMI17i1wgjSfkgEyjCWuGbca7FSxVVrAcu/3ZM8fwvM10DSxHzS3D4VjmEOMuFo5dVwW+hUXzoFd/DwBu5xCYepAERb73VOCp5qzZsG/EynRBo13DKUBsQYAtKajGgXAlJsGbRpFvJGnSea0Xgntt5Df81Lj2jYbRZLnY2/a1M2jyUn1QGjc/fkha9IuGY3O3QBJNltKKXJfWrAiRry+9EHiWnsAnuVNAuBgEdrWdlOlTJIBuQNSp5KUkEOOawMhumlz4Lz2TM2j3fZRLaIAFh5Kqs2xhUSojOXSAuJtsHbixHRJeJmKhH+1n6Wp9WvTIKQcQIz6/hZ+hq5maWUbLANHqaf9DP0hFU3xYhL8JiYawflaB5ABEuqSmWEQgsDLC02EVA4ASAQ60iJmC5wHK2+iEpUtJCFLzH7QiqLp5pWzTGFE34VUGhNuSJg7XUGDM4xYCxtv8oSMtFAlTCrlJsG6Yfw47z8uapdRgoWUSQ54TiAWQdfkjG4kXiOkC/f3LNtxGUgjax7jqtHw7I0bERvyhduO21ktdUdMiGjnEn3oCu1+xIk7i58tE4qUwDIg/uqKp1JgdUKY0ZJZEFTDk+0fdPndC1OGBx7NotIJF/FOKwzaC3PooFuXaByn7upyjgvGaFJ4dVABEFC/wAQ9ru3TI6i61AccugVVVocNLqDtDJp9CB2KEawg8S8P3g7EJ2/CDkClXE+GyCR2SjDUyJOEehc3FEG/c7ryKU8YwuV2YdD3hGVqhMk2IsR80Oc9RuXQcyr1myN9AL8RMckTwNoLr75neWnvKMoej4gXmOauo8Og2AA6J1KgbGxhXY0PNxfKfdf3qL6oPXpsgamFvIldAO41TPUVB+J3YbRYSCOfJXNeAI3nToEJRYRMEheMi/xSS1E0dGDTLazAb/YUcGSXQqi9w2UcPUjW330SxlbGfA3yc0DVdchWmucs2CAq4gDUrSmY3dldfQrP8Trt9YdB2WW/wCLU8q1gW+ax+Lo1HPJtf5WRZCcsG5NTKUXh6tyQlxIGquwmIg9EQaeUM3E9640Ft7x5qVKuOXulXNxLY9oeKUvGTWD1HERv+37K0znAH49ekX8yleJqQZYR3T7lazHBzdcpkdwI+CjJ0aox7Q39SSZLp6C391B1Lvvz5qVPES0Hx+qliKkiBcm/wC6FpnK7AqrIn7smPBqhc3nEjU7Je4jxF1dwivke9t5BmO+65FGaikHbzfkVM0m3kdBab7oNmKcDBBt1APdBRnDabqwNwMpdYkWAiCbb3uLJ0rMs5bcsqOHtp4ndCmje4CvZiw5jH3h85ZjYB2h6EKkVZ53+5QlgfTd8AmJBAtB00Gi4Q1o+sXKr4jxIMtBJ5Sk1XFvdqY6D6qLya42NKuOpzcgEddQleP4iNG+aGeyFSaWa6lsVnOgN1AOdmN+aMwuHE6QpswqNpU4V0qJs7QpNIN7jTqp+qXmMU6c6FNRxS7ChCYjCwdE2yhVVWhdtR10KxRjRSMFF1GBA4jDkhTcbCmSDZ7lGpQsu4CpIgm4RT2qYGJ6uGtul1TD6yn1diBrUk6bEeRHVpuyxJS00H/mWgrU/eg6lCCRITKUibirHLnArlFvNRZp4BWUdfvotzPOhgbYJkCZsrabC46WVeF0KLoqZT5KI1MIDbLPeFXU4MHNltnCeszsVc7XwXqPsqM0Xh5DigbhQIa5rptt8uquYXB5F4gR1H7IXD/6j+9W/iH9P/0VGCND1c8FpbH39VXh8ZlrjNcva5pJBJsA6R1hsd0qOI+iEH/kUu6p+gpm6eDlO1lGtwuKnYeJHylFUKx0Led7nyIWcwu6NpahWMs9ZJ1Q3xdyOzEbwfpvASriOIc32fbJIiCSGC5ceVyAOd+SyfpD/wCTV/q+QSge05BoEPKro2jMGdSCSTvJ9/NXNwJOx8isSulIojvzf4/6bAYMx7J1I09y4MC78pHgVkF4IqCOfm/x/wBNmMERse6CpDCnkfIrFLoR2ifrH6Nr6k8j5FQfSd+U+RWMXCu2h/Wfg2oonkfIqYw5Ox8isQvJlED8t+jZ1MMfynyKCr03XGUztYrMuVVTULmgLyvwaN3Dne1BnuI+yotxLgYc0z3Qs/shanteKR6aHXlt8o0+Ke7LIt4fNK3Y68OVPCP9QJhxP2/JHaqGjrtvgDaC9wa0SXEACJJJsAANT0SfE8VpscWzoYWow3tt/wDbR/W1fOeN/wDk1/8A21P1OT7VRl1teSlS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1000"/>
                                        <p:tgtEl>
                                          <p:spTgt spid="9"/>
                                        </p:tgtEl>
                                        <p:attrNameLst>
                                          <p:attrName>ppt_x</p:attrName>
                                        </p:attrNameLst>
                                      </p:cBhvr>
                                      <p:tavLst>
                                        <p:tav tm="0">
                                          <p:val>
                                            <p:strVal val="ppt_x"/>
                                          </p:val>
                                        </p:tav>
                                        <p:tav tm="100000">
                                          <p:val>
                                            <p:strVal val="ppt_x-ppt_w/2"/>
                                          </p:val>
                                        </p:tav>
                                      </p:tavLst>
                                    </p:anim>
                                    <p:anim calcmode="lin" valueType="num">
                                      <p:cBhvr>
                                        <p:cTn id="7" dur="1000"/>
                                        <p:tgtEl>
                                          <p:spTgt spid="9"/>
                                        </p:tgtEl>
                                        <p:attrNameLst>
                                          <p:attrName>ppt_y</p:attrName>
                                        </p:attrNameLst>
                                      </p:cBhvr>
                                      <p:tavLst>
                                        <p:tav tm="0">
                                          <p:val>
                                            <p:strVal val="ppt_y"/>
                                          </p:val>
                                        </p:tav>
                                        <p:tav tm="100000">
                                          <p:val>
                                            <p:strVal val="ppt_y"/>
                                          </p:val>
                                        </p:tav>
                                      </p:tavLst>
                                    </p:anim>
                                    <p:anim calcmode="lin" valueType="num">
                                      <p:cBhvr>
                                        <p:cTn id="8" dur="1000"/>
                                        <p:tgtEl>
                                          <p:spTgt spid="9"/>
                                        </p:tgtEl>
                                        <p:attrNameLst>
                                          <p:attrName>ppt_w</p:attrName>
                                        </p:attrNameLst>
                                      </p:cBhvr>
                                      <p:tavLst>
                                        <p:tav tm="0">
                                          <p:val>
                                            <p:strVal val="ppt_w"/>
                                          </p:val>
                                        </p:tav>
                                        <p:tav tm="100000">
                                          <p:val>
                                            <p:fltVal val="0"/>
                                          </p:val>
                                        </p:tav>
                                      </p:tavLst>
                                    </p:anim>
                                    <p:anim calcmode="lin" valueType="num">
                                      <p:cBhvr>
                                        <p:cTn id="9" dur="1000"/>
                                        <p:tgtEl>
                                          <p:spTgt spid="9"/>
                                        </p:tgtEl>
                                        <p:attrNameLst>
                                          <p:attrName>ppt_h</p:attrName>
                                        </p:attrNameLst>
                                      </p:cBhvr>
                                      <p:tavLst>
                                        <p:tav tm="0">
                                          <p:val>
                                            <p:strVal val="ppt_h"/>
                                          </p:val>
                                        </p:tav>
                                        <p:tav tm="100000">
                                          <p:val>
                                            <p:strVal val="ppt_h"/>
                                          </p:val>
                                        </p:tav>
                                      </p:tavLst>
                                    </p:anim>
                                    <p:set>
                                      <p:cBhvr>
                                        <p:cTn id="10" dur="1" fill="hold">
                                          <p:stCondLst>
                                            <p:cond delay="999"/>
                                          </p:stCondLst>
                                        </p:cTn>
                                        <p:tgtEl>
                                          <p:spTgt spid="9"/>
                                        </p:tgtEl>
                                        <p:attrNameLst>
                                          <p:attrName>style.visibility</p:attrName>
                                        </p:attrNameLst>
                                      </p:cBhvr>
                                      <p:to>
                                        <p:strVal val="hidden"/>
                                      </p:to>
                                    </p:set>
                                  </p:childTnLst>
                                </p:cTn>
                              </p:par>
                            </p:childTnLst>
                          </p:cTn>
                        </p:par>
                        <p:par>
                          <p:cTn id="11" fill="hold">
                            <p:stCondLst>
                              <p:cond delay="1000"/>
                            </p:stCondLst>
                            <p:childTnLst>
                              <p:par>
                                <p:cTn id="12" presetID="17" presetClass="entr" presetSubtype="2"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ppt_x</p:attrName>
                                        </p:attrNameLst>
                                      </p:cBhvr>
                                      <p:tavLst>
                                        <p:tav tm="0">
                                          <p:val>
                                            <p:strVal val="#ppt_x+#ppt_w/2"/>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 calcmode="lin" valueType="num">
                                      <p:cBhvr>
                                        <p:cTn id="16" dur="1000" fill="hold"/>
                                        <p:tgtEl>
                                          <p:spTgt spid="7"/>
                                        </p:tgtEl>
                                        <p:attrNameLst>
                                          <p:attrName>ppt_w</p:attrName>
                                        </p:attrNameLst>
                                      </p:cBhvr>
                                      <p:tavLst>
                                        <p:tav tm="0">
                                          <p:val>
                                            <p:fltVal val="0"/>
                                          </p:val>
                                        </p:tav>
                                        <p:tav tm="100000">
                                          <p:val>
                                            <p:strVal val="#ppt_w"/>
                                          </p:val>
                                        </p:tav>
                                      </p:tavLst>
                                    </p:anim>
                                    <p:anim calcmode="lin" valueType="num">
                                      <p:cBhvr>
                                        <p:cTn id="17" dur="1000" fill="hold"/>
                                        <p:tgtEl>
                                          <p:spTgt spid="7"/>
                                        </p:tgtEl>
                                        <p:attrNameLst>
                                          <p:attrName>ppt_h</p:attrName>
                                        </p:attrNameLst>
                                      </p:cBhvr>
                                      <p:tavLst>
                                        <p:tav tm="0">
                                          <p:val>
                                            <p:strVal val="#ppt_h"/>
                                          </p:val>
                                        </p:tav>
                                        <p:tav tm="100000">
                                          <p:val>
                                            <p:strVal val="#ppt_h"/>
                                          </p:val>
                                        </p:tav>
                                      </p:tavLst>
                                    </p:anim>
                                  </p:childTnLst>
                                </p:cTn>
                              </p:par>
                            </p:childTnLst>
                          </p:cTn>
                        </p:par>
                        <p:par>
                          <p:cTn id="18" fill="hold">
                            <p:stCondLst>
                              <p:cond delay="2000"/>
                            </p:stCondLst>
                            <p:childTnLst>
                              <p:par>
                                <p:cTn id="19" presetID="17" presetClass="entr" presetSubtype="2"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ppt_x</p:attrName>
                                        </p:attrNameLst>
                                      </p:cBhvr>
                                      <p:tavLst>
                                        <p:tav tm="0">
                                          <p:val>
                                            <p:strVal val="#ppt_x+#ppt_w/2"/>
                                          </p:val>
                                        </p:tav>
                                        <p:tav tm="100000">
                                          <p:val>
                                            <p:strVal val="#ppt_x"/>
                                          </p:val>
                                        </p:tav>
                                      </p:tavLst>
                                    </p:anim>
                                    <p:anim calcmode="lin" valueType="num">
                                      <p:cBhvr>
                                        <p:cTn id="22" dur="1000" fill="hold"/>
                                        <p:tgtEl>
                                          <p:spTgt spid="8"/>
                                        </p:tgtEl>
                                        <p:attrNameLst>
                                          <p:attrName>ppt_y</p:attrName>
                                        </p:attrNameLst>
                                      </p:cBhvr>
                                      <p:tavLst>
                                        <p:tav tm="0">
                                          <p:val>
                                            <p:strVal val="#ppt_y"/>
                                          </p:val>
                                        </p:tav>
                                        <p:tav tm="100000">
                                          <p:val>
                                            <p:strVal val="#ppt_y"/>
                                          </p:val>
                                        </p:tav>
                                      </p:tavLst>
                                    </p:anim>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fontAlgn="auto" hangingPunct="1">
              <a:spcAft>
                <a:spcPts val="0"/>
              </a:spcAft>
              <a:defRPr/>
            </a:pPr>
            <a:r>
              <a:rPr lang="en-US" dirty="0">
                <a:solidFill>
                  <a:schemeClr val="tx1"/>
                </a:solidFill>
                <a:effectLst/>
              </a:rPr>
              <a:t>Androgen Insensitivity</a:t>
            </a:r>
          </a:p>
        </p:txBody>
      </p:sp>
      <p:graphicFrame>
        <p:nvGraphicFramePr>
          <p:cNvPr id="47107" name="Object 4"/>
          <p:cNvGraphicFramePr>
            <a:graphicFrameLocks noGrp="1" noChangeAspect="1"/>
          </p:cNvGraphicFramePr>
          <p:nvPr>
            <p:ph sz="half" idx="1"/>
          </p:nvPr>
        </p:nvGraphicFramePr>
        <p:xfrm>
          <a:off x="1115616" y="1988840"/>
          <a:ext cx="2598737" cy="4114800"/>
        </p:xfrm>
        <a:graphic>
          <a:graphicData uri="http://schemas.openxmlformats.org/presentationml/2006/ole">
            <mc:AlternateContent xmlns:mc="http://schemas.openxmlformats.org/markup-compatibility/2006">
              <mc:Choice xmlns:v="urn:schemas-microsoft-com:vml" Requires="v">
                <p:oleObj spid="_x0000_s47138" name="Image" r:id="rId3" imgW="685714" imgH="1085714" progId="">
                  <p:embed/>
                </p:oleObj>
              </mc:Choice>
              <mc:Fallback>
                <p:oleObj name="Image" r:id="rId3" imgW="685714" imgH="1085714" progId="">
                  <p:embed/>
                  <p:pic>
                    <p:nvPicPr>
                      <p:cNvPr id="0" name="Picture 1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1988840"/>
                        <a:ext cx="2598737"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6" name="Rectangle 5"/>
          <p:cNvSpPr>
            <a:spLocks noGrp="1" noChangeArrowheads="1"/>
          </p:cNvSpPr>
          <p:nvPr>
            <p:ph sz="half" idx="2"/>
          </p:nvPr>
        </p:nvSpPr>
        <p:spPr>
          <a:xfrm>
            <a:off x="4495800" y="1676400"/>
            <a:ext cx="4343400" cy="5181600"/>
          </a:xfrm>
        </p:spPr>
        <p:txBody>
          <a:bodyPr>
            <a:normAutofit fontScale="92500" lnSpcReduction="10000"/>
          </a:bodyPr>
          <a:lstStyle/>
          <a:p>
            <a:pPr algn="l" rtl="0" eaLnBrk="1" fontAlgn="auto" hangingPunct="1">
              <a:lnSpc>
                <a:spcPct val="90000"/>
              </a:lnSpc>
              <a:defRPr/>
            </a:pPr>
            <a:r>
              <a:rPr lang="en-US" altLang="ar-SA" sz="2400" dirty="0">
                <a:effectLst/>
                <a:latin typeface="+mj-lt"/>
              </a:rPr>
              <a:t>Normal breasts but no sexual hair</a:t>
            </a:r>
          </a:p>
          <a:p>
            <a:pPr algn="l" rtl="0" eaLnBrk="1" fontAlgn="auto" hangingPunct="1">
              <a:lnSpc>
                <a:spcPct val="90000"/>
              </a:lnSpc>
              <a:defRPr/>
            </a:pPr>
            <a:r>
              <a:rPr lang="en-US" altLang="ar-SA" sz="2400" dirty="0">
                <a:effectLst/>
                <a:latin typeface="+mj-lt"/>
              </a:rPr>
              <a:t>Normal looking female external genitalia</a:t>
            </a:r>
          </a:p>
          <a:p>
            <a:pPr algn="l" rtl="0" eaLnBrk="1" fontAlgn="auto" hangingPunct="1">
              <a:lnSpc>
                <a:spcPct val="90000"/>
              </a:lnSpc>
              <a:defRPr/>
            </a:pPr>
            <a:r>
              <a:rPr lang="en-US" altLang="ar-SA" sz="2400" dirty="0">
                <a:effectLst/>
                <a:latin typeface="+mj-lt"/>
              </a:rPr>
              <a:t>Absent uterus and upper vagina</a:t>
            </a:r>
          </a:p>
          <a:p>
            <a:pPr algn="l" rtl="0" eaLnBrk="1" fontAlgn="auto" hangingPunct="1">
              <a:lnSpc>
                <a:spcPct val="90000"/>
              </a:lnSpc>
              <a:defRPr/>
            </a:pPr>
            <a:r>
              <a:rPr lang="en-US" altLang="ar-SA" sz="2400" dirty="0">
                <a:effectLst/>
                <a:latin typeface="+mj-lt"/>
              </a:rPr>
              <a:t>Karyotype 46, XY</a:t>
            </a:r>
          </a:p>
          <a:p>
            <a:pPr algn="l" rtl="0" eaLnBrk="1" fontAlgn="auto" hangingPunct="1">
              <a:lnSpc>
                <a:spcPct val="90000"/>
              </a:lnSpc>
              <a:defRPr/>
            </a:pPr>
            <a:r>
              <a:rPr lang="en-US" altLang="ar-SA" sz="2400" dirty="0">
                <a:effectLst/>
                <a:latin typeface="+mj-lt"/>
              </a:rPr>
              <a:t>Male range testosterone level.</a:t>
            </a:r>
          </a:p>
          <a:p>
            <a:r>
              <a:rPr lang="en-US" sz="2400" dirty="0">
                <a:effectLst/>
                <a:latin typeface="+mj-lt"/>
              </a:rPr>
              <a:t>The testes of individuals with androgen resistance have approximately a 20% chance of becoming malignant after the age of 20 years.</a:t>
            </a:r>
            <a:endParaRPr lang="en-US" altLang="ar-SA" sz="2400" dirty="0">
              <a:effectLst/>
              <a:latin typeface="+mj-lt"/>
            </a:endParaRPr>
          </a:p>
          <a:p>
            <a:pPr algn="l" rtl="0" eaLnBrk="1" fontAlgn="auto" hangingPunct="1">
              <a:lnSpc>
                <a:spcPct val="90000"/>
              </a:lnSpc>
              <a:defRPr/>
            </a:pPr>
            <a:r>
              <a:rPr lang="en-US" altLang="ar-SA" sz="2400" dirty="0">
                <a:effectLst/>
                <a:latin typeface="+mj-lt"/>
              </a:rPr>
              <a:t>Treatment : </a:t>
            </a:r>
            <a:r>
              <a:rPr lang="en-US" altLang="ar-SA" sz="2400" dirty="0" err="1">
                <a:effectLst/>
                <a:latin typeface="+mj-lt"/>
              </a:rPr>
              <a:t>gonadectomy</a:t>
            </a:r>
            <a:r>
              <a:rPr lang="en-US" altLang="ar-SA" sz="2400" dirty="0">
                <a:effectLst/>
                <a:latin typeface="+mj-lt"/>
              </a:rPr>
              <a:t> after puberty + HRT</a:t>
            </a:r>
            <a:endParaRPr lang="en-US" sz="2400" dirty="0">
              <a:effectLst/>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4710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9600" y="-100013"/>
            <a:ext cx="7924800" cy="1143001"/>
          </a:xfrm>
        </p:spPr>
        <p:txBody>
          <a:bodyPr/>
          <a:lstStyle/>
          <a:p>
            <a:pPr algn="ctr" eaLnBrk="1" fontAlgn="auto" hangingPunct="1">
              <a:spcAft>
                <a:spcPts val="0"/>
              </a:spcAft>
              <a:defRPr/>
            </a:pPr>
            <a:r>
              <a:rPr lang="en-US" sz="3200" dirty="0">
                <a:solidFill>
                  <a:schemeClr val="tx1"/>
                </a:solidFill>
                <a:effectLst/>
              </a:rPr>
              <a:t>Typical features of Turner Syndrome</a:t>
            </a:r>
          </a:p>
        </p:txBody>
      </p:sp>
      <p:pic>
        <p:nvPicPr>
          <p:cNvPr id="48131" name="Picture 3" descr="C:\Documents and Settings\Andrea\My Documents\My Pictures\Turner syndrome draw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87451"/>
            <a:ext cx="9144000" cy="567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fontAlgn="auto" hangingPunct="1">
              <a:spcAft>
                <a:spcPts val="0"/>
              </a:spcAft>
              <a:defRPr/>
            </a:pPr>
            <a:r>
              <a:rPr lang="en-US" altLang="ar-SA" sz="3600" dirty="0">
                <a:solidFill>
                  <a:schemeClr val="tx1"/>
                </a:solidFill>
                <a:effectLst/>
                <a:latin typeface="Tahoma" pitchFamily="34" charset="0"/>
              </a:rPr>
              <a:t>Turner</a:t>
            </a:r>
            <a:r>
              <a:rPr lang="en-US" altLang="ar-SA" sz="3600" dirty="0">
                <a:solidFill>
                  <a:schemeClr val="tx1"/>
                </a:solidFill>
                <a:effectLst/>
                <a:latin typeface="Tahoma" pitchFamily="34" charset="0"/>
                <a:cs typeface="Times New Roman" pitchFamily="18" charset="0"/>
              </a:rPr>
              <a:t>’s syndrome</a:t>
            </a:r>
          </a:p>
        </p:txBody>
      </p:sp>
      <p:sp>
        <p:nvSpPr>
          <p:cNvPr id="35843" name="Rectangle 4"/>
          <p:cNvSpPr>
            <a:spLocks noGrp="1" noChangeArrowheads="1"/>
          </p:cNvSpPr>
          <p:nvPr>
            <p:ph idx="1"/>
          </p:nvPr>
        </p:nvSpPr>
        <p:spPr>
          <a:xfrm>
            <a:off x="685800" y="1752600"/>
            <a:ext cx="7772400" cy="4572000"/>
          </a:xfrm>
        </p:spPr>
        <p:txBody>
          <a:bodyPr>
            <a:normAutofit/>
          </a:bodyPr>
          <a:lstStyle/>
          <a:p>
            <a:pPr algn="l" rtl="0" eaLnBrk="1" fontAlgn="auto" hangingPunct="1">
              <a:lnSpc>
                <a:spcPct val="90000"/>
              </a:lnSpc>
              <a:buFontTx/>
              <a:buNone/>
              <a:defRPr/>
            </a:pPr>
            <a:r>
              <a:rPr lang="en-US" altLang="en-US" sz="2400" dirty="0">
                <a:latin typeface="Tahoma" pitchFamily="34" charset="0"/>
                <a:cs typeface="Arial" charset="0"/>
              </a:rPr>
              <a:t>•</a:t>
            </a:r>
            <a:r>
              <a:rPr lang="en-US" altLang="en-US" sz="2400" dirty="0">
                <a:latin typeface="Tahoma" pitchFamily="34" charset="0"/>
              </a:rPr>
              <a:t> </a:t>
            </a:r>
            <a:r>
              <a:rPr lang="en-US" altLang="ar-SA" sz="2400" dirty="0">
                <a:effectLst/>
                <a:latin typeface="Tahoma" pitchFamily="34" charset="0"/>
              </a:rPr>
              <a:t>Sexual infantilism and short stature.</a:t>
            </a:r>
          </a:p>
          <a:p>
            <a:pPr algn="l" rtl="0" eaLnBrk="1" fontAlgn="auto" hangingPunct="1">
              <a:lnSpc>
                <a:spcPct val="90000"/>
              </a:lnSpc>
              <a:buFontTx/>
              <a:buNone/>
              <a:defRPr/>
            </a:pPr>
            <a:r>
              <a:rPr lang="en-US" altLang="ar-SA" sz="2400" dirty="0">
                <a:effectLst/>
                <a:latin typeface="Tahoma" pitchFamily="34" charset="0"/>
              </a:rPr>
              <a:t>• Associated abnormalities, webbed </a:t>
            </a:r>
            <a:r>
              <a:rPr lang="en-US" altLang="ar-SA" sz="2400" dirty="0" err="1">
                <a:effectLst/>
                <a:latin typeface="Tahoma" pitchFamily="34" charset="0"/>
              </a:rPr>
              <a:t>neck,coarctation</a:t>
            </a:r>
            <a:r>
              <a:rPr lang="en-US" altLang="ar-SA" sz="2400" dirty="0">
                <a:effectLst/>
                <a:latin typeface="Tahoma" pitchFamily="34" charset="0"/>
              </a:rPr>
              <a:t> of the </a:t>
            </a:r>
            <a:r>
              <a:rPr lang="en-US" altLang="ar-SA" sz="2400" dirty="0" err="1">
                <a:effectLst/>
                <a:latin typeface="Tahoma" pitchFamily="34" charset="0"/>
              </a:rPr>
              <a:t>aorta,high</a:t>
            </a:r>
            <a:r>
              <a:rPr lang="en-US" altLang="ar-SA" sz="2400" dirty="0">
                <a:effectLst/>
                <a:latin typeface="Tahoma" pitchFamily="34" charset="0"/>
              </a:rPr>
              <a:t>-arched </a:t>
            </a:r>
            <a:r>
              <a:rPr lang="en-US" altLang="ar-SA" sz="2400" dirty="0" err="1">
                <a:effectLst/>
                <a:latin typeface="Tahoma" pitchFamily="34" charset="0"/>
              </a:rPr>
              <a:t>pallate</a:t>
            </a:r>
            <a:r>
              <a:rPr lang="en-US" altLang="ar-SA" sz="2400" dirty="0">
                <a:effectLst/>
                <a:latin typeface="Tahoma" pitchFamily="34" charset="0"/>
              </a:rPr>
              <a:t>, </a:t>
            </a:r>
            <a:r>
              <a:rPr lang="en-US" altLang="ar-SA" sz="2400" dirty="0" err="1">
                <a:effectLst/>
                <a:latin typeface="Tahoma" pitchFamily="34" charset="0"/>
              </a:rPr>
              <a:t>cubitus</a:t>
            </a:r>
            <a:r>
              <a:rPr lang="en-US" altLang="ar-SA" sz="2400" dirty="0">
                <a:effectLst/>
                <a:latin typeface="Tahoma" pitchFamily="34" charset="0"/>
              </a:rPr>
              <a:t> valgus, broad shield-like chest with </a:t>
            </a:r>
            <a:r>
              <a:rPr lang="en-US" altLang="ar-SA" sz="2400" dirty="0" err="1">
                <a:effectLst/>
                <a:latin typeface="Tahoma" pitchFamily="34" charset="0"/>
              </a:rPr>
              <a:t>wildely</a:t>
            </a:r>
            <a:r>
              <a:rPr lang="en-US" altLang="ar-SA" sz="2400" dirty="0">
                <a:effectLst/>
                <a:latin typeface="Tahoma" pitchFamily="34" charset="0"/>
              </a:rPr>
              <a:t> spaced nipples, low hairline on the neck, short metacarpal bones and renal anomalies.</a:t>
            </a:r>
          </a:p>
          <a:p>
            <a:pPr algn="l" rtl="0" eaLnBrk="1" fontAlgn="auto" hangingPunct="1">
              <a:lnSpc>
                <a:spcPct val="90000"/>
              </a:lnSpc>
              <a:buFontTx/>
              <a:buNone/>
              <a:defRPr/>
            </a:pPr>
            <a:r>
              <a:rPr lang="en-US" altLang="ar-SA" sz="2400" dirty="0">
                <a:effectLst/>
                <a:latin typeface="Tahoma" pitchFamily="34" charset="0"/>
              </a:rPr>
              <a:t>• High FSH and LH levels.</a:t>
            </a:r>
          </a:p>
          <a:p>
            <a:pPr algn="l" rtl="0" eaLnBrk="1" fontAlgn="auto" hangingPunct="1">
              <a:lnSpc>
                <a:spcPct val="90000"/>
              </a:lnSpc>
              <a:buFontTx/>
              <a:buNone/>
              <a:defRPr/>
            </a:pPr>
            <a:r>
              <a:rPr lang="en-US" altLang="ar-SA" sz="2400" dirty="0">
                <a:effectLst/>
                <a:latin typeface="Tahoma" pitchFamily="34" charset="0"/>
              </a:rPr>
              <a:t>• Bilateral streaked gonads.</a:t>
            </a:r>
          </a:p>
          <a:p>
            <a:pPr algn="l" rtl="0" eaLnBrk="1" fontAlgn="auto" hangingPunct="1">
              <a:lnSpc>
                <a:spcPct val="90000"/>
              </a:lnSpc>
              <a:buFontTx/>
              <a:buNone/>
              <a:defRPr/>
            </a:pPr>
            <a:r>
              <a:rPr lang="en-US" altLang="ar-SA" sz="2400" dirty="0">
                <a:effectLst/>
                <a:latin typeface="Tahoma" pitchFamily="34" charset="0"/>
              </a:rPr>
              <a:t>• Karyotype  - 80 % 45, X0 </a:t>
            </a:r>
          </a:p>
          <a:p>
            <a:pPr algn="l" rtl="0" eaLnBrk="1" fontAlgn="auto" hangingPunct="1">
              <a:lnSpc>
                <a:spcPct val="90000"/>
              </a:lnSpc>
              <a:buFontTx/>
              <a:buNone/>
              <a:defRPr/>
            </a:pPr>
            <a:r>
              <a:rPr lang="en-US" altLang="ar-SA" sz="2400" dirty="0">
                <a:effectLst/>
                <a:latin typeface="Tahoma" pitchFamily="34" charset="0"/>
              </a:rPr>
              <a:t>                   - 20% mosaic forms (46XX/45X0)</a:t>
            </a:r>
          </a:p>
          <a:p>
            <a:pPr algn="l" rtl="0" eaLnBrk="1" fontAlgn="auto" hangingPunct="1">
              <a:lnSpc>
                <a:spcPct val="90000"/>
              </a:lnSpc>
              <a:buFontTx/>
              <a:buNone/>
              <a:defRPr/>
            </a:pPr>
            <a:r>
              <a:rPr lang="en-US" altLang="ar-SA" sz="2400" dirty="0">
                <a:effectLst/>
                <a:latin typeface="Tahoma" pitchFamily="34" charset="0"/>
              </a:rPr>
              <a:t>• Treatment: HRT </a:t>
            </a:r>
          </a:p>
          <a:p>
            <a:pPr algn="l" rtl="0" eaLnBrk="1" fontAlgn="auto" hangingPunct="1">
              <a:lnSpc>
                <a:spcPct val="90000"/>
              </a:lnSpc>
              <a:buFontTx/>
              <a:buNone/>
              <a:defRPr/>
            </a:pPr>
            <a:r>
              <a:rPr lang="en-US" altLang="ar-SA" sz="2400" dirty="0">
                <a:latin typeface="Tahoma" pitchFamily="34" charset="0"/>
              </a:rPr>
              <a:t> </a:t>
            </a:r>
          </a:p>
          <a:p>
            <a:pPr algn="l" rtl="0" eaLnBrk="1" fontAlgn="auto" hangingPunct="1">
              <a:lnSpc>
                <a:spcPct val="90000"/>
              </a:lnSpc>
              <a:defRPr/>
            </a:pPr>
            <a:endParaRPr lang="en-US" altLang="en-US" sz="2800" dirty="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descr="tur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371600"/>
            <a:ext cx="396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0" name="Rectangle 4"/>
          <p:cNvSpPr>
            <a:spLocks noChangeArrowheads="1"/>
          </p:cNvSpPr>
          <p:nvPr/>
        </p:nvSpPr>
        <p:spPr bwMode="auto">
          <a:xfrm>
            <a:off x="4343400" y="5943600"/>
            <a:ext cx="4495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ar-SA" sz="3200" b="1" dirty="0">
                <a:latin typeface="Times New Roman" pitchFamily="18" charset="0"/>
                <a:cs typeface="Times New Roman" pitchFamily="18" charset="0"/>
              </a:rPr>
              <a:t>Mosaic (46-XX / 45-XO) </a:t>
            </a:r>
          </a:p>
        </p:txBody>
      </p:sp>
      <p:sp>
        <p:nvSpPr>
          <p:cNvPr id="147461" name="Rectangle 5"/>
          <p:cNvSpPr>
            <a:spLocks noChangeArrowheads="1"/>
          </p:cNvSpPr>
          <p:nvPr/>
        </p:nvSpPr>
        <p:spPr bwMode="auto">
          <a:xfrm>
            <a:off x="990600" y="5943600"/>
            <a:ext cx="3028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3200" b="1" dirty="0">
                <a:latin typeface="Times New Roman" pitchFamily="18" charset="0"/>
                <a:cs typeface="Times New Roman" pitchFamily="18" charset="0"/>
              </a:rPr>
              <a:t>(</a:t>
            </a:r>
            <a:r>
              <a:rPr lang="en-US" altLang="ar-SA" sz="3200" b="1" dirty="0">
                <a:latin typeface="Times New Roman" pitchFamily="18" charset="0"/>
                <a:cs typeface="Times New Roman" pitchFamily="18" charset="0"/>
              </a:rPr>
              <a:t>Classic 45-XO) </a:t>
            </a:r>
          </a:p>
        </p:txBody>
      </p:sp>
      <p:sp>
        <p:nvSpPr>
          <p:cNvPr id="147462" name="Rectangle 6"/>
          <p:cNvSpPr>
            <a:spLocks noChangeArrowheads="1"/>
          </p:cNvSpPr>
          <p:nvPr/>
        </p:nvSpPr>
        <p:spPr bwMode="auto">
          <a:xfrm>
            <a:off x="1828800" y="457200"/>
            <a:ext cx="5410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1" lang="en-US" altLang="ar-SA" sz="3600" dirty="0">
                <a:latin typeface="Tahoma" pitchFamily="34" charset="0"/>
                <a:cs typeface="Tahoma" pitchFamily="34" charset="0"/>
              </a:rPr>
              <a:t>Turner</a:t>
            </a:r>
            <a:r>
              <a:rPr kumimoji="1" lang="en-US" altLang="ar-SA" sz="3600" dirty="0">
                <a:latin typeface="Tahoma" pitchFamily="34" charset="0"/>
                <a:cs typeface="Times New Roman" pitchFamily="18" charset="0"/>
              </a:rPr>
              <a:t>’s syndrome</a:t>
            </a:r>
          </a:p>
        </p:txBody>
      </p:sp>
      <p:pic>
        <p:nvPicPr>
          <p:cNvPr id="50182"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371600"/>
            <a:ext cx="3200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7462"/>
                                        </p:tgtEl>
                                        <p:attrNameLst>
                                          <p:attrName>style.visibility</p:attrName>
                                        </p:attrNameLst>
                                      </p:cBhvr>
                                      <p:to>
                                        <p:strVal val="visible"/>
                                      </p:to>
                                    </p:set>
                                    <p:anim calcmode="lin" valueType="num">
                                      <p:cBhvr additive="base">
                                        <p:cTn id="7" dur="500" fill="hold"/>
                                        <p:tgtEl>
                                          <p:spTgt spid="147462"/>
                                        </p:tgtEl>
                                        <p:attrNameLst>
                                          <p:attrName>ppt_x</p:attrName>
                                        </p:attrNameLst>
                                      </p:cBhvr>
                                      <p:tavLst>
                                        <p:tav tm="0">
                                          <p:val>
                                            <p:strVal val="0-#ppt_w/2"/>
                                          </p:val>
                                        </p:tav>
                                        <p:tav tm="100000">
                                          <p:val>
                                            <p:strVal val="#ppt_x"/>
                                          </p:val>
                                        </p:tav>
                                      </p:tavLst>
                                    </p:anim>
                                    <p:anim calcmode="lin" valueType="num">
                                      <p:cBhvr additive="base">
                                        <p:cTn id="8" dur="500" fill="hold"/>
                                        <p:tgtEl>
                                          <p:spTgt spid="14746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147458"/>
                                        </p:tgtEl>
                                        <p:attrNameLst>
                                          <p:attrName>style.visibility</p:attrName>
                                        </p:attrNameLst>
                                      </p:cBhvr>
                                      <p:to>
                                        <p:strVal val="visible"/>
                                      </p:to>
                                    </p:set>
                                    <p:anim calcmode="lin" valueType="num">
                                      <p:cBhvr additive="base">
                                        <p:cTn id="12" dur="500" fill="hold"/>
                                        <p:tgtEl>
                                          <p:spTgt spid="147458"/>
                                        </p:tgtEl>
                                        <p:attrNameLst>
                                          <p:attrName>ppt_x</p:attrName>
                                        </p:attrNameLst>
                                      </p:cBhvr>
                                      <p:tavLst>
                                        <p:tav tm="0">
                                          <p:val>
                                            <p:strVal val="0-#ppt_w/2"/>
                                          </p:val>
                                        </p:tav>
                                        <p:tav tm="100000">
                                          <p:val>
                                            <p:strVal val="#ppt_x"/>
                                          </p:val>
                                        </p:tav>
                                      </p:tavLst>
                                    </p:anim>
                                    <p:anim calcmode="lin" valueType="num">
                                      <p:cBhvr additive="base">
                                        <p:cTn id="13" dur="500" fill="hold"/>
                                        <p:tgtEl>
                                          <p:spTgt spid="147458"/>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47460"/>
                                        </p:tgtEl>
                                        <p:attrNameLst>
                                          <p:attrName>style.visibility</p:attrName>
                                        </p:attrNameLst>
                                      </p:cBhvr>
                                      <p:to>
                                        <p:strVal val="visible"/>
                                      </p:to>
                                    </p:set>
                                    <p:anim calcmode="lin" valueType="num">
                                      <p:cBhvr additive="base">
                                        <p:cTn id="17" dur="500" fill="hold"/>
                                        <p:tgtEl>
                                          <p:spTgt spid="147460"/>
                                        </p:tgtEl>
                                        <p:attrNameLst>
                                          <p:attrName>ppt_x</p:attrName>
                                        </p:attrNameLst>
                                      </p:cBhvr>
                                      <p:tavLst>
                                        <p:tav tm="0">
                                          <p:val>
                                            <p:strVal val="0-#ppt_w/2"/>
                                          </p:val>
                                        </p:tav>
                                        <p:tav tm="100000">
                                          <p:val>
                                            <p:strVal val="#ppt_x"/>
                                          </p:val>
                                        </p:tav>
                                      </p:tavLst>
                                    </p:anim>
                                    <p:anim calcmode="lin" valueType="num">
                                      <p:cBhvr additive="base">
                                        <p:cTn id="18" dur="500" fill="hold"/>
                                        <p:tgtEl>
                                          <p:spTgt spid="147460"/>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47461"/>
                                        </p:tgtEl>
                                        <p:attrNameLst>
                                          <p:attrName>style.visibility</p:attrName>
                                        </p:attrNameLst>
                                      </p:cBhvr>
                                      <p:to>
                                        <p:strVal val="visible"/>
                                      </p:to>
                                    </p:set>
                                    <p:anim calcmode="lin" valueType="num">
                                      <p:cBhvr additive="base">
                                        <p:cTn id="22" dur="500" fill="hold"/>
                                        <p:tgtEl>
                                          <p:spTgt spid="147461"/>
                                        </p:tgtEl>
                                        <p:attrNameLst>
                                          <p:attrName>ppt_x</p:attrName>
                                        </p:attrNameLst>
                                      </p:cBhvr>
                                      <p:tavLst>
                                        <p:tav tm="0">
                                          <p:val>
                                            <p:strVal val="0-#ppt_w/2"/>
                                          </p:val>
                                        </p:tav>
                                        <p:tav tm="100000">
                                          <p:val>
                                            <p:strVal val="#ppt_x"/>
                                          </p:val>
                                        </p:tav>
                                      </p:tavLst>
                                    </p:anim>
                                    <p:anim calcmode="lin" valueType="num">
                                      <p:cBhvr additive="base">
                                        <p:cTn id="23" dur="500" fill="hold"/>
                                        <p:tgtEl>
                                          <p:spTgt spid="1474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autoUpdateAnimBg="0"/>
      <p:bldP spid="147461" grpId="0" autoUpdateAnimBg="0"/>
      <p:bldP spid="147462"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fontAlgn="auto" hangingPunct="1">
              <a:spcAft>
                <a:spcPts val="0"/>
              </a:spcAft>
              <a:defRPr/>
            </a:pPr>
            <a:r>
              <a:rPr lang="en-US" dirty="0">
                <a:solidFill>
                  <a:schemeClr val="tx1"/>
                </a:solidFill>
                <a:effectLst/>
              </a:rPr>
              <a:t>Primary Amenorrhoea</a:t>
            </a:r>
          </a:p>
        </p:txBody>
      </p:sp>
      <p:sp>
        <p:nvSpPr>
          <p:cNvPr id="20483" name="Rectangle 3"/>
          <p:cNvSpPr>
            <a:spLocks noGrp="1" noChangeArrowheads="1"/>
          </p:cNvSpPr>
          <p:nvPr>
            <p:ph idx="1"/>
          </p:nvPr>
        </p:nvSpPr>
        <p:spPr>
          <a:xfrm>
            <a:off x="1066800" y="1676400"/>
            <a:ext cx="7772400" cy="4114800"/>
          </a:xfrm>
        </p:spPr>
        <p:txBody>
          <a:bodyPr/>
          <a:lstStyle/>
          <a:p>
            <a:pPr algn="l" rtl="0" eaLnBrk="1" fontAlgn="auto" hangingPunct="1">
              <a:lnSpc>
                <a:spcPct val="90000"/>
              </a:lnSpc>
              <a:defRPr/>
            </a:pPr>
            <a:r>
              <a:rPr lang="en-US" sz="2400" dirty="0">
                <a:effectLst/>
              </a:rPr>
              <a:t>Treatment</a:t>
            </a:r>
          </a:p>
          <a:p>
            <a:pPr lvl="1" algn="l" rtl="0" eaLnBrk="1" fontAlgn="auto" hangingPunct="1">
              <a:lnSpc>
                <a:spcPct val="90000"/>
              </a:lnSpc>
              <a:defRPr/>
            </a:pPr>
            <a:r>
              <a:rPr lang="en-US" sz="2400" dirty="0">
                <a:effectLst/>
              </a:rPr>
              <a:t>Cyclic oestrogen/progestin</a:t>
            </a:r>
          </a:p>
          <a:p>
            <a:pPr lvl="1" algn="l" rtl="0" eaLnBrk="1" fontAlgn="auto" hangingPunct="1">
              <a:lnSpc>
                <a:spcPct val="90000"/>
              </a:lnSpc>
              <a:defRPr/>
            </a:pPr>
            <a:r>
              <a:rPr lang="en-US" sz="2400" dirty="0">
                <a:effectLst/>
              </a:rPr>
              <a:t>Remove gonadal streaks if XY or mosaic</a:t>
            </a:r>
          </a:p>
          <a:p>
            <a:pPr lvl="2" algn="l" rtl="0" eaLnBrk="1" fontAlgn="auto" hangingPunct="1">
              <a:lnSpc>
                <a:spcPct val="90000"/>
              </a:lnSpc>
              <a:defRPr/>
            </a:pPr>
            <a:r>
              <a:rPr lang="en-US" sz="2400" dirty="0">
                <a:effectLst/>
              </a:rPr>
              <a:t>Increased (52%) risk of </a:t>
            </a:r>
            <a:r>
              <a:rPr lang="en-US" sz="2400" dirty="0" err="1">
                <a:effectLst/>
              </a:rPr>
              <a:t>gonadoblastomas</a:t>
            </a:r>
            <a:r>
              <a:rPr lang="en-US" sz="2400" dirty="0">
                <a:effectLst/>
              </a:rPr>
              <a:t>, </a:t>
            </a:r>
            <a:r>
              <a:rPr lang="en-US" sz="2400" dirty="0" err="1">
                <a:effectLst/>
              </a:rPr>
              <a:t>dysgerminomas</a:t>
            </a:r>
            <a:r>
              <a:rPr lang="en-US" sz="2400" dirty="0">
                <a:effectLst/>
              </a:rPr>
              <a:t>, and yolk sac tumors</a:t>
            </a:r>
          </a:p>
          <a:p>
            <a:pPr lvl="1" algn="l" rtl="0" eaLnBrk="1" fontAlgn="auto" hangingPunct="1">
              <a:lnSpc>
                <a:spcPct val="90000"/>
              </a:lnSpc>
              <a:defRPr/>
            </a:pPr>
            <a:r>
              <a:rPr lang="en-US" sz="2400" dirty="0">
                <a:effectLst/>
              </a:rPr>
              <a:t>Pulsatile GnRH for ovulation induction in select patients</a:t>
            </a:r>
          </a:p>
          <a:p>
            <a:pPr lvl="1" algn="l" rtl="0" eaLnBrk="1" fontAlgn="auto" hangingPunct="1">
              <a:lnSpc>
                <a:spcPct val="90000"/>
              </a:lnSpc>
              <a:defRPr/>
            </a:pPr>
            <a:r>
              <a:rPr lang="en-US" sz="2400" dirty="0">
                <a:effectLst/>
              </a:rPr>
              <a:t>Surgical resection of intrauterine, cervical, and vaginal adhesions/septa</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fontScale="90000"/>
          </a:bodyPr>
          <a:lstStyle/>
          <a:p>
            <a:pPr eaLnBrk="1" fontAlgn="auto" hangingPunct="1">
              <a:spcAft>
                <a:spcPts val="0"/>
              </a:spcAft>
              <a:defRPr/>
            </a:pPr>
            <a:r>
              <a:rPr lang="en-US" altLang="ar-SA" sz="2800" dirty="0">
                <a:solidFill>
                  <a:schemeClr val="bg2"/>
                </a:solidFill>
                <a:latin typeface="Tahoma" pitchFamily="34" charset="0"/>
                <a:cs typeface="Times New Roman" pitchFamily="18" charset="0"/>
              </a:rPr>
              <a:t>Hormonal treatment</a:t>
            </a:r>
            <a:br>
              <a:rPr lang="en-US" altLang="ar-SA" sz="2800" dirty="0">
                <a:solidFill>
                  <a:schemeClr val="bg2"/>
                </a:solidFill>
                <a:latin typeface="Tahoma" pitchFamily="34" charset="0"/>
                <a:cs typeface="Times New Roman" pitchFamily="18" charset="0"/>
              </a:rPr>
            </a:br>
            <a:r>
              <a:rPr lang="en-US" altLang="ar-SA" sz="2800" dirty="0">
                <a:solidFill>
                  <a:schemeClr val="bg2"/>
                </a:solidFill>
                <a:latin typeface="Tahoma" pitchFamily="34" charset="0"/>
                <a:cs typeface="Times New Roman" pitchFamily="18" charset="0"/>
              </a:rPr>
              <a:t>Primary Amenorrhoea with absent secondary sexual characteristics</a:t>
            </a:r>
          </a:p>
        </p:txBody>
      </p:sp>
      <p:sp>
        <p:nvSpPr>
          <p:cNvPr id="53251" name="Rectangle 3"/>
          <p:cNvSpPr>
            <a:spLocks noGrp="1" noChangeArrowheads="1"/>
          </p:cNvSpPr>
          <p:nvPr>
            <p:ph idx="1"/>
          </p:nvPr>
        </p:nvSpPr>
        <p:spPr>
          <a:xfrm>
            <a:off x="685800" y="2133600"/>
            <a:ext cx="7772400" cy="4114800"/>
          </a:xfrm>
        </p:spPr>
        <p:txBody>
          <a:bodyPr/>
          <a:lstStyle/>
          <a:p>
            <a:pPr algn="ctr" eaLnBrk="1" fontAlgn="auto" hangingPunct="1">
              <a:buFontTx/>
              <a:buNone/>
              <a:defRPr/>
            </a:pPr>
            <a:r>
              <a:rPr lang="en-US" altLang="ar-SA" sz="2400" b="1" dirty="0">
                <a:solidFill>
                  <a:schemeClr val="bg2"/>
                </a:solidFill>
                <a:effectLst/>
                <a:cs typeface="Times New Roman" pitchFamily="18" charset="0"/>
              </a:rPr>
              <a:t>To achieve pubertal development</a:t>
            </a:r>
          </a:p>
          <a:p>
            <a:pPr algn="ctr" eaLnBrk="1" fontAlgn="auto" hangingPunct="1">
              <a:buFontTx/>
              <a:buNone/>
              <a:defRPr/>
            </a:pPr>
            <a:r>
              <a:rPr lang="en-US" altLang="ar-SA" sz="2400" b="1" dirty="0">
                <a:effectLst/>
                <a:cs typeface="Times New Roman" pitchFamily="18" charset="0"/>
              </a:rPr>
              <a:t>   </a:t>
            </a:r>
            <a:r>
              <a:rPr lang="en-US" altLang="ar-SA" sz="2400" dirty="0" err="1">
                <a:effectLst/>
                <a:cs typeface="Times New Roman" pitchFamily="18" charset="0"/>
              </a:rPr>
              <a:t>Premarin</a:t>
            </a:r>
            <a:r>
              <a:rPr lang="en-US" altLang="ar-SA" sz="2400" dirty="0">
                <a:effectLst/>
                <a:cs typeface="Times New Roman" pitchFamily="18" charset="0"/>
              </a:rPr>
              <a:t> 5mg D1-D25 + </a:t>
            </a:r>
            <a:r>
              <a:rPr lang="en-US" altLang="ar-SA" sz="2400" dirty="0" err="1">
                <a:effectLst/>
                <a:cs typeface="Times New Roman" pitchFamily="18" charset="0"/>
              </a:rPr>
              <a:t>provera</a:t>
            </a:r>
            <a:r>
              <a:rPr lang="en-US" altLang="ar-SA" sz="2400" dirty="0">
                <a:effectLst/>
                <a:cs typeface="Times New Roman" pitchFamily="18" charset="0"/>
              </a:rPr>
              <a:t> 10mg D15-D25  X 3 months; </a:t>
            </a:r>
            <a:r>
              <a:rPr lang="en-US" altLang="ar-SA" sz="2400" dirty="0">
                <a:effectLst/>
                <a:cs typeface="Times New Roman" pitchFamily="18" charset="0"/>
                <a:sym typeface="Symbol" pitchFamily="18" charset="2"/>
              </a:rPr>
              <a:t> 2.5mg </a:t>
            </a:r>
            <a:r>
              <a:rPr lang="en-US" altLang="ar-SA" sz="2400" dirty="0" err="1">
                <a:effectLst/>
                <a:cs typeface="Times New Roman" pitchFamily="18" charset="0"/>
                <a:sym typeface="Symbol" pitchFamily="18" charset="2"/>
              </a:rPr>
              <a:t>premarin</a:t>
            </a:r>
            <a:r>
              <a:rPr lang="en-US" altLang="ar-SA" sz="2400" dirty="0">
                <a:effectLst/>
                <a:cs typeface="Times New Roman" pitchFamily="18" charset="0"/>
                <a:sym typeface="Symbol" pitchFamily="18" charset="2"/>
              </a:rPr>
              <a:t> X 3 months and</a:t>
            </a:r>
          </a:p>
          <a:p>
            <a:pPr algn="ctr" eaLnBrk="1" fontAlgn="auto" hangingPunct="1">
              <a:buFontTx/>
              <a:buNone/>
              <a:defRPr/>
            </a:pPr>
            <a:r>
              <a:rPr lang="en-US" altLang="ar-SA" sz="2400" dirty="0">
                <a:effectLst/>
                <a:cs typeface="Times New Roman" pitchFamily="18" charset="0"/>
                <a:sym typeface="Symbol" pitchFamily="18" charset="2"/>
              </a:rPr>
              <a:t>     1.25mg </a:t>
            </a:r>
            <a:r>
              <a:rPr lang="en-US" altLang="ar-SA" sz="2400" dirty="0" err="1">
                <a:effectLst/>
                <a:cs typeface="Times New Roman" pitchFamily="18" charset="0"/>
                <a:sym typeface="Symbol" pitchFamily="18" charset="2"/>
              </a:rPr>
              <a:t>premarin</a:t>
            </a:r>
            <a:r>
              <a:rPr lang="en-US" altLang="ar-SA" sz="2400" dirty="0">
                <a:effectLst/>
                <a:cs typeface="Times New Roman" pitchFamily="18" charset="0"/>
                <a:sym typeface="Symbol" pitchFamily="18" charset="2"/>
              </a:rPr>
              <a:t> X 3 months</a:t>
            </a:r>
          </a:p>
          <a:p>
            <a:pPr algn="ctr" eaLnBrk="1" fontAlgn="auto" hangingPunct="1">
              <a:buFontTx/>
              <a:buNone/>
              <a:defRPr/>
            </a:pPr>
            <a:r>
              <a:rPr lang="en-US" altLang="ar-SA" sz="2400" b="1" dirty="0">
                <a:solidFill>
                  <a:schemeClr val="bg2"/>
                </a:solidFill>
                <a:effectLst/>
              </a:rPr>
              <a:t>Maintenance therapy</a:t>
            </a:r>
          </a:p>
          <a:p>
            <a:pPr algn="ctr" eaLnBrk="1" fontAlgn="auto" hangingPunct="1">
              <a:buFontTx/>
              <a:buNone/>
              <a:defRPr/>
            </a:pPr>
            <a:r>
              <a:rPr lang="en-US" altLang="ar-SA" sz="2400" dirty="0">
                <a:effectLst/>
              </a:rPr>
              <a:t>   0.625mg </a:t>
            </a:r>
            <a:r>
              <a:rPr lang="en-US" altLang="ar-SA" sz="2400" dirty="0" err="1">
                <a:effectLst/>
              </a:rPr>
              <a:t>premarin</a:t>
            </a:r>
            <a:r>
              <a:rPr lang="en-US" altLang="ar-SA" sz="2400" dirty="0">
                <a:effectLst/>
              </a:rPr>
              <a:t> + </a:t>
            </a:r>
            <a:r>
              <a:rPr lang="en-US" altLang="ar-SA" sz="2400" dirty="0" err="1">
                <a:effectLst/>
              </a:rPr>
              <a:t>provera</a:t>
            </a:r>
            <a:r>
              <a:rPr lang="en-US" altLang="ar-SA" sz="2400" dirty="0">
                <a:effectLst/>
              </a:rPr>
              <a:t> OR ready HRT preparation OR 30</a:t>
            </a:r>
            <a:r>
              <a:rPr lang="en-US" altLang="ar-SA" sz="2400" dirty="0">
                <a:effectLst/>
                <a:latin typeface="Tahoma" pitchFamily="34" charset="0"/>
                <a:cs typeface="Times New Roman" pitchFamily="18" charset="0"/>
              </a:rPr>
              <a:t>µ</a:t>
            </a:r>
            <a:r>
              <a:rPr lang="en-US" altLang="ar-SA" sz="2400" dirty="0">
                <a:effectLst/>
                <a:cs typeface="Times New Roman" pitchFamily="18" charset="0"/>
              </a:rPr>
              <a:t>g oral  contraceptive pill</a:t>
            </a:r>
            <a:endParaRPr lang="en-US" altLang="ar-SA" sz="2400" dirty="0">
              <a:effectLst/>
            </a:endParaRPr>
          </a:p>
          <a:p>
            <a:pPr algn="ctr" eaLnBrk="1" fontAlgn="auto" hangingPunct="1">
              <a:defRPr/>
            </a:pPr>
            <a:endParaRPr lang="en-US" altLang="ar-SA" sz="2400" dirty="0"/>
          </a:p>
          <a:p>
            <a:pPr algn="ctr" eaLnBrk="1" fontAlgn="auto" hangingPunct="1">
              <a:defRPr/>
            </a:pPr>
            <a:endParaRPr lang="en-US" altLang="en-US" sz="2400" dirty="0"/>
          </a:p>
        </p:txBody>
      </p:sp>
    </p:spTree>
    <p:extLst>
      <p:ext uri="{BB962C8B-B14F-4D97-AF65-F5344CB8AC3E}">
        <p14:creationId xmlns:p14="http://schemas.microsoft.com/office/powerpoint/2010/main" val="411751143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AutoShape 2"/>
          <p:cNvSpPr>
            <a:spLocks noChangeArrowheads="1"/>
          </p:cNvSpPr>
          <p:nvPr/>
        </p:nvSpPr>
        <p:spPr bwMode="auto">
          <a:xfrm>
            <a:off x="1258888" y="188913"/>
            <a:ext cx="6481762" cy="1143000"/>
          </a:xfrm>
          <a:prstGeom prst="horizontalScroll">
            <a:avLst>
              <a:gd name="adj" fmla="val 12500"/>
            </a:avLst>
          </a:prstGeom>
          <a:solidFill>
            <a:schemeClr val="accent1"/>
          </a:solidFill>
          <a:ln w="9525">
            <a:solidFill>
              <a:schemeClr val="tx1"/>
            </a:solidFill>
            <a:round/>
            <a:headEnd/>
            <a:tailEnd/>
          </a:ln>
          <a:effectLst/>
        </p:spPr>
        <p:txBody>
          <a:bodyPr wrap="none" anchor="ctr"/>
          <a:lstStyle/>
          <a:p>
            <a:pPr algn="ctr"/>
            <a:r>
              <a:rPr lang="en-US" sz="2400">
                <a:latin typeface="Arial" charset="0"/>
              </a:rPr>
              <a:t>TREATMENT</a:t>
            </a:r>
          </a:p>
          <a:p>
            <a:pPr algn="ctr"/>
            <a:r>
              <a:rPr lang="en-US" sz="2400">
                <a:latin typeface="Arial" charset="0"/>
              </a:rPr>
              <a:t>1-BREAST ABSENT UTERUS PRESENT</a:t>
            </a:r>
          </a:p>
        </p:txBody>
      </p:sp>
      <p:sp>
        <p:nvSpPr>
          <p:cNvPr id="103427" name="Rectangle 3"/>
          <p:cNvSpPr>
            <a:spLocks noChangeArrowheads="1"/>
          </p:cNvSpPr>
          <p:nvPr/>
        </p:nvSpPr>
        <p:spPr bwMode="auto">
          <a:xfrm>
            <a:off x="6516688" y="1412875"/>
            <a:ext cx="2232025" cy="576263"/>
          </a:xfrm>
          <a:prstGeom prst="rect">
            <a:avLst/>
          </a:prstGeom>
          <a:solidFill>
            <a:srgbClr val="FFFF00"/>
          </a:solidFill>
          <a:ln w="9525">
            <a:solidFill>
              <a:schemeClr val="tx1"/>
            </a:solidFill>
            <a:miter lim="800000"/>
            <a:headEnd/>
            <a:tailEnd/>
          </a:ln>
          <a:effectLst/>
        </p:spPr>
        <p:txBody>
          <a:bodyPr wrap="none" anchor="ctr"/>
          <a:lstStyle/>
          <a:p>
            <a:pPr algn="ctr"/>
            <a:r>
              <a:rPr lang="en-US" sz="1600" b="1">
                <a:latin typeface="Arial" charset="0"/>
              </a:rPr>
              <a:t>Gonadal Dysgenesis</a:t>
            </a:r>
          </a:p>
        </p:txBody>
      </p:sp>
      <p:cxnSp>
        <p:nvCxnSpPr>
          <p:cNvPr id="103428" name="AutoShape 4"/>
          <p:cNvCxnSpPr>
            <a:cxnSpLocks noChangeShapeType="1"/>
            <a:stCxn id="103427" idx="2"/>
          </p:cNvCxnSpPr>
          <p:nvPr/>
        </p:nvCxnSpPr>
        <p:spPr bwMode="auto">
          <a:xfrm>
            <a:off x="7632700" y="1989138"/>
            <a:ext cx="612775" cy="360362"/>
          </a:xfrm>
          <a:prstGeom prst="straightConnector1">
            <a:avLst/>
          </a:prstGeom>
          <a:noFill/>
          <a:ln w="9525">
            <a:solidFill>
              <a:schemeClr val="tx1"/>
            </a:solidFill>
            <a:round/>
            <a:headEnd/>
            <a:tailEnd type="triangle" w="med" len="med"/>
          </a:ln>
          <a:effectLst/>
        </p:spPr>
      </p:cxnSp>
      <p:cxnSp>
        <p:nvCxnSpPr>
          <p:cNvPr id="103429" name="AutoShape 5"/>
          <p:cNvCxnSpPr>
            <a:cxnSpLocks noChangeShapeType="1"/>
            <a:stCxn id="103427" idx="2"/>
          </p:cNvCxnSpPr>
          <p:nvPr/>
        </p:nvCxnSpPr>
        <p:spPr bwMode="auto">
          <a:xfrm>
            <a:off x="7632700" y="1989138"/>
            <a:ext cx="36513" cy="647700"/>
          </a:xfrm>
          <a:prstGeom prst="straightConnector1">
            <a:avLst/>
          </a:prstGeom>
          <a:noFill/>
          <a:ln w="9525">
            <a:solidFill>
              <a:schemeClr val="tx1"/>
            </a:solidFill>
            <a:round/>
            <a:headEnd/>
            <a:tailEnd type="triangle" w="med" len="med"/>
          </a:ln>
          <a:effectLst/>
        </p:spPr>
      </p:cxnSp>
      <p:cxnSp>
        <p:nvCxnSpPr>
          <p:cNvPr id="103430" name="AutoShape 6"/>
          <p:cNvCxnSpPr>
            <a:cxnSpLocks noChangeShapeType="1"/>
            <a:stCxn id="103427" idx="2"/>
          </p:cNvCxnSpPr>
          <p:nvPr/>
        </p:nvCxnSpPr>
        <p:spPr bwMode="auto">
          <a:xfrm flipH="1">
            <a:off x="7092950" y="1989138"/>
            <a:ext cx="539750" cy="360362"/>
          </a:xfrm>
          <a:prstGeom prst="straightConnector1">
            <a:avLst/>
          </a:prstGeom>
          <a:noFill/>
          <a:ln w="9525">
            <a:solidFill>
              <a:schemeClr val="tx1"/>
            </a:solidFill>
            <a:round/>
            <a:headEnd/>
            <a:tailEnd type="triangle" w="med" len="med"/>
          </a:ln>
          <a:effectLst/>
        </p:spPr>
      </p:cxnSp>
      <p:sp>
        <p:nvSpPr>
          <p:cNvPr id="103431" name="Oval 7"/>
          <p:cNvSpPr>
            <a:spLocks noChangeArrowheads="1"/>
          </p:cNvSpPr>
          <p:nvPr/>
        </p:nvSpPr>
        <p:spPr bwMode="auto">
          <a:xfrm>
            <a:off x="7308850" y="2708275"/>
            <a:ext cx="649288" cy="433388"/>
          </a:xfrm>
          <a:prstGeom prst="ellipse">
            <a:avLst/>
          </a:prstGeom>
          <a:solidFill>
            <a:schemeClr val="accent1"/>
          </a:solidFill>
          <a:ln w="9525">
            <a:solidFill>
              <a:schemeClr val="tx1"/>
            </a:solidFill>
            <a:round/>
            <a:headEnd/>
            <a:tailEnd/>
          </a:ln>
          <a:effectLst/>
        </p:spPr>
        <p:txBody>
          <a:bodyPr wrap="none" anchor="ctr"/>
          <a:lstStyle/>
          <a:p>
            <a:pPr algn="ctr"/>
            <a:r>
              <a:rPr lang="en-US" b="1">
                <a:latin typeface="Arial" charset="0"/>
              </a:rPr>
              <a:t>XY</a:t>
            </a:r>
          </a:p>
        </p:txBody>
      </p:sp>
      <p:sp>
        <p:nvSpPr>
          <p:cNvPr id="103432" name="Oval 8"/>
          <p:cNvSpPr>
            <a:spLocks noChangeArrowheads="1"/>
          </p:cNvSpPr>
          <p:nvPr/>
        </p:nvSpPr>
        <p:spPr bwMode="auto">
          <a:xfrm>
            <a:off x="6588125" y="2349500"/>
            <a:ext cx="649288" cy="433388"/>
          </a:xfrm>
          <a:prstGeom prst="ellipse">
            <a:avLst/>
          </a:prstGeom>
          <a:solidFill>
            <a:schemeClr val="accent1"/>
          </a:solidFill>
          <a:ln w="9525">
            <a:solidFill>
              <a:schemeClr val="tx1"/>
            </a:solidFill>
            <a:round/>
            <a:headEnd/>
            <a:tailEnd/>
          </a:ln>
          <a:effectLst/>
        </p:spPr>
        <p:txBody>
          <a:bodyPr wrap="none" anchor="ctr"/>
          <a:lstStyle/>
          <a:p>
            <a:pPr algn="ctr"/>
            <a:r>
              <a:rPr lang="en-US" b="1">
                <a:latin typeface="Arial" charset="0"/>
              </a:rPr>
              <a:t>XX</a:t>
            </a:r>
          </a:p>
        </p:txBody>
      </p:sp>
      <p:sp>
        <p:nvSpPr>
          <p:cNvPr id="103433" name="Oval 9"/>
          <p:cNvSpPr>
            <a:spLocks noChangeArrowheads="1"/>
          </p:cNvSpPr>
          <p:nvPr/>
        </p:nvSpPr>
        <p:spPr bwMode="auto">
          <a:xfrm>
            <a:off x="8101013" y="2349500"/>
            <a:ext cx="649287" cy="433388"/>
          </a:xfrm>
          <a:prstGeom prst="ellipse">
            <a:avLst/>
          </a:prstGeom>
          <a:solidFill>
            <a:schemeClr val="accent1"/>
          </a:solidFill>
          <a:ln w="9525">
            <a:solidFill>
              <a:schemeClr val="tx1"/>
            </a:solidFill>
            <a:round/>
            <a:headEnd/>
            <a:tailEnd/>
          </a:ln>
          <a:effectLst/>
        </p:spPr>
        <p:txBody>
          <a:bodyPr wrap="none" anchor="ctr"/>
          <a:lstStyle/>
          <a:p>
            <a:pPr algn="ctr"/>
            <a:r>
              <a:rPr lang="en-US" b="1">
                <a:latin typeface="Arial" charset="0"/>
              </a:rPr>
              <a:t>XO</a:t>
            </a:r>
          </a:p>
        </p:txBody>
      </p:sp>
      <p:cxnSp>
        <p:nvCxnSpPr>
          <p:cNvPr id="103434" name="AutoShape 10"/>
          <p:cNvCxnSpPr>
            <a:cxnSpLocks noChangeShapeType="1"/>
          </p:cNvCxnSpPr>
          <p:nvPr/>
        </p:nvCxnSpPr>
        <p:spPr bwMode="auto">
          <a:xfrm>
            <a:off x="7667625" y="3141663"/>
            <a:ext cx="0" cy="360362"/>
          </a:xfrm>
          <a:prstGeom prst="straightConnector1">
            <a:avLst/>
          </a:prstGeom>
          <a:noFill/>
          <a:ln w="9525">
            <a:solidFill>
              <a:schemeClr val="tx1"/>
            </a:solidFill>
            <a:round/>
            <a:headEnd/>
            <a:tailEnd type="triangle" w="med" len="med"/>
          </a:ln>
          <a:effectLst/>
        </p:spPr>
      </p:cxnSp>
      <p:sp>
        <p:nvSpPr>
          <p:cNvPr id="103435" name="Rectangle 11"/>
          <p:cNvSpPr>
            <a:spLocks noChangeArrowheads="1"/>
          </p:cNvSpPr>
          <p:nvPr/>
        </p:nvSpPr>
        <p:spPr bwMode="auto">
          <a:xfrm>
            <a:off x="6877050" y="3644900"/>
            <a:ext cx="1512888" cy="576263"/>
          </a:xfrm>
          <a:prstGeom prst="rect">
            <a:avLst/>
          </a:prstGeom>
          <a:solidFill>
            <a:schemeClr val="accent1"/>
          </a:solidFill>
          <a:ln w="9525">
            <a:solidFill>
              <a:schemeClr val="tx1"/>
            </a:solidFill>
            <a:miter lim="800000"/>
            <a:headEnd/>
            <a:tailEnd/>
          </a:ln>
          <a:effectLst/>
        </p:spPr>
        <p:txBody>
          <a:bodyPr wrap="none" anchor="ctr"/>
          <a:lstStyle/>
          <a:p>
            <a:pPr algn="ctr"/>
            <a:endParaRPr lang="en-US">
              <a:latin typeface="Arial" charset="0"/>
            </a:endParaRPr>
          </a:p>
        </p:txBody>
      </p:sp>
      <p:sp>
        <p:nvSpPr>
          <p:cNvPr id="103436" name="Text Box 12"/>
          <p:cNvSpPr txBox="1">
            <a:spLocks noChangeArrowheads="1"/>
          </p:cNvSpPr>
          <p:nvPr/>
        </p:nvSpPr>
        <p:spPr bwMode="auto">
          <a:xfrm>
            <a:off x="6877050" y="3716338"/>
            <a:ext cx="1538288" cy="581025"/>
          </a:xfrm>
          <a:prstGeom prst="rect">
            <a:avLst/>
          </a:prstGeom>
          <a:noFill/>
          <a:ln w="9525">
            <a:noFill/>
            <a:miter lim="800000"/>
            <a:headEnd/>
            <a:tailEnd/>
          </a:ln>
          <a:effectLst/>
        </p:spPr>
        <p:txBody>
          <a:bodyPr wrap="none">
            <a:spAutoFit/>
          </a:bodyPr>
          <a:lstStyle/>
          <a:p>
            <a:r>
              <a:rPr lang="en-US" sz="1600" b="1">
                <a:latin typeface="Arial" charset="0"/>
              </a:rPr>
              <a:t>Gonadectomy</a:t>
            </a:r>
          </a:p>
          <a:p>
            <a:endParaRPr lang="en-US" sz="1600" b="1">
              <a:latin typeface="Arial" charset="0"/>
            </a:endParaRPr>
          </a:p>
        </p:txBody>
      </p:sp>
      <p:sp>
        <p:nvSpPr>
          <p:cNvPr id="103437" name="AutoShape 13"/>
          <p:cNvSpPr>
            <a:spLocks noChangeArrowheads="1"/>
          </p:cNvSpPr>
          <p:nvPr/>
        </p:nvSpPr>
        <p:spPr bwMode="auto">
          <a:xfrm rot="5400000">
            <a:off x="7441407" y="3799681"/>
            <a:ext cx="2470150" cy="576263"/>
          </a:xfrm>
          <a:prstGeom prst="curvedDownArrow">
            <a:avLst>
              <a:gd name="adj1" fmla="val 47628"/>
              <a:gd name="adj2" fmla="val 171460"/>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sp>
        <p:nvSpPr>
          <p:cNvPr id="103438" name="AutoShape 14"/>
          <p:cNvSpPr>
            <a:spLocks noChangeArrowheads="1"/>
          </p:cNvSpPr>
          <p:nvPr/>
        </p:nvSpPr>
        <p:spPr bwMode="auto">
          <a:xfrm>
            <a:off x="5940425" y="2781300"/>
            <a:ext cx="720725" cy="2376488"/>
          </a:xfrm>
          <a:prstGeom prst="curvedRightArrow">
            <a:avLst>
              <a:gd name="adj1" fmla="val 36454"/>
              <a:gd name="adj2" fmla="val 131894"/>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sp>
        <p:nvSpPr>
          <p:cNvPr id="103439" name="AutoShape 15"/>
          <p:cNvSpPr>
            <a:spLocks noChangeArrowheads="1"/>
          </p:cNvSpPr>
          <p:nvPr/>
        </p:nvSpPr>
        <p:spPr bwMode="auto">
          <a:xfrm>
            <a:off x="7308850" y="4221163"/>
            <a:ext cx="485775" cy="647700"/>
          </a:xfrm>
          <a:prstGeom prst="downArrow">
            <a:avLst>
              <a:gd name="adj1" fmla="val 50000"/>
              <a:gd name="adj2" fmla="val 33333"/>
            </a:avLst>
          </a:prstGeom>
          <a:solidFill>
            <a:schemeClr val="accent1"/>
          </a:solidFill>
          <a:ln w="9525">
            <a:solidFill>
              <a:schemeClr val="tx1"/>
            </a:solidFill>
            <a:miter lim="800000"/>
            <a:headEnd/>
            <a:tailEnd/>
          </a:ln>
          <a:effectLst/>
        </p:spPr>
        <p:txBody>
          <a:bodyPr wrap="none" anchor="ctr"/>
          <a:lstStyle/>
          <a:p>
            <a:endParaRPr lang="en-US"/>
          </a:p>
        </p:txBody>
      </p:sp>
      <p:sp>
        <p:nvSpPr>
          <p:cNvPr id="103440" name="Rectangle 16"/>
          <p:cNvSpPr>
            <a:spLocks noChangeArrowheads="1"/>
          </p:cNvSpPr>
          <p:nvPr/>
        </p:nvSpPr>
        <p:spPr bwMode="auto">
          <a:xfrm>
            <a:off x="6659563" y="4868863"/>
            <a:ext cx="1655762" cy="914400"/>
          </a:xfrm>
          <a:prstGeom prst="rect">
            <a:avLst/>
          </a:prstGeom>
          <a:solidFill>
            <a:schemeClr val="accent1"/>
          </a:solidFill>
          <a:ln w="9525">
            <a:solidFill>
              <a:schemeClr val="tx1"/>
            </a:solidFill>
            <a:miter lim="800000"/>
            <a:headEnd/>
            <a:tailEnd/>
          </a:ln>
          <a:effectLst/>
        </p:spPr>
        <p:txBody>
          <a:bodyPr wrap="none" anchor="ctr"/>
          <a:lstStyle/>
          <a:p>
            <a:pPr algn="ctr"/>
            <a:r>
              <a:rPr lang="en-US" sz="1600" b="1">
                <a:latin typeface="Arial" charset="0"/>
              </a:rPr>
              <a:t>Estrogen </a:t>
            </a:r>
          </a:p>
          <a:p>
            <a:pPr algn="ctr"/>
            <a:r>
              <a:rPr lang="en-US" sz="1600" b="1">
                <a:latin typeface="Arial" charset="0"/>
              </a:rPr>
              <a:t> Progestrone</a:t>
            </a:r>
          </a:p>
          <a:p>
            <a:pPr algn="ctr"/>
            <a:r>
              <a:rPr lang="en-US" sz="1600" b="1">
                <a:latin typeface="Arial" charset="0"/>
              </a:rPr>
              <a:t>Replacement</a:t>
            </a:r>
          </a:p>
        </p:txBody>
      </p:sp>
      <p:cxnSp>
        <p:nvCxnSpPr>
          <p:cNvPr id="103441" name="AutoShape 17"/>
          <p:cNvCxnSpPr>
            <a:cxnSpLocks noChangeShapeType="1"/>
            <a:stCxn id="103440" idx="2"/>
          </p:cNvCxnSpPr>
          <p:nvPr/>
        </p:nvCxnSpPr>
        <p:spPr bwMode="auto">
          <a:xfrm>
            <a:off x="7488238" y="5783263"/>
            <a:ext cx="0" cy="404812"/>
          </a:xfrm>
          <a:prstGeom prst="straightConnector1">
            <a:avLst/>
          </a:prstGeom>
          <a:noFill/>
          <a:ln w="9525">
            <a:solidFill>
              <a:schemeClr val="tx1"/>
            </a:solidFill>
            <a:round/>
            <a:headEnd/>
            <a:tailEnd type="triangle" w="med" len="med"/>
          </a:ln>
          <a:effectLst/>
        </p:spPr>
      </p:cxnSp>
      <p:sp>
        <p:nvSpPr>
          <p:cNvPr id="103442" name="Oval 18"/>
          <p:cNvSpPr>
            <a:spLocks noChangeArrowheads="1"/>
          </p:cNvSpPr>
          <p:nvPr/>
        </p:nvSpPr>
        <p:spPr bwMode="auto">
          <a:xfrm>
            <a:off x="4932363" y="6165850"/>
            <a:ext cx="3455987" cy="692150"/>
          </a:xfrm>
          <a:prstGeom prst="ellipse">
            <a:avLst/>
          </a:prstGeom>
          <a:solidFill>
            <a:schemeClr val="accent1"/>
          </a:solidFill>
          <a:ln w="9525">
            <a:solidFill>
              <a:schemeClr val="tx1"/>
            </a:solidFill>
            <a:round/>
            <a:headEnd/>
            <a:tailEnd/>
          </a:ln>
          <a:effectLst/>
        </p:spPr>
        <p:txBody>
          <a:bodyPr wrap="none" anchor="ctr"/>
          <a:lstStyle/>
          <a:p>
            <a:pPr algn="ctr"/>
            <a:r>
              <a:rPr lang="en-US" sz="1600" b="1">
                <a:latin typeface="Arial" charset="0"/>
              </a:rPr>
              <a:t>Breast development / Menses</a:t>
            </a:r>
          </a:p>
          <a:p>
            <a:pPr algn="ctr"/>
            <a:r>
              <a:rPr lang="en-US" sz="1600" b="1">
                <a:latin typeface="Arial" charset="0"/>
              </a:rPr>
              <a:t>Improve Bone Min Density</a:t>
            </a:r>
          </a:p>
        </p:txBody>
      </p:sp>
      <p:cxnSp>
        <p:nvCxnSpPr>
          <p:cNvPr id="103443" name="AutoShape 19"/>
          <p:cNvCxnSpPr>
            <a:cxnSpLocks noChangeShapeType="1"/>
            <a:stCxn id="103432" idx="2"/>
          </p:cNvCxnSpPr>
          <p:nvPr/>
        </p:nvCxnSpPr>
        <p:spPr bwMode="auto">
          <a:xfrm flipH="1" flipV="1">
            <a:off x="6084888" y="2565400"/>
            <a:ext cx="503237" cy="1588"/>
          </a:xfrm>
          <a:prstGeom prst="straightConnector1">
            <a:avLst/>
          </a:prstGeom>
          <a:noFill/>
          <a:ln w="9525">
            <a:solidFill>
              <a:schemeClr val="tx1"/>
            </a:solidFill>
            <a:round/>
            <a:headEnd/>
            <a:tailEnd type="triangle" w="med" len="med"/>
          </a:ln>
          <a:effectLst/>
        </p:spPr>
      </p:cxnSp>
      <p:sp>
        <p:nvSpPr>
          <p:cNvPr id="103444" name="Rectangle 20"/>
          <p:cNvSpPr>
            <a:spLocks noChangeArrowheads="1"/>
          </p:cNvSpPr>
          <p:nvPr/>
        </p:nvSpPr>
        <p:spPr bwMode="auto">
          <a:xfrm>
            <a:off x="4932363" y="2205038"/>
            <a:ext cx="1058862" cy="719137"/>
          </a:xfrm>
          <a:prstGeom prst="rect">
            <a:avLst/>
          </a:prstGeom>
          <a:solidFill>
            <a:srgbClr val="FFFF00"/>
          </a:solidFill>
          <a:ln w="9525">
            <a:solidFill>
              <a:schemeClr val="tx1"/>
            </a:solidFill>
            <a:miter lim="800000"/>
            <a:headEnd/>
            <a:tailEnd/>
          </a:ln>
          <a:effectLst/>
        </p:spPr>
        <p:txBody>
          <a:bodyPr wrap="none" anchor="ctr"/>
          <a:lstStyle/>
          <a:p>
            <a:pPr algn="ctr"/>
            <a:r>
              <a:rPr lang="en-US" sz="1600" b="1">
                <a:latin typeface="Arial" charset="0"/>
              </a:rPr>
              <a:t>17</a:t>
            </a:r>
            <a:r>
              <a:rPr lang="el-GR" sz="1600" b="1">
                <a:latin typeface="Arial" charset="0"/>
              </a:rPr>
              <a:t>α</a:t>
            </a:r>
            <a:r>
              <a:rPr lang="en-US" sz="1600" b="1">
                <a:latin typeface="Arial" charset="0"/>
              </a:rPr>
              <a:t>OH-Dif</a:t>
            </a:r>
          </a:p>
          <a:p>
            <a:pPr algn="ctr"/>
            <a:r>
              <a:rPr lang="en-US" sz="1600" b="1">
                <a:latin typeface="Arial" charset="0"/>
              </a:rPr>
              <a:t>Cortisol </a:t>
            </a:r>
            <a:endParaRPr lang="el-GR" sz="1600" b="1">
              <a:latin typeface="Arial" charset="0"/>
            </a:endParaRPr>
          </a:p>
        </p:txBody>
      </p:sp>
      <p:cxnSp>
        <p:nvCxnSpPr>
          <p:cNvPr id="103445" name="AutoShape 21"/>
          <p:cNvCxnSpPr>
            <a:cxnSpLocks noChangeShapeType="1"/>
            <a:stCxn id="103426" idx="2"/>
          </p:cNvCxnSpPr>
          <p:nvPr/>
        </p:nvCxnSpPr>
        <p:spPr bwMode="auto">
          <a:xfrm>
            <a:off x="4500563" y="1189038"/>
            <a:ext cx="0" cy="2024062"/>
          </a:xfrm>
          <a:prstGeom prst="straightConnector1">
            <a:avLst/>
          </a:prstGeom>
          <a:noFill/>
          <a:ln w="9525">
            <a:solidFill>
              <a:schemeClr val="tx1"/>
            </a:solidFill>
            <a:round/>
            <a:headEnd/>
            <a:tailEnd type="triangle" w="med" len="med"/>
          </a:ln>
          <a:effectLst/>
        </p:spPr>
      </p:cxnSp>
      <p:sp>
        <p:nvSpPr>
          <p:cNvPr id="103446" name="Oval 22"/>
          <p:cNvSpPr>
            <a:spLocks noChangeArrowheads="1"/>
          </p:cNvSpPr>
          <p:nvPr/>
        </p:nvSpPr>
        <p:spPr bwMode="auto">
          <a:xfrm>
            <a:off x="3779838" y="3284538"/>
            <a:ext cx="1439862" cy="720725"/>
          </a:xfrm>
          <a:prstGeom prst="ellipse">
            <a:avLst/>
          </a:prstGeom>
          <a:solidFill>
            <a:srgbClr val="FFFF00"/>
          </a:solidFill>
          <a:ln w="9525">
            <a:solidFill>
              <a:schemeClr val="tx1"/>
            </a:solidFill>
            <a:round/>
            <a:headEnd/>
            <a:tailEnd/>
          </a:ln>
          <a:effectLst/>
        </p:spPr>
        <p:txBody>
          <a:bodyPr wrap="none" anchor="ctr"/>
          <a:lstStyle/>
          <a:p>
            <a:pPr algn="ctr"/>
            <a:r>
              <a:rPr lang="en-US" b="1">
                <a:latin typeface="Arial" charset="0"/>
              </a:rPr>
              <a:t>Kallman’s</a:t>
            </a:r>
          </a:p>
          <a:p>
            <a:pPr algn="ctr"/>
            <a:r>
              <a:rPr lang="en-US" b="1">
                <a:latin typeface="Arial" charset="0"/>
              </a:rPr>
              <a:t>Syndrome</a:t>
            </a:r>
          </a:p>
        </p:txBody>
      </p:sp>
      <p:sp>
        <p:nvSpPr>
          <p:cNvPr id="103447" name="AutoShape 23"/>
          <p:cNvSpPr>
            <a:spLocks noChangeArrowheads="1"/>
          </p:cNvSpPr>
          <p:nvPr/>
        </p:nvSpPr>
        <p:spPr bwMode="auto">
          <a:xfrm>
            <a:off x="4211638" y="4076700"/>
            <a:ext cx="485775" cy="976313"/>
          </a:xfrm>
          <a:prstGeom prst="downArrow">
            <a:avLst>
              <a:gd name="adj1" fmla="val 50000"/>
              <a:gd name="adj2" fmla="val 50245"/>
            </a:avLst>
          </a:prstGeom>
          <a:solidFill>
            <a:schemeClr val="accent1"/>
          </a:solidFill>
          <a:ln w="9525">
            <a:solidFill>
              <a:schemeClr val="tx1"/>
            </a:solidFill>
            <a:miter lim="800000"/>
            <a:headEnd/>
            <a:tailEnd/>
          </a:ln>
          <a:effectLst/>
        </p:spPr>
        <p:txBody>
          <a:bodyPr wrap="none" anchor="ctr"/>
          <a:lstStyle/>
          <a:p>
            <a:endParaRPr lang="en-US"/>
          </a:p>
        </p:txBody>
      </p:sp>
      <p:sp>
        <p:nvSpPr>
          <p:cNvPr id="103448" name="Rectangle 24"/>
          <p:cNvSpPr>
            <a:spLocks noChangeArrowheads="1"/>
          </p:cNvSpPr>
          <p:nvPr/>
        </p:nvSpPr>
        <p:spPr bwMode="auto">
          <a:xfrm>
            <a:off x="3708400" y="5084763"/>
            <a:ext cx="1655763" cy="914400"/>
          </a:xfrm>
          <a:prstGeom prst="rect">
            <a:avLst/>
          </a:prstGeom>
          <a:solidFill>
            <a:schemeClr val="accent1"/>
          </a:solidFill>
          <a:ln w="9525">
            <a:solidFill>
              <a:schemeClr val="tx1"/>
            </a:solidFill>
            <a:miter lim="800000"/>
            <a:headEnd/>
            <a:tailEnd/>
          </a:ln>
          <a:effectLst/>
        </p:spPr>
        <p:txBody>
          <a:bodyPr wrap="none" anchor="ctr"/>
          <a:lstStyle/>
          <a:p>
            <a:pPr algn="ctr"/>
            <a:r>
              <a:rPr lang="en-US" sz="1600" b="1">
                <a:latin typeface="Arial" charset="0"/>
              </a:rPr>
              <a:t>Estrogen </a:t>
            </a:r>
          </a:p>
          <a:p>
            <a:pPr algn="ctr"/>
            <a:r>
              <a:rPr lang="en-US" sz="1600" b="1">
                <a:latin typeface="Arial" charset="0"/>
              </a:rPr>
              <a:t> Progestrone</a:t>
            </a:r>
          </a:p>
          <a:p>
            <a:pPr algn="ctr"/>
            <a:r>
              <a:rPr lang="en-US" sz="1600" b="1">
                <a:latin typeface="Arial" charset="0"/>
              </a:rPr>
              <a:t>Replacement</a:t>
            </a:r>
          </a:p>
        </p:txBody>
      </p:sp>
      <p:cxnSp>
        <p:nvCxnSpPr>
          <p:cNvPr id="103449" name="AutoShape 25"/>
          <p:cNvCxnSpPr>
            <a:cxnSpLocks noChangeShapeType="1"/>
            <a:stCxn id="103448" idx="3"/>
          </p:cNvCxnSpPr>
          <p:nvPr/>
        </p:nvCxnSpPr>
        <p:spPr bwMode="auto">
          <a:xfrm>
            <a:off x="5364163" y="5541963"/>
            <a:ext cx="576262" cy="623887"/>
          </a:xfrm>
          <a:prstGeom prst="straightConnector1">
            <a:avLst/>
          </a:prstGeom>
          <a:noFill/>
          <a:ln w="9525">
            <a:solidFill>
              <a:schemeClr val="tx1"/>
            </a:solidFill>
            <a:round/>
            <a:headEnd/>
            <a:tailEnd type="triangle" w="med" len="med"/>
          </a:ln>
          <a:effectLst/>
        </p:spPr>
      </p:cxnSp>
      <p:sp>
        <p:nvSpPr>
          <p:cNvPr id="103450" name="Oval 26"/>
          <p:cNvSpPr>
            <a:spLocks noChangeArrowheads="1"/>
          </p:cNvSpPr>
          <p:nvPr/>
        </p:nvSpPr>
        <p:spPr bwMode="auto">
          <a:xfrm>
            <a:off x="2916238" y="1773238"/>
            <a:ext cx="1536700" cy="914400"/>
          </a:xfrm>
          <a:prstGeom prst="ellipse">
            <a:avLst/>
          </a:prstGeom>
          <a:solidFill>
            <a:srgbClr val="FFFF00"/>
          </a:solidFill>
          <a:ln w="9525">
            <a:solidFill>
              <a:schemeClr val="tx1"/>
            </a:solidFill>
            <a:round/>
            <a:headEnd/>
            <a:tailEnd/>
          </a:ln>
          <a:effectLst/>
        </p:spPr>
        <p:txBody>
          <a:bodyPr wrap="none" anchor="ctr"/>
          <a:lstStyle/>
          <a:p>
            <a:pPr algn="ctr" rtl="0"/>
            <a:r>
              <a:rPr lang="en-US" b="1">
                <a:sym typeface="Wingdings 3" pitchFamily="18" charset="2"/>
              </a:rPr>
              <a:t>Wt </a:t>
            </a:r>
          </a:p>
          <a:p>
            <a:pPr algn="ctr" rtl="0"/>
            <a:r>
              <a:rPr lang="en-US" b="1">
                <a:latin typeface="Arial" charset="0"/>
                <a:sym typeface="Wingdings 3" pitchFamily="18" charset="2"/>
              </a:rPr>
              <a:t>↑Exercise</a:t>
            </a:r>
          </a:p>
          <a:p>
            <a:pPr algn="ctr" rtl="0"/>
            <a:r>
              <a:rPr lang="en-US" b="1">
                <a:latin typeface="Arial" charset="0"/>
                <a:sym typeface="Wingdings 3" pitchFamily="18" charset="2"/>
              </a:rPr>
              <a:t>Stress</a:t>
            </a:r>
          </a:p>
        </p:txBody>
      </p:sp>
      <p:cxnSp>
        <p:nvCxnSpPr>
          <p:cNvPr id="103451" name="AutoShape 27"/>
          <p:cNvCxnSpPr>
            <a:cxnSpLocks noChangeShapeType="1"/>
            <a:endCxn id="103452" idx="0"/>
          </p:cNvCxnSpPr>
          <p:nvPr/>
        </p:nvCxnSpPr>
        <p:spPr bwMode="auto">
          <a:xfrm flipH="1">
            <a:off x="2806700" y="2708275"/>
            <a:ext cx="879475" cy="576263"/>
          </a:xfrm>
          <a:prstGeom prst="straightConnector1">
            <a:avLst/>
          </a:prstGeom>
          <a:noFill/>
          <a:ln w="9525">
            <a:solidFill>
              <a:schemeClr val="tx1"/>
            </a:solidFill>
            <a:round/>
            <a:headEnd/>
            <a:tailEnd type="triangle" w="med" len="med"/>
          </a:ln>
          <a:effectLst/>
        </p:spPr>
      </p:cxnSp>
      <p:sp>
        <p:nvSpPr>
          <p:cNvPr id="103452" name="Rectangle 28"/>
          <p:cNvSpPr>
            <a:spLocks noChangeArrowheads="1"/>
          </p:cNvSpPr>
          <p:nvPr/>
        </p:nvSpPr>
        <p:spPr bwMode="auto">
          <a:xfrm>
            <a:off x="2051050" y="3284538"/>
            <a:ext cx="1511300" cy="1008062"/>
          </a:xfrm>
          <a:prstGeom prst="rect">
            <a:avLst/>
          </a:prstGeom>
          <a:solidFill>
            <a:schemeClr val="accent1"/>
          </a:solidFill>
          <a:ln w="9525">
            <a:solidFill>
              <a:schemeClr val="tx1"/>
            </a:solidFill>
            <a:miter lim="800000"/>
            <a:headEnd/>
            <a:tailEnd/>
          </a:ln>
          <a:effectLst/>
        </p:spPr>
        <p:txBody>
          <a:bodyPr wrap="none" anchor="ctr"/>
          <a:lstStyle/>
          <a:p>
            <a:pPr algn="ctr"/>
            <a:r>
              <a:rPr lang="en-US" sz="1600" b="1">
                <a:latin typeface="Arial" charset="0"/>
              </a:rPr>
              <a:t>Psychiatric</a:t>
            </a:r>
          </a:p>
          <a:p>
            <a:pPr algn="ctr"/>
            <a:r>
              <a:rPr lang="en-US" sz="1600" b="1">
                <a:latin typeface="Arial" charset="0"/>
              </a:rPr>
              <a:t>Help </a:t>
            </a:r>
          </a:p>
          <a:p>
            <a:pPr algn="ctr"/>
            <a:r>
              <a:rPr lang="en-US" sz="1600" b="1">
                <a:latin typeface="Arial" charset="0"/>
              </a:rPr>
              <a:t>Treat thecause </a:t>
            </a:r>
          </a:p>
        </p:txBody>
      </p:sp>
      <p:cxnSp>
        <p:nvCxnSpPr>
          <p:cNvPr id="103453" name="AutoShape 29"/>
          <p:cNvCxnSpPr>
            <a:cxnSpLocks noChangeShapeType="1"/>
            <a:stCxn id="103452" idx="2"/>
            <a:endCxn id="103448" idx="1"/>
          </p:cNvCxnSpPr>
          <p:nvPr/>
        </p:nvCxnSpPr>
        <p:spPr bwMode="auto">
          <a:xfrm>
            <a:off x="2806700" y="4292600"/>
            <a:ext cx="901700" cy="1249363"/>
          </a:xfrm>
          <a:prstGeom prst="straightConnector1">
            <a:avLst/>
          </a:prstGeom>
          <a:noFill/>
          <a:ln w="9525">
            <a:solidFill>
              <a:schemeClr val="tx1"/>
            </a:solidFill>
            <a:round/>
            <a:headEnd/>
            <a:tailEnd type="triangle" w="med" len="med"/>
          </a:ln>
          <a:effectLst/>
        </p:spPr>
      </p:cxnSp>
      <p:cxnSp>
        <p:nvCxnSpPr>
          <p:cNvPr id="103454" name="AutoShape 30"/>
          <p:cNvCxnSpPr>
            <a:cxnSpLocks noChangeShapeType="1"/>
            <a:stCxn id="103426" idx="2"/>
            <a:endCxn id="103450" idx="0"/>
          </p:cNvCxnSpPr>
          <p:nvPr/>
        </p:nvCxnSpPr>
        <p:spPr bwMode="auto">
          <a:xfrm flipH="1">
            <a:off x="3684588" y="1189038"/>
            <a:ext cx="815975" cy="584200"/>
          </a:xfrm>
          <a:prstGeom prst="straightConnector1">
            <a:avLst/>
          </a:prstGeom>
          <a:noFill/>
          <a:ln w="9525">
            <a:solidFill>
              <a:schemeClr val="tx1"/>
            </a:solidFill>
            <a:round/>
            <a:headEnd/>
            <a:tailEnd type="triangle" w="med" len="med"/>
          </a:ln>
          <a:effectLst/>
        </p:spPr>
      </p:cxnSp>
      <p:cxnSp>
        <p:nvCxnSpPr>
          <p:cNvPr id="103455" name="AutoShape 31"/>
          <p:cNvCxnSpPr>
            <a:cxnSpLocks noChangeShapeType="1"/>
            <a:stCxn id="103426" idx="2"/>
            <a:endCxn id="103427" idx="1"/>
          </p:cNvCxnSpPr>
          <p:nvPr/>
        </p:nvCxnSpPr>
        <p:spPr bwMode="auto">
          <a:xfrm>
            <a:off x="4500563" y="1189038"/>
            <a:ext cx="2016125" cy="512762"/>
          </a:xfrm>
          <a:prstGeom prst="straightConnector1">
            <a:avLst/>
          </a:prstGeom>
          <a:noFill/>
          <a:ln w="9525">
            <a:solidFill>
              <a:schemeClr val="tx1"/>
            </a:solidFill>
            <a:round/>
            <a:headEnd/>
            <a:tailEnd type="triangle" w="med" len="med"/>
          </a:ln>
          <a:effectLst/>
        </p:spPr>
      </p:cxnSp>
      <p:cxnSp>
        <p:nvCxnSpPr>
          <p:cNvPr id="103456" name="AutoShape 32"/>
          <p:cNvCxnSpPr>
            <a:cxnSpLocks noChangeShapeType="1"/>
            <a:stCxn id="103426" idx="2"/>
          </p:cNvCxnSpPr>
          <p:nvPr/>
        </p:nvCxnSpPr>
        <p:spPr bwMode="auto">
          <a:xfrm flipH="1">
            <a:off x="2051050" y="1189038"/>
            <a:ext cx="2449513" cy="439737"/>
          </a:xfrm>
          <a:prstGeom prst="straightConnector1">
            <a:avLst/>
          </a:prstGeom>
          <a:noFill/>
          <a:ln w="9525">
            <a:solidFill>
              <a:schemeClr val="tx1"/>
            </a:solidFill>
            <a:round/>
            <a:headEnd/>
            <a:tailEnd type="triangle" w="med" len="med"/>
          </a:ln>
          <a:effectLst/>
        </p:spPr>
      </p:cxnSp>
      <p:sp>
        <p:nvSpPr>
          <p:cNvPr id="103457" name="Rectangle 33"/>
          <p:cNvSpPr>
            <a:spLocks noChangeArrowheads="1"/>
          </p:cNvSpPr>
          <p:nvPr/>
        </p:nvSpPr>
        <p:spPr bwMode="auto">
          <a:xfrm>
            <a:off x="250825" y="1341438"/>
            <a:ext cx="1562100" cy="935037"/>
          </a:xfrm>
          <a:prstGeom prst="rect">
            <a:avLst/>
          </a:prstGeom>
          <a:solidFill>
            <a:srgbClr val="FFFF00"/>
          </a:solidFill>
          <a:ln w="9525">
            <a:solidFill>
              <a:schemeClr val="tx1"/>
            </a:solidFill>
            <a:miter lim="800000"/>
            <a:headEnd/>
            <a:tailEnd/>
          </a:ln>
          <a:effectLst/>
        </p:spPr>
        <p:txBody>
          <a:bodyPr wrap="none" anchor="ctr"/>
          <a:lstStyle/>
          <a:p>
            <a:pPr algn="ctr"/>
            <a:r>
              <a:rPr lang="en-US" sz="1600" b="1">
                <a:latin typeface="Arial" charset="0"/>
              </a:rPr>
              <a:t>Hypothyroidism</a:t>
            </a:r>
          </a:p>
          <a:p>
            <a:pPr algn="ctr"/>
            <a:r>
              <a:rPr lang="en-US" sz="1600" b="1">
                <a:latin typeface="Arial" charset="0"/>
                <a:sym typeface="Wingdings 3" pitchFamily="18" charset="2"/>
              </a:rPr>
              <a:t></a:t>
            </a:r>
          </a:p>
          <a:p>
            <a:pPr algn="ctr"/>
            <a:r>
              <a:rPr lang="en-US" sz="1600" b="1">
                <a:latin typeface="Arial" charset="0"/>
                <a:sym typeface="Wingdings 3" pitchFamily="18" charset="2"/>
              </a:rPr>
              <a:t>Thyroxin</a:t>
            </a:r>
          </a:p>
        </p:txBody>
      </p:sp>
      <p:cxnSp>
        <p:nvCxnSpPr>
          <p:cNvPr id="103458" name="AutoShape 34"/>
          <p:cNvCxnSpPr>
            <a:cxnSpLocks noChangeShapeType="1"/>
            <a:stCxn id="103426" idx="2"/>
          </p:cNvCxnSpPr>
          <p:nvPr/>
        </p:nvCxnSpPr>
        <p:spPr bwMode="auto">
          <a:xfrm flipH="1">
            <a:off x="1258888" y="1189038"/>
            <a:ext cx="3241675" cy="1592262"/>
          </a:xfrm>
          <a:prstGeom prst="straightConnector1">
            <a:avLst/>
          </a:prstGeom>
          <a:noFill/>
          <a:ln w="9525">
            <a:solidFill>
              <a:schemeClr val="tx1"/>
            </a:solidFill>
            <a:round/>
            <a:headEnd/>
            <a:tailEnd type="triangle" w="med" len="med"/>
          </a:ln>
          <a:effectLst/>
        </p:spPr>
      </p:cxnSp>
      <p:sp>
        <p:nvSpPr>
          <p:cNvPr id="103459" name="Oval 35"/>
          <p:cNvSpPr>
            <a:spLocks noChangeArrowheads="1"/>
          </p:cNvSpPr>
          <p:nvPr/>
        </p:nvSpPr>
        <p:spPr bwMode="auto">
          <a:xfrm>
            <a:off x="323850" y="2924175"/>
            <a:ext cx="1368425" cy="649288"/>
          </a:xfrm>
          <a:prstGeom prst="ellipse">
            <a:avLst/>
          </a:prstGeom>
          <a:solidFill>
            <a:schemeClr val="accent1"/>
          </a:solidFill>
          <a:ln w="9525">
            <a:solidFill>
              <a:schemeClr val="tx1"/>
            </a:solidFill>
            <a:round/>
            <a:headEnd/>
            <a:tailEnd/>
          </a:ln>
          <a:effectLst/>
        </p:spPr>
        <p:txBody>
          <a:bodyPr wrap="none" anchor="ctr"/>
          <a:lstStyle/>
          <a:p>
            <a:pPr algn="ctr" rtl="0"/>
            <a:r>
              <a:rPr lang="en-US" b="1">
                <a:latin typeface="Arial" charset="0"/>
              </a:rPr>
              <a:t>CNS Tmr</a:t>
            </a:r>
          </a:p>
        </p:txBody>
      </p:sp>
      <p:cxnSp>
        <p:nvCxnSpPr>
          <p:cNvPr id="103460" name="AutoShape 36"/>
          <p:cNvCxnSpPr>
            <a:cxnSpLocks noChangeShapeType="1"/>
            <a:stCxn id="103459" idx="4"/>
          </p:cNvCxnSpPr>
          <p:nvPr/>
        </p:nvCxnSpPr>
        <p:spPr bwMode="auto">
          <a:xfrm>
            <a:off x="1008063" y="3573463"/>
            <a:ext cx="34925" cy="647700"/>
          </a:xfrm>
          <a:prstGeom prst="straightConnector1">
            <a:avLst/>
          </a:prstGeom>
          <a:noFill/>
          <a:ln w="9525">
            <a:solidFill>
              <a:schemeClr val="tx1"/>
            </a:solidFill>
            <a:round/>
            <a:headEnd/>
            <a:tailEnd type="triangle" w="med" len="med"/>
          </a:ln>
          <a:effectLst/>
        </p:spPr>
      </p:cxnSp>
      <p:sp>
        <p:nvSpPr>
          <p:cNvPr id="103461" name="Rectangle 37"/>
          <p:cNvSpPr>
            <a:spLocks noChangeArrowheads="1"/>
          </p:cNvSpPr>
          <p:nvPr/>
        </p:nvSpPr>
        <p:spPr bwMode="auto">
          <a:xfrm>
            <a:off x="395288" y="4221163"/>
            <a:ext cx="1368425" cy="576262"/>
          </a:xfrm>
          <a:prstGeom prst="rect">
            <a:avLst/>
          </a:prstGeom>
          <a:solidFill>
            <a:schemeClr val="accent1"/>
          </a:solidFill>
          <a:ln w="9525">
            <a:solidFill>
              <a:schemeClr val="tx1"/>
            </a:solidFill>
            <a:miter lim="800000"/>
            <a:headEnd/>
            <a:tailEnd/>
          </a:ln>
          <a:effectLst/>
        </p:spPr>
        <p:txBody>
          <a:bodyPr wrap="none" anchor="ctr"/>
          <a:lstStyle/>
          <a:p>
            <a:pPr algn="ctr"/>
            <a:r>
              <a:rPr lang="en-US" b="1">
                <a:latin typeface="Arial" charset="0"/>
              </a:rPr>
              <a:t>Treat </a:t>
            </a:r>
          </a:p>
          <a:p>
            <a:pPr algn="ctr"/>
            <a:r>
              <a:rPr lang="en-US" b="1">
                <a:latin typeface="Arial" charset="0"/>
              </a:rPr>
              <a:t>accordingly</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250825" y="403225"/>
            <a:ext cx="8704263" cy="1233488"/>
          </a:xfrm>
        </p:spPr>
        <p:txBody>
          <a:bodyPr/>
          <a:lstStyle/>
          <a:p>
            <a:pPr rtl="0"/>
            <a:r>
              <a:rPr lang="en-US" sz="4000"/>
              <a:t>	</a:t>
            </a:r>
            <a:endParaRPr lang="en-US"/>
          </a:p>
        </p:txBody>
      </p:sp>
      <p:sp>
        <p:nvSpPr>
          <p:cNvPr id="104451" name="Rectangle 3"/>
          <p:cNvSpPr>
            <a:spLocks noGrp="1" noChangeArrowheads="1"/>
          </p:cNvSpPr>
          <p:nvPr>
            <p:ph type="body" idx="1"/>
          </p:nvPr>
        </p:nvSpPr>
        <p:spPr/>
        <p:txBody>
          <a:bodyPr/>
          <a:lstStyle/>
          <a:p>
            <a:pPr>
              <a:buFontTx/>
              <a:buNone/>
            </a:pPr>
            <a:endParaRPr lang="en-US"/>
          </a:p>
        </p:txBody>
      </p:sp>
      <p:sp>
        <p:nvSpPr>
          <p:cNvPr id="104452" name="AutoShape 4"/>
          <p:cNvSpPr>
            <a:spLocks noChangeArrowheads="1"/>
          </p:cNvSpPr>
          <p:nvPr/>
        </p:nvSpPr>
        <p:spPr bwMode="auto">
          <a:xfrm rot="10800000">
            <a:off x="4108450" y="1135063"/>
            <a:ext cx="1214438" cy="852487"/>
          </a:xfrm>
          <a:custGeom>
            <a:avLst/>
            <a:gdLst>
              <a:gd name="G0" fmla="+- 6480 0 0"/>
              <a:gd name="G1" fmla="+- 8640 0 0"/>
              <a:gd name="G2" fmla="+- 6171 0 0"/>
              <a:gd name="G3" fmla="+- 21600 0 6480"/>
              <a:gd name="G4" fmla="+- 21600 0 8640"/>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5429 h 21600"/>
              <a:gd name="T4" fmla="*/ 10800 w 21600"/>
              <a:gd name="T5" fmla="*/ 18514 h 21600"/>
              <a:gd name="T6" fmla="*/ 21600 w 21600"/>
              <a:gd name="T7" fmla="*/ 15429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104453" name="Rectangle 5"/>
          <p:cNvSpPr>
            <a:spLocks noChangeArrowheads="1"/>
          </p:cNvSpPr>
          <p:nvPr/>
        </p:nvSpPr>
        <p:spPr bwMode="auto">
          <a:xfrm>
            <a:off x="5322888" y="1135063"/>
            <a:ext cx="1081087" cy="738187"/>
          </a:xfrm>
          <a:prstGeom prst="rect">
            <a:avLst/>
          </a:prstGeom>
          <a:solidFill>
            <a:schemeClr val="accent1"/>
          </a:solidFill>
          <a:ln w="9525">
            <a:solidFill>
              <a:schemeClr val="tx1"/>
            </a:solidFill>
            <a:miter lim="800000"/>
            <a:headEnd/>
            <a:tailEnd/>
          </a:ln>
          <a:effectLst/>
        </p:spPr>
        <p:txBody>
          <a:bodyPr wrap="none" anchor="ctr"/>
          <a:lstStyle/>
          <a:p>
            <a:pPr algn="ctr" rtl="0"/>
            <a:r>
              <a:rPr lang="en-US" b="1">
                <a:latin typeface="Arial" charset="0"/>
              </a:rPr>
              <a:t>↑</a:t>
            </a:r>
            <a:r>
              <a:rPr lang="en-US">
                <a:latin typeface="Arial" charset="0"/>
              </a:rPr>
              <a:t>Prolactin</a:t>
            </a:r>
            <a:endParaRPr lang="ar-SA">
              <a:latin typeface="Arial" charset="0"/>
            </a:endParaRPr>
          </a:p>
          <a:p>
            <a:pPr algn="ctr" rtl="0"/>
            <a:r>
              <a:rPr lang="en-US">
                <a:latin typeface="Arial" charset="0"/>
                <a:sym typeface="Wingdings 3" pitchFamily="18" charset="2"/>
              </a:rPr>
              <a:t>TSHN</a:t>
            </a:r>
          </a:p>
        </p:txBody>
      </p:sp>
      <p:sp>
        <p:nvSpPr>
          <p:cNvPr id="104454" name="AutoShape 6"/>
          <p:cNvSpPr>
            <a:spLocks noChangeArrowheads="1"/>
          </p:cNvSpPr>
          <p:nvPr/>
        </p:nvSpPr>
        <p:spPr bwMode="auto">
          <a:xfrm>
            <a:off x="5724525" y="1873250"/>
            <a:ext cx="1800225" cy="733425"/>
          </a:xfrm>
          <a:prstGeom prst="curvedUpArrow">
            <a:avLst>
              <a:gd name="adj1" fmla="val 49091"/>
              <a:gd name="adj2" fmla="val 98182"/>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sp>
        <p:nvSpPr>
          <p:cNvPr id="104455" name="Rectangle 7"/>
          <p:cNvSpPr>
            <a:spLocks noChangeArrowheads="1"/>
          </p:cNvSpPr>
          <p:nvPr/>
        </p:nvSpPr>
        <p:spPr bwMode="auto">
          <a:xfrm>
            <a:off x="6659563" y="1281113"/>
            <a:ext cx="1223962" cy="531812"/>
          </a:xfrm>
          <a:prstGeom prst="rect">
            <a:avLst/>
          </a:prstGeom>
          <a:solidFill>
            <a:schemeClr val="accent1"/>
          </a:solidFill>
          <a:ln w="9525">
            <a:solidFill>
              <a:schemeClr val="tx1"/>
            </a:solidFill>
            <a:miter lim="800000"/>
            <a:headEnd/>
            <a:tailEnd/>
          </a:ln>
          <a:effectLst/>
        </p:spPr>
        <p:txBody>
          <a:bodyPr wrap="none" anchor="ctr"/>
          <a:lstStyle/>
          <a:p>
            <a:pPr algn="ctr" rtl="0"/>
            <a:r>
              <a:rPr lang="en-US" sz="1600" b="1"/>
              <a:t>MRI/CT</a:t>
            </a:r>
          </a:p>
          <a:p>
            <a:pPr algn="ctr" rtl="0"/>
            <a:r>
              <a:rPr lang="en-US" sz="1600" b="1"/>
              <a:t>Pituitary</a:t>
            </a:r>
          </a:p>
        </p:txBody>
      </p:sp>
      <p:sp>
        <p:nvSpPr>
          <p:cNvPr id="104456" name="Rectangle 8"/>
          <p:cNvSpPr>
            <a:spLocks noChangeArrowheads="1"/>
          </p:cNvSpPr>
          <p:nvPr/>
        </p:nvSpPr>
        <p:spPr bwMode="auto">
          <a:xfrm>
            <a:off x="3924300" y="2149475"/>
            <a:ext cx="1616075" cy="631825"/>
          </a:xfrm>
          <a:prstGeom prst="rect">
            <a:avLst/>
          </a:prstGeom>
          <a:solidFill>
            <a:schemeClr val="accent1"/>
          </a:solidFill>
          <a:ln w="9525">
            <a:solidFill>
              <a:schemeClr val="tx1"/>
            </a:solidFill>
            <a:miter lim="800000"/>
            <a:headEnd/>
            <a:tailEnd/>
          </a:ln>
          <a:effectLst/>
        </p:spPr>
        <p:txBody>
          <a:bodyPr wrap="none" anchor="ctr"/>
          <a:lstStyle/>
          <a:p>
            <a:pPr algn="ctr"/>
            <a:r>
              <a:rPr lang="en-US" b="1"/>
              <a:t>Prolactin </a:t>
            </a:r>
            <a:r>
              <a:rPr lang="en-US" b="1">
                <a:sym typeface="Wingdings 3" pitchFamily="18" charset="2"/>
              </a:rPr>
              <a:t> N</a:t>
            </a:r>
          </a:p>
          <a:p>
            <a:pPr algn="ctr"/>
            <a:r>
              <a:rPr lang="en-US" b="1">
                <a:sym typeface="Wingdings 3" pitchFamily="18" charset="2"/>
              </a:rPr>
              <a:t>TSH  N</a:t>
            </a:r>
          </a:p>
        </p:txBody>
      </p:sp>
      <p:sp>
        <p:nvSpPr>
          <p:cNvPr id="104457" name="AutoShape 9"/>
          <p:cNvSpPr>
            <a:spLocks noChangeArrowheads="1"/>
          </p:cNvSpPr>
          <p:nvPr/>
        </p:nvSpPr>
        <p:spPr bwMode="auto">
          <a:xfrm rot="4308785">
            <a:off x="4469607" y="3267868"/>
            <a:ext cx="1511300" cy="576263"/>
          </a:xfrm>
          <a:prstGeom prst="curvedUpArrow">
            <a:avLst>
              <a:gd name="adj1" fmla="val 52452"/>
              <a:gd name="adj2" fmla="val 104903"/>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sp>
        <p:nvSpPr>
          <p:cNvPr id="104458" name="Rectangle 10"/>
          <p:cNvSpPr>
            <a:spLocks noChangeArrowheads="1"/>
          </p:cNvSpPr>
          <p:nvPr/>
        </p:nvSpPr>
        <p:spPr bwMode="auto">
          <a:xfrm>
            <a:off x="5745163" y="3429000"/>
            <a:ext cx="1347787" cy="698500"/>
          </a:xfrm>
          <a:prstGeom prst="rect">
            <a:avLst/>
          </a:prstGeom>
          <a:solidFill>
            <a:schemeClr val="accent1"/>
          </a:solidFill>
          <a:ln w="9525">
            <a:solidFill>
              <a:schemeClr val="tx1"/>
            </a:solidFill>
            <a:miter lim="800000"/>
            <a:headEnd/>
            <a:tailEnd/>
          </a:ln>
          <a:effectLst/>
        </p:spPr>
        <p:txBody>
          <a:bodyPr wrap="none" anchor="ctr"/>
          <a:lstStyle/>
          <a:p>
            <a:pPr algn="ctr"/>
            <a:r>
              <a:rPr lang="en-US" sz="1600" b="1"/>
              <a:t>+Progestrone</a:t>
            </a:r>
          </a:p>
          <a:p>
            <a:pPr algn="ctr"/>
            <a:r>
              <a:rPr lang="en-US" sz="1600" b="1"/>
              <a:t>chalange</a:t>
            </a:r>
          </a:p>
        </p:txBody>
      </p:sp>
      <p:sp>
        <p:nvSpPr>
          <p:cNvPr id="104459" name="AutoShape 11"/>
          <p:cNvSpPr>
            <a:spLocks noChangeArrowheads="1"/>
          </p:cNvSpPr>
          <p:nvPr/>
        </p:nvSpPr>
        <p:spPr bwMode="auto">
          <a:xfrm rot="4181519">
            <a:off x="6692106" y="4404520"/>
            <a:ext cx="1863725" cy="519112"/>
          </a:xfrm>
          <a:prstGeom prst="curvedDownArrow">
            <a:avLst>
              <a:gd name="adj1" fmla="val 62995"/>
              <a:gd name="adj2" fmla="val 159499"/>
              <a:gd name="adj3" fmla="val 59782"/>
            </a:avLst>
          </a:prstGeom>
          <a:solidFill>
            <a:schemeClr val="accent1"/>
          </a:solidFill>
          <a:ln w="9525">
            <a:solidFill>
              <a:schemeClr val="tx1"/>
            </a:solidFill>
            <a:miter lim="800000"/>
            <a:headEnd/>
            <a:tailEnd/>
          </a:ln>
          <a:effectLst/>
        </p:spPr>
        <p:txBody>
          <a:bodyPr wrap="none" anchor="ctr"/>
          <a:lstStyle/>
          <a:p>
            <a:endParaRPr lang="en-US"/>
          </a:p>
        </p:txBody>
      </p:sp>
      <p:sp>
        <p:nvSpPr>
          <p:cNvPr id="104460" name="Rectangle 12"/>
          <p:cNvSpPr>
            <a:spLocks noChangeArrowheads="1"/>
          </p:cNvSpPr>
          <p:nvPr/>
        </p:nvSpPr>
        <p:spPr bwMode="auto">
          <a:xfrm>
            <a:off x="6227763" y="5373688"/>
            <a:ext cx="1296987" cy="679450"/>
          </a:xfrm>
          <a:prstGeom prst="rect">
            <a:avLst/>
          </a:prstGeom>
          <a:solidFill>
            <a:srgbClr val="FFFF00"/>
          </a:solidFill>
          <a:ln w="9525">
            <a:solidFill>
              <a:schemeClr val="tx1"/>
            </a:solidFill>
            <a:miter lim="800000"/>
            <a:headEnd/>
            <a:tailEnd/>
          </a:ln>
          <a:effectLst/>
        </p:spPr>
        <p:txBody>
          <a:bodyPr wrap="none" anchor="ctr"/>
          <a:lstStyle/>
          <a:p>
            <a:pPr algn="ctr"/>
            <a:r>
              <a:rPr lang="en-US" b="1"/>
              <a:t>Anovulatory</a:t>
            </a:r>
          </a:p>
          <a:p>
            <a:pPr algn="ctr"/>
            <a:r>
              <a:rPr lang="en-US" b="1"/>
              <a:t>cycle</a:t>
            </a:r>
          </a:p>
        </p:txBody>
      </p:sp>
      <p:sp>
        <p:nvSpPr>
          <p:cNvPr id="104461" name="AutoShape 13"/>
          <p:cNvSpPr>
            <a:spLocks noChangeArrowheads="1"/>
          </p:cNvSpPr>
          <p:nvPr/>
        </p:nvSpPr>
        <p:spPr bwMode="auto">
          <a:xfrm>
            <a:off x="4140200" y="2781300"/>
            <a:ext cx="733425" cy="1439863"/>
          </a:xfrm>
          <a:prstGeom prst="curvedLeftArrow">
            <a:avLst>
              <a:gd name="adj1" fmla="val 39264"/>
              <a:gd name="adj2" fmla="val 78528"/>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sp>
        <p:nvSpPr>
          <p:cNvPr id="104462" name="Rectangle 14"/>
          <p:cNvSpPr>
            <a:spLocks noChangeArrowheads="1"/>
          </p:cNvSpPr>
          <p:nvPr/>
        </p:nvSpPr>
        <p:spPr bwMode="auto">
          <a:xfrm>
            <a:off x="2700338" y="3429000"/>
            <a:ext cx="1408112" cy="704850"/>
          </a:xfrm>
          <a:prstGeom prst="rect">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04463" name="Text Box 15"/>
          <p:cNvSpPr txBox="1">
            <a:spLocks noChangeArrowheads="1"/>
          </p:cNvSpPr>
          <p:nvPr/>
        </p:nvSpPr>
        <p:spPr bwMode="auto">
          <a:xfrm>
            <a:off x="2651125" y="3441700"/>
            <a:ext cx="1584325" cy="581025"/>
          </a:xfrm>
          <a:prstGeom prst="rect">
            <a:avLst/>
          </a:prstGeom>
          <a:noFill/>
          <a:ln w="9525">
            <a:noFill/>
            <a:miter lim="800000"/>
            <a:headEnd/>
            <a:tailEnd/>
          </a:ln>
          <a:effectLst/>
        </p:spPr>
        <p:txBody>
          <a:bodyPr>
            <a:spAutoFit/>
          </a:bodyPr>
          <a:lstStyle/>
          <a:p>
            <a:pPr algn="l" rtl="0"/>
            <a:r>
              <a:rPr lang="en-US" sz="1600" b="1">
                <a:cs typeface="Tahoma" pitchFamily="34" charset="0"/>
              </a:rPr>
              <a:t>-P</a:t>
            </a:r>
            <a:r>
              <a:rPr lang="en-US" sz="1600" b="1"/>
              <a:t>rogestrone</a:t>
            </a:r>
          </a:p>
          <a:p>
            <a:pPr algn="l" rtl="0"/>
            <a:r>
              <a:rPr lang="en-US" sz="1600" b="1"/>
              <a:t>   chalange</a:t>
            </a:r>
          </a:p>
        </p:txBody>
      </p:sp>
      <p:sp>
        <p:nvSpPr>
          <p:cNvPr id="104464" name="AutoShape 16"/>
          <p:cNvSpPr>
            <a:spLocks noChangeArrowheads="1"/>
          </p:cNvSpPr>
          <p:nvPr/>
        </p:nvSpPr>
        <p:spPr bwMode="auto">
          <a:xfrm rot="1152231">
            <a:off x="2700338" y="4005263"/>
            <a:ext cx="542925" cy="1881187"/>
          </a:xfrm>
          <a:prstGeom prst="curvedRightArrow">
            <a:avLst>
              <a:gd name="adj1" fmla="val 73068"/>
              <a:gd name="adj2" fmla="val 137843"/>
              <a:gd name="adj3" fmla="val 57861"/>
            </a:avLst>
          </a:prstGeom>
          <a:solidFill>
            <a:schemeClr val="accent1"/>
          </a:solidFill>
          <a:ln w="9525">
            <a:solidFill>
              <a:schemeClr val="tx1"/>
            </a:solidFill>
            <a:miter lim="800000"/>
            <a:headEnd/>
            <a:tailEnd/>
          </a:ln>
          <a:effectLst/>
        </p:spPr>
        <p:txBody>
          <a:bodyPr wrap="none" anchor="ctr"/>
          <a:lstStyle/>
          <a:p>
            <a:endParaRPr lang="en-US"/>
          </a:p>
        </p:txBody>
      </p:sp>
      <p:sp>
        <p:nvSpPr>
          <p:cNvPr id="104465" name="AutoShape 17"/>
          <p:cNvSpPr>
            <a:spLocks noChangeArrowheads="1"/>
          </p:cNvSpPr>
          <p:nvPr/>
        </p:nvSpPr>
        <p:spPr bwMode="auto">
          <a:xfrm>
            <a:off x="3132138" y="5157788"/>
            <a:ext cx="1103312" cy="652462"/>
          </a:xfrm>
          <a:prstGeom prst="rightArrowCallout">
            <a:avLst>
              <a:gd name="adj1" fmla="val 25000"/>
              <a:gd name="adj2" fmla="val 25000"/>
              <a:gd name="adj3" fmla="val 28183"/>
              <a:gd name="adj4" fmla="val 66667"/>
            </a:avLst>
          </a:prstGeom>
          <a:solidFill>
            <a:schemeClr val="accent1"/>
          </a:solidFill>
          <a:ln w="9525">
            <a:solidFill>
              <a:schemeClr val="tx1"/>
            </a:solidFill>
            <a:miter lim="800000"/>
            <a:headEnd/>
            <a:tailEnd/>
          </a:ln>
          <a:effectLst/>
        </p:spPr>
        <p:txBody>
          <a:bodyPr wrap="none" anchor="ctr"/>
          <a:lstStyle/>
          <a:p>
            <a:pPr algn="ctr" rtl="0"/>
            <a:r>
              <a:rPr lang="en-US" b="1">
                <a:sym typeface="Wingdings 3" pitchFamily="18" charset="2"/>
              </a:rPr>
              <a:t>FSH</a:t>
            </a:r>
          </a:p>
        </p:txBody>
      </p:sp>
      <p:sp>
        <p:nvSpPr>
          <p:cNvPr id="104466" name="Oval 18"/>
          <p:cNvSpPr>
            <a:spLocks noChangeArrowheads="1"/>
          </p:cNvSpPr>
          <p:nvPr/>
        </p:nvSpPr>
        <p:spPr bwMode="auto">
          <a:xfrm>
            <a:off x="4140200" y="4797425"/>
            <a:ext cx="1725613" cy="914400"/>
          </a:xfrm>
          <a:prstGeom prst="ellipse">
            <a:avLst/>
          </a:prstGeom>
          <a:solidFill>
            <a:srgbClr val="FFFF00"/>
          </a:solidFill>
          <a:ln w="9525">
            <a:solidFill>
              <a:schemeClr val="tx1"/>
            </a:solidFill>
            <a:round/>
            <a:headEnd/>
            <a:tailEnd/>
          </a:ln>
          <a:effectLst/>
        </p:spPr>
        <p:txBody>
          <a:bodyPr wrap="none" anchor="ctr"/>
          <a:lstStyle/>
          <a:p>
            <a:pPr algn="ctr"/>
            <a:r>
              <a:rPr lang="en-US" sz="1600" b="1"/>
              <a:t>Hypoth/ pituit </a:t>
            </a:r>
          </a:p>
          <a:p>
            <a:pPr algn="ctr"/>
            <a:r>
              <a:rPr lang="en-US" sz="1600" b="1"/>
              <a:t>Failure</a:t>
            </a:r>
          </a:p>
        </p:txBody>
      </p:sp>
      <p:sp>
        <p:nvSpPr>
          <p:cNvPr id="104467" name="AutoShape 19"/>
          <p:cNvSpPr>
            <a:spLocks noChangeArrowheads="1"/>
          </p:cNvSpPr>
          <p:nvPr/>
        </p:nvSpPr>
        <p:spPr bwMode="auto">
          <a:xfrm rot="5974324">
            <a:off x="1436688" y="2670175"/>
            <a:ext cx="595312" cy="1931988"/>
          </a:xfrm>
          <a:prstGeom prst="curvedLeftArrow">
            <a:avLst>
              <a:gd name="adj1" fmla="val 64907"/>
              <a:gd name="adj2" fmla="val 129813"/>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sp>
        <p:nvSpPr>
          <p:cNvPr id="104468" name="AutoShape 20"/>
          <p:cNvSpPr>
            <a:spLocks noChangeArrowheads="1"/>
          </p:cNvSpPr>
          <p:nvPr/>
        </p:nvSpPr>
        <p:spPr bwMode="auto">
          <a:xfrm>
            <a:off x="539750" y="2606675"/>
            <a:ext cx="1143000" cy="609600"/>
          </a:xfrm>
          <a:prstGeom prst="rightArrowCallout">
            <a:avLst>
              <a:gd name="adj1" fmla="val 25000"/>
              <a:gd name="adj2" fmla="val 25000"/>
              <a:gd name="adj3" fmla="val 31250"/>
              <a:gd name="adj4" fmla="val 66667"/>
            </a:avLst>
          </a:prstGeom>
          <a:solidFill>
            <a:schemeClr val="accent1"/>
          </a:solidFill>
          <a:ln w="9525">
            <a:solidFill>
              <a:schemeClr val="tx1"/>
            </a:solidFill>
            <a:miter lim="800000"/>
            <a:headEnd/>
            <a:tailEnd/>
          </a:ln>
          <a:effectLst/>
        </p:spPr>
        <p:txBody>
          <a:bodyPr wrap="none" anchor="ctr"/>
          <a:lstStyle/>
          <a:p>
            <a:pPr algn="ctr" rtl="0"/>
            <a:r>
              <a:rPr lang="en-US" b="1">
                <a:latin typeface="Arial" charset="0"/>
              </a:rPr>
              <a:t>↑FSH</a:t>
            </a:r>
          </a:p>
        </p:txBody>
      </p:sp>
      <p:sp>
        <p:nvSpPr>
          <p:cNvPr id="104469" name="Oval 21"/>
          <p:cNvSpPr>
            <a:spLocks noChangeArrowheads="1"/>
          </p:cNvSpPr>
          <p:nvPr/>
        </p:nvSpPr>
        <p:spPr bwMode="auto">
          <a:xfrm>
            <a:off x="1682750" y="2425700"/>
            <a:ext cx="1160463" cy="790575"/>
          </a:xfrm>
          <a:prstGeom prst="ellipse">
            <a:avLst/>
          </a:prstGeom>
          <a:solidFill>
            <a:srgbClr val="FFFF00"/>
          </a:solidFill>
          <a:ln w="9525">
            <a:solidFill>
              <a:schemeClr val="tx1"/>
            </a:solidFill>
            <a:round/>
            <a:headEnd/>
            <a:tailEnd/>
          </a:ln>
          <a:effectLst/>
        </p:spPr>
        <p:txBody>
          <a:bodyPr wrap="none" anchor="ctr"/>
          <a:lstStyle/>
          <a:p>
            <a:pPr algn="ctr"/>
            <a:r>
              <a:rPr lang="en-US" b="1"/>
              <a:t>Ovarian</a:t>
            </a:r>
          </a:p>
          <a:p>
            <a:pPr algn="ctr"/>
            <a:r>
              <a:rPr lang="en-US" b="1"/>
              <a:t>Failure</a:t>
            </a:r>
          </a:p>
        </p:txBody>
      </p:sp>
      <p:sp>
        <p:nvSpPr>
          <p:cNvPr id="104470" name="AutoShape 22"/>
          <p:cNvSpPr>
            <a:spLocks noChangeArrowheads="1"/>
          </p:cNvSpPr>
          <p:nvPr/>
        </p:nvSpPr>
        <p:spPr bwMode="auto">
          <a:xfrm rot="4828765">
            <a:off x="3291681" y="4741069"/>
            <a:ext cx="633413" cy="3121025"/>
          </a:xfrm>
          <a:prstGeom prst="curvedLeftArrow">
            <a:avLst>
              <a:gd name="adj1" fmla="val 50277"/>
              <a:gd name="adj2" fmla="val 179208"/>
              <a:gd name="adj3" fmla="val 62514"/>
            </a:avLst>
          </a:prstGeom>
          <a:solidFill>
            <a:schemeClr val="accent1"/>
          </a:solidFill>
          <a:ln w="9525">
            <a:solidFill>
              <a:schemeClr val="tx1"/>
            </a:solidFill>
            <a:miter lim="800000"/>
            <a:headEnd/>
            <a:tailEnd/>
          </a:ln>
          <a:effectLst/>
        </p:spPr>
        <p:txBody>
          <a:bodyPr wrap="none" anchor="ctr"/>
          <a:lstStyle/>
          <a:p>
            <a:endParaRPr lang="en-US"/>
          </a:p>
        </p:txBody>
      </p:sp>
      <p:sp>
        <p:nvSpPr>
          <p:cNvPr id="104471" name="Rectangle 23"/>
          <p:cNvSpPr>
            <a:spLocks noChangeArrowheads="1"/>
          </p:cNvSpPr>
          <p:nvPr/>
        </p:nvSpPr>
        <p:spPr bwMode="auto">
          <a:xfrm>
            <a:off x="1619250" y="5373688"/>
            <a:ext cx="914400" cy="914400"/>
          </a:xfrm>
          <a:prstGeom prst="rect">
            <a:avLst/>
          </a:prstGeom>
          <a:solidFill>
            <a:schemeClr val="accent1"/>
          </a:solidFill>
          <a:ln w="9525">
            <a:solidFill>
              <a:schemeClr val="tx1"/>
            </a:solidFill>
            <a:miter lim="800000"/>
            <a:headEnd/>
            <a:tailEnd/>
          </a:ln>
          <a:effectLst/>
        </p:spPr>
        <p:txBody>
          <a:bodyPr wrap="none" anchor="ctr"/>
          <a:lstStyle/>
          <a:p>
            <a:pPr algn="ctr"/>
            <a:r>
              <a:rPr lang="en-US" sz="1600" b="1"/>
              <a:t>MRI/CT</a:t>
            </a:r>
          </a:p>
          <a:p>
            <a:pPr algn="ctr"/>
            <a:r>
              <a:rPr lang="en-US" sz="1600" b="1"/>
              <a:t>R/O</a:t>
            </a:r>
          </a:p>
          <a:p>
            <a:pPr algn="ctr"/>
            <a:r>
              <a:rPr lang="en-US" sz="1600" b="1"/>
              <a:t>CNS TMR</a:t>
            </a:r>
          </a:p>
        </p:txBody>
      </p:sp>
      <p:sp>
        <p:nvSpPr>
          <p:cNvPr id="104472" name="AutoShape 24"/>
          <p:cNvSpPr>
            <a:spLocks noChangeArrowheads="1"/>
          </p:cNvSpPr>
          <p:nvPr/>
        </p:nvSpPr>
        <p:spPr bwMode="auto">
          <a:xfrm rot="8116014">
            <a:off x="1260475" y="781050"/>
            <a:ext cx="844550" cy="1711325"/>
          </a:xfrm>
          <a:prstGeom prst="curvedRightArrow">
            <a:avLst>
              <a:gd name="adj1" fmla="val 24260"/>
              <a:gd name="adj2" fmla="val 64786"/>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sp>
        <p:nvSpPr>
          <p:cNvPr id="104473" name="Rectangle 25"/>
          <p:cNvSpPr>
            <a:spLocks noChangeArrowheads="1"/>
          </p:cNvSpPr>
          <p:nvPr/>
        </p:nvSpPr>
        <p:spPr bwMode="auto">
          <a:xfrm>
            <a:off x="82550" y="1636713"/>
            <a:ext cx="1393825" cy="512762"/>
          </a:xfrm>
          <a:prstGeom prst="rect">
            <a:avLst/>
          </a:prstGeom>
          <a:solidFill>
            <a:schemeClr val="accent1"/>
          </a:solidFill>
          <a:ln w="9525">
            <a:solidFill>
              <a:schemeClr val="tx1"/>
            </a:solidFill>
            <a:miter lim="800000"/>
            <a:headEnd/>
            <a:tailEnd/>
          </a:ln>
          <a:effectLst/>
        </p:spPr>
        <p:txBody>
          <a:bodyPr wrap="none" anchor="ctr"/>
          <a:lstStyle/>
          <a:p>
            <a:pPr algn="ctr"/>
            <a:r>
              <a:rPr lang="en-US" sz="1600" b="1"/>
              <a:t>Karyotyping</a:t>
            </a:r>
          </a:p>
        </p:txBody>
      </p:sp>
      <p:sp>
        <p:nvSpPr>
          <p:cNvPr id="104474" name="Rectangle 26"/>
          <p:cNvSpPr>
            <a:spLocks noChangeArrowheads="1"/>
          </p:cNvSpPr>
          <p:nvPr/>
        </p:nvSpPr>
        <p:spPr bwMode="auto">
          <a:xfrm>
            <a:off x="2555875" y="1135063"/>
            <a:ext cx="1552575" cy="677862"/>
          </a:xfrm>
          <a:prstGeom prst="rect">
            <a:avLst/>
          </a:prstGeom>
          <a:solidFill>
            <a:schemeClr val="accent1"/>
          </a:solidFill>
          <a:ln w="9525">
            <a:solidFill>
              <a:schemeClr val="tx1"/>
            </a:solidFill>
            <a:miter lim="800000"/>
            <a:headEnd/>
            <a:tailEnd/>
          </a:ln>
          <a:effectLst/>
        </p:spPr>
        <p:txBody>
          <a:bodyPr wrap="none" anchor="ctr"/>
          <a:lstStyle/>
          <a:p>
            <a:pPr algn="ctr" rtl="0"/>
            <a:r>
              <a:rPr lang="en-US" b="1">
                <a:latin typeface="Arial" charset="0"/>
              </a:rPr>
              <a:t>↑ </a:t>
            </a:r>
            <a:r>
              <a:rPr lang="en-US">
                <a:latin typeface="Arial" charset="0"/>
              </a:rPr>
              <a:t>TSH</a:t>
            </a:r>
          </a:p>
          <a:p>
            <a:pPr algn="ctr" rtl="0"/>
            <a:r>
              <a:rPr lang="en-US">
                <a:latin typeface="Arial" charset="0"/>
              </a:rPr>
              <a:t>Hypothyroid</a:t>
            </a:r>
          </a:p>
        </p:txBody>
      </p:sp>
      <p:sp>
        <p:nvSpPr>
          <p:cNvPr id="104475" name="Rectangle 27"/>
          <p:cNvSpPr>
            <a:spLocks noChangeArrowheads="1"/>
          </p:cNvSpPr>
          <p:nvPr/>
        </p:nvSpPr>
        <p:spPr bwMode="auto">
          <a:xfrm>
            <a:off x="1377950" y="2028825"/>
            <a:ext cx="7793038" cy="5045075"/>
          </a:xfrm>
          <a:prstGeom prst="rect">
            <a:avLst/>
          </a:prstGeom>
          <a:noFill/>
          <a:ln w="9525">
            <a:noFill/>
            <a:miter lim="800000"/>
            <a:headEnd/>
            <a:tailEnd/>
          </a:ln>
          <a:effectLst/>
        </p:spPr>
        <p:txBody>
          <a:bodyPr/>
          <a:lstStyle/>
          <a:p>
            <a:pPr marL="342900" indent="-342900">
              <a:spcBef>
                <a:spcPct val="20000"/>
              </a:spcBef>
            </a:pPr>
            <a:endParaRPr lang="en-US" sz="3200">
              <a:latin typeface="Arial" charset="0"/>
            </a:endParaRPr>
          </a:p>
        </p:txBody>
      </p:sp>
      <p:sp>
        <p:nvSpPr>
          <p:cNvPr id="104476" name="AutoShape 28"/>
          <p:cNvSpPr>
            <a:spLocks noChangeArrowheads="1"/>
          </p:cNvSpPr>
          <p:nvPr/>
        </p:nvSpPr>
        <p:spPr bwMode="auto">
          <a:xfrm>
            <a:off x="1476375" y="0"/>
            <a:ext cx="6408738" cy="1143000"/>
          </a:xfrm>
          <a:prstGeom prst="horizontalScroll">
            <a:avLst>
              <a:gd name="adj" fmla="val 12500"/>
            </a:avLst>
          </a:prstGeom>
          <a:solidFill>
            <a:schemeClr val="accent1"/>
          </a:solidFill>
          <a:ln w="9525">
            <a:solidFill>
              <a:schemeClr val="tx1"/>
            </a:solidFill>
            <a:round/>
            <a:headEnd/>
            <a:tailEnd/>
          </a:ln>
          <a:effectLst/>
        </p:spPr>
        <p:txBody>
          <a:bodyPr wrap="none" anchor="ctr"/>
          <a:lstStyle/>
          <a:p>
            <a:pPr algn="ctr"/>
            <a:r>
              <a:rPr lang="en-US" sz="2400" dirty="0">
                <a:latin typeface="Arial" charset="0"/>
              </a:rPr>
              <a:t>2-BREAST PRESENT UTERUS PRESENT</a:t>
            </a:r>
            <a:endParaRPr lang="en-US" sz="3600" dirty="0">
              <a:latin typeface="Arial" charset="0"/>
            </a:endParaRPr>
          </a:p>
        </p:txBody>
      </p:sp>
      <p:sp>
        <p:nvSpPr>
          <p:cNvPr id="104477" name="AutoShape 29"/>
          <p:cNvSpPr>
            <a:spLocks noChangeArrowheads="1"/>
          </p:cNvSpPr>
          <p:nvPr/>
        </p:nvSpPr>
        <p:spPr bwMode="auto">
          <a:xfrm rot="3676244">
            <a:off x="1937544" y="3860007"/>
            <a:ext cx="485775" cy="1138237"/>
          </a:xfrm>
          <a:prstGeom prst="downArrow">
            <a:avLst>
              <a:gd name="adj1" fmla="val 50000"/>
              <a:gd name="adj2" fmla="val 58578"/>
            </a:avLst>
          </a:prstGeom>
          <a:solidFill>
            <a:schemeClr val="accent1"/>
          </a:solidFill>
          <a:ln w="9525">
            <a:solidFill>
              <a:schemeClr val="tx1"/>
            </a:solidFill>
            <a:miter lim="800000"/>
            <a:headEnd/>
            <a:tailEnd/>
          </a:ln>
          <a:effectLst/>
        </p:spPr>
        <p:txBody>
          <a:bodyPr wrap="none" anchor="ctr"/>
          <a:lstStyle/>
          <a:p>
            <a:endParaRPr lang="en-US"/>
          </a:p>
        </p:txBody>
      </p:sp>
      <p:sp>
        <p:nvSpPr>
          <p:cNvPr id="104478" name="Oval 30"/>
          <p:cNvSpPr>
            <a:spLocks noChangeArrowheads="1"/>
          </p:cNvSpPr>
          <p:nvPr/>
        </p:nvSpPr>
        <p:spPr bwMode="auto">
          <a:xfrm>
            <a:off x="179388" y="4365625"/>
            <a:ext cx="1512887" cy="935038"/>
          </a:xfrm>
          <a:prstGeom prst="ellipse">
            <a:avLst/>
          </a:prstGeom>
          <a:solidFill>
            <a:srgbClr val="FFFF00"/>
          </a:solidFill>
          <a:ln w="9525">
            <a:solidFill>
              <a:schemeClr val="tx1"/>
            </a:solidFill>
            <a:round/>
            <a:headEnd/>
            <a:tailEnd/>
          </a:ln>
          <a:effectLst/>
        </p:spPr>
        <p:txBody>
          <a:bodyPr wrap="none" anchor="ctr"/>
          <a:lstStyle/>
          <a:p>
            <a:pPr algn="ctr"/>
            <a:r>
              <a:rPr lang="en-US" sz="1600" b="1">
                <a:latin typeface="Arial" charset="0"/>
              </a:rPr>
              <a:t>Out flow</a:t>
            </a:r>
          </a:p>
          <a:p>
            <a:pPr algn="ctr"/>
            <a:r>
              <a:rPr lang="en-US" sz="1600" b="1">
                <a:latin typeface="Arial" charset="0"/>
              </a:rPr>
              <a:t>Tract</a:t>
            </a:r>
          </a:p>
          <a:p>
            <a:pPr algn="ctr"/>
            <a:r>
              <a:rPr lang="en-US" sz="1600" b="1">
                <a:latin typeface="Arial" charset="0"/>
              </a:rPr>
              <a:t>Obstruction</a:t>
            </a:r>
          </a:p>
        </p:txBody>
      </p:sp>
      <p:sp>
        <p:nvSpPr>
          <p:cNvPr id="104479" name="Rectangle 31"/>
          <p:cNvSpPr>
            <a:spLocks noChangeArrowheads="1"/>
          </p:cNvSpPr>
          <p:nvPr/>
        </p:nvSpPr>
        <p:spPr bwMode="auto">
          <a:xfrm>
            <a:off x="2555875" y="1125538"/>
            <a:ext cx="1552575" cy="677862"/>
          </a:xfrm>
          <a:prstGeom prst="rect">
            <a:avLst/>
          </a:prstGeom>
          <a:solidFill>
            <a:schemeClr val="accent1"/>
          </a:solidFill>
          <a:ln w="9525">
            <a:solidFill>
              <a:schemeClr val="tx1"/>
            </a:solidFill>
            <a:miter lim="800000"/>
            <a:headEnd/>
            <a:tailEnd/>
          </a:ln>
          <a:effectLst/>
        </p:spPr>
        <p:txBody>
          <a:bodyPr wrap="none" anchor="ctr"/>
          <a:lstStyle/>
          <a:p>
            <a:pPr algn="ctr" rtl="0"/>
            <a:r>
              <a:rPr lang="en-US" b="1">
                <a:latin typeface="Arial" charset="0"/>
              </a:rPr>
              <a:t>↑ </a:t>
            </a:r>
            <a:r>
              <a:rPr lang="en-US">
                <a:latin typeface="Arial" charset="0"/>
              </a:rPr>
              <a:t>TSH</a:t>
            </a:r>
          </a:p>
          <a:p>
            <a:pPr algn="ctr" rtl="0"/>
            <a:r>
              <a:rPr lang="en-US">
                <a:latin typeface="Arial" charset="0"/>
              </a:rPr>
              <a:t>Hypothyroid</a:t>
            </a:r>
          </a:p>
        </p:txBody>
      </p:sp>
      <p:sp>
        <p:nvSpPr>
          <p:cNvPr id="104480" name="Rectangle 32"/>
          <p:cNvSpPr>
            <a:spLocks noChangeArrowheads="1"/>
          </p:cNvSpPr>
          <p:nvPr/>
        </p:nvSpPr>
        <p:spPr bwMode="auto">
          <a:xfrm>
            <a:off x="5292725" y="1125538"/>
            <a:ext cx="1081088" cy="738187"/>
          </a:xfrm>
          <a:prstGeom prst="rect">
            <a:avLst/>
          </a:prstGeom>
          <a:solidFill>
            <a:srgbClr val="FFFF00"/>
          </a:solidFill>
          <a:ln w="9525">
            <a:solidFill>
              <a:schemeClr val="tx1"/>
            </a:solidFill>
            <a:miter lim="800000"/>
            <a:headEnd/>
            <a:tailEnd/>
          </a:ln>
          <a:effectLst/>
        </p:spPr>
        <p:txBody>
          <a:bodyPr wrap="none" anchor="ctr"/>
          <a:lstStyle/>
          <a:p>
            <a:pPr algn="ctr" rtl="0"/>
            <a:r>
              <a:rPr lang="en-US" b="1">
                <a:latin typeface="Arial" charset="0"/>
              </a:rPr>
              <a:t>↑Prolactin</a:t>
            </a:r>
            <a:endParaRPr lang="ar-SA" b="1">
              <a:latin typeface="Arial" charset="0"/>
            </a:endParaRPr>
          </a:p>
          <a:p>
            <a:pPr algn="ctr" rtl="0"/>
            <a:r>
              <a:rPr lang="en-US" b="1">
                <a:latin typeface="Arial" charset="0"/>
                <a:sym typeface="Wingdings 3" pitchFamily="18" charset="2"/>
              </a:rPr>
              <a:t>TSHN</a:t>
            </a:r>
          </a:p>
        </p:txBody>
      </p:sp>
      <p:sp>
        <p:nvSpPr>
          <p:cNvPr id="104481" name="Rectangle 33"/>
          <p:cNvSpPr>
            <a:spLocks noChangeArrowheads="1"/>
          </p:cNvSpPr>
          <p:nvPr/>
        </p:nvSpPr>
        <p:spPr bwMode="auto">
          <a:xfrm>
            <a:off x="2525713" y="1116013"/>
            <a:ext cx="1552575" cy="677862"/>
          </a:xfrm>
          <a:prstGeom prst="rect">
            <a:avLst/>
          </a:prstGeom>
          <a:solidFill>
            <a:srgbClr val="FFFF00"/>
          </a:solidFill>
          <a:ln w="9525">
            <a:solidFill>
              <a:schemeClr val="tx1"/>
            </a:solidFill>
            <a:miter lim="800000"/>
            <a:headEnd/>
            <a:tailEnd/>
          </a:ln>
          <a:effectLst/>
        </p:spPr>
        <p:txBody>
          <a:bodyPr wrap="none" anchor="ctr"/>
          <a:lstStyle/>
          <a:p>
            <a:pPr algn="ctr" rtl="0"/>
            <a:r>
              <a:rPr lang="en-US" b="1">
                <a:latin typeface="Arial" charset="0"/>
              </a:rPr>
              <a:t>↑ TSH</a:t>
            </a:r>
          </a:p>
          <a:p>
            <a:pPr algn="ctr" rtl="0"/>
            <a:r>
              <a:rPr lang="en-US" b="1">
                <a:latin typeface="Arial" charset="0"/>
              </a:rPr>
              <a:t>Hypothyroid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04450"/>
                                        </p:tgtEl>
                                        <p:attrNameLst>
                                          <p:attrName>style.visibility</p:attrName>
                                        </p:attrNameLst>
                                      </p:cBhvr>
                                      <p:to>
                                        <p:strVal val="visible"/>
                                      </p:to>
                                    </p:set>
                                    <p:anim calcmode="lin" valueType="num">
                                      <p:cBhvr>
                                        <p:cTn id="7" dur="2000" fill="hold"/>
                                        <p:tgtEl>
                                          <p:spTgt spid="104450"/>
                                        </p:tgtEl>
                                        <p:attrNameLst>
                                          <p:attrName>ppt_w</p:attrName>
                                        </p:attrNameLst>
                                      </p:cBhvr>
                                      <p:tavLst>
                                        <p:tav tm="0">
                                          <p:val>
                                            <p:strVal val="#ppt_w*2.5"/>
                                          </p:val>
                                        </p:tav>
                                        <p:tav tm="100000">
                                          <p:val>
                                            <p:strVal val="#ppt_w"/>
                                          </p:val>
                                        </p:tav>
                                      </p:tavLst>
                                    </p:anim>
                                    <p:anim calcmode="lin" valueType="num">
                                      <p:cBhvr>
                                        <p:cTn id="8" dur="2000" fill="hold"/>
                                        <p:tgtEl>
                                          <p:spTgt spid="104450"/>
                                        </p:tgtEl>
                                        <p:attrNameLst>
                                          <p:attrName>ppt_h</p:attrName>
                                        </p:attrNameLst>
                                      </p:cBhvr>
                                      <p:tavLst>
                                        <p:tav tm="0">
                                          <p:val>
                                            <p:strVal val="#ppt_h"/>
                                          </p:val>
                                        </p:tav>
                                        <p:tav tm="100000">
                                          <p:val>
                                            <p:strVal val="#ppt_h"/>
                                          </p:val>
                                        </p:tav>
                                      </p:tavLst>
                                    </p:anim>
                                    <p:anim calcmode="lin" valueType="num">
                                      <p:cBhvr>
                                        <p:cTn id="9" dur="2000" fill="hold"/>
                                        <p:tgtEl>
                                          <p:spTgt spid="104450"/>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104450"/>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104450"/>
                                        </p:tgtEl>
                                      </p:cBhvr>
                                    </p:animEffect>
                                  </p:childTnLst>
                                </p:cTn>
                              </p:par>
                            </p:childTnLst>
                          </p:cTn>
                        </p:par>
                        <p:par>
                          <p:cTn id="12" fill="hold">
                            <p:stCondLst>
                              <p:cond delay="2000"/>
                            </p:stCondLst>
                            <p:childTnLst>
                              <p:par>
                                <p:cTn id="13" presetID="22" presetClass="entr" presetSubtype="8" fill="hold" grpId="0" nodeType="afterEffect" nodePh="1">
                                  <p:stCondLst>
                                    <p:cond delay="0"/>
                                  </p:stCondLst>
                                  <p:endCondLst>
                                    <p:cond evt="begin" delay="0">
                                      <p:tn val="13"/>
                                    </p:cond>
                                  </p:endCondLst>
                                  <p:childTnLst>
                                    <p:set>
                                      <p:cBhvr>
                                        <p:cTn id="14" dur="1" fill="hold">
                                          <p:stCondLst>
                                            <p:cond delay="0"/>
                                          </p:stCondLst>
                                        </p:cTn>
                                        <p:tgtEl>
                                          <p:spTgt spid="104451">
                                            <p:txEl>
                                              <p:pRg st="0" end="0"/>
                                            </p:txEl>
                                          </p:spTgt>
                                        </p:tgtEl>
                                        <p:attrNameLst>
                                          <p:attrName>style.visibility</p:attrName>
                                        </p:attrNameLst>
                                      </p:cBhvr>
                                      <p:to>
                                        <p:strVal val="visible"/>
                                      </p:to>
                                    </p:set>
                                    <p:animEffect transition="in" filter="wipe(left)">
                                      <p:cBhvr>
                                        <p:cTn id="15" dur="500"/>
                                        <p:tgtEl>
                                          <p:spTgt spid="1044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p:bldP spid="104451"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AutoShape 2"/>
          <p:cNvSpPr>
            <a:spLocks noChangeArrowheads="1"/>
          </p:cNvSpPr>
          <p:nvPr/>
        </p:nvSpPr>
        <p:spPr bwMode="auto">
          <a:xfrm>
            <a:off x="1476375" y="0"/>
            <a:ext cx="6408738" cy="1143000"/>
          </a:xfrm>
          <a:prstGeom prst="horizontalScroll">
            <a:avLst>
              <a:gd name="adj" fmla="val 12500"/>
            </a:avLst>
          </a:prstGeom>
          <a:solidFill>
            <a:schemeClr val="accent1"/>
          </a:solidFill>
          <a:ln w="9525">
            <a:solidFill>
              <a:schemeClr val="tx1"/>
            </a:solidFill>
            <a:round/>
            <a:headEnd/>
            <a:tailEnd/>
          </a:ln>
          <a:effectLst/>
        </p:spPr>
        <p:txBody>
          <a:bodyPr wrap="none" anchor="ctr"/>
          <a:lstStyle/>
          <a:p>
            <a:pPr algn="ctr"/>
            <a:r>
              <a:rPr lang="en-US" sz="2400" dirty="0">
                <a:latin typeface="Arial" charset="0"/>
              </a:rPr>
              <a:t>TREATMENT</a:t>
            </a:r>
          </a:p>
          <a:p>
            <a:pPr algn="ctr"/>
            <a:r>
              <a:rPr lang="en-US" sz="2400" dirty="0">
                <a:latin typeface="Arial" charset="0"/>
              </a:rPr>
              <a:t>2-BREAST PRESENT UTERUS PRESENT</a:t>
            </a:r>
            <a:endParaRPr lang="en-US" sz="3600" dirty="0">
              <a:latin typeface="Arial" charset="0"/>
            </a:endParaRPr>
          </a:p>
        </p:txBody>
      </p:sp>
      <p:sp>
        <p:nvSpPr>
          <p:cNvPr id="105475" name="Oval 3"/>
          <p:cNvSpPr>
            <a:spLocks noChangeArrowheads="1"/>
          </p:cNvSpPr>
          <p:nvPr/>
        </p:nvSpPr>
        <p:spPr bwMode="auto">
          <a:xfrm>
            <a:off x="7164388" y="1700213"/>
            <a:ext cx="1725612" cy="792162"/>
          </a:xfrm>
          <a:prstGeom prst="ellipse">
            <a:avLst/>
          </a:prstGeom>
          <a:solidFill>
            <a:srgbClr val="FFFF00"/>
          </a:solidFill>
          <a:ln w="9525">
            <a:solidFill>
              <a:schemeClr val="tx1"/>
            </a:solidFill>
            <a:round/>
            <a:headEnd/>
            <a:tailEnd/>
          </a:ln>
          <a:effectLst/>
        </p:spPr>
        <p:txBody>
          <a:bodyPr wrap="none" anchor="ctr"/>
          <a:lstStyle/>
          <a:p>
            <a:pPr algn="ctr"/>
            <a:r>
              <a:rPr lang="en-US" sz="1600" b="1"/>
              <a:t>Hypoth/ pituit </a:t>
            </a:r>
          </a:p>
          <a:p>
            <a:pPr algn="ctr"/>
            <a:r>
              <a:rPr lang="en-US" sz="1600" b="1"/>
              <a:t>Failure</a:t>
            </a:r>
          </a:p>
        </p:txBody>
      </p:sp>
      <p:sp>
        <p:nvSpPr>
          <p:cNvPr id="105476" name="Oval 4"/>
          <p:cNvSpPr>
            <a:spLocks noChangeArrowheads="1"/>
          </p:cNvSpPr>
          <p:nvPr/>
        </p:nvSpPr>
        <p:spPr bwMode="auto">
          <a:xfrm>
            <a:off x="5867400" y="1700213"/>
            <a:ext cx="1160463" cy="790575"/>
          </a:xfrm>
          <a:prstGeom prst="ellipse">
            <a:avLst/>
          </a:prstGeom>
          <a:solidFill>
            <a:srgbClr val="FFFF00"/>
          </a:solidFill>
          <a:ln w="9525">
            <a:solidFill>
              <a:schemeClr val="tx1"/>
            </a:solidFill>
            <a:round/>
            <a:headEnd/>
            <a:tailEnd/>
          </a:ln>
          <a:effectLst/>
        </p:spPr>
        <p:txBody>
          <a:bodyPr wrap="none" anchor="ctr"/>
          <a:lstStyle/>
          <a:p>
            <a:pPr algn="ctr"/>
            <a:r>
              <a:rPr lang="en-US" sz="1600" b="1"/>
              <a:t>Ovarian</a:t>
            </a:r>
          </a:p>
          <a:p>
            <a:pPr algn="ctr"/>
            <a:r>
              <a:rPr lang="en-US" sz="1600" b="1"/>
              <a:t>Failure</a:t>
            </a:r>
          </a:p>
        </p:txBody>
      </p:sp>
      <p:sp>
        <p:nvSpPr>
          <p:cNvPr id="105477" name="Oval 5"/>
          <p:cNvSpPr>
            <a:spLocks noChangeArrowheads="1"/>
          </p:cNvSpPr>
          <p:nvPr/>
        </p:nvSpPr>
        <p:spPr bwMode="auto">
          <a:xfrm>
            <a:off x="1476375" y="1773238"/>
            <a:ext cx="1512888" cy="935037"/>
          </a:xfrm>
          <a:prstGeom prst="ellipse">
            <a:avLst/>
          </a:prstGeom>
          <a:solidFill>
            <a:srgbClr val="FFFF00"/>
          </a:solidFill>
          <a:ln w="9525">
            <a:solidFill>
              <a:schemeClr val="tx1"/>
            </a:solidFill>
            <a:round/>
            <a:headEnd/>
            <a:tailEnd/>
          </a:ln>
          <a:effectLst/>
        </p:spPr>
        <p:txBody>
          <a:bodyPr wrap="none" anchor="ctr"/>
          <a:lstStyle/>
          <a:p>
            <a:pPr algn="ctr"/>
            <a:r>
              <a:rPr lang="en-US" sz="1600" b="1">
                <a:latin typeface="Arial" charset="0"/>
              </a:rPr>
              <a:t>Out flow</a:t>
            </a:r>
          </a:p>
          <a:p>
            <a:pPr algn="ctr"/>
            <a:r>
              <a:rPr lang="en-US" sz="1600" b="1">
                <a:latin typeface="Arial" charset="0"/>
              </a:rPr>
              <a:t>Tract</a:t>
            </a:r>
          </a:p>
          <a:p>
            <a:pPr algn="ctr"/>
            <a:r>
              <a:rPr lang="en-US" sz="1600" b="1">
                <a:latin typeface="Arial" charset="0"/>
              </a:rPr>
              <a:t>Obstruction</a:t>
            </a:r>
          </a:p>
        </p:txBody>
      </p:sp>
      <p:sp>
        <p:nvSpPr>
          <p:cNvPr id="105478" name="Rectangle 6"/>
          <p:cNvSpPr>
            <a:spLocks noChangeArrowheads="1"/>
          </p:cNvSpPr>
          <p:nvPr/>
        </p:nvSpPr>
        <p:spPr bwMode="auto">
          <a:xfrm>
            <a:off x="3132138" y="1916113"/>
            <a:ext cx="1081087" cy="593725"/>
          </a:xfrm>
          <a:prstGeom prst="rect">
            <a:avLst/>
          </a:prstGeom>
          <a:solidFill>
            <a:srgbClr val="FFFF00"/>
          </a:solidFill>
          <a:ln w="9525">
            <a:solidFill>
              <a:schemeClr val="tx1"/>
            </a:solidFill>
            <a:miter lim="800000"/>
            <a:headEnd/>
            <a:tailEnd/>
          </a:ln>
          <a:effectLst/>
        </p:spPr>
        <p:txBody>
          <a:bodyPr wrap="none" anchor="ctr"/>
          <a:lstStyle/>
          <a:p>
            <a:pPr algn="ctr" rtl="0"/>
            <a:r>
              <a:rPr lang="en-US" sz="1600" b="1">
                <a:latin typeface="Arial" charset="0"/>
              </a:rPr>
              <a:t>↑Prolactin</a:t>
            </a:r>
            <a:endParaRPr lang="ar-SA" sz="1600" b="1">
              <a:latin typeface="Arial" charset="0"/>
            </a:endParaRPr>
          </a:p>
          <a:p>
            <a:pPr algn="ctr" rtl="0"/>
            <a:r>
              <a:rPr lang="en-US" sz="1600" b="1">
                <a:latin typeface="Arial" charset="0"/>
                <a:sym typeface="Wingdings 3" pitchFamily="18" charset="2"/>
              </a:rPr>
              <a:t>TSHN</a:t>
            </a:r>
          </a:p>
        </p:txBody>
      </p:sp>
      <p:sp>
        <p:nvSpPr>
          <p:cNvPr id="105479" name="Rectangle 7"/>
          <p:cNvSpPr>
            <a:spLocks noChangeArrowheads="1"/>
          </p:cNvSpPr>
          <p:nvPr/>
        </p:nvSpPr>
        <p:spPr bwMode="auto">
          <a:xfrm>
            <a:off x="179388" y="1484313"/>
            <a:ext cx="1295400" cy="576262"/>
          </a:xfrm>
          <a:prstGeom prst="rect">
            <a:avLst/>
          </a:prstGeom>
          <a:solidFill>
            <a:srgbClr val="FFFF00"/>
          </a:solidFill>
          <a:ln w="9525">
            <a:solidFill>
              <a:schemeClr val="tx1"/>
            </a:solidFill>
            <a:miter lim="800000"/>
            <a:headEnd/>
            <a:tailEnd/>
          </a:ln>
          <a:effectLst/>
        </p:spPr>
        <p:txBody>
          <a:bodyPr wrap="none" anchor="ctr"/>
          <a:lstStyle/>
          <a:p>
            <a:pPr algn="ctr" rtl="0"/>
            <a:r>
              <a:rPr lang="en-US" sz="1600" b="1">
                <a:latin typeface="Arial" charset="0"/>
              </a:rPr>
              <a:t>↑ TSH</a:t>
            </a:r>
          </a:p>
          <a:p>
            <a:pPr algn="ctr" rtl="0"/>
            <a:r>
              <a:rPr lang="en-US" sz="1600" b="1">
                <a:latin typeface="Arial" charset="0"/>
              </a:rPr>
              <a:t>Hypothyroid</a:t>
            </a:r>
          </a:p>
        </p:txBody>
      </p:sp>
      <p:sp>
        <p:nvSpPr>
          <p:cNvPr id="105480" name="Oval 8"/>
          <p:cNvSpPr>
            <a:spLocks noChangeArrowheads="1"/>
          </p:cNvSpPr>
          <p:nvPr/>
        </p:nvSpPr>
        <p:spPr bwMode="auto">
          <a:xfrm>
            <a:off x="4356100" y="1700213"/>
            <a:ext cx="1439863" cy="719137"/>
          </a:xfrm>
          <a:prstGeom prst="ellipse">
            <a:avLst/>
          </a:prstGeom>
          <a:solidFill>
            <a:schemeClr val="accent1"/>
          </a:solidFill>
          <a:ln w="9525">
            <a:solidFill>
              <a:schemeClr val="tx1"/>
            </a:solidFill>
            <a:round/>
            <a:headEnd/>
            <a:tailEnd/>
          </a:ln>
          <a:effectLst/>
        </p:spPr>
        <p:txBody>
          <a:bodyPr wrap="none" anchor="ctr"/>
          <a:lstStyle/>
          <a:p>
            <a:pPr algn="ctr"/>
            <a:r>
              <a:rPr lang="en-US" sz="1600" b="1">
                <a:latin typeface="Arial" charset="0"/>
              </a:rPr>
              <a:t>Anovulatory</a:t>
            </a:r>
          </a:p>
          <a:p>
            <a:pPr algn="ctr"/>
            <a:r>
              <a:rPr lang="en-US" sz="1600" b="1">
                <a:latin typeface="Arial" charset="0"/>
              </a:rPr>
              <a:t>cycle</a:t>
            </a:r>
          </a:p>
        </p:txBody>
      </p:sp>
      <p:sp>
        <p:nvSpPr>
          <p:cNvPr id="105481" name="AutoShape 9"/>
          <p:cNvSpPr>
            <a:spLocks noChangeArrowheads="1"/>
          </p:cNvSpPr>
          <p:nvPr/>
        </p:nvSpPr>
        <p:spPr bwMode="auto">
          <a:xfrm rot="-1633817">
            <a:off x="6443663" y="2492375"/>
            <a:ext cx="485775" cy="976313"/>
          </a:xfrm>
          <a:prstGeom prst="downArrow">
            <a:avLst>
              <a:gd name="adj1" fmla="val 50000"/>
              <a:gd name="adj2" fmla="val 50245"/>
            </a:avLst>
          </a:prstGeom>
          <a:solidFill>
            <a:schemeClr val="accent1"/>
          </a:solidFill>
          <a:ln w="9525">
            <a:solidFill>
              <a:schemeClr val="tx1"/>
            </a:solidFill>
            <a:miter lim="800000"/>
            <a:headEnd/>
            <a:tailEnd/>
          </a:ln>
          <a:effectLst/>
        </p:spPr>
        <p:txBody>
          <a:bodyPr wrap="none" anchor="ctr"/>
          <a:lstStyle/>
          <a:p>
            <a:endParaRPr lang="en-US"/>
          </a:p>
        </p:txBody>
      </p:sp>
      <p:sp>
        <p:nvSpPr>
          <p:cNvPr id="105482" name="AutoShape 10"/>
          <p:cNvSpPr>
            <a:spLocks noChangeArrowheads="1"/>
          </p:cNvSpPr>
          <p:nvPr/>
        </p:nvSpPr>
        <p:spPr bwMode="auto">
          <a:xfrm rot="2105009">
            <a:off x="7524750" y="2492375"/>
            <a:ext cx="485775" cy="976313"/>
          </a:xfrm>
          <a:prstGeom prst="downArrow">
            <a:avLst>
              <a:gd name="adj1" fmla="val 50000"/>
              <a:gd name="adj2" fmla="val 50245"/>
            </a:avLst>
          </a:prstGeom>
          <a:solidFill>
            <a:schemeClr val="accent1"/>
          </a:solidFill>
          <a:ln w="9525">
            <a:solidFill>
              <a:schemeClr val="tx1"/>
            </a:solidFill>
            <a:miter lim="800000"/>
            <a:headEnd/>
            <a:tailEnd/>
          </a:ln>
          <a:effectLst/>
        </p:spPr>
        <p:txBody>
          <a:bodyPr wrap="none" anchor="ctr"/>
          <a:lstStyle/>
          <a:p>
            <a:endParaRPr lang="en-US"/>
          </a:p>
        </p:txBody>
      </p:sp>
      <p:sp>
        <p:nvSpPr>
          <p:cNvPr id="105483" name="AutoShape 11"/>
          <p:cNvSpPr>
            <a:spLocks noChangeArrowheads="1"/>
          </p:cNvSpPr>
          <p:nvPr/>
        </p:nvSpPr>
        <p:spPr bwMode="auto">
          <a:xfrm>
            <a:off x="6659563" y="3716338"/>
            <a:ext cx="1062037" cy="609600"/>
          </a:xfrm>
          <a:prstGeom prst="flowChartPreparation">
            <a:avLst/>
          </a:prstGeom>
          <a:solidFill>
            <a:schemeClr val="accent1"/>
          </a:solidFill>
          <a:ln w="9525">
            <a:solidFill>
              <a:schemeClr val="tx1"/>
            </a:solidFill>
            <a:miter lim="800000"/>
            <a:headEnd/>
            <a:tailEnd/>
          </a:ln>
          <a:effectLst/>
        </p:spPr>
        <p:txBody>
          <a:bodyPr wrap="none" anchor="ctr"/>
          <a:lstStyle/>
          <a:p>
            <a:pPr algn="ctr"/>
            <a:r>
              <a:rPr lang="en-US" b="1">
                <a:latin typeface="Arial" charset="0"/>
              </a:rPr>
              <a:t>HRT</a:t>
            </a:r>
          </a:p>
        </p:txBody>
      </p:sp>
      <p:sp>
        <p:nvSpPr>
          <p:cNvPr id="105484" name="AutoShape 12"/>
          <p:cNvSpPr>
            <a:spLocks noChangeArrowheads="1"/>
          </p:cNvSpPr>
          <p:nvPr/>
        </p:nvSpPr>
        <p:spPr bwMode="auto">
          <a:xfrm>
            <a:off x="4859338" y="2492375"/>
            <a:ext cx="485775" cy="1944688"/>
          </a:xfrm>
          <a:prstGeom prst="downArrow">
            <a:avLst>
              <a:gd name="adj1" fmla="val 50000"/>
              <a:gd name="adj2" fmla="val 100082"/>
            </a:avLst>
          </a:prstGeom>
          <a:solidFill>
            <a:schemeClr val="accent1"/>
          </a:solidFill>
          <a:ln w="9525">
            <a:solidFill>
              <a:schemeClr val="tx1"/>
            </a:solidFill>
            <a:miter lim="800000"/>
            <a:headEnd/>
            <a:tailEnd/>
          </a:ln>
          <a:effectLst/>
        </p:spPr>
        <p:txBody>
          <a:bodyPr wrap="none" anchor="ctr"/>
          <a:lstStyle/>
          <a:p>
            <a:endParaRPr lang="en-US"/>
          </a:p>
        </p:txBody>
      </p:sp>
      <p:sp>
        <p:nvSpPr>
          <p:cNvPr id="105485" name="AutoShape 13"/>
          <p:cNvSpPr>
            <a:spLocks noChangeArrowheads="1"/>
          </p:cNvSpPr>
          <p:nvPr/>
        </p:nvSpPr>
        <p:spPr bwMode="auto">
          <a:xfrm>
            <a:off x="4427538" y="4652963"/>
            <a:ext cx="1441450" cy="609600"/>
          </a:xfrm>
          <a:prstGeom prst="flowChartPreparation">
            <a:avLst/>
          </a:prstGeom>
          <a:solidFill>
            <a:srgbClr val="FFFF00"/>
          </a:solidFill>
          <a:ln w="9525">
            <a:solidFill>
              <a:schemeClr val="tx1"/>
            </a:solidFill>
            <a:miter lim="800000"/>
            <a:headEnd/>
            <a:tailEnd/>
          </a:ln>
          <a:effectLst/>
        </p:spPr>
        <p:txBody>
          <a:bodyPr wrap="none" anchor="ctr"/>
          <a:lstStyle/>
          <a:p>
            <a:pPr algn="ctr"/>
            <a:r>
              <a:rPr lang="en-US" sz="1600" b="1">
                <a:latin typeface="Arial" charset="0"/>
              </a:rPr>
              <a:t>Progestin</a:t>
            </a:r>
          </a:p>
          <a:p>
            <a:pPr algn="ctr"/>
            <a:r>
              <a:rPr lang="en-US" sz="1600" b="1">
                <a:latin typeface="Arial" charset="0"/>
              </a:rPr>
              <a:t>D16-25</a:t>
            </a:r>
          </a:p>
        </p:txBody>
      </p:sp>
      <p:cxnSp>
        <p:nvCxnSpPr>
          <p:cNvPr id="105486" name="AutoShape 14"/>
          <p:cNvCxnSpPr>
            <a:cxnSpLocks noChangeShapeType="1"/>
            <a:stCxn id="105474" idx="2"/>
            <a:endCxn id="105480" idx="0"/>
          </p:cNvCxnSpPr>
          <p:nvPr/>
        </p:nvCxnSpPr>
        <p:spPr bwMode="auto">
          <a:xfrm>
            <a:off x="4681538" y="1000125"/>
            <a:ext cx="395287" cy="700088"/>
          </a:xfrm>
          <a:prstGeom prst="straightConnector1">
            <a:avLst/>
          </a:prstGeom>
          <a:noFill/>
          <a:ln w="9525">
            <a:solidFill>
              <a:schemeClr val="tx1"/>
            </a:solidFill>
            <a:round/>
            <a:headEnd/>
            <a:tailEnd type="triangle" w="med" len="med"/>
          </a:ln>
          <a:effectLst/>
        </p:spPr>
      </p:cxnSp>
      <p:cxnSp>
        <p:nvCxnSpPr>
          <p:cNvPr id="105487" name="AutoShape 15"/>
          <p:cNvCxnSpPr>
            <a:cxnSpLocks noChangeShapeType="1"/>
            <a:stCxn id="105474" idx="2"/>
            <a:endCxn id="105476" idx="0"/>
          </p:cNvCxnSpPr>
          <p:nvPr/>
        </p:nvCxnSpPr>
        <p:spPr bwMode="auto">
          <a:xfrm>
            <a:off x="4681538" y="1000125"/>
            <a:ext cx="1766887" cy="700088"/>
          </a:xfrm>
          <a:prstGeom prst="straightConnector1">
            <a:avLst/>
          </a:prstGeom>
          <a:noFill/>
          <a:ln w="9525">
            <a:solidFill>
              <a:schemeClr val="tx1"/>
            </a:solidFill>
            <a:round/>
            <a:headEnd/>
            <a:tailEnd type="triangle" w="med" len="med"/>
          </a:ln>
          <a:effectLst/>
        </p:spPr>
      </p:cxnSp>
      <p:cxnSp>
        <p:nvCxnSpPr>
          <p:cNvPr id="105488" name="AutoShape 16"/>
          <p:cNvCxnSpPr>
            <a:cxnSpLocks noChangeShapeType="1"/>
            <a:stCxn id="105474" idx="2"/>
          </p:cNvCxnSpPr>
          <p:nvPr/>
        </p:nvCxnSpPr>
        <p:spPr bwMode="auto">
          <a:xfrm>
            <a:off x="4681538" y="1000125"/>
            <a:ext cx="2986087" cy="628650"/>
          </a:xfrm>
          <a:prstGeom prst="straightConnector1">
            <a:avLst/>
          </a:prstGeom>
          <a:noFill/>
          <a:ln w="9525">
            <a:solidFill>
              <a:schemeClr val="tx1"/>
            </a:solidFill>
            <a:round/>
            <a:headEnd/>
            <a:tailEnd type="triangle" w="med" len="med"/>
          </a:ln>
          <a:effectLst/>
        </p:spPr>
      </p:cxnSp>
      <p:cxnSp>
        <p:nvCxnSpPr>
          <p:cNvPr id="105489" name="AutoShape 17"/>
          <p:cNvCxnSpPr>
            <a:cxnSpLocks noChangeShapeType="1"/>
            <a:stCxn id="105474" idx="2"/>
            <a:endCxn id="105478" idx="0"/>
          </p:cNvCxnSpPr>
          <p:nvPr/>
        </p:nvCxnSpPr>
        <p:spPr bwMode="auto">
          <a:xfrm flipH="1">
            <a:off x="3673475" y="1000125"/>
            <a:ext cx="1008063" cy="915988"/>
          </a:xfrm>
          <a:prstGeom prst="straightConnector1">
            <a:avLst/>
          </a:prstGeom>
          <a:noFill/>
          <a:ln w="9525">
            <a:solidFill>
              <a:schemeClr val="tx1"/>
            </a:solidFill>
            <a:round/>
            <a:headEnd/>
            <a:tailEnd type="triangle" w="med" len="med"/>
          </a:ln>
          <a:effectLst/>
        </p:spPr>
      </p:cxnSp>
      <p:cxnSp>
        <p:nvCxnSpPr>
          <p:cNvPr id="105490" name="AutoShape 18"/>
          <p:cNvCxnSpPr>
            <a:cxnSpLocks noChangeShapeType="1"/>
            <a:stCxn id="105474" idx="2"/>
            <a:endCxn id="105479" idx="0"/>
          </p:cNvCxnSpPr>
          <p:nvPr/>
        </p:nvCxnSpPr>
        <p:spPr bwMode="auto">
          <a:xfrm flipH="1">
            <a:off x="827088" y="1000125"/>
            <a:ext cx="3854450" cy="484188"/>
          </a:xfrm>
          <a:prstGeom prst="straightConnector1">
            <a:avLst/>
          </a:prstGeom>
          <a:noFill/>
          <a:ln w="9525">
            <a:solidFill>
              <a:schemeClr val="tx1"/>
            </a:solidFill>
            <a:round/>
            <a:headEnd/>
            <a:tailEnd type="triangle" w="med" len="med"/>
          </a:ln>
          <a:effectLst/>
        </p:spPr>
      </p:cxnSp>
      <p:cxnSp>
        <p:nvCxnSpPr>
          <p:cNvPr id="105491" name="AutoShape 19"/>
          <p:cNvCxnSpPr>
            <a:cxnSpLocks noChangeShapeType="1"/>
            <a:stCxn id="105474" idx="2"/>
            <a:endCxn id="105477" idx="7"/>
          </p:cNvCxnSpPr>
          <p:nvPr/>
        </p:nvCxnSpPr>
        <p:spPr bwMode="auto">
          <a:xfrm flipH="1">
            <a:off x="2767013" y="1000125"/>
            <a:ext cx="1914525" cy="909638"/>
          </a:xfrm>
          <a:prstGeom prst="straightConnector1">
            <a:avLst/>
          </a:prstGeom>
          <a:noFill/>
          <a:ln w="9525">
            <a:solidFill>
              <a:schemeClr val="tx1"/>
            </a:solidFill>
            <a:round/>
            <a:headEnd/>
            <a:tailEnd type="triangle" w="med" len="med"/>
          </a:ln>
          <a:effectLst/>
        </p:spPr>
      </p:cxnSp>
      <p:sp>
        <p:nvSpPr>
          <p:cNvPr id="105492" name="AutoShape 20"/>
          <p:cNvSpPr>
            <a:spLocks noChangeArrowheads="1"/>
          </p:cNvSpPr>
          <p:nvPr/>
        </p:nvSpPr>
        <p:spPr bwMode="auto">
          <a:xfrm>
            <a:off x="3419475" y="2565400"/>
            <a:ext cx="485775" cy="976313"/>
          </a:xfrm>
          <a:prstGeom prst="downArrow">
            <a:avLst>
              <a:gd name="adj1" fmla="val 50000"/>
              <a:gd name="adj2" fmla="val 50245"/>
            </a:avLst>
          </a:prstGeom>
          <a:solidFill>
            <a:schemeClr val="accent1"/>
          </a:solidFill>
          <a:ln w="9525">
            <a:solidFill>
              <a:schemeClr val="tx1"/>
            </a:solidFill>
            <a:miter lim="800000"/>
            <a:headEnd/>
            <a:tailEnd/>
          </a:ln>
          <a:effectLst/>
        </p:spPr>
        <p:txBody>
          <a:bodyPr wrap="none" anchor="ctr"/>
          <a:lstStyle/>
          <a:p>
            <a:endParaRPr lang="en-US"/>
          </a:p>
        </p:txBody>
      </p:sp>
      <p:sp>
        <p:nvSpPr>
          <p:cNvPr id="105493" name="Oval 21"/>
          <p:cNvSpPr>
            <a:spLocks noChangeArrowheads="1"/>
          </p:cNvSpPr>
          <p:nvPr/>
        </p:nvSpPr>
        <p:spPr bwMode="auto">
          <a:xfrm>
            <a:off x="2987675" y="3644900"/>
            <a:ext cx="1368425" cy="647700"/>
          </a:xfrm>
          <a:prstGeom prst="ellipse">
            <a:avLst/>
          </a:prstGeom>
          <a:solidFill>
            <a:schemeClr val="accent1"/>
          </a:solidFill>
          <a:ln w="9525">
            <a:solidFill>
              <a:schemeClr val="tx1"/>
            </a:solidFill>
            <a:round/>
            <a:headEnd/>
            <a:tailEnd/>
          </a:ln>
          <a:effectLst/>
        </p:spPr>
        <p:txBody>
          <a:bodyPr wrap="none" anchor="ctr"/>
          <a:lstStyle/>
          <a:p>
            <a:pPr algn="ctr"/>
            <a:r>
              <a:rPr lang="en-US" sz="1600" b="1">
                <a:latin typeface="Arial" charset="0"/>
              </a:rPr>
              <a:t>Bromocriptin</a:t>
            </a:r>
          </a:p>
        </p:txBody>
      </p:sp>
      <p:sp>
        <p:nvSpPr>
          <p:cNvPr id="105494" name="AutoShape 22"/>
          <p:cNvSpPr>
            <a:spLocks noChangeArrowheads="1"/>
          </p:cNvSpPr>
          <p:nvPr/>
        </p:nvSpPr>
        <p:spPr bwMode="auto">
          <a:xfrm>
            <a:off x="1979613" y="2781300"/>
            <a:ext cx="485775" cy="1655763"/>
          </a:xfrm>
          <a:prstGeom prst="downArrow">
            <a:avLst>
              <a:gd name="adj1" fmla="val 50000"/>
              <a:gd name="adj2" fmla="val 85212"/>
            </a:avLst>
          </a:prstGeom>
          <a:solidFill>
            <a:schemeClr val="accent1"/>
          </a:solidFill>
          <a:ln w="9525">
            <a:solidFill>
              <a:schemeClr val="tx1"/>
            </a:solidFill>
            <a:miter lim="800000"/>
            <a:headEnd/>
            <a:tailEnd/>
          </a:ln>
          <a:effectLst/>
        </p:spPr>
        <p:txBody>
          <a:bodyPr wrap="none" anchor="ctr"/>
          <a:lstStyle/>
          <a:p>
            <a:endParaRPr lang="en-US"/>
          </a:p>
        </p:txBody>
      </p:sp>
      <p:sp>
        <p:nvSpPr>
          <p:cNvPr id="105495" name="AutoShape 23"/>
          <p:cNvSpPr>
            <a:spLocks noChangeArrowheads="1"/>
          </p:cNvSpPr>
          <p:nvPr/>
        </p:nvSpPr>
        <p:spPr bwMode="auto">
          <a:xfrm>
            <a:off x="1692275" y="4652963"/>
            <a:ext cx="1062038" cy="609600"/>
          </a:xfrm>
          <a:prstGeom prst="flowChartPreparation">
            <a:avLst/>
          </a:prstGeom>
          <a:solidFill>
            <a:schemeClr val="accent1"/>
          </a:solidFill>
          <a:ln w="9525">
            <a:solidFill>
              <a:schemeClr val="tx1"/>
            </a:solidFill>
            <a:miter lim="800000"/>
            <a:headEnd/>
            <a:tailEnd/>
          </a:ln>
          <a:effectLst/>
        </p:spPr>
        <p:txBody>
          <a:bodyPr wrap="none" anchor="ctr"/>
          <a:lstStyle/>
          <a:p>
            <a:pPr algn="ctr"/>
            <a:r>
              <a:rPr lang="en-US" sz="1600" b="1">
                <a:latin typeface="Arial" charset="0"/>
              </a:rPr>
              <a:t>Surgery</a:t>
            </a:r>
          </a:p>
        </p:txBody>
      </p:sp>
      <p:sp>
        <p:nvSpPr>
          <p:cNvPr id="105496" name="AutoShape 24"/>
          <p:cNvSpPr>
            <a:spLocks noChangeArrowheads="1"/>
          </p:cNvSpPr>
          <p:nvPr/>
        </p:nvSpPr>
        <p:spPr bwMode="auto">
          <a:xfrm>
            <a:off x="539750" y="2133600"/>
            <a:ext cx="485775" cy="976313"/>
          </a:xfrm>
          <a:prstGeom prst="downArrow">
            <a:avLst>
              <a:gd name="adj1" fmla="val 50000"/>
              <a:gd name="adj2" fmla="val 50245"/>
            </a:avLst>
          </a:prstGeom>
          <a:solidFill>
            <a:schemeClr val="accent1"/>
          </a:solidFill>
          <a:ln w="9525">
            <a:solidFill>
              <a:schemeClr val="tx1"/>
            </a:solidFill>
            <a:miter lim="800000"/>
            <a:headEnd/>
            <a:tailEnd/>
          </a:ln>
          <a:effectLst/>
        </p:spPr>
        <p:txBody>
          <a:bodyPr wrap="none" anchor="ctr"/>
          <a:lstStyle/>
          <a:p>
            <a:endParaRPr lang="en-US"/>
          </a:p>
        </p:txBody>
      </p:sp>
      <p:sp>
        <p:nvSpPr>
          <p:cNvPr id="105497" name="AutoShape 25"/>
          <p:cNvSpPr>
            <a:spLocks noChangeArrowheads="1"/>
          </p:cNvSpPr>
          <p:nvPr/>
        </p:nvSpPr>
        <p:spPr bwMode="auto">
          <a:xfrm>
            <a:off x="323850" y="3284538"/>
            <a:ext cx="1062038" cy="609600"/>
          </a:xfrm>
          <a:prstGeom prst="flowChartPreparation">
            <a:avLst/>
          </a:prstGeom>
          <a:solidFill>
            <a:srgbClr val="FFFF00"/>
          </a:solidFill>
          <a:ln w="9525">
            <a:solidFill>
              <a:schemeClr val="tx1"/>
            </a:solidFill>
            <a:miter lim="800000"/>
            <a:headEnd/>
            <a:tailEnd/>
          </a:ln>
          <a:effectLst/>
        </p:spPr>
        <p:txBody>
          <a:bodyPr wrap="none" anchor="ctr"/>
          <a:lstStyle/>
          <a:p>
            <a:pPr algn="ctr"/>
            <a:r>
              <a:rPr lang="en-US" sz="1600" b="1">
                <a:latin typeface="Arial" charset="0"/>
              </a:rPr>
              <a:t>Thyroxin</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38200" y="-228600"/>
            <a:ext cx="7772400" cy="1143000"/>
          </a:xfrm>
        </p:spPr>
        <p:txBody>
          <a:bodyPr/>
          <a:lstStyle/>
          <a:p>
            <a:pPr eaLnBrk="1" fontAlgn="auto" hangingPunct="1">
              <a:spcAft>
                <a:spcPts val="0"/>
              </a:spcAft>
              <a:defRPr/>
            </a:pPr>
            <a:r>
              <a:rPr lang="en-US" sz="3600" dirty="0">
                <a:solidFill>
                  <a:schemeClr val="tx1"/>
                </a:solidFill>
                <a:effectLst/>
              </a:rPr>
              <a:t>Secondary Amenorrhoea</a:t>
            </a:r>
          </a:p>
        </p:txBody>
      </p:sp>
      <p:sp>
        <p:nvSpPr>
          <p:cNvPr id="15363" name="Rectangle 3"/>
          <p:cNvSpPr>
            <a:spLocks noGrp="1" noChangeArrowheads="1"/>
          </p:cNvSpPr>
          <p:nvPr>
            <p:ph idx="1"/>
          </p:nvPr>
        </p:nvSpPr>
        <p:spPr>
          <a:xfrm>
            <a:off x="914400" y="1258888"/>
            <a:ext cx="7772400" cy="4114800"/>
          </a:xfrm>
        </p:spPr>
        <p:txBody>
          <a:bodyPr>
            <a:normAutofit fontScale="92500"/>
          </a:bodyPr>
          <a:lstStyle/>
          <a:p>
            <a:pPr algn="l" rtl="0" eaLnBrk="1" fontAlgn="auto" hangingPunct="1">
              <a:lnSpc>
                <a:spcPct val="90000"/>
              </a:lnSpc>
              <a:defRPr/>
            </a:pPr>
            <a:r>
              <a:rPr lang="en-US" sz="2400" dirty="0">
                <a:effectLst/>
              </a:rPr>
              <a:t>Differential</a:t>
            </a:r>
          </a:p>
          <a:p>
            <a:pPr lvl="1" algn="l" rtl="0" eaLnBrk="1" fontAlgn="auto" hangingPunct="1">
              <a:lnSpc>
                <a:spcPct val="90000"/>
              </a:lnSpc>
              <a:defRPr/>
            </a:pPr>
            <a:r>
              <a:rPr lang="en-US" sz="2400" dirty="0">
                <a:effectLst/>
              </a:rPr>
              <a:t>similar to that of primary amenorrhoea with uterus and secondary sex changes present</a:t>
            </a:r>
          </a:p>
          <a:p>
            <a:pPr algn="l" rtl="0" eaLnBrk="1" fontAlgn="auto" hangingPunct="1">
              <a:lnSpc>
                <a:spcPct val="90000"/>
              </a:lnSpc>
              <a:defRPr/>
            </a:pPr>
            <a:r>
              <a:rPr lang="en-US" sz="2400" dirty="0">
                <a:effectLst/>
              </a:rPr>
              <a:t>Work up</a:t>
            </a:r>
          </a:p>
          <a:p>
            <a:pPr lvl="1" algn="l" rtl="0" eaLnBrk="1" fontAlgn="auto" hangingPunct="1">
              <a:lnSpc>
                <a:spcPct val="90000"/>
              </a:lnSpc>
              <a:defRPr/>
            </a:pPr>
            <a:r>
              <a:rPr lang="en-US" sz="2400" dirty="0">
                <a:effectLst/>
              </a:rPr>
              <a:t>r/o pregnancy</a:t>
            </a:r>
          </a:p>
          <a:p>
            <a:pPr lvl="1" algn="l" rtl="0" eaLnBrk="1" fontAlgn="auto" hangingPunct="1">
              <a:lnSpc>
                <a:spcPct val="90000"/>
              </a:lnSpc>
              <a:defRPr/>
            </a:pPr>
            <a:r>
              <a:rPr lang="en-US" sz="2400" dirty="0">
                <a:effectLst/>
              </a:rPr>
              <a:t>r/o </a:t>
            </a:r>
            <a:r>
              <a:rPr lang="en-US" sz="2400" dirty="0" err="1">
                <a:effectLst/>
              </a:rPr>
              <a:t>hyperprolactinemia</a:t>
            </a:r>
            <a:endParaRPr lang="en-US" sz="2400" dirty="0">
              <a:effectLst/>
            </a:endParaRPr>
          </a:p>
          <a:p>
            <a:pPr lvl="1" algn="l" rtl="0" eaLnBrk="1" fontAlgn="auto" hangingPunct="1">
              <a:lnSpc>
                <a:spcPct val="90000"/>
              </a:lnSpc>
              <a:defRPr/>
            </a:pPr>
            <a:r>
              <a:rPr lang="en-US" sz="2400" dirty="0">
                <a:effectLst/>
              </a:rPr>
              <a:t>if prolactin level elevated, evaluate thyroid function</a:t>
            </a:r>
          </a:p>
          <a:p>
            <a:pPr lvl="1" algn="l" rtl="0" eaLnBrk="1" fontAlgn="auto" hangingPunct="1">
              <a:lnSpc>
                <a:spcPct val="90000"/>
              </a:lnSpc>
              <a:defRPr/>
            </a:pPr>
            <a:r>
              <a:rPr lang="en-US" sz="2400" dirty="0">
                <a:effectLst/>
              </a:rPr>
              <a:t>measure FSH and LH</a:t>
            </a:r>
          </a:p>
          <a:p>
            <a:pPr lvl="1" algn="l" rtl="0" eaLnBrk="1" fontAlgn="auto" hangingPunct="1">
              <a:lnSpc>
                <a:spcPct val="90000"/>
              </a:lnSpc>
              <a:defRPr/>
            </a:pPr>
            <a:r>
              <a:rPr lang="en-US" sz="2400" dirty="0">
                <a:effectLst/>
              </a:rPr>
              <a:t>measure 17a-hydroxylase progesterone and progesterone</a:t>
            </a:r>
          </a:p>
          <a:p>
            <a:pPr lvl="1" algn="l" rtl="0" eaLnBrk="1" fontAlgn="auto" hangingPunct="1">
              <a:lnSpc>
                <a:spcPct val="90000"/>
              </a:lnSpc>
              <a:defRPr/>
            </a:pPr>
            <a:r>
              <a:rPr lang="en-US" sz="2400" dirty="0">
                <a:effectLst/>
              </a:rPr>
              <a:t>do a progesterone challenge test</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E0000">
            <a:alpha val="94902"/>
          </a:srgbClr>
        </a:solidFill>
        <a:effectLst/>
      </p:bgPr>
    </p:bg>
    <p:spTree>
      <p:nvGrpSpPr>
        <p:cNvPr id="1" name=""/>
        <p:cNvGrpSpPr/>
        <p:nvPr/>
      </p:nvGrpSpPr>
      <p:grpSpPr>
        <a:xfrm>
          <a:off x="0" y="0"/>
          <a:ext cx="0" cy="0"/>
          <a:chOff x="0" y="0"/>
          <a:chExt cx="0" cy="0"/>
        </a:xfrm>
      </p:grpSpPr>
      <p:pic>
        <p:nvPicPr>
          <p:cNvPr id="58" name="Picture 57" descr="endo.jpg"/>
          <p:cNvPicPr>
            <a:picLocks noChangeAspect="1"/>
          </p:cNvPicPr>
          <p:nvPr/>
        </p:nvPicPr>
        <p:blipFill>
          <a:blip r:embed="rId3" cstate="print"/>
          <a:stretch>
            <a:fillRect/>
          </a:stretch>
        </p:blipFill>
        <p:spPr>
          <a:xfrm>
            <a:off x="1439299" y="1295400"/>
            <a:ext cx="2751701" cy="4343400"/>
          </a:xfrm>
          <a:prstGeom prst="rect">
            <a:avLst/>
          </a:prstGeom>
        </p:spPr>
      </p:pic>
      <p:grpSp>
        <p:nvGrpSpPr>
          <p:cNvPr id="2" name="Inside-left page 1"/>
          <p:cNvGrpSpPr/>
          <p:nvPr/>
        </p:nvGrpSpPr>
        <p:grpSpPr>
          <a:xfrm>
            <a:off x="685800" y="836712"/>
            <a:ext cx="3886200" cy="5334000"/>
            <a:chOff x="1527048" y="1371600"/>
            <a:chExt cx="3044952" cy="4114800"/>
          </a:xfrm>
        </p:grpSpPr>
        <p:sp>
          <p:nvSpPr>
            <p:cNvPr id="64" name="Rounded Rectangle 63"/>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65" name="Rectangle 64"/>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grpSp>
        <p:nvGrpSpPr>
          <p:cNvPr id="3" name="Inside-right page 3"/>
          <p:cNvGrpSpPr/>
          <p:nvPr/>
        </p:nvGrpSpPr>
        <p:grpSpPr>
          <a:xfrm>
            <a:off x="4571999" y="838200"/>
            <a:ext cx="3429001" cy="5334000"/>
            <a:chOff x="4571999" y="848139"/>
            <a:chExt cx="3044953" cy="4638261"/>
          </a:xfrm>
        </p:grpSpPr>
        <p:grpSp>
          <p:nvGrpSpPr>
            <p:cNvPr id="4" name="Inside-right"/>
            <p:cNvGrpSpPr/>
            <p:nvPr/>
          </p:nvGrpSpPr>
          <p:grpSpPr>
            <a:xfrm>
              <a:off x="4571999" y="848139"/>
              <a:ext cx="3044953" cy="4638261"/>
              <a:chOff x="4571999" y="848139"/>
              <a:chExt cx="3044953" cy="4638261"/>
            </a:xfrm>
          </p:grpSpPr>
          <p:grpSp>
            <p:nvGrpSpPr>
              <p:cNvPr id="5" name="Inside-right"/>
              <p:cNvGrpSpPr/>
              <p:nvPr/>
            </p:nvGrpSpPr>
            <p:grpSpPr>
              <a:xfrm rot="10800000">
                <a:off x="4571999" y="848139"/>
                <a:ext cx="3044953" cy="4638261"/>
                <a:chOff x="1527048" y="1371600"/>
                <a:chExt cx="3044953" cy="4638261"/>
              </a:xfrm>
            </p:grpSpPr>
            <p:sp>
              <p:nvSpPr>
                <p:cNvPr id="57" name="Rounded Rectangle 56"/>
                <p:cNvSpPr/>
                <p:nvPr/>
              </p:nvSpPr>
              <p:spPr>
                <a:xfrm>
                  <a:off x="1527048" y="1371600"/>
                  <a:ext cx="3044952" cy="4638261"/>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61" name="Rectangle 60"/>
                <p:cNvSpPr/>
                <p:nvPr/>
              </p:nvSpPr>
              <p:spPr>
                <a:xfrm>
                  <a:off x="1691641" y="1449323"/>
                  <a:ext cx="2880360" cy="4494277"/>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grpSp>
            <p:nvGrpSpPr>
              <p:cNvPr id="6" name="Group 167"/>
              <p:cNvGrpSpPr/>
              <p:nvPr/>
            </p:nvGrpSpPr>
            <p:grpSpPr>
              <a:xfrm>
                <a:off x="7162800" y="1453896"/>
                <a:ext cx="246855" cy="3950208"/>
                <a:chOff x="7162800" y="1453896"/>
                <a:chExt cx="246855" cy="3950208"/>
              </a:xfrm>
            </p:grpSpPr>
            <p:cxnSp>
              <p:nvCxnSpPr>
                <p:cNvPr id="49" name="Straight Connector 48"/>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sp>
          <p:nvSpPr>
            <p:cNvPr id="76" name="TextBox 75"/>
            <p:cNvSpPr txBox="1"/>
            <p:nvPr/>
          </p:nvSpPr>
          <p:spPr>
            <a:xfrm>
              <a:off x="4572000" y="1749468"/>
              <a:ext cx="2945336" cy="2703081"/>
            </a:xfrm>
            <a:prstGeom prst="rect">
              <a:avLst/>
            </a:prstGeom>
            <a:noFill/>
          </p:spPr>
          <p:txBody>
            <a:bodyPr wrap="square" rtlCol="0">
              <a:spAutoFit/>
            </a:bodyPr>
            <a:lstStyle/>
            <a:p>
              <a:pPr lvl="1" fontAlgn="auto">
                <a:defRPr/>
              </a:pPr>
              <a:r>
                <a:rPr lang="en-US" sz="2800" dirty="0"/>
                <a:t>- no periods by 2 years after the start of secondary sex changes</a:t>
              </a:r>
            </a:p>
            <a:p>
              <a:pPr lvl="1" fontAlgn="auto">
                <a:defRPr/>
              </a:pPr>
              <a:r>
                <a:rPr lang="en-US" sz="2800" dirty="0"/>
                <a:t>&lt;  0.1-2.5% of reproductive age women</a:t>
              </a:r>
            </a:p>
          </p:txBody>
        </p:sp>
      </p:grpSp>
      <p:grpSp>
        <p:nvGrpSpPr>
          <p:cNvPr id="7" name="Inside-left page 2"/>
          <p:cNvGrpSpPr/>
          <p:nvPr/>
        </p:nvGrpSpPr>
        <p:grpSpPr>
          <a:xfrm>
            <a:off x="1691640" y="1449324"/>
            <a:ext cx="2880360" cy="3959352"/>
            <a:chOff x="1691640" y="1449324"/>
            <a:chExt cx="2880360" cy="3959352"/>
          </a:xfrm>
        </p:grpSpPr>
        <p:sp>
          <p:nvSpPr>
            <p:cNvPr id="75" name="Inside-left"/>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cxnSp>
          <p:nvCxnSpPr>
            <p:cNvPr id="96" name="Straight Connector 95"/>
            <p:cNvCxnSpPr/>
            <p:nvPr/>
          </p:nvCxnSpPr>
          <p:spPr>
            <a:xfrm rot="16200000" flipH="1">
              <a:off x="-221314" y="3428206"/>
              <a:ext cx="3949417" cy="1588"/>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 name="Inside-left page 3"/>
          <p:cNvGrpSpPr/>
          <p:nvPr/>
        </p:nvGrpSpPr>
        <p:grpSpPr>
          <a:xfrm>
            <a:off x="1691640" y="1981200"/>
            <a:ext cx="2880360" cy="3959352"/>
            <a:chOff x="-2133600" y="1143000"/>
            <a:chExt cx="2880360" cy="3959352"/>
          </a:xfrm>
        </p:grpSpPr>
        <p:sp>
          <p:nvSpPr>
            <p:cNvPr id="92" name="Inside-left"/>
            <p:cNvSpPr/>
            <p:nvPr/>
          </p:nvSpPr>
          <p:spPr>
            <a:xfrm>
              <a:off x="-2133600" y="1143000"/>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9" name="TextBox 98"/>
            <p:cNvSpPr txBox="1"/>
            <p:nvPr/>
          </p:nvSpPr>
          <p:spPr>
            <a:xfrm>
              <a:off x="-1701504" y="1459194"/>
              <a:ext cx="2067264" cy="338554"/>
            </a:xfrm>
            <a:prstGeom prst="rect">
              <a:avLst/>
            </a:prstGeom>
            <a:noFill/>
          </p:spPr>
          <p:txBody>
            <a:bodyPr wrap="square" rtlCol="0">
              <a:spAutoFit/>
            </a:bodyPr>
            <a:lstStyle/>
            <a:p>
              <a:pPr fontAlgn="auto">
                <a:spcBef>
                  <a:spcPts val="0"/>
                </a:spcBef>
                <a:spcAft>
                  <a:spcPts val="0"/>
                </a:spcAft>
              </a:pPr>
              <a:r>
                <a:rPr lang="en-US" sz="1600" dirty="0">
                  <a:solidFill>
                    <a:prstClr val="black"/>
                  </a:solidFill>
                  <a:latin typeface="Bodoni MT Condensed" pitchFamily="18" charset="0"/>
                </a:rPr>
                <a:t>. </a:t>
              </a:r>
              <a:endParaRPr lang="en-US" sz="1600" dirty="0" err="1">
                <a:solidFill>
                  <a:prstClr val="black"/>
                </a:solidFill>
                <a:latin typeface="Bodoni MT Condensed" pitchFamily="18" charset="0"/>
              </a:endParaRPr>
            </a:p>
          </p:txBody>
        </p:sp>
        <p:cxnSp>
          <p:nvCxnSpPr>
            <p:cNvPr id="122" name="Straight Connector 121"/>
            <p:cNvCxnSpPr/>
            <p:nvPr/>
          </p:nvCxnSpPr>
          <p:spPr>
            <a:xfrm rot="5400000">
              <a:off x="-3993610" y="3117310"/>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a:off x="-4047583" y="3117310"/>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nvGrpSpPr>
          <p:cNvPr id="9" name="Inside-right page 1"/>
          <p:cNvGrpSpPr/>
          <p:nvPr/>
        </p:nvGrpSpPr>
        <p:grpSpPr>
          <a:xfrm>
            <a:off x="2056220" y="911829"/>
            <a:ext cx="6196300" cy="5165731"/>
            <a:chOff x="2204763" y="1453896"/>
            <a:chExt cx="5204892" cy="3979228"/>
          </a:xfrm>
        </p:grpSpPr>
        <p:sp>
          <p:nvSpPr>
            <p:cNvPr id="87" name="TextBox 86"/>
            <p:cNvSpPr txBox="1"/>
            <p:nvPr/>
          </p:nvSpPr>
          <p:spPr>
            <a:xfrm rot="18687988">
              <a:off x="1084636" y="2863365"/>
              <a:ext cx="2886583" cy="646330"/>
            </a:xfrm>
            <a:prstGeom prst="rect">
              <a:avLst/>
            </a:prstGeom>
            <a:noFill/>
          </p:spPr>
          <p:txBody>
            <a:bodyPr wrap="square" rtlCol="0">
              <a:spAutoFit/>
            </a:bodyPr>
            <a:lstStyle/>
            <a:p>
              <a:pPr algn="ctr" fontAlgn="auto">
                <a:spcBef>
                  <a:spcPts val="0"/>
                </a:spcBef>
                <a:spcAft>
                  <a:spcPts val="0"/>
                </a:spcAft>
              </a:pPr>
              <a:r>
                <a:rPr lang="en-US" sz="4400" dirty="0">
                  <a:solidFill>
                    <a:prstClr val="black"/>
                  </a:solidFill>
                  <a:latin typeface="Times New Roman" pitchFamily="18" charset="0"/>
                  <a:cs typeface="Times New Roman" pitchFamily="18" charset="0"/>
                </a:rPr>
                <a:t>Amenorrhea</a:t>
              </a:r>
              <a:endParaRPr lang="en-US" sz="2000" dirty="0">
                <a:solidFill>
                  <a:prstClr val="black"/>
                </a:solidFill>
                <a:latin typeface="Times New Roman" pitchFamily="18" charset="0"/>
                <a:cs typeface="Times New Roman" pitchFamily="18" charset="0"/>
              </a:endParaRPr>
            </a:p>
          </p:txBody>
        </p:sp>
        <p:grpSp>
          <p:nvGrpSpPr>
            <p:cNvPr id="10" name="Group 143"/>
            <p:cNvGrpSpPr/>
            <p:nvPr/>
          </p:nvGrpSpPr>
          <p:grpSpPr>
            <a:xfrm>
              <a:off x="7162800" y="1453896"/>
              <a:ext cx="246855" cy="3950208"/>
              <a:chOff x="7315200" y="1606296"/>
              <a:chExt cx="246855" cy="3950208"/>
            </a:xfrm>
          </p:grpSpPr>
          <p:cxnSp>
            <p:nvCxnSpPr>
              <p:cNvPr id="138" name="Straight Connector 137"/>
              <p:cNvCxnSpPr/>
              <p:nvPr/>
            </p:nvCxnSpPr>
            <p:spPr>
              <a:xfrm rot="5400000">
                <a:off x="5415502"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5400000">
                <a:off x="5470666"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rot="5400000">
                <a:off x="5509163"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rot="5400000">
                <a:off x="5547660"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a:off x="5586157"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rot="5400000">
                <a:off x="5340890"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sp>
          <p:nvSpPr>
            <p:cNvPr id="132" name="Inside-right"/>
            <p:cNvSpPr/>
            <p:nvPr/>
          </p:nvSpPr>
          <p:spPr>
            <a:xfrm rot="10800000">
              <a:off x="4362095" y="1473772"/>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sp>
        <p:nvSpPr>
          <p:cNvPr id="3074" name="AutoShape 2" descr="data:image/jpeg;base64,/9j/4AAQSkZJRgABAQAAAQABAAD/2wCEAAkGBhQSERUUExQWFRUVGRcYGRgYGBwcHRoYHB0XGBgYGhgXHCYfGhojGhgXHy8gJCcpLCwsGh8xNTAqNSYrLCkBCQoKDgwOGg8PGiwkHyQsLCwsLCwsLCwsLCwsLCksLCwsLCwsLCwsLCwsLCwsKSwsLCwsLCwpKSwsLCwsLCksLP/AABEIAMkA+wMBIgACEQEDEQH/xAAbAAACAwEBAQAAAAAAAAAAAAAEBQIDBgEAB//EAD8QAAEDAgQDBAgEBAYDAQEAAAEAAhEDIQQSMUEFUWEicYGRBhMyobHB0fBCUrLhFCNy8QcVM2KCkjRzwqIW/8QAGQEAAwEBAQAAAAAAAAAAAAAAAQIDBAAF/8QAJxEAAgIBBAICAQUBAAAAAAAAAAECESEDEjFBBFETImEUMmKBoXH/2gAMAwEAAhEDEQA/APlQbupbWUSrqQulqjRHLpEqdldQB1KqY2SjqFP5JuS0EidKUe1zr3++ioZpMWAknu6qTeJ0gT2xHQE+ZSuzUti5D2udAv8AfzU3Ofz1nkq8HXY8WcCd4Onhqj2N2G8+AEJXFmmLgVNc6bmPvuUsjpme+yuc5rRJcOk23sSeSl6wBpyy8x+H82tzoPNFRYZSigcudzsN45d+6or4nKDJOogC5JOgAFyTyCm/h1YM9ZWy06ctkwXGZiGtkZnGwAG602E9HDhQ2pLTjKjwxjXQf4NjwS17m3HrnDKJNm5twL0Wli2zFreTGOEsiMcLfRLTUpiri3n+Xh4zNo/76jdH1RrB7DPxSeyhsdxD1ZaX1DiK7ZJM5mMMmMkiHOG7zLb9kaFOOK1Gz/D4Zx7IdTq1by5s5i0F13Zny4+/VLTwoBvZE851755pZYJ6PjSn9pCt3HqgawucS8ZyINu0Zk+UXVuGe94zF0knvPNQrYZrdovr8lVTBpm2nJJZq+LbyOG4lwNyeW30Un40tEucROnXuQlLHNi9ua5h6u8AknU7Ng211Q5HSiWnF1TvHfB8wPqhKlKZJJcTufkFdUcdyCPLeearM8wfMfFLT5KVEqavVXrjm7zqo5Um3sO0odKpeL93ciHuQ4ElPROSRKkybI2hhW3LtEM0aAbo41crIG5VIolNUi/DQDbWVJ2ZxtJI3IgDuGpV+BpACT993VS/h2XLTz1sfeq0Z1VgLsMTAdA3vGq48aS0FsajXzRL6eh1jn5iEJiarSTZs9wnfz1XAazYPUgk9ef3Yqn1kbA9YCsexo2AhD+qZ9uRpitozzDdWB1l6m2yk2lKWmzNGVIspuA1RAxwGh57ITKAeeita0bhGinyVwRxmLL4aJyjbmeZVNFsua2QMzmtk6CSBJjYSjqbADYR3HmimUBEBpb7wehETHVNGPsjKVuyzivodiMO+uDke3DZM9Wm8Zf5kZYLocTfQAkIbC8bqMMO/mN0ykkW7xrrurHYSDemyRH4TczzEKrEYEOuwBpO20/I9NF20MJyj2aXhfGsPWeGQKR2DoueQcVsMFRpwM06iOXfC+TY/BUqbKQDy+s5ueoBlyMBuxoI7XrAPaBAj3pzgfTZ9HDtYBmrNJh7rgN2J3JHJFT9jOblwB/5y81XYsVcuIpVc7GvALckw0U2kGXNJkiAABMyt9wj0ldVwdHLTLnFwfXeYhoa+XvGYy57nFku/wBxAEafKG1oM2JmbgRPctZwX0ufhcMQGtNOqWgQb0X0y4kQQczXZ80H5JN1B019k2P8BQ7M63fPUyTKvbh3ZRuLjTbvUuDZS1rmXblBnmLie6QfEEbIqrSgmDIt/ZQke/BXwAO4c1wMgRoe5KOJ8CqUgS1pe3URr4c+5aY6T9juVjKu0292q5ML02zANZKgGkO1I5FbPjvowHN9ZTs7WNM3MW9xWUdStImW7HWRsjwRcTxc+IJBHOFMVXcphXU2SJb7J2OnXuU6uGjnbb4weSF0HZ2DNHUjwVQpkmw80wZTBvcC1v3XKkt5z8UU0K4tdi2tQy6wFTTZY8/gEZiqeYklRDLgIMCiewtKTJ5R3c1Xia/8y2n380Y4ZWk+A+aX4Jk1BufsKi4Jz5H+BqWguO1hGvkvVb/i66C37omlwpuXtGXdP2uEPVoRo6YtDr+/VORwuAd4MHtRfl9ENXAnKYP1Vzq2xkHeD5KitX6ErlgWSbF2KflIgm5y8x71Uah/2qw08xzHwAFu9DVcU0EyT/1/ZDcybSQE1sgRyHwVwYAJ8l5lmt7lY2naT+Ii/LaVSKwYEdw9Uy4ENM/mHLkRcGfBXNwrTliHQT7IuQbmTGW3RTZge1lGk/cpngOGtiYcDa+nOANyfgmUR20CtwW5NuQH/wBH5Low7QbW0mCnjcNH4nA20deBufLuXXgus6oGzOsGehMBOokxDVDweyZbHO/epYW5yuAuJE6GxsDzTLE8JAM+rc05Wkh0QGnRx07Ovgjh6KOJGQtqOcWNGR0tM9kRJIgaa7Jaofa+UKHYRhbldDybwQJG0ZtbpBxnDBlQAAgZQRPiLc+9PMbQdTIzjLDi1zx2g0ixi9+5H4xoNP1VUGWOc3MAWuc0wQCI0sDlKVqw/kwgCtZVIaWz2SQY2kSAe+Cb9URiMMA11yHsI2s6mbZgPzC1twjvSLh2Ho1S3D4gYinlpua8AD2hcEDRwO20hTqhk1Y09C+MuzGk9xMMAp5jMNBccgnQS4mOq1oqk6zC+YcPxHq6rHToRPcbL6dhiC3qFnlhnv8AiNSgXVIawE6yOyZ0g37tEC7FgOE+4fJGYmjESZkIMtiTy+CTk2/tyaPhVQPY5uuUSO5Y/wBJ8F6qqHgdl9iOuxT/ANH8Y0PLNJEtk/8AZp+PmiPSDhGfDuZcxJBOxmRHcq9GSTTdmBoS13ZMT5E8kdTr6hwIPgR4Ql2HfByutzR5faO7wSXQYqy4VADYOvzGnkpC9sptMSvUKwvoCLouqw5M0RcgOIsTyHPUXCKyc1QnxFI6kR3r1GhAvqYieW5Kb18ICMxzEWgkR+EF1gSAA6RzIAQhYep+X7aIip3kW412VvwU+AU4JdFzYdyq4xTLX5J0jlyk6W3TL0fokAddLfBMvwQmhv6sfmnoB4xJS7Ftyz/dNqlP4geSU41ud+XlMkc40B6Bc7sSMRY3DmS4yJiB0Gl1RVd5pk/BTr75J+4S6rhQRZoI7kDpIoykyQbpbjxmfJGrWH/8tV1Rl+zM+5RxTRm/4s2/2tTp2ZNReyqmeyOcAIl1NwLQdyD3AWHjqvYSk3IBFzlA+Py96LFIPL3OdDaWVpjV28DqZddaY8GCKDOF8PzZ4MMmTzdsQOXitBSwpiMsG3smbcpHIbKvhtKGTALnuEN5bNb3NbE9U9weCy+yCdC46CTeI16qqRLUl6FL6LWAhu8zzMfJLn4Fr3Sb29mNes/Bap2FzOLQLtAJ27PKTzukmPBaZAiTAv8ADkuoCkJnYT1ZnMSZuDr03mBpKaYXHVSIa9ucx2i0yf8Ao4AkG9/FBVxuTYe11JmAp4cFpINrS3rOvilotGbjwW18GG0zTcM0jtcyTqdQJlVVOJONRpeTLmtac185aA0HkXQArauJnMXCT8rJdiHF4NoLQSQQR3WKSWCull20IvSGi1lZ0WJghoFspBm5NiDFoSYpnxBr3vgg1C2mSDu1oMucSNQBz5pa8LO8lHV4IFfS/R/FZ6LSNwJ8l81C2XoTjoYWcipTR6XgzptGsxYtbe6HxDeyNfvVEVXcrrkSxw32U0evLgVuBHaHtC48Dotf/mjHYam51g8tYLEnM6QBbkReVmqQsBzTX0erhpew+yO0Ok/v8VXBhfNGX47wch5LRoTZA0e0OosRuD3La8SwwJcPcQshjafq6sgfe6Vq8DftdhOAp3E6TeDtvqjTRqEghudx7LGzJJkMY3ukgeewVGDqB3aA193NMKL8rhqDYg6QRyPNFKhZTvgqxhgvaDmDXFodEAubAeQJNg8OaDNwJS2pioGpAIyuPQkcrxPJH1g0zaBfs+8nzQVcMzExDQRDSZ0AkE8plCUshgsZEmPqCwiMoIHdJLb7m8LU8MoFtIay0A+IWWr0wX2sJJjWL6c1sOHkmk2Ygx3wn02Q1VnB3FYk5Q43JNh3yh2YcNHU6z5+86r2bPU6NAHjv8lKsbGTYct0JN9HNVgBxZmdY+KX1GAtE77D5o2s7x+u57ghMUwR9+CZLBF4F+IwskgbRfS52j5pdjx2+VmfpamNWqR8PD+6V8QYfWHuZ+lqKSM2oyqi4uDReAAnHC8NnIYBOZ7GixOxJdAvYSfBK8C4gCw0+SdcBdlyumDcCCZzOzNc11oHYDhANw8FWh0ZK+pt+AYXNUYQNYjs2DLGfIytjWwrHWacwJDJbzsAM5nadJiBosk55ZQYZiXZOzrlMSOgsBC2FLD06TDTZTDajslMVGiSC8dp4LhZrQ7zMQJVZOkZnES4umzaQ6pLhOjhTIb2SRdozNNrX1Wc4uXNlxcGSwtJNNz7OLRLWt0e2PWSbDL1T7iHCqlPLBksYRBiW07Na0u5ZWiGgxMuvCQVsaTna/sF29ySDaGk79SjdjRj2BsoF4DyB2jmAGnId5shMU3tiPw3J79kxq8TYG5eQiBsBZoS3EAAWzEOv48u5cOouzlB5JZ2S64IH5iDLW+LoHdKGfiBnqEElrWtBcSTmqWzuGb8JdJA5QjMLVOVzojKx4aBvUeMrf8Aq0uPih8a1rnlugsbW25eClM3aUfrRlOLGXgnQi3vQTvvxWxqU3MweMJNJzT/AA7C17e0C8vy1abp7LmiRHU8lk6lUkjMZgBvg2wHgFF4Iyf2aB039G8XkrAfmCUnVWUaxa5rgbg+5TeUadCe2aPq4xrnMYCbNBjoCZ+KuwpDtNUjwtfOwAb/AATbBsywdIIB7lFHvJpIrxVKLDZVcJxf87KbSHDroI+CbY3CyZCRVMM5tXONiDHxTpkZJXZoqz/ZJvL3UySZIflz9rcZhJBOsLOcdw3ajX5LR0WhzSdnFjnDYuZ7B5yPogeJYdsz71wVF07/AKM1wx8OLZ107029cQL3+vckuPY9r+uuiYNrghp3InxTxZmnGmcqVgY2MpfVfYbkl3uKIqDU8t0ucPHVK4jqVIjRE1QFq8LSy02cw2fELLcPYXVx5rR4jEQ2I1kW5SJsmWMC1uJ4Mdjq6SVGs3loAr6DYHZ5DTz1VOUm1hEyujliamMgjaFxOh0VHEcNERe09x+/imrwNtghajLG9p5baK9GNy7M5iWkT1ISjHk5z3N/S1PuIjyHJIMdWGfwb+kKb5EnwepOlgvBaAfA29xjzT/heGa7IMs5W537dp5sG3gnK0Gbe10WYa10AAEuc3KGjW8QANSTZbqhgRh30zma6niqWcdgsyupkUnshznGREm83NhorQ6Mm7FDvBUy9uWm7OwPDC10ntkZvViB7TQ0uM20GpW2w3HmZzTJDKgDGAxHtNLjlYCTlBBMxAhYzD0W0KhxVNrXOIyvFzllzT61o2da433WnqOZUfq2Q4Oa4HMDTcWw5jm3c50QWzq7QxerEa9hPFq0NdTIdmfo+CfYEjM4ACC4wIHOwWYx9oB/DvFz7tFq+N471IYGHNUqdkMNi1ktl5YSPZa4nKQCS6SRBjP42mNr9es3I6LogUkIXlt7STpZU1sOd/AW8NVZicC/Pd8xNvmo4V73ZsxOwBiJtcC/ddEa1zZBmHAfBHZBJ0iTpmPgAk/HjFQPEx8TYDu19y01bDEsJ5Nkg8hH1SviWF7NrnaeZUtRG3RkqMhxioHuBOoBHxIKUELR/wCUetbiXBwYMOwVLj2pe2kBM2FyZ6JC2kXEAAkkgADcmwA6k/FRRHUa3MpeFyLFEVKDmPc1zS1zCWuaRdrgYII5gqssEW8e/klY0KNz6NjNTYdLC/cm1birKWoLzyHzJss1wbHZaLRvHxVWLxtzJ++QUOz2d6UTf8O4g2tSbAvHvBiPJU4rDXiPas0DUmYAEamUs9D6TnUS4CJc8t7gBPvlPK2YDO0w9hzNNjB0mDabp+zm244AsHjw1lNxuwPZnB3ZmAeDygT5IjjmG9TUfQM9lxdTJ/FRddrgd8pJYf6ROqXcJcGsAi0HrebnqZlGY6s6KTHPLmU5cxpjskgts6M2WCezMacgu3KqGlp6m9TTx2hTi6Yi++/RJ2YrIYiQneJaC09PnukmJgeKVN9HSiXNqsdADjf70KDxEB+WZm/dzQNdx2kIUuIIIJMpyG6uTQejlKXvdJER87JvXBDyDqJ3t4IP0No9mo8/hcIB3i6bVKU1XSLEGR3ifBcPA6xoa0COVuq6CI+wvUAcskXM+5VNrhxJ7lTTRn1iNRomxEkHXmhMViIAGw+5TB1Mf8tvoEl4nhy6dO6fjGqo76IxSayLcYc+9klxvt2Gzf0hN6jiLOEW20/sluOjPto39LVMTUWATGEQ2Nco84EIuniWCo5zGkNAa1gDoAIDfWOc0lxl1z2SBJ8EPWpkhtr5QfBHYPh80c4tlcWmN+9USM0I8Nmk4fxRtKk4vJOeWQGyXF1yRAkkRM3tKc0a7alKW1M1Om5gLqWZr4zCp62i14mk8ubDiGyQ12pAWcw+Ac5jTTIa+m4kDQEEEEb2v5L1bEtoUqVIDM5jy+oMxaHtI9glhzROkXgnmU11yVlBah9Xo+kOBw1Kl/Op/wA9oIcxrjmBJD3ucATczLnXnU8lGOyBpe05aNICBJdUfThri5xuRmaA1g2FzE2zXAOH+rpse5rS4NgM7Ra1xu50OJ7TjcxZPambK4Oy6OlsCCY0IGohUjF8s8+aSdIX4igCGvB9tuaDsHGQOsC09FTRIA19l2XxgEjwkJRWr4hkteXBrQS0sZLjs1rDGUXjXQdVZwllRlNucAOPZDYvrMk/ic5xmT0Rsb46VtjzFvApPM6NaB1Lntt5BK61U5SdSdETxEmGUhrIc7wkrxwwygne/uSyNOi9pheODLlGloPUAzfY9q6V06mVzXD8Lmu8WkH5JtxyXAvEZQ6NbzeLaxASUt5aLPwxp/Zmg9MuI0a2OxNWg6adSoHNMETLW5iARPtB2qzpvbnZSClhG9ueQJS/9EgqwPsI1znerpCXRGY6NAtJPNHM4PSp+0/1lR0AWOp2EpRgfSFtJpDWEnrpPUblOvRKs7E4h1V/s0gY7zY+QHvSPB6MJJ4PoPo9wwUqFNn5B87r3EfytEj+4IR/DYJjSwt0RtLhoAdYEmSki7LuajyYHBCBr/dC8VxcOgL2G1Ddg53xKX8SqfzgDpEfBdRt3YGdTFDJb2iBHigDg5ExMWTSk1oouBZL3PY5jvytbIeCORBt1UhThuljcTv1TpZMzngzNfC68h9wl7qYGvmndWnLiBdeZwrNqLJ0iE0hj6LUSKJcI7RJ7xp8Ee0kvLtb3k9LK/CUQKWVtoAjpsqaW6CiVTwcLuzOnT43VUQydfrspuqANEldjS1lRUQkRpN3O2ncLoCrRJGYHu+qLLiTl0kkeCvfTgkRsI+CN0haM7jqczB0gfX3pHxADPp+Fn6WrT4umCDHUrP8Tp/zD/Sz9LVOxdVYBabHNph8SSIEmAAB1O/LooYesWiDdznPiJaZ7OVznCQ9o7RyjzV1KtNNo5AePiiqWEaQHsJ1BAHMRKsjFHhM02GolrNjafdfxWe/ix68PgGHzPu9ye1uIhlLMYMsJHhrprHJZrF0BSbme9wrOFOoGertle50/wAwOLTADTbUkixaV0nRTS7bNFguMZDl2ytPIT/Yrtb0omzSCM1t3Sd+5Y2riHu53DU+4Nw4Nu8nNYwDAGntEXkdEyneEK9Dtj/DkvbmvJtCKoNuDq4afv5LprTEey0TIEeXMrwqnKckCTAJ95+aZyolp6O9kqVMFzHHVwdHhGY92yA4txE9ohvZDYb8NNkRVrNMOJhoBAPOYEDp9VlsbxA1KvqqRkF4bOptvA21PglcjR8dOkKOIYV3qhUNm58gn8Tol0f06eKWZtlrvT2q0Nw9Om2KFPOxgOpIjO90blxKyDqRy5oOWcsxaQJInnGylJIg5ZPEwrcAe33h3wlC5lbhXQ6Ryd8EjGhmVlj6MutH3qvo3oNww0aBLvaf2o6be6F85pUSC0uFpE9039y+yU6oIEdIHTZRn6N+lFXZPCPh7XAETp3b2TqvxQNYRN4JKz9LFF1ZrQRAk+Hh1UfSBrm0Kj3PyuDbBv4pmQZ6clFN2apJPky1DER2m31t4yqa3axDJgblew1UAjlHw1VVB2d7nczb5K6RRu8GkpOuY0VxpyI8P2QeCxNtNVb/ABgLQJi6vFIzStMq/goOvtTH0RNENy26bc1ypXa14Bd7InwRdCmHMzHcW6J0iUn7J4e7YBiAgzTgE9Vc2tlMAjSFQ/RLXspuIATyVhgC5iBuotEXF9O8IXiozU7RrJn4IUc8l3DzmLnCIB13RVUnN3hA8LDXM/3Cx5j9lYXuByl0wLGOdwFzOoEx9LcHX7ss9xP/AFP+LP0NT/FOGs/3Wc4pPrD/AEs/Q1LTI6rwKcFjMkZtDCMfxkNjJedr+dkBgWh1uiOocJab6X092yrG6wYIyVZKqnES8GRcC18oaNTDdyfHdVVqrnuzEADQBohoA5Dbnbck7qfGMIKbxAiReTNwg21YB71KT9m2CVWgz1u3KLzyTLBcWicwu43MmI6AJGXC0eKuo1QAZEz1080E2uDRhrJrn8faWQHxa9iIGlrKT8SAxjJOZ4aXk7M5R+Z3wWfwuKaGtim0OGrzJ7oGgjXwRtPGs9Y59d5My4k/iOwhMnfIMRWEWcd43IaAbcosByHilXB+IepqOxEEgS1v9TgRPkg+IY/1tTNo2wHQdwRYaHsL82WjTdDG7uOrnRz5nuCG53gRVWSjjvFjW9W0jL6tkRzcTJd4pdnMZZOWZibTpMc4srMa9rqhLTmzQTYiCRJaJ1y6TvCoTPJ5jlbbPAI3hlGSTtp3oIFG4GuWxlANzYpJXRfQScx6zBEiNAtN6MYgPpNbJmnLXcxGk+5Z2lxtu7Wzbe318FdgcS5tZ1VlQNc7UR2DaII+azZ7PWpNYNLQrllV0xBjLz8UL6T8RDstO+hc6fcO5UYX0xp29YwsI9q0g/0/ukWM4n62o58+17h9wio5EvOTleto0WgR9forKNTKB3BDUvxO5GFzEtJaT8JVCnCGuGx0mNjoVXXrFlSNdI80mwuNh11di+KAlpmSDCquDO50zV8GxAcXTcyZ5np3Cye1agI9mDGiQ8JpBoBmSeXKxv4py5wy9+i0R4M88uyim64kCeo8lDOCeXSPNWsouJmYHmg6lNxdExpsg0PFlgqtbMmJhLMTig7sicpI7W3mja+Ca0iSL8wT81XiAAQx0FpNrQLKbZRAlJpZUkWGhHMJg8kAyIdqCDIPKOvRLm+0ZnLHZnv9nyRlOtIh21h1GxXRpnajayB13zIPfHLx5JNxX/UP9NP9DU2xgh0b6+CUcR9v/iz9DUaMuq8ANLg4c1pnYadyuw2AexwyvJAMkWEi03IMWHLwWhwPCx6tnVrfgCjafBG3IcBbcH3QEIp0Rg47UZPjpa/OQ17Ycz1bZDrGfWS4Bulo7N5SetQyhhJb225oBkgSWw4fhJiY5QVvanA2n79yGf6Pg76CPoEGjRH8MxIINh3qQctXV9FW628kLU9FOseaSiqYi9ZChVq5k2qejb9iCp4b0WqHVwAPSUEjtzYhLbK7EYsljKYs1vLcm5nmtlhv8Oc1zUd4ABHU/wDDKlEmpUPiPonSolNSeEYFlQCgIyhwe7tNJ9YZa3LmBOUUx2tLyTKEbTvBt1X00f4Z0RfNUP3yhV1f8OGA2lw7+fON1zkSXjM+ZojC1SDa55RK33/8XTZP8vxMn4orD8IYwdlrfCErZXT8eSdmLo8FqOIdDGyZA38loeH8J0u2eQHxTw4VlpAv7vFE08MGjsieqW0zWoUK6vDDlsAT10WbxvD9QRlPT6LZ1w6LJeMI17i1wgjSfkgEyjCWuGbca7FSxVVrAcu/3ZM8fwvM10DSxHzS3D4VjmEOMuFo5dVwW+hUXzoFd/DwBu5xCYepAERb73VOCp5qzZsG/EynRBo13DKUBsQYAtKajGgXAlJsGbRpFvJGnSea0Xgntt5Df81Lj2jYbRZLnY2/a1M2jyUn1QGjc/fkha9IuGY3O3QBJNltKKXJfWrAiRry+9EHiWnsAnuVNAuBgEdrWdlOlTJIBuQNSp5KUkEOOawMhumlz4Lz2TM2j3fZRLaIAFh5Kqs2xhUSojOXSAuJtsHbixHRJeJmKhH+1n6Wp9WvTIKQcQIz6/hZ+hq5maWUbLANHqaf9DP0hFU3xYhL8JiYawflaB5ABEuqSmWEQgsDLC02EVA4ASAQ60iJmC5wHK2+iEpUtJCFLzH7QiqLp5pWzTGFE34VUGhNuSJg7XUGDM4xYCxtv8oSMtFAlTCrlJsG6Yfw47z8uapdRgoWUSQ54TiAWQdfkjG4kXiOkC/f3LNtxGUgjax7jqtHw7I0bERvyhduO21ktdUdMiGjnEn3oCu1+xIk7i58tE4qUwDIg/uqKp1JgdUKY0ZJZEFTDk+0fdPndC1OGBx7NotIJF/FOKwzaC3PooFuXaByn7upyjgvGaFJ4dVABEFC/wAQ9ru3TI6i61AccugVVVocNLqDtDJp9CB2KEawg8S8P3g7EJ2/CDkClXE+GyCR2SjDUyJOEehc3FEG/c7ryKU8YwuV2YdD3hGVqhMk2IsR80Oc9RuXQcyr1myN9AL8RMckTwNoLr75neWnvKMoej4gXmOauo8Og2AA6J1KgbGxhXY0PNxfKfdf3qL6oPXpsgamFvIldAO41TPUVB+J3YbRYSCOfJXNeAI3nToEJRYRMEheMi/xSS1E0dGDTLazAb/YUcGSXQqi9w2UcPUjW330SxlbGfA3yc0DVdchWmucs2CAq4gDUrSmY3dldfQrP8Trt9YdB2WW/wCLU8q1gW+ax+Lo1HPJtf5WRZCcsG5NTKUXh6tyQlxIGquwmIg9EQaeUM3E9640Ft7x5qVKuOXulXNxLY9oeKUvGTWD1HERv+37K0znAH49ekX8yleJqQZYR3T7lazHBzdcpkdwI+CjJ0aox7Q39SSZLp6C391B1Lvvz5qVPES0Hx+qliKkiBcm/wC6FpnK7AqrIn7smPBqhc3nEjU7Je4jxF1dwivke9t5BmO+65FGaikHbzfkVM0m3kdBab7oNmKcDBBt1APdBRnDabqwNwMpdYkWAiCbb3uLJ0rMs5bcsqOHtp4ndCmje4CvZiw5jH3h85ZjYB2h6EKkVZ53+5QlgfTd8AmJBAtB00Gi4Q1o+sXKr4jxIMtBJ5Sk1XFvdqY6D6qLya42NKuOpzcgEddQleP4iNG+aGeyFSaWa6lsVnOgN1AOdmN+aMwuHE6QpswqNpU4V0qJs7QpNIN7jTqp+qXmMU6c6FNRxS7ChCYjCwdE2yhVVWhdtR10KxRjRSMFF1GBA4jDkhTcbCmSDZ7lGpQsu4CpIgm4RT2qYGJ6uGtul1TD6yn1diBrUk6bEeRHVpuyxJS00H/mWgrU/eg6lCCRITKUibirHLnArlFvNRZp4BWUdfvotzPOhgbYJkCZsrabC46WVeF0KLoqZT5KI1MIDbLPeFXU4MHNltnCeszsVc7XwXqPsqM0Xh5DigbhQIa5rptt8uquYXB5F4gR1H7IXD/6j+9W/iH9P/0VGCND1c8FpbH39VXh8ZlrjNcva5pJBJsA6R1hsd0qOI+iEH/kUu6p+gpm6eDlO1lGtwuKnYeJHylFUKx0Led7nyIWcwu6NpahWMs9ZJ1Q3xdyOzEbwfpvASriOIc32fbJIiCSGC5ceVyAOd+SyfpD/wCTV/q+QSge05BoEPKro2jMGdSCSTvJ9/NXNwJOx8isSulIojvzf4/6bAYMx7J1I09y4MC78pHgVkF4IqCOfm/x/wBNmMERse6CpDCnkfIrFLoR2ifrH6Nr6k8j5FQfSd+U+RWMXCu2h/Wfg2oonkfIqYw5Ox8isQvJlED8t+jZ1MMfynyKCr03XGUztYrMuVVTULmgLyvwaN3Dne1BnuI+yotxLgYc0z3Qs/shanteKR6aHXlt8o0+Ke7LIt4fNK3Y68OVPCP9QJhxP2/JHaqGjrtvgDaC9wa0SXEACJJJsAANT0SfE8VpscWzoYWow3tt/wDbR/W1fOeN/wDk1/8A21P1OT7VRl1teSlS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endParaRPr>
          </a:p>
        </p:txBody>
      </p:sp>
      <p:sp>
        <p:nvSpPr>
          <p:cNvPr id="3076" name="AutoShape 4" descr="data:image/jpeg;base64,/9j/4AAQSkZJRgABAQAAAQABAAD/2wCEAAkGBhQSERUUExQWFRUVGRcYGRgYGBwcHRoYHB0XGBgYGhgXHCYfGhojGhgXHy8gJCcpLCwsGh8xNTAqNSYrLCkBCQoKDgwOGg8PGiwkHyQsLCwsLCwsLCwsLCwsLCksLCwsLCwsLCwsLCwsLCwsKSwsLCwsLCwpKSwsLCwsLCksLP/AABEIAMkA+wMBIgACEQEDEQH/xAAbAAACAwEBAQAAAAAAAAAAAAAEBQIDBgEAB//EAD8QAAEDAgQDBAgEBAYDAQEAAAEAAhEDIQQSMUEFUWEicYGRBhMyobHB0fBCUrLhFCNy8QcVM2KCkjRzwqIW/8QAGQEAAwEBAQAAAAAAAAAAAAAAAQIDBAAF/8QAJxEAAgIBBAICAQUBAAAAAAAAAAECESEDEjFBBFETImEUMmKBoXH/2gAMAwEAAhEDEQA/APlQbupbWUSrqQulqjRHLpEqdldQB1KqY2SjqFP5JuS0EidKUe1zr3++ioZpMWAknu6qTeJ0gT2xHQE+ZSuzUti5D2udAv8AfzU3Ofz1nkq8HXY8WcCd4Onhqj2N2G8+AEJXFmmLgVNc6bmPvuUsjpme+yuc5rRJcOk23sSeSl6wBpyy8x+H82tzoPNFRYZSigcudzsN45d+6or4nKDJOogC5JOgAFyTyCm/h1YM9ZWy06ctkwXGZiGtkZnGwAG602E9HDhQ2pLTjKjwxjXQf4NjwS17m3HrnDKJNm5twL0Wli2zFreTGOEsiMcLfRLTUpiri3n+Xh4zNo/76jdH1RrB7DPxSeyhsdxD1ZaX1DiK7ZJM5mMMmMkiHOG7zLb9kaFOOK1Gz/D4Zx7IdTq1by5s5i0F13Zny4+/VLTwoBvZE851755pZYJ6PjSn9pCt3HqgawucS8ZyINu0Zk+UXVuGe94zF0knvPNQrYZrdovr8lVTBpm2nJJZq+LbyOG4lwNyeW30Un40tEucROnXuQlLHNi9ua5h6u8AknU7Ng211Q5HSiWnF1TvHfB8wPqhKlKZJJcTufkFdUcdyCPLeearM8wfMfFLT5KVEqavVXrjm7zqo5Um3sO0odKpeL93ciHuQ4ElPROSRKkybI2hhW3LtEM0aAbo41crIG5VIolNUi/DQDbWVJ2ZxtJI3IgDuGpV+BpACT993VS/h2XLTz1sfeq0Z1VgLsMTAdA3vGq48aS0FsajXzRL6eh1jn5iEJiarSTZs9wnfz1XAazYPUgk9ef3Yqn1kbA9YCsexo2AhD+qZ9uRpitozzDdWB1l6m2yk2lKWmzNGVIspuA1RAxwGh57ITKAeeita0bhGinyVwRxmLL4aJyjbmeZVNFsua2QMzmtk6CSBJjYSjqbADYR3HmimUBEBpb7wehETHVNGPsjKVuyzivodiMO+uDke3DZM9Wm8Zf5kZYLocTfQAkIbC8bqMMO/mN0ykkW7xrrurHYSDemyRH4TczzEKrEYEOuwBpO20/I9NF20MJyj2aXhfGsPWeGQKR2DoueQcVsMFRpwM06iOXfC+TY/BUqbKQDy+s5ueoBlyMBuxoI7XrAPaBAj3pzgfTZ9HDtYBmrNJh7rgN2J3JHJFT9jOblwB/5y81XYsVcuIpVc7GvALckw0U2kGXNJkiAABMyt9wj0ldVwdHLTLnFwfXeYhoa+XvGYy57nFku/wBxAEafKG1oM2JmbgRPctZwX0ufhcMQGtNOqWgQb0X0y4kQQczXZ80H5JN1B019k2P8BQ7M63fPUyTKvbh3ZRuLjTbvUuDZS1rmXblBnmLie6QfEEbIqrSgmDIt/ZQke/BXwAO4c1wMgRoe5KOJ8CqUgS1pe3URr4c+5aY6T9juVjKu0292q5ML02zANZKgGkO1I5FbPjvowHN9ZTs7WNM3MW9xWUdStImW7HWRsjwRcTxc+IJBHOFMVXcphXU2SJb7J2OnXuU6uGjnbb4weSF0HZ2DNHUjwVQpkmw80wZTBvcC1v3XKkt5z8UU0K4tdi2tQy6wFTTZY8/gEZiqeYklRDLgIMCiewtKTJ5R3c1Xia/8y2n380Y4ZWk+A+aX4Jk1BufsKi4Jz5H+BqWguO1hGvkvVb/i66C37omlwpuXtGXdP2uEPVoRo6YtDr+/VORwuAd4MHtRfl9ENXAnKYP1Vzq2xkHeD5KitX6ErlgWSbF2KflIgm5y8x71Uah/2qw08xzHwAFu9DVcU0EyT/1/ZDcybSQE1sgRyHwVwYAJ8l5lmt7lY2naT+Ii/LaVSKwYEdw9Uy4ENM/mHLkRcGfBXNwrTliHQT7IuQbmTGW3RTZge1lGk/cpngOGtiYcDa+nOANyfgmUR20CtwW5NuQH/wBH5Low7QbW0mCnjcNH4nA20deBufLuXXgus6oGzOsGehMBOokxDVDweyZbHO/epYW5yuAuJE6GxsDzTLE8JAM+rc05Wkh0QGnRx07Ovgjh6KOJGQtqOcWNGR0tM9kRJIgaa7Jaofa+UKHYRhbldDybwQJG0ZtbpBxnDBlQAAgZQRPiLc+9PMbQdTIzjLDi1zx2g0ixi9+5H4xoNP1VUGWOc3MAWuc0wQCI0sDlKVqw/kwgCtZVIaWz2SQY2kSAe+Cb9URiMMA11yHsI2s6mbZgPzC1twjvSLh2Ho1S3D4gYinlpua8AD2hcEDRwO20hTqhk1Y09C+MuzGk9xMMAp5jMNBccgnQS4mOq1oqk6zC+YcPxHq6rHToRPcbL6dhiC3qFnlhnv8AiNSgXVIawE6yOyZ0g37tEC7FgOE+4fJGYmjESZkIMtiTy+CTk2/tyaPhVQPY5uuUSO5Y/wBJ8F6qqHgdl9iOuxT/ANH8Y0PLNJEtk/8AZp+PmiPSDhGfDuZcxJBOxmRHcq9GSTTdmBoS13ZMT5E8kdTr6hwIPgR4Ql2HfByutzR5faO7wSXQYqy4VADYOvzGnkpC9sptMSvUKwvoCLouqw5M0RcgOIsTyHPUXCKyc1QnxFI6kR3r1GhAvqYieW5Kb18ICMxzEWgkR+EF1gSAA6RzIAQhYep+X7aIip3kW412VvwU+AU4JdFzYdyq4xTLX5J0jlyk6W3TL0fokAddLfBMvwQmhv6sfmnoB4xJS7Ftyz/dNqlP4geSU41ud+XlMkc40B6Bc7sSMRY3DmS4yJiB0Gl1RVd5pk/BTr75J+4S6rhQRZoI7kDpIoykyQbpbjxmfJGrWH/8tV1Rl+zM+5RxTRm/4s2/2tTp2ZNReyqmeyOcAIl1NwLQdyD3AWHjqvYSk3IBFzlA+Py96LFIPL3OdDaWVpjV28DqZddaY8GCKDOF8PzZ4MMmTzdsQOXitBSwpiMsG3smbcpHIbKvhtKGTALnuEN5bNb3NbE9U9weCy+yCdC46CTeI16qqRLUl6FL6LWAhu8zzMfJLn4Fr3Sb29mNes/Bap2FzOLQLtAJ27PKTzukmPBaZAiTAv8ADkuoCkJnYT1ZnMSZuDr03mBpKaYXHVSIa9ucx2i0yf8Ao4AkG9/FBVxuTYe11JmAp4cFpINrS3rOvilotGbjwW18GG0zTcM0jtcyTqdQJlVVOJONRpeTLmtac185aA0HkXQArauJnMXCT8rJdiHF4NoLQSQQR3WKSWCull20IvSGi1lZ0WJghoFspBm5NiDFoSYpnxBr3vgg1C2mSDu1oMucSNQBz5pa8LO8lHV4IFfS/R/FZ6LSNwJ8l81C2XoTjoYWcipTR6XgzptGsxYtbe6HxDeyNfvVEVXcrrkSxw32U0evLgVuBHaHtC48Dotf/mjHYam51g8tYLEnM6QBbkReVmqQsBzTX0erhpew+yO0Ok/v8VXBhfNGX47wch5LRoTZA0e0OosRuD3La8SwwJcPcQshjafq6sgfe6Vq8DftdhOAp3E6TeDtvqjTRqEghudx7LGzJJkMY3ukgeewVGDqB3aA193NMKL8rhqDYg6QRyPNFKhZTvgqxhgvaDmDXFodEAubAeQJNg8OaDNwJS2pioGpAIyuPQkcrxPJH1g0zaBfs+8nzQVcMzExDQRDSZ0AkE8plCUshgsZEmPqCwiMoIHdJLb7m8LU8MoFtIay0A+IWWr0wX2sJJjWL6c1sOHkmk2Ygx3wn02Q1VnB3FYk5Q43JNh3yh2YcNHU6z5+86r2bPU6NAHjv8lKsbGTYct0JN9HNVgBxZmdY+KX1GAtE77D5o2s7x+u57ghMUwR9+CZLBF4F+IwskgbRfS52j5pdjx2+VmfpamNWqR8PD+6V8QYfWHuZ+lqKSM2oyqi4uDReAAnHC8NnIYBOZ7GixOxJdAvYSfBK8C4gCw0+SdcBdlyumDcCCZzOzNc11oHYDhANw8FWh0ZK+pt+AYXNUYQNYjs2DLGfIytjWwrHWacwJDJbzsAM5nadJiBosk55ZQYZiXZOzrlMSOgsBC2FLD06TDTZTDajslMVGiSC8dp4LhZrQ7zMQJVZOkZnES4umzaQ6pLhOjhTIb2SRdozNNrX1Wc4uXNlxcGSwtJNNz7OLRLWt0e2PWSbDL1T7iHCqlPLBksYRBiW07Na0u5ZWiGgxMuvCQVsaTna/sF29ySDaGk79SjdjRj2BsoF4DyB2jmAGnId5shMU3tiPw3J79kxq8TYG5eQiBsBZoS3EAAWzEOv48u5cOouzlB5JZ2S64IH5iDLW+LoHdKGfiBnqEElrWtBcSTmqWzuGb8JdJA5QjMLVOVzojKx4aBvUeMrf8Aq0uPih8a1rnlugsbW25eClM3aUfrRlOLGXgnQi3vQTvvxWxqU3MweMJNJzT/AA7C17e0C8vy1abp7LmiRHU8lk6lUkjMZgBvg2wHgFF4Iyf2aB039G8XkrAfmCUnVWUaxa5rgbg+5TeUadCe2aPq4xrnMYCbNBjoCZ+KuwpDtNUjwtfOwAb/AATbBsywdIIB7lFHvJpIrxVKLDZVcJxf87KbSHDroI+CbY3CyZCRVMM5tXONiDHxTpkZJXZoqz/ZJvL3UySZIflz9rcZhJBOsLOcdw3ajX5LR0WhzSdnFjnDYuZ7B5yPogeJYdsz71wVF07/AKM1wx8OLZ107029cQL3+vckuPY9r+uuiYNrghp3InxTxZmnGmcqVgY2MpfVfYbkl3uKIqDU8t0ucPHVK4jqVIjRE1QFq8LSy02cw2fELLcPYXVx5rR4jEQ2I1kW5SJsmWMC1uJ4Mdjq6SVGs3loAr6DYHZ5DTz1VOUm1hEyujliamMgjaFxOh0VHEcNERe09x+/imrwNtghajLG9p5baK9GNy7M5iWkT1ISjHk5z3N/S1PuIjyHJIMdWGfwb+kKb5EnwepOlgvBaAfA29xjzT/heGa7IMs5W537dp5sG3gnK0Gbe10WYa10AAEuc3KGjW8QANSTZbqhgRh30zma6niqWcdgsyupkUnshznGREm83NhorQ6Mm7FDvBUy9uWm7OwPDC10ntkZvViB7TQ0uM20GpW2w3HmZzTJDKgDGAxHtNLjlYCTlBBMxAhYzD0W0KhxVNrXOIyvFzllzT61o2da433WnqOZUfq2Q4Oa4HMDTcWw5jm3c50QWzq7QxerEa9hPFq0NdTIdmfo+CfYEjM4ACC4wIHOwWYx9oB/DvFz7tFq+N471IYGHNUqdkMNi1ktl5YSPZa4nKQCS6SRBjP42mNr9es3I6LogUkIXlt7STpZU1sOd/AW8NVZicC/Pd8xNvmo4V73ZsxOwBiJtcC/ddEa1zZBmHAfBHZBJ0iTpmPgAk/HjFQPEx8TYDu19y01bDEsJ5Nkg8hH1SviWF7NrnaeZUtRG3RkqMhxioHuBOoBHxIKUELR/wCUetbiXBwYMOwVLj2pe2kBM2FyZ6JC2kXEAAkkgADcmwA6k/FRRHUa3MpeFyLFEVKDmPc1zS1zCWuaRdrgYII5gqssEW8e/klY0KNz6NjNTYdLC/cm1birKWoLzyHzJss1wbHZaLRvHxVWLxtzJ++QUOz2d6UTf8O4g2tSbAvHvBiPJU4rDXiPas0DUmYAEamUs9D6TnUS4CJc8t7gBPvlPK2YDO0w9hzNNjB0mDabp+zm244AsHjw1lNxuwPZnB3ZmAeDygT5IjjmG9TUfQM9lxdTJ/FRddrgd8pJYf6ROqXcJcGsAi0HrebnqZlGY6s6KTHPLmU5cxpjskgts6M2WCezMacgu3KqGlp6m9TTx2hTi6Yi++/RJ2YrIYiQneJaC09PnukmJgeKVN9HSiXNqsdADjf70KDxEB+WZm/dzQNdx2kIUuIIIJMpyG6uTQejlKXvdJER87JvXBDyDqJ3t4IP0No9mo8/hcIB3i6bVKU1XSLEGR3ifBcPA6xoa0COVuq6CI+wvUAcskXM+5VNrhxJ7lTTRn1iNRomxEkHXmhMViIAGw+5TB1Mf8tvoEl4nhy6dO6fjGqo76IxSayLcYc+9klxvt2Gzf0hN6jiLOEW20/sluOjPto39LVMTUWATGEQ2Nco84EIuniWCo5zGkNAa1gDoAIDfWOc0lxl1z2SBJ8EPWpkhtr5QfBHYPh80c4tlcWmN+9USM0I8Nmk4fxRtKk4vJOeWQGyXF1yRAkkRM3tKc0a7alKW1M1Om5gLqWZr4zCp62i14mk8ubDiGyQ12pAWcw+Ac5jTTIa+m4kDQEEEEb2v5L1bEtoUqVIDM5jy+oMxaHtI9glhzROkXgnmU11yVlBah9Xo+kOBw1Kl/Op/wA9oIcxrjmBJD3ucATczLnXnU8lGOyBpe05aNICBJdUfThri5xuRmaA1g2FzE2zXAOH+rpse5rS4NgM7Ra1xu50OJ7TjcxZPambK4Oy6OlsCCY0IGohUjF8s8+aSdIX4igCGvB9tuaDsHGQOsC09FTRIA19l2XxgEjwkJRWr4hkteXBrQS0sZLjs1rDGUXjXQdVZwllRlNucAOPZDYvrMk/ic5xmT0Rsb46VtjzFvApPM6NaB1Lntt5BK61U5SdSdETxEmGUhrIc7wkrxwwygne/uSyNOi9pheODLlGloPUAzfY9q6V06mVzXD8Lmu8WkH5JtxyXAvEZQ6NbzeLaxASUt5aLPwxp/Zmg9MuI0a2OxNWg6adSoHNMETLW5iARPtB2qzpvbnZSClhG9ueQJS/9EgqwPsI1znerpCXRGY6NAtJPNHM4PSp+0/1lR0AWOp2EpRgfSFtJpDWEnrpPUblOvRKs7E4h1V/s0gY7zY+QHvSPB6MJJ4PoPo9wwUqFNn5B87r3EfytEj+4IR/DYJjSwt0RtLhoAdYEmSki7LuajyYHBCBr/dC8VxcOgL2G1Ddg53xKX8SqfzgDpEfBdRt3YGdTFDJb2iBHigDg5ExMWTSk1oouBZL3PY5jvytbIeCORBt1UhThuljcTv1TpZMzngzNfC68h9wl7qYGvmndWnLiBdeZwrNqLJ0iE0hj6LUSKJcI7RJ7xp8Ee0kvLtb3k9LK/CUQKWVtoAjpsqaW6CiVTwcLuzOnT43VUQydfrspuqANEldjS1lRUQkRpN3O2ncLoCrRJGYHu+qLLiTl0kkeCvfTgkRsI+CN0haM7jqczB0gfX3pHxADPp+Fn6WrT4umCDHUrP8Tp/zD/Sz9LVOxdVYBabHNph8SSIEmAAB1O/LooYesWiDdznPiJaZ7OVznCQ9o7RyjzV1KtNNo5AePiiqWEaQHsJ1BAHMRKsjFHhM02GolrNjafdfxWe/ix68PgGHzPu9ye1uIhlLMYMsJHhrprHJZrF0BSbme9wrOFOoGertle50/wAwOLTADTbUkixaV0nRTS7bNFguMZDl2ytPIT/Yrtb0omzSCM1t3Sd+5Y2riHu53DU+4Nw4Nu8nNYwDAGntEXkdEyneEK9Dtj/DkvbmvJtCKoNuDq4afv5LprTEey0TIEeXMrwqnKckCTAJ95+aZyolp6O9kqVMFzHHVwdHhGY92yA4txE9ohvZDYb8NNkRVrNMOJhoBAPOYEDp9VlsbxA1KvqqRkF4bOptvA21PglcjR8dOkKOIYV3qhUNm58gn8Tol0f06eKWZtlrvT2q0Nw9Om2KFPOxgOpIjO90blxKyDqRy5oOWcsxaQJInnGylJIg5ZPEwrcAe33h3wlC5lbhXQ6Ryd8EjGhmVlj6MutH3qvo3oNww0aBLvaf2o6be6F85pUSC0uFpE9039y+yU6oIEdIHTZRn6N+lFXZPCPh7XAETp3b2TqvxQNYRN4JKz9LFF1ZrQRAk+Hh1UfSBrm0Kj3PyuDbBv4pmQZ6clFN2apJPky1DER2m31t4yqa3axDJgblew1UAjlHw1VVB2d7nczb5K6RRu8GkpOuY0VxpyI8P2QeCxNtNVb/ABgLQJi6vFIzStMq/goOvtTH0RNENy26bc1ypXa14Bd7InwRdCmHMzHcW6J0iUn7J4e7YBiAgzTgE9Vc2tlMAjSFQ/RLXspuIATyVhgC5iBuotEXF9O8IXiozU7RrJn4IUc8l3DzmLnCIB13RVUnN3hA8LDXM/3Cx5j9lYXuByl0wLGOdwFzOoEx9LcHX7ss9xP/AFP+LP0NT/FOGs/3Wc4pPrD/AEs/Q1LTI6rwKcFjMkZtDCMfxkNjJedr+dkBgWh1uiOocJab6X092yrG6wYIyVZKqnES8GRcC18oaNTDdyfHdVVqrnuzEADQBohoA5Dbnbck7qfGMIKbxAiReTNwg21YB71KT9m2CVWgz1u3KLzyTLBcWicwu43MmI6AJGXC0eKuo1QAZEz1080E2uDRhrJrn8faWQHxa9iIGlrKT8SAxjJOZ4aXk7M5R+Z3wWfwuKaGtim0OGrzJ7oGgjXwRtPGs9Y59d5My4k/iOwhMnfIMRWEWcd43IaAbcosByHilXB+IepqOxEEgS1v9TgRPkg+IY/1tTNo2wHQdwRYaHsL82WjTdDG7uOrnRz5nuCG53gRVWSjjvFjW9W0jL6tkRzcTJd4pdnMZZOWZibTpMc4srMa9rqhLTmzQTYiCRJaJ1y6TvCoTPJ5jlbbPAI3hlGSTtp3oIFG4GuWxlANzYpJXRfQScx6zBEiNAtN6MYgPpNbJmnLXcxGk+5Z2lxtu7Wzbe318FdgcS5tZ1VlQNc7UR2DaII+azZ7PWpNYNLQrllV0xBjLz8UL6T8RDstO+hc6fcO5UYX0xp29YwsI9q0g/0/ukWM4n62o58+17h9wio5EvOTleto0WgR9forKNTKB3BDUvxO5GFzEtJaT8JVCnCGuGx0mNjoVXXrFlSNdI80mwuNh11di+KAlpmSDCquDO50zV8GxAcXTcyZ5np3Cye1agI9mDGiQ8JpBoBmSeXKxv4py5wy9+i0R4M88uyim64kCeo8lDOCeXSPNWsouJmYHmg6lNxdExpsg0PFlgqtbMmJhLMTig7sicpI7W3mja+Ca0iSL8wT81XiAAQx0FpNrQLKbZRAlJpZUkWGhHMJg8kAyIdqCDIPKOvRLm+0ZnLHZnv9nyRlOtIh21h1GxXRpnajayB13zIPfHLx5JNxX/UP9NP9DU2xgh0b6+CUcR9v/iz9DUaMuq8ANLg4c1pnYadyuw2AexwyvJAMkWEi03IMWHLwWhwPCx6tnVrfgCjafBG3IcBbcH3QEIp0Rg47UZPjpa/OQ17Ycz1bZDrGfWS4Bulo7N5SetQyhhJb225oBkgSWw4fhJiY5QVvanA2n79yGf6Pg76CPoEGjRH8MxIINh3qQctXV9FW628kLU9FOseaSiqYi9ZChVq5k2qejb9iCp4b0WqHVwAPSUEjtzYhLbK7EYsljKYs1vLcm5nmtlhv8Oc1zUd4ABHU/wDDKlEmpUPiPonSolNSeEYFlQCgIyhwe7tNJ9YZa3LmBOUUx2tLyTKEbTvBt1X00f4Z0RfNUP3yhV1f8OGA2lw7+fON1zkSXjM+ZojC1SDa55RK33/8XTZP8vxMn4orD8IYwdlrfCErZXT8eSdmLo8FqOIdDGyZA38loeH8J0u2eQHxTw4VlpAv7vFE08MGjsieqW0zWoUK6vDDlsAT10WbxvD9QRlPT6LZ1w6LJeMI17i1wgjSfkgEyjCWuGbca7FSxVVrAcu/3ZM8fwvM10DSxHzS3D4VjmEOMuFo5dVwW+hUXzoFd/DwBu5xCYepAERb73VOCp5qzZsG/EynRBo13DKUBsQYAtKajGgXAlJsGbRpFvJGnSea0Xgntt5Df81Lj2jYbRZLnY2/a1M2jyUn1QGjc/fkha9IuGY3O3QBJNltKKXJfWrAiRry+9EHiWnsAnuVNAuBgEdrWdlOlTJIBuQNSp5KUkEOOawMhumlz4Lz2TM2j3fZRLaIAFh5Kqs2xhUSojOXSAuJtsHbixHRJeJmKhH+1n6Wp9WvTIKQcQIz6/hZ+hq5maWUbLANHqaf9DP0hFU3xYhL8JiYawflaB5ABEuqSmWEQgsDLC02EVA4ASAQ60iJmC5wHK2+iEpUtJCFLzH7QiqLp5pWzTGFE34VUGhNuSJg7XUGDM4xYCxtv8oSMtFAlTCrlJsG6Yfw47z8uapdRgoWUSQ54TiAWQdfkjG4kXiOkC/f3LNtxGUgjax7jqtHw7I0bERvyhduO21ktdUdMiGjnEn3oCu1+xIk7i58tE4qUwDIg/uqKp1JgdUKY0ZJZEFTDk+0fdPndC1OGBx7NotIJF/FOKwzaC3PooFuXaByn7upyjgvGaFJ4dVABEFC/wAQ9ru3TI6i61AccugVVVocNLqDtDJp9CB2KEawg8S8P3g7EJ2/CDkClXE+GyCR2SjDUyJOEehc3FEG/c7ryKU8YwuV2YdD3hGVqhMk2IsR80Oc9RuXQcyr1myN9AL8RMckTwNoLr75neWnvKMoej4gXmOauo8Og2AA6J1KgbGxhXY0PNxfKfdf3qL6oPXpsgamFvIldAO41TPUVB+J3YbRYSCOfJXNeAI3nToEJRYRMEheMi/xSS1E0dGDTLazAb/YUcGSXQqi9w2UcPUjW330SxlbGfA3yc0DVdchWmucs2CAq4gDUrSmY3dldfQrP8Trt9YdB2WW/wCLU8q1gW+ax+Lo1HPJtf5WRZCcsG5NTKUXh6tyQlxIGquwmIg9EQaeUM3E9640Ft7x5qVKuOXulXNxLY9oeKUvGTWD1HERv+37K0znAH49ekX8yleJqQZYR3T7lazHBzdcpkdwI+CjJ0aox7Q39SSZLp6C391B1Lvvz5qVPES0Hx+qliKkiBcm/wC6FpnK7AqrIn7smPBqhc3nEjU7Je4jxF1dwivke9t5BmO+65FGaikHbzfkVM0m3kdBab7oNmKcDBBt1APdBRnDabqwNwMpdYkWAiCbb3uLJ0rMs5bcsqOHtp4ndCmje4CvZiw5jH3h85ZjYB2h6EKkVZ53+5QlgfTd8AmJBAtB00Gi4Q1o+sXKr4jxIMtBJ5Sk1XFvdqY6D6qLya42NKuOpzcgEddQleP4iNG+aGeyFSaWa6lsVnOgN1AOdmN+aMwuHE6QpswqNpU4V0qJs7QpNIN7jTqp+qXmMU6c6FNRxS7ChCYjCwdE2yhVVWhdtR10KxRjRSMFF1GBA4jDkhTcbCmSDZ7lGpQsu4CpIgm4RT2qYGJ6uGtul1TD6yn1diBrUk6bEeRHVpuyxJS00H/mWgrU/eg6lCCRITKUibirHLnArlFvNRZp4BWUdfvotzPOhgbYJkCZsrabC46WVeF0KLoqZT5KI1MIDbLPeFXU4MHNltnCeszsVc7XwXqPsqM0Xh5DigbhQIa5rptt8uquYXB5F4gR1H7IXD/6j+9W/iH9P/0VGCND1c8FpbH39VXh8ZlrjNcva5pJBJsA6R1hsd0qOI+iEH/kUu6p+gpm6eDlO1lGtwuKnYeJHylFUKx0Led7nyIWcwu6NpahWMs9ZJ1Q3xdyOzEbwfpvASriOIc32fbJIiCSGC5ceVyAOd+SyfpD/wCTV/q+QSge05BoEPKro2jMGdSCSTvJ9/NXNwJOx8isSulIojvzf4/6bAYMx7J1I09y4MC78pHgVkF4IqCOfm/x/wBNmMERse6CpDCnkfIrFLoR2ifrH6Nr6k8j5FQfSd+U+RWMXCu2h/Wfg2oonkfIqYw5Ox8isQvJlED8t+jZ1MMfynyKCr03XGUztYrMuVVTULmgLyvwaN3Dne1BnuI+yotxLgYc0z3Qs/shanteKR6aHXlt8o0+Ke7LIt4fNK3Y68OVPCP9QJhxP2/JHaqGjrtvgDaC9wa0SXEACJJJsAANT0SfE8VpscWzoYWow3tt/wDbR/W1fOeN/wDk1/8A21P1OT7VRl1teSlS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1000"/>
                                        <p:tgtEl>
                                          <p:spTgt spid="9"/>
                                        </p:tgtEl>
                                        <p:attrNameLst>
                                          <p:attrName>ppt_x</p:attrName>
                                        </p:attrNameLst>
                                      </p:cBhvr>
                                      <p:tavLst>
                                        <p:tav tm="0">
                                          <p:val>
                                            <p:strVal val="ppt_x"/>
                                          </p:val>
                                        </p:tav>
                                        <p:tav tm="100000">
                                          <p:val>
                                            <p:strVal val="ppt_x-ppt_w/2"/>
                                          </p:val>
                                        </p:tav>
                                      </p:tavLst>
                                    </p:anim>
                                    <p:anim calcmode="lin" valueType="num">
                                      <p:cBhvr>
                                        <p:cTn id="7" dur="1000"/>
                                        <p:tgtEl>
                                          <p:spTgt spid="9"/>
                                        </p:tgtEl>
                                        <p:attrNameLst>
                                          <p:attrName>ppt_y</p:attrName>
                                        </p:attrNameLst>
                                      </p:cBhvr>
                                      <p:tavLst>
                                        <p:tav tm="0">
                                          <p:val>
                                            <p:strVal val="ppt_y"/>
                                          </p:val>
                                        </p:tav>
                                        <p:tav tm="100000">
                                          <p:val>
                                            <p:strVal val="ppt_y"/>
                                          </p:val>
                                        </p:tav>
                                      </p:tavLst>
                                    </p:anim>
                                    <p:anim calcmode="lin" valueType="num">
                                      <p:cBhvr>
                                        <p:cTn id="8" dur="1000"/>
                                        <p:tgtEl>
                                          <p:spTgt spid="9"/>
                                        </p:tgtEl>
                                        <p:attrNameLst>
                                          <p:attrName>ppt_w</p:attrName>
                                        </p:attrNameLst>
                                      </p:cBhvr>
                                      <p:tavLst>
                                        <p:tav tm="0">
                                          <p:val>
                                            <p:strVal val="ppt_w"/>
                                          </p:val>
                                        </p:tav>
                                        <p:tav tm="100000">
                                          <p:val>
                                            <p:fltVal val="0"/>
                                          </p:val>
                                        </p:tav>
                                      </p:tavLst>
                                    </p:anim>
                                    <p:anim calcmode="lin" valueType="num">
                                      <p:cBhvr>
                                        <p:cTn id="9" dur="1000"/>
                                        <p:tgtEl>
                                          <p:spTgt spid="9"/>
                                        </p:tgtEl>
                                        <p:attrNameLst>
                                          <p:attrName>ppt_h</p:attrName>
                                        </p:attrNameLst>
                                      </p:cBhvr>
                                      <p:tavLst>
                                        <p:tav tm="0">
                                          <p:val>
                                            <p:strVal val="ppt_h"/>
                                          </p:val>
                                        </p:tav>
                                        <p:tav tm="100000">
                                          <p:val>
                                            <p:strVal val="ppt_h"/>
                                          </p:val>
                                        </p:tav>
                                      </p:tavLst>
                                    </p:anim>
                                    <p:set>
                                      <p:cBhvr>
                                        <p:cTn id="10" dur="1" fill="hold">
                                          <p:stCondLst>
                                            <p:cond delay="999"/>
                                          </p:stCondLst>
                                        </p:cTn>
                                        <p:tgtEl>
                                          <p:spTgt spid="9"/>
                                        </p:tgtEl>
                                        <p:attrNameLst>
                                          <p:attrName>style.visibility</p:attrName>
                                        </p:attrNameLst>
                                      </p:cBhvr>
                                      <p:to>
                                        <p:strVal val="hidden"/>
                                      </p:to>
                                    </p:set>
                                  </p:childTnLst>
                                </p:cTn>
                              </p:par>
                            </p:childTnLst>
                          </p:cTn>
                        </p:par>
                        <p:par>
                          <p:cTn id="11" fill="hold">
                            <p:stCondLst>
                              <p:cond delay="1000"/>
                            </p:stCondLst>
                            <p:childTnLst>
                              <p:par>
                                <p:cTn id="12" presetID="17" presetClass="entr" presetSubtype="2"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ppt_x</p:attrName>
                                        </p:attrNameLst>
                                      </p:cBhvr>
                                      <p:tavLst>
                                        <p:tav tm="0">
                                          <p:val>
                                            <p:strVal val="#ppt_x+#ppt_w/2"/>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 calcmode="lin" valueType="num">
                                      <p:cBhvr>
                                        <p:cTn id="16" dur="1000" fill="hold"/>
                                        <p:tgtEl>
                                          <p:spTgt spid="7"/>
                                        </p:tgtEl>
                                        <p:attrNameLst>
                                          <p:attrName>ppt_w</p:attrName>
                                        </p:attrNameLst>
                                      </p:cBhvr>
                                      <p:tavLst>
                                        <p:tav tm="0">
                                          <p:val>
                                            <p:fltVal val="0"/>
                                          </p:val>
                                        </p:tav>
                                        <p:tav tm="100000">
                                          <p:val>
                                            <p:strVal val="#ppt_w"/>
                                          </p:val>
                                        </p:tav>
                                      </p:tavLst>
                                    </p:anim>
                                    <p:anim calcmode="lin" valueType="num">
                                      <p:cBhvr>
                                        <p:cTn id="17" dur="1000" fill="hold"/>
                                        <p:tgtEl>
                                          <p:spTgt spid="7"/>
                                        </p:tgtEl>
                                        <p:attrNameLst>
                                          <p:attrName>ppt_h</p:attrName>
                                        </p:attrNameLst>
                                      </p:cBhvr>
                                      <p:tavLst>
                                        <p:tav tm="0">
                                          <p:val>
                                            <p:strVal val="#ppt_h"/>
                                          </p:val>
                                        </p:tav>
                                        <p:tav tm="100000">
                                          <p:val>
                                            <p:strVal val="#ppt_h"/>
                                          </p:val>
                                        </p:tav>
                                      </p:tavLst>
                                    </p:anim>
                                  </p:childTnLst>
                                </p:cTn>
                              </p:par>
                            </p:childTnLst>
                          </p:cTn>
                        </p:par>
                        <p:par>
                          <p:cTn id="18" fill="hold">
                            <p:stCondLst>
                              <p:cond delay="2000"/>
                            </p:stCondLst>
                            <p:childTnLst>
                              <p:par>
                                <p:cTn id="19" presetID="17" presetClass="entr" presetSubtype="2"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ppt_x</p:attrName>
                                        </p:attrNameLst>
                                      </p:cBhvr>
                                      <p:tavLst>
                                        <p:tav tm="0">
                                          <p:val>
                                            <p:strVal val="#ppt_x+#ppt_w/2"/>
                                          </p:val>
                                        </p:tav>
                                        <p:tav tm="100000">
                                          <p:val>
                                            <p:strVal val="#ppt_x"/>
                                          </p:val>
                                        </p:tav>
                                      </p:tavLst>
                                    </p:anim>
                                    <p:anim calcmode="lin" valueType="num">
                                      <p:cBhvr>
                                        <p:cTn id="22" dur="1000" fill="hold"/>
                                        <p:tgtEl>
                                          <p:spTgt spid="8"/>
                                        </p:tgtEl>
                                        <p:attrNameLst>
                                          <p:attrName>ppt_y</p:attrName>
                                        </p:attrNameLst>
                                      </p:cBhvr>
                                      <p:tavLst>
                                        <p:tav tm="0">
                                          <p:val>
                                            <p:strVal val="#ppt_y"/>
                                          </p:val>
                                        </p:tav>
                                        <p:tav tm="100000">
                                          <p:val>
                                            <p:strVal val="#ppt_y"/>
                                          </p:val>
                                        </p:tav>
                                      </p:tavLst>
                                    </p:anim>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fontAlgn="auto" hangingPunct="1">
              <a:spcAft>
                <a:spcPts val="0"/>
              </a:spcAft>
              <a:defRPr/>
            </a:pPr>
            <a:r>
              <a:rPr lang="en-US" dirty="0">
                <a:solidFill>
                  <a:schemeClr val="tx1"/>
                </a:solidFill>
                <a:effectLst/>
              </a:rPr>
              <a:t>Secondary Amenorrhoea</a:t>
            </a:r>
          </a:p>
        </p:txBody>
      </p:sp>
      <p:sp>
        <p:nvSpPr>
          <p:cNvPr id="21507" name="Rectangle 3"/>
          <p:cNvSpPr>
            <a:spLocks noGrp="1" noChangeArrowheads="1"/>
          </p:cNvSpPr>
          <p:nvPr>
            <p:ph idx="1"/>
          </p:nvPr>
        </p:nvSpPr>
        <p:spPr>
          <a:xfrm>
            <a:off x="1066800" y="1676400"/>
            <a:ext cx="7772400" cy="4114800"/>
          </a:xfrm>
        </p:spPr>
        <p:txBody>
          <a:bodyPr>
            <a:normAutofit fontScale="92500" lnSpcReduction="10000"/>
          </a:bodyPr>
          <a:lstStyle/>
          <a:p>
            <a:pPr algn="l" rtl="0" eaLnBrk="1" fontAlgn="auto" hangingPunct="1">
              <a:lnSpc>
                <a:spcPct val="90000"/>
              </a:lnSpc>
              <a:defRPr/>
            </a:pPr>
            <a:r>
              <a:rPr lang="en-US" sz="2800" dirty="0">
                <a:effectLst/>
              </a:rPr>
              <a:t>Pregnancy!</a:t>
            </a:r>
          </a:p>
          <a:p>
            <a:pPr algn="l" rtl="0" eaLnBrk="1" fontAlgn="auto" hangingPunct="1">
              <a:lnSpc>
                <a:spcPct val="90000"/>
              </a:lnSpc>
              <a:defRPr/>
            </a:pPr>
            <a:r>
              <a:rPr lang="en-US" sz="2800" dirty="0">
                <a:effectLst/>
              </a:rPr>
              <a:t>CNS disorders</a:t>
            </a:r>
          </a:p>
          <a:p>
            <a:pPr algn="l" rtl="0" eaLnBrk="1" fontAlgn="auto" hangingPunct="1">
              <a:lnSpc>
                <a:spcPct val="90000"/>
              </a:lnSpc>
              <a:defRPr/>
            </a:pPr>
            <a:r>
              <a:rPr lang="en-US" sz="2800" dirty="0">
                <a:effectLst/>
              </a:rPr>
              <a:t>Pituitary gland</a:t>
            </a:r>
          </a:p>
          <a:p>
            <a:pPr algn="l" rtl="0" eaLnBrk="1" fontAlgn="auto" hangingPunct="1">
              <a:lnSpc>
                <a:spcPct val="90000"/>
              </a:lnSpc>
              <a:defRPr/>
            </a:pPr>
            <a:r>
              <a:rPr lang="en-US" sz="2800" dirty="0">
                <a:effectLst/>
              </a:rPr>
              <a:t>Premature ovarian failure</a:t>
            </a:r>
          </a:p>
          <a:p>
            <a:pPr algn="l" rtl="0" eaLnBrk="1" fontAlgn="auto" hangingPunct="1">
              <a:lnSpc>
                <a:spcPct val="90000"/>
              </a:lnSpc>
              <a:defRPr/>
            </a:pPr>
            <a:r>
              <a:rPr lang="en-US" sz="2800" dirty="0">
                <a:effectLst/>
              </a:rPr>
              <a:t>Thyroid</a:t>
            </a:r>
          </a:p>
          <a:p>
            <a:pPr algn="l" rtl="0" eaLnBrk="1" fontAlgn="auto" hangingPunct="1">
              <a:lnSpc>
                <a:spcPct val="90000"/>
              </a:lnSpc>
              <a:defRPr/>
            </a:pPr>
            <a:r>
              <a:rPr lang="en-US" sz="2800" dirty="0">
                <a:effectLst/>
              </a:rPr>
              <a:t>Ovary</a:t>
            </a:r>
          </a:p>
          <a:p>
            <a:pPr algn="l" rtl="0" eaLnBrk="1" fontAlgn="auto" hangingPunct="1">
              <a:lnSpc>
                <a:spcPct val="90000"/>
              </a:lnSpc>
              <a:defRPr/>
            </a:pPr>
            <a:r>
              <a:rPr lang="en-US" sz="2800" dirty="0">
                <a:effectLst/>
              </a:rPr>
              <a:t>Uterus</a:t>
            </a:r>
          </a:p>
          <a:p>
            <a:pPr algn="l" rtl="0" eaLnBrk="1" fontAlgn="auto" hangingPunct="1">
              <a:lnSpc>
                <a:spcPct val="90000"/>
              </a:lnSpc>
              <a:defRPr/>
            </a:pPr>
            <a:r>
              <a:rPr lang="en-US" sz="2800" dirty="0">
                <a:effectLst/>
              </a:rPr>
              <a:t>Systemic disorders</a:t>
            </a:r>
          </a:p>
          <a:p>
            <a:pPr lvl="1" algn="l" rtl="0" eaLnBrk="1" fontAlgn="auto" hangingPunct="1">
              <a:lnSpc>
                <a:spcPct val="90000"/>
              </a:lnSpc>
              <a:defRPr/>
            </a:pPr>
            <a:r>
              <a:rPr lang="en-US" sz="2400" dirty="0">
                <a:effectLst/>
              </a:rPr>
              <a:t>Renal failure, liver disorders, DM</a:t>
            </a:r>
          </a:p>
          <a:p>
            <a:pPr algn="l" rtl="0" eaLnBrk="1" fontAlgn="auto" hangingPunct="1">
              <a:lnSpc>
                <a:spcPct val="90000"/>
              </a:lnSpc>
              <a:defRPr/>
            </a:pPr>
            <a:r>
              <a:rPr lang="en-US" sz="2800" dirty="0">
                <a:effectLst/>
              </a:rPr>
              <a:t>Medications: anti-psychotics, reserpine</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fontAlgn="auto" hangingPunct="1">
              <a:spcAft>
                <a:spcPts val="0"/>
              </a:spcAft>
              <a:defRPr/>
            </a:pPr>
            <a:r>
              <a:rPr lang="en-US" dirty="0">
                <a:solidFill>
                  <a:schemeClr val="tx1"/>
                </a:solidFill>
                <a:effectLst/>
              </a:rPr>
              <a:t>Secondary Amenorrhoea</a:t>
            </a:r>
          </a:p>
        </p:txBody>
      </p:sp>
      <p:sp>
        <p:nvSpPr>
          <p:cNvPr id="22531" name="Rectangle 3"/>
          <p:cNvSpPr>
            <a:spLocks noGrp="1" noChangeArrowheads="1"/>
          </p:cNvSpPr>
          <p:nvPr>
            <p:ph idx="1"/>
          </p:nvPr>
        </p:nvSpPr>
        <p:spPr>
          <a:xfrm>
            <a:off x="1066800" y="1676400"/>
            <a:ext cx="7772400" cy="4114800"/>
          </a:xfrm>
        </p:spPr>
        <p:txBody>
          <a:bodyPr/>
          <a:lstStyle/>
          <a:p>
            <a:pPr algn="l" rtl="0" eaLnBrk="1" fontAlgn="auto" hangingPunct="1">
              <a:defRPr/>
            </a:pPr>
            <a:r>
              <a:rPr lang="en-US" sz="2400" dirty="0">
                <a:effectLst/>
              </a:rPr>
              <a:t>CNS disorders</a:t>
            </a:r>
          </a:p>
          <a:p>
            <a:pPr lvl="1" algn="l" rtl="0" eaLnBrk="1" fontAlgn="auto" hangingPunct="1">
              <a:defRPr/>
            </a:pPr>
            <a:r>
              <a:rPr lang="en-US" sz="2400" dirty="0">
                <a:effectLst/>
              </a:rPr>
              <a:t>Chronic hypothalamic anovulation</a:t>
            </a:r>
          </a:p>
          <a:p>
            <a:pPr lvl="2" algn="l" rtl="0" eaLnBrk="1" fontAlgn="auto" hangingPunct="1">
              <a:defRPr/>
            </a:pPr>
            <a:r>
              <a:rPr lang="en-US" sz="2400" dirty="0">
                <a:effectLst/>
              </a:rPr>
              <a:t>Stress</a:t>
            </a:r>
          </a:p>
          <a:p>
            <a:pPr lvl="2" algn="l" rtl="0" eaLnBrk="1" fontAlgn="auto" hangingPunct="1">
              <a:defRPr/>
            </a:pPr>
            <a:r>
              <a:rPr lang="en-US" sz="2400" dirty="0">
                <a:effectLst/>
              </a:rPr>
              <a:t>Increased exercise levels</a:t>
            </a:r>
          </a:p>
          <a:p>
            <a:pPr lvl="2" algn="l" rtl="0" eaLnBrk="1" fontAlgn="auto" hangingPunct="1">
              <a:defRPr/>
            </a:pPr>
            <a:r>
              <a:rPr lang="en-US" sz="2400" dirty="0">
                <a:effectLst/>
              </a:rPr>
              <a:t>Anorexia nervosa</a:t>
            </a:r>
          </a:p>
          <a:p>
            <a:pPr lvl="1" algn="l" rtl="0" eaLnBrk="1" fontAlgn="auto" hangingPunct="1">
              <a:defRPr/>
            </a:pPr>
            <a:r>
              <a:rPr lang="en-US" sz="2400" dirty="0">
                <a:effectLst/>
              </a:rPr>
              <a:t>Head trauma</a:t>
            </a:r>
          </a:p>
          <a:p>
            <a:pPr lvl="1" algn="l" rtl="0" eaLnBrk="1" fontAlgn="auto" hangingPunct="1">
              <a:defRPr/>
            </a:pPr>
            <a:r>
              <a:rPr lang="en-US" sz="2400" dirty="0">
                <a:effectLst/>
              </a:rPr>
              <a:t>Space-occupying lesions</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fontAlgn="auto" hangingPunct="1">
              <a:spcAft>
                <a:spcPts val="0"/>
              </a:spcAft>
              <a:defRPr/>
            </a:pPr>
            <a:r>
              <a:rPr lang="en-US" dirty="0">
                <a:solidFill>
                  <a:schemeClr val="tx1"/>
                </a:solidFill>
                <a:effectLst/>
              </a:rPr>
              <a:t>Secondary Amenorrhoea</a:t>
            </a:r>
          </a:p>
        </p:txBody>
      </p:sp>
      <p:sp>
        <p:nvSpPr>
          <p:cNvPr id="23555" name="Rectangle 3"/>
          <p:cNvSpPr>
            <a:spLocks noGrp="1" noChangeArrowheads="1"/>
          </p:cNvSpPr>
          <p:nvPr>
            <p:ph idx="1"/>
          </p:nvPr>
        </p:nvSpPr>
        <p:spPr>
          <a:xfrm>
            <a:off x="1066800" y="1676400"/>
            <a:ext cx="7772400" cy="4114800"/>
          </a:xfrm>
        </p:spPr>
        <p:txBody>
          <a:bodyPr>
            <a:normAutofit lnSpcReduction="10000"/>
          </a:bodyPr>
          <a:lstStyle/>
          <a:p>
            <a:pPr algn="l" rtl="0" eaLnBrk="1" fontAlgn="auto" hangingPunct="1">
              <a:lnSpc>
                <a:spcPct val="90000"/>
              </a:lnSpc>
              <a:defRPr/>
            </a:pPr>
            <a:r>
              <a:rPr lang="en-US" sz="2800" dirty="0">
                <a:effectLst/>
              </a:rPr>
              <a:t>Pituitary disorders</a:t>
            </a:r>
          </a:p>
          <a:p>
            <a:pPr lvl="1" algn="l" rtl="0" eaLnBrk="1" fontAlgn="auto" hangingPunct="1">
              <a:lnSpc>
                <a:spcPct val="90000"/>
              </a:lnSpc>
              <a:defRPr/>
            </a:pPr>
            <a:r>
              <a:rPr lang="en-US" sz="2400" dirty="0" err="1">
                <a:effectLst/>
              </a:rPr>
              <a:t>Hyperprolactinemia</a:t>
            </a:r>
            <a:endParaRPr lang="en-US" sz="2400" dirty="0">
              <a:effectLst/>
            </a:endParaRPr>
          </a:p>
          <a:p>
            <a:pPr lvl="2" algn="l" rtl="0" eaLnBrk="1" fontAlgn="auto" hangingPunct="1">
              <a:lnSpc>
                <a:spcPct val="90000"/>
              </a:lnSpc>
              <a:defRPr/>
            </a:pPr>
            <a:r>
              <a:rPr lang="en-US" sz="2000" dirty="0" err="1">
                <a:effectLst/>
              </a:rPr>
              <a:t>Prolactinoma</a:t>
            </a:r>
            <a:endParaRPr lang="en-US" sz="2000" dirty="0">
              <a:effectLst/>
            </a:endParaRPr>
          </a:p>
          <a:p>
            <a:pPr lvl="2" algn="l" rtl="0" eaLnBrk="1" fontAlgn="auto" hangingPunct="1">
              <a:lnSpc>
                <a:spcPct val="90000"/>
              </a:lnSpc>
              <a:defRPr/>
            </a:pPr>
            <a:r>
              <a:rPr lang="en-US" sz="2000" dirty="0">
                <a:effectLst/>
              </a:rPr>
              <a:t>Medications</a:t>
            </a:r>
          </a:p>
          <a:p>
            <a:pPr lvl="2" algn="l" rtl="0" eaLnBrk="1" fontAlgn="auto" hangingPunct="1">
              <a:lnSpc>
                <a:spcPct val="90000"/>
              </a:lnSpc>
              <a:defRPr/>
            </a:pPr>
            <a:r>
              <a:rPr lang="en-US" sz="2000" dirty="0">
                <a:effectLst/>
              </a:rPr>
              <a:t>PCOS</a:t>
            </a:r>
          </a:p>
          <a:p>
            <a:pPr lvl="2" algn="l" rtl="0" eaLnBrk="1" fontAlgn="auto" hangingPunct="1">
              <a:lnSpc>
                <a:spcPct val="90000"/>
              </a:lnSpc>
              <a:defRPr/>
            </a:pPr>
            <a:r>
              <a:rPr lang="en-US" sz="2000" dirty="0">
                <a:effectLst/>
              </a:rPr>
              <a:t>Renal failure</a:t>
            </a:r>
          </a:p>
          <a:p>
            <a:pPr lvl="1" algn="l" rtl="0" eaLnBrk="1" fontAlgn="auto" hangingPunct="1">
              <a:lnSpc>
                <a:spcPct val="90000"/>
              </a:lnSpc>
              <a:defRPr/>
            </a:pPr>
            <a:r>
              <a:rPr lang="en-US" sz="2400" dirty="0" err="1">
                <a:effectLst/>
              </a:rPr>
              <a:t>Hypoprolactinemia</a:t>
            </a:r>
            <a:endParaRPr lang="en-US" sz="2400" dirty="0">
              <a:effectLst/>
            </a:endParaRPr>
          </a:p>
          <a:p>
            <a:pPr lvl="2" algn="l" rtl="0" eaLnBrk="1" fontAlgn="auto" hangingPunct="1">
              <a:lnSpc>
                <a:spcPct val="90000"/>
              </a:lnSpc>
              <a:defRPr/>
            </a:pPr>
            <a:r>
              <a:rPr lang="en-US" sz="2000" dirty="0">
                <a:effectLst/>
              </a:rPr>
              <a:t>Pituitary resection</a:t>
            </a:r>
          </a:p>
          <a:p>
            <a:pPr lvl="2" algn="l" rtl="0" eaLnBrk="1" fontAlgn="auto" hangingPunct="1">
              <a:lnSpc>
                <a:spcPct val="90000"/>
              </a:lnSpc>
              <a:defRPr/>
            </a:pPr>
            <a:r>
              <a:rPr lang="en-US" sz="2000" dirty="0">
                <a:effectLst/>
              </a:rPr>
              <a:t>Sheehan’s syndrome</a:t>
            </a:r>
          </a:p>
          <a:p>
            <a:pPr algn="l" rtl="0" eaLnBrk="1" fontAlgn="auto" hangingPunct="1">
              <a:lnSpc>
                <a:spcPct val="90000"/>
              </a:lnSpc>
              <a:defRPr/>
            </a:pPr>
            <a:r>
              <a:rPr lang="en-US" sz="2800" dirty="0">
                <a:effectLst/>
              </a:rPr>
              <a:t>Thyroid disorders</a:t>
            </a:r>
          </a:p>
          <a:p>
            <a:pPr lvl="1" algn="l" rtl="0" eaLnBrk="1" fontAlgn="auto" hangingPunct="1">
              <a:lnSpc>
                <a:spcPct val="90000"/>
              </a:lnSpc>
              <a:defRPr/>
            </a:pPr>
            <a:r>
              <a:rPr lang="en-US" sz="2400" dirty="0">
                <a:effectLst/>
              </a:rPr>
              <a:t>Hyper- or hypothyroidism</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fontAlgn="auto" hangingPunct="1">
              <a:spcAft>
                <a:spcPts val="0"/>
              </a:spcAft>
              <a:defRPr/>
            </a:pPr>
            <a:r>
              <a:rPr lang="en-US" dirty="0">
                <a:solidFill>
                  <a:schemeClr val="tx1"/>
                </a:solidFill>
                <a:effectLst/>
              </a:rPr>
              <a:t>Secondary Amenorrhoea</a:t>
            </a:r>
          </a:p>
        </p:txBody>
      </p:sp>
      <p:sp>
        <p:nvSpPr>
          <p:cNvPr id="24579" name="Rectangle 3"/>
          <p:cNvSpPr>
            <a:spLocks noGrp="1" noChangeArrowheads="1"/>
          </p:cNvSpPr>
          <p:nvPr>
            <p:ph idx="1"/>
          </p:nvPr>
        </p:nvSpPr>
        <p:spPr>
          <a:xfrm>
            <a:off x="1066800" y="1676400"/>
            <a:ext cx="7772400" cy="4114800"/>
          </a:xfrm>
        </p:spPr>
        <p:txBody>
          <a:bodyPr>
            <a:normAutofit/>
          </a:bodyPr>
          <a:lstStyle/>
          <a:p>
            <a:pPr algn="l" rtl="0" eaLnBrk="1" fontAlgn="auto" hangingPunct="1">
              <a:lnSpc>
                <a:spcPct val="90000"/>
              </a:lnSpc>
              <a:defRPr/>
            </a:pPr>
            <a:r>
              <a:rPr lang="en-US" sz="2800" dirty="0">
                <a:effectLst/>
              </a:rPr>
              <a:t>Ovulation disorders</a:t>
            </a:r>
          </a:p>
          <a:p>
            <a:pPr lvl="1" algn="l" rtl="0" eaLnBrk="1" fontAlgn="auto" hangingPunct="1">
              <a:lnSpc>
                <a:spcPct val="90000"/>
              </a:lnSpc>
              <a:defRPr/>
            </a:pPr>
            <a:r>
              <a:rPr lang="en-US" sz="2400" dirty="0">
                <a:effectLst/>
              </a:rPr>
              <a:t>Polycystic ovarian syndrome</a:t>
            </a:r>
          </a:p>
          <a:p>
            <a:pPr lvl="1" algn="l" rtl="0" eaLnBrk="1" fontAlgn="auto" hangingPunct="1">
              <a:lnSpc>
                <a:spcPct val="90000"/>
              </a:lnSpc>
              <a:defRPr/>
            </a:pPr>
            <a:r>
              <a:rPr lang="en-US" sz="2400" dirty="0">
                <a:effectLst/>
              </a:rPr>
              <a:t>Premature ovarian failure</a:t>
            </a:r>
          </a:p>
          <a:p>
            <a:pPr algn="l" rtl="0" eaLnBrk="1" fontAlgn="auto" hangingPunct="1">
              <a:lnSpc>
                <a:spcPct val="90000"/>
              </a:lnSpc>
              <a:defRPr/>
            </a:pPr>
            <a:r>
              <a:rPr lang="en-US" sz="2800" dirty="0">
                <a:effectLst/>
              </a:rPr>
              <a:t>Uterine abnormalities</a:t>
            </a:r>
          </a:p>
          <a:p>
            <a:pPr lvl="1" algn="l" rtl="0" eaLnBrk="1" fontAlgn="auto" hangingPunct="1">
              <a:lnSpc>
                <a:spcPct val="90000"/>
              </a:lnSpc>
              <a:defRPr/>
            </a:pPr>
            <a:r>
              <a:rPr lang="en-US" sz="2400" dirty="0" err="1">
                <a:effectLst/>
              </a:rPr>
              <a:t>Asherman’s</a:t>
            </a:r>
            <a:r>
              <a:rPr lang="en-US" sz="2400" dirty="0">
                <a:effectLst/>
              </a:rPr>
              <a:t> syndrome</a:t>
            </a:r>
          </a:p>
          <a:p>
            <a:pPr lvl="1" algn="l" rtl="0" eaLnBrk="1" fontAlgn="auto" hangingPunct="1">
              <a:lnSpc>
                <a:spcPct val="90000"/>
              </a:lnSpc>
              <a:defRPr/>
            </a:pPr>
            <a:r>
              <a:rPr lang="en-US" sz="2400" dirty="0">
                <a:effectLst/>
              </a:rPr>
              <a:t>Cervical stenosis</a:t>
            </a:r>
          </a:p>
          <a:p>
            <a:pPr algn="l" rtl="0" eaLnBrk="1" fontAlgn="auto" hangingPunct="1">
              <a:lnSpc>
                <a:spcPct val="90000"/>
              </a:lnSpc>
              <a:defRPr/>
            </a:pPr>
            <a:r>
              <a:rPr lang="en-US" sz="2800" dirty="0">
                <a:effectLst/>
              </a:rPr>
              <a:t>Drug-induced amenorrhea</a:t>
            </a:r>
          </a:p>
          <a:p>
            <a:pPr lvl="1" algn="l" rtl="0" eaLnBrk="1" fontAlgn="auto" hangingPunct="1">
              <a:lnSpc>
                <a:spcPct val="90000"/>
              </a:lnSpc>
              <a:defRPr/>
            </a:pPr>
            <a:r>
              <a:rPr lang="en-US" sz="2400" dirty="0">
                <a:effectLst/>
              </a:rPr>
              <a:t>Hormonal contraceptives</a:t>
            </a:r>
          </a:p>
          <a:p>
            <a:pPr lvl="1" algn="l" rtl="0" eaLnBrk="1" fontAlgn="auto" hangingPunct="1">
              <a:lnSpc>
                <a:spcPct val="90000"/>
              </a:lnSpc>
              <a:defRPr/>
            </a:pPr>
            <a:r>
              <a:rPr lang="en-US" sz="2400" dirty="0" err="1">
                <a:effectLst/>
              </a:rPr>
              <a:t>GnRH</a:t>
            </a:r>
            <a:r>
              <a:rPr lang="en-US" sz="2400" dirty="0">
                <a:effectLst/>
              </a:rPr>
              <a:t> analogues</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981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Oval 4"/>
          <p:cNvSpPr/>
          <p:nvPr/>
        </p:nvSpPr>
        <p:spPr>
          <a:xfrm>
            <a:off x="1259632" y="0"/>
            <a:ext cx="1296144" cy="980728"/>
          </a:xfrm>
          <a:prstGeom prst="ellipse">
            <a:avLst/>
          </a:prstGeom>
          <a:noFill/>
          <a:ln w="57150" cap="flat" cmpd="sng" algn="ctr">
            <a:solidFill>
              <a:srgbClr val="FF6E01"/>
            </a:solidFill>
            <a:prstDash val="solid"/>
            <a:miter lim="800000"/>
            <a:tailEnd type="arrow" w="med" len="sm"/>
          </a:ln>
          <a:effectLst/>
        </p:spPr>
        <p:txBody>
          <a:bodyPr rtlCol="0" anchor="ctr"/>
          <a:lstStyle/>
          <a:p>
            <a:pPr algn="ctr">
              <a:defRPr/>
            </a:pPr>
            <a:endParaRPr lang="en-US" kern="0">
              <a:solidFill>
                <a:prstClr val="white"/>
              </a:solidFill>
            </a:endParaRPr>
          </a:p>
        </p:txBody>
      </p:sp>
      <p:sp>
        <p:nvSpPr>
          <p:cNvPr id="6" name="Oval 5"/>
          <p:cNvSpPr/>
          <p:nvPr/>
        </p:nvSpPr>
        <p:spPr>
          <a:xfrm>
            <a:off x="2699792" y="0"/>
            <a:ext cx="1296144" cy="980728"/>
          </a:xfrm>
          <a:prstGeom prst="ellipse">
            <a:avLst/>
          </a:prstGeom>
          <a:noFill/>
          <a:ln w="57150" cap="flat" cmpd="sng" algn="ctr">
            <a:solidFill>
              <a:srgbClr val="FF6E01"/>
            </a:solidFill>
            <a:prstDash val="solid"/>
            <a:miter lim="800000"/>
            <a:tailEnd type="arrow" w="med" len="sm"/>
          </a:ln>
          <a:effectLst/>
        </p:spPr>
        <p:txBody>
          <a:bodyPr rtlCol="0" anchor="ctr"/>
          <a:lstStyle/>
          <a:p>
            <a:pPr algn="ctr">
              <a:defRPr/>
            </a:pPr>
            <a:endParaRPr lang="en-US" kern="0">
              <a:solidFill>
                <a:prstClr val="white"/>
              </a:solidFill>
            </a:endParaRPr>
          </a:p>
        </p:txBody>
      </p:sp>
      <p:sp>
        <p:nvSpPr>
          <p:cNvPr id="7" name="Oval 6"/>
          <p:cNvSpPr/>
          <p:nvPr/>
        </p:nvSpPr>
        <p:spPr>
          <a:xfrm>
            <a:off x="4932040" y="0"/>
            <a:ext cx="1800200" cy="980728"/>
          </a:xfrm>
          <a:prstGeom prst="ellipse">
            <a:avLst/>
          </a:prstGeom>
          <a:noFill/>
          <a:ln w="57150" cap="flat" cmpd="sng" algn="ctr">
            <a:solidFill>
              <a:srgbClr val="FF6E01"/>
            </a:solidFill>
            <a:prstDash val="solid"/>
            <a:miter lim="800000"/>
            <a:tailEnd type="arrow" w="med" len="sm"/>
          </a:ln>
          <a:effectLst/>
        </p:spPr>
        <p:txBody>
          <a:bodyPr rtlCol="0" anchor="ctr"/>
          <a:lstStyle/>
          <a:p>
            <a:pPr algn="ctr">
              <a:defRPr/>
            </a:pPr>
            <a:endParaRPr lang="en-US" kern="0">
              <a:solidFill>
                <a:prstClr val="white"/>
              </a:solidFill>
            </a:endParaRPr>
          </a:p>
        </p:txBody>
      </p:sp>
      <p:sp>
        <p:nvSpPr>
          <p:cNvPr id="8" name="Oval 7"/>
          <p:cNvSpPr/>
          <p:nvPr/>
        </p:nvSpPr>
        <p:spPr>
          <a:xfrm>
            <a:off x="6732240" y="0"/>
            <a:ext cx="1296144" cy="980728"/>
          </a:xfrm>
          <a:prstGeom prst="ellipse">
            <a:avLst/>
          </a:prstGeom>
          <a:noFill/>
          <a:ln w="57150" cap="flat" cmpd="sng" algn="ctr">
            <a:solidFill>
              <a:srgbClr val="FF6E01"/>
            </a:solidFill>
            <a:prstDash val="solid"/>
            <a:miter lim="800000"/>
            <a:tailEnd type="arrow" w="med" len="sm"/>
          </a:ln>
          <a:effectLst/>
        </p:spPr>
        <p:txBody>
          <a:bodyPr rtlCol="0" anchor="ctr"/>
          <a:lstStyle/>
          <a:p>
            <a:pPr algn="ctr">
              <a:defRPr/>
            </a:pPr>
            <a:endParaRPr lang="en-US" kern="0">
              <a:solidFill>
                <a:prstClr val="white"/>
              </a:solidFill>
            </a:endParaRPr>
          </a:p>
        </p:txBody>
      </p:sp>
      <p:sp>
        <p:nvSpPr>
          <p:cNvPr id="9" name="Oval 8"/>
          <p:cNvSpPr/>
          <p:nvPr/>
        </p:nvSpPr>
        <p:spPr>
          <a:xfrm>
            <a:off x="2843808" y="836712"/>
            <a:ext cx="3744416" cy="504056"/>
          </a:xfrm>
          <a:prstGeom prst="ellipse">
            <a:avLst/>
          </a:prstGeom>
          <a:noFill/>
          <a:ln w="57150" cap="flat" cmpd="sng" algn="ctr">
            <a:solidFill>
              <a:srgbClr val="FF6E01"/>
            </a:solidFill>
            <a:prstDash val="solid"/>
            <a:miter lim="800000"/>
            <a:tailEnd type="arrow" w="med" len="sm"/>
          </a:ln>
          <a:effectLst/>
        </p:spPr>
        <p:txBody>
          <a:bodyPr rtlCol="0" anchor="ctr"/>
          <a:lstStyle/>
          <a:p>
            <a:pPr algn="ctr">
              <a:defRPr/>
            </a:pPr>
            <a:endParaRPr lang="en-US" kern="0">
              <a:solidFill>
                <a:prstClr val="white"/>
              </a:solidFill>
            </a:endParaRPr>
          </a:p>
        </p:txBody>
      </p:sp>
      <p:sp>
        <p:nvSpPr>
          <p:cNvPr id="10" name="Oval 9"/>
          <p:cNvSpPr/>
          <p:nvPr/>
        </p:nvSpPr>
        <p:spPr>
          <a:xfrm>
            <a:off x="3419872" y="1196752"/>
            <a:ext cx="2376264" cy="360040"/>
          </a:xfrm>
          <a:prstGeom prst="ellipse">
            <a:avLst/>
          </a:prstGeom>
          <a:noFill/>
          <a:ln w="57150" cap="flat" cmpd="sng" algn="ctr">
            <a:solidFill>
              <a:srgbClr val="FF6E01"/>
            </a:solidFill>
            <a:prstDash val="solid"/>
            <a:miter lim="800000"/>
            <a:tailEnd type="arrow" w="med" len="sm"/>
          </a:ln>
          <a:effectLst/>
        </p:spPr>
        <p:txBody>
          <a:bodyPr rtlCol="0" anchor="ctr"/>
          <a:lstStyle/>
          <a:p>
            <a:pPr algn="ctr">
              <a:defRPr/>
            </a:pPr>
            <a:endParaRPr lang="en-US" kern="0">
              <a:solidFill>
                <a:prstClr val="white"/>
              </a:solidFill>
            </a:endParaRPr>
          </a:p>
        </p:txBody>
      </p:sp>
      <p:sp>
        <p:nvSpPr>
          <p:cNvPr id="11" name="Oval 10"/>
          <p:cNvSpPr/>
          <p:nvPr/>
        </p:nvSpPr>
        <p:spPr>
          <a:xfrm>
            <a:off x="3347864" y="1484784"/>
            <a:ext cx="2448272" cy="1198240"/>
          </a:xfrm>
          <a:prstGeom prst="ellipse">
            <a:avLst/>
          </a:prstGeom>
          <a:noFill/>
          <a:ln w="57150" cap="flat" cmpd="sng" algn="ctr">
            <a:solidFill>
              <a:srgbClr val="FF6E01"/>
            </a:solidFill>
            <a:prstDash val="solid"/>
            <a:miter lim="800000"/>
            <a:tailEnd type="arrow" w="med" len="sm"/>
          </a:ln>
          <a:effectLst/>
        </p:spPr>
        <p:txBody>
          <a:bodyPr rtlCol="0" anchor="ctr"/>
          <a:lstStyle/>
          <a:p>
            <a:pPr algn="ctr">
              <a:defRPr/>
            </a:pPr>
            <a:endParaRPr lang="en-US" kern="0">
              <a:solidFill>
                <a:prstClr val="white"/>
              </a:solidFill>
            </a:endParaRPr>
          </a:p>
        </p:txBody>
      </p:sp>
      <p:sp>
        <p:nvSpPr>
          <p:cNvPr id="12" name="Oval 11"/>
          <p:cNvSpPr/>
          <p:nvPr/>
        </p:nvSpPr>
        <p:spPr>
          <a:xfrm>
            <a:off x="0" y="1340768"/>
            <a:ext cx="3491880" cy="936104"/>
          </a:xfrm>
          <a:prstGeom prst="ellipse">
            <a:avLst/>
          </a:prstGeom>
          <a:noFill/>
          <a:ln w="57150" cap="flat" cmpd="sng" algn="ctr">
            <a:solidFill>
              <a:srgbClr val="FF6E01"/>
            </a:solidFill>
            <a:prstDash val="solid"/>
            <a:miter lim="800000"/>
            <a:tailEnd type="arrow" w="med" len="sm"/>
          </a:ln>
          <a:effectLst/>
        </p:spPr>
        <p:txBody>
          <a:bodyPr rtlCol="0" anchor="ctr"/>
          <a:lstStyle/>
          <a:p>
            <a:pPr algn="ctr">
              <a:defRPr/>
            </a:pPr>
            <a:endParaRPr lang="en-US" kern="0">
              <a:solidFill>
                <a:prstClr val="white"/>
              </a:solidFill>
            </a:endParaRPr>
          </a:p>
        </p:txBody>
      </p:sp>
      <p:sp>
        <p:nvSpPr>
          <p:cNvPr id="13" name="Oval 12"/>
          <p:cNvSpPr/>
          <p:nvPr/>
        </p:nvSpPr>
        <p:spPr>
          <a:xfrm>
            <a:off x="1115616" y="2829880"/>
            <a:ext cx="1296144" cy="959160"/>
          </a:xfrm>
          <a:prstGeom prst="ellipse">
            <a:avLst/>
          </a:prstGeom>
          <a:noFill/>
          <a:ln w="57150" cap="flat" cmpd="sng" algn="ctr">
            <a:solidFill>
              <a:srgbClr val="FF6E01"/>
            </a:solidFill>
            <a:prstDash val="solid"/>
            <a:miter lim="800000"/>
            <a:tailEnd type="arrow" w="med" len="sm"/>
          </a:ln>
          <a:effectLst/>
        </p:spPr>
        <p:txBody>
          <a:bodyPr rtlCol="0" anchor="ctr"/>
          <a:lstStyle/>
          <a:p>
            <a:pPr algn="ctr">
              <a:defRPr/>
            </a:pPr>
            <a:endParaRPr lang="en-US" kern="0">
              <a:solidFill>
                <a:prstClr val="white"/>
              </a:solidFill>
            </a:endParaRPr>
          </a:p>
        </p:txBody>
      </p:sp>
      <p:sp>
        <p:nvSpPr>
          <p:cNvPr id="14" name="Oval 13"/>
          <p:cNvSpPr/>
          <p:nvPr/>
        </p:nvSpPr>
        <p:spPr>
          <a:xfrm>
            <a:off x="611560" y="3789040"/>
            <a:ext cx="2952328" cy="936104"/>
          </a:xfrm>
          <a:prstGeom prst="ellipse">
            <a:avLst/>
          </a:prstGeom>
          <a:noFill/>
          <a:ln w="57150" cap="flat" cmpd="sng" algn="ctr">
            <a:solidFill>
              <a:srgbClr val="FF6E01"/>
            </a:solidFill>
            <a:prstDash val="solid"/>
            <a:miter lim="800000"/>
            <a:tailEnd type="arrow" w="med" len="sm"/>
          </a:ln>
          <a:effectLst/>
        </p:spPr>
        <p:txBody>
          <a:bodyPr rtlCol="0" anchor="ctr"/>
          <a:lstStyle/>
          <a:p>
            <a:pPr algn="ctr">
              <a:defRPr/>
            </a:pPr>
            <a:endParaRPr lang="en-US" kern="0">
              <a:solidFill>
                <a:prstClr val="white"/>
              </a:solidFill>
            </a:endParaRPr>
          </a:p>
        </p:txBody>
      </p:sp>
      <p:sp>
        <p:nvSpPr>
          <p:cNvPr id="15" name="Oval 14"/>
          <p:cNvSpPr/>
          <p:nvPr/>
        </p:nvSpPr>
        <p:spPr>
          <a:xfrm>
            <a:off x="827584" y="4797152"/>
            <a:ext cx="2736304" cy="1728192"/>
          </a:xfrm>
          <a:prstGeom prst="ellipse">
            <a:avLst/>
          </a:prstGeom>
          <a:noFill/>
          <a:ln w="57150" cap="flat" cmpd="sng" algn="ctr">
            <a:solidFill>
              <a:srgbClr val="FF6E01"/>
            </a:solidFill>
            <a:prstDash val="solid"/>
            <a:miter lim="800000"/>
            <a:tailEnd type="arrow" w="med" len="sm"/>
          </a:ln>
          <a:effectLst/>
        </p:spPr>
        <p:txBody>
          <a:bodyPr rtlCol="0" anchor="ctr"/>
          <a:lstStyle/>
          <a:p>
            <a:pPr algn="ctr">
              <a:defRPr/>
            </a:pPr>
            <a:endParaRPr lang="en-US" kern="0">
              <a:solidFill>
                <a:prstClr val="white"/>
              </a:solidFill>
            </a:endParaRPr>
          </a:p>
        </p:txBody>
      </p:sp>
      <p:sp>
        <p:nvSpPr>
          <p:cNvPr id="16" name="Oval 15"/>
          <p:cNvSpPr/>
          <p:nvPr/>
        </p:nvSpPr>
        <p:spPr>
          <a:xfrm>
            <a:off x="6444208" y="1340768"/>
            <a:ext cx="2088232" cy="864096"/>
          </a:xfrm>
          <a:prstGeom prst="ellipse">
            <a:avLst/>
          </a:prstGeom>
          <a:noFill/>
          <a:ln w="57150" cap="flat" cmpd="sng" algn="ctr">
            <a:solidFill>
              <a:srgbClr val="FF6E01"/>
            </a:solidFill>
            <a:prstDash val="solid"/>
            <a:miter lim="800000"/>
            <a:tailEnd type="arrow" w="med" len="sm"/>
          </a:ln>
          <a:effectLst/>
        </p:spPr>
        <p:txBody>
          <a:bodyPr rtlCol="0" anchor="ctr"/>
          <a:lstStyle/>
          <a:p>
            <a:pPr algn="ctr">
              <a:defRPr/>
            </a:pPr>
            <a:endParaRPr lang="en-US" kern="0">
              <a:solidFill>
                <a:prstClr val="white"/>
              </a:solidFill>
            </a:endParaRPr>
          </a:p>
        </p:txBody>
      </p:sp>
      <p:sp>
        <p:nvSpPr>
          <p:cNvPr id="17" name="Oval 16"/>
          <p:cNvSpPr/>
          <p:nvPr/>
        </p:nvSpPr>
        <p:spPr>
          <a:xfrm>
            <a:off x="5796136" y="2230760"/>
            <a:ext cx="3347864" cy="1198240"/>
          </a:xfrm>
          <a:prstGeom prst="ellipse">
            <a:avLst/>
          </a:prstGeom>
          <a:noFill/>
          <a:ln w="57150" cap="flat" cmpd="sng" algn="ctr">
            <a:solidFill>
              <a:srgbClr val="FF6E01"/>
            </a:solidFill>
            <a:prstDash val="solid"/>
            <a:miter lim="800000"/>
            <a:tailEnd type="arrow" w="med" len="sm"/>
          </a:ln>
          <a:effectLst/>
        </p:spPr>
        <p:txBody>
          <a:bodyPr rtlCol="0" anchor="ctr"/>
          <a:lstStyle/>
          <a:p>
            <a:pPr algn="ctr">
              <a:defRPr/>
            </a:pPr>
            <a:endParaRPr lang="en-US" kern="0">
              <a:solidFill>
                <a:prstClr val="white"/>
              </a:solidFill>
            </a:endParaRPr>
          </a:p>
        </p:txBody>
      </p:sp>
      <p:sp>
        <p:nvSpPr>
          <p:cNvPr id="18" name="Oval 17"/>
          <p:cNvSpPr/>
          <p:nvPr/>
        </p:nvSpPr>
        <p:spPr>
          <a:xfrm>
            <a:off x="3347864" y="3068960"/>
            <a:ext cx="2664296" cy="1008112"/>
          </a:xfrm>
          <a:prstGeom prst="ellipse">
            <a:avLst/>
          </a:prstGeom>
          <a:noFill/>
          <a:ln w="57150" cap="flat" cmpd="sng" algn="ctr">
            <a:solidFill>
              <a:srgbClr val="FF6E01"/>
            </a:solidFill>
            <a:prstDash val="solid"/>
            <a:miter lim="800000"/>
            <a:tailEnd type="arrow" w="med" len="sm"/>
          </a:ln>
          <a:effectLst/>
        </p:spPr>
        <p:txBody>
          <a:bodyPr rtlCol="0" anchor="ctr"/>
          <a:lstStyle/>
          <a:p>
            <a:pPr algn="ctr">
              <a:defRPr/>
            </a:pPr>
            <a:endParaRPr lang="en-US" kern="0">
              <a:solidFill>
                <a:prstClr val="white"/>
              </a:solidFill>
            </a:endParaRPr>
          </a:p>
        </p:txBody>
      </p:sp>
      <p:sp>
        <p:nvSpPr>
          <p:cNvPr id="19" name="Oval 18"/>
          <p:cNvSpPr/>
          <p:nvPr/>
        </p:nvSpPr>
        <p:spPr>
          <a:xfrm>
            <a:off x="5652120" y="3429000"/>
            <a:ext cx="2808312" cy="1296144"/>
          </a:xfrm>
          <a:prstGeom prst="ellipse">
            <a:avLst/>
          </a:prstGeom>
          <a:noFill/>
          <a:ln w="57150" cap="flat" cmpd="sng" algn="ctr">
            <a:solidFill>
              <a:srgbClr val="FF6E01"/>
            </a:solidFill>
            <a:prstDash val="solid"/>
            <a:miter lim="800000"/>
            <a:tailEnd type="arrow" w="med" len="sm"/>
          </a:ln>
          <a:effectLst/>
        </p:spPr>
        <p:txBody>
          <a:bodyPr rtlCol="0" anchor="ctr"/>
          <a:lstStyle/>
          <a:p>
            <a:pPr algn="ctr">
              <a:defRPr/>
            </a:pPr>
            <a:endParaRPr lang="en-US" kern="0">
              <a:solidFill>
                <a:prstClr val="white"/>
              </a:solidFill>
            </a:endParaRPr>
          </a:p>
        </p:txBody>
      </p:sp>
      <p:sp>
        <p:nvSpPr>
          <p:cNvPr id="20" name="Oval 19"/>
          <p:cNvSpPr/>
          <p:nvPr/>
        </p:nvSpPr>
        <p:spPr>
          <a:xfrm>
            <a:off x="5220072" y="4797152"/>
            <a:ext cx="1080120" cy="1198240"/>
          </a:xfrm>
          <a:prstGeom prst="ellipse">
            <a:avLst/>
          </a:prstGeom>
          <a:noFill/>
          <a:ln w="57150" cap="flat" cmpd="sng" algn="ctr">
            <a:solidFill>
              <a:srgbClr val="FF6E01"/>
            </a:solidFill>
            <a:prstDash val="solid"/>
            <a:miter lim="800000"/>
            <a:tailEnd type="arrow" w="med" len="sm"/>
          </a:ln>
          <a:effectLst/>
        </p:spPr>
        <p:txBody>
          <a:bodyPr rtlCol="0" anchor="ctr"/>
          <a:lstStyle/>
          <a:p>
            <a:pPr algn="ctr">
              <a:defRPr/>
            </a:pPr>
            <a:endParaRPr lang="en-US" kern="0">
              <a:solidFill>
                <a:prstClr val="white"/>
              </a:solidFill>
            </a:endParaRPr>
          </a:p>
        </p:txBody>
      </p:sp>
      <p:sp>
        <p:nvSpPr>
          <p:cNvPr id="21" name="Oval 20"/>
          <p:cNvSpPr/>
          <p:nvPr/>
        </p:nvSpPr>
        <p:spPr>
          <a:xfrm>
            <a:off x="6372200" y="4653136"/>
            <a:ext cx="2771800" cy="1728192"/>
          </a:xfrm>
          <a:prstGeom prst="ellipse">
            <a:avLst/>
          </a:prstGeom>
          <a:noFill/>
          <a:ln w="57150" cap="flat" cmpd="sng" algn="ctr">
            <a:solidFill>
              <a:srgbClr val="FF6E01"/>
            </a:solidFill>
            <a:prstDash val="solid"/>
            <a:miter lim="800000"/>
            <a:tailEnd type="arrow" w="med" len="sm"/>
          </a:ln>
          <a:effectLst/>
        </p:spPr>
        <p:txBody>
          <a:bodyPr rtlCol="0" anchor="ctr"/>
          <a:lstStyle/>
          <a:p>
            <a:pPr algn="ctr">
              <a:defRPr/>
            </a:pPr>
            <a:endParaRPr lang="en-US" kern="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3000"/>
                                        <p:tgtEl>
                                          <p:spTgt spid="5"/>
                                        </p:tgtEl>
                                      </p:cBhvr>
                                    </p:animEffect>
                                  </p:childTnLst>
                                </p:cTn>
                              </p:par>
                            </p:childTnLst>
                          </p:cTn>
                        </p:par>
                        <p:par>
                          <p:cTn id="8" fill="hold">
                            <p:stCondLst>
                              <p:cond delay="30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3000"/>
                                        <p:tgtEl>
                                          <p:spTgt spid="6"/>
                                        </p:tgtEl>
                                      </p:cBhvr>
                                    </p:animEffect>
                                  </p:childTnLst>
                                </p:cTn>
                              </p:par>
                            </p:childTnLst>
                          </p:cTn>
                        </p:par>
                        <p:par>
                          <p:cTn id="12" fill="hold">
                            <p:stCondLst>
                              <p:cond delay="6000"/>
                            </p:stCondLst>
                            <p:childTnLst>
                              <p:par>
                                <p:cTn id="13" presetID="21"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3000"/>
                                        <p:tgtEl>
                                          <p:spTgt spid="7"/>
                                        </p:tgtEl>
                                      </p:cBhvr>
                                    </p:animEffect>
                                  </p:childTnLst>
                                </p:cTn>
                              </p:par>
                            </p:childTnLst>
                          </p:cTn>
                        </p:par>
                        <p:par>
                          <p:cTn id="16" fill="hold">
                            <p:stCondLst>
                              <p:cond delay="9000"/>
                            </p:stCondLst>
                            <p:childTnLst>
                              <p:par>
                                <p:cTn id="17" presetID="21"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3000"/>
                                        <p:tgtEl>
                                          <p:spTgt spid="8"/>
                                        </p:tgtEl>
                                      </p:cBhvr>
                                    </p:animEffect>
                                  </p:childTnLst>
                                </p:cTn>
                              </p:par>
                            </p:childTnLst>
                          </p:cTn>
                        </p:par>
                        <p:par>
                          <p:cTn id="20" fill="hold">
                            <p:stCondLst>
                              <p:cond delay="12000"/>
                            </p:stCondLst>
                            <p:childTnLst>
                              <p:par>
                                <p:cTn id="21" presetID="21" presetClass="entr" presetSubtype="1"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1)">
                                      <p:cBhvr>
                                        <p:cTn id="23" dur="3000"/>
                                        <p:tgtEl>
                                          <p:spTgt spid="9"/>
                                        </p:tgtEl>
                                      </p:cBhvr>
                                    </p:animEffect>
                                  </p:childTnLst>
                                </p:cTn>
                              </p:par>
                            </p:childTnLst>
                          </p:cTn>
                        </p:par>
                        <p:par>
                          <p:cTn id="24" fill="hold">
                            <p:stCondLst>
                              <p:cond delay="15000"/>
                            </p:stCondLst>
                            <p:childTnLst>
                              <p:par>
                                <p:cTn id="25" presetID="21"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3000"/>
                                        <p:tgtEl>
                                          <p:spTgt spid="10"/>
                                        </p:tgtEl>
                                      </p:cBhvr>
                                    </p:animEffect>
                                  </p:childTnLst>
                                </p:cTn>
                              </p:par>
                            </p:childTnLst>
                          </p:cTn>
                        </p:par>
                        <p:par>
                          <p:cTn id="28" fill="hold">
                            <p:stCondLst>
                              <p:cond delay="18000"/>
                            </p:stCondLst>
                            <p:childTnLst>
                              <p:par>
                                <p:cTn id="29" presetID="21"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heel(1)">
                                      <p:cBhvr>
                                        <p:cTn id="31" dur="3000"/>
                                        <p:tgtEl>
                                          <p:spTgt spid="11"/>
                                        </p:tgtEl>
                                      </p:cBhvr>
                                    </p:animEffect>
                                  </p:childTnLst>
                                </p:cTn>
                              </p:par>
                            </p:childTnLst>
                          </p:cTn>
                        </p:par>
                        <p:par>
                          <p:cTn id="32" fill="hold">
                            <p:stCondLst>
                              <p:cond delay="21000"/>
                            </p:stCondLst>
                            <p:childTnLst>
                              <p:par>
                                <p:cTn id="33" presetID="21"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heel(1)">
                                      <p:cBhvr>
                                        <p:cTn id="35" dur="3000"/>
                                        <p:tgtEl>
                                          <p:spTgt spid="12"/>
                                        </p:tgtEl>
                                      </p:cBhvr>
                                    </p:animEffect>
                                  </p:childTnLst>
                                </p:cTn>
                              </p:par>
                            </p:childTnLst>
                          </p:cTn>
                        </p:par>
                        <p:par>
                          <p:cTn id="36" fill="hold">
                            <p:stCondLst>
                              <p:cond delay="24000"/>
                            </p:stCondLst>
                            <p:childTnLst>
                              <p:par>
                                <p:cTn id="37" presetID="21" presetClass="entr" presetSubtype="1"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heel(1)">
                                      <p:cBhvr>
                                        <p:cTn id="39" dur="3000"/>
                                        <p:tgtEl>
                                          <p:spTgt spid="13"/>
                                        </p:tgtEl>
                                      </p:cBhvr>
                                    </p:animEffect>
                                  </p:childTnLst>
                                </p:cTn>
                              </p:par>
                            </p:childTnLst>
                          </p:cTn>
                        </p:par>
                        <p:par>
                          <p:cTn id="40" fill="hold">
                            <p:stCondLst>
                              <p:cond delay="27000"/>
                            </p:stCondLst>
                            <p:childTnLst>
                              <p:par>
                                <p:cTn id="41" presetID="21" presetClass="entr" presetSubtype="1"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heel(1)">
                                      <p:cBhvr>
                                        <p:cTn id="43" dur="3000"/>
                                        <p:tgtEl>
                                          <p:spTgt spid="16"/>
                                        </p:tgtEl>
                                      </p:cBhvr>
                                    </p:animEffect>
                                  </p:childTnLst>
                                </p:cTn>
                              </p:par>
                            </p:childTnLst>
                          </p:cTn>
                        </p:par>
                        <p:par>
                          <p:cTn id="44" fill="hold">
                            <p:stCondLst>
                              <p:cond delay="30000"/>
                            </p:stCondLst>
                            <p:childTnLst>
                              <p:par>
                                <p:cTn id="45" presetID="21" presetClass="entr" presetSubtype="1"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heel(1)">
                                      <p:cBhvr>
                                        <p:cTn id="47" dur="3000"/>
                                        <p:tgtEl>
                                          <p:spTgt spid="17"/>
                                        </p:tgtEl>
                                      </p:cBhvr>
                                    </p:animEffect>
                                  </p:childTnLst>
                                </p:cTn>
                              </p:par>
                            </p:childTnLst>
                          </p:cTn>
                        </p:par>
                        <p:par>
                          <p:cTn id="48" fill="hold">
                            <p:stCondLst>
                              <p:cond delay="33000"/>
                            </p:stCondLst>
                            <p:childTnLst>
                              <p:par>
                                <p:cTn id="49" presetID="21" presetClass="entr" presetSubtype="1"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heel(1)">
                                      <p:cBhvr>
                                        <p:cTn id="51" dur="3000"/>
                                        <p:tgtEl>
                                          <p:spTgt spid="18"/>
                                        </p:tgtEl>
                                      </p:cBhvr>
                                    </p:animEffect>
                                  </p:childTnLst>
                                </p:cTn>
                              </p:par>
                            </p:childTnLst>
                          </p:cTn>
                        </p:par>
                        <p:par>
                          <p:cTn id="52" fill="hold">
                            <p:stCondLst>
                              <p:cond delay="36000"/>
                            </p:stCondLst>
                            <p:childTnLst>
                              <p:par>
                                <p:cTn id="53" presetID="21" presetClass="entr" presetSubtype="1"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heel(1)">
                                      <p:cBhvr>
                                        <p:cTn id="55" dur="3000"/>
                                        <p:tgtEl>
                                          <p:spTgt spid="14"/>
                                        </p:tgtEl>
                                      </p:cBhvr>
                                    </p:animEffect>
                                  </p:childTnLst>
                                </p:cTn>
                              </p:par>
                            </p:childTnLst>
                          </p:cTn>
                        </p:par>
                        <p:par>
                          <p:cTn id="56" fill="hold">
                            <p:stCondLst>
                              <p:cond delay="39000"/>
                            </p:stCondLst>
                            <p:childTnLst>
                              <p:par>
                                <p:cTn id="57" presetID="21" presetClass="entr" presetSubtype="1"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heel(1)">
                                      <p:cBhvr>
                                        <p:cTn id="59" dur="3000"/>
                                        <p:tgtEl>
                                          <p:spTgt spid="15"/>
                                        </p:tgtEl>
                                      </p:cBhvr>
                                    </p:animEffect>
                                  </p:childTnLst>
                                </p:cTn>
                              </p:par>
                            </p:childTnLst>
                          </p:cTn>
                        </p:par>
                        <p:par>
                          <p:cTn id="60" fill="hold">
                            <p:stCondLst>
                              <p:cond delay="42000"/>
                            </p:stCondLst>
                            <p:childTnLst>
                              <p:par>
                                <p:cTn id="61" presetID="21" presetClass="entr" presetSubtype="1"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heel(1)">
                                      <p:cBhvr>
                                        <p:cTn id="63" dur="3000"/>
                                        <p:tgtEl>
                                          <p:spTgt spid="19"/>
                                        </p:tgtEl>
                                      </p:cBhvr>
                                    </p:animEffect>
                                  </p:childTnLst>
                                </p:cTn>
                              </p:par>
                            </p:childTnLst>
                          </p:cTn>
                        </p:par>
                        <p:par>
                          <p:cTn id="64" fill="hold">
                            <p:stCondLst>
                              <p:cond delay="45000"/>
                            </p:stCondLst>
                            <p:childTnLst>
                              <p:par>
                                <p:cTn id="65" presetID="21" presetClass="entr" presetSubtype="1"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heel(1)">
                                      <p:cBhvr>
                                        <p:cTn id="67" dur="3000"/>
                                        <p:tgtEl>
                                          <p:spTgt spid="20"/>
                                        </p:tgtEl>
                                      </p:cBhvr>
                                    </p:animEffect>
                                  </p:childTnLst>
                                </p:cTn>
                              </p:par>
                            </p:childTnLst>
                          </p:cTn>
                        </p:par>
                        <p:par>
                          <p:cTn id="68" fill="hold">
                            <p:stCondLst>
                              <p:cond delay="48000"/>
                            </p:stCondLst>
                            <p:childTnLst>
                              <p:par>
                                <p:cTn id="69" presetID="21"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wheel(1)">
                                      <p:cBhvr>
                                        <p:cTn id="71" dur="3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title"/>
          </p:nvPr>
        </p:nvSpPr>
        <p:spPr/>
        <p:txBody>
          <a:bodyPr/>
          <a:lstStyle/>
          <a:p>
            <a:pPr eaLnBrk="1" fontAlgn="auto" hangingPunct="1">
              <a:spcAft>
                <a:spcPts val="0"/>
              </a:spcAft>
              <a:defRPr/>
            </a:pPr>
            <a:r>
              <a:rPr lang="en-US" altLang="ar-SA" sz="3600" dirty="0">
                <a:solidFill>
                  <a:schemeClr val="tx1"/>
                </a:solidFill>
                <a:latin typeface="Tahoma" pitchFamily="34" charset="0"/>
              </a:rPr>
              <a:t>Polycystic ovary syndrome</a:t>
            </a:r>
          </a:p>
        </p:txBody>
      </p:sp>
      <p:sp>
        <p:nvSpPr>
          <p:cNvPr id="40963" name="Rectangle 5"/>
          <p:cNvSpPr>
            <a:spLocks noGrp="1" noChangeArrowheads="1"/>
          </p:cNvSpPr>
          <p:nvPr>
            <p:ph idx="1"/>
          </p:nvPr>
        </p:nvSpPr>
        <p:spPr>
          <a:xfrm>
            <a:off x="609600" y="1981200"/>
            <a:ext cx="8077200" cy="4419600"/>
          </a:xfrm>
        </p:spPr>
        <p:txBody>
          <a:bodyPr/>
          <a:lstStyle/>
          <a:p>
            <a:pPr algn="l" rtl="0" eaLnBrk="1" fontAlgn="auto" hangingPunct="1">
              <a:lnSpc>
                <a:spcPct val="90000"/>
              </a:lnSpc>
              <a:defRPr/>
            </a:pPr>
            <a:r>
              <a:rPr lang="en-US" altLang="ar-SA" sz="2400" dirty="0">
                <a:latin typeface="Tahoma" pitchFamily="34" charset="0"/>
              </a:rPr>
              <a:t>The most common cause of chronic anovulation</a:t>
            </a:r>
          </a:p>
          <a:p>
            <a:pPr algn="l" rtl="0" eaLnBrk="1" fontAlgn="auto" hangingPunct="1">
              <a:lnSpc>
                <a:spcPct val="90000"/>
              </a:lnSpc>
              <a:defRPr/>
            </a:pPr>
            <a:r>
              <a:rPr lang="en-US" altLang="ar-SA" sz="2400" dirty="0" err="1">
                <a:latin typeface="Tahoma" pitchFamily="34" charset="0"/>
              </a:rPr>
              <a:t>Hyperandrogenism</a:t>
            </a:r>
            <a:r>
              <a:rPr lang="en-US" altLang="ar-SA" sz="2400" dirty="0">
                <a:latin typeface="Tahoma" pitchFamily="34" charset="0"/>
              </a:rPr>
              <a:t> </a:t>
            </a:r>
            <a:r>
              <a:rPr lang="en-US" altLang="ar-SA" sz="2400" dirty="0">
                <a:latin typeface="Tahoma" pitchFamily="34" charset="0"/>
                <a:sym typeface="Wingdings 3" pitchFamily="18" charset="2"/>
              </a:rPr>
              <a:t>;  LH/FSH ratio (not always)</a:t>
            </a:r>
          </a:p>
          <a:p>
            <a:pPr algn="l" rtl="0" eaLnBrk="1" fontAlgn="auto" hangingPunct="1">
              <a:lnSpc>
                <a:spcPct val="90000"/>
              </a:lnSpc>
              <a:defRPr/>
            </a:pPr>
            <a:r>
              <a:rPr lang="en-US" altLang="ar-SA" sz="2400" dirty="0">
                <a:latin typeface="Tahoma" pitchFamily="34" charset="0"/>
              </a:rPr>
              <a:t>Insulin </a:t>
            </a:r>
            <a:r>
              <a:rPr lang="en-US" altLang="ar-SA" sz="2400" dirty="0" err="1">
                <a:latin typeface="Tahoma" pitchFamily="34" charset="0"/>
              </a:rPr>
              <a:t>resitance</a:t>
            </a:r>
            <a:r>
              <a:rPr lang="en-US" altLang="ar-SA" sz="2400" dirty="0">
                <a:latin typeface="Tahoma" pitchFamily="34" charset="0"/>
              </a:rPr>
              <a:t> is a major biochemical feature (</a:t>
            </a:r>
            <a:r>
              <a:rPr lang="en-US" altLang="ar-SA" sz="2400" dirty="0">
                <a:latin typeface="Tahoma" pitchFamily="34" charset="0"/>
                <a:sym typeface="Wingdings 3" pitchFamily="18" charset="2"/>
              </a:rPr>
              <a:t></a:t>
            </a:r>
            <a:r>
              <a:rPr lang="en-US" altLang="ar-SA" sz="2400" dirty="0">
                <a:latin typeface="Tahoma" pitchFamily="34" charset="0"/>
              </a:rPr>
              <a:t> blood insulin level</a:t>
            </a:r>
            <a:r>
              <a:rPr lang="en-US" altLang="ar-SA" sz="2400" dirty="0">
                <a:latin typeface="Tahoma" pitchFamily="34" charset="0"/>
                <a:sym typeface="Wingdings 3" pitchFamily="18" charset="2"/>
              </a:rPr>
              <a:t> </a:t>
            </a:r>
            <a:r>
              <a:rPr lang="en-US" altLang="ar-SA" sz="2400" dirty="0" err="1">
                <a:latin typeface="Tahoma" pitchFamily="34" charset="0"/>
                <a:sym typeface="Wingdings 3" pitchFamily="18" charset="2"/>
              </a:rPr>
              <a:t>hyperandrogenism</a:t>
            </a:r>
            <a:r>
              <a:rPr lang="en-US" altLang="ar-SA" sz="2400" dirty="0">
                <a:latin typeface="Tahoma" pitchFamily="34" charset="0"/>
                <a:sym typeface="Wingdings 3" pitchFamily="18" charset="2"/>
              </a:rPr>
              <a:t> )</a:t>
            </a:r>
            <a:endParaRPr lang="en-US" altLang="ar-SA" sz="2400" dirty="0">
              <a:latin typeface="Tahoma" pitchFamily="34" charset="0"/>
            </a:endParaRPr>
          </a:p>
          <a:p>
            <a:pPr algn="l" rtl="0" eaLnBrk="1" fontAlgn="auto" hangingPunct="1">
              <a:lnSpc>
                <a:spcPct val="90000"/>
              </a:lnSpc>
              <a:defRPr/>
            </a:pPr>
            <a:r>
              <a:rPr lang="en-US" altLang="ar-SA" sz="2400" dirty="0">
                <a:latin typeface="Tahoma" pitchFamily="34" charset="0"/>
              </a:rPr>
              <a:t>Long term risks: Obesity, </a:t>
            </a:r>
            <a:r>
              <a:rPr lang="en-US" altLang="ar-SA" sz="2400" dirty="0" err="1">
                <a:latin typeface="Tahoma" pitchFamily="34" charset="0"/>
              </a:rPr>
              <a:t>hirsutism</a:t>
            </a:r>
            <a:r>
              <a:rPr lang="en-US" altLang="ar-SA" sz="2400" dirty="0">
                <a:latin typeface="Tahoma" pitchFamily="34" charset="0"/>
              </a:rPr>
              <a:t>, infertility, type 2 diabetes, dyslipidemia,  </a:t>
            </a:r>
            <a:r>
              <a:rPr lang="en-US" altLang="ar-SA" sz="2400" dirty="0" err="1">
                <a:latin typeface="Tahoma" pitchFamily="34" charset="0"/>
              </a:rPr>
              <a:t>cardiovasular</a:t>
            </a:r>
            <a:r>
              <a:rPr lang="en-US" altLang="ar-SA" sz="2400" dirty="0">
                <a:latin typeface="Tahoma" pitchFamily="34" charset="0"/>
              </a:rPr>
              <a:t> risks, endometrial </a:t>
            </a:r>
            <a:r>
              <a:rPr lang="en-US" altLang="ar-SA" sz="2400" dirty="0" err="1">
                <a:latin typeface="Tahoma" pitchFamily="34" charset="0"/>
              </a:rPr>
              <a:t>hyperplassia</a:t>
            </a:r>
            <a:r>
              <a:rPr lang="en-US" altLang="ar-SA" sz="2400" dirty="0">
                <a:latin typeface="Tahoma" pitchFamily="34" charset="0"/>
              </a:rPr>
              <a:t> and cancer</a:t>
            </a:r>
          </a:p>
          <a:p>
            <a:pPr algn="l" rtl="0" eaLnBrk="1" fontAlgn="auto" hangingPunct="1">
              <a:lnSpc>
                <a:spcPct val="90000"/>
              </a:lnSpc>
              <a:buFontTx/>
              <a:buNone/>
              <a:defRPr/>
            </a:pPr>
            <a:r>
              <a:rPr lang="en-US" altLang="ar-SA" sz="2400" dirty="0">
                <a:latin typeface="Tahoma" pitchFamily="34" charset="0"/>
                <a:cs typeface="Tahoma" pitchFamily="34" charset="0"/>
              </a:rPr>
              <a:t>• </a:t>
            </a:r>
            <a:r>
              <a:rPr lang="en-US" altLang="ar-SA" sz="2400" dirty="0">
                <a:latin typeface="Tahoma" pitchFamily="34" charset="0"/>
              </a:rPr>
              <a:t>Treatment depends on the needs of the patient and preventing long term health problems</a:t>
            </a:r>
          </a:p>
          <a:p>
            <a:pPr algn="l" rtl="0" eaLnBrk="1" fontAlgn="auto" hangingPunct="1">
              <a:lnSpc>
                <a:spcPct val="90000"/>
              </a:lnSpc>
              <a:buFontTx/>
              <a:buNone/>
              <a:defRPr/>
            </a:pPr>
            <a:r>
              <a:rPr lang="en-US" altLang="ar-SA" sz="2400" dirty="0">
                <a:latin typeface="Tahoma" pitchFamily="34" charset="0"/>
              </a:rPr>
              <a:t>                                                                        </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4" name="Picture 4" descr="pco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143000"/>
            <a:ext cx="4267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25" name="Picture 5" descr="pco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4038600"/>
            <a:ext cx="3200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7" descr="C:\My Documents\My Pictures\PC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1219200"/>
            <a:ext cx="3429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09924"/>
                                        </p:tgtEl>
                                        <p:attrNameLst>
                                          <p:attrName>style.visibility</p:attrName>
                                        </p:attrNameLst>
                                      </p:cBhvr>
                                      <p:to>
                                        <p:strVal val="visible"/>
                                      </p:to>
                                    </p:set>
                                    <p:anim calcmode="lin" valueType="num">
                                      <p:cBhvr additive="base">
                                        <p:cTn id="7" dur="500" fill="hold"/>
                                        <p:tgtEl>
                                          <p:spTgt spid="209924"/>
                                        </p:tgtEl>
                                        <p:attrNameLst>
                                          <p:attrName>ppt_x</p:attrName>
                                        </p:attrNameLst>
                                      </p:cBhvr>
                                      <p:tavLst>
                                        <p:tav tm="0">
                                          <p:val>
                                            <p:strVal val="0-#ppt_w/2"/>
                                          </p:val>
                                        </p:tav>
                                        <p:tav tm="100000">
                                          <p:val>
                                            <p:strVal val="#ppt_x"/>
                                          </p:val>
                                        </p:tav>
                                      </p:tavLst>
                                    </p:anim>
                                    <p:anim calcmode="lin" valueType="num">
                                      <p:cBhvr additive="base">
                                        <p:cTn id="8" dur="500" fill="hold"/>
                                        <p:tgtEl>
                                          <p:spTgt spid="20992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209925"/>
                                        </p:tgtEl>
                                        <p:attrNameLst>
                                          <p:attrName>style.visibility</p:attrName>
                                        </p:attrNameLst>
                                      </p:cBhvr>
                                      <p:to>
                                        <p:strVal val="visible"/>
                                      </p:to>
                                    </p:set>
                                    <p:anim calcmode="lin" valueType="num">
                                      <p:cBhvr additive="base">
                                        <p:cTn id="12" dur="500" fill="hold"/>
                                        <p:tgtEl>
                                          <p:spTgt spid="209925"/>
                                        </p:tgtEl>
                                        <p:attrNameLst>
                                          <p:attrName>ppt_x</p:attrName>
                                        </p:attrNameLst>
                                      </p:cBhvr>
                                      <p:tavLst>
                                        <p:tav tm="0">
                                          <p:val>
                                            <p:strVal val="0-#ppt_w/2"/>
                                          </p:val>
                                        </p:tav>
                                        <p:tav tm="100000">
                                          <p:val>
                                            <p:strVal val="#ppt_x"/>
                                          </p:val>
                                        </p:tav>
                                      </p:tavLst>
                                    </p:anim>
                                    <p:anim calcmode="lin" valueType="num">
                                      <p:cBhvr additive="base">
                                        <p:cTn id="13" dur="500" fill="hold"/>
                                        <p:tgtEl>
                                          <p:spTgt spid="2099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5"/>
          <p:cNvSpPr>
            <a:spLocks noGrp="1" noChangeArrowheads="1"/>
          </p:cNvSpPr>
          <p:nvPr>
            <p:ph type="title"/>
          </p:nvPr>
        </p:nvSpPr>
        <p:spPr/>
        <p:txBody>
          <a:bodyPr>
            <a:normAutofit/>
          </a:bodyPr>
          <a:lstStyle/>
          <a:p>
            <a:pPr eaLnBrk="1" fontAlgn="auto" hangingPunct="1">
              <a:spcAft>
                <a:spcPts val="0"/>
              </a:spcAft>
              <a:defRPr/>
            </a:pPr>
            <a:r>
              <a:rPr lang="en-US" altLang="ar-SA" sz="3600" dirty="0">
                <a:solidFill>
                  <a:schemeClr val="tx1"/>
                </a:solidFill>
                <a:effectLst/>
                <a:latin typeface="Tahoma" pitchFamily="34" charset="0"/>
                <a:cs typeface="Tahoma" pitchFamily="34" charset="0"/>
              </a:rPr>
              <a:t>Hypogonadotropic Hypogonadism</a:t>
            </a:r>
          </a:p>
        </p:txBody>
      </p:sp>
      <p:sp>
        <p:nvSpPr>
          <p:cNvPr id="43011" name="Rectangle 7"/>
          <p:cNvSpPr>
            <a:spLocks noGrp="1" noChangeArrowheads="1"/>
          </p:cNvSpPr>
          <p:nvPr>
            <p:ph type="body" sz="half" idx="1"/>
          </p:nvPr>
        </p:nvSpPr>
        <p:spPr>
          <a:xfrm>
            <a:off x="457200" y="1905000"/>
            <a:ext cx="4572000" cy="4419600"/>
          </a:xfrm>
        </p:spPr>
        <p:txBody>
          <a:bodyPr>
            <a:normAutofit lnSpcReduction="10000"/>
          </a:bodyPr>
          <a:lstStyle/>
          <a:p>
            <a:pPr algn="l" rtl="0" eaLnBrk="1" fontAlgn="auto" hangingPunct="1">
              <a:lnSpc>
                <a:spcPct val="90000"/>
              </a:lnSpc>
              <a:buFontTx/>
              <a:buNone/>
              <a:defRPr/>
            </a:pPr>
            <a:r>
              <a:rPr lang="en-US" altLang="en-US" sz="2000" dirty="0">
                <a:latin typeface="Tahoma" pitchFamily="34" charset="0"/>
                <a:cs typeface="Arial" charset="0"/>
              </a:rPr>
              <a:t>•</a:t>
            </a:r>
            <a:r>
              <a:rPr lang="en-US" altLang="en-US" sz="2400" dirty="0">
                <a:latin typeface="Tahoma" pitchFamily="34" charset="0"/>
                <a:cs typeface="Arial" charset="0"/>
              </a:rPr>
              <a:t> </a:t>
            </a:r>
            <a:r>
              <a:rPr lang="en-US" altLang="ar-SA" sz="2400" dirty="0">
                <a:effectLst/>
              </a:rPr>
              <a:t>Normal </a:t>
            </a:r>
            <a:r>
              <a:rPr lang="en-US" altLang="ar-SA" sz="2400" dirty="0" err="1">
                <a:effectLst/>
              </a:rPr>
              <a:t>hight</a:t>
            </a:r>
            <a:endParaRPr lang="en-US" altLang="ar-SA" sz="2400" dirty="0">
              <a:effectLst/>
            </a:endParaRPr>
          </a:p>
          <a:p>
            <a:pPr algn="l" rtl="0" eaLnBrk="1" fontAlgn="auto" hangingPunct="1">
              <a:lnSpc>
                <a:spcPct val="90000"/>
              </a:lnSpc>
              <a:buFontTx/>
              <a:buNone/>
              <a:defRPr/>
            </a:pPr>
            <a:r>
              <a:rPr lang="en-US" altLang="ar-SA" sz="2400" dirty="0">
                <a:effectLst/>
              </a:rPr>
              <a:t>• Normal external and internal genital organs (infantile)</a:t>
            </a:r>
          </a:p>
          <a:p>
            <a:pPr algn="l" rtl="0" eaLnBrk="1" fontAlgn="auto" hangingPunct="1">
              <a:lnSpc>
                <a:spcPct val="90000"/>
              </a:lnSpc>
              <a:buFontTx/>
              <a:buNone/>
              <a:defRPr/>
            </a:pPr>
            <a:r>
              <a:rPr lang="en-US" altLang="ar-SA" sz="2400" dirty="0">
                <a:effectLst/>
              </a:rPr>
              <a:t>• Low FSH and LH</a:t>
            </a:r>
          </a:p>
          <a:p>
            <a:pPr algn="l" rtl="0" eaLnBrk="1" fontAlgn="auto" hangingPunct="1">
              <a:lnSpc>
                <a:spcPct val="90000"/>
              </a:lnSpc>
              <a:buFontTx/>
              <a:buNone/>
              <a:defRPr/>
            </a:pPr>
            <a:r>
              <a:rPr lang="en-US" altLang="ar-SA" sz="2400" dirty="0">
                <a:effectLst/>
              </a:rPr>
              <a:t>• MRI to R/O intra-cranial pathology.</a:t>
            </a:r>
          </a:p>
          <a:p>
            <a:pPr algn="l" rtl="0" eaLnBrk="1" fontAlgn="auto" hangingPunct="1">
              <a:lnSpc>
                <a:spcPct val="90000"/>
              </a:lnSpc>
              <a:buFontTx/>
              <a:buNone/>
              <a:defRPr/>
            </a:pPr>
            <a:r>
              <a:rPr lang="en-US" altLang="ar-SA" sz="2400" dirty="0">
                <a:effectLst/>
              </a:rPr>
              <a:t>• 30-40% anosmia (</a:t>
            </a:r>
            <a:r>
              <a:rPr lang="en-US" altLang="ar-SA" sz="2400" dirty="0" err="1">
                <a:effectLst/>
              </a:rPr>
              <a:t>Kallmann</a:t>
            </a:r>
            <a:r>
              <a:rPr lang="en-US" altLang="ar-SA" sz="2400" dirty="0" err="1">
                <a:effectLst/>
                <a:cs typeface="Times New Roman" pitchFamily="18" charset="0"/>
              </a:rPr>
              <a:t>’s</a:t>
            </a:r>
            <a:r>
              <a:rPr lang="en-US" altLang="ar-SA" sz="2400" dirty="0">
                <a:effectLst/>
                <a:cs typeface="Times New Roman" pitchFamily="18" charset="0"/>
              </a:rPr>
              <a:t> syndrome)</a:t>
            </a:r>
          </a:p>
          <a:p>
            <a:pPr algn="l" rtl="0" eaLnBrk="1" fontAlgn="auto" hangingPunct="1">
              <a:lnSpc>
                <a:spcPct val="90000"/>
              </a:lnSpc>
              <a:buFontTx/>
              <a:buNone/>
              <a:defRPr/>
            </a:pPr>
            <a:r>
              <a:rPr lang="en-US" altLang="ar-SA" sz="2400" dirty="0">
                <a:effectLst/>
              </a:rPr>
              <a:t>• Sometimes </a:t>
            </a:r>
            <a:r>
              <a:rPr lang="en-US" altLang="ar-SA" sz="2400" dirty="0">
                <a:effectLst/>
                <a:sym typeface="Wingdings 3" pitchFamily="18" charset="2"/>
              </a:rPr>
              <a:t></a:t>
            </a:r>
            <a:r>
              <a:rPr lang="en-US" altLang="ar-SA" sz="2400" dirty="0">
                <a:effectLst/>
              </a:rPr>
              <a:t> constitutional delay</a:t>
            </a:r>
          </a:p>
          <a:p>
            <a:pPr algn="l" rtl="0" eaLnBrk="1" fontAlgn="auto" hangingPunct="1">
              <a:lnSpc>
                <a:spcPct val="90000"/>
              </a:lnSpc>
              <a:buFontTx/>
              <a:buNone/>
              <a:defRPr/>
            </a:pPr>
            <a:r>
              <a:rPr lang="en-US" altLang="ar-SA" sz="2400" dirty="0">
                <a:effectLst/>
              </a:rPr>
              <a:t>• Treat according to the cause (HRT), potentially fertile.</a:t>
            </a:r>
          </a:p>
          <a:p>
            <a:pPr algn="l" rtl="0" eaLnBrk="1" fontAlgn="auto" hangingPunct="1">
              <a:lnSpc>
                <a:spcPct val="90000"/>
              </a:lnSpc>
              <a:buFontTx/>
              <a:buNone/>
              <a:defRPr/>
            </a:pPr>
            <a:r>
              <a:rPr lang="en-US" altLang="ar-SA" sz="2400" dirty="0">
                <a:latin typeface="Tahoma" pitchFamily="34" charset="0"/>
              </a:rPr>
              <a:t>  </a:t>
            </a:r>
          </a:p>
        </p:txBody>
      </p:sp>
      <p:pic>
        <p:nvPicPr>
          <p:cNvPr id="162827" name="Picture 11" descr="GOnadal dysgenesis"/>
          <p:cNvPicPr>
            <a:picLocks noGrp="1" noChangeAspect="1" noChangeArrowheads="1"/>
          </p:cNvPicPr>
          <p:nvPr>
            <p:ph type="clipArt" sz="half" idx="2"/>
          </p:nvPr>
        </p:nvPicPr>
        <p:blipFill>
          <a:blip r:embed="rId2" cstate="print">
            <a:lum bright="6000" contrast="-6000"/>
            <a:extLst>
              <a:ext uri="{28A0092B-C50C-407E-A947-70E740481C1C}">
                <a14:useLocalDpi xmlns:a14="http://schemas.microsoft.com/office/drawing/2010/main" val="0"/>
              </a:ext>
            </a:extLst>
          </a:blip>
          <a:srcRect/>
          <a:stretch>
            <a:fillRect/>
          </a:stretch>
        </p:blipFill>
        <p:spPr bwMode="auto">
          <a:xfrm>
            <a:off x="4953000" y="1981200"/>
            <a:ext cx="3810000" cy="4040188"/>
          </a:xfr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162827"/>
                                        </p:tgtEl>
                                        <p:attrNameLst>
                                          <p:attrName>style.visibility</p:attrName>
                                        </p:attrNameLst>
                                      </p:cBhvr>
                                      <p:to>
                                        <p:strVal val="visible"/>
                                      </p:to>
                                    </p:set>
                                    <p:anim calcmode="lin" valueType="num">
                                      <p:cBhvr additive="base">
                                        <p:cTn id="7" dur="500" fill="hold"/>
                                        <p:tgtEl>
                                          <p:spTgt spid="162827"/>
                                        </p:tgtEl>
                                        <p:attrNameLst>
                                          <p:attrName>ppt_x</p:attrName>
                                        </p:attrNameLst>
                                      </p:cBhvr>
                                      <p:tavLst>
                                        <p:tav tm="0">
                                          <p:val>
                                            <p:strVal val="0-#ppt_w/2"/>
                                          </p:val>
                                        </p:tav>
                                        <p:tav tm="100000">
                                          <p:val>
                                            <p:strVal val="#ppt_x"/>
                                          </p:val>
                                        </p:tav>
                                      </p:tavLst>
                                    </p:anim>
                                    <p:anim calcmode="lin" valueType="num">
                                      <p:cBhvr additive="base">
                                        <p:cTn id="8" dur="500" fill="hold"/>
                                        <p:tgtEl>
                                          <p:spTgt spid="1628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7"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fontAlgn="auto" hangingPunct="1">
              <a:spcAft>
                <a:spcPts val="0"/>
              </a:spcAft>
              <a:defRPr/>
            </a:pPr>
            <a:r>
              <a:rPr lang="en-US" altLang="ar-SA" sz="3600" dirty="0">
                <a:solidFill>
                  <a:schemeClr val="tx1"/>
                </a:solidFill>
                <a:effectLst/>
                <a:latin typeface="Tahoma" pitchFamily="34" charset="0"/>
                <a:cs typeface="Tahoma" pitchFamily="34" charset="0"/>
              </a:rPr>
              <a:t>Constitutional pubertal delay</a:t>
            </a:r>
          </a:p>
        </p:txBody>
      </p:sp>
      <p:sp>
        <p:nvSpPr>
          <p:cNvPr id="44036" name="Rectangle 6"/>
          <p:cNvSpPr>
            <a:spLocks noGrp="1" noChangeArrowheads="1"/>
          </p:cNvSpPr>
          <p:nvPr>
            <p:ph type="body" sz="half" idx="1"/>
          </p:nvPr>
        </p:nvSpPr>
        <p:spPr>
          <a:xfrm>
            <a:off x="381000" y="1752600"/>
            <a:ext cx="4648200" cy="4572000"/>
          </a:xfrm>
        </p:spPr>
        <p:txBody>
          <a:bodyPr>
            <a:normAutofit/>
          </a:bodyPr>
          <a:lstStyle/>
          <a:p>
            <a:pPr algn="l" rtl="0" eaLnBrk="1" fontAlgn="auto" hangingPunct="1">
              <a:lnSpc>
                <a:spcPct val="90000"/>
              </a:lnSpc>
              <a:buFontTx/>
              <a:buNone/>
              <a:defRPr/>
            </a:pPr>
            <a:r>
              <a:rPr lang="en-US" altLang="en-US" sz="2400" dirty="0">
                <a:latin typeface="Tahoma" pitchFamily="34" charset="0"/>
                <a:cs typeface="Arial" charset="0"/>
              </a:rPr>
              <a:t>•</a:t>
            </a:r>
            <a:r>
              <a:rPr lang="en-US" altLang="en-US" sz="2400" dirty="0">
                <a:solidFill>
                  <a:schemeClr val="bg1"/>
                </a:solidFill>
                <a:latin typeface="Tahoma" pitchFamily="34" charset="0"/>
                <a:cs typeface="Arial" charset="0"/>
              </a:rPr>
              <a:t> </a:t>
            </a:r>
            <a:r>
              <a:rPr lang="en-US" altLang="ar-SA" sz="2400" dirty="0">
                <a:effectLst/>
                <a:latin typeface="Tahoma" pitchFamily="34" charset="0"/>
              </a:rPr>
              <a:t>Common cause (20%)</a:t>
            </a:r>
          </a:p>
          <a:p>
            <a:pPr algn="l" rtl="0" eaLnBrk="1" fontAlgn="auto" hangingPunct="1">
              <a:lnSpc>
                <a:spcPct val="90000"/>
              </a:lnSpc>
              <a:buFontTx/>
              <a:buNone/>
              <a:defRPr/>
            </a:pPr>
            <a:r>
              <a:rPr lang="en-US" altLang="ar-SA" sz="2400" dirty="0">
                <a:effectLst/>
                <a:latin typeface="Tahoma" pitchFamily="34" charset="0"/>
              </a:rPr>
              <a:t>• Under stature and  delayed bone age</a:t>
            </a:r>
          </a:p>
          <a:p>
            <a:pPr algn="l" rtl="0" eaLnBrk="1" fontAlgn="auto" hangingPunct="1">
              <a:lnSpc>
                <a:spcPct val="90000"/>
              </a:lnSpc>
              <a:buFontTx/>
              <a:buNone/>
              <a:defRPr/>
            </a:pPr>
            <a:r>
              <a:rPr lang="en-US" altLang="ar-SA" sz="2400" dirty="0">
                <a:effectLst/>
                <a:latin typeface="Tahoma" pitchFamily="34" charset="0"/>
              </a:rPr>
              <a:t> ( X-ray Wrist  joint)</a:t>
            </a:r>
          </a:p>
          <a:p>
            <a:pPr algn="l" rtl="0" eaLnBrk="1" fontAlgn="auto" hangingPunct="1">
              <a:lnSpc>
                <a:spcPct val="90000"/>
              </a:lnSpc>
              <a:buFontTx/>
              <a:buNone/>
              <a:defRPr/>
            </a:pPr>
            <a:r>
              <a:rPr lang="en-US" altLang="ar-SA" sz="2400" dirty="0">
                <a:effectLst/>
                <a:latin typeface="Tahoma" pitchFamily="34" charset="0"/>
              </a:rPr>
              <a:t>• Positive family history</a:t>
            </a:r>
          </a:p>
          <a:p>
            <a:pPr algn="l" rtl="0" eaLnBrk="1" fontAlgn="auto" hangingPunct="1">
              <a:lnSpc>
                <a:spcPct val="90000"/>
              </a:lnSpc>
              <a:buFontTx/>
              <a:buNone/>
              <a:defRPr/>
            </a:pPr>
            <a:r>
              <a:rPr lang="en-US" altLang="ar-SA" sz="2400" dirty="0">
                <a:effectLst/>
                <a:latin typeface="Tahoma" pitchFamily="34" charset="0"/>
              </a:rPr>
              <a:t>• Diagnosis by exclusion and follow up </a:t>
            </a:r>
          </a:p>
          <a:p>
            <a:pPr algn="l" rtl="0" eaLnBrk="1" fontAlgn="auto" hangingPunct="1">
              <a:lnSpc>
                <a:spcPct val="90000"/>
              </a:lnSpc>
              <a:buFontTx/>
              <a:buNone/>
              <a:defRPr/>
            </a:pPr>
            <a:r>
              <a:rPr lang="en-US" altLang="ar-SA" sz="2400" dirty="0">
                <a:effectLst/>
                <a:latin typeface="Tahoma" pitchFamily="34" charset="0"/>
              </a:rPr>
              <a:t>• Prognosis is good</a:t>
            </a:r>
          </a:p>
          <a:p>
            <a:pPr algn="l" rtl="0" eaLnBrk="1" fontAlgn="auto" hangingPunct="1">
              <a:lnSpc>
                <a:spcPct val="90000"/>
              </a:lnSpc>
              <a:buFontTx/>
              <a:buNone/>
              <a:defRPr/>
            </a:pPr>
            <a:r>
              <a:rPr lang="en-US" altLang="ar-SA" sz="2400" dirty="0">
                <a:effectLst/>
                <a:latin typeface="Tahoma" pitchFamily="34" charset="0"/>
              </a:rPr>
              <a:t>    (late developer)</a:t>
            </a:r>
          </a:p>
          <a:p>
            <a:pPr algn="l" rtl="0" eaLnBrk="1" fontAlgn="auto" hangingPunct="1">
              <a:lnSpc>
                <a:spcPct val="90000"/>
              </a:lnSpc>
              <a:buFontTx/>
              <a:buNone/>
              <a:defRPr/>
            </a:pPr>
            <a:r>
              <a:rPr lang="en-US" altLang="ar-SA" sz="2400" dirty="0">
                <a:effectLst/>
                <a:latin typeface="Tahoma" pitchFamily="34" charset="0"/>
              </a:rPr>
              <a:t>• No drug therapy is required – Reassurance (? </a:t>
            </a:r>
            <a:r>
              <a:rPr lang="en-US" altLang="ar-SA" sz="2400" dirty="0">
                <a:effectLst/>
                <a:latin typeface="Tahoma" pitchFamily="34" charset="0"/>
                <a:sym typeface="Symbol" pitchFamily="18" charset="2"/>
              </a:rPr>
              <a:t>HRT)</a:t>
            </a:r>
          </a:p>
          <a:p>
            <a:pPr algn="l" rtl="0" eaLnBrk="1" fontAlgn="auto" hangingPunct="1">
              <a:lnSpc>
                <a:spcPct val="90000"/>
              </a:lnSpc>
              <a:defRPr/>
            </a:pPr>
            <a:endParaRPr lang="en-US" altLang="ar-SA" sz="2400" dirty="0">
              <a:latin typeface="Tahoma" pitchFamily="34" charset="0"/>
            </a:endParaRPr>
          </a:p>
          <a:p>
            <a:pPr algn="l" rtl="0" eaLnBrk="1" fontAlgn="auto" hangingPunct="1">
              <a:lnSpc>
                <a:spcPct val="90000"/>
              </a:lnSpc>
              <a:buFontTx/>
              <a:buNone/>
              <a:defRPr/>
            </a:pPr>
            <a:endParaRPr lang="en-US" altLang="ar-SA" sz="2400" dirty="0">
              <a:latin typeface="Tahoma" pitchFamily="34" charset="0"/>
            </a:endParaRPr>
          </a:p>
          <a:p>
            <a:pPr algn="l" rtl="0" eaLnBrk="1" fontAlgn="auto" hangingPunct="1">
              <a:lnSpc>
                <a:spcPct val="90000"/>
              </a:lnSpc>
              <a:defRPr/>
            </a:pPr>
            <a:endParaRPr lang="en-US" altLang="ar-SA" sz="2400" dirty="0">
              <a:latin typeface="Tahoma" pitchFamily="34" charset="0"/>
            </a:endParaRPr>
          </a:p>
          <a:p>
            <a:pPr algn="l" rtl="0" eaLnBrk="1" fontAlgn="auto" hangingPunct="1">
              <a:lnSpc>
                <a:spcPct val="90000"/>
              </a:lnSpc>
              <a:defRPr/>
            </a:pPr>
            <a:endParaRPr lang="en-US" altLang="en-US" sz="2800" b="1" dirty="0">
              <a:latin typeface="Tahoma" pitchFamily="34" charset="0"/>
            </a:endParaRPr>
          </a:p>
        </p:txBody>
      </p:sp>
      <p:pic>
        <p:nvPicPr>
          <p:cNvPr id="63491" name="Picture 5"/>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tretch>
            <a:fillRect/>
          </a:stretch>
        </p:blipFill>
        <p:spPr bwMode="auto">
          <a:xfrm>
            <a:off x="4648200" y="2155248"/>
            <a:ext cx="3810000" cy="3766704"/>
          </a:xfr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052"/>
          <p:cNvSpPr>
            <a:spLocks noGrp="1" noChangeArrowheads="1"/>
          </p:cNvSpPr>
          <p:nvPr>
            <p:ph type="title"/>
          </p:nvPr>
        </p:nvSpPr>
        <p:spPr/>
        <p:txBody>
          <a:bodyPr/>
          <a:lstStyle/>
          <a:p>
            <a:pPr eaLnBrk="1" fontAlgn="auto" hangingPunct="1">
              <a:spcAft>
                <a:spcPts val="0"/>
              </a:spcAft>
              <a:defRPr/>
            </a:pPr>
            <a:r>
              <a:rPr lang="en-US" altLang="ar-SA" sz="3600" dirty="0">
                <a:solidFill>
                  <a:schemeClr val="tx1"/>
                </a:solidFill>
                <a:latin typeface="Tahoma" pitchFamily="34" charset="0"/>
              </a:rPr>
              <a:t>Sheehan</a:t>
            </a:r>
            <a:r>
              <a:rPr lang="en-US" altLang="ar-SA" sz="3600" dirty="0">
                <a:solidFill>
                  <a:schemeClr val="tx1"/>
                </a:solidFill>
                <a:latin typeface="Tahoma" pitchFamily="34" charset="0"/>
                <a:cs typeface="Times New Roman" pitchFamily="18" charset="0"/>
              </a:rPr>
              <a:t>’s syndrome</a:t>
            </a:r>
            <a:endParaRPr lang="en-US" altLang="ar-SA" sz="3600" dirty="0">
              <a:solidFill>
                <a:schemeClr val="tx1"/>
              </a:solidFill>
              <a:latin typeface="Tahoma" pitchFamily="34" charset="0"/>
            </a:endParaRPr>
          </a:p>
        </p:txBody>
      </p:sp>
      <p:sp>
        <p:nvSpPr>
          <p:cNvPr id="45059" name="Rectangle 2053"/>
          <p:cNvSpPr>
            <a:spLocks noGrp="1" noChangeArrowheads="1"/>
          </p:cNvSpPr>
          <p:nvPr>
            <p:ph idx="1"/>
          </p:nvPr>
        </p:nvSpPr>
        <p:spPr>
          <a:xfrm>
            <a:off x="685800" y="1981200"/>
            <a:ext cx="7772400" cy="4114800"/>
          </a:xfrm>
        </p:spPr>
        <p:txBody>
          <a:bodyPr>
            <a:normAutofit/>
          </a:bodyPr>
          <a:lstStyle/>
          <a:p>
            <a:pPr algn="l" rtl="0" eaLnBrk="1" fontAlgn="auto" hangingPunct="1">
              <a:defRPr/>
            </a:pPr>
            <a:r>
              <a:rPr lang="en-US" altLang="ar-SA" sz="2800" dirty="0">
                <a:effectLst/>
                <a:latin typeface="Tahoma" pitchFamily="34" charset="0"/>
              </a:rPr>
              <a:t>Pituitary inability to secrete gonadotropins</a:t>
            </a:r>
          </a:p>
          <a:p>
            <a:pPr algn="l" rtl="0" eaLnBrk="1" fontAlgn="auto" hangingPunct="1">
              <a:defRPr/>
            </a:pPr>
            <a:r>
              <a:rPr lang="en-US" altLang="ar-SA" sz="2800" dirty="0">
                <a:effectLst/>
                <a:latin typeface="Tahoma" pitchFamily="34" charset="0"/>
              </a:rPr>
              <a:t>Pituitary necrosis following massive obstetric hemorrhage is most common cause in women</a:t>
            </a:r>
          </a:p>
          <a:p>
            <a:pPr algn="l" rtl="0" eaLnBrk="1" fontAlgn="auto" hangingPunct="1">
              <a:defRPr/>
            </a:pPr>
            <a:r>
              <a:rPr lang="en-US" altLang="ar-SA" sz="2800" dirty="0">
                <a:effectLst/>
                <a:latin typeface="Tahoma" pitchFamily="34" charset="0"/>
              </a:rPr>
              <a:t>Diagnosis : History and </a:t>
            </a:r>
            <a:r>
              <a:rPr lang="en-US" altLang="ar-SA" sz="2800" dirty="0">
                <a:effectLst/>
                <a:latin typeface="Tahoma" pitchFamily="34" charset="0"/>
                <a:sym typeface="Symbol" pitchFamily="18" charset="2"/>
              </a:rPr>
              <a:t> E2,FSH,LH</a:t>
            </a:r>
            <a:endParaRPr lang="en-US" altLang="ar-SA" sz="2800" dirty="0">
              <a:effectLst/>
              <a:latin typeface="Tahoma" pitchFamily="34" charset="0"/>
            </a:endParaRPr>
          </a:p>
          <a:p>
            <a:pPr algn="l" rtl="0" eaLnBrk="1" fontAlgn="auto" hangingPunct="1">
              <a:buFontTx/>
              <a:buNone/>
              <a:defRPr/>
            </a:pPr>
            <a:r>
              <a:rPr lang="en-US" altLang="ar-SA" sz="2800" dirty="0">
                <a:effectLst/>
                <a:latin typeface="Tahoma" pitchFamily="34" charset="0"/>
              </a:rPr>
              <a:t>   + other pituitary deficiencies (MPS test)</a:t>
            </a:r>
          </a:p>
          <a:p>
            <a:pPr algn="l" rtl="0" eaLnBrk="1" fontAlgn="auto" hangingPunct="1">
              <a:defRPr/>
            </a:pPr>
            <a:r>
              <a:rPr lang="en-US" altLang="ar-SA" sz="2800" dirty="0">
                <a:effectLst/>
                <a:latin typeface="Tahoma" pitchFamily="34" charset="0"/>
              </a:rPr>
              <a:t>Treatment :</a:t>
            </a:r>
          </a:p>
          <a:p>
            <a:pPr algn="l" rtl="0" eaLnBrk="1" fontAlgn="auto" hangingPunct="1">
              <a:buFontTx/>
              <a:buNone/>
              <a:defRPr/>
            </a:pPr>
            <a:r>
              <a:rPr lang="en-US" altLang="ar-SA" sz="2800" dirty="0">
                <a:effectLst/>
                <a:latin typeface="Tahoma" pitchFamily="34" charset="0"/>
              </a:rPr>
              <a:t>      Replacement of deficient hormones</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E0000">
            <a:alpha val="94902"/>
          </a:srgbClr>
        </a:solidFill>
        <a:effectLst/>
      </p:bgPr>
    </p:bg>
    <p:spTree>
      <p:nvGrpSpPr>
        <p:cNvPr id="1" name=""/>
        <p:cNvGrpSpPr/>
        <p:nvPr/>
      </p:nvGrpSpPr>
      <p:grpSpPr>
        <a:xfrm>
          <a:off x="0" y="0"/>
          <a:ext cx="0" cy="0"/>
          <a:chOff x="0" y="0"/>
          <a:chExt cx="0" cy="0"/>
        </a:xfrm>
      </p:grpSpPr>
      <p:pic>
        <p:nvPicPr>
          <p:cNvPr id="58" name="Picture 57" descr="endo.jpg"/>
          <p:cNvPicPr>
            <a:picLocks noChangeAspect="1"/>
          </p:cNvPicPr>
          <p:nvPr/>
        </p:nvPicPr>
        <p:blipFill>
          <a:blip r:embed="rId3" cstate="print"/>
          <a:stretch>
            <a:fillRect/>
          </a:stretch>
        </p:blipFill>
        <p:spPr>
          <a:xfrm>
            <a:off x="1439299" y="1295400"/>
            <a:ext cx="2751701" cy="4343400"/>
          </a:xfrm>
          <a:prstGeom prst="rect">
            <a:avLst/>
          </a:prstGeom>
        </p:spPr>
      </p:pic>
      <p:grpSp>
        <p:nvGrpSpPr>
          <p:cNvPr id="2" name="Inside-left page 1"/>
          <p:cNvGrpSpPr/>
          <p:nvPr/>
        </p:nvGrpSpPr>
        <p:grpSpPr>
          <a:xfrm>
            <a:off x="685800" y="836712"/>
            <a:ext cx="3886200" cy="5334000"/>
            <a:chOff x="1527048" y="1371600"/>
            <a:chExt cx="3044952" cy="4114800"/>
          </a:xfrm>
        </p:grpSpPr>
        <p:sp>
          <p:nvSpPr>
            <p:cNvPr id="64" name="Rounded Rectangle 63"/>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65" name="Rectangle 64"/>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grpSp>
        <p:nvGrpSpPr>
          <p:cNvPr id="3" name="Inside-right page 3"/>
          <p:cNvGrpSpPr/>
          <p:nvPr/>
        </p:nvGrpSpPr>
        <p:grpSpPr>
          <a:xfrm>
            <a:off x="4387882" y="838200"/>
            <a:ext cx="3613116" cy="5334000"/>
            <a:chOff x="4408504" y="848139"/>
            <a:chExt cx="3208448" cy="4638261"/>
          </a:xfrm>
        </p:grpSpPr>
        <p:grpSp>
          <p:nvGrpSpPr>
            <p:cNvPr id="4" name="Inside-right"/>
            <p:cNvGrpSpPr/>
            <p:nvPr/>
          </p:nvGrpSpPr>
          <p:grpSpPr>
            <a:xfrm>
              <a:off x="4571999" y="848139"/>
              <a:ext cx="3044953" cy="4638261"/>
              <a:chOff x="4571999" y="848139"/>
              <a:chExt cx="3044953" cy="4638261"/>
            </a:xfrm>
          </p:grpSpPr>
          <p:grpSp>
            <p:nvGrpSpPr>
              <p:cNvPr id="5" name="Inside-right"/>
              <p:cNvGrpSpPr/>
              <p:nvPr/>
            </p:nvGrpSpPr>
            <p:grpSpPr>
              <a:xfrm rot="10800000">
                <a:off x="4571999" y="848139"/>
                <a:ext cx="3044953" cy="4638261"/>
                <a:chOff x="1527048" y="1371600"/>
                <a:chExt cx="3044953" cy="4638261"/>
              </a:xfrm>
            </p:grpSpPr>
            <p:sp>
              <p:nvSpPr>
                <p:cNvPr id="57" name="Rounded Rectangle 56"/>
                <p:cNvSpPr/>
                <p:nvPr/>
              </p:nvSpPr>
              <p:spPr>
                <a:xfrm>
                  <a:off x="1527048" y="1371600"/>
                  <a:ext cx="3044952" cy="4638261"/>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61" name="Rectangle 60"/>
                <p:cNvSpPr/>
                <p:nvPr/>
              </p:nvSpPr>
              <p:spPr>
                <a:xfrm>
                  <a:off x="1691641" y="1449323"/>
                  <a:ext cx="2880360" cy="4494277"/>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grpSp>
            <p:nvGrpSpPr>
              <p:cNvPr id="6" name="Group 167"/>
              <p:cNvGrpSpPr/>
              <p:nvPr/>
            </p:nvGrpSpPr>
            <p:grpSpPr>
              <a:xfrm>
                <a:off x="7162800" y="1453896"/>
                <a:ext cx="246855" cy="3950208"/>
                <a:chOff x="7162800" y="1453896"/>
                <a:chExt cx="246855" cy="3950208"/>
              </a:xfrm>
            </p:grpSpPr>
            <p:cxnSp>
              <p:nvCxnSpPr>
                <p:cNvPr id="49" name="Straight Connector 48"/>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sp>
          <p:nvSpPr>
            <p:cNvPr id="76" name="TextBox 75"/>
            <p:cNvSpPr txBox="1"/>
            <p:nvPr/>
          </p:nvSpPr>
          <p:spPr>
            <a:xfrm>
              <a:off x="4408504" y="1135092"/>
              <a:ext cx="2945336" cy="3613030"/>
            </a:xfrm>
            <a:prstGeom prst="rect">
              <a:avLst/>
            </a:prstGeom>
            <a:noFill/>
          </p:spPr>
          <p:txBody>
            <a:bodyPr wrap="square" rtlCol="0">
              <a:spAutoFit/>
            </a:bodyPr>
            <a:lstStyle/>
            <a:p>
              <a:pPr lvl="1" fontAlgn="auto">
                <a:defRPr/>
              </a:pPr>
              <a:r>
                <a:rPr lang="en-US" sz="2400" dirty="0"/>
                <a:t>Secondary amenorrhea is defined as cessation of previously regular menses for 3 months or longer, cessation of previously irregular menses for 6 months or longer, 2 or fewer than 9 menstrual cycles per year in females with oligomenorrhea </a:t>
              </a:r>
            </a:p>
          </p:txBody>
        </p:sp>
      </p:grpSp>
      <p:grpSp>
        <p:nvGrpSpPr>
          <p:cNvPr id="7" name="Inside-left page 2"/>
          <p:cNvGrpSpPr/>
          <p:nvPr/>
        </p:nvGrpSpPr>
        <p:grpSpPr>
          <a:xfrm>
            <a:off x="1691640" y="1449324"/>
            <a:ext cx="2880360" cy="3959352"/>
            <a:chOff x="1691640" y="1449324"/>
            <a:chExt cx="2880360" cy="3959352"/>
          </a:xfrm>
        </p:grpSpPr>
        <p:sp>
          <p:nvSpPr>
            <p:cNvPr id="75" name="Inside-left"/>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cxnSp>
          <p:nvCxnSpPr>
            <p:cNvPr id="96" name="Straight Connector 95"/>
            <p:cNvCxnSpPr/>
            <p:nvPr/>
          </p:nvCxnSpPr>
          <p:spPr>
            <a:xfrm rot="16200000" flipH="1">
              <a:off x="-221314" y="3428206"/>
              <a:ext cx="3949417" cy="1588"/>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 name="Inside-left page 3"/>
          <p:cNvGrpSpPr/>
          <p:nvPr/>
        </p:nvGrpSpPr>
        <p:grpSpPr>
          <a:xfrm>
            <a:off x="1691640" y="1981200"/>
            <a:ext cx="2880360" cy="3959352"/>
            <a:chOff x="-2133600" y="1143000"/>
            <a:chExt cx="2880360" cy="3959352"/>
          </a:xfrm>
        </p:grpSpPr>
        <p:sp>
          <p:nvSpPr>
            <p:cNvPr id="92" name="Inside-left"/>
            <p:cNvSpPr/>
            <p:nvPr/>
          </p:nvSpPr>
          <p:spPr>
            <a:xfrm>
              <a:off x="-2133600" y="1143000"/>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9" name="TextBox 98"/>
            <p:cNvSpPr txBox="1"/>
            <p:nvPr/>
          </p:nvSpPr>
          <p:spPr>
            <a:xfrm>
              <a:off x="-1701504" y="1459194"/>
              <a:ext cx="2067264" cy="338554"/>
            </a:xfrm>
            <a:prstGeom prst="rect">
              <a:avLst/>
            </a:prstGeom>
            <a:noFill/>
          </p:spPr>
          <p:txBody>
            <a:bodyPr wrap="square" rtlCol="0">
              <a:spAutoFit/>
            </a:bodyPr>
            <a:lstStyle/>
            <a:p>
              <a:pPr fontAlgn="auto">
                <a:spcBef>
                  <a:spcPts val="0"/>
                </a:spcBef>
                <a:spcAft>
                  <a:spcPts val="0"/>
                </a:spcAft>
              </a:pPr>
              <a:r>
                <a:rPr lang="en-US" sz="1600" dirty="0">
                  <a:solidFill>
                    <a:prstClr val="black"/>
                  </a:solidFill>
                  <a:latin typeface="Bodoni MT Condensed" pitchFamily="18" charset="0"/>
                </a:rPr>
                <a:t>. </a:t>
              </a:r>
              <a:endParaRPr lang="en-US" sz="1600" dirty="0" err="1">
                <a:solidFill>
                  <a:prstClr val="black"/>
                </a:solidFill>
                <a:latin typeface="Bodoni MT Condensed" pitchFamily="18" charset="0"/>
              </a:endParaRPr>
            </a:p>
          </p:txBody>
        </p:sp>
        <p:cxnSp>
          <p:nvCxnSpPr>
            <p:cNvPr id="122" name="Straight Connector 121"/>
            <p:cNvCxnSpPr/>
            <p:nvPr/>
          </p:nvCxnSpPr>
          <p:spPr>
            <a:xfrm rot="5400000">
              <a:off x="-3993610" y="3117310"/>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a:off x="-4047583" y="3117310"/>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nvGrpSpPr>
          <p:cNvPr id="9" name="Inside-right page 1"/>
          <p:cNvGrpSpPr/>
          <p:nvPr/>
        </p:nvGrpSpPr>
        <p:grpSpPr>
          <a:xfrm>
            <a:off x="1683915" y="926592"/>
            <a:ext cx="6196300" cy="5165731"/>
            <a:chOff x="2204763" y="1453896"/>
            <a:chExt cx="5204892" cy="3979228"/>
          </a:xfrm>
        </p:grpSpPr>
        <p:sp>
          <p:nvSpPr>
            <p:cNvPr id="87" name="TextBox 86"/>
            <p:cNvSpPr txBox="1"/>
            <p:nvPr/>
          </p:nvSpPr>
          <p:spPr>
            <a:xfrm rot="18687988">
              <a:off x="1084636" y="2863365"/>
              <a:ext cx="2886583" cy="646330"/>
            </a:xfrm>
            <a:prstGeom prst="rect">
              <a:avLst/>
            </a:prstGeom>
            <a:noFill/>
          </p:spPr>
          <p:txBody>
            <a:bodyPr wrap="square" rtlCol="0">
              <a:spAutoFit/>
            </a:bodyPr>
            <a:lstStyle/>
            <a:p>
              <a:pPr algn="ctr" fontAlgn="auto">
                <a:spcBef>
                  <a:spcPts val="0"/>
                </a:spcBef>
                <a:spcAft>
                  <a:spcPts val="0"/>
                </a:spcAft>
              </a:pPr>
              <a:r>
                <a:rPr lang="en-US" sz="4400" dirty="0">
                  <a:solidFill>
                    <a:prstClr val="black"/>
                  </a:solidFill>
                  <a:latin typeface="Times New Roman" pitchFamily="18" charset="0"/>
                  <a:cs typeface="Times New Roman" pitchFamily="18" charset="0"/>
                </a:rPr>
                <a:t>Amenorrhea</a:t>
              </a:r>
              <a:endParaRPr lang="en-US" sz="2000" dirty="0">
                <a:solidFill>
                  <a:prstClr val="black"/>
                </a:solidFill>
                <a:latin typeface="Times New Roman" pitchFamily="18" charset="0"/>
                <a:cs typeface="Times New Roman" pitchFamily="18" charset="0"/>
              </a:endParaRPr>
            </a:p>
          </p:txBody>
        </p:sp>
        <p:grpSp>
          <p:nvGrpSpPr>
            <p:cNvPr id="10" name="Group 143"/>
            <p:cNvGrpSpPr/>
            <p:nvPr/>
          </p:nvGrpSpPr>
          <p:grpSpPr>
            <a:xfrm>
              <a:off x="7162800" y="1453896"/>
              <a:ext cx="246855" cy="3950208"/>
              <a:chOff x="7315200" y="1606296"/>
              <a:chExt cx="246855" cy="3950208"/>
            </a:xfrm>
          </p:grpSpPr>
          <p:cxnSp>
            <p:nvCxnSpPr>
              <p:cNvPr id="138" name="Straight Connector 137"/>
              <p:cNvCxnSpPr/>
              <p:nvPr/>
            </p:nvCxnSpPr>
            <p:spPr>
              <a:xfrm rot="5400000">
                <a:off x="5415502"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5400000">
                <a:off x="5470666"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rot="5400000">
                <a:off x="5509163"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rot="5400000">
                <a:off x="5547660"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a:off x="5586157"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rot="5400000">
                <a:off x="5340890"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sp>
          <p:nvSpPr>
            <p:cNvPr id="132" name="Inside-right"/>
            <p:cNvSpPr/>
            <p:nvPr/>
          </p:nvSpPr>
          <p:spPr>
            <a:xfrm rot="10800000">
              <a:off x="4362095" y="1473772"/>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sp>
        <p:nvSpPr>
          <p:cNvPr id="3074" name="AutoShape 2" descr="data:image/jpeg;base64,/9j/4AAQSkZJRgABAQAAAQABAAD/2wCEAAkGBhQSERUUExQWFRUVGRcYGRgYGBwcHRoYHB0XGBgYGhgXHCYfGhojGhgXHy8gJCcpLCwsGh8xNTAqNSYrLCkBCQoKDgwOGg8PGiwkHyQsLCwsLCwsLCwsLCwsLCksLCwsLCwsLCwsLCwsLCwsKSwsLCwsLCwpKSwsLCwsLCksLP/AABEIAMkA+wMBIgACEQEDEQH/xAAbAAACAwEBAQAAAAAAAAAAAAAEBQIDBgEAB//EAD8QAAEDAgQDBAgEBAYDAQEAAAEAAhEDIQQSMUEFUWEicYGRBhMyobHB0fBCUrLhFCNy8QcVM2KCkjRzwqIW/8QAGQEAAwEBAQAAAAAAAAAAAAAAAQIDBAAF/8QAJxEAAgIBBAICAQUBAAAAAAAAAAECESEDEjFBBFETImEUMmKBoXH/2gAMAwEAAhEDEQA/APlQbupbWUSrqQulqjRHLpEqdldQB1KqY2SjqFP5JuS0EidKUe1zr3++ioZpMWAknu6qTeJ0gT2xHQE+ZSuzUti5D2udAv8AfzU3Ofz1nkq8HXY8WcCd4Onhqj2N2G8+AEJXFmmLgVNc6bmPvuUsjpme+yuc5rRJcOk23sSeSl6wBpyy8x+H82tzoPNFRYZSigcudzsN45d+6or4nKDJOogC5JOgAFyTyCm/h1YM9ZWy06ctkwXGZiGtkZnGwAG602E9HDhQ2pLTjKjwxjXQf4NjwS17m3HrnDKJNm5twL0Wli2zFreTGOEsiMcLfRLTUpiri3n+Xh4zNo/76jdH1RrB7DPxSeyhsdxD1ZaX1DiK7ZJM5mMMmMkiHOG7zLb9kaFOOK1Gz/D4Zx7IdTq1by5s5i0F13Zny4+/VLTwoBvZE851755pZYJ6PjSn9pCt3HqgawucS8ZyINu0Zk+UXVuGe94zF0knvPNQrYZrdovr8lVTBpm2nJJZq+LbyOG4lwNyeW30Un40tEucROnXuQlLHNi9ua5h6u8AknU7Ng211Q5HSiWnF1TvHfB8wPqhKlKZJJcTufkFdUcdyCPLeearM8wfMfFLT5KVEqavVXrjm7zqo5Um3sO0odKpeL93ciHuQ4ElPROSRKkybI2hhW3LtEM0aAbo41crIG5VIolNUi/DQDbWVJ2ZxtJI3IgDuGpV+BpACT993VS/h2XLTz1sfeq0Z1VgLsMTAdA3vGq48aS0FsajXzRL6eh1jn5iEJiarSTZs9wnfz1XAazYPUgk9ef3Yqn1kbA9YCsexo2AhD+qZ9uRpitozzDdWB1l6m2yk2lKWmzNGVIspuA1RAxwGh57ITKAeeita0bhGinyVwRxmLL4aJyjbmeZVNFsua2QMzmtk6CSBJjYSjqbADYR3HmimUBEBpb7wehETHVNGPsjKVuyzivodiMO+uDke3DZM9Wm8Zf5kZYLocTfQAkIbC8bqMMO/mN0ykkW7xrrurHYSDemyRH4TczzEKrEYEOuwBpO20/I9NF20MJyj2aXhfGsPWeGQKR2DoueQcVsMFRpwM06iOXfC+TY/BUqbKQDy+s5ueoBlyMBuxoI7XrAPaBAj3pzgfTZ9HDtYBmrNJh7rgN2J3JHJFT9jOblwB/5y81XYsVcuIpVc7GvALckw0U2kGXNJkiAABMyt9wj0ldVwdHLTLnFwfXeYhoa+XvGYy57nFku/wBxAEafKG1oM2JmbgRPctZwX0ufhcMQGtNOqWgQb0X0y4kQQczXZ80H5JN1B019k2P8BQ7M63fPUyTKvbh3ZRuLjTbvUuDZS1rmXblBnmLie6QfEEbIqrSgmDIt/ZQke/BXwAO4c1wMgRoe5KOJ8CqUgS1pe3URr4c+5aY6T9juVjKu0292q5ML02zANZKgGkO1I5FbPjvowHN9ZTs7WNM3MW9xWUdStImW7HWRsjwRcTxc+IJBHOFMVXcphXU2SJb7J2OnXuU6uGjnbb4weSF0HZ2DNHUjwVQpkmw80wZTBvcC1v3XKkt5z8UU0K4tdi2tQy6wFTTZY8/gEZiqeYklRDLgIMCiewtKTJ5R3c1Xia/8y2n380Y4ZWk+A+aX4Jk1BufsKi4Jz5H+BqWguO1hGvkvVb/i66C37omlwpuXtGXdP2uEPVoRo6YtDr+/VORwuAd4MHtRfl9ENXAnKYP1Vzq2xkHeD5KitX6ErlgWSbF2KflIgm5y8x71Uah/2qw08xzHwAFu9DVcU0EyT/1/ZDcybSQE1sgRyHwVwYAJ8l5lmt7lY2naT+Ii/LaVSKwYEdw9Uy4ENM/mHLkRcGfBXNwrTliHQT7IuQbmTGW3RTZge1lGk/cpngOGtiYcDa+nOANyfgmUR20CtwW5NuQH/wBH5Low7QbW0mCnjcNH4nA20deBufLuXXgus6oGzOsGehMBOokxDVDweyZbHO/epYW5yuAuJE6GxsDzTLE8JAM+rc05Wkh0QGnRx07Ovgjh6KOJGQtqOcWNGR0tM9kRJIgaa7Jaofa+UKHYRhbldDybwQJG0ZtbpBxnDBlQAAgZQRPiLc+9PMbQdTIzjLDi1zx2g0ixi9+5H4xoNP1VUGWOc3MAWuc0wQCI0sDlKVqw/kwgCtZVIaWz2SQY2kSAe+Cb9URiMMA11yHsI2s6mbZgPzC1twjvSLh2Ho1S3D4gYinlpua8AD2hcEDRwO20hTqhk1Y09C+MuzGk9xMMAp5jMNBccgnQS4mOq1oqk6zC+YcPxHq6rHToRPcbL6dhiC3qFnlhnv8AiNSgXVIawE6yOyZ0g37tEC7FgOE+4fJGYmjESZkIMtiTy+CTk2/tyaPhVQPY5uuUSO5Y/wBJ8F6qqHgdl9iOuxT/ANH8Y0PLNJEtk/8AZp+PmiPSDhGfDuZcxJBOxmRHcq9GSTTdmBoS13ZMT5E8kdTr6hwIPgR4Ql2HfByutzR5faO7wSXQYqy4VADYOvzGnkpC9sptMSvUKwvoCLouqw5M0RcgOIsTyHPUXCKyc1QnxFI6kR3r1GhAvqYieW5Kb18ICMxzEWgkR+EF1gSAA6RzIAQhYep+X7aIip3kW412VvwU+AU4JdFzYdyq4xTLX5J0jlyk6W3TL0fokAddLfBMvwQmhv6sfmnoB4xJS7Ftyz/dNqlP4geSU41ud+XlMkc40B6Bc7sSMRY3DmS4yJiB0Gl1RVd5pk/BTr75J+4S6rhQRZoI7kDpIoykyQbpbjxmfJGrWH/8tV1Rl+zM+5RxTRm/4s2/2tTp2ZNReyqmeyOcAIl1NwLQdyD3AWHjqvYSk3IBFzlA+Py96LFIPL3OdDaWVpjV28DqZddaY8GCKDOF8PzZ4MMmTzdsQOXitBSwpiMsG3smbcpHIbKvhtKGTALnuEN5bNb3NbE9U9weCy+yCdC46CTeI16qqRLUl6FL6LWAhu8zzMfJLn4Fr3Sb29mNes/Bap2FzOLQLtAJ27PKTzukmPBaZAiTAv8ADkuoCkJnYT1ZnMSZuDr03mBpKaYXHVSIa9ucx2i0yf8Ao4AkG9/FBVxuTYe11JmAp4cFpINrS3rOvilotGbjwW18GG0zTcM0jtcyTqdQJlVVOJONRpeTLmtac185aA0HkXQArauJnMXCT8rJdiHF4NoLQSQQR3WKSWCull20IvSGi1lZ0WJghoFspBm5NiDFoSYpnxBr3vgg1C2mSDu1oMucSNQBz5pa8LO8lHV4IFfS/R/FZ6LSNwJ8l81C2XoTjoYWcipTR6XgzptGsxYtbe6HxDeyNfvVEVXcrrkSxw32U0evLgVuBHaHtC48Dotf/mjHYam51g8tYLEnM6QBbkReVmqQsBzTX0erhpew+yO0Ok/v8VXBhfNGX47wch5LRoTZA0e0OosRuD3La8SwwJcPcQshjafq6sgfe6Vq8DftdhOAp3E6TeDtvqjTRqEghudx7LGzJJkMY3ukgeewVGDqB3aA193NMKL8rhqDYg6QRyPNFKhZTvgqxhgvaDmDXFodEAubAeQJNg8OaDNwJS2pioGpAIyuPQkcrxPJH1g0zaBfs+8nzQVcMzExDQRDSZ0AkE8plCUshgsZEmPqCwiMoIHdJLb7m8LU8MoFtIay0A+IWWr0wX2sJJjWL6c1sOHkmk2Ygx3wn02Q1VnB3FYk5Q43JNh3yh2YcNHU6z5+86r2bPU6NAHjv8lKsbGTYct0JN9HNVgBxZmdY+KX1GAtE77D5o2s7x+u57ghMUwR9+CZLBF4F+IwskgbRfS52j5pdjx2+VmfpamNWqR8PD+6V8QYfWHuZ+lqKSM2oyqi4uDReAAnHC8NnIYBOZ7GixOxJdAvYSfBK8C4gCw0+SdcBdlyumDcCCZzOzNc11oHYDhANw8FWh0ZK+pt+AYXNUYQNYjs2DLGfIytjWwrHWacwJDJbzsAM5nadJiBosk55ZQYZiXZOzrlMSOgsBC2FLD06TDTZTDajslMVGiSC8dp4LhZrQ7zMQJVZOkZnES4umzaQ6pLhOjhTIb2SRdozNNrX1Wc4uXNlxcGSwtJNNz7OLRLWt0e2PWSbDL1T7iHCqlPLBksYRBiW07Na0u5ZWiGgxMuvCQVsaTna/sF29ySDaGk79SjdjRj2BsoF4DyB2jmAGnId5shMU3tiPw3J79kxq8TYG5eQiBsBZoS3EAAWzEOv48u5cOouzlB5JZ2S64IH5iDLW+LoHdKGfiBnqEElrWtBcSTmqWzuGb8JdJA5QjMLVOVzojKx4aBvUeMrf8Aq0uPih8a1rnlugsbW25eClM3aUfrRlOLGXgnQi3vQTvvxWxqU3MweMJNJzT/AA7C17e0C8vy1abp7LmiRHU8lk6lUkjMZgBvg2wHgFF4Iyf2aB039G8XkrAfmCUnVWUaxa5rgbg+5TeUadCe2aPq4xrnMYCbNBjoCZ+KuwpDtNUjwtfOwAb/AATbBsywdIIB7lFHvJpIrxVKLDZVcJxf87KbSHDroI+CbY3CyZCRVMM5tXONiDHxTpkZJXZoqz/ZJvL3UySZIflz9rcZhJBOsLOcdw3ajX5LR0WhzSdnFjnDYuZ7B5yPogeJYdsz71wVF07/AKM1wx8OLZ107029cQL3+vckuPY9r+uuiYNrghp3InxTxZmnGmcqVgY2MpfVfYbkl3uKIqDU8t0ucPHVK4jqVIjRE1QFq8LSy02cw2fELLcPYXVx5rR4jEQ2I1kW5SJsmWMC1uJ4Mdjq6SVGs3loAr6DYHZ5DTz1VOUm1hEyujliamMgjaFxOh0VHEcNERe09x+/imrwNtghajLG9p5baK9GNy7M5iWkT1ISjHk5z3N/S1PuIjyHJIMdWGfwb+kKb5EnwepOlgvBaAfA29xjzT/heGa7IMs5W537dp5sG3gnK0Gbe10WYa10AAEuc3KGjW8QANSTZbqhgRh30zma6niqWcdgsyupkUnshznGREm83NhorQ6Mm7FDvBUy9uWm7OwPDC10ntkZvViB7TQ0uM20GpW2w3HmZzTJDKgDGAxHtNLjlYCTlBBMxAhYzD0W0KhxVNrXOIyvFzllzT61o2da433WnqOZUfq2Q4Oa4HMDTcWw5jm3c50QWzq7QxerEa9hPFq0NdTIdmfo+CfYEjM4ACC4wIHOwWYx9oB/DvFz7tFq+N471IYGHNUqdkMNi1ktl5YSPZa4nKQCS6SRBjP42mNr9es3I6LogUkIXlt7STpZU1sOd/AW8NVZicC/Pd8xNvmo4V73ZsxOwBiJtcC/ddEa1zZBmHAfBHZBJ0iTpmPgAk/HjFQPEx8TYDu19y01bDEsJ5Nkg8hH1SviWF7NrnaeZUtRG3RkqMhxioHuBOoBHxIKUELR/wCUetbiXBwYMOwVLj2pe2kBM2FyZ6JC2kXEAAkkgADcmwA6k/FRRHUa3MpeFyLFEVKDmPc1zS1zCWuaRdrgYII5gqssEW8e/klY0KNz6NjNTYdLC/cm1birKWoLzyHzJss1wbHZaLRvHxVWLxtzJ++QUOz2d6UTf8O4g2tSbAvHvBiPJU4rDXiPas0DUmYAEamUs9D6TnUS4CJc8t7gBPvlPK2YDO0w9hzNNjB0mDabp+zm244AsHjw1lNxuwPZnB3ZmAeDygT5IjjmG9TUfQM9lxdTJ/FRddrgd8pJYf6ROqXcJcGsAi0HrebnqZlGY6s6KTHPLmU5cxpjskgts6M2WCezMacgu3KqGlp6m9TTx2hTi6Yi++/RJ2YrIYiQneJaC09PnukmJgeKVN9HSiXNqsdADjf70KDxEB+WZm/dzQNdx2kIUuIIIJMpyG6uTQejlKXvdJER87JvXBDyDqJ3t4IP0No9mo8/hcIB3i6bVKU1XSLEGR3ifBcPA6xoa0COVuq6CI+wvUAcskXM+5VNrhxJ7lTTRn1iNRomxEkHXmhMViIAGw+5TB1Mf8tvoEl4nhy6dO6fjGqo76IxSayLcYc+9klxvt2Gzf0hN6jiLOEW20/sluOjPto39LVMTUWATGEQ2Nco84EIuniWCo5zGkNAa1gDoAIDfWOc0lxl1z2SBJ8EPWpkhtr5QfBHYPh80c4tlcWmN+9USM0I8Nmk4fxRtKk4vJOeWQGyXF1yRAkkRM3tKc0a7alKW1M1Om5gLqWZr4zCp62i14mk8ubDiGyQ12pAWcw+Ac5jTTIa+m4kDQEEEEb2v5L1bEtoUqVIDM5jy+oMxaHtI9glhzROkXgnmU11yVlBah9Xo+kOBw1Kl/Op/wA9oIcxrjmBJD3ucATczLnXnU8lGOyBpe05aNICBJdUfThri5xuRmaA1g2FzE2zXAOH+rpse5rS4NgM7Ra1xu50OJ7TjcxZPambK4Oy6OlsCCY0IGohUjF8s8+aSdIX4igCGvB9tuaDsHGQOsC09FTRIA19l2XxgEjwkJRWr4hkteXBrQS0sZLjs1rDGUXjXQdVZwllRlNucAOPZDYvrMk/ic5xmT0Rsb46VtjzFvApPM6NaB1Lntt5BK61U5SdSdETxEmGUhrIc7wkrxwwygne/uSyNOi9pheODLlGloPUAzfY9q6V06mVzXD8Lmu8WkH5JtxyXAvEZQ6NbzeLaxASUt5aLPwxp/Zmg9MuI0a2OxNWg6adSoHNMETLW5iARPtB2qzpvbnZSClhG9ueQJS/9EgqwPsI1znerpCXRGY6NAtJPNHM4PSp+0/1lR0AWOp2EpRgfSFtJpDWEnrpPUblOvRKs7E4h1V/s0gY7zY+QHvSPB6MJJ4PoPo9wwUqFNn5B87r3EfytEj+4IR/DYJjSwt0RtLhoAdYEmSki7LuajyYHBCBr/dC8VxcOgL2G1Ddg53xKX8SqfzgDpEfBdRt3YGdTFDJb2iBHigDg5ExMWTSk1oouBZL3PY5jvytbIeCORBt1UhThuljcTv1TpZMzngzNfC68h9wl7qYGvmndWnLiBdeZwrNqLJ0iE0hj6LUSKJcI7RJ7xp8Ee0kvLtb3k9LK/CUQKWVtoAjpsqaW6CiVTwcLuzOnT43VUQydfrspuqANEldjS1lRUQkRpN3O2ncLoCrRJGYHu+qLLiTl0kkeCvfTgkRsI+CN0haM7jqczB0gfX3pHxADPp+Fn6WrT4umCDHUrP8Tp/zD/Sz9LVOxdVYBabHNph8SSIEmAAB1O/LooYesWiDdznPiJaZ7OVznCQ9o7RyjzV1KtNNo5AePiiqWEaQHsJ1BAHMRKsjFHhM02GolrNjafdfxWe/ix68PgGHzPu9ye1uIhlLMYMsJHhrprHJZrF0BSbme9wrOFOoGertle50/wAwOLTADTbUkixaV0nRTS7bNFguMZDl2ytPIT/Yrtb0omzSCM1t3Sd+5Y2riHu53DU+4Nw4Nu8nNYwDAGntEXkdEyneEK9Dtj/DkvbmvJtCKoNuDq4afv5LprTEey0TIEeXMrwqnKckCTAJ95+aZyolp6O9kqVMFzHHVwdHhGY92yA4txE9ohvZDYb8NNkRVrNMOJhoBAPOYEDp9VlsbxA1KvqqRkF4bOptvA21PglcjR8dOkKOIYV3qhUNm58gn8Tol0f06eKWZtlrvT2q0Nw9Om2KFPOxgOpIjO90blxKyDqRy5oOWcsxaQJInnGylJIg5ZPEwrcAe33h3wlC5lbhXQ6Ryd8EjGhmVlj6MutH3qvo3oNww0aBLvaf2o6be6F85pUSC0uFpE9039y+yU6oIEdIHTZRn6N+lFXZPCPh7XAETp3b2TqvxQNYRN4JKz9LFF1ZrQRAk+Hh1UfSBrm0Kj3PyuDbBv4pmQZ6clFN2apJPky1DER2m31t4yqa3axDJgblew1UAjlHw1VVB2d7nczb5K6RRu8GkpOuY0VxpyI8P2QeCxNtNVb/ABgLQJi6vFIzStMq/goOvtTH0RNENy26bc1ypXa14Bd7InwRdCmHMzHcW6J0iUn7J4e7YBiAgzTgE9Vc2tlMAjSFQ/RLXspuIATyVhgC5iBuotEXF9O8IXiozU7RrJn4IUc8l3DzmLnCIB13RVUnN3hA8LDXM/3Cx5j9lYXuByl0wLGOdwFzOoEx9LcHX7ss9xP/AFP+LP0NT/FOGs/3Wc4pPrD/AEs/Q1LTI6rwKcFjMkZtDCMfxkNjJedr+dkBgWh1uiOocJab6X092yrG6wYIyVZKqnES8GRcC18oaNTDdyfHdVVqrnuzEADQBohoA5Dbnbck7qfGMIKbxAiReTNwg21YB71KT9m2CVWgz1u3KLzyTLBcWicwu43MmI6AJGXC0eKuo1QAZEz1080E2uDRhrJrn8faWQHxa9iIGlrKT8SAxjJOZ4aXk7M5R+Z3wWfwuKaGtim0OGrzJ7oGgjXwRtPGs9Y59d5My4k/iOwhMnfIMRWEWcd43IaAbcosByHilXB+IepqOxEEgS1v9TgRPkg+IY/1tTNo2wHQdwRYaHsL82WjTdDG7uOrnRz5nuCG53gRVWSjjvFjW9W0jL6tkRzcTJd4pdnMZZOWZibTpMc4srMa9rqhLTmzQTYiCRJaJ1y6TvCoTPJ5jlbbPAI3hlGSTtp3oIFG4GuWxlANzYpJXRfQScx6zBEiNAtN6MYgPpNbJmnLXcxGk+5Z2lxtu7Wzbe318FdgcS5tZ1VlQNc7UR2DaII+azZ7PWpNYNLQrllV0xBjLz8UL6T8RDstO+hc6fcO5UYX0xp29YwsI9q0g/0/ukWM4n62o58+17h9wio5EvOTleto0WgR9forKNTKB3BDUvxO5GFzEtJaT8JVCnCGuGx0mNjoVXXrFlSNdI80mwuNh11di+KAlpmSDCquDO50zV8GxAcXTcyZ5np3Cye1agI9mDGiQ8JpBoBmSeXKxv4py5wy9+i0R4M88uyim64kCeo8lDOCeXSPNWsouJmYHmg6lNxdExpsg0PFlgqtbMmJhLMTig7sicpI7W3mja+Ca0iSL8wT81XiAAQx0FpNrQLKbZRAlJpZUkWGhHMJg8kAyIdqCDIPKOvRLm+0ZnLHZnv9nyRlOtIh21h1GxXRpnajayB13zIPfHLx5JNxX/UP9NP9DU2xgh0b6+CUcR9v/iz9DUaMuq8ANLg4c1pnYadyuw2AexwyvJAMkWEi03IMWHLwWhwPCx6tnVrfgCjafBG3IcBbcH3QEIp0Rg47UZPjpa/OQ17Ycz1bZDrGfWS4Bulo7N5SetQyhhJb225oBkgSWw4fhJiY5QVvanA2n79yGf6Pg76CPoEGjRH8MxIINh3qQctXV9FW628kLU9FOseaSiqYi9ZChVq5k2qejb9iCp4b0WqHVwAPSUEjtzYhLbK7EYsljKYs1vLcm5nmtlhv8Oc1zUd4ABHU/wDDKlEmpUPiPonSolNSeEYFlQCgIyhwe7tNJ9YZa3LmBOUUx2tLyTKEbTvBt1X00f4Z0RfNUP3yhV1f8OGA2lw7+fON1zkSXjM+ZojC1SDa55RK33/8XTZP8vxMn4orD8IYwdlrfCErZXT8eSdmLo8FqOIdDGyZA38loeH8J0u2eQHxTw4VlpAv7vFE08MGjsieqW0zWoUK6vDDlsAT10WbxvD9QRlPT6LZ1w6LJeMI17i1wgjSfkgEyjCWuGbca7FSxVVrAcu/3ZM8fwvM10DSxHzS3D4VjmEOMuFo5dVwW+hUXzoFd/DwBu5xCYepAERb73VOCp5qzZsG/EynRBo13DKUBsQYAtKajGgXAlJsGbRpFvJGnSea0Xgntt5Df81Lj2jYbRZLnY2/a1M2jyUn1QGjc/fkha9IuGY3O3QBJNltKKXJfWrAiRry+9EHiWnsAnuVNAuBgEdrWdlOlTJIBuQNSp5KUkEOOawMhumlz4Lz2TM2j3fZRLaIAFh5Kqs2xhUSojOXSAuJtsHbixHRJeJmKhH+1n6Wp9WvTIKQcQIz6/hZ+hq5maWUbLANHqaf9DP0hFU3xYhL8JiYawflaB5ABEuqSmWEQgsDLC02EVA4ASAQ60iJmC5wHK2+iEpUtJCFLzH7QiqLp5pWzTGFE34VUGhNuSJg7XUGDM4xYCxtv8oSMtFAlTCrlJsG6Yfw47z8uapdRgoWUSQ54TiAWQdfkjG4kXiOkC/f3LNtxGUgjax7jqtHw7I0bERvyhduO21ktdUdMiGjnEn3oCu1+xIk7i58tE4qUwDIg/uqKp1JgdUKY0ZJZEFTDk+0fdPndC1OGBx7NotIJF/FOKwzaC3PooFuXaByn7upyjgvGaFJ4dVABEFC/wAQ9ru3TI6i61AccugVVVocNLqDtDJp9CB2KEawg8S8P3g7EJ2/CDkClXE+GyCR2SjDUyJOEehc3FEG/c7ryKU8YwuV2YdD3hGVqhMk2IsR80Oc9RuXQcyr1myN9AL8RMckTwNoLr75neWnvKMoej4gXmOauo8Og2AA6J1KgbGxhXY0PNxfKfdf3qL6oPXpsgamFvIldAO41TPUVB+J3YbRYSCOfJXNeAI3nToEJRYRMEheMi/xSS1E0dGDTLazAb/YUcGSXQqi9w2UcPUjW330SxlbGfA3yc0DVdchWmucs2CAq4gDUrSmY3dldfQrP8Trt9YdB2WW/wCLU8q1gW+ax+Lo1HPJtf5WRZCcsG5NTKUXh6tyQlxIGquwmIg9EQaeUM3E9640Ft7x5qVKuOXulXNxLY9oeKUvGTWD1HERv+37K0znAH49ekX8yleJqQZYR3T7lazHBzdcpkdwI+CjJ0aox7Q39SSZLp6C391B1Lvvz5qVPES0Hx+qliKkiBcm/wC6FpnK7AqrIn7smPBqhc3nEjU7Je4jxF1dwivke9t5BmO+65FGaikHbzfkVM0m3kdBab7oNmKcDBBt1APdBRnDabqwNwMpdYkWAiCbb3uLJ0rMs5bcsqOHtp4ndCmje4CvZiw5jH3h85ZjYB2h6EKkVZ53+5QlgfTd8AmJBAtB00Gi4Q1o+sXKr4jxIMtBJ5Sk1XFvdqY6D6qLya42NKuOpzcgEddQleP4iNG+aGeyFSaWa6lsVnOgN1AOdmN+aMwuHE6QpswqNpU4V0qJs7QpNIN7jTqp+qXmMU6c6FNRxS7ChCYjCwdE2yhVVWhdtR10KxRjRSMFF1GBA4jDkhTcbCmSDZ7lGpQsu4CpIgm4RT2qYGJ6uGtul1TD6yn1diBrUk6bEeRHVpuyxJS00H/mWgrU/eg6lCCRITKUibirHLnArlFvNRZp4BWUdfvotzPOhgbYJkCZsrabC46WVeF0KLoqZT5KI1MIDbLPeFXU4MHNltnCeszsVc7XwXqPsqM0Xh5DigbhQIa5rptt8uquYXB5F4gR1H7IXD/6j+9W/iH9P/0VGCND1c8FpbH39VXh8ZlrjNcva5pJBJsA6R1hsd0qOI+iEH/kUu6p+gpm6eDlO1lGtwuKnYeJHylFUKx0Led7nyIWcwu6NpahWMs9ZJ1Q3xdyOzEbwfpvASriOIc32fbJIiCSGC5ceVyAOd+SyfpD/wCTV/q+QSge05BoEPKro2jMGdSCSTvJ9/NXNwJOx8isSulIojvzf4/6bAYMx7J1I09y4MC78pHgVkF4IqCOfm/x/wBNmMERse6CpDCnkfIrFLoR2ifrH6Nr6k8j5FQfSd+U+RWMXCu2h/Wfg2oonkfIqYw5Ox8isQvJlED8t+jZ1MMfynyKCr03XGUztYrMuVVTULmgLyvwaN3Dne1BnuI+yotxLgYc0z3Qs/shanteKR6aHXlt8o0+Ke7LIt4fNK3Y68OVPCP9QJhxP2/JHaqGjrtvgDaC9wa0SXEACJJJsAANT0SfE8VpscWzoYWow3tt/wDbR/W1fOeN/wDk1/8A21P1OT7VRl1teSlS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endParaRPr>
          </a:p>
        </p:txBody>
      </p:sp>
      <p:sp>
        <p:nvSpPr>
          <p:cNvPr id="3076" name="AutoShape 4" descr="data:image/jpeg;base64,/9j/4AAQSkZJRgABAQAAAQABAAD/2wCEAAkGBhQSERUUExQWFRUVGRcYGRgYGBwcHRoYHB0XGBgYGhgXHCYfGhojGhgXHy8gJCcpLCwsGh8xNTAqNSYrLCkBCQoKDgwOGg8PGiwkHyQsLCwsLCwsLCwsLCwsLCksLCwsLCwsLCwsLCwsLCwsKSwsLCwsLCwpKSwsLCwsLCksLP/AABEIAMkA+wMBIgACEQEDEQH/xAAbAAACAwEBAQAAAAAAAAAAAAAEBQIDBgEAB//EAD8QAAEDAgQDBAgEBAYDAQEAAAEAAhEDIQQSMUEFUWEicYGRBhMyobHB0fBCUrLhFCNy8QcVM2KCkjRzwqIW/8QAGQEAAwEBAQAAAAAAAAAAAAAAAQIDBAAF/8QAJxEAAgIBBAICAQUBAAAAAAAAAAECESEDEjFBBFETImEUMmKBoXH/2gAMAwEAAhEDEQA/APlQbupbWUSrqQulqjRHLpEqdldQB1KqY2SjqFP5JuS0EidKUe1zr3++ioZpMWAknu6qTeJ0gT2xHQE+ZSuzUti5D2udAv8AfzU3Ofz1nkq8HXY8WcCd4Onhqj2N2G8+AEJXFmmLgVNc6bmPvuUsjpme+yuc5rRJcOk23sSeSl6wBpyy8x+H82tzoPNFRYZSigcudzsN45d+6or4nKDJOogC5JOgAFyTyCm/h1YM9ZWy06ctkwXGZiGtkZnGwAG602E9HDhQ2pLTjKjwxjXQf4NjwS17m3HrnDKJNm5twL0Wli2zFreTGOEsiMcLfRLTUpiri3n+Xh4zNo/76jdH1RrB7DPxSeyhsdxD1ZaX1DiK7ZJM5mMMmMkiHOG7zLb9kaFOOK1Gz/D4Zx7IdTq1by5s5i0F13Zny4+/VLTwoBvZE851755pZYJ6PjSn9pCt3HqgawucS8ZyINu0Zk+UXVuGe94zF0knvPNQrYZrdovr8lVTBpm2nJJZq+LbyOG4lwNyeW30Un40tEucROnXuQlLHNi9ua5h6u8AknU7Ng211Q5HSiWnF1TvHfB8wPqhKlKZJJcTufkFdUcdyCPLeearM8wfMfFLT5KVEqavVXrjm7zqo5Um3sO0odKpeL93ciHuQ4ElPROSRKkybI2hhW3LtEM0aAbo41crIG5VIolNUi/DQDbWVJ2ZxtJI3IgDuGpV+BpACT993VS/h2XLTz1sfeq0Z1VgLsMTAdA3vGq48aS0FsajXzRL6eh1jn5iEJiarSTZs9wnfz1XAazYPUgk9ef3Yqn1kbA9YCsexo2AhD+qZ9uRpitozzDdWB1l6m2yk2lKWmzNGVIspuA1RAxwGh57ITKAeeita0bhGinyVwRxmLL4aJyjbmeZVNFsua2QMzmtk6CSBJjYSjqbADYR3HmimUBEBpb7wehETHVNGPsjKVuyzivodiMO+uDke3DZM9Wm8Zf5kZYLocTfQAkIbC8bqMMO/mN0ykkW7xrrurHYSDemyRH4TczzEKrEYEOuwBpO20/I9NF20MJyj2aXhfGsPWeGQKR2DoueQcVsMFRpwM06iOXfC+TY/BUqbKQDy+s5ueoBlyMBuxoI7XrAPaBAj3pzgfTZ9HDtYBmrNJh7rgN2J3JHJFT9jOblwB/5y81XYsVcuIpVc7GvALckw0U2kGXNJkiAABMyt9wj0ldVwdHLTLnFwfXeYhoa+XvGYy57nFku/wBxAEafKG1oM2JmbgRPctZwX0ufhcMQGtNOqWgQb0X0y4kQQczXZ80H5JN1B019k2P8BQ7M63fPUyTKvbh3ZRuLjTbvUuDZS1rmXblBnmLie6QfEEbIqrSgmDIt/ZQke/BXwAO4c1wMgRoe5KOJ8CqUgS1pe3URr4c+5aY6T9juVjKu0292q5ML02zANZKgGkO1I5FbPjvowHN9ZTs7WNM3MW9xWUdStImW7HWRsjwRcTxc+IJBHOFMVXcphXU2SJb7J2OnXuU6uGjnbb4weSF0HZ2DNHUjwVQpkmw80wZTBvcC1v3XKkt5z8UU0K4tdi2tQy6wFTTZY8/gEZiqeYklRDLgIMCiewtKTJ5R3c1Xia/8y2n380Y4ZWk+A+aX4Jk1BufsKi4Jz5H+BqWguO1hGvkvVb/i66C37omlwpuXtGXdP2uEPVoRo6YtDr+/VORwuAd4MHtRfl9ENXAnKYP1Vzq2xkHeD5KitX6ErlgWSbF2KflIgm5y8x71Uah/2qw08xzHwAFu9DVcU0EyT/1/ZDcybSQE1sgRyHwVwYAJ8l5lmt7lY2naT+Ii/LaVSKwYEdw9Uy4ENM/mHLkRcGfBXNwrTliHQT7IuQbmTGW3RTZge1lGk/cpngOGtiYcDa+nOANyfgmUR20CtwW5NuQH/wBH5Low7QbW0mCnjcNH4nA20deBufLuXXgus6oGzOsGehMBOokxDVDweyZbHO/epYW5yuAuJE6GxsDzTLE8JAM+rc05Wkh0QGnRx07Ovgjh6KOJGQtqOcWNGR0tM9kRJIgaa7Jaofa+UKHYRhbldDybwQJG0ZtbpBxnDBlQAAgZQRPiLc+9PMbQdTIzjLDi1zx2g0ixi9+5H4xoNP1VUGWOc3MAWuc0wQCI0sDlKVqw/kwgCtZVIaWz2SQY2kSAe+Cb9URiMMA11yHsI2s6mbZgPzC1twjvSLh2Ho1S3D4gYinlpua8AD2hcEDRwO20hTqhk1Y09C+MuzGk9xMMAp5jMNBccgnQS4mOq1oqk6zC+YcPxHq6rHToRPcbL6dhiC3qFnlhnv8AiNSgXVIawE6yOyZ0g37tEC7FgOE+4fJGYmjESZkIMtiTy+CTk2/tyaPhVQPY5uuUSO5Y/wBJ8F6qqHgdl9iOuxT/ANH8Y0PLNJEtk/8AZp+PmiPSDhGfDuZcxJBOxmRHcq9GSTTdmBoS13ZMT5E8kdTr6hwIPgR4Ql2HfByutzR5faO7wSXQYqy4VADYOvzGnkpC9sptMSvUKwvoCLouqw5M0RcgOIsTyHPUXCKyc1QnxFI6kR3r1GhAvqYieW5Kb18ICMxzEWgkR+EF1gSAA6RzIAQhYep+X7aIip3kW412VvwU+AU4JdFzYdyq4xTLX5J0jlyk6W3TL0fokAddLfBMvwQmhv6sfmnoB4xJS7Ftyz/dNqlP4geSU41ud+XlMkc40B6Bc7sSMRY3DmS4yJiB0Gl1RVd5pk/BTr75J+4S6rhQRZoI7kDpIoykyQbpbjxmfJGrWH/8tV1Rl+zM+5RxTRm/4s2/2tTp2ZNReyqmeyOcAIl1NwLQdyD3AWHjqvYSk3IBFzlA+Py96LFIPL3OdDaWVpjV28DqZddaY8GCKDOF8PzZ4MMmTzdsQOXitBSwpiMsG3smbcpHIbKvhtKGTALnuEN5bNb3NbE9U9weCy+yCdC46CTeI16qqRLUl6FL6LWAhu8zzMfJLn4Fr3Sb29mNes/Bap2FzOLQLtAJ27PKTzukmPBaZAiTAv8ADkuoCkJnYT1ZnMSZuDr03mBpKaYXHVSIa9ucx2i0yf8Ao4AkG9/FBVxuTYe11JmAp4cFpINrS3rOvilotGbjwW18GG0zTcM0jtcyTqdQJlVVOJONRpeTLmtac185aA0HkXQArauJnMXCT8rJdiHF4NoLQSQQR3WKSWCull20IvSGi1lZ0WJghoFspBm5NiDFoSYpnxBr3vgg1C2mSDu1oMucSNQBz5pa8LO8lHV4IFfS/R/FZ6LSNwJ8l81C2XoTjoYWcipTR6XgzptGsxYtbe6HxDeyNfvVEVXcrrkSxw32U0evLgVuBHaHtC48Dotf/mjHYam51g8tYLEnM6QBbkReVmqQsBzTX0erhpew+yO0Ok/v8VXBhfNGX47wch5LRoTZA0e0OosRuD3La8SwwJcPcQshjafq6sgfe6Vq8DftdhOAp3E6TeDtvqjTRqEghudx7LGzJJkMY3ukgeewVGDqB3aA193NMKL8rhqDYg6QRyPNFKhZTvgqxhgvaDmDXFodEAubAeQJNg8OaDNwJS2pioGpAIyuPQkcrxPJH1g0zaBfs+8nzQVcMzExDQRDSZ0AkE8plCUshgsZEmPqCwiMoIHdJLb7m8LU8MoFtIay0A+IWWr0wX2sJJjWL6c1sOHkmk2Ygx3wn02Q1VnB3FYk5Q43JNh3yh2YcNHU6z5+86r2bPU6NAHjv8lKsbGTYct0JN9HNVgBxZmdY+KX1GAtE77D5o2s7x+u57ghMUwR9+CZLBF4F+IwskgbRfS52j5pdjx2+VmfpamNWqR8PD+6V8QYfWHuZ+lqKSM2oyqi4uDReAAnHC8NnIYBOZ7GixOxJdAvYSfBK8C4gCw0+SdcBdlyumDcCCZzOzNc11oHYDhANw8FWh0ZK+pt+AYXNUYQNYjs2DLGfIytjWwrHWacwJDJbzsAM5nadJiBosk55ZQYZiXZOzrlMSOgsBC2FLD06TDTZTDajslMVGiSC8dp4LhZrQ7zMQJVZOkZnES4umzaQ6pLhOjhTIb2SRdozNNrX1Wc4uXNlxcGSwtJNNz7OLRLWt0e2PWSbDL1T7iHCqlPLBksYRBiW07Na0u5ZWiGgxMuvCQVsaTna/sF29ySDaGk79SjdjRj2BsoF4DyB2jmAGnId5shMU3tiPw3J79kxq8TYG5eQiBsBZoS3EAAWzEOv48u5cOouzlB5JZ2S64IH5iDLW+LoHdKGfiBnqEElrWtBcSTmqWzuGb8JdJA5QjMLVOVzojKx4aBvUeMrf8Aq0uPih8a1rnlugsbW25eClM3aUfrRlOLGXgnQi3vQTvvxWxqU3MweMJNJzT/AA7C17e0C8vy1abp7LmiRHU8lk6lUkjMZgBvg2wHgFF4Iyf2aB039G8XkrAfmCUnVWUaxa5rgbg+5TeUadCe2aPq4xrnMYCbNBjoCZ+KuwpDtNUjwtfOwAb/AATbBsywdIIB7lFHvJpIrxVKLDZVcJxf87KbSHDroI+CbY3CyZCRVMM5tXONiDHxTpkZJXZoqz/ZJvL3UySZIflz9rcZhJBOsLOcdw3ajX5LR0WhzSdnFjnDYuZ7B5yPogeJYdsz71wVF07/AKM1wx8OLZ107029cQL3+vckuPY9r+uuiYNrghp3InxTxZmnGmcqVgY2MpfVfYbkl3uKIqDU8t0ucPHVK4jqVIjRE1QFq8LSy02cw2fELLcPYXVx5rR4jEQ2I1kW5SJsmWMC1uJ4Mdjq6SVGs3loAr6DYHZ5DTz1VOUm1hEyujliamMgjaFxOh0VHEcNERe09x+/imrwNtghajLG9p5baK9GNy7M5iWkT1ISjHk5z3N/S1PuIjyHJIMdWGfwb+kKb5EnwepOlgvBaAfA29xjzT/heGa7IMs5W537dp5sG3gnK0Gbe10WYa10AAEuc3KGjW8QANSTZbqhgRh30zma6niqWcdgsyupkUnshznGREm83NhorQ6Mm7FDvBUy9uWm7OwPDC10ntkZvViB7TQ0uM20GpW2w3HmZzTJDKgDGAxHtNLjlYCTlBBMxAhYzD0W0KhxVNrXOIyvFzllzT61o2da433WnqOZUfq2Q4Oa4HMDTcWw5jm3c50QWzq7QxerEa9hPFq0NdTIdmfo+CfYEjM4ACC4wIHOwWYx9oB/DvFz7tFq+N471IYGHNUqdkMNi1ktl5YSPZa4nKQCS6SRBjP42mNr9es3I6LogUkIXlt7STpZU1sOd/AW8NVZicC/Pd8xNvmo4V73ZsxOwBiJtcC/ddEa1zZBmHAfBHZBJ0iTpmPgAk/HjFQPEx8TYDu19y01bDEsJ5Nkg8hH1SviWF7NrnaeZUtRG3RkqMhxioHuBOoBHxIKUELR/wCUetbiXBwYMOwVLj2pe2kBM2FyZ6JC2kXEAAkkgADcmwA6k/FRRHUa3MpeFyLFEVKDmPc1zS1zCWuaRdrgYII5gqssEW8e/klY0KNz6NjNTYdLC/cm1birKWoLzyHzJss1wbHZaLRvHxVWLxtzJ++QUOz2d6UTf8O4g2tSbAvHvBiPJU4rDXiPas0DUmYAEamUs9D6TnUS4CJc8t7gBPvlPK2YDO0w9hzNNjB0mDabp+zm244AsHjw1lNxuwPZnB3ZmAeDygT5IjjmG9TUfQM9lxdTJ/FRddrgd8pJYf6ROqXcJcGsAi0HrebnqZlGY6s6KTHPLmU5cxpjskgts6M2WCezMacgu3KqGlp6m9TTx2hTi6Yi++/RJ2YrIYiQneJaC09PnukmJgeKVN9HSiXNqsdADjf70KDxEB+WZm/dzQNdx2kIUuIIIJMpyG6uTQejlKXvdJER87JvXBDyDqJ3t4IP0No9mo8/hcIB3i6bVKU1XSLEGR3ifBcPA6xoa0COVuq6CI+wvUAcskXM+5VNrhxJ7lTTRn1iNRomxEkHXmhMViIAGw+5TB1Mf8tvoEl4nhy6dO6fjGqo76IxSayLcYc+9klxvt2Gzf0hN6jiLOEW20/sluOjPto39LVMTUWATGEQ2Nco84EIuniWCo5zGkNAa1gDoAIDfWOc0lxl1z2SBJ8EPWpkhtr5QfBHYPh80c4tlcWmN+9USM0I8Nmk4fxRtKk4vJOeWQGyXF1yRAkkRM3tKc0a7alKW1M1Om5gLqWZr4zCp62i14mk8ubDiGyQ12pAWcw+Ac5jTTIa+m4kDQEEEEb2v5L1bEtoUqVIDM5jy+oMxaHtI9glhzROkXgnmU11yVlBah9Xo+kOBw1Kl/Op/wA9oIcxrjmBJD3ucATczLnXnU8lGOyBpe05aNICBJdUfThri5xuRmaA1g2FzE2zXAOH+rpse5rS4NgM7Ra1xu50OJ7TjcxZPambK4Oy6OlsCCY0IGohUjF8s8+aSdIX4igCGvB9tuaDsHGQOsC09FTRIA19l2XxgEjwkJRWr4hkteXBrQS0sZLjs1rDGUXjXQdVZwllRlNucAOPZDYvrMk/ic5xmT0Rsb46VtjzFvApPM6NaB1Lntt5BK61U5SdSdETxEmGUhrIc7wkrxwwygne/uSyNOi9pheODLlGloPUAzfY9q6V06mVzXD8Lmu8WkH5JtxyXAvEZQ6NbzeLaxASUt5aLPwxp/Zmg9MuI0a2OxNWg6adSoHNMETLW5iARPtB2qzpvbnZSClhG9ueQJS/9EgqwPsI1znerpCXRGY6NAtJPNHM4PSp+0/1lR0AWOp2EpRgfSFtJpDWEnrpPUblOvRKs7E4h1V/s0gY7zY+QHvSPB6MJJ4PoPo9wwUqFNn5B87r3EfytEj+4IR/DYJjSwt0RtLhoAdYEmSki7LuajyYHBCBr/dC8VxcOgL2G1Ddg53xKX8SqfzgDpEfBdRt3YGdTFDJb2iBHigDg5ExMWTSk1oouBZL3PY5jvytbIeCORBt1UhThuljcTv1TpZMzngzNfC68h9wl7qYGvmndWnLiBdeZwrNqLJ0iE0hj6LUSKJcI7RJ7xp8Ee0kvLtb3k9LK/CUQKWVtoAjpsqaW6CiVTwcLuzOnT43VUQydfrspuqANEldjS1lRUQkRpN3O2ncLoCrRJGYHu+qLLiTl0kkeCvfTgkRsI+CN0haM7jqczB0gfX3pHxADPp+Fn6WrT4umCDHUrP8Tp/zD/Sz9LVOxdVYBabHNph8SSIEmAAB1O/LooYesWiDdznPiJaZ7OVznCQ9o7RyjzV1KtNNo5AePiiqWEaQHsJ1BAHMRKsjFHhM02GolrNjafdfxWe/ix68PgGHzPu9ye1uIhlLMYMsJHhrprHJZrF0BSbme9wrOFOoGertle50/wAwOLTADTbUkixaV0nRTS7bNFguMZDl2ytPIT/Yrtb0omzSCM1t3Sd+5Y2riHu53DU+4Nw4Nu8nNYwDAGntEXkdEyneEK9Dtj/DkvbmvJtCKoNuDq4afv5LprTEey0TIEeXMrwqnKckCTAJ95+aZyolp6O9kqVMFzHHVwdHhGY92yA4txE9ohvZDYb8NNkRVrNMOJhoBAPOYEDp9VlsbxA1KvqqRkF4bOptvA21PglcjR8dOkKOIYV3qhUNm58gn8Tol0f06eKWZtlrvT2q0Nw9Om2KFPOxgOpIjO90blxKyDqRy5oOWcsxaQJInnGylJIg5ZPEwrcAe33h3wlC5lbhXQ6Ryd8EjGhmVlj6MutH3qvo3oNww0aBLvaf2o6be6F85pUSC0uFpE9039y+yU6oIEdIHTZRn6N+lFXZPCPh7XAETp3b2TqvxQNYRN4JKz9LFF1ZrQRAk+Hh1UfSBrm0Kj3PyuDbBv4pmQZ6clFN2apJPky1DER2m31t4yqa3axDJgblew1UAjlHw1VVB2d7nczb5K6RRu8GkpOuY0VxpyI8P2QeCxNtNVb/ABgLQJi6vFIzStMq/goOvtTH0RNENy26bc1ypXa14Bd7InwRdCmHMzHcW6J0iUn7J4e7YBiAgzTgE9Vc2tlMAjSFQ/RLXspuIATyVhgC5iBuotEXF9O8IXiozU7RrJn4IUc8l3DzmLnCIB13RVUnN3hA8LDXM/3Cx5j9lYXuByl0wLGOdwFzOoEx9LcHX7ss9xP/AFP+LP0NT/FOGs/3Wc4pPrD/AEs/Q1LTI6rwKcFjMkZtDCMfxkNjJedr+dkBgWh1uiOocJab6X092yrG6wYIyVZKqnES8GRcC18oaNTDdyfHdVVqrnuzEADQBohoA5Dbnbck7qfGMIKbxAiReTNwg21YB71KT9m2CVWgz1u3KLzyTLBcWicwu43MmI6AJGXC0eKuo1QAZEz1080E2uDRhrJrn8faWQHxa9iIGlrKT8SAxjJOZ4aXk7M5R+Z3wWfwuKaGtim0OGrzJ7oGgjXwRtPGs9Y59d5My4k/iOwhMnfIMRWEWcd43IaAbcosByHilXB+IepqOxEEgS1v9TgRPkg+IY/1tTNo2wHQdwRYaHsL82WjTdDG7uOrnRz5nuCG53gRVWSjjvFjW9W0jL6tkRzcTJd4pdnMZZOWZibTpMc4srMa9rqhLTmzQTYiCRJaJ1y6TvCoTPJ5jlbbPAI3hlGSTtp3oIFG4GuWxlANzYpJXRfQScx6zBEiNAtN6MYgPpNbJmnLXcxGk+5Z2lxtu7Wzbe318FdgcS5tZ1VlQNc7UR2DaII+azZ7PWpNYNLQrllV0xBjLz8UL6T8RDstO+hc6fcO5UYX0xp29YwsI9q0g/0/ukWM4n62o58+17h9wio5EvOTleto0WgR9forKNTKB3BDUvxO5GFzEtJaT8JVCnCGuGx0mNjoVXXrFlSNdI80mwuNh11di+KAlpmSDCquDO50zV8GxAcXTcyZ5np3Cye1agI9mDGiQ8JpBoBmSeXKxv4py5wy9+i0R4M88uyim64kCeo8lDOCeXSPNWsouJmYHmg6lNxdExpsg0PFlgqtbMmJhLMTig7sicpI7W3mja+Ca0iSL8wT81XiAAQx0FpNrQLKbZRAlJpZUkWGhHMJg8kAyIdqCDIPKOvRLm+0ZnLHZnv9nyRlOtIh21h1GxXRpnajayB13zIPfHLx5JNxX/UP9NP9DU2xgh0b6+CUcR9v/iz9DUaMuq8ANLg4c1pnYadyuw2AexwyvJAMkWEi03IMWHLwWhwPCx6tnVrfgCjafBG3IcBbcH3QEIp0Rg47UZPjpa/OQ17Ycz1bZDrGfWS4Bulo7N5SetQyhhJb225oBkgSWw4fhJiY5QVvanA2n79yGf6Pg76CPoEGjRH8MxIINh3qQctXV9FW628kLU9FOseaSiqYi9ZChVq5k2qejb9iCp4b0WqHVwAPSUEjtzYhLbK7EYsljKYs1vLcm5nmtlhv8Oc1zUd4ABHU/wDDKlEmpUPiPonSolNSeEYFlQCgIyhwe7tNJ9YZa3LmBOUUx2tLyTKEbTvBt1X00f4Z0RfNUP3yhV1f8OGA2lw7+fON1zkSXjM+ZojC1SDa55RK33/8XTZP8vxMn4orD8IYwdlrfCErZXT8eSdmLo8FqOIdDGyZA38loeH8J0u2eQHxTw4VlpAv7vFE08MGjsieqW0zWoUK6vDDlsAT10WbxvD9QRlPT6LZ1w6LJeMI17i1wgjSfkgEyjCWuGbca7FSxVVrAcu/3ZM8fwvM10DSxHzS3D4VjmEOMuFo5dVwW+hUXzoFd/DwBu5xCYepAERb73VOCp5qzZsG/EynRBo13DKUBsQYAtKajGgXAlJsGbRpFvJGnSea0Xgntt5Df81Lj2jYbRZLnY2/a1M2jyUn1QGjc/fkha9IuGY3O3QBJNltKKXJfWrAiRry+9EHiWnsAnuVNAuBgEdrWdlOlTJIBuQNSp5KUkEOOawMhumlz4Lz2TM2j3fZRLaIAFh5Kqs2xhUSojOXSAuJtsHbixHRJeJmKhH+1n6Wp9WvTIKQcQIz6/hZ+hq5maWUbLANHqaf9DP0hFU3xYhL8JiYawflaB5ABEuqSmWEQgsDLC02EVA4ASAQ60iJmC5wHK2+iEpUtJCFLzH7QiqLp5pWzTGFE34VUGhNuSJg7XUGDM4xYCxtv8oSMtFAlTCrlJsG6Yfw47z8uapdRgoWUSQ54TiAWQdfkjG4kXiOkC/f3LNtxGUgjax7jqtHw7I0bERvyhduO21ktdUdMiGjnEn3oCu1+xIk7i58tE4qUwDIg/uqKp1JgdUKY0ZJZEFTDk+0fdPndC1OGBx7NotIJF/FOKwzaC3PooFuXaByn7upyjgvGaFJ4dVABEFC/wAQ9ru3TI6i61AccugVVVocNLqDtDJp9CB2KEawg8S8P3g7EJ2/CDkClXE+GyCR2SjDUyJOEehc3FEG/c7ryKU8YwuV2YdD3hGVqhMk2IsR80Oc9RuXQcyr1myN9AL8RMckTwNoLr75neWnvKMoej4gXmOauo8Og2AA6J1KgbGxhXY0PNxfKfdf3qL6oPXpsgamFvIldAO41TPUVB+J3YbRYSCOfJXNeAI3nToEJRYRMEheMi/xSS1E0dGDTLazAb/YUcGSXQqi9w2UcPUjW330SxlbGfA3yc0DVdchWmucs2CAq4gDUrSmY3dldfQrP8Trt9YdB2WW/wCLU8q1gW+ax+Lo1HPJtf5WRZCcsG5NTKUXh6tyQlxIGquwmIg9EQaeUM3E9640Ft7x5qVKuOXulXNxLY9oeKUvGTWD1HERv+37K0znAH49ekX8yleJqQZYR3T7lazHBzdcpkdwI+CjJ0aox7Q39SSZLp6C391B1Lvvz5qVPES0Hx+qliKkiBcm/wC6FpnK7AqrIn7smPBqhc3nEjU7Je4jxF1dwivke9t5BmO+65FGaikHbzfkVM0m3kdBab7oNmKcDBBt1APdBRnDabqwNwMpdYkWAiCbb3uLJ0rMs5bcsqOHtp4ndCmje4CvZiw5jH3h85ZjYB2h6EKkVZ53+5QlgfTd8AmJBAtB00Gi4Q1o+sXKr4jxIMtBJ5Sk1XFvdqY6D6qLya42NKuOpzcgEddQleP4iNG+aGeyFSaWa6lsVnOgN1AOdmN+aMwuHE6QpswqNpU4V0qJs7QpNIN7jTqp+qXmMU6c6FNRxS7ChCYjCwdE2yhVVWhdtR10KxRjRSMFF1GBA4jDkhTcbCmSDZ7lGpQsu4CpIgm4RT2qYGJ6uGtul1TD6yn1diBrUk6bEeRHVpuyxJS00H/mWgrU/eg6lCCRITKUibirHLnArlFvNRZp4BWUdfvotzPOhgbYJkCZsrabC46WVeF0KLoqZT5KI1MIDbLPeFXU4MHNltnCeszsVc7XwXqPsqM0Xh5DigbhQIa5rptt8uquYXB5F4gR1H7IXD/6j+9W/iH9P/0VGCND1c8FpbH39VXh8ZlrjNcva5pJBJsA6R1hsd0qOI+iEH/kUu6p+gpm6eDlO1lGtwuKnYeJHylFUKx0Led7nyIWcwu6NpahWMs9ZJ1Q3xdyOzEbwfpvASriOIc32fbJIiCSGC5ceVyAOd+SyfpD/wCTV/q+QSge05BoEPKro2jMGdSCSTvJ9/NXNwJOx8isSulIojvzf4/6bAYMx7J1I09y4MC78pHgVkF4IqCOfm/x/wBNmMERse6CpDCnkfIrFLoR2ifrH6Nr6k8j5FQfSd+U+RWMXCu2h/Wfg2oonkfIqYw5Ox8isQvJlED8t+jZ1MMfynyKCr03XGUztYrMuVVTULmgLyvwaN3Dne1BnuI+yotxLgYc0z3Qs/shanteKR6aHXlt8o0+Ke7LIt4fNK3Y68OVPCP9QJhxP2/JHaqGjrtvgDaC9wa0SXEACJJJsAANT0SfE8VpscWzoYWow3tt/wDbR/W1fOeN/wDk1/8A21P1OT7VRl1teSlS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endParaRPr>
          </a:p>
        </p:txBody>
      </p:sp>
    </p:spTree>
    <p:extLst>
      <p:ext uri="{BB962C8B-B14F-4D97-AF65-F5344CB8AC3E}">
        <p14:creationId xmlns:p14="http://schemas.microsoft.com/office/powerpoint/2010/main" val="31508820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1000"/>
                                        <p:tgtEl>
                                          <p:spTgt spid="9"/>
                                        </p:tgtEl>
                                        <p:attrNameLst>
                                          <p:attrName>ppt_x</p:attrName>
                                        </p:attrNameLst>
                                      </p:cBhvr>
                                      <p:tavLst>
                                        <p:tav tm="0">
                                          <p:val>
                                            <p:strVal val="ppt_x"/>
                                          </p:val>
                                        </p:tav>
                                        <p:tav tm="100000">
                                          <p:val>
                                            <p:strVal val="ppt_x-ppt_w/2"/>
                                          </p:val>
                                        </p:tav>
                                      </p:tavLst>
                                    </p:anim>
                                    <p:anim calcmode="lin" valueType="num">
                                      <p:cBhvr>
                                        <p:cTn id="7" dur="1000"/>
                                        <p:tgtEl>
                                          <p:spTgt spid="9"/>
                                        </p:tgtEl>
                                        <p:attrNameLst>
                                          <p:attrName>ppt_y</p:attrName>
                                        </p:attrNameLst>
                                      </p:cBhvr>
                                      <p:tavLst>
                                        <p:tav tm="0">
                                          <p:val>
                                            <p:strVal val="ppt_y"/>
                                          </p:val>
                                        </p:tav>
                                        <p:tav tm="100000">
                                          <p:val>
                                            <p:strVal val="ppt_y"/>
                                          </p:val>
                                        </p:tav>
                                      </p:tavLst>
                                    </p:anim>
                                    <p:anim calcmode="lin" valueType="num">
                                      <p:cBhvr>
                                        <p:cTn id="8" dur="1000"/>
                                        <p:tgtEl>
                                          <p:spTgt spid="9"/>
                                        </p:tgtEl>
                                        <p:attrNameLst>
                                          <p:attrName>ppt_w</p:attrName>
                                        </p:attrNameLst>
                                      </p:cBhvr>
                                      <p:tavLst>
                                        <p:tav tm="0">
                                          <p:val>
                                            <p:strVal val="ppt_w"/>
                                          </p:val>
                                        </p:tav>
                                        <p:tav tm="100000">
                                          <p:val>
                                            <p:fltVal val="0"/>
                                          </p:val>
                                        </p:tav>
                                      </p:tavLst>
                                    </p:anim>
                                    <p:anim calcmode="lin" valueType="num">
                                      <p:cBhvr>
                                        <p:cTn id="9" dur="1000"/>
                                        <p:tgtEl>
                                          <p:spTgt spid="9"/>
                                        </p:tgtEl>
                                        <p:attrNameLst>
                                          <p:attrName>ppt_h</p:attrName>
                                        </p:attrNameLst>
                                      </p:cBhvr>
                                      <p:tavLst>
                                        <p:tav tm="0">
                                          <p:val>
                                            <p:strVal val="ppt_h"/>
                                          </p:val>
                                        </p:tav>
                                        <p:tav tm="100000">
                                          <p:val>
                                            <p:strVal val="ppt_h"/>
                                          </p:val>
                                        </p:tav>
                                      </p:tavLst>
                                    </p:anim>
                                    <p:set>
                                      <p:cBhvr>
                                        <p:cTn id="10" dur="1" fill="hold">
                                          <p:stCondLst>
                                            <p:cond delay="999"/>
                                          </p:stCondLst>
                                        </p:cTn>
                                        <p:tgtEl>
                                          <p:spTgt spid="9"/>
                                        </p:tgtEl>
                                        <p:attrNameLst>
                                          <p:attrName>style.visibility</p:attrName>
                                        </p:attrNameLst>
                                      </p:cBhvr>
                                      <p:to>
                                        <p:strVal val="hidden"/>
                                      </p:to>
                                    </p:set>
                                  </p:childTnLst>
                                </p:cTn>
                              </p:par>
                            </p:childTnLst>
                          </p:cTn>
                        </p:par>
                        <p:par>
                          <p:cTn id="11" fill="hold">
                            <p:stCondLst>
                              <p:cond delay="1000"/>
                            </p:stCondLst>
                            <p:childTnLst>
                              <p:par>
                                <p:cTn id="12" presetID="17" presetClass="entr" presetSubtype="2"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ppt_x</p:attrName>
                                        </p:attrNameLst>
                                      </p:cBhvr>
                                      <p:tavLst>
                                        <p:tav tm="0">
                                          <p:val>
                                            <p:strVal val="#ppt_x+#ppt_w/2"/>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 calcmode="lin" valueType="num">
                                      <p:cBhvr>
                                        <p:cTn id="16" dur="1000" fill="hold"/>
                                        <p:tgtEl>
                                          <p:spTgt spid="7"/>
                                        </p:tgtEl>
                                        <p:attrNameLst>
                                          <p:attrName>ppt_w</p:attrName>
                                        </p:attrNameLst>
                                      </p:cBhvr>
                                      <p:tavLst>
                                        <p:tav tm="0">
                                          <p:val>
                                            <p:fltVal val="0"/>
                                          </p:val>
                                        </p:tav>
                                        <p:tav tm="100000">
                                          <p:val>
                                            <p:strVal val="#ppt_w"/>
                                          </p:val>
                                        </p:tav>
                                      </p:tavLst>
                                    </p:anim>
                                    <p:anim calcmode="lin" valueType="num">
                                      <p:cBhvr>
                                        <p:cTn id="17" dur="1000" fill="hold"/>
                                        <p:tgtEl>
                                          <p:spTgt spid="7"/>
                                        </p:tgtEl>
                                        <p:attrNameLst>
                                          <p:attrName>ppt_h</p:attrName>
                                        </p:attrNameLst>
                                      </p:cBhvr>
                                      <p:tavLst>
                                        <p:tav tm="0">
                                          <p:val>
                                            <p:strVal val="#ppt_h"/>
                                          </p:val>
                                        </p:tav>
                                        <p:tav tm="100000">
                                          <p:val>
                                            <p:strVal val="#ppt_h"/>
                                          </p:val>
                                        </p:tav>
                                      </p:tavLst>
                                    </p:anim>
                                  </p:childTnLst>
                                </p:cTn>
                              </p:par>
                            </p:childTnLst>
                          </p:cTn>
                        </p:par>
                        <p:par>
                          <p:cTn id="18" fill="hold">
                            <p:stCondLst>
                              <p:cond delay="2000"/>
                            </p:stCondLst>
                            <p:childTnLst>
                              <p:par>
                                <p:cTn id="19" presetID="17" presetClass="entr" presetSubtype="2"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ppt_x</p:attrName>
                                        </p:attrNameLst>
                                      </p:cBhvr>
                                      <p:tavLst>
                                        <p:tav tm="0">
                                          <p:val>
                                            <p:strVal val="#ppt_x+#ppt_w/2"/>
                                          </p:val>
                                        </p:tav>
                                        <p:tav tm="100000">
                                          <p:val>
                                            <p:strVal val="#ppt_x"/>
                                          </p:val>
                                        </p:tav>
                                      </p:tavLst>
                                    </p:anim>
                                    <p:anim calcmode="lin" valueType="num">
                                      <p:cBhvr>
                                        <p:cTn id="22" dur="1000" fill="hold"/>
                                        <p:tgtEl>
                                          <p:spTgt spid="8"/>
                                        </p:tgtEl>
                                        <p:attrNameLst>
                                          <p:attrName>ppt_y</p:attrName>
                                        </p:attrNameLst>
                                      </p:cBhvr>
                                      <p:tavLst>
                                        <p:tav tm="0">
                                          <p:val>
                                            <p:strVal val="#ppt_y"/>
                                          </p:val>
                                        </p:tav>
                                        <p:tav tm="100000">
                                          <p:val>
                                            <p:strVal val="#ppt_y"/>
                                          </p:val>
                                        </p:tav>
                                      </p:tavLst>
                                    </p:anim>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260350"/>
            <a:ext cx="7772400" cy="1143000"/>
          </a:xfrm>
        </p:spPr>
        <p:txBody>
          <a:bodyPr/>
          <a:lstStyle/>
          <a:p>
            <a:pPr eaLnBrk="1" fontAlgn="auto" hangingPunct="1">
              <a:spcAft>
                <a:spcPts val="0"/>
              </a:spcAft>
              <a:defRPr/>
            </a:pPr>
            <a:r>
              <a:rPr lang="en-US" altLang="ar-SA" sz="2800" dirty="0">
                <a:solidFill>
                  <a:schemeClr val="tx1"/>
                </a:solidFill>
                <a:latin typeface="Tahoma" pitchFamily="34" charset="0"/>
              </a:rPr>
              <a:t>Weight-related amenorrhoea</a:t>
            </a:r>
            <a:br>
              <a:rPr lang="en-US" altLang="ar-SA" sz="2800" dirty="0">
                <a:solidFill>
                  <a:schemeClr val="tx1"/>
                </a:solidFill>
                <a:latin typeface="Tahoma" pitchFamily="34" charset="0"/>
              </a:rPr>
            </a:br>
            <a:r>
              <a:rPr lang="en-US" sz="2800" dirty="0">
                <a:solidFill>
                  <a:schemeClr val="tx1"/>
                </a:solidFill>
              </a:rPr>
              <a:t>Anorexia Nervosa</a:t>
            </a:r>
            <a:endParaRPr lang="en-US" altLang="ar-SA" sz="2800" dirty="0">
              <a:solidFill>
                <a:schemeClr val="tx1"/>
              </a:solidFill>
            </a:endParaRPr>
          </a:p>
        </p:txBody>
      </p:sp>
      <p:sp>
        <p:nvSpPr>
          <p:cNvPr id="46083" name="Rectangle 3"/>
          <p:cNvSpPr>
            <a:spLocks noGrp="1" noChangeArrowheads="1"/>
          </p:cNvSpPr>
          <p:nvPr>
            <p:ph type="body" sz="half" idx="1"/>
          </p:nvPr>
        </p:nvSpPr>
        <p:spPr>
          <a:xfrm>
            <a:off x="179388" y="1341438"/>
            <a:ext cx="5832475" cy="4495800"/>
          </a:xfrm>
        </p:spPr>
        <p:txBody>
          <a:bodyPr>
            <a:noAutofit/>
          </a:bodyPr>
          <a:lstStyle/>
          <a:p>
            <a:pPr algn="l" rtl="0" eaLnBrk="1" fontAlgn="auto" hangingPunct="1">
              <a:defRPr/>
            </a:pPr>
            <a:r>
              <a:rPr lang="en-US" sz="2200" dirty="0">
                <a:effectLst/>
              </a:rPr>
              <a:t>1</a:t>
            </a:r>
            <a:r>
              <a:rPr lang="en-US" sz="2200" baseline="30000" dirty="0">
                <a:effectLst/>
              </a:rPr>
              <a:t>o </a:t>
            </a:r>
            <a:r>
              <a:rPr lang="en-US" sz="2200" dirty="0">
                <a:effectLst/>
              </a:rPr>
              <a:t>or 2</a:t>
            </a:r>
            <a:r>
              <a:rPr lang="en-US" sz="2200" baseline="30000" dirty="0">
                <a:effectLst/>
              </a:rPr>
              <a:t>o </a:t>
            </a:r>
            <a:r>
              <a:rPr lang="en-US" sz="2200" dirty="0">
                <a:effectLst/>
              </a:rPr>
              <a:t>Amenorrhea is often first sign</a:t>
            </a:r>
          </a:p>
          <a:p>
            <a:pPr algn="l" rtl="0" eaLnBrk="1" fontAlgn="auto" hangingPunct="1">
              <a:lnSpc>
                <a:spcPct val="90000"/>
              </a:lnSpc>
              <a:defRPr/>
            </a:pPr>
            <a:r>
              <a:rPr lang="en-US" altLang="ar-SA" sz="2200" dirty="0">
                <a:effectLst/>
              </a:rPr>
              <a:t>A body mass index (BMI) &lt;17  kg/m</a:t>
            </a:r>
            <a:r>
              <a:rPr lang="en-US" altLang="ar-SA" sz="2200" dirty="0">
                <a:effectLst/>
                <a:latin typeface="Arial" charset="0"/>
                <a:cs typeface="Tahoma" pitchFamily="34" charset="0"/>
                <a:sym typeface="Symbol" pitchFamily="18" charset="2"/>
              </a:rPr>
              <a:t>²</a:t>
            </a:r>
            <a:r>
              <a:rPr lang="en-US" altLang="ar-SA" sz="2200" dirty="0">
                <a:effectLst/>
                <a:sym typeface="Wingdings 3" pitchFamily="18" charset="2"/>
              </a:rPr>
              <a:t> menstrual irregularity and amenorrhea</a:t>
            </a:r>
            <a:endParaRPr lang="en-US" altLang="ar-SA" sz="2200" dirty="0">
              <a:effectLst/>
            </a:endParaRPr>
          </a:p>
          <a:p>
            <a:pPr algn="l" rtl="0" eaLnBrk="1" fontAlgn="auto" hangingPunct="1">
              <a:defRPr/>
            </a:pPr>
            <a:r>
              <a:rPr lang="en-US" sz="2200" dirty="0">
                <a:effectLst/>
              </a:rPr>
              <a:t>Hypothalamic  suppression </a:t>
            </a:r>
          </a:p>
          <a:p>
            <a:pPr algn="l" rtl="0" eaLnBrk="1" fontAlgn="auto" hangingPunct="1">
              <a:defRPr/>
            </a:pPr>
            <a:r>
              <a:rPr lang="en-US" sz="2200" dirty="0">
                <a:effectLst/>
              </a:rPr>
              <a:t>Abnormal body image, intense fear of weight gain, often strenuous exercise</a:t>
            </a:r>
          </a:p>
          <a:p>
            <a:pPr algn="l" rtl="0" eaLnBrk="1" fontAlgn="auto" hangingPunct="1">
              <a:defRPr/>
            </a:pPr>
            <a:r>
              <a:rPr lang="en-US" sz="2200" dirty="0">
                <a:effectLst/>
              </a:rPr>
              <a:t>Mean age onset 13-14 </a:t>
            </a:r>
            <a:r>
              <a:rPr lang="en-US" sz="2200" dirty="0" err="1">
                <a:effectLst/>
              </a:rPr>
              <a:t>yrs</a:t>
            </a:r>
            <a:r>
              <a:rPr lang="en-US" sz="2200" dirty="0">
                <a:effectLst/>
              </a:rPr>
              <a:t> (range 10-21 </a:t>
            </a:r>
            <a:r>
              <a:rPr lang="en-US" sz="2200" dirty="0" err="1">
                <a:effectLst/>
              </a:rPr>
              <a:t>yrs</a:t>
            </a:r>
            <a:r>
              <a:rPr lang="en-US" sz="2200" dirty="0">
                <a:effectLst/>
              </a:rPr>
              <a:t>)</a:t>
            </a:r>
          </a:p>
          <a:p>
            <a:pPr algn="l" rtl="0" eaLnBrk="1" fontAlgn="auto" hangingPunct="1">
              <a:defRPr/>
            </a:pPr>
            <a:r>
              <a:rPr lang="en-US" sz="2200" dirty="0">
                <a:effectLst/>
              </a:rPr>
              <a:t>Low oestradiol </a:t>
            </a:r>
            <a:r>
              <a:rPr lang="en-US" sz="2200" dirty="0">
                <a:effectLst/>
                <a:sym typeface="Wingdings" pitchFamily="2" charset="2"/>
              </a:rPr>
              <a:t> risk of osteoporosis</a:t>
            </a:r>
          </a:p>
          <a:p>
            <a:pPr algn="l" rtl="0" eaLnBrk="1" fontAlgn="auto" hangingPunct="1">
              <a:defRPr/>
            </a:pPr>
            <a:r>
              <a:rPr lang="en-US" sz="2200" dirty="0" err="1">
                <a:effectLst/>
                <a:sym typeface="Wingdings" pitchFamily="2" charset="2"/>
              </a:rPr>
              <a:t>Bulemics</a:t>
            </a:r>
            <a:r>
              <a:rPr lang="en-US" sz="2200" dirty="0">
                <a:effectLst/>
                <a:sym typeface="Wingdings" pitchFamily="2" charset="2"/>
              </a:rPr>
              <a:t> less commonly have amenorrhea due to fluctuations in body </a:t>
            </a:r>
            <a:r>
              <a:rPr lang="en-US" sz="2200" dirty="0" err="1">
                <a:effectLst/>
                <a:sym typeface="Wingdings" pitchFamily="2" charset="2"/>
              </a:rPr>
              <a:t>wt</a:t>
            </a:r>
            <a:r>
              <a:rPr lang="en-US" sz="2200" dirty="0">
                <a:effectLst/>
                <a:sym typeface="Wingdings" pitchFamily="2" charset="2"/>
              </a:rPr>
              <a:t>, but  any disordered eating pattern (crash diets) can cause menstrual irregularity.</a:t>
            </a:r>
          </a:p>
          <a:p>
            <a:pPr algn="l" rtl="0" eaLnBrk="1" fontAlgn="auto" hangingPunct="1">
              <a:lnSpc>
                <a:spcPct val="90000"/>
              </a:lnSpc>
              <a:defRPr/>
            </a:pPr>
            <a:r>
              <a:rPr lang="en-US" altLang="ar-SA" sz="2200" dirty="0">
                <a:effectLst/>
              </a:rPr>
              <a:t>Treatment : </a:t>
            </a:r>
            <a:r>
              <a:rPr lang="en-US" altLang="ar-SA" sz="2200" dirty="0">
                <a:effectLst/>
                <a:sym typeface="Symbol" pitchFamily="18" charset="2"/>
              </a:rPr>
              <a:t> body wt. (Psychiatrist referral) </a:t>
            </a:r>
            <a:r>
              <a:rPr lang="en-US" altLang="ar-SA" sz="2200" dirty="0">
                <a:effectLst/>
              </a:rPr>
              <a:t> </a:t>
            </a:r>
          </a:p>
          <a:p>
            <a:pPr algn="l" rtl="0" eaLnBrk="1" fontAlgn="auto" hangingPunct="1">
              <a:lnSpc>
                <a:spcPct val="90000"/>
              </a:lnSpc>
              <a:defRPr/>
            </a:pPr>
            <a:endParaRPr lang="en-US" altLang="ar-SA" sz="2200" dirty="0">
              <a:effectLst/>
            </a:endParaRPr>
          </a:p>
          <a:p>
            <a:pPr algn="l" rtl="0" eaLnBrk="1" fontAlgn="auto" hangingPunct="1">
              <a:defRPr/>
            </a:pPr>
            <a:endParaRPr lang="en-US" sz="2200" dirty="0">
              <a:effectLst/>
              <a:sym typeface="Wingdings" pitchFamily="2" charset="2"/>
            </a:endParaRPr>
          </a:p>
        </p:txBody>
      </p:sp>
      <p:pic>
        <p:nvPicPr>
          <p:cNvPr id="65540" name="Picture 4" descr="anorexia nervosa"/>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1412875"/>
            <a:ext cx="3131840" cy="5445125"/>
          </a:xfr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076"/>
          <p:cNvSpPr>
            <a:spLocks noGrp="1" noChangeArrowheads="1"/>
          </p:cNvSpPr>
          <p:nvPr>
            <p:ph type="title"/>
          </p:nvPr>
        </p:nvSpPr>
        <p:spPr/>
        <p:txBody>
          <a:bodyPr>
            <a:normAutofit/>
          </a:bodyPr>
          <a:lstStyle/>
          <a:p>
            <a:pPr eaLnBrk="1" fontAlgn="auto" hangingPunct="1">
              <a:spcAft>
                <a:spcPts val="0"/>
              </a:spcAft>
              <a:defRPr/>
            </a:pPr>
            <a:r>
              <a:rPr lang="en-US" altLang="ar-SA" sz="3600" dirty="0">
                <a:solidFill>
                  <a:schemeClr val="tx1"/>
                </a:solidFill>
                <a:effectLst/>
                <a:latin typeface="Tahoma" pitchFamily="34" charset="0"/>
                <a:cs typeface="Tahoma" pitchFamily="34" charset="0"/>
              </a:rPr>
              <a:t>Exercise-associated </a:t>
            </a:r>
            <a:r>
              <a:rPr lang="en-US" altLang="ar-SA" sz="3600" dirty="0" err="1">
                <a:solidFill>
                  <a:schemeClr val="tx1"/>
                </a:solidFill>
                <a:effectLst/>
                <a:latin typeface="Tahoma" pitchFamily="34" charset="0"/>
                <a:cs typeface="Tahoma" pitchFamily="34" charset="0"/>
              </a:rPr>
              <a:t>amenorrhoea</a:t>
            </a:r>
            <a:endParaRPr lang="en-US" altLang="ar-SA" sz="3600" dirty="0">
              <a:solidFill>
                <a:schemeClr val="tx1"/>
              </a:solidFill>
              <a:effectLst/>
              <a:latin typeface="Tahoma" pitchFamily="34" charset="0"/>
              <a:cs typeface="Tahoma" pitchFamily="34" charset="0"/>
            </a:endParaRPr>
          </a:p>
        </p:txBody>
      </p:sp>
      <p:sp>
        <p:nvSpPr>
          <p:cNvPr id="47107" name="Rectangle 3077"/>
          <p:cNvSpPr>
            <a:spLocks noGrp="1" noChangeArrowheads="1"/>
          </p:cNvSpPr>
          <p:nvPr>
            <p:ph type="body" sz="half" idx="1"/>
          </p:nvPr>
        </p:nvSpPr>
        <p:spPr>
          <a:xfrm>
            <a:off x="381000" y="1981200"/>
            <a:ext cx="5410200" cy="4267200"/>
          </a:xfrm>
        </p:spPr>
        <p:txBody>
          <a:bodyPr>
            <a:normAutofit/>
          </a:bodyPr>
          <a:lstStyle/>
          <a:p>
            <a:pPr algn="l" rtl="0" eaLnBrk="1" fontAlgn="auto" hangingPunct="1">
              <a:lnSpc>
                <a:spcPct val="90000"/>
              </a:lnSpc>
              <a:defRPr/>
            </a:pPr>
            <a:r>
              <a:rPr lang="en-US" altLang="ar-SA" sz="2400" dirty="0">
                <a:effectLst/>
                <a:latin typeface="Tahoma" pitchFamily="34" charset="0"/>
              </a:rPr>
              <a:t>Common in women who participate in sports (e.g. competitive athletes,  ballet dancers)</a:t>
            </a:r>
          </a:p>
          <a:p>
            <a:pPr algn="l" rtl="0" eaLnBrk="1" fontAlgn="auto" hangingPunct="1">
              <a:lnSpc>
                <a:spcPct val="90000"/>
              </a:lnSpc>
              <a:defRPr/>
            </a:pPr>
            <a:r>
              <a:rPr lang="en-US" altLang="ar-SA" sz="2400" dirty="0">
                <a:effectLst/>
                <a:latin typeface="Tahoma" pitchFamily="34" charset="0"/>
              </a:rPr>
              <a:t>Eating disorders have a higher prevalence in female athletes than non-athletes</a:t>
            </a:r>
          </a:p>
          <a:p>
            <a:pPr algn="l" rtl="0" eaLnBrk="1" fontAlgn="auto" hangingPunct="1">
              <a:lnSpc>
                <a:spcPct val="90000"/>
              </a:lnSpc>
              <a:defRPr/>
            </a:pPr>
            <a:r>
              <a:rPr lang="en-US" altLang="ar-SA" sz="2400" dirty="0">
                <a:effectLst/>
                <a:latin typeface="Tahoma" pitchFamily="34" charset="0"/>
              </a:rPr>
              <a:t>Hypothalamic disorder caused by abnormal </a:t>
            </a:r>
            <a:r>
              <a:rPr lang="en-US" altLang="ar-SA" sz="2400" dirty="0" err="1">
                <a:effectLst/>
                <a:latin typeface="Tahoma" pitchFamily="34" charset="0"/>
              </a:rPr>
              <a:t>gonadotrophin</a:t>
            </a:r>
            <a:r>
              <a:rPr lang="en-US" altLang="ar-SA" sz="2400" dirty="0">
                <a:effectLst/>
                <a:latin typeface="Tahoma" pitchFamily="34" charset="0"/>
              </a:rPr>
              <a:t>-releasing hormone </a:t>
            </a:r>
            <a:r>
              <a:rPr lang="en-US" altLang="ar-SA" sz="2400" dirty="0" err="1">
                <a:effectLst/>
                <a:latin typeface="Tahoma" pitchFamily="34" charset="0"/>
              </a:rPr>
              <a:t>pulsatility</a:t>
            </a:r>
            <a:r>
              <a:rPr lang="en-US" altLang="ar-SA" sz="2400" dirty="0">
                <a:effectLst/>
                <a:latin typeface="Tahoma" pitchFamily="34" charset="0"/>
              </a:rPr>
              <a:t>, resulting in impaired </a:t>
            </a:r>
            <a:r>
              <a:rPr lang="en-US" altLang="ar-SA" sz="2400" dirty="0" err="1">
                <a:effectLst/>
                <a:latin typeface="Tahoma" pitchFamily="34" charset="0"/>
              </a:rPr>
              <a:t>gonadotrophin</a:t>
            </a:r>
            <a:r>
              <a:rPr lang="en-US" altLang="ar-SA" sz="2400" dirty="0">
                <a:effectLst/>
                <a:latin typeface="Tahoma" pitchFamily="34" charset="0"/>
              </a:rPr>
              <a:t> levels, particularly LH, and subsequently low </a:t>
            </a:r>
            <a:r>
              <a:rPr lang="en-US" altLang="ar-SA" sz="2400" dirty="0" err="1">
                <a:effectLst/>
                <a:latin typeface="Tahoma" pitchFamily="34" charset="0"/>
              </a:rPr>
              <a:t>oestrogen</a:t>
            </a:r>
            <a:r>
              <a:rPr lang="en-US" altLang="ar-SA" sz="2400" dirty="0">
                <a:effectLst/>
                <a:latin typeface="Tahoma" pitchFamily="34" charset="0"/>
              </a:rPr>
              <a:t> levels</a:t>
            </a:r>
          </a:p>
          <a:p>
            <a:pPr algn="l" rtl="0" eaLnBrk="1" fontAlgn="auto" hangingPunct="1">
              <a:lnSpc>
                <a:spcPct val="90000"/>
              </a:lnSpc>
              <a:buFontTx/>
              <a:buNone/>
              <a:defRPr/>
            </a:pPr>
            <a:endParaRPr lang="en-US" altLang="ar-SA" sz="2400" dirty="0">
              <a:latin typeface="Tahoma" pitchFamily="34" charset="0"/>
            </a:endParaRPr>
          </a:p>
          <a:p>
            <a:pPr algn="l" rtl="0" eaLnBrk="1" fontAlgn="auto" hangingPunct="1">
              <a:lnSpc>
                <a:spcPct val="90000"/>
              </a:lnSpc>
              <a:defRPr/>
            </a:pPr>
            <a:endParaRPr lang="en-US" altLang="ar-SA" sz="2400" dirty="0">
              <a:latin typeface="Tahoma" pitchFamily="34" charset="0"/>
            </a:endParaRPr>
          </a:p>
        </p:txBody>
      </p:sp>
      <p:pic>
        <p:nvPicPr>
          <p:cNvPr id="66564" name="Picture 3079" descr="pe00994_"/>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tretch>
            <a:fillRect/>
          </a:stretch>
        </p:blipFill>
        <p:spPr bwMode="auto">
          <a:xfrm>
            <a:off x="6300192" y="2276872"/>
            <a:ext cx="2211959" cy="3381052"/>
          </a:xfr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fontScale="90000"/>
          </a:bodyPr>
          <a:lstStyle/>
          <a:p>
            <a:pPr eaLnBrk="1" fontAlgn="auto" hangingPunct="1">
              <a:spcAft>
                <a:spcPts val="0"/>
              </a:spcAft>
              <a:defRPr/>
            </a:pPr>
            <a:r>
              <a:rPr lang="en-US" altLang="ar-SA" sz="4000" dirty="0">
                <a:solidFill>
                  <a:schemeClr val="tx1"/>
                </a:solidFill>
                <a:effectLst/>
                <a:latin typeface="Tahoma" pitchFamily="34" charset="0"/>
                <a:cs typeface="Tahoma" pitchFamily="34" charset="0"/>
              </a:rPr>
              <a:t>Contraception related amenorrhoea</a:t>
            </a:r>
          </a:p>
        </p:txBody>
      </p:sp>
      <p:sp>
        <p:nvSpPr>
          <p:cNvPr id="48131" name="Rectangle 4"/>
          <p:cNvSpPr>
            <a:spLocks noGrp="1" noChangeArrowheads="1"/>
          </p:cNvSpPr>
          <p:nvPr>
            <p:ph idx="1"/>
          </p:nvPr>
        </p:nvSpPr>
        <p:spPr>
          <a:xfrm>
            <a:off x="685800" y="1981200"/>
            <a:ext cx="7772400" cy="4114800"/>
          </a:xfrm>
        </p:spPr>
        <p:txBody>
          <a:bodyPr>
            <a:noAutofit/>
          </a:bodyPr>
          <a:lstStyle/>
          <a:p>
            <a:pPr algn="l" rtl="0" eaLnBrk="1" fontAlgn="auto" hangingPunct="1">
              <a:lnSpc>
                <a:spcPct val="90000"/>
              </a:lnSpc>
              <a:defRPr/>
            </a:pPr>
            <a:r>
              <a:rPr lang="en-US" altLang="ar-SA" sz="2400" dirty="0">
                <a:effectLst/>
                <a:latin typeface="Tahoma" pitchFamily="34" charset="0"/>
              </a:rPr>
              <a:t>Post-pill amenorrhea is not an entity</a:t>
            </a:r>
          </a:p>
          <a:p>
            <a:pPr algn="l" rtl="0" eaLnBrk="1" fontAlgn="auto" hangingPunct="1">
              <a:lnSpc>
                <a:spcPct val="90000"/>
              </a:lnSpc>
              <a:defRPr/>
            </a:pPr>
            <a:r>
              <a:rPr lang="en-US" altLang="ar-SA" sz="2400" dirty="0">
                <a:effectLst/>
                <a:latin typeface="Tahoma" pitchFamily="34" charset="0"/>
              </a:rPr>
              <a:t>Depot </a:t>
            </a:r>
            <a:r>
              <a:rPr lang="en-US" altLang="ar-SA" sz="2400" dirty="0" err="1">
                <a:effectLst/>
                <a:latin typeface="Tahoma" pitchFamily="34" charset="0"/>
              </a:rPr>
              <a:t>medroxyprogesterone</a:t>
            </a:r>
            <a:r>
              <a:rPr lang="en-US" altLang="ar-SA" sz="2400" dirty="0">
                <a:effectLst/>
                <a:latin typeface="Tahoma" pitchFamily="34" charset="0"/>
              </a:rPr>
              <a:t> acetate</a:t>
            </a:r>
          </a:p>
          <a:p>
            <a:pPr algn="l" rtl="0" eaLnBrk="1" fontAlgn="auto" hangingPunct="1">
              <a:lnSpc>
                <a:spcPct val="90000"/>
              </a:lnSpc>
              <a:buFontTx/>
              <a:buNone/>
              <a:defRPr/>
            </a:pPr>
            <a:r>
              <a:rPr lang="en-US" altLang="ar-SA" sz="2400" dirty="0">
                <a:effectLst/>
                <a:latin typeface="Tahoma" pitchFamily="34" charset="0"/>
              </a:rPr>
              <a:t>    Up to 80 % of women will have amenorrhea after 1 year of use. It is reversible  (</a:t>
            </a:r>
            <a:r>
              <a:rPr lang="en-US" altLang="ar-SA" sz="2400" dirty="0" err="1">
                <a:effectLst/>
                <a:latin typeface="Tahoma" pitchFamily="34" charset="0"/>
              </a:rPr>
              <a:t>oestrogen</a:t>
            </a:r>
            <a:r>
              <a:rPr lang="en-US" altLang="ar-SA" sz="2400" dirty="0">
                <a:effectLst/>
                <a:latin typeface="Tahoma" pitchFamily="34" charset="0"/>
              </a:rPr>
              <a:t> deficiency)</a:t>
            </a:r>
          </a:p>
          <a:p>
            <a:pPr algn="l" rtl="0" eaLnBrk="1" fontAlgn="auto" hangingPunct="1">
              <a:lnSpc>
                <a:spcPct val="90000"/>
              </a:lnSpc>
              <a:defRPr/>
            </a:pPr>
            <a:r>
              <a:rPr lang="en-US" altLang="ar-SA" sz="2400" dirty="0">
                <a:effectLst/>
                <a:latin typeface="Tahoma" pitchFamily="34" charset="0"/>
              </a:rPr>
              <a:t>A minority of women taking the </a:t>
            </a:r>
            <a:r>
              <a:rPr lang="en-US" altLang="ar-SA" sz="2400" dirty="0" err="1">
                <a:effectLst/>
                <a:latin typeface="Tahoma" pitchFamily="34" charset="0"/>
              </a:rPr>
              <a:t>progestogen</a:t>
            </a:r>
            <a:r>
              <a:rPr lang="en-US" altLang="ar-SA" sz="2400" dirty="0">
                <a:effectLst/>
                <a:latin typeface="Tahoma" pitchFamily="34" charset="0"/>
              </a:rPr>
              <a:t>-only pill may have reversible long term </a:t>
            </a:r>
            <a:r>
              <a:rPr lang="en-US" altLang="ar-SA" sz="2400" dirty="0" err="1">
                <a:effectLst/>
                <a:latin typeface="Tahoma" pitchFamily="34" charset="0"/>
              </a:rPr>
              <a:t>amenorrhoea</a:t>
            </a:r>
            <a:r>
              <a:rPr lang="en-US" altLang="ar-SA" sz="2400" dirty="0">
                <a:effectLst/>
                <a:latin typeface="Tahoma" pitchFamily="34" charset="0"/>
              </a:rPr>
              <a:t> due to complete suppression of ovulation.</a:t>
            </a:r>
          </a:p>
          <a:p>
            <a:r>
              <a:rPr lang="en-US" sz="2400" dirty="0">
                <a:effectLst/>
              </a:rPr>
              <a:t>The incidence of amenorrhea lasting more than 6 months after discontinuation of oral contraceptives is 0.8%.</a:t>
            </a:r>
            <a:endParaRPr lang="en-US" altLang="ar-SA" sz="2400" dirty="0">
              <a:effectLst/>
              <a:latin typeface="Tahoma" pitchFamily="34" charset="0"/>
            </a:endParaRPr>
          </a:p>
          <a:p>
            <a:pPr algn="l" rtl="0" eaLnBrk="1" fontAlgn="auto" hangingPunct="1">
              <a:lnSpc>
                <a:spcPct val="90000"/>
              </a:lnSpc>
              <a:buFontTx/>
              <a:buNone/>
              <a:defRPr/>
            </a:pPr>
            <a:endParaRPr lang="en-US" altLang="ar-SA" sz="2400" dirty="0">
              <a:latin typeface="Tahoma" pitchFamily="34" charset="0"/>
            </a:endParaRPr>
          </a:p>
          <a:p>
            <a:pPr algn="l" rtl="0" eaLnBrk="1" fontAlgn="auto" hangingPunct="1">
              <a:lnSpc>
                <a:spcPct val="90000"/>
              </a:lnSpc>
              <a:defRPr/>
            </a:pPr>
            <a:endParaRPr lang="en-US" altLang="ar-SA" sz="2400" dirty="0">
              <a:latin typeface="Tahoma" pitchFamily="34" charset="0"/>
            </a:endParaRPr>
          </a:p>
          <a:p>
            <a:pPr algn="l" rtl="0" eaLnBrk="1" fontAlgn="auto" hangingPunct="1">
              <a:lnSpc>
                <a:spcPct val="90000"/>
              </a:lnSpc>
              <a:buFontTx/>
              <a:buNone/>
              <a:defRPr/>
            </a:pPr>
            <a:endParaRPr lang="en-US" altLang="ar-SA" sz="2400" dirty="0">
              <a:latin typeface="Tahoma" pitchFamily="34" charset="0"/>
            </a:endParaRPr>
          </a:p>
          <a:p>
            <a:pPr algn="l" rtl="0" eaLnBrk="1" fontAlgn="auto" hangingPunct="1">
              <a:lnSpc>
                <a:spcPct val="90000"/>
              </a:lnSpc>
              <a:buFontTx/>
              <a:buNone/>
              <a:defRPr/>
            </a:pPr>
            <a:r>
              <a:rPr lang="en-US" altLang="ar-SA" sz="2400" b="1" dirty="0">
                <a:latin typeface="Tahoma" pitchFamily="34" charset="0"/>
              </a:rPr>
              <a:t> </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7"/>
          <p:cNvSpPr>
            <a:spLocks noGrp="1" noChangeArrowheads="1"/>
          </p:cNvSpPr>
          <p:nvPr>
            <p:ph type="title"/>
          </p:nvPr>
        </p:nvSpPr>
        <p:spPr>
          <a:xfrm>
            <a:off x="1371600" y="548680"/>
            <a:ext cx="7772400" cy="1143000"/>
          </a:xfrm>
        </p:spPr>
        <p:txBody>
          <a:bodyPr>
            <a:normAutofit fontScale="90000"/>
          </a:bodyPr>
          <a:lstStyle/>
          <a:p>
            <a:pPr eaLnBrk="1" fontAlgn="auto" hangingPunct="1">
              <a:spcAft>
                <a:spcPts val="0"/>
              </a:spcAft>
              <a:defRPr/>
            </a:pPr>
            <a:r>
              <a:rPr lang="en-US" altLang="ar-SA" sz="3600" dirty="0">
                <a:solidFill>
                  <a:schemeClr val="tx1"/>
                </a:solidFill>
                <a:effectLst/>
                <a:latin typeface="Tahoma" pitchFamily="34" charset="0"/>
              </a:rPr>
              <a:t>Late onset congenital adrenal hyperplasia</a:t>
            </a:r>
          </a:p>
        </p:txBody>
      </p:sp>
      <p:sp>
        <p:nvSpPr>
          <p:cNvPr id="49154" name="Rectangle 5"/>
          <p:cNvSpPr>
            <a:spLocks noGrp="1" noChangeArrowheads="1"/>
          </p:cNvSpPr>
          <p:nvPr>
            <p:ph type="body" sz="half" idx="1"/>
          </p:nvPr>
        </p:nvSpPr>
        <p:spPr>
          <a:xfrm>
            <a:off x="685800" y="1773238"/>
            <a:ext cx="4953000" cy="4419600"/>
          </a:xfrm>
        </p:spPr>
        <p:txBody>
          <a:bodyPr>
            <a:normAutofit/>
          </a:bodyPr>
          <a:lstStyle/>
          <a:p>
            <a:pPr algn="l" rtl="0" eaLnBrk="1" fontAlgn="auto" hangingPunct="1">
              <a:defRPr/>
            </a:pPr>
            <a:r>
              <a:rPr lang="en-US" altLang="ar-SA" sz="2400" dirty="0">
                <a:effectLst/>
                <a:latin typeface="Tahoma" pitchFamily="34" charset="0"/>
              </a:rPr>
              <a:t>Autosomal recessive trait</a:t>
            </a:r>
          </a:p>
          <a:p>
            <a:pPr algn="l" rtl="0" eaLnBrk="1" fontAlgn="auto" hangingPunct="1">
              <a:defRPr/>
            </a:pPr>
            <a:r>
              <a:rPr lang="en-US" altLang="ar-SA" sz="2400" dirty="0">
                <a:effectLst/>
                <a:latin typeface="Tahoma" pitchFamily="34" charset="0"/>
              </a:rPr>
              <a:t>Most common form is due to 21-hydroxylase deficiency</a:t>
            </a:r>
          </a:p>
          <a:p>
            <a:pPr algn="l" rtl="0" eaLnBrk="1" fontAlgn="auto" hangingPunct="1">
              <a:defRPr/>
            </a:pPr>
            <a:r>
              <a:rPr lang="en-US" altLang="ar-SA" sz="2400" dirty="0">
                <a:effectLst/>
                <a:latin typeface="Tahoma" pitchFamily="34" charset="0"/>
              </a:rPr>
              <a:t>Mild forms Closely resemble PCO</a:t>
            </a:r>
          </a:p>
          <a:p>
            <a:pPr algn="l" rtl="0" eaLnBrk="1" fontAlgn="auto" hangingPunct="1">
              <a:defRPr/>
            </a:pPr>
            <a:r>
              <a:rPr lang="en-US" altLang="ar-SA" sz="2400" dirty="0">
                <a:effectLst/>
                <a:latin typeface="Tahoma" pitchFamily="34" charset="0"/>
              </a:rPr>
              <a:t>Severe forms show Signs of  severe androgen excess</a:t>
            </a:r>
          </a:p>
          <a:p>
            <a:pPr algn="l" rtl="0" eaLnBrk="1" fontAlgn="auto" hangingPunct="1">
              <a:defRPr/>
            </a:pPr>
            <a:r>
              <a:rPr lang="en-US" altLang="ar-SA" sz="2400" dirty="0">
                <a:effectLst/>
                <a:latin typeface="Tahoma" pitchFamily="34" charset="0"/>
              </a:rPr>
              <a:t>High 17-OH-progesterone blood level</a:t>
            </a:r>
          </a:p>
          <a:p>
            <a:pPr algn="l" rtl="0" eaLnBrk="1" fontAlgn="auto" hangingPunct="1">
              <a:defRPr/>
            </a:pPr>
            <a:r>
              <a:rPr lang="en-US" altLang="ar-SA" sz="2400" dirty="0">
                <a:effectLst/>
                <a:latin typeface="Tahoma" pitchFamily="34" charset="0"/>
              </a:rPr>
              <a:t>Treatment : cortisol replacement and ? Corrective surgery</a:t>
            </a:r>
          </a:p>
          <a:p>
            <a:pPr algn="l" rtl="0" eaLnBrk="1" fontAlgn="auto" hangingPunct="1">
              <a:defRPr/>
            </a:pPr>
            <a:endParaRPr lang="en-US" altLang="en-US" sz="2400" dirty="0">
              <a:latin typeface="Tahoma" pitchFamily="34" charset="0"/>
            </a:endParaRPr>
          </a:p>
        </p:txBody>
      </p:sp>
      <p:pic>
        <p:nvPicPr>
          <p:cNvPr id="68612" name="Picture 10" descr="D:\Documents and Settings\administrator\My Documents\My Pictures\cah hirsutism.jpg"/>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tretch>
            <a:fillRect/>
          </a:stretch>
        </p:blipFill>
        <p:spPr bwMode="auto">
          <a:xfrm>
            <a:off x="5652120" y="2186487"/>
            <a:ext cx="3168352" cy="3618777"/>
          </a:xfr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p:txBody>
          <a:bodyPr/>
          <a:lstStyle/>
          <a:p>
            <a:pPr eaLnBrk="1" fontAlgn="auto" hangingPunct="1">
              <a:spcAft>
                <a:spcPts val="0"/>
              </a:spcAft>
              <a:defRPr/>
            </a:pPr>
            <a:r>
              <a:rPr lang="en-US" altLang="ar-SA" sz="4000" dirty="0">
                <a:solidFill>
                  <a:schemeClr val="tx1"/>
                </a:solidFill>
                <a:effectLst/>
                <a:latin typeface="Tahoma" pitchFamily="34" charset="0"/>
                <a:cs typeface="Tahoma" pitchFamily="34" charset="0"/>
              </a:rPr>
              <a:t>Cushing’s syndrome</a:t>
            </a:r>
          </a:p>
        </p:txBody>
      </p:sp>
      <p:sp>
        <p:nvSpPr>
          <p:cNvPr id="50179" name="Rectangle 6"/>
          <p:cNvSpPr>
            <a:spLocks noGrp="1" noChangeArrowheads="1"/>
          </p:cNvSpPr>
          <p:nvPr>
            <p:ph type="body" sz="half" idx="1"/>
          </p:nvPr>
        </p:nvSpPr>
        <p:spPr>
          <a:xfrm>
            <a:off x="304800" y="1844675"/>
            <a:ext cx="7291536" cy="4876800"/>
          </a:xfrm>
        </p:spPr>
        <p:txBody>
          <a:bodyPr>
            <a:normAutofit/>
          </a:bodyPr>
          <a:lstStyle/>
          <a:p>
            <a:pPr algn="l" rtl="0" eaLnBrk="1" fontAlgn="auto" hangingPunct="1">
              <a:lnSpc>
                <a:spcPct val="90000"/>
              </a:lnSpc>
              <a:defRPr/>
            </a:pPr>
            <a:r>
              <a:rPr lang="en-US" altLang="ar-SA" sz="2400" dirty="0">
                <a:effectLst/>
                <a:latin typeface="Arial" charset="0"/>
              </a:rPr>
              <a:t>Clinical suspicion :  Hirsutism, truncal obesity, purple striae,</a:t>
            </a:r>
            <a:r>
              <a:rPr lang="en-US" altLang="ar-SA" sz="2400" dirty="0">
                <a:effectLst/>
                <a:latin typeface="Arial" charset="0"/>
                <a:sym typeface="Wingdings 3" pitchFamily="18" charset="2"/>
              </a:rPr>
              <a:t></a:t>
            </a:r>
            <a:r>
              <a:rPr lang="en-US" altLang="ar-SA" sz="2400" dirty="0">
                <a:effectLst/>
                <a:latin typeface="Arial" charset="0"/>
              </a:rPr>
              <a:t> BP</a:t>
            </a:r>
          </a:p>
          <a:p>
            <a:pPr algn="l" rtl="0" eaLnBrk="1" fontAlgn="auto" hangingPunct="1">
              <a:lnSpc>
                <a:spcPct val="90000"/>
              </a:lnSpc>
              <a:defRPr/>
            </a:pPr>
            <a:r>
              <a:rPr lang="en-US" altLang="ar-SA" sz="2400" dirty="0">
                <a:effectLst/>
                <a:latin typeface="Arial" charset="0"/>
              </a:rPr>
              <a:t>If Suspicion is high : </a:t>
            </a:r>
          </a:p>
          <a:p>
            <a:pPr algn="l" rtl="0" eaLnBrk="1" fontAlgn="auto" hangingPunct="1">
              <a:lnSpc>
                <a:spcPct val="90000"/>
              </a:lnSpc>
              <a:buFontTx/>
              <a:buNone/>
              <a:defRPr/>
            </a:pPr>
            <a:r>
              <a:rPr lang="en-US" altLang="ar-SA" sz="2400" dirty="0">
                <a:effectLst/>
                <a:latin typeface="Arial" charset="0"/>
                <a:sym typeface="Wingdings 3" pitchFamily="18" charset="2"/>
              </a:rPr>
              <a:t>   dexamethasone suppression test  (1 mg PO 11 pm )  and obtain serum cortisol level at 8 am : </a:t>
            </a:r>
          </a:p>
          <a:p>
            <a:pPr algn="l" rtl="0" eaLnBrk="1" fontAlgn="auto" hangingPunct="1">
              <a:lnSpc>
                <a:spcPct val="90000"/>
              </a:lnSpc>
              <a:buFontTx/>
              <a:buNone/>
              <a:defRPr/>
            </a:pPr>
            <a:r>
              <a:rPr lang="en-US" altLang="ar-SA" sz="2400" dirty="0">
                <a:effectLst/>
                <a:latin typeface="Arial" charset="0"/>
                <a:sym typeface="Wingdings 3" pitchFamily="18" charset="2"/>
              </a:rPr>
              <a:t>    </a:t>
            </a:r>
            <a:r>
              <a:rPr lang="en-US" altLang="ar-SA" sz="2400" dirty="0">
                <a:solidFill>
                  <a:schemeClr val="folHlink"/>
                </a:solidFill>
                <a:effectLst/>
                <a:latin typeface="Arial" charset="0"/>
                <a:sym typeface="Wingdings 3" pitchFamily="18" charset="2"/>
              </a:rPr>
              <a:t>&lt; 5 µg/ dl excludes Cushing's</a:t>
            </a:r>
          </a:p>
          <a:p>
            <a:pPr algn="l" rtl="0" eaLnBrk="1" fontAlgn="auto" hangingPunct="1">
              <a:lnSpc>
                <a:spcPct val="90000"/>
              </a:lnSpc>
              <a:defRPr/>
            </a:pPr>
            <a:r>
              <a:rPr lang="en-US" altLang="ar-SA" sz="2400" dirty="0">
                <a:effectLst/>
                <a:latin typeface="Arial" charset="0"/>
                <a:sym typeface="Wingdings 3" pitchFamily="18" charset="2"/>
              </a:rPr>
              <a:t>24 hours total urine free cortisol level to confirm diagnosis</a:t>
            </a:r>
          </a:p>
          <a:p>
            <a:pPr algn="l" rtl="0" eaLnBrk="1" fontAlgn="auto" hangingPunct="1">
              <a:lnSpc>
                <a:spcPct val="90000"/>
              </a:lnSpc>
              <a:defRPr/>
            </a:pPr>
            <a:r>
              <a:rPr lang="en-US" altLang="ar-SA" sz="2400" dirty="0">
                <a:effectLst/>
                <a:latin typeface="Arial" charset="0"/>
                <a:sym typeface="Wingdings 3" pitchFamily="18" charset="2"/>
              </a:rPr>
              <a:t>2 forms ; adrenal </a:t>
            </a:r>
            <a:r>
              <a:rPr lang="en-US" altLang="ar-SA" sz="2400" dirty="0" err="1">
                <a:effectLst/>
                <a:latin typeface="Arial" charset="0"/>
                <a:sym typeface="Wingdings 3" pitchFamily="18" charset="2"/>
              </a:rPr>
              <a:t>tumour</a:t>
            </a:r>
            <a:r>
              <a:rPr lang="en-US" altLang="ar-SA" sz="2400" dirty="0">
                <a:effectLst/>
                <a:latin typeface="Arial" charset="0"/>
                <a:sym typeface="Wingdings 3" pitchFamily="18" charset="2"/>
              </a:rPr>
              <a:t> or ACTH hypersecretion (pituitary or ectopic site)</a:t>
            </a:r>
          </a:p>
          <a:p>
            <a:pPr algn="l" rtl="0" eaLnBrk="1" fontAlgn="auto" hangingPunct="1">
              <a:lnSpc>
                <a:spcPct val="90000"/>
              </a:lnSpc>
              <a:buFontTx/>
              <a:buNone/>
              <a:defRPr/>
            </a:pPr>
            <a:r>
              <a:rPr lang="en-US" altLang="ar-SA" sz="2400" dirty="0">
                <a:latin typeface="Arial" charset="0"/>
              </a:rPr>
              <a:t>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a:xfrm>
            <a:off x="1447800" y="2209800"/>
            <a:ext cx="7391400" cy="3352800"/>
          </a:xfrm>
        </p:spPr>
        <p:txBody>
          <a:bodyPr/>
          <a:lstStyle/>
          <a:p>
            <a:pPr eaLnBrk="1" fontAlgn="auto" hangingPunct="1">
              <a:lnSpc>
                <a:spcPct val="90000"/>
              </a:lnSpc>
              <a:buFontTx/>
              <a:buNone/>
              <a:defRPr/>
            </a:pPr>
            <a:r>
              <a:rPr lang="en-US" sz="2800" b="1" dirty="0">
                <a:effectLst/>
              </a:rPr>
              <a:t>10mg of progesterone orally for 5- 10 days </a:t>
            </a:r>
          </a:p>
          <a:p>
            <a:pPr eaLnBrk="1" fontAlgn="auto" hangingPunct="1">
              <a:lnSpc>
                <a:spcPct val="90000"/>
              </a:lnSpc>
              <a:buFontTx/>
              <a:buNone/>
              <a:defRPr/>
            </a:pPr>
            <a:endParaRPr lang="en-US" sz="2800" b="1" dirty="0">
              <a:effectLst/>
            </a:endParaRPr>
          </a:p>
          <a:p>
            <a:pPr eaLnBrk="1" fontAlgn="auto" hangingPunct="1">
              <a:lnSpc>
                <a:spcPct val="90000"/>
              </a:lnSpc>
              <a:buFontTx/>
              <a:buNone/>
              <a:defRPr/>
            </a:pPr>
            <a:r>
              <a:rPr lang="en-US" sz="2800" dirty="0">
                <a:effectLst/>
              </a:rPr>
              <a:t>A withdrawal bleed occurring within ten days of a progesterone challenge is a positive result and a diagnosis of anovulation may be established.</a:t>
            </a:r>
          </a:p>
        </p:txBody>
      </p:sp>
      <p:sp>
        <p:nvSpPr>
          <p:cNvPr id="70659" name="Rectangle 13"/>
          <p:cNvSpPr>
            <a:spLocks noChangeArrowheads="1"/>
          </p:cNvSpPr>
          <p:nvPr/>
        </p:nvSpPr>
        <p:spPr bwMode="auto">
          <a:xfrm>
            <a:off x="1295400" y="533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4000" dirty="0"/>
              <a:t>PROGESTERONE CHALLENGE TEST (PCT)</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idx="1"/>
          </p:nvPr>
        </p:nvSpPr>
        <p:spPr>
          <a:xfrm>
            <a:off x="1447800" y="2209800"/>
            <a:ext cx="3124200" cy="3352800"/>
          </a:xfrm>
        </p:spPr>
        <p:txBody>
          <a:bodyPr/>
          <a:lstStyle/>
          <a:p>
            <a:pPr eaLnBrk="1" fontAlgn="auto" hangingPunct="1">
              <a:lnSpc>
                <a:spcPct val="90000"/>
              </a:lnSpc>
              <a:buFontTx/>
              <a:buNone/>
              <a:defRPr/>
            </a:pPr>
            <a:r>
              <a:rPr lang="en-US" sz="2800" b="1" dirty="0">
                <a:effectLst/>
              </a:rPr>
              <a:t>POSITIVE</a:t>
            </a:r>
            <a:r>
              <a:rPr lang="en-US" sz="2800" dirty="0">
                <a:effectLst/>
              </a:rPr>
              <a:t> </a:t>
            </a:r>
          </a:p>
          <a:p>
            <a:pPr eaLnBrk="1" fontAlgn="auto" hangingPunct="1">
              <a:lnSpc>
                <a:spcPct val="90000"/>
              </a:lnSpc>
              <a:defRPr/>
            </a:pPr>
            <a:r>
              <a:rPr lang="en-US" sz="2800" dirty="0">
                <a:effectLst/>
              </a:rPr>
              <a:t>HP Dysfunction</a:t>
            </a:r>
          </a:p>
          <a:p>
            <a:pPr eaLnBrk="1" fontAlgn="auto" hangingPunct="1">
              <a:lnSpc>
                <a:spcPct val="90000"/>
              </a:lnSpc>
              <a:defRPr/>
            </a:pPr>
            <a:r>
              <a:rPr lang="en-US" sz="2800" dirty="0">
                <a:effectLst/>
              </a:rPr>
              <a:t>Hyperthyroidism </a:t>
            </a:r>
          </a:p>
          <a:p>
            <a:pPr eaLnBrk="1" fontAlgn="auto" hangingPunct="1">
              <a:lnSpc>
                <a:spcPct val="90000"/>
              </a:lnSpc>
              <a:defRPr/>
            </a:pPr>
            <a:r>
              <a:rPr lang="en-US" sz="2800" dirty="0">
                <a:effectLst/>
              </a:rPr>
              <a:t>PCOS</a:t>
            </a:r>
          </a:p>
          <a:p>
            <a:pPr eaLnBrk="1" fontAlgn="auto" hangingPunct="1">
              <a:lnSpc>
                <a:spcPct val="90000"/>
              </a:lnSpc>
              <a:defRPr/>
            </a:pPr>
            <a:endParaRPr lang="en-US" sz="2800" dirty="0"/>
          </a:p>
          <a:p>
            <a:pPr eaLnBrk="1" fontAlgn="auto" hangingPunct="1">
              <a:lnSpc>
                <a:spcPct val="90000"/>
              </a:lnSpc>
              <a:defRPr/>
            </a:pPr>
            <a:endParaRPr lang="en-US" sz="2800" dirty="0"/>
          </a:p>
        </p:txBody>
      </p:sp>
      <p:sp>
        <p:nvSpPr>
          <p:cNvPr id="71683" name="Rectangle 8"/>
          <p:cNvSpPr>
            <a:spLocks noChangeArrowheads="1"/>
          </p:cNvSpPr>
          <p:nvPr/>
        </p:nvSpPr>
        <p:spPr bwMode="auto">
          <a:xfrm>
            <a:off x="1295400" y="533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4000" dirty="0"/>
              <a:t>PROGESTERONE CHALLENGE TEST (PCT)</a:t>
            </a:r>
          </a:p>
        </p:txBody>
      </p:sp>
      <p:sp>
        <p:nvSpPr>
          <p:cNvPr id="71684" name="Rectangle 9"/>
          <p:cNvSpPr>
            <a:spLocks noChangeArrowheads="1"/>
          </p:cNvSpPr>
          <p:nvPr/>
        </p:nvSpPr>
        <p:spPr bwMode="auto">
          <a:xfrm>
            <a:off x="4876800" y="2209800"/>
            <a:ext cx="39624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pPr>
            <a:r>
              <a:rPr lang="en-US" sz="2800" b="1" dirty="0"/>
              <a:t>NEGATIVE</a:t>
            </a:r>
            <a:r>
              <a:rPr lang="en-US" sz="2800" dirty="0"/>
              <a:t> </a:t>
            </a:r>
          </a:p>
          <a:p>
            <a:pPr marL="342900" indent="-342900">
              <a:lnSpc>
                <a:spcPct val="90000"/>
              </a:lnSpc>
              <a:spcBef>
                <a:spcPct val="20000"/>
              </a:spcBef>
              <a:buFontTx/>
              <a:buChar char="•"/>
            </a:pPr>
            <a:r>
              <a:rPr lang="en-US" sz="2800" dirty="0" err="1"/>
              <a:t>Hyperprolactenemia</a:t>
            </a:r>
            <a:endParaRPr lang="en-US" sz="2800" dirty="0"/>
          </a:p>
          <a:p>
            <a:pPr marL="342900" indent="-342900">
              <a:lnSpc>
                <a:spcPct val="90000"/>
              </a:lnSpc>
              <a:spcBef>
                <a:spcPct val="20000"/>
              </a:spcBef>
              <a:buFontTx/>
              <a:buChar char="•"/>
            </a:pPr>
            <a:r>
              <a:rPr lang="en-US" sz="2800" dirty="0"/>
              <a:t>Hypothyroidism</a:t>
            </a:r>
          </a:p>
          <a:p>
            <a:pPr marL="342900" indent="-342900">
              <a:lnSpc>
                <a:spcPct val="90000"/>
              </a:lnSpc>
              <a:spcBef>
                <a:spcPct val="20000"/>
              </a:spcBef>
              <a:buFontTx/>
              <a:buChar char="•"/>
            </a:pPr>
            <a:r>
              <a:rPr lang="en-US" sz="2800" dirty="0"/>
              <a:t>Hypopituitarism </a:t>
            </a:r>
          </a:p>
          <a:p>
            <a:pPr marL="342900" indent="-342900">
              <a:lnSpc>
                <a:spcPct val="90000"/>
              </a:lnSpc>
              <a:spcBef>
                <a:spcPct val="20000"/>
              </a:spcBef>
              <a:buFontTx/>
              <a:buChar char="•"/>
            </a:pPr>
            <a:r>
              <a:rPr lang="en-US" sz="2800" dirty="0"/>
              <a:t>POF</a:t>
            </a:r>
          </a:p>
          <a:p>
            <a:pPr marL="342900" indent="-342900">
              <a:lnSpc>
                <a:spcPct val="90000"/>
              </a:lnSpc>
              <a:spcBef>
                <a:spcPct val="20000"/>
              </a:spcBef>
              <a:buFontTx/>
              <a:buChar char="•"/>
            </a:pPr>
            <a:r>
              <a:rPr lang="en-US" sz="2800" dirty="0" err="1"/>
              <a:t>Asherman’s</a:t>
            </a:r>
            <a:endParaRPr lang="en-US" sz="2800" dirty="0"/>
          </a:p>
          <a:p>
            <a:pPr marL="342900" indent="-342900">
              <a:lnSpc>
                <a:spcPct val="90000"/>
              </a:lnSpc>
              <a:spcBef>
                <a:spcPct val="20000"/>
              </a:spcBef>
              <a:buFontTx/>
              <a:buChar char="•"/>
            </a:pPr>
            <a:endParaRPr lang="en-US" sz="2800" dirty="0"/>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idx="1"/>
          </p:nvPr>
        </p:nvSpPr>
        <p:spPr>
          <a:xfrm>
            <a:off x="1295400" y="1676400"/>
            <a:ext cx="7467600" cy="4648200"/>
          </a:xfrm>
        </p:spPr>
        <p:txBody>
          <a:bodyPr/>
          <a:lstStyle/>
          <a:p>
            <a:pPr algn="l" rtl="0" eaLnBrk="1" fontAlgn="auto" hangingPunct="1">
              <a:buFontTx/>
              <a:buNone/>
              <a:defRPr/>
            </a:pPr>
            <a:r>
              <a:rPr lang="en-US" sz="2400" b="1" dirty="0">
                <a:effectLst/>
              </a:rPr>
              <a:t>Premature Ovarian Failure</a:t>
            </a:r>
          </a:p>
          <a:p>
            <a:pPr algn="l" rtl="0" eaLnBrk="1" fontAlgn="auto" hangingPunct="1">
              <a:spcBef>
                <a:spcPct val="0"/>
              </a:spcBef>
              <a:defRPr/>
            </a:pPr>
            <a:r>
              <a:rPr lang="en-US" sz="2400" dirty="0">
                <a:effectLst/>
              </a:rPr>
              <a:t>is an end organ phenomenon </a:t>
            </a:r>
          </a:p>
          <a:p>
            <a:pPr algn="l" rtl="0" eaLnBrk="1" fontAlgn="auto" hangingPunct="1">
              <a:defRPr/>
            </a:pPr>
            <a:r>
              <a:rPr lang="en-US" sz="2400" dirty="0">
                <a:effectLst/>
              </a:rPr>
              <a:t>occurring before the age of 40</a:t>
            </a:r>
          </a:p>
          <a:p>
            <a:pPr algn="l" rtl="0" eaLnBrk="1" fontAlgn="auto" hangingPunct="1">
              <a:defRPr/>
            </a:pPr>
            <a:r>
              <a:rPr lang="en-US" sz="2400" dirty="0">
                <a:effectLst/>
              </a:rPr>
              <a:t>characterized by;</a:t>
            </a:r>
          </a:p>
          <a:p>
            <a:pPr lvl="1" algn="l" rtl="0" eaLnBrk="1" fontAlgn="auto" hangingPunct="1">
              <a:defRPr/>
            </a:pPr>
            <a:r>
              <a:rPr lang="en-US" sz="2400" dirty="0">
                <a:effectLst/>
              </a:rPr>
              <a:t>(1) lack of ovarian response to tropic stimulation; </a:t>
            </a:r>
          </a:p>
          <a:p>
            <a:pPr lvl="1" algn="l" rtl="0" eaLnBrk="1" fontAlgn="auto" hangingPunct="1">
              <a:defRPr/>
            </a:pPr>
            <a:r>
              <a:rPr lang="en-US" sz="2400" dirty="0">
                <a:effectLst/>
              </a:rPr>
              <a:t>(2) lack of gonadal negative feed-back; </a:t>
            </a:r>
          </a:p>
          <a:p>
            <a:pPr lvl="1" algn="l" rtl="0" eaLnBrk="1" fontAlgn="auto" hangingPunct="1">
              <a:defRPr/>
            </a:pPr>
            <a:r>
              <a:rPr lang="en-US" sz="2400" dirty="0">
                <a:effectLst/>
              </a:rPr>
              <a:t>(3) elevated circulating levels of FSH and LH</a:t>
            </a:r>
          </a:p>
          <a:p>
            <a:pPr algn="l" rtl="0" eaLnBrk="1" fontAlgn="auto" hangingPunct="1">
              <a:defRPr/>
            </a:pPr>
            <a:r>
              <a:rPr lang="en-US" sz="2400" dirty="0">
                <a:effectLst/>
              </a:rPr>
              <a:t>pathogenesis of this disorder has not been determined</a:t>
            </a:r>
          </a:p>
          <a:p>
            <a:pPr algn="l" rtl="0" eaLnBrk="1" fontAlgn="auto" hangingPunct="1">
              <a:defRPr/>
            </a:pPr>
            <a:r>
              <a:rPr lang="en-US" sz="2400" dirty="0">
                <a:effectLst/>
              </a:rPr>
              <a:t>it is possible that there is an autoimmune basis for this</a:t>
            </a:r>
          </a:p>
        </p:txBody>
      </p:sp>
      <p:sp>
        <p:nvSpPr>
          <p:cNvPr id="78851" name="Rectangle 8"/>
          <p:cNvSpPr>
            <a:spLocks noChangeArrowheads="1"/>
          </p:cNvSpPr>
          <p:nvPr/>
        </p:nvSpPr>
        <p:spPr bwMode="auto">
          <a:xfrm>
            <a:off x="1295400" y="533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4000" dirty="0"/>
              <a:t>NEGATIVE PCT</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idx="1"/>
          </p:nvPr>
        </p:nvSpPr>
        <p:spPr>
          <a:xfrm>
            <a:off x="1295400" y="1676400"/>
            <a:ext cx="7467600" cy="4648200"/>
          </a:xfrm>
        </p:spPr>
        <p:txBody>
          <a:bodyPr/>
          <a:lstStyle/>
          <a:p>
            <a:pPr algn="l" rtl="0" eaLnBrk="1" fontAlgn="auto" hangingPunct="1">
              <a:lnSpc>
                <a:spcPct val="90000"/>
              </a:lnSpc>
              <a:buFontTx/>
              <a:buNone/>
              <a:defRPr/>
            </a:pPr>
            <a:r>
              <a:rPr lang="en-US" sz="2400" b="1" dirty="0" err="1">
                <a:effectLst/>
              </a:rPr>
              <a:t>Asherman’s</a:t>
            </a:r>
            <a:r>
              <a:rPr lang="en-US" sz="2400" b="1" dirty="0">
                <a:effectLst/>
              </a:rPr>
              <a:t> Syndrome</a:t>
            </a:r>
          </a:p>
          <a:p>
            <a:pPr algn="l" rtl="0" eaLnBrk="1" fontAlgn="auto" hangingPunct="1">
              <a:lnSpc>
                <a:spcPct val="90000"/>
              </a:lnSpc>
              <a:defRPr/>
            </a:pPr>
            <a:r>
              <a:rPr lang="en-US" sz="2400" dirty="0">
                <a:effectLst/>
              </a:rPr>
              <a:t>is characterized by the formation of scar tissues obliterating the endometrial cavity that prevents the occurrence of normal menstrual periods </a:t>
            </a:r>
          </a:p>
          <a:p>
            <a:pPr algn="l" rtl="0" eaLnBrk="1" fontAlgn="auto" hangingPunct="1">
              <a:lnSpc>
                <a:spcPct val="90000"/>
              </a:lnSpc>
              <a:defRPr/>
            </a:pPr>
            <a:r>
              <a:rPr lang="en-US" sz="2400" dirty="0">
                <a:effectLst/>
              </a:rPr>
              <a:t>occurs most frequently after a vigorous scraping during completion curettage </a:t>
            </a:r>
          </a:p>
          <a:p>
            <a:pPr algn="l" rtl="0" eaLnBrk="1" fontAlgn="auto" hangingPunct="1">
              <a:lnSpc>
                <a:spcPct val="90000"/>
              </a:lnSpc>
              <a:defRPr/>
            </a:pPr>
            <a:r>
              <a:rPr lang="en-US" sz="2400" dirty="0">
                <a:effectLst/>
              </a:rPr>
              <a:t>can also result from other pelvic surgeries like cesarean sections, myomectomies, pelvic irradiation, </a:t>
            </a:r>
            <a:r>
              <a:rPr lang="en-US" sz="2400" dirty="0" err="1">
                <a:effectLst/>
              </a:rPr>
              <a:t>schistosomiasis</a:t>
            </a:r>
            <a:r>
              <a:rPr lang="en-US" sz="2400" dirty="0">
                <a:effectLst/>
              </a:rPr>
              <a:t> and genital tuberculosis</a:t>
            </a:r>
          </a:p>
          <a:p>
            <a:pPr algn="l" rtl="0" eaLnBrk="1" fontAlgn="auto" hangingPunct="1">
              <a:lnSpc>
                <a:spcPct val="90000"/>
              </a:lnSpc>
              <a:defRPr/>
            </a:pPr>
            <a:r>
              <a:rPr lang="en-US" sz="2400" dirty="0">
                <a:effectLst/>
              </a:rPr>
              <a:t>cervical stenosis after a cone biopsy or LEEP</a:t>
            </a:r>
          </a:p>
        </p:txBody>
      </p:sp>
      <p:sp>
        <p:nvSpPr>
          <p:cNvPr id="79875" name="Rectangle 8"/>
          <p:cNvSpPr>
            <a:spLocks noChangeArrowheads="1"/>
          </p:cNvSpPr>
          <p:nvPr/>
        </p:nvSpPr>
        <p:spPr bwMode="auto">
          <a:xfrm>
            <a:off x="1295400" y="533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4000" dirty="0"/>
              <a:t>NEGATIVE PCT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2994">
                                            <p:txEl>
                                              <p:pRg st="4" end="4"/>
                                            </p:txEl>
                                          </p:spTgt>
                                        </p:tgtEl>
                                        <p:attrNameLst>
                                          <p:attrName>style.visibility</p:attrName>
                                        </p:attrNameLst>
                                      </p:cBhvr>
                                      <p:to>
                                        <p:strVal val="visible"/>
                                      </p:to>
                                    </p:set>
                                    <p:animEffect transition="in" filter="fade">
                                      <p:cBhvr>
                                        <p:cTn id="7" dur="500"/>
                                        <p:tgtEl>
                                          <p:spTgt spid="21299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fontAlgn="auto" hangingPunct="1">
              <a:spcAft>
                <a:spcPts val="0"/>
              </a:spcAft>
              <a:defRPr/>
            </a:pPr>
            <a:r>
              <a:rPr lang="en-US" dirty="0" err="1">
                <a:solidFill>
                  <a:schemeClr val="tx1"/>
                </a:solidFill>
                <a:effectLst/>
              </a:rPr>
              <a:t>Asherman’s</a:t>
            </a:r>
            <a:r>
              <a:rPr lang="en-US" dirty="0">
                <a:solidFill>
                  <a:schemeClr val="tx1"/>
                </a:solidFill>
                <a:effectLst/>
              </a:rPr>
              <a:t> Syndrome</a:t>
            </a:r>
          </a:p>
        </p:txBody>
      </p:sp>
      <p:pic>
        <p:nvPicPr>
          <p:cNvPr id="80903" name="Picture 19" descr="HSG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828800"/>
            <a:ext cx="3048000" cy="233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0899" name="Rectangle 15"/>
          <p:cNvSpPr>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ar-JO" sz="4000" b="1">
              <a:solidFill>
                <a:schemeClr val="folHlink"/>
              </a:solidFill>
              <a:latin typeface="Tahoma" pitchFamily="34" charset="0"/>
            </a:endParaRPr>
          </a:p>
        </p:txBody>
      </p:sp>
      <p:pic>
        <p:nvPicPr>
          <p:cNvPr id="80900" name="Picture 16" descr="asherma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18288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17" descr="IUSYNE Modera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9800" y="457200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2" name="Picture 18" descr="Untitled-1 cop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0200" y="4572000"/>
            <a:ext cx="2438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effectLst/>
              </a:rPr>
              <a:t>Amenorrhea</a:t>
            </a:r>
          </a:p>
        </p:txBody>
      </p:sp>
      <p:sp>
        <p:nvSpPr>
          <p:cNvPr id="3" name="Content Placeholder 2"/>
          <p:cNvSpPr>
            <a:spLocks noGrp="1"/>
          </p:cNvSpPr>
          <p:nvPr>
            <p:ph idx="1"/>
          </p:nvPr>
        </p:nvSpPr>
        <p:spPr/>
        <p:txBody>
          <a:bodyPr/>
          <a:lstStyle/>
          <a:p>
            <a:r>
              <a:rPr lang="en-US" sz="2400" dirty="0">
                <a:effectLst/>
              </a:rPr>
              <a:t>Amenorrhea can be </a:t>
            </a:r>
            <a:r>
              <a:rPr lang="en-US" sz="2400" u="sng" dirty="0">
                <a:effectLst/>
              </a:rPr>
              <a:t>physiologic</a:t>
            </a:r>
            <a:r>
              <a:rPr lang="en-US" sz="2400" dirty="0">
                <a:effectLst/>
              </a:rPr>
              <a:t>, when it occurs during pregnancy and the postpartum period (particularly when nursing).</a:t>
            </a:r>
          </a:p>
          <a:p>
            <a:r>
              <a:rPr lang="en-US" sz="2400" dirty="0">
                <a:effectLst/>
              </a:rPr>
              <a:t>or </a:t>
            </a:r>
            <a:r>
              <a:rPr lang="en-US" sz="2400" u="sng" dirty="0">
                <a:effectLst/>
              </a:rPr>
              <a:t>pathologic</a:t>
            </a:r>
            <a:r>
              <a:rPr lang="en-US" sz="2400" dirty="0">
                <a:effectLst/>
              </a:rPr>
              <a:t>, when it is produced by a variety of endocrinologic and anatomic disorders.</a:t>
            </a:r>
          </a:p>
          <a:p>
            <a:r>
              <a:rPr lang="en-US" sz="2400" dirty="0">
                <a:effectLst/>
              </a:rPr>
              <a:t>In the latter circumstance, the failure to menstruate is a symptom of these various pathologic conditions.</a:t>
            </a:r>
          </a:p>
          <a:p>
            <a:r>
              <a:rPr lang="en-US" sz="2400" dirty="0">
                <a:effectLst/>
              </a:rPr>
              <a:t>Thus, amenorrhea itself is not a pathologic entity and should not be used as a final diagnosis.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100000"/>
                <a:alpha val="100000"/>
                <a:satMod val="140000"/>
              </a:schemeClr>
            </a:gs>
            <a:gs pos="4000">
              <a:schemeClr val="tx1"/>
            </a:gs>
            <a:gs pos="100000">
              <a:schemeClr val="bg1">
                <a:tint val="100000"/>
                <a:shade val="80000"/>
                <a:alpha val="100000"/>
              </a:schemeClr>
            </a:gs>
          </a:gsLst>
          <a:lin ang="5400000" scaled="0"/>
        </a:gradFill>
        <a:effectLst/>
      </p:bgPr>
    </p:bg>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2819400" y="1914525"/>
            <a:ext cx="4267200" cy="1362075"/>
          </a:xfrm>
          <a:prstGeom prst="rect">
            <a:avLst/>
          </a:prstGeom>
          <a:solidFill>
            <a:srgbClr val="FFFFFF"/>
          </a:solidFill>
          <a:ln w="25400">
            <a:solidFill>
              <a:srgbClr val="000000"/>
            </a:solidFill>
            <a:miter lim="800000"/>
            <a:headEnd/>
            <a:tailEnd/>
          </a:ln>
        </p:spPr>
        <p:txBody>
          <a:bodyPr/>
          <a:lstStyle/>
          <a:p>
            <a:pPr algn="ctr"/>
            <a:endParaRPr lang="en-US" altLang="ja-JP" sz="2400" dirty="0">
              <a:ea typeface="MS PGothic" pitchFamily="34" charset="-128"/>
            </a:endParaRPr>
          </a:p>
          <a:p>
            <a:pPr algn="ctr"/>
            <a:r>
              <a:rPr lang="en-US" altLang="ja-JP" sz="2400" dirty="0" err="1">
                <a:ea typeface="MS PGothic" pitchFamily="34" charset="-128"/>
              </a:rPr>
              <a:t>Medroxyprogesterone</a:t>
            </a:r>
            <a:r>
              <a:rPr lang="en-US" altLang="ja-JP" sz="2400" dirty="0">
                <a:ea typeface="MS PGothic" pitchFamily="34" charset="-128"/>
              </a:rPr>
              <a:t> acetate</a:t>
            </a:r>
          </a:p>
          <a:p>
            <a:pPr algn="ctr"/>
            <a:r>
              <a:rPr lang="en-US" altLang="ja-JP" sz="2400" dirty="0">
                <a:ea typeface="MS PGothic" pitchFamily="34" charset="-128"/>
              </a:rPr>
              <a:t>(5-10 mg BID for 5 days)</a:t>
            </a:r>
            <a:endParaRPr lang="en-US" sz="2400" dirty="0"/>
          </a:p>
        </p:txBody>
      </p:sp>
      <p:sp>
        <p:nvSpPr>
          <p:cNvPr id="143363" name="Rectangle 3"/>
          <p:cNvSpPr>
            <a:spLocks noChangeArrowheads="1"/>
          </p:cNvSpPr>
          <p:nvPr/>
        </p:nvSpPr>
        <p:spPr bwMode="auto">
          <a:xfrm>
            <a:off x="2133600" y="3886200"/>
            <a:ext cx="1905000" cy="844550"/>
          </a:xfrm>
          <a:prstGeom prst="rect">
            <a:avLst/>
          </a:prstGeom>
          <a:solidFill>
            <a:srgbClr val="FFFFFF"/>
          </a:solidFill>
          <a:ln w="25400">
            <a:solidFill>
              <a:srgbClr val="000000"/>
            </a:solidFill>
            <a:miter lim="800000"/>
            <a:headEnd/>
            <a:tailEnd/>
          </a:ln>
        </p:spPr>
        <p:txBody>
          <a:bodyPr/>
          <a:lstStyle/>
          <a:p>
            <a:pPr algn="ctr"/>
            <a:r>
              <a:rPr lang="en-US" altLang="ja-JP" sz="2400" dirty="0">
                <a:ea typeface="MS PGothic" pitchFamily="34" charset="-128"/>
              </a:rPr>
              <a:t>Uterine Bleeding</a:t>
            </a:r>
            <a:endParaRPr lang="en-US" sz="2400" dirty="0"/>
          </a:p>
        </p:txBody>
      </p:sp>
      <p:sp>
        <p:nvSpPr>
          <p:cNvPr id="143364" name="Rectangle 4"/>
          <p:cNvSpPr>
            <a:spLocks noChangeArrowheads="1"/>
          </p:cNvSpPr>
          <p:nvPr/>
        </p:nvSpPr>
        <p:spPr bwMode="auto">
          <a:xfrm>
            <a:off x="5638800" y="3810000"/>
            <a:ext cx="2514600" cy="844550"/>
          </a:xfrm>
          <a:prstGeom prst="rect">
            <a:avLst/>
          </a:prstGeom>
          <a:solidFill>
            <a:srgbClr val="FFFFFF"/>
          </a:solidFill>
          <a:ln w="25400">
            <a:solidFill>
              <a:srgbClr val="000000"/>
            </a:solidFill>
            <a:miter lim="800000"/>
            <a:headEnd/>
            <a:tailEnd/>
          </a:ln>
        </p:spPr>
        <p:txBody>
          <a:bodyPr/>
          <a:lstStyle/>
          <a:p>
            <a:pPr algn="ctr"/>
            <a:r>
              <a:rPr lang="en-US" altLang="ja-JP" sz="2400" b="1" dirty="0">
                <a:ea typeface="MS PGothic" pitchFamily="34" charset="-128"/>
              </a:rPr>
              <a:t>No Uterine Bleeding</a:t>
            </a:r>
          </a:p>
        </p:txBody>
      </p:sp>
      <p:sp>
        <p:nvSpPr>
          <p:cNvPr id="143365" name="Rectangle 5"/>
          <p:cNvSpPr>
            <a:spLocks noChangeArrowheads="1"/>
          </p:cNvSpPr>
          <p:nvPr/>
        </p:nvSpPr>
        <p:spPr bwMode="auto">
          <a:xfrm>
            <a:off x="2286000" y="5257800"/>
            <a:ext cx="1600200" cy="990600"/>
          </a:xfrm>
          <a:prstGeom prst="rect">
            <a:avLst/>
          </a:prstGeom>
          <a:solidFill>
            <a:srgbClr val="FFFFFF"/>
          </a:solidFill>
          <a:ln w="25400">
            <a:solidFill>
              <a:srgbClr val="000000"/>
            </a:solidFill>
            <a:miter lim="800000"/>
            <a:headEnd/>
            <a:tailEnd/>
          </a:ln>
        </p:spPr>
        <p:txBody>
          <a:bodyPr/>
          <a:lstStyle/>
          <a:p>
            <a:endParaRPr lang="en-US" altLang="ja-JP" dirty="0">
              <a:solidFill>
                <a:schemeClr val="bg2"/>
              </a:solidFill>
              <a:ea typeface="MS PGothic" pitchFamily="34" charset="-128"/>
            </a:endParaRPr>
          </a:p>
          <a:p>
            <a:r>
              <a:rPr lang="en-US" altLang="ja-JP" sz="2800" b="1" dirty="0">
                <a:ea typeface="MS PGothic" pitchFamily="34" charset="-128"/>
              </a:rPr>
              <a:t>     Step 2</a:t>
            </a:r>
            <a:endParaRPr lang="en-US" sz="2800" b="1" dirty="0"/>
          </a:p>
        </p:txBody>
      </p:sp>
      <p:sp>
        <p:nvSpPr>
          <p:cNvPr id="143366" name="Rectangle 6"/>
          <p:cNvSpPr>
            <a:spLocks noChangeArrowheads="1"/>
          </p:cNvSpPr>
          <p:nvPr/>
        </p:nvSpPr>
        <p:spPr bwMode="auto">
          <a:xfrm>
            <a:off x="6096000" y="5245100"/>
            <a:ext cx="1600200" cy="1003300"/>
          </a:xfrm>
          <a:prstGeom prst="rect">
            <a:avLst/>
          </a:prstGeom>
          <a:solidFill>
            <a:srgbClr val="FFFFFF"/>
          </a:solidFill>
          <a:ln w="25400">
            <a:solidFill>
              <a:srgbClr val="000000"/>
            </a:solidFill>
            <a:miter lim="800000"/>
            <a:headEnd/>
            <a:tailEnd/>
          </a:ln>
        </p:spPr>
        <p:txBody>
          <a:bodyPr/>
          <a:lstStyle/>
          <a:p>
            <a:r>
              <a:rPr lang="en-US" altLang="ja-JP" dirty="0">
                <a:solidFill>
                  <a:schemeClr val="bg2"/>
                </a:solidFill>
                <a:ea typeface="MS PGothic" pitchFamily="34" charset="-128"/>
              </a:rPr>
              <a:t>     </a:t>
            </a:r>
          </a:p>
          <a:p>
            <a:r>
              <a:rPr lang="en-US" altLang="ja-JP" sz="3200" b="1" dirty="0">
                <a:ea typeface="MS PGothic" pitchFamily="34" charset="-128"/>
              </a:rPr>
              <a:t>   Step 3</a:t>
            </a:r>
            <a:endParaRPr lang="en-US" sz="3200" b="1" dirty="0"/>
          </a:p>
        </p:txBody>
      </p:sp>
      <p:cxnSp>
        <p:nvCxnSpPr>
          <p:cNvPr id="143367" name="AutoShape 7"/>
          <p:cNvCxnSpPr>
            <a:cxnSpLocks noChangeShapeType="1"/>
            <a:endCxn id="143363" idx="0"/>
          </p:cNvCxnSpPr>
          <p:nvPr/>
        </p:nvCxnSpPr>
        <p:spPr bwMode="auto">
          <a:xfrm flipH="1">
            <a:off x="3086100" y="3276600"/>
            <a:ext cx="903288" cy="596900"/>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cxnSp>
        <p:nvCxnSpPr>
          <p:cNvPr id="143368" name="AutoShape 8"/>
          <p:cNvCxnSpPr>
            <a:cxnSpLocks noChangeShapeType="1"/>
            <a:endCxn id="143364" idx="0"/>
          </p:cNvCxnSpPr>
          <p:nvPr/>
        </p:nvCxnSpPr>
        <p:spPr bwMode="auto">
          <a:xfrm>
            <a:off x="5927725" y="3276600"/>
            <a:ext cx="968375" cy="520700"/>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cxnSp>
        <p:nvCxnSpPr>
          <p:cNvPr id="143369" name="AutoShape 9"/>
          <p:cNvCxnSpPr>
            <a:cxnSpLocks noChangeShapeType="1"/>
            <a:stCxn id="143363" idx="2"/>
            <a:endCxn id="143365" idx="0"/>
          </p:cNvCxnSpPr>
          <p:nvPr/>
        </p:nvCxnSpPr>
        <p:spPr bwMode="auto">
          <a:xfrm>
            <a:off x="3086100" y="4743450"/>
            <a:ext cx="0" cy="501650"/>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cxnSp>
        <p:nvCxnSpPr>
          <p:cNvPr id="143370" name="AutoShape 10"/>
          <p:cNvCxnSpPr>
            <a:cxnSpLocks noChangeShapeType="1"/>
            <a:stCxn id="143364" idx="2"/>
            <a:endCxn id="143366" idx="0"/>
          </p:cNvCxnSpPr>
          <p:nvPr/>
        </p:nvCxnSpPr>
        <p:spPr bwMode="auto">
          <a:xfrm>
            <a:off x="6896100" y="4667250"/>
            <a:ext cx="0" cy="565150"/>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sp>
        <p:nvSpPr>
          <p:cNvPr id="81931" name="Text Box 16"/>
          <p:cNvSpPr txBox="1">
            <a:spLocks noChangeArrowheads="1"/>
          </p:cNvSpPr>
          <p:nvPr/>
        </p:nvSpPr>
        <p:spPr bwMode="auto">
          <a:xfrm>
            <a:off x="1524000" y="5334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Narrow" pitchFamily="34" charset="0"/>
                <a:cs typeface="Arial" pitchFamily="34" charset="0"/>
              </a:defRPr>
            </a:lvl1pPr>
            <a:lvl2pPr marL="742950" indent="-285750" eaLnBrk="0" hangingPunct="0">
              <a:defRPr>
                <a:solidFill>
                  <a:schemeClr val="tx1"/>
                </a:solidFill>
                <a:latin typeface="Arial Narrow" pitchFamily="34" charset="0"/>
                <a:cs typeface="Arial" pitchFamily="34" charset="0"/>
              </a:defRPr>
            </a:lvl2pPr>
            <a:lvl3pPr marL="1143000" indent="-228600" eaLnBrk="0" hangingPunct="0">
              <a:defRPr>
                <a:solidFill>
                  <a:schemeClr val="tx1"/>
                </a:solidFill>
                <a:latin typeface="Arial Narrow" pitchFamily="34" charset="0"/>
                <a:cs typeface="Arial" pitchFamily="34" charset="0"/>
              </a:defRPr>
            </a:lvl3pPr>
            <a:lvl4pPr marL="1600200" indent="-228600" eaLnBrk="0" hangingPunct="0">
              <a:defRPr>
                <a:solidFill>
                  <a:schemeClr val="tx1"/>
                </a:solidFill>
                <a:latin typeface="Arial Narrow" pitchFamily="34" charset="0"/>
                <a:cs typeface="Arial" pitchFamily="34" charset="0"/>
              </a:defRPr>
            </a:lvl4pPr>
            <a:lvl5pPr marL="2057400" indent="-228600" eaLnBrk="0" hangingPunct="0">
              <a:defRPr>
                <a:solidFill>
                  <a:schemeClr val="tx1"/>
                </a:solidFill>
                <a:latin typeface="Arial Narrow"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Narrow"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Narrow"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Narrow"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Narrow" pitchFamily="34" charset="0"/>
                <a:cs typeface="Arial" pitchFamily="34" charset="0"/>
              </a:defRPr>
            </a:lvl9pPr>
          </a:lstStyle>
          <a:p>
            <a:pPr eaLnBrk="1" hangingPunct="1">
              <a:spcBef>
                <a:spcPct val="50000"/>
              </a:spcBef>
            </a:pPr>
            <a:r>
              <a:rPr lang="en-US" sz="2400" b="1" u="sng" dirty="0">
                <a:solidFill>
                  <a:schemeClr val="bg1"/>
                </a:solidFill>
                <a:latin typeface="Arial" pitchFamily="34" charset="0"/>
              </a:rPr>
              <a:t>STEP 1: Evaluation of Secondary Amenorrhea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3367"/>
                                        </p:tgtEl>
                                        <p:attrNameLst>
                                          <p:attrName>style.visibility</p:attrName>
                                        </p:attrNameLst>
                                      </p:cBhvr>
                                      <p:to>
                                        <p:strVal val="visible"/>
                                      </p:to>
                                    </p:set>
                                    <p:animEffect transition="in" filter="fade">
                                      <p:cBhvr>
                                        <p:cTn id="7" dur="1000"/>
                                        <p:tgtEl>
                                          <p:spTgt spid="143367"/>
                                        </p:tgtEl>
                                      </p:cBhvr>
                                    </p:animEffect>
                                  </p:childTnLst>
                                </p:cTn>
                              </p:par>
                              <p:par>
                                <p:cTn id="8" presetID="10" presetClass="entr" presetSubtype="0" fill="hold" nodeType="withEffect">
                                  <p:stCondLst>
                                    <p:cond delay="0"/>
                                  </p:stCondLst>
                                  <p:childTnLst>
                                    <p:set>
                                      <p:cBhvr>
                                        <p:cTn id="9" dur="1" fill="hold">
                                          <p:stCondLst>
                                            <p:cond delay="0"/>
                                          </p:stCondLst>
                                        </p:cTn>
                                        <p:tgtEl>
                                          <p:spTgt spid="143368"/>
                                        </p:tgtEl>
                                        <p:attrNameLst>
                                          <p:attrName>style.visibility</p:attrName>
                                        </p:attrNameLst>
                                      </p:cBhvr>
                                      <p:to>
                                        <p:strVal val="visible"/>
                                      </p:to>
                                    </p:set>
                                    <p:animEffect transition="in" filter="fade">
                                      <p:cBhvr>
                                        <p:cTn id="10" dur="1000"/>
                                        <p:tgtEl>
                                          <p:spTgt spid="14336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3363"/>
                                        </p:tgtEl>
                                        <p:attrNameLst>
                                          <p:attrName>style.visibility</p:attrName>
                                        </p:attrNameLst>
                                      </p:cBhvr>
                                      <p:to>
                                        <p:strVal val="visible"/>
                                      </p:to>
                                    </p:set>
                                    <p:animEffect transition="in" filter="fade">
                                      <p:cBhvr>
                                        <p:cTn id="13" dur="1000"/>
                                        <p:tgtEl>
                                          <p:spTgt spid="14336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3364"/>
                                        </p:tgtEl>
                                        <p:attrNameLst>
                                          <p:attrName>style.visibility</p:attrName>
                                        </p:attrNameLst>
                                      </p:cBhvr>
                                      <p:to>
                                        <p:strVal val="visible"/>
                                      </p:to>
                                    </p:set>
                                    <p:animEffect transition="in" filter="fade">
                                      <p:cBhvr>
                                        <p:cTn id="16" dur="1000"/>
                                        <p:tgtEl>
                                          <p:spTgt spid="14336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43369"/>
                                        </p:tgtEl>
                                        <p:attrNameLst>
                                          <p:attrName>style.visibility</p:attrName>
                                        </p:attrNameLst>
                                      </p:cBhvr>
                                      <p:to>
                                        <p:strVal val="visible"/>
                                      </p:to>
                                    </p:set>
                                    <p:animEffect transition="in" filter="fade">
                                      <p:cBhvr>
                                        <p:cTn id="21" dur="1000"/>
                                        <p:tgtEl>
                                          <p:spTgt spid="14336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3365"/>
                                        </p:tgtEl>
                                        <p:attrNameLst>
                                          <p:attrName>style.visibility</p:attrName>
                                        </p:attrNameLst>
                                      </p:cBhvr>
                                      <p:to>
                                        <p:strVal val="visible"/>
                                      </p:to>
                                    </p:set>
                                    <p:animEffect transition="in" filter="fade">
                                      <p:cBhvr>
                                        <p:cTn id="24" dur="1000"/>
                                        <p:tgtEl>
                                          <p:spTgt spid="14336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143370"/>
                                        </p:tgtEl>
                                        <p:attrNameLst>
                                          <p:attrName>style.visibility</p:attrName>
                                        </p:attrNameLst>
                                      </p:cBhvr>
                                      <p:to>
                                        <p:strVal val="visible"/>
                                      </p:to>
                                    </p:set>
                                    <p:animEffect transition="in" filter="fade">
                                      <p:cBhvr>
                                        <p:cTn id="29" dur="1000"/>
                                        <p:tgtEl>
                                          <p:spTgt spid="14337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3366"/>
                                        </p:tgtEl>
                                        <p:attrNameLst>
                                          <p:attrName>style.visibility</p:attrName>
                                        </p:attrNameLst>
                                      </p:cBhvr>
                                      <p:to>
                                        <p:strVal val="visible"/>
                                      </p:to>
                                    </p:set>
                                    <p:animEffect transition="in" filter="fade">
                                      <p:cBhvr>
                                        <p:cTn id="32" dur="1000"/>
                                        <p:tgtEl>
                                          <p:spTgt spid="143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animBg="1"/>
      <p:bldP spid="143364" grpId="0" animBg="1"/>
      <p:bldP spid="143365" grpId="0" animBg="1"/>
      <p:bldP spid="14336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100000"/>
                <a:alpha val="100000"/>
                <a:satMod val="140000"/>
              </a:schemeClr>
            </a:gs>
            <a:gs pos="7000">
              <a:schemeClr val="tx1"/>
            </a:gs>
            <a:gs pos="100000">
              <a:schemeClr val="bg1">
                <a:tint val="100000"/>
                <a:shade val="80000"/>
                <a:alpha val="100000"/>
              </a:schemeClr>
            </a:gs>
          </a:gsLst>
          <a:lin ang="5400000" scaled="0"/>
        </a:gradFill>
        <a:effectLst/>
      </p:bgPr>
    </p:bg>
    <p:spTree>
      <p:nvGrpSpPr>
        <p:cNvPr id="1" name=""/>
        <p:cNvGrpSpPr/>
        <p:nvPr/>
      </p:nvGrpSpPr>
      <p:grpSpPr>
        <a:xfrm>
          <a:off x="0" y="0"/>
          <a:ext cx="0" cy="0"/>
          <a:chOff x="0" y="0"/>
          <a:chExt cx="0" cy="0"/>
        </a:xfrm>
      </p:grpSpPr>
      <p:sp>
        <p:nvSpPr>
          <p:cNvPr id="82946" name="Rectangle 2"/>
          <p:cNvSpPr>
            <a:spLocks noChangeArrowheads="1"/>
          </p:cNvSpPr>
          <p:nvPr/>
        </p:nvSpPr>
        <p:spPr bwMode="auto">
          <a:xfrm flipH="1">
            <a:off x="2483766" y="1143000"/>
            <a:ext cx="5441034" cy="579438"/>
          </a:xfrm>
          <a:prstGeom prst="rect">
            <a:avLst/>
          </a:prstGeom>
          <a:solidFill>
            <a:srgbClr val="FFFFFF"/>
          </a:solidFill>
          <a:ln w="25400">
            <a:solidFill>
              <a:srgbClr val="000000"/>
            </a:solidFill>
            <a:miter lim="800000"/>
            <a:headEnd/>
            <a:tailEnd/>
          </a:ln>
        </p:spPr>
        <p:txBody>
          <a:bodyPr/>
          <a:lstStyle/>
          <a:p>
            <a:r>
              <a:rPr lang="en-US" altLang="ja-JP" sz="2400" dirty="0">
                <a:latin typeface="Times New Roman" pitchFamily="18" charset="0"/>
                <a:ea typeface="MS Mincho" pitchFamily="49" charset="-128"/>
              </a:rPr>
              <a:t>Uterine bleeding: positive response LH</a:t>
            </a:r>
            <a:endParaRPr lang="en-US" sz="4400" dirty="0"/>
          </a:p>
        </p:txBody>
      </p:sp>
      <p:sp>
        <p:nvSpPr>
          <p:cNvPr id="123907" name="Rectangle 3"/>
          <p:cNvSpPr>
            <a:spLocks noChangeArrowheads="1"/>
          </p:cNvSpPr>
          <p:nvPr/>
        </p:nvSpPr>
        <p:spPr bwMode="auto">
          <a:xfrm rot="10800000" flipH="1" flipV="1">
            <a:off x="1331640" y="2020888"/>
            <a:ext cx="2775223" cy="646112"/>
          </a:xfrm>
          <a:prstGeom prst="rect">
            <a:avLst/>
          </a:prstGeom>
          <a:solidFill>
            <a:srgbClr val="FFFFFF"/>
          </a:solidFill>
          <a:ln w="25400">
            <a:solidFill>
              <a:srgbClr val="000000"/>
            </a:solidFill>
            <a:miter lim="800000"/>
            <a:headEnd/>
            <a:tailEnd/>
          </a:ln>
        </p:spPr>
        <p:txBody>
          <a:bodyPr/>
          <a:lstStyle/>
          <a:p>
            <a:pPr algn="ctr"/>
            <a:r>
              <a:rPr lang="en-US" altLang="ja-JP" sz="2000" dirty="0">
                <a:latin typeface="Times New Roman" pitchFamily="18" charset="0"/>
                <a:ea typeface="MS Mincho" pitchFamily="49" charset="-128"/>
              </a:rPr>
              <a:t>High</a:t>
            </a:r>
          </a:p>
          <a:p>
            <a:pPr algn="ctr"/>
            <a:r>
              <a:rPr lang="en-US" altLang="ja-JP" sz="2000" dirty="0">
                <a:latin typeface="Times New Roman" pitchFamily="18" charset="0"/>
                <a:ea typeface="MS Mincho" pitchFamily="49" charset="-128"/>
              </a:rPr>
              <a:t>(&gt;25mIU/ml)</a:t>
            </a:r>
            <a:endParaRPr lang="en-US" sz="4000" dirty="0"/>
          </a:p>
        </p:txBody>
      </p:sp>
      <p:sp>
        <p:nvSpPr>
          <p:cNvPr id="123908" name="Rectangle 4"/>
          <p:cNvSpPr>
            <a:spLocks noChangeArrowheads="1"/>
          </p:cNvSpPr>
          <p:nvPr/>
        </p:nvSpPr>
        <p:spPr bwMode="auto">
          <a:xfrm flipH="1">
            <a:off x="5861050" y="1978025"/>
            <a:ext cx="2063750" cy="549275"/>
          </a:xfrm>
          <a:prstGeom prst="rect">
            <a:avLst/>
          </a:prstGeom>
          <a:solidFill>
            <a:srgbClr val="FFFFFF"/>
          </a:solidFill>
          <a:ln w="25400">
            <a:solidFill>
              <a:srgbClr val="000000"/>
            </a:solidFill>
            <a:miter lim="800000"/>
            <a:headEnd/>
            <a:tailEnd/>
          </a:ln>
        </p:spPr>
        <p:txBody>
          <a:bodyPr/>
          <a:lstStyle/>
          <a:p>
            <a:pPr algn="ctr"/>
            <a:r>
              <a:rPr lang="en-US" altLang="ja-JP" sz="2000" b="1" dirty="0">
                <a:latin typeface="Times New Roman" pitchFamily="18" charset="0"/>
                <a:ea typeface="MS Mincho" pitchFamily="49" charset="-128"/>
              </a:rPr>
              <a:t>Normal or Low</a:t>
            </a:r>
            <a:endParaRPr lang="en-US" sz="4000" b="1" dirty="0"/>
          </a:p>
        </p:txBody>
      </p:sp>
      <p:sp>
        <p:nvSpPr>
          <p:cNvPr id="123909" name="Rectangle 5"/>
          <p:cNvSpPr>
            <a:spLocks noChangeArrowheads="1"/>
          </p:cNvSpPr>
          <p:nvPr/>
        </p:nvSpPr>
        <p:spPr bwMode="auto">
          <a:xfrm flipH="1">
            <a:off x="1331640" y="3871913"/>
            <a:ext cx="2841898" cy="920750"/>
          </a:xfrm>
          <a:prstGeom prst="rect">
            <a:avLst/>
          </a:prstGeom>
          <a:solidFill>
            <a:srgbClr val="FFFFFF"/>
          </a:solidFill>
          <a:ln w="25400">
            <a:solidFill>
              <a:srgbClr val="000000"/>
            </a:solidFill>
            <a:miter lim="800000"/>
            <a:headEnd/>
            <a:tailEnd/>
          </a:ln>
        </p:spPr>
        <p:txBody>
          <a:bodyPr/>
          <a:lstStyle/>
          <a:p>
            <a:pPr algn="ctr"/>
            <a:r>
              <a:rPr lang="en-US" altLang="ja-JP" sz="2000" dirty="0">
                <a:latin typeface="Times New Roman" pitchFamily="18" charset="0"/>
                <a:ea typeface="MS Mincho" pitchFamily="49" charset="-128"/>
              </a:rPr>
              <a:t>Testosterone (Ovarian)</a:t>
            </a:r>
          </a:p>
          <a:p>
            <a:pPr algn="ctr"/>
            <a:r>
              <a:rPr lang="en-US" altLang="ja-JP" sz="2000" dirty="0">
                <a:latin typeface="Times New Roman" pitchFamily="18" charset="0"/>
                <a:ea typeface="MS Mincho" pitchFamily="49" charset="-128"/>
              </a:rPr>
              <a:t>DHEAS (Adrenal)</a:t>
            </a:r>
          </a:p>
          <a:p>
            <a:pPr algn="ctr"/>
            <a:r>
              <a:rPr lang="en-US" altLang="ja-JP" sz="2000" dirty="0">
                <a:latin typeface="Times New Roman" pitchFamily="18" charset="0"/>
                <a:ea typeface="MS Mincho" pitchFamily="49" charset="-128"/>
              </a:rPr>
              <a:t>Ultrasound</a:t>
            </a:r>
            <a:endParaRPr lang="en-US" sz="4000" dirty="0"/>
          </a:p>
        </p:txBody>
      </p:sp>
      <p:sp>
        <p:nvSpPr>
          <p:cNvPr id="123910" name="Rectangle 6"/>
          <p:cNvSpPr>
            <a:spLocks noChangeArrowheads="1"/>
          </p:cNvSpPr>
          <p:nvPr/>
        </p:nvSpPr>
        <p:spPr bwMode="auto">
          <a:xfrm flipH="1">
            <a:off x="5272088" y="2819400"/>
            <a:ext cx="1509712" cy="1179513"/>
          </a:xfrm>
          <a:prstGeom prst="rect">
            <a:avLst/>
          </a:prstGeom>
          <a:solidFill>
            <a:srgbClr val="FFFFFF"/>
          </a:solidFill>
          <a:ln w="25400">
            <a:solidFill>
              <a:srgbClr val="000000"/>
            </a:solidFill>
            <a:miter lim="800000"/>
            <a:headEnd/>
            <a:tailEnd/>
          </a:ln>
        </p:spPr>
        <p:txBody>
          <a:bodyPr/>
          <a:lstStyle/>
          <a:p>
            <a:pPr algn="ctr"/>
            <a:r>
              <a:rPr lang="en-US" altLang="ja-JP" sz="1400" dirty="0">
                <a:latin typeface="Times New Roman" pitchFamily="18" charset="0"/>
                <a:ea typeface="MS Mincho" pitchFamily="49" charset="-128"/>
              </a:rPr>
              <a:t>Hypothalamic</a:t>
            </a:r>
          </a:p>
          <a:p>
            <a:pPr algn="ctr"/>
            <a:r>
              <a:rPr lang="en-US" altLang="ja-JP" sz="1400" dirty="0">
                <a:latin typeface="Times New Roman" pitchFamily="18" charset="0"/>
                <a:ea typeface="MS Mincho" pitchFamily="49" charset="-128"/>
              </a:rPr>
              <a:t>Dysfunction</a:t>
            </a:r>
          </a:p>
          <a:p>
            <a:pPr algn="ctr"/>
            <a:r>
              <a:rPr lang="en-US" altLang="ja-JP" sz="1400" dirty="0">
                <a:latin typeface="Times New Roman" pitchFamily="18" charset="0"/>
                <a:ea typeface="MS Mincho" pitchFamily="49" charset="-128"/>
              </a:rPr>
              <a:t>(drug, stress or exercise, weight loss)</a:t>
            </a:r>
            <a:endParaRPr lang="en-US" sz="2800" dirty="0"/>
          </a:p>
        </p:txBody>
      </p:sp>
      <p:sp>
        <p:nvSpPr>
          <p:cNvPr id="123911" name="Rectangle 7"/>
          <p:cNvSpPr>
            <a:spLocks noChangeArrowheads="1"/>
          </p:cNvSpPr>
          <p:nvPr/>
        </p:nvSpPr>
        <p:spPr bwMode="auto">
          <a:xfrm flipH="1">
            <a:off x="1331640" y="2959100"/>
            <a:ext cx="2656160" cy="668338"/>
          </a:xfrm>
          <a:prstGeom prst="rect">
            <a:avLst/>
          </a:prstGeom>
          <a:solidFill>
            <a:srgbClr val="FFFFFF"/>
          </a:solidFill>
          <a:ln w="25400">
            <a:solidFill>
              <a:srgbClr val="000000"/>
            </a:solidFill>
            <a:miter lim="800000"/>
            <a:headEnd/>
            <a:tailEnd/>
          </a:ln>
        </p:spPr>
        <p:txBody>
          <a:bodyPr/>
          <a:lstStyle/>
          <a:p>
            <a:pPr algn="ctr"/>
            <a:r>
              <a:rPr lang="en-US" altLang="ja-JP" sz="2000" dirty="0">
                <a:latin typeface="Times New Roman" pitchFamily="18" charset="0"/>
                <a:ea typeface="MS Mincho" pitchFamily="49" charset="-128"/>
              </a:rPr>
              <a:t>Polycystic Ovarian</a:t>
            </a:r>
          </a:p>
          <a:p>
            <a:pPr algn="ctr"/>
            <a:r>
              <a:rPr lang="en-US" altLang="ja-JP" sz="2000" dirty="0">
                <a:latin typeface="Times New Roman" pitchFamily="18" charset="0"/>
                <a:ea typeface="MS Mincho" pitchFamily="49" charset="-128"/>
              </a:rPr>
              <a:t>Syndrome?</a:t>
            </a:r>
          </a:p>
          <a:p>
            <a:endParaRPr lang="en-US" altLang="ja-JP" sz="2800" dirty="0">
              <a:latin typeface="Times New Roman" pitchFamily="18" charset="0"/>
              <a:ea typeface="MS Mincho" pitchFamily="49" charset="-128"/>
            </a:endParaRPr>
          </a:p>
          <a:p>
            <a:endParaRPr lang="en-US" sz="4000" dirty="0"/>
          </a:p>
        </p:txBody>
      </p:sp>
      <p:sp>
        <p:nvSpPr>
          <p:cNvPr id="123912" name="Rectangle 8"/>
          <p:cNvSpPr>
            <a:spLocks noChangeArrowheads="1"/>
          </p:cNvSpPr>
          <p:nvPr/>
        </p:nvSpPr>
        <p:spPr bwMode="auto">
          <a:xfrm flipH="1">
            <a:off x="5524500" y="4267200"/>
            <a:ext cx="1104900" cy="484188"/>
          </a:xfrm>
          <a:prstGeom prst="rect">
            <a:avLst/>
          </a:prstGeom>
          <a:solidFill>
            <a:srgbClr val="FFFFFF"/>
          </a:solidFill>
          <a:ln w="25400">
            <a:solidFill>
              <a:srgbClr val="000000"/>
            </a:solidFill>
            <a:miter lim="800000"/>
            <a:headEnd/>
            <a:tailEnd/>
          </a:ln>
        </p:spPr>
        <p:txBody>
          <a:bodyPr/>
          <a:lstStyle/>
          <a:p>
            <a:pPr algn="ctr"/>
            <a:r>
              <a:rPr lang="en-US" altLang="ja-JP" b="1" dirty="0">
                <a:latin typeface="Times New Roman" pitchFamily="18" charset="0"/>
                <a:ea typeface="MS Mincho" pitchFamily="49" charset="-128"/>
              </a:rPr>
              <a:t>Prolactin</a:t>
            </a:r>
            <a:endParaRPr lang="en-US" sz="2800" b="1" dirty="0"/>
          </a:p>
        </p:txBody>
      </p:sp>
      <p:sp>
        <p:nvSpPr>
          <p:cNvPr id="123913" name="Rectangle 9"/>
          <p:cNvSpPr>
            <a:spLocks noChangeArrowheads="1"/>
          </p:cNvSpPr>
          <p:nvPr/>
        </p:nvSpPr>
        <p:spPr bwMode="auto">
          <a:xfrm flipH="1">
            <a:off x="5345113" y="5006975"/>
            <a:ext cx="903287" cy="419100"/>
          </a:xfrm>
          <a:prstGeom prst="rect">
            <a:avLst/>
          </a:prstGeom>
          <a:solidFill>
            <a:srgbClr val="FFFFFF"/>
          </a:solidFill>
          <a:ln w="25400">
            <a:solidFill>
              <a:srgbClr val="000000"/>
            </a:solidFill>
            <a:miter lim="800000"/>
            <a:headEnd/>
            <a:tailEnd/>
          </a:ln>
        </p:spPr>
        <p:txBody>
          <a:bodyPr/>
          <a:lstStyle/>
          <a:p>
            <a:pPr algn="ctr"/>
            <a:r>
              <a:rPr lang="en-US" altLang="ja-JP" b="1" dirty="0">
                <a:latin typeface="Times New Roman" pitchFamily="18" charset="0"/>
                <a:ea typeface="MS Mincho" pitchFamily="49" charset="-128"/>
              </a:rPr>
              <a:t>Normal </a:t>
            </a:r>
            <a:endParaRPr lang="en-US" sz="2800" b="1" dirty="0"/>
          </a:p>
        </p:txBody>
      </p:sp>
      <p:sp>
        <p:nvSpPr>
          <p:cNvPr id="123914" name="Rectangle 10"/>
          <p:cNvSpPr>
            <a:spLocks noChangeArrowheads="1"/>
          </p:cNvSpPr>
          <p:nvPr/>
        </p:nvSpPr>
        <p:spPr bwMode="auto">
          <a:xfrm flipH="1">
            <a:off x="7121525" y="4991100"/>
            <a:ext cx="803275" cy="419100"/>
          </a:xfrm>
          <a:prstGeom prst="rect">
            <a:avLst/>
          </a:prstGeom>
          <a:solidFill>
            <a:srgbClr val="FFFFFF"/>
          </a:solidFill>
          <a:ln w="25400">
            <a:solidFill>
              <a:srgbClr val="000000"/>
            </a:solidFill>
            <a:miter lim="800000"/>
            <a:headEnd/>
            <a:tailEnd/>
          </a:ln>
        </p:spPr>
        <p:txBody>
          <a:bodyPr/>
          <a:lstStyle/>
          <a:p>
            <a:pPr algn="ctr"/>
            <a:r>
              <a:rPr lang="en-US" altLang="ja-JP" sz="2000" b="1" dirty="0">
                <a:latin typeface="Times New Roman" pitchFamily="18" charset="0"/>
                <a:ea typeface="MS Mincho" pitchFamily="49" charset="-128"/>
              </a:rPr>
              <a:t>High</a:t>
            </a:r>
            <a:endParaRPr lang="en-US" sz="4000" b="1" dirty="0"/>
          </a:p>
        </p:txBody>
      </p:sp>
      <p:sp>
        <p:nvSpPr>
          <p:cNvPr id="123915" name="Rectangle 11"/>
          <p:cNvSpPr>
            <a:spLocks noChangeArrowheads="1"/>
          </p:cNvSpPr>
          <p:nvPr/>
        </p:nvSpPr>
        <p:spPr bwMode="auto">
          <a:xfrm flipH="1">
            <a:off x="467544" y="5118100"/>
            <a:ext cx="4260028" cy="1739900"/>
          </a:xfrm>
          <a:prstGeom prst="rect">
            <a:avLst/>
          </a:prstGeom>
          <a:solidFill>
            <a:srgbClr val="FFFFFF"/>
          </a:solidFill>
          <a:ln w="25400">
            <a:solidFill>
              <a:srgbClr val="000000"/>
            </a:solidFill>
            <a:miter lim="800000"/>
            <a:headEnd/>
            <a:tailEnd/>
          </a:ln>
        </p:spPr>
        <p:txBody>
          <a:bodyPr/>
          <a:lstStyle/>
          <a:p>
            <a:r>
              <a:rPr lang="en-US" altLang="ja-JP" sz="2400" dirty="0">
                <a:latin typeface="Times New Roman" pitchFamily="18" charset="0"/>
                <a:ea typeface="MS Mincho" pitchFamily="49" charset="-128"/>
              </a:rPr>
              <a:t>Induce bleeding monthly with </a:t>
            </a:r>
            <a:r>
              <a:rPr lang="en-US" altLang="ja-JP" sz="2400" dirty="0" err="1">
                <a:latin typeface="Times New Roman" pitchFamily="18" charset="0"/>
                <a:ea typeface="MS Mincho" pitchFamily="49" charset="-128"/>
              </a:rPr>
              <a:t>progestins</a:t>
            </a:r>
            <a:r>
              <a:rPr lang="en-US" altLang="ja-JP" sz="2400" dirty="0">
                <a:latin typeface="Times New Roman" pitchFamily="18" charset="0"/>
                <a:ea typeface="MS Mincho" pitchFamily="49" charset="-128"/>
              </a:rPr>
              <a:t>, oral contraceptives; </a:t>
            </a:r>
          </a:p>
          <a:p>
            <a:r>
              <a:rPr lang="en-US" altLang="ja-JP" sz="2400" dirty="0">
                <a:latin typeface="Times New Roman" pitchFamily="18" charset="0"/>
                <a:ea typeface="MS Mincho" pitchFamily="49" charset="-128"/>
              </a:rPr>
              <a:t>Dexamethasone Spironolactone</a:t>
            </a:r>
            <a:endParaRPr lang="en-US" sz="4400" dirty="0"/>
          </a:p>
        </p:txBody>
      </p:sp>
      <p:sp>
        <p:nvSpPr>
          <p:cNvPr id="123916" name="Rectangle 12"/>
          <p:cNvSpPr>
            <a:spLocks noChangeArrowheads="1"/>
          </p:cNvSpPr>
          <p:nvPr/>
        </p:nvSpPr>
        <p:spPr bwMode="auto">
          <a:xfrm flipH="1">
            <a:off x="4799013" y="5576888"/>
            <a:ext cx="2093912" cy="1281112"/>
          </a:xfrm>
          <a:prstGeom prst="rect">
            <a:avLst/>
          </a:prstGeom>
          <a:solidFill>
            <a:srgbClr val="FFFFFF"/>
          </a:solidFill>
          <a:ln w="25400">
            <a:solidFill>
              <a:srgbClr val="000000"/>
            </a:solidFill>
            <a:miter lim="800000"/>
            <a:headEnd/>
            <a:tailEnd/>
          </a:ln>
        </p:spPr>
        <p:txBody>
          <a:bodyPr/>
          <a:lstStyle/>
          <a:p>
            <a:pPr algn="ctr"/>
            <a:r>
              <a:rPr lang="en-US" altLang="ja-JP" sz="1600" b="1" dirty="0">
                <a:latin typeface="Times New Roman" pitchFamily="18" charset="0"/>
                <a:ea typeface="MS Mincho" pitchFamily="49" charset="-128"/>
              </a:rPr>
              <a:t>Induce uterine bleeding monthly with DMPA 10 mg/day for 12 days</a:t>
            </a:r>
            <a:endParaRPr lang="en-US" sz="3200" b="1" dirty="0"/>
          </a:p>
        </p:txBody>
      </p:sp>
      <p:sp>
        <p:nvSpPr>
          <p:cNvPr id="123917" name="Rectangle 13"/>
          <p:cNvSpPr>
            <a:spLocks noChangeArrowheads="1"/>
          </p:cNvSpPr>
          <p:nvPr/>
        </p:nvSpPr>
        <p:spPr bwMode="auto">
          <a:xfrm flipH="1">
            <a:off x="6932612" y="5576888"/>
            <a:ext cx="2211387" cy="711200"/>
          </a:xfrm>
          <a:prstGeom prst="rect">
            <a:avLst/>
          </a:prstGeom>
          <a:solidFill>
            <a:srgbClr val="FFFFFF"/>
          </a:solidFill>
          <a:ln w="25400">
            <a:solidFill>
              <a:srgbClr val="000000"/>
            </a:solidFill>
            <a:miter lim="800000"/>
            <a:headEnd/>
            <a:tailEnd/>
          </a:ln>
        </p:spPr>
        <p:txBody>
          <a:bodyPr/>
          <a:lstStyle/>
          <a:p>
            <a:pPr algn="ctr"/>
            <a:r>
              <a:rPr lang="en-US" altLang="ja-JP" sz="2000" dirty="0">
                <a:latin typeface="Times New Roman" pitchFamily="18" charset="0"/>
                <a:ea typeface="MS Mincho" pitchFamily="49" charset="-128"/>
              </a:rPr>
              <a:t>Work-up for </a:t>
            </a:r>
            <a:r>
              <a:rPr lang="en-US" altLang="ja-JP" sz="2000" dirty="0" err="1">
                <a:latin typeface="Times New Roman" pitchFamily="18" charset="0"/>
                <a:ea typeface="MS Mincho" pitchFamily="49" charset="-128"/>
              </a:rPr>
              <a:t>hyperprolactinemia</a:t>
            </a:r>
            <a:endParaRPr lang="en-US" sz="4000" dirty="0"/>
          </a:p>
        </p:txBody>
      </p:sp>
      <p:cxnSp>
        <p:nvCxnSpPr>
          <p:cNvPr id="123918" name="AutoShape 14"/>
          <p:cNvCxnSpPr>
            <a:cxnSpLocks noChangeShapeType="1"/>
            <a:endCxn id="123907" idx="0"/>
          </p:cNvCxnSpPr>
          <p:nvPr/>
        </p:nvCxnSpPr>
        <p:spPr bwMode="auto">
          <a:xfrm flipH="1">
            <a:off x="2719252" y="1752600"/>
            <a:ext cx="2324236" cy="268288"/>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cxnSp>
        <p:nvCxnSpPr>
          <p:cNvPr id="123919" name="AutoShape 15"/>
          <p:cNvCxnSpPr>
            <a:cxnSpLocks noChangeShapeType="1"/>
          </p:cNvCxnSpPr>
          <p:nvPr/>
        </p:nvCxnSpPr>
        <p:spPr bwMode="auto">
          <a:xfrm>
            <a:off x="5043488" y="1752600"/>
            <a:ext cx="1233487" cy="225425"/>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cxnSp>
        <p:nvCxnSpPr>
          <p:cNvPr id="123920" name="AutoShape 16"/>
          <p:cNvCxnSpPr>
            <a:cxnSpLocks noChangeShapeType="1"/>
          </p:cNvCxnSpPr>
          <p:nvPr/>
        </p:nvCxnSpPr>
        <p:spPr bwMode="auto">
          <a:xfrm>
            <a:off x="3170238" y="2657475"/>
            <a:ext cx="1587" cy="307975"/>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cxnSp>
        <p:nvCxnSpPr>
          <p:cNvPr id="123921" name="AutoShape 17"/>
          <p:cNvCxnSpPr>
            <a:cxnSpLocks noChangeShapeType="1"/>
            <a:endCxn id="123910" idx="0"/>
          </p:cNvCxnSpPr>
          <p:nvPr/>
        </p:nvCxnSpPr>
        <p:spPr bwMode="auto">
          <a:xfrm flipH="1">
            <a:off x="6027738" y="2511425"/>
            <a:ext cx="249237" cy="295275"/>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cxnSp>
        <p:nvCxnSpPr>
          <p:cNvPr id="123922" name="AutoShape 18"/>
          <p:cNvCxnSpPr>
            <a:cxnSpLocks noChangeShapeType="1"/>
          </p:cNvCxnSpPr>
          <p:nvPr/>
        </p:nvCxnSpPr>
        <p:spPr bwMode="auto">
          <a:xfrm>
            <a:off x="3170238" y="3629025"/>
            <a:ext cx="1587" cy="241300"/>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cxnSp>
        <p:nvCxnSpPr>
          <p:cNvPr id="123923" name="AutoShape 19"/>
          <p:cNvCxnSpPr>
            <a:cxnSpLocks noChangeShapeType="1"/>
          </p:cNvCxnSpPr>
          <p:nvPr/>
        </p:nvCxnSpPr>
        <p:spPr bwMode="auto">
          <a:xfrm>
            <a:off x="6019800" y="4008438"/>
            <a:ext cx="0" cy="258762"/>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cxnSp>
        <p:nvCxnSpPr>
          <p:cNvPr id="123924" name="AutoShape 20"/>
          <p:cNvCxnSpPr>
            <a:cxnSpLocks noChangeShapeType="1"/>
            <a:endCxn id="123913" idx="0"/>
          </p:cNvCxnSpPr>
          <p:nvPr/>
        </p:nvCxnSpPr>
        <p:spPr bwMode="auto">
          <a:xfrm flipH="1">
            <a:off x="5797550" y="4751388"/>
            <a:ext cx="233363" cy="242887"/>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cxnSp>
        <p:nvCxnSpPr>
          <p:cNvPr id="123925" name="AutoShape 21"/>
          <p:cNvCxnSpPr>
            <a:cxnSpLocks noChangeShapeType="1"/>
            <a:endCxn id="123914" idx="0"/>
          </p:cNvCxnSpPr>
          <p:nvPr/>
        </p:nvCxnSpPr>
        <p:spPr bwMode="auto">
          <a:xfrm>
            <a:off x="6654800" y="4635500"/>
            <a:ext cx="868363" cy="342900"/>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cxnSp>
        <p:nvCxnSpPr>
          <p:cNvPr id="123926" name="AutoShape 22"/>
          <p:cNvCxnSpPr>
            <a:cxnSpLocks noChangeShapeType="1"/>
          </p:cNvCxnSpPr>
          <p:nvPr/>
        </p:nvCxnSpPr>
        <p:spPr bwMode="auto">
          <a:xfrm flipH="1">
            <a:off x="3171825" y="4792663"/>
            <a:ext cx="0" cy="323850"/>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cxnSp>
        <p:nvCxnSpPr>
          <p:cNvPr id="123927" name="AutoShape 23"/>
          <p:cNvCxnSpPr>
            <a:cxnSpLocks noChangeShapeType="1"/>
          </p:cNvCxnSpPr>
          <p:nvPr/>
        </p:nvCxnSpPr>
        <p:spPr bwMode="auto">
          <a:xfrm>
            <a:off x="5867400" y="5426075"/>
            <a:ext cx="0" cy="150813"/>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cxnSp>
        <p:nvCxnSpPr>
          <p:cNvPr id="123928" name="AutoShape 24"/>
          <p:cNvCxnSpPr>
            <a:cxnSpLocks noChangeShapeType="1"/>
          </p:cNvCxnSpPr>
          <p:nvPr/>
        </p:nvCxnSpPr>
        <p:spPr bwMode="auto">
          <a:xfrm>
            <a:off x="7620000" y="5410200"/>
            <a:ext cx="0" cy="166688"/>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cxnSp>
        <p:nvCxnSpPr>
          <p:cNvPr id="123929" name="AutoShape 25"/>
          <p:cNvCxnSpPr>
            <a:cxnSpLocks noChangeShapeType="1"/>
            <a:endCxn id="123931" idx="0"/>
          </p:cNvCxnSpPr>
          <p:nvPr/>
        </p:nvCxnSpPr>
        <p:spPr bwMode="auto">
          <a:xfrm>
            <a:off x="6934200" y="2514600"/>
            <a:ext cx="1219200" cy="228600"/>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sp>
        <p:nvSpPr>
          <p:cNvPr id="123930" name="Rectangle 26"/>
          <p:cNvSpPr>
            <a:spLocks noChangeArrowheads="1"/>
          </p:cNvSpPr>
          <p:nvPr/>
        </p:nvSpPr>
        <p:spPr bwMode="auto">
          <a:xfrm flipH="1">
            <a:off x="7380288" y="3505200"/>
            <a:ext cx="1535112" cy="549275"/>
          </a:xfrm>
          <a:prstGeom prst="rect">
            <a:avLst/>
          </a:prstGeom>
          <a:solidFill>
            <a:srgbClr val="FFFFFF"/>
          </a:solidFill>
          <a:ln w="25400">
            <a:solidFill>
              <a:srgbClr val="000000"/>
            </a:solidFill>
            <a:miter lim="800000"/>
            <a:headEnd/>
            <a:tailEnd/>
          </a:ln>
        </p:spPr>
        <p:txBody>
          <a:bodyPr/>
          <a:lstStyle/>
          <a:p>
            <a:pPr algn="ctr"/>
            <a:r>
              <a:rPr lang="en-US" altLang="ja-JP" sz="2000" dirty="0">
                <a:latin typeface="Times New Roman" pitchFamily="18" charset="0"/>
                <a:ea typeface="MS Mincho" pitchFamily="49" charset="-128"/>
              </a:rPr>
              <a:t>Hyperthyroidism</a:t>
            </a:r>
            <a:endParaRPr lang="en-US" sz="4000" dirty="0"/>
          </a:p>
        </p:txBody>
      </p:sp>
      <p:sp>
        <p:nvSpPr>
          <p:cNvPr id="123931" name="Rectangle 27"/>
          <p:cNvSpPr>
            <a:spLocks noChangeArrowheads="1"/>
          </p:cNvSpPr>
          <p:nvPr/>
        </p:nvSpPr>
        <p:spPr bwMode="auto">
          <a:xfrm flipH="1">
            <a:off x="7543800" y="2743200"/>
            <a:ext cx="1219200" cy="549275"/>
          </a:xfrm>
          <a:prstGeom prst="rect">
            <a:avLst/>
          </a:prstGeom>
          <a:solidFill>
            <a:srgbClr val="FFFFFF"/>
          </a:solidFill>
          <a:ln w="25400">
            <a:solidFill>
              <a:srgbClr val="000000"/>
            </a:solidFill>
            <a:miter lim="800000"/>
            <a:headEnd/>
            <a:tailEnd/>
          </a:ln>
        </p:spPr>
        <p:txBody>
          <a:bodyPr/>
          <a:lstStyle/>
          <a:p>
            <a:pPr algn="ctr"/>
            <a:r>
              <a:rPr lang="en-US" altLang="ja-JP" sz="1400" dirty="0">
                <a:solidFill>
                  <a:schemeClr val="bg2"/>
                </a:solidFill>
                <a:latin typeface="Times New Roman" pitchFamily="18" charset="0"/>
                <a:ea typeface="MS Mincho" pitchFamily="49" charset="-128"/>
              </a:rPr>
              <a:t> </a:t>
            </a:r>
            <a:r>
              <a:rPr lang="en-US" altLang="ja-JP" sz="2400" dirty="0">
                <a:latin typeface="Times New Roman" pitchFamily="18" charset="0"/>
                <a:ea typeface="MS Mincho" pitchFamily="49" charset="-128"/>
              </a:rPr>
              <a:t>TSH</a:t>
            </a:r>
            <a:endParaRPr lang="en-US" sz="2800" dirty="0"/>
          </a:p>
        </p:txBody>
      </p:sp>
      <p:cxnSp>
        <p:nvCxnSpPr>
          <p:cNvPr id="123932" name="AutoShape 28"/>
          <p:cNvCxnSpPr>
            <a:cxnSpLocks noChangeShapeType="1"/>
          </p:cNvCxnSpPr>
          <p:nvPr/>
        </p:nvCxnSpPr>
        <p:spPr bwMode="auto">
          <a:xfrm>
            <a:off x="8001000" y="3295650"/>
            <a:ext cx="1588" cy="209550"/>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sp>
        <p:nvSpPr>
          <p:cNvPr id="82973" name="Text Box 35"/>
          <p:cNvSpPr txBox="1">
            <a:spLocks noChangeArrowheads="1"/>
          </p:cNvSpPr>
          <p:nvPr/>
        </p:nvSpPr>
        <p:spPr bwMode="auto">
          <a:xfrm>
            <a:off x="1524000" y="5334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Narrow" pitchFamily="34" charset="0"/>
                <a:cs typeface="Arial" pitchFamily="34" charset="0"/>
              </a:defRPr>
            </a:lvl1pPr>
            <a:lvl2pPr marL="742950" indent="-285750" eaLnBrk="0" hangingPunct="0">
              <a:defRPr>
                <a:solidFill>
                  <a:schemeClr val="tx1"/>
                </a:solidFill>
                <a:latin typeface="Arial Narrow" pitchFamily="34" charset="0"/>
                <a:cs typeface="Arial" pitchFamily="34" charset="0"/>
              </a:defRPr>
            </a:lvl2pPr>
            <a:lvl3pPr marL="1143000" indent="-228600" eaLnBrk="0" hangingPunct="0">
              <a:defRPr>
                <a:solidFill>
                  <a:schemeClr val="tx1"/>
                </a:solidFill>
                <a:latin typeface="Arial Narrow" pitchFamily="34" charset="0"/>
                <a:cs typeface="Arial" pitchFamily="34" charset="0"/>
              </a:defRPr>
            </a:lvl3pPr>
            <a:lvl4pPr marL="1600200" indent="-228600" eaLnBrk="0" hangingPunct="0">
              <a:defRPr>
                <a:solidFill>
                  <a:schemeClr val="tx1"/>
                </a:solidFill>
                <a:latin typeface="Arial Narrow" pitchFamily="34" charset="0"/>
                <a:cs typeface="Arial" pitchFamily="34" charset="0"/>
              </a:defRPr>
            </a:lvl4pPr>
            <a:lvl5pPr marL="2057400" indent="-228600" eaLnBrk="0" hangingPunct="0">
              <a:defRPr>
                <a:solidFill>
                  <a:schemeClr val="tx1"/>
                </a:solidFill>
                <a:latin typeface="Arial Narrow"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Narrow"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Narrow"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Narrow"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Narrow" pitchFamily="34" charset="0"/>
                <a:cs typeface="Arial" pitchFamily="34" charset="0"/>
              </a:defRPr>
            </a:lvl9pPr>
          </a:lstStyle>
          <a:p>
            <a:pPr eaLnBrk="1" hangingPunct="1">
              <a:spcBef>
                <a:spcPct val="50000"/>
              </a:spcBef>
            </a:pPr>
            <a:r>
              <a:rPr lang="en-US" sz="2400" b="1" u="sng" dirty="0">
                <a:solidFill>
                  <a:schemeClr val="bg1"/>
                </a:solidFill>
                <a:latin typeface="Arial" pitchFamily="34" charset="0"/>
              </a:rPr>
              <a:t>STEP 2: Evaluation of Secondary Amenorrhea</a:t>
            </a:r>
          </a:p>
        </p:txBody>
      </p:sp>
      <p:sp>
        <p:nvSpPr>
          <p:cNvPr id="82974" name="Line 36"/>
          <p:cNvSpPr>
            <a:spLocks noChangeShapeType="1"/>
          </p:cNvSpPr>
          <p:nvPr/>
        </p:nvSpPr>
        <p:spPr bwMode="auto">
          <a:xfrm>
            <a:off x="7772400" y="2819400"/>
            <a:ext cx="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3908"/>
                                        </p:tgtEl>
                                        <p:attrNameLst>
                                          <p:attrName>style.visibility</p:attrName>
                                        </p:attrNameLst>
                                      </p:cBhvr>
                                      <p:to>
                                        <p:strVal val="visible"/>
                                      </p:to>
                                    </p:set>
                                    <p:animEffect transition="in" filter="fade">
                                      <p:cBhvr>
                                        <p:cTn id="7" dur="500"/>
                                        <p:tgtEl>
                                          <p:spTgt spid="12390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3910"/>
                                        </p:tgtEl>
                                        <p:attrNameLst>
                                          <p:attrName>style.visibility</p:attrName>
                                        </p:attrNameLst>
                                      </p:cBhvr>
                                      <p:to>
                                        <p:strVal val="visible"/>
                                      </p:to>
                                    </p:set>
                                    <p:animEffect transition="in" filter="fade">
                                      <p:cBhvr>
                                        <p:cTn id="10" dur="500"/>
                                        <p:tgtEl>
                                          <p:spTgt spid="1239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3912"/>
                                        </p:tgtEl>
                                        <p:attrNameLst>
                                          <p:attrName>style.visibility</p:attrName>
                                        </p:attrNameLst>
                                      </p:cBhvr>
                                      <p:to>
                                        <p:strVal val="visible"/>
                                      </p:to>
                                    </p:set>
                                    <p:animEffect transition="in" filter="fade">
                                      <p:cBhvr>
                                        <p:cTn id="13" dur="500"/>
                                        <p:tgtEl>
                                          <p:spTgt spid="1239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3913"/>
                                        </p:tgtEl>
                                        <p:attrNameLst>
                                          <p:attrName>style.visibility</p:attrName>
                                        </p:attrNameLst>
                                      </p:cBhvr>
                                      <p:to>
                                        <p:strVal val="visible"/>
                                      </p:to>
                                    </p:set>
                                    <p:animEffect transition="in" filter="fade">
                                      <p:cBhvr>
                                        <p:cTn id="16" dur="500"/>
                                        <p:tgtEl>
                                          <p:spTgt spid="1239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3914"/>
                                        </p:tgtEl>
                                        <p:attrNameLst>
                                          <p:attrName>style.visibility</p:attrName>
                                        </p:attrNameLst>
                                      </p:cBhvr>
                                      <p:to>
                                        <p:strVal val="visible"/>
                                      </p:to>
                                    </p:set>
                                    <p:animEffect transition="in" filter="fade">
                                      <p:cBhvr>
                                        <p:cTn id="19" dur="500"/>
                                        <p:tgtEl>
                                          <p:spTgt spid="1239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3916"/>
                                        </p:tgtEl>
                                        <p:attrNameLst>
                                          <p:attrName>style.visibility</p:attrName>
                                        </p:attrNameLst>
                                      </p:cBhvr>
                                      <p:to>
                                        <p:strVal val="visible"/>
                                      </p:to>
                                    </p:set>
                                    <p:animEffect transition="in" filter="fade">
                                      <p:cBhvr>
                                        <p:cTn id="22" dur="500"/>
                                        <p:tgtEl>
                                          <p:spTgt spid="1239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3917"/>
                                        </p:tgtEl>
                                        <p:attrNameLst>
                                          <p:attrName>style.visibility</p:attrName>
                                        </p:attrNameLst>
                                      </p:cBhvr>
                                      <p:to>
                                        <p:strVal val="visible"/>
                                      </p:to>
                                    </p:set>
                                    <p:animEffect transition="in" filter="fade">
                                      <p:cBhvr>
                                        <p:cTn id="25" dur="500"/>
                                        <p:tgtEl>
                                          <p:spTgt spid="123917"/>
                                        </p:tgtEl>
                                      </p:cBhvr>
                                    </p:animEffect>
                                  </p:childTnLst>
                                </p:cTn>
                              </p:par>
                              <p:par>
                                <p:cTn id="26" presetID="10" presetClass="entr" presetSubtype="0" fill="hold" nodeType="withEffect">
                                  <p:stCondLst>
                                    <p:cond delay="0"/>
                                  </p:stCondLst>
                                  <p:childTnLst>
                                    <p:set>
                                      <p:cBhvr>
                                        <p:cTn id="27" dur="1" fill="hold">
                                          <p:stCondLst>
                                            <p:cond delay="0"/>
                                          </p:stCondLst>
                                        </p:cTn>
                                        <p:tgtEl>
                                          <p:spTgt spid="123919"/>
                                        </p:tgtEl>
                                        <p:attrNameLst>
                                          <p:attrName>style.visibility</p:attrName>
                                        </p:attrNameLst>
                                      </p:cBhvr>
                                      <p:to>
                                        <p:strVal val="visible"/>
                                      </p:to>
                                    </p:set>
                                    <p:animEffect transition="in" filter="fade">
                                      <p:cBhvr>
                                        <p:cTn id="28" dur="500"/>
                                        <p:tgtEl>
                                          <p:spTgt spid="123919"/>
                                        </p:tgtEl>
                                      </p:cBhvr>
                                    </p:animEffect>
                                  </p:childTnLst>
                                </p:cTn>
                              </p:par>
                              <p:par>
                                <p:cTn id="29" presetID="10" presetClass="entr" presetSubtype="0" fill="hold" nodeType="withEffect">
                                  <p:stCondLst>
                                    <p:cond delay="0"/>
                                  </p:stCondLst>
                                  <p:childTnLst>
                                    <p:set>
                                      <p:cBhvr>
                                        <p:cTn id="30" dur="1" fill="hold">
                                          <p:stCondLst>
                                            <p:cond delay="0"/>
                                          </p:stCondLst>
                                        </p:cTn>
                                        <p:tgtEl>
                                          <p:spTgt spid="123921"/>
                                        </p:tgtEl>
                                        <p:attrNameLst>
                                          <p:attrName>style.visibility</p:attrName>
                                        </p:attrNameLst>
                                      </p:cBhvr>
                                      <p:to>
                                        <p:strVal val="visible"/>
                                      </p:to>
                                    </p:set>
                                    <p:animEffect transition="in" filter="fade">
                                      <p:cBhvr>
                                        <p:cTn id="31" dur="500"/>
                                        <p:tgtEl>
                                          <p:spTgt spid="123921"/>
                                        </p:tgtEl>
                                      </p:cBhvr>
                                    </p:animEffect>
                                  </p:childTnLst>
                                </p:cTn>
                              </p:par>
                              <p:par>
                                <p:cTn id="32" presetID="10" presetClass="entr" presetSubtype="0" fill="hold" nodeType="withEffect">
                                  <p:stCondLst>
                                    <p:cond delay="0"/>
                                  </p:stCondLst>
                                  <p:childTnLst>
                                    <p:set>
                                      <p:cBhvr>
                                        <p:cTn id="33" dur="1" fill="hold">
                                          <p:stCondLst>
                                            <p:cond delay="0"/>
                                          </p:stCondLst>
                                        </p:cTn>
                                        <p:tgtEl>
                                          <p:spTgt spid="123923"/>
                                        </p:tgtEl>
                                        <p:attrNameLst>
                                          <p:attrName>style.visibility</p:attrName>
                                        </p:attrNameLst>
                                      </p:cBhvr>
                                      <p:to>
                                        <p:strVal val="visible"/>
                                      </p:to>
                                    </p:set>
                                    <p:animEffect transition="in" filter="fade">
                                      <p:cBhvr>
                                        <p:cTn id="34" dur="500"/>
                                        <p:tgtEl>
                                          <p:spTgt spid="123923"/>
                                        </p:tgtEl>
                                      </p:cBhvr>
                                    </p:animEffect>
                                  </p:childTnLst>
                                </p:cTn>
                              </p:par>
                              <p:par>
                                <p:cTn id="35" presetID="10" presetClass="entr" presetSubtype="0" fill="hold" nodeType="withEffect">
                                  <p:stCondLst>
                                    <p:cond delay="0"/>
                                  </p:stCondLst>
                                  <p:childTnLst>
                                    <p:set>
                                      <p:cBhvr>
                                        <p:cTn id="36" dur="1" fill="hold">
                                          <p:stCondLst>
                                            <p:cond delay="0"/>
                                          </p:stCondLst>
                                        </p:cTn>
                                        <p:tgtEl>
                                          <p:spTgt spid="123924"/>
                                        </p:tgtEl>
                                        <p:attrNameLst>
                                          <p:attrName>style.visibility</p:attrName>
                                        </p:attrNameLst>
                                      </p:cBhvr>
                                      <p:to>
                                        <p:strVal val="visible"/>
                                      </p:to>
                                    </p:set>
                                    <p:animEffect transition="in" filter="fade">
                                      <p:cBhvr>
                                        <p:cTn id="37" dur="500"/>
                                        <p:tgtEl>
                                          <p:spTgt spid="123924"/>
                                        </p:tgtEl>
                                      </p:cBhvr>
                                    </p:animEffect>
                                  </p:childTnLst>
                                </p:cTn>
                              </p:par>
                              <p:par>
                                <p:cTn id="38" presetID="10" presetClass="entr" presetSubtype="0" fill="hold" nodeType="withEffect">
                                  <p:stCondLst>
                                    <p:cond delay="0"/>
                                  </p:stCondLst>
                                  <p:childTnLst>
                                    <p:set>
                                      <p:cBhvr>
                                        <p:cTn id="39" dur="1" fill="hold">
                                          <p:stCondLst>
                                            <p:cond delay="0"/>
                                          </p:stCondLst>
                                        </p:cTn>
                                        <p:tgtEl>
                                          <p:spTgt spid="123925"/>
                                        </p:tgtEl>
                                        <p:attrNameLst>
                                          <p:attrName>style.visibility</p:attrName>
                                        </p:attrNameLst>
                                      </p:cBhvr>
                                      <p:to>
                                        <p:strVal val="visible"/>
                                      </p:to>
                                    </p:set>
                                    <p:animEffect transition="in" filter="fade">
                                      <p:cBhvr>
                                        <p:cTn id="40" dur="500"/>
                                        <p:tgtEl>
                                          <p:spTgt spid="123925"/>
                                        </p:tgtEl>
                                      </p:cBhvr>
                                    </p:animEffect>
                                  </p:childTnLst>
                                </p:cTn>
                              </p:par>
                              <p:par>
                                <p:cTn id="41" presetID="10" presetClass="entr" presetSubtype="0" fill="hold" nodeType="withEffect">
                                  <p:stCondLst>
                                    <p:cond delay="0"/>
                                  </p:stCondLst>
                                  <p:childTnLst>
                                    <p:set>
                                      <p:cBhvr>
                                        <p:cTn id="42" dur="1" fill="hold">
                                          <p:stCondLst>
                                            <p:cond delay="0"/>
                                          </p:stCondLst>
                                        </p:cTn>
                                        <p:tgtEl>
                                          <p:spTgt spid="123927"/>
                                        </p:tgtEl>
                                        <p:attrNameLst>
                                          <p:attrName>style.visibility</p:attrName>
                                        </p:attrNameLst>
                                      </p:cBhvr>
                                      <p:to>
                                        <p:strVal val="visible"/>
                                      </p:to>
                                    </p:set>
                                    <p:animEffect transition="in" filter="fade">
                                      <p:cBhvr>
                                        <p:cTn id="43" dur="500"/>
                                        <p:tgtEl>
                                          <p:spTgt spid="123927"/>
                                        </p:tgtEl>
                                      </p:cBhvr>
                                    </p:animEffect>
                                  </p:childTnLst>
                                </p:cTn>
                              </p:par>
                              <p:par>
                                <p:cTn id="44" presetID="10" presetClass="entr" presetSubtype="0" fill="hold" nodeType="withEffect">
                                  <p:stCondLst>
                                    <p:cond delay="0"/>
                                  </p:stCondLst>
                                  <p:childTnLst>
                                    <p:set>
                                      <p:cBhvr>
                                        <p:cTn id="45" dur="1" fill="hold">
                                          <p:stCondLst>
                                            <p:cond delay="0"/>
                                          </p:stCondLst>
                                        </p:cTn>
                                        <p:tgtEl>
                                          <p:spTgt spid="123928"/>
                                        </p:tgtEl>
                                        <p:attrNameLst>
                                          <p:attrName>style.visibility</p:attrName>
                                        </p:attrNameLst>
                                      </p:cBhvr>
                                      <p:to>
                                        <p:strVal val="visible"/>
                                      </p:to>
                                    </p:set>
                                    <p:animEffect transition="in" filter="fade">
                                      <p:cBhvr>
                                        <p:cTn id="46" dur="500"/>
                                        <p:tgtEl>
                                          <p:spTgt spid="123928"/>
                                        </p:tgtEl>
                                      </p:cBhvr>
                                    </p:animEffect>
                                  </p:childTnLst>
                                </p:cTn>
                              </p:par>
                              <p:par>
                                <p:cTn id="47" presetID="10" presetClass="entr" presetSubtype="0" fill="hold" nodeType="withEffect">
                                  <p:stCondLst>
                                    <p:cond delay="0"/>
                                  </p:stCondLst>
                                  <p:childTnLst>
                                    <p:set>
                                      <p:cBhvr>
                                        <p:cTn id="48" dur="1" fill="hold">
                                          <p:stCondLst>
                                            <p:cond delay="0"/>
                                          </p:stCondLst>
                                        </p:cTn>
                                        <p:tgtEl>
                                          <p:spTgt spid="123929"/>
                                        </p:tgtEl>
                                        <p:attrNameLst>
                                          <p:attrName>style.visibility</p:attrName>
                                        </p:attrNameLst>
                                      </p:cBhvr>
                                      <p:to>
                                        <p:strVal val="visible"/>
                                      </p:to>
                                    </p:set>
                                    <p:animEffect transition="in" filter="fade">
                                      <p:cBhvr>
                                        <p:cTn id="49" dur="500"/>
                                        <p:tgtEl>
                                          <p:spTgt spid="12392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23930"/>
                                        </p:tgtEl>
                                        <p:attrNameLst>
                                          <p:attrName>style.visibility</p:attrName>
                                        </p:attrNameLst>
                                      </p:cBhvr>
                                      <p:to>
                                        <p:strVal val="visible"/>
                                      </p:to>
                                    </p:set>
                                    <p:animEffect transition="in" filter="fade">
                                      <p:cBhvr>
                                        <p:cTn id="52" dur="500"/>
                                        <p:tgtEl>
                                          <p:spTgt spid="12393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23931"/>
                                        </p:tgtEl>
                                        <p:attrNameLst>
                                          <p:attrName>style.visibility</p:attrName>
                                        </p:attrNameLst>
                                      </p:cBhvr>
                                      <p:to>
                                        <p:strVal val="visible"/>
                                      </p:to>
                                    </p:set>
                                    <p:animEffect transition="in" filter="fade">
                                      <p:cBhvr>
                                        <p:cTn id="55" dur="500"/>
                                        <p:tgtEl>
                                          <p:spTgt spid="123931"/>
                                        </p:tgtEl>
                                      </p:cBhvr>
                                    </p:animEffect>
                                  </p:childTnLst>
                                </p:cTn>
                              </p:par>
                              <p:par>
                                <p:cTn id="56" presetID="10" presetClass="entr" presetSubtype="0" fill="hold" nodeType="withEffect">
                                  <p:stCondLst>
                                    <p:cond delay="0"/>
                                  </p:stCondLst>
                                  <p:childTnLst>
                                    <p:set>
                                      <p:cBhvr>
                                        <p:cTn id="57" dur="1" fill="hold">
                                          <p:stCondLst>
                                            <p:cond delay="0"/>
                                          </p:stCondLst>
                                        </p:cTn>
                                        <p:tgtEl>
                                          <p:spTgt spid="123932"/>
                                        </p:tgtEl>
                                        <p:attrNameLst>
                                          <p:attrName>style.visibility</p:attrName>
                                        </p:attrNameLst>
                                      </p:cBhvr>
                                      <p:to>
                                        <p:strVal val="visible"/>
                                      </p:to>
                                    </p:set>
                                    <p:animEffect transition="in" filter="fade">
                                      <p:cBhvr>
                                        <p:cTn id="58" dur="500"/>
                                        <p:tgtEl>
                                          <p:spTgt spid="12393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23907"/>
                                        </p:tgtEl>
                                        <p:attrNameLst>
                                          <p:attrName>style.visibility</p:attrName>
                                        </p:attrNameLst>
                                      </p:cBhvr>
                                      <p:to>
                                        <p:strVal val="visible"/>
                                      </p:to>
                                    </p:set>
                                    <p:animEffect transition="in" filter="fade">
                                      <p:cBhvr>
                                        <p:cTn id="63" dur="500"/>
                                        <p:tgtEl>
                                          <p:spTgt spid="12390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23909"/>
                                        </p:tgtEl>
                                        <p:attrNameLst>
                                          <p:attrName>style.visibility</p:attrName>
                                        </p:attrNameLst>
                                      </p:cBhvr>
                                      <p:to>
                                        <p:strVal val="visible"/>
                                      </p:to>
                                    </p:set>
                                    <p:animEffect transition="in" filter="fade">
                                      <p:cBhvr>
                                        <p:cTn id="66" dur="500"/>
                                        <p:tgtEl>
                                          <p:spTgt spid="12390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23911"/>
                                        </p:tgtEl>
                                        <p:attrNameLst>
                                          <p:attrName>style.visibility</p:attrName>
                                        </p:attrNameLst>
                                      </p:cBhvr>
                                      <p:to>
                                        <p:strVal val="visible"/>
                                      </p:to>
                                    </p:set>
                                    <p:animEffect transition="in" filter="fade">
                                      <p:cBhvr>
                                        <p:cTn id="69" dur="500"/>
                                        <p:tgtEl>
                                          <p:spTgt spid="12391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23915"/>
                                        </p:tgtEl>
                                        <p:attrNameLst>
                                          <p:attrName>style.visibility</p:attrName>
                                        </p:attrNameLst>
                                      </p:cBhvr>
                                      <p:to>
                                        <p:strVal val="visible"/>
                                      </p:to>
                                    </p:set>
                                    <p:animEffect transition="in" filter="fade">
                                      <p:cBhvr>
                                        <p:cTn id="72" dur="500"/>
                                        <p:tgtEl>
                                          <p:spTgt spid="123915"/>
                                        </p:tgtEl>
                                      </p:cBhvr>
                                    </p:animEffect>
                                  </p:childTnLst>
                                </p:cTn>
                              </p:par>
                              <p:par>
                                <p:cTn id="73" presetID="10" presetClass="entr" presetSubtype="0" fill="hold" nodeType="withEffect">
                                  <p:stCondLst>
                                    <p:cond delay="0"/>
                                  </p:stCondLst>
                                  <p:childTnLst>
                                    <p:set>
                                      <p:cBhvr>
                                        <p:cTn id="74" dur="1" fill="hold">
                                          <p:stCondLst>
                                            <p:cond delay="0"/>
                                          </p:stCondLst>
                                        </p:cTn>
                                        <p:tgtEl>
                                          <p:spTgt spid="123918"/>
                                        </p:tgtEl>
                                        <p:attrNameLst>
                                          <p:attrName>style.visibility</p:attrName>
                                        </p:attrNameLst>
                                      </p:cBhvr>
                                      <p:to>
                                        <p:strVal val="visible"/>
                                      </p:to>
                                    </p:set>
                                    <p:animEffect transition="in" filter="fade">
                                      <p:cBhvr>
                                        <p:cTn id="75" dur="500"/>
                                        <p:tgtEl>
                                          <p:spTgt spid="123918"/>
                                        </p:tgtEl>
                                      </p:cBhvr>
                                    </p:animEffect>
                                  </p:childTnLst>
                                </p:cTn>
                              </p:par>
                              <p:par>
                                <p:cTn id="76" presetID="10" presetClass="entr" presetSubtype="0" fill="hold" nodeType="withEffect">
                                  <p:stCondLst>
                                    <p:cond delay="0"/>
                                  </p:stCondLst>
                                  <p:childTnLst>
                                    <p:set>
                                      <p:cBhvr>
                                        <p:cTn id="77" dur="1" fill="hold">
                                          <p:stCondLst>
                                            <p:cond delay="0"/>
                                          </p:stCondLst>
                                        </p:cTn>
                                        <p:tgtEl>
                                          <p:spTgt spid="123920"/>
                                        </p:tgtEl>
                                        <p:attrNameLst>
                                          <p:attrName>style.visibility</p:attrName>
                                        </p:attrNameLst>
                                      </p:cBhvr>
                                      <p:to>
                                        <p:strVal val="visible"/>
                                      </p:to>
                                    </p:set>
                                    <p:animEffect transition="in" filter="fade">
                                      <p:cBhvr>
                                        <p:cTn id="78" dur="500"/>
                                        <p:tgtEl>
                                          <p:spTgt spid="123920"/>
                                        </p:tgtEl>
                                      </p:cBhvr>
                                    </p:animEffect>
                                  </p:childTnLst>
                                </p:cTn>
                              </p:par>
                              <p:par>
                                <p:cTn id="79" presetID="10" presetClass="entr" presetSubtype="0" fill="hold" nodeType="withEffect">
                                  <p:stCondLst>
                                    <p:cond delay="0"/>
                                  </p:stCondLst>
                                  <p:childTnLst>
                                    <p:set>
                                      <p:cBhvr>
                                        <p:cTn id="80" dur="1" fill="hold">
                                          <p:stCondLst>
                                            <p:cond delay="0"/>
                                          </p:stCondLst>
                                        </p:cTn>
                                        <p:tgtEl>
                                          <p:spTgt spid="123922"/>
                                        </p:tgtEl>
                                        <p:attrNameLst>
                                          <p:attrName>style.visibility</p:attrName>
                                        </p:attrNameLst>
                                      </p:cBhvr>
                                      <p:to>
                                        <p:strVal val="visible"/>
                                      </p:to>
                                    </p:set>
                                    <p:animEffect transition="in" filter="fade">
                                      <p:cBhvr>
                                        <p:cTn id="81" dur="500"/>
                                        <p:tgtEl>
                                          <p:spTgt spid="123922"/>
                                        </p:tgtEl>
                                      </p:cBhvr>
                                    </p:animEffect>
                                  </p:childTnLst>
                                </p:cTn>
                              </p:par>
                              <p:par>
                                <p:cTn id="82" presetID="10" presetClass="entr" presetSubtype="0" fill="hold" nodeType="withEffect">
                                  <p:stCondLst>
                                    <p:cond delay="0"/>
                                  </p:stCondLst>
                                  <p:childTnLst>
                                    <p:set>
                                      <p:cBhvr>
                                        <p:cTn id="83" dur="1" fill="hold">
                                          <p:stCondLst>
                                            <p:cond delay="0"/>
                                          </p:stCondLst>
                                        </p:cTn>
                                        <p:tgtEl>
                                          <p:spTgt spid="123926"/>
                                        </p:tgtEl>
                                        <p:attrNameLst>
                                          <p:attrName>style.visibility</p:attrName>
                                        </p:attrNameLst>
                                      </p:cBhvr>
                                      <p:to>
                                        <p:strVal val="visible"/>
                                      </p:to>
                                    </p:set>
                                    <p:animEffect transition="in" filter="fade">
                                      <p:cBhvr>
                                        <p:cTn id="84" dur="500"/>
                                        <p:tgtEl>
                                          <p:spTgt spid="123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animBg="1"/>
      <p:bldP spid="123908" grpId="0" animBg="1"/>
      <p:bldP spid="123909" grpId="0" animBg="1"/>
      <p:bldP spid="123910" grpId="0" animBg="1"/>
      <p:bldP spid="123911" grpId="0" animBg="1"/>
      <p:bldP spid="123912" grpId="0" animBg="1"/>
      <p:bldP spid="123913" grpId="0" animBg="1"/>
      <p:bldP spid="123914" grpId="0" animBg="1"/>
      <p:bldP spid="123915" grpId="0" animBg="1"/>
      <p:bldP spid="123916" grpId="0" animBg="1"/>
      <p:bldP spid="123917" grpId="0" animBg="1"/>
      <p:bldP spid="123930" grpId="0" animBg="1"/>
      <p:bldP spid="123931"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100000"/>
                <a:alpha val="100000"/>
                <a:satMod val="140000"/>
              </a:schemeClr>
            </a:gs>
            <a:gs pos="4000">
              <a:schemeClr val="tx1"/>
            </a:gs>
            <a:gs pos="100000">
              <a:schemeClr val="bg1">
                <a:tint val="100000"/>
                <a:shade val="80000"/>
                <a:alpha val="100000"/>
              </a:schemeClr>
            </a:gs>
          </a:gsLst>
          <a:lin ang="5400000" scaled="0"/>
        </a:gradFill>
        <a:effectLst/>
      </p:bgPr>
    </p:bg>
    <p:spTree>
      <p:nvGrpSpPr>
        <p:cNvPr id="1" name=""/>
        <p:cNvGrpSpPr/>
        <p:nvPr/>
      </p:nvGrpSpPr>
      <p:grpSpPr>
        <a:xfrm>
          <a:off x="0" y="0"/>
          <a:ext cx="0" cy="0"/>
          <a:chOff x="0" y="0"/>
          <a:chExt cx="0" cy="0"/>
        </a:xfrm>
      </p:grpSpPr>
      <p:cxnSp>
        <p:nvCxnSpPr>
          <p:cNvPr id="124930" name="AutoShape 2"/>
          <p:cNvCxnSpPr>
            <a:cxnSpLocks noChangeShapeType="1"/>
          </p:cNvCxnSpPr>
          <p:nvPr/>
        </p:nvCxnSpPr>
        <p:spPr bwMode="auto">
          <a:xfrm>
            <a:off x="4554538" y="2046288"/>
            <a:ext cx="2316162" cy="590550"/>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cxnSp>
        <p:nvCxnSpPr>
          <p:cNvPr id="124931" name="AutoShape 3"/>
          <p:cNvCxnSpPr>
            <a:cxnSpLocks noChangeShapeType="1"/>
          </p:cNvCxnSpPr>
          <p:nvPr/>
        </p:nvCxnSpPr>
        <p:spPr bwMode="auto">
          <a:xfrm flipH="1">
            <a:off x="3992563" y="2046288"/>
            <a:ext cx="614362" cy="481012"/>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sp>
        <p:nvSpPr>
          <p:cNvPr id="83972" name="Rectangle 4"/>
          <p:cNvSpPr>
            <a:spLocks noChangeArrowheads="1"/>
          </p:cNvSpPr>
          <p:nvPr/>
        </p:nvSpPr>
        <p:spPr bwMode="auto">
          <a:xfrm>
            <a:off x="2123728" y="1295400"/>
            <a:ext cx="4746971" cy="809625"/>
          </a:xfrm>
          <a:prstGeom prst="rect">
            <a:avLst/>
          </a:prstGeom>
          <a:solidFill>
            <a:srgbClr val="FFFFFF"/>
          </a:solidFill>
          <a:ln w="25400">
            <a:solidFill>
              <a:srgbClr val="000000"/>
            </a:solidFill>
            <a:miter lim="800000"/>
            <a:headEnd/>
            <a:tailEnd/>
          </a:ln>
        </p:spPr>
        <p:txBody>
          <a:bodyPr/>
          <a:lstStyle/>
          <a:p>
            <a:pPr algn="ctr"/>
            <a:r>
              <a:rPr lang="en-US" altLang="ja-JP" sz="2400" dirty="0">
                <a:latin typeface="Times New Roman" pitchFamily="18" charset="0"/>
                <a:ea typeface="MS Mincho" pitchFamily="49" charset="-128"/>
              </a:rPr>
              <a:t>No uterine bleeding: negative response</a:t>
            </a:r>
          </a:p>
          <a:p>
            <a:pPr algn="ctr"/>
            <a:r>
              <a:rPr lang="en-US" altLang="ja-JP" sz="2800" dirty="0">
                <a:highlight>
                  <a:srgbClr val="FFFF00"/>
                </a:highlight>
                <a:latin typeface="Times New Roman" pitchFamily="18" charset="0"/>
                <a:ea typeface="MS Mincho" pitchFamily="49" charset="-128"/>
              </a:rPr>
              <a:t>FSH</a:t>
            </a:r>
            <a:endParaRPr lang="en-US" sz="4800" dirty="0">
              <a:highlight>
                <a:srgbClr val="FFFF00"/>
              </a:highlight>
            </a:endParaRPr>
          </a:p>
        </p:txBody>
      </p:sp>
      <p:sp>
        <p:nvSpPr>
          <p:cNvPr id="124933" name="Rectangle 5"/>
          <p:cNvSpPr>
            <a:spLocks noChangeArrowheads="1"/>
          </p:cNvSpPr>
          <p:nvPr/>
        </p:nvSpPr>
        <p:spPr bwMode="auto">
          <a:xfrm>
            <a:off x="6511925" y="3471863"/>
            <a:ext cx="2251075" cy="1222375"/>
          </a:xfrm>
          <a:prstGeom prst="rect">
            <a:avLst/>
          </a:prstGeom>
          <a:solidFill>
            <a:srgbClr val="FFFFFF"/>
          </a:solidFill>
          <a:ln w="25400">
            <a:solidFill>
              <a:srgbClr val="000000"/>
            </a:solidFill>
            <a:miter lim="800000"/>
            <a:headEnd/>
            <a:tailEnd/>
          </a:ln>
        </p:spPr>
        <p:txBody>
          <a:bodyPr/>
          <a:lstStyle/>
          <a:p>
            <a:pPr algn="ctr"/>
            <a:r>
              <a:rPr lang="en-US" altLang="ja-JP" sz="2400" dirty="0">
                <a:latin typeface="Times New Roman" pitchFamily="18" charset="0"/>
                <a:ea typeface="MS Mincho" pitchFamily="49" charset="-128"/>
              </a:rPr>
              <a:t>Premature</a:t>
            </a:r>
          </a:p>
          <a:p>
            <a:pPr algn="ctr"/>
            <a:r>
              <a:rPr lang="en-US" altLang="ja-JP" sz="2400" dirty="0">
                <a:latin typeface="Times New Roman" pitchFamily="18" charset="0"/>
                <a:ea typeface="MS Mincho" pitchFamily="49" charset="-128"/>
              </a:rPr>
              <a:t>Ovarian </a:t>
            </a:r>
          </a:p>
          <a:p>
            <a:pPr algn="ctr"/>
            <a:r>
              <a:rPr lang="en-US" altLang="ja-JP" sz="2400" dirty="0">
                <a:latin typeface="Times New Roman" pitchFamily="18" charset="0"/>
                <a:ea typeface="MS Mincho" pitchFamily="49" charset="-128"/>
              </a:rPr>
              <a:t>Failure</a:t>
            </a:r>
          </a:p>
          <a:p>
            <a:endParaRPr lang="en-US" sz="4400" dirty="0"/>
          </a:p>
        </p:txBody>
      </p:sp>
      <p:cxnSp>
        <p:nvCxnSpPr>
          <p:cNvPr id="124934" name="AutoShape 6"/>
          <p:cNvCxnSpPr>
            <a:cxnSpLocks noChangeShapeType="1"/>
            <a:endCxn id="124938" idx="0"/>
          </p:cNvCxnSpPr>
          <p:nvPr/>
        </p:nvCxnSpPr>
        <p:spPr bwMode="auto">
          <a:xfrm>
            <a:off x="3517900" y="3060700"/>
            <a:ext cx="1446932" cy="450850"/>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sp>
        <p:nvSpPr>
          <p:cNvPr id="124935" name="Rectangle 7"/>
          <p:cNvSpPr>
            <a:spLocks noChangeArrowheads="1"/>
          </p:cNvSpPr>
          <p:nvPr/>
        </p:nvSpPr>
        <p:spPr bwMode="auto">
          <a:xfrm>
            <a:off x="3517900" y="5334000"/>
            <a:ext cx="2194719" cy="1181100"/>
          </a:xfrm>
          <a:prstGeom prst="rect">
            <a:avLst/>
          </a:prstGeom>
          <a:solidFill>
            <a:srgbClr val="FFFFFF"/>
          </a:solidFill>
          <a:ln w="25400">
            <a:solidFill>
              <a:srgbClr val="000000"/>
            </a:solidFill>
            <a:miter lim="800000"/>
            <a:headEnd/>
            <a:tailEnd/>
          </a:ln>
        </p:spPr>
        <p:txBody>
          <a:bodyPr/>
          <a:lstStyle/>
          <a:p>
            <a:pPr algn="ctr"/>
            <a:r>
              <a:rPr lang="en-US" altLang="ja-JP" sz="2000" dirty="0">
                <a:latin typeface="Times New Roman" pitchFamily="18" charset="0"/>
                <a:ea typeface="MS Mincho" pitchFamily="49" charset="-128"/>
              </a:rPr>
              <a:t>Hypothalamic</a:t>
            </a:r>
          </a:p>
          <a:p>
            <a:pPr algn="ctr"/>
            <a:r>
              <a:rPr lang="en-US" altLang="ja-JP" sz="2000" dirty="0">
                <a:latin typeface="Times New Roman" pitchFamily="18" charset="0"/>
                <a:ea typeface="MS Mincho" pitchFamily="49" charset="-128"/>
              </a:rPr>
              <a:t>Pituitary</a:t>
            </a:r>
          </a:p>
          <a:p>
            <a:pPr algn="ctr"/>
            <a:r>
              <a:rPr lang="en-US" altLang="ja-JP" sz="2000" dirty="0">
                <a:latin typeface="Times New Roman" pitchFamily="18" charset="0"/>
                <a:ea typeface="MS Mincho" pitchFamily="49" charset="-128"/>
              </a:rPr>
              <a:t>Disorder</a:t>
            </a:r>
            <a:endParaRPr lang="en-US" sz="4000" dirty="0"/>
          </a:p>
        </p:txBody>
      </p:sp>
      <p:sp>
        <p:nvSpPr>
          <p:cNvPr id="124936" name="Rectangle 8"/>
          <p:cNvSpPr>
            <a:spLocks noChangeArrowheads="1"/>
          </p:cNvSpPr>
          <p:nvPr/>
        </p:nvSpPr>
        <p:spPr bwMode="auto">
          <a:xfrm>
            <a:off x="5364088" y="2598738"/>
            <a:ext cx="2644850" cy="590550"/>
          </a:xfrm>
          <a:prstGeom prst="rect">
            <a:avLst/>
          </a:prstGeom>
          <a:solidFill>
            <a:srgbClr val="FFFFFF"/>
          </a:solidFill>
          <a:ln w="25400">
            <a:solidFill>
              <a:srgbClr val="000000"/>
            </a:solidFill>
            <a:miter lim="800000"/>
            <a:headEnd/>
            <a:tailEnd/>
          </a:ln>
        </p:spPr>
        <p:txBody>
          <a:bodyPr/>
          <a:lstStyle/>
          <a:p>
            <a:pPr algn="ctr"/>
            <a:r>
              <a:rPr lang="en-US" altLang="ja-JP" sz="2400" dirty="0">
                <a:latin typeface="Times New Roman" pitchFamily="18" charset="0"/>
                <a:ea typeface="MS Mincho" pitchFamily="49" charset="-128"/>
              </a:rPr>
              <a:t>High (&gt;30 </a:t>
            </a:r>
            <a:r>
              <a:rPr lang="en-US" altLang="ja-JP" sz="2400" dirty="0" err="1">
                <a:latin typeface="Times New Roman" pitchFamily="18" charset="0"/>
                <a:ea typeface="MS Mincho" pitchFamily="49" charset="-128"/>
              </a:rPr>
              <a:t>mIU</a:t>
            </a:r>
            <a:r>
              <a:rPr lang="en-US" altLang="ja-JP" sz="2400" dirty="0">
                <a:latin typeface="Times New Roman" pitchFamily="18" charset="0"/>
                <a:ea typeface="MS Mincho" pitchFamily="49" charset="-128"/>
              </a:rPr>
              <a:t>/ml)</a:t>
            </a:r>
            <a:endParaRPr lang="en-US" sz="4400" dirty="0"/>
          </a:p>
        </p:txBody>
      </p:sp>
      <p:sp>
        <p:nvSpPr>
          <p:cNvPr id="124937" name="Rectangle 9"/>
          <p:cNvSpPr>
            <a:spLocks noChangeArrowheads="1"/>
          </p:cNvSpPr>
          <p:nvPr/>
        </p:nvSpPr>
        <p:spPr bwMode="auto">
          <a:xfrm>
            <a:off x="1862138" y="2489200"/>
            <a:ext cx="2411412" cy="569913"/>
          </a:xfrm>
          <a:prstGeom prst="rect">
            <a:avLst/>
          </a:prstGeom>
          <a:solidFill>
            <a:srgbClr val="FFFFFF"/>
          </a:solidFill>
          <a:ln w="25400">
            <a:solidFill>
              <a:srgbClr val="000000"/>
            </a:solidFill>
            <a:miter lim="800000"/>
            <a:headEnd/>
            <a:tailEnd/>
          </a:ln>
        </p:spPr>
        <p:txBody>
          <a:bodyPr/>
          <a:lstStyle/>
          <a:p>
            <a:pPr algn="ctr"/>
            <a:r>
              <a:rPr lang="en-US" altLang="ja-JP" sz="2400" dirty="0">
                <a:latin typeface="Times New Roman" pitchFamily="18" charset="0"/>
                <a:ea typeface="MS Mincho" pitchFamily="49" charset="-128"/>
              </a:rPr>
              <a:t>Normal or Low</a:t>
            </a:r>
            <a:endParaRPr lang="en-US" sz="4400" dirty="0"/>
          </a:p>
        </p:txBody>
      </p:sp>
      <p:sp>
        <p:nvSpPr>
          <p:cNvPr id="124938" name="Rectangle 10"/>
          <p:cNvSpPr>
            <a:spLocks noChangeArrowheads="1"/>
          </p:cNvSpPr>
          <p:nvPr/>
        </p:nvSpPr>
        <p:spPr bwMode="auto">
          <a:xfrm>
            <a:off x="3773488" y="3511550"/>
            <a:ext cx="2382688" cy="1517650"/>
          </a:xfrm>
          <a:prstGeom prst="rect">
            <a:avLst/>
          </a:prstGeom>
          <a:solidFill>
            <a:srgbClr val="FFFFFF"/>
          </a:solidFill>
          <a:ln w="25400">
            <a:solidFill>
              <a:srgbClr val="000000"/>
            </a:solidFill>
            <a:miter lim="800000"/>
            <a:headEnd/>
            <a:tailEnd/>
          </a:ln>
        </p:spPr>
        <p:txBody>
          <a:bodyPr/>
          <a:lstStyle/>
          <a:p>
            <a:pPr algn="ctr"/>
            <a:r>
              <a:rPr lang="en-US" altLang="ja-JP" sz="2000" dirty="0">
                <a:latin typeface="Times New Roman" pitchFamily="18" charset="0"/>
                <a:ea typeface="MS Mincho" pitchFamily="49" charset="-128"/>
              </a:rPr>
              <a:t>TSH (hypothyroidism)</a:t>
            </a:r>
          </a:p>
          <a:p>
            <a:pPr algn="ctr"/>
            <a:r>
              <a:rPr lang="en-US" altLang="ja-JP" sz="2000" dirty="0">
                <a:latin typeface="Times New Roman" pitchFamily="18" charset="0"/>
                <a:ea typeface="MS Mincho" pitchFamily="49" charset="-128"/>
              </a:rPr>
              <a:t>Prolactin (</a:t>
            </a:r>
            <a:r>
              <a:rPr lang="en-US" altLang="ja-JP" sz="2000" dirty="0" err="1">
                <a:latin typeface="Times New Roman" pitchFamily="18" charset="0"/>
                <a:ea typeface="MS Mincho" pitchFamily="49" charset="-128"/>
              </a:rPr>
              <a:t>hyperprolactinemia</a:t>
            </a:r>
            <a:r>
              <a:rPr lang="en-US" altLang="ja-JP" sz="2000" dirty="0">
                <a:latin typeface="Times New Roman" pitchFamily="18" charset="0"/>
                <a:ea typeface="MS Mincho" pitchFamily="49" charset="-128"/>
              </a:rPr>
              <a:t>)</a:t>
            </a:r>
          </a:p>
          <a:p>
            <a:pPr algn="ctr"/>
            <a:r>
              <a:rPr lang="en-US" altLang="ja-JP" sz="2000" dirty="0">
                <a:latin typeface="Times New Roman" pitchFamily="18" charset="0"/>
                <a:ea typeface="MS Mincho" pitchFamily="49" charset="-128"/>
              </a:rPr>
              <a:t>CT scan of CNS</a:t>
            </a:r>
            <a:endParaRPr lang="en-US" sz="4000" dirty="0"/>
          </a:p>
        </p:txBody>
      </p:sp>
      <p:sp>
        <p:nvSpPr>
          <p:cNvPr id="124939" name="Rectangle 11"/>
          <p:cNvSpPr>
            <a:spLocks noChangeArrowheads="1"/>
          </p:cNvSpPr>
          <p:nvPr/>
        </p:nvSpPr>
        <p:spPr bwMode="auto">
          <a:xfrm>
            <a:off x="5922963" y="5203825"/>
            <a:ext cx="3041525" cy="1182688"/>
          </a:xfrm>
          <a:prstGeom prst="rect">
            <a:avLst/>
          </a:prstGeom>
          <a:solidFill>
            <a:srgbClr val="FFFFFF"/>
          </a:solidFill>
          <a:ln w="25400">
            <a:solidFill>
              <a:srgbClr val="000000"/>
            </a:solidFill>
            <a:miter lim="800000"/>
            <a:headEnd/>
            <a:tailEnd/>
          </a:ln>
        </p:spPr>
        <p:txBody>
          <a:bodyPr/>
          <a:lstStyle/>
          <a:p>
            <a:pPr algn="ctr"/>
            <a:r>
              <a:rPr lang="en-US" altLang="ja-JP" dirty="0">
                <a:latin typeface="Times New Roman" pitchFamily="18" charset="0"/>
                <a:ea typeface="MS Mincho" pitchFamily="49" charset="-128"/>
              </a:rPr>
              <a:t>If &lt; 25 years old; karyotype</a:t>
            </a:r>
          </a:p>
          <a:p>
            <a:pPr algn="ctr"/>
            <a:r>
              <a:rPr lang="en-US" altLang="ja-JP" dirty="0">
                <a:latin typeface="Times New Roman" pitchFamily="18" charset="0"/>
                <a:ea typeface="MS Mincho" pitchFamily="49" charset="-128"/>
              </a:rPr>
              <a:t>If &lt; 35 years old; antinuclear antibodies, 24 </a:t>
            </a:r>
            <a:r>
              <a:rPr lang="en-US" altLang="ja-JP" dirty="0" err="1">
                <a:latin typeface="Times New Roman" pitchFamily="18" charset="0"/>
                <a:ea typeface="MS Mincho" pitchFamily="49" charset="-128"/>
              </a:rPr>
              <a:t>hr</a:t>
            </a:r>
            <a:r>
              <a:rPr lang="en-US" altLang="ja-JP" dirty="0">
                <a:latin typeface="Times New Roman" pitchFamily="18" charset="0"/>
                <a:ea typeface="MS Mincho" pitchFamily="49" charset="-128"/>
              </a:rPr>
              <a:t> urine cortisol test</a:t>
            </a:r>
            <a:endParaRPr lang="en-US" sz="3600" dirty="0"/>
          </a:p>
        </p:txBody>
      </p:sp>
      <p:cxnSp>
        <p:nvCxnSpPr>
          <p:cNvPr id="124940" name="AutoShape 12"/>
          <p:cNvCxnSpPr>
            <a:cxnSpLocks noChangeShapeType="1"/>
            <a:endCxn id="124933" idx="0"/>
          </p:cNvCxnSpPr>
          <p:nvPr/>
        </p:nvCxnSpPr>
        <p:spPr bwMode="auto">
          <a:xfrm>
            <a:off x="7164388" y="3190875"/>
            <a:ext cx="473075" cy="280988"/>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cxnSp>
        <p:nvCxnSpPr>
          <p:cNvPr id="124941" name="AutoShape 13"/>
          <p:cNvCxnSpPr>
            <a:cxnSpLocks noChangeShapeType="1"/>
            <a:endCxn id="124939" idx="0"/>
          </p:cNvCxnSpPr>
          <p:nvPr/>
        </p:nvCxnSpPr>
        <p:spPr bwMode="auto">
          <a:xfrm>
            <a:off x="7315200" y="4724400"/>
            <a:ext cx="128526" cy="479425"/>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cxnSp>
        <p:nvCxnSpPr>
          <p:cNvPr id="124942" name="AutoShape 14"/>
          <p:cNvCxnSpPr>
            <a:cxnSpLocks noChangeShapeType="1"/>
            <a:endCxn id="124943" idx="0"/>
          </p:cNvCxnSpPr>
          <p:nvPr/>
        </p:nvCxnSpPr>
        <p:spPr bwMode="auto">
          <a:xfrm flipH="1">
            <a:off x="1896679" y="3060700"/>
            <a:ext cx="1608522" cy="393700"/>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sp>
        <p:nvSpPr>
          <p:cNvPr id="124943" name="Rectangle 15"/>
          <p:cNvSpPr>
            <a:spLocks noChangeArrowheads="1"/>
          </p:cNvSpPr>
          <p:nvPr/>
        </p:nvSpPr>
        <p:spPr bwMode="auto">
          <a:xfrm>
            <a:off x="467544" y="3454400"/>
            <a:ext cx="2858269" cy="919163"/>
          </a:xfrm>
          <a:prstGeom prst="rect">
            <a:avLst/>
          </a:prstGeom>
          <a:solidFill>
            <a:srgbClr val="FFFFFF"/>
          </a:solidFill>
          <a:ln w="25400">
            <a:solidFill>
              <a:srgbClr val="000000"/>
            </a:solidFill>
            <a:miter lim="800000"/>
            <a:headEnd/>
            <a:tailEnd/>
          </a:ln>
        </p:spPr>
        <p:txBody>
          <a:bodyPr/>
          <a:lstStyle/>
          <a:p>
            <a:pPr algn="ctr"/>
            <a:r>
              <a:rPr lang="en-US" altLang="ja-JP" sz="2000" dirty="0">
                <a:latin typeface="Times New Roman" pitchFamily="18" charset="0"/>
                <a:ea typeface="MS Mincho" pitchFamily="49" charset="-128"/>
              </a:rPr>
              <a:t>Negative</a:t>
            </a:r>
          </a:p>
          <a:p>
            <a:pPr algn="ctr"/>
            <a:r>
              <a:rPr lang="en-US" altLang="ja-JP" sz="2000" dirty="0">
                <a:latin typeface="Times New Roman" pitchFamily="18" charset="0"/>
                <a:ea typeface="MS Mincho" pitchFamily="49" charset="-128"/>
              </a:rPr>
              <a:t>Estrogen Progesterone test</a:t>
            </a:r>
          </a:p>
          <a:p>
            <a:endParaRPr lang="en-US" sz="4000" dirty="0"/>
          </a:p>
        </p:txBody>
      </p:sp>
      <p:cxnSp>
        <p:nvCxnSpPr>
          <p:cNvPr id="124944" name="AutoShape 16"/>
          <p:cNvCxnSpPr>
            <a:cxnSpLocks noChangeShapeType="1"/>
            <a:stCxn id="124943" idx="2"/>
          </p:cNvCxnSpPr>
          <p:nvPr/>
        </p:nvCxnSpPr>
        <p:spPr bwMode="auto">
          <a:xfrm>
            <a:off x="1896679" y="4373563"/>
            <a:ext cx="511559" cy="236537"/>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sp>
        <p:nvSpPr>
          <p:cNvPr id="124945" name="Rectangle 17"/>
          <p:cNvSpPr>
            <a:spLocks noChangeArrowheads="1"/>
          </p:cNvSpPr>
          <p:nvPr/>
        </p:nvSpPr>
        <p:spPr bwMode="auto">
          <a:xfrm>
            <a:off x="1115616" y="4587875"/>
            <a:ext cx="1941909" cy="854075"/>
          </a:xfrm>
          <a:prstGeom prst="rect">
            <a:avLst/>
          </a:prstGeom>
          <a:solidFill>
            <a:srgbClr val="FFFFFF"/>
          </a:solidFill>
          <a:ln w="25400">
            <a:solidFill>
              <a:srgbClr val="000000"/>
            </a:solidFill>
            <a:miter lim="800000"/>
            <a:headEnd/>
            <a:tailEnd/>
          </a:ln>
        </p:spPr>
        <p:txBody>
          <a:bodyPr/>
          <a:lstStyle/>
          <a:p>
            <a:pPr algn="ctr"/>
            <a:r>
              <a:rPr lang="en-US" altLang="ja-JP" sz="2400" dirty="0" err="1">
                <a:latin typeface="Times New Roman" pitchFamily="18" charset="0"/>
                <a:ea typeface="MS Mincho" pitchFamily="49" charset="-128"/>
              </a:rPr>
              <a:t>Asherman’s</a:t>
            </a:r>
            <a:endParaRPr lang="en-US" altLang="ja-JP" sz="2400" dirty="0">
              <a:latin typeface="Times New Roman" pitchFamily="18" charset="0"/>
              <a:ea typeface="MS Mincho" pitchFamily="49" charset="-128"/>
            </a:endParaRPr>
          </a:p>
          <a:p>
            <a:pPr algn="ctr"/>
            <a:r>
              <a:rPr lang="en-US" altLang="ja-JP" sz="2400" dirty="0">
                <a:latin typeface="Times New Roman" pitchFamily="18" charset="0"/>
                <a:ea typeface="MS Mincho" pitchFamily="49" charset="-128"/>
              </a:rPr>
              <a:t>Syndrome</a:t>
            </a:r>
          </a:p>
          <a:p>
            <a:endParaRPr lang="en-US" sz="4400" dirty="0"/>
          </a:p>
        </p:txBody>
      </p:sp>
      <p:sp>
        <p:nvSpPr>
          <p:cNvPr id="124946" name="Rectangle 18"/>
          <p:cNvSpPr>
            <a:spLocks noChangeArrowheads="1"/>
          </p:cNvSpPr>
          <p:nvPr/>
        </p:nvSpPr>
        <p:spPr bwMode="auto">
          <a:xfrm>
            <a:off x="899592" y="5699125"/>
            <a:ext cx="2375421" cy="854075"/>
          </a:xfrm>
          <a:prstGeom prst="rect">
            <a:avLst/>
          </a:prstGeom>
          <a:solidFill>
            <a:srgbClr val="FFFFFF"/>
          </a:solidFill>
          <a:ln w="25400">
            <a:solidFill>
              <a:srgbClr val="000000"/>
            </a:solidFill>
            <a:miter lim="800000"/>
            <a:headEnd/>
            <a:tailEnd/>
          </a:ln>
        </p:spPr>
        <p:txBody>
          <a:bodyPr/>
          <a:lstStyle/>
          <a:p>
            <a:pPr algn="ctr"/>
            <a:r>
              <a:rPr lang="en-US" altLang="ja-JP" sz="2400" dirty="0">
                <a:latin typeface="Times New Roman" pitchFamily="18" charset="0"/>
                <a:ea typeface="MS Mincho" pitchFamily="49" charset="-128"/>
              </a:rPr>
              <a:t>HSG</a:t>
            </a:r>
          </a:p>
          <a:p>
            <a:pPr algn="ctr"/>
            <a:r>
              <a:rPr lang="en-US" altLang="ja-JP" sz="2400" dirty="0">
                <a:latin typeface="Times New Roman" pitchFamily="18" charset="0"/>
                <a:ea typeface="MS Mincho" pitchFamily="49" charset="-128"/>
              </a:rPr>
              <a:t>Hysteroscopy</a:t>
            </a:r>
          </a:p>
          <a:p>
            <a:endParaRPr lang="en-US" sz="4400" dirty="0"/>
          </a:p>
        </p:txBody>
      </p:sp>
      <p:cxnSp>
        <p:nvCxnSpPr>
          <p:cNvPr id="124947" name="AutoShape 19"/>
          <p:cNvCxnSpPr>
            <a:cxnSpLocks noChangeShapeType="1"/>
          </p:cNvCxnSpPr>
          <p:nvPr/>
        </p:nvCxnSpPr>
        <p:spPr bwMode="auto">
          <a:xfrm>
            <a:off x="2438400" y="5410200"/>
            <a:ext cx="0" cy="285750"/>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cxnSp>
        <p:nvCxnSpPr>
          <p:cNvPr id="124948" name="AutoShape 20"/>
          <p:cNvCxnSpPr>
            <a:cxnSpLocks noChangeShapeType="1"/>
            <a:stCxn id="124938" idx="2"/>
            <a:endCxn id="124935" idx="0"/>
          </p:cNvCxnSpPr>
          <p:nvPr/>
        </p:nvCxnSpPr>
        <p:spPr bwMode="auto">
          <a:xfrm flipH="1">
            <a:off x="4615260" y="5029200"/>
            <a:ext cx="349572" cy="304800"/>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sp>
        <p:nvSpPr>
          <p:cNvPr id="83989" name="Text Box 27"/>
          <p:cNvSpPr txBox="1">
            <a:spLocks noChangeArrowheads="1"/>
          </p:cNvSpPr>
          <p:nvPr/>
        </p:nvSpPr>
        <p:spPr bwMode="auto">
          <a:xfrm>
            <a:off x="1524000" y="5334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Narrow" pitchFamily="34" charset="0"/>
                <a:cs typeface="Arial" pitchFamily="34" charset="0"/>
              </a:defRPr>
            </a:lvl1pPr>
            <a:lvl2pPr marL="742950" indent="-285750" eaLnBrk="0" hangingPunct="0">
              <a:defRPr>
                <a:solidFill>
                  <a:schemeClr val="tx1"/>
                </a:solidFill>
                <a:latin typeface="Arial Narrow" pitchFamily="34" charset="0"/>
                <a:cs typeface="Arial" pitchFamily="34" charset="0"/>
              </a:defRPr>
            </a:lvl2pPr>
            <a:lvl3pPr marL="1143000" indent="-228600" eaLnBrk="0" hangingPunct="0">
              <a:defRPr>
                <a:solidFill>
                  <a:schemeClr val="tx1"/>
                </a:solidFill>
                <a:latin typeface="Arial Narrow" pitchFamily="34" charset="0"/>
                <a:cs typeface="Arial" pitchFamily="34" charset="0"/>
              </a:defRPr>
            </a:lvl3pPr>
            <a:lvl4pPr marL="1600200" indent="-228600" eaLnBrk="0" hangingPunct="0">
              <a:defRPr>
                <a:solidFill>
                  <a:schemeClr val="tx1"/>
                </a:solidFill>
                <a:latin typeface="Arial Narrow" pitchFamily="34" charset="0"/>
                <a:cs typeface="Arial" pitchFamily="34" charset="0"/>
              </a:defRPr>
            </a:lvl4pPr>
            <a:lvl5pPr marL="2057400" indent="-228600" eaLnBrk="0" hangingPunct="0">
              <a:defRPr>
                <a:solidFill>
                  <a:schemeClr val="tx1"/>
                </a:solidFill>
                <a:latin typeface="Arial Narrow"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Narrow"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Narrow"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Narrow"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Narrow" pitchFamily="34" charset="0"/>
                <a:cs typeface="Arial" pitchFamily="34" charset="0"/>
              </a:defRPr>
            </a:lvl9pPr>
          </a:lstStyle>
          <a:p>
            <a:pPr eaLnBrk="1" hangingPunct="1">
              <a:spcBef>
                <a:spcPct val="50000"/>
              </a:spcBef>
            </a:pPr>
            <a:r>
              <a:rPr lang="en-US" sz="2400" b="1" u="sng" dirty="0">
                <a:solidFill>
                  <a:schemeClr val="bg1"/>
                </a:solidFill>
                <a:latin typeface="Arial" pitchFamily="34" charset="0"/>
              </a:rPr>
              <a:t>STEP 3: Evaluation of Secondary Amenorrhea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4930"/>
                                        </p:tgtEl>
                                        <p:attrNameLst>
                                          <p:attrName>style.visibility</p:attrName>
                                        </p:attrNameLst>
                                      </p:cBhvr>
                                      <p:to>
                                        <p:strVal val="visible"/>
                                      </p:to>
                                    </p:set>
                                    <p:animEffect transition="in" filter="fade">
                                      <p:cBhvr>
                                        <p:cTn id="7" dur="500"/>
                                        <p:tgtEl>
                                          <p:spTgt spid="1249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4933"/>
                                        </p:tgtEl>
                                        <p:attrNameLst>
                                          <p:attrName>style.visibility</p:attrName>
                                        </p:attrNameLst>
                                      </p:cBhvr>
                                      <p:to>
                                        <p:strVal val="visible"/>
                                      </p:to>
                                    </p:set>
                                    <p:animEffect transition="in" filter="fade">
                                      <p:cBhvr>
                                        <p:cTn id="10" dur="500"/>
                                        <p:tgtEl>
                                          <p:spTgt spid="1249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4936"/>
                                        </p:tgtEl>
                                        <p:attrNameLst>
                                          <p:attrName>style.visibility</p:attrName>
                                        </p:attrNameLst>
                                      </p:cBhvr>
                                      <p:to>
                                        <p:strVal val="visible"/>
                                      </p:to>
                                    </p:set>
                                    <p:animEffect transition="in" filter="fade">
                                      <p:cBhvr>
                                        <p:cTn id="13" dur="500"/>
                                        <p:tgtEl>
                                          <p:spTgt spid="12493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4939"/>
                                        </p:tgtEl>
                                        <p:attrNameLst>
                                          <p:attrName>style.visibility</p:attrName>
                                        </p:attrNameLst>
                                      </p:cBhvr>
                                      <p:to>
                                        <p:strVal val="visible"/>
                                      </p:to>
                                    </p:set>
                                    <p:animEffect transition="in" filter="fade">
                                      <p:cBhvr>
                                        <p:cTn id="16" dur="500"/>
                                        <p:tgtEl>
                                          <p:spTgt spid="124939"/>
                                        </p:tgtEl>
                                      </p:cBhvr>
                                    </p:animEffect>
                                  </p:childTnLst>
                                </p:cTn>
                              </p:par>
                              <p:par>
                                <p:cTn id="17" presetID="10" presetClass="entr" presetSubtype="0" fill="hold" nodeType="withEffect">
                                  <p:stCondLst>
                                    <p:cond delay="0"/>
                                  </p:stCondLst>
                                  <p:childTnLst>
                                    <p:set>
                                      <p:cBhvr>
                                        <p:cTn id="18" dur="1" fill="hold">
                                          <p:stCondLst>
                                            <p:cond delay="0"/>
                                          </p:stCondLst>
                                        </p:cTn>
                                        <p:tgtEl>
                                          <p:spTgt spid="124940"/>
                                        </p:tgtEl>
                                        <p:attrNameLst>
                                          <p:attrName>style.visibility</p:attrName>
                                        </p:attrNameLst>
                                      </p:cBhvr>
                                      <p:to>
                                        <p:strVal val="visible"/>
                                      </p:to>
                                    </p:set>
                                    <p:animEffect transition="in" filter="fade">
                                      <p:cBhvr>
                                        <p:cTn id="19" dur="500"/>
                                        <p:tgtEl>
                                          <p:spTgt spid="124940"/>
                                        </p:tgtEl>
                                      </p:cBhvr>
                                    </p:animEffect>
                                  </p:childTnLst>
                                </p:cTn>
                              </p:par>
                              <p:par>
                                <p:cTn id="20" presetID="10" presetClass="entr" presetSubtype="0" fill="hold" nodeType="withEffect">
                                  <p:stCondLst>
                                    <p:cond delay="0"/>
                                  </p:stCondLst>
                                  <p:childTnLst>
                                    <p:set>
                                      <p:cBhvr>
                                        <p:cTn id="21" dur="1" fill="hold">
                                          <p:stCondLst>
                                            <p:cond delay="0"/>
                                          </p:stCondLst>
                                        </p:cTn>
                                        <p:tgtEl>
                                          <p:spTgt spid="124941"/>
                                        </p:tgtEl>
                                        <p:attrNameLst>
                                          <p:attrName>style.visibility</p:attrName>
                                        </p:attrNameLst>
                                      </p:cBhvr>
                                      <p:to>
                                        <p:strVal val="visible"/>
                                      </p:to>
                                    </p:set>
                                    <p:animEffect transition="in" filter="fade">
                                      <p:cBhvr>
                                        <p:cTn id="22" dur="500"/>
                                        <p:tgtEl>
                                          <p:spTgt spid="12494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24931"/>
                                        </p:tgtEl>
                                        <p:attrNameLst>
                                          <p:attrName>style.visibility</p:attrName>
                                        </p:attrNameLst>
                                      </p:cBhvr>
                                      <p:to>
                                        <p:strVal val="visible"/>
                                      </p:to>
                                    </p:set>
                                    <p:animEffect transition="in" filter="fade">
                                      <p:cBhvr>
                                        <p:cTn id="27" dur="500"/>
                                        <p:tgtEl>
                                          <p:spTgt spid="124931"/>
                                        </p:tgtEl>
                                      </p:cBhvr>
                                    </p:animEffect>
                                  </p:childTnLst>
                                </p:cTn>
                              </p:par>
                              <p:par>
                                <p:cTn id="28" presetID="10" presetClass="entr" presetSubtype="0" fill="hold" nodeType="withEffect">
                                  <p:stCondLst>
                                    <p:cond delay="0"/>
                                  </p:stCondLst>
                                  <p:childTnLst>
                                    <p:set>
                                      <p:cBhvr>
                                        <p:cTn id="29" dur="1" fill="hold">
                                          <p:stCondLst>
                                            <p:cond delay="0"/>
                                          </p:stCondLst>
                                        </p:cTn>
                                        <p:tgtEl>
                                          <p:spTgt spid="124934"/>
                                        </p:tgtEl>
                                        <p:attrNameLst>
                                          <p:attrName>style.visibility</p:attrName>
                                        </p:attrNameLst>
                                      </p:cBhvr>
                                      <p:to>
                                        <p:strVal val="visible"/>
                                      </p:to>
                                    </p:set>
                                    <p:animEffect transition="in" filter="fade">
                                      <p:cBhvr>
                                        <p:cTn id="30" dur="500"/>
                                        <p:tgtEl>
                                          <p:spTgt spid="12493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4935"/>
                                        </p:tgtEl>
                                        <p:attrNameLst>
                                          <p:attrName>style.visibility</p:attrName>
                                        </p:attrNameLst>
                                      </p:cBhvr>
                                      <p:to>
                                        <p:strVal val="visible"/>
                                      </p:to>
                                    </p:set>
                                    <p:animEffect transition="in" filter="fade">
                                      <p:cBhvr>
                                        <p:cTn id="33" dur="500"/>
                                        <p:tgtEl>
                                          <p:spTgt spid="12493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4937"/>
                                        </p:tgtEl>
                                        <p:attrNameLst>
                                          <p:attrName>style.visibility</p:attrName>
                                        </p:attrNameLst>
                                      </p:cBhvr>
                                      <p:to>
                                        <p:strVal val="visible"/>
                                      </p:to>
                                    </p:set>
                                    <p:animEffect transition="in" filter="fade">
                                      <p:cBhvr>
                                        <p:cTn id="36" dur="500"/>
                                        <p:tgtEl>
                                          <p:spTgt spid="12493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4938"/>
                                        </p:tgtEl>
                                        <p:attrNameLst>
                                          <p:attrName>style.visibility</p:attrName>
                                        </p:attrNameLst>
                                      </p:cBhvr>
                                      <p:to>
                                        <p:strVal val="visible"/>
                                      </p:to>
                                    </p:set>
                                    <p:animEffect transition="in" filter="fade">
                                      <p:cBhvr>
                                        <p:cTn id="39" dur="500"/>
                                        <p:tgtEl>
                                          <p:spTgt spid="124938"/>
                                        </p:tgtEl>
                                      </p:cBhvr>
                                    </p:animEffect>
                                  </p:childTnLst>
                                </p:cTn>
                              </p:par>
                              <p:par>
                                <p:cTn id="40" presetID="10" presetClass="entr" presetSubtype="0" fill="hold" nodeType="withEffect">
                                  <p:stCondLst>
                                    <p:cond delay="0"/>
                                  </p:stCondLst>
                                  <p:childTnLst>
                                    <p:set>
                                      <p:cBhvr>
                                        <p:cTn id="41" dur="1" fill="hold">
                                          <p:stCondLst>
                                            <p:cond delay="0"/>
                                          </p:stCondLst>
                                        </p:cTn>
                                        <p:tgtEl>
                                          <p:spTgt spid="124942"/>
                                        </p:tgtEl>
                                        <p:attrNameLst>
                                          <p:attrName>style.visibility</p:attrName>
                                        </p:attrNameLst>
                                      </p:cBhvr>
                                      <p:to>
                                        <p:strVal val="visible"/>
                                      </p:to>
                                    </p:set>
                                    <p:animEffect transition="in" filter="fade">
                                      <p:cBhvr>
                                        <p:cTn id="42" dur="500"/>
                                        <p:tgtEl>
                                          <p:spTgt spid="12494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24943"/>
                                        </p:tgtEl>
                                        <p:attrNameLst>
                                          <p:attrName>style.visibility</p:attrName>
                                        </p:attrNameLst>
                                      </p:cBhvr>
                                      <p:to>
                                        <p:strVal val="visible"/>
                                      </p:to>
                                    </p:set>
                                    <p:animEffect transition="in" filter="fade">
                                      <p:cBhvr>
                                        <p:cTn id="45" dur="500"/>
                                        <p:tgtEl>
                                          <p:spTgt spid="124943"/>
                                        </p:tgtEl>
                                      </p:cBhvr>
                                    </p:animEffect>
                                  </p:childTnLst>
                                </p:cTn>
                              </p:par>
                              <p:par>
                                <p:cTn id="46" presetID="10" presetClass="entr" presetSubtype="0" fill="hold" nodeType="withEffect">
                                  <p:stCondLst>
                                    <p:cond delay="0"/>
                                  </p:stCondLst>
                                  <p:childTnLst>
                                    <p:set>
                                      <p:cBhvr>
                                        <p:cTn id="47" dur="1" fill="hold">
                                          <p:stCondLst>
                                            <p:cond delay="0"/>
                                          </p:stCondLst>
                                        </p:cTn>
                                        <p:tgtEl>
                                          <p:spTgt spid="124944"/>
                                        </p:tgtEl>
                                        <p:attrNameLst>
                                          <p:attrName>style.visibility</p:attrName>
                                        </p:attrNameLst>
                                      </p:cBhvr>
                                      <p:to>
                                        <p:strVal val="visible"/>
                                      </p:to>
                                    </p:set>
                                    <p:animEffect transition="in" filter="fade">
                                      <p:cBhvr>
                                        <p:cTn id="48" dur="500"/>
                                        <p:tgtEl>
                                          <p:spTgt spid="12494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24945"/>
                                        </p:tgtEl>
                                        <p:attrNameLst>
                                          <p:attrName>style.visibility</p:attrName>
                                        </p:attrNameLst>
                                      </p:cBhvr>
                                      <p:to>
                                        <p:strVal val="visible"/>
                                      </p:to>
                                    </p:set>
                                    <p:animEffect transition="in" filter="fade">
                                      <p:cBhvr>
                                        <p:cTn id="51" dur="500"/>
                                        <p:tgtEl>
                                          <p:spTgt spid="12494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24946"/>
                                        </p:tgtEl>
                                        <p:attrNameLst>
                                          <p:attrName>style.visibility</p:attrName>
                                        </p:attrNameLst>
                                      </p:cBhvr>
                                      <p:to>
                                        <p:strVal val="visible"/>
                                      </p:to>
                                    </p:set>
                                    <p:animEffect transition="in" filter="fade">
                                      <p:cBhvr>
                                        <p:cTn id="54" dur="500"/>
                                        <p:tgtEl>
                                          <p:spTgt spid="124946"/>
                                        </p:tgtEl>
                                      </p:cBhvr>
                                    </p:animEffect>
                                  </p:childTnLst>
                                </p:cTn>
                              </p:par>
                              <p:par>
                                <p:cTn id="55" presetID="10" presetClass="entr" presetSubtype="0" fill="hold" nodeType="withEffect">
                                  <p:stCondLst>
                                    <p:cond delay="0"/>
                                  </p:stCondLst>
                                  <p:childTnLst>
                                    <p:set>
                                      <p:cBhvr>
                                        <p:cTn id="56" dur="1" fill="hold">
                                          <p:stCondLst>
                                            <p:cond delay="0"/>
                                          </p:stCondLst>
                                        </p:cTn>
                                        <p:tgtEl>
                                          <p:spTgt spid="124947"/>
                                        </p:tgtEl>
                                        <p:attrNameLst>
                                          <p:attrName>style.visibility</p:attrName>
                                        </p:attrNameLst>
                                      </p:cBhvr>
                                      <p:to>
                                        <p:strVal val="visible"/>
                                      </p:to>
                                    </p:set>
                                    <p:animEffect transition="in" filter="fade">
                                      <p:cBhvr>
                                        <p:cTn id="57" dur="500"/>
                                        <p:tgtEl>
                                          <p:spTgt spid="124947"/>
                                        </p:tgtEl>
                                      </p:cBhvr>
                                    </p:animEffect>
                                  </p:childTnLst>
                                </p:cTn>
                              </p:par>
                              <p:par>
                                <p:cTn id="58" presetID="10" presetClass="entr" presetSubtype="0" fill="hold" nodeType="withEffect">
                                  <p:stCondLst>
                                    <p:cond delay="0"/>
                                  </p:stCondLst>
                                  <p:childTnLst>
                                    <p:set>
                                      <p:cBhvr>
                                        <p:cTn id="59" dur="1" fill="hold">
                                          <p:stCondLst>
                                            <p:cond delay="0"/>
                                          </p:stCondLst>
                                        </p:cTn>
                                        <p:tgtEl>
                                          <p:spTgt spid="124948"/>
                                        </p:tgtEl>
                                        <p:attrNameLst>
                                          <p:attrName>style.visibility</p:attrName>
                                        </p:attrNameLst>
                                      </p:cBhvr>
                                      <p:to>
                                        <p:strVal val="visible"/>
                                      </p:to>
                                    </p:set>
                                    <p:animEffect transition="in" filter="fade">
                                      <p:cBhvr>
                                        <p:cTn id="60" dur="500"/>
                                        <p:tgtEl>
                                          <p:spTgt spid="124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3" grpId="0" animBg="1"/>
      <p:bldP spid="124935" grpId="0" animBg="1"/>
      <p:bldP spid="124936" grpId="0" animBg="1"/>
      <p:bldP spid="124937" grpId="0" animBg="1"/>
      <p:bldP spid="124938" grpId="0" animBg="1"/>
      <p:bldP spid="124939" grpId="0" animBg="1"/>
      <p:bldP spid="124943" grpId="0" animBg="1"/>
      <p:bldP spid="124945" grpId="0" animBg="1"/>
      <p:bldP spid="12494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Full size image for 'Amenorrhea: An Approach to Diagnosis and Management'">
            <a:extLst>
              <a:ext uri="{FF2B5EF4-FFF2-40B4-BE49-F238E27FC236}">
                <a16:creationId xmlns:a16="http://schemas.microsoft.com/office/drawing/2014/main" id="{591CF2BF-348C-48A3-9214-95AF2D9825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6455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B8E0D-F961-4C47-B6B7-8CB7E7A76D1C}"/>
              </a:ext>
            </a:extLst>
          </p:cNvPr>
          <p:cNvSpPr>
            <a:spLocks noGrp="1"/>
          </p:cNvSpPr>
          <p:nvPr>
            <p:ph type="title"/>
          </p:nvPr>
        </p:nvSpPr>
        <p:spPr/>
        <p:txBody>
          <a:bodyPr/>
          <a:lstStyle/>
          <a:p>
            <a:r>
              <a:rPr lang="en-US" dirty="0">
                <a:solidFill>
                  <a:schemeClr val="bg2"/>
                </a:solidFill>
                <a:effectLst/>
              </a:rPr>
              <a:t>Case #I </a:t>
            </a:r>
            <a:endParaRPr lang="en-US" dirty="0">
              <a:solidFill>
                <a:schemeClr val="bg2"/>
              </a:solidFill>
            </a:endParaRPr>
          </a:p>
        </p:txBody>
      </p:sp>
      <p:sp>
        <p:nvSpPr>
          <p:cNvPr id="3" name="Content Placeholder 2">
            <a:extLst>
              <a:ext uri="{FF2B5EF4-FFF2-40B4-BE49-F238E27FC236}">
                <a16:creationId xmlns:a16="http://schemas.microsoft.com/office/drawing/2014/main" id="{0328076A-FA31-4C10-9F29-4826A326E2A8}"/>
              </a:ext>
            </a:extLst>
          </p:cNvPr>
          <p:cNvSpPr>
            <a:spLocks noGrp="1"/>
          </p:cNvSpPr>
          <p:nvPr>
            <p:ph idx="1"/>
          </p:nvPr>
        </p:nvSpPr>
        <p:spPr>
          <a:xfrm>
            <a:off x="179512" y="1676400"/>
            <a:ext cx="8431088" cy="4724400"/>
          </a:xfrm>
        </p:spPr>
        <p:txBody>
          <a:bodyPr/>
          <a:lstStyle/>
          <a:p>
            <a:r>
              <a:rPr lang="en-US" sz="2000" dirty="0">
                <a:effectLst/>
              </a:rPr>
              <a:t>A 27-year-old multiparous female, presents complaining of having no periods for the last 6 months. She denies any pelvic pains, weight loss or excessive exercise. On examination, she is 168 cm in tall and weighs 64 kg. Her blood pressure is 110/60 mm Hg. Her thyroid gland is normal. She underwent a D&amp;C few months ago due to septic miscarriage after which her periods become less and less and eventually stopped. She also mentioned that her last vaginal delivery was complicated by severe postpartum hemorrhage and uterine curettage. However, she breast fed her son for three months.</a:t>
            </a:r>
          </a:p>
          <a:p>
            <a:r>
              <a:rPr lang="en-US" sz="2400" dirty="0">
                <a:effectLst/>
              </a:rPr>
              <a:t>1)	How can you label this case? </a:t>
            </a:r>
          </a:p>
          <a:p>
            <a:r>
              <a:rPr lang="en-US" sz="2400" dirty="0">
                <a:effectLst/>
              </a:rPr>
              <a:t>2)	What is the most likely diagnosis and what are your differential diagnoses? </a:t>
            </a:r>
          </a:p>
          <a:p>
            <a:r>
              <a:rPr lang="en-US" sz="2400" dirty="0">
                <a:effectLst/>
              </a:rPr>
              <a:t>3)	What is your next diagnostic step? </a:t>
            </a:r>
          </a:p>
          <a:p>
            <a:r>
              <a:rPr lang="en-US" sz="2400" dirty="0">
                <a:effectLst/>
              </a:rPr>
              <a:t>4)	What is your therapeutic plan for this patient? </a:t>
            </a:r>
          </a:p>
          <a:p>
            <a:endParaRPr lang="en-US" dirty="0"/>
          </a:p>
        </p:txBody>
      </p:sp>
    </p:spTree>
    <p:extLst>
      <p:ext uri="{BB962C8B-B14F-4D97-AF65-F5344CB8AC3E}">
        <p14:creationId xmlns:p14="http://schemas.microsoft.com/office/powerpoint/2010/main" val="41541052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0D253BB-2FE9-4688-8A5C-464BE54C6F30}"/>
              </a:ext>
            </a:extLst>
          </p:cNvPr>
          <p:cNvSpPr>
            <a:spLocks noGrp="1"/>
          </p:cNvSpPr>
          <p:nvPr>
            <p:ph type="title"/>
          </p:nvPr>
        </p:nvSpPr>
        <p:spPr/>
        <p:txBody>
          <a:bodyPr>
            <a:normAutofit/>
          </a:bodyPr>
          <a:lstStyle/>
          <a:p>
            <a:r>
              <a:rPr lang="en-US" sz="3200" dirty="0"/>
              <a:t>Case # II</a:t>
            </a:r>
          </a:p>
        </p:txBody>
      </p:sp>
      <p:pic>
        <p:nvPicPr>
          <p:cNvPr id="4" name="Content Placeholder 3">
            <a:extLst>
              <a:ext uri="{FF2B5EF4-FFF2-40B4-BE49-F238E27FC236}">
                <a16:creationId xmlns:a16="http://schemas.microsoft.com/office/drawing/2014/main" id="{A86B9072-A0C0-4027-B0FA-22DBA67301F3}"/>
              </a:ext>
            </a:extLst>
          </p:cNvPr>
          <p:cNvPicPr>
            <a:picLocks noGrp="1"/>
          </p:cNvPicPr>
          <p:nvPr>
            <p:ph idx="1"/>
          </p:nvPr>
        </p:nvPicPr>
        <p:blipFill rotWithShape="1">
          <a:blip r:embed="rId2">
            <a:extLst>
              <a:ext uri="{28A0092B-C50C-407E-A947-70E740481C1C}">
                <a14:useLocalDpi xmlns:a14="http://schemas.microsoft.com/office/drawing/2010/main" val="0"/>
              </a:ext>
            </a:extLst>
          </a:blip>
          <a:stretch/>
        </p:blipFill>
        <p:spPr bwMode="auto">
          <a:xfrm>
            <a:off x="5352966" y="404664"/>
            <a:ext cx="3682752" cy="2870349"/>
          </a:xfrm>
          <a:prstGeom prst="rect">
            <a:avLst/>
          </a:prstGeom>
          <a:noFill/>
          <a:ln>
            <a:noFill/>
          </a:ln>
          <a:extLst>
            <a:ext uri="{53640926-AAD7-44D8-BBD7-CCE9431645EC}">
              <a14:shadowObscured xmlns:a14="http://schemas.microsoft.com/office/drawing/2010/main"/>
            </a:ext>
          </a:extLst>
        </p:spPr>
      </p:pic>
      <p:sp>
        <p:nvSpPr>
          <p:cNvPr id="7" name="Text Placeholder 6">
            <a:extLst>
              <a:ext uri="{FF2B5EF4-FFF2-40B4-BE49-F238E27FC236}">
                <a16:creationId xmlns:a16="http://schemas.microsoft.com/office/drawing/2014/main" id="{B4EA4871-5573-49B4-945A-993E7549D6E7}"/>
              </a:ext>
            </a:extLst>
          </p:cNvPr>
          <p:cNvSpPr>
            <a:spLocks noGrp="1"/>
          </p:cNvSpPr>
          <p:nvPr>
            <p:ph type="body" sz="half" idx="2"/>
          </p:nvPr>
        </p:nvSpPr>
        <p:spPr>
          <a:xfrm>
            <a:off x="457200" y="1435100"/>
            <a:ext cx="4546848" cy="5306268"/>
          </a:xfrm>
        </p:spPr>
        <p:txBody>
          <a:bodyPr>
            <a:normAutofit lnSpcReduction="10000"/>
          </a:bodyPr>
          <a:lstStyle/>
          <a:p>
            <a:pPr>
              <a:lnSpc>
                <a:spcPct val="115000"/>
              </a:lnSpc>
              <a:spcBef>
                <a:spcPts val="0"/>
              </a:spcBef>
              <a:spcAft>
                <a:spcPts val="1000"/>
              </a:spcAft>
            </a:pPr>
            <a:r>
              <a:rPr lang="en-US" sz="2400" dirty="0">
                <a:latin typeface="Calibri" panose="020F0502020204030204" pitchFamily="34" charset="0"/>
                <a:ea typeface="Calibri" panose="020F0502020204030204" pitchFamily="34" charset="0"/>
                <a:cs typeface="Arial" panose="020B0604020202020204" pitchFamily="34" charset="0"/>
              </a:rPr>
              <a:t>An 8-year-old female presents to gyn clinic complaining of having early occurring periods. On examination, she is 130 cm in tall and weighs 31 kg. Her blood pressure is 110/60 mm Hg. Physical examination revealed pathology shown in figure 1: A &amp;B. Her mother mentioned multiple visits to Emergency rooms due to bone pains &amp; fractures after ordinary activities and showed recent report she had figure 2</a:t>
            </a:r>
            <a:r>
              <a:rPr lang="en-US" sz="1800" dirty="0">
                <a:latin typeface="Calibri" panose="020F0502020204030204" pitchFamily="34" charset="0"/>
                <a:ea typeface="Calibri" panose="020F0502020204030204" pitchFamily="34" charset="0"/>
                <a:cs typeface="Arial" panose="020B0604020202020204" pitchFamily="34" charset="0"/>
              </a:rPr>
              <a:t>.  </a:t>
            </a:r>
            <a:endParaRPr lang="en-US" sz="1100"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5" name="Picture 4">
            <a:extLst>
              <a:ext uri="{FF2B5EF4-FFF2-40B4-BE49-F238E27FC236}">
                <a16:creationId xmlns:a16="http://schemas.microsoft.com/office/drawing/2014/main" id="{D197595A-864B-4932-B7A3-DA2E310CA6E1}"/>
              </a:ext>
            </a:extLst>
          </p:cNvPr>
          <p:cNvPicPr/>
          <p:nvPr/>
        </p:nvPicPr>
        <p:blipFill rotWithShape="1">
          <a:blip r:embed="rId3">
            <a:extLst>
              <a:ext uri="{28A0092B-C50C-407E-A947-70E740481C1C}">
                <a14:useLocalDpi xmlns:a14="http://schemas.microsoft.com/office/drawing/2010/main" val="0"/>
              </a:ext>
            </a:extLst>
          </a:blip>
          <a:srcRect r="32549"/>
          <a:stretch/>
        </p:blipFill>
        <p:spPr bwMode="auto">
          <a:xfrm>
            <a:off x="5364088" y="3582987"/>
            <a:ext cx="3682752" cy="30003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919406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DF0E6-578A-4505-B124-C3F27EAF21D0}"/>
              </a:ext>
            </a:extLst>
          </p:cNvPr>
          <p:cNvSpPr>
            <a:spLocks noGrp="1"/>
          </p:cNvSpPr>
          <p:nvPr>
            <p:ph type="title"/>
          </p:nvPr>
        </p:nvSpPr>
        <p:spPr/>
        <p:txBody>
          <a:bodyPr/>
          <a:lstStyle/>
          <a:p>
            <a:pPr marL="342900" lvl="0" indent="-342900">
              <a:spcBef>
                <a:spcPct val="20000"/>
              </a:spcBef>
            </a:pPr>
            <a:r>
              <a:rPr lang="en-US" sz="3600" dirty="0">
                <a:solidFill>
                  <a:srgbClr val="003366"/>
                </a:solidFill>
                <a:effectLst/>
                <a:ea typeface="+mn-ea"/>
                <a:cs typeface="+mn-cs"/>
              </a:rPr>
              <a:t>Case #II</a:t>
            </a:r>
            <a:endParaRPr lang="en-US" sz="6000" dirty="0"/>
          </a:p>
        </p:txBody>
      </p:sp>
      <p:sp>
        <p:nvSpPr>
          <p:cNvPr id="3" name="Content Placeholder 2">
            <a:extLst>
              <a:ext uri="{FF2B5EF4-FFF2-40B4-BE49-F238E27FC236}">
                <a16:creationId xmlns:a16="http://schemas.microsoft.com/office/drawing/2014/main" id="{C5E26780-1379-464A-9B03-63F2B5B93D18}"/>
              </a:ext>
            </a:extLst>
          </p:cNvPr>
          <p:cNvSpPr>
            <a:spLocks noGrp="1"/>
          </p:cNvSpPr>
          <p:nvPr>
            <p:ph idx="1"/>
          </p:nvPr>
        </p:nvSpPr>
        <p:spPr>
          <a:xfrm>
            <a:off x="287016" y="1268760"/>
            <a:ext cx="8856984" cy="4724400"/>
          </a:xfrm>
        </p:spPr>
        <p:txBody>
          <a:bodyPr/>
          <a:lstStyle/>
          <a:p>
            <a:r>
              <a:rPr lang="en-US" sz="2400" dirty="0">
                <a:effectLst/>
              </a:rPr>
              <a:t>A 17-year-old nulliparous adolescent female, who may have only one kidney, presents with primary amenorrhea. She denies weight loss or excessive exercise. On examination, she is 165 cm in tall and weighs 55 kg. Her blood pressure is 140/88 mm Hg. mFG&gt;12, Ludwig I, Acanthosis Nigricans +. Her thyroid gland is normal. She has appropriate Tanner stage IV breast development, axillary and pubic hair, and female external genitalia for the exception of mild enlargement of the clitoris.</a:t>
            </a:r>
          </a:p>
          <a:p>
            <a:pPr marL="0" indent="0">
              <a:buNone/>
            </a:pPr>
            <a:r>
              <a:rPr lang="en-US" sz="2400" dirty="0">
                <a:effectLst/>
              </a:rPr>
              <a:t>1)	</a:t>
            </a:r>
            <a:r>
              <a:rPr lang="en-US" sz="2000" dirty="0">
                <a:effectLst/>
              </a:rPr>
              <a:t>Most likely diagnosis and your DD?</a:t>
            </a:r>
          </a:p>
          <a:p>
            <a:pPr marL="0" indent="0">
              <a:buNone/>
            </a:pPr>
            <a:r>
              <a:rPr lang="en-US" sz="2000" dirty="0">
                <a:effectLst/>
              </a:rPr>
              <a:t>2)	Next step in diagnosis: </a:t>
            </a:r>
          </a:p>
          <a:p>
            <a:pPr marL="0" indent="0">
              <a:buNone/>
            </a:pPr>
            <a:r>
              <a:rPr lang="en-US" sz="2000" dirty="0">
                <a:effectLst/>
              </a:rPr>
              <a:t>3)	Please build a diagram for your DD based on clinical findings</a:t>
            </a:r>
          </a:p>
          <a:p>
            <a:pPr marL="0" indent="0">
              <a:buNone/>
            </a:pPr>
            <a:r>
              <a:rPr lang="en-US" sz="2000" dirty="0">
                <a:effectLst/>
              </a:rPr>
              <a:t>4)	If your primary diagnosis is right what is your plan of management? </a:t>
            </a:r>
          </a:p>
        </p:txBody>
      </p:sp>
    </p:spTree>
    <p:extLst>
      <p:ext uri="{BB962C8B-B14F-4D97-AF65-F5344CB8AC3E}">
        <p14:creationId xmlns:p14="http://schemas.microsoft.com/office/powerpoint/2010/main" val="30217380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69" y="0"/>
            <a:ext cx="9097431" cy="5288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1582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22116-02B5-4FCC-A1CE-B9B1D863434B}"/>
              </a:ext>
            </a:extLst>
          </p:cNvPr>
          <p:cNvSpPr>
            <a:spLocks noGrp="1"/>
          </p:cNvSpPr>
          <p:nvPr>
            <p:ph type="title"/>
          </p:nvPr>
        </p:nvSpPr>
        <p:spPr/>
        <p:txBody>
          <a:bodyPr/>
          <a:lstStyle/>
          <a:p>
            <a:r>
              <a:rPr lang="en-US" sz="2800" dirty="0">
                <a:solidFill>
                  <a:srgbClr val="003366"/>
                </a:solidFill>
                <a:effectLst/>
                <a:ea typeface="+mn-ea"/>
                <a:cs typeface="+mn-cs"/>
              </a:rPr>
              <a:t>Evaluate for potential underlying cause of amenorrhea</a:t>
            </a:r>
            <a:endParaRPr lang="en-US" sz="5400" dirty="0"/>
          </a:p>
        </p:txBody>
      </p:sp>
      <p:sp>
        <p:nvSpPr>
          <p:cNvPr id="3" name="Content Placeholder 2">
            <a:extLst>
              <a:ext uri="{FF2B5EF4-FFF2-40B4-BE49-F238E27FC236}">
                <a16:creationId xmlns:a16="http://schemas.microsoft.com/office/drawing/2014/main" id="{A2F07E12-45D3-409D-B8C9-C833EE98DFF2}"/>
              </a:ext>
            </a:extLst>
          </p:cNvPr>
          <p:cNvSpPr>
            <a:spLocks noGrp="1"/>
          </p:cNvSpPr>
          <p:nvPr>
            <p:ph idx="1"/>
          </p:nvPr>
        </p:nvSpPr>
        <p:spPr/>
        <p:txBody>
          <a:bodyPr/>
          <a:lstStyle/>
          <a:p>
            <a:pPr>
              <a:buFont typeface="Wingdings" panose="05000000000000000000" pitchFamily="2" charset="2"/>
              <a:buChar char="q"/>
            </a:pPr>
            <a:r>
              <a:rPr lang="en-US" sz="2000" dirty="0">
                <a:effectLst/>
                <a:latin typeface="+mj-lt"/>
              </a:rPr>
              <a:t>Sexual history may indicate possible pregnancy</a:t>
            </a:r>
          </a:p>
          <a:p>
            <a:pPr>
              <a:buFont typeface="Wingdings" panose="05000000000000000000" pitchFamily="2" charset="2"/>
              <a:buChar char="q"/>
            </a:pPr>
            <a:r>
              <a:rPr lang="en-US" sz="2000" dirty="0">
                <a:effectLst/>
                <a:latin typeface="+mj-lt"/>
              </a:rPr>
              <a:t>Family history of delayed menarche suggests constitutional delay of puberty </a:t>
            </a:r>
          </a:p>
          <a:p>
            <a:pPr>
              <a:buFont typeface="Wingdings" panose="05000000000000000000" pitchFamily="2" charset="2"/>
              <a:buChar char="q"/>
            </a:pPr>
            <a:r>
              <a:rPr lang="en-US" sz="2000" dirty="0">
                <a:effectLst/>
                <a:latin typeface="+mj-lt"/>
              </a:rPr>
              <a:t>Vasomotor symptoms (</a:t>
            </a:r>
            <a:r>
              <a:rPr lang="en-US" sz="2000" dirty="0" err="1">
                <a:effectLst/>
                <a:latin typeface="+mj-lt"/>
              </a:rPr>
              <a:t>eg</a:t>
            </a:r>
            <a:r>
              <a:rPr lang="en-US" sz="2000" dirty="0">
                <a:effectLst/>
                <a:latin typeface="+mj-lt"/>
              </a:rPr>
              <a:t>, night sweats, hot flashes) may indicate primary ovarian insufficiency or natural menopause </a:t>
            </a:r>
          </a:p>
          <a:p>
            <a:pPr>
              <a:buFont typeface="Wingdings" panose="05000000000000000000" pitchFamily="2" charset="2"/>
              <a:buChar char="q"/>
            </a:pPr>
            <a:r>
              <a:rPr lang="en-US" sz="2000" dirty="0">
                <a:effectLst/>
                <a:latin typeface="+mj-lt"/>
              </a:rPr>
              <a:t>Previous chemotherapy or radiation therapy may suggest impairment of specific organ (</a:t>
            </a:r>
            <a:r>
              <a:rPr lang="en-US" sz="2000" dirty="0" err="1">
                <a:effectLst/>
                <a:latin typeface="+mj-lt"/>
              </a:rPr>
              <a:t>eg</a:t>
            </a:r>
            <a:r>
              <a:rPr lang="en-US" sz="2000" dirty="0">
                <a:effectLst/>
                <a:latin typeface="+mj-lt"/>
              </a:rPr>
              <a:t>, brain, pituitary gland, ovaries) </a:t>
            </a:r>
          </a:p>
          <a:p>
            <a:pPr>
              <a:buFont typeface="Wingdings" panose="05000000000000000000" pitchFamily="2" charset="2"/>
              <a:buChar char="q"/>
            </a:pPr>
            <a:r>
              <a:rPr lang="en-US" sz="2000" dirty="0">
                <a:effectLst/>
                <a:latin typeface="+mj-lt"/>
              </a:rPr>
              <a:t>Severe and/or persistent headaches, intractable vomiting, or changes in thirst, urination, or vision may indicate a central nervous system tumor or empty </a:t>
            </a:r>
            <a:r>
              <a:rPr lang="en-US" sz="2000" dirty="0" err="1">
                <a:effectLst/>
                <a:latin typeface="+mj-lt"/>
              </a:rPr>
              <a:t>sella</a:t>
            </a:r>
            <a:r>
              <a:rPr lang="en-US" sz="2000" dirty="0">
                <a:effectLst/>
                <a:latin typeface="+mj-lt"/>
              </a:rPr>
              <a:t> syndrome </a:t>
            </a:r>
          </a:p>
          <a:p>
            <a:pPr>
              <a:buFont typeface="Wingdings" panose="05000000000000000000" pitchFamily="2" charset="2"/>
              <a:buChar char="q"/>
            </a:pPr>
            <a:r>
              <a:rPr lang="en-US" sz="2000" dirty="0">
                <a:effectLst/>
                <a:latin typeface="+mj-lt"/>
              </a:rPr>
              <a:t>Galactorrhea may indicate a pituitary tumor </a:t>
            </a:r>
          </a:p>
          <a:p>
            <a:endParaRPr lang="en-US" dirty="0"/>
          </a:p>
        </p:txBody>
      </p:sp>
    </p:spTree>
    <p:extLst>
      <p:ext uri="{BB962C8B-B14F-4D97-AF65-F5344CB8AC3E}">
        <p14:creationId xmlns:p14="http://schemas.microsoft.com/office/powerpoint/2010/main" val="3891332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D9AE9-C69A-4E7B-A83E-3BA1CF848565}"/>
              </a:ext>
            </a:extLst>
          </p:cNvPr>
          <p:cNvSpPr>
            <a:spLocks noGrp="1"/>
          </p:cNvSpPr>
          <p:nvPr>
            <p:ph type="title"/>
          </p:nvPr>
        </p:nvSpPr>
        <p:spPr/>
        <p:txBody>
          <a:bodyPr/>
          <a:lstStyle/>
          <a:p>
            <a:r>
              <a:rPr lang="en-US" sz="2800" dirty="0">
                <a:solidFill>
                  <a:srgbClr val="003366"/>
                </a:solidFill>
                <a:effectLst/>
                <a:ea typeface="+mn-ea"/>
                <a:cs typeface="+mn-cs"/>
              </a:rPr>
              <a:t>Evaluate for potential underlying cause of amenorrhea</a:t>
            </a:r>
            <a:endParaRPr lang="en-US" sz="5400" dirty="0"/>
          </a:p>
        </p:txBody>
      </p:sp>
      <p:sp>
        <p:nvSpPr>
          <p:cNvPr id="3" name="Content Placeholder 2">
            <a:extLst>
              <a:ext uri="{FF2B5EF4-FFF2-40B4-BE49-F238E27FC236}">
                <a16:creationId xmlns:a16="http://schemas.microsoft.com/office/drawing/2014/main" id="{828FDB25-6309-4AA2-9F8F-D328D2A9C2E0}"/>
              </a:ext>
            </a:extLst>
          </p:cNvPr>
          <p:cNvSpPr>
            <a:spLocks noGrp="1"/>
          </p:cNvSpPr>
          <p:nvPr>
            <p:ph idx="1"/>
          </p:nvPr>
        </p:nvSpPr>
        <p:spPr/>
        <p:txBody>
          <a:bodyPr/>
          <a:lstStyle/>
          <a:p>
            <a:pPr>
              <a:buClr>
                <a:srgbClr val="8EB3C8"/>
              </a:buClr>
            </a:pPr>
            <a:r>
              <a:rPr lang="en-US" sz="2000" dirty="0">
                <a:solidFill>
                  <a:srgbClr val="003366"/>
                </a:solidFill>
                <a:effectLst/>
              </a:rPr>
              <a:t>Cyclic abdominal pain may indicate imperforate hymen or transverse vaginal septum </a:t>
            </a:r>
          </a:p>
          <a:p>
            <a:pPr>
              <a:buClr>
                <a:srgbClr val="8EB3C8"/>
              </a:buClr>
            </a:pPr>
            <a:r>
              <a:rPr lang="en-US" sz="2000" dirty="0">
                <a:solidFill>
                  <a:srgbClr val="003366"/>
                </a:solidFill>
                <a:effectLst/>
              </a:rPr>
              <a:t>Prior or current use of illegal or prescription drugs (</a:t>
            </a:r>
            <a:r>
              <a:rPr lang="en-US" sz="2000" dirty="0" err="1">
                <a:solidFill>
                  <a:srgbClr val="003366"/>
                </a:solidFill>
                <a:effectLst/>
              </a:rPr>
              <a:t>eg</a:t>
            </a:r>
            <a:r>
              <a:rPr lang="en-US" sz="2000" dirty="0">
                <a:solidFill>
                  <a:srgbClr val="003366"/>
                </a:solidFill>
                <a:effectLst/>
              </a:rPr>
              <a:t>, opiates, antipsychotics, antidepressants, antihypertensives, antihistamines) may alter prolactin levels </a:t>
            </a:r>
          </a:p>
          <a:p>
            <a:pPr>
              <a:buClr>
                <a:srgbClr val="8EB3C8"/>
              </a:buClr>
            </a:pPr>
            <a:r>
              <a:rPr lang="en-US" sz="2000" dirty="0">
                <a:solidFill>
                  <a:srgbClr val="003366"/>
                </a:solidFill>
                <a:effectLst/>
              </a:rPr>
              <a:t>Acne, increased facial hair, and male pattern hair loss may indicate hyperandrogenism, polycystic ovary syndrome, ovarian or adrenal tumor, congenital adrenal hyperplasia, or Cushing syndrome </a:t>
            </a:r>
          </a:p>
          <a:p>
            <a:pPr>
              <a:buClr>
                <a:srgbClr val="8EB3C8"/>
              </a:buClr>
            </a:pPr>
            <a:r>
              <a:rPr lang="en-US" sz="2000" dirty="0">
                <a:solidFill>
                  <a:srgbClr val="003366"/>
                </a:solidFill>
                <a:effectLst/>
              </a:rPr>
              <a:t>Temperature intolerance, palpitations, diarrhea, constipation, or tremor may suggest thyroid disease </a:t>
            </a:r>
          </a:p>
          <a:p>
            <a:pPr>
              <a:buClr>
                <a:srgbClr val="8EB3C8"/>
              </a:buClr>
            </a:pPr>
            <a:r>
              <a:rPr lang="en-US" sz="2000" dirty="0">
                <a:solidFill>
                  <a:srgbClr val="003366"/>
                </a:solidFill>
                <a:effectLst/>
              </a:rPr>
              <a:t>History of dieting, weight loss, malnutrition, eating disorders, excessive exercise, or psychosocial stress may suggest functional hypothalamic amenorrhea </a:t>
            </a:r>
          </a:p>
          <a:p>
            <a:endParaRPr lang="en-US" dirty="0"/>
          </a:p>
        </p:txBody>
      </p:sp>
    </p:spTree>
    <p:extLst>
      <p:ext uri="{BB962C8B-B14F-4D97-AF65-F5344CB8AC3E}">
        <p14:creationId xmlns:p14="http://schemas.microsoft.com/office/powerpoint/2010/main" val="296722160"/>
      </p:ext>
    </p:extLst>
  </p:cSld>
  <p:clrMapOvr>
    <a:masterClrMapping/>
  </p:clrMapOvr>
</p:sld>
</file>

<file path=ppt/theme/theme1.xml><?xml version="1.0" encoding="utf-8"?>
<a:theme xmlns:a="http://schemas.openxmlformats.org/drawingml/2006/main" name="TS001140827">
  <a:themeElements>
    <a:clrScheme name="">
      <a:dk1>
        <a:srgbClr val="003366"/>
      </a:dk1>
      <a:lt1>
        <a:srgbClr val="FFFFFF"/>
      </a:lt1>
      <a:dk2>
        <a:srgbClr val="FFFFFF"/>
      </a:dk2>
      <a:lt2>
        <a:srgbClr val="000000"/>
      </a:lt2>
      <a:accent1>
        <a:srgbClr val="8EB3C8"/>
      </a:accent1>
      <a:accent2>
        <a:srgbClr val="6F97B3"/>
      </a:accent2>
      <a:accent3>
        <a:srgbClr val="FFFFFF"/>
      </a:accent3>
      <a:accent4>
        <a:srgbClr val="002A56"/>
      </a:accent4>
      <a:accent5>
        <a:srgbClr val="C6D6E0"/>
      </a:accent5>
      <a:accent6>
        <a:srgbClr val="6488A2"/>
      </a:accent6>
      <a:hlink>
        <a:srgbClr val="556575"/>
      </a:hlink>
      <a:folHlink>
        <a:srgbClr val="3D556F"/>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66"/>
        </a:dk1>
        <a:lt1>
          <a:srgbClr val="FFFFFF"/>
        </a:lt1>
        <a:dk2>
          <a:srgbClr val="003366"/>
        </a:dk2>
        <a:lt2>
          <a:srgbClr val="FFFFFF"/>
        </a:lt2>
        <a:accent1>
          <a:srgbClr val="8EB3C8"/>
        </a:accent1>
        <a:accent2>
          <a:srgbClr val="6F97B3"/>
        </a:accent2>
        <a:accent3>
          <a:srgbClr val="AAADB8"/>
        </a:accent3>
        <a:accent4>
          <a:srgbClr val="DADADA"/>
        </a:accent4>
        <a:accent5>
          <a:srgbClr val="C6D6E0"/>
        </a:accent5>
        <a:accent6>
          <a:srgbClr val="6488A2"/>
        </a:accent6>
        <a:hlink>
          <a:srgbClr val="556575"/>
        </a:hlink>
        <a:folHlink>
          <a:srgbClr val="3D556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1925</TotalTime>
  <Words>22451</Words>
  <Application>Microsoft Office PowerPoint</Application>
  <PresentationFormat>On-screen Show (4:3)</PresentationFormat>
  <Paragraphs>1672</Paragraphs>
  <Slides>77</Slides>
  <Notes>9</Notes>
  <HiddenSlides>0</HiddenSlides>
  <MMClips>0</MMClips>
  <ScaleCrop>false</ScaleCrop>
  <HeadingPairs>
    <vt:vector size="8" baseType="variant">
      <vt:variant>
        <vt:lpstr>Fonts Used</vt:lpstr>
      </vt:variant>
      <vt:variant>
        <vt:i4>14</vt:i4>
      </vt:variant>
      <vt:variant>
        <vt:lpstr>Theme</vt:lpstr>
      </vt:variant>
      <vt:variant>
        <vt:i4>5</vt:i4>
      </vt:variant>
      <vt:variant>
        <vt:lpstr>Embedded OLE Servers</vt:lpstr>
      </vt:variant>
      <vt:variant>
        <vt:i4>1</vt:i4>
      </vt:variant>
      <vt:variant>
        <vt:lpstr>Slide Titles</vt:lpstr>
      </vt:variant>
      <vt:variant>
        <vt:i4>77</vt:i4>
      </vt:variant>
    </vt:vector>
  </HeadingPairs>
  <TitlesOfParts>
    <vt:vector size="97" baseType="lpstr">
      <vt:lpstr>MS Mincho</vt:lpstr>
      <vt:lpstr>MS PGothic</vt:lpstr>
      <vt:lpstr>Arial</vt:lpstr>
      <vt:lpstr>Arial Narrow</vt:lpstr>
      <vt:lpstr>Bodoni MT Condensed</vt:lpstr>
      <vt:lpstr>Calibri</vt:lpstr>
      <vt:lpstr>Calibri Light</vt:lpstr>
      <vt:lpstr>Georgia</vt:lpstr>
      <vt:lpstr>Symbol</vt:lpstr>
      <vt:lpstr>Tahoma</vt:lpstr>
      <vt:lpstr>Times New Roman</vt:lpstr>
      <vt:lpstr>Times New Roman (Arabic)</vt:lpstr>
      <vt:lpstr>Wingdings</vt:lpstr>
      <vt:lpstr>Wingdings 3</vt:lpstr>
      <vt:lpstr>TS001140827</vt:lpstr>
      <vt:lpstr>2_Office Theme</vt:lpstr>
      <vt:lpstr>3_Office Theme</vt:lpstr>
      <vt:lpstr>Office Theme</vt:lpstr>
      <vt:lpstr>1_Office Theme</vt:lpstr>
      <vt:lpstr>Image</vt:lpstr>
      <vt:lpstr>بسم الله الرحمن الرحيم  Amenorrhoea  Dr Moamar Al-Jefout,   MD, JBO&amp;G, MMed (HR&amp;HG), Ph.D Associate Professor in Human reproduction.  Endoscopic Surgeon UAEU. CM&amp;HS UAE 2020    drmoamar@yahoo.co.uk  </vt:lpstr>
      <vt:lpstr>PowerPoint Presentation</vt:lpstr>
      <vt:lpstr>PowerPoint Presentation</vt:lpstr>
      <vt:lpstr>PowerPoint Presentation</vt:lpstr>
      <vt:lpstr>PowerPoint Presentation</vt:lpstr>
      <vt:lpstr>PowerPoint Presentation</vt:lpstr>
      <vt:lpstr>Amenorrhea</vt:lpstr>
      <vt:lpstr>Evaluate for potential underlying cause of amenorrhea</vt:lpstr>
      <vt:lpstr>Evaluate for potential underlying cause of amenorrhea</vt:lpstr>
      <vt:lpstr>Physical examination</vt:lpstr>
      <vt:lpstr>Inspect external genitalia and perform pelvic and speculum examination (if no vaginal obstruction)</vt:lpstr>
      <vt:lpstr>Primary Amenorrhea</vt:lpstr>
      <vt:lpstr>Events of Puberty</vt:lpstr>
      <vt:lpstr>Pubertal rating according to Tanner stage. Breast development in girls</vt:lpstr>
      <vt:lpstr>Tanner staging</vt:lpstr>
      <vt:lpstr>Mean Ages of Girls at the Onset of Pubertal Events (United States)</vt:lpstr>
      <vt:lpstr>Are there secondary sexual characteristics?</vt:lpstr>
      <vt:lpstr>Are there secondary sexual characteristics?</vt:lpstr>
      <vt:lpstr>PowerPoint Presentation</vt:lpstr>
      <vt:lpstr>Diagnostic Evaluation by Compartments</vt:lpstr>
      <vt:lpstr>PowerPoint Presentation</vt:lpstr>
      <vt:lpstr>PowerPoint Presentation</vt:lpstr>
      <vt:lpstr>Evaluation Categories</vt:lpstr>
      <vt:lpstr>PowerPoint Presentation</vt:lpstr>
      <vt:lpstr>PowerPoint Presentation</vt:lpstr>
      <vt:lpstr>PRIMARY AMENORRHEA</vt:lpstr>
      <vt:lpstr>PRIMARY AMENORRHEA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Mayer-Rokitansky-Kuster-Hauser Syndrome (utero-vaginal agenesis)</vt:lpstr>
      <vt:lpstr>Androgen Insensitivity</vt:lpstr>
      <vt:lpstr>Typical features of Turner Syndrome</vt:lpstr>
      <vt:lpstr>Turner’s syndrome</vt:lpstr>
      <vt:lpstr>PowerPoint Presentation</vt:lpstr>
      <vt:lpstr>Primary Amenorrhoea</vt:lpstr>
      <vt:lpstr>Hormonal treatment Primary Amenorrhoea with absent secondary sexual characteristics</vt:lpstr>
      <vt:lpstr>PowerPoint Presentation</vt:lpstr>
      <vt:lpstr> </vt:lpstr>
      <vt:lpstr>PowerPoint Presentation</vt:lpstr>
      <vt:lpstr>Secondary Amenorrhoea</vt:lpstr>
      <vt:lpstr>Secondary Amenorrhoea</vt:lpstr>
      <vt:lpstr>Secondary Amenorrhoea</vt:lpstr>
      <vt:lpstr>Secondary Amenorrhoea</vt:lpstr>
      <vt:lpstr>Secondary Amenorrhoea</vt:lpstr>
      <vt:lpstr>PowerPoint Presentation</vt:lpstr>
      <vt:lpstr>Polycystic ovary syndrome</vt:lpstr>
      <vt:lpstr>PowerPoint Presentation</vt:lpstr>
      <vt:lpstr>Hypogonadotropic Hypogonadism</vt:lpstr>
      <vt:lpstr>Constitutional pubertal delay</vt:lpstr>
      <vt:lpstr>Sheehan’s syndrome</vt:lpstr>
      <vt:lpstr>Weight-related amenorrhoea Anorexia Nervosa</vt:lpstr>
      <vt:lpstr>Exercise-associated amenorrhoea</vt:lpstr>
      <vt:lpstr>Contraception related amenorrhoea</vt:lpstr>
      <vt:lpstr>Late onset congenital adrenal hyperplasia</vt:lpstr>
      <vt:lpstr>Cushing’s syndrome</vt:lpstr>
      <vt:lpstr>PowerPoint Presentation</vt:lpstr>
      <vt:lpstr>PowerPoint Presentation</vt:lpstr>
      <vt:lpstr>PowerPoint Presentation</vt:lpstr>
      <vt:lpstr>PowerPoint Presentation</vt:lpstr>
      <vt:lpstr>Asherman’s Syndrome</vt:lpstr>
      <vt:lpstr>PowerPoint Presentation</vt:lpstr>
      <vt:lpstr>PowerPoint Presentation</vt:lpstr>
      <vt:lpstr>PowerPoint Presentation</vt:lpstr>
      <vt:lpstr>PowerPoint Presentation</vt:lpstr>
      <vt:lpstr>Case #I </vt:lpstr>
      <vt:lpstr>Case # II</vt:lpstr>
      <vt:lpstr>Case #II</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الرحيم  preterm labour</dc:title>
  <dc:creator>Dr Moamar Al-Jefout</dc:creator>
  <cp:lastModifiedBy>Moamar Al-Jefout</cp:lastModifiedBy>
  <cp:revision>134</cp:revision>
  <dcterms:created xsi:type="dcterms:W3CDTF">2010-07-28T15:38:53Z</dcterms:created>
  <dcterms:modified xsi:type="dcterms:W3CDTF">2020-06-16T03:34:26Z</dcterms:modified>
</cp:coreProperties>
</file>