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7" r:id="rId4"/>
    <p:sldId id="269" r:id="rId5"/>
    <p:sldId id="268" r:id="rId6"/>
    <p:sldId id="257" r:id="rId7"/>
    <p:sldId id="258" r:id="rId8"/>
    <p:sldId id="259" r:id="rId9"/>
    <p:sldId id="260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23B55-EC75-45AD-B3D6-BB2F07F5207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209D8-1E30-4B35-A59F-7F85DAD93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1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09D8-1E30-4B35-A59F-7F85DAD930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2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620" y="1660121"/>
            <a:ext cx="7217553" cy="3305493"/>
          </a:xfrm>
        </p:spPr>
        <p:txBody>
          <a:bodyPr>
            <a:normAutofit/>
          </a:bodyPr>
          <a:lstStyle/>
          <a:p>
            <a:pPr algn="l"/>
            <a:r>
              <a:rPr lang="en-US" sz="7700"/>
              <a:t>Blood flow to tissues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619" y="4965614"/>
            <a:ext cx="7217553" cy="83445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DR. Arwa Rawashdeh 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B546656-FDC4-474A-B8D1-2B3E70E00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10C32-2BD5-8D2F-1621-06E8C2F7B3A8}"/>
              </a:ext>
            </a:extLst>
          </p:cNvPr>
          <p:cNvSpPr txBox="1"/>
          <p:nvPr/>
        </p:nvSpPr>
        <p:spPr>
          <a:xfrm>
            <a:off x="269379" y="1144769"/>
            <a:ext cx="2505722" cy="2896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Generalized edema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7899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1B1E44-7FB5-1DFD-6FFD-B24E712A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3" r="7323" b="-3"/>
          <a:stretch/>
        </p:blipFill>
        <p:spPr>
          <a:xfrm>
            <a:off x="3148104" y="10"/>
            <a:ext cx="2660359" cy="413605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79" y="4177748"/>
            <a:ext cx="24940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9100A-8294-3EA7-0872-08749F451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842" b="1"/>
          <a:stretch/>
        </p:blipFill>
        <p:spPr>
          <a:xfrm>
            <a:off x="3148103" y="4241540"/>
            <a:ext cx="2660359" cy="2616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77188-1C6E-73E5-F7C7-3E76E3133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8" r="22530"/>
          <a:stretch/>
        </p:blipFill>
        <p:spPr>
          <a:xfrm>
            <a:off x="5897045" y="10"/>
            <a:ext cx="32469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1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B546656-FDC4-474A-B8D1-2B3E70E00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7899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99487-A520-37AE-EAD5-C7D9ACE94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45" r="22035" b="1"/>
          <a:stretch/>
        </p:blipFill>
        <p:spPr>
          <a:xfrm>
            <a:off x="3148104" y="10"/>
            <a:ext cx="2660359" cy="41360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79" y="4177748"/>
            <a:ext cx="24940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8085EA-08AD-2708-6564-932824F62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94" r="37514" b="2"/>
          <a:stretch/>
        </p:blipFill>
        <p:spPr>
          <a:xfrm>
            <a:off x="3148103" y="4241540"/>
            <a:ext cx="2660359" cy="2616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C5A127-1D64-8829-2883-E8DDBA34E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0" r="28094"/>
          <a:stretch/>
        </p:blipFill>
        <p:spPr>
          <a:xfrm>
            <a:off x="5897045" y="10"/>
            <a:ext cx="3246955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6C1B6F-F015-7128-D741-12ABBB513A06}"/>
              </a:ext>
            </a:extLst>
          </p:cNvPr>
          <p:cNvSpPr txBox="1"/>
          <p:nvPr/>
        </p:nvSpPr>
        <p:spPr>
          <a:xfrm>
            <a:off x="100555" y="2010546"/>
            <a:ext cx="2185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Skin changes from swelling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8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E775-2E22-41A3-9965-47E3F8C4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847262"/>
            <a:ext cx="3718165" cy="74387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Capillary unit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CD0496-1E0D-4CDB-A2C1-900B77C4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0"/>
            <a:ext cx="6019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232F0-0C72-4844-AF49-B443F00D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b="1">
                <a:solidFill>
                  <a:srgbClr val="FFFFFF"/>
                </a:solidFill>
              </a:rPr>
              <a:t>Metabolism theory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DA680D8-FAA4-E1B3-20F6-F354BE9D0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49" y="2426818"/>
            <a:ext cx="4085390" cy="399763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278D5B6-EF48-C36C-676B-2B250F8E9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804" y="3034377"/>
            <a:ext cx="4091938" cy="278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6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E23AE1-CA82-EB6E-86C0-1B40A0EE4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622" y="1609870"/>
            <a:ext cx="5810032" cy="35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8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10CA7-78DE-5221-D2DC-2995C442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45" y="320040"/>
            <a:ext cx="3100824" cy="392703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B6FE63-88D2-BB5B-FB4D-496E9D25D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872" y="1124354"/>
            <a:ext cx="4103370" cy="2318403"/>
          </a:xfrm>
          <a:prstGeom prst="rect">
            <a:avLst/>
          </a:prstGeom>
        </p:spPr>
      </p:pic>
      <p:sp>
        <p:nvSpPr>
          <p:cNvPr id="28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58668" y="5294852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91960FD-DDFD-3F97-9C62-4BCD760E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303" y="3600290"/>
            <a:ext cx="4587411" cy="17226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flow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C746C-472E-E184-0442-6A0C51379DF5}"/>
              </a:ext>
            </a:extLst>
          </p:cNvPr>
          <p:cNvSpPr txBox="1"/>
          <p:nvPr/>
        </p:nvSpPr>
        <p:spPr>
          <a:xfrm>
            <a:off x="848745" y="4584317"/>
            <a:ext cx="21855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 liters seeps out</a:t>
            </a:r>
          </a:p>
          <a:p>
            <a:r>
              <a:rPr lang="en-US" dirty="0"/>
              <a:t>17 liters is reabsorbed </a:t>
            </a:r>
          </a:p>
          <a:p>
            <a:r>
              <a:rPr lang="en-US" dirty="0"/>
              <a:t>3 liters  left in tissues </a:t>
            </a:r>
          </a:p>
          <a:p>
            <a:r>
              <a:rPr lang="en-US" dirty="0"/>
              <a:t>By lymphatic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210CB-AF2D-A5D3-BC88-56FEC2D1123D}"/>
              </a:ext>
            </a:extLst>
          </p:cNvPr>
          <p:cNvSpPr txBox="1"/>
          <p:nvPr/>
        </p:nvSpPr>
        <p:spPr>
          <a:xfrm>
            <a:off x="4690872" y="377511"/>
            <a:ext cx="4638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Starling force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89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Swelling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4500" b="1" dirty="0"/>
              <a:t>Buildup of blood or fluid </a:t>
            </a:r>
          </a:p>
          <a:p>
            <a:pPr>
              <a:buNone/>
            </a:pPr>
            <a:r>
              <a:rPr lang="en-US" sz="3800" b="1" dirty="0">
                <a:solidFill>
                  <a:srgbClr val="FF0000"/>
                </a:solidFill>
              </a:rPr>
              <a:t>Tran cellular compartment ( Effusion)</a:t>
            </a:r>
          </a:p>
          <a:p>
            <a:pPr>
              <a:buNone/>
            </a:pPr>
            <a:endParaRPr lang="en-US" sz="3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Pericardial </a:t>
            </a:r>
          </a:p>
          <a:p>
            <a:pPr>
              <a:buNone/>
            </a:pPr>
            <a:r>
              <a:rPr lang="en-US" dirty="0"/>
              <a:t> Peritoneal cavity </a:t>
            </a:r>
          </a:p>
          <a:p>
            <a:pPr>
              <a:buNone/>
            </a:pPr>
            <a:r>
              <a:rPr lang="en-US" dirty="0"/>
              <a:t>     Ascites  </a:t>
            </a:r>
          </a:p>
          <a:p>
            <a:pPr>
              <a:buNone/>
            </a:pPr>
            <a:r>
              <a:rPr lang="en-US" dirty="0"/>
              <a:t>        Cirrhosis </a:t>
            </a:r>
          </a:p>
          <a:p>
            <a:pPr>
              <a:buNone/>
            </a:pPr>
            <a:r>
              <a:rPr lang="en-US" dirty="0"/>
              <a:t>      Double whammy  ( Decrease albumin)</a:t>
            </a:r>
          </a:p>
          <a:p>
            <a:pPr>
              <a:buNone/>
            </a:pPr>
            <a:r>
              <a:rPr lang="en-US" dirty="0"/>
              <a:t> Plural cavity </a:t>
            </a:r>
          </a:p>
          <a:p>
            <a:pPr>
              <a:buNone/>
            </a:pPr>
            <a:r>
              <a:rPr lang="en-US" dirty="0"/>
              <a:t>      Secondary beaver dam of left heart failure </a:t>
            </a:r>
          </a:p>
          <a:p>
            <a:pPr>
              <a:buNone/>
            </a:pPr>
            <a:r>
              <a:rPr lang="en-US" dirty="0"/>
              <a:t> Joint cavities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800" b="1" dirty="0">
                <a:solidFill>
                  <a:srgbClr val="FF0000"/>
                </a:solidFill>
              </a:rPr>
              <a:t>Interstitial fluid or subcutaneous tissue (Edema)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of Edema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Dependent edema</a:t>
            </a:r>
          </a:p>
          <a:p>
            <a:pPr>
              <a:buNone/>
            </a:pPr>
            <a:r>
              <a:rPr lang="en-US" dirty="0"/>
              <a:t>    Feet or ankle</a:t>
            </a:r>
          </a:p>
          <a:p>
            <a:pPr>
              <a:buNone/>
            </a:pPr>
            <a:r>
              <a:rPr lang="en-US" dirty="0"/>
              <a:t>        Trouble in Venous blood </a:t>
            </a:r>
          </a:p>
          <a:p>
            <a:pPr>
              <a:buNone/>
            </a:pPr>
            <a:r>
              <a:rPr lang="en-US" dirty="0"/>
              <a:t>         Gravity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Generalized edema (anasarca) </a:t>
            </a:r>
          </a:p>
          <a:p>
            <a:pPr>
              <a:buNone/>
            </a:pPr>
            <a:r>
              <a:rPr lang="en-US" dirty="0"/>
              <a:t>   All over the body</a:t>
            </a:r>
          </a:p>
          <a:p>
            <a:pPr>
              <a:buNone/>
            </a:pPr>
            <a:r>
              <a:rPr lang="en-US" dirty="0"/>
              <a:t>   Kidney Nephrotic syndrome (Albuminuria)  podocytes</a:t>
            </a:r>
          </a:p>
          <a:p>
            <a:pPr>
              <a:buNone/>
            </a:pPr>
            <a:r>
              <a:rPr lang="en-US" dirty="0"/>
              <a:t>   Heart </a:t>
            </a:r>
          </a:p>
          <a:p>
            <a:pPr>
              <a:buNone/>
            </a:pPr>
            <a:r>
              <a:rPr lang="en-US" dirty="0"/>
              <a:t>   Liver   </a:t>
            </a:r>
          </a:p>
          <a:p>
            <a:pPr>
              <a:buNone/>
            </a:pPr>
            <a:r>
              <a:rPr lang="en-US" dirty="0"/>
              <a:t>       Cirrhosis or hepatitis ( albumin)</a:t>
            </a:r>
          </a:p>
          <a:p>
            <a:pPr>
              <a:buNone/>
            </a:pPr>
            <a:r>
              <a:rPr lang="en-US" dirty="0"/>
              <a:t>   Anaphylaxis </a:t>
            </a:r>
          </a:p>
          <a:p>
            <a:pPr>
              <a:buNone/>
            </a:pPr>
            <a:r>
              <a:rPr lang="en-US" dirty="0"/>
              <a:t>       Increase capillary permeability widen the gap</a:t>
            </a:r>
          </a:p>
          <a:p>
            <a:pPr>
              <a:buNone/>
            </a:pPr>
            <a:r>
              <a:rPr lang="en-US" dirty="0"/>
              <a:t>       Bind to precapillary sphincters of metarterioles and vasodilation</a:t>
            </a:r>
          </a:p>
          <a:p>
            <a:pPr>
              <a:buNone/>
            </a:pPr>
            <a:r>
              <a:rPr lang="en-US" dirty="0"/>
              <a:t>  Sever burns leaks albumin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beaver dams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Left heart failure, valvular stenosis, alcohol abuse or idiopathic </a:t>
            </a:r>
          </a:p>
          <a:p>
            <a:r>
              <a:rPr lang="en-US"/>
              <a:t>Backup of blood </a:t>
            </a:r>
          </a:p>
          <a:p>
            <a:r>
              <a:rPr lang="en-US"/>
              <a:t>Pulmonary edema </a:t>
            </a:r>
          </a:p>
          <a:p>
            <a:r>
              <a:rPr lang="en-US"/>
              <a:t>Pulmonary hypertension </a:t>
            </a:r>
          </a:p>
          <a:p>
            <a:r>
              <a:rPr lang="en-US"/>
              <a:t>Kussmauls’s sign internal jugular vain </a:t>
            </a:r>
          </a:p>
          <a:p>
            <a:r>
              <a:rPr lang="en-US"/>
              <a:t>Hepatomegaly</a:t>
            </a:r>
          </a:p>
          <a:p>
            <a:r>
              <a:rPr lang="en-US"/>
              <a:t>Splenomegaly</a:t>
            </a:r>
          </a:p>
          <a:p>
            <a:r>
              <a:rPr lang="en-US"/>
              <a:t>Ascites</a:t>
            </a:r>
          </a:p>
          <a:p>
            <a:r>
              <a:rPr lang="en-US"/>
              <a:t>Dependent edema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Localized edema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Lymphedema  </a:t>
            </a:r>
          </a:p>
          <a:p>
            <a:r>
              <a:rPr lang="en-US" dirty="0"/>
              <a:t>Hemosiderin</a:t>
            </a:r>
          </a:p>
          <a:p>
            <a:r>
              <a:rPr lang="en-US" dirty="0"/>
              <a:t> Thoracic duct general edema</a:t>
            </a:r>
          </a:p>
          <a:p>
            <a:pPr marL="0" indent="0">
              <a:buNone/>
            </a:pPr>
            <a:r>
              <a:rPr lang="en-US" dirty="0"/>
              <a:t>Valve injury</a:t>
            </a:r>
          </a:p>
          <a:p>
            <a:pPr marL="0" indent="0">
              <a:buNone/>
            </a:pPr>
            <a:r>
              <a:rPr lang="en-US" dirty="0"/>
              <a:t>  Dysfunctional valves</a:t>
            </a:r>
          </a:p>
          <a:p>
            <a:pPr marL="0" indent="0">
              <a:buNone/>
            </a:pPr>
            <a:r>
              <a:rPr lang="en-US" dirty="0"/>
              <a:t>  Venous hypertension</a:t>
            </a:r>
          </a:p>
          <a:p>
            <a:pPr marL="0" indent="0">
              <a:buNone/>
            </a:pPr>
            <a:r>
              <a:rPr lang="en-US" dirty="0"/>
              <a:t>  Stasis dermatitis ( long standing) </a:t>
            </a:r>
          </a:p>
          <a:p>
            <a:pPr marL="0" indent="0">
              <a:buNone/>
            </a:pPr>
            <a:r>
              <a:rPr lang="en-US" dirty="0"/>
              <a:t>          wearing compression stocks </a:t>
            </a:r>
          </a:p>
          <a:p>
            <a:pPr marL="0" indent="0">
              <a:buNone/>
            </a:pPr>
            <a:r>
              <a:rPr lang="en-US" dirty="0"/>
              <a:t>   Skin changes from swelling </a:t>
            </a:r>
          </a:p>
          <a:p>
            <a:pPr marL="0" indent="0">
              <a:buNone/>
            </a:pPr>
            <a:r>
              <a:rPr lang="en-US" dirty="0"/>
              <a:t>   ischemic </a:t>
            </a:r>
          </a:p>
          <a:p>
            <a:pPr marL="0" indent="0">
              <a:buNone/>
            </a:pPr>
            <a:r>
              <a:rPr lang="en-US" dirty="0"/>
              <a:t>     gangrene </a:t>
            </a:r>
          </a:p>
          <a:p>
            <a:pPr marL="0" indent="0">
              <a:buNone/>
            </a:pPr>
            <a:r>
              <a:rPr lang="en-US" dirty="0"/>
              <a:t>     Brown induration hemosiderin stains </a:t>
            </a:r>
          </a:p>
          <a:p>
            <a:pPr marL="0" indent="0">
              <a:buNone/>
            </a:pPr>
            <a:r>
              <a:rPr lang="en-US" dirty="0"/>
              <a:t>     Telangiectasia chronic venous stasis</a:t>
            </a:r>
          </a:p>
          <a:p>
            <a:pPr marL="0" indent="0">
              <a:buNone/>
            </a:pPr>
            <a:r>
              <a:rPr lang="en-US" dirty="0"/>
              <a:t>     Ulcers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238</Words>
  <Application>Microsoft Office PowerPoint</Application>
  <PresentationFormat>On-screen Show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Blood flow to tissues </vt:lpstr>
      <vt:lpstr>Capillary unit </vt:lpstr>
      <vt:lpstr>Metabolism theory </vt:lpstr>
      <vt:lpstr>PowerPoint Presentation</vt:lpstr>
      <vt:lpstr>PowerPoint Presentation</vt:lpstr>
      <vt:lpstr>Swelling </vt:lpstr>
      <vt:lpstr>Mechanisms of Edema </vt:lpstr>
      <vt:lpstr>Heart beaver dams </vt:lpstr>
      <vt:lpstr>Localized edema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arwa rawashdeh</cp:lastModifiedBy>
  <cp:revision>18</cp:revision>
  <dcterms:created xsi:type="dcterms:W3CDTF">2006-08-16T00:00:00Z</dcterms:created>
  <dcterms:modified xsi:type="dcterms:W3CDTF">2022-11-14T16:22:43Z</dcterms:modified>
</cp:coreProperties>
</file>