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58" r:id="rId4"/>
    <p:sldId id="257" r:id="rId5"/>
    <p:sldId id="276" r:id="rId6"/>
    <p:sldId id="262" r:id="rId7"/>
    <p:sldId id="274" r:id="rId8"/>
    <p:sldId id="275" r:id="rId9"/>
    <p:sldId id="269" r:id="rId10"/>
    <p:sldId id="270" r:id="rId11"/>
    <p:sldId id="259" r:id="rId12"/>
    <p:sldId id="260" r:id="rId13"/>
    <p:sldId id="271" r:id="rId14"/>
    <p:sldId id="268" r:id="rId15"/>
    <p:sldId id="263" r:id="rId16"/>
    <p:sldId id="264" r:id="rId17"/>
    <p:sldId id="272" r:id="rId18"/>
    <p:sldId id="265" r:id="rId19"/>
    <p:sldId id="26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A9A5-D832-4A1F-9DC7-0EFAE4C8DE8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BBE8-8B86-4185-8E2C-4E28DFE7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99A2BC5-1812-4750-8173-48807CDD71CB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6B8C-AB7A-45AC-906B-B336D1192FAA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977C-46A9-47F1-A6C7-C6F31755524F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675E-3BAC-4B2F-A5B6-B8D04ED7AE29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870-927D-48EF-8213-9E4A6A1605DA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1BB-B7E8-4B2B-AB18-62B16E731A18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A49-BA33-4E38-8201-15CB71837F27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D45D95-C419-460D-A2AF-841A8FEF5D91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DCBC82-0EE6-43E1-9C89-678DA63ACCC6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B22-7F43-49FE-8ACA-A9128BC98837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BBA4-B26F-41B4-9C7C-2A61B68D0212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0F2-0BCA-4775-9C1C-C298F45062D5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25B5-7D7F-454A-8FD2-4C6ADE6EF5E2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DD4A-EBC1-4D7F-BE94-650EFCACB796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0E4-453B-4A3E-A67C-C6C574629989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4FB5-2BA7-4642-9F99-677A1089E878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5C09-170D-43EF-9A69-15C20BE8861B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03FECD-FF14-4F94-BBEF-537AA548FBA0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303912-6E33-43EC-AFB7-4AAC6CC7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in_management_during_childbirt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oint_replacement" TargetMode="External"/><Relationship Id="rId3" Type="http://schemas.openxmlformats.org/officeDocument/2006/relationships/hyperlink" Target="https://en.wikipedia.org/wiki/Pelvis" TargetMode="External"/><Relationship Id="rId7" Type="http://schemas.openxmlformats.org/officeDocument/2006/relationships/hyperlink" Target="https://en.wikipedia.org/wiki/Arthroplasty" TargetMode="External"/><Relationship Id="rId2" Type="http://schemas.openxmlformats.org/officeDocument/2006/relationships/hyperlink" Target="https://en.wikipedia.org/wiki/Orthopaed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nee" TargetMode="External"/><Relationship Id="rId5" Type="http://schemas.openxmlformats.org/officeDocument/2006/relationships/hyperlink" Target="https://en.wikipedia.org/wiki/Femur" TargetMode="External"/><Relationship Id="rId4" Type="http://schemas.openxmlformats.org/officeDocument/2006/relationships/hyperlink" Target="https://en.wikipedia.org/wiki/Hi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j9_OSM0KHnAhWBDewKHdd7CWAQjRx6BAgBEAQ&amp;url=https%3A%2F%2Fwww.researchgate.net%2Ffigure%2FSubdermal-infiltration-with-local-anesthetic-solution_fig3_312421850&amp;psig=AOvVaw33LSliPxQwBpTBWMQSwnLz&amp;ust=1580140113598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B691-2683-4A13-A902-FE68E4DD5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7802"/>
            <a:ext cx="8825658" cy="1806752"/>
          </a:xfrm>
        </p:spPr>
        <p:txBody>
          <a:bodyPr/>
          <a:lstStyle/>
          <a:p>
            <a:pPr algn="ctr"/>
            <a:r>
              <a:rPr lang="en-US" b="1" dirty="0"/>
              <a:t>Local </a:t>
            </a:r>
            <a:r>
              <a:rPr lang="en-US" b="1" dirty="0" err="1"/>
              <a:t>Anaesthetics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DE87-A8F3-41BD-BDD4-87284980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489" y="4245116"/>
            <a:ext cx="8825658" cy="1592975"/>
          </a:xfrm>
        </p:spPr>
        <p:txBody>
          <a:bodyPr>
            <a:normAutofit/>
          </a:bodyPr>
          <a:lstStyle/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Dr. Mohammed Al-</a:t>
            </a:r>
            <a:r>
              <a:rPr lang="en-US" sz="2800" cap="none" dirty="0" err="1">
                <a:solidFill>
                  <a:schemeClr val="bg2"/>
                </a:solidFill>
                <a:latin typeface="Gill Sans MT"/>
              </a:rPr>
              <a:t>Sbou</a:t>
            </a:r>
            <a:endParaRPr lang="en-US" sz="2800" cap="none" dirty="0">
              <a:solidFill>
                <a:schemeClr val="bg2"/>
              </a:solidFill>
              <a:latin typeface="Gill Sans MT"/>
            </a:endParaRPr>
          </a:p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Professor in Clinical Pharmacology</a:t>
            </a:r>
          </a:p>
          <a:p>
            <a:pPr marL="27432" lvl="0" algn="ctr" defTabSz="914400" rtl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defRPr/>
            </a:pP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Faculty of Medicine, </a:t>
            </a:r>
            <a:r>
              <a:rPr lang="en-US" sz="2800" cap="none" dirty="0" err="1">
                <a:solidFill>
                  <a:schemeClr val="bg2"/>
                </a:solidFill>
                <a:latin typeface="Gill Sans MT"/>
              </a:rPr>
              <a:t>Mutah</a:t>
            </a:r>
            <a:r>
              <a:rPr lang="en-US" sz="2800" cap="none" dirty="0">
                <a:solidFill>
                  <a:schemeClr val="bg2"/>
                </a:solidFill>
                <a:latin typeface="Gill Sans MT"/>
              </a:rPr>
              <a:t> University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10565-D9F2-43BC-AB66-5CCF4504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2FF4-D278-4E71-BEC2-1E73F49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E381-B6BE-4E2E-965D-AE456D69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r>
              <a:rPr lang="en-US" sz="2800" b="1" dirty="0"/>
              <a:t>Regional </a:t>
            </a:r>
            <a:r>
              <a:rPr lang="en-US" sz="2800" b="1" dirty="0" err="1"/>
              <a:t>anaesthesia</a:t>
            </a:r>
            <a:r>
              <a:rPr lang="en-US" sz="2800" b="1" dirty="0"/>
              <a:t>: </a:t>
            </a:r>
          </a:p>
          <a:p>
            <a:pPr lvl="1"/>
            <a:r>
              <a:rPr lang="en-US" sz="2800" b="1" dirty="0"/>
              <a:t>Nerve block </a:t>
            </a:r>
            <a:r>
              <a:rPr lang="en-US" sz="2800" dirty="0"/>
              <a:t>(injection of drug around nerves, block sensory &amp; motor fibers) </a:t>
            </a:r>
          </a:p>
          <a:p>
            <a:pPr lvl="1"/>
            <a:r>
              <a:rPr lang="en-US" sz="2800" b="1" dirty="0"/>
              <a:t>Epidural</a:t>
            </a:r>
          </a:p>
          <a:p>
            <a:pPr lvl="1"/>
            <a:r>
              <a:rPr lang="en-US" sz="2800" b="1" dirty="0"/>
              <a:t>Spinal (intrathecal)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23A76-4B17-4334-AB84-90941E5E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97DE-DB0D-4428-A8B0-7FDE499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Pharmacokinetics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C059-8F83-411F-8269-4A89F959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2603499"/>
            <a:ext cx="11099409" cy="3741029"/>
          </a:xfrm>
        </p:spPr>
        <p:txBody>
          <a:bodyPr>
            <a:normAutofit/>
          </a:bodyPr>
          <a:lstStyle/>
          <a:p>
            <a:r>
              <a:rPr lang="en-US" sz="2800" dirty="0"/>
              <a:t>They differ in the </a:t>
            </a:r>
            <a:r>
              <a:rPr lang="en-US" sz="2800" b="1" dirty="0"/>
              <a:t>onset and duration of action</a:t>
            </a:r>
          </a:p>
          <a:p>
            <a:r>
              <a:rPr lang="en-US" sz="2800" dirty="0"/>
              <a:t>By injection or infiltration, are effective </a:t>
            </a:r>
            <a:r>
              <a:rPr lang="en-US" sz="2800" b="1" dirty="0"/>
              <a:t>within 5 min</a:t>
            </a:r>
            <a:r>
              <a:rPr lang="en-US" sz="2800" dirty="0"/>
              <a:t>, duration of action </a:t>
            </a:r>
            <a:r>
              <a:rPr lang="en-US" sz="2800" b="1" dirty="0"/>
              <a:t>1-1.5 h </a:t>
            </a:r>
            <a:r>
              <a:rPr lang="en-US" sz="2800" dirty="0"/>
              <a:t>(doubled by adding vasoconstrictors)</a:t>
            </a:r>
          </a:p>
          <a:p>
            <a:r>
              <a:rPr lang="en-US" sz="2800" b="1" dirty="0"/>
              <a:t>Lidocaine t</a:t>
            </a:r>
            <a:r>
              <a:rPr lang="en-US" sz="2800" b="1" baseline="-25000" dirty="0"/>
              <a:t>1/2</a:t>
            </a:r>
            <a:r>
              <a:rPr lang="en-US" sz="2800" b="1" dirty="0"/>
              <a:t> (1.5 h), Bupivacaine t</a:t>
            </a:r>
            <a:r>
              <a:rPr lang="en-US" sz="2800" b="1" baseline="-25000" dirty="0"/>
              <a:t>1/2  </a:t>
            </a:r>
            <a:r>
              <a:rPr lang="en-US" sz="2800" b="1" dirty="0"/>
              <a:t>(3 </a:t>
            </a:r>
            <a:r>
              <a:rPr lang="en-US" sz="2800" b="1" dirty="0" err="1"/>
              <a:t>hrs</a:t>
            </a:r>
            <a:r>
              <a:rPr lang="en-US" sz="2800" b="1" dirty="0"/>
              <a:t>) (long acting)</a:t>
            </a:r>
          </a:p>
          <a:p>
            <a:r>
              <a:rPr lang="en-US" sz="2800" dirty="0"/>
              <a:t>Absorption from mucous membranes on topical application varies according to the compound: </a:t>
            </a:r>
            <a:r>
              <a:rPr lang="en-US" sz="2800" b="1" dirty="0"/>
              <a:t>lidocaine</a:t>
            </a:r>
            <a:r>
              <a:rPr lang="en-US" sz="2800" dirty="0"/>
              <a:t>, </a:t>
            </a:r>
            <a:r>
              <a:rPr lang="en-US" sz="2800" b="1" dirty="0"/>
              <a:t>are well absorbed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12783-6466-4E20-847D-1E2337D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D962-A454-482D-AA4C-9918B962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56997" cy="706964"/>
          </a:xfrm>
        </p:spPr>
        <p:txBody>
          <a:bodyPr/>
          <a:lstStyle/>
          <a:p>
            <a:r>
              <a:rPr lang="en-US" dirty="0"/>
              <a:t>Prolongation of action by vasoconstrictors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A19D-58BD-429E-80E9-E636AD88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2603499"/>
            <a:ext cx="11141612" cy="3958771"/>
          </a:xfrm>
        </p:spPr>
        <p:txBody>
          <a:bodyPr>
            <a:normAutofit/>
          </a:bodyPr>
          <a:lstStyle/>
          <a:p>
            <a:r>
              <a:rPr lang="en-US" sz="2800" b="1" dirty="0"/>
              <a:t>LA</a:t>
            </a:r>
            <a:r>
              <a:rPr lang="en-US" sz="2800" dirty="0"/>
              <a:t> cause </a:t>
            </a:r>
            <a:r>
              <a:rPr lang="en-US" sz="2800" b="1" dirty="0"/>
              <a:t>dilatation of blood vessels</a:t>
            </a:r>
          </a:p>
          <a:p>
            <a:r>
              <a:rPr lang="en-US" sz="2800" dirty="0"/>
              <a:t>Addition of vasoconstrictors such as </a:t>
            </a:r>
            <a:r>
              <a:rPr lang="en-US" sz="2800" b="1" dirty="0"/>
              <a:t>adrenaline (epinephrine)</a:t>
            </a:r>
          </a:p>
          <a:p>
            <a:r>
              <a:rPr lang="en-US" sz="2800" b="1" dirty="0"/>
              <a:t>Reduce local blood flow</a:t>
            </a:r>
          </a:p>
          <a:p>
            <a:r>
              <a:rPr lang="en-US" sz="2800" b="1" dirty="0"/>
              <a:t>Slow rate of absorption</a:t>
            </a:r>
          </a:p>
          <a:p>
            <a:r>
              <a:rPr lang="en-US" sz="2800" b="1" dirty="0"/>
              <a:t>Prolong its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DFC4-ED89-4813-8235-AEAFDEEF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CE43-584A-4319-B982-3EE240DB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C0D4-C77F-4416-BC8C-602F3B2B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603500"/>
            <a:ext cx="10916529" cy="3416300"/>
          </a:xfrm>
        </p:spPr>
        <p:txBody>
          <a:bodyPr/>
          <a:lstStyle/>
          <a:p>
            <a:r>
              <a:rPr lang="en-US" sz="2800" b="1" dirty="0"/>
              <a:t>Prolong local action and reduce systemic toxicity</a:t>
            </a:r>
          </a:p>
          <a:p>
            <a:pPr marL="0" indent="0">
              <a:buNone/>
            </a:pPr>
            <a:r>
              <a:rPr lang="en-US" sz="2800" dirty="0"/>
              <a:t>    e.g. duration of </a:t>
            </a:r>
            <a:r>
              <a:rPr lang="en-US" sz="2800" b="1" dirty="0"/>
              <a:t>lidocaine</a:t>
            </a:r>
            <a:r>
              <a:rPr lang="en-US" sz="2800" dirty="0"/>
              <a:t> is </a:t>
            </a:r>
            <a:r>
              <a:rPr lang="en-US" sz="2800" b="1" dirty="0"/>
              <a:t>doubled </a:t>
            </a:r>
            <a:r>
              <a:rPr lang="en-US" sz="2800" dirty="0"/>
              <a:t>from </a:t>
            </a:r>
            <a:r>
              <a:rPr lang="en-US" sz="2800" b="1" dirty="0"/>
              <a:t>1 to 2 </a:t>
            </a:r>
            <a:r>
              <a:rPr lang="en-US" sz="2800" b="1" dirty="0" err="1"/>
              <a:t>hrs</a:t>
            </a:r>
            <a:endParaRPr lang="en-US" sz="2800" b="1" dirty="0"/>
          </a:p>
          <a:p>
            <a:r>
              <a:rPr lang="en-US" sz="2800" b="1" dirty="0"/>
              <a:t>Avoid use of vasoconstrictors for extremity (finger, toe, nose, penis)</a:t>
            </a:r>
            <a:r>
              <a:rPr lang="en-US" sz="2800" dirty="0"/>
              <a:t>, due to cut off blood supply &amp; organ damage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8CA6-7540-44AC-8B44-6913C23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E24B-3EA1-45B8-A72B-9AD82B9B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EF536A-CA4A-48CB-9E53-9519BC488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773018"/>
            <a:ext cx="8761413" cy="55989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15BA-FD52-4559-8500-AA50DBD0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4597-094E-4325-98F3-4EDC2BBF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Epidural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AE8A-1579-473F-A4A0-51EF744E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499"/>
            <a:ext cx="10846191" cy="39587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Is used in </a:t>
            </a:r>
            <a:r>
              <a:rPr lang="en-US" sz="2800" b="1" dirty="0"/>
              <a:t>thoracic, lumbar, sacral regions</a:t>
            </a:r>
          </a:p>
          <a:p>
            <a:r>
              <a:rPr lang="en-US" sz="2800" b="1" dirty="0"/>
              <a:t>Lumbar epidural is widely used in obstetrics</a:t>
            </a:r>
          </a:p>
          <a:p>
            <a:r>
              <a:rPr lang="en-US" sz="2800" dirty="0"/>
              <a:t>Drug is injected into </a:t>
            </a:r>
            <a:r>
              <a:rPr lang="en-US" sz="2800" b="1" dirty="0"/>
              <a:t>epidural space</a:t>
            </a:r>
          </a:p>
          <a:p>
            <a:r>
              <a:rPr lang="en-US" sz="2800" b="1" dirty="0"/>
              <a:t>A cannula with catheter inserted into epidural space </a:t>
            </a:r>
            <a:r>
              <a:rPr lang="en-US" sz="2800" dirty="0"/>
              <a:t>so drugs can be delivered as needed to extend the duration of the block</a:t>
            </a:r>
          </a:p>
          <a:p>
            <a:r>
              <a:rPr lang="en-US" sz="2800" b="1" dirty="0">
                <a:hlinkClick r:id="rId2"/>
              </a:rPr>
              <a:t>Pain management during vaginal birth and delivery</a:t>
            </a:r>
            <a:endParaRPr lang="en-US" sz="2800" b="1" dirty="0"/>
          </a:p>
          <a:p>
            <a:r>
              <a:rPr lang="en-US" sz="2800" b="1" dirty="0"/>
              <a:t>Post operative analgesia</a:t>
            </a:r>
          </a:p>
          <a:p>
            <a:r>
              <a:rPr lang="en-US" sz="2800" b="1" dirty="0"/>
              <a:t>Improves outcome by reducing risk of (DVT, chest infection)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2863-BAE6-4D4D-892C-D0B295C3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0A17-B0E3-4AEB-9B92-94B35269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Spinal </a:t>
            </a:r>
            <a:r>
              <a:rPr lang="en-US" b="1" dirty="0" err="1"/>
              <a:t>Anaesthesia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962B-8472-49F2-8C14-C8C02F08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363371"/>
            <a:ext cx="11211950" cy="4628271"/>
          </a:xfrm>
        </p:spPr>
        <p:txBody>
          <a:bodyPr>
            <a:normAutofit/>
          </a:bodyPr>
          <a:lstStyle/>
          <a:p>
            <a:r>
              <a:rPr lang="en-US" sz="2800" b="1" dirty="0"/>
              <a:t>Intrathecal </a:t>
            </a:r>
            <a:r>
              <a:rPr lang="en-US" sz="2800" b="1" dirty="0" err="1"/>
              <a:t>anaesthesia</a:t>
            </a:r>
            <a:endParaRPr lang="en-US" sz="2800" b="1" dirty="0"/>
          </a:p>
          <a:p>
            <a:r>
              <a:rPr lang="en-US" sz="2800" dirty="0"/>
              <a:t>The drug is injected into </a:t>
            </a:r>
            <a:r>
              <a:rPr lang="en-US" sz="2800" b="1" dirty="0"/>
              <a:t>cerebrospinal fluid (CSF)</a:t>
            </a:r>
          </a:p>
          <a:p>
            <a:r>
              <a:rPr lang="en-US" sz="2600" dirty="0"/>
              <a:t>A spinal block is </a:t>
            </a:r>
            <a:r>
              <a:rPr lang="en-US" sz="2600" b="1" dirty="0"/>
              <a:t>a single injection </a:t>
            </a:r>
          </a:p>
          <a:p>
            <a:r>
              <a:rPr lang="en-US" sz="2800" dirty="0"/>
              <a:t>the needle should be inserted between </a:t>
            </a:r>
            <a:r>
              <a:rPr lang="en-US" sz="2800" b="1" dirty="0"/>
              <a:t>L3 and L4 space or L4 and L5 space</a:t>
            </a:r>
            <a:r>
              <a:rPr lang="en-US" sz="2800" dirty="0"/>
              <a:t> in order to </a:t>
            </a:r>
            <a:r>
              <a:rPr lang="en-US" sz="2800" b="1" dirty="0"/>
              <a:t>avoid injury to the spinal cord </a:t>
            </a:r>
          </a:p>
          <a:p>
            <a:endParaRPr lang="en-US" dirty="0"/>
          </a:p>
          <a:p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AE788-5863-4EB8-A237-15205C73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4BFE-A148-49FC-9C79-08BB856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Spinal </a:t>
            </a:r>
            <a:r>
              <a:rPr lang="en-US" b="1" dirty="0" err="1"/>
              <a:t>Anaesthesia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2A82-F543-4DAE-AB84-9FB06A97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81" y="2603500"/>
            <a:ext cx="11079951" cy="3416300"/>
          </a:xfrm>
        </p:spPr>
        <p:txBody>
          <a:bodyPr/>
          <a:lstStyle/>
          <a:p>
            <a:r>
              <a:rPr lang="en-US" sz="2800" dirty="0"/>
              <a:t>It is most commonly used for </a:t>
            </a:r>
            <a:r>
              <a:rPr lang="en-US" sz="2800" b="1" dirty="0"/>
              <a:t>surgeries below the umbilicus:</a:t>
            </a:r>
          </a:p>
          <a:p>
            <a:r>
              <a:rPr lang="en-US" sz="2800" b="1" u="sng" dirty="0" err="1">
                <a:hlinkClick r:id="rId2"/>
              </a:rPr>
              <a:t>Orthopaedic</a:t>
            </a:r>
            <a:r>
              <a:rPr lang="en-US" sz="2800" b="1" u="sng" dirty="0"/>
              <a:t> surgery </a:t>
            </a:r>
            <a:r>
              <a:rPr lang="en-US" sz="2800" b="1" dirty="0"/>
              <a:t>on the </a:t>
            </a:r>
            <a:r>
              <a:rPr lang="en-US" sz="2800" b="1" dirty="0">
                <a:hlinkClick r:id="rId3" tooltip="Pelvis"/>
              </a:rPr>
              <a:t>pelvis</a:t>
            </a:r>
            <a:r>
              <a:rPr lang="en-US" sz="2800" b="1" dirty="0"/>
              <a:t>, </a:t>
            </a:r>
            <a:r>
              <a:rPr lang="en-US" sz="2800" b="1" dirty="0">
                <a:hlinkClick r:id="rId4" tooltip="Hip"/>
              </a:rPr>
              <a:t>hip</a:t>
            </a:r>
            <a:r>
              <a:rPr lang="en-US" sz="2800" b="1" dirty="0"/>
              <a:t>, </a:t>
            </a:r>
            <a:r>
              <a:rPr lang="en-US" sz="2800" b="1" dirty="0">
                <a:hlinkClick r:id="rId5" tooltip="Femur"/>
              </a:rPr>
              <a:t>femur</a:t>
            </a:r>
            <a:r>
              <a:rPr lang="en-US" sz="2800" b="1" dirty="0"/>
              <a:t>, </a:t>
            </a:r>
            <a:r>
              <a:rPr lang="en-US" sz="2800" b="1" dirty="0">
                <a:hlinkClick r:id="rId6" tooltip="Knee"/>
              </a:rPr>
              <a:t>knee</a:t>
            </a:r>
            <a:r>
              <a:rPr lang="en-US" sz="2800" b="1" dirty="0"/>
              <a:t>, including </a:t>
            </a:r>
            <a:r>
              <a:rPr lang="en-US" sz="2800" b="1" dirty="0">
                <a:hlinkClick r:id="rId7" tooltip="Arthroplasty"/>
              </a:rPr>
              <a:t>arthroplasty</a:t>
            </a:r>
            <a:r>
              <a:rPr lang="en-US" sz="2800" b="1" dirty="0"/>
              <a:t> and </a:t>
            </a:r>
            <a:r>
              <a:rPr lang="en-US" sz="2800" b="1" dirty="0">
                <a:hlinkClick r:id="rId8" tooltip="Joint replacement"/>
              </a:rPr>
              <a:t>joint replacement</a:t>
            </a:r>
            <a:endParaRPr lang="en-US" sz="2800" b="1" dirty="0"/>
          </a:p>
          <a:p>
            <a:r>
              <a:rPr lang="en-US" sz="2800" b="1" dirty="0"/>
              <a:t>Hernia</a:t>
            </a:r>
          </a:p>
          <a:p>
            <a:r>
              <a:rPr lang="en-US" sz="2800" b="1" dirty="0"/>
              <a:t>caesarean section (CS)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3066-CD5C-4EB5-AD02-3C79D977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274B-4BA9-4A7B-86D1-D79EC255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FD63E-D2FF-43BB-904A-078372B2C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48" y="295730"/>
            <a:ext cx="4592187" cy="63723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774C1-E6C7-463C-8C99-B0968E5F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B8C80-0F27-44F9-A4FA-1EA85EC0F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5" y="295729"/>
            <a:ext cx="4991100" cy="65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2261-AC24-42CF-AA04-D9A25723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6337-7678-450B-9E46-BB73AB1E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7" y="2603500"/>
            <a:ext cx="10904561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Lidocaine</a:t>
            </a:r>
            <a:r>
              <a:rPr lang="en-US" sz="2800" dirty="0"/>
              <a:t> is the first choice drug for </a:t>
            </a:r>
            <a:r>
              <a:rPr lang="en-US" sz="2800" b="1" dirty="0"/>
              <a:t>surface and for injection</a:t>
            </a:r>
          </a:p>
          <a:p>
            <a:r>
              <a:rPr lang="en-US" sz="2800" b="1" dirty="0"/>
              <a:t>Bupivacaine</a:t>
            </a:r>
            <a:r>
              <a:rPr lang="en-US" sz="2800" dirty="0"/>
              <a:t> is used for </a:t>
            </a:r>
            <a:r>
              <a:rPr lang="en-US" sz="2800" b="1" dirty="0"/>
              <a:t>peripheral nerve blocks and for epidural and spinal </a:t>
            </a:r>
            <a:r>
              <a:rPr lang="en-US" sz="2800" b="1" dirty="0" err="1"/>
              <a:t>anaesthesia</a:t>
            </a:r>
            <a:endParaRPr lang="en-US" sz="2800" b="1" dirty="0"/>
          </a:p>
          <a:p>
            <a:r>
              <a:rPr lang="en-US" sz="2800" b="1" dirty="0"/>
              <a:t>Pethidine is the drug of choice for analgesia during </a:t>
            </a:r>
            <a:r>
              <a:rPr lang="en-US" sz="2800" b="1" dirty="0" err="1"/>
              <a:t>labour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2242C-A27D-4849-B689-3BD6D79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EB79-5A39-48C3-8406-4B23BE4D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Local Anesthetics (LA)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1A55-3772-40B3-8AC0-074532EC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7" y="2603500"/>
            <a:ext cx="11099411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LA</a:t>
            </a:r>
            <a:r>
              <a:rPr lang="en-US" sz="2800" dirty="0"/>
              <a:t> are generally </a:t>
            </a:r>
            <a:r>
              <a:rPr lang="en-US" sz="2800" b="1" dirty="0"/>
              <a:t>applied locally </a:t>
            </a:r>
            <a:r>
              <a:rPr lang="en-US" sz="2800" dirty="0"/>
              <a:t>and </a:t>
            </a:r>
            <a:r>
              <a:rPr lang="en-US" sz="2800" b="1" dirty="0"/>
              <a:t>block nerve conduction of sensory impulses from the periphery to the CNS</a:t>
            </a:r>
          </a:p>
          <a:p>
            <a:r>
              <a:rPr lang="en-US" sz="2800" b="1" dirty="0"/>
              <a:t> They localized transient loss of sensation without loss of consciousness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27739-32FB-4DE7-B8DC-73884B5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6A17-1C1C-46B0-AE24-9DD93403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86C5-3F56-4433-BCB1-02776770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2603500"/>
            <a:ext cx="10789920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Side effects results from </a:t>
            </a:r>
            <a:r>
              <a:rPr lang="en-US" sz="2800" b="1" dirty="0"/>
              <a:t>large doses, repeated administrations, systemic absorption of LA &amp; high plasma concentration</a:t>
            </a:r>
          </a:p>
          <a:p>
            <a:r>
              <a:rPr lang="en-US" sz="2800" b="1" dirty="0"/>
              <a:t>Excessive absorption paresthesia on the face &amp; tongue</a:t>
            </a:r>
          </a:p>
          <a:p>
            <a:r>
              <a:rPr lang="en-US" sz="2800" b="1" dirty="0"/>
              <a:t>CNS:</a:t>
            </a:r>
            <a:r>
              <a:rPr lang="en-US" sz="2800" dirty="0"/>
              <a:t> anxiety, tremors, convulsions</a:t>
            </a:r>
          </a:p>
          <a:p>
            <a:r>
              <a:rPr lang="en-US" sz="2800" b="1" dirty="0"/>
              <a:t>Cardiovascular collapse: </a:t>
            </a:r>
            <a:r>
              <a:rPr lang="en-US" sz="2800" dirty="0"/>
              <a:t>hypotension, bradycardia, cardiotoxicity (Bupivacaine)</a:t>
            </a:r>
          </a:p>
          <a:p>
            <a:r>
              <a:rPr lang="en-US" sz="2800" b="1" dirty="0"/>
              <a:t>Respiratory failure</a:t>
            </a:r>
          </a:p>
          <a:p>
            <a:r>
              <a:rPr lang="en-US" sz="2800" b="1" dirty="0"/>
              <a:t>Allergic reactions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E180A-B46D-405C-9BF4-BA2E0649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1DC3-3B9A-44F5-9F93-2B6CEF0D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85AC-D7B9-47D1-940E-197B6AD7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2603500"/>
            <a:ext cx="11043139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Ester compounds: </a:t>
            </a:r>
            <a:r>
              <a:rPr lang="en-US" sz="2800" dirty="0"/>
              <a:t>(cocaine, procaine, tetracaine, benzocaine)</a:t>
            </a:r>
          </a:p>
          <a:p>
            <a:r>
              <a:rPr lang="en-US" sz="2800" b="1" dirty="0"/>
              <a:t>Amide compounds: </a:t>
            </a:r>
            <a:r>
              <a:rPr lang="en-US" sz="2800" dirty="0"/>
              <a:t>(lidocaine, bupivacaine)</a:t>
            </a:r>
          </a:p>
          <a:p>
            <a:r>
              <a:rPr lang="en-US" sz="2800" b="1" dirty="0"/>
              <a:t>Lidocaine (xylocaine),</a:t>
            </a:r>
            <a:r>
              <a:rPr lang="en-US" sz="2800" dirty="0"/>
              <a:t> </a:t>
            </a:r>
            <a:r>
              <a:rPr lang="en-US" sz="2800" b="1" dirty="0"/>
              <a:t>bupivacaine (Marcaine) are the most widely used LAs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C2DF-88A5-4FF2-84A3-20E1A7E8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49A8-C8DC-4FC0-89F2-71D3F8CE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Mechanism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6B36-3C3D-49A4-B2B9-49428C8B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603500"/>
            <a:ext cx="11197883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Prevent the initiation and propagation of nerve impulse (action potential)</a:t>
            </a:r>
          </a:p>
          <a:p>
            <a:r>
              <a:rPr lang="en-US" sz="2800" dirty="0"/>
              <a:t>By reducing passage of </a:t>
            </a:r>
            <a:r>
              <a:rPr lang="en-US" sz="2800" b="1" dirty="0"/>
              <a:t>sodium through sodium ion channels</a:t>
            </a:r>
          </a:p>
          <a:p>
            <a:r>
              <a:rPr lang="en-US" sz="2800" dirty="0"/>
              <a:t>They affect </a:t>
            </a:r>
            <a:r>
              <a:rPr lang="en-US" sz="2800" b="1" dirty="0"/>
              <a:t>sensory nerve fibers </a:t>
            </a:r>
            <a:r>
              <a:rPr lang="en-US" sz="2800" dirty="0"/>
              <a:t>and at </a:t>
            </a:r>
            <a:r>
              <a:rPr lang="en-US" sz="2800" b="1" dirty="0"/>
              <a:t>high concentration affect motor nerve fibers </a:t>
            </a:r>
            <a:r>
              <a:rPr lang="en-US" sz="2800" dirty="0"/>
              <a:t>(affect motor activity)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48738-A360-4E00-836D-CE7F7A2D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546A-E1ED-46B5-8DF9-39848836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Clinical Uses of 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C3A5-FEFA-42F5-9996-92C8CED5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Before endoscopy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Surface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Infiltration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Regional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anaesthesia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1A216-498E-4134-8EA5-F050CC2E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F53C-F704-490C-B8FB-9FE0C460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Clinical Uses of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F1D4-F45D-41C1-9AD8-1317D513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363372"/>
            <a:ext cx="6738425" cy="4304714"/>
          </a:xfrm>
        </p:spPr>
        <p:txBody>
          <a:bodyPr>
            <a:normAutofit/>
          </a:bodyPr>
          <a:lstStyle/>
          <a:p>
            <a:r>
              <a:rPr lang="en-US" sz="2800" b="1" dirty="0"/>
              <a:t>Before endoscopy</a:t>
            </a:r>
          </a:p>
          <a:p>
            <a:r>
              <a:rPr lang="en-US" sz="2800" b="1" dirty="0"/>
              <a:t>Surface </a:t>
            </a:r>
            <a:r>
              <a:rPr lang="en-US" sz="2800" b="1" dirty="0" err="1"/>
              <a:t>anaesthesia</a:t>
            </a:r>
            <a:r>
              <a:rPr lang="en-US" sz="2800" b="1" dirty="0"/>
              <a:t>: (topical local)  </a:t>
            </a:r>
            <a:r>
              <a:rPr lang="en-US" sz="2800" dirty="0"/>
              <a:t>for</a:t>
            </a:r>
            <a:r>
              <a:rPr lang="en-US" sz="2800" b="1" dirty="0"/>
              <a:t> painful mucous membrane lesions </a:t>
            </a:r>
            <a:r>
              <a:rPr lang="en-US" sz="2800" dirty="0"/>
              <a:t>(solution, jelly, cream, lozenge)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6F5C-973F-4A59-B982-4DB5C60A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86E79A7-2C8D-4F57-BDC1-BE97F80C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3" y="2363372"/>
            <a:ext cx="4227736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5A69-89F3-431C-A0A6-E67EEAC3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15B3-1F6D-4C91-A07B-A05D198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r>
              <a:rPr lang="en-US" sz="2800" b="1" dirty="0"/>
              <a:t>Infiltration </a:t>
            </a:r>
            <a:r>
              <a:rPr lang="en-US" sz="2800" b="1" dirty="0" err="1"/>
              <a:t>anaesthesia</a:t>
            </a:r>
            <a:r>
              <a:rPr lang="en-US" sz="2800" b="1" dirty="0"/>
              <a:t> </a:t>
            </a:r>
            <a:r>
              <a:rPr lang="en-US" sz="2800" dirty="0"/>
              <a:t>to </a:t>
            </a:r>
            <a:r>
              <a:rPr lang="en-US" sz="2800" b="1" dirty="0"/>
              <a:t>block sensory nerve ending</a:t>
            </a:r>
            <a:r>
              <a:rPr lang="en-US" sz="2800" dirty="0"/>
              <a:t>:</a:t>
            </a:r>
          </a:p>
          <a:p>
            <a:pPr lvl="1"/>
            <a:r>
              <a:rPr lang="en-US" sz="2800" b="1" dirty="0"/>
              <a:t>Subcutaneous infiltration: </a:t>
            </a:r>
            <a:r>
              <a:rPr lang="en-US" sz="2800" dirty="0"/>
              <a:t>suturing</a:t>
            </a:r>
          </a:p>
          <a:p>
            <a:pPr lvl="1"/>
            <a:r>
              <a:rPr lang="en-US" sz="2800" b="1" dirty="0"/>
              <a:t>Submucosal infiltration: </a:t>
            </a:r>
            <a:r>
              <a:rPr lang="en-US" sz="2800" dirty="0"/>
              <a:t>dental procedures</a:t>
            </a:r>
          </a:p>
          <a:p>
            <a:pPr lvl="1"/>
            <a:r>
              <a:rPr lang="en-US" sz="2800" b="1" dirty="0"/>
              <a:t>Intraarticular injections </a:t>
            </a:r>
            <a:r>
              <a:rPr lang="en-US" sz="2800" dirty="0"/>
              <a:t>(with corticosteroids)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B474-C003-4642-8512-03A6ACB4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E67E-7AC6-4C80-861B-5E6BBD47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592D1-0E0D-4F6C-9EF6-69A3FB4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Subcutaneous infiltration: suturing">
            <a:hlinkClick r:id="rId2"/>
            <a:extLst>
              <a:ext uri="{FF2B5EF4-FFF2-40B4-BE49-F238E27FC236}">
                <a16:creationId xmlns:a16="http://schemas.microsoft.com/office/drawing/2014/main" id="{89B216AD-D572-4DC7-A461-5A635DB40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4" y="2648217"/>
            <a:ext cx="5498123" cy="39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CD6AF-F591-499C-BA5C-9C9AE216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" y="2648218"/>
            <a:ext cx="4572000" cy="39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852-03AC-4987-A92D-4C289F61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4CA072-763E-44B7-B1C4-4ACC4AA5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388498"/>
            <a:ext cx="11479236" cy="6012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00979-E75A-4679-9CA1-EF6E5997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03912-6E33-43EC-AFB7-4AAC6CC7D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4D7427-F460-4BF7-BE8F-967D99CB1DDA}"/>
</file>

<file path=customXml/itemProps2.xml><?xml version="1.0" encoding="utf-8"?>
<ds:datastoreItem xmlns:ds="http://schemas.openxmlformats.org/officeDocument/2006/customXml" ds:itemID="{AB3AF20A-D063-4E4C-B3CE-3D7B439BEAFD}"/>
</file>

<file path=customXml/itemProps3.xml><?xml version="1.0" encoding="utf-8"?>
<ds:datastoreItem xmlns:ds="http://schemas.openxmlformats.org/officeDocument/2006/customXml" ds:itemID="{0D9C876A-A1AD-4D28-B89B-9011DD49F1BF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584</TotalTime>
  <Words>608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Gill Sans MT</vt:lpstr>
      <vt:lpstr>Wingdings 3</vt:lpstr>
      <vt:lpstr>Ion Boardroom</vt:lpstr>
      <vt:lpstr>Local Anaesthetics</vt:lpstr>
      <vt:lpstr>Local Anesthetics (LA)</vt:lpstr>
      <vt:lpstr>Classification</vt:lpstr>
      <vt:lpstr>Mechanism of Action</vt:lpstr>
      <vt:lpstr>Clinical Uses of LA</vt:lpstr>
      <vt:lpstr>Clinical Uses of LA</vt:lpstr>
      <vt:lpstr>PowerPoint Presentation</vt:lpstr>
      <vt:lpstr>PowerPoint Presentation</vt:lpstr>
      <vt:lpstr>PowerPoint Presentation</vt:lpstr>
      <vt:lpstr>PowerPoint Presentation</vt:lpstr>
      <vt:lpstr>Pharmacokinetics</vt:lpstr>
      <vt:lpstr>Prolongation of action by vasoconstrictors</vt:lpstr>
      <vt:lpstr>PowerPoint Presentation</vt:lpstr>
      <vt:lpstr>PowerPoint Presentation</vt:lpstr>
      <vt:lpstr>Epidural Anaesthesia</vt:lpstr>
      <vt:lpstr>Spinal Anaesthesia</vt:lpstr>
      <vt:lpstr>Spinal Anaesthesia</vt:lpstr>
      <vt:lpstr>PowerPoint Presentation</vt:lpstr>
      <vt:lpstr>PowerPoint Presentation</vt:lpstr>
      <vt:lpstr>Side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Anaesthetics</dc:title>
  <dc:creator>user</dc:creator>
  <cp:lastModifiedBy>lenovo</cp:lastModifiedBy>
  <cp:revision>90</cp:revision>
  <dcterms:created xsi:type="dcterms:W3CDTF">2020-01-15T08:35:57Z</dcterms:created>
  <dcterms:modified xsi:type="dcterms:W3CDTF">2021-03-08T09:28:46Z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