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  <p:sldMasterId id="2147483697" r:id="rId6"/>
  </p:sldMasterIdLst>
  <p:notesMasterIdLst>
    <p:notesMasterId r:id="rId24"/>
  </p:notesMasterIdLst>
  <p:sldIdLst>
    <p:sldId id="939" r:id="rId7"/>
    <p:sldId id="622" r:id="rId8"/>
    <p:sldId id="605" r:id="rId9"/>
    <p:sldId id="433" r:id="rId10"/>
    <p:sldId id="606" r:id="rId11"/>
    <p:sldId id="607" r:id="rId12"/>
    <p:sldId id="608" r:id="rId13"/>
    <p:sldId id="609" r:id="rId14"/>
    <p:sldId id="610" r:id="rId15"/>
    <p:sldId id="612" r:id="rId16"/>
    <p:sldId id="614" r:id="rId17"/>
    <p:sldId id="616" r:id="rId18"/>
    <p:sldId id="617" r:id="rId19"/>
    <p:sldId id="618" r:id="rId20"/>
    <p:sldId id="668" r:id="rId21"/>
    <p:sldId id="940" r:id="rId22"/>
    <p:sldId id="9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5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5.xml" /><Relationship Id="rId24" Type="http://schemas.openxmlformats.org/officeDocument/2006/relationships/notesMaster" Target="notesMasters/notesMaster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tableStyles" Target="tableStyles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4981E-A842-47B4-9EE7-21DB381A1E8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F8894-7539-4B29-9758-3FE4898B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2AF3-058F-4977-898B-5DC0DBF07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31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08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46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14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61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Three kinds of functional areas</a:t>
            </a:r>
          </a:p>
          <a:p>
            <a:pPr lvl="1" algn="l"/>
            <a:r>
              <a:rPr lang="en-US" dirty="0" err="1"/>
              <a:t>somatomotor</a:t>
            </a:r>
            <a:r>
              <a:rPr lang="en-US" dirty="0"/>
              <a:t> areas,</a:t>
            </a:r>
            <a:r>
              <a:rPr lang="en-US" baseline="0" dirty="0"/>
              <a:t> </a:t>
            </a:r>
            <a:r>
              <a:rPr lang="en-US" dirty="0" err="1"/>
              <a:t>Somatosensory</a:t>
            </a:r>
            <a:r>
              <a:rPr lang="en-US" dirty="0"/>
              <a:t> areas and</a:t>
            </a:r>
            <a:r>
              <a:rPr lang="en-US" baseline="0" dirty="0"/>
              <a:t> </a:t>
            </a:r>
            <a:r>
              <a:rPr lang="en-US" dirty="0"/>
              <a:t>Association areas</a:t>
            </a:r>
          </a:p>
          <a:p>
            <a:pPr marL="457200" marR="0" lvl="1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0000FF"/>
                </a:solidFill>
              </a:rPr>
              <a:t>Brodmann</a:t>
            </a:r>
            <a:r>
              <a:rPr lang="en-US" sz="1200" b="1" dirty="0">
                <a:solidFill>
                  <a:srgbClr val="0000FF"/>
                </a:solidFill>
              </a:rPr>
              <a:t> areas – 52 structurally distinct areas </a:t>
            </a:r>
            <a:endParaRPr kumimoji="0" lang="en-US" sz="1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1"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5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1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0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8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1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lies anterior to the premotor cortex.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It controls movements of the eyes when eyes follow a moving target.</a:t>
            </a:r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3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يؤدي إلى تكوين الكلمات من خلال صلاته بالمناطق الحركية الأولية المجاورة ؛ عضلات الكلام.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4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7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ar-JO" dirty="0"/>
            </a:br>
            <a:r>
              <a:rPr lang="ar-JO" b="0" i="0" dirty="0">
                <a:solidFill>
                  <a:srgbClr val="202124"/>
                </a:solidFill>
                <a:effectLst/>
                <a:latin typeface="Helvetica Neue"/>
              </a:rPr>
              <a:t>أ- التخطيط والتفكير والتذكر وحل المشكلات ب- التحفيز ، الانفعالات ، السلوك الحسن والخاطئ ، المزاج ، الأنشطة النفسية. ج- قول الكذب والحقيقة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3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48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8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28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408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102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682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531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1162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2870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143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592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03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7745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56947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96050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9E8265-7198-480B-A6ED-6F8743DE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111D-58F6-459B-9D3A-0208E9312E57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D4122C-12A4-4360-A811-7FB3871B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B2397C-F402-48A3-8A9E-C624C04A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1FE1-77D8-4E8C-92AE-07DD5B17088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729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311ABC-19E5-40EE-9DE3-2BD2C877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F8AC-C218-4EF2-A17A-23DF35775880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615B2A-548C-44C8-9F98-01702AE2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8C6454-89DF-4F06-895B-9238A06D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625B-9008-4DE3-AD53-2042F91B63D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9332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3753FD-A303-4045-BB4D-BDA3EE35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BBF9-F5BA-4DB4-BC87-72D2EC5CCDE1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75C281-7EF8-40DA-A6A3-329E6691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6A4688-138F-4BC2-9121-1B703BCA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D7EDA-A840-4D29-8154-BFD6121C77F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3761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20F8DD7-07AE-41F8-A3E1-FECBB735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E33B-63EE-47D5-9CC2-B7FB8C4F5AD2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F22FA6D-9073-4A4B-B265-FC8B83FB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81D0E23-1C2B-47DC-BEEC-16CB962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367E-7879-46A5-9D29-02254DA02C9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4421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BD4D472C-4A43-4A37-8F4E-7658A457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2201-41C5-47D2-87C1-28442C18E0D8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25B9812F-E02C-4E4D-897E-9448ABBE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CCD0E631-C727-4083-9DF0-58A8B183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06D0F-0A96-442C-8719-93311C6285E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68569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5973E50-FF07-4217-90D6-6E38E30F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AFD1-5941-4FCF-B70D-5834AF316215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063B729E-A0EA-4A17-8BC9-8777C2F7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8E84D764-908B-4A3E-9D9D-4868C315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1331-56EE-4E54-BACE-76C267CF448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735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11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3D610F32-7545-42BE-A0DA-F1C591780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5B46-DA42-4063-9797-1CD2BB1E793D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0D1B26D7-F02D-408B-AF34-5B3D5DAC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3DFC5180-3AE1-429B-B18C-C6E1BE3D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EFB3-78D8-4BC3-BACC-BDA8D22969A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44755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2118AA9-B90F-4A8D-A48A-D9460153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E8F6-6C9D-4822-89C9-DD413406DEC7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4FC6505-E1C0-4B37-9EDD-A32949B9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D1F8425-265B-4B8A-AF2C-E48A3185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8475-7E4F-4197-8E08-EB62004463F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952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30C8C59-3D80-4903-BF70-1EB07DC9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BE2C-BECE-415C-9AC3-31BE074D4ADC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BDF941A-1FBC-4C4D-844B-769E7E4A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A4DE1E1C-4A14-4BF1-9CF0-673D8C21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7089-1502-4794-8ADC-2B35A991281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57687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EE032C-2396-4F1E-BD60-5DF25A2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4FB1-729E-4854-9D19-7378F81C01A5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9637A3-46EE-4664-A8CD-3F1FDB22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8A1B26-B84A-481E-A3E2-1A463D19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59B5-002E-47DC-971B-621BBE5CD2E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5756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1321A8-20A5-4A2A-90BC-F5DD2FD5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ABC2-1D24-47A2-9443-B02F0D0C5D7A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7ADADD-093E-4977-B238-00A173F4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12DC1D-5CA0-40F7-BA56-F784CAA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0E64-B499-4C3A-A1C4-36479C44DB1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9593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0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49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2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56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1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15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E0DA5-7B0D-4B9B-ACB0-7A735232D1D5}" type="datetimeFigureOut">
              <a:rPr lang="ar-EG" smtClean="0"/>
              <a:pPr/>
              <a:t>24/05/1443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26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لعنوان 1">
            <a:extLst>
              <a:ext uri="{FF2B5EF4-FFF2-40B4-BE49-F238E27FC236}">
                <a16:creationId xmlns:a16="http://schemas.microsoft.com/office/drawing/2014/main" id="{5CC0FA40-D998-46DE-A790-E944515DC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43" name="عنصر نائب للنص 2">
            <a:extLst>
              <a:ext uri="{FF2B5EF4-FFF2-40B4-BE49-F238E27FC236}">
                <a16:creationId xmlns:a16="http://schemas.microsoft.com/office/drawing/2014/main" id="{26A31BCE-C627-4514-9DBE-DE8A00475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81B040-6656-4BC8-AB08-72802C0D9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7DC5815-9278-4DB2-AC68-39D88D85E1C4}" type="datetimeFigureOut">
              <a:rPr lang="ar-EG"/>
              <a:pPr>
                <a:defRPr/>
              </a:pPr>
              <a:t>24/05/1443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F13F08-819B-4FED-A4B3-4D04331E0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FBFD04-BA33-47D1-B1B9-574BA5089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4BFBCD3-6323-4917-AD7C-ACEAE2FE485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401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685800" rtl="1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  <a:lvl2pPr algn="ctr" defTabSz="685800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ctr" defTabSz="685800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ctr" defTabSz="685800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ctr" defTabSz="685800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ctr" defTabSz="685800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ctr" defTabSz="685800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ctr" defTabSz="685800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ctr" defTabSz="685800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57175" indent="-257175" algn="r" defTabSz="685800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r" defTabSz="685800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r" defTabSz="685800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r" defTabSz="685800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r" defTabSz="685800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0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8.xml" /><Relationship Id="rId6" Type="http://schemas.openxmlformats.org/officeDocument/2006/relationships/image" Target="../media/image4.jpe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9.xml" /><Relationship Id="rId5" Type="http://schemas.openxmlformats.org/officeDocument/2006/relationships/image" Target="../media/image4.jpeg" /><Relationship Id="rId4" Type="http://schemas.openxmlformats.org/officeDocument/2006/relationships/image" Target="../media/image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10.xml" /><Relationship Id="rId5" Type="http://schemas.openxmlformats.org/officeDocument/2006/relationships/image" Target="../media/image4.jpeg" /><Relationship Id="rId4" Type="http://schemas.openxmlformats.org/officeDocument/2006/relationships/image" Target="../media/image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11.xml" /><Relationship Id="rId5" Type="http://schemas.openxmlformats.org/officeDocument/2006/relationships/image" Target="../media/image4.jpeg" /><Relationship Id="rId4" Type="http://schemas.openxmlformats.org/officeDocument/2006/relationships/image" Target="../media/image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12.xml" /><Relationship Id="rId4" Type="http://schemas.openxmlformats.org/officeDocument/2006/relationships/image" Target="../media/image4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9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 /><Relationship Id="rId3" Type="http://schemas.openxmlformats.org/officeDocument/2006/relationships/notesSlide" Target="../notesSlides/notesSlide15.xml" /><Relationship Id="rId7" Type="http://schemas.openxmlformats.org/officeDocument/2006/relationships/oleObject" Target="../embeddings/oleObject3.bin" /><Relationship Id="rId2" Type="http://schemas.openxmlformats.org/officeDocument/2006/relationships/slideLayout" Target="../slideLayouts/slideLayout19.xml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11" Type="http://schemas.openxmlformats.org/officeDocument/2006/relationships/image" Target="../media/image4.jpeg" /><Relationship Id="rId5" Type="http://schemas.openxmlformats.org/officeDocument/2006/relationships/image" Target="../media/image11.wmf" /><Relationship Id="rId10" Type="http://schemas.openxmlformats.org/officeDocument/2006/relationships/oleObject" Target="../embeddings/oleObject6.bin" /><Relationship Id="rId4" Type="http://schemas.openxmlformats.org/officeDocument/2006/relationships/oleObject" Target="../embeddings/oleObject1.bin" /><Relationship Id="rId9" Type="http://schemas.openxmlformats.org/officeDocument/2006/relationships/oleObject" Target="../embeddings/oleObject5.bin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1.xml" /><Relationship Id="rId6" Type="http://schemas.openxmlformats.org/officeDocument/2006/relationships/image" Target="../media/image4.jpe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2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3.xml" /><Relationship Id="rId5" Type="http://schemas.openxmlformats.org/officeDocument/2006/relationships/image" Target="../media/image4.jpeg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4.xml" /><Relationship Id="rId5" Type="http://schemas.openxmlformats.org/officeDocument/2006/relationships/image" Target="../media/image4.jpeg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5.xml" /><Relationship Id="rId5" Type="http://schemas.openxmlformats.org/officeDocument/2006/relationships/image" Target="../media/image4.jpeg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6.xml" /><Relationship Id="rId5" Type="http://schemas.openxmlformats.org/officeDocument/2006/relationships/image" Target="../media/image4.jpeg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 /><Relationship Id="rId2" Type="http://schemas.openxmlformats.org/officeDocument/2006/relationships/slideLayout" Target="../slideLayouts/slideLayout19.xml" /><Relationship Id="rId1" Type="http://schemas.openxmlformats.org/officeDocument/2006/relationships/tags" Target="../tags/tag7.xml" /><Relationship Id="rId5" Type="http://schemas.openxmlformats.org/officeDocument/2006/relationships/image" Target="../media/image4.jpe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B7A10F5-86A2-416A-B4A4-5E6F76B5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04827"/>
            <a:ext cx="5812359" cy="23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644DD30A-6000-4D33-9890-09FF6464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380" y="285743"/>
            <a:ext cx="166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CD841915-AE16-4C3A-AA46-1D43292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91" y="178023"/>
            <a:ext cx="1768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FE6E4C1D-DF92-4039-8381-76488F38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5" y="2534996"/>
            <a:ext cx="11057206" cy="36317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لأستاذ </a:t>
            </a:r>
            <a:r>
              <a:rPr lang="ar-SA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الدكتور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 يوسف حسين</a:t>
            </a: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أستاذ التشريح وعلم الأجنة - كلية الطب –  </a:t>
            </a:r>
            <a:r>
              <a:rPr lang="ar-EG" altLang="en-US" sz="28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جامعة </a:t>
            </a: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الزقازيق – مصر</a:t>
            </a:r>
            <a:endParaRPr lang="en-US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رئيس قسم التشريح و الأنسجة و الأجنة - كلية الطب - جامعة مؤتة</a:t>
            </a:r>
            <a:r>
              <a:rPr lang="ar-JO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- الأردن</a:t>
            </a:r>
            <a:endParaRPr lang="ar-EG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دكتوراة</a:t>
            </a: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من جامعة كولونيا المانيا</a:t>
            </a: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اليوتيوب 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Dr. Youssef Hussein Anatomy</a:t>
            </a:r>
            <a:endParaRPr lang="ar-EG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جروب الفيس د. يوسف حسين (استاذ التشريح)</a:t>
            </a:r>
            <a:endParaRPr lang="ar-JO" altLang="en-US" sz="24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8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 l="20705" t="22280" r="32045" b="28580"/>
          <a:stretch>
            <a:fillRect/>
          </a:stretch>
        </p:blipFill>
        <p:spPr bwMode="auto">
          <a:xfrm>
            <a:off x="5841389" y="1127594"/>
            <a:ext cx="4599089" cy="358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12500" t="13750" r="23750" b="28750"/>
          <a:stretch>
            <a:fillRect/>
          </a:stretch>
        </p:blipFill>
        <p:spPr bwMode="auto">
          <a:xfrm>
            <a:off x="1524000" y="1142984"/>
            <a:ext cx="4714908" cy="31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2"/>
          <p:cNvSpPr>
            <a:spLocks/>
          </p:cNvSpPr>
          <p:nvPr/>
        </p:nvSpPr>
        <p:spPr bwMode="auto">
          <a:xfrm>
            <a:off x="3297112" y="142852"/>
            <a:ext cx="5463185" cy="500066"/>
          </a:xfrm>
          <a:prstGeom prst="callout2">
            <a:avLst>
              <a:gd name="adj1" fmla="val 407719"/>
              <a:gd name="adj2" fmla="val 92869"/>
              <a:gd name="adj3" fmla="val 101474"/>
              <a:gd name="adj4" fmla="val 45751"/>
              <a:gd name="adj5" fmla="val 284197"/>
              <a:gd name="adj6" fmla="val 18030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Somatosensory area 1,2,3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2DEB-4F6C-408B-AF0B-10CB97AED57E}"/>
              </a:ext>
            </a:extLst>
          </p:cNvPr>
          <p:cNvSpPr txBox="1"/>
          <p:nvPr/>
        </p:nvSpPr>
        <p:spPr>
          <a:xfrm>
            <a:off x="126609" y="4332479"/>
            <a:ext cx="11929403" cy="24869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342900" indent="-342900" algn="justLow">
              <a:lnSpc>
                <a:spcPct val="122000"/>
              </a:lnSpc>
              <a:buFontTx/>
              <a:buChar char="-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omatosensory (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sensory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cortex 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corresponds to postcentral gyrus 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(areas 1,2,3), 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part of paracentral lobule</a:t>
            </a:r>
          </a:p>
          <a:p>
            <a:pPr marL="342900" indent="-342900" algn="justLow">
              <a:lnSpc>
                <a:spcPct val="122000"/>
              </a:lnSpc>
              <a:buFontTx/>
              <a:buChar char="-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receives sensations from opposite side of body. </a:t>
            </a:r>
          </a:p>
          <a:p>
            <a:pPr marL="342900" indent="-342900" algn="justLow">
              <a:lnSpc>
                <a:spcPct val="122000"/>
              </a:lnSpc>
              <a:buFontTx/>
              <a:buChar char="-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body represented upside down</a:t>
            </a:r>
          </a:p>
          <a:p>
            <a:pPr marL="342900" indent="-342900" algn="justLow">
              <a:lnSpc>
                <a:spcPct val="122000"/>
              </a:lnSpc>
              <a:buFontTx/>
              <a:buChar char="-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Lesion in this area leads to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loss of sensation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opposite side of the body.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9072B-7AB1-4A9D-A055-7529E13757FF}"/>
              </a:ext>
            </a:extLst>
          </p:cNvPr>
          <p:cNvSpPr txBox="1"/>
          <p:nvPr/>
        </p:nvSpPr>
        <p:spPr>
          <a:xfrm>
            <a:off x="8508268" y="14847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A30B1-2580-4883-96FD-49B83007DF21}"/>
              </a:ext>
            </a:extLst>
          </p:cNvPr>
          <p:cNvSpPr txBox="1"/>
          <p:nvPr/>
        </p:nvSpPr>
        <p:spPr>
          <a:xfrm>
            <a:off x="8302609" y="177938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9DB81-9A82-434D-B755-AE1009001268}"/>
              </a:ext>
            </a:extLst>
          </p:cNvPr>
          <p:cNvSpPr txBox="1"/>
          <p:nvPr/>
        </p:nvSpPr>
        <p:spPr>
          <a:xfrm>
            <a:off x="8050581" y="22420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17C32-9E15-4CBC-ADDB-9447C7477252}"/>
              </a:ext>
            </a:extLst>
          </p:cNvPr>
          <p:cNvSpPr/>
          <p:nvPr/>
        </p:nvSpPr>
        <p:spPr>
          <a:xfrm>
            <a:off x="8157973" y="725727"/>
            <a:ext cx="3898039" cy="40362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5630" t="25170" r="34416" b="39918"/>
          <a:stretch/>
        </p:blipFill>
        <p:spPr bwMode="auto">
          <a:xfrm>
            <a:off x="4295801" y="108102"/>
            <a:ext cx="6025707" cy="39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9B0F3-C774-479D-BA69-A1A529A9729B}"/>
              </a:ext>
            </a:extLst>
          </p:cNvPr>
          <p:cNvSpPr txBox="1"/>
          <p:nvPr/>
        </p:nvSpPr>
        <p:spPr>
          <a:xfrm>
            <a:off x="6353605" y="60241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FCE03-7E6B-4566-973D-2404B5A71DE1}"/>
              </a:ext>
            </a:extLst>
          </p:cNvPr>
          <p:cNvSpPr txBox="1"/>
          <p:nvPr/>
        </p:nvSpPr>
        <p:spPr>
          <a:xfrm>
            <a:off x="6564054" y="124525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7E753-5B6F-4410-B846-7E1BF31EB1A4}"/>
              </a:ext>
            </a:extLst>
          </p:cNvPr>
          <p:cNvSpPr txBox="1"/>
          <p:nvPr/>
        </p:nvSpPr>
        <p:spPr>
          <a:xfrm>
            <a:off x="6090282" y="124525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64719-9FFF-4255-915A-C724DB0FB17B}"/>
              </a:ext>
            </a:extLst>
          </p:cNvPr>
          <p:cNvSpPr txBox="1"/>
          <p:nvPr/>
        </p:nvSpPr>
        <p:spPr>
          <a:xfrm>
            <a:off x="5496034" y="53207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85D45-AF96-48FD-930D-CE1CEF72FAE5}"/>
              </a:ext>
            </a:extLst>
          </p:cNvPr>
          <p:cNvSpPr txBox="1"/>
          <p:nvPr/>
        </p:nvSpPr>
        <p:spPr>
          <a:xfrm>
            <a:off x="5410217" y="2339342"/>
            <a:ext cx="67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1DF43-D240-4F78-8032-149AECC66C59}"/>
              </a:ext>
            </a:extLst>
          </p:cNvPr>
          <p:cNvSpPr txBox="1"/>
          <p:nvPr/>
        </p:nvSpPr>
        <p:spPr>
          <a:xfrm>
            <a:off x="5662245" y="2035560"/>
            <a:ext cx="67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71FDA-A959-49CE-8739-D8A62BC8DB3B}"/>
              </a:ext>
            </a:extLst>
          </p:cNvPr>
          <p:cNvSpPr txBox="1"/>
          <p:nvPr/>
        </p:nvSpPr>
        <p:spPr>
          <a:xfrm>
            <a:off x="5239733" y="15059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4A128-76FD-4B84-822C-061C4C612876}"/>
              </a:ext>
            </a:extLst>
          </p:cNvPr>
          <p:cNvSpPr txBox="1"/>
          <p:nvPr/>
        </p:nvSpPr>
        <p:spPr>
          <a:xfrm>
            <a:off x="5063724" y="192995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7C48B-588B-4381-B7B8-0C9A5EB2F326}"/>
              </a:ext>
            </a:extLst>
          </p:cNvPr>
          <p:cNvSpPr txBox="1"/>
          <p:nvPr/>
        </p:nvSpPr>
        <p:spPr>
          <a:xfrm>
            <a:off x="4709594" y="121821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A92F3-A746-4FC1-B828-695EC16A76D2}"/>
              </a:ext>
            </a:extLst>
          </p:cNvPr>
          <p:cNvSpPr txBox="1"/>
          <p:nvPr/>
        </p:nvSpPr>
        <p:spPr>
          <a:xfrm>
            <a:off x="4402105" y="1640406"/>
            <a:ext cx="67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021660-A4E3-45D6-A198-F7A38370224F}"/>
              </a:ext>
            </a:extLst>
          </p:cNvPr>
          <p:cNvSpPr txBox="1"/>
          <p:nvPr/>
        </p:nvSpPr>
        <p:spPr>
          <a:xfrm>
            <a:off x="4263583" y="2047907"/>
            <a:ext cx="67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25DC9-1F61-40C0-8028-E6DA549D57A0}"/>
              </a:ext>
            </a:extLst>
          </p:cNvPr>
          <p:cNvSpPr txBox="1"/>
          <p:nvPr/>
        </p:nvSpPr>
        <p:spPr>
          <a:xfrm>
            <a:off x="4325809" y="2509572"/>
            <a:ext cx="67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81604D-0D20-4E5C-943C-4430B615BDB2}"/>
              </a:ext>
            </a:extLst>
          </p:cNvPr>
          <p:cNvSpPr txBox="1"/>
          <p:nvPr/>
        </p:nvSpPr>
        <p:spPr>
          <a:xfrm>
            <a:off x="7064106" y="169911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A5DC8-81B2-48B5-BDC8-E00311F4C405}"/>
              </a:ext>
            </a:extLst>
          </p:cNvPr>
          <p:cNvSpPr txBox="1"/>
          <p:nvPr/>
        </p:nvSpPr>
        <p:spPr>
          <a:xfrm>
            <a:off x="7342626" y="106408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D74321-3EFF-4CE1-AE1B-4335B1A919B2}"/>
              </a:ext>
            </a:extLst>
          </p:cNvPr>
          <p:cNvSpPr txBox="1"/>
          <p:nvPr/>
        </p:nvSpPr>
        <p:spPr>
          <a:xfrm>
            <a:off x="7656742" y="43362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AutoShape 32">
            <a:extLst>
              <a:ext uri="{FF2B5EF4-FFF2-40B4-BE49-F238E27FC236}">
                <a16:creationId xmlns:a16="http://schemas.microsoft.com/office/drawing/2014/main" id="{CE758321-9402-4309-9A19-BEA927830373}"/>
              </a:ext>
            </a:extLst>
          </p:cNvPr>
          <p:cNvSpPr>
            <a:spLocks/>
          </p:cNvSpPr>
          <p:nvPr/>
        </p:nvSpPr>
        <p:spPr bwMode="auto">
          <a:xfrm>
            <a:off x="8040217" y="3238029"/>
            <a:ext cx="2627784" cy="602338"/>
          </a:xfrm>
          <a:prstGeom prst="callout2">
            <a:avLst>
              <a:gd name="adj1" fmla="val -378687"/>
              <a:gd name="adj2" fmla="val 34558"/>
              <a:gd name="adj3" fmla="val -16309"/>
              <a:gd name="adj4" fmla="val 33094"/>
              <a:gd name="adj5" fmla="val -412565"/>
              <a:gd name="adj6" fmla="val 16884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Secondary sensory 5&amp;7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CC264B-6674-4DA8-ABFF-376EF597C110}"/>
              </a:ext>
            </a:extLst>
          </p:cNvPr>
          <p:cNvSpPr/>
          <p:nvPr/>
        </p:nvSpPr>
        <p:spPr>
          <a:xfrm>
            <a:off x="365760" y="4194007"/>
            <a:ext cx="11619914" cy="234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2000"/>
              </a:lnSpc>
              <a:tabLst>
                <a:tab pos="161925" algn="l"/>
                <a:tab pos="161925" algn="l"/>
                <a:tab pos="6057900" algn="r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Secondary (Association) sensory area (area 5, 7);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2000"/>
              </a:lnSpc>
              <a:tabLst>
                <a:tab pos="161925" algn="l"/>
                <a:tab pos="161925" algn="l"/>
                <a:tab pos="6057900" algn="r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occupies the superior parietal gyrus.</a:t>
            </a:r>
          </a:p>
          <a:p>
            <a:pPr marL="342900" indent="-342900" algn="justLow">
              <a:lnSpc>
                <a:spcPct val="122000"/>
              </a:lnSpc>
              <a:buFontTx/>
              <a:buChar char="-"/>
              <a:tabLst>
                <a:tab pos="161925" algn="l"/>
                <a:tab pos="161925" algn="l"/>
                <a:tab pos="6057900" algn="r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Function,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stereognosis (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ability to identify the familiar objective manually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in the absence of visual and auditory information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shape, roughness, size of objects</a:t>
            </a:r>
          </a:p>
          <a:p>
            <a:pPr marL="342900" indent="-342900" algn="justLow">
              <a:lnSpc>
                <a:spcPct val="122000"/>
              </a:lnSpc>
              <a:buFontTx/>
              <a:buChar char="-"/>
              <a:tabLst>
                <a:tab pos="161925" algn="l"/>
                <a:tab pos="161925" algn="l"/>
                <a:tab pos="6057900" algn="r"/>
              </a:tabLst>
              <a:defRPr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Lesion results in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asteriognosis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0A9173-E876-49B9-B55B-4E0586EA6C79}"/>
              </a:ext>
            </a:extLst>
          </p:cNvPr>
          <p:cNvSpPr/>
          <p:nvPr/>
        </p:nvSpPr>
        <p:spPr>
          <a:xfrm>
            <a:off x="841910" y="756554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3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36328" t="23438" r="15625" b="23828"/>
          <a:stretch>
            <a:fillRect/>
          </a:stretch>
        </p:blipFill>
        <p:spPr bwMode="auto">
          <a:xfrm>
            <a:off x="2409007" y="0"/>
            <a:ext cx="6558060" cy="431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6225431" y="1440160"/>
            <a:ext cx="1728192" cy="1584176"/>
          </a:xfrm>
          <a:custGeom>
            <a:avLst/>
            <a:gdLst>
              <a:gd name="connsiteX0" fmla="*/ 34159 w 1066800"/>
              <a:gd name="connsiteY0" fmla="*/ 662152 h 1468821"/>
              <a:gd name="connsiteX1" fmla="*/ 112987 w 1066800"/>
              <a:gd name="connsiteY1" fmla="*/ 394138 h 1468821"/>
              <a:gd name="connsiteX2" fmla="*/ 317938 w 1066800"/>
              <a:gd name="connsiteY2" fmla="*/ 78828 h 1468821"/>
              <a:gd name="connsiteX3" fmla="*/ 396766 w 1066800"/>
              <a:gd name="connsiteY3" fmla="*/ 0 h 1468821"/>
              <a:gd name="connsiteX4" fmla="*/ 601718 w 1066800"/>
              <a:gd name="connsiteY4" fmla="*/ 78828 h 1468821"/>
              <a:gd name="connsiteX5" fmla="*/ 759373 w 1066800"/>
              <a:gd name="connsiteY5" fmla="*/ 141890 h 1468821"/>
              <a:gd name="connsiteX6" fmla="*/ 901262 w 1066800"/>
              <a:gd name="connsiteY6" fmla="*/ 141890 h 1468821"/>
              <a:gd name="connsiteX7" fmla="*/ 1043152 w 1066800"/>
              <a:gd name="connsiteY7" fmla="*/ 346842 h 1468821"/>
              <a:gd name="connsiteX8" fmla="*/ 1043152 w 1066800"/>
              <a:gd name="connsiteY8" fmla="*/ 772511 h 1468821"/>
              <a:gd name="connsiteX9" fmla="*/ 980090 w 1066800"/>
              <a:gd name="connsiteY9" fmla="*/ 1072056 h 1468821"/>
              <a:gd name="connsiteX10" fmla="*/ 712076 w 1066800"/>
              <a:gd name="connsiteY10" fmla="*/ 1324304 h 1468821"/>
              <a:gd name="connsiteX11" fmla="*/ 333704 w 1066800"/>
              <a:gd name="connsiteY11" fmla="*/ 1418897 h 1468821"/>
              <a:gd name="connsiteX12" fmla="*/ 128752 w 1066800"/>
              <a:gd name="connsiteY12" fmla="*/ 1450428 h 1468821"/>
              <a:gd name="connsiteX13" fmla="*/ 2628 w 1066800"/>
              <a:gd name="connsiteY13" fmla="*/ 1308538 h 1468821"/>
              <a:gd name="connsiteX14" fmla="*/ 144518 w 1066800"/>
              <a:gd name="connsiteY14" fmla="*/ 1198180 h 1468821"/>
              <a:gd name="connsiteX15" fmla="*/ 286407 w 1066800"/>
              <a:gd name="connsiteY15" fmla="*/ 993228 h 1468821"/>
              <a:gd name="connsiteX16" fmla="*/ 286407 w 1066800"/>
              <a:gd name="connsiteY16" fmla="*/ 804042 h 1468821"/>
              <a:gd name="connsiteX17" fmla="*/ 223345 w 1066800"/>
              <a:gd name="connsiteY17" fmla="*/ 677918 h 1468821"/>
              <a:gd name="connsiteX18" fmla="*/ 34159 w 1066800"/>
              <a:gd name="connsiteY18" fmla="*/ 662152 h 146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6800" h="1468821">
                <a:moveTo>
                  <a:pt x="34159" y="662152"/>
                </a:moveTo>
                <a:cubicBezTo>
                  <a:pt x="15766" y="614855"/>
                  <a:pt x="65691" y="491359"/>
                  <a:pt x="112987" y="394138"/>
                </a:cubicBezTo>
                <a:cubicBezTo>
                  <a:pt x="160283" y="296917"/>
                  <a:pt x="270642" y="144518"/>
                  <a:pt x="317938" y="78828"/>
                </a:cubicBezTo>
                <a:cubicBezTo>
                  <a:pt x="365234" y="13138"/>
                  <a:pt x="349469" y="0"/>
                  <a:pt x="396766" y="0"/>
                </a:cubicBezTo>
                <a:cubicBezTo>
                  <a:pt x="444063" y="0"/>
                  <a:pt x="601718" y="78828"/>
                  <a:pt x="601718" y="78828"/>
                </a:cubicBezTo>
                <a:cubicBezTo>
                  <a:pt x="662152" y="102476"/>
                  <a:pt x="709449" y="131380"/>
                  <a:pt x="759373" y="141890"/>
                </a:cubicBezTo>
                <a:cubicBezTo>
                  <a:pt x="809297" y="152400"/>
                  <a:pt x="853966" y="107731"/>
                  <a:pt x="901262" y="141890"/>
                </a:cubicBezTo>
                <a:cubicBezTo>
                  <a:pt x="948558" y="176049"/>
                  <a:pt x="1019504" y="241739"/>
                  <a:pt x="1043152" y="346842"/>
                </a:cubicBezTo>
                <a:cubicBezTo>
                  <a:pt x="1066800" y="451946"/>
                  <a:pt x="1053662" y="651642"/>
                  <a:pt x="1043152" y="772511"/>
                </a:cubicBezTo>
                <a:cubicBezTo>
                  <a:pt x="1032642" y="893380"/>
                  <a:pt x="1035269" y="980091"/>
                  <a:pt x="980090" y="1072056"/>
                </a:cubicBezTo>
                <a:cubicBezTo>
                  <a:pt x="924911" y="1164022"/>
                  <a:pt x="819807" y="1266497"/>
                  <a:pt x="712076" y="1324304"/>
                </a:cubicBezTo>
                <a:cubicBezTo>
                  <a:pt x="604345" y="1382111"/>
                  <a:pt x="430925" y="1397876"/>
                  <a:pt x="333704" y="1418897"/>
                </a:cubicBezTo>
                <a:cubicBezTo>
                  <a:pt x="236483" y="1439918"/>
                  <a:pt x="183931" y="1468821"/>
                  <a:pt x="128752" y="1450428"/>
                </a:cubicBezTo>
                <a:cubicBezTo>
                  <a:pt x="73573" y="1432035"/>
                  <a:pt x="0" y="1350579"/>
                  <a:pt x="2628" y="1308538"/>
                </a:cubicBezTo>
                <a:cubicBezTo>
                  <a:pt x="5256" y="1266497"/>
                  <a:pt x="97222" y="1250732"/>
                  <a:pt x="144518" y="1198180"/>
                </a:cubicBezTo>
                <a:cubicBezTo>
                  <a:pt x="191815" y="1145628"/>
                  <a:pt x="262759" y="1058918"/>
                  <a:pt x="286407" y="993228"/>
                </a:cubicBezTo>
                <a:cubicBezTo>
                  <a:pt x="310055" y="927538"/>
                  <a:pt x="296917" y="856594"/>
                  <a:pt x="286407" y="804042"/>
                </a:cubicBezTo>
                <a:cubicBezTo>
                  <a:pt x="275897" y="751490"/>
                  <a:pt x="262759" y="698939"/>
                  <a:pt x="223345" y="677918"/>
                </a:cubicBezTo>
                <a:cubicBezTo>
                  <a:pt x="183931" y="656897"/>
                  <a:pt x="52552" y="709449"/>
                  <a:pt x="34159" y="662152"/>
                </a:cubicBezTo>
                <a:close/>
              </a:path>
            </a:pathLst>
          </a:custGeom>
          <a:noFill/>
          <a:ln>
            <a:solidFill>
              <a:srgbClr val="0000FF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209207" y="2016224"/>
            <a:ext cx="2376264" cy="1728192"/>
          </a:xfrm>
          <a:custGeom>
            <a:avLst/>
            <a:gdLst>
              <a:gd name="connsiteX0" fmla="*/ 47297 w 1579180"/>
              <a:gd name="connsiteY0" fmla="*/ 1150883 h 1150883"/>
              <a:gd name="connsiteX1" fmla="*/ 94593 w 1579180"/>
              <a:gd name="connsiteY1" fmla="*/ 898635 h 1150883"/>
              <a:gd name="connsiteX2" fmla="*/ 614855 w 1579180"/>
              <a:gd name="connsiteY2" fmla="*/ 551794 h 1150883"/>
              <a:gd name="connsiteX3" fmla="*/ 1182414 w 1579180"/>
              <a:gd name="connsiteY3" fmla="*/ 346842 h 1150883"/>
              <a:gd name="connsiteX4" fmla="*/ 1513490 w 1579180"/>
              <a:gd name="connsiteY4" fmla="*/ 173421 h 1150883"/>
              <a:gd name="connsiteX5" fmla="*/ 1576552 w 1579180"/>
              <a:gd name="connsiteY5" fmla="*/ 0 h 115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9180" h="1150883">
                <a:moveTo>
                  <a:pt x="47297" y="1150883"/>
                </a:moveTo>
                <a:cubicBezTo>
                  <a:pt x="23648" y="1074683"/>
                  <a:pt x="0" y="998483"/>
                  <a:pt x="94593" y="898635"/>
                </a:cubicBezTo>
                <a:cubicBezTo>
                  <a:pt x="189186" y="798787"/>
                  <a:pt x="433552" y="643759"/>
                  <a:pt x="614855" y="551794"/>
                </a:cubicBezTo>
                <a:cubicBezTo>
                  <a:pt x="796158" y="459829"/>
                  <a:pt x="1032642" y="409904"/>
                  <a:pt x="1182414" y="346842"/>
                </a:cubicBezTo>
                <a:cubicBezTo>
                  <a:pt x="1332186" y="283780"/>
                  <a:pt x="1447800" y="231228"/>
                  <a:pt x="1513490" y="173421"/>
                </a:cubicBezTo>
                <a:cubicBezTo>
                  <a:pt x="1579180" y="115614"/>
                  <a:pt x="1577866" y="57807"/>
                  <a:pt x="1576552" y="0"/>
                </a:cubicBezTo>
              </a:path>
            </a:pathLst>
          </a:custGeom>
          <a:ln w="57150">
            <a:solidFill>
              <a:srgbClr val="00FFFF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001295" y="2376264"/>
            <a:ext cx="2376264" cy="1368152"/>
          </a:xfrm>
          <a:custGeom>
            <a:avLst/>
            <a:gdLst>
              <a:gd name="connsiteX0" fmla="*/ 1844566 w 1844566"/>
              <a:gd name="connsiteY0" fmla="*/ 0 h 1040524"/>
              <a:gd name="connsiteX1" fmla="*/ 1686911 w 1844566"/>
              <a:gd name="connsiteY1" fmla="*/ 110359 h 1040524"/>
              <a:gd name="connsiteX2" fmla="*/ 1497725 w 1844566"/>
              <a:gd name="connsiteY2" fmla="*/ 362607 h 1040524"/>
              <a:gd name="connsiteX3" fmla="*/ 1008994 w 1844566"/>
              <a:gd name="connsiteY3" fmla="*/ 504496 h 1040524"/>
              <a:gd name="connsiteX4" fmla="*/ 646387 w 1844566"/>
              <a:gd name="connsiteY4" fmla="*/ 551793 h 1040524"/>
              <a:gd name="connsiteX5" fmla="*/ 252249 w 1844566"/>
              <a:gd name="connsiteY5" fmla="*/ 772510 h 1040524"/>
              <a:gd name="connsiteX6" fmla="*/ 0 w 1844566"/>
              <a:gd name="connsiteY6" fmla="*/ 1040524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4566" h="1040524">
                <a:moveTo>
                  <a:pt x="1844566" y="0"/>
                </a:moveTo>
                <a:cubicBezTo>
                  <a:pt x="1794642" y="24962"/>
                  <a:pt x="1744718" y="49925"/>
                  <a:pt x="1686911" y="110359"/>
                </a:cubicBezTo>
                <a:cubicBezTo>
                  <a:pt x="1629104" y="170793"/>
                  <a:pt x="1610711" y="296917"/>
                  <a:pt x="1497725" y="362607"/>
                </a:cubicBezTo>
                <a:cubicBezTo>
                  <a:pt x="1384739" y="428297"/>
                  <a:pt x="1150884" y="472965"/>
                  <a:pt x="1008994" y="504496"/>
                </a:cubicBezTo>
                <a:cubicBezTo>
                  <a:pt x="867104" y="536027"/>
                  <a:pt x="772511" y="507124"/>
                  <a:pt x="646387" y="551793"/>
                </a:cubicBezTo>
                <a:cubicBezTo>
                  <a:pt x="520263" y="596462"/>
                  <a:pt x="359980" y="691055"/>
                  <a:pt x="252249" y="772510"/>
                </a:cubicBezTo>
                <a:cubicBezTo>
                  <a:pt x="144518" y="853965"/>
                  <a:pt x="0" y="1040524"/>
                  <a:pt x="0" y="1040524"/>
                </a:cubicBezTo>
              </a:path>
            </a:pathLst>
          </a:custGeom>
          <a:ln w="57150">
            <a:solidFill>
              <a:srgbClr val="00FFFF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AutoShape 32"/>
          <p:cNvSpPr>
            <a:spLocks/>
          </p:cNvSpPr>
          <p:nvPr/>
        </p:nvSpPr>
        <p:spPr bwMode="auto">
          <a:xfrm flipH="1">
            <a:off x="1007623" y="3877047"/>
            <a:ext cx="3419872" cy="792088"/>
          </a:xfrm>
          <a:prstGeom prst="callout2">
            <a:avLst>
              <a:gd name="adj1" fmla="val 31059"/>
              <a:gd name="adj2" fmla="val 2088"/>
              <a:gd name="adj3" fmla="val 32083"/>
              <a:gd name="adj4" fmla="val -2222"/>
              <a:gd name="adj5" fmla="val -53391"/>
              <a:gd name="adj6" fmla="val -25469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Superior temporal sulcus</a:t>
            </a:r>
          </a:p>
        </p:txBody>
      </p:sp>
      <p:sp>
        <p:nvSpPr>
          <p:cNvPr id="7" name="Freeform 6"/>
          <p:cNvSpPr/>
          <p:nvPr/>
        </p:nvSpPr>
        <p:spPr>
          <a:xfrm>
            <a:off x="6491760" y="1665813"/>
            <a:ext cx="738351" cy="817180"/>
          </a:xfrm>
          <a:custGeom>
            <a:avLst/>
            <a:gdLst>
              <a:gd name="connsiteX0" fmla="*/ 0 w 738351"/>
              <a:gd name="connsiteY0" fmla="*/ 170793 h 817180"/>
              <a:gd name="connsiteX1" fmla="*/ 204952 w 738351"/>
              <a:gd name="connsiteY1" fmla="*/ 13138 h 817180"/>
              <a:gd name="connsiteX2" fmla="*/ 504497 w 738351"/>
              <a:gd name="connsiteY2" fmla="*/ 91966 h 817180"/>
              <a:gd name="connsiteX3" fmla="*/ 709448 w 738351"/>
              <a:gd name="connsiteY3" fmla="*/ 328449 h 817180"/>
              <a:gd name="connsiteX4" fmla="*/ 677917 w 738351"/>
              <a:gd name="connsiteY4" fmla="*/ 564931 h 817180"/>
              <a:gd name="connsiteX5" fmla="*/ 441434 w 738351"/>
              <a:gd name="connsiteY5" fmla="*/ 769883 h 817180"/>
              <a:gd name="connsiteX6" fmla="*/ 378372 w 738351"/>
              <a:gd name="connsiteY6" fmla="*/ 817180 h 81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351" h="817180">
                <a:moveTo>
                  <a:pt x="0" y="170793"/>
                </a:moveTo>
                <a:cubicBezTo>
                  <a:pt x="60434" y="98534"/>
                  <a:pt x="120869" y="26276"/>
                  <a:pt x="204952" y="13138"/>
                </a:cubicBezTo>
                <a:cubicBezTo>
                  <a:pt x="289035" y="0"/>
                  <a:pt x="420414" y="39414"/>
                  <a:pt x="504497" y="91966"/>
                </a:cubicBezTo>
                <a:cubicBezTo>
                  <a:pt x="588580" y="144518"/>
                  <a:pt x="680545" y="249622"/>
                  <a:pt x="709448" y="328449"/>
                </a:cubicBezTo>
                <a:cubicBezTo>
                  <a:pt x="738351" y="407276"/>
                  <a:pt x="722586" y="491359"/>
                  <a:pt x="677917" y="564931"/>
                </a:cubicBezTo>
                <a:cubicBezTo>
                  <a:pt x="633248" y="638503"/>
                  <a:pt x="491358" y="727842"/>
                  <a:pt x="441434" y="769883"/>
                </a:cubicBezTo>
                <a:cubicBezTo>
                  <a:pt x="391510" y="811925"/>
                  <a:pt x="384941" y="814552"/>
                  <a:pt x="378372" y="817180"/>
                </a:cubicBezTo>
              </a:path>
            </a:pathLst>
          </a:custGeom>
          <a:ln w="57150">
            <a:solidFill>
              <a:srgbClr val="00FFFF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AutoShape 32"/>
          <p:cNvSpPr>
            <a:spLocks/>
          </p:cNvSpPr>
          <p:nvPr/>
        </p:nvSpPr>
        <p:spPr bwMode="auto">
          <a:xfrm>
            <a:off x="7521575" y="16226"/>
            <a:ext cx="3356248" cy="639599"/>
          </a:xfrm>
          <a:prstGeom prst="callout2">
            <a:avLst>
              <a:gd name="adj1" fmla="val 92708"/>
              <a:gd name="adj2" fmla="val 25665"/>
              <a:gd name="adj3" fmla="val 177439"/>
              <a:gd name="adj4" fmla="val -1138"/>
              <a:gd name="adj5" fmla="val 316808"/>
              <a:gd name="adj6" fmla="val -2363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3200" b="1" dirty="0" err="1">
                <a:solidFill>
                  <a:srgbClr val="C00000"/>
                </a:solidFill>
                <a:latin typeface="Calibri"/>
              </a:rPr>
              <a:t>Supramarginal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 gyrus</a:t>
            </a:r>
            <a:endParaRPr lang="en-US" sz="3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268999" y="1841336"/>
            <a:ext cx="614680" cy="853440"/>
          </a:xfrm>
          <a:custGeom>
            <a:avLst/>
            <a:gdLst>
              <a:gd name="connsiteX0" fmla="*/ 0 w 614680"/>
              <a:gd name="connsiteY0" fmla="*/ 259080 h 853440"/>
              <a:gd name="connsiteX1" fmla="*/ 167640 w 614680"/>
              <a:gd name="connsiteY1" fmla="*/ 30480 h 853440"/>
              <a:gd name="connsiteX2" fmla="*/ 381000 w 614680"/>
              <a:gd name="connsiteY2" fmla="*/ 76200 h 853440"/>
              <a:gd name="connsiteX3" fmla="*/ 579120 w 614680"/>
              <a:gd name="connsiteY3" fmla="*/ 320040 h 853440"/>
              <a:gd name="connsiteX4" fmla="*/ 594360 w 614680"/>
              <a:gd name="connsiteY4" fmla="*/ 533400 h 853440"/>
              <a:gd name="connsiteX5" fmla="*/ 472440 w 614680"/>
              <a:gd name="connsiteY5" fmla="*/ 701040 h 853440"/>
              <a:gd name="connsiteX6" fmla="*/ 274320 w 614680"/>
              <a:gd name="connsiteY6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680" h="853440">
                <a:moveTo>
                  <a:pt x="0" y="259080"/>
                </a:moveTo>
                <a:cubicBezTo>
                  <a:pt x="52070" y="160020"/>
                  <a:pt x="104140" y="60960"/>
                  <a:pt x="167640" y="30480"/>
                </a:cubicBezTo>
                <a:cubicBezTo>
                  <a:pt x="231140" y="0"/>
                  <a:pt x="312420" y="27940"/>
                  <a:pt x="381000" y="76200"/>
                </a:cubicBezTo>
                <a:cubicBezTo>
                  <a:pt x="449580" y="124460"/>
                  <a:pt x="543560" y="243840"/>
                  <a:pt x="579120" y="320040"/>
                </a:cubicBezTo>
                <a:cubicBezTo>
                  <a:pt x="614680" y="396240"/>
                  <a:pt x="612140" y="469900"/>
                  <a:pt x="594360" y="533400"/>
                </a:cubicBezTo>
                <a:cubicBezTo>
                  <a:pt x="576580" y="596900"/>
                  <a:pt x="525780" y="647700"/>
                  <a:pt x="472440" y="701040"/>
                </a:cubicBezTo>
                <a:cubicBezTo>
                  <a:pt x="419100" y="754380"/>
                  <a:pt x="346710" y="803910"/>
                  <a:pt x="274320" y="853440"/>
                </a:cubicBezTo>
              </a:path>
            </a:pathLst>
          </a:custGeom>
          <a:ln w="57150">
            <a:solidFill>
              <a:srgbClr val="99FF66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AutoShape 32"/>
          <p:cNvSpPr>
            <a:spLocks/>
          </p:cNvSpPr>
          <p:nvPr/>
        </p:nvSpPr>
        <p:spPr bwMode="auto">
          <a:xfrm>
            <a:off x="7953623" y="1152129"/>
            <a:ext cx="2195736" cy="639599"/>
          </a:xfrm>
          <a:prstGeom prst="callout2">
            <a:avLst>
              <a:gd name="adj1" fmla="val 171585"/>
              <a:gd name="adj2" fmla="val 28014"/>
              <a:gd name="adj3" fmla="val 175239"/>
              <a:gd name="adj4" fmla="val 10179"/>
              <a:gd name="adj5" fmla="val 183925"/>
              <a:gd name="adj6" fmla="val -1466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3200" b="1" dirty="0">
                <a:solidFill>
                  <a:srgbClr val="0000FF"/>
                </a:solidFill>
                <a:latin typeface="Calibri"/>
              </a:rPr>
              <a:t>Angular gyrus </a:t>
            </a: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85471" y="1800200"/>
            <a:ext cx="720080" cy="432048"/>
          </a:xfrm>
          <a:prstGeom prst="ellipse">
            <a:avLst/>
          </a:prstGeom>
          <a:noFill/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40</a:t>
            </a:r>
            <a:endParaRPr lang="ar-SA" sz="16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89527" y="1872208"/>
            <a:ext cx="864096" cy="720080"/>
          </a:xfrm>
          <a:prstGeom prst="ellipse">
            <a:avLst/>
          </a:prstGeom>
          <a:noFill/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39</a:t>
            </a:r>
            <a:endParaRPr lang="ar-SA" sz="2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AutoShape 32"/>
          <p:cNvSpPr>
            <a:spLocks/>
          </p:cNvSpPr>
          <p:nvPr/>
        </p:nvSpPr>
        <p:spPr bwMode="auto">
          <a:xfrm flipH="1">
            <a:off x="7099787" y="3674118"/>
            <a:ext cx="2571768" cy="428628"/>
          </a:xfrm>
          <a:prstGeom prst="callout2">
            <a:avLst>
              <a:gd name="adj1" fmla="val 15139"/>
              <a:gd name="adj2" fmla="val 83709"/>
              <a:gd name="adj3" fmla="val -10752"/>
              <a:gd name="adj4" fmla="val 62036"/>
              <a:gd name="adj5" fmla="val -302263"/>
              <a:gd name="adj6" fmla="val 93614"/>
            </a:avLst>
          </a:prstGeom>
          <a:noFill/>
          <a:ln w="76200">
            <a:solidFill>
              <a:srgbClr val="99FF66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Wernicke's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area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1291C-872D-4E26-BA9B-87C1AA9D73BA}"/>
              </a:ext>
            </a:extLst>
          </p:cNvPr>
          <p:cNvSpPr/>
          <p:nvPr/>
        </p:nvSpPr>
        <p:spPr>
          <a:xfrm>
            <a:off x="112542" y="4474677"/>
            <a:ext cx="11943470" cy="2452739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lang="en-US" sz="215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Sensory speech area (Wernicke’s- area 39, 40).</a:t>
            </a:r>
          </a:p>
          <a:p>
            <a:pPr algn="justLow">
              <a:lnSpc>
                <a:spcPct val="122000"/>
              </a:lnSpc>
              <a:tabLst>
                <a:tab pos="259080" algn="l"/>
                <a:tab pos="259080" algn="l"/>
                <a:tab pos="6057900" algn="r"/>
              </a:tabLst>
            </a:pPr>
            <a:r>
              <a:rPr lang="en-US" sz="2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lies in inferior parietal gyrus extending to superior temporal gyrus, angular and marginal gyri.</a:t>
            </a:r>
          </a:p>
          <a:p>
            <a:pPr algn="justLow">
              <a:lnSpc>
                <a:spcPct val="122000"/>
              </a:lnSpc>
              <a:tabLst>
                <a:tab pos="259080" algn="l"/>
                <a:tab pos="259080" algn="l"/>
                <a:tab pos="6057900" algn="r"/>
              </a:tabLst>
            </a:pPr>
            <a:r>
              <a:rPr lang="en-US" sz="2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connected to motor speech area, auditory area and visual area.</a:t>
            </a:r>
          </a:p>
          <a:p>
            <a:pPr algn="justLow">
              <a:lnSpc>
                <a:spcPct val="122000"/>
              </a:lnSpc>
              <a:tabLst>
                <a:tab pos="259080" algn="l"/>
                <a:tab pos="259080" algn="l"/>
                <a:tab pos="6057900" algn="r"/>
              </a:tabLst>
            </a:pPr>
            <a:r>
              <a:rPr lang="en-US" sz="2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responsible for understanding spoken and written words.</a:t>
            </a:r>
          </a:p>
          <a:p>
            <a:pPr algn="justLow">
              <a:lnSpc>
                <a:spcPct val="122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Lesion in this area produces </a:t>
            </a:r>
            <a:r>
              <a:rPr lang="en-US" sz="21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sensory aphasia</a:t>
            </a:r>
            <a:r>
              <a:rPr lang="en-US" sz="2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(can not understanding spoken and written words.).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15C9B3-DE85-4750-B731-3735439DED58}"/>
              </a:ext>
            </a:extLst>
          </p:cNvPr>
          <p:cNvSpPr/>
          <p:nvPr/>
        </p:nvSpPr>
        <p:spPr>
          <a:xfrm>
            <a:off x="311168" y="252200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2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6" grpId="0"/>
      <p:bldP spid="17" grpId="0"/>
      <p:bldP spid="1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5630" t="25170" r="34416" b="39918"/>
          <a:stretch/>
        </p:blipFill>
        <p:spPr bwMode="auto">
          <a:xfrm>
            <a:off x="4079777" y="332656"/>
            <a:ext cx="6025707" cy="39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2"/>
          <p:cNvSpPr>
            <a:spLocks/>
          </p:cNvSpPr>
          <p:nvPr/>
        </p:nvSpPr>
        <p:spPr bwMode="auto">
          <a:xfrm>
            <a:off x="2351584" y="227035"/>
            <a:ext cx="3877602" cy="602338"/>
          </a:xfrm>
          <a:prstGeom prst="callout2">
            <a:avLst>
              <a:gd name="adj1" fmla="val 382973"/>
              <a:gd name="adj2" fmla="val 122630"/>
              <a:gd name="adj3" fmla="val 101474"/>
              <a:gd name="adj4" fmla="val 45751"/>
              <a:gd name="adj5" fmla="val 430235"/>
              <a:gd name="adj6" fmla="val 120036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Pry auditory area</a:t>
            </a:r>
          </a:p>
          <a:p>
            <a:pPr rtl="1"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41&amp;42</a:t>
            </a:r>
          </a:p>
          <a:p>
            <a:pPr rtl="1">
              <a:defRPr/>
            </a:pP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" name="AutoShape 32">
            <a:extLst>
              <a:ext uri="{FF2B5EF4-FFF2-40B4-BE49-F238E27FC236}">
                <a16:creationId xmlns:a16="http://schemas.microsoft.com/office/drawing/2014/main" id="{39F72669-544C-4DDB-BB82-573C78933FB2}"/>
              </a:ext>
            </a:extLst>
          </p:cNvPr>
          <p:cNvSpPr>
            <a:spLocks/>
          </p:cNvSpPr>
          <p:nvPr/>
        </p:nvSpPr>
        <p:spPr bwMode="auto">
          <a:xfrm>
            <a:off x="6672063" y="1"/>
            <a:ext cx="3977179" cy="829373"/>
          </a:xfrm>
          <a:prstGeom prst="callout2">
            <a:avLst>
              <a:gd name="adj1" fmla="val 324542"/>
              <a:gd name="adj2" fmla="val 33784"/>
              <a:gd name="adj3" fmla="val 101474"/>
              <a:gd name="adj4" fmla="val 45751"/>
              <a:gd name="adj5" fmla="val 302583"/>
              <a:gd name="adj6" fmla="val 26260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Second auditory area 22</a:t>
            </a:r>
          </a:p>
          <a:p>
            <a:pPr rtl="1">
              <a:defRPr/>
            </a:pP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9C8163-4AEB-4638-9B8D-2E2888E19663}"/>
              </a:ext>
            </a:extLst>
          </p:cNvPr>
          <p:cNvSpPr/>
          <p:nvPr/>
        </p:nvSpPr>
        <p:spPr>
          <a:xfrm>
            <a:off x="0" y="3822873"/>
            <a:ext cx="11915335" cy="303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111125" algn="l"/>
                <a:tab pos="6057900" algn="r"/>
              </a:tabLst>
              <a:defRPr/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Primary auditory area (areas 41, 42)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Low">
              <a:lnSpc>
                <a:spcPct val="122000"/>
              </a:lnSpc>
              <a:buFontTx/>
              <a:buChar char="-"/>
              <a:tabLst>
                <a:tab pos="413385" algn="l"/>
                <a:tab pos="413385" algn="l"/>
                <a:tab pos="6057900" algn="r"/>
              </a:tabLst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present in the floor of the posterior ramus of the lateral sulcus and the middle part of the superior temporal gyrus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Heschl's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gyrus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</a:p>
          <a:p>
            <a:pPr marL="342900" indent="-342900" algn="justLow">
              <a:lnSpc>
                <a:spcPct val="122000"/>
              </a:lnSpc>
              <a:buFontTx/>
              <a:buChar char="-"/>
              <a:tabLst>
                <a:tab pos="413385" algn="l"/>
                <a:tab pos="413385" algn="l"/>
                <a:tab pos="60579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 receives auditory radiation from the medial geniculate body (MGB).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 Lesion of this area leads to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diminished hearing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Low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Auditory association area (Secondary) ( area 22):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behind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the primary auditory area. 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2000"/>
              </a:lnSpc>
              <a:tabLst>
                <a:tab pos="259080" algn="l"/>
                <a:tab pos="259080" algn="l"/>
                <a:tab pos="6057900" algn="r"/>
              </a:tabLst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is responsible for recognition and interpretation of the sounds.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7B591-DF85-4EE0-BB95-CD0FE5623A46}"/>
              </a:ext>
            </a:extLst>
          </p:cNvPr>
          <p:cNvSpPr/>
          <p:nvPr/>
        </p:nvSpPr>
        <p:spPr>
          <a:xfrm rot="17383170">
            <a:off x="8938536" y="1710711"/>
            <a:ext cx="3898039" cy="9184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4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 l="17870" t="12201" r="32990" b="24800"/>
          <a:stretch>
            <a:fillRect/>
          </a:stretch>
        </p:blipFill>
        <p:spPr bwMode="auto">
          <a:xfrm>
            <a:off x="2855640" y="0"/>
            <a:ext cx="4752528" cy="456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45" y="4409728"/>
            <a:ext cx="11802793" cy="203132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11125" algn="l"/>
                <a:tab pos="6057900" algn="r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Gustatory area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(area 43): lies in the insula 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111125" algn="l"/>
                <a:tab pos="457200" algn="l"/>
                <a:tab pos="6057900" algn="r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It is concerned with the recognition of the taste sensation.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Insula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lies at the bottom of the deep lateral sulcus and cannot be seen from the surface unless the lips of the sulcus are separated. </a:t>
            </a:r>
          </a:p>
        </p:txBody>
      </p:sp>
      <p:sp>
        <p:nvSpPr>
          <p:cNvPr id="6" name="AutoShape 32"/>
          <p:cNvSpPr>
            <a:spLocks/>
          </p:cNvSpPr>
          <p:nvPr/>
        </p:nvSpPr>
        <p:spPr bwMode="auto">
          <a:xfrm>
            <a:off x="1271464" y="3356992"/>
            <a:ext cx="2808312" cy="720080"/>
          </a:xfrm>
          <a:prstGeom prst="callout2">
            <a:avLst>
              <a:gd name="adj1" fmla="val 53357"/>
              <a:gd name="adj2" fmla="val 77416"/>
              <a:gd name="adj3" fmla="val 46064"/>
              <a:gd name="adj4" fmla="val 116843"/>
              <a:gd name="adj5" fmla="val -66841"/>
              <a:gd name="adj6" fmla="val 14955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4400" b="1" dirty="0" err="1">
                <a:solidFill>
                  <a:srgbClr val="0000FF"/>
                </a:solidFill>
                <a:latin typeface="Calibri"/>
              </a:rPr>
              <a:t>Insula</a:t>
            </a:r>
            <a:r>
              <a:rPr lang="en-US" sz="4400" b="1" dirty="0">
                <a:solidFill>
                  <a:srgbClr val="0000FF"/>
                </a:solidFill>
                <a:latin typeface="Calibri"/>
              </a:rPr>
              <a:t> </a:t>
            </a:r>
            <a:endParaRPr lang="en-US" sz="48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8" name="AutoShape 32"/>
          <p:cNvSpPr>
            <a:spLocks/>
          </p:cNvSpPr>
          <p:nvPr/>
        </p:nvSpPr>
        <p:spPr bwMode="auto">
          <a:xfrm flipH="1">
            <a:off x="7608168" y="332656"/>
            <a:ext cx="2808312" cy="720080"/>
          </a:xfrm>
          <a:prstGeom prst="callout2">
            <a:avLst>
              <a:gd name="adj1" fmla="val 451952"/>
              <a:gd name="adj2" fmla="val 147964"/>
              <a:gd name="adj3" fmla="val 84865"/>
              <a:gd name="adj4" fmla="val 98754"/>
              <a:gd name="adj5" fmla="val 183604"/>
              <a:gd name="adj6" fmla="val 155884"/>
            </a:avLst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3600" b="1" dirty="0">
                <a:solidFill>
                  <a:srgbClr val="009900"/>
                </a:solidFill>
                <a:latin typeface="Calibri"/>
              </a:rPr>
              <a:t>the lips of the lateral sulcus are separated </a:t>
            </a:r>
            <a:endParaRPr lang="en-US" sz="4000" b="1" dirty="0">
              <a:solidFill>
                <a:srgbClr val="009900"/>
              </a:solidFill>
              <a:latin typeface="Calibri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30D54D6E-CA33-48C1-BB1F-38965904D629}"/>
              </a:ext>
            </a:extLst>
          </p:cNvPr>
          <p:cNvSpPr/>
          <p:nvPr/>
        </p:nvSpPr>
        <p:spPr>
          <a:xfrm>
            <a:off x="4997282" y="1887071"/>
            <a:ext cx="1693381" cy="1448841"/>
          </a:xfrm>
          <a:custGeom>
            <a:avLst/>
            <a:gdLst>
              <a:gd name="connsiteX0" fmla="*/ 314739 w 1726096"/>
              <a:gd name="connsiteY0" fmla="*/ 1424608 h 1467677"/>
              <a:gd name="connsiteX1" fmla="*/ 36443 w 1726096"/>
              <a:gd name="connsiteY1" fmla="*/ 1027043 h 1467677"/>
              <a:gd name="connsiteX2" fmla="*/ 96078 w 1726096"/>
              <a:gd name="connsiteY2" fmla="*/ 569843 h 1467677"/>
              <a:gd name="connsiteX3" fmla="*/ 334617 w 1726096"/>
              <a:gd name="connsiteY3" fmla="*/ 231912 h 1467677"/>
              <a:gd name="connsiteX4" fmla="*/ 752061 w 1726096"/>
              <a:gd name="connsiteY4" fmla="*/ 72886 h 1467677"/>
              <a:gd name="connsiteX5" fmla="*/ 1348408 w 1726096"/>
              <a:gd name="connsiteY5" fmla="*/ 112643 h 1467677"/>
              <a:gd name="connsiteX6" fmla="*/ 1686339 w 1726096"/>
              <a:gd name="connsiteY6" fmla="*/ 112643 h 1467677"/>
              <a:gd name="connsiteX7" fmla="*/ 1586948 w 1726096"/>
              <a:gd name="connsiteY7" fmla="*/ 788504 h 1467677"/>
              <a:gd name="connsiteX8" fmla="*/ 1308652 w 1726096"/>
              <a:gd name="connsiteY8" fmla="*/ 1285460 h 1467677"/>
              <a:gd name="connsiteX9" fmla="*/ 314739 w 1726096"/>
              <a:gd name="connsiteY9" fmla="*/ 1424608 h 146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6096" h="1467677">
                <a:moveTo>
                  <a:pt x="314739" y="1424608"/>
                </a:moveTo>
                <a:cubicBezTo>
                  <a:pt x="102704" y="1381539"/>
                  <a:pt x="72887" y="1169504"/>
                  <a:pt x="36443" y="1027043"/>
                </a:cubicBezTo>
                <a:cubicBezTo>
                  <a:pt x="0" y="884582"/>
                  <a:pt x="46382" y="702365"/>
                  <a:pt x="96078" y="569843"/>
                </a:cubicBezTo>
                <a:cubicBezTo>
                  <a:pt x="145774" y="437321"/>
                  <a:pt x="225287" y="314738"/>
                  <a:pt x="334617" y="231912"/>
                </a:cubicBezTo>
                <a:cubicBezTo>
                  <a:pt x="443947" y="149086"/>
                  <a:pt x="583096" y="92764"/>
                  <a:pt x="752061" y="72886"/>
                </a:cubicBezTo>
                <a:cubicBezTo>
                  <a:pt x="921026" y="53008"/>
                  <a:pt x="1192695" y="106017"/>
                  <a:pt x="1348408" y="112643"/>
                </a:cubicBezTo>
                <a:cubicBezTo>
                  <a:pt x="1504121" y="119269"/>
                  <a:pt x="1646582" y="0"/>
                  <a:pt x="1686339" y="112643"/>
                </a:cubicBezTo>
                <a:cubicBezTo>
                  <a:pt x="1726096" y="225286"/>
                  <a:pt x="1649896" y="593035"/>
                  <a:pt x="1586948" y="788504"/>
                </a:cubicBezTo>
                <a:cubicBezTo>
                  <a:pt x="1524000" y="983974"/>
                  <a:pt x="1517374" y="1172817"/>
                  <a:pt x="1308652" y="1285460"/>
                </a:cubicBezTo>
                <a:cubicBezTo>
                  <a:pt x="1099930" y="1398103"/>
                  <a:pt x="526774" y="1467677"/>
                  <a:pt x="314739" y="1424608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AutoShape 32">
            <a:extLst>
              <a:ext uri="{FF2B5EF4-FFF2-40B4-BE49-F238E27FC236}">
                <a16:creationId xmlns:a16="http://schemas.microsoft.com/office/drawing/2014/main" id="{86B850EA-BCB5-4AFE-88A1-337C2FBF0747}"/>
              </a:ext>
            </a:extLst>
          </p:cNvPr>
          <p:cNvSpPr>
            <a:spLocks/>
          </p:cNvSpPr>
          <p:nvPr/>
        </p:nvSpPr>
        <p:spPr bwMode="auto">
          <a:xfrm>
            <a:off x="806643" y="849123"/>
            <a:ext cx="3018921" cy="829373"/>
          </a:xfrm>
          <a:prstGeom prst="callout2">
            <a:avLst>
              <a:gd name="adj1" fmla="val 234849"/>
              <a:gd name="adj2" fmla="val 163766"/>
              <a:gd name="adj3" fmla="val 75651"/>
              <a:gd name="adj4" fmla="val 61177"/>
              <a:gd name="adj5" fmla="val 145629"/>
              <a:gd name="adj6" fmla="val 161136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</a:rPr>
              <a:t>Gustatory area 43</a:t>
            </a:r>
          </a:p>
          <a:p>
            <a:pPr rtl="1">
              <a:defRPr/>
            </a:pPr>
            <a:endParaRPr lang="en-US" sz="3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BD6166-F4CE-45CB-9031-58C1205AFEF3}"/>
              </a:ext>
            </a:extLst>
          </p:cNvPr>
          <p:cNvSpPr/>
          <p:nvPr/>
        </p:nvSpPr>
        <p:spPr>
          <a:xfrm rot="17383170">
            <a:off x="8938536" y="1710711"/>
            <a:ext cx="3898039" cy="9184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8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and Structural Areas of the Cerebral Cortex</a:t>
            </a: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443" t="15686" r="2941" b="10810"/>
          <a:stretch/>
        </p:blipFill>
        <p:spPr bwMode="auto">
          <a:xfrm>
            <a:off x="1186868" y="764520"/>
            <a:ext cx="9481134" cy="597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66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8248A-2C24-4F7A-AB30-33E565972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8224"/>
            <a:ext cx="9144000" cy="6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5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5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4215-5296-4863-9B03-0D84906B8E54}"/>
              </a:ext>
            </a:extLst>
          </p:cNvPr>
          <p:cNvSpPr/>
          <p:nvPr/>
        </p:nvSpPr>
        <p:spPr>
          <a:xfrm>
            <a:off x="6657479" y="207086"/>
            <a:ext cx="5248020" cy="829649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85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332656"/>
            <a:ext cx="7272808" cy="5688632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013">
              <a:solidFill>
                <a:srgbClr val="FFFF0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712" y="1128267"/>
            <a:ext cx="561662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000" b="1" dirty="0">
                <a:solidFill>
                  <a:srgbClr val="FFFF00"/>
                </a:solidFill>
              </a:rPr>
              <a:t>Functional areas of the Superolateral  surface</a:t>
            </a:r>
          </a:p>
        </p:txBody>
      </p:sp>
    </p:spTree>
    <p:extLst>
      <p:ext uri="{BB962C8B-B14F-4D97-AF65-F5344CB8AC3E}">
        <p14:creationId xmlns:p14="http://schemas.microsoft.com/office/powerpoint/2010/main" val="4015024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 l="20705" t="22280" r="32045" b="28580"/>
          <a:stretch>
            <a:fillRect/>
          </a:stretch>
        </p:blipFill>
        <p:spPr bwMode="auto">
          <a:xfrm>
            <a:off x="5841389" y="1127594"/>
            <a:ext cx="4599089" cy="358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12500" t="13750" r="23750" b="28750"/>
          <a:stretch>
            <a:fillRect/>
          </a:stretch>
        </p:blipFill>
        <p:spPr bwMode="auto">
          <a:xfrm>
            <a:off x="1524000" y="1142984"/>
            <a:ext cx="4714908" cy="31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2"/>
          <p:cNvSpPr>
            <a:spLocks/>
          </p:cNvSpPr>
          <p:nvPr/>
        </p:nvSpPr>
        <p:spPr bwMode="auto">
          <a:xfrm>
            <a:off x="4738678" y="142852"/>
            <a:ext cx="3157522" cy="500066"/>
          </a:xfrm>
          <a:prstGeom prst="callout2">
            <a:avLst>
              <a:gd name="adj1" fmla="val 369886"/>
              <a:gd name="adj2" fmla="val 107587"/>
              <a:gd name="adj3" fmla="val 101474"/>
              <a:gd name="adj4" fmla="val 45751"/>
              <a:gd name="adj5" fmla="val 281044"/>
              <a:gd name="adj6" fmla="val -29585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Motor area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2DEB-4F6C-408B-AF0B-10CB97AED57E}"/>
              </a:ext>
            </a:extLst>
          </p:cNvPr>
          <p:cNvSpPr txBox="1"/>
          <p:nvPr/>
        </p:nvSpPr>
        <p:spPr>
          <a:xfrm>
            <a:off x="1271826" y="4832546"/>
            <a:ext cx="10091225" cy="17795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Primary motor area </a:t>
            </a:r>
            <a:r>
              <a:rPr lang="en-US" sz="3600" dirty="0">
                <a:solidFill>
                  <a:srgbClr val="0000FF"/>
                </a:solidFill>
                <a:latin typeface="Calibri"/>
              </a:rPr>
              <a:t>corresponds to the precentral gyrus (area 4), anterior part of the paracentral lobule </a:t>
            </a:r>
            <a:r>
              <a:rPr lang="en-US" sz="3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Controls motor functions</a:t>
            </a:r>
            <a:r>
              <a:rPr lang="en-US" sz="3600" dirty="0">
                <a:solidFill>
                  <a:srgbClr val="0000FF"/>
                </a:solidFill>
                <a:latin typeface="Calibri"/>
              </a:rPr>
              <a:t>  </a:t>
            </a:r>
            <a:endParaRPr lang="ar-SA" sz="36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F449E-F77B-4820-BB64-FC7DB9F6812D}"/>
              </a:ext>
            </a:extLst>
          </p:cNvPr>
          <p:cNvSpPr/>
          <p:nvPr/>
        </p:nvSpPr>
        <p:spPr>
          <a:xfrm>
            <a:off x="7896201" y="207086"/>
            <a:ext cx="4009298" cy="80284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8344" t="-141" b="3254"/>
          <a:stretch>
            <a:fillRect/>
          </a:stretch>
        </p:blipFill>
        <p:spPr bwMode="auto">
          <a:xfrm>
            <a:off x="7578117" y="0"/>
            <a:ext cx="4355976" cy="61926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907" y="116633"/>
            <a:ext cx="7183902" cy="2941767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body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 in upside down.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represented in lower part of precentral gyrus, leg and foot, represented on medial surface of hemisphere in paracentral lobule, size depends on skill</a:t>
            </a:r>
          </a:p>
          <a:p>
            <a:pPr marL="34290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62255" algn="l"/>
                <a:tab pos="262255" algn="l"/>
                <a:tab pos="6057900" algn="r"/>
              </a:tabLst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Lesion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of the area 4 results in contra-lateral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hemiplegia 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UMNL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6" descr="MotorHomu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6458" y="3179298"/>
            <a:ext cx="3754950" cy="3610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5630" t="25170" r="34416" b="39918"/>
          <a:stretch/>
        </p:blipFill>
        <p:spPr bwMode="auto">
          <a:xfrm>
            <a:off x="3083146" y="681685"/>
            <a:ext cx="6025707" cy="39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2"/>
          <p:cNvSpPr>
            <a:spLocks/>
          </p:cNvSpPr>
          <p:nvPr/>
        </p:nvSpPr>
        <p:spPr bwMode="auto">
          <a:xfrm>
            <a:off x="2435073" y="0"/>
            <a:ext cx="3877602" cy="602338"/>
          </a:xfrm>
          <a:prstGeom prst="callout2">
            <a:avLst>
              <a:gd name="adj1" fmla="val 220695"/>
              <a:gd name="adj2" fmla="val 81159"/>
              <a:gd name="adj3" fmla="val 101474"/>
              <a:gd name="adj4" fmla="val 45751"/>
              <a:gd name="adj5" fmla="val 349096"/>
              <a:gd name="adj6" fmla="val 69620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Premotor area 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A77FB3A-574A-4D7B-8F0F-FC3D7EF170AF}"/>
              </a:ext>
            </a:extLst>
          </p:cNvPr>
          <p:cNvSpPr txBox="1">
            <a:spLocks noChangeArrowheads="1"/>
          </p:cNvSpPr>
          <p:nvPr/>
        </p:nvSpPr>
        <p:spPr>
          <a:xfrm>
            <a:off x="257908" y="4360985"/>
            <a:ext cx="11676183" cy="249701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Located anterior to the precentral gyrus</a:t>
            </a:r>
          </a:p>
          <a:p>
            <a:pPr algn="l" rtl="0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the origin of extrapyramidal fibers</a:t>
            </a:r>
          </a:p>
          <a:p>
            <a:pPr algn="l" rtl="0"/>
            <a:r>
              <a:rPr lang="en-US" sz="28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Controls more complex movements </a:t>
            </a:r>
          </a:p>
          <a:p>
            <a:pPr algn="l" rtl="0"/>
            <a:r>
              <a:rPr lang="en-US" sz="28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Involved in the </a:t>
            </a:r>
            <a:r>
              <a:rPr lang="en-US" sz="2800" b="1" i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n-US" sz="28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movements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storage of the learned movements to bring them later on.</a:t>
            </a:r>
            <a:r>
              <a:rPr lang="en-US" sz="28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E1C27-EA75-459A-BBAE-C713BA80F802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8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5630" t="25170" r="34416" b="39918"/>
          <a:stretch/>
        </p:blipFill>
        <p:spPr bwMode="auto">
          <a:xfrm>
            <a:off x="2999657" y="908720"/>
            <a:ext cx="6025707" cy="39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2"/>
          <p:cNvSpPr>
            <a:spLocks/>
          </p:cNvSpPr>
          <p:nvPr/>
        </p:nvSpPr>
        <p:spPr bwMode="auto">
          <a:xfrm>
            <a:off x="2351584" y="227035"/>
            <a:ext cx="5544616" cy="602338"/>
          </a:xfrm>
          <a:prstGeom prst="callout2">
            <a:avLst>
              <a:gd name="adj1" fmla="val 178817"/>
              <a:gd name="adj2" fmla="val 47676"/>
              <a:gd name="adj3" fmla="val 96239"/>
              <a:gd name="adj4" fmla="val 29544"/>
              <a:gd name="adj5" fmla="val 197287"/>
              <a:gd name="adj6" fmla="val 43814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Frontal eye field  area 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956E1-600E-4679-8B18-96D40E4B683C}"/>
              </a:ext>
            </a:extLst>
          </p:cNvPr>
          <p:cNvSpPr/>
          <p:nvPr/>
        </p:nvSpPr>
        <p:spPr>
          <a:xfrm>
            <a:off x="211015" y="4543865"/>
            <a:ext cx="11788727" cy="219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262255" algn="l"/>
                <a:tab pos="262255" algn="l"/>
                <a:tab pos="6057900" algn="r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Fontal eye field (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Brodmann area 8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Low">
              <a:lnSpc>
                <a:spcPct val="122000"/>
              </a:lnSpc>
              <a:buFontTx/>
              <a:buChar char="-"/>
              <a:tabLst>
                <a:tab pos="262255" algn="l"/>
                <a:tab pos="262255" algn="l"/>
                <a:tab pos="6057900" algn="r"/>
              </a:tabLs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lies anterior to the premotor cortex in the superior frontal gyrus</a:t>
            </a:r>
          </a:p>
          <a:p>
            <a:pPr marL="457200" indent="-457200" algn="justLow">
              <a:lnSpc>
                <a:spcPct val="122000"/>
              </a:lnSpc>
              <a:buFontTx/>
              <a:buChar char="-"/>
              <a:tabLst>
                <a:tab pos="262255" algn="l"/>
                <a:tab pos="262255" algn="l"/>
                <a:tab pos="6057900" algn="r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controls movements of the eyes when eyes follow a moving target.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0F812-C3B2-4459-B718-902907F607C4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2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5630" t="25170" r="34416" b="39918"/>
          <a:stretch/>
        </p:blipFill>
        <p:spPr bwMode="auto">
          <a:xfrm>
            <a:off x="4295801" y="108102"/>
            <a:ext cx="6025707" cy="39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2"/>
          <p:cNvSpPr>
            <a:spLocks/>
          </p:cNvSpPr>
          <p:nvPr/>
        </p:nvSpPr>
        <p:spPr bwMode="auto">
          <a:xfrm>
            <a:off x="1594992" y="461742"/>
            <a:ext cx="3108365" cy="602338"/>
          </a:xfrm>
          <a:prstGeom prst="callout2">
            <a:avLst>
              <a:gd name="adj1" fmla="val 320156"/>
              <a:gd name="adj2" fmla="val 141162"/>
              <a:gd name="adj3" fmla="val 200934"/>
              <a:gd name="adj4" fmla="val 35630"/>
              <a:gd name="adj5" fmla="val 372652"/>
              <a:gd name="adj6" fmla="val 133496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Calibri"/>
              </a:rPr>
              <a:t>Broca’s</a:t>
            </a:r>
            <a:r>
              <a:rPr lang="en-US" sz="3600" b="1" dirty="0">
                <a:solidFill>
                  <a:srgbClr val="0000FF"/>
                </a:solidFill>
                <a:latin typeface="Calibri"/>
              </a:rPr>
              <a:t> area) </a:t>
            </a:r>
          </a:p>
          <a:p>
            <a:pPr rtl="1"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44, 45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BBB4F-4FEF-4D84-8DD4-42FA6AE206F9}"/>
              </a:ext>
            </a:extLst>
          </p:cNvPr>
          <p:cNvSpPr txBox="1"/>
          <p:nvPr/>
        </p:nvSpPr>
        <p:spPr>
          <a:xfrm>
            <a:off x="196947" y="3882683"/>
            <a:ext cx="11746523" cy="28672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speech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Broca's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area (areas 44, 45)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located in inferior frontal gyrus between the anterior and ascending rami (triangular area) of the lateral sulcus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dominant hemisphere (95%).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brings about the formation of words by its connections with the adjacent primary motor areas; the muscles of the speech.</a:t>
            </a:r>
            <a:endParaRPr lang="en-US" sz="2400" dirty="0">
              <a:solidFill>
                <a:srgbClr val="D6009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Lesion in this area produces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motor aphasia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(loss of speech). </a:t>
            </a:r>
          </a:p>
          <a:p>
            <a:pPr algn="ctr">
              <a:defRPr/>
            </a:pPr>
            <a:endParaRPr lang="ar-SA" sz="16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98C607-D481-4D15-A0DD-4CE3773F33A5}"/>
              </a:ext>
            </a:extLst>
          </p:cNvPr>
          <p:cNvSpPr/>
          <p:nvPr/>
        </p:nvSpPr>
        <p:spPr>
          <a:xfrm>
            <a:off x="8007459" y="207086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6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5630" t="25170" r="34416" b="39918"/>
          <a:stretch/>
        </p:blipFill>
        <p:spPr bwMode="auto">
          <a:xfrm>
            <a:off x="4295801" y="108102"/>
            <a:ext cx="6025707" cy="39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2"/>
          <p:cNvSpPr>
            <a:spLocks/>
          </p:cNvSpPr>
          <p:nvPr/>
        </p:nvSpPr>
        <p:spPr bwMode="auto">
          <a:xfrm>
            <a:off x="1594992" y="461742"/>
            <a:ext cx="3108365" cy="602338"/>
          </a:xfrm>
          <a:prstGeom prst="callout2">
            <a:avLst>
              <a:gd name="adj1" fmla="val 218078"/>
              <a:gd name="adj2" fmla="val 129496"/>
              <a:gd name="adj3" fmla="val 98856"/>
              <a:gd name="adj4" fmla="val 37152"/>
              <a:gd name="adj5" fmla="val 267957"/>
              <a:gd name="adj6" fmla="val 120816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(Writing area)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BBB4F-4FEF-4D84-8DD4-42FA6AE206F9}"/>
              </a:ext>
            </a:extLst>
          </p:cNvPr>
          <p:cNvSpPr txBox="1"/>
          <p:nvPr/>
        </p:nvSpPr>
        <p:spPr>
          <a:xfrm>
            <a:off x="225083" y="4057142"/>
            <a:ext cx="11732455" cy="23662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Writing area (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Exner's area</a:t>
            </a: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);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22000"/>
              </a:lnSpc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lies in the middle frontal gyrus. 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2000"/>
              </a:lnSpc>
              <a:buFontTx/>
              <a:buChar char="-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person able to express himself in written words</a:t>
            </a:r>
          </a:p>
          <a:p>
            <a:pPr marL="285750" indent="-285750">
              <a:lnSpc>
                <a:spcPct val="122000"/>
              </a:lnSpc>
              <a:buFontTx/>
              <a:buChar char="-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Lesion leading to </a:t>
            </a:r>
            <a:r>
              <a:rPr lang="en-US" sz="2700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Agraphia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(loss of ability to write)</a:t>
            </a:r>
          </a:p>
          <a:p>
            <a:pPr algn="ctr">
              <a:defRPr/>
            </a:pPr>
            <a:endParaRPr lang="ar-SA" sz="16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83DD2-0622-45FD-B565-799351E35681}"/>
              </a:ext>
            </a:extLst>
          </p:cNvPr>
          <p:cNvSpPr/>
          <p:nvPr/>
        </p:nvSpPr>
        <p:spPr>
          <a:xfrm rot="17764977">
            <a:off x="9052392" y="3035499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3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5630" t="25170" r="34416" b="39918"/>
          <a:stretch/>
        </p:blipFill>
        <p:spPr bwMode="auto">
          <a:xfrm>
            <a:off x="4295801" y="108102"/>
            <a:ext cx="6025707" cy="39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0C6389-68AA-4992-8D41-971AE03A4582}"/>
              </a:ext>
            </a:extLst>
          </p:cNvPr>
          <p:cNvSpPr/>
          <p:nvPr/>
        </p:nvSpPr>
        <p:spPr>
          <a:xfrm>
            <a:off x="154746" y="3784209"/>
            <a:ext cx="11844996" cy="2754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2000"/>
              </a:lnSpc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Prefrontal area (areas 9,10,11,&amp; 12) </a:t>
            </a:r>
          </a:p>
          <a:p>
            <a:pPr>
              <a:lnSpc>
                <a:spcPct val="122000"/>
              </a:lnSpc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lies in the most anterior part of the frontal lobe.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22000"/>
              </a:lnSpc>
              <a:buFontTx/>
              <a:buChar char="-"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responsible for:</a:t>
            </a:r>
          </a:p>
          <a:p>
            <a:pPr algn="just">
              <a:lnSpc>
                <a:spcPct val="122000"/>
              </a:lnSpc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Planning, thinking,  remember and problem solving</a:t>
            </a:r>
          </a:p>
          <a:p>
            <a:pPr algn="just">
              <a:lnSpc>
                <a:spcPct val="122000"/>
              </a:lnSpc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Motivating, emotions, good &amp; sinful behavior, mood, psychological activities.</a:t>
            </a:r>
          </a:p>
          <a:p>
            <a:pPr algn="just">
              <a:lnSpc>
                <a:spcPct val="122000"/>
              </a:lnSpc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Telling of  lies and truth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7C48B-588B-4381-B7B8-0C9A5EB2F326}"/>
              </a:ext>
            </a:extLst>
          </p:cNvPr>
          <p:cNvSpPr txBox="1"/>
          <p:nvPr/>
        </p:nvSpPr>
        <p:spPr>
          <a:xfrm>
            <a:off x="4709594" y="121821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A92F3-A746-4FC1-B828-695EC16A76D2}"/>
              </a:ext>
            </a:extLst>
          </p:cNvPr>
          <p:cNvSpPr txBox="1"/>
          <p:nvPr/>
        </p:nvSpPr>
        <p:spPr>
          <a:xfrm>
            <a:off x="4402105" y="1640406"/>
            <a:ext cx="67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021660-A4E3-45D6-A198-F7A38370224F}"/>
              </a:ext>
            </a:extLst>
          </p:cNvPr>
          <p:cNvSpPr txBox="1"/>
          <p:nvPr/>
        </p:nvSpPr>
        <p:spPr>
          <a:xfrm>
            <a:off x="4263583" y="2047907"/>
            <a:ext cx="67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25DC9-1F61-40C0-8028-E6DA549D57A0}"/>
              </a:ext>
            </a:extLst>
          </p:cNvPr>
          <p:cNvSpPr txBox="1"/>
          <p:nvPr/>
        </p:nvSpPr>
        <p:spPr>
          <a:xfrm>
            <a:off x="4325809" y="2509572"/>
            <a:ext cx="67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9" name="AutoShape 32">
            <a:extLst>
              <a:ext uri="{FF2B5EF4-FFF2-40B4-BE49-F238E27FC236}">
                <a16:creationId xmlns:a16="http://schemas.microsoft.com/office/drawing/2014/main" id="{6FE57854-3DFB-4195-8027-C3A4D9A4BE95}"/>
              </a:ext>
            </a:extLst>
          </p:cNvPr>
          <p:cNvSpPr>
            <a:spLocks/>
          </p:cNvSpPr>
          <p:nvPr/>
        </p:nvSpPr>
        <p:spPr bwMode="auto">
          <a:xfrm>
            <a:off x="1594992" y="461742"/>
            <a:ext cx="3108365" cy="602338"/>
          </a:xfrm>
          <a:prstGeom prst="callout2">
            <a:avLst>
              <a:gd name="adj1" fmla="val 191904"/>
              <a:gd name="adj2" fmla="val 103630"/>
              <a:gd name="adj3" fmla="val 98856"/>
              <a:gd name="adj4" fmla="val 37152"/>
              <a:gd name="adj5" fmla="val 377887"/>
              <a:gd name="adj6" fmla="val 93427"/>
            </a:avLst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Prefrontal areas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52CFFA-F6A2-40CF-97DD-17B8E8EC3369}"/>
              </a:ext>
            </a:extLst>
          </p:cNvPr>
          <p:cNvSpPr/>
          <p:nvPr/>
        </p:nvSpPr>
        <p:spPr>
          <a:xfrm rot="16706999">
            <a:off x="8786281" y="2871978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9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3|1.4|2.8|6.3|1.4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.1|9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79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28BCE2FBAD340B56B2A0F64962C1C" ma:contentTypeVersion="5" ma:contentTypeDescription="Create a new document." ma:contentTypeScope="" ma:versionID="131883e42c113939174d959d81351c9f">
  <xsd:schema xmlns:xsd="http://www.w3.org/2001/XMLSchema" xmlns:xs="http://www.w3.org/2001/XMLSchema" xmlns:p="http://schemas.microsoft.com/office/2006/metadata/properties" xmlns:ns2="15cfeffd-ee9c-41ab-a5d7-1e72fc5efa65" targetNamespace="http://schemas.microsoft.com/office/2006/metadata/properties" ma:root="true" ma:fieldsID="2bbb2499c544d649ffceb038792b3fd6" ns2:_="">
    <xsd:import namespace="15cfeffd-ee9c-41ab-a5d7-1e72fc5ef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feffd-ee9c-41ab-a5d7-1e72fc5ef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460B61-3958-491C-8E05-399C0F8F4C7A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BC81FA9D-1756-4CAA-AD1D-26A8DBA887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C175B-7C65-449B-8006-D7BE3B1D49F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5cfeffd-ee9c-41ab-a5d7-1e72fc5efa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864</Words>
  <Application>Microsoft Office PowerPoint</Application>
  <PresentationFormat>Widescreen</PresentationFormat>
  <Paragraphs>124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1_Default Design</vt:lpstr>
      <vt:lpstr>1_Office Theme</vt:lpstr>
      <vt:lpstr>2_سمة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and Structural Areas of the Cerebral Cortex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Sanabil Hassanat</cp:lastModifiedBy>
  <cp:revision>33</cp:revision>
  <dcterms:created xsi:type="dcterms:W3CDTF">2020-04-25T16:04:22Z</dcterms:created>
  <dcterms:modified xsi:type="dcterms:W3CDTF">2021-12-28T18:59:26Z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0x010100CE628BCE2FBAD340B56B2A0F64962C1C</vt:lpwstr>
  </property>
</Properties>
</file>