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92" r:id="rId2"/>
    <p:sldMasterId id="2147483866" r:id="rId3"/>
  </p:sldMasterIdLst>
  <p:notesMasterIdLst>
    <p:notesMasterId r:id="rId33"/>
  </p:notesMasterIdLst>
  <p:sldIdLst>
    <p:sldId id="322" r:id="rId4"/>
    <p:sldId id="355" r:id="rId5"/>
    <p:sldId id="323" r:id="rId6"/>
    <p:sldId id="325" r:id="rId7"/>
    <p:sldId id="328" r:id="rId8"/>
    <p:sldId id="329" r:id="rId9"/>
    <p:sldId id="331" r:id="rId10"/>
    <p:sldId id="332" r:id="rId11"/>
    <p:sldId id="334" r:id="rId12"/>
    <p:sldId id="257" r:id="rId13"/>
    <p:sldId id="308" r:id="rId14"/>
    <p:sldId id="310" r:id="rId15"/>
    <p:sldId id="258" r:id="rId16"/>
    <p:sldId id="356" r:id="rId17"/>
    <p:sldId id="264" r:id="rId18"/>
    <p:sldId id="317" r:id="rId19"/>
    <p:sldId id="352" r:id="rId20"/>
    <p:sldId id="318" r:id="rId21"/>
    <p:sldId id="319" r:id="rId22"/>
    <p:sldId id="353" r:id="rId23"/>
    <p:sldId id="337" r:id="rId24"/>
    <p:sldId id="340" r:id="rId25"/>
    <p:sldId id="339" r:id="rId26"/>
    <p:sldId id="341" r:id="rId27"/>
    <p:sldId id="343" r:id="rId28"/>
    <p:sldId id="344" r:id="rId29"/>
    <p:sldId id="345" r:id="rId30"/>
    <p:sldId id="347" r:id="rId31"/>
    <p:sldId id="349" r:id="rId32"/>
  </p:sldIdLst>
  <p:sldSz cx="9144000" cy="6858000" type="screen4x3"/>
  <p:notesSz cx="6858000" cy="9144000"/>
  <p:embeddedFontLst>
    <p:embeddedFont>
      <p:font typeface="Arial Rounded MT Bold" panose="020F0704030504030204" pitchFamily="34" charset="0"/>
      <p:regular r:id="rId34"/>
    </p:embeddedFont>
    <p:embeddedFont>
      <p:font typeface="Calibri" panose="020F0502020204030204" pitchFamily="34" charset="0"/>
      <p:regular r:id="rId35"/>
      <p:bold r:id="rId36"/>
      <p:italic r:id="rId37"/>
      <p:boldItalic r:id="rId38"/>
    </p:embeddedFont>
    <p:embeddedFont>
      <p:font typeface="Gabriola" panose="04040605051002020D02" pitchFamily="82" charset="0"/>
      <p:regular r:id="rId39"/>
    </p:embeddedFont>
    <p:embeddedFont>
      <p:font typeface="Signika Negative Light" panose="020B0604020202020204" charset="0"/>
      <p:regular r:id="rId40"/>
    </p:embeddedFont>
    <p:embeddedFont>
      <p:font typeface="Calibri Light" panose="020F0302020204030204" pitchFamily="34" charset="0"/>
      <p:regular r:id="rId41"/>
      <p:italic r:id="rId42"/>
    </p:embeddedFont>
    <p:embeddedFont>
      <p:font typeface="Arial Narrow" panose="020B0606020202030204" pitchFamily="34" charset="0"/>
      <p:regular r:id="rId43"/>
      <p:bold r:id="rId44"/>
      <p:italic r:id="rId45"/>
      <p:boldItalic r:id="rId46"/>
    </p:embeddedFont>
    <p:embeddedFont>
      <p:font typeface="Chelsea Market" panose="020B060402020202020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9" d="100"/>
          <a:sy n="89" d="100"/>
        </p:scale>
        <p:origin x="1258"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38"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545682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43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b81364c40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b81364c4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00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63da1a4385_0_163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477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707c3e161e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707c3e161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691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6320de4b7d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6320de4b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5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6320de4b7d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6320de4b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54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6320de4b7d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648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BDE46E-3EE1-409E-9D9A-3084ABB7D44E}"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52635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cs typeface="Arial" pitchFamily="34" charset="0"/>
              </a:rPr>
              <a:t>Cortisporin </a:t>
            </a:r>
            <a:r>
              <a:rPr lang="en-US" altLang="en-US" b="1" dirty="0" smtClean="0">
                <a:cs typeface="Arial" pitchFamily="34" charset="0"/>
              </a:rPr>
              <a:t>Otic Suspension</a:t>
            </a:r>
            <a:r>
              <a:rPr lang="en-US" altLang="en-US" dirty="0" smtClean="0">
                <a:cs typeface="Arial" pitchFamily="34" charset="0"/>
              </a:rPr>
              <a:t> (neomycin and polymyxin B sulfates and hydrocortisone) is a combination of two antibiotics and an anti-inflammatory corticosteroid used to treat outer ear infections caused by bacteria (also known as swimmer's ear).</a:t>
            </a:r>
          </a:p>
        </p:txBody>
      </p:sp>
      <p:sp>
        <p:nvSpPr>
          <p:cNvPr id="17412" name="Slide Number Placeholder 3"/>
          <p:cNvSpPr>
            <a:spLocks noGrp="1"/>
          </p:cNvSpPr>
          <p:nvPr>
            <p:ph type="sldNum" sz="quarter" idx="5"/>
          </p:nvPr>
        </p:nvSpPr>
        <p:spPr bwMode="auto">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36BCF8-2C24-40B3-A7BA-C64DEE9CFC4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87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9564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73A18FD-4D51-442A-90A3-AE143445C1BD}" type="datetimeFigureOut">
              <a:rPr lang="en-US" smtClean="0"/>
              <a:pPr/>
              <a:t>7/24/2024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239206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3A18FD-4D51-442A-90A3-AE143445C1BD}"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75FA3-54F5-4B64-861A-A536FECE6345}" type="slidenum">
              <a:rPr lang="en-US" smtClean="0"/>
              <a:pPr/>
              <a:t>‹#›</a:t>
            </a:fld>
            <a:endParaRPr lang="en-US"/>
          </a:p>
        </p:txBody>
      </p:sp>
    </p:spTree>
    <p:extLst>
      <p:ext uri="{BB962C8B-B14F-4D97-AF65-F5344CB8AC3E}">
        <p14:creationId xmlns:p14="http://schemas.microsoft.com/office/powerpoint/2010/main" val="203100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3A18FD-4D51-442A-90A3-AE143445C1BD}"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75FA3-54F5-4B64-861A-A536FECE6345}" type="slidenum">
              <a:rPr lang="en-US" smtClean="0"/>
              <a:pPr/>
              <a:t>‹#›</a:t>
            </a:fld>
            <a:endParaRPr lang="en-US"/>
          </a:p>
        </p:txBody>
      </p:sp>
    </p:spTree>
    <p:extLst>
      <p:ext uri="{BB962C8B-B14F-4D97-AF65-F5344CB8AC3E}">
        <p14:creationId xmlns:p14="http://schemas.microsoft.com/office/powerpoint/2010/main" val="3748744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3A18FD-4D51-442A-90A3-AE143445C1BD}"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75FA3-54F5-4B64-861A-A536FECE6345}" type="slidenum">
              <a:rPr lang="en-US" smtClean="0"/>
              <a:pPr/>
              <a:t>‹#›</a:t>
            </a:fld>
            <a:endParaRPr lang="en-US"/>
          </a:p>
        </p:txBody>
      </p:sp>
    </p:spTree>
    <p:extLst>
      <p:ext uri="{BB962C8B-B14F-4D97-AF65-F5344CB8AC3E}">
        <p14:creationId xmlns:p14="http://schemas.microsoft.com/office/powerpoint/2010/main" val="13315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4"/>
          <p:cNvSpPr txBox="1">
            <a:spLocks noGrp="1"/>
          </p:cNvSpPr>
          <p:nvPr>
            <p:ph type="title"/>
          </p:nvPr>
        </p:nvSpPr>
        <p:spPr>
          <a:xfrm>
            <a:off x="726225" y="584157"/>
            <a:ext cx="7655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4"/>
          <p:cNvSpPr txBox="1">
            <a:spLocks noGrp="1"/>
          </p:cNvSpPr>
          <p:nvPr>
            <p:ph type="body" idx="1"/>
          </p:nvPr>
        </p:nvSpPr>
        <p:spPr>
          <a:xfrm>
            <a:off x="762401" y="1391311"/>
            <a:ext cx="7619100" cy="490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Livvic"/>
              <a:buAutoNum type="arabicPeriod"/>
              <a:defRPr sz="1600"/>
            </a:lvl1pPr>
            <a:lvl2pPr marL="1219170" lvl="1" indent="-406390" rtl="0">
              <a:spcBef>
                <a:spcPts val="2133"/>
              </a:spcBef>
              <a:spcAft>
                <a:spcPts val="0"/>
              </a:spcAft>
              <a:buSzPts val="1200"/>
              <a:buFont typeface="Roboto Condensed Light"/>
              <a:buAutoNum type="alphaLcPeriod"/>
              <a:defRPr sz="1600"/>
            </a:lvl2pPr>
            <a:lvl3pPr marL="1828754" lvl="2" indent="-406390" rtl="0">
              <a:spcBef>
                <a:spcPts val="2133"/>
              </a:spcBef>
              <a:spcAft>
                <a:spcPts val="0"/>
              </a:spcAft>
              <a:buSzPts val="1200"/>
              <a:buFont typeface="Roboto Condensed Light"/>
              <a:buAutoNum type="romanLcPeriod"/>
              <a:defRPr sz="1600"/>
            </a:lvl3pPr>
            <a:lvl4pPr marL="2438339" lvl="3" indent="-406390" rtl="0">
              <a:spcBef>
                <a:spcPts val="2133"/>
              </a:spcBef>
              <a:spcAft>
                <a:spcPts val="0"/>
              </a:spcAft>
              <a:buSzPts val="1200"/>
              <a:buFont typeface="Roboto Condensed Light"/>
              <a:buAutoNum type="arabicPeriod"/>
              <a:defRPr sz="1600"/>
            </a:lvl4pPr>
            <a:lvl5pPr marL="3047924" lvl="4" indent="-406390" rtl="0">
              <a:spcBef>
                <a:spcPts val="2133"/>
              </a:spcBef>
              <a:spcAft>
                <a:spcPts val="0"/>
              </a:spcAft>
              <a:buSzPts val="1200"/>
              <a:buFont typeface="Roboto Condensed Light"/>
              <a:buAutoNum type="alphaLcPeriod"/>
              <a:defRPr sz="1600"/>
            </a:lvl5pPr>
            <a:lvl6pPr marL="3657509" lvl="5" indent="-406390" rtl="0">
              <a:spcBef>
                <a:spcPts val="2133"/>
              </a:spcBef>
              <a:spcAft>
                <a:spcPts val="0"/>
              </a:spcAft>
              <a:buSzPts val="1200"/>
              <a:buFont typeface="Roboto Condensed Light"/>
              <a:buAutoNum type="romanLcPeriod"/>
              <a:defRPr sz="1600"/>
            </a:lvl6pPr>
            <a:lvl7pPr marL="4267093" lvl="6" indent="-406390" rtl="0">
              <a:spcBef>
                <a:spcPts val="2133"/>
              </a:spcBef>
              <a:spcAft>
                <a:spcPts val="0"/>
              </a:spcAft>
              <a:buSzPts val="1200"/>
              <a:buFont typeface="Roboto Condensed Light"/>
              <a:buAutoNum type="arabicPeriod"/>
              <a:defRPr sz="1600"/>
            </a:lvl7pPr>
            <a:lvl8pPr marL="4876678" lvl="7" indent="-406390" rtl="0">
              <a:spcBef>
                <a:spcPts val="2133"/>
              </a:spcBef>
              <a:spcAft>
                <a:spcPts val="0"/>
              </a:spcAft>
              <a:buSzPts val="1200"/>
              <a:buFont typeface="Roboto Condensed Light"/>
              <a:buAutoNum type="alphaLcPeriod"/>
              <a:defRPr sz="1600"/>
            </a:lvl8pPr>
            <a:lvl9pPr marL="5486263" lvl="8" indent="-406390" rtl="0">
              <a:spcBef>
                <a:spcPts val="2133"/>
              </a:spcBef>
              <a:spcAft>
                <a:spcPts val="2133"/>
              </a:spcAft>
              <a:buSzPts val="1200"/>
              <a:buFont typeface="Roboto Condensed Light"/>
              <a:buAutoNum type="romanLcPeriod"/>
              <a:defRPr sz="1600"/>
            </a:lvl9pPr>
          </a:lstStyle>
          <a:p>
            <a:endParaRPr/>
          </a:p>
        </p:txBody>
      </p:sp>
    </p:spTree>
    <p:extLst>
      <p:ext uri="{BB962C8B-B14F-4D97-AF65-F5344CB8AC3E}">
        <p14:creationId xmlns:p14="http://schemas.microsoft.com/office/powerpoint/2010/main" val="686690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430679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276050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219" name="Google Shape;219;p7"/>
          <p:cNvSpPr txBox="1">
            <a:spLocks noGrp="1"/>
          </p:cNvSpPr>
          <p:nvPr>
            <p:ph type="subTitle" idx="1"/>
          </p:nvPr>
        </p:nvSpPr>
        <p:spPr>
          <a:xfrm flipH="1">
            <a:off x="1065575" y="1613833"/>
            <a:ext cx="7013100" cy="47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220" name="Google Shape;220;p7"/>
          <p:cNvSpPr txBox="1">
            <a:spLocks noGrp="1"/>
          </p:cNvSpPr>
          <p:nvPr>
            <p:ph type="title"/>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extLst>
      <p:ext uri="{BB962C8B-B14F-4D97-AF65-F5344CB8AC3E}">
        <p14:creationId xmlns:p14="http://schemas.microsoft.com/office/powerpoint/2010/main" val="821585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3"/>
        <p:cNvGrpSpPr/>
        <p:nvPr/>
      </p:nvGrpSpPr>
      <p:grpSpPr>
        <a:xfrm>
          <a:off x="0" y="0"/>
          <a:ext cx="0" cy="0"/>
          <a:chOff x="0" y="0"/>
          <a:chExt cx="0" cy="0"/>
        </a:xfrm>
      </p:grpSpPr>
      <p:sp>
        <p:nvSpPr>
          <p:cNvPr id="115" name="Google Shape;115;p4"/>
          <p:cNvSpPr txBox="1">
            <a:spLocks noGrp="1"/>
          </p:cNvSpPr>
          <p:nvPr>
            <p:ph type="body" idx="1"/>
          </p:nvPr>
        </p:nvSpPr>
        <p:spPr>
          <a:xfrm>
            <a:off x="1752600" y="1983933"/>
            <a:ext cx="5638800" cy="3718000"/>
          </a:xfrm>
          <a:prstGeom prst="rect">
            <a:avLst/>
          </a:prstGeom>
        </p:spPr>
        <p:txBody>
          <a:bodyPr spcFirstLastPara="1" wrap="square" lIns="91425" tIns="91425" rIns="91425" bIns="91425" anchor="t" anchorCtr="0">
            <a:noAutofit/>
          </a:bodyPr>
          <a:lstStyle>
            <a:lvl1pPr marL="609600" lvl="0" indent="-440055">
              <a:lnSpc>
                <a:spcPct val="100000"/>
              </a:lnSpc>
              <a:spcBef>
                <a:spcPts val="0"/>
              </a:spcBef>
              <a:spcAft>
                <a:spcPts val="0"/>
              </a:spcAft>
              <a:buClr>
                <a:schemeClr val="accent3"/>
              </a:buClr>
              <a:buSzPts val="1600"/>
              <a:buFont typeface="Raleway Thin"/>
              <a:buChar char="●"/>
              <a:defRPr/>
            </a:lvl1pPr>
            <a:lvl2pPr marL="1219200" lvl="1" indent="-440055">
              <a:spcBef>
                <a:spcPts val="0"/>
              </a:spcBef>
              <a:spcAft>
                <a:spcPts val="0"/>
              </a:spcAft>
              <a:buSzPts val="1600"/>
              <a:buFont typeface="Nunito Light"/>
              <a:buChar char="○"/>
              <a:defRPr/>
            </a:lvl2pPr>
            <a:lvl3pPr marL="1828800" lvl="2" indent="-431800">
              <a:spcBef>
                <a:spcPct val="427000"/>
              </a:spcBef>
              <a:spcAft>
                <a:spcPts val="0"/>
              </a:spcAft>
              <a:buSzPts val="1500"/>
              <a:buFont typeface="Nunito Light"/>
              <a:buChar char="■"/>
              <a:defRPr/>
            </a:lvl3pPr>
            <a:lvl4pPr marL="2438400" lvl="3" indent="-431800">
              <a:spcBef>
                <a:spcPct val="427000"/>
              </a:spcBef>
              <a:spcAft>
                <a:spcPts val="0"/>
              </a:spcAft>
              <a:buSzPts val="1500"/>
              <a:buFont typeface="Nunito Light"/>
              <a:buChar char="●"/>
              <a:defRPr/>
            </a:lvl4pPr>
            <a:lvl5pPr marL="3048000" lvl="4" indent="-406400">
              <a:spcBef>
                <a:spcPct val="427000"/>
              </a:spcBef>
              <a:spcAft>
                <a:spcPts val="0"/>
              </a:spcAft>
              <a:buSzPts val="1200"/>
              <a:buFont typeface="Nunito Light"/>
              <a:buChar char="○"/>
              <a:defRPr/>
            </a:lvl5pPr>
            <a:lvl6pPr marL="3657600" lvl="5" indent="-406400">
              <a:spcBef>
                <a:spcPct val="427000"/>
              </a:spcBef>
              <a:spcAft>
                <a:spcPts val="0"/>
              </a:spcAft>
              <a:buSzPts val="1200"/>
              <a:buFont typeface="Nunito Light"/>
              <a:buChar char="■"/>
              <a:defRPr/>
            </a:lvl6pPr>
            <a:lvl7pPr marL="4267200" lvl="6" indent="-414655">
              <a:spcBef>
                <a:spcPct val="427000"/>
              </a:spcBef>
              <a:spcAft>
                <a:spcPts val="0"/>
              </a:spcAft>
              <a:buSzPts val="1300"/>
              <a:buFont typeface="Nunito Light"/>
              <a:buChar char="●"/>
              <a:defRPr/>
            </a:lvl7pPr>
            <a:lvl8pPr marL="4876800" lvl="7" indent="-414655">
              <a:spcBef>
                <a:spcPct val="427000"/>
              </a:spcBef>
              <a:spcAft>
                <a:spcPts val="0"/>
              </a:spcAft>
              <a:buSzPts val="1300"/>
              <a:buFont typeface="Nunito Light"/>
              <a:buChar char="○"/>
              <a:defRPr/>
            </a:lvl8pPr>
            <a:lvl9pPr marL="5486400" lvl="8" indent="-406400">
              <a:spcBef>
                <a:spcPct val="427000"/>
              </a:spcBef>
              <a:spcAft>
                <a:spcPts val="1600"/>
              </a:spcAft>
              <a:buSzPts val="1200"/>
              <a:buFont typeface="Nunito Light"/>
              <a:buChar char="■"/>
              <a:defRPr/>
            </a:lvl9pPr>
          </a:lstStyle>
          <a:p>
            <a:endParaRPr/>
          </a:p>
        </p:txBody>
      </p:sp>
      <p:sp>
        <p:nvSpPr>
          <p:cNvPr id="116" name="Google Shape;116;p4"/>
          <p:cNvSpPr txBox="1">
            <a:spLocks noGrp="1"/>
          </p:cNvSpPr>
          <p:nvPr>
            <p:ph type="title"/>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extLst>
      <p:ext uri="{BB962C8B-B14F-4D97-AF65-F5344CB8AC3E}">
        <p14:creationId xmlns:p14="http://schemas.microsoft.com/office/powerpoint/2010/main" val="1204646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title and text">
  <p:cSld name="Big title and text">
    <p:spTree>
      <p:nvGrpSpPr>
        <p:cNvPr id="1" name="Shape 672"/>
        <p:cNvGrpSpPr/>
        <p:nvPr/>
      </p:nvGrpSpPr>
      <p:grpSpPr>
        <a:xfrm>
          <a:off x="0" y="0"/>
          <a:ext cx="0" cy="0"/>
          <a:chOff x="0" y="0"/>
          <a:chExt cx="0" cy="0"/>
        </a:xfrm>
      </p:grpSpPr>
      <p:sp>
        <p:nvSpPr>
          <p:cNvPr id="688" name="Google Shape;688;p27"/>
          <p:cNvSpPr txBox="1">
            <a:spLocks noGrp="1"/>
          </p:cNvSpPr>
          <p:nvPr>
            <p:ph type="title"/>
          </p:nvPr>
        </p:nvSpPr>
        <p:spPr>
          <a:xfrm rot="-261720">
            <a:off x="1158379" y="1265283"/>
            <a:ext cx="2335064" cy="177389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89" name="Google Shape;689;p27"/>
          <p:cNvSpPr txBox="1">
            <a:spLocks noGrp="1"/>
          </p:cNvSpPr>
          <p:nvPr>
            <p:ph type="subTitle" idx="1"/>
          </p:nvPr>
        </p:nvSpPr>
        <p:spPr>
          <a:xfrm rot="251627" flipH="1">
            <a:off x="3954550" y="2205221"/>
            <a:ext cx="2875700" cy="26839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a:endParaRPr/>
          </a:p>
        </p:txBody>
      </p:sp>
    </p:spTree>
    <p:extLst>
      <p:ext uri="{BB962C8B-B14F-4D97-AF65-F5344CB8AC3E}">
        <p14:creationId xmlns:p14="http://schemas.microsoft.com/office/powerpoint/2010/main" val="168218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5913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61"/>
        <p:cNvGrpSpPr/>
        <p:nvPr/>
      </p:nvGrpSpPr>
      <p:grpSpPr>
        <a:xfrm>
          <a:off x="0" y="0"/>
          <a:ext cx="0" cy="0"/>
          <a:chOff x="0" y="0"/>
          <a:chExt cx="0" cy="0"/>
        </a:xfrm>
      </p:grpSpPr>
      <p:sp>
        <p:nvSpPr>
          <p:cNvPr id="393" name="Google Shape;393;p18"/>
          <p:cNvSpPr txBox="1">
            <a:spLocks noGrp="1"/>
          </p:cNvSpPr>
          <p:nvPr>
            <p:ph type="ctrTitle"/>
          </p:nvPr>
        </p:nvSpPr>
        <p:spPr>
          <a:xfrm flipH="1">
            <a:off x="2340793" y="1843420"/>
            <a:ext cx="15606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94" name="Google Shape;394;p18"/>
          <p:cNvSpPr txBox="1">
            <a:spLocks noGrp="1"/>
          </p:cNvSpPr>
          <p:nvPr>
            <p:ph type="subTitle" idx="1"/>
          </p:nvPr>
        </p:nvSpPr>
        <p:spPr>
          <a:xfrm flipH="1">
            <a:off x="1174999" y="2439548"/>
            <a:ext cx="27264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95" name="Google Shape;395;p18"/>
          <p:cNvSpPr txBox="1">
            <a:spLocks noGrp="1"/>
          </p:cNvSpPr>
          <p:nvPr>
            <p:ph type="ctrTitle" idx="2"/>
          </p:nvPr>
        </p:nvSpPr>
        <p:spPr>
          <a:xfrm flipH="1">
            <a:off x="5242607" y="1843420"/>
            <a:ext cx="1560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96" name="Google Shape;396;p18"/>
          <p:cNvSpPr txBox="1">
            <a:spLocks noGrp="1"/>
          </p:cNvSpPr>
          <p:nvPr>
            <p:ph type="subTitle" idx="3"/>
          </p:nvPr>
        </p:nvSpPr>
        <p:spPr>
          <a:xfrm flipH="1">
            <a:off x="5242499" y="2442681"/>
            <a:ext cx="2726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97" name="Google Shape;397;p18"/>
          <p:cNvSpPr txBox="1">
            <a:spLocks noGrp="1"/>
          </p:cNvSpPr>
          <p:nvPr>
            <p:ph type="ctrTitle" idx="4"/>
          </p:nvPr>
        </p:nvSpPr>
        <p:spPr>
          <a:xfrm flipH="1">
            <a:off x="2340793" y="3722183"/>
            <a:ext cx="15606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98" name="Google Shape;398;p18"/>
          <p:cNvSpPr txBox="1">
            <a:spLocks noGrp="1"/>
          </p:cNvSpPr>
          <p:nvPr>
            <p:ph type="subTitle" idx="5"/>
          </p:nvPr>
        </p:nvSpPr>
        <p:spPr>
          <a:xfrm flipH="1">
            <a:off x="1175000" y="4316621"/>
            <a:ext cx="27264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99" name="Google Shape;399;p18"/>
          <p:cNvSpPr txBox="1">
            <a:spLocks noGrp="1"/>
          </p:cNvSpPr>
          <p:nvPr>
            <p:ph type="ctrTitle" idx="6"/>
          </p:nvPr>
        </p:nvSpPr>
        <p:spPr>
          <a:xfrm flipH="1">
            <a:off x="5242607" y="3722183"/>
            <a:ext cx="18153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935"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00" name="Google Shape;400;p18"/>
          <p:cNvSpPr txBox="1">
            <a:spLocks noGrp="1"/>
          </p:cNvSpPr>
          <p:nvPr>
            <p:ph type="subTitle" idx="7"/>
          </p:nvPr>
        </p:nvSpPr>
        <p:spPr>
          <a:xfrm flipH="1">
            <a:off x="5242500" y="4316588"/>
            <a:ext cx="2726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01" name="Google Shape;401;p18"/>
          <p:cNvSpPr txBox="1">
            <a:spLocks noGrp="1"/>
          </p:cNvSpPr>
          <p:nvPr>
            <p:ph type="title" idx="8"/>
          </p:nvPr>
        </p:nvSpPr>
        <p:spPr>
          <a:xfrm>
            <a:off x="895350" y="659215"/>
            <a:ext cx="7353300" cy="8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endParaRPr/>
          </a:p>
        </p:txBody>
      </p:sp>
    </p:spTree>
    <p:extLst>
      <p:ext uri="{BB962C8B-B14F-4D97-AF65-F5344CB8AC3E}">
        <p14:creationId xmlns:p14="http://schemas.microsoft.com/office/powerpoint/2010/main" val="969886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3"/>
        <p:cNvGrpSpPr/>
        <p:nvPr/>
      </p:nvGrpSpPr>
      <p:grpSpPr>
        <a:xfrm>
          <a:off x="0" y="0"/>
          <a:ext cx="0" cy="0"/>
          <a:chOff x="0" y="0"/>
          <a:chExt cx="0" cy="0"/>
        </a:xfrm>
      </p:grpSpPr>
      <p:sp>
        <p:nvSpPr>
          <p:cNvPr id="78" name="Google Shape;78;p3"/>
          <p:cNvSpPr txBox="1">
            <a:spLocks noGrp="1"/>
          </p:cNvSpPr>
          <p:nvPr>
            <p:ph type="ctrTitle"/>
          </p:nvPr>
        </p:nvSpPr>
        <p:spPr>
          <a:xfrm rot="162489">
            <a:off x="3535386" y="1698783"/>
            <a:ext cx="3466772" cy="223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4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9" name="Google Shape;79;p3"/>
          <p:cNvSpPr txBox="1">
            <a:spLocks noGrp="1"/>
          </p:cNvSpPr>
          <p:nvPr>
            <p:ph type="subTitle" idx="1"/>
          </p:nvPr>
        </p:nvSpPr>
        <p:spPr>
          <a:xfrm rot="162502">
            <a:off x="3781288" y="4438227"/>
            <a:ext cx="2825256" cy="96228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80" name="Google Shape;80;p3"/>
          <p:cNvSpPr txBox="1">
            <a:spLocks noGrp="1"/>
          </p:cNvSpPr>
          <p:nvPr>
            <p:ph type="title" idx="2" hasCustomPrompt="1"/>
          </p:nvPr>
        </p:nvSpPr>
        <p:spPr>
          <a:xfrm rot="-532199">
            <a:off x="2066030" y="2587956"/>
            <a:ext cx="1192663" cy="1226679"/>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b="0">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SzPts val="5500"/>
              <a:buNone/>
              <a:defRPr sz="7335"/>
            </a:lvl2pPr>
            <a:lvl3pPr lvl="2" algn="ctr" rtl="0">
              <a:spcBef>
                <a:spcPts val="0"/>
              </a:spcBef>
              <a:spcAft>
                <a:spcPts val="0"/>
              </a:spcAft>
              <a:buSzPts val="5500"/>
              <a:buNone/>
              <a:defRPr sz="7335"/>
            </a:lvl3pPr>
            <a:lvl4pPr lvl="3" algn="ctr" rtl="0">
              <a:spcBef>
                <a:spcPts val="0"/>
              </a:spcBef>
              <a:spcAft>
                <a:spcPts val="0"/>
              </a:spcAft>
              <a:buSzPts val="5500"/>
              <a:buNone/>
              <a:defRPr sz="7335"/>
            </a:lvl4pPr>
            <a:lvl5pPr lvl="4" algn="ctr" rtl="0">
              <a:spcBef>
                <a:spcPts val="0"/>
              </a:spcBef>
              <a:spcAft>
                <a:spcPts val="0"/>
              </a:spcAft>
              <a:buSzPts val="5500"/>
              <a:buNone/>
              <a:defRPr sz="7335"/>
            </a:lvl5pPr>
            <a:lvl6pPr lvl="5" algn="ctr" rtl="0">
              <a:spcBef>
                <a:spcPts val="0"/>
              </a:spcBef>
              <a:spcAft>
                <a:spcPts val="0"/>
              </a:spcAft>
              <a:buSzPts val="5500"/>
              <a:buNone/>
              <a:defRPr sz="7335"/>
            </a:lvl6pPr>
            <a:lvl7pPr lvl="6" algn="ctr" rtl="0">
              <a:spcBef>
                <a:spcPts val="0"/>
              </a:spcBef>
              <a:spcAft>
                <a:spcPts val="0"/>
              </a:spcAft>
              <a:buSzPts val="5500"/>
              <a:buNone/>
              <a:defRPr sz="7335"/>
            </a:lvl7pPr>
            <a:lvl8pPr lvl="7" algn="ctr" rtl="0">
              <a:spcBef>
                <a:spcPts val="0"/>
              </a:spcBef>
              <a:spcAft>
                <a:spcPts val="0"/>
              </a:spcAft>
              <a:buSzPts val="5500"/>
              <a:buNone/>
              <a:defRPr sz="7335"/>
            </a:lvl8pPr>
            <a:lvl9pPr lvl="8" algn="ctr" rtl="0">
              <a:spcBef>
                <a:spcPts val="0"/>
              </a:spcBef>
              <a:spcAft>
                <a:spcPts val="0"/>
              </a:spcAft>
              <a:buSzPts val="5500"/>
              <a:buNone/>
              <a:defRPr sz="7335"/>
            </a:lvl9pPr>
          </a:lstStyle>
          <a:p>
            <a:r>
              <a:t>xx%</a:t>
            </a:r>
          </a:p>
        </p:txBody>
      </p:sp>
    </p:spTree>
    <p:extLst>
      <p:ext uri="{BB962C8B-B14F-4D97-AF65-F5344CB8AC3E}">
        <p14:creationId xmlns:p14="http://schemas.microsoft.com/office/powerpoint/2010/main" val="1520345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73A18FD-4D51-442A-90A3-AE143445C1BD}"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75FA3-54F5-4B64-861A-A536FECE6345}"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70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A18FD-4D51-442A-90A3-AE143445C1B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75FA3-54F5-4B64-861A-A536FECE634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376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3A18FD-4D51-442A-90A3-AE143445C1BD}"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75FA3-54F5-4B64-861A-A536FECE6345}"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244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3A18FD-4D51-442A-90A3-AE143445C1BD}"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75FA3-54F5-4B64-861A-A536FECE6345}" type="slidenum">
              <a:rPr lang="en-US" smtClean="0"/>
              <a:pPr/>
              <a:t>‹#›</a:t>
            </a:fld>
            <a:endParaRPr lang="en-US"/>
          </a:p>
        </p:txBody>
      </p:sp>
    </p:spTree>
    <p:extLst>
      <p:ext uri="{BB962C8B-B14F-4D97-AF65-F5344CB8AC3E}">
        <p14:creationId xmlns:p14="http://schemas.microsoft.com/office/powerpoint/2010/main" val="268651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3A18FD-4D51-442A-90A3-AE143445C1BD}" type="datetimeFigureOut">
              <a:rPr lang="en-US" smtClean="0"/>
              <a:pPr/>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175FA3-54F5-4B64-861A-A536FECE6345}" type="slidenum">
              <a:rPr lang="en-US" smtClean="0"/>
              <a:pPr/>
              <a:t>‹#›</a:t>
            </a:fld>
            <a:endParaRPr lang="en-US"/>
          </a:p>
        </p:txBody>
      </p:sp>
    </p:spTree>
    <p:extLst>
      <p:ext uri="{BB962C8B-B14F-4D97-AF65-F5344CB8AC3E}">
        <p14:creationId xmlns:p14="http://schemas.microsoft.com/office/powerpoint/2010/main" val="1374432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3A18FD-4D51-442A-90A3-AE143445C1BD}" type="datetimeFigureOut">
              <a:rPr lang="en-US" smtClean="0"/>
              <a:pPr/>
              <a:t>7/24/2024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175FA3-54F5-4B64-861A-A536FECE6345}" type="slidenum">
              <a:rPr lang="en-US" smtClean="0"/>
              <a:pPr/>
              <a:t>‹#›</a:t>
            </a:fld>
            <a:endParaRPr lang="en-US"/>
          </a:p>
        </p:txBody>
      </p:sp>
    </p:spTree>
    <p:extLst>
      <p:ext uri="{BB962C8B-B14F-4D97-AF65-F5344CB8AC3E}">
        <p14:creationId xmlns:p14="http://schemas.microsoft.com/office/powerpoint/2010/main" val="4226920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73A18FD-4D51-442A-90A3-AE143445C1BD}" type="datetimeFigureOut">
              <a:rPr lang="en-US" smtClean="0"/>
              <a:pPr/>
              <a:t>7/24/2024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2175FA3-54F5-4B64-861A-A536FECE6345}" type="slidenum">
              <a:rPr lang="en-US" smtClean="0"/>
              <a:pPr/>
              <a:t>‹#›</a:t>
            </a:fld>
            <a:endParaRPr lang="en-US"/>
          </a:p>
        </p:txBody>
      </p:sp>
    </p:spTree>
    <p:extLst>
      <p:ext uri="{BB962C8B-B14F-4D97-AF65-F5344CB8AC3E}">
        <p14:creationId xmlns:p14="http://schemas.microsoft.com/office/powerpoint/2010/main" val="118874892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7/24/2024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1504485913"/>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A18FD-4D51-442A-90A3-AE143445C1BD}" type="datetimeFigureOut">
              <a:rPr lang="en-US" smtClean="0"/>
              <a:pPr/>
              <a:t>7/24/2024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75FA3-54F5-4B64-861A-A536FECE6345}" type="slidenum">
              <a:rPr lang="en-US" smtClean="0"/>
              <a:pPr/>
              <a:t>‹#›</a:t>
            </a:fld>
            <a:endParaRPr lang="en-US"/>
          </a:p>
        </p:txBody>
      </p:sp>
    </p:spTree>
    <p:extLst>
      <p:ext uri="{BB962C8B-B14F-4D97-AF65-F5344CB8AC3E}">
        <p14:creationId xmlns:p14="http://schemas.microsoft.com/office/powerpoint/2010/main" val="1675925043"/>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73A18FD-4D51-442A-90A3-AE143445C1BD}" type="datetimeFigureOut">
              <a:rPr lang="en-US" smtClean="0"/>
              <a:pPr/>
              <a:t>7/24/2024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82175FA3-54F5-4B64-861A-A536FECE6345}"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44721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reference.medscape.com/drug/cortisporin-otic-hydrocortisone-neomycin-polymyxin-343649"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reference.medscape.com/drug/cipro-hc-otic-hydrocortisone-ciprofloxacin-34364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3"/>
          <p:cNvSpPr txBox="1">
            <a:spLocks noGrp="1"/>
          </p:cNvSpPr>
          <p:nvPr>
            <p:ph type="ctrTitle"/>
          </p:nvPr>
        </p:nvSpPr>
        <p:spPr>
          <a:xfrm>
            <a:off x="2000" y="0"/>
            <a:ext cx="9142000" cy="1496291"/>
          </a:xfrm>
          <a:prstGeom prst="rect">
            <a:avLst/>
          </a:prstGeom>
          <a:solidFill>
            <a:schemeClr val="accent5">
              <a:lumMod val="60000"/>
              <a:lumOff val="40000"/>
            </a:schemeClr>
          </a:solidFill>
        </p:spPr>
        <p:txBody>
          <a:bodyPr spcFirstLastPara="1" wrap="square" lIns="121900" tIns="121900" rIns="121900" bIns="121900" anchor="ctr" anchorCtr="0">
            <a:noAutofit/>
          </a:bodyPr>
          <a:lstStyle/>
          <a:p>
            <a:pPr lvl="0"/>
            <a:r>
              <a:rPr lang="en-US" sz="3600" b="1" dirty="0">
                <a:solidFill>
                  <a:srgbClr val="FF0000"/>
                </a:solidFill>
                <a:latin typeface="Arial Rounded MT Bold" panose="020F0704030504030204" pitchFamily="34" charset="0"/>
              </a:rPr>
              <a:t>Foreign </a:t>
            </a:r>
            <a:r>
              <a:rPr lang="en-US" sz="3600" b="1" dirty="0" smtClean="0">
                <a:solidFill>
                  <a:srgbClr val="FF0000"/>
                </a:solidFill>
                <a:latin typeface="Arial Rounded MT Bold" panose="020F0704030504030204" pitchFamily="34" charset="0"/>
              </a:rPr>
              <a:t>Bodies in </a:t>
            </a:r>
            <a:r>
              <a:rPr lang="en-US" sz="3600" b="1" dirty="0">
                <a:solidFill>
                  <a:srgbClr val="FF0000"/>
                </a:solidFill>
                <a:latin typeface="Arial Rounded MT Bold" panose="020F0704030504030204" pitchFamily="34" charset="0"/>
              </a:rPr>
              <a:t>ear, nose and throat</a:t>
            </a:r>
            <a:endParaRPr sz="3600" b="1" dirty="0">
              <a:solidFill>
                <a:srgbClr val="FF0000"/>
              </a:solidFill>
              <a:latin typeface="Arial Rounded MT Bold" panose="020F0704030504030204" pitchFamily="34" charset="0"/>
            </a:endParaRPr>
          </a:p>
        </p:txBody>
      </p:sp>
      <p:sp>
        <p:nvSpPr>
          <p:cNvPr id="2" name="مستطيل 1"/>
          <p:cNvSpPr/>
          <p:nvPr/>
        </p:nvSpPr>
        <p:spPr>
          <a:xfrm>
            <a:off x="85457" y="3128546"/>
            <a:ext cx="9144000" cy="1015663"/>
          </a:xfrm>
          <a:prstGeom prst="rect">
            <a:avLst/>
          </a:prstGeom>
        </p:spPr>
        <p:txBody>
          <a:bodyPr wrap="square">
            <a:spAutoFit/>
          </a:bodyPr>
          <a:lstStyle/>
          <a:p>
            <a:r>
              <a:rPr lang="en-US" sz="2000" dirty="0" smtClean="0"/>
              <a:t>Presented by : </a:t>
            </a:r>
            <a:endParaRPr lang="en-US" sz="2000" dirty="0"/>
          </a:p>
          <a:p>
            <a:r>
              <a:rPr lang="en-US" sz="2000" dirty="0" smtClean="0"/>
              <a:t>Dina </a:t>
            </a:r>
            <a:r>
              <a:rPr lang="en-US" sz="2000" dirty="0" err="1" smtClean="0"/>
              <a:t>Awwad</a:t>
            </a:r>
            <a:endParaRPr lang="en-US" sz="2000" dirty="0" smtClean="0"/>
          </a:p>
          <a:p>
            <a:r>
              <a:rPr lang="en-US" sz="2000" dirty="0" smtClean="0"/>
              <a:t>Mohammed </a:t>
            </a:r>
            <a:r>
              <a:rPr lang="en-US" sz="2000" dirty="0" err="1" smtClean="0"/>
              <a:t>Btoush</a:t>
            </a:r>
            <a:endParaRPr lang="en-US" sz="2000" dirty="0" smtClean="0"/>
          </a:p>
        </p:txBody>
      </p:sp>
    </p:spTree>
    <p:extLst>
      <p:ext uri="{BB962C8B-B14F-4D97-AF65-F5344CB8AC3E}">
        <p14:creationId xmlns:p14="http://schemas.microsoft.com/office/powerpoint/2010/main" val="313707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3"/>
          <p:cNvSpPr txBox="1">
            <a:spLocks noGrp="1"/>
          </p:cNvSpPr>
          <p:nvPr>
            <p:ph type="subTitle" idx="1"/>
          </p:nvPr>
        </p:nvSpPr>
        <p:spPr>
          <a:xfrm flipH="1">
            <a:off x="-7" y="709227"/>
            <a:ext cx="5392001" cy="6148771"/>
          </a:xfrm>
          <a:prstGeom prst="rect">
            <a:avLst/>
          </a:prstGeom>
        </p:spPr>
        <p:txBody>
          <a:bodyPr spcFirstLastPara="1" wrap="square" lIns="91425" tIns="91425" rIns="91425" bIns="91425" anchor="t" anchorCtr="0">
            <a:noAutofit/>
          </a:bodyPr>
          <a:lstStyle/>
          <a:p>
            <a:pPr marL="457200" indent="-457200">
              <a:buSzPct val="100000"/>
              <a:buFont typeface="Wingdings" panose="05000000000000000000" pitchFamily="2" charset="2"/>
              <a:buChar char="Ø"/>
            </a:pPr>
            <a:r>
              <a:rPr lang="en-US" b="1" u="sng" dirty="0">
                <a:solidFill>
                  <a:schemeClr val="bg2">
                    <a:lumMod val="50000"/>
                  </a:schemeClr>
                </a:solidFill>
                <a:sym typeface="+mn-ea"/>
              </a:rPr>
              <a:t>Direct  </a:t>
            </a:r>
            <a:r>
              <a:rPr lang="en-US" b="1" u="sng" dirty="0" smtClean="0">
                <a:solidFill>
                  <a:schemeClr val="bg2">
                    <a:lumMod val="50000"/>
                  </a:schemeClr>
                </a:solidFill>
                <a:sym typeface="+mn-ea"/>
              </a:rPr>
              <a:t>instrumentation </a:t>
            </a:r>
            <a:r>
              <a:rPr lang="en-US" b="1" dirty="0" smtClean="0">
                <a:solidFill>
                  <a:schemeClr val="bg2">
                    <a:lumMod val="50000"/>
                  </a:schemeClr>
                </a:solidFill>
                <a:sym typeface="+mn-ea"/>
              </a:rPr>
              <a:t>:</a:t>
            </a:r>
          </a:p>
          <a:p>
            <a:pPr marL="457200" lvl="0" indent="-457200" algn="ctr" rtl="0">
              <a:spcBef>
                <a:spcPts val="0"/>
              </a:spcBef>
              <a:spcAft>
                <a:spcPts val="0"/>
              </a:spcAft>
              <a:buSzPct val="100000"/>
              <a:buFont typeface="Wingdings" panose="05000000000000000000" pitchFamily="2" charset="2"/>
              <a:buChar char="ü"/>
            </a:pPr>
            <a:r>
              <a:rPr lang="en-US" b="1" dirty="0" smtClean="0">
                <a:solidFill>
                  <a:schemeClr val="tx1"/>
                </a:solidFill>
                <a:sym typeface="+mn-ea"/>
              </a:rPr>
              <a:t>For easily visualized, </a:t>
            </a:r>
            <a:r>
              <a:rPr lang="en-US" b="1" dirty="0" err="1" smtClean="0">
                <a:solidFill>
                  <a:schemeClr val="tx1"/>
                </a:solidFill>
                <a:sym typeface="+mn-ea"/>
              </a:rPr>
              <a:t>nonspherical</a:t>
            </a:r>
            <a:r>
              <a:rPr lang="en-US" b="1" dirty="0" smtClean="0">
                <a:solidFill>
                  <a:schemeClr val="tx1"/>
                </a:solidFill>
                <a:sym typeface="+mn-ea"/>
              </a:rPr>
              <a:t>, </a:t>
            </a:r>
            <a:r>
              <a:rPr lang="en-US" b="1" dirty="0" err="1" smtClean="0">
                <a:solidFill>
                  <a:schemeClr val="tx1"/>
                </a:solidFill>
                <a:sym typeface="+mn-ea"/>
              </a:rPr>
              <a:t>nonfriable</a:t>
            </a:r>
            <a:r>
              <a:rPr lang="en-US" b="1" dirty="0" smtClean="0">
                <a:solidFill>
                  <a:schemeClr val="tx1"/>
                </a:solidFill>
                <a:sym typeface="+mn-ea"/>
              </a:rPr>
              <a:t> foreign bodies. Previously described instruments include hemostats, alligator forceps, Hooked probes, hook-scope and bayonet forceps.</a:t>
            </a:r>
          </a:p>
          <a:p>
            <a:pPr marL="457200" lvl="0" indent="-457200" algn="ctr" rtl="0">
              <a:spcBef>
                <a:spcPts val="0"/>
              </a:spcBef>
              <a:spcAft>
                <a:spcPts val="0"/>
              </a:spcAft>
              <a:buSzPct val="100000"/>
              <a:buFont typeface="Wingdings" panose="05000000000000000000" pitchFamily="2" charset="2"/>
              <a:buChar char="ü"/>
            </a:pPr>
            <a:endParaRPr lang="en-US" b="1" dirty="0">
              <a:solidFill>
                <a:schemeClr val="tx1"/>
              </a:solidFill>
              <a:sym typeface="+mn-ea"/>
            </a:endParaRPr>
          </a:p>
          <a:p>
            <a:pPr marL="457200" lvl="0" indent="-457200" algn="ctr" rtl="0">
              <a:spcBef>
                <a:spcPts val="0"/>
              </a:spcBef>
              <a:spcAft>
                <a:spcPts val="0"/>
              </a:spcAft>
              <a:buSzPct val="100000"/>
              <a:buFont typeface="Wingdings" panose="05000000000000000000" pitchFamily="2" charset="2"/>
              <a:buChar char="ü"/>
            </a:pPr>
            <a:endParaRPr lang="en-US" b="1" dirty="0" smtClean="0">
              <a:solidFill>
                <a:schemeClr val="tx1"/>
              </a:solidFill>
              <a:sym typeface="+mn-ea"/>
            </a:endParaRPr>
          </a:p>
          <a:p>
            <a:pPr marL="457200" lvl="0" indent="-457200" algn="ctr" rtl="0">
              <a:spcBef>
                <a:spcPts val="0"/>
              </a:spcBef>
              <a:spcAft>
                <a:spcPts val="0"/>
              </a:spcAft>
              <a:buSzPct val="100000"/>
              <a:buFont typeface="Wingdings" panose="05000000000000000000" pitchFamily="2" charset="2"/>
              <a:buChar char="ü"/>
            </a:pPr>
            <a:endParaRPr lang="en-US" b="1" dirty="0" smtClean="0">
              <a:solidFill>
                <a:schemeClr val="tx1"/>
              </a:solidFill>
              <a:sym typeface="+mn-ea"/>
            </a:endParaRPr>
          </a:p>
          <a:p>
            <a:pPr marL="457200" lvl="0" indent="-457200" algn="l" rtl="0">
              <a:spcBef>
                <a:spcPts val="0"/>
              </a:spcBef>
              <a:spcAft>
                <a:spcPts val="0"/>
              </a:spcAft>
              <a:buSzPct val="100000"/>
              <a:buFont typeface="Wingdings" panose="05000000000000000000" pitchFamily="2" charset="2"/>
              <a:buChar char="ü"/>
            </a:pPr>
            <a:endParaRPr lang="en-US" b="1" dirty="0" smtClean="0">
              <a:solidFill>
                <a:schemeClr val="tx1"/>
              </a:solidFill>
              <a:sym typeface="+mn-ea"/>
            </a:endParaRPr>
          </a:p>
          <a:p>
            <a:pPr marL="457200" lvl="0" indent="-457200" algn="l" rtl="0">
              <a:spcBef>
                <a:spcPts val="0"/>
              </a:spcBef>
              <a:spcAft>
                <a:spcPts val="0"/>
              </a:spcAft>
              <a:buSzPct val="100000"/>
              <a:buFont typeface="Wingdings" panose="05000000000000000000" pitchFamily="2" charset="2"/>
              <a:buChar char="Ø"/>
            </a:pPr>
            <a:r>
              <a:rPr lang="en-US" b="1" u="sng" dirty="0" smtClean="0">
                <a:solidFill>
                  <a:schemeClr val="bg2">
                    <a:lumMod val="50000"/>
                  </a:schemeClr>
                </a:solidFill>
              </a:rPr>
              <a:t>Ring  probe </a:t>
            </a:r>
            <a:r>
              <a:rPr lang="en-US" b="1" dirty="0" smtClean="0">
                <a:solidFill>
                  <a:schemeClr val="bg2">
                    <a:lumMod val="50000"/>
                  </a:schemeClr>
                </a:solidFill>
              </a:rPr>
              <a:t>:</a:t>
            </a:r>
          </a:p>
          <a:p>
            <a:pPr marL="457200" lvl="0" indent="-457200" algn="ctr" rtl="0">
              <a:spcBef>
                <a:spcPts val="0"/>
              </a:spcBef>
              <a:spcAft>
                <a:spcPts val="0"/>
              </a:spcAft>
              <a:buSzPct val="100000"/>
              <a:buFont typeface="Wingdings" panose="05000000000000000000" pitchFamily="2" charset="2"/>
              <a:buChar char="ü"/>
            </a:pPr>
            <a:r>
              <a:rPr lang="en-US" b="1" dirty="0" smtClean="0">
                <a:solidFill>
                  <a:schemeClr val="tx1"/>
                </a:solidFill>
              </a:rPr>
              <a:t>Used </a:t>
            </a:r>
            <a:r>
              <a:rPr lang="en-US" b="1" dirty="0">
                <a:solidFill>
                  <a:schemeClr val="tx1"/>
                </a:solidFill>
              </a:rPr>
              <a:t>for spherical &amp; friable </a:t>
            </a:r>
            <a:r>
              <a:rPr lang="en-US" b="1" dirty="0" smtClean="0">
                <a:solidFill>
                  <a:schemeClr val="tx1"/>
                </a:solidFill>
              </a:rPr>
              <a:t>foreign bodies.</a:t>
            </a:r>
          </a:p>
          <a:p>
            <a:pPr marL="457200" lvl="0" indent="-457200" algn="ctr" rtl="0">
              <a:spcBef>
                <a:spcPts val="0"/>
              </a:spcBef>
              <a:spcAft>
                <a:spcPts val="0"/>
              </a:spcAft>
              <a:buSzPct val="100000"/>
              <a:buFont typeface="Wingdings" panose="05000000000000000000" pitchFamily="2" charset="2"/>
              <a:buChar char="ü"/>
            </a:pPr>
            <a:endParaRPr lang="en-US" b="1" dirty="0">
              <a:solidFill>
                <a:schemeClr val="tx1"/>
              </a:solidFill>
            </a:endParaRPr>
          </a:p>
          <a:p>
            <a:pPr marL="457200" lvl="0" indent="-457200" algn="ctr" rtl="0">
              <a:spcBef>
                <a:spcPts val="0"/>
              </a:spcBef>
              <a:spcAft>
                <a:spcPts val="0"/>
              </a:spcAft>
              <a:buSzPct val="100000"/>
              <a:buFont typeface="Wingdings" panose="05000000000000000000" pitchFamily="2" charset="2"/>
              <a:buChar char="ü"/>
            </a:pPr>
            <a:endParaRPr lang="en-US" b="1" dirty="0" smtClean="0">
              <a:solidFill>
                <a:schemeClr val="tx1"/>
              </a:solidFill>
            </a:endParaRPr>
          </a:p>
          <a:p>
            <a:pPr marL="457200" lvl="0" indent="-457200" algn="ctr" rtl="0">
              <a:spcBef>
                <a:spcPts val="0"/>
              </a:spcBef>
              <a:spcAft>
                <a:spcPts val="0"/>
              </a:spcAft>
              <a:buSzPct val="100000"/>
              <a:buFont typeface="Wingdings" panose="05000000000000000000" pitchFamily="2" charset="2"/>
              <a:buChar char="ü"/>
            </a:pPr>
            <a:endParaRPr lang="en-US" b="1" dirty="0">
              <a:solidFill>
                <a:schemeClr val="tx1"/>
              </a:solidFill>
            </a:endParaRPr>
          </a:p>
          <a:p>
            <a:pPr marL="457200" lvl="0" indent="-457200" algn="ctr" rtl="0">
              <a:spcBef>
                <a:spcPts val="0"/>
              </a:spcBef>
              <a:spcAft>
                <a:spcPts val="0"/>
              </a:spcAft>
              <a:buSzPct val="100000"/>
              <a:buFont typeface="Wingdings" panose="05000000000000000000" pitchFamily="2" charset="2"/>
              <a:buChar char="ü"/>
            </a:pPr>
            <a:endParaRPr lang="en-US" b="1" dirty="0" smtClean="0">
              <a:solidFill>
                <a:schemeClr val="tx1"/>
              </a:solidFill>
            </a:endParaRPr>
          </a:p>
          <a:p>
            <a:pPr marL="457200" lvl="0" indent="-457200" algn="ctr" rtl="0">
              <a:spcBef>
                <a:spcPts val="0"/>
              </a:spcBef>
              <a:spcAft>
                <a:spcPts val="0"/>
              </a:spcAft>
              <a:buSzPct val="100000"/>
              <a:buFont typeface="Wingdings" panose="05000000000000000000" pitchFamily="2" charset="2"/>
              <a:buChar char="ü"/>
            </a:pPr>
            <a:endParaRPr lang="en-US" b="1" dirty="0">
              <a:solidFill>
                <a:schemeClr val="tx1"/>
              </a:solidFill>
            </a:endParaRPr>
          </a:p>
          <a:p>
            <a:pPr marL="457200" lvl="0" indent="-457200" algn="ctr" rtl="0">
              <a:spcBef>
                <a:spcPts val="0"/>
              </a:spcBef>
              <a:spcAft>
                <a:spcPts val="0"/>
              </a:spcAft>
              <a:buSzPct val="100000"/>
              <a:buFont typeface="Wingdings" panose="05000000000000000000" pitchFamily="2" charset="2"/>
              <a:buChar char="ü"/>
            </a:pPr>
            <a:endParaRPr lang="en-US" b="1" dirty="0" smtClean="0">
              <a:solidFill>
                <a:schemeClr val="tx1"/>
              </a:solidFill>
            </a:endParaRPr>
          </a:p>
          <a:p>
            <a:pPr marL="457200" lvl="0" indent="-457200" algn="l" rtl="0">
              <a:spcBef>
                <a:spcPts val="0"/>
              </a:spcBef>
              <a:spcAft>
                <a:spcPts val="0"/>
              </a:spcAft>
              <a:buSzPct val="100000"/>
              <a:buFont typeface="Wingdings" panose="05000000000000000000" pitchFamily="2" charset="2"/>
              <a:buChar char="ü"/>
            </a:pPr>
            <a:endParaRPr lang="en-US" b="1" dirty="0" smtClean="0">
              <a:solidFill>
                <a:schemeClr val="tx1"/>
              </a:solidFill>
            </a:endParaRPr>
          </a:p>
          <a:p>
            <a:pPr>
              <a:buClrTx/>
              <a:buSzPct val="100000"/>
              <a:buFont typeface="Wingdings" panose="05000000000000000000" pitchFamily="2" charset="2"/>
              <a:buChar char="Ø"/>
            </a:pPr>
            <a:r>
              <a:rPr lang="en-US" altLang="en-GB" b="1" u="sng" dirty="0">
                <a:solidFill>
                  <a:schemeClr val="bg2">
                    <a:lumMod val="50000"/>
                  </a:schemeClr>
                </a:solidFill>
              </a:rPr>
              <a:t>Suction :</a:t>
            </a:r>
            <a:endParaRPr lang="en-US" b="1" u="sng" dirty="0">
              <a:solidFill>
                <a:schemeClr val="bg2">
                  <a:lumMod val="50000"/>
                </a:schemeClr>
              </a:solidFill>
              <a:sym typeface="+mn-ea"/>
            </a:endParaRPr>
          </a:p>
          <a:p>
            <a:pPr algn="ctr">
              <a:buClrTx/>
              <a:buSzPct val="100000"/>
              <a:buFont typeface="Wingdings" panose="05000000000000000000" pitchFamily="2" charset="2"/>
              <a:buChar char="ü"/>
            </a:pPr>
            <a:r>
              <a:rPr lang="en-US" b="1" dirty="0">
                <a:solidFill>
                  <a:schemeClr val="tx1"/>
                </a:solidFill>
                <a:sym typeface="+mn-ea"/>
              </a:rPr>
              <a:t>For easily visualized, smooth or spherical foreign bodies</a:t>
            </a:r>
            <a:r>
              <a:rPr lang="ar-JO" altLang="en-US" b="1" dirty="0">
                <a:solidFill>
                  <a:schemeClr val="tx1"/>
                </a:solidFill>
                <a:sym typeface="+mn-ea"/>
              </a:rPr>
              <a:t>.</a:t>
            </a:r>
            <a:endParaRPr lang="en-US" b="1" dirty="0">
              <a:solidFill>
                <a:schemeClr val="tx1"/>
              </a:solidFill>
            </a:endParaRPr>
          </a:p>
          <a:p>
            <a:pPr marL="457200" lvl="0" indent="-457200" algn="l" rtl="0">
              <a:spcBef>
                <a:spcPts val="0"/>
              </a:spcBef>
              <a:spcAft>
                <a:spcPts val="0"/>
              </a:spcAft>
              <a:buSzPct val="100000"/>
              <a:buFont typeface="Wingdings" panose="05000000000000000000" pitchFamily="2" charset="2"/>
              <a:buChar char="ü"/>
            </a:pPr>
            <a:endParaRPr lang="en-US" sz="2000" b="1" dirty="0">
              <a:solidFill>
                <a:schemeClr val="tx1"/>
              </a:solidFill>
            </a:endParaRPr>
          </a:p>
          <a:p>
            <a:pPr marL="457200" lvl="0" indent="-457200" algn="l" rtl="0">
              <a:spcBef>
                <a:spcPts val="0"/>
              </a:spcBef>
              <a:spcAft>
                <a:spcPts val="0"/>
              </a:spcAft>
              <a:buSzPct val="100000"/>
              <a:buFont typeface="Wingdings" panose="05000000000000000000" pitchFamily="2" charset="2"/>
              <a:buChar char="ü"/>
            </a:pPr>
            <a:endParaRPr lang="en-US" sz="2000" b="1" dirty="0" smtClean="0">
              <a:solidFill>
                <a:schemeClr val="tx1"/>
              </a:solidFill>
              <a:sym typeface="+mn-ea"/>
            </a:endParaRPr>
          </a:p>
          <a:p>
            <a:pPr marL="457200" lvl="0" indent="-457200" algn="l" rtl="0">
              <a:spcBef>
                <a:spcPts val="0"/>
              </a:spcBef>
              <a:spcAft>
                <a:spcPts val="0"/>
              </a:spcAft>
              <a:buSzPct val="100000"/>
              <a:buFont typeface="Wingdings" panose="05000000000000000000" pitchFamily="2" charset="2"/>
              <a:buChar char="ü"/>
            </a:pPr>
            <a:endParaRPr lang="en-US" sz="2000" b="1" dirty="0">
              <a:solidFill>
                <a:schemeClr val="tx1"/>
              </a:solidFill>
            </a:endParaRPr>
          </a:p>
          <a:p>
            <a:pPr marL="457200" lvl="0" indent="-457200" algn="l" rtl="0">
              <a:spcBef>
                <a:spcPts val="0"/>
              </a:spcBef>
              <a:spcAft>
                <a:spcPts val="0"/>
              </a:spcAft>
              <a:buSzPct val="100000"/>
              <a:buFont typeface="Wingdings" panose="05000000000000000000" pitchFamily="2" charset="2"/>
              <a:buChar char="ü"/>
            </a:pPr>
            <a:endParaRPr lang="en-US" sz="2000" b="1" dirty="0">
              <a:solidFill>
                <a:schemeClr val="tx1"/>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998" y="1191096"/>
            <a:ext cx="1819963" cy="151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1961" y="1191096"/>
            <a:ext cx="1932255" cy="151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700;p32"/>
          <p:cNvSpPr txBox="1">
            <a:spLocks/>
          </p:cNvSpPr>
          <p:nvPr/>
        </p:nvSpPr>
        <p:spPr>
          <a:xfrm rot="950">
            <a:off x="119" y="-1"/>
            <a:ext cx="9143999" cy="707965"/>
          </a:xfrm>
          <a:prstGeom prst="rect">
            <a:avLst/>
          </a:prstGeom>
          <a:solidFill>
            <a:schemeClr val="accent5">
              <a:lumMod val="40000"/>
              <a:lumOff val="60000"/>
            </a:schemeClr>
          </a:solidFill>
        </p:spPr>
        <p:txBody>
          <a:bodyPr spcFirstLastPara="1" vert="horz" wrap="square" lIns="91425" tIns="91425" rIns="91425" bIns="91425" rtlCol="0" anchor="t" anchorCtr="0">
            <a:noAutofit/>
          </a:bodyPr>
          <a:lstStyle>
            <a:lvl1pPr lvl="0" algn="ctr" defTabSz="914400" rtl="0" eaLnBrk="1" latinLnBrk="0" hangingPunct="1">
              <a:spcBef>
                <a:spcPts val="0"/>
              </a:spcBef>
              <a:spcAft>
                <a:spcPts val="0"/>
              </a:spcAft>
              <a:buNone/>
              <a:defRPr sz="4000" b="0" kern="120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pPr>
              <a:buClrTx/>
              <a:buFontTx/>
            </a:pPr>
            <a:r>
              <a:rPr lang="en-US" b="1" dirty="0" smtClean="0">
                <a:solidFill>
                  <a:schemeClr val="tx1"/>
                </a:solidFill>
                <a:latin typeface="+mn-lt"/>
                <a:sym typeface="+mn-ea"/>
              </a:rPr>
              <a:t>Management of nasal FB</a:t>
            </a: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2000" y="4326822"/>
            <a:ext cx="3752000" cy="253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stretch>
            <a:fillRect/>
          </a:stretch>
        </p:blipFill>
        <p:spPr>
          <a:xfrm>
            <a:off x="5391996" y="2703031"/>
            <a:ext cx="3752004" cy="162379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709228"/>
            <a:ext cx="5028984" cy="6148772"/>
          </a:xfrm>
        </p:spPr>
        <p:txBody>
          <a:bodyPr/>
          <a:lstStyle/>
          <a:p>
            <a:pPr>
              <a:buClrTx/>
              <a:buSzPct val="100000"/>
              <a:buFont typeface="Wingdings" panose="05000000000000000000" pitchFamily="2" charset="2"/>
              <a:buChar char="Ø"/>
            </a:pPr>
            <a:r>
              <a:rPr lang="en-US" sz="1800" b="1" u="sng" dirty="0">
                <a:solidFill>
                  <a:schemeClr val="bg2">
                    <a:lumMod val="50000"/>
                  </a:schemeClr>
                </a:solidFill>
                <a:sym typeface="+mn-ea"/>
              </a:rPr>
              <a:t>Balloon  </a:t>
            </a:r>
            <a:r>
              <a:rPr lang="en-US" sz="1800" b="1" u="sng" dirty="0" smtClean="0">
                <a:solidFill>
                  <a:schemeClr val="bg2">
                    <a:lumMod val="50000"/>
                  </a:schemeClr>
                </a:solidFill>
                <a:sym typeface="+mn-ea"/>
              </a:rPr>
              <a:t>catheters </a:t>
            </a:r>
            <a:r>
              <a:rPr lang="en-US" sz="1800" dirty="0" smtClean="0">
                <a:solidFill>
                  <a:schemeClr val="tx1"/>
                </a:solidFill>
                <a:sym typeface="+mn-ea"/>
              </a:rPr>
              <a:t>:</a:t>
            </a:r>
          </a:p>
          <a:p>
            <a:pPr>
              <a:buClrTx/>
              <a:buSzPct val="100000"/>
              <a:buFont typeface="Wingdings" panose="05000000000000000000" pitchFamily="2" charset="2"/>
              <a:buChar char="Ø"/>
            </a:pPr>
            <a:endParaRPr lang="en-US" sz="1800" dirty="0" smtClean="0">
              <a:solidFill>
                <a:schemeClr val="tx1"/>
              </a:solidFill>
              <a:sym typeface="+mn-ea"/>
            </a:endParaRPr>
          </a:p>
          <a:p>
            <a:pPr>
              <a:buClrTx/>
              <a:buSzPct val="100000"/>
              <a:buFont typeface="Wingdings" panose="05000000000000000000" pitchFamily="2" charset="2"/>
              <a:buChar char="ü"/>
            </a:pPr>
            <a:r>
              <a:rPr lang="en-US" sz="1800" dirty="0" smtClean="0">
                <a:solidFill>
                  <a:schemeClr val="tx1"/>
                </a:solidFill>
                <a:sym typeface="+mn-ea"/>
              </a:rPr>
              <a:t>Small</a:t>
            </a:r>
            <a:r>
              <a:rPr lang="en-US" sz="1800" dirty="0">
                <a:solidFill>
                  <a:schemeClr val="tx1"/>
                </a:solidFill>
                <a:sym typeface="+mn-ea"/>
              </a:rPr>
              <a:t>, round objects that are not easily grasped by direct </a:t>
            </a:r>
            <a:r>
              <a:rPr lang="en-US" sz="1800" dirty="0" smtClean="0">
                <a:solidFill>
                  <a:schemeClr val="tx1"/>
                </a:solidFill>
                <a:sym typeface="+mn-ea"/>
              </a:rPr>
              <a:t>instrumentation.</a:t>
            </a:r>
            <a:endParaRPr lang="en-US" sz="1800" dirty="0">
              <a:solidFill>
                <a:schemeClr val="tx1"/>
              </a:solidFill>
            </a:endParaRPr>
          </a:p>
          <a:p>
            <a:pPr>
              <a:buClrTx/>
              <a:buSzPct val="100000"/>
              <a:buFont typeface="Wingdings" panose="05000000000000000000" pitchFamily="2" charset="2"/>
              <a:buChar char="ü"/>
            </a:pPr>
            <a:r>
              <a:rPr lang="en-US" sz="1800" dirty="0">
                <a:solidFill>
                  <a:schemeClr val="tx1"/>
                </a:solidFill>
                <a:sym typeface="+mn-ea"/>
              </a:rPr>
              <a:t>Regardless of catheter type(Foley catheters or Fogarty catheters), the technique is similar. First, the balloon is inspected, and the catheter is coated with 2% lidocaine </a:t>
            </a:r>
            <a:r>
              <a:rPr lang="en-US" sz="1800" dirty="0" smtClean="0">
                <a:solidFill>
                  <a:schemeClr val="tx1"/>
                </a:solidFill>
                <a:sym typeface="+mn-ea"/>
              </a:rPr>
              <a:t>gel. </a:t>
            </a:r>
            <a:r>
              <a:rPr lang="en-US" sz="1800" dirty="0">
                <a:solidFill>
                  <a:schemeClr val="tx1"/>
                </a:solidFill>
                <a:sym typeface="+mn-ea"/>
              </a:rPr>
              <a:t>Then, when the patient lying supine, it is inserted past the foreign body and inflated with air or water (2mL in small children and 3mL in larger children). After inflation, the catheter is withdrawn, pulling the foreign body with </a:t>
            </a:r>
            <a:r>
              <a:rPr lang="en-US" sz="1800" dirty="0" smtClean="0">
                <a:solidFill>
                  <a:schemeClr val="tx1"/>
                </a:solidFill>
                <a:sym typeface="+mn-ea"/>
              </a:rPr>
              <a:t>it.</a:t>
            </a:r>
            <a:endParaRPr lang="en-US" sz="1800" dirty="0">
              <a:solidFill>
                <a:schemeClr val="tx1"/>
              </a:solidFill>
            </a:endParaRPr>
          </a:p>
          <a:p>
            <a:pPr>
              <a:buClrTx/>
              <a:buSzPct val="100000"/>
              <a:buFont typeface="Wingdings" panose="05000000000000000000" pitchFamily="2" charset="2"/>
              <a:buChar char="ü"/>
            </a:pPr>
            <a:endParaRPr lang="en-US" dirty="0">
              <a:solidFill>
                <a:schemeClr val="tx1"/>
              </a:solidFill>
            </a:endParaRPr>
          </a:p>
        </p:txBody>
      </p:sp>
      <p:sp>
        <p:nvSpPr>
          <p:cNvPr id="5" name="Google Shape;700;p32"/>
          <p:cNvSpPr txBox="1">
            <a:spLocks/>
          </p:cNvSpPr>
          <p:nvPr/>
        </p:nvSpPr>
        <p:spPr>
          <a:xfrm rot="950">
            <a:off x="119" y="-1"/>
            <a:ext cx="9143999" cy="707965"/>
          </a:xfrm>
          <a:prstGeom prst="rect">
            <a:avLst/>
          </a:prstGeom>
          <a:solidFill>
            <a:schemeClr val="accent5">
              <a:lumMod val="40000"/>
              <a:lumOff val="60000"/>
            </a:schemeClr>
          </a:solidFill>
        </p:spPr>
        <p:txBody>
          <a:bodyPr spcFirstLastPara="1" vert="horz" wrap="square" lIns="91425" tIns="91425" rIns="91425" bIns="91425" rtlCol="0" anchor="t" anchorCtr="0">
            <a:noAutofit/>
          </a:bodyPr>
          <a:lstStyle>
            <a:lvl1pPr lvl="0" algn="ctr" defTabSz="914400" rtl="0" eaLnBrk="1" latinLnBrk="0" hangingPunct="1">
              <a:spcBef>
                <a:spcPts val="0"/>
              </a:spcBef>
              <a:spcAft>
                <a:spcPts val="0"/>
              </a:spcAft>
              <a:buNone/>
              <a:defRPr sz="4000" b="0" kern="120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pPr>
              <a:buClrTx/>
              <a:buFontTx/>
            </a:pPr>
            <a:r>
              <a:rPr lang="en-US" b="1" dirty="0" smtClean="0">
                <a:solidFill>
                  <a:schemeClr val="tx1"/>
                </a:solidFill>
                <a:latin typeface="+mn-lt"/>
                <a:sym typeface="+mn-ea"/>
              </a:rPr>
              <a:t>Management of nasal FB</a:t>
            </a:r>
          </a:p>
        </p:txBody>
      </p:sp>
      <p:pic>
        <p:nvPicPr>
          <p:cNvPr id="6" name="Picture 2"/>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709228"/>
            <a:ext cx="4114800" cy="614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667194" y="5349033"/>
            <a:ext cx="3121367" cy="369332"/>
          </a:xfrm>
          <a:prstGeom prst="rect">
            <a:avLst/>
          </a:prstGeom>
          <a:solidFill>
            <a:schemeClr val="accent5">
              <a:lumMod val="60000"/>
              <a:lumOff val="40000"/>
            </a:schemeClr>
          </a:solidFill>
        </p:spPr>
        <p:txBody>
          <a:bodyPr wrap="none">
            <a:spAutoFit/>
          </a:bodyPr>
          <a:lstStyle/>
          <a:p>
            <a:r>
              <a:rPr lang="en-US" sz="1800" dirty="0" err="1"/>
              <a:t>lidocaine</a:t>
            </a:r>
            <a:r>
              <a:rPr lang="en-US" sz="1800" dirty="0"/>
              <a:t> </a:t>
            </a:r>
            <a:r>
              <a:rPr lang="en-US" sz="1800" dirty="0" smtClean="0"/>
              <a:t> : local </a:t>
            </a:r>
            <a:r>
              <a:rPr lang="en-US" sz="1800" dirty="0"/>
              <a:t>anesthetics.</a:t>
            </a:r>
            <a:endParaRPr lang="ar-JO" sz="1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659214"/>
            <a:ext cx="4911213" cy="6198785"/>
          </a:xfrm>
        </p:spPr>
        <p:txBody>
          <a:bodyPr/>
          <a:lstStyle/>
          <a:p>
            <a:pPr>
              <a:buClrTx/>
              <a:buSzPct val="100000"/>
              <a:buFont typeface="Wingdings" panose="05000000000000000000" pitchFamily="2" charset="2"/>
              <a:buChar char="Ø"/>
            </a:pPr>
            <a:r>
              <a:rPr lang="en-US" b="1" u="sng" dirty="0">
                <a:solidFill>
                  <a:schemeClr val="bg2">
                    <a:lumMod val="50000"/>
                  </a:schemeClr>
                </a:solidFill>
                <a:sym typeface="+mn-ea"/>
              </a:rPr>
              <a:t>Positive </a:t>
            </a:r>
            <a:r>
              <a:rPr lang="en-US" b="1" u="sng" dirty="0" smtClean="0">
                <a:solidFill>
                  <a:schemeClr val="bg2">
                    <a:lumMod val="50000"/>
                  </a:schemeClr>
                </a:solidFill>
                <a:sym typeface="+mn-ea"/>
              </a:rPr>
              <a:t>pressure </a:t>
            </a:r>
            <a:r>
              <a:rPr lang="en-US" dirty="0" smtClean="0">
                <a:solidFill>
                  <a:schemeClr val="tx1"/>
                </a:solidFill>
                <a:sym typeface="+mn-ea"/>
              </a:rPr>
              <a:t>:</a:t>
            </a:r>
          </a:p>
          <a:p>
            <a:pPr>
              <a:buClrTx/>
              <a:buSzPct val="100000"/>
              <a:buFont typeface="Wingdings" panose="05000000000000000000" pitchFamily="2" charset="2"/>
              <a:buChar char="Ø"/>
            </a:pPr>
            <a:endParaRPr lang="en-US" dirty="0" smtClean="0">
              <a:solidFill>
                <a:schemeClr val="tx1"/>
              </a:solidFill>
              <a:sym typeface="+mn-ea"/>
            </a:endParaRPr>
          </a:p>
          <a:p>
            <a:pPr>
              <a:buClrTx/>
              <a:buSzPct val="100000"/>
              <a:buFont typeface="Wingdings" panose="05000000000000000000" pitchFamily="2" charset="2"/>
              <a:buChar char="ü"/>
            </a:pPr>
            <a:r>
              <a:rPr lang="en-US" sz="1800" dirty="0" smtClean="0">
                <a:solidFill>
                  <a:schemeClr val="tx1"/>
                </a:solidFill>
                <a:sym typeface="+mn-ea"/>
              </a:rPr>
              <a:t>Large</a:t>
            </a:r>
            <a:r>
              <a:rPr lang="en-US" sz="1800" dirty="0">
                <a:solidFill>
                  <a:schemeClr val="tx1"/>
                </a:solidFill>
                <a:sym typeface="+mn-ea"/>
              </a:rPr>
              <a:t>, occlusive foreign </a:t>
            </a:r>
            <a:r>
              <a:rPr lang="en-US" sz="1800" dirty="0" smtClean="0">
                <a:solidFill>
                  <a:schemeClr val="tx1"/>
                </a:solidFill>
                <a:sym typeface="+mn-ea"/>
              </a:rPr>
              <a:t>bodies.</a:t>
            </a:r>
            <a:endParaRPr lang="en-US" sz="1800" dirty="0">
              <a:solidFill>
                <a:schemeClr val="tx1"/>
              </a:solidFill>
            </a:endParaRPr>
          </a:p>
          <a:p>
            <a:pPr>
              <a:buClrTx/>
              <a:buSzPct val="100000"/>
              <a:buFont typeface="Wingdings" panose="05000000000000000000" pitchFamily="2" charset="2"/>
              <a:buChar char="ü"/>
            </a:pPr>
            <a:r>
              <a:rPr lang="en-US" sz="1800" dirty="0">
                <a:solidFill>
                  <a:schemeClr val="tx1"/>
                </a:solidFill>
                <a:sym typeface="+mn-ea"/>
              </a:rPr>
              <a:t>The least invasive form, "forced exhalation" can be accomplished by occluding the unaffected nostril and asking the child to blow hard out of his or her nose. </a:t>
            </a:r>
            <a:endParaRPr lang="en-US" sz="1800" dirty="0">
              <a:solidFill>
                <a:schemeClr val="tx1"/>
              </a:solidFill>
            </a:endParaRPr>
          </a:p>
          <a:p>
            <a:pPr>
              <a:buClrTx/>
              <a:buSzPct val="100000"/>
              <a:buFont typeface="Wingdings" panose="05000000000000000000" pitchFamily="2" charset="2"/>
              <a:buChar char="ü"/>
            </a:pPr>
            <a:r>
              <a:rPr lang="en-US" sz="1800" dirty="0">
                <a:solidFill>
                  <a:schemeClr val="tx1"/>
                </a:solidFill>
                <a:sym typeface="+mn-ea"/>
              </a:rPr>
              <a:t>Another positive-pressure technique delivers air into the unaffected naris with the patient's mouth closed. In this method, the patient is placed on his or her side (foreign-body-side down), and the delivery device (known as a </a:t>
            </a:r>
            <a:r>
              <a:rPr lang="en-US" sz="1800" dirty="0" err="1">
                <a:solidFill>
                  <a:schemeClr val="tx1"/>
                </a:solidFill>
                <a:sym typeface="+mn-ea"/>
              </a:rPr>
              <a:t>Beamsley</a:t>
            </a:r>
            <a:r>
              <a:rPr lang="en-US" sz="1800" dirty="0">
                <a:solidFill>
                  <a:schemeClr val="tx1"/>
                </a:solidFill>
                <a:sym typeface="+mn-ea"/>
              </a:rPr>
              <a:t> Blaster) provides high-flow oxygen (10-15L/min) into the unaffected naris. </a:t>
            </a:r>
            <a:endParaRPr lang="en-US" sz="1800" dirty="0">
              <a:solidFill>
                <a:schemeClr val="tx1"/>
              </a:solidFill>
            </a:endParaRPr>
          </a:p>
          <a:p>
            <a:pPr>
              <a:buClrTx/>
              <a:buSzPct val="100000"/>
              <a:buFont typeface="Wingdings" panose="05000000000000000000" pitchFamily="2" charset="2"/>
              <a:buChar char="ü"/>
            </a:pPr>
            <a:endParaRPr lang="en-US" dirty="0">
              <a:solidFill>
                <a:schemeClr val="tx1"/>
              </a:solidFill>
            </a:endParaRPr>
          </a:p>
        </p:txBody>
      </p:sp>
      <p:sp>
        <p:nvSpPr>
          <p:cNvPr id="4" name="Google Shape;700;p32"/>
          <p:cNvSpPr txBox="1">
            <a:spLocks/>
          </p:cNvSpPr>
          <p:nvPr/>
        </p:nvSpPr>
        <p:spPr>
          <a:xfrm rot="950">
            <a:off x="119" y="-1"/>
            <a:ext cx="9143999" cy="707965"/>
          </a:xfrm>
          <a:prstGeom prst="rect">
            <a:avLst/>
          </a:prstGeom>
          <a:solidFill>
            <a:schemeClr val="accent5">
              <a:lumMod val="40000"/>
              <a:lumOff val="60000"/>
            </a:schemeClr>
          </a:solidFill>
        </p:spPr>
        <p:txBody>
          <a:bodyPr spcFirstLastPara="1" vert="horz" wrap="square" lIns="91425" tIns="91425" rIns="91425" bIns="91425" rtlCol="0" anchor="t" anchorCtr="0">
            <a:noAutofit/>
          </a:bodyPr>
          <a:lstStyle>
            <a:lvl1pPr lvl="0" algn="ctr" defTabSz="914400" rtl="0" eaLnBrk="1" latinLnBrk="0" hangingPunct="1">
              <a:spcBef>
                <a:spcPts val="0"/>
              </a:spcBef>
              <a:spcAft>
                <a:spcPts val="0"/>
              </a:spcAft>
              <a:buNone/>
              <a:defRPr sz="4000" b="0" kern="120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pPr>
              <a:buClrTx/>
              <a:buFontTx/>
            </a:pPr>
            <a:r>
              <a:rPr lang="en-US" b="1" dirty="0" smtClean="0">
                <a:solidFill>
                  <a:schemeClr val="tx1"/>
                </a:solidFill>
                <a:latin typeface="+mn-lt"/>
                <a:sym typeface="+mn-ea"/>
              </a:rPr>
              <a:t>Management of nasal FB</a:t>
            </a:r>
          </a:p>
        </p:txBody>
      </p:sp>
      <p:pic>
        <p:nvPicPr>
          <p:cNvPr id="5" name="Picture 2"/>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1213" y="709228"/>
            <a:ext cx="4232786" cy="375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1213" y="4518774"/>
            <a:ext cx="4232787" cy="238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32" name="Google Shape;732;p34"/>
          <p:cNvSpPr txBox="1">
            <a:spLocks noGrp="1"/>
          </p:cNvSpPr>
          <p:nvPr>
            <p:ph type="subTitle" idx="1"/>
          </p:nvPr>
        </p:nvSpPr>
        <p:spPr>
          <a:xfrm flipH="1">
            <a:off x="0" y="709228"/>
            <a:ext cx="9144216" cy="6148772"/>
          </a:xfrm>
          <a:prstGeom prst="rect">
            <a:avLst/>
          </a:prstGeom>
        </p:spPr>
        <p:txBody>
          <a:bodyPr spcFirstLastPara="1" wrap="square" lIns="91425" tIns="91425" rIns="91425" bIns="91425" anchor="t" anchorCtr="0">
            <a:noAutofit/>
          </a:bodyPr>
          <a:lstStyle/>
          <a:p>
            <a:pPr lvl="0">
              <a:buSzPct val="100000"/>
              <a:buFont typeface="Arial" panose="020B0604020202020204" pitchFamily="34" charset="0"/>
              <a:buChar char="•"/>
            </a:pPr>
            <a:r>
              <a:rPr lang="en-US" altLang="en-US" sz="1800" dirty="0">
                <a:solidFill>
                  <a:schemeClr val="tx1"/>
                </a:solidFill>
                <a:cs typeface="Arial" panose="020B0604020202020204" pitchFamily="34" charset="0"/>
                <a:sym typeface="+mn-ea"/>
              </a:rPr>
              <a:t>If the object is metallic may be magnetized to assist in gently pulling the object from the nose. </a:t>
            </a:r>
            <a:endParaRPr lang="en-US" sz="1800" dirty="0">
              <a:solidFill>
                <a:schemeClr val="tx1"/>
              </a:solidFill>
            </a:endParaRPr>
          </a:p>
          <a:p>
            <a:pPr lvl="0">
              <a:buSzPct val="100000"/>
              <a:buFont typeface="Arial" panose="020B0604020202020204" pitchFamily="34" charset="0"/>
              <a:buChar char="•"/>
            </a:pPr>
            <a:r>
              <a:rPr lang="en-US" sz="1800" dirty="0">
                <a:solidFill>
                  <a:schemeClr val="tx1"/>
                </a:solidFill>
                <a:sym typeface="+mn-ea"/>
              </a:rPr>
              <a:t>All attempts at removal can be complicated by mucosal damage and bleeding. In addition, all failed attempts can result in posterior displacement of the NFB</a:t>
            </a:r>
            <a:r>
              <a:rPr lang="en-US" sz="1800" dirty="0" smtClean="0">
                <a:solidFill>
                  <a:schemeClr val="tx1"/>
                </a:solidFill>
                <a:sym typeface="+mn-ea"/>
              </a:rPr>
              <a:t>.</a:t>
            </a:r>
          </a:p>
          <a:p>
            <a:pPr lvl="0">
              <a:buSzPct val="100000"/>
              <a:buFont typeface="Arial" panose="020B0604020202020204" pitchFamily="34" charset="0"/>
              <a:buChar char="•"/>
            </a:pPr>
            <a:endParaRPr lang="en-US" sz="1800" dirty="0">
              <a:solidFill>
                <a:schemeClr val="tx1"/>
              </a:solidFill>
              <a:sym typeface="+mn-ea"/>
            </a:endParaRPr>
          </a:p>
          <a:p>
            <a:pPr marL="0" lvl="0" indent="0">
              <a:buSzPct val="100000"/>
            </a:pPr>
            <a:endParaRPr lang="en-US" sz="1800" dirty="0" smtClean="0">
              <a:solidFill>
                <a:schemeClr val="tx1"/>
              </a:solidFill>
              <a:sym typeface="+mn-ea"/>
            </a:endParaRPr>
          </a:p>
          <a:p>
            <a:pPr lvl="0">
              <a:buSzPct val="100000"/>
              <a:buFont typeface="Arial" panose="020B0604020202020204" pitchFamily="34" charset="0"/>
              <a:buChar char="•"/>
            </a:pPr>
            <a:r>
              <a:rPr lang="en-US" sz="2400" dirty="0">
                <a:solidFill>
                  <a:schemeClr val="tx1"/>
                </a:solidFill>
                <a:sym typeface="+mn-ea"/>
              </a:rPr>
              <a:t>Animate foreign </a:t>
            </a:r>
            <a:r>
              <a:rPr lang="en-US" sz="2400" dirty="0" smtClean="0">
                <a:solidFill>
                  <a:schemeClr val="tx1"/>
                </a:solidFill>
                <a:sym typeface="+mn-ea"/>
              </a:rPr>
              <a:t>bodies </a:t>
            </a:r>
            <a:r>
              <a:rPr lang="en-US" sz="2400" dirty="0" smtClean="0">
                <a:solidFill>
                  <a:schemeClr val="tx1"/>
                </a:solidFill>
                <a:sym typeface="Wingdings" pitchFamily="2" charset="2"/>
              </a:rPr>
              <a:t>   </a:t>
            </a:r>
            <a:r>
              <a:rPr lang="en-US" sz="1800" dirty="0" smtClean="0">
                <a:solidFill>
                  <a:schemeClr val="tx1"/>
                </a:solidFill>
                <a:sym typeface="+mn-ea"/>
              </a:rPr>
              <a:t>:</a:t>
            </a:r>
            <a:endParaRPr lang="en-US" sz="1800" dirty="0">
              <a:solidFill>
                <a:schemeClr val="tx1"/>
              </a:solidFill>
              <a:sym typeface="+mn-ea"/>
            </a:endParaRPr>
          </a:p>
          <a:p>
            <a:pPr lvl="0">
              <a:buSzPct val="100000"/>
              <a:buFont typeface="Arial" panose="020B0604020202020204" pitchFamily="34" charset="0"/>
              <a:buChar char="•"/>
            </a:pPr>
            <a:r>
              <a:rPr lang="en-US" sz="1800" dirty="0">
                <a:solidFill>
                  <a:schemeClr val="tx1"/>
                </a:solidFill>
                <a:sym typeface="+mn-ea"/>
              </a:rPr>
              <a:t>Larvae and worms occasionally inhabit the nasal cavities of persons living in tropical and unhygienic environments. They can lead to the destruction of the nasal mucosa and subsequent necrosis of septal cartilage and </a:t>
            </a:r>
            <a:r>
              <a:rPr lang="en-US" sz="1800" dirty="0" smtClean="0">
                <a:solidFill>
                  <a:schemeClr val="tx1"/>
                </a:solidFill>
                <a:sym typeface="+mn-ea"/>
              </a:rPr>
              <a:t>turbinates. </a:t>
            </a:r>
            <a:r>
              <a:rPr lang="en-US" sz="1800" dirty="0">
                <a:solidFill>
                  <a:schemeClr val="tx1"/>
                </a:solidFill>
                <a:sym typeface="+mn-ea"/>
              </a:rPr>
              <a:t>Patients with unhealthy noses, such as with </a:t>
            </a:r>
            <a:r>
              <a:rPr lang="en-US" sz="1800" i="1" dirty="0" err="1">
                <a:solidFill>
                  <a:schemeClr val="tx1"/>
                </a:solidFill>
                <a:sym typeface="+mn-ea"/>
              </a:rPr>
              <a:t>ozena</a:t>
            </a:r>
            <a:r>
              <a:rPr lang="en-US" sz="1800" dirty="0">
                <a:solidFill>
                  <a:schemeClr val="tx1"/>
                </a:solidFill>
                <a:sym typeface="+mn-ea"/>
              </a:rPr>
              <a:t>, are more susceptible to these problems than healthy </a:t>
            </a:r>
            <a:r>
              <a:rPr lang="en-US" sz="1800" dirty="0" smtClean="0">
                <a:solidFill>
                  <a:schemeClr val="tx1"/>
                </a:solidFill>
                <a:sym typeface="+mn-ea"/>
              </a:rPr>
              <a:t>patients.</a:t>
            </a:r>
          </a:p>
          <a:p>
            <a:pPr lvl="0">
              <a:buSzPct val="100000"/>
              <a:buFont typeface="Wingdings" panose="05000000000000000000" pitchFamily="2" charset="2"/>
              <a:buChar char="Ø"/>
            </a:pPr>
            <a:r>
              <a:rPr lang="en-US" sz="1800" i="1" dirty="0" err="1" smtClean="0">
                <a:solidFill>
                  <a:schemeClr val="tx1"/>
                </a:solidFill>
                <a:sym typeface="+mn-ea"/>
              </a:rPr>
              <a:t>Ozena</a:t>
            </a:r>
            <a:r>
              <a:rPr lang="en-US" sz="1800" i="1" dirty="0" smtClean="0">
                <a:solidFill>
                  <a:schemeClr val="tx1"/>
                </a:solidFill>
                <a:sym typeface="+mn-ea"/>
              </a:rPr>
              <a:t>  </a:t>
            </a:r>
            <a:r>
              <a:rPr lang="en-US" sz="1800" dirty="0">
                <a:solidFill>
                  <a:schemeClr val="tx1"/>
                </a:solidFill>
                <a:sym typeface="+mn-ea"/>
              </a:rPr>
              <a:t>: is a disease of the nose , called </a:t>
            </a:r>
            <a:r>
              <a:rPr lang="en-US" sz="1800" dirty="0" err="1">
                <a:solidFill>
                  <a:schemeClr val="tx1"/>
                </a:solidFill>
                <a:sym typeface="+mn-ea"/>
              </a:rPr>
              <a:t>also”atrophic</a:t>
            </a:r>
            <a:r>
              <a:rPr lang="en-US" sz="1800" dirty="0">
                <a:solidFill>
                  <a:schemeClr val="tx1"/>
                </a:solidFill>
                <a:sym typeface="+mn-ea"/>
              </a:rPr>
              <a:t> rhinitis” in which the bony ridges and mucous membranes of the nose waste away.  </a:t>
            </a:r>
          </a:p>
          <a:p>
            <a:pPr lvl="0">
              <a:buSzPct val="100000"/>
              <a:buFont typeface="Wingdings" panose="05000000000000000000" pitchFamily="2" charset="2"/>
              <a:buChar char="ü"/>
            </a:pPr>
            <a:r>
              <a:rPr lang="en-US" sz="1800" dirty="0">
                <a:solidFill>
                  <a:schemeClr val="tx1"/>
                </a:solidFill>
                <a:sym typeface="+mn-ea"/>
              </a:rPr>
              <a:t>Nasal crusting, discharge, and a very bad </a:t>
            </a:r>
            <a:r>
              <a:rPr lang="en-US" sz="1800" dirty="0" smtClean="0">
                <a:solidFill>
                  <a:schemeClr val="tx1"/>
                </a:solidFill>
                <a:sym typeface="+mn-ea"/>
              </a:rPr>
              <a:t>smell.</a:t>
            </a:r>
          </a:p>
          <a:p>
            <a:pPr lvl="0">
              <a:buSzPct val="100000"/>
              <a:buFont typeface="Wingdings" panose="05000000000000000000" pitchFamily="2" charset="2"/>
              <a:buChar char="ü"/>
            </a:pPr>
            <a:endParaRPr lang="en-US" sz="1800" dirty="0">
              <a:solidFill>
                <a:schemeClr val="tx1"/>
              </a:solidFill>
            </a:endParaRPr>
          </a:p>
          <a:p>
            <a:pPr lvl="0">
              <a:buSzPct val="100000"/>
              <a:buFont typeface="Wingdings" panose="05000000000000000000" pitchFamily="2" charset="2"/>
              <a:buChar char="v"/>
            </a:pPr>
            <a:r>
              <a:rPr lang="en-US" sz="1800" dirty="0">
                <a:solidFill>
                  <a:schemeClr val="tx1"/>
                </a:solidFill>
                <a:latin typeface="Chelsea Market" panose="02000000000000000000"/>
                <a:ea typeface="Chelsea Market" panose="02000000000000000000"/>
                <a:cs typeface="Chelsea Market" panose="02000000000000000000"/>
                <a:sym typeface="+mn-ea"/>
              </a:rPr>
              <a:t>Ascaris </a:t>
            </a:r>
            <a:r>
              <a:rPr lang="en-US" sz="1800" dirty="0" smtClean="0">
                <a:solidFill>
                  <a:schemeClr val="tx1"/>
                </a:solidFill>
                <a:latin typeface="Chelsea Market" panose="02000000000000000000"/>
                <a:ea typeface="Chelsea Market" panose="02000000000000000000"/>
                <a:cs typeface="Chelsea Market" panose="02000000000000000000"/>
                <a:sym typeface="+mn-ea"/>
              </a:rPr>
              <a:t>lumbricoides :</a:t>
            </a:r>
            <a:endParaRPr lang="en-US" altLang="en-US" sz="1800" dirty="0">
              <a:solidFill>
                <a:schemeClr val="tx1"/>
              </a:solidFill>
              <a:cs typeface="Arial" panose="020B0604020202020204" pitchFamily="34" charset="0"/>
              <a:sym typeface="+mn-ea"/>
            </a:endParaRPr>
          </a:p>
          <a:p>
            <a:pPr marL="285750" lvl="0" indent="-285750">
              <a:buFont typeface="Arial" panose="020B0604020202020204" pitchFamily="34" charset="0"/>
              <a:buChar char="•"/>
            </a:pPr>
            <a:r>
              <a:rPr lang="en-US" altLang="en-US" sz="1800" dirty="0">
                <a:solidFill>
                  <a:schemeClr val="tx1"/>
                </a:solidFill>
                <a:cs typeface="Arial" panose="020B0604020202020204" pitchFamily="34" charset="0"/>
                <a:sym typeface="+mn-ea"/>
              </a:rPr>
              <a:t>Severe congestion and purulent rhinorrhea occurs</a:t>
            </a:r>
            <a:r>
              <a:rPr lang="en-US" altLang="en-US" sz="1800" dirty="0" smtClean="0">
                <a:solidFill>
                  <a:schemeClr val="tx1"/>
                </a:solidFill>
                <a:cs typeface="Arial" panose="020B0604020202020204" pitchFamily="34" charset="0"/>
                <a:sym typeface="+mn-ea"/>
              </a:rPr>
              <a:t>.</a:t>
            </a:r>
            <a:endParaRPr lang="en-US" altLang="en-US" sz="1800" dirty="0">
              <a:solidFill>
                <a:schemeClr val="tx1"/>
              </a:solidFill>
              <a:cs typeface="Arial" panose="020B0604020202020204" pitchFamily="34" charset="0"/>
            </a:endParaRPr>
          </a:p>
          <a:p>
            <a:pPr marL="285750" lvl="0" indent="-285750">
              <a:buFont typeface="Arial" panose="020B0604020202020204" pitchFamily="34" charset="0"/>
              <a:buChar char="•"/>
            </a:pPr>
            <a:r>
              <a:rPr lang="en-US" altLang="en-US" sz="1800" dirty="0">
                <a:solidFill>
                  <a:schemeClr val="tx1"/>
                </a:solidFill>
                <a:cs typeface="Arial" panose="020B0604020202020204" pitchFamily="34" charset="0"/>
                <a:sym typeface="+mn-ea"/>
              </a:rPr>
              <a:t>The parasitic infestation is treated systemically with mebendazole</a:t>
            </a:r>
            <a:r>
              <a:rPr lang="en-US" altLang="en-US" sz="1800" dirty="0" smtClean="0">
                <a:solidFill>
                  <a:schemeClr val="tx1"/>
                </a:solidFill>
                <a:cs typeface="Arial" panose="020B0604020202020204" pitchFamily="34" charset="0"/>
                <a:sym typeface="+mn-ea"/>
              </a:rPr>
              <a:t>.</a:t>
            </a:r>
            <a:endParaRPr lang="en-US" altLang="en-US" sz="1800" dirty="0">
              <a:solidFill>
                <a:schemeClr val="tx1"/>
              </a:solidFill>
              <a:cs typeface="Arial" panose="020B0604020202020204" pitchFamily="34" charset="0"/>
            </a:endParaRPr>
          </a:p>
          <a:p>
            <a:pPr marL="285750" lvl="0" indent="-285750">
              <a:lnSpc>
                <a:spcPct val="110000"/>
              </a:lnSpc>
              <a:buFont typeface="Arial" panose="020B0604020202020204" pitchFamily="34" charset="0"/>
              <a:buChar char="•"/>
            </a:pPr>
            <a:r>
              <a:rPr lang="en-US" altLang="en-US" sz="1800" dirty="0">
                <a:solidFill>
                  <a:schemeClr val="tx1"/>
                </a:solidFill>
                <a:cs typeface="Arial" panose="020B0604020202020204" pitchFamily="34" charset="0"/>
                <a:sym typeface="+mn-ea"/>
              </a:rPr>
              <a:t>The worms should be removed from the nasal cavity.</a:t>
            </a:r>
            <a:endParaRPr lang="en-US" altLang="en-US" sz="1800" i="1" dirty="0">
              <a:solidFill>
                <a:schemeClr val="tx1"/>
              </a:solidFill>
              <a:cs typeface="Arial" panose="020B0604020202020204" pitchFamily="34" charset="0"/>
            </a:endParaRPr>
          </a:p>
          <a:p>
            <a:pPr marL="285750" lvl="0" indent="-285750">
              <a:buFont typeface="Arial" panose="020B0604020202020204" pitchFamily="34" charset="0"/>
              <a:buChar char="•"/>
            </a:pPr>
            <a:endParaRPr lang="en-US" sz="2000" dirty="0">
              <a:solidFill>
                <a:schemeClr val="tx1"/>
              </a:solidFill>
            </a:endParaRPr>
          </a:p>
          <a:p>
            <a:pPr marL="285750" lvl="0" indent="-285750">
              <a:buFont typeface="Arial" panose="020B0604020202020204" pitchFamily="34" charset="0"/>
              <a:buChar char="•"/>
            </a:pPr>
            <a:endParaRPr lang="en-US" sz="2000" dirty="0">
              <a:solidFill>
                <a:schemeClr val="tx1"/>
              </a:solidFill>
            </a:endParaRPr>
          </a:p>
          <a:p>
            <a:pPr marL="285750" lvl="0" indent="-285750">
              <a:buSzPct val="100000"/>
              <a:buFont typeface="Arial" panose="020B0604020202020204" pitchFamily="34" charset="0"/>
              <a:buChar char="•"/>
            </a:pPr>
            <a:endParaRPr lang="en-US" sz="2000" dirty="0">
              <a:solidFill>
                <a:schemeClr val="tx1"/>
              </a:solidFill>
            </a:endParaRPr>
          </a:p>
          <a:p>
            <a:pPr lvl="0">
              <a:buSzPct val="100000"/>
              <a:buFont typeface="Arial" panose="020B0604020202020204" pitchFamily="34" charset="0"/>
              <a:buChar char="•"/>
            </a:pPr>
            <a:endParaRPr lang="en-US" sz="2000" dirty="0">
              <a:solidFill>
                <a:schemeClr val="tx1"/>
              </a:solidFill>
            </a:endParaRPr>
          </a:p>
          <a:p>
            <a:pPr lvl="0" rtl="0">
              <a:spcBef>
                <a:spcPts val="0"/>
              </a:spcBef>
              <a:spcAft>
                <a:spcPts val="0"/>
              </a:spcAft>
              <a:buSzPct val="100000"/>
              <a:buFont typeface="Arial" panose="020B0604020202020204" pitchFamily="34" charset="0"/>
              <a:buChar char="•"/>
            </a:pPr>
            <a:endParaRPr lang="en-US" sz="2000" dirty="0">
              <a:solidFill>
                <a:schemeClr val="tx1"/>
              </a:solidFill>
            </a:endParaRPr>
          </a:p>
        </p:txBody>
      </p:sp>
      <p:sp>
        <p:nvSpPr>
          <p:cNvPr id="733" name="Google Shape;733;p34"/>
          <p:cNvSpPr/>
          <p:nvPr/>
        </p:nvSpPr>
        <p:spPr>
          <a:xfrm>
            <a:off x="7443744" y="4889041"/>
            <a:ext cx="890343" cy="931129"/>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00;p32"/>
          <p:cNvSpPr txBox="1">
            <a:spLocks/>
          </p:cNvSpPr>
          <p:nvPr/>
        </p:nvSpPr>
        <p:spPr>
          <a:xfrm rot="950">
            <a:off x="119" y="-1"/>
            <a:ext cx="9143999" cy="707965"/>
          </a:xfrm>
          <a:prstGeom prst="rect">
            <a:avLst/>
          </a:prstGeom>
          <a:solidFill>
            <a:schemeClr val="accent5">
              <a:lumMod val="40000"/>
              <a:lumOff val="60000"/>
            </a:schemeClr>
          </a:solidFill>
        </p:spPr>
        <p:txBody>
          <a:bodyPr spcFirstLastPara="1" vert="horz" wrap="square" lIns="91425" tIns="91425" rIns="91425" bIns="91425" rtlCol="0" anchor="t" anchorCtr="0">
            <a:noAutofit/>
          </a:bodyPr>
          <a:lstStyle>
            <a:lvl1pPr lvl="0" algn="ctr" defTabSz="914400" rtl="0" eaLnBrk="1" latinLnBrk="0" hangingPunct="1">
              <a:spcBef>
                <a:spcPts val="0"/>
              </a:spcBef>
              <a:spcAft>
                <a:spcPts val="0"/>
              </a:spcAft>
              <a:buNone/>
              <a:defRPr sz="4000" b="0" kern="1200">
                <a:solidFill>
                  <a:schemeClr val="accent1"/>
                </a:solidFill>
                <a:latin typeface="Chelsea Market" panose="02000000000000000000"/>
                <a:ea typeface="Chelsea Market" panose="02000000000000000000"/>
                <a:cs typeface="Chelsea Market" panose="02000000000000000000"/>
                <a:sym typeface="Chelsea Market" panose="02000000000000000000"/>
              </a:defRPr>
            </a:lvl1pPr>
            <a:lvl2pPr lvl="1"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2pPr>
            <a:lvl3pPr lvl="2"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3pPr>
            <a:lvl4pPr lvl="3"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4pPr>
            <a:lvl5pPr lvl="4"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5pPr>
            <a:lvl6pPr lvl="5"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6pPr>
            <a:lvl7pPr lvl="6"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7pPr>
            <a:lvl8pPr lvl="7"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8pPr>
            <a:lvl9pPr lvl="8" algn="ctr" rtl="0">
              <a:spcBef>
                <a:spcPts val="0"/>
              </a:spcBef>
              <a:spcAft>
                <a:spcPts val="0"/>
              </a:spcAft>
              <a:buNone/>
              <a:defRPr sz="4000" b="0">
                <a:solidFill>
                  <a:schemeClr val="accent1"/>
                </a:solidFill>
                <a:latin typeface="Chelsea Market" panose="02000000000000000000"/>
                <a:ea typeface="Chelsea Market" panose="02000000000000000000"/>
                <a:cs typeface="Chelsea Market" panose="02000000000000000000"/>
                <a:sym typeface="Chelsea Market" panose="02000000000000000000"/>
              </a:defRPr>
            </a:lvl9pPr>
          </a:lstStyle>
          <a:p>
            <a:pPr>
              <a:buClrTx/>
              <a:buFontTx/>
            </a:pPr>
            <a:r>
              <a:rPr lang="en-US" b="1" dirty="0" smtClean="0">
                <a:solidFill>
                  <a:schemeClr val="tx1"/>
                </a:solidFill>
                <a:latin typeface="+mn-lt"/>
                <a:sym typeface="+mn-ea"/>
              </a:rPr>
              <a:t>Management of nasal FB</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897" r="7888" b="-561"/>
          <a:stretch>
            <a:fillRect/>
          </a:stretch>
        </p:blipFill>
        <p:spPr bwMode="auto">
          <a:xfrm>
            <a:off x="7443743" y="4304632"/>
            <a:ext cx="1664371" cy="1830697"/>
          </a:xfrm>
          <a:prstGeom prst="hex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96811"/>
            <a:ext cx="77724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17" y="3671599"/>
            <a:ext cx="3571875"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530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12" name="Text Box 11"/>
          <p:cNvSpPr txBox="1"/>
          <p:nvPr/>
        </p:nvSpPr>
        <p:spPr>
          <a:xfrm>
            <a:off x="0" y="763600"/>
            <a:ext cx="9143999" cy="4524315"/>
          </a:xfrm>
          <a:prstGeom prst="rect">
            <a:avLst/>
          </a:prstGeom>
          <a:noFill/>
        </p:spPr>
        <p:txBody>
          <a:bodyPr wrap="square" rtlCol="0">
            <a:spAutoFit/>
          </a:bodyPr>
          <a:lstStyle/>
          <a:p>
            <a:pPr marL="457200" indent="-457200">
              <a:buClrTx/>
              <a:buFont typeface="Wingdings" panose="05000000000000000000" pitchFamily="2" charset="2"/>
              <a:buChar char="Ø"/>
            </a:pPr>
            <a:r>
              <a:rPr lang="en-US" altLang="en-US" sz="1800" dirty="0">
                <a:solidFill>
                  <a:schemeClr val="tx1"/>
                </a:solidFill>
                <a:latin typeface="+mn-lt"/>
                <a:ea typeface="Signika Negative Light" panose="02010003020600000004"/>
                <a:cs typeface="Arial" panose="020B0604020202020204" pitchFamily="34" charset="0"/>
                <a:sym typeface="+mn-ea"/>
              </a:rPr>
              <a:t>All pharyngeal foreign bodies are medical emergencies that require airway </a:t>
            </a:r>
            <a:r>
              <a:rPr lang="en-US" altLang="en-US" sz="1800" dirty="0" smtClean="0">
                <a:solidFill>
                  <a:schemeClr val="tx1"/>
                </a:solidFill>
                <a:latin typeface="+mn-lt"/>
                <a:ea typeface="Signika Negative Light" panose="02010003020600000004"/>
                <a:cs typeface="Arial" panose="020B0604020202020204" pitchFamily="34" charset="0"/>
                <a:sym typeface="+mn-ea"/>
              </a:rPr>
              <a:t>protection.</a:t>
            </a:r>
            <a:endParaRPr lang="en-US" altLang="en-US" sz="1800" dirty="0">
              <a:solidFill>
                <a:schemeClr val="tx1"/>
              </a:solidFill>
              <a:latin typeface="+mn-lt"/>
              <a:ea typeface="Signika Negative Light" panose="02010003020600000004"/>
              <a:cs typeface="Arial" panose="020B0604020202020204" pitchFamily="34" charset="0"/>
              <a:sym typeface="+mn-ea"/>
            </a:endParaRPr>
          </a:p>
          <a:p>
            <a:pPr marL="457200" indent="-457200">
              <a:buClrTx/>
              <a:buFont typeface="Wingdings" panose="05000000000000000000" pitchFamily="2" charset="2"/>
              <a:buChar char="Ø"/>
            </a:pPr>
            <a:r>
              <a:rPr lang="en-US" altLang="en-US" sz="1800" dirty="0" smtClean="0">
                <a:solidFill>
                  <a:schemeClr val="tx1"/>
                </a:solidFill>
                <a:latin typeface="+mn-lt"/>
                <a:ea typeface="Signika Negative Light" panose="02010003020600000004"/>
                <a:cs typeface="Arial" panose="020B0604020202020204" pitchFamily="34" charset="0"/>
                <a:sym typeface="+mn-ea"/>
              </a:rPr>
              <a:t>Because </a:t>
            </a:r>
            <a:r>
              <a:rPr lang="en-US" altLang="en-US" sz="1800" dirty="0">
                <a:solidFill>
                  <a:schemeClr val="tx1"/>
                </a:solidFill>
                <a:latin typeface="+mn-lt"/>
                <a:ea typeface="Signika Negative Light" panose="02010003020600000004"/>
                <a:cs typeface="Arial" panose="020B0604020202020204" pitchFamily="34" charset="0"/>
                <a:sym typeface="+mn-ea"/>
              </a:rPr>
              <a:t>of complete airway obstruction usually occurs at the time of aspiration and results in immediate respiratory </a:t>
            </a:r>
            <a:r>
              <a:rPr lang="en-US" altLang="en-US" sz="1800" dirty="0" smtClean="0">
                <a:solidFill>
                  <a:schemeClr val="tx1"/>
                </a:solidFill>
                <a:latin typeface="+mn-lt"/>
                <a:ea typeface="Signika Negative Light" panose="02010003020600000004"/>
                <a:cs typeface="Arial" panose="020B0604020202020204" pitchFamily="34" charset="0"/>
                <a:sym typeface="+mn-ea"/>
              </a:rPr>
              <a:t>distress.</a:t>
            </a:r>
            <a:endParaRPr lang="en-US" altLang="en-US" sz="1800" dirty="0">
              <a:solidFill>
                <a:schemeClr val="tx1"/>
              </a:solidFill>
              <a:latin typeface="+mn-lt"/>
              <a:ea typeface="Signika Negative Light" panose="02010003020600000004"/>
              <a:cs typeface="Arial" panose="020B0604020202020204" pitchFamily="34" charset="0"/>
            </a:endParaRPr>
          </a:p>
          <a:p>
            <a:pPr marL="457200" indent="-457200">
              <a:buClrTx/>
              <a:buFont typeface="Wingdings" panose="05000000000000000000" pitchFamily="2" charset="2"/>
              <a:buChar char="Ø"/>
            </a:pPr>
            <a:r>
              <a:rPr lang="en-US" altLang="en-US" sz="1800" dirty="0" smtClean="0">
                <a:solidFill>
                  <a:schemeClr val="tx1"/>
                </a:solidFill>
                <a:latin typeface="+mn-lt"/>
                <a:ea typeface="Signika Negative Light" panose="02010003020600000004"/>
                <a:cs typeface="Arial" panose="020B0604020202020204" pitchFamily="34" charset="0"/>
                <a:sym typeface="+mn-ea"/>
              </a:rPr>
              <a:t>Seeds ,nuts , bones &amp; coins.</a:t>
            </a:r>
          </a:p>
          <a:p>
            <a:pPr marL="342900" indent="-342900">
              <a:buClrTx/>
              <a:buFont typeface="Arial" panose="020B0604020202020204" pitchFamily="34" charset="0"/>
              <a:buChar char="•"/>
            </a:pPr>
            <a:endParaRPr lang="en-US" sz="1800" dirty="0">
              <a:solidFill>
                <a:schemeClr val="tx1"/>
              </a:solidFill>
              <a:latin typeface="+mn-lt"/>
              <a:cs typeface="Arial" panose="020B0604020202020204" pitchFamily="34" charset="0"/>
              <a:sym typeface="+mn-ea"/>
            </a:endParaRPr>
          </a:p>
          <a:p>
            <a:pPr marL="342900" indent="-342900">
              <a:buClrTx/>
              <a:buFont typeface="Wingdings" panose="05000000000000000000" pitchFamily="2" charset="2"/>
              <a:buChar char="v"/>
            </a:pPr>
            <a:r>
              <a:rPr lang="en-US" sz="1800" dirty="0" smtClean="0">
                <a:solidFill>
                  <a:schemeClr val="tx1"/>
                </a:solidFill>
                <a:latin typeface="+mn-lt"/>
                <a:sym typeface="+mn-ea"/>
              </a:rPr>
              <a:t>Symptoms :</a:t>
            </a:r>
          </a:p>
          <a:p>
            <a:pPr marL="342900" indent="-342900">
              <a:buClrTx/>
              <a:buFont typeface="Wingdings" panose="05000000000000000000" pitchFamily="2" charset="2"/>
              <a:buChar char="Ø"/>
            </a:pPr>
            <a:r>
              <a:rPr lang="en-US" sz="1800" dirty="0" smtClean="0">
                <a:solidFill>
                  <a:schemeClr val="tx1"/>
                </a:solidFill>
                <a:latin typeface="+mn-lt"/>
                <a:sym typeface="+mn-ea"/>
              </a:rPr>
              <a:t>Patients </a:t>
            </a:r>
            <a:r>
              <a:rPr lang="en-US" sz="1800" dirty="0">
                <a:solidFill>
                  <a:schemeClr val="tx1"/>
                </a:solidFill>
                <a:latin typeface="+mn-lt"/>
                <a:sym typeface="+mn-ea"/>
              </a:rPr>
              <a:t>with non </a:t>
            </a:r>
            <a:r>
              <a:rPr lang="en-US" sz="1800" dirty="0" smtClean="0">
                <a:solidFill>
                  <a:schemeClr val="tx1"/>
                </a:solidFill>
                <a:latin typeface="+mn-lt"/>
                <a:sym typeface="+mn-ea"/>
              </a:rPr>
              <a:t>obstructing or  </a:t>
            </a:r>
            <a:r>
              <a:rPr lang="en-US" sz="1800" dirty="0">
                <a:solidFill>
                  <a:schemeClr val="tx1"/>
                </a:solidFill>
                <a:latin typeface="+mn-lt"/>
                <a:sym typeface="+mn-ea"/>
              </a:rPr>
              <a:t>partially obstructing foreign bodies in the throat often present with a history of choking, dysphagia, odynophagia, or </a:t>
            </a:r>
            <a:r>
              <a:rPr lang="en-US" sz="1800" dirty="0" smtClean="0">
                <a:solidFill>
                  <a:schemeClr val="tx1"/>
                </a:solidFill>
                <a:latin typeface="+mn-lt"/>
                <a:sym typeface="+mn-ea"/>
              </a:rPr>
              <a:t>dysphonia.</a:t>
            </a:r>
          </a:p>
          <a:p>
            <a:pPr marL="342900" indent="-342900">
              <a:buClrTx/>
              <a:buFont typeface="Wingdings" panose="05000000000000000000" pitchFamily="2" charset="2"/>
              <a:buChar char="Ø"/>
            </a:pPr>
            <a:r>
              <a:rPr lang="en-US" sz="1800" dirty="0" smtClean="0">
                <a:solidFill>
                  <a:schemeClr val="tx1"/>
                </a:solidFill>
                <a:latin typeface="+mn-lt"/>
                <a:sym typeface="+mn-ea"/>
              </a:rPr>
              <a:t>Pharyngeal </a:t>
            </a:r>
            <a:r>
              <a:rPr lang="en-US" sz="1800" dirty="0">
                <a:solidFill>
                  <a:schemeClr val="tx1"/>
                </a:solidFill>
                <a:latin typeface="+mn-lt"/>
                <a:sym typeface="+mn-ea"/>
              </a:rPr>
              <a:t>foreign bodies should also be suspected in patients with undiagnosed coughing, stridor, or hoarseness. </a:t>
            </a:r>
            <a:endParaRPr lang="en-US" sz="1800" dirty="0" smtClean="0">
              <a:solidFill>
                <a:schemeClr val="tx1"/>
              </a:solidFill>
              <a:latin typeface="+mn-lt"/>
              <a:sym typeface="+mn-ea"/>
            </a:endParaRPr>
          </a:p>
          <a:p>
            <a:pPr marL="342900" indent="-342900">
              <a:buClrTx/>
              <a:buFont typeface="Wingdings" panose="05000000000000000000" pitchFamily="2" charset="2"/>
              <a:buChar char="Ø"/>
            </a:pPr>
            <a:r>
              <a:rPr lang="en-US" sz="1800" dirty="0" smtClean="0">
                <a:solidFill>
                  <a:schemeClr val="tx1"/>
                </a:solidFill>
                <a:latin typeface="+mn-lt"/>
                <a:sym typeface="+mn-ea"/>
              </a:rPr>
              <a:t>The </a:t>
            </a:r>
            <a:r>
              <a:rPr lang="en-US" sz="1800" dirty="0">
                <a:solidFill>
                  <a:schemeClr val="tx1"/>
                </a:solidFill>
                <a:latin typeface="+mn-lt"/>
                <a:sym typeface="+mn-ea"/>
              </a:rPr>
              <a:t>sudden onset of stridor in a formerly normal child must always be regarded as being due to a foreign body until proved otherwise.</a:t>
            </a:r>
          </a:p>
          <a:p>
            <a:pPr marL="342900" indent="-342900">
              <a:buClrTx/>
              <a:buFont typeface="Wingdings" panose="05000000000000000000" pitchFamily="2" charset="2"/>
              <a:buChar char="Ø"/>
            </a:pPr>
            <a:endParaRPr lang="en-US" altLang="en-US" sz="2400" dirty="0">
              <a:solidFill>
                <a:schemeClr val="tx1"/>
              </a:solidFill>
              <a:latin typeface="+mn-lt"/>
              <a:ea typeface="Signika Negative Light" panose="02010003020600000004"/>
              <a:cs typeface="Arial" panose="020B0604020202020204" pitchFamily="34" charset="0"/>
            </a:endParaRPr>
          </a:p>
          <a:p>
            <a:pPr marL="342900" indent="-342900">
              <a:buClrTx/>
              <a:buFont typeface="Arial" panose="020B0604020202020204" pitchFamily="34" charset="0"/>
              <a:buChar char="•"/>
            </a:pPr>
            <a:endParaRPr lang="en-US" altLang="en-US" sz="2400" dirty="0">
              <a:solidFill>
                <a:schemeClr val="tx1"/>
              </a:solidFill>
              <a:latin typeface="+mn-lt"/>
              <a:ea typeface="Signika Negative Light" panose="02010003020600000004"/>
              <a:cs typeface="Arial" panose="020B0604020202020204" pitchFamily="34" charset="0"/>
            </a:endParaRPr>
          </a:p>
          <a:p>
            <a:pPr marL="342900" indent="-342900">
              <a:buClrTx/>
              <a:buFont typeface="Arial" panose="020B0604020202020204" pitchFamily="34" charset="0"/>
              <a:buChar char="•"/>
            </a:pPr>
            <a:endParaRPr lang="en-US" altLang="en-US" sz="2400" dirty="0">
              <a:solidFill>
                <a:schemeClr val="tx1"/>
              </a:solidFill>
              <a:latin typeface="+mn-lt"/>
              <a:ea typeface="Signika Negative Light" panose="02010003020600000004"/>
              <a:cs typeface="Arial" panose="020B0604020202020204" pitchFamily="34" charset="0"/>
            </a:endParaRPr>
          </a:p>
        </p:txBody>
      </p:sp>
      <p:sp>
        <p:nvSpPr>
          <p:cNvPr id="8" name="Google Shape;138;p34"/>
          <p:cNvSpPr txBox="1">
            <a:spLocks noGrp="1"/>
          </p:cNvSpPr>
          <p:nvPr>
            <p:ph type="title" idx="8"/>
          </p:nvPr>
        </p:nvSpPr>
        <p:spPr>
          <a:xfrm>
            <a:off x="0" y="0"/>
            <a:ext cx="9144000" cy="763600"/>
          </a:xfrm>
          <a:prstGeom prst="rect">
            <a:avLst/>
          </a:prstGeom>
          <a:solidFill>
            <a:schemeClr val="tx2">
              <a:lumMod val="40000"/>
              <a:lumOff val="60000"/>
            </a:schemeClr>
          </a:solidFill>
        </p:spPr>
        <p:txBody>
          <a:bodyPr spcFirstLastPara="1" wrap="square" lIns="121900" tIns="121900" rIns="121900" bIns="121900" anchor="t" anchorCtr="0">
            <a:noAutofit/>
          </a:bodyPr>
          <a:lstStyle/>
          <a:p>
            <a:pPr algn="ctr"/>
            <a:r>
              <a:rPr lang="en-US" sz="4000" b="1" dirty="0" smtClean="0">
                <a:solidFill>
                  <a:schemeClr val="tx1"/>
                </a:solidFill>
                <a:latin typeface="+mn-lt"/>
              </a:rPr>
              <a:t>2-Throat Foreign Bodies </a:t>
            </a:r>
            <a:endParaRPr sz="4000" b="1" dirty="0">
              <a:solidFill>
                <a:schemeClr val="tx1"/>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10" name="Text Box 9"/>
          <p:cNvSpPr txBox="1"/>
          <p:nvPr/>
        </p:nvSpPr>
        <p:spPr>
          <a:xfrm>
            <a:off x="0" y="763600"/>
            <a:ext cx="9144000" cy="5386090"/>
          </a:xfrm>
          <a:prstGeom prst="rect">
            <a:avLst/>
          </a:prstGeom>
          <a:noFill/>
        </p:spPr>
        <p:txBody>
          <a:bodyPr wrap="square" rtlCol="0">
            <a:spAutoFit/>
          </a:bodyPr>
          <a:lstStyle/>
          <a:p>
            <a:pPr marL="457200" indent="-457200">
              <a:buClrTx/>
              <a:buFont typeface="Wingdings" panose="05000000000000000000" pitchFamily="2" charset="2"/>
              <a:buChar char="v"/>
            </a:pPr>
            <a:r>
              <a:rPr lang="en-US" sz="2000" dirty="0" smtClean="0">
                <a:solidFill>
                  <a:schemeClr val="tx1"/>
                </a:solidFill>
                <a:latin typeface="+mn-lt"/>
                <a:ea typeface="Chelsea Market" panose="02000000000000000000"/>
                <a:cs typeface="Chelsea Market" panose="02000000000000000000"/>
              </a:rPr>
              <a:t>Examination :</a:t>
            </a:r>
            <a:endParaRPr lang="en-US" altLang="en-US" sz="2000" dirty="0" smtClean="0">
              <a:solidFill>
                <a:schemeClr val="tx1"/>
              </a:solidFill>
              <a:latin typeface="+mn-lt"/>
              <a:sym typeface="+mn-ea"/>
            </a:endParaRPr>
          </a:p>
          <a:p>
            <a:pPr marL="457200" indent="-457200">
              <a:buClrTx/>
              <a:buFont typeface="Arial" panose="020B0604020202020204" pitchFamily="34" charset="0"/>
              <a:buChar char="•"/>
            </a:pPr>
            <a:r>
              <a:rPr lang="en-US" altLang="en-US" sz="2000" dirty="0" smtClean="0">
                <a:solidFill>
                  <a:schemeClr val="tx1"/>
                </a:solidFill>
                <a:latin typeface="+mn-lt"/>
                <a:sym typeface="+mn-ea"/>
              </a:rPr>
              <a:t>Examine </a:t>
            </a:r>
            <a:r>
              <a:rPr lang="en-US" altLang="en-US" sz="2000" dirty="0">
                <a:solidFill>
                  <a:schemeClr val="tx1"/>
                </a:solidFill>
                <a:latin typeface="+mn-lt"/>
                <a:sym typeface="+mn-ea"/>
              </a:rPr>
              <a:t>the pharynx and the larynx. </a:t>
            </a:r>
          </a:p>
          <a:p>
            <a:pPr marL="457200" indent="-457200">
              <a:buClrTx/>
              <a:buFont typeface="Arial" panose="020B0604020202020204" pitchFamily="34" charset="0"/>
              <a:buChar char="•"/>
            </a:pPr>
            <a:r>
              <a:rPr lang="en-US" altLang="en-US" sz="2000" dirty="0">
                <a:solidFill>
                  <a:schemeClr val="tx1"/>
                </a:solidFill>
                <a:latin typeface="+mn-lt"/>
                <a:sym typeface="+mn-ea"/>
              </a:rPr>
              <a:t>A foreign body in the cervical esophagus will cause pain on pressing the larynx against  the spine. </a:t>
            </a:r>
            <a:endParaRPr lang="en-US" altLang="en-US" sz="2000" dirty="0" smtClean="0">
              <a:solidFill>
                <a:schemeClr val="tx1"/>
              </a:solidFill>
              <a:latin typeface="+mn-lt"/>
              <a:sym typeface="+mn-ea"/>
            </a:endParaRPr>
          </a:p>
          <a:p>
            <a:pPr marL="457200" indent="-457200">
              <a:buClrTx/>
              <a:buFont typeface="Arial" panose="020B0604020202020204" pitchFamily="34" charset="0"/>
              <a:buChar char="•"/>
            </a:pPr>
            <a:endParaRPr lang="en-US" altLang="en-US" sz="2000" dirty="0">
              <a:solidFill>
                <a:schemeClr val="tx1"/>
              </a:solidFill>
              <a:latin typeface="+mn-lt"/>
              <a:sym typeface="+mn-ea"/>
            </a:endParaRPr>
          </a:p>
          <a:p>
            <a:pPr marL="457200" indent="-457200">
              <a:buClrTx/>
              <a:buFont typeface="Arial" panose="020B0604020202020204" pitchFamily="34" charset="0"/>
              <a:buChar char="•"/>
            </a:pPr>
            <a:endParaRPr lang="en-US" altLang="en-US" sz="2000" dirty="0" smtClean="0">
              <a:solidFill>
                <a:schemeClr val="tx1"/>
              </a:solidFill>
              <a:latin typeface="+mn-lt"/>
              <a:sym typeface="+mn-ea"/>
            </a:endParaRPr>
          </a:p>
          <a:p>
            <a:pPr marL="457200" indent="-457200">
              <a:buClrTx/>
              <a:buFont typeface="Arial" panose="020B0604020202020204" pitchFamily="34" charset="0"/>
              <a:buChar char="•"/>
            </a:pPr>
            <a:endParaRPr lang="en-US" altLang="en-US" sz="2000" dirty="0" smtClean="0">
              <a:solidFill>
                <a:schemeClr val="tx1"/>
              </a:solidFill>
              <a:latin typeface="+mn-lt"/>
              <a:sym typeface="+mn-ea"/>
            </a:endParaRPr>
          </a:p>
          <a:p>
            <a:pPr marL="457200" indent="-457200">
              <a:buClrTx/>
              <a:buFont typeface="Wingdings" panose="05000000000000000000" pitchFamily="2" charset="2"/>
              <a:buChar char="v"/>
            </a:pPr>
            <a:r>
              <a:rPr lang="en-US" altLang="en-US" sz="2000" dirty="0">
                <a:solidFill>
                  <a:schemeClr val="tx1"/>
                </a:solidFill>
                <a:latin typeface="+mn-lt"/>
                <a:sym typeface="+mn-ea"/>
              </a:rPr>
              <a:t>Imaging :</a:t>
            </a:r>
          </a:p>
          <a:p>
            <a:pPr marL="457200" indent="-457200">
              <a:buClrTx/>
              <a:buFont typeface="Wingdings" panose="05000000000000000000" pitchFamily="2" charset="2"/>
              <a:buChar char="Ø"/>
            </a:pPr>
            <a:r>
              <a:rPr lang="en-US" altLang="en-US" sz="2000" dirty="0">
                <a:solidFill>
                  <a:schemeClr val="tx1"/>
                </a:solidFill>
                <a:latin typeface="+mn-lt"/>
                <a:sym typeface="+mn-ea"/>
              </a:rPr>
              <a:t>Radiography can be helpful in localizing coins, button batteries, and other radiopaque objects, but most laryngeal foreign bodies, are radiolucent. </a:t>
            </a:r>
            <a:endParaRPr lang="en-US" altLang="en-US" sz="2000" dirty="0" smtClean="0">
              <a:solidFill>
                <a:schemeClr val="tx1"/>
              </a:solidFill>
              <a:latin typeface="+mn-lt"/>
              <a:sym typeface="+mn-ea"/>
            </a:endParaRPr>
          </a:p>
          <a:p>
            <a:pPr marL="457200" indent="-457200">
              <a:buClrTx/>
              <a:buFont typeface="Wingdings" panose="05000000000000000000" pitchFamily="2" charset="2"/>
              <a:buChar char="Ø"/>
            </a:pPr>
            <a:r>
              <a:rPr lang="en-US" altLang="en-US" sz="2000" dirty="0" err="1" smtClean="0">
                <a:solidFill>
                  <a:schemeClr val="tx1"/>
                </a:solidFill>
                <a:latin typeface="+mn-lt"/>
                <a:sym typeface="+mn-ea"/>
              </a:rPr>
              <a:t>Esophagoscopy</a:t>
            </a:r>
            <a:r>
              <a:rPr lang="en-US" altLang="en-US" sz="2000" dirty="0" smtClean="0">
                <a:solidFill>
                  <a:schemeClr val="tx1"/>
                </a:solidFill>
                <a:latin typeface="+mn-lt"/>
                <a:sym typeface="+mn-ea"/>
              </a:rPr>
              <a:t>. </a:t>
            </a:r>
            <a:endParaRPr lang="en-US" altLang="en-US" sz="2000" dirty="0" smtClean="0">
              <a:solidFill>
                <a:schemeClr val="tx1"/>
              </a:solidFill>
              <a:latin typeface="+mn-lt"/>
            </a:endParaRPr>
          </a:p>
          <a:p>
            <a:pPr marL="457200" indent="-457200">
              <a:buClrTx/>
              <a:buFont typeface="Wingdings" panose="05000000000000000000" pitchFamily="2" charset="2"/>
              <a:buChar char="Ø"/>
            </a:pPr>
            <a:r>
              <a:rPr lang="en-US" altLang="en-US" sz="2000" dirty="0" smtClean="0">
                <a:solidFill>
                  <a:schemeClr val="tx1"/>
                </a:solidFill>
                <a:latin typeface="+mn-lt"/>
                <a:sym typeface="+mn-ea"/>
              </a:rPr>
              <a:t>Laryngoscopy.</a:t>
            </a:r>
            <a:endParaRPr lang="en-US" altLang="en-US" sz="2000" dirty="0">
              <a:solidFill>
                <a:schemeClr val="tx1"/>
              </a:solidFill>
              <a:latin typeface="+mn-lt"/>
            </a:endParaRPr>
          </a:p>
          <a:p>
            <a:pPr marL="457200" lvl="0" indent="-457200">
              <a:buClrTx/>
              <a:buFont typeface="Wingdings" panose="05000000000000000000" pitchFamily="2" charset="2"/>
              <a:buChar char="Ø"/>
            </a:pPr>
            <a:r>
              <a:rPr lang="en-US" altLang="en-US" sz="2000" dirty="0">
                <a:solidFill>
                  <a:schemeClr val="tx1"/>
                </a:solidFill>
                <a:latin typeface="+mn-lt"/>
                <a:sym typeface="+mn-ea"/>
              </a:rPr>
              <a:t>If the obstruction is </a:t>
            </a:r>
            <a:r>
              <a:rPr lang="en-US" altLang="en-US" sz="2000" dirty="0" smtClean="0">
                <a:solidFill>
                  <a:schemeClr val="tx1"/>
                </a:solidFill>
                <a:latin typeface="+mn-lt"/>
                <a:ea typeface="Signika Negative Light" panose="02010003020600000004"/>
                <a:cs typeface="Arial" panose="020B0604020202020204" pitchFamily="34" charset="0"/>
                <a:sym typeface="+mn-ea"/>
              </a:rPr>
              <a:t>Complete</a:t>
            </a:r>
            <a:r>
              <a:rPr lang="en-US" altLang="en-US" sz="2000" dirty="0" smtClean="0">
                <a:solidFill>
                  <a:schemeClr val="tx1"/>
                </a:solidFill>
                <a:latin typeface="+mn-lt"/>
                <a:sym typeface="+mn-ea"/>
              </a:rPr>
              <a:t>  ,need </a:t>
            </a:r>
            <a:r>
              <a:rPr lang="en-US" altLang="en-US" sz="2000" dirty="0">
                <a:solidFill>
                  <a:schemeClr val="tx1"/>
                </a:solidFill>
                <a:latin typeface="+mn-lt"/>
                <a:sym typeface="+mn-ea"/>
              </a:rPr>
              <a:t>more investigation</a:t>
            </a:r>
            <a:endParaRPr lang="en-US" altLang="en-US" sz="2000" dirty="0">
              <a:solidFill>
                <a:schemeClr val="tx1"/>
              </a:solidFill>
              <a:latin typeface="+mn-lt"/>
            </a:endParaRPr>
          </a:p>
          <a:p>
            <a:pPr marL="457200" indent="-457200" algn="ctr">
              <a:buClrTx/>
              <a:buFont typeface="Arial" panose="020B0604020202020204" pitchFamily="34" charset="0"/>
              <a:buChar char="•"/>
            </a:pPr>
            <a:endParaRPr lang="en-US" altLang="en-US" sz="2800" dirty="0">
              <a:solidFill>
                <a:schemeClr val="tx1"/>
              </a:solidFill>
              <a:latin typeface="+mn-lt"/>
              <a:ea typeface="Signika Negative Light" panose="02010003020600000004"/>
              <a:cs typeface="Arial" panose="020B0604020202020204" pitchFamily="34" charset="0"/>
            </a:endParaRPr>
          </a:p>
          <a:p>
            <a:pPr marL="457200" indent="-457200">
              <a:buClrTx/>
              <a:buFont typeface="Arial" panose="020B0604020202020204" pitchFamily="34" charset="0"/>
              <a:buChar char="•"/>
            </a:pPr>
            <a:endParaRPr lang="en-US" altLang="en-US" sz="2800" dirty="0">
              <a:solidFill>
                <a:schemeClr val="tx1"/>
              </a:solidFill>
              <a:latin typeface="+mn-lt"/>
            </a:endParaRPr>
          </a:p>
          <a:p>
            <a:pPr marL="457200" indent="-457200">
              <a:buClrTx/>
              <a:buFont typeface="Arial" panose="020B0604020202020204" pitchFamily="34" charset="0"/>
              <a:buChar char="•"/>
            </a:pPr>
            <a:endParaRPr lang="en-US" altLang="en-US" sz="2800" dirty="0">
              <a:solidFill>
                <a:schemeClr val="tx1"/>
              </a:solidFill>
              <a:latin typeface="+mn-lt"/>
              <a:ea typeface="Signika Negative Light" panose="02010003020600000004"/>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0"/>
          <p:cNvPicPr>
            <a:picLocks noChangeAspect="1"/>
          </p:cNvPicPr>
          <p:nvPr/>
        </p:nvPicPr>
        <p:blipFill>
          <a:blip r:embed="rId2"/>
          <a:stretch>
            <a:fillRect/>
          </a:stretch>
        </p:blipFill>
        <p:spPr>
          <a:xfrm>
            <a:off x="0" y="1"/>
            <a:ext cx="4837471" cy="6857999"/>
          </a:xfrm>
          <a:prstGeom prst="rect">
            <a:avLst/>
          </a:prstGeom>
        </p:spPr>
      </p:pic>
      <p:pic>
        <p:nvPicPr>
          <p:cNvPr id="5" name="Picture 4"/>
          <p:cNvPicPr>
            <a:picLocks noChangeAspect="1"/>
          </p:cNvPicPr>
          <p:nvPr/>
        </p:nvPicPr>
        <p:blipFill>
          <a:blip r:embed="rId3"/>
          <a:stretch>
            <a:fillRect/>
          </a:stretch>
        </p:blipFill>
        <p:spPr>
          <a:xfrm>
            <a:off x="4837471" y="1"/>
            <a:ext cx="4306529" cy="6857999"/>
          </a:xfrm>
          <a:prstGeom prst="rect">
            <a:avLst/>
          </a:prstGeom>
        </p:spPr>
      </p:pic>
    </p:spTree>
    <p:extLst>
      <p:ext uri="{BB962C8B-B14F-4D97-AF65-F5344CB8AC3E}">
        <p14:creationId xmlns:p14="http://schemas.microsoft.com/office/powerpoint/2010/main" val="2512275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flipH="1">
            <a:off x="0" y="846800"/>
            <a:ext cx="9144000" cy="6011200"/>
          </a:xfrm>
        </p:spPr>
        <p:txBody>
          <a:bodyPr/>
          <a:lstStyle/>
          <a:p>
            <a:pPr>
              <a:buSzPct val="100000"/>
            </a:pPr>
            <a:r>
              <a:rPr lang="en-US" altLang="en-US" sz="1800" u="sng" dirty="0">
                <a:solidFill>
                  <a:schemeClr val="tx1"/>
                </a:solidFill>
                <a:cs typeface="Arial" panose="020B0604020202020204" pitchFamily="34" charset="0"/>
                <a:sym typeface="+mn-ea"/>
              </a:rPr>
              <a:t>Heimlich's </a:t>
            </a:r>
            <a:r>
              <a:rPr lang="en-US" altLang="en-US" sz="1800" u="sng" dirty="0" smtClean="0">
                <a:solidFill>
                  <a:schemeClr val="tx1"/>
                </a:solidFill>
                <a:cs typeface="Arial" panose="020B0604020202020204" pitchFamily="34" charset="0"/>
                <a:sym typeface="+mn-ea"/>
              </a:rPr>
              <a:t>maneuver</a:t>
            </a:r>
            <a:r>
              <a:rPr lang="en-US" altLang="en-US" sz="1800" dirty="0" smtClean="0">
                <a:solidFill>
                  <a:schemeClr val="tx1"/>
                </a:solidFill>
                <a:cs typeface="Arial" panose="020B0604020202020204" pitchFamily="34" charset="0"/>
                <a:sym typeface="+mn-ea"/>
              </a:rPr>
              <a:t>. </a:t>
            </a:r>
            <a:r>
              <a:rPr lang="en-US" altLang="en-US" sz="1800" u="sng" dirty="0">
                <a:solidFill>
                  <a:schemeClr val="tx1"/>
                </a:solidFill>
                <a:cs typeface="Arial" panose="020B0604020202020204" pitchFamily="34" charset="0"/>
                <a:sym typeface="+mn-ea"/>
              </a:rPr>
              <a:t>Stand</a:t>
            </a:r>
            <a:r>
              <a:rPr lang="en-US" altLang="en-US" sz="1800" dirty="0">
                <a:solidFill>
                  <a:schemeClr val="tx1"/>
                </a:solidFill>
                <a:cs typeface="Arial" panose="020B0604020202020204" pitchFamily="34" charset="0"/>
                <a:sym typeface="+mn-ea"/>
              </a:rPr>
              <a:t> </a:t>
            </a:r>
            <a:r>
              <a:rPr lang="en-US" altLang="en-US" sz="1800" u="sng" dirty="0">
                <a:solidFill>
                  <a:schemeClr val="tx1"/>
                </a:solidFill>
                <a:cs typeface="Arial" panose="020B0604020202020204" pitchFamily="34" charset="0"/>
                <a:sym typeface="+mn-ea"/>
              </a:rPr>
              <a:t>behind</a:t>
            </a:r>
            <a:r>
              <a:rPr lang="en-US" altLang="en-US" sz="1800" dirty="0">
                <a:solidFill>
                  <a:schemeClr val="tx1"/>
                </a:solidFill>
                <a:cs typeface="Arial" panose="020B0604020202020204" pitchFamily="34" charset="0"/>
                <a:sym typeface="+mn-ea"/>
              </a:rPr>
              <a:t> the </a:t>
            </a:r>
            <a:r>
              <a:rPr lang="en-US" altLang="en-US" sz="1800" u="sng" dirty="0">
                <a:solidFill>
                  <a:schemeClr val="tx1"/>
                </a:solidFill>
                <a:cs typeface="Arial" panose="020B0604020202020204" pitchFamily="34" charset="0"/>
                <a:sym typeface="+mn-ea"/>
              </a:rPr>
              <a:t>person</a:t>
            </a:r>
            <a:r>
              <a:rPr lang="en-US" altLang="en-US" sz="1800" dirty="0">
                <a:solidFill>
                  <a:schemeClr val="tx1"/>
                </a:solidFill>
                <a:cs typeface="Arial" panose="020B0604020202020204" pitchFamily="34" charset="0"/>
                <a:sym typeface="+mn-ea"/>
              </a:rPr>
              <a:t>, and place your </a:t>
            </a:r>
            <a:r>
              <a:rPr lang="en-US" altLang="en-US" sz="1800" u="sng" dirty="0">
                <a:solidFill>
                  <a:schemeClr val="tx1"/>
                </a:solidFill>
                <a:cs typeface="Arial" panose="020B0604020202020204" pitchFamily="34" charset="0"/>
                <a:sym typeface="+mn-ea"/>
              </a:rPr>
              <a:t>arms</a:t>
            </a:r>
            <a:r>
              <a:rPr lang="en-US" altLang="en-US" sz="1800" dirty="0">
                <a:solidFill>
                  <a:schemeClr val="tx1"/>
                </a:solidFill>
                <a:cs typeface="Arial" panose="020B0604020202020204" pitchFamily="34" charset="0"/>
                <a:sym typeface="+mn-ea"/>
              </a:rPr>
              <a:t> around his </a:t>
            </a:r>
            <a:r>
              <a:rPr lang="en-US" altLang="en-US" sz="1800" u="sng" dirty="0">
                <a:solidFill>
                  <a:schemeClr val="tx1"/>
                </a:solidFill>
                <a:cs typeface="Arial" panose="020B0604020202020204" pitchFamily="34" charset="0"/>
                <a:sym typeface="+mn-ea"/>
              </a:rPr>
              <a:t>lower</a:t>
            </a:r>
            <a:r>
              <a:rPr lang="en-US" altLang="en-US" sz="1800" dirty="0">
                <a:solidFill>
                  <a:schemeClr val="tx1"/>
                </a:solidFill>
                <a:cs typeface="Arial" panose="020B0604020202020204" pitchFamily="34" charset="0"/>
                <a:sym typeface="+mn-ea"/>
              </a:rPr>
              <a:t> </a:t>
            </a:r>
            <a:r>
              <a:rPr lang="en-US" altLang="en-US" sz="1800" u="sng" dirty="0">
                <a:solidFill>
                  <a:schemeClr val="tx1"/>
                </a:solidFill>
                <a:cs typeface="Arial" panose="020B0604020202020204" pitchFamily="34" charset="0"/>
                <a:sym typeface="+mn-ea"/>
              </a:rPr>
              <a:t>chest</a:t>
            </a:r>
            <a:r>
              <a:rPr lang="en-US" altLang="en-US" sz="1800" dirty="0">
                <a:solidFill>
                  <a:schemeClr val="tx1"/>
                </a:solidFill>
                <a:cs typeface="Arial" panose="020B0604020202020204" pitchFamily="34" charset="0"/>
                <a:sym typeface="+mn-ea"/>
              </a:rPr>
              <a:t> and give </a:t>
            </a:r>
            <a:r>
              <a:rPr lang="en-US" altLang="en-US" sz="1800" u="sng" dirty="0">
                <a:solidFill>
                  <a:schemeClr val="tx1"/>
                </a:solidFill>
                <a:cs typeface="Arial" panose="020B0604020202020204" pitchFamily="34" charset="0"/>
                <a:sym typeface="+mn-ea"/>
              </a:rPr>
              <a:t>four</a:t>
            </a:r>
            <a:r>
              <a:rPr lang="en-US" altLang="en-US" sz="1800" dirty="0">
                <a:solidFill>
                  <a:schemeClr val="tx1"/>
                </a:solidFill>
                <a:cs typeface="Arial" panose="020B0604020202020204" pitchFamily="34" charset="0"/>
                <a:sym typeface="+mn-ea"/>
              </a:rPr>
              <a:t> </a:t>
            </a:r>
            <a:r>
              <a:rPr lang="en-US" altLang="en-US" sz="1800" u="sng" dirty="0">
                <a:solidFill>
                  <a:schemeClr val="tx1"/>
                </a:solidFill>
                <a:cs typeface="Arial" panose="020B0604020202020204" pitchFamily="34" charset="0"/>
                <a:sym typeface="+mn-ea"/>
              </a:rPr>
              <a:t>abdominal</a:t>
            </a:r>
            <a:r>
              <a:rPr lang="en-US" altLang="en-US" sz="1800" dirty="0">
                <a:solidFill>
                  <a:schemeClr val="tx1"/>
                </a:solidFill>
                <a:cs typeface="Arial" panose="020B0604020202020204" pitchFamily="34" charset="0"/>
                <a:sym typeface="+mn-ea"/>
              </a:rPr>
              <a:t> </a:t>
            </a:r>
            <a:r>
              <a:rPr lang="en-US" altLang="en-US" sz="1800" u="sng" dirty="0">
                <a:solidFill>
                  <a:schemeClr val="tx1"/>
                </a:solidFill>
                <a:cs typeface="Arial" panose="020B0604020202020204" pitchFamily="34" charset="0"/>
                <a:sym typeface="+mn-ea"/>
              </a:rPr>
              <a:t>thrusts</a:t>
            </a:r>
            <a:r>
              <a:rPr lang="en-US" altLang="en-US" sz="1800" dirty="0">
                <a:solidFill>
                  <a:schemeClr val="tx1"/>
                </a:solidFill>
                <a:cs typeface="Arial" panose="020B0604020202020204" pitchFamily="34" charset="0"/>
                <a:sym typeface="+mn-ea"/>
              </a:rPr>
              <a:t>. The </a:t>
            </a:r>
            <a:r>
              <a:rPr lang="en-US" altLang="en-US" sz="1800" u="sng" dirty="0">
                <a:solidFill>
                  <a:schemeClr val="tx1"/>
                </a:solidFill>
                <a:cs typeface="Arial" panose="020B0604020202020204" pitchFamily="34" charset="0"/>
                <a:sym typeface="+mn-ea"/>
              </a:rPr>
              <a:t>residual</a:t>
            </a:r>
            <a:r>
              <a:rPr lang="en-US" altLang="en-US" sz="1800" dirty="0">
                <a:solidFill>
                  <a:schemeClr val="tx1"/>
                </a:solidFill>
                <a:cs typeface="Arial" panose="020B0604020202020204" pitchFamily="34" charset="0"/>
                <a:sym typeface="+mn-ea"/>
              </a:rPr>
              <a:t> </a:t>
            </a:r>
            <a:r>
              <a:rPr lang="en-US" altLang="en-US" sz="1800" u="sng" dirty="0">
                <a:solidFill>
                  <a:schemeClr val="tx1"/>
                </a:solidFill>
                <a:cs typeface="Arial" panose="020B0604020202020204" pitchFamily="34" charset="0"/>
                <a:sym typeface="+mn-ea"/>
              </a:rPr>
              <a:t>air</a:t>
            </a:r>
            <a:r>
              <a:rPr lang="en-US" altLang="en-US" sz="1800" dirty="0">
                <a:solidFill>
                  <a:schemeClr val="tx1"/>
                </a:solidFill>
                <a:cs typeface="Arial" panose="020B0604020202020204" pitchFamily="34" charset="0"/>
                <a:sym typeface="+mn-ea"/>
              </a:rPr>
              <a:t> in the </a:t>
            </a:r>
            <a:r>
              <a:rPr lang="en-US" altLang="en-US" sz="1800" u="sng" dirty="0">
                <a:solidFill>
                  <a:schemeClr val="tx1"/>
                </a:solidFill>
                <a:cs typeface="Arial" panose="020B0604020202020204" pitchFamily="34" charset="0"/>
                <a:sym typeface="+mn-ea"/>
              </a:rPr>
              <a:t>lungs</a:t>
            </a:r>
            <a:r>
              <a:rPr lang="en-US" altLang="en-US" sz="1800" dirty="0">
                <a:solidFill>
                  <a:schemeClr val="tx1"/>
                </a:solidFill>
                <a:cs typeface="Arial" panose="020B0604020202020204" pitchFamily="34" charset="0"/>
                <a:sym typeface="+mn-ea"/>
              </a:rPr>
              <a:t> may </a:t>
            </a:r>
            <a:r>
              <a:rPr lang="en-US" altLang="en-US" sz="1800" u="sng" dirty="0">
                <a:solidFill>
                  <a:schemeClr val="tx1"/>
                </a:solidFill>
                <a:cs typeface="Arial" panose="020B0604020202020204" pitchFamily="34" charset="0"/>
                <a:sym typeface="+mn-ea"/>
              </a:rPr>
              <a:t>dislodge</a:t>
            </a:r>
            <a:r>
              <a:rPr lang="en-US" altLang="en-US" sz="1800" dirty="0">
                <a:solidFill>
                  <a:schemeClr val="tx1"/>
                </a:solidFill>
                <a:cs typeface="Arial" panose="020B0604020202020204" pitchFamily="34" charset="0"/>
                <a:sym typeface="+mn-ea"/>
              </a:rPr>
              <a:t> the </a:t>
            </a:r>
            <a:r>
              <a:rPr lang="en-US" altLang="en-US" sz="1800" u="sng" dirty="0">
                <a:solidFill>
                  <a:schemeClr val="tx1"/>
                </a:solidFill>
                <a:cs typeface="Arial" panose="020B0604020202020204" pitchFamily="34" charset="0"/>
                <a:sym typeface="+mn-ea"/>
              </a:rPr>
              <a:t>foreign</a:t>
            </a:r>
            <a:r>
              <a:rPr lang="en-US" altLang="en-US" sz="1800" dirty="0">
                <a:solidFill>
                  <a:schemeClr val="tx1"/>
                </a:solidFill>
                <a:cs typeface="Arial" panose="020B0604020202020204" pitchFamily="34" charset="0"/>
                <a:sym typeface="+mn-ea"/>
              </a:rPr>
              <a:t> body </a:t>
            </a:r>
            <a:r>
              <a:rPr lang="en-US" altLang="en-US" sz="1800" u="sng" dirty="0">
                <a:solidFill>
                  <a:schemeClr val="tx1"/>
                </a:solidFill>
                <a:cs typeface="Arial" panose="020B0604020202020204" pitchFamily="34" charset="0"/>
                <a:sym typeface="+mn-ea"/>
              </a:rPr>
              <a:t>providing</a:t>
            </a:r>
            <a:r>
              <a:rPr lang="en-US" altLang="en-US" sz="1800" dirty="0">
                <a:solidFill>
                  <a:schemeClr val="tx1"/>
                </a:solidFill>
                <a:cs typeface="Arial" panose="020B0604020202020204" pitchFamily="34" charset="0"/>
                <a:sym typeface="+mn-ea"/>
              </a:rPr>
              <a:t> some </a:t>
            </a:r>
            <a:r>
              <a:rPr lang="en-US" altLang="en-US" sz="1800" u="sng" dirty="0">
                <a:solidFill>
                  <a:schemeClr val="tx1"/>
                </a:solidFill>
                <a:cs typeface="Arial" panose="020B0604020202020204" pitchFamily="34" charset="0"/>
                <a:sym typeface="+mn-ea"/>
              </a:rPr>
              <a:t>airway</a:t>
            </a:r>
            <a:r>
              <a:rPr lang="en-US" altLang="en-US" sz="1800" dirty="0" smtClean="0">
                <a:solidFill>
                  <a:schemeClr val="tx1"/>
                </a:solidFill>
                <a:cs typeface="Arial" panose="020B0604020202020204" pitchFamily="34" charset="0"/>
                <a:sym typeface="+mn-ea"/>
              </a:rPr>
              <a:t>.</a:t>
            </a:r>
          </a:p>
          <a:p>
            <a:pPr marL="0" indent="0">
              <a:buSzPct val="100000"/>
              <a:buNone/>
            </a:pPr>
            <a:endParaRPr lang="en-US" altLang="en-US" sz="1800" dirty="0">
              <a:solidFill>
                <a:schemeClr val="tx1"/>
              </a:solidFill>
              <a:cs typeface="Arial" panose="020B0604020202020204" pitchFamily="34" charset="0"/>
            </a:endParaRPr>
          </a:p>
          <a:p>
            <a:pPr marL="0" indent="0">
              <a:buSzPct val="100000"/>
              <a:buNone/>
            </a:pPr>
            <a:r>
              <a:rPr lang="en-US" altLang="en-US" sz="1800" u="sng" dirty="0" smtClean="0">
                <a:solidFill>
                  <a:schemeClr val="tx1"/>
                </a:solidFill>
                <a:cs typeface="Arial" panose="020B0604020202020204" pitchFamily="34" charset="0"/>
                <a:sym typeface="+mn-ea"/>
              </a:rPr>
              <a:t>2</a:t>
            </a:r>
            <a:r>
              <a:rPr lang="en-US" altLang="en-US" sz="1800" dirty="0" smtClean="0">
                <a:solidFill>
                  <a:schemeClr val="tx1"/>
                </a:solidFill>
                <a:cs typeface="Arial" panose="020B0604020202020204" pitchFamily="34" charset="0"/>
                <a:sym typeface="+mn-ea"/>
              </a:rPr>
              <a:t>.</a:t>
            </a:r>
            <a:r>
              <a:rPr lang="en-US" altLang="en-US" sz="1800" u="sng" dirty="0" smtClean="0">
                <a:solidFill>
                  <a:schemeClr val="tx1"/>
                </a:solidFill>
                <a:cs typeface="Arial" panose="020B0604020202020204" pitchFamily="34" charset="0"/>
                <a:sym typeface="+mn-ea"/>
              </a:rPr>
              <a:t> </a:t>
            </a:r>
            <a:r>
              <a:rPr lang="en-US" altLang="en-US" sz="1800" u="sng" dirty="0" err="1" smtClean="0">
                <a:solidFill>
                  <a:schemeClr val="tx1"/>
                </a:solidFill>
                <a:cs typeface="Arial" panose="020B0604020202020204" pitchFamily="34" charset="0"/>
                <a:sym typeface="+mn-ea"/>
              </a:rPr>
              <a:t>Cricothyrotomy</a:t>
            </a:r>
            <a:r>
              <a:rPr lang="en-US" altLang="en-US" sz="1800" dirty="0" smtClean="0">
                <a:solidFill>
                  <a:schemeClr val="tx1"/>
                </a:solidFill>
                <a:cs typeface="Arial" panose="020B0604020202020204" pitchFamily="34" charset="0"/>
                <a:sym typeface="+mn-ea"/>
              </a:rPr>
              <a:t> </a:t>
            </a:r>
            <a:r>
              <a:rPr lang="en-US" altLang="en-US" sz="1800" dirty="0">
                <a:solidFill>
                  <a:schemeClr val="tx1"/>
                </a:solidFill>
                <a:cs typeface="Arial" panose="020B0604020202020204" pitchFamily="34" charset="0"/>
                <a:sym typeface="+mn-ea"/>
              </a:rPr>
              <a:t>or </a:t>
            </a:r>
            <a:r>
              <a:rPr lang="en-US" altLang="en-US" sz="1800" u="sng" dirty="0">
                <a:solidFill>
                  <a:schemeClr val="tx1"/>
                </a:solidFill>
                <a:cs typeface="Arial" panose="020B0604020202020204" pitchFamily="34" charset="0"/>
                <a:sym typeface="+mn-ea"/>
              </a:rPr>
              <a:t>emergency tracheostomy </a:t>
            </a:r>
            <a:r>
              <a:rPr lang="en-US" altLang="en-US" sz="1800" dirty="0">
                <a:solidFill>
                  <a:schemeClr val="tx1"/>
                </a:solidFill>
                <a:cs typeface="Arial" panose="020B0604020202020204" pitchFamily="34" charset="0"/>
                <a:sym typeface="+mn-ea"/>
              </a:rPr>
              <a:t>should be done if Heimlich's </a:t>
            </a:r>
            <a:r>
              <a:rPr lang="en-US" altLang="en-US" sz="1800" dirty="0" smtClean="0">
                <a:solidFill>
                  <a:schemeClr val="tx1"/>
                </a:solidFill>
                <a:cs typeface="Arial" panose="020B0604020202020204" pitchFamily="34" charset="0"/>
                <a:sym typeface="+mn-ea"/>
              </a:rPr>
              <a:t>maneuver </a:t>
            </a:r>
            <a:r>
              <a:rPr lang="en-US" altLang="en-US" sz="1800" dirty="0">
                <a:solidFill>
                  <a:schemeClr val="tx1"/>
                </a:solidFill>
                <a:cs typeface="Arial" panose="020B0604020202020204" pitchFamily="34" charset="0"/>
                <a:sym typeface="+mn-ea"/>
              </a:rPr>
              <a:t>fails. </a:t>
            </a:r>
            <a:endParaRPr lang="en-US" altLang="en-US" sz="1800" dirty="0">
              <a:solidFill>
                <a:schemeClr val="tx1"/>
              </a:solidFill>
              <a:cs typeface="Arial" panose="020B0604020202020204" pitchFamily="34" charset="0"/>
            </a:endParaRPr>
          </a:p>
          <a:p>
            <a:pPr>
              <a:buSzPct val="100000"/>
            </a:pPr>
            <a:r>
              <a:rPr lang="en-US" altLang="en-US" sz="1800" dirty="0">
                <a:solidFill>
                  <a:schemeClr val="tx1"/>
                </a:solidFill>
                <a:cs typeface="Arial" panose="020B0604020202020204" pitchFamily="34" charset="0"/>
                <a:sym typeface="+mn-ea"/>
              </a:rPr>
              <a:t>Once acute respiratory emergency is over, foreign body can be removed by </a:t>
            </a:r>
            <a:r>
              <a:rPr lang="en-US" altLang="en-US" sz="2000" dirty="0">
                <a:solidFill>
                  <a:schemeClr val="tx1"/>
                </a:solidFill>
                <a:cs typeface="Arial" panose="020B0604020202020204" pitchFamily="34" charset="0"/>
                <a:sym typeface="+mn-ea"/>
              </a:rPr>
              <a:t>direct </a:t>
            </a:r>
            <a:r>
              <a:rPr lang="en-US" altLang="en-US" sz="2000" u="sng" dirty="0" smtClean="0">
                <a:solidFill>
                  <a:schemeClr val="tx1"/>
                </a:solidFill>
                <a:cs typeface="Arial" panose="020B0604020202020204" pitchFamily="34" charset="0"/>
                <a:sym typeface="+mn-ea"/>
              </a:rPr>
              <a:t>laryngoscopy</a:t>
            </a:r>
            <a:r>
              <a:rPr lang="en-US" altLang="en-US" sz="1800" u="sng" dirty="0" smtClean="0">
                <a:solidFill>
                  <a:schemeClr val="tx1"/>
                </a:solidFill>
                <a:cs typeface="Arial" panose="020B0604020202020204" pitchFamily="34" charset="0"/>
                <a:sym typeface="+mn-ea"/>
              </a:rPr>
              <a:t>.</a:t>
            </a:r>
          </a:p>
          <a:p>
            <a:pPr>
              <a:buSzPct val="100000"/>
              <a:buFont typeface="Wingdings" panose="05000000000000000000" pitchFamily="2" charset="2"/>
              <a:buChar char="v"/>
            </a:pPr>
            <a:endParaRPr lang="en-US" altLang="en-US" sz="1800" u="sng" dirty="0">
              <a:solidFill>
                <a:schemeClr val="tx1"/>
              </a:solidFill>
              <a:cs typeface="Arial" panose="020B0604020202020204" pitchFamily="34" charset="0"/>
              <a:sym typeface="+mn-ea"/>
            </a:endParaRPr>
          </a:p>
          <a:p>
            <a:pPr>
              <a:buSzPct val="100000"/>
              <a:buFont typeface="Wingdings" panose="05000000000000000000" pitchFamily="2" charset="2"/>
              <a:buChar char="v"/>
            </a:pPr>
            <a:r>
              <a:rPr lang="en-US" altLang="en-US" sz="1800" dirty="0" smtClean="0">
                <a:solidFill>
                  <a:schemeClr val="tx1"/>
                </a:solidFill>
                <a:cs typeface="Gabriola" panose="04040605051002020D02" charset="0"/>
                <a:sym typeface="+mn-ea"/>
              </a:rPr>
              <a:t>Complications :</a:t>
            </a:r>
          </a:p>
          <a:p>
            <a:pPr>
              <a:buSzPct val="100000"/>
            </a:pPr>
            <a:r>
              <a:rPr lang="en-US" altLang="en-US" sz="1800" u="sng" dirty="0" smtClean="0">
                <a:solidFill>
                  <a:schemeClr val="tx1"/>
                </a:solidFill>
                <a:cs typeface="Gabriola" panose="04040605051002020D02" charset="0"/>
                <a:sym typeface="+mn-ea"/>
              </a:rPr>
              <a:t>Airway</a:t>
            </a:r>
            <a:r>
              <a:rPr lang="en-US" altLang="en-US" sz="1800" dirty="0" smtClean="0">
                <a:solidFill>
                  <a:schemeClr val="tx1"/>
                </a:solidFill>
                <a:cs typeface="Gabriola" panose="04040605051002020D02" charset="0"/>
                <a:sym typeface="+mn-ea"/>
              </a:rPr>
              <a:t> obstruction.</a:t>
            </a:r>
          </a:p>
          <a:p>
            <a:pPr>
              <a:buSzPct val="100000"/>
            </a:pPr>
            <a:r>
              <a:rPr lang="en-US" altLang="en-US" sz="1800" u="sng" dirty="0" smtClean="0">
                <a:solidFill>
                  <a:schemeClr val="tx1"/>
                </a:solidFill>
                <a:cs typeface="Gabriola" panose="04040605051002020D02" charset="0"/>
                <a:sym typeface="+mn-ea"/>
              </a:rPr>
              <a:t>Laryngeal</a:t>
            </a:r>
            <a:r>
              <a:rPr lang="en-US" altLang="en-US" sz="1800" dirty="0" smtClean="0">
                <a:solidFill>
                  <a:schemeClr val="tx1"/>
                </a:solidFill>
                <a:cs typeface="Gabriola" panose="04040605051002020D02" charset="0"/>
                <a:sym typeface="+mn-ea"/>
              </a:rPr>
              <a:t> edema.</a:t>
            </a:r>
          </a:p>
          <a:p>
            <a:pPr>
              <a:buSzPct val="100000"/>
            </a:pPr>
            <a:r>
              <a:rPr lang="en-US" altLang="en-US" sz="1800" dirty="0" smtClean="0">
                <a:solidFill>
                  <a:schemeClr val="tx1"/>
                </a:solidFill>
                <a:cs typeface="Gabriola" panose="04040605051002020D02" charset="0"/>
                <a:sym typeface="+mn-ea"/>
              </a:rPr>
              <a:t>Injury </a:t>
            </a:r>
            <a:r>
              <a:rPr lang="en-US" altLang="en-US" sz="1800" dirty="0">
                <a:solidFill>
                  <a:schemeClr val="tx1"/>
                </a:solidFill>
                <a:cs typeface="Gabriola" panose="04040605051002020D02" charset="0"/>
                <a:sym typeface="+mn-ea"/>
              </a:rPr>
              <a:t>of </a:t>
            </a:r>
            <a:r>
              <a:rPr lang="en-US" altLang="en-US" sz="1800" u="sng" dirty="0">
                <a:solidFill>
                  <a:schemeClr val="tx1"/>
                </a:solidFill>
                <a:cs typeface="Gabriola" panose="04040605051002020D02" charset="0"/>
                <a:sym typeface="+mn-ea"/>
              </a:rPr>
              <a:t>esophagus</a:t>
            </a:r>
            <a:r>
              <a:rPr lang="en-US" altLang="en-US" sz="1800" dirty="0">
                <a:solidFill>
                  <a:schemeClr val="tx1"/>
                </a:solidFill>
                <a:cs typeface="Gabriola" panose="04040605051002020D02" charset="0"/>
                <a:sym typeface="+mn-ea"/>
              </a:rPr>
              <a:t> </a:t>
            </a:r>
            <a:r>
              <a:rPr lang="en-US" altLang="en-US" sz="1800" dirty="0" smtClean="0">
                <a:solidFill>
                  <a:schemeClr val="tx1"/>
                </a:solidFill>
                <a:cs typeface="Gabriola" panose="04040605051002020D02" charset="0"/>
                <a:sym typeface="+mn-ea"/>
              </a:rPr>
              <a:t>by the FB.</a:t>
            </a:r>
          </a:p>
          <a:p>
            <a:pPr>
              <a:buSzPct val="100000"/>
            </a:pPr>
            <a:r>
              <a:rPr lang="en-US" altLang="en-US" sz="1800" dirty="0" smtClean="0">
                <a:solidFill>
                  <a:schemeClr val="tx1"/>
                </a:solidFill>
                <a:cs typeface="Gabriola" panose="04040605051002020D02" charset="0"/>
                <a:sym typeface="+mn-ea"/>
              </a:rPr>
              <a:t>Pushing </a:t>
            </a:r>
            <a:r>
              <a:rPr lang="en-US" altLang="en-US" sz="1800" dirty="0">
                <a:solidFill>
                  <a:schemeClr val="tx1"/>
                </a:solidFill>
                <a:cs typeface="Gabriola" panose="04040605051002020D02" charset="0"/>
                <a:sym typeface="+mn-ea"/>
              </a:rPr>
              <a:t>the foreign body into the </a:t>
            </a:r>
            <a:r>
              <a:rPr lang="en-US" altLang="en-US" sz="1800" u="sng" dirty="0">
                <a:solidFill>
                  <a:schemeClr val="tx1"/>
                </a:solidFill>
                <a:cs typeface="Gabriola" panose="04040605051002020D02" charset="0"/>
                <a:sym typeface="+mn-ea"/>
              </a:rPr>
              <a:t>subglottic</a:t>
            </a:r>
            <a:r>
              <a:rPr lang="en-US" altLang="en-US" sz="1800" dirty="0">
                <a:solidFill>
                  <a:schemeClr val="tx1"/>
                </a:solidFill>
                <a:cs typeface="Gabriola" panose="04040605051002020D02" charset="0"/>
                <a:sym typeface="+mn-ea"/>
              </a:rPr>
              <a:t> space, </a:t>
            </a:r>
            <a:r>
              <a:rPr lang="en-US" altLang="en-US" sz="1800" u="sng" dirty="0">
                <a:solidFill>
                  <a:schemeClr val="tx1"/>
                </a:solidFill>
                <a:cs typeface="Gabriola" panose="04040605051002020D02" charset="0"/>
                <a:sym typeface="+mn-ea"/>
              </a:rPr>
              <a:t>esophagus</a:t>
            </a:r>
            <a:r>
              <a:rPr lang="en-US" altLang="en-US" sz="1800" dirty="0">
                <a:solidFill>
                  <a:schemeClr val="tx1"/>
                </a:solidFill>
                <a:cs typeface="Gabriola" panose="04040605051002020D02" charset="0"/>
                <a:sym typeface="+mn-ea"/>
              </a:rPr>
              <a:t>, or </a:t>
            </a:r>
            <a:r>
              <a:rPr lang="en-US" altLang="en-US" sz="1800" u="sng" dirty="0">
                <a:solidFill>
                  <a:schemeClr val="tx1"/>
                </a:solidFill>
                <a:cs typeface="Gabriola" panose="04040605051002020D02" charset="0"/>
                <a:sym typeface="+mn-ea"/>
              </a:rPr>
              <a:t>trachea</a:t>
            </a:r>
            <a:r>
              <a:rPr lang="en-US" altLang="en-US" sz="1800" dirty="0">
                <a:solidFill>
                  <a:schemeClr val="tx1"/>
                </a:solidFill>
                <a:cs typeface="Gabriola" panose="04040605051002020D02" charset="0"/>
                <a:sym typeface="+mn-ea"/>
              </a:rPr>
              <a:t>.</a:t>
            </a:r>
            <a:endParaRPr lang="en-US" altLang="en-US" sz="1800" dirty="0">
              <a:solidFill>
                <a:schemeClr val="tx1"/>
              </a:solidFill>
              <a:cs typeface="Gabriola" panose="04040605051002020D02" charset="0"/>
            </a:endParaRPr>
          </a:p>
          <a:p>
            <a:pPr marL="514350" indent="-514350">
              <a:buFont typeface="Arial" panose="020B0604020202020204" pitchFamily="34" charset="0"/>
              <a:buChar char="•"/>
            </a:pPr>
            <a:endParaRPr lang="en-US" altLang="en-US" sz="2000" dirty="0">
              <a:solidFill>
                <a:schemeClr val="tx1"/>
              </a:solidFill>
              <a:cs typeface="Gabriola" panose="04040605051002020D02" charset="0"/>
            </a:endParaRPr>
          </a:p>
          <a:p>
            <a:pPr>
              <a:buSzPct val="100000"/>
              <a:buFont typeface="Arial" panose="020B0604020202020204" pitchFamily="34" charset="0"/>
              <a:buChar char="•"/>
            </a:pPr>
            <a:endParaRPr lang="en-US" altLang="en-US" sz="2000" dirty="0">
              <a:solidFill>
                <a:schemeClr val="tx1"/>
              </a:solidFill>
              <a:cs typeface="Arial" panose="020B0604020202020204" pitchFamily="34" charset="0"/>
            </a:endParaRPr>
          </a:p>
          <a:p>
            <a:pPr>
              <a:buSzPct val="100000"/>
            </a:pPr>
            <a:endParaRPr lang="en-US" altLang="en-US" sz="2000" dirty="0">
              <a:solidFill>
                <a:schemeClr val="tx1"/>
              </a:solidFill>
              <a:cs typeface="Arial" panose="020B0604020202020204" pitchFamily="34" charset="0"/>
            </a:endParaRPr>
          </a:p>
        </p:txBody>
      </p:sp>
      <p:sp>
        <p:nvSpPr>
          <p:cNvPr id="3" name="Title 2"/>
          <p:cNvSpPr>
            <a:spLocks noGrp="1"/>
          </p:cNvSpPr>
          <p:nvPr>
            <p:ph type="title"/>
          </p:nvPr>
        </p:nvSpPr>
        <p:spPr>
          <a:xfrm>
            <a:off x="0" y="0"/>
            <a:ext cx="9144000" cy="846800"/>
          </a:xfrm>
          <a:solidFill>
            <a:schemeClr val="tx2">
              <a:lumMod val="40000"/>
              <a:lumOff val="60000"/>
            </a:schemeClr>
          </a:solidFill>
        </p:spPr>
        <p:txBody>
          <a:bodyPr/>
          <a:lstStyle/>
          <a:p>
            <a:r>
              <a:rPr lang="en-US" b="1" dirty="0" smtClean="0">
                <a:solidFill>
                  <a:schemeClr val="tx1"/>
                </a:solidFill>
                <a:latin typeface="+mn-lt"/>
                <a:sym typeface="+mn-ea"/>
              </a:rPr>
              <a:t>Management of throat foreign body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solidFill>
            <a:schemeClr val="tx2">
              <a:lumMod val="40000"/>
              <a:lumOff val="60000"/>
            </a:schemeClr>
          </a:solidFill>
        </p:spPr>
        <p:txBody>
          <a:bodyPr>
            <a:normAutofit/>
          </a:bodyPr>
          <a:lstStyle/>
          <a:p>
            <a:r>
              <a:rPr lang="en-US" sz="6000" dirty="0">
                <a:latin typeface="Arial Narrow" panose="020B0606020202030204" pitchFamily="34" charset="0"/>
              </a:rPr>
              <a:t/>
            </a:r>
            <a:br>
              <a:rPr lang="en-US" sz="6000" dirty="0">
                <a:latin typeface="Arial Narrow" panose="020B0606020202030204" pitchFamily="34" charset="0"/>
              </a:rPr>
            </a:br>
            <a:r>
              <a:rPr lang="en-US" sz="6000" dirty="0" smtClean="0">
                <a:latin typeface="Arial Narrow" panose="020B0606020202030204" pitchFamily="34" charset="0"/>
              </a:rPr>
              <a:t> Nasal foreign </a:t>
            </a:r>
            <a:r>
              <a:rPr lang="en-US" sz="6000" dirty="0">
                <a:latin typeface="Arial Narrow" panose="020B0606020202030204" pitchFamily="34" charset="0"/>
              </a:rPr>
              <a:t>body:</a:t>
            </a:r>
            <a:br>
              <a:rPr lang="en-US" sz="6000" dirty="0">
                <a:latin typeface="Arial Narrow" panose="020B0606020202030204" pitchFamily="34" charset="0"/>
              </a:rPr>
            </a:br>
            <a:endParaRPr lang="ar-JO" sz="6000" dirty="0">
              <a:latin typeface="Arial Narrow" panose="020B0606020202030204" pitchFamily="34" charset="0"/>
            </a:endParaRPr>
          </a:p>
        </p:txBody>
      </p:sp>
    </p:spTree>
    <p:extLst>
      <p:ext uri="{BB962C8B-B14F-4D97-AF65-F5344CB8AC3E}">
        <p14:creationId xmlns:p14="http://schemas.microsoft.com/office/powerpoint/2010/main" val="704284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6" name="Title 1"/>
          <p:cNvSpPr>
            <a:spLocks noGrp="1"/>
          </p:cNvSpPr>
          <p:nvPr>
            <p:ph type="ctrTitle"/>
          </p:nvPr>
        </p:nvSpPr>
        <p:spPr>
          <a:xfrm>
            <a:off x="1330037" y="2477193"/>
            <a:ext cx="6483928" cy="1712422"/>
          </a:xfrm>
          <a:solidFill>
            <a:schemeClr val="accent5">
              <a:lumMod val="60000"/>
              <a:lumOff val="40000"/>
            </a:schemeClr>
          </a:solidFill>
        </p:spPr>
        <p:txBody>
          <a:bodyPr anchor="ctr"/>
          <a:lstStyle/>
          <a:p>
            <a:r>
              <a:rPr lang="en-US" sz="6600" b="1" dirty="0" smtClean="0">
                <a:solidFill>
                  <a:schemeClr val="tx1"/>
                </a:solidFill>
                <a:latin typeface="+mn-lt"/>
              </a:rPr>
              <a:t>Ear Foreign </a:t>
            </a:r>
            <a:r>
              <a:rPr lang="en-US" sz="6600" b="1" dirty="0">
                <a:solidFill>
                  <a:schemeClr val="tx1"/>
                </a:solidFill>
                <a:latin typeface="+mn-lt"/>
              </a:rPr>
              <a:t>B</a:t>
            </a:r>
            <a:r>
              <a:rPr lang="en-US" sz="6600" b="1" dirty="0" smtClean="0">
                <a:solidFill>
                  <a:schemeClr val="tx1"/>
                </a:solidFill>
                <a:latin typeface="+mn-lt"/>
              </a:rPr>
              <a:t>ody</a:t>
            </a:r>
            <a:endParaRPr lang="en-US" sz="6600" b="1" dirty="0">
              <a:solidFill>
                <a:schemeClr val="tx1"/>
              </a:solidFill>
              <a:latin typeface="+mn-lt"/>
            </a:endParaRPr>
          </a:p>
        </p:txBody>
      </p:sp>
    </p:spTree>
    <p:extLst>
      <p:ext uri="{BB962C8B-B14F-4D97-AF65-F5344CB8AC3E}">
        <p14:creationId xmlns:p14="http://schemas.microsoft.com/office/powerpoint/2010/main" val="1903263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8;p34"/>
          <p:cNvSpPr txBox="1">
            <a:spLocks noGrp="1"/>
          </p:cNvSpPr>
          <p:nvPr>
            <p:ph type="title"/>
          </p:nvPr>
        </p:nvSpPr>
        <p:spPr>
          <a:xfrm>
            <a:off x="0" y="0"/>
            <a:ext cx="9144000" cy="763600"/>
          </a:xfrm>
          <a:prstGeom prst="rect">
            <a:avLst/>
          </a:prstGeom>
          <a:solidFill>
            <a:schemeClr val="accent5">
              <a:lumMod val="60000"/>
              <a:lumOff val="40000"/>
            </a:schemeClr>
          </a:solidFill>
        </p:spPr>
        <p:txBody>
          <a:bodyPr spcFirstLastPara="1" wrap="square" lIns="121900" tIns="121900" rIns="121900" bIns="121900" anchor="t" anchorCtr="0">
            <a:noAutofit/>
          </a:bodyPr>
          <a:lstStyle/>
          <a:p>
            <a:pPr algn="ctr"/>
            <a:r>
              <a:rPr lang="en-US" sz="4000" b="1" dirty="0" smtClean="0">
                <a:latin typeface="+mn-lt"/>
              </a:rPr>
              <a:t>3-Ear</a:t>
            </a:r>
            <a:r>
              <a:rPr lang="en-US" sz="4000" b="1" dirty="0" smtClean="0">
                <a:solidFill>
                  <a:schemeClr val="tx1"/>
                </a:solidFill>
                <a:latin typeface="+mn-lt"/>
              </a:rPr>
              <a:t> Foreign Bodies </a:t>
            </a:r>
            <a:endParaRPr sz="4000" b="1" dirty="0">
              <a:solidFill>
                <a:schemeClr val="tx1"/>
              </a:solidFill>
              <a:latin typeface="+mn-lt"/>
            </a:endParaRPr>
          </a:p>
        </p:txBody>
      </p:sp>
      <p:sp>
        <p:nvSpPr>
          <p:cNvPr id="5122" name="Content Placeholder 2"/>
          <p:cNvSpPr>
            <a:spLocks noGrp="1"/>
          </p:cNvSpPr>
          <p:nvPr>
            <p:ph idx="1"/>
          </p:nvPr>
        </p:nvSpPr>
        <p:spPr>
          <a:xfrm>
            <a:off x="0" y="763600"/>
            <a:ext cx="9144000" cy="6094400"/>
          </a:xfrm>
        </p:spPr>
        <p:txBody>
          <a:bodyPr>
            <a:noAutofit/>
          </a:bodyPr>
          <a:lstStyle/>
          <a:p>
            <a:pPr>
              <a:buFont typeface="Wingdings" panose="05000000000000000000" pitchFamily="2" charset="2"/>
              <a:buChar char="ü"/>
            </a:pPr>
            <a:r>
              <a:rPr lang="en-US" altLang="en-US" sz="1800" dirty="0" smtClean="0">
                <a:solidFill>
                  <a:schemeClr val="tx1"/>
                </a:solidFill>
                <a:cs typeface="Arial" pitchFamily="34" charset="0"/>
              </a:rPr>
              <a:t>Foreign bodies of the ear are relatively common in emergency medicine. They are seen most often but not exclusively in children.</a:t>
            </a:r>
          </a:p>
          <a:p>
            <a:pPr>
              <a:buFont typeface="Wingdings" panose="05000000000000000000" pitchFamily="2" charset="2"/>
              <a:buChar char="ü"/>
            </a:pPr>
            <a:r>
              <a:rPr lang="en-US" altLang="en-US" sz="1800" dirty="0" smtClean="0">
                <a:solidFill>
                  <a:schemeClr val="tx1"/>
                </a:solidFill>
                <a:cs typeface="Arial" pitchFamily="34" charset="0"/>
              </a:rPr>
              <a:t>Various objects may be found, including toys, beads, stones, folded paper, and biologic materials such as insects or seeds.</a:t>
            </a:r>
            <a:endParaRPr lang="en-US" altLang="en-US" sz="1800" dirty="0">
              <a:solidFill>
                <a:schemeClr val="tx1"/>
              </a:solidFill>
              <a:cs typeface="Arial" pitchFamily="34" charset="0"/>
            </a:endParaRPr>
          </a:p>
          <a:p>
            <a:pPr>
              <a:buFont typeface="Wingdings" panose="05000000000000000000" pitchFamily="2" charset="2"/>
              <a:buChar char="v"/>
            </a:pPr>
            <a:r>
              <a:rPr lang="en-US" altLang="en-US" sz="1800" dirty="0">
                <a:solidFill>
                  <a:schemeClr val="tx1"/>
                </a:solidFill>
                <a:cs typeface="Arial" pitchFamily="34" charset="0"/>
              </a:rPr>
              <a:t>History :</a:t>
            </a:r>
          </a:p>
          <a:p>
            <a:pPr>
              <a:buFont typeface="Wingdings" panose="05000000000000000000" pitchFamily="2" charset="2"/>
              <a:buChar char="ü"/>
            </a:pPr>
            <a:r>
              <a:rPr lang="en-US" altLang="en-US" sz="1800" dirty="0">
                <a:solidFill>
                  <a:schemeClr val="tx1"/>
                </a:solidFill>
                <a:cs typeface="Arial" pitchFamily="34" charset="0"/>
              </a:rPr>
              <a:t>Most adults are able to tell the examiner that there is something in their ear, but this is not always </a:t>
            </a:r>
            <a:r>
              <a:rPr lang="en-US" altLang="en-US" sz="1800" dirty="0" smtClean="0">
                <a:solidFill>
                  <a:schemeClr val="tx1"/>
                </a:solidFill>
                <a:cs typeface="Arial" pitchFamily="34" charset="0"/>
              </a:rPr>
              <a:t>true!!!!. </a:t>
            </a:r>
            <a:r>
              <a:rPr lang="en-US" altLang="en-US" sz="1800" dirty="0">
                <a:solidFill>
                  <a:schemeClr val="tx1"/>
                </a:solidFill>
                <a:cs typeface="Arial" pitchFamily="34" charset="0"/>
              </a:rPr>
              <a:t>For example, an older adult with a hearing aid may lose a button battery or hearing aid in their canal and not realize it.</a:t>
            </a:r>
          </a:p>
          <a:p>
            <a:pPr>
              <a:buFont typeface="Wingdings" panose="05000000000000000000" pitchFamily="2" charset="2"/>
              <a:buChar char="ü"/>
            </a:pPr>
            <a:r>
              <a:rPr lang="en-US" altLang="en-US" sz="1800" dirty="0">
                <a:solidFill>
                  <a:schemeClr val="tx1"/>
                </a:solidFill>
                <a:cs typeface="Arial" pitchFamily="34" charset="0"/>
              </a:rPr>
              <a:t>Children, depending on age, may be able to indicate that they have a foreign body, or they may present with complaints of ear pain or discharge.</a:t>
            </a:r>
          </a:p>
          <a:p>
            <a:pPr>
              <a:buFont typeface="Wingdings" panose="05000000000000000000" pitchFamily="2" charset="2"/>
              <a:buChar char="ü"/>
            </a:pPr>
            <a:r>
              <a:rPr lang="en-US" altLang="en-US" sz="1800" dirty="0">
                <a:solidFill>
                  <a:schemeClr val="tx1"/>
                </a:solidFill>
                <a:cs typeface="Arial" pitchFamily="34" charset="0"/>
              </a:rPr>
              <a:t>Patients may be in significant discomfort .</a:t>
            </a:r>
          </a:p>
          <a:p>
            <a:pPr>
              <a:buFont typeface="Wingdings" panose="05000000000000000000" pitchFamily="2" charset="2"/>
              <a:buChar char="ü"/>
            </a:pPr>
            <a:r>
              <a:rPr lang="en-US" altLang="en-US" sz="1800" dirty="0">
                <a:solidFill>
                  <a:schemeClr val="tx1"/>
                </a:solidFill>
                <a:cs typeface="Arial" pitchFamily="34" charset="0"/>
              </a:rPr>
              <a:t>Patients may present with hearing loss.</a:t>
            </a:r>
          </a:p>
          <a:p>
            <a:pPr>
              <a:buFont typeface="Wingdings" panose="05000000000000000000" pitchFamily="2" charset="2"/>
              <a:buChar char="ü"/>
            </a:pPr>
            <a:r>
              <a:rPr lang="en-US" altLang="en-US" sz="1800" dirty="0">
                <a:solidFill>
                  <a:schemeClr val="tx1"/>
                </a:solidFill>
                <a:cs typeface="Arial" pitchFamily="34" charset="0"/>
              </a:rPr>
              <a:t>Pain or bleeding may occur with objects that abrade the ear canal or rupture the tympanic membrane or from the patient's attempts to remove the object</a:t>
            </a:r>
            <a:r>
              <a:rPr lang="en-US" altLang="en-US" dirty="0">
                <a:solidFill>
                  <a:schemeClr val="tx1"/>
                </a:solidFill>
                <a:cs typeface="Arial" pitchFamily="34" charset="0"/>
              </a:rPr>
              <a:t>.</a:t>
            </a:r>
          </a:p>
          <a:p>
            <a:endParaRPr lang="en-US" altLang="en-US" dirty="0">
              <a:solidFill>
                <a:schemeClr val="tx1"/>
              </a:solidFill>
              <a:cs typeface="Arial" pitchFamily="34" charset="0"/>
            </a:endParaRPr>
          </a:p>
          <a:p>
            <a:endParaRPr lang="ar-JO" altLang="en-US" dirty="0">
              <a:solidFill>
                <a:schemeClr val="tx1"/>
              </a:solidFill>
            </a:endParaRPr>
          </a:p>
          <a:p>
            <a:endParaRPr lang="en-US" altLang="en-US" dirty="0" smtClean="0">
              <a:solidFill>
                <a:schemeClr val="tx1"/>
              </a:solidFill>
              <a:cs typeface="Arial" pitchFamily="34" charset="0"/>
            </a:endParaRPr>
          </a:p>
          <a:p>
            <a:endParaRPr lang="ar-JO" altLang="en-US" dirty="0" smtClean="0">
              <a:solidFill>
                <a:schemeClr val="tx1"/>
              </a:solidFill>
            </a:endParaRPr>
          </a:p>
        </p:txBody>
      </p:sp>
    </p:spTree>
    <p:extLst>
      <p:ext uri="{BB962C8B-B14F-4D97-AF65-F5344CB8AC3E}">
        <p14:creationId xmlns:p14="http://schemas.microsoft.com/office/powerpoint/2010/main" val="2994743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3999" cy="6857999"/>
          </a:xfrm>
          <a:prstGeom prst="rect">
            <a:avLst/>
          </a:prstGeom>
        </p:spPr>
      </p:pic>
    </p:spTree>
    <p:extLst>
      <p:ext uri="{BB962C8B-B14F-4D97-AF65-F5344CB8AC3E}">
        <p14:creationId xmlns:p14="http://schemas.microsoft.com/office/powerpoint/2010/main" val="2880764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3600"/>
            <a:ext cx="9144000" cy="6094400"/>
          </a:xfrm>
        </p:spPr>
        <p:txBody>
          <a:bodyPr rtlCol="1">
            <a:normAutofit/>
          </a:bodyPr>
          <a:lstStyle/>
          <a:p>
            <a:pPr>
              <a:buFont typeface="Wingdings" panose="05000000000000000000" pitchFamily="2" charset="2"/>
              <a:buChar char="v"/>
              <a:defRPr/>
            </a:pPr>
            <a:r>
              <a:rPr lang="en-US" altLang="en-US" sz="2000" dirty="0">
                <a:cs typeface="Times New Roman" pitchFamily="18" charset="0"/>
              </a:rPr>
              <a:t>Physical </a:t>
            </a:r>
            <a:r>
              <a:rPr lang="en-US" altLang="en-US" sz="2000" dirty="0" smtClean="0">
                <a:cs typeface="Times New Roman" pitchFamily="18" charset="0"/>
              </a:rPr>
              <a:t>examination :</a:t>
            </a:r>
            <a:endParaRPr lang="en-US" sz="2000" dirty="0" smtClean="0"/>
          </a:p>
          <a:p>
            <a:pPr>
              <a:buFont typeface="Wingdings" panose="05000000000000000000" pitchFamily="2" charset="2"/>
              <a:buChar char="ü"/>
              <a:defRPr/>
            </a:pPr>
            <a:r>
              <a:rPr lang="en-US" sz="2000" dirty="0" smtClean="0"/>
              <a:t>The </a:t>
            </a:r>
            <a:r>
              <a:rPr lang="en-US" sz="2000" dirty="0"/>
              <a:t>physical examination is the main diagnostic tool.</a:t>
            </a:r>
          </a:p>
          <a:p>
            <a:pPr>
              <a:defRPr/>
            </a:pPr>
            <a:r>
              <a:rPr lang="en-US" sz="2000" dirty="0"/>
              <a:t>Physical findings vary according to object and length of time it has been in the ear</a:t>
            </a:r>
            <a:r>
              <a:rPr lang="en-US" sz="2000" dirty="0" smtClean="0"/>
              <a:t>.</a:t>
            </a:r>
          </a:p>
          <a:p>
            <a:pPr>
              <a:defRPr/>
            </a:pPr>
            <a:endParaRPr lang="en-US" sz="2000" dirty="0"/>
          </a:p>
          <a:p>
            <a:pPr marL="0" indent="0">
              <a:buNone/>
              <a:defRPr/>
            </a:pPr>
            <a:endParaRPr lang="en-US" sz="2000" dirty="0"/>
          </a:p>
          <a:p>
            <a:pPr>
              <a:buFont typeface="Wingdings" panose="05000000000000000000" pitchFamily="2" charset="2"/>
              <a:buChar char="ü"/>
              <a:defRPr/>
            </a:pPr>
            <a:r>
              <a:rPr lang="en-US" sz="2000" dirty="0"/>
              <a:t>An inanimate object that has been in the ear a very short time typically presents with no abnormal finding other than the object itself seen on direct visualization or </a:t>
            </a:r>
            <a:r>
              <a:rPr lang="en-US" sz="2000" dirty="0" smtClean="0"/>
              <a:t>Otoscopic </a:t>
            </a:r>
            <a:r>
              <a:rPr lang="en-US" sz="2000" dirty="0"/>
              <a:t>examination.</a:t>
            </a:r>
          </a:p>
          <a:p>
            <a:pPr>
              <a:buFont typeface="Wingdings" panose="05000000000000000000" pitchFamily="2" charset="2"/>
              <a:buChar char="ü"/>
              <a:defRPr/>
            </a:pPr>
            <a:r>
              <a:rPr lang="en-US" sz="2000" dirty="0" smtClean="0"/>
              <a:t>Hearing </a:t>
            </a:r>
            <a:r>
              <a:rPr lang="en-US" sz="2000" dirty="0"/>
              <a:t>loss may be noted.</a:t>
            </a:r>
          </a:p>
          <a:p>
            <a:pPr>
              <a:buFont typeface="Wingdings" panose="05000000000000000000" pitchFamily="2" charset="2"/>
              <a:buChar char="ü"/>
              <a:defRPr/>
            </a:pPr>
            <a:r>
              <a:rPr lang="en-US" sz="2000" dirty="0"/>
              <a:t>With delayed presentation, erythema and swelling of the canal and a foul-smelling discharge may be present.</a:t>
            </a:r>
          </a:p>
          <a:p>
            <a:pPr>
              <a:buFont typeface="Wingdings" panose="05000000000000000000" pitchFamily="2" charset="2"/>
              <a:buChar char="ü"/>
              <a:defRPr/>
            </a:pPr>
            <a:r>
              <a:rPr lang="en-US" sz="2000" dirty="0"/>
              <a:t>Insects may injure the canal or tympanic membrane by scratching or stinging.</a:t>
            </a:r>
          </a:p>
          <a:p>
            <a:pPr>
              <a:defRPr/>
            </a:pPr>
            <a:endParaRPr lang="ar-JO" sz="2000" dirty="0"/>
          </a:p>
        </p:txBody>
      </p:sp>
      <p:sp>
        <p:nvSpPr>
          <p:cNvPr id="4" name="Google Shape;138;p34"/>
          <p:cNvSpPr txBox="1">
            <a:spLocks noGrp="1"/>
          </p:cNvSpPr>
          <p:nvPr>
            <p:ph type="title"/>
          </p:nvPr>
        </p:nvSpPr>
        <p:spPr>
          <a:xfrm>
            <a:off x="0" y="0"/>
            <a:ext cx="9144000" cy="763600"/>
          </a:xfrm>
          <a:prstGeom prst="rect">
            <a:avLst/>
          </a:prstGeom>
          <a:solidFill>
            <a:schemeClr val="accent5">
              <a:lumMod val="60000"/>
              <a:lumOff val="40000"/>
            </a:schemeClr>
          </a:solidFill>
        </p:spPr>
        <p:txBody>
          <a:bodyPr spcFirstLastPara="1" wrap="square" lIns="121900" tIns="121900" rIns="121900" bIns="121900" anchor="t" anchorCtr="0">
            <a:noAutofit/>
          </a:bodyPr>
          <a:lstStyle/>
          <a:p>
            <a:pPr algn="ctr"/>
            <a:r>
              <a:rPr lang="en-US" sz="4000" b="1" dirty="0" smtClean="0">
                <a:latin typeface="+mn-lt"/>
              </a:rPr>
              <a:t>Ear</a:t>
            </a:r>
            <a:r>
              <a:rPr lang="en-US" sz="4000" b="1" dirty="0" smtClean="0">
                <a:solidFill>
                  <a:schemeClr val="tx1"/>
                </a:solidFill>
                <a:latin typeface="+mn-lt"/>
              </a:rPr>
              <a:t> Foreign Bodies </a:t>
            </a:r>
            <a:endParaRPr sz="4000" b="1" dirty="0">
              <a:solidFill>
                <a:schemeClr val="tx1"/>
              </a:solidFill>
              <a:latin typeface="+mn-lt"/>
            </a:endParaRPr>
          </a:p>
        </p:txBody>
      </p:sp>
    </p:spTree>
    <p:extLst>
      <p:ext uri="{BB962C8B-B14F-4D97-AF65-F5344CB8AC3E}">
        <p14:creationId xmlns:p14="http://schemas.microsoft.com/office/powerpoint/2010/main" val="574625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0" y="763600"/>
            <a:ext cx="9144000" cy="6094400"/>
          </a:xfrm>
        </p:spPr>
        <p:txBody>
          <a:bodyPr>
            <a:normAutofit/>
          </a:bodyPr>
          <a:lstStyle/>
          <a:p>
            <a:pPr algn="l" rtl="0" eaLnBrk="1" hangingPunct="1">
              <a:buFont typeface="Wingdings" panose="05000000000000000000" pitchFamily="2" charset="2"/>
              <a:buChar char="v"/>
            </a:pPr>
            <a:r>
              <a:rPr lang="en-US" altLang="en-US" sz="2400" b="1" dirty="0" smtClean="0">
                <a:cs typeface="Arial" pitchFamily="34" charset="0"/>
              </a:rPr>
              <a:t>Causes </a:t>
            </a:r>
            <a:r>
              <a:rPr lang="en-US" altLang="en-US" sz="1800" b="1" dirty="0" smtClean="0">
                <a:cs typeface="Arial" pitchFamily="34" charset="0"/>
              </a:rPr>
              <a:t>:</a:t>
            </a:r>
          </a:p>
          <a:p>
            <a:pPr marL="514350" indent="-514350" algn="l" rtl="0" eaLnBrk="1" hangingPunct="1">
              <a:buFont typeface="+mj-lt"/>
              <a:buAutoNum type="arabicPeriod"/>
            </a:pPr>
            <a:r>
              <a:rPr lang="en-US" altLang="en-US" sz="1800" b="1" dirty="0" smtClean="0">
                <a:cs typeface="Arial" pitchFamily="34" charset="0"/>
              </a:rPr>
              <a:t>A patient, caretaker, or sibling intentionally places an object in the ear canal and is unable to remove it.</a:t>
            </a:r>
          </a:p>
          <a:p>
            <a:pPr marL="514350" indent="-514350" algn="l" rtl="0" eaLnBrk="1" hangingPunct="1">
              <a:buFont typeface="+mj-lt"/>
              <a:buAutoNum type="arabicPeriod"/>
            </a:pPr>
            <a:r>
              <a:rPr lang="en-US" altLang="en-US" sz="1800" b="1" dirty="0" smtClean="0">
                <a:cs typeface="Arial" pitchFamily="34" charset="0"/>
              </a:rPr>
              <a:t>Insects may crawl or fly into the ear.</a:t>
            </a:r>
          </a:p>
          <a:p>
            <a:pPr marL="514350" indent="-514350" algn="l" rtl="0" eaLnBrk="1" hangingPunct="1">
              <a:buFont typeface="+mj-lt"/>
              <a:buAutoNum type="arabicPeriod"/>
            </a:pPr>
            <a:endParaRPr lang="en-US" altLang="en-US" sz="1800" b="1" dirty="0">
              <a:cs typeface="Arial" pitchFamily="34" charset="0"/>
            </a:endParaRPr>
          </a:p>
          <a:p>
            <a:pPr marL="514350" indent="-514350" algn="l" rtl="0" eaLnBrk="1" hangingPunct="1">
              <a:buFont typeface="+mj-lt"/>
              <a:buAutoNum type="arabicPeriod"/>
            </a:pPr>
            <a:endParaRPr lang="en-US" altLang="en-US" sz="1800" b="1" dirty="0" smtClean="0">
              <a:cs typeface="Arial" pitchFamily="34" charset="0"/>
            </a:endParaRPr>
          </a:p>
          <a:p>
            <a:pPr marL="0" indent="0" algn="l" rtl="0" eaLnBrk="1" hangingPunct="1">
              <a:buNone/>
            </a:pPr>
            <a:endParaRPr lang="en-US" altLang="en-US" sz="1800" b="1" dirty="0" smtClean="0">
              <a:cs typeface="Arial" pitchFamily="34" charset="0"/>
            </a:endParaRPr>
          </a:p>
          <a:p>
            <a:pPr algn="l" rtl="0" eaLnBrk="1" hangingPunct="1"/>
            <a:endParaRPr lang="en-US" altLang="en-US" sz="1800" b="1" dirty="0">
              <a:cs typeface="Arial" pitchFamily="34" charset="0"/>
            </a:endParaRPr>
          </a:p>
          <a:p>
            <a:pPr>
              <a:buFont typeface="Wingdings" panose="05000000000000000000" pitchFamily="2" charset="2"/>
              <a:buChar char="v"/>
            </a:pPr>
            <a:r>
              <a:rPr lang="en-US" altLang="en-US" sz="2400" b="1" dirty="0">
                <a:cs typeface="Arial" pitchFamily="34" charset="0"/>
              </a:rPr>
              <a:t>Differential diagnosis :</a:t>
            </a:r>
          </a:p>
          <a:p>
            <a:pPr marL="514350" indent="-514350">
              <a:buFont typeface="+mj-lt"/>
              <a:buAutoNum type="arabicPeriod"/>
            </a:pPr>
            <a:r>
              <a:rPr lang="en-US" altLang="en-US" sz="1800" b="1" dirty="0">
                <a:cs typeface="Arial" pitchFamily="34" charset="0"/>
              </a:rPr>
              <a:t>Cerumen impaction.</a:t>
            </a:r>
          </a:p>
          <a:p>
            <a:pPr marL="514350" indent="-514350">
              <a:buFont typeface="+mj-lt"/>
              <a:buAutoNum type="arabicPeriod"/>
            </a:pPr>
            <a:r>
              <a:rPr lang="en-US" altLang="en-US" sz="1800" b="1" dirty="0">
                <a:cs typeface="Arial" pitchFamily="34" charset="0"/>
              </a:rPr>
              <a:t>Hematoma.</a:t>
            </a:r>
          </a:p>
          <a:p>
            <a:pPr marL="514350" indent="-514350">
              <a:buFont typeface="+mj-lt"/>
              <a:buAutoNum type="arabicPeriod"/>
            </a:pPr>
            <a:r>
              <a:rPr lang="en-US" altLang="en-US" sz="1800" b="1" dirty="0">
                <a:cs typeface="Arial" pitchFamily="34" charset="0"/>
              </a:rPr>
              <a:t>Otitis externa.</a:t>
            </a:r>
          </a:p>
          <a:p>
            <a:pPr marL="514350" indent="-514350">
              <a:buFont typeface="+mj-lt"/>
              <a:buAutoNum type="arabicPeriod"/>
            </a:pPr>
            <a:r>
              <a:rPr lang="en-US" altLang="en-US" sz="1800" b="1" dirty="0">
                <a:cs typeface="Arial" pitchFamily="34" charset="0"/>
              </a:rPr>
              <a:t>Tumor.</a:t>
            </a:r>
          </a:p>
          <a:p>
            <a:pPr marL="514350" indent="-514350">
              <a:buFont typeface="+mj-lt"/>
              <a:buAutoNum type="arabicPeriod"/>
            </a:pPr>
            <a:r>
              <a:rPr lang="en-US" altLang="en-US" sz="1800" b="1" dirty="0">
                <a:cs typeface="Arial" pitchFamily="34" charset="0"/>
              </a:rPr>
              <a:t>Tympanic membrane perforation.</a:t>
            </a:r>
          </a:p>
          <a:p>
            <a:pPr marL="514350" indent="-514350">
              <a:buFont typeface="+mj-lt"/>
              <a:buAutoNum type="arabicPeriod"/>
            </a:pPr>
            <a:endParaRPr lang="ar-JO" altLang="en-US" sz="2800" b="1" dirty="0"/>
          </a:p>
          <a:p>
            <a:pPr marL="514350" indent="-514350" algn="l" rtl="0" eaLnBrk="1" hangingPunct="1">
              <a:buFont typeface="+mj-lt"/>
              <a:buAutoNum type="arabicPeriod"/>
            </a:pPr>
            <a:endParaRPr lang="en-US" altLang="en-US" sz="2800" b="1" dirty="0" smtClean="0">
              <a:cs typeface="Arial" pitchFamily="34" charset="0"/>
            </a:endParaRPr>
          </a:p>
          <a:p>
            <a:pPr marL="514350" indent="-514350" algn="l" rtl="0" eaLnBrk="1" hangingPunct="1">
              <a:buFont typeface="+mj-lt"/>
              <a:buAutoNum type="arabicPeriod"/>
            </a:pPr>
            <a:endParaRPr lang="ar-JO" altLang="en-US" sz="2800" b="1" dirty="0" smtClean="0"/>
          </a:p>
        </p:txBody>
      </p:sp>
      <p:sp>
        <p:nvSpPr>
          <p:cNvPr id="5" name="Google Shape;138;p34"/>
          <p:cNvSpPr txBox="1">
            <a:spLocks noGrp="1"/>
          </p:cNvSpPr>
          <p:nvPr>
            <p:ph type="title"/>
          </p:nvPr>
        </p:nvSpPr>
        <p:spPr>
          <a:xfrm>
            <a:off x="0" y="0"/>
            <a:ext cx="9144000" cy="763600"/>
          </a:xfrm>
          <a:prstGeom prst="rect">
            <a:avLst/>
          </a:prstGeom>
        </p:spPr>
        <p:txBody>
          <a:bodyPr spcFirstLastPara="1" wrap="square" lIns="121900" tIns="121900" rIns="121900" bIns="121900" anchor="t" anchorCtr="0">
            <a:noAutofit/>
          </a:bodyPr>
          <a:lstStyle/>
          <a:p>
            <a:pPr algn="ctr"/>
            <a:r>
              <a:rPr lang="en-US" sz="4000" b="1" dirty="0" smtClean="0">
                <a:latin typeface="+mn-lt"/>
              </a:rPr>
              <a:t>Ear</a:t>
            </a:r>
            <a:r>
              <a:rPr lang="en-US" sz="4000" b="1" dirty="0" smtClean="0">
                <a:solidFill>
                  <a:schemeClr val="tx1"/>
                </a:solidFill>
                <a:latin typeface="+mn-lt"/>
              </a:rPr>
              <a:t> Foreign Bodies </a:t>
            </a:r>
            <a:endParaRPr sz="4000" b="1" dirty="0">
              <a:solidFill>
                <a:schemeClr val="tx1"/>
              </a:solidFill>
              <a:latin typeface="+mn-lt"/>
            </a:endParaRPr>
          </a:p>
        </p:txBody>
      </p:sp>
    </p:spTree>
    <p:extLst>
      <p:ext uri="{BB962C8B-B14F-4D97-AF65-F5344CB8AC3E}">
        <p14:creationId xmlns:p14="http://schemas.microsoft.com/office/powerpoint/2010/main" val="6522860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8;p34"/>
          <p:cNvSpPr txBox="1">
            <a:spLocks noGrp="1"/>
          </p:cNvSpPr>
          <p:nvPr>
            <p:ph type="title"/>
          </p:nvPr>
        </p:nvSpPr>
        <p:spPr>
          <a:xfrm>
            <a:off x="0" y="0"/>
            <a:ext cx="9144000" cy="763600"/>
          </a:xfrm>
          <a:prstGeom prst="rect">
            <a:avLst/>
          </a:prstGeom>
        </p:spPr>
        <p:txBody>
          <a:bodyPr spcFirstLastPara="1" wrap="square" lIns="121900" tIns="121900" rIns="121900" bIns="121900" anchor="t" anchorCtr="0">
            <a:noAutofit/>
          </a:bodyPr>
          <a:lstStyle/>
          <a:p>
            <a:pPr algn="ctr"/>
            <a:r>
              <a:rPr lang="en-US" sz="4000" b="1" dirty="0" smtClean="0">
                <a:latin typeface="+mn-lt"/>
              </a:rPr>
              <a:t>Ear</a:t>
            </a:r>
            <a:r>
              <a:rPr lang="en-US" sz="4000" b="1" dirty="0" smtClean="0">
                <a:solidFill>
                  <a:schemeClr val="tx1"/>
                </a:solidFill>
                <a:latin typeface="+mn-lt"/>
              </a:rPr>
              <a:t> Foreign Bodies </a:t>
            </a:r>
            <a:endParaRPr sz="4000" b="1" dirty="0">
              <a:solidFill>
                <a:schemeClr val="tx1"/>
              </a:solidFill>
              <a:latin typeface="+mn-lt"/>
            </a:endParaRPr>
          </a:p>
        </p:txBody>
      </p:sp>
      <p:sp>
        <p:nvSpPr>
          <p:cNvPr id="11267" name="Content Placeholder 2"/>
          <p:cNvSpPr>
            <a:spLocks noGrp="1"/>
          </p:cNvSpPr>
          <p:nvPr>
            <p:ph idx="1"/>
          </p:nvPr>
        </p:nvSpPr>
        <p:spPr>
          <a:xfrm>
            <a:off x="0" y="763600"/>
            <a:ext cx="9144000" cy="6094400"/>
          </a:xfrm>
        </p:spPr>
        <p:txBody>
          <a:bodyPr>
            <a:normAutofit/>
          </a:bodyPr>
          <a:lstStyle/>
          <a:p>
            <a:pPr>
              <a:buFont typeface="Wingdings" panose="05000000000000000000" pitchFamily="2" charset="2"/>
              <a:buChar char="v"/>
            </a:pPr>
            <a:r>
              <a:rPr lang="en-US" altLang="en-US" dirty="0" smtClean="0">
                <a:solidFill>
                  <a:schemeClr val="tx1"/>
                </a:solidFill>
                <a:cs typeface="Times New Roman" pitchFamily="18" charset="0"/>
              </a:rPr>
              <a:t>Diagnosis </a:t>
            </a:r>
            <a:r>
              <a:rPr lang="en-US" altLang="en-US" sz="2400" dirty="0" smtClean="0">
                <a:solidFill>
                  <a:schemeClr val="tx1"/>
                </a:solidFill>
                <a:cs typeface="Times New Roman" pitchFamily="18" charset="0"/>
              </a:rPr>
              <a:t>:</a:t>
            </a:r>
            <a:endParaRPr lang="en-US" altLang="en-US" sz="2400" dirty="0" smtClean="0">
              <a:solidFill>
                <a:schemeClr val="tx1"/>
              </a:solidFill>
              <a:cs typeface="Arial" pitchFamily="34" charset="0"/>
            </a:endParaRPr>
          </a:p>
          <a:p>
            <a:pPr>
              <a:buFont typeface="Wingdings" panose="05000000000000000000" pitchFamily="2" charset="2"/>
              <a:buChar char="ü"/>
            </a:pPr>
            <a:r>
              <a:rPr lang="en-US" altLang="en-US" sz="2400" dirty="0" smtClean="0">
                <a:solidFill>
                  <a:schemeClr val="tx1"/>
                </a:solidFill>
                <a:cs typeface="Arial" pitchFamily="34" charset="0"/>
              </a:rPr>
              <a:t>No </a:t>
            </a:r>
            <a:r>
              <a:rPr lang="en-US" altLang="en-US" sz="2400" dirty="0">
                <a:solidFill>
                  <a:schemeClr val="tx1"/>
                </a:solidFill>
                <a:cs typeface="Arial" pitchFamily="34" charset="0"/>
              </a:rPr>
              <a:t>specific laboratory or radiologic studies are recommended. The physical examination is the main diagnostic tool.</a:t>
            </a:r>
          </a:p>
          <a:p>
            <a:pPr algn="l" rtl="0" eaLnBrk="1" hangingPunct="1">
              <a:buFont typeface="Wingdings" panose="05000000000000000000" pitchFamily="2" charset="2"/>
              <a:buChar char="ü"/>
            </a:pPr>
            <a:r>
              <a:rPr lang="en-US" altLang="en-US" sz="2400" dirty="0">
                <a:solidFill>
                  <a:schemeClr val="tx1"/>
                </a:solidFill>
                <a:cs typeface="Arial" pitchFamily="34" charset="0"/>
              </a:rPr>
              <a:t>Use an otoscope while retracting the pinna in a </a:t>
            </a:r>
            <a:r>
              <a:rPr lang="en-US" altLang="en-US" sz="2400" dirty="0" err="1">
                <a:solidFill>
                  <a:schemeClr val="tx1"/>
                </a:solidFill>
                <a:cs typeface="Arial" pitchFamily="34" charset="0"/>
              </a:rPr>
              <a:t>posterosuperior</a:t>
            </a:r>
            <a:r>
              <a:rPr lang="en-US" altLang="en-US" sz="2400" dirty="0">
                <a:solidFill>
                  <a:schemeClr val="tx1"/>
                </a:solidFill>
                <a:cs typeface="Arial" pitchFamily="34" charset="0"/>
              </a:rPr>
              <a:t> direction.</a:t>
            </a:r>
          </a:p>
          <a:p>
            <a:endParaRPr lang="en-US" altLang="en-US" sz="2400" dirty="0">
              <a:solidFill>
                <a:schemeClr val="tx1"/>
              </a:solidFill>
              <a:cs typeface="Arial" pitchFamily="34" charset="0"/>
            </a:endParaRPr>
          </a:p>
          <a:p>
            <a:endParaRPr lang="en-US" altLang="en-US" sz="2400" dirty="0">
              <a:solidFill>
                <a:schemeClr val="tx1"/>
              </a:solidFill>
              <a:cs typeface="Arial" pitchFamily="34" charset="0"/>
            </a:endParaRPr>
          </a:p>
          <a:p>
            <a:pPr>
              <a:buFont typeface="Wingdings" panose="05000000000000000000" pitchFamily="2" charset="2"/>
              <a:buChar char="v"/>
            </a:pPr>
            <a:r>
              <a:rPr lang="en-US" altLang="en-US" dirty="0" smtClean="0">
                <a:solidFill>
                  <a:schemeClr val="tx1"/>
                </a:solidFill>
                <a:cs typeface="Arial" pitchFamily="34" charset="0"/>
              </a:rPr>
              <a:t>Treatment &amp; Management :</a:t>
            </a:r>
            <a:endParaRPr lang="en-US" altLang="en-US" dirty="0">
              <a:solidFill>
                <a:schemeClr val="tx1"/>
              </a:solidFill>
              <a:cs typeface="Arial" pitchFamily="34" charset="0"/>
            </a:endParaRPr>
          </a:p>
          <a:p>
            <a:pPr>
              <a:buFont typeface="Wingdings" panose="05000000000000000000" pitchFamily="2" charset="2"/>
              <a:buChar char="ü"/>
            </a:pPr>
            <a:r>
              <a:rPr lang="en-US" altLang="en-US" sz="2400" dirty="0" smtClean="0">
                <a:solidFill>
                  <a:schemeClr val="tx1"/>
                </a:solidFill>
                <a:cs typeface="Arial" pitchFamily="34" charset="0"/>
              </a:rPr>
              <a:t>No </a:t>
            </a:r>
            <a:r>
              <a:rPr lang="en-US" altLang="en-US" sz="2400" dirty="0">
                <a:solidFill>
                  <a:schemeClr val="tx1"/>
                </a:solidFill>
                <a:cs typeface="Arial" pitchFamily="34" charset="0"/>
              </a:rPr>
              <a:t>specific prehospital treatment exists other than transport to a </a:t>
            </a:r>
            <a:r>
              <a:rPr lang="en-US" altLang="en-US" sz="2400" dirty="0" smtClean="0">
                <a:solidFill>
                  <a:schemeClr val="tx1"/>
                </a:solidFill>
                <a:cs typeface="Arial" pitchFamily="34" charset="0"/>
              </a:rPr>
              <a:t>hospital </a:t>
            </a:r>
            <a:r>
              <a:rPr lang="en-US" altLang="en-US" sz="2400" dirty="0" smtClean="0">
                <a:solidFill>
                  <a:schemeClr val="tx1"/>
                </a:solidFill>
                <a:cs typeface="Arial" pitchFamily="34" charset="0"/>
                <a:sym typeface="Wingdings" pitchFamily="2" charset="2"/>
              </a:rPr>
              <a:t>  </a:t>
            </a:r>
            <a:r>
              <a:rPr lang="en-US" altLang="en-US" sz="2400" dirty="0" smtClean="0">
                <a:solidFill>
                  <a:schemeClr val="tx1"/>
                </a:solidFill>
                <a:cs typeface="Arial" pitchFamily="34" charset="0"/>
              </a:rPr>
              <a:t>. </a:t>
            </a:r>
            <a:r>
              <a:rPr lang="en-US" altLang="en-US" sz="2400" dirty="0">
                <a:solidFill>
                  <a:schemeClr val="tx1"/>
                </a:solidFill>
                <a:cs typeface="Arial" pitchFamily="34" charset="0"/>
              </a:rPr>
              <a:t>Occasionally, treating significant pain or nausea may be necessary.</a:t>
            </a:r>
          </a:p>
          <a:p>
            <a:pPr algn="l" rtl="0" eaLnBrk="1" hangingPunct="1"/>
            <a:endParaRPr lang="ar-JO" altLang="en-US" dirty="0" smtClean="0">
              <a:solidFill>
                <a:schemeClr val="tx1"/>
              </a:solidFill>
            </a:endParaRPr>
          </a:p>
        </p:txBody>
      </p:sp>
    </p:spTree>
    <p:extLst>
      <p:ext uri="{BB962C8B-B14F-4D97-AF65-F5344CB8AC3E}">
        <p14:creationId xmlns:p14="http://schemas.microsoft.com/office/powerpoint/2010/main" val="3185601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 y="0"/>
            <a:ext cx="9144574" cy="737419"/>
          </a:xfrm>
        </p:spPr>
        <p:txBody>
          <a:bodyPr rtlCol="1" anchor="t">
            <a:normAutofit fontScale="90000"/>
          </a:bodyPr>
          <a:lstStyle/>
          <a:p>
            <a:pPr>
              <a:defRPr/>
            </a:pPr>
            <a:r>
              <a:rPr lang="en-US" b="1" dirty="0">
                <a:latin typeface="+mn-lt"/>
              </a:rPr>
              <a:t>Methods of removal</a:t>
            </a:r>
            <a:br>
              <a:rPr lang="en-US" b="1" dirty="0">
                <a:latin typeface="+mn-lt"/>
              </a:rPr>
            </a:br>
            <a:endParaRPr lang="ar-JO" dirty="0">
              <a:latin typeface="+mn-lt"/>
            </a:endParaRPr>
          </a:p>
        </p:txBody>
      </p:sp>
      <p:sp>
        <p:nvSpPr>
          <p:cNvPr id="13315" name="Content Placeholder 2"/>
          <p:cNvSpPr>
            <a:spLocks noGrp="1"/>
          </p:cNvSpPr>
          <p:nvPr>
            <p:ph idx="1"/>
          </p:nvPr>
        </p:nvSpPr>
        <p:spPr>
          <a:xfrm>
            <a:off x="-574" y="737419"/>
            <a:ext cx="6635750" cy="6120581"/>
          </a:xfrm>
        </p:spPr>
        <p:txBody>
          <a:bodyPr>
            <a:normAutofit/>
          </a:bodyPr>
          <a:lstStyle/>
          <a:p>
            <a:pPr marL="457200" indent="-457200" algn="l" rtl="0" eaLnBrk="1" hangingPunct="1">
              <a:buFont typeface="+mj-lt"/>
              <a:buAutoNum type="alphaUcPeriod"/>
            </a:pPr>
            <a:r>
              <a:rPr lang="en-US" altLang="en-US" sz="1800" u="sng" dirty="0">
                <a:solidFill>
                  <a:srgbClr val="0070C0"/>
                </a:solidFill>
                <a:cs typeface="Arial" pitchFamily="34" charset="0"/>
              </a:rPr>
              <a:t>Irrigation is the simplest method of foreign body </a:t>
            </a:r>
            <a:r>
              <a:rPr lang="en-US" altLang="en-US" sz="1800" u="sng" dirty="0" smtClean="0">
                <a:solidFill>
                  <a:srgbClr val="0070C0"/>
                </a:solidFill>
                <a:cs typeface="Arial" pitchFamily="34" charset="0"/>
              </a:rPr>
              <a:t>removal.</a:t>
            </a:r>
          </a:p>
          <a:p>
            <a:pPr algn="l" rtl="0" eaLnBrk="1" hangingPunct="1">
              <a:buFont typeface="Wingdings" panose="05000000000000000000" pitchFamily="2" charset="2"/>
              <a:buChar char="ü"/>
            </a:pPr>
            <a:r>
              <a:rPr lang="en-US" altLang="en-US" sz="1600" dirty="0" smtClean="0">
                <a:solidFill>
                  <a:srgbClr val="FF0000"/>
                </a:solidFill>
                <a:cs typeface="Arial" pitchFamily="34" charset="0"/>
              </a:rPr>
              <a:t>The </a:t>
            </a:r>
            <a:r>
              <a:rPr lang="en-US" altLang="en-US" sz="1600" u="sng" dirty="0">
                <a:cs typeface="Arial" pitchFamily="34" charset="0"/>
              </a:rPr>
              <a:t>direction</a:t>
            </a:r>
            <a:r>
              <a:rPr lang="en-US" altLang="en-US" sz="1600" dirty="0">
                <a:solidFill>
                  <a:srgbClr val="FF0000"/>
                </a:solidFill>
                <a:cs typeface="Arial" pitchFamily="34" charset="0"/>
              </a:rPr>
              <a:t> of water is </a:t>
            </a:r>
            <a:r>
              <a:rPr lang="en-US" altLang="en-US" sz="1600" u="sng" dirty="0" smtClean="0">
                <a:cs typeface="Arial" pitchFamily="34" charset="0"/>
              </a:rPr>
              <a:t>PS</a:t>
            </a:r>
            <a:r>
              <a:rPr lang="en-US" altLang="en-US" sz="1600" dirty="0" smtClean="0">
                <a:solidFill>
                  <a:srgbClr val="FF0000"/>
                </a:solidFill>
                <a:cs typeface="Arial" pitchFamily="34" charset="0"/>
              </a:rPr>
              <a:t>.</a:t>
            </a:r>
          </a:p>
          <a:p>
            <a:pPr algn="l" rtl="0" eaLnBrk="1" hangingPunct="1">
              <a:buFont typeface="Wingdings" panose="05000000000000000000" pitchFamily="2" charset="2"/>
              <a:buChar char="Ø"/>
            </a:pPr>
            <a:r>
              <a:rPr lang="en-US" altLang="en-US" sz="1600" dirty="0" smtClean="0">
                <a:solidFill>
                  <a:srgbClr val="FF0000"/>
                </a:solidFill>
                <a:cs typeface="Arial" pitchFamily="34" charset="0"/>
              </a:rPr>
              <a:t>The water’s temperature should be near the </a:t>
            </a:r>
            <a:r>
              <a:rPr lang="en-US" altLang="en-US" sz="1600" u="sng" dirty="0" smtClean="0">
                <a:cs typeface="Arial" pitchFamily="34" charset="0"/>
              </a:rPr>
              <a:t>core</a:t>
            </a:r>
            <a:r>
              <a:rPr lang="en-US" altLang="en-US" sz="1600" dirty="0" smtClean="0">
                <a:solidFill>
                  <a:srgbClr val="FF0000"/>
                </a:solidFill>
                <a:cs typeface="Arial" pitchFamily="34" charset="0"/>
              </a:rPr>
              <a:t> </a:t>
            </a:r>
            <a:r>
              <a:rPr lang="en-US" altLang="en-US" sz="1600" u="sng" dirty="0" smtClean="0">
                <a:cs typeface="Arial" pitchFamily="34" charset="0"/>
              </a:rPr>
              <a:t>temperature</a:t>
            </a:r>
            <a:r>
              <a:rPr lang="en-US" altLang="en-US" sz="1600" dirty="0" smtClean="0">
                <a:solidFill>
                  <a:srgbClr val="FF0000"/>
                </a:solidFill>
                <a:cs typeface="Arial" pitchFamily="34" charset="0"/>
              </a:rPr>
              <a:t> (</a:t>
            </a:r>
            <a:r>
              <a:rPr lang="en-US" altLang="en-US" sz="1600" u="sng" dirty="0" smtClean="0">
                <a:cs typeface="Arial" pitchFamily="34" charset="0"/>
              </a:rPr>
              <a:t>37.5</a:t>
            </a:r>
            <a:r>
              <a:rPr lang="en-US" altLang="en-US" sz="1600" dirty="0" smtClean="0">
                <a:solidFill>
                  <a:srgbClr val="FF0000"/>
                </a:solidFill>
                <a:cs typeface="Arial" pitchFamily="34" charset="0"/>
              </a:rPr>
              <a:t>) , if more , this can lead to Nystagmus and Vertigo.</a:t>
            </a:r>
            <a:endParaRPr lang="en-US" altLang="en-US" sz="1600" dirty="0">
              <a:solidFill>
                <a:srgbClr val="FF0000"/>
              </a:solidFill>
              <a:cs typeface="Arial" pitchFamily="34" charset="0"/>
            </a:endParaRPr>
          </a:p>
          <a:p>
            <a:pPr algn="l" rtl="0" eaLnBrk="1" hangingPunct="1">
              <a:buFont typeface="Wingdings" panose="05000000000000000000" pitchFamily="2" charset="2"/>
              <a:buChar char="Ø"/>
            </a:pPr>
            <a:r>
              <a:rPr lang="en-US" altLang="en-US" sz="1600" dirty="0" smtClean="0">
                <a:cs typeface="Arial" pitchFamily="34" charset="0"/>
              </a:rPr>
              <a:t>An </a:t>
            </a:r>
            <a:r>
              <a:rPr lang="en-US" altLang="en-US" sz="1600" dirty="0">
                <a:cs typeface="Arial" pitchFamily="34" charset="0"/>
              </a:rPr>
              <a:t>electric ear syringe, available in some areas, may be very helpful for </a:t>
            </a:r>
            <a:r>
              <a:rPr lang="en-US" altLang="en-US" sz="1600" dirty="0" smtClean="0">
                <a:cs typeface="Arial" pitchFamily="34" charset="0"/>
              </a:rPr>
              <a:t>irrigation.</a:t>
            </a:r>
          </a:p>
          <a:p>
            <a:pPr algn="l" rtl="0" eaLnBrk="1" hangingPunct="1">
              <a:buFont typeface="Wingdings" panose="05000000000000000000" pitchFamily="2" charset="2"/>
              <a:buChar char="Ø"/>
            </a:pPr>
            <a:r>
              <a:rPr lang="en-US" altLang="en-US" sz="1600" dirty="0" smtClean="0">
                <a:solidFill>
                  <a:srgbClr val="0070C0"/>
                </a:solidFill>
                <a:cs typeface="Arial" pitchFamily="34" charset="0"/>
              </a:rPr>
              <a:t>Use </a:t>
            </a:r>
            <a:r>
              <a:rPr lang="en-US" altLang="en-US" sz="1600" dirty="0">
                <a:solidFill>
                  <a:srgbClr val="0070C0"/>
                </a:solidFill>
                <a:cs typeface="Arial" pitchFamily="34" charset="0"/>
              </a:rPr>
              <a:t>of the commercial product Waterpik is not recommended because the high pressure it generates may perforate the tympanic </a:t>
            </a:r>
            <a:r>
              <a:rPr lang="en-US" altLang="en-US" sz="1600" dirty="0" smtClean="0">
                <a:solidFill>
                  <a:srgbClr val="0070C0"/>
                </a:solidFill>
                <a:cs typeface="Arial" pitchFamily="34" charset="0"/>
              </a:rPr>
              <a:t>membrane.</a:t>
            </a:r>
          </a:p>
          <a:p>
            <a:pPr algn="l" rtl="0" eaLnBrk="1" hangingPunct="1">
              <a:buFont typeface="Wingdings" panose="05000000000000000000" pitchFamily="2" charset="2"/>
              <a:buChar char="v"/>
            </a:pPr>
            <a:r>
              <a:rPr lang="en-US" altLang="en-US" sz="1800" u="sng" dirty="0" smtClean="0">
                <a:cs typeface="Arial" pitchFamily="34" charset="0"/>
              </a:rPr>
              <a:t>Contraindications</a:t>
            </a:r>
            <a:r>
              <a:rPr lang="en-US" altLang="en-US" sz="1800" dirty="0" smtClean="0">
                <a:solidFill>
                  <a:srgbClr val="7030A0"/>
                </a:solidFill>
                <a:cs typeface="Arial" pitchFamily="34" charset="0"/>
              </a:rPr>
              <a:t> </a:t>
            </a:r>
            <a:r>
              <a:rPr lang="en-US" altLang="en-US" sz="1600" dirty="0">
                <a:solidFill>
                  <a:srgbClr val="7030A0"/>
                </a:solidFill>
                <a:cs typeface="Arial" pitchFamily="34" charset="0"/>
              </a:rPr>
              <a:t>: </a:t>
            </a:r>
            <a:endParaRPr lang="en-US" altLang="en-US" sz="1600" dirty="0" smtClean="0">
              <a:solidFill>
                <a:srgbClr val="7030A0"/>
              </a:solidFill>
              <a:cs typeface="Arial" pitchFamily="34" charset="0"/>
            </a:endParaRPr>
          </a:p>
          <a:p>
            <a:pPr marL="514350" indent="-514350" algn="l" rtl="0" eaLnBrk="1" hangingPunct="1">
              <a:buFont typeface="+mj-lt"/>
              <a:buAutoNum type="arabicPeriod"/>
            </a:pPr>
            <a:r>
              <a:rPr lang="en-US" altLang="en-US" sz="1600" dirty="0" smtClean="0">
                <a:solidFill>
                  <a:srgbClr val="FF0000"/>
                </a:solidFill>
                <a:cs typeface="Arial" pitchFamily="34" charset="0"/>
              </a:rPr>
              <a:t>Tympanic </a:t>
            </a:r>
            <a:r>
              <a:rPr lang="en-US" altLang="en-US" sz="1600" dirty="0">
                <a:solidFill>
                  <a:srgbClr val="FF0000"/>
                </a:solidFill>
                <a:cs typeface="Arial" pitchFamily="34" charset="0"/>
              </a:rPr>
              <a:t>membrane </a:t>
            </a:r>
            <a:r>
              <a:rPr lang="en-US" altLang="en-US" sz="1600" u="sng" dirty="0" smtClean="0">
                <a:cs typeface="Arial" pitchFamily="34" charset="0"/>
              </a:rPr>
              <a:t>perforation</a:t>
            </a:r>
            <a:r>
              <a:rPr lang="en-US" altLang="en-US" sz="1600" dirty="0" smtClean="0">
                <a:solidFill>
                  <a:srgbClr val="FF0000"/>
                </a:solidFill>
                <a:cs typeface="Arial" pitchFamily="34" charset="0"/>
              </a:rPr>
              <a:t>.</a:t>
            </a:r>
          </a:p>
          <a:p>
            <a:pPr marL="514350" indent="-514350" algn="l" rtl="0" eaLnBrk="1" hangingPunct="1">
              <a:buFont typeface="+mj-lt"/>
              <a:buAutoNum type="arabicPeriod"/>
            </a:pPr>
            <a:r>
              <a:rPr lang="en-US" altLang="en-US" sz="1600" dirty="0" smtClean="0">
                <a:solidFill>
                  <a:srgbClr val="FF0000"/>
                </a:solidFill>
                <a:cs typeface="Arial" pitchFamily="34" charset="0"/>
              </a:rPr>
              <a:t>Irrigation </a:t>
            </a:r>
            <a:r>
              <a:rPr lang="en-US" altLang="en-US" sz="1600" dirty="0">
                <a:solidFill>
                  <a:srgbClr val="FF0000"/>
                </a:solidFill>
                <a:cs typeface="Arial" pitchFamily="34" charset="0"/>
              </a:rPr>
              <a:t>with water is contraindicated for </a:t>
            </a:r>
            <a:r>
              <a:rPr lang="en-US" altLang="en-US" sz="1600" u="sng" dirty="0">
                <a:cs typeface="Arial" pitchFamily="34" charset="0"/>
              </a:rPr>
              <a:t>soft</a:t>
            </a:r>
            <a:r>
              <a:rPr lang="en-US" altLang="en-US" sz="1600" dirty="0">
                <a:cs typeface="Arial" pitchFamily="34" charset="0"/>
              </a:rPr>
              <a:t> </a:t>
            </a:r>
            <a:r>
              <a:rPr lang="en-US" altLang="en-US" sz="1600" dirty="0">
                <a:solidFill>
                  <a:srgbClr val="FF0000"/>
                </a:solidFill>
                <a:cs typeface="Arial" pitchFamily="34" charset="0"/>
              </a:rPr>
              <a:t>objects, </a:t>
            </a:r>
            <a:r>
              <a:rPr lang="en-US" altLang="en-US" sz="1600" u="sng" dirty="0">
                <a:cs typeface="Arial" pitchFamily="34" charset="0"/>
              </a:rPr>
              <a:t>organic</a:t>
            </a:r>
            <a:r>
              <a:rPr lang="en-US" altLang="en-US" sz="1600" dirty="0">
                <a:cs typeface="Arial" pitchFamily="34" charset="0"/>
              </a:rPr>
              <a:t> </a:t>
            </a:r>
            <a:r>
              <a:rPr lang="en-US" altLang="en-US" sz="1600" dirty="0">
                <a:solidFill>
                  <a:srgbClr val="FF0000"/>
                </a:solidFill>
                <a:cs typeface="Arial" pitchFamily="34" charset="0"/>
              </a:rPr>
              <a:t>matter, or </a:t>
            </a:r>
            <a:r>
              <a:rPr lang="en-US" altLang="en-US" sz="1600" u="sng" dirty="0">
                <a:cs typeface="Arial" pitchFamily="34" charset="0"/>
              </a:rPr>
              <a:t>seeds</a:t>
            </a:r>
            <a:r>
              <a:rPr lang="en-US" altLang="en-US" sz="1600" dirty="0">
                <a:solidFill>
                  <a:srgbClr val="FF0000"/>
                </a:solidFill>
                <a:cs typeface="Arial" pitchFamily="34" charset="0"/>
              </a:rPr>
              <a:t>, which may </a:t>
            </a:r>
            <a:r>
              <a:rPr lang="en-US" altLang="en-US" sz="1600" u="sng" dirty="0">
                <a:cs typeface="Arial" pitchFamily="34" charset="0"/>
              </a:rPr>
              <a:t>swell</a:t>
            </a:r>
            <a:r>
              <a:rPr lang="en-US" altLang="en-US" sz="1600" dirty="0">
                <a:cs typeface="Arial" pitchFamily="34" charset="0"/>
              </a:rPr>
              <a:t> </a:t>
            </a:r>
            <a:r>
              <a:rPr lang="en-US" altLang="en-US" sz="1600" dirty="0">
                <a:solidFill>
                  <a:srgbClr val="FF0000"/>
                </a:solidFill>
                <a:cs typeface="Arial" pitchFamily="34" charset="0"/>
              </a:rPr>
              <a:t>if exposed to </a:t>
            </a:r>
            <a:r>
              <a:rPr lang="en-US" altLang="en-US" sz="1600" dirty="0" smtClean="0">
                <a:solidFill>
                  <a:srgbClr val="FF0000"/>
                </a:solidFill>
                <a:cs typeface="Arial" pitchFamily="34" charset="0"/>
              </a:rPr>
              <a:t>water.</a:t>
            </a:r>
          </a:p>
          <a:p>
            <a:pPr marL="514350" indent="-514350" algn="l" rtl="0" eaLnBrk="1" hangingPunct="1">
              <a:buFont typeface="+mj-lt"/>
              <a:buAutoNum type="arabicPeriod"/>
            </a:pPr>
            <a:r>
              <a:rPr lang="en-US" altLang="en-US" sz="1600" dirty="0" smtClean="0">
                <a:solidFill>
                  <a:srgbClr val="FF0000"/>
                </a:solidFill>
                <a:cs typeface="Arial" pitchFamily="34" charset="0"/>
              </a:rPr>
              <a:t>If </a:t>
            </a:r>
            <a:r>
              <a:rPr lang="en-US" altLang="en-US" sz="1600" dirty="0">
                <a:solidFill>
                  <a:srgbClr val="FF0000"/>
                </a:solidFill>
                <a:cs typeface="Arial" pitchFamily="34" charset="0"/>
              </a:rPr>
              <a:t>there are </a:t>
            </a:r>
            <a:r>
              <a:rPr lang="en-US" altLang="en-US" sz="1600" u="sng" dirty="0">
                <a:cs typeface="Arial" pitchFamily="34" charset="0"/>
              </a:rPr>
              <a:t>AOM</a:t>
            </a:r>
            <a:r>
              <a:rPr lang="en-US" altLang="en-US" sz="1600" dirty="0">
                <a:solidFill>
                  <a:srgbClr val="FF0000"/>
                </a:solidFill>
                <a:cs typeface="Arial" pitchFamily="34" charset="0"/>
              </a:rPr>
              <a:t>, </a:t>
            </a:r>
            <a:r>
              <a:rPr lang="en-US" altLang="en-US" sz="1600" u="sng" dirty="0" smtClean="0">
                <a:cs typeface="Arial" pitchFamily="34" charset="0"/>
              </a:rPr>
              <a:t>OME</a:t>
            </a:r>
            <a:r>
              <a:rPr lang="en-US" altLang="en-US" sz="1600" dirty="0" smtClean="0">
                <a:cs typeface="Arial" pitchFamily="34" charset="0"/>
              </a:rPr>
              <a:t> </a:t>
            </a:r>
            <a:r>
              <a:rPr lang="en-US" altLang="en-US" sz="1600" dirty="0">
                <a:cs typeface="Arial" pitchFamily="34" charset="0"/>
              </a:rPr>
              <a:t> </a:t>
            </a:r>
            <a:r>
              <a:rPr lang="en-US" altLang="en-US" sz="1600" dirty="0" smtClean="0">
                <a:solidFill>
                  <a:srgbClr val="FF0000"/>
                </a:solidFill>
                <a:cs typeface="Arial" pitchFamily="34" charset="0"/>
              </a:rPr>
              <a:t>or </a:t>
            </a:r>
            <a:r>
              <a:rPr lang="en-US" altLang="en-US" sz="1600" u="sng" dirty="0" smtClean="0">
                <a:cs typeface="Arial" pitchFamily="34" charset="0"/>
              </a:rPr>
              <a:t>Otitis</a:t>
            </a:r>
            <a:r>
              <a:rPr lang="en-US" altLang="en-US" sz="1600" dirty="0" smtClean="0">
                <a:cs typeface="Arial" pitchFamily="34" charset="0"/>
              </a:rPr>
              <a:t> </a:t>
            </a:r>
            <a:r>
              <a:rPr lang="en-US" altLang="en-US" sz="1600" u="sng" dirty="0" smtClean="0">
                <a:cs typeface="Arial" pitchFamily="34" charset="0"/>
              </a:rPr>
              <a:t>Externa</a:t>
            </a:r>
            <a:r>
              <a:rPr lang="en-US" altLang="en-US" sz="1600" dirty="0" smtClean="0">
                <a:solidFill>
                  <a:srgbClr val="FF0000"/>
                </a:solidFill>
                <a:cs typeface="Arial" pitchFamily="34" charset="0"/>
              </a:rPr>
              <a:t>.</a:t>
            </a:r>
          </a:p>
          <a:p>
            <a:pPr marL="514350" indent="-514350" algn="l" rtl="0" eaLnBrk="1" hangingPunct="1">
              <a:buFont typeface="+mj-lt"/>
              <a:buAutoNum type="arabicPeriod"/>
            </a:pPr>
            <a:r>
              <a:rPr lang="en-US" sz="1600" dirty="0" smtClean="0">
                <a:solidFill>
                  <a:srgbClr val="FF0000"/>
                </a:solidFill>
              </a:rPr>
              <a:t>Irrigation </a:t>
            </a:r>
            <a:r>
              <a:rPr lang="en-US" sz="1600" dirty="0">
                <a:solidFill>
                  <a:srgbClr val="FF0000"/>
                </a:solidFill>
              </a:rPr>
              <a:t>should be avoided in patients with </a:t>
            </a:r>
            <a:r>
              <a:rPr lang="en-US" sz="1600" u="sng" dirty="0"/>
              <a:t>button</a:t>
            </a:r>
            <a:r>
              <a:rPr lang="en-US" sz="1600" dirty="0"/>
              <a:t> </a:t>
            </a:r>
            <a:r>
              <a:rPr lang="en-US" sz="1600" u="sng" dirty="0"/>
              <a:t>batteries</a:t>
            </a:r>
            <a:r>
              <a:rPr lang="en-US" sz="1600" dirty="0"/>
              <a:t> </a:t>
            </a:r>
            <a:r>
              <a:rPr lang="en-US" sz="1600" dirty="0">
                <a:solidFill>
                  <a:srgbClr val="FF0000"/>
                </a:solidFill>
              </a:rPr>
              <a:t>in the ear because the </a:t>
            </a:r>
            <a:r>
              <a:rPr lang="en-US" sz="1600" u="sng" dirty="0"/>
              <a:t>electrical</a:t>
            </a:r>
            <a:r>
              <a:rPr lang="en-US" sz="1600" dirty="0"/>
              <a:t> </a:t>
            </a:r>
            <a:r>
              <a:rPr lang="en-US" sz="1600" dirty="0">
                <a:solidFill>
                  <a:srgbClr val="FF0000"/>
                </a:solidFill>
              </a:rPr>
              <a:t>current and/or </a:t>
            </a:r>
            <a:r>
              <a:rPr lang="en-US" sz="1600" u="sng" dirty="0"/>
              <a:t>battery</a:t>
            </a:r>
            <a:r>
              <a:rPr lang="en-US" sz="1600" dirty="0"/>
              <a:t> </a:t>
            </a:r>
            <a:r>
              <a:rPr lang="en-US" sz="1600" dirty="0">
                <a:solidFill>
                  <a:srgbClr val="FF0000"/>
                </a:solidFill>
              </a:rPr>
              <a:t>contents can cause a </a:t>
            </a:r>
            <a:r>
              <a:rPr lang="en-US" sz="1600" u="sng" dirty="0"/>
              <a:t>liquefaction</a:t>
            </a:r>
            <a:r>
              <a:rPr lang="en-US" sz="1600" dirty="0"/>
              <a:t> </a:t>
            </a:r>
            <a:r>
              <a:rPr lang="en-US" sz="1600" dirty="0">
                <a:solidFill>
                  <a:srgbClr val="FF0000"/>
                </a:solidFill>
              </a:rPr>
              <a:t>tissue necrosis.</a:t>
            </a:r>
          </a:p>
          <a:p>
            <a:pPr marL="457200" indent="-457200">
              <a:buFont typeface="+mj-lt"/>
              <a:buAutoNum type="arabicPeriod"/>
            </a:pPr>
            <a:endParaRPr lang="en-US" sz="1800" dirty="0">
              <a:solidFill>
                <a:srgbClr val="FF0000"/>
              </a:solidFill>
            </a:endParaRPr>
          </a:p>
          <a:p>
            <a:pPr marL="285750" indent="-285750" algn="ctr">
              <a:buFont typeface="Wingdings" panose="05000000000000000000" pitchFamily="2" charset="2"/>
              <a:buChar char="ü"/>
            </a:pPr>
            <a:endParaRPr lang="en-US" sz="1800" dirty="0">
              <a:solidFill>
                <a:srgbClr val="7030A0"/>
              </a:solidFill>
            </a:endParaRPr>
          </a:p>
          <a:p>
            <a:pPr marL="514350" indent="-514350" algn="l" rtl="0" eaLnBrk="1" hangingPunct="1">
              <a:buFont typeface="+mj-lt"/>
              <a:buAutoNum type="arabicPeriod"/>
            </a:pPr>
            <a:endParaRPr lang="ar-JO" altLang="en-US" sz="1800" dirty="0">
              <a:solidFill>
                <a:srgbClr val="FF0000"/>
              </a:solidFill>
            </a:endParaRPr>
          </a:p>
        </p:txBody>
      </p:sp>
      <p:pic>
        <p:nvPicPr>
          <p:cNvPr id="13316" name="Picture 2"/>
          <p:cNvPicPr>
            <a:picLocks noChangeAspect="1"/>
          </p:cNvPicPr>
          <p:nvPr/>
        </p:nvPicPr>
        <p:blipFill>
          <a:blip r:embed="rId2" cstate="print"/>
          <a:srcRect/>
          <a:stretch>
            <a:fillRect/>
          </a:stretch>
        </p:blipFill>
        <p:spPr bwMode="auto">
          <a:xfrm>
            <a:off x="6948488" y="908050"/>
            <a:ext cx="2195512" cy="1894144"/>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6948488" y="2802194"/>
            <a:ext cx="2195512" cy="1489587"/>
          </a:xfrm>
          <a:prstGeom prst="rect">
            <a:avLst/>
          </a:prstGeom>
        </p:spPr>
      </p:pic>
      <p:pic>
        <p:nvPicPr>
          <p:cNvPr id="6" name="Picture 5"/>
          <p:cNvPicPr>
            <a:picLocks noChangeAspect="1"/>
          </p:cNvPicPr>
          <p:nvPr/>
        </p:nvPicPr>
        <p:blipFill>
          <a:blip r:embed="rId4"/>
          <a:stretch>
            <a:fillRect/>
          </a:stretch>
        </p:blipFill>
        <p:spPr>
          <a:xfrm>
            <a:off x="6635176" y="4291780"/>
            <a:ext cx="2508823" cy="2566219"/>
          </a:xfrm>
          <a:prstGeom prst="rect">
            <a:avLst/>
          </a:prstGeom>
        </p:spPr>
      </p:pic>
    </p:spTree>
    <p:extLst>
      <p:ext uri="{BB962C8B-B14F-4D97-AF65-F5344CB8AC3E}">
        <p14:creationId xmlns:p14="http://schemas.microsoft.com/office/powerpoint/2010/main" val="39004947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03076" y="1"/>
            <a:ext cx="4840922" cy="4409767"/>
          </a:xfrm>
          <a:prstGeom prst="rect">
            <a:avLst/>
          </a:prstGeom>
        </p:spPr>
      </p:pic>
      <p:pic>
        <p:nvPicPr>
          <p:cNvPr id="5" name="Picture 4"/>
          <p:cNvPicPr>
            <a:picLocks noChangeAspect="1"/>
          </p:cNvPicPr>
          <p:nvPr/>
        </p:nvPicPr>
        <p:blipFill>
          <a:blip r:embed="rId3"/>
          <a:stretch>
            <a:fillRect/>
          </a:stretch>
        </p:blipFill>
        <p:spPr>
          <a:xfrm>
            <a:off x="4303076" y="4409769"/>
            <a:ext cx="4840923" cy="2448232"/>
          </a:xfrm>
          <a:prstGeom prst="rect">
            <a:avLst/>
          </a:prstGeom>
        </p:spPr>
      </p:pic>
      <p:sp>
        <p:nvSpPr>
          <p:cNvPr id="2" name="Rectangle 1"/>
          <p:cNvSpPr/>
          <p:nvPr/>
        </p:nvSpPr>
        <p:spPr>
          <a:xfrm>
            <a:off x="0" y="1367327"/>
            <a:ext cx="4303075" cy="4409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ClrTx/>
              <a:buFont typeface="Wingdings" panose="05000000000000000000" pitchFamily="2" charset="2"/>
              <a:buChar char="v"/>
            </a:pPr>
            <a:r>
              <a:rPr lang="en-US" sz="2400" b="1" dirty="0" smtClean="0">
                <a:solidFill>
                  <a:srgbClr val="7030A0"/>
                </a:solidFill>
              </a:rPr>
              <a:t>Complications of Irrigation </a:t>
            </a:r>
            <a:endParaRPr lang="en-US" sz="2400" b="1" dirty="0" smtClean="0">
              <a:solidFill>
                <a:srgbClr val="7030A0"/>
              </a:solidFill>
            </a:endParaRPr>
          </a:p>
          <a:p>
            <a:pPr>
              <a:buClrTx/>
            </a:pPr>
            <a:endParaRPr lang="en-US" sz="2400" b="1" dirty="0">
              <a:solidFill>
                <a:srgbClr val="7030A0"/>
              </a:solidFill>
            </a:endParaRPr>
          </a:p>
          <a:p>
            <a:pPr>
              <a:buClrTx/>
            </a:pPr>
            <a:endParaRPr lang="en-US" sz="2400" b="1" dirty="0" smtClean="0">
              <a:solidFill>
                <a:srgbClr val="7030A0"/>
              </a:solidFill>
            </a:endParaRPr>
          </a:p>
          <a:p>
            <a:pPr marL="514350" indent="-514350">
              <a:buClrTx/>
              <a:buFont typeface="+mj-lt"/>
              <a:buAutoNum type="arabicPeriod"/>
            </a:pPr>
            <a:r>
              <a:rPr lang="en-US" sz="2000" dirty="0" smtClean="0">
                <a:solidFill>
                  <a:schemeClr val="tx1"/>
                </a:solidFill>
              </a:rPr>
              <a:t>Perforation of tympanic membrane.</a:t>
            </a:r>
          </a:p>
          <a:p>
            <a:pPr marL="514350" indent="-514350">
              <a:buClrTx/>
              <a:buFont typeface="+mj-lt"/>
              <a:buAutoNum type="arabicPeriod"/>
            </a:pPr>
            <a:r>
              <a:rPr lang="en-US" sz="2000" dirty="0" smtClean="0">
                <a:solidFill>
                  <a:schemeClr val="tx1"/>
                </a:solidFill>
              </a:rPr>
              <a:t>Otitis externa.</a:t>
            </a:r>
          </a:p>
          <a:p>
            <a:pPr marL="514350" indent="-514350">
              <a:buClrTx/>
              <a:buFont typeface="+mj-lt"/>
              <a:buAutoNum type="arabicPeriod"/>
            </a:pPr>
            <a:r>
              <a:rPr lang="en-US" sz="2000" dirty="0" smtClean="0">
                <a:solidFill>
                  <a:schemeClr val="tx1"/>
                </a:solidFill>
              </a:rPr>
              <a:t>Damage to external auditory meatus.</a:t>
            </a:r>
          </a:p>
          <a:p>
            <a:pPr marL="514350" indent="-514350">
              <a:buClrTx/>
              <a:buFont typeface="+mj-lt"/>
              <a:buAutoNum type="arabicPeriod"/>
            </a:pPr>
            <a:r>
              <a:rPr lang="en-US" sz="2000" dirty="0" smtClean="0">
                <a:solidFill>
                  <a:schemeClr val="tx1"/>
                </a:solidFill>
              </a:rPr>
              <a:t>Pain.</a:t>
            </a:r>
          </a:p>
          <a:p>
            <a:pPr marL="514350" indent="-514350">
              <a:buClrTx/>
              <a:buFont typeface="+mj-lt"/>
              <a:buAutoNum type="arabicPeriod"/>
            </a:pPr>
            <a:r>
              <a:rPr lang="en-US" sz="2000" dirty="0" smtClean="0">
                <a:solidFill>
                  <a:schemeClr val="tx1"/>
                </a:solidFill>
              </a:rPr>
              <a:t>Deafness.</a:t>
            </a:r>
          </a:p>
          <a:p>
            <a:pPr marL="514350" indent="-514350">
              <a:buClrTx/>
              <a:buFont typeface="+mj-lt"/>
              <a:buAutoNum type="arabicPeriod"/>
            </a:pPr>
            <a:r>
              <a:rPr lang="en-US" sz="2000" dirty="0" smtClean="0">
                <a:solidFill>
                  <a:schemeClr val="tx1"/>
                </a:solidFill>
              </a:rPr>
              <a:t>Vertigo.</a:t>
            </a:r>
          </a:p>
          <a:p>
            <a:pPr marL="514350" indent="-514350">
              <a:buClrTx/>
              <a:buFont typeface="+mj-lt"/>
              <a:buAutoNum type="arabicPeriod"/>
            </a:pPr>
            <a:r>
              <a:rPr lang="en-US" sz="2000" dirty="0" smtClean="0">
                <a:solidFill>
                  <a:schemeClr val="tx1"/>
                </a:solidFill>
              </a:rPr>
              <a:t>Tinnitus.</a:t>
            </a:r>
          </a:p>
          <a:p>
            <a:pPr marL="514350" indent="-514350">
              <a:buClrTx/>
              <a:buFont typeface="+mj-lt"/>
              <a:buAutoNum type="arabicPeriod"/>
            </a:pPr>
            <a:endParaRPr lang="en-US" sz="2800" dirty="0">
              <a:solidFill>
                <a:schemeClr val="tx1"/>
              </a:solidFill>
            </a:endParaRPr>
          </a:p>
        </p:txBody>
      </p:sp>
    </p:spTree>
    <p:extLst>
      <p:ext uri="{BB962C8B-B14F-4D97-AF65-F5344CB8AC3E}">
        <p14:creationId xmlns:p14="http://schemas.microsoft.com/office/powerpoint/2010/main" val="4002618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4" y="0"/>
            <a:ext cx="9144574" cy="737419"/>
          </a:xfrm>
        </p:spPr>
        <p:txBody>
          <a:bodyPr rtlCol="1" anchor="t">
            <a:normAutofit fontScale="90000"/>
          </a:bodyPr>
          <a:lstStyle/>
          <a:p>
            <a:pPr>
              <a:defRPr/>
            </a:pPr>
            <a:r>
              <a:rPr lang="en-US" b="1" dirty="0">
                <a:latin typeface="+mn-lt"/>
              </a:rPr>
              <a:t>Methods of removal</a:t>
            </a:r>
            <a:br>
              <a:rPr lang="en-US" b="1" dirty="0">
                <a:latin typeface="+mn-lt"/>
              </a:rPr>
            </a:br>
            <a:endParaRPr lang="ar-JO" dirty="0">
              <a:latin typeface="+mn-lt"/>
            </a:endParaRPr>
          </a:p>
        </p:txBody>
      </p:sp>
      <p:sp>
        <p:nvSpPr>
          <p:cNvPr id="14338" name="Content Placeholder 2"/>
          <p:cNvSpPr>
            <a:spLocks noGrp="1"/>
          </p:cNvSpPr>
          <p:nvPr>
            <p:ph idx="1"/>
          </p:nvPr>
        </p:nvSpPr>
        <p:spPr>
          <a:xfrm>
            <a:off x="-574" y="589661"/>
            <a:ext cx="4734806" cy="6268340"/>
          </a:xfrm>
        </p:spPr>
        <p:txBody>
          <a:bodyPr>
            <a:normAutofit/>
          </a:bodyPr>
          <a:lstStyle/>
          <a:p>
            <a:pPr marL="0" indent="0" algn="l" rtl="0" eaLnBrk="1" hangingPunct="1">
              <a:lnSpc>
                <a:spcPct val="80000"/>
              </a:lnSpc>
              <a:buNone/>
            </a:pPr>
            <a:r>
              <a:rPr lang="en-US" altLang="en-US" sz="2000" b="1" dirty="0" smtClean="0">
                <a:solidFill>
                  <a:srgbClr val="0070C0"/>
                </a:solidFill>
                <a:ea typeface="Majalla UI"/>
                <a:cs typeface="Majalla UI"/>
              </a:rPr>
              <a:t>1- Suction</a:t>
            </a:r>
            <a:r>
              <a:rPr lang="en-US" altLang="en-US" sz="2000" b="1" dirty="0" smtClean="0">
                <a:solidFill>
                  <a:srgbClr val="0070C0"/>
                </a:solidFill>
                <a:ea typeface="Majalla UI"/>
                <a:cs typeface="Majalla UI"/>
              </a:rPr>
              <a:t>. </a:t>
            </a:r>
            <a:endParaRPr lang="en-US" altLang="en-US" sz="2000" b="1" dirty="0">
              <a:solidFill>
                <a:srgbClr val="0070C0"/>
              </a:solidFill>
              <a:ea typeface="Majalla UI"/>
              <a:cs typeface="Majalla UI"/>
            </a:endParaRPr>
          </a:p>
          <a:p>
            <a:pPr marL="0" indent="0" algn="l" rtl="0" eaLnBrk="1" hangingPunct="1">
              <a:lnSpc>
                <a:spcPct val="80000"/>
              </a:lnSpc>
              <a:buNone/>
            </a:pPr>
            <a:r>
              <a:rPr lang="en-US" altLang="en-US" sz="2000" b="1" dirty="0" smtClean="0">
                <a:solidFill>
                  <a:srgbClr val="0070C0"/>
                </a:solidFill>
                <a:ea typeface="Majalla UI"/>
                <a:cs typeface="Majalla UI"/>
              </a:rPr>
              <a:t>2- Grasp </a:t>
            </a:r>
            <a:r>
              <a:rPr lang="en-US" altLang="en-US" sz="2000" b="1" dirty="0" smtClean="0">
                <a:solidFill>
                  <a:srgbClr val="0070C0"/>
                </a:solidFill>
                <a:ea typeface="Majalla UI"/>
                <a:cs typeface="Majalla UI"/>
              </a:rPr>
              <a:t>the object with forceps.</a:t>
            </a:r>
          </a:p>
          <a:p>
            <a:pPr marL="0" indent="0" algn="l" rtl="0" eaLnBrk="1" hangingPunct="1">
              <a:lnSpc>
                <a:spcPct val="80000"/>
              </a:lnSpc>
              <a:buNone/>
            </a:pPr>
            <a:r>
              <a:rPr lang="en-US" altLang="en-US" sz="2000" b="1" dirty="0" smtClean="0">
                <a:solidFill>
                  <a:srgbClr val="0070C0"/>
                </a:solidFill>
                <a:ea typeface="Majalla UI"/>
                <a:cs typeface="Majalla UI"/>
              </a:rPr>
              <a:t>3- Place </a:t>
            </a:r>
            <a:r>
              <a:rPr lang="en-US" altLang="en-US" sz="2000" b="1" dirty="0" smtClean="0">
                <a:solidFill>
                  <a:srgbClr val="0070C0"/>
                </a:solidFill>
                <a:ea typeface="Majalla UI"/>
                <a:cs typeface="Majalla UI"/>
              </a:rPr>
              <a:t>a right-angled hook behind the object and pull it out</a:t>
            </a:r>
            <a:r>
              <a:rPr lang="en-US" altLang="en-US" sz="2000" b="1" dirty="0" smtClean="0">
                <a:solidFill>
                  <a:srgbClr val="0070C0"/>
                </a:solidFill>
                <a:ea typeface="Majalla UI"/>
                <a:cs typeface="Majalla UI"/>
              </a:rPr>
              <a:t>.</a:t>
            </a:r>
            <a:endParaRPr lang="en-US" altLang="en-US" sz="2000" b="1" dirty="0" smtClean="0">
              <a:solidFill>
                <a:srgbClr val="0070C0"/>
              </a:solidFill>
              <a:ea typeface="Majalla UI"/>
              <a:cs typeface="Majalla UI"/>
            </a:endParaRPr>
          </a:p>
          <a:p>
            <a:pPr marL="0" indent="0" algn="l" rtl="0" eaLnBrk="1" hangingPunct="1">
              <a:lnSpc>
                <a:spcPct val="80000"/>
              </a:lnSpc>
              <a:buNone/>
            </a:pPr>
            <a:endParaRPr lang="en-US" altLang="en-US" sz="2000" b="1" dirty="0" smtClean="0">
              <a:solidFill>
                <a:srgbClr val="0070C0"/>
              </a:solidFill>
              <a:ea typeface="Majalla UI"/>
              <a:cs typeface="Majalla UI"/>
            </a:endParaRPr>
          </a:p>
          <a:p>
            <a:pPr algn="l" rtl="0" eaLnBrk="1" hangingPunct="1">
              <a:lnSpc>
                <a:spcPct val="80000"/>
              </a:lnSpc>
            </a:pPr>
            <a:endParaRPr lang="en-US" altLang="en-US" sz="2000" b="1" dirty="0">
              <a:solidFill>
                <a:srgbClr val="0070C0"/>
              </a:solidFill>
            </a:endParaRPr>
          </a:p>
          <a:p>
            <a:pPr algn="l" rtl="0" eaLnBrk="1" hangingPunct="1">
              <a:lnSpc>
                <a:spcPct val="80000"/>
              </a:lnSpc>
              <a:buFont typeface="Wingdings" panose="05000000000000000000" pitchFamily="2" charset="2"/>
              <a:buChar char="ü"/>
            </a:pPr>
            <a:r>
              <a:rPr lang="en-US" altLang="en-US" sz="2000" dirty="0" smtClean="0">
                <a:solidFill>
                  <a:schemeClr val="tx1"/>
                </a:solidFill>
              </a:rPr>
              <a:t>Live </a:t>
            </a:r>
            <a:r>
              <a:rPr lang="en-US" altLang="en-US" sz="2000" dirty="0">
                <a:solidFill>
                  <a:schemeClr val="tx1"/>
                </a:solidFill>
              </a:rPr>
              <a:t>insects can be killed rapidly by instilling alcohol, 2% lidocaine (Xylocaine), or mineral oil into the ear canal. This should be done before removal is attempted but should not be used when the tympanic membrane is </a:t>
            </a:r>
            <a:r>
              <a:rPr lang="en-US" altLang="en-US" sz="2000" dirty="0" smtClean="0">
                <a:solidFill>
                  <a:schemeClr val="tx1"/>
                </a:solidFill>
              </a:rPr>
              <a:t>perforated.</a:t>
            </a:r>
            <a:endParaRPr lang="ar-JO" altLang="en-US" sz="2000" dirty="0" smtClean="0">
              <a:solidFill>
                <a:schemeClr val="tx1"/>
              </a:solidFill>
            </a:endParaRPr>
          </a:p>
        </p:txBody>
      </p:sp>
      <p:pic>
        <p:nvPicPr>
          <p:cNvPr id="2" name="Picture 1"/>
          <p:cNvPicPr>
            <a:picLocks noChangeAspect="1"/>
          </p:cNvPicPr>
          <p:nvPr/>
        </p:nvPicPr>
        <p:blipFill>
          <a:blip r:embed="rId3"/>
          <a:stretch>
            <a:fillRect/>
          </a:stretch>
        </p:blipFill>
        <p:spPr>
          <a:xfrm>
            <a:off x="4734232" y="737419"/>
            <a:ext cx="4409768" cy="6120581"/>
          </a:xfrm>
          <a:prstGeom prst="rect">
            <a:avLst/>
          </a:prstGeom>
        </p:spPr>
      </p:pic>
      <p:cxnSp>
        <p:nvCxnSpPr>
          <p:cNvPr id="5" name="رابط كسهم مستقيم 4"/>
          <p:cNvCxnSpPr/>
          <p:nvPr/>
        </p:nvCxnSpPr>
        <p:spPr>
          <a:xfrm>
            <a:off x="3158836" y="1695796"/>
            <a:ext cx="2693324" cy="5153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رابط كسهم مستقيم 6"/>
          <p:cNvCxnSpPr/>
          <p:nvPr/>
        </p:nvCxnSpPr>
        <p:spPr>
          <a:xfrm>
            <a:off x="3773978" y="1213658"/>
            <a:ext cx="1945178" cy="42394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9656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74" y="0"/>
            <a:ext cx="9144574" cy="737419"/>
          </a:xfrm>
          <a:solidFill>
            <a:schemeClr val="accent5">
              <a:lumMod val="60000"/>
              <a:lumOff val="40000"/>
            </a:schemeClr>
          </a:solidFill>
        </p:spPr>
        <p:txBody>
          <a:bodyPr rtlCol="1" anchor="t">
            <a:normAutofit fontScale="90000"/>
          </a:bodyPr>
          <a:lstStyle/>
          <a:p>
            <a:pPr>
              <a:defRPr/>
            </a:pPr>
            <a:r>
              <a:rPr lang="en-US" b="1" dirty="0" smtClean="0">
                <a:latin typeface="+mn-lt"/>
              </a:rPr>
              <a:t>Medications </a:t>
            </a:r>
            <a:r>
              <a:rPr lang="en-US" b="1" dirty="0">
                <a:latin typeface="+mn-lt"/>
              </a:rPr>
              <a:t/>
            </a:r>
            <a:br>
              <a:rPr lang="en-US" b="1" dirty="0">
                <a:latin typeface="+mn-lt"/>
              </a:rPr>
            </a:br>
            <a:endParaRPr lang="ar-JO" dirty="0">
              <a:latin typeface="+mn-lt"/>
            </a:endParaRPr>
          </a:p>
        </p:txBody>
      </p:sp>
      <p:sp>
        <p:nvSpPr>
          <p:cNvPr id="16387" name="Content Placeholder 2"/>
          <p:cNvSpPr>
            <a:spLocks noGrp="1"/>
          </p:cNvSpPr>
          <p:nvPr>
            <p:ph idx="1"/>
          </p:nvPr>
        </p:nvSpPr>
        <p:spPr>
          <a:xfrm>
            <a:off x="0" y="737419"/>
            <a:ext cx="9144000" cy="6120581"/>
          </a:xfrm>
        </p:spPr>
        <p:txBody>
          <a:bodyPr>
            <a:normAutofit/>
          </a:bodyPr>
          <a:lstStyle/>
          <a:p>
            <a:pPr algn="l" rtl="0" eaLnBrk="1" hangingPunct="1">
              <a:defRPr/>
            </a:pPr>
            <a:r>
              <a:rPr lang="en-US" altLang="en-US" sz="1800" dirty="0">
                <a:solidFill>
                  <a:schemeClr val="tx1"/>
                </a:solidFill>
                <a:cs typeface="Arial" panose="020B0604020202020204" pitchFamily="34" charset="0"/>
              </a:rPr>
              <a:t>After the foreign body is removed, inspect the external canal</a:t>
            </a:r>
            <a:r>
              <a:rPr lang="en-US" altLang="en-US" sz="1800" dirty="0" smtClean="0">
                <a:solidFill>
                  <a:schemeClr val="tx1"/>
                </a:solidFill>
                <a:cs typeface="Arial" panose="020B0604020202020204" pitchFamily="34" charset="0"/>
              </a:rPr>
              <a:t>.</a:t>
            </a:r>
          </a:p>
          <a:p>
            <a:pPr algn="l" rtl="0" eaLnBrk="1" hangingPunct="1">
              <a:defRPr/>
            </a:pPr>
            <a:r>
              <a:rPr lang="en-US" altLang="en-US" sz="1800" dirty="0" smtClean="0">
                <a:solidFill>
                  <a:schemeClr val="tx1"/>
                </a:solidFill>
                <a:cs typeface="Arial" panose="020B0604020202020204" pitchFamily="34" charset="0"/>
              </a:rPr>
              <a:t> </a:t>
            </a:r>
            <a:r>
              <a:rPr lang="en-US" altLang="en-US" sz="1800" dirty="0">
                <a:solidFill>
                  <a:schemeClr val="tx1"/>
                </a:solidFill>
                <a:cs typeface="Arial" panose="020B0604020202020204" pitchFamily="34" charset="0"/>
              </a:rPr>
              <a:t>For most foreign bodies, no medications are needed. </a:t>
            </a:r>
            <a:endParaRPr lang="en-US" altLang="en-US" sz="1800" dirty="0" smtClean="0">
              <a:solidFill>
                <a:schemeClr val="tx1"/>
              </a:solidFill>
              <a:cs typeface="Arial" panose="020B0604020202020204" pitchFamily="34" charset="0"/>
            </a:endParaRPr>
          </a:p>
          <a:p>
            <a:pPr algn="l" rtl="0" eaLnBrk="1" hangingPunct="1">
              <a:defRPr/>
            </a:pPr>
            <a:r>
              <a:rPr lang="en-US" altLang="en-US" sz="1800" dirty="0" smtClean="0">
                <a:solidFill>
                  <a:schemeClr val="tx1"/>
                </a:solidFill>
                <a:cs typeface="Arial" panose="020B0604020202020204" pitchFamily="34" charset="0"/>
              </a:rPr>
              <a:t>However</a:t>
            </a:r>
            <a:r>
              <a:rPr lang="en-US" altLang="en-US" sz="1800" dirty="0">
                <a:solidFill>
                  <a:schemeClr val="tx1"/>
                </a:solidFill>
                <a:cs typeface="Arial" panose="020B0604020202020204" pitchFamily="34" charset="0"/>
              </a:rPr>
              <a:t>, if infection or abrasion is evident, fill the ear canal 5 times/day for 5-7 days with a combination antibiotic and steroid otic suspension </a:t>
            </a:r>
            <a:r>
              <a:rPr lang="en-US" altLang="en-US" sz="1800" dirty="0" smtClean="0">
                <a:solidFill>
                  <a:schemeClr val="tx1"/>
                </a:solidFill>
                <a:cs typeface="Arial" panose="020B0604020202020204" pitchFamily="34" charset="0"/>
              </a:rPr>
              <a:t>(</a:t>
            </a:r>
            <a:r>
              <a:rPr lang="en-US" altLang="en-US" sz="1800" dirty="0" err="1" smtClean="0">
                <a:solidFill>
                  <a:schemeClr val="tx1"/>
                </a:solidFill>
                <a:cs typeface="Arial" panose="020B0604020202020204" pitchFamily="34" charset="0"/>
                <a:hlinkClick r:id="rId3"/>
              </a:rPr>
              <a:t>Cortisporin</a:t>
            </a:r>
            <a:r>
              <a:rPr lang="en-US" altLang="en-US" sz="1800" dirty="0" smtClean="0">
                <a:solidFill>
                  <a:schemeClr val="tx1"/>
                </a:solidFill>
                <a:cs typeface="Arial" panose="020B0604020202020204" pitchFamily="34" charset="0"/>
              </a:rPr>
              <a:t> (</a:t>
            </a:r>
            <a:r>
              <a:rPr lang="en-US" altLang="en-US" sz="1800" dirty="0" err="1" smtClean="0">
                <a:solidFill>
                  <a:schemeClr val="tx1"/>
                </a:solidFill>
                <a:cs typeface="Arial" panose="020B0604020202020204" pitchFamily="34" charset="0"/>
              </a:rPr>
              <a:t>Neumycin</a:t>
            </a:r>
            <a:r>
              <a:rPr lang="en-US" altLang="en-US" sz="1800" dirty="0" smtClean="0">
                <a:solidFill>
                  <a:schemeClr val="tx1"/>
                </a:solidFill>
                <a:cs typeface="Arial" panose="020B0604020202020204" pitchFamily="34" charset="0"/>
              </a:rPr>
              <a:t> + polymyxin B sulphate + Hydrocortisone)</a:t>
            </a:r>
            <a:r>
              <a:rPr lang="en-US" altLang="en-US" sz="1800" dirty="0">
                <a:solidFill>
                  <a:schemeClr val="tx1"/>
                </a:solidFill>
                <a:cs typeface="Arial" panose="020B0604020202020204" pitchFamily="34" charset="0"/>
              </a:rPr>
              <a:t> or </a:t>
            </a:r>
            <a:r>
              <a:rPr lang="en-US" altLang="en-US" sz="1800" dirty="0">
                <a:solidFill>
                  <a:schemeClr val="tx1"/>
                </a:solidFill>
                <a:cs typeface="Arial" panose="020B0604020202020204" pitchFamily="34" charset="0"/>
                <a:hlinkClick r:id="rId4"/>
              </a:rPr>
              <a:t>Cipro HC</a:t>
            </a:r>
            <a:r>
              <a:rPr lang="en-US" altLang="en-US" sz="1800" dirty="0" smtClean="0">
                <a:solidFill>
                  <a:schemeClr val="tx1"/>
                </a:solidFill>
                <a:cs typeface="Arial" panose="020B0604020202020204" pitchFamily="34" charset="0"/>
              </a:rPr>
              <a:t>).</a:t>
            </a:r>
          </a:p>
          <a:p>
            <a:pPr algn="l" rtl="0" eaLnBrk="1" hangingPunct="1">
              <a:buFont typeface="Wingdings" panose="05000000000000000000" pitchFamily="2" charset="2"/>
              <a:buChar char="Ø"/>
              <a:defRPr/>
            </a:pPr>
            <a:r>
              <a:rPr lang="en-US" altLang="en-US" sz="1800" dirty="0" smtClean="0">
                <a:solidFill>
                  <a:schemeClr val="tx1"/>
                </a:solidFill>
                <a:cs typeface="Arial" panose="020B0604020202020204" pitchFamily="34" charset="0"/>
              </a:rPr>
              <a:t>For Otitis Externa only (Swimmer’s ear) </a:t>
            </a:r>
            <a:r>
              <a:rPr lang="en-US" altLang="en-US" sz="1800" dirty="0" smtClean="0">
                <a:solidFill>
                  <a:schemeClr val="tx1"/>
                </a:solidFill>
                <a:cs typeface="Arial" panose="020B0604020202020204" pitchFamily="34" charset="0"/>
              </a:rPr>
              <a:t>!!!!:</a:t>
            </a:r>
            <a:endParaRPr lang="en-US" altLang="en-US" sz="1800" dirty="0">
              <a:solidFill>
                <a:schemeClr val="tx1"/>
              </a:solidFill>
              <a:cs typeface="Arial" panose="020B0604020202020204" pitchFamily="34" charset="0"/>
            </a:endParaRPr>
          </a:p>
          <a:p>
            <a:pPr>
              <a:buFont typeface="Wingdings" panose="05000000000000000000" pitchFamily="2" charset="2"/>
              <a:buChar char="ü"/>
            </a:pPr>
            <a:r>
              <a:rPr lang="en-US" altLang="en-US" sz="1800" dirty="0">
                <a:solidFill>
                  <a:schemeClr val="tx1"/>
                </a:solidFill>
                <a:cs typeface="Arial" panose="020B0604020202020204" pitchFamily="34" charset="0"/>
              </a:rPr>
              <a:t>Avoid any interventions that push the object in deeper.</a:t>
            </a:r>
          </a:p>
          <a:p>
            <a:pPr>
              <a:buFont typeface="Wingdings" panose="05000000000000000000" pitchFamily="2" charset="2"/>
              <a:buChar char="ü"/>
            </a:pPr>
            <a:r>
              <a:rPr lang="en-US" altLang="en-US" sz="1800" dirty="0">
                <a:solidFill>
                  <a:schemeClr val="tx1"/>
                </a:solidFill>
                <a:cs typeface="Arial" panose="020B0604020202020204" pitchFamily="34" charset="0"/>
              </a:rPr>
              <a:t>We might need to sedate the patient to attempt removal of the object. </a:t>
            </a:r>
          </a:p>
          <a:p>
            <a:pPr>
              <a:buFont typeface="Wingdings" panose="05000000000000000000" pitchFamily="2" charset="2"/>
              <a:buChar char="ü"/>
            </a:pPr>
            <a:r>
              <a:rPr lang="en-US" altLang="en-US" sz="1800" dirty="0">
                <a:solidFill>
                  <a:schemeClr val="tx1"/>
                </a:solidFill>
                <a:cs typeface="Arial" panose="020B0604020202020204" pitchFamily="34" charset="0"/>
              </a:rPr>
              <a:t>Consult an ENT specialist if the object cannot be removed or if tympanic membrane perforation is suspected.</a:t>
            </a:r>
            <a:endParaRPr lang="ar-JO" altLang="en-US" sz="1800" dirty="0">
              <a:solidFill>
                <a:schemeClr val="tx1"/>
              </a:solidFill>
            </a:endParaRPr>
          </a:p>
          <a:p>
            <a:pPr algn="l" rtl="0" eaLnBrk="1" hangingPunct="1">
              <a:buFont typeface="Wingdings" panose="05000000000000000000" pitchFamily="2" charset="2"/>
              <a:buChar char="ü"/>
              <a:defRPr/>
            </a:pPr>
            <a:endParaRPr lang="en-US" altLang="en-US" sz="1800" dirty="0">
              <a:solidFill>
                <a:schemeClr val="tx1"/>
              </a:solidFill>
              <a:cs typeface="Arial" panose="020B0604020202020204" pitchFamily="34" charset="0"/>
            </a:endParaRPr>
          </a:p>
          <a:p>
            <a:pPr marL="0" indent="0">
              <a:buNone/>
              <a:defRPr/>
            </a:pPr>
            <a:endParaRPr lang="en-US" altLang="en-US" sz="1800" dirty="0">
              <a:solidFill>
                <a:schemeClr val="tx1"/>
              </a:solidFill>
              <a:cs typeface="Arial" panose="020B0604020202020204" pitchFamily="34" charset="0"/>
            </a:endParaRPr>
          </a:p>
        </p:txBody>
      </p:sp>
    </p:spTree>
    <p:extLst>
      <p:ext uri="{BB962C8B-B14F-4D97-AF65-F5344CB8AC3E}">
        <p14:creationId xmlns:p14="http://schemas.microsoft.com/office/powerpoint/2010/main" val="1167879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4"/>
          <p:cNvSpPr txBox="1">
            <a:spLocks noGrp="1"/>
          </p:cNvSpPr>
          <p:nvPr>
            <p:ph type="title"/>
          </p:nvPr>
        </p:nvSpPr>
        <p:spPr>
          <a:xfrm>
            <a:off x="0" y="0"/>
            <a:ext cx="9144000" cy="763600"/>
          </a:xfrm>
          <a:prstGeom prst="rect">
            <a:avLst/>
          </a:prstGeom>
          <a:solidFill>
            <a:schemeClr val="accent5">
              <a:lumMod val="40000"/>
              <a:lumOff val="60000"/>
            </a:schemeClr>
          </a:solidFill>
        </p:spPr>
        <p:txBody>
          <a:bodyPr spcFirstLastPara="1" wrap="square" lIns="121900" tIns="121900" rIns="121900" bIns="121900" anchor="t" anchorCtr="0">
            <a:noAutofit/>
          </a:bodyPr>
          <a:lstStyle/>
          <a:p>
            <a:pPr algn="ctr"/>
            <a:r>
              <a:rPr lang="en-US" b="1" dirty="0" smtClean="0">
                <a:solidFill>
                  <a:schemeClr val="tx1"/>
                </a:solidFill>
              </a:rPr>
              <a:t>1-Nasal Foreign Bodies </a:t>
            </a:r>
            <a:endParaRPr b="1" dirty="0">
              <a:solidFill>
                <a:schemeClr val="tx1"/>
              </a:solidFill>
            </a:endParaRPr>
          </a:p>
        </p:txBody>
      </p:sp>
      <p:sp>
        <p:nvSpPr>
          <p:cNvPr id="139" name="Google Shape;139;p34"/>
          <p:cNvSpPr txBox="1">
            <a:spLocks noGrp="1"/>
          </p:cNvSpPr>
          <p:nvPr>
            <p:ph type="body" idx="1"/>
          </p:nvPr>
        </p:nvSpPr>
        <p:spPr>
          <a:xfrm>
            <a:off x="0" y="763600"/>
            <a:ext cx="9144001" cy="6094400"/>
          </a:xfrm>
          <a:prstGeom prst="rect">
            <a:avLst/>
          </a:prstGeom>
          <a:solidFill>
            <a:schemeClr val="bg1"/>
          </a:solidFill>
        </p:spPr>
        <p:txBody>
          <a:bodyPr spcFirstLastPara="1" wrap="square" lIns="121900" tIns="121900" rIns="121900" bIns="121900" anchor="t" anchorCtr="0">
            <a:noAutofit/>
          </a:bodyPr>
          <a:lstStyle/>
          <a:p>
            <a:pPr marL="660395" lvl="0" indent="-457200">
              <a:buSzPct val="100000"/>
              <a:buFont typeface="Wingdings" panose="05000000000000000000" pitchFamily="2" charset="2"/>
              <a:buChar char="Ø"/>
            </a:pPr>
            <a:r>
              <a:rPr lang="en-US" sz="2000" dirty="0">
                <a:solidFill>
                  <a:schemeClr val="tx1"/>
                </a:solidFill>
              </a:rPr>
              <a:t>Nasal foreign bodies (NFBs) are commonly encountered in emergency </a:t>
            </a:r>
            <a:r>
              <a:rPr lang="en-US" sz="2000" dirty="0" smtClean="0">
                <a:solidFill>
                  <a:schemeClr val="tx1"/>
                </a:solidFill>
              </a:rPr>
              <a:t>departments.</a:t>
            </a:r>
          </a:p>
          <a:p>
            <a:pPr marL="660395" lvl="0" indent="-457200">
              <a:buSzPct val="100000"/>
              <a:buFont typeface="Wingdings" panose="05000000000000000000" pitchFamily="2" charset="2"/>
              <a:buChar char="Ø"/>
            </a:pPr>
            <a:r>
              <a:rPr lang="en-US" sz="2000" dirty="0" smtClean="0">
                <a:solidFill>
                  <a:schemeClr val="tx1"/>
                </a:solidFill>
              </a:rPr>
              <a:t>May </a:t>
            </a:r>
            <a:r>
              <a:rPr lang="en-US" sz="2000" dirty="0">
                <a:solidFill>
                  <a:schemeClr val="tx1"/>
                </a:solidFill>
              </a:rPr>
              <a:t>present with signs and symptoms of unilateral nasal obstruction and unilateral rhinorrhea or </a:t>
            </a:r>
            <a:r>
              <a:rPr lang="en-US" sz="2000" dirty="0" smtClean="0">
                <a:solidFill>
                  <a:schemeClr val="tx1"/>
                </a:solidFill>
              </a:rPr>
              <a:t>sinusitis.</a:t>
            </a:r>
          </a:p>
          <a:p>
            <a:pPr marL="660395" lvl="0" indent="-457200">
              <a:buSzPct val="100000"/>
              <a:buFont typeface="Wingdings" panose="05000000000000000000" pitchFamily="2" charset="2"/>
              <a:buChar char="ü"/>
            </a:pPr>
            <a:r>
              <a:rPr lang="en-US" sz="2000" dirty="0" smtClean="0">
                <a:solidFill>
                  <a:schemeClr val="tx1"/>
                </a:solidFill>
              </a:rPr>
              <a:t>Unilateral </a:t>
            </a:r>
            <a:r>
              <a:rPr lang="en-US" sz="2000" dirty="0">
                <a:solidFill>
                  <a:schemeClr val="tx1"/>
                </a:solidFill>
              </a:rPr>
              <a:t>rhinorrhea is a foreign body until proven </a:t>
            </a:r>
            <a:r>
              <a:rPr lang="en-US" sz="2000" dirty="0" smtClean="0">
                <a:solidFill>
                  <a:schemeClr val="tx1"/>
                </a:solidFill>
              </a:rPr>
              <a:t>otherwise.</a:t>
            </a:r>
            <a:endParaRPr lang="en-US" sz="2000" dirty="0" smtClean="0">
              <a:solidFill>
                <a:schemeClr val="tx1"/>
              </a:solidFill>
            </a:endParaRPr>
          </a:p>
          <a:p>
            <a:pPr marL="660395" lvl="0" indent="-457200">
              <a:buSzPct val="100000"/>
              <a:buFont typeface="Wingdings" panose="05000000000000000000" pitchFamily="2" charset="2"/>
              <a:buChar char="Ø"/>
            </a:pPr>
            <a:r>
              <a:rPr lang="en-US" sz="2000" dirty="0" smtClean="0">
                <a:solidFill>
                  <a:schemeClr val="tx1"/>
                </a:solidFill>
              </a:rPr>
              <a:t>Unilateral </a:t>
            </a:r>
            <a:r>
              <a:rPr lang="en-US" sz="2000" dirty="0">
                <a:solidFill>
                  <a:schemeClr val="tx1"/>
                </a:solidFill>
              </a:rPr>
              <a:t>foreign bodies affect the right side more than </a:t>
            </a:r>
            <a:r>
              <a:rPr lang="en-US" sz="2000" dirty="0" smtClean="0">
                <a:solidFill>
                  <a:schemeClr val="tx1"/>
                </a:solidFill>
              </a:rPr>
              <a:t>left , this </a:t>
            </a:r>
            <a:r>
              <a:rPr lang="en-US" sz="2000" dirty="0">
                <a:solidFill>
                  <a:schemeClr val="tx1"/>
                </a:solidFill>
              </a:rPr>
              <a:t>may be due to a preference of right-handed individuals to insert objects into their right naris</a:t>
            </a:r>
            <a:r>
              <a:rPr lang="en-US" sz="2000" dirty="0" smtClean="0">
                <a:solidFill>
                  <a:schemeClr val="tx1"/>
                </a:solidFill>
              </a:rPr>
              <a:t>.</a:t>
            </a:r>
          </a:p>
          <a:p>
            <a:pPr marL="660395" indent="-457200">
              <a:buSzPct val="100000"/>
              <a:buFont typeface="Wingdings" panose="05000000000000000000" pitchFamily="2" charset="2"/>
              <a:buChar char="Ø"/>
            </a:pPr>
            <a:r>
              <a:rPr lang="en-US" sz="2000" dirty="0">
                <a:solidFill>
                  <a:schemeClr val="tx1"/>
                </a:solidFill>
              </a:rPr>
              <a:t>The most common locations for NFBs to lodge are just anterior to the middle turbinate or below the inferior </a:t>
            </a:r>
            <a:r>
              <a:rPr lang="en-US" sz="2000" dirty="0" smtClean="0">
                <a:solidFill>
                  <a:schemeClr val="tx1"/>
                </a:solidFill>
              </a:rPr>
              <a:t>turbinate.</a:t>
            </a:r>
            <a:endParaRPr lang="ar-JO" sz="2000" dirty="0">
              <a:solidFill>
                <a:schemeClr val="tx1"/>
              </a:solidFill>
            </a:endParaRPr>
          </a:p>
          <a:p>
            <a:pPr marL="660395" lvl="0" indent="-457200">
              <a:buSzPct val="100000"/>
              <a:buFont typeface="Wingdings" panose="05000000000000000000" pitchFamily="2" charset="2"/>
              <a:buChar char="Ø"/>
            </a:pPr>
            <a:endParaRPr lang="en-US" sz="2000" dirty="0">
              <a:solidFill>
                <a:schemeClr val="tx1"/>
              </a:solidFill>
            </a:endParaRPr>
          </a:p>
          <a:p>
            <a:pPr marL="285750" indent="-285750">
              <a:buSzPct val="100000"/>
              <a:buFont typeface="Wingdings" panose="05000000000000000000" pitchFamily="2" charset="2"/>
              <a:buChar char="Ø"/>
            </a:pPr>
            <a:endParaRPr sz="2000" dirty="0">
              <a:solidFill>
                <a:schemeClr val="tx1"/>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4812" y="3496317"/>
            <a:ext cx="3873730" cy="293439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216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4275"/>
          </a:xfrm>
          <a:solidFill>
            <a:schemeClr val="accent5">
              <a:lumMod val="40000"/>
              <a:lumOff val="60000"/>
            </a:schemeClr>
          </a:solidFill>
        </p:spPr>
        <p:txBody>
          <a:bodyPr/>
          <a:lstStyle/>
          <a:p>
            <a:pPr algn="ctr"/>
            <a:r>
              <a:rPr lang="en-US" sz="2800" b="1" dirty="0">
                <a:solidFill>
                  <a:schemeClr val="tx1"/>
                </a:solidFill>
              </a:rPr>
              <a:t>Nasal  Foreign  Bodies </a:t>
            </a:r>
            <a:br>
              <a:rPr lang="en-US" sz="2800" b="1" dirty="0">
                <a:solidFill>
                  <a:schemeClr val="tx1"/>
                </a:solidFill>
              </a:rPr>
            </a:br>
            <a:r>
              <a:rPr lang="en-US" sz="2800" b="1" dirty="0">
                <a:solidFill>
                  <a:schemeClr val="tx1"/>
                </a:solidFill>
              </a:rPr>
              <a:t> </a:t>
            </a:r>
            <a:r>
              <a:rPr lang="en-US" sz="2800" b="1" dirty="0" smtClean="0">
                <a:solidFill>
                  <a:schemeClr val="tx1"/>
                </a:solidFill>
              </a:rPr>
              <a:t>(Inanimate)</a:t>
            </a:r>
            <a:endParaRPr lang="ar-JO" sz="2800" b="1" dirty="0">
              <a:solidFill>
                <a:schemeClr val="tx1"/>
              </a:solidFill>
            </a:endParaRPr>
          </a:p>
        </p:txBody>
      </p:sp>
      <p:sp>
        <p:nvSpPr>
          <p:cNvPr id="3" name="Text Placeholder 2"/>
          <p:cNvSpPr>
            <a:spLocks noGrp="1"/>
          </p:cNvSpPr>
          <p:nvPr>
            <p:ph type="body" idx="1"/>
          </p:nvPr>
        </p:nvSpPr>
        <p:spPr>
          <a:xfrm>
            <a:off x="0" y="931025"/>
            <a:ext cx="9144000" cy="5926975"/>
          </a:xfrm>
          <a:solidFill>
            <a:schemeClr val="bg1"/>
          </a:solidFill>
        </p:spPr>
        <p:txBody>
          <a:bodyPr/>
          <a:lstStyle/>
          <a:p>
            <a:pPr marL="546094" indent="-342900">
              <a:buSzPct val="100000"/>
              <a:buFont typeface="Wingdings" panose="05000000000000000000" pitchFamily="2" charset="2"/>
              <a:buChar char="Ø"/>
            </a:pPr>
            <a:r>
              <a:rPr lang="en-US" sz="1800" dirty="0" smtClean="0">
                <a:solidFill>
                  <a:schemeClr val="tx1"/>
                </a:solidFill>
              </a:rPr>
              <a:t>More </a:t>
            </a:r>
            <a:r>
              <a:rPr lang="en-US" sz="1800" dirty="0">
                <a:solidFill>
                  <a:schemeClr val="tx1"/>
                </a:solidFill>
              </a:rPr>
              <a:t>frequently seen in the pediatric (2-5) years who have the highest incidence (Children's interests in exploring their bodies), they can also affect adults, especially those with mental retardation or psychiatric illness (may also insert foreign bodies to relieve preexisting nasal mucosal irritation or </a:t>
            </a:r>
            <a:r>
              <a:rPr lang="en-US" sz="1800" dirty="0" smtClean="0">
                <a:solidFill>
                  <a:schemeClr val="tx1"/>
                </a:solidFill>
              </a:rPr>
              <a:t>epistaxis).</a:t>
            </a:r>
          </a:p>
          <a:p>
            <a:pPr marL="546094" indent="-342900">
              <a:buSzPct val="100000"/>
              <a:buFont typeface="Wingdings" panose="05000000000000000000" pitchFamily="2" charset="2"/>
              <a:buChar char="Ø"/>
            </a:pPr>
            <a:endParaRPr lang="en-US" sz="1800" dirty="0" smtClean="0">
              <a:solidFill>
                <a:schemeClr val="tx1"/>
              </a:solidFill>
            </a:endParaRPr>
          </a:p>
          <a:p>
            <a:pPr marL="546094" indent="-342900">
              <a:buSzPct val="100000"/>
              <a:buFont typeface="Arial" panose="020B0604020202020204" pitchFamily="34" charset="0"/>
              <a:buChar char="•"/>
            </a:pPr>
            <a:r>
              <a:rPr lang="en-US" sz="1800" dirty="0" smtClean="0">
                <a:solidFill>
                  <a:schemeClr val="tx1"/>
                </a:solidFill>
              </a:rPr>
              <a:t>Foreign  </a:t>
            </a:r>
            <a:r>
              <a:rPr lang="en-US" sz="1800" dirty="0">
                <a:solidFill>
                  <a:schemeClr val="tx1"/>
                </a:solidFill>
              </a:rPr>
              <a:t>bodies  may  be  </a:t>
            </a:r>
            <a:r>
              <a:rPr lang="en-US" sz="1800" dirty="0" smtClean="0">
                <a:solidFill>
                  <a:schemeClr val="tx1"/>
                </a:solidFill>
              </a:rPr>
              <a:t>:</a:t>
            </a:r>
          </a:p>
          <a:p>
            <a:pPr marL="546094" indent="-342900">
              <a:buSzPct val="100000"/>
              <a:buFont typeface="Wingdings" panose="05000000000000000000" pitchFamily="2" charset="2"/>
              <a:buChar char="ü"/>
            </a:pPr>
            <a:r>
              <a:rPr lang="en-US" sz="1800" dirty="0" smtClean="0">
                <a:solidFill>
                  <a:schemeClr val="tx1"/>
                </a:solidFill>
              </a:rPr>
              <a:t>Retrograde </a:t>
            </a:r>
            <a:r>
              <a:rPr lang="en-US" sz="1800" dirty="0">
                <a:solidFill>
                  <a:schemeClr val="tx1"/>
                </a:solidFill>
              </a:rPr>
              <a:t>lodgment of food particles into the nasal cavity may occur with </a:t>
            </a:r>
            <a:r>
              <a:rPr lang="en-US" sz="1800" dirty="0" smtClean="0">
                <a:solidFill>
                  <a:schemeClr val="tx1"/>
                </a:solidFill>
              </a:rPr>
              <a:t>vomiting.</a:t>
            </a:r>
          </a:p>
          <a:p>
            <a:pPr marL="546094" indent="-342900">
              <a:buSzPct val="100000"/>
              <a:buFont typeface="Wingdings" panose="05000000000000000000" pitchFamily="2" charset="2"/>
              <a:buChar char="ü"/>
            </a:pPr>
            <a:r>
              <a:rPr lang="en-US" sz="1800" dirty="0" smtClean="0">
                <a:solidFill>
                  <a:schemeClr val="tx1"/>
                </a:solidFill>
              </a:rPr>
              <a:t>Items </a:t>
            </a:r>
            <a:r>
              <a:rPr lang="en-US" sz="1800" dirty="0">
                <a:solidFill>
                  <a:schemeClr val="tx1"/>
                </a:solidFill>
              </a:rPr>
              <a:t>commonly found in the nose, jewelry,  </a:t>
            </a:r>
            <a:r>
              <a:rPr lang="en-US" sz="1800" dirty="0" smtClean="0">
                <a:solidFill>
                  <a:schemeClr val="tx1"/>
                </a:solidFill>
              </a:rPr>
              <a:t>paper </a:t>
            </a:r>
            <a:r>
              <a:rPr lang="en-US" sz="1800" dirty="0">
                <a:solidFill>
                  <a:schemeClr val="tx1"/>
                </a:solidFill>
              </a:rPr>
              <a:t>products erasers, crayons, buttons, rocks, small toys, and hardware </a:t>
            </a:r>
            <a:r>
              <a:rPr lang="en-US" sz="1800" dirty="0" smtClean="0">
                <a:solidFill>
                  <a:schemeClr val="tx1"/>
                </a:solidFill>
              </a:rPr>
              <a:t>items.</a:t>
            </a:r>
          </a:p>
          <a:p>
            <a:pPr marL="546094" indent="-342900">
              <a:buSzPct val="100000"/>
              <a:buFont typeface="Wingdings" panose="05000000000000000000" pitchFamily="2" charset="2"/>
              <a:buChar char="ü"/>
            </a:pPr>
            <a:r>
              <a:rPr lang="en-US" sz="1800" dirty="0" smtClean="0">
                <a:solidFill>
                  <a:schemeClr val="tx1"/>
                </a:solidFill>
              </a:rPr>
              <a:t>Food </a:t>
            </a:r>
            <a:r>
              <a:rPr lang="en-US" sz="1800" dirty="0">
                <a:solidFill>
                  <a:schemeClr val="tx1"/>
                </a:solidFill>
              </a:rPr>
              <a:t>items also are common, especially peas, beans, nuts, and </a:t>
            </a:r>
            <a:r>
              <a:rPr lang="en-US" sz="1800" dirty="0" smtClean="0">
                <a:solidFill>
                  <a:schemeClr val="tx1"/>
                </a:solidFill>
              </a:rPr>
              <a:t>candies.</a:t>
            </a:r>
          </a:p>
          <a:p>
            <a:pPr marL="546094" indent="-342900">
              <a:buSzPct val="100000"/>
              <a:buFont typeface="Wingdings" panose="05000000000000000000" pitchFamily="2" charset="2"/>
              <a:buChar char="ü"/>
            </a:pPr>
            <a:r>
              <a:rPr lang="en-US" altLang="en-US" sz="1800" dirty="0" smtClean="0">
                <a:solidFill>
                  <a:schemeClr val="tx1"/>
                </a:solidFill>
                <a:cs typeface="Arial" pitchFamily="34" charset="0"/>
              </a:rPr>
              <a:t>Small </a:t>
            </a:r>
            <a:r>
              <a:rPr lang="en-US" altLang="en-US" sz="1800" dirty="0">
                <a:solidFill>
                  <a:schemeClr val="tx1"/>
                </a:solidFill>
                <a:cs typeface="Arial" pitchFamily="34" charset="0"/>
              </a:rPr>
              <a:t>disc batteries deserve special mention because they may produce extensive tissue </a:t>
            </a:r>
            <a:r>
              <a:rPr lang="en-US" altLang="en-US" sz="1800" dirty="0" smtClean="0">
                <a:solidFill>
                  <a:schemeClr val="tx1"/>
                </a:solidFill>
                <a:cs typeface="Arial" pitchFamily="34" charset="0"/>
              </a:rPr>
              <a:t>damage. :</a:t>
            </a:r>
          </a:p>
          <a:p>
            <a:pPr marL="203194" indent="0">
              <a:buSzPct val="100000"/>
              <a:buNone/>
            </a:pPr>
            <a:r>
              <a:rPr lang="en-US" altLang="en-US" sz="1800" dirty="0" smtClean="0">
                <a:solidFill>
                  <a:srgbClr val="FF0000"/>
                </a:solidFill>
                <a:cs typeface="Arial" pitchFamily="34" charset="0"/>
              </a:rPr>
              <a:t>This </a:t>
            </a:r>
            <a:r>
              <a:rPr lang="en-US" altLang="en-US" sz="1800" dirty="0">
                <a:solidFill>
                  <a:srgbClr val="FF0000"/>
                </a:solidFill>
                <a:cs typeface="Arial" pitchFamily="34" charset="0"/>
              </a:rPr>
              <a:t>type of battery is found in electronic games, watches, calculators, and hearing </a:t>
            </a:r>
            <a:r>
              <a:rPr lang="en-US" altLang="en-US" sz="1800" dirty="0" smtClean="0">
                <a:solidFill>
                  <a:srgbClr val="FF0000"/>
                </a:solidFill>
                <a:cs typeface="Arial" pitchFamily="34" charset="0"/>
              </a:rPr>
              <a:t>aids. They</a:t>
            </a:r>
            <a:r>
              <a:rPr lang="en-US" sz="1800" dirty="0" smtClean="0">
                <a:solidFill>
                  <a:srgbClr val="FF0000"/>
                </a:solidFill>
              </a:rPr>
              <a:t> cause destruction via </a:t>
            </a:r>
            <a:r>
              <a:rPr lang="en-US" sz="1800" i="1" dirty="0" smtClean="0">
                <a:solidFill>
                  <a:srgbClr val="FF0000"/>
                </a:solidFill>
              </a:rPr>
              <a:t>low-voltage electrical currents</a:t>
            </a:r>
            <a:r>
              <a:rPr lang="en-US" sz="1800" dirty="0" smtClean="0">
                <a:solidFill>
                  <a:srgbClr val="FF0000"/>
                </a:solidFill>
              </a:rPr>
              <a:t>, and even </a:t>
            </a:r>
            <a:r>
              <a:rPr lang="en-US" sz="1800" i="1" dirty="0" smtClean="0">
                <a:solidFill>
                  <a:srgbClr val="FF0000"/>
                </a:solidFill>
              </a:rPr>
              <a:t>liquefactive necrosis</a:t>
            </a:r>
            <a:r>
              <a:rPr lang="en-US" sz="1800" dirty="0" smtClean="0">
                <a:solidFill>
                  <a:srgbClr val="FF0000"/>
                </a:solidFill>
              </a:rPr>
              <a:t> if their alkaline contents leak out. </a:t>
            </a:r>
          </a:p>
          <a:p>
            <a:pPr marL="203194" indent="0">
              <a:buSzPct val="100000"/>
              <a:buNone/>
            </a:pPr>
            <a:r>
              <a:rPr lang="en-US" sz="1800" dirty="0" smtClean="0">
                <a:solidFill>
                  <a:srgbClr val="FF0000"/>
                </a:solidFill>
              </a:rPr>
              <a:t>Major</a:t>
            </a:r>
            <a:r>
              <a:rPr lang="en-US" altLang="en-US" sz="1800" dirty="0" smtClean="0">
                <a:solidFill>
                  <a:srgbClr val="FF0000"/>
                </a:solidFill>
                <a:cs typeface="Arial" pitchFamily="34" charset="0"/>
              </a:rPr>
              <a:t> </a:t>
            </a:r>
            <a:r>
              <a:rPr lang="en-US" altLang="en-US" sz="1800" dirty="0">
                <a:solidFill>
                  <a:srgbClr val="FF0000"/>
                </a:solidFill>
                <a:cs typeface="Arial" pitchFamily="34" charset="0"/>
              </a:rPr>
              <a:t>complications of this particular foreign body include septal perforation, nasal synechiae (</a:t>
            </a:r>
            <a:r>
              <a:rPr lang="en-US" sz="1800" dirty="0">
                <a:solidFill>
                  <a:srgbClr val="FF0000"/>
                </a:solidFill>
              </a:rPr>
              <a:t>Adhesions in the nose -scar )</a:t>
            </a:r>
            <a:r>
              <a:rPr lang="en-US" altLang="en-US" sz="1800" dirty="0">
                <a:solidFill>
                  <a:srgbClr val="FF0000"/>
                </a:solidFill>
                <a:cs typeface="Arial" pitchFamily="34" charset="0"/>
              </a:rPr>
              <a:t>, and stenosis of the nasal cavity.</a:t>
            </a:r>
            <a:endParaRPr lang="ar-JO" altLang="en-US" sz="1800" dirty="0">
              <a:solidFill>
                <a:srgbClr val="FF0000"/>
              </a:solidFill>
            </a:endParaRPr>
          </a:p>
          <a:p>
            <a:pPr marL="546094" indent="-342900">
              <a:buSzPct val="100000"/>
              <a:buFont typeface="Wingdings" panose="05000000000000000000" pitchFamily="2" charset="2"/>
              <a:buChar char="ü"/>
            </a:pPr>
            <a:endParaRPr lang="ar-JO" sz="1800" dirty="0">
              <a:solidFill>
                <a:srgbClr val="FF0000"/>
              </a:solidFill>
            </a:endParaRPr>
          </a:p>
          <a:p>
            <a:pPr marL="546094" indent="-342900">
              <a:buSzPct val="100000"/>
              <a:buFont typeface="Arial" panose="020B0604020202020204" pitchFamily="34" charset="0"/>
              <a:buChar char="•"/>
            </a:pPr>
            <a:endParaRPr lang="en-US" sz="1800" dirty="0">
              <a:solidFill>
                <a:schemeClr val="tx1"/>
              </a:solidFill>
            </a:endParaRPr>
          </a:p>
          <a:p>
            <a:pPr marL="546094" indent="-342900">
              <a:buSzPct val="100000"/>
              <a:buFont typeface="Arial" panose="020B0604020202020204" pitchFamily="34" charset="0"/>
              <a:buChar char="•"/>
            </a:pPr>
            <a:endParaRPr lang="ar-JO" sz="1800" dirty="0">
              <a:solidFill>
                <a:schemeClr val="tx1"/>
              </a:solidFill>
            </a:endParaRPr>
          </a:p>
        </p:txBody>
      </p:sp>
    </p:spTree>
    <p:extLst>
      <p:ext uri="{BB962C8B-B14F-4D97-AF65-F5344CB8AC3E}">
        <p14:creationId xmlns:p14="http://schemas.microsoft.com/office/powerpoint/2010/main" val="3466617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793937" cy="685800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938" y="0"/>
            <a:ext cx="4350062" cy="685800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235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5796116" cy="4832092"/>
          </a:xfrm>
          <a:prstGeom prst="rect">
            <a:avLst/>
          </a:prstGeom>
          <a:solidFill>
            <a:schemeClr val="bg1"/>
          </a:solidFill>
        </p:spPr>
        <p:txBody>
          <a:bodyPr wrap="square" rtlCol="1">
            <a:spAutoFit/>
          </a:bodyPr>
          <a:lstStyle/>
          <a:p>
            <a:pPr marL="457189" indent="-457189" defTabSz="1219170">
              <a:buClrTx/>
              <a:buFont typeface="Wingdings" panose="05000000000000000000" pitchFamily="2" charset="2"/>
              <a:buChar char="ü"/>
            </a:pPr>
            <a:endParaRPr lang="en-US" altLang="en-US" sz="1800" dirty="0" smtClean="0">
              <a:solidFill>
                <a:schemeClr val="tx1"/>
              </a:solidFill>
              <a:latin typeface="+mn-lt"/>
              <a:cs typeface="Arial" pitchFamily="34" charset="0"/>
            </a:endParaRPr>
          </a:p>
          <a:p>
            <a:pPr marL="457189" indent="-457189" defTabSz="1219170">
              <a:buClrTx/>
              <a:buFont typeface="Wingdings" panose="05000000000000000000" pitchFamily="2" charset="2"/>
              <a:buChar char="ü"/>
            </a:pPr>
            <a:endParaRPr lang="en-US" altLang="en-US" sz="1800" dirty="0">
              <a:solidFill>
                <a:schemeClr val="tx1"/>
              </a:solidFill>
              <a:latin typeface="+mn-lt"/>
              <a:cs typeface="Arial" pitchFamily="34" charset="0"/>
            </a:endParaRPr>
          </a:p>
          <a:p>
            <a:pPr marL="457189" indent="-457189" defTabSz="1219170">
              <a:buClrTx/>
              <a:buFont typeface="Wingdings" panose="05000000000000000000" pitchFamily="2" charset="2"/>
              <a:buChar char="ü"/>
            </a:pPr>
            <a:endParaRPr lang="en-US" altLang="en-US" sz="1800" dirty="0" smtClean="0">
              <a:solidFill>
                <a:schemeClr val="tx1"/>
              </a:solidFill>
              <a:latin typeface="+mn-lt"/>
              <a:cs typeface="Arial" pitchFamily="34" charset="0"/>
            </a:endParaRPr>
          </a:p>
          <a:p>
            <a:pPr marL="342900" indent="-342900" defTabSz="1219170">
              <a:buClrTx/>
              <a:buFont typeface="Wingdings" pitchFamily="2" charset="2"/>
              <a:buChar char="ü"/>
            </a:pPr>
            <a:r>
              <a:rPr lang="en-US" altLang="en-US" sz="1800" dirty="0" smtClean="0">
                <a:solidFill>
                  <a:schemeClr val="tx1"/>
                </a:solidFill>
                <a:latin typeface="+mn-lt"/>
                <a:cs typeface="Arial" pitchFamily="34" charset="0"/>
              </a:rPr>
              <a:t>Iatrogenic </a:t>
            </a:r>
            <a:r>
              <a:rPr lang="en-US" altLang="en-US" sz="1800" dirty="0">
                <a:solidFill>
                  <a:schemeClr val="tx1"/>
                </a:solidFill>
                <a:latin typeface="+mn-lt"/>
                <a:cs typeface="Arial" pitchFamily="34" charset="0"/>
              </a:rPr>
              <a:t>nasal foreign bodies include nasal packs, splints (post septoplasty), cotton, needles, and pieces of instruments. Fragments of bone and cartilage may be left in the nasal cavity </a:t>
            </a:r>
            <a:r>
              <a:rPr lang="en-US" altLang="en-US" sz="1800" dirty="0" smtClean="0">
                <a:solidFill>
                  <a:schemeClr val="tx1"/>
                </a:solidFill>
                <a:latin typeface="+mn-lt"/>
                <a:cs typeface="Arial" pitchFamily="34" charset="0"/>
              </a:rPr>
              <a:t>postoperatively</a:t>
            </a:r>
            <a:r>
              <a:rPr lang="en-US" altLang="en-US" sz="1800" dirty="0" smtClean="0">
                <a:solidFill>
                  <a:schemeClr val="tx1"/>
                </a:solidFill>
                <a:latin typeface="+mn-lt"/>
                <a:cs typeface="Arial" pitchFamily="34" charset="0"/>
              </a:rPr>
              <a:t>.</a:t>
            </a:r>
            <a:endParaRPr lang="en-US" altLang="en-US" sz="1800" dirty="0">
              <a:solidFill>
                <a:schemeClr val="tx1"/>
              </a:solidFill>
              <a:latin typeface="+mn-lt"/>
              <a:cs typeface="Arial" pitchFamily="34" charset="0"/>
            </a:endParaRPr>
          </a:p>
          <a:p>
            <a:pPr marL="342900" indent="-342900" defTabSz="1219170">
              <a:buClrTx/>
              <a:buFont typeface="Wingdings" pitchFamily="2" charset="2"/>
              <a:buChar char="ü"/>
            </a:pPr>
            <a:endParaRPr lang="en-US" altLang="en-US" sz="1800" dirty="0">
              <a:solidFill>
                <a:schemeClr val="tx1"/>
              </a:solidFill>
              <a:latin typeface="+mn-lt"/>
              <a:cs typeface="Arial" pitchFamily="34" charset="0"/>
            </a:endParaRPr>
          </a:p>
          <a:p>
            <a:pPr marL="457189" indent="-457189" defTabSz="1219170">
              <a:buClrTx/>
              <a:buFont typeface="Wingdings" panose="05000000000000000000" pitchFamily="2" charset="2"/>
              <a:buChar char="ü"/>
            </a:pPr>
            <a:r>
              <a:rPr lang="en-US" altLang="en-US" sz="1800" dirty="0" smtClean="0">
                <a:solidFill>
                  <a:schemeClr val="tx1"/>
                </a:solidFill>
                <a:latin typeface="+mn-lt"/>
                <a:cs typeface="Arial" pitchFamily="34" charset="0"/>
              </a:rPr>
              <a:t>Trauma </a:t>
            </a:r>
            <a:r>
              <a:rPr lang="en-US" altLang="en-US" sz="1800" dirty="0">
                <a:solidFill>
                  <a:schemeClr val="tx1"/>
                </a:solidFill>
                <a:latin typeface="+mn-lt"/>
                <a:cs typeface="Arial" pitchFamily="34" charset="0"/>
              </a:rPr>
              <a:t>may cause nasal foreign bodies such as bone, cartilage fragments, or teeth. An exogenous foreign body may lodge in the nasal </a:t>
            </a:r>
            <a:r>
              <a:rPr lang="en-US" altLang="en-US" sz="1800" dirty="0" smtClean="0">
                <a:solidFill>
                  <a:schemeClr val="tx1"/>
                </a:solidFill>
                <a:latin typeface="+mn-lt"/>
                <a:cs typeface="Arial" pitchFamily="34" charset="0"/>
              </a:rPr>
              <a:t>cavity.</a:t>
            </a:r>
            <a:endParaRPr lang="en-US" altLang="en-US" sz="1800" dirty="0">
              <a:solidFill>
                <a:schemeClr val="tx1"/>
              </a:solidFill>
              <a:latin typeface="+mn-lt"/>
              <a:cs typeface="Arial" pitchFamily="34" charset="0"/>
            </a:endParaRPr>
          </a:p>
          <a:p>
            <a:pPr marL="457189" indent="-457189" defTabSz="1219170">
              <a:buClrTx/>
              <a:buFont typeface="Wingdings" panose="05000000000000000000" pitchFamily="2" charset="2"/>
              <a:buChar char="ü"/>
            </a:pPr>
            <a:endParaRPr lang="en-US" altLang="en-US" sz="1800" dirty="0">
              <a:solidFill>
                <a:schemeClr val="tx1"/>
              </a:solidFill>
              <a:latin typeface="+mn-lt"/>
              <a:cs typeface="Arial" pitchFamily="34" charset="0"/>
            </a:endParaRPr>
          </a:p>
          <a:p>
            <a:pPr marL="457189" indent="-457189" defTabSz="1219170">
              <a:buClrTx/>
              <a:buFont typeface="Wingdings" panose="05000000000000000000" pitchFamily="2" charset="2"/>
              <a:buChar char="ü"/>
            </a:pPr>
            <a:r>
              <a:rPr lang="en-US" sz="1800" dirty="0">
                <a:solidFill>
                  <a:schemeClr val="tx1"/>
                </a:solidFill>
                <a:latin typeface="+mn-lt"/>
              </a:rPr>
              <a:t>Firmly impacted and unrecognized foreign bodies can in time become coated with calcium, magnesium, phosphate, or carbonate and become a rhinolith. Rhinoliths are radio-opaque and typically are found on the floor of the nasal </a:t>
            </a:r>
            <a:r>
              <a:rPr lang="en-US" sz="1800" dirty="0" smtClean="0">
                <a:solidFill>
                  <a:schemeClr val="tx1"/>
                </a:solidFill>
                <a:latin typeface="+mn-lt"/>
              </a:rPr>
              <a:t>cavity</a:t>
            </a:r>
            <a:r>
              <a:rPr lang="en-US" sz="2000" dirty="0" smtClean="0">
                <a:solidFill>
                  <a:schemeClr val="tx1"/>
                </a:solidFill>
                <a:latin typeface="+mn-lt"/>
              </a:rPr>
              <a:t>.</a:t>
            </a:r>
            <a:endParaRPr lang="en-US" sz="2000" dirty="0">
              <a:solidFill>
                <a:schemeClr val="tx1"/>
              </a:solidFill>
              <a:latin typeface="+mn-lt"/>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9362" y="1702886"/>
            <a:ext cx="2811352" cy="323231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3001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8;p34"/>
          <p:cNvSpPr txBox="1">
            <a:spLocks noGrp="1"/>
          </p:cNvSpPr>
          <p:nvPr>
            <p:ph type="title"/>
          </p:nvPr>
        </p:nvSpPr>
        <p:spPr>
          <a:xfrm>
            <a:off x="0" y="0"/>
            <a:ext cx="9144000" cy="763600"/>
          </a:xfrm>
          <a:prstGeom prst="rect">
            <a:avLst/>
          </a:prstGeom>
          <a:solidFill>
            <a:schemeClr val="accent5">
              <a:lumMod val="40000"/>
              <a:lumOff val="60000"/>
            </a:schemeClr>
          </a:solidFill>
        </p:spPr>
        <p:txBody>
          <a:bodyPr spcFirstLastPara="1" wrap="square" lIns="121900" tIns="121900" rIns="121900" bIns="121900" anchor="t" anchorCtr="0">
            <a:noAutofit/>
          </a:bodyPr>
          <a:lstStyle/>
          <a:p>
            <a:pPr algn="ctr"/>
            <a:r>
              <a:rPr lang="en-US" b="1" dirty="0" smtClean="0">
                <a:solidFill>
                  <a:schemeClr val="tx1"/>
                </a:solidFill>
              </a:rPr>
              <a:t>Clinical manifestations</a:t>
            </a:r>
            <a:endParaRPr b="1" dirty="0">
              <a:solidFill>
                <a:schemeClr val="tx1"/>
              </a:solidFill>
            </a:endParaRPr>
          </a:p>
        </p:txBody>
      </p:sp>
      <p:sp>
        <p:nvSpPr>
          <p:cNvPr id="3" name="Text Placeholder 2"/>
          <p:cNvSpPr>
            <a:spLocks noGrp="1"/>
          </p:cNvSpPr>
          <p:nvPr>
            <p:ph type="body" idx="1"/>
          </p:nvPr>
        </p:nvSpPr>
        <p:spPr>
          <a:xfrm>
            <a:off x="0" y="763600"/>
            <a:ext cx="9144000" cy="6094400"/>
          </a:xfrm>
          <a:solidFill>
            <a:schemeClr val="bg1"/>
          </a:solidFill>
        </p:spPr>
        <p:txBody>
          <a:bodyPr/>
          <a:lstStyle/>
          <a:p>
            <a:pPr marL="660383" indent="-457189">
              <a:buSzPct val="100000"/>
              <a:buFont typeface="Arial" panose="020B0604020202020204" pitchFamily="34" charset="0"/>
              <a:buChar char="•"/>
              <a:defRPr/>
            </a:pPr>
            <a:r>
              <a:rPr lang="en-US" sz="2000" dirty="0">
                <a:solidFill>
                  <a:schemeClr val="tx1"/>
                </a:solidFill>
              </a:rPr>
              <a:t>The onset of symptoms varies with the size and type of foreign body and the degree of obstruction and inflammation it produces</a:t>
            </a:r>
            <a:r>
              <a:rPr lang="en-US" sz="2000" dirty="0" smtClean="0">
                <a:solidFill>
                  <a:schemeClr val="tx1"/>
                </a:solidFill>
              </a:rPr>
              <a:t>.</a:t>
            </a:r>
          </a:p>
          <a:p>
            <a:pPr marL="660383" indent="-457189">
              <a:buSzPct val="100000"/>
              <a:buFont typeface="Arial" panose="020B0604020202020204" pitchFamily="34" charset="0"/>
              <a:buChar char="•"/>
              <a:defRPr/>
            </a:pPr>
            <a:endParaRPr lang="en-US" sz="2000" dirty="0">
              <a:solidFill>
                <a:schemeClr val="tx1"/>
              </a:solidFill>
            </a:endParaRPr>
          </a:p>
          <a:p>
            <a:pPr marL="660383" indent="-457189">
              <a:buSzPct val="100000"/>
              <a:buFont typeface="Wingdings" panose="05000000000000000000" pitchFamily="2" charset="2"/>
              <a:buChar char="Ø"/>
              <a:defRPr/>
            </a:pPr>
            <a:r>
              <a:rPr lang="en-US" sz="2000" dirty="0">
                <a:solidFill>
                  <a:schemeClr val="tx1"/>
                </a:solidFill>
              </a:rPr>
              <a:t>Inorganic materials are often asymptomatic and may be discovered incidentally (</a:t>
            </a:r>
            <a:r>
              <a:rPr lang="en-US" sz="2000" dirty="0" smtClean="0">
                <a:solidFill>
                  <a:schemeClr val="tx1"/>
                </a:solidFill>
              </a:rPr>
              <a:t>unwitnessed).</a:t>
            </a:r>
            <a:endParaRPr lang="en-US" sz="2000" dirty="0">
              <a:solidFill>
                <a:schemeClr val="tx1"/>
              </a:solidFill>
            </a:endParaRPr>
          </a:p>
          <a:p>
            <a:pPr marL="660383" indent="-457189">
              <a:buSzPct val="100000"/>
              <a:buFont typeface="Wingdings" panose="05000000000000000000" pitchFamily="2" charset="2"/>
              <a:buChar char="Ø"/>
              <a:defRPr/>
            </a:pPr>
            <a:r>
              <a:rPr lang="en-US" sz="2000" dirty="0">
                <a:solidFill>
                  <a:schemeClr val="tx1"/>
                </a:solidFill>
              </a:rPr>
              <a:t>Organic foreign bodies tend to be more irritating to the nasal mucosa and thus may produce earlier </a:t>
            </a:r>
            <a:r>
              <a:rPr lang="en-US" sz="2000" dirty="0" smtClean="0">
                <a:solidFill>
                  <a:schemeClr val="tx1"/>
                </a:solidFill>
              </a:rPr>
              <a:t>symptoms.</a:t>
            </a:r>
            <a:endParaRPr lang="en-US" sz="2000" dirty="0">
              <a:solidFill>
                <a:schemeClr val="tx1"/>
              </a:solidFill>
            </a:endParaRPr>
          </a:p>
          <a:p>
            <a:pPr marL="660383" indent="-457189">
              <a:buSzPct val="100000"/>
              <a:buFont typeface="Wingdings" panose="05000000000000000000" pitchFamily="2" charset="2"/>
              <a:buChar char="ü"/>
              <a:defRPr/>
            </a:pPr>
            <a:r>
              <a:rPr lang="en-US" sz="2000" dirty="0">
                <a:solidFill>
                  <a:schemeClr val="tx1"/>
                </a:solidFill>
              </a:rPr>
              <a:t>The most common sign of a nasal foreign body is unilateral  purulent </a:t>
            </a:r>
            <a:r>
              <a:rPr lang="en-US" sz="2000" dirty="0" smtClean="0">
                <a:solidFill>
                  <a:schemeClr val="tx1"/>
                </a:solidFill>
              </a:rPr>
              <a:t>rhinorrhea.</a:t>
            </a:r>
          </a:p>
          <a:p>
            <a:pPr marL="660383" indent="-457189">
              <a:buSzPct val="100000"/>
              <a:buFont typeface="Wingdings" panose="05000000000000000000" pitchFamily="2" charset="2"/>
              <a:buChar char="ü"/>
              <a:defRPr/>
            </a:pPr>
            <a:r>
              <a:rPr lang="en-US" sz="2000" dirty="0" smtClean="0">
                <a:solidFill>
                  <a:schemeClr val="tx1"/>
                </a:solidFill>
              </a:rPr>
              <a:t>Unilateral </a:t>
            </a:r>
            <a:r>
              <a:rPr lang="en-US" sz="2000" dirty="0">
                <a:solidFill>
                  <a:schemeClr val="tx1"/>
                </a:solidFill>
              </a:rPr>
              <a:t>nasal obstruction and epistaxis may occur ,foul odor, sneezing,  snoring, or </a:t>
            </a:r>
            <a:r>
              <a:rPr lang="en-US" sz="2000" dirty="0" smtClean="0">
                <a:solidFill>
                  <a:schemeClr val="tx1"/>
                </a:solidFill>
              </a:rPr>
              <a:t>pain.</a:t>
            </a:r>
          </a:p>
          <a:p>
            <a:pPr marL="660383" indent="-457189">
              <a:buSzPct val="100000"/>
              <a:buFont typeface="Wingdings" panose="05000000000000000000" pitchFamily="2" charset="2"/>
              <a:buChar char="ü"/>
              <a:defRPr/>
            </a:pPr>
            <a:r>
              <a:rPr lang="en-US" sz="2000" dirty="0" smtClean="0">
                <a:solidFill>
                  <a:schemeClr val="tx1"/>
                </a:solidFill>
              </a:rPr>
              <a:t>Unilateral </a:t>
            </a:r>
            <a:r>
              <a:rPr lang="en-US" sz="2000" dirty="0">
                <a:solidFill>
                  <a:schemeClr val="tx1"/>
                </a:solidFill>
              </a:rPr>
              <a:t>sinusitis and otitis media may develop as a result of a nasal foreign </a:t>
            </a:r>
            <a:r>
              <a:rPr lang="en-US" sz="2000" dirty="0" smtClean="0">
                <a:solidFill>
                  <a:schemeClr val="tx1"/>
                </a:solidFill>
              </a:rPr>
              <a:t>body.</a:t>
            </a:r>
            <a:endParaRPr lang="ar-JO" sz="2000" dirty="0">
              <a:solidFill>
                <a:schemeClr val="tx1"/>
              </a:solidFill>
            </a:endParaRPr>
          </a:p>
          <a:p>
            <a:pPr marL="660383" indent="-457189">
              <a:buSzPct val="100000"/>
              <a:buFont typeface="Arial" panose="020B0604020202020204" pitchFamily="34" charset="0"/>
              <a:buChar char="•"/>
            </a:pPr>
            <a:endParaRPr lang="ar-JO" sz="2000" dirty="0">
              <a:solidFill>
                <a:schemeClr val="tx1"/>
              </a:solidFill>
            </a:endParaRPr>
          </a:p>
        </p:txBody>
      </p:sp>
    </p:spTree>
    <p:extLst>
      <p:ext uri="{BB962C8B-B14F-4D97-AF65-F5344CB8AC3E}">
        <p14:creationId xmlns:p14="http://schemas.microsoft.com/office/powerpoint/2010/main" val="1177291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8;p34"/>
          <p:cNvSpPr txBox="1">
            <a:spLocks noGrp="1"/>
          </p:cNvSpPr>
          <p:nvPr>
            <p:ph type="title"/>
          </p:nvPr>
        </p:nvSpPr>
        <p:spPr>
          <a:xfrm>
            <a:off x="0" y="0"/>
            <a:ext cx="9144000" cy="763600"/>
          </a:xfrm>
          <a:prstGeom prst="rect">
            <a:avLst/>
          </a:prstGeom>
          <a:solidFill>
            <a:schemeClr val="accent5">
              <a:lumMod val="40000"/>
              <a:lumOff val="60000"/>
            </a:schemeClr>
          </a:solidFill>
        </p:spPr>
        <p:txBody>
          <a:bodyPr spcFirstLastPara="1" wrap="square" lIns="121900" tIns="121900" rIns="121900" bIns="121900" anchor="t" anchorCtr="0">
            <a:noAutofit/>
          </a:bodyPr>
          <a:lstStyle/>
          <a:p>
            <a:pPr algn="ctr"/>
            <a:r>
              <a:rPr lang="en-US" b="1" dirty="0" smtClean="0">
                <a:solidFill>
                  <a:schemeClr val="tx1"/>
                </a:solidFill>
              </a:rPr>
              <a:t>Diagnosis </a:t>
            </a:r>
            <a:endParaRPr b="1" dirty="0">
              <a:solidFill>
                <a:schemeClr val="tx1"/>
              </a:solidFill>
            </a:endParaRPr>
          </a:p>
        </p:txBody>
      </p:sp>
      <p:sp>
        <p:nvSpPr>
          <p:cNvPr id="3" name="Text Placeholder 2"/>
          <p:cNvSpPr>
            <a:spLocks noGrp="1"/>
          </p:cNvSpPr>
          <p:nvPr>
            <p:ph type="body" idx="1"/>
          </p:nvPr>
        </p:nvSpPr>
        <p:spPr>
          <a:xfrm>
            <a:off x="1" y="763600"/>
            <a:ext cx="9144000" cy="6094400"/>
          </a:xfrm>
          <a:solidFill>
            <a:schemeClr val="bg1"/>
          </a:solidFill>
        </p:spPr>
        <p:txBody>
          <a:bodyPr/>
          <a:lstStyle/>
          <a:p>
            <a:pPr marL="546095" lvl="0" indent="-342900">
              <a:buSzPct val="100000"/>
              <a:buFont typeface="Wingdings" panose="05000000000000000000" pitchFamily="2" charset="2"/>
              <a:buChar char="ü"/>
            </a:pPr>
            <a:r>
              <a:rPr lang="en-US" dirty="0">
                <a:solidFill>
                  <a:schemeClr val="tx1"/>
                </a:solidFill>
              </a:rPr>
              <a:t>The physical examination is the main diagnostic </a:t>
            </a:r>
            <a:r>
              <a:rPr lang="en-US" dirty="0" smtClean="0">
                <a:solidFill>
                  <a:schemeClr val="tx1"/>
                </a:solidFill>
              </a:rPr>
              <a:t>tool.</a:t>
            </a:r>
            <a:endParaRPr lang="en-US" altLang="en-US" dirty="0">
              <a:solidFill>
                <a:schemeClr val="tx1"/>
              </a:solidFill>
              <a:cs typeface="Arial" pitchFamily="34" charset="0"/>
            </a:endParaRPr>
          </a:p>
          <a:p>
            <a:pPr marL="546095" lvl="0" indent="-342900">
              <a:buSzPct val="100000"/>
              <a:buFont typeface="Arial" panose="020B0604020202020204" pitchFamily="34" charset="0"/>
              <a:buChar char="•"/>
            </a:pPr>
            <a:r>
              <a:rPr lang="en-US" altLang="en-US" dirty="0">
                <a:solidFill>
                  <a:schemeClr val="tx1"/>
                </a:solidFill>
                <a:cs typeface="Arial" pitchFamily="34" charset="0"/>
              </a:rPr>
              <a:t>Diagnosis of a nasal foreign body may be straightforward, particularly in the cooperative </a:t>
            </a:r>
            <a:r>
              <a:rPr lang="en-US" altLang="en-US" dirty="0" smtClean="0">
                <a:solidFill>
                  <a:schemeClr val="tx1"/>
                </a:solidFill>
                <a:cs typeface="Arial" pitchFamily="34" charset="0"/>
              </a:rPr>
              <a:t>patient</a:t>
            </a:r>
            <a:r>
              <a:rPr lang="en-US" altLang="en-US" dirty="0" smtClean="0">
                <a:solidFill>
                  <a:schemeClr val="tx1"/>
                </a:solidFill>
                <a:cs typeface="Arial" pitchFamily="34" charset="0"/>
              </a:rPr>
              <a:t>.</a:t>
            </a:r>
          </a:p>
          <a:p>
            <a:pPr marL="546095" lvl="0" indent="-342900">
              <a:buSzPct val="100000"/>
              <a:buFont typeface="Arial" panose="020B0604020202020204" pitchFamily="34" charset="0"/>
              <a:buChar char="•"/>
            </a:pPr>
            <a:endParaRPr lang="en-US" altLang="en-US" dirty="0">
              <a:solidFill>
                <a:schemeClr val="tx1"/>
              </a:solidFill>
              <a:cs typeface="Arial" pitchFamily="34" charset="0"/>
            </a:endParaRPr>
          </a:p>
          <a:p>
            <a:pPr marL="546095" lvl="0" indent="-342900">
              <a:buSzPct val="100000"/>
              <a:buFont typeface="Wingdings" panose="05000000000000000000" pitchFamily="2" charset="2"/>
              <a:buChar char="ü"/>
            </a:pPr>
            <a:r>
              <a:rPr lang="en-US" altLang="en-US" dirty="0">
                <a:solidFill>
                  <a:schemeClr val="tx1"/>
                </a:solidFill>
                <a:cs typeface="Arial" pitchFamily="34" charset="0"/>
              </a:rPr>
              <a:t>The diagnosis becomes more difficult when the foreign body has caused an inflammatory </a:t>
            </a:r>
            <a:r>
              <a:rPr lang="en-US" altLang="en-US" dirty="0" smtClean="0">
                <a:solidFill>
                  <a:schemeClr val="tx1"/>
                </a:solidFill>
                <a:cs typeface="Arial" pitchFamily="34" charset="0"/>
              </a:rPr>
              <a:t>reaction. Visualization </a:t>
            </a:r>
            <a:r>
              <a:rPr lang="en-US" altLang="en-US" dirty="0">
                <a:solidFill>
                  <a:schemeClr val="tx1"/>
                </a:solidFill>
                <a:cs typeface="Arial" pitchFamily="34" charset="0"/>
              </a:rPr>
              <a:t>of the object then is limited because of edema and bleeding of the nasal mucosa</a:t>
            </a:r>
            <a:r>
              <a:rPr lang="en-US" altLang="en-US" dirty="0" smtClean="0">
                <a:solidFill>
                  <a:schemeClr val="tx1"/>
                </a:solidFill>
                <a:cs typeface="Arial" pitchFamily="34" charset="0"/>
              </a:rPr>
              <a:t>.</a:t>
            </a:r>
          </a:p>
          <a:p>
            <a:pPr marL="546095" lvl="0" indent="-342900">
              <a:buSzPct val="100000"/>
              <a:buFont typeface="Wingdings" panose="05000000000000000000" pitchFamily="2" charset="2"/>
              <a:buChar char="ü"/>
            </a:pPr>
            <a:endParaRPr lang="en-US" altLang="en-US" dirty="0">
              <a:solidFill>
                <a:schemeClr val="tx1"/>
              </a:solidFill>
              <a:cs typeface="Arial" pitchFamily="34" charset="0"/>
            </a:endParaRPr>
          </a:p>
          <a:p>
            <a:pPr marL="546095" lvl="0" indent="-342900">
              <a:buSzPct val="100000"/>
              <a:buFont typeface="Wingdings" panose="05000000000000000000" pitchFamily="2" charset="2"/>
              <a:buChar char="Ø"/>
              <a:defRPr/>
            </a:pPr>
            <a:r>
              <a:rPr lang="en-US" dirty="0">
                <a:solidFill>
                  <a:schemeClr val="tx1"/>
                </a:solidFill>
              </a:rPr>
              <a:t>Initial evaluation should include examination of the nose by Anterior </a:t>
            </a:r>
            <a:r>
              <a:rPr lang="en-US" dirty="0" err="1">
                <a:solidFill>
                  <a:schemeClr val="tx1"/>
                </a:solidFill>
              </a:rPr>
              <a:t>Rhinoscopy</a:t>
            </a:r>
            <a:r>
              <a:rPr lang="en-US" dirty="0">
                <a:solidFill>
                  <a:schemeClr val="tx1"/>
                </a:solidFill>
              </a:rPr>
              <a:t> </a:t>
            </a:r>
            <a:r>
              <a:rPr lang="en-US" dirty="0" smtClean="0">
                <a:solidFill>
                  <a:schemeClr val="tx1"/>
                </a:solidFill>
              </a:rPr>
              <a:t>, to see anterior 1/3 </a:t>
            </a:r>
            <a:r>
              <a:rPr lang="en-US" dirty="0">
                <a:solidFill>
                  <a:schemeClr val="tx1"/>
                </a:solidFill>
              </a:rPr>
              <a:t> (nasal speculum and headlight). FB , local trauma may exist with erythema, edema, </a:t>
            </a:r>
            <a:r>
              <a:rPr lang="en-US" dirty="0" smtClean="0">
                <a:solidFill>
                  <a:schemeClr val="tx1"/>
                </a:solidFill>
              </a:rPr>
              <a:t>bleeding</a:t>
            </a:r>
            <a:r>
              <a:rPr lang="en-US" dirty="0" smtClean="0">
                <a:solidFill>
                  <a:schemeClr val="tx1"/>
                </a:solidFill>
              </a:rPr>
              <a:t>.</a:t>
            </a:r>
          </a:p>
          <a:p>
            <a:pPr marL="546095" lvl="0" indent="-342900">
              <a:buSzPct val="100000"/>
              <a:buFont typeface="Wingdings" panose="05000000000000000000" pitchFamily="2" charset="2"/>
              <a:buChar char="Ø"/>
              <a:defRPr/>
            </a:pPr>
            <a:endParaRPr lang="en-US" dirty="0">
              <a:solidFill>
                <a:schemeClr val="tx1"/>
              </a:solidFill>
            </a:endParaRPr>
          </a:p>
          <a:p>
            <a:pPr marL="546095" lvl="0" indent="-342900">
              <a:buSzPct val="100000"/>
              <a:buFont typeface="Wingdings" panose="05000000000000000000" pitchFamily="2" charset="2"/>
              <a:buChar char="Ø"/>
              <a:defRPr/>
            </a:pPr>
            <a:r>
              <a:rPr lang="en-US" dirty="0" smtClean="0">
                <a:solidFill>
                  <a:schemeClr val="tx1"/>
                </a:solidFill>
              </a:rPr>
              <a:t>Looking </a:t>
            </a:r>
            <a:r>
              <a:rPr lang="en-US" dirty="0">
                <a:solidFill>
                  <a:schemeClr val="tx1"/>
                </a:solidFill>
              </a:rPr>
              <a:t>for additional foreign bodies, whether they are in the nose or other body cavities is </a:t>
            </a:r>
            <a:r>
              <a:rPr lang="en-US" dirty="0" smtClean="0">
                <a:solidFill>
                  <a:schemeClr val="tx1"/>
                </a:solidFill>
              </a:rPr>
              <a:t>important</a:t>
            </a:r>
            <a:r>
              <a:rPr lang="en-US" dirty="0" smtClean="0">
                <a:solidFill>
                  <a:schemeClr val="tx1"/>
                </a:solidFill>
              </a:rPr>
              <a:t>.</a:t>
            </a:r>
          </a:p>
          <a:p>
            <a:pPr marL="546095" lvl="0" indent="-342900">
              <a:buSzPct val="100000"/>
              <a:buFont typeface="Wingdings" panose="05000000000000000000" pitchFamily="2" charset="2"/>
              <a:buChar char="Ø"/>
              <a:defRPr/>
            </a:pPr>
            <a:endParaRPr lang="en-US" dirty="0" smtClean="0">
              <a:solidFill>
                <a:schemeClr val="tx1"/>
              </a:solidFill>
            </a:endParaRPr>
          </a:p>
          <a:p>
            <a:pPr marL="546095" lvl="0" indent="-342900">
              <a:buSzPct val="100000"/>
              <a:buFont typeface="Wingdings" panose="05000000000000000000" pitchFamily="2" charset="2"/>
              <a:buChar char="ü"/>
              <a:defRPr/>
            </a:pPr>
            <a:r>
              <a:rPr lang="en-US" dirty="0" smtClean="0">
                <a:solidFill>
                  <a:schemeClr val="tx1"/>
                </a:solidFill>
              </a:rPr>
              <a:t>Visualize </a:t>
            </a:r>
            <a:r>
              <a:rPr lang="en-US" dirty="0">
                <a:solidFill>
                  <a:schemeClr val="tx1"/>
                </a:solidFill>
              </a:rPr>
              <a:t>the tympanic membranes for signs of acute otitis media, assess for sinusitis, and auscultate the chest and neck for wheezing or stridor, which may be a clue of foreign body </a:t>
            </a:r>
            <a:r>
              <a:rPr lang="en-US" dirty="0" smtClean="0">
                <a:solidFill>
                  <a:schemeClr val="tx1"/>
                </a:solidFill>
              </a:rPr>
              <a:t>aspiration</a:t>
            </a:r>
            <a:r>
              <a:rPr lang="en-US" dirty="0" smtClean="0">
                <a:solidFill>
                  <a:schemeClr val="tx1"/>
                </a:solidFill>
              </a:rPr>
              <a:t>.</a:t>
            </a:r>
          </a:p>
          <a:p>
            <a:pPr marL="546095" lvl="0" indent="-342900">
              <a:buSzPct val="100000"/>
              <a:buFont typeface="Wingdings" panose="05000000000000000000" pitchFamily="2" charset="2"/>
              <a:buChar char="ü"/>
              <a:defRPr/>
            </a:pPr>
            <a:endParaRPr lang="en-US" dirty="0" smtClean="0">
              <a:solidFill>
                <a:schemeClr val="tx1"/>
              </a:solidFill>
            </a:endParaRPr>
          </a:p>
          <a:p>
            <a:pPr marL="546095" lvl="0" indent="-342900">
              <a:buSzPct val="100000"/>
              <a:buFont typeface="Wingdings" panose="05000000000000000000" pitchFamily="2" charset="2"/>
              <a:buChar char="ü"/>
              <a:defRPr/>
            </a:pPr>
            <a:r>
              <a:rPr lang="en-US" dirty="0" smtClean="0">
                <a:solidFill>
                  <a:schemeClr val="tx1"/>
                </a:solidFill>
              </a:rPr>
              <a:t>Topical </a:t>
            </a:r>
            <a:r>
              <a:rPr lang="en-US" dirty="0">
                <a:solidFill>
                  <a:schemeClr val="tx1"/>
                </a:solidFill>
              </a:rPr>
              <a:t>vasoconstriction and anesthesia are helpful for examination and </a:t>
            </a:r>
            <a:r>
              <a:rPr lang="en-US" dirty="0" smtClean="0">
                <a:solidFill>
                  <a:schemeClr val="tx1"/>
                </a:solidFill>
              </a:rPr>
              <a:t>Removal.</a:t>
            </a:r>
          </a:p>
          <a:p>
            <a:pPr marL="546095" lvl="0" indent="-342900">
              <a:buSzPct val="100000"/>
              <a:buFont typeface="Wingdings" panose="05000000000000000000" pitchFamily="2" charset="2"/>
              <a:buChar char="ü"/>
              <a:defRPr/>
            </a:pPr>
            <a:r>
              <a:rPr lang="en-US" dirty="0" smtClean="0">
                <a:solidFill>
                  <a:schemeClr val="tx1"/>
                </a:solidFill>
              </a:rPr>
              <a:t>Radiographic </a:t>
            </a:r>
            <a:r>
              <a:rPr lang="en-US" dirty="0">
                <a:solidFill>
                  <a:schemeClr val="tx1"/>
                </a:solidFill>
              </a:rPr>
              <a:t>assessment may be helpful if the object is radiopaque and also to evaluate for secondary </a:t>
            </a:r>
            <a:r>
              <a:rPr lang="en-US" dirty="0" smtClean="0">
                <a:solidFill>
                  <a:schemeClr val="tx1"/>
                </a:solidFill>
              </a:rPr>
              <a:t>sinusitis</a:t>
            </a:r>
            <a:r>
              <a:rPr lang="en-US" dirty="0" smtClean="0">
                <a:solidFill>
                  <a:schemeClr val="tx1"/>
                </a:solidFill>
              </a:rPr>
              <a:t>.</a:t>
            </a:r>
          </a:p>
          <a:p>
            <a:pPr marL="546095" lvl="0" indent="-342900">
              <a:buSzPct val="100000"/>
              <a:buFont typeface="Wingdings" panose="05000000000000000000" pitchFamily="2" charset="2"/>
              <a:buChar char="ü"/>
              <a:defRPr/>
            </a:pPr>
            <a:endParaRPr lang="en-US" dirty="0" smtClean="0">
              <a:solidFill>
                <a:schemeClr val="tx1"/>
              </a:solidFill>
            </a:endParaRPr>
          </a:p>
          <a:p>
            <a:pPr marL="546095" lvl="0" indent="-342900">
              <a:buSzPct val="100000"/>
              <a:buFont typeface="Wingdings" panose="05000000000000000000" pitchFamily="2" charset="2"/>
              <a:buChar char="Ø"/>
              <a:defRPr/>
            </a:pPr>
            <a:r>
              <a:rPr lang="en-US" dirty="0" smtClean="0">
                <a:solidFill>
                  <a:schemeClr val="tx1"/>
                </a:solidFill>
              </a:rPr>
              <a:t>Flexible </a:t>
            </a:r>
            <a:r>
              <a:rPr lang="en-US" dirty="0">
                <a:solidFill>
                  <a:schemeClr val="tx1"/>
                </a:solidFill>
              </a:rPr>
              <a:t>or rigid </a:t>
            </a:r>
            <a:r>
              <a:rPr lang="en-US" dirty="0" smtClean="0">
                <a:solidFill>
                  <a:schemeClr val="tx1"/>
                </a:solidFill>
              </a:rPr>
              <a:t>endoscopy ( posterior rhinoscope ) </a:t>
            </a:r>
            <a:r>
              <a:rPr lang="en-US" dirty="0">
                <a:solidFill>
                  <a:schemeClr val="tx1"/>
                </a:solidFill>
              </a:rPr>
              <a:t>may be helpful in diagnosis when there is no object visualized on anterior rhinoscopy.</a:t>
            </a:r>
          </a:p>
          <a:p>
            <a:pPr marL="546095" lvl="0" indent="-342900">
              <a:buSzPct val="100000"/>
              <a:buFont typeface="Arial" panose="020B0604020202020204" pitchFamily="34" charset="0"/>
              <a:buChar char="•"/>
              <a:defRPr/>
            </a:pPr>
            <a:endParaRPr lang="en-US" dirty="0">
              <a:solidFill>
                <a:schemeClr val="tx1"/>
              </a:solidFill>
            </a:endParaRPr>
          </a:p>
          <a:p>
            <a:pPr marL="546095" lvl="0" indent="-342900">
              <a:buSzPct val="100000"/>
              <a:buFont typeface="Arial" panose="020B0604020202020204" pitchFamily="34" charset="0"/>
              <a:buChar char="•"/>
              <a:defRPr/>
            </a:pPr>
            <a:endParaRPr lang="en-US" dirty="0">
              <a:solidFill>
                <a:schemeClr val="tx1"/>
              </a:solidFill>
            </a:endParaRPr>
          </a:p>
          <a:p>
            <a:pPr marL="546095" lvl="0" indent="-342900">
              <a:buSzPct val="100000"/>
              <a:buFont typeface="Arial" panose="020B0604020202020204" pitchFamily="34" charset="0"/>
              <a:buChar char="•"/>
            </a:pPr>
            <a:endParaRPr lang="ar-JO" altLang="en-US" dirty="0">
              <a:solidFill>
                <a:schemeClr val="tx1"/>
              </a:solidFill>
            </a:endParaRPr>
          </a:p>
          <a:p>
            <a:pPr marL="546095" lvl="0" indent="-342900">
              <a:buSzPct val="100000"/>
              <a:buFont typeface="Arial" panose="020B0604020202020204" pitchFamily="34" charset="0"/>
              <a:buChar char="•"/>
            </a:pPr>
            <a:endParaRPr lang="en-US" dirty="0">
              <a:solidFill>
                <a:schemeClr val="tx1"/>
              </a:solidFill>
            </a:endParaRPr>
          </a:p>
          <a:p>
            <a:pPr marL="546095" indent="-342900">
              <a:buSzPct val="100000"/>
              <a:buFont typeface="Arial" panose="020B0604020202020204" pitchFamily="34" charset="0"/>
              <a:buChar char="•"/>
            </a:pPr>
            <a:endParaRPr lang="ar-JO" dirty="0">
              <a:solidFill>
                <a:schemeClr val="tx1"/>
              </a:solidFill>
            </a:endParaRPr>
          </a:p>
        </p:txBody>
      </p:sp>
    </p:spTree>
    <p:extLst>
      <p:ext uri="{BB962C8B-B14F-4D97-AF65-F5344CB8AC3E}">
        <p14:creationId xmlns:p14="http://schemas.microsoft.com/office/powerpoint/2010/main" val="1438123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3600"/>
            <a:ext cx="4778477" cy="4196085"/>
          </a:xfrm>
          <a:prstGeom prst="rect">
            <a:avLst/>
          </a:prstGeom>
          <a:solidFill>
            <a:schemeClr val="bg1"/>
          </a:solidFill>
        </p:spPr>
        <p:txBody>
          <a:bodyPr wrap="square" rtlCol="1">
            <a:spAutoFit/>
          </a:bodyPr>
          <a:lstStyle/>
          <a:p>
            <a:pPr marL="342900" indent="-342900" defTabSz="1219170">
              <a:buFont typeface="Wingdings" pitchFamily="2" charset="2"/>
              <a:buChar char="v"/>
            </a:pPr>
            <a:r>
              <a:rPr lang="en-US" sz="2000" dirty="0">
                <a:solidFill>
                  <a:schemeClr val="tx1"/>
                </a:solidFill>
              </a:rPr>
              <a:t>Differentials to consider in the diagnosis of NFB include the </a:t>
            </a:r>
            <a:r>
              <a:rPr lang="en-US" sz="2000" dirty="0" smtClean="0">
                <a:solidFill>
                  <a:schemeClr val="tx1"/>
                </a:solidFill>
              </a:rPr>
              <a:t>following :</a:t>
            </a:r>
          </a:p>
          <a:p>
            <a:pPr marL="342900" indent="-342900" defTabSz="1219170">
              <a:buFont typeface="Wingdings" pitchFamily="2" charset="2"/>
              <a:buChar char="v"/>
            </a:pPr>
            <a:endParaRPr lang="en-US" sz="2000" dirty="0">
              <a:solidFill>
                <a:schemeClr val="tx1"/>
              </a:solidFill>
            </a:endParaRPr>
          </a:p>
          <a:p>
            <a:pPr marL="342900" indent="-342900" defTabSz="1219170">
              <a:buClrTx/>
              <a:buFont typeface="Wingdings" pitchFamily="2" charset="2"/>
              <a:buChar char="v"/>
            </a:pPr>
            <a:r>
              <a:rPr lang="en-US" sz="2000" dirty="0" smtClean="0">
                <a:solidFill>
                  <a:schemeClr val="tx1"/>
                </a:solidFill>
              </a:rPr>
              <a:t>Sinusitis</a:t>
            </a:r>
            <a:r>
              <a:rPr lang="en-US" sz="2000" dirty="0" smtClean="0">
                <a:solidFill>
                  <a:schemeClr val="tx1"/>
                </a:solidFill>
              </a:rPr>
              <a:t>.</a:t>
            </a:r>
            <a:endParaRPr lang="en-US" sz="2000" dirty="0">
              <a:solidFill>
                <a:schemeClr val="tx1"/>
              </a:solidFill>
            </a:endParaRPr>
          </a:p>
          <a:p>
            <a:pPr marL="342900" indent="-342900" defTabSz="1219170">
              <a:buClrTx/>
              <a:buFont typeface="Wingdings" pitchFamily="2" charset="2"/>
              <a:buChar char="v"/>
            </a:pPr>
            <a:r>
              <a:rPr lang="en-US" sz="2000" dirty="0">
                <a:solidFill>
                  <a:schemeClr val="tx1"/>
                </a:solidFill>
              </a:rPr>
              <a:t>Nasal  </a:t>
            </a:r>
            <a:r>
              <a:rPr lang="en-US" sz="2000" dirty="0" smtClean="0">
                <a:solidFill>
                  <a:schemeClr val="tx1"/>
                </a:solidFill>
              </a:rPr>
              <a:t>Polyps. </a:t>
            </a:r>
            <a:endParaRPr lang="en-US" sz="2000" dirty="0">
              <a:solidFill>
                <a:schemeClr val="tx1"/>
              </a:solidFill>
            </a:endParaRPr>
          </a:p>
          <a:p>
            <a:pPr marL="342900" indent="-342900" defTabSz="1219170">
              <a:buClrTx/>
              <a:buFont typeface="Wingdings" pitchFamily="2" charset="2"/>
              <a:buChar char="v"/>
            </a:pPr>
            <a:r>
              <a:rPr lang="en-US" sz="2000" dirty="0" smtClean="0">
                <a:solidFill>
                  <a:schemeClr val="tx1"/>
                </a:solidFill>
              </a:rPr>
              <a:t>Tumor. </a:t>
            </a:r>
            <a:endParaRPr lang="en-US" sz="2000" dirty="0">
              <a:solidFill>
                <a:schemeClr val="tx1"/>
              </a:solidFill>
            </a:endParaRPr>
          </a:p>
          <a:p>
            <a:pPr marL="342900" indent="-342900" defTabSz="1219170">
              <a:buClrTx/>
              <a:buFont typeface="Wingdings" pitchFamily="2" charset="2"/>
              <a:buChar char="v"/>
            </a:pPr>
            <a:r>
              <a:rPr lang="en-US" sz="2000" dirty="0">
                <a:solidFill>
                  <a:schemeClr val="tx1"/>
                </a:solidFill>
              </a:rPr>
              <a:t>Upper  respiratory  infection  (URI</a:t>
            </a:r>
            <a:r>
              <a:rPr lang="en-US" sz="2000" dirty="0" smtClean="0">
                <a:solidFill>
                  <a:schemeClr val="tx1"/>
                </a:solidFill>
              </a:rPr>
              <a:t>).  </a:t>
            </a:r>
            <a:endParaRPr lang="en-US" sz="2000" dirty="0">
              <a:solidFill>
                <a:schemeClr val="tx1"/>
              </a:solidFill>
            </a:endParaRPr>
          </a:p>
          <a:p>
            <a:pPr marL="342900" indent="-342900" defTabSz="1219170">
              <a:buClrTx/>
              <a:buFont typeface="Wingdings" pitchFamily="2" charset="2"/>
              <a:buChar char="v"/>
            </a:pPr>
            <a:r>
              <a:rPr lang="en-US" sz="2000" dirty="0">
                <a:solidFill>
                  <a:schemeClr val="tx1"/>
                </a:solidFill>
              </a:rPr>
              <a:t>Unilateral  </a:t>
            </a:r>
            <a:r>
              <a:rPr lang="en-US" sz="2000" dirty="0" err="1">
                <a:solidFill>
                  <a:schemeClr val="tx1"/>
                </a:solidFill>
              </a:rPr>
              <a:t>choanal</a:t>
            </a:r>
            <a:r>
              <a:rPr lang="en-US" sz="2000" dirty="0">
                <a:solidFill>
                  <a:schemeClr val="tx1"/>
                </a:solidFill>
              </a:rPr>
              <a:t>  </a:t>
            </a:r>
            <a:r>
              <a:rPr lang="en-US" sz="2000" dirty="0" smtClean="0">
                <a:solidFill>
                  <a:schemeClr val="tx1"/>
                </a:solidFill>
              </a:rPr>
              <a:t>atresia (congenital anomaly in which the posterior nasal cavity is obstructed by either a cartilage or membrane). </a:t>
            </a:r>
            <a:endParaRPr lang="en-US" sz="2000" dirty="0">
              <a:solidFill>
                <a:schemeClr val="tx1"/>
              </a:solidFill>
            </a:endParaRPr>
          </a:p>
          <a:p>
            <a:pPr marL="514350" indent="-514350" defTabSz="1219170">
              <a:buClrTx/>
              <a:buFont typeface="+mj-lt"/>
              <a:buAutoNum type="arabicPeriod"/>
            </a:pPr>
            <a:endParaRPr lang="ar-JO" sz="2667" dirty="0">
              <a:solidFill>
                <a:schemeClr val="tx1"/>
              </a:solidFill>
            </a:endParaRPr>
          </a:p>
        </p:txBody>
      </p:sp>
      <p:sp>
        <p:nvSpPr>
          <p:cNvPr id="3" name="Google Shape;138;p34"/>
          <p:cNvSpPr txBox="1">
            <a:spLocks/>
          </p:cNvSpPr>
          <p:nvPr/>
        </p:nvSpPr>
        <p:spPr>
          <a:xfrm>
            <a:off x="0" y="0"/>
            <a:ext cx="9144000" cy="763600"/>
          </a:xfrm>
          <a:prstGeom prst="rect">
            <a:avLst/>
          </a:prstGeom>
          <a:solidFill>
            <a:schemeClr val="accent5">
              <a:lumMod val="60000"/>
              <a:lumOff val="40000"/>
            </a:schemeClr>
          </a:solidFill>
        </p:spPr>
        <p:txBody>
          <a:bodyPr spcFirstLastPara="1" wrap="square" lIns="121900" tIns="121900" rIns="121900" bIns="12190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buClrTx/>
              <a:buFontTx/>
            </a:pPr>
            <a:r>
              <a:rPr lang="en-US" b="1" dirty="0" smtClean="0"/>
              <a:t>Differential diagnosis </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477" y="763601"/>
            <a:ext cx="4365523" cy="3619056"/>
          </a:xfrm>
          <a:prstGeom prst="rect">
            <a:avLst/>
          </a:prstGeom>
          <a:ln>
            <a:noFill/>
          </a:ln>
          <a:effectLst>
            <a:softEdge rad="112500"/>
          </a:effectLst>
        </p:spPr>
      </p:pic>
      <p:sp>
        <p:nvSpPr>
          <p:cNvPr id="6" name="Rectangle 5"/>
          <p:cNvSpPr/>
          <p:nvPr/>
        </p:nvSpPr>
        <p:spPr>
          <a:xfrm>
            <a:off x="4778477" y="4939598"/>
            <a:ext cx="4365523" cy="1160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Choanal atresia</a:t>
            </a:r>
            <a:endParaRPr lang="en-US" sz="3200" b="1" dirty="0">
              <a:solidFill>
                <a:srgbClr val="FF0000"/>
              </a:solidFill>
            </a:endParaRPr>
          </a:p>
        </p:txBody>
      </p:sp>
    </p:spTree>
    <p:extLst>
      <p:ext uri="{BB962C8B-B14F-4D97-AF65-F5344CB8AC3E}">
        <p14:creationId xmlns:p14="http://schemas.microsoft.com/office/powerpoint/2010/main" val="3922389670"/>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1836</Words>
  <Application>Microsoft Office PowerPoint</Application>
  <PresentationFormat>On-screen Show (4:3)</PresentationFormat>
  <Paragraphs>234</Paragraphs>
  <Slides>29</Slides>
  <Notes>9</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29</vt:i4>
      </vt:variant>
    </vt:vector>
  </HeadingPairs>
  <TitlesOfParts>
    <vt:vector size="47" baseType="lpstr">
      <vt:lpstr>Majalla UI</vt:lpstr>
      <vt:lpstr>Arial Rounded MT Bold</vt:lpstr>
      <vt:lpstr>Arial</vt:lpstr>
      <vt:lpstr>Livvic</vt:lpstr>
      <vt:lpstr>Calibri</vt:lpstr>
      <vt:lpstr>Times New Roman</vt:lpstr>
      <vt:lpstr>Gabriola</vt:lpstr>
      <vt:lpstr>Signika Negative Light</vt:lpstr>
      <vt:lpstr>Calibri Light</vt:lpstr>
      <vt:lpstr>Arial Narrow</vt:lpstr>
      <vt:lpstr>Wingdings</vt:lpstr>
      <vt:lpstr>Nunito Light</vt:lpstr>
      <vt:lpstr>Raleway Thin</vt:lpstr>
      <vt:lpstr>Roboto Condensed Light</vt:lpstr>
      <vt:lpstr>Chelsea Market</vt:lpstr>
      <vt:lpstr>3_Office Theme</vt:lpstr>
      <vt:lpstr>5_Office Theme</vt:lpstr>
      <vt:lpstr>Retrospect</vt:lpstr>
      <vt:lpstr>Foreign Bodies in ear, nose and throat</vt:lpstr>
      <vt:lpstr>  Nasal foreign body: </vt:lpstr>
      <vt:lpstr>1-Nasal Foreign Bodies </vt:lpstr>
      <vt:lpstr>Nasal  Foreign  Bodies   (Inanimate)</vt:lpstr>
      <vt:lpstr>PowerPoint Presentation</vt:lpstr>
      <vt:lpstr>PowerPoint Presentation</vt:lpstr>
      <vt:lpstr>Clinical manifestations</vt:lpstr>
      <vt:lpstr>Diagnosis </vt:lpstr>
      <vt:lpstr>PowerPoint Presentation</vt:lpstr>
      <vt:lpstr>PowerPoint Presentation</vt:lpstr>
      <vt:lpstr>PowerPoint Presentation</vt:lpstr>
      <vt:lpstr>PowerPoint Presentation</vt:lpstr>
      <vt:lpstr>PowerPoint Presentation</vt:lpstr>
      <vt:lpstr>PowerPoint Presentation</vt:lpstr>
      <vt:lpstr>2-Throat Foreign Bodies </vt:lpstr>
      <vt:lpstr>PowerPoint Presentation</vt:lpstr>
      <vt:lpstr>PowerPoint Presentation</vt:lpstr>
      <vt:lpstr>Management of throat foreign body</vt:lpstr>
      <vt:lpstr>PowerPoint Presentation</vt:lpstr>
      <vt:lpstr>Ear Foreign Body</vt:lpstr>
      <vt:lpstr>3-Ear Foreign Bodies </vt:lpstr>
      <vt:lpstr>PowerPoint Presentation</vt:lpstr>
      <vt:lpstr>Ear Foreign Bodies </vt:lpstr>
      <vt:lpstr>Ear Foreign Bodies </vt:lpstr>
      <vt:lpstr>Ear Foreign Bodies </vt:lpstr>
      <vt:lpstr>Methods of removal </vt:lpstr>
      <vt:lpstr>PowerPoint Presentation</vt:lpstr>
      <vt:lpstr>Methods of removal </vt:lpstr>
      <vt:lpstr>Medications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nasal FB</dc:title>
  <dc:creator>user</dc:creator>
  <cp:lastModifiedBy>user</cp:lastModifiedBy>
  <cp:revision>51</cp:revision>
  <dcterms:created xsi:type="dcterms:W3CDTF">2020-12-07T13:25:57Z</dcterms:created>
  <dcterms:modified xsi:type="dcterms:W3CDTF">2024-07-24T13:42:25Z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1033-11.2.0.9747</vt:lpwstr>
  </property>
</Properties>
</file>