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1" r:id="rId26"/>
    <p:sldId id="283" r:id="rId27"/>
    <p:sldId id="284" r:id="rId28"/>
    <p:sldId id="285" r:id="rId29"/>
    <p:sldId id="287" r:id="rId30"/>
    <p:sldId id="289" r:id="rId31"/>
    <p:sldId id="291" r:id="rId32"/>
    <p:sldId id="299" r:id="rId33"/>
    <p:sldId id="300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A0D"/>
    <a:srgbClr val="0307BD"/>
    <a:srgbClr val="C604BD"/>
    <a:srgbClr val="140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8" Type="http://schemas.openxmlformats.org/officeDocument/2006/relationships/slide" Target="slides/slide4.xml" /><Relationship Id="rId51" Type="http://schemas.openxmlformats.org/officeDocument/2006/relationships/notesMaster" Target="notesMasters/notesMaster1.xml" /><Relationship Id="rId3" Type="http://schemas.openxmlformats.org/officeDocument/2006/relationships/customXml" Target="../customXml/item3.xml" 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 /><Relationship Id="rId2" Type="http://schemas.openxmlformats.org/officeDocument/2006/relationships/image" Target="../media/image14.wmf" /><Relationship Id="rId1" Type="http://schemas.openxmlformats.org/officeDocument/2006/relationships/image" Target="../media/image13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 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image" Target="../media/image21.png" 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image" Target="../media/image25.png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C6F49F-58C4-475D-A6EA-70E82E611050}" type="datetimeFigureOut">
              <a:rPr lang="ar-IQ" smtClean="0"/>
              <a:pPr/>
              <a:t>02/03/1442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3897AA-9158-4434-912F-FFE33F48E54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97AA-9158-4434-912F-FFE33F48E543}" type="slidenum">
              <a:rPr lang="ar-IQ" smtClean="0"/>
              <a:pPr/>
              <a:t>43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B07491-B98D-4481-9105-D80A17E3C2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 19 October 2020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6E7A93-C9D8-42B9-8F91-0589BE3CC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 19 October 2020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D4A717-7E4D-4D08-9646-77C6050B0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 19 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 /><Relationship Id="rId3" Type="http://schemas.openxmlformats.org/officeDocument/2006/relationships/image" Target="../media/image16.png" /><Relationship Id="rId7" Type="http://schemas.openxmlformats.org/officeDocument/2006/relationships/image" Target="../media/image14.wmf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13.png" /><Relationship Id="rId4" Type="http://schemas.openxmlformats.org/officeDocument/2006/relationships/oleObject" Target="../embeddings/oleObject1.bin" /><Relationship Id="rId9" Type="http://schemas.openxmlformats.org/officeDocument/2006/relationships/image" Target="../media/image15.wmf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2.v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oleObject" Target="../embeddings/oleObject5.bin" /><Relationship Id="rId7" Type="http://schemas.openxmlformats.org/officeDocument/2006/relationships/image" Target="../media/image23.pn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22.png" /><Relationship Id="rId5" Type="http://schemas.openxmlformats.org/officeDocument/2006/relationships/oleObject" Target="../embeddings/oleObject6.bin" /><Relationship Id="rId4" Type="http://schemas.openxmlformats.org/officeDocument/2006/relationships/image" Target="../media/image21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 /><Relationship Id="rId7" Type="http://schemas.openxmlformats.org/officeDocument/2006/relationships/image" Target="../media/image27.pn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26.png" /><Relationship Id="rId5" Type="http://schemas.openxmlformats.org/officeDocument/2006/relationships/oleObject" Target="../embeddings/oleObject8.bin" /><Relationship Id="rId4" Type="http://schemas.openxmlformats.org/officeDocument/2006/relationships/image" Target="../media/image25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5.vml" /><Relationship Id="rId4" Type="http://schemas.openxmlformats.org/officeDocument/2006/relationships/image" Target="../media/image28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7" Type="http://schemas.openxmlformats.org/officeDocument/2006/relationships/image" Target="../media/image29.png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6.vml" /><Relationship Id="rId6" Type="http://schemas.openxmlformats.org/officeDocument/2006/relationships/oleObject" Target="../embeddings/oleObject10.bin" /><Relationship Id="rId5" Type="http://schemas.openxmlformats.org/officeDocument/2006/relationships/image" Target="../media/image30.png" /><Relationship Id="rId4" Type="http://schemas.openxmlformats.org/officeDocument/2006/relationships/hyperlink" Target="C15.ppt#-1,58,Serratus anterior" TargetMode="Externa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7.vml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 /><Relationship Id="rId7" Type="http://schemas.openxmlformats.org/officeDocument/2006/relationships/image" Target="../media/image37.pn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8.vml" /><Relationship Id="rId6" Type="http://schemas.openxmlformats.org/officeDocument/2006/relationships/hyperlink" Target="A08.ppt#-1,15,Lower brachial plexus" TargetMode="External" /><Relationship Id="rId5" Type="http://schemas.openxmlformats.org/officeDocument/2006/relationships/audio" Target="../media/audio1.wav" /><Relationship Id="rId4" Type="http://schemas.openxmlformats.org/officeDocument/2006/relationships/image" Target="../media/image36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slideLayout" Target="../slideLayouts/slideLayout14.xml" /><Relationship Id="rId1" Type="http://schemas.openxmlformats.org/officeDocument/2006/relationships/vmlDrawing" Target="../drawings/vmlDrawing9.vml" /><Relationship Id="rId6" Type="http://schemas.openxmlformats.org/officeDocument/2006/relationships/image" Target="../media/image34.png" /><Relationship Id="rId5" Type="http://schemas.openxmlformats.org/officeDocument/2006/relationships/image" Target="../media/image38.png" /><Relationship Id="rId4" Type="http://schemas.openxmlformats.org/officeDocument/2006/relationships/oleObject" Target="../embeddings/oleObject13.bin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gif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789087"/>
            <a:ext cx="7467600" cy="55707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RESPIRATORY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i="1" dirty="0">
                <a:solidFill>
                  <a:srgbClr val="0307BD"/>
                </a:solidFill>
                <a:latin typeface="Candara" panose="020E0502030303020204" pitchFamily="34" charset="0"/>
              </a:rPr>
              <a:t>Thoracic Cage &amp; Diaphragm 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307BD"/>
                </a:solidFill>
                <a:latin typeface="Candara" panose="020E0502030303020204" pitchFamily="34" charset="0"/>
              </a:rPr>
              <a:t>College of Medicine / University of Mutah</a:t>
            </a:r>
          </a:p>
          <a:p>
            <a:pPr algn="ctr"/>
            <a:endParaRPr lang="en-US" sz="3200" b="1" i="1" dirty="0">
              <a:solidFill>
                <a:srgbClr val="0307BD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Monday 19 October 2020</a:t>
            </a:r>
          </a:p>
          <a:p>
            <a:pPr algn="ctr"/>
            <a:endParaRPr lang="ar-IQ" sz="3200" b="1" i="1" dirty="0">
              <a:solidFill>
                <a:srgbClr val="0307BD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142852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2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1501438"/>
            <a:ext cx="8686800" cy="3908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cs typeface="Arial" pitchFamily="34" charset="0"/>
              </a:rPr>
              <a:t>Sternal Biopsy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  The sternal body is often used </a:t>
            </a:r>
            <a:r>
              <a:rPr kumimoji="0" lang="ar-IQ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for bone marrow needle biopsy</a:t>
            </a:r>
            <a:r>
              <a:rPr kumimoji="0" lang="ar-IQ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because of its breadth and subcutaneous position.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needle pierces the thin cortical bone and enters the </a:t>
            </a:r>
            <a:r>
              <a:rPr kumimoji="0" lang="ar-IQ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vascular spongy bone</a:t>
            </a:r>
            <a:r>
              <a:rPr kumimoji="0" lang="ar-IQ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.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Sternal biopsy </a:t>
            </a:r>
            <a:r>
              <a:rPr kumimoji="0" lang="ar-IQ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is commonly used to obtain specimens of marrow </a:t>
            </a:r>
            <a:r>
              <a:rPr kumimoji="0" lang="ar-IQ" sz="2400" b="1" i="1" u="none" strike="noStrike" cap="none" normalizeH="0" baseline="0" dirty="0">
                <a:ln>
                  <a:noFill/>
                </a:ln>
                <a:solidFill>
                  <a:srgbClr val="0307BD"/>
                </a:solidFill>
                <a:effectLst/>
                <a:latin typeface="Candara" pitchFamily="34" charset="0"/>
                <a:cs typeface="Arial" pitchFamily="34" charset="0"/>
              </a:rPr>
              <a:t>for transplantation </a:t>
            </a:r>
            <a:r>
              <a:rPr kumimoji="0" lang="ar-IQ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and for </a:t>
            </a:r>
            <a:r>
              <a:rPr kumimoji="0" lang="ar-IQ" sz="2400" b="1" i="1" u="none" strike="noStrike" cap="none" normalizeH="0" baseline="0" dirty="0">
                <a:ln>
                  <a:noFill/>
                </a:ln>
                <a:solidFill>
                  <a:srgbClr val="0307BD"/>
                </a:solidFill>
                <a:effectLst/>
                <a:latin typeface="Candara" pitchFamily="34" charset="0"/>
                <a:cs typeface="Arial" pitchFamily="34" charset="0"/>
              </a:rPr>
              <a:t>detection of metastatic cancer and blood dyscrasias (abnormalities</a:t>
            </a:r>
            <a:r>
              <a:rPr lang="en-US" sz="2400" b="1" i="1" dirty="0">
                <a:solidFill>
                  <a:srgbClr val="0307BD"/>
                </a:solidFill>
                <a:latin typeface="Candara" pitchFamily="34" charset="0"/>
                <a:cs typeface="Arial" pitchFamily="34" charset="0"/>
              </a:rPr>
              <a:t>)</a:t>
            </a:r>
            <a:endParaRPr kumimoji="0" lang="ar-IQ" sz="2400" b="1" i="1" u="none" strike="noStrike" cap="none" normalizeH="0" baseline="0" dirty="0">
              <a:ln>
                <a:noFill/>
              </a:ln>
              <a:solidFill>
                <a:srgbClr val="0307BD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512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مستطيل 4"/>
          <p:cNvSpPr/>
          <p:nvPr/>
        </p:nvSpPr>
        <p:spPr>
          <a:xfrm>
            <a:off x="428596" y="785794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19 October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2400" y="152400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2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7622" y="838200"/>
            <a:ext cx="221457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Ribs</a:t>
            </a:r>
          </a:p>
          <a:p>
            <a:pPr algn="l"/>
            <a:r>
              <a:rPr lang="en-US" sz="2400" dirty="0"/>
              <a:t>There are </a:t>
            </a:r>
            <a:r>
              <a:rPr lang="en-US" sz="2400" b="1" dirty="0"/>
              <a:t>12 pairs of ribs</a:t>
            </a:r>
            <a:r>
              <a:rPr lang="en-US" sz="2400" dirty="0"/>
              <a:t>, all of which are attached posteriorly to the thoracic vertebrae .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The ribs are divided into three categories:</a:t>
            </a:r>
          </a:p>
          <a:p>
            <a:pPr algn="l"/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3906" t="13125" r="22070" b="39062"/>
          <a:stretch>
            <a:fillRect/>
          </a:stretch>
        </p:blipFill>
        <p:spPr bwMode="auto">
          <a:xfrm>
            <a:off x="2357422" y="857232"/>
            <a:ext cx="4345111" cy="540489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7" y="1500174"/>
            <a:ext cx="2100263" cy="4171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Monday 19 October 2020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11</a:t>
            </a:fld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017687"/>
            <a:ext cx="4572000" cy="5078313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u="sng" dirty="0">
                <a:solidFill>
                  <a:srgbClr val="FF0000"/>
                </a:solidFill>
                <a:latin typeface="Candara" pitchFamily="34" charset="0"/>
              </a:rPr>
              <a:t>True ribs: </a:t>
            </a:r>
            <a:r>
              <a:rPr lang="en-US" sz="2400" dirty="0">
                <a:latin typeface="Candara" pitchFamily="34" charset="0"/>
              </a:rPr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upper seven </a:t>
            </a:r>
            <a:r>
              <a:rPr lang="en-US" sz="2400" dirty="0">
                <a:latin typeface="Candara" pitchFamily="34" charset="0"/>
              </a:rPr>
              <a:t>pairs are attached anteriorly to the sternum by their </a:t>
            </a:r>
            <a:r>
              <a:rPr lang="en-US" sz="2400" b="1" dirty="0">
                <a:solidFill>
                  <a:srgbClr val="0070C0"/>
                </a:solidFill>
                <a:latin typeface="Candara" pitchFamily="34" charset="0"/>
              </a:rPr>
              <a:t>costal cartilages.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800" b="1" i="1" u="sng" dirty="0">
                <a:solidFill>
                  <a:srgbClr val="FF0000"/>
                </a:solidFill>
                <a:latin typeface="Candara" pitchFamily="34" charset="0"/>
              </a:rPr>
              <a:t>False ribs: </a:t>
            </a:r>
            <a:r>
              <a:rPr lang="en-US" sz="2400" b="1" dirty="0">
                <a:solidFill>
                  <a:srgbClr val="04CA0D"/>
                </a:solidFill>
                <a:latin typeface="Candara" pitchFamily="34" charset="0"/>
              </a:rPr>
              <a:t>The 8th, 9th, and 10th</a:t>
            </a:r>
            <a:r>
              <a:rPr lang="en-US" sz="2400" dirty="0">
                <a:solidFill>
                  <a:srgbClr val="04CA0D"/>
                </a:solidFill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pairs of ribs are attached anteriorly to each other and to </a:t>
            </a:r>
            <a:r>
              <a:rPr lang="en-US" sz="2400" b="1" dirty="0">
                <a:latin typeface="Candara" pitchFamily="34" charset="0"/>
              </a:rPr>
              <a:t>the 7th rib </a:t>
            </a:r>
            <a:r>
              <a:rPr lang="en-US" sz="2400" dirty="0">
                <a:latin typeface="Candara" pitchFamily="34" charset="0"/>
              </a:rPr>
              <a:t>by means of </a:t>
            </a:r>
            <a:r>
              <a:rPr lang="en-US" sz="2400" b="1" dirty="0">
                <a:latin typeface="Candara" pitchFamily="34" charset="0"/>
              </a:rPr>
              <a:t>their costal cartilages </a:t>
            </a:r>
            <a:r>
              <a:rPr lang="en-US" sz="2400" dirty="0">
                <a:latin typeface="Candara" pitchFamily="34" charset="0"/>
              </a:rPr>
              <a:t>and small synovial joints.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800" b="1" i="1" u="sng" dirty="0">
                <a:solidFill>
                  <a:srgbClr val="FF0000"/>
                </a:solidFill>
                <a:latin typeface="Candara" pitchFamily="34" charset="0"/>
              </a:rPr>
              <a:t>Floating ribs: </a:t>
            </a:r>
            <a:r>
              <a:rPr lang="en-US" sz="2400" dirty="0">
                <a:latin typeface="Candara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11th and 12th</a:t>
            </a:r>
            <a:r>
              <a:rPr lang="en-US" sz="24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pairs have no anterior attachment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600" y="177225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2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893" y="948228"/>
            <a:ext cx="3949707" cy="51954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Monday 19 October 2020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12</a:t>
            </a:fld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72200" y="92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0001" y="198985"/>
            <a:ext cx="86439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Typical Rib</a:t>
            </a:r>
          </a:p>
          <a:p>
            <a:pPr algn="l"/>
            <a:r>
              <a:rPr lang="en-US" sz="2400" dirty="0">
                <a:latin typeface="Candara" pitchFamily="34" charset="0"/>
              </a:rPr>
              <a:t>A typical rib is a </a:t>
            </a:r>
            <a:r>
              <a:rPr lang="en-US" sz="2400" b="1" u="sng" dirty="0">
                <a:latin typeface="Candara" pitchFamily="34" charset="0"/>
              </a:rPr>
              <a:t>long, twisted, flat bone having a rounded, smooth superior border and a sharp, thin inferior border </a:t>
            </a:r>
            <a:r>
              <a:rPr lang="en-US" sz="2400" dirty="0">
                <a:latin typeface="Candara" pitchFamily="34" charset="0"/>
              </a:rPr>
              <a:t>.The inferior border overhangs and forms </a:t>
            </a:r>
            <a:r>
              <a:rPr lang="en-US" sz="2400" b="1" dirty="0">
                <a:solidFill>
                  <a:srgbClr val="0070C0"/>
                </a:solidFill>
                <a:latin typeface="Candara" pitchFamily="34" charset="0"/>
              </a:rPr>
              <a:t>the costal groove,</a:t>
            </a:r>
            <a:r>
              <a:rPr lang="en-US" sz="2400" dirty="0">
                <a:latin typeface="Candara" pitchFamily="34" charset="0"/>
              </a:rPr>
              <a:t> which accommodates 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the intercostal vessels and nerve</a:t>
            </a:r>
            <a:r>
              <a:rPr lang="en-US" sz="2400" dirty="0">
                <a:latin typeface="Candara" pitchFamily="34" charset="0"/>
              </a:rPr>
              <a:t>. </a:t>
            </a:r>
            <a:r>
              <a:rPr lang="en-US" sz="2400" b="1" dirty="0">
                <a:latin typeface="Candara" pitchFamily="34" charset="0"/>
              </a:rPr>
              <a:t>The anterior end </a:t>
            </a:r>
            <a:r>
              <a:rPr lang="en-US" sz="2400" dirty="0">
                <a:latin typeface="Candara" pitchFamily="34" charset="0"/>
              </a:rPr>
              <a:t>of each rib is attached to </a:t>
            </a:r>
            <a:r>
              <a:rPr lang="en-US" sz="2400" b="1" dirty="0">
                <a:solidFill>
                  <a:srgbClr val="04CA0D"/>
                </a:solidFill>
                <a:latin typeface="Candara" pitchFamily="34" charset="0"/>
              </a:rPr>
              <a:t>the corresponding costal cartilage</a:t>
            </a:r>
            <a:r>
              <a:rPr lang="en-US" sz="2400" dirty="0">
                <a:latin typeface="Candara" pitchFamily="34" charset="0"/>
              </a:rPr>
              <a:t>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31055" t="39375" r="22070" b="24062"/>
          <a:stretch>
            <a:fillRect/>
          </a:stretch>
        </p:blipFill>
        <p:spPr bwMode="auto">
          <a:xfrm>
            <a:off x="1143000" y="2872608"/>
            <a:ext cx="6924700" cy="337579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Monday 19 October 2020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13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31578" y="737175"/>
            <a:ext cx="87600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itchFamily="34" charset="0"/>
              </a:rPr>
              <a:t>The </a:t>
            </a:r>
            <a:r>
              <a:rPr lang="en-US" sz="2800" dirty="0">
                <a:latin typeface="Candara" pitchFamily="34" charset="0"/>
              </a:rPr>
              <a:t>typical</a:t>
            </a:r>
            <a:r>
              <a:rPr lang="en-US" sz="2400" dirty="0">
                <a:latin typeface="Candara" pitchFamily="34" charset="0"/>
              </a:rPr>
              <a:t> rib has </a:t>
            </a:r>
            <a:r>
              <a:rPr lang="en-US" sz="2400" b="1" i="1" u="sng" dirty="0">
                <a:solidFill>
                  <a:srgbClr val="00B050"/>
                </a:solidFill>
                <a:latin typeface="Candara" pitchFamily="34" charset="0"/>
              </a:rPr>
              <a:t>a head, neck, tubercle, shaft, and angle </a:t>
            </a:r>
            <a:r>
              <a:rPr lang="en-US" sz="2400" dirty="0">
                <a:latin typeface="Candara" pitchFamily="34" charset="0"/>
              </a:rPr>
              <a:t>.</a:t>
            </a:r>
          </a:p>
          <a:p>
            <a:pPr algn="l"/>
            <a:r>
              <a:rPr lang="en-US" sz="2400" dirty="0">
                <a:latin typeface="Candara" pitchFamily="34" charset="0"/>
              </a:rPr>
              <a:t> </a:t>
            </a:r>
          </a:p>
          <a:p>
            <a:pPr algn="l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neck </a:t>
            </a:r>
            <a:r>
              <a:rPr lang="en-US" sz="2400" dirty="0">
                <a:latin typeface="Candara" pitchFamily="34" charset="0"/>
              </a:rPr>
              <a:t>is a constricted portion situated between the head and the tubercle. </a:t>
            </a:r>
            <a:endParaRPr lang="ar-IQ" sz="2400" dirty="0">
              <a:latin typeface="Candar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09953"/>
            <a:ext cx="5227646" cy="366224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143248"/>
            <a:ext cx="3276600" cy="2914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Traditional Arabic" pitchFamily="18" charset="-78"/>
              </a:rPr>
              <a:t>head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raditional Arabic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raditional Arabic" pitchFamily="18" charset="-78"/>
              </a:rPr>
              <a:t>neck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raditional Arabic" pitchFamily="18" charset="-78"/>
              </a:rPr>
              <a:t>tubercle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raditional Arabic" pitchFamily="18" charset="-78"/>
              </a:rPr>
              <a:t>and a shaft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76200"/>
            <a:ext cx="201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Typical Rib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Monday 19 October 2020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770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14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990600"/>
            <a:ext cx="40132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end of the rib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wedge-shaped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articular facets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073400" cy="41719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559436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The head of the typical rib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Monday 19 October 2020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15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95516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Candara" pitchFamily="34" charset="0"/>
              </a:rPr>
              <a:t>The head </a:t>
            </a:r>
            <a:r>
              <a:rPr lang="en-US" sz="2800" dirty="0">
                <a:latin typeface="Candara" pitchFamily="34" charset="0"/>
              </a:rPr>
              <a:t>has </a:t>
            </a:r>
            <a:r>
              <a:rPr lang="en-US" sz="2800" b="1" dirty="0">
                <a:latin typeface="Candara" pitchFamily="34" charset="0"/>
              </a:rPr>
              <a:t>two facets </a:t>
            </a:r>
            <a:r>
              <a:rPr lang="en-US" sz="2800" dirty="0">
                <a:latin typeface="Candara" pitchFamily="34" charset="0"/>
              </a:rPr>
              <a:t>for articulation with the numerically </a:t>
            </a:r>
            <a:r>
              <a:rPr lang="en-US" sz="2800" b="1" dirty="0">
                <a:latin typeface="Candara" pitchFamily="34" charset="0"/>
              </a:rPr>
              <a:t>corresponding vertebral body </a:t>
            </a:r>
            <a:r>
              <a:rPr lang="en-US" sz="2800" dirty="0">
                <a:latin typeface="Candara" pitchFamily="34" charset="0"/>
              </a:rPr>
              <a:t>and that of the vertebra immediately above 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1760" y="76200"/>
            <a:ext cx="506096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The head of the typical rib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14480" y="4286256"/>
            <a:ext cx="2509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Intervertebral disc</a:t>
            </a:r>
            <a:endParaRPr lang="en-US" sz="20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C392A0-D98A-4EF6-94D8-682302BED323}"/>
              </a:ext>
            </a:extLst>
          </p:cNvPr>
          <p:cNvGrpSpPr/>
          <p:nvPr/>
        </p:nvGrpSpPr>
        <p:grpSpPr>
          <a:xfrm>
            <a:off x="1143000" y="2393759"/>
            <a:ext cx="6536770" cy="3702241"/>
            <a:chOff x="930830" y="2546159"/>
            <a:chExt cx="6536770" cy="370224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0830" y="2546159"/>
              <a:ext cx="6536770" cy="3702241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500694" y="4500570"/>
              <a:ext cx="64294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</a:rPr>
                <a:t>X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500298" y="3214686"/>
              <a:ext cx="107157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</a:rPr>
                <a:t>X1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714612" y="4857760"/>
              <a:ext cx="64294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</a:rPr>
                <a:t>X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Monday 19 October 2020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16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2400" y="533400"/>
            <a:ext cx="4800600" cy="1219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raditional Arabic" pitchFamily="18" charset="-78"/>
              </a:rPr>
              <a:t>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raditional Arabic" pitchFamily="18" charset="-78"/>
              </a:rPr>
              <a:t>lateral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raditional Arabic" pitchFamily="18" charset="-78"/>
              </a:rPr>
              <a:t> to the tubercle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raditional Arabic" pitchFamily="18" charset="-78"/>
              </a:rPr>
              <a:t>primarily it is directed posteriorly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raditional Arabic" pitchFamily="18" charset="-78"/>
              </a:rPr>
              <a:t>then it bends sharply anteriorly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0"/>
            <a:ext cx="2133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The shaft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2022954">
            <a:off x="7401549" y="2495288"/>
            <a:ext cx="548608" cy="302062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Monday 19 October 2020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17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AF75ED-D402-44AB-93C9-1F2A8AE9E394}"/>
              </a:ext>
            </a:extLst>
          </p:cNvPr>
          <p:cNvGrpSpPr/>
          <p:nvPr/>
        </p:nvGrpSpPr>
        <p:grpSpPr>
          <a:xfrm>
            <a:off x="4876800" y="366933"/>
            <a:ext cx="4014847" cy="2579682"/>
            <a:chOff x="4803064" y="381000"/>
            <a:chExt cx="4014847" cy="257968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3064" y="381000"/>
              <a:ext cx="3655136" cy="2579682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 rot="2022954">
              <a:off x="7505296" y="660257"/>
              <a:ext cx="548608" cy="302062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8491747" y="2107825"/>
              <a:ext cx="326164" cy="662974"/>
            </a:xfrm>
            <a:prstGeom prst="curvedLeft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-24650" y="3886200"/>
            <a:ext cx="4901450" cy="8382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raditional Arabic" pitchFamily="18" charset="-78"/>
              </a:rPr>
              <a:t>The point of greatest change in curvature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raditional Arabic" pitchFamily="18" charset="-78"/>
              </a:rPr>
              <a:t> is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raditional Arabic" pitchFamily="18" charset="-78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-3004" y="4876800"/>
            <a:ext cx="5032204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raditional Arabic" pitchFamily="18" charset="-78"/>
              </a:rPr>
              <a:t>The angle of a rib is its weakest part where it tends to fracture.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000" y="3200400"/>
            <a:ext cx="2260600" cy="609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The angle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3D8DC7-241D-4990-8E85-BCD10F02FA72}"/>
              </a:ext>
            </a:extLst>
          </p:cNvPr>
          <p:cNvGrpSpPr/>
          <p:nvPr/>
        </p:nvGrpSpPr>
        <p:grpSpPr>
          <a:xfrm>
            <a:off x="4813562" y="3200400"/>
            <a:ext cx="4025638" cy="3167993"/>
            <a:chOff x="3899162" y="3287905"/>
            <a:chExt cx="4025638" cy="3167993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4481067"/>
                </p:ext>
              </p:extLst>
            </p:nvPr>
          </p:nvGraphicFramePr>
          <p:xfrm>
            <a:off x="3899162" y="3329634"/>
            <a:ext cx="4025638" cy="312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Bitmap Image" r:id="rId4" imgW="5951736" imgH="4198984" progId="PBrush">
                    <p:embed/>
                  </p:oleObj>
                </mc:Choice>
                <mc:Fallback>
                  <p:oleObj name="Bitmap Image" r:id="rId4" imgW="5951736" imgH="4198984" progId="PBrush">
                    <p:embed/>
                    <p:pic>
                      <p:nvPicPr>
                        <p:cNvPr id="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9162" y="3329634"/>
                          <a:ext cx="4025638" cy="3126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450259"/>
                </p:ext>
              </p:extLst>
            </p:nvPr>
          </p:nvGraphicFramePr>
          <p:xfrm>
            <a:off x="5131432" y="3287905"/>
            <a:ext cx="1878968" cy="1956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6" imgW="2504520" imgH="2371320" progId="">
                    <p:embed/>
                  </p:oleObj>
                </mc:Choice>
                <mc:Fallback>
                  <p:oleObj name="Clip" r:id="rId6" imgW="2504520" imgH="2371320" progId="">
                    <p:embed/>
                    <p:pic>
                      <p:nvPicPr>
                        <p:cNvPr id="2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1432" y="3287905"/>
                          <a:ext cx="1878968" cy="19569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0037522"/>
                </p:ext>
              </p:extLst>
            </p:nvPr>
          </p:nvGraphicFramePr>
          <p:xfrm>
            <a:off x="7391400" y="4800600"/>
            <a:ext cx="303138" cy="410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8" imgW="1576440" imgH="1942200" progId="">
                    <p:embed/>
                  </p:oleObj>
                </mc:Choice>
                <mc:Fallback>
                  <p:oleObj name="Clip" r:id="rId8" imgW="1576440" imgH="1942200" progId="">
                    <p:embed/>
                    <p:pic>
                      <p:nvPicPr>
                        <p:cNvPr id="2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800600"/>
                          <a:ext cx="303138" cy="410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7315200" y="4495800"/>
              <a:ext cx="85726" cy="28728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510959"/>
              </p:ext>
            </p:extLst>
          </p:nvPr>
        </p:nvGraphicFramePr>
        <p:xfrm>
          <a:off x="4592228" y="2844390"/>
          <a:ext cx="4419448" cy="311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Bitmap Image" r:id="rId3" imgW="6111770" imgH="4305673" progId="PBrush">
                  <p:embed/>
                </p:oleObj>
              </mc:Choice>
              <mc:Fallback>
                <p:oleObj name="Bitmap Image" r:id="rId3" imgW="6111770" imgH="4305673" progId="PBrush">
                  <p:embed/>
                  <p:pic>
                    <p:nvPicPr>
                      <p:cNvPr id="385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228" y="2844390"/>
                        <a:ext cx="4419448" cy="3112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3937000" cy="609600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Typical ribs (3-10)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6705600" cy="14478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l" rtl="0">
              <a:buFont typeface="Monotype Sorts" pitchFamily="2" charset="2"/>
              <a:buNone/>
            </a:pPr>
            <a:r>
              <a:rPr lang="en-US" sz="2800" dirty="0">
                <a:cs typeface="Traditional Arabic" pitchFamily="18" charset="-78"/>
              </a:rPr>
              <a:t>Have</a:t>
            </a:r>
          </a:p>
          <a:p>
            <a:pPr algn="l" rtl="0"/>
            <a:r>
              <a:rPr lang="en-US" sz="2800" b="1" dirty="0">
                <a:solidFill>
                  <a:srgbClr val="66FF33"/>
                </a:solidFill>
                <a:cs typeface="Traditional Arabic" pitchFamily="18" charset="-78"/>
              </a:rPr>
              <a:t>External</a:t>
            </a:r>
            <a:r>
              <a:rPr lang="en-US" sz="2800" dirty="0">
                <a:cs typeface="Traditional Arabic" pitchFamily="18" charset="-78"/>
              </a:rPr>
              <a:t> and </a:t>
            </a:r>
            <a:r>
              <a:rPr lang="en-US" sz="2800" b="1" dirty="0">
                <a:solidFill>
                  <a:srgbClr val="800080"/>
                </a:solidFill>
                <a:cs typeface="Traditional Arabic" pitchFamily="18" charset="-78"/>
              </a:rPr>
              <a:t>Internal</a:t>
            </a:r>
            <a:r>
              <a:rPr lang="en-US" sz="2800" dirty="0">
                <a:cs typeface="Traditional Arabic" pitchFamily="18" charset="-78"/>
              </a:rPr>
              <a:t> surfaces</a:t>
            </a:r>
          </a:p>
          <a:p>
            <a:pPr algn="l" rtl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cs typeface="Traditional Arabic" pitchFamily="18" charset="-78"/>
              </a:rPr>
              <a:t>Superior</a:t>
            </a:r>
            <a:r>
              <a:rPr lang="en-US" sz="2800" dirty="0">
                <a:cs typeface="Traditional Arabic" pitchFamily="18" charset="-78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cs typeface="Traditional Arabic" pitchFamily="18" charset="-78"/>
              </a:rPr>
              <a:t>Inferior</a:t>
            </a:r>
            <a:r>
              <a:rPr lang="en-US" sz="2800" dirty="0">
                <a:cs typeface="Traditional Arabic" pitchFamily="18" charset="-78"/>
              </a:rPr>
              <a:t> borders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C604BD"/>
                </a:solidFill>
              </a:rPr>
              <a:t>Monday 19 October 2020</a:t>
            </a:r>
            <a:endParaRPr lang="en-US" b="1" dirty="0">
              <a:solidFill>
                <a:srgbClr val="C604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C604BD"/>
                </a:solidFill>
              </a:rPr>
              <a:pPr/>
              <a:t>18</a:t>
            </a:fld>
            <a:endParaRPr lang="en-US" b="1" dirty="0">
              <a:solidFill>
                <a:srgbClr val="C604B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604BD"/>
                </a:solidFill>
              </a:rPr>
              <a:t>Dr. Aiman Qais Afar</a:t>
            </a:r>
            <a:endParaRPr lang="en-US" b="1" dirty="0">
              <a:solidFill>
                <a:srgbClr val="C604BD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36363"/>
            <a:ext cx="4076700" cy="287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Typical ribs (3-10)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514880" cy="38100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The inferior border is sharp and extends inferior to </a:t>
            </a:r>
            <a:r>
              <a:rPr lang="en-US" sz="2800" b="1" i="1" dirty="0">
                <a:solidFill>
                  <a:srgbClr val="00B0F0"/>
                </a:solidFill>
                <a:latin typeface="Candara" pitchFamily="34" charset="0"/>
                <a:cs typeface="Traditional Arabic" pitchFamily="18" charset="-78"/>
              </a:rPr>
              <a:t>the costal groove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on the internal surface of the shaft so that it protects the:</a:t>
            </a:r>
          </a:p>
          <a:p>
            <a:pPr algn="l" rtl="0">
              <a:lnSpc>
                <a:spcPct val="90000"/>
              </a:lnSpc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raditional Arabic" pitchFamily="18" charset="-78"/>
              </a:rPr>
              <a:t>intercostal neurovascular bundle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raditional Arabic" pitchFamily="18" charset="-78"/>
              </a:rPr>
              <a:t> 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located in </a:t>
            </a:r>
            <a:r>
              <a:rPr lang="en-US" sz="2800" b="1" i="1" dirty="0">
                <a:solidFill>
                  <a:srgbClr val="00B0F0"/>
                </a:solidFill>
                <a:latin typeface="Candara" pitchFamily="34" charset="0"/>
                <a:cs typeface="Traditional Arabic" pitchFamily="18" charset="-78"/>
              </a:rPr>
              <a:t>the costal groove.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38C56A-A9B9-42A5-8D0C-B4154DF354DE}"/>
              </a:ext>
            </a:extLst>
          </p:cNvPr>
          <p:cNvGrpSpPr/>
          <p:nvPr/>
        </p:nvGrpSpPr>
        <p:grpSpPr>
          <a:xfrm>
            <a:off x="4953000" y="1066800"/>
            <a:ext cx="4000528" cy="4953000"/>
            <a:chOff x="4991072" y="1295400"/>
            <a:chExt cx="4000528" cy="4953000"/>
          </a:xfrm>
        </p:grpSpPr>
        <p:pic>
          <p:nvPicPr>
            <p:cNvPr id="386052" name="Picture 4" descr="F:\mycd\diagram\thorax\intrcstl\icvan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1072" y="1295400"/>
              <a:ext cx="4000528" cy="4953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</p:pic>
        <p:sp>
          <p:nvSpPr>
            <p:cNvPr id="386053" name="AutoShape 5"/>
            <p:cNvSpPr>
              <a:spLocks noChangeArrowheads="1"/>
            </p:cNvSpPr>
            <p:nvPr/>
          </p:nvSpPr>
          <p:spPr bwMode="auto">
            <a:xfrm>
              <a:off x="7772400" y="5715000"/>
              <a:ext cx="533400" cy="485775"/>
            </a:xfrm>
            <a:prstGeom prst="leftArrow">
              <a:avLst>
                <a:gd name="adj1" fmla="val 50000"/>
                <a:gd name="adj2" fmla="val 27451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C604BD"/>
                </a:solidFill>
              </a:rPr>
              <a:t>Monday 19 October 2020</a:t>
            </a:r>
            <a:endParaRPr lang="en-US" b="1" dirty="0">
              <a:solidFill>
                <a:srgbClr val="C604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229350"/>
            <a:ext cx="5588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C604BD"/>
                </a:solidFill>
              </a:rPr>
              <a:pPr/>
              <a:t>19</a:t>
            </a:fld>
            <a:endParaRPr lang="en-US" b="1" dirty="0">
              <a:solidFill>
                <a:srgbClr val="C604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604BD"/>
                </a:solidFill>
              </a:rPr>
              <a:t>Dr. Aiman Qais Afar</a:t>
            </a:r>
            <a:endParaRPr lang="en-US" b="1" dirty="0">
              <a:solidFill>
                <a:srgbClr val="C604B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228600"/>
            <a:ext cx="342900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Thoracic Wall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" y="990600"/>
            <a:ext cx="3429000" cy="489364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itchFamily="34" charset="0"/>
              </a:rPr>
              <a:t>The thorax (or chest) is the region of the body between the neck and the abdomen.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400" dirty="0">
                <a:latin typeface="Candara" pitchFamily="34" charset="0"/>
              </a:rPr>
              <a:t> It is flattened in front and behind but rounded at the sides.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400" dirty="0">
                <a:latin typeface="Candara" pitchFamily="34" charset="0"/>
              </a:rPr>
              <a:t> The framework of the walls of the thorax, which is referred to as the </a:t>
            </a:r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24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16875" r="35547" b="34375"/>
          <a:stretch>
            <a:fillRect/>
          </a:stretch>
        </p:blipFill>
        <p:spPr bwMode="auto">
          <a:xfrm>
            <a:off x="3758231" y="1066800"/>
            <a:ext cx="5233369" cy="43196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Monday 19 October 2020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/>
                </a:solidFill>
              </a:rPr>
              <a:pPr/>
              <a:t>2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Dr. Aiman Qais Afar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1500174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B0F0"/>
                </a:solidFill>
              </a:rPr>
              <a:t>(1st, 2nd, and 11th-12th) are dissimilar </a:t>
            </a:r>
            <a:r>
              <a:rPr lang="en-US" sz="3200" dirty="0">
                <a:solidFill>
                  <a:srgbClr val="00B0F0"/>
                </a:solidFill>
              </a:rPr>
              <a:t>: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7539" t="13125" r="25000" b="12812"/>
          <a:stretch>
            <a:fillRect/>
          </a:stretch>
        </p:blipFill>
        <p:spPr bwMode="auto">
          <a:xfrm>
            <a:off x="3429000" y="457200"/>
            <a:ext cx="5365786" cy="5638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92504" y="214290"/>
            <a:ext cx="3021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Atypical ribs </a:t>
            </a:r>
            <a:endParaRPr lang="ar-IQ" sz="4000" i="1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Monday 19 October 2020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B0F0"/>
                </a:solidFill>
              </a:rPr>
              <a:pPr/>
              <a:t>20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31757"/>
              </p:ext>
            </p:extLst>
          </p:nvPr>
        </p:nvGraphicFramePr>
        <p:xfrm>
          <a:off x="4724400" y="2971800"/>
          <a:ext cx="1781431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Bitmap Image" r:id="rId3" imgW="2567619" imgH="4723810" progId="PBrush">
                  <p:embed/>
                </p:oleObj>
              </mc:Choice>
              <mc:Fallback>
                <p:oleObj name="Bitmap Image" r:id="rId3" imgW="2567619" imgH="4723810" progId="PBrush">
                  <p:embed/>
                  <p:pic>
                    <p:nvPicPr>
                      <p:cNvPr id="390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1781431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3048000" cy="533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The first rib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6134100" cy="533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is the 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broadest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and 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most curved rib</a:t>
            </a: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228600" y="990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kumimoji="1" lang="en-US" sz="2800" i="1" dirty="0">
                <a:latin typeface="Candara" pitchFamily="34" charset="0"/>
                <a:cs typeface="Traditional Arabic" pitchFamily="18" charset="-78"/>
              </a:rPr>
              <a:t>Its head carries a </a:t>
            </a:r>
            <a:r>
              <a:rPr kumimoji="1" lang="en-US" sz="2800" b="1" i="1" dirty="0">
                <a:latin typeface="Candara" pitchFamily="34" charset="0"/>
                <a:cs typeface="Traditional Arabic" pitchFamily="18" charset="-78"/>
              </a:rPr>
              <a:t>single facet</a:t>
            </a:r>
            <a:r>
              <a:rPr kumimoji="1" lang="en-US" sz="2800" i="1" dirty="0">
                <a:latin typeface="Candara" pitchFamily="34" charset="0"/>
                <a:cs typeface="Traditional Arabic" pitchFamily="18" charset="-78"/>
              </a:rPr>
              <a:t> for articulation with the </a:t>
            </a:r>
            <a:r>
              <a:rPr kumimoji="1" lang="en-US" sz="2800" b="1" i="1" dirty="0">
                <a:latin typeface="Candara" pitchFamily="34" charset="0"/>
                <a:cs typeface="Traditional Arabic" pitchFamily="18" charset="-78"/>
              </a:rPr>
              <a:t>body of T1 vertebra  </a:t>
            </a:r>
          </a:p>
        </p:txBody>
      </p:sp>
      <p:graphicFrame>
        <p:nvGraphicFramePr>
          <p:cNvPr id="390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987037"/>
              </p:ext>
            </p:extLst>
          </p:nvPr>
        </p:nvGraphicFramePr>
        <p:xfrm>
          <a:off x="6730928" y="3832225"/>
          <a:ext cx="210359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5" imgW="3017782" imgH="2263336" progId="PBrush">
                  <p:embed/>
                </p:oleObj>
              </mc:Choice>
              <mc:Fallback>
                <p:oleObj name="Bitmap Image" r:id="rId5" imgW="3017782" imgH="2263336" progId="PBrush">
                  <p:embed/>
                  <p:pic>
                    <p:nvPicPr>
                      <p:cNvPr id="390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928" y="3832225"/>
                        <a:ext cx="210359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31800" y="6400800"/>
            <a:ext cx="19050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Monday 19 October 2020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4826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00B0F0"/>
                </a:solidFill>
              </a:rPr>
              <a:pPr/>
              <a:t>21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4365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28599" y="1804974"/>
            <a:ext cx="8922327" cy="48102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neck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slopes up from the head towards the shaft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599" y="2286000"/>
            <a:ext cx="732905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The shaft has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inner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outer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cs typeface="Traditional Arabic" pitchFamily="18" charset="-78"/>
              </a:rPr>
              <a:t>borders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ndara" pitchFamily="34" charset="0"/>
              <a:cs typeface="Traditional Arabic" pitchFamily="18" charset="-78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67050"/>
            <a:ext cx="1739419" cy="3409950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D06F29-5001-4DB1-9AA9-3FA662981160}"/>
              </a:ext>
            </a:extLst>
          </p:cNvPr>
          <p:cNvGrpSpPr/>
          <p:nvPr/>
        </p:nvGrpSpPr>
        <p:grpSpPr>
          <a:xfrm>
            <a:off x="2362200" y="3848284"/>
            <a:ext cx="1981200" cy="2019116"/>
            <a:chOff x="2362200" y="3695884"/>
            <a:chExt cx="1981200" cy="201911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3695884"/>
              <a:ext cx="1923846" cy="2019116"/>
            </a:xfrm>
            <a:prstGeom prst="rect">
              <a:avLst/>
            </a:prstGeom>
            <a:noFill/>
          </p:spPr>
        </p:pic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H="1" flipV="1">
              <a:off x="3657600" y="3695884"/>
              <a:ext cx="685800" cy="304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41600" y="0"/>
            <a:ext cx="2692400" cy="762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ndara" pitchFamily="34" charset="0"/>
              </a:rPr>
              <a:t>The first rib</a:t>
            </a:r>
          </a:p>
        </p:txBody>
      </p:sp>
      <p:sp>
        <p:nvSpPr>
          <p:cNvPr id="395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28698"/>
            <a:ext cx="3643338" cy="928702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The shaft has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superior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and </a:t>
            </a:r>
            <a:r>
              <a:rPr lang="en-US" sz="2800" b="1" i="1" dirty="0">
                <a:solidFill>
                  <a:srgbClr val="008000"/>
                </a:solidFill>
                <a:latin typeface="Candara" pitchFamily="34" charset="0"/>
                <a:cs typeface="Traditional Arabic" pitchFamily="18" charset="-78"/>
              </a:rPr>
              <a:t>inferior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raditional Arabic" pitchFamily="18" charset="-78"/>
              </a:rPr>
              <a:t>surfaces</a:t>
            </a: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Traditional Arabic" pitchFamily="18" charset="-78"/>
            </a:endParaRPr>
          </a:p>
        </p:txBody>
      </p:sp>
      <p:graphicFrame>
        <p:nvGraphicFramePr>
          <p:cNvPr id="395268" name="Object 1028"/>
          <p:cNvGraphicFramePr>
            <a:graphicFrameLocks noChangeAspect="1"/>
          </p:cNvGraphicFramePr>
          <p:nvPr/>
        </p:nvGraphicFramePr>
        <p:xfrm>
          <a:off x="4114800" y="914400"/>
          <a:ext cx="4343400" cy="229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Bitmap Image" r:id="rId3" imgW="4000847" imgH="2118095" progId="PBrush">
                  <p:embed/>
                </p:oleObj>
              </mc:Choice>
              <mc:Fallback>
                <p:oleObj name="Bitmap Image" r:id="rId3" imgW="4000847" imgH="2118095" progId="PBrush">
                  <p:embed/>
                  <p:pic>
                    <p:nvPicPr>
                      <p:cNvPr id="39526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14400"/>
                        <a:ext cx="4343400" cy="229985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19050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Monday 19 October 2020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229350"/>
            <a:ext cx="4064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00B0F0"/>
                </a:solidFill>
              </a:rPr>
              <a:pPr/>
              <a:t>22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228600" y="594360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1068" y="2905125"/>
            <a:ext cx="3733800" cy="2381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The superior surface carries a prominent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scalene tubercle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 on its inner border for the insertion of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scalenus anterior muscle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cs typeface="Traditional Arabic" pitchFamily="18" charset="-78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038600" y="3428999"/>
          <a:ext cx="2133600" cy="322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5" imgW="2567619" imgH="3886537" progId="">
                  <p:embed/>
                </p:oleObj>
              </mc:Choice>
              <mc:Fallback>
                <p:oleObj name="Bitmap Image" r:id="rId5" imgW="2567619" imgH="3886537" progId="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8999"/>
                        <a:ext cx="2133600" cy="32280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505200"/>
            <a:ext cx="1447800" cy="30858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3454400" cy="6858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The first rib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8686800" cy="1295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The </a:t>
            </a:r>
            <a:r>
              <a:rPr lang="en-US" sz="2800" b="1" i="1" dirty="0">
                <a:solidFill>
                  <a:srgbClr val="0099FF"/>
                </a:solidFill>
                <a:latin typeface="Candara" pitchFamily="34" charset="0"/>
                <a:cs typeface="Traditional Arabic" pitchFamily="18" charset="-78"/>
              </a:rPr>
              <a:t>subclavian vein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crosses anterior to scalene tubercle, while the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subclavian artery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and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raditional Arabic" pitchFamily="18" charset="-78"/>
              </a:rPr>
              <a:t>inferior trunk of the brachial plexus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raditional Arabic" pitchFamily="18" charset="-78"/>
              </a:rPr>
              <a:t> 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pass posterior to it</a:t>
            </a:r>
          </a:p>
        </p:txBody>
      </p:sp>
      <p:graphicFrame>
        <p:nvGraphicFramePr>
          <p:cNvPr id="400388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766951105"/>
              </p:ext>
            </p:extLst>
          </p:nvPr>
        </p:nvGraphicFramePr>
        <p:xfrm>
          <a:off x="1828800" y="2362200"/>
          <a:ext cx="5562600" cy="39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Bitmap Image" r:id="rId3" imgW="6553768" imgH="4671465" progId="PBrush">
                  <p:embed/>
                </p:oleObj>
              </mc:Choice>
              <mc:Fallback>
                <p:oleObj name="Bitmap Image" r:id="rId3" imgW="6553768" imgH="4671465" progId="PBrush">
                  <p:embed/>
                  <p:pic>
                    <p:nvPicPr>
                      <p:cNvPr id="400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5562600" cy="39651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9850"/>
            <a:ext cx="19050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Monday 19 October 2020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4064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00B0F0"/>
                </a:solidFill>
              </a:rPr>
              <a:pPr/>
              <a:t>23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138090"/>
            <a:ext cx="3257576" cy="471510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The second rib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143000"/>
            <a:ext cx="3352800" cy="33528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Is longer than the first rib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is characterized by the presence of a </a:t>
            </a:r>
            <a:r>
              <a:rPr lang="en-US" sz="2800" b="1" i="1" dirty="0" err="1">
                <a:solidFill>
                  <a:srgbClr val="800080"/>
                </a:solidFill>
                <a:latin typeface="Candara" pitchFamily="34" charset="0"/>
                <a:cs typeface="Traditional Arabic" pitchFamily="18" charset="-78"/>
              </a:rPr>
              <a:t>tuberosity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for the attachment of </a:t>
            </a:r>
            <a:r>
              <a:rPr lang="en-US" sz="2800" b="1" i="1" dirty="0" err="1">
                <a:solidFill>
                  <a:srgbClr val="800080"/>
                </a:solidFill>
                <a:latin typeface="Candara" pitchFamily="34" charset="0"/>
                <a:cs typeface="Traditional Arabic" pitchFamily="18" charset="-78"/>
                <a:hlinkClick r:id="rId4" action="ppaction://hlinkpres?slideindex=58&amp;slidetitle=Serratus anterior">
                  <a:snd r:embed="rId3" name="projctor.wav"/>
                </a:hlinkClick>
              </a:rPr>
              <a:t>serratus</a:t>
            </a:r>
            <a:r>
              <a:rPr lang="en-US" sz="2800" b="1" i="1" dirty="0">
                <a:solidFill>
                  <a:srgbClr val="800080"/>
                </a:solidFill>
                <a:latin typeface="Candara" pitchFamily="34" charset="0"/>
                <a:cs typeface="Traditional Arabic" pitchFamily="18" charset="-78"/>
                <a:hlinkClick r:id="rId4" action="ppaction://hlinkpres?slideindex=58&amp;slidetitle=Serratus anterior">
                  <a:snd r:embed="rId3" name="projctor.wav"/>
                </a:hlinkClick>
              </a:rPr>
              <a:t> anterior</a:t>
            </a:r>
            <a:r>
              <a:rPr lang="en-US" sz="2800" i="1" dirty="0">
                <a:latin typeface="Candara" pitchFamily="34" charset="0"/>
                <a:cs typeface="Traditional Arabic" pitchFamily="18" charset="-78"/>
                <a:hlinkClick r:id="rId4" action="ppaction://hlinkpres?slideindex=58&amp;slidetitle=Serratus anterior">
                  <a:snd r:embed="rId3" name="projctor.wav"/>
                </a:hlinkClick>
              </a:rPr>
              <a:t> 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muscle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25316-15F4-4B26-9FEC-D15B80B56CD6}"/>
              </a:ext>
            </a:extLst>
          </p:cNvPr>
          <p:cNvGrpSpPr/>
          <p:nvPr/>
        </p:nvGrpSpPr>
        <p:grpSpPr>
          <a:xfrm>
            <a:off x="1295400" y="762000"/>
            <a:ext cx="3429000" cy="2292105"/>
            <a:chOff x="1295400" y="838200"/>
            <a:chExt cx="3429000" cy="2292105"/>
          </a:xfrm>
        </p:grpSpPr>
        <p:pic>
          <p:nvPicPr>
            <p:cNvPr id="403461" name="Picture 5" descr="F:\mycd\diagram\thorax\ribstrnm\rib1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838200"/>
              <a:ext cx="3429000" cy="2292105"/>
            </a:xfrm>
            <a:prstGeom prst="rect">
              <a:avLst/>
            </a:prstGeom>
            <a:noFill/>
          </p:spPr>
        </p:pic>
        <p:sp>
          <p:nvSpPr>
            <p:cNvPr id="403463" name="Text Box 7"/>
            <p:cNvSpPr txBox="1">
              <a:spLocks noChangeArrowheads="1"/>
            </p:cNvSpPr>
            <p:nvPr/>
          </p:nvSpPr>
          <p:spPr bwMode="auto">
            <a:xfrm>
              <a:off x="3581400" y="1905000"/>
              <a:ext cx="6921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D9E7B5-004F-4A92-861E-BDE2BB8CAD68}"/>
              </a:ext>
            </a:extLst>
          </p:cNvPr>
          <p:cNvGrpSpPr/>
          <p:nvPr/>
        </p:nvGrpSpPr>
        <p:grpSpPr>
          <a:xfrm>
            <a:off x="457200" y="2867973"/>
            <a:ext cx="5181599" cy="3304227"/>
            <a:chOff x="457200" y="2286000"/>
            <a:chExt cx="5181599" cy="3304227"/>
          </a:xfrm>
        </p:grpSpPr>
        <p:graphicFrame>
          <p:nvGraphicFramePr>
            <p:cNvPr id="4034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035538"/>
                </p:ext>
              </p:extLst>
            </p:nvPr>
          </p:nvGraphicFramePr>
          <p:xfrm>
            <a:off x="457200" y="2286000"/>
            <a:ext cx="5181599" cy="3304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Bitmap Image" r:id="rId6" imgW="6226080" imgH="3970364" progId="PBrush">
                    <p:embed/>
                  </p:oleObj>
                </mc:Choice>
                <mc:Fallback>
                  <p:oleObj name="Bitmap Image" r:id="rId6" imgW="6226080" imgH="3970364" progId="PBrush">
                    <p:embed/>
                    <p:pic>
                      <p:nvPicPr>
                        <p:cNvPr id="4034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286000"/>
                          <a:ext cx="5181599" cy="3304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3464" name="Text Box 8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6921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Monday 19 October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229350"/>
            <a:ext cx="482600" cy="457200"/>
          </a:xfrm>
        </p:spPr>
        <p:txBody>
          <a:bodyPr/>
          <a:lstStyle/>
          <a:p>
            <a:fld id="{4A6E7A93-C9D8-42B9-8F91-0589BE3CC6F1}" type="slidenum">
              <a:rPr lang="en-US" b="1" smtClean="0">
                <a:solidFill>
                  <a:srgbClr val="00B0F0"/>
                </a:solidFill>
              </a:rPr>
              <a:pPr/>
              <a:t>24</a:t>
            </a:fld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3048000" cy="533400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Sternal angle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5105400" cy="15240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It is here that the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second costal cartilage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joins the sternum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It is the starting place where the physician </a:t>
            </a:r>
            <a:r>
              <a:rPr lang="en-US" sz="2800" b="1" i="1" dirty="0">
                <a:solidFill>
                  <a:srgbClr val="0033CC"/>
                </a:solidFill>
                <a:latin typeface="Candara" pitchFamily="34" charset="0"/>
                <a:cs typeface="Traditional Arabic" pitchFamily="18" charset="-78"/>
              </a:rPr>
              <a:t>counts the ribs</a:t>
            </a: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 to use them as landmarks.</a:t>
            </a:r>
            <a:endParaRPr lang="en-US" sz="2800" i="1" dirty="0">
              <a:latin typeface="Candara" pitchFamily="34" charset="0"/>
            </a:endParaRPr>
          </a:p>
        </p:txBody>
      </p:sp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5715000" y="304800"/>
          <a:ext cx="3116305" cy="408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Bitmap Image" r:id="rId3" imgW="3185436" imgH="4175238" progId="PBrush">
                  <p:embed/>
                </p:oleObj>
              </mc:Choice>
              <mc:Fallback>
                <p:oleObj name="Bitmap Image" r:id="rId3" imgW="3185436" imgH="4175238" progId="PBrush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3116305" cy="408454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400800"/>
            <a:ext cx="19050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Monday 19 October 2020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064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00B0F0"/>
                </a:solidFill>
              </a:rPr>
              <a:pPr/>
              <a:t>25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5562600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are short and carry a single facet on the head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have neither neck nor tubercle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04800" y="2743200"/>
            <a:ext cx="4064000" cy="60960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11th &amp; 12th ribs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752B8-0452-4D12-B184-3EC73250638C}"/>
              </a:ext>
            </a:extLst>
          </p:cNvPr>
          <p:cNvGrpSpPr/>
          <p:nvPr/>
        </p:nvGrpSpPr>
        <p:grpSpPr>
          <a:xfrm>
            <a:off x="609600" y="3479828"/>
            <a:ext cx="4017962" cy="1015972"/>
            <a:chOff x="609600" y="3251228"/>
            <a:chExt cx="4017962" cy="1015972"/>
          </a:xfrm>
        </p:grpSpPr>
        <p:pic>
          <p:nvPicPr>
            <p:cNvPr id="19" name="Picture 3" descr="F:\mycd\diagram\thorax\ribstrnm\rib12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3251228"/>
              <a:ext cx="4017962" cy="1015972"/>
            </a:xfrm>
            <a:prstGeom prst="rect">
              <a:avLst/>
            </a:prstGeom>
            <a:noFill/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209800" y="3327429"/>
              <a:ext cx="7937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12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65DA93-2950-4F47-81C6-450765238344}"/>
              </a:ext>
            </a:extLst>
          </p:cNvPr>
          <p:cNvGrpSpPr/>
          <p:nvPr/>
        </p:nvGrpSpPr>
        <p:grpSpPr>
          <a:xfrm>
            <a:off x="228600" y="4495800"/>
            <a:ext cx="4958690" cy="990600"/>
            <a:chOff x="228600" y="4343400"/>
            <a:chExt cx="4958690" cy="990600"/>
          </a:xfrm>
        </p:grpSpPr>
        <p:pic>
          <p:nvPicPr>
            <p:cNvPr id="15" name="Picture 2" descr="F:\mycd\diagram\thorax\ribstrnm\rib11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4343400"/>
              <a:ext cx="4958690" cy="990600"/>
            </a:xfrm>
            <a:prstGeom prst="rect">
              <a:avLst/>
            </a:prstGeom>
            <a:noFill/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447800" y="4572000"/>
              <a:ext cx="475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2311400" cy="914400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00B050"/>
                </a:solidFill>
                <a:latin typeface="Candara" pitchFamily="34" charset="0"/>
              </a:rPr>
              <a:t>Cervical rib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5486400" cy="9906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i="1" dirty="0">
                <a:latin typeface="Candara" pitchFamily="34" charset="0"/>
                <a:cs typeface="Traditional Arabic" pitchFamily="18" charset="-78"/>
              </a:rPr>
              <a:t>may articulate with the transverse process of 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C7 vertebra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81000"/>
            <a:ext cx="19050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19 October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229350"/>
            <a:ext cx="5588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FF0000"/>
                </a:solidFill>
              </a:rPr>
              <a:pPr/>
              <a:t>26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457200" y="15240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F:\My diagrams\upper limb\nerve injury show\cervical rib dia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211551" cy="243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86600" y="1981200"/>
            <a:ext cx="68640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C7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86200" y="3429000"/>
            <a:ext cx="469127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May be symptomless or may cause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neurovascular symptoms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in the upper limb due to stretching or compression related to structures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on the superior surface of the first rib</a:t>
            </a:r>
          </a:p>
        </p:txBody>
      </p:sp>
      <p:pic>
        <p:nvPicPr>
          <p:cNvPr id="13" name="Picture 4" descr="F:\mycd\diagram\headnck\ant&amp;root\crvri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09800"/>
            <a:ext cx="3276600" cy="4254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76200"/>
            <a:ext cx="2540000" cy="4572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Candara" pitchFamily="34" charset="0"/>
              </a:rPr>
              <a:t>Cervical rib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6019800" cy="762000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>
                <a:cs typeface="Traditional Arabic" pitchFamily="18" charset="-78"/>
              </a:rPr>
              <a:t>symptoms may be produced by compression</a:t>
            </a:r>
          </a:p>
        </p:txBody>
      </p:sp>
      <p:graphicFrame>
        <p:nvGraphicFramePr>
          <p:cNvPr id="455685" name="Object 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246493005"/>
              </p:ext>
            </p:extLst>
          </p:nvPr>
        </p:nvGraphicFramePr>
        <p:xfrm>
          <a:off x="6172200" y="838200"/>
          <a:ext cx="28583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Bitmap Image" r:id="rId3" imgW="2905531" imgH="3561905" progId="PBrush">
                  <p:embed/>
                </p:oleObj>
              </mc:Choice>
              <mc:Fallback>
                <p:oleObj name="Bitmap Image" r:id="rId3" imgW="2905531" imgH="3561905" progId="PBrush">
                  <p:embed/>
                  <p:pic>
                    <p:nvPicPr>
                      <p:cNvPr id="455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838200"/>
                        <a:ext cx="2858313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6019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  <a:cs typeface="Tahoma" pitchFamily="34" charset="0"/>
              </a:rPr>
              <a:t>Vascular symptoms:</a:t>
            </a:r>
          </a:p>
          <a:p>
            <a:pPr algn="l"/>
            <a:r>
              <a:rPr lang="en-US" sz="2800" dirty="0">
                <a:latin typeface="Candara" pitchFamily="34" charset="0"/>
                <a:cs typeface="Tahoma" pitchFamily="34" charset="0"/>
              </a:rPr>
              <a:t>The cervical rib compresses the subclavian artery.</a:t>
            </a:r>
          </a:p>
          <a:p>
            <a:pPr algn="l"/>
            <a:r>
              <a:rPr lang="en-US" sz="2800" dirty="0">
                <a:latin typeface="Candar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  <a:cs typeface="Tahoma" pitchFamily="34" charset="0"/>
              </a:rPr>
              <a:t>Note the poststenotic dilatation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239000" y="152400"/>
            <a:ext cx="19050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19 October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7491-B98D-4481-9105-D80A17E3C2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0"/>
            <a:ext cx="30480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86200" y="4495800"/>
            <a:ext cx="4405777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  <a:hlinkClick r:id="rId6" action="ppaction://hlinkpres?slideindex=15&amp;slidetitle=Lower brachial plexus">
                  <a:snd r:embed="rId5" name="projctor.wav"/>
                </a:hlinkClick>
              </a:rPr>
              <a:t>symptoms may be produced by stretching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cs typeface="Traditional Arabic" pitchFamily="18" charset="-7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1605" y="5364173"/>
            <a:ext cx="4765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FFC000"/>
                </a:solidFill>
                <a:latin typeface="Candara" pitchFamily="34" charset="0"/>
                <a:cs typeface="Tahoma" pitchFamily="34" charset="0"/>
              </a:rPr>
              <a:t>Neurological symptoms:</a:t>
            </a:r>
          </a:p>
          <a:p>
            <a:pPr algn="l"/>
            <a:r>
              <a:rPr lang="en-US" sz="2800" i="1" dirty="0">
                <a:latin typeface="Candara" pitchFamily="34" charset="0"/>
                <a:cs typeface="Tahoma" pitchFamily="34" charset="0"/>
              </a:rPr>
              <a:t>The cervical rib stretches the brachial plexus.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187482"/>
            <a:ext cx="2810540" cy="345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6" grpId="0" autoUpdateAnimBg="0"/>
      <p:bldP spid="1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47772"/>
            <a:ext cx="3557582" cy="2181228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i="1" dirty="0">
                <a:latin typeface="Candara" panose="020E0502030303020204" pitchFamily="34" charset="0"/>
                <a:cs typeface="Traditional Arabic" pitchFamily="18" charset="-78"/>
              </a:rPr>
              <a:t>A</a:t>
            </a:r>
            <a:r>
              <a:rPr lang="en-US" sz="2800" i="1" dirty="0">
                <a:latin typeface="Candara" panose="020E0502030303020204" pitchFamily="34" charset="0"/>
                <a:cs typeface="Traditional Arabic" pitchFamily="18" charset="-78"/>
              </a:rPr>
              <a:t> </a:t>
            </a:r>
            <a:r>
              <a:rPr lang="en-US" sz="3600" b="1" i="1" dirty="0">
                <a:solidFill>
                  <a:schemeClr val="accent2"/>
                </a:solidFill>
                <a:latin typeface="Candara" panose="020E0502030303020204" pitchFamily="34" charset="0"/>
                <a:cs typeface="Traditional Arabic" pitchFamily="18" charset="-78"/>
              </a:rPr>
              <a:t>cervical rib</a:t>
            </a:r>
            <a:r>
              <a:rPr lang="en-US" sz="2800" i="1" dirty="0">
                <a:latin typeface="Candara" panose="020E0502030303020204" pitchFamily="34" charset="0"/>
                <a:cs typeface="Traditional Arabic" pitchFamily="18" charset="-78"/>
              </a:rPr>
              <a:t> articulates with the transverse process of </a:t>
            </a:r>
            <a:r>
              <a:rPr lang="en-US" sz="3600" b="1" i="1" dirty="0">
                <a:solidFill>
                  <a:srgbClr val="FF0000"/>
                </a:solidFill>
                <a:latin typeface="Candara" panose="020E0502030303020204" pitchFamily="34" charset="0"/>
                <a:cs typeface="Traditional Arabic" pitchFamily="18" charset="-78"/>
              </a:rPr>
              <a:t>C7</a:t>
            </a:r>
            <a:r>
              <a:rPr lang="en-US" sz="2800" i="1" dirty="0">
                <a:latin typeface="Candara" panose="020E0502030303020204" pitchFamily="34" charset="0"/>
                <a:cs typeface="Traditional Arabic" pitchFamily="18" charset="-78"/>
              </a:rPr>
              <a:t> which is directed downward</a:t>
            </a:r>
            <a:endParaRPr lang="en-US" sz="2800" i="1" dirty="0">
              <a:latin typeface="Candara" panose="020E0502030303020204" pitchFamily="34" charset="0"/>
              <a:cs typeface="Courier New" pitchFamily="49" charset="0"/>
            </a:endParaRPr>
          </a:p>
        </p:txBody>
      </p:sp>
      <p:graphicFrame>
        <p:nvGraphicFramePr>
          <p:cNvPr id="43520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0159338"/>
              </p:ext>
            </p:extLst>
          </p:nvPr>
        </p:nvGraphicFramePr>
        <p:xfrm>
          <a:off x="4749800" y="358775"/>
          <a:ext cx="40894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Bitmap Image" r:id="rId4" imgW="3551228" imgH="2483810" progId="PBrush">
                  <p:embed/>
                </p:oleObj>
              </mc:Choice>
              <mc:Fallback>
                <p:oleObj name="Bitmap Image" r:id="rId4" imgW="3551228" imgH="2483810" progId="PBrush">
                  <p:embed/>
                  <p:pic>
                    <p:nvPicPr>
                      <p:cNvPr id="435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358775"/>
                        <a:ext cx="4089400" cy="286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5" name="AutoShape 5"/>
          <p:cNvSpPr>
            <a:spLocks noChangeArrowheads="1"/>
          </p:cNvSpPr>
          <p:nvPr/>
        </p:nvSpPr>
        <p:spPr bwMode="auto">
          <a:xfrm>
            <a:off x="5486400" y="108743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5207" name="AutoShape 7"/>
          <p:cNvSpPr>
            <a:spLocks noChangeArrowheads="1"/>
          </p:cNvSpPr>
          <p:nvPr/>
        </p:nvSpPr>
        <p:spPr bwMode="auto">
          <a:xfrm>
            <a:off x="5943600" y="56832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DAF78B-A743-4A4E-90D8-3FCFB3D55937}"/>
              </a:ext>
            </a:extLst>
          </p:cNvPr>
          <p:cNvGrpSpPr/>
          <p:nvPr/>
        </p:nvGrpSpPr>
        <p:grpSpPr>
          <a:xfrm>
            <a:off x="4572000" y="3276600"/>
            <a:ext cx="4191000" cy="3124200"/>
            <a:chOff x="4572000" y="3276600"/>
            <a:chExt cx="4191000" cy="3124200"/>
          </a:xfrm>
        </p:grpSpPr>
        <p:pic>
          <p:nvPicPr>
            <p:cNvPr id="435202" name="Picture 2" descr="F:\My diagrams\upper limb\nerve injury show\cervical rib diag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8200" y="3276600"/>
              <a:ext cx="4114800" cy="3124200"/>
            </a:xfrm>
            <a:prstGeom prst="rect">
              <a:avLst/>
            </a:prstGeom>
            <a:noFill/>
          </p:spPr>
        </p:pic>
        <p:sp>
          <p:nvSpPr>
            <p:cNvPr id="435206" name="AutoShape 6"/>
            <p:cNvSpPr>
              <a:spLocks noChangeArrowheads="1"/>
            </p:cNvSpPr>
            <p:nvPr/>
          </p:nvSpPr>
          <p:spPr bwMode="auto">
            <a:xfrm>
              <a:off x="4572000" y="5638800"/>
              <a:ext cx="304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435208" name="AutoShape 8"/>
            <p:cNvSpPr>
              <a:spLocks noChangeArrowheads="1"/>
            </p:cNvSpPr>
            <p:nvPr/>
          </p:nvSpPr>
          <p:spPr bwMode="auto">
            <a:xfrm>
              <a:off x="5181600" y="4724400"/>
              <a:ext cx="304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6248400" y="5486400"/>
            <a:ext cx="77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C7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3521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200400" cy="781072"/>
          </a:xfrm>
          <a:noFill/>
          <a:ln/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Candara" pitchFamily="34" charset="0"/>
              </a:rPr>
              <a:t>Cervical rib</a:t>
            </a:r>
          </a:p>
        </p:txBody>
      </p:sp>
      <p:sp>
        <p:nvSpPr>
          <p:cNvPr id="435211" name="Rectangle 11"/>
          <p:cNvSpPr>
            <a:spLocks noChangeArrowheads="1"/>
          </p:cNvSpPr>
          <p:nvPr/>
        </p:nvSpPr>
        <p:spPr bwMode="auto">
          <a:xfrm>
            <a:off x="4724400" y="304800"/>
            <a:ext cx="4114800" cy="28956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80808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ar-IQ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19 October 2020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01000" y="6172200"/>
            <a:ext cx="685800" cy="457200"/>
          </a:xfrm>
        </p:spPr>
        <p:txBody>
          <a:bodyPr/>
          <a:lstStyle/>
          <a:p>
            <a:fld id="{37D4A717-7E4D-4D08-9646-77C6050B0C38}" type="slidenum">
              <a:rPr lang="en-US" b="1" smtClean="0">
                <a:solidFill>
                  <a:srgbClr val="FF0000"/>
                </a:solidFill>
              </a:rPr>
              <a:pPr/>
              <a:t>28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animBg="1"/>
      <p:bldP spid="4352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34041" t="10742" r="15995" b="10156"/>
          <a:stretch>
            <a:fillRect/>
          </a:stretch>
        </p:blipFill>
        <p:spPr bwMode="auto">
          <a:xfrm>
            <a:off x="4648200" y="1219200"/>
            <a:ext cx="4143403" cy="368808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061621"/>
            <a:ext cx="426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</a:rPr>
              <a:t>The chest cavity communicates with the root of the neck through an opening called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thoracic outlet. </a:t>
            </a:r>
          </a:p>
          <a:p>
            <a:pPr algn="l"/>
            <a:endParaRPr lang="en-US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/>
            <a:endParaRPr lang="en-US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/>
            <a:r>
              <a:rPr lang="en-US" sz="2400" dirty="0">
                <a:latin typeface="Candara" panose="020E0502030303020204" pitchFamily="34" charset="0"/>
              </a:rPr>
              <a:t>The opening is bounded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posteriorly</a:t>
            </a:r>
            <a:r>
              <a:rPr lang="en-US" sz="2400" dirty="0">
                <a:latin typeface="Candara" panose="020E0502030303020204" pitchFamily="34" charset="0"/>
              </a:rPr>
              <a:t> by the </a:t>
            </a:r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1st thoracic vertebra</a:t>
            </a:r>
            <a:r>
              <a:rPr lang="en-US" sz="2400" dirty="0">
                <a:solidFill>
                  <a:srgbClr val="04CA0D"/>
                </a:solidFill>
                <a:latin typeface="Candara" panose="020E0502030303020204" pitchFamily="34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laterally </a:t>
            </a:r>
            <a:r>
              <a:rPr lang="en-US" sz="2400" dirty="0">
                <a:latin typeface="Candara" panose="020E0502030303020204" pitchFamily="34" charset="0"/>
              </a:rPr>
              <a:t>by the </a:t>
            </a:r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medial borders of the 1st ribs 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their costal cartilages</a:t>
            </a:r>
            <a:r>
              <a:rPr lang="en-US" sz="2400" dirty="0">
                <a:latin typeface="Candara" panose="020E0502030303020204" pitchFamily="34" charset="0"/>
              </a:rPr>
              <a:t>,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anteriorly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by the </a:t>
            </a:r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superior </a:t>
            </a:r>
          </a:p>
          <a:p>
            <a:pPr algn="l"/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border of the manubrium sterni</a:t>
            </a:r>
            <a:r>
              <a:rPr lang="en-US" sz="2400" dirty="0">
                <a:solidFill>
                  <a:srgbClr val="04CA0D"/>
                </a:solidFill>
                <a:latin typeface="Candara" panose="020E0502030303020204" pitchFamily="34" charset="0"/>
              </a:rPr>
              <a:t>.</a:t>
            </a:r>
            <a:endParaRPr lang="ar-IQ" sz="2400" dirty="0">
              <a:solidFill>
                <a:srgbClr val="04CA0D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45720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Openings of the Thorax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Monday 19 October 2020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29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2400" y="115669"/>
            <a:ext cx="2853666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6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906" t="13125" r="22070" b="39062"/>
          <a:stretch>
            <a:fillRect/>
          </a:stretch>
        </p:blipFill>
        <p:spPr bwMode="auto">
          <a:xfrm>
            <a:off x="4867072" y="863744"/>
            <a:ext cx="4124528" cy="513051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" y="973753"/>
            <a:ext cx="4714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thoracic wall is formed </a:t>
            </a:r>
            <a:r>
              <a:rPr lang="en-US" sz="2400" b="1" dirty="0">
                <a:solidFill>
                  <a:srgbClr val="C00000"/>
                </a:solidFill>
              </a:rPr>
              <a:t>posteriorly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by the </a:t>
            </a:r>
            <a:r>
              <a:rPr lang="en-US" sz="2400" b="1" dirty="0"/>
              <a:t>thoracic part of the vertebral column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C00000"/>
                </a:solidFill>
              </a:rPr>
              <a:t>anteriorly </a:t>
            </a:r>
            <a:r>
              <a:rPr lang="en-US" sz="2400" dirty="0"/>
              <a:t>by </a:t>
            </a:r>
            <a:r>
              <a:rPr lang="en-US" sz="2400" b="1" dirty="0"/>
              <a:t>the sternum and costal cartilages.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laterally</a:t>
            </a:r>
            <a:r>
              <a:rPr lang="en-US" sz="2400" b="1" dirty="0"/>
              <a:t> </a:t>
            </a:r>
            <a:r>
              <a:rPr lang="en-US" sz="2400" dirty="0"/>
              <a:t>by the </a:t>
            </a:r>
            <a:r>
              <a:rPr lang="en-US" sz="2400" b="1" dirty="0"/>
              <a:t>ribs and intercostal spaces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superiorly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by the </a:t>
            </a:r>
            <a:r>
              <a:rPr lang="en-US" sz="2400" b="1" dirty="0"/>
              <a:t>suprapleural membrane</a:t>
            </a:r>
            <a:r>
              <a:rPr lang="en-US" sz="2400" dirty="0"/>
              <a:t>; and </a:t>
            </a:r>
            <a:r>
              <a:rPr lang="en-US" sz="2400" b="1" dirty="0">
                <a:solidFill>
                  <a:srgbClr val="C00000"/>
                </a:solidFill>
              </a:rPr>
              <a:t>inferiorly</a:t>
            </a:r>
            <a:r>
              <a:rPr lang="en-US" sz="2400" dirty="0"/>
              <a:t> by </a:t>
            </a:r>
            <a:r>
              <a:rPr lang="en-US" sz="2400" b="1" dirty="0"/>
              <a:t>the diaphragm</a:t>
            </a:r>
            <a:r>
              <a:rPr lang="en-US" sz="2400" dirty="0"/>
              <a:t>, which separates the thoracic</a:t>
            </a:r>
          </a:p>
          <a:p>
            <a:r>
              <a:rPr lang="en-US" sz="2400" dirty="0"/>
              <a:t>cavity from the abdominal cavity.</a:t>
            </a:r>
            <a:endParaRPr lang="ar-IQ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Monday 19 October 2020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3</a:t>
            </a:fld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411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</a:rPr>
              <a:t>The thoracic cavity communicates with the abdomen through a large opening.</a:t>
            </a:r>
          </a:p>
          <a:p>
            <a:pPr algn="l"/>
            <a:endParaRPr lang="en-US" sz="2400" dirty="0">
              <a:latin typeface="Candara" panose="020E0502030303020204" pitchFamily="34" charset="0"/>
            </a:endParaRPr>
          </a:p>
          <a:p>
            <a:pPr algn="l"/>
            <a:r>
              <a:rPr lang="en-US" sz="2400" dirty="0">
                <a:latin typeface="Candara" panose="020E0502030303020204" pitchFamily="34" charset="0"/>
              </a:rPr>
              <a:t> The opening is bounded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posteriorly </a:t>
            </a:r>
            <a:r>
              <a:rPr lang="en-US" sz="2400" dirty="0">
                <a:latin typeface="Candara" panose="020E0502030303020204" pitchFamily="34" charset="0"/>
              </a:rPr>
              <a:t> by the </a:t>
            </a:r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12th thoracic </a:t>
            </a:r>
            <a:r>
              <a:rPr lang="en-US" sz="2400" dirty="0">
                <a:latin typeface="Candara" panose="020E0502030303020204" pitchFamily="34" charset="0"/>
              </a:rPr>
              <a:t>vertebra,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laterally by </a:t>
            </a:r>
            <a:r>
              <a:rPr lang="en-US" sz="2400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curving costal margin</a:t>
            </a:r>
            <a:r>
              <a:rPr lang="en-US" sz="2400" dirty="0">
                <a:latin typeface="Candara" panose="020E0502030303020204" pitchFamily="34" charset="0"/>
              </a:rPr>
              <a:t>,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anteriorly by </a:t>
            </a:r>
            <a:r>
              <a:rPr lang="en-US" sz="2400" b="1" dirty="0">
                <a:solidFill>
                  <a:srgbClr val="04CA0D"/>
                </a:solidFill>
                <a:latin typeface="Candara" panose="020E0502030303020204" pitchFamily="34" charset="0"/>
              </a:rPr>
              <a:t>the xiphisternal joint</a:t>
            </a:r>
            <a:r>
              <a:rPr lang="en-US" sz="2400" dirty="0">
                <a:solidFill>
                  <a:srgbClr val="04CA0D"/>
                </a:solidFill>
                <a:latin typeface="Candara" panose="020E0502030303020204" pitchFamily="34" charset="0"/>
              </a:rPr>
              <a:t>.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algn="l"/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041" t="10742" r="15995" b="10156"/>
          <a:stretch>
            <a:fillRect/>
          </a:stretch>
        </p:blipFill>
        <p:spPr bwMode="auto">
          <a:xfrm>
            <a:off x="4648200" y="914400"/>
            <a:ext cx="4143403" cy="368808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152400"/>
            <a:ext cx="45720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Openings of the Thorax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Monday 19 October 2020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30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763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It is dome shaped and consists of a </a:t>
            </a:r>
            <a:r>
              <a:rPr lang="en-US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peripheral muscular part, </a:t>
            </a:r>
            <a:r>
              <a:rPr lang="en-US" sz="2000" dirty="0">
                <a:latin typeface="Candara" panose="020E0502030303020204" pitchFamily="34" charset="0"/>
              </a:rPr>
              <a:t>which arises from the margins of the thoracic opening, and a </a:t>
            </a:r>
            <a:r>
              <a:rPr lang="en-US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centrally placed tendon</a:t>
            </a:r>
            <a:endParaRPr lang="ar-IQ" sz="20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1025"/>
            <a:ext cx="2137124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Diaphragm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239" t="21875" r="20351" b="10417"/>
          <a:stretch>
            <a:fillRect/>
          </a:stretch>
        </p:blipFill>
        <p:spPr bwMode="auto">
          <a:xfrm>
            <a:off x="9753600" y="3200400"/>
            <a:ext cx="2849880" cy="26846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31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209800"/>
            <a:ext cx="3429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Can be divided into three parts</a:t>
            </a:r>
            <a:r>
              <a:rPr lang="en-US" sz="2000" dirty="0">
                <a:latin typeface="Candara" panose="020E0502030303020204" pitchFamily="34" charset="0"/>
              </a:rPr>
              <a:t>:</a:t>
            </a:r>
          </a:p>
          <a:p>
            <a:r>
              <a:rPr lang="en-US" sz="2000" b="1" u="sng" dirty="0">
                <a:solidFill>
                  <a:srgbClr val="0307BD"/>
                </a:solidFill>
                <a:latin typeface="Candara" panose="020E0502030303020204" pitchFamily="34" charset="0"/>
              </a:rPr>
              <a:t>A sternal part</a:t>
            </a:r>
            <a:r>
              <a:rPr lang="en-US" sz="20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arising from the posterior surface of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the xiphoid process</a:t>
            </a:r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000" b="1" u="sng" dirty="0">
                <a:solidFill>
                  <a:srgbClr val="0307BD"/>
                </a:solidFill>
                <a:latin typeface="Candara" panose="020E0502030303020204" pitchFamily="34" charset="0"/>
              </a:rPr>
              <a:t>A costal part </a:t>
            </a:r>
            <a:r>
              <a:rPr lang="en-US" sz="2000" dirty="0">
                <a:latin typeface="Candara" panose="020E0502030303020204" pitchFamily="34" charset="0"/>
              </a:rPr>
              <a:t>arising from the deep surfaces of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lower six ribs and their costal cartilages </a:t>
            </a:r>
            <a:endParaRPr lang="en-US" sz="2000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b="1" u="sng" dirty="0">
                <a:solidFill>
                  <a:srgbClr val="0307BD"/>
                </a:solidFill>
                <a:latin typeface="Candara" panose="020E0502030303020204" pitchFamily="34" charset="0"/>
              </a:rPr>
              <a:t>A vertebral part </a:t>
            </a:r>
            <a:r>
              <a:rPr lang="en-US" sz="2000" dirty="0">
                <a:latin typeface="Candara" panose="020E0502030303020204" pitchFamily="34" charset="0"/>
              </a:rPr>
              <a:t>arising by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vertical columns </a:t>
            </a:r>
            <a:r>
              <a:rPr lang="en-US" sz="2000" dirty="0">
                <a:latin typeface="Candara" panose="020E0502030303020204" pitchFamily="34" charset="0"/>
              </a:rPr>
              <a:t>or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crura</a:t>
            </a:r>
            <a:r>
              <a:rPr lang="en-US" sz="2000" dirty="0">
                <a:latin typeface="Candara" panose="020E0502030303020204" pitchFamily="34" charset="0"/>
              </a:rPr>
              <a:t> and from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arcuate ligaments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  <a:endParaRPr lang="ar-IQ" sz="2000" dirty="0">
              <a:latin typeface="Candara" panose="020E0502030303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8653" t="27083" r="29722" b="32292"/>
          <a:stretch>
            <a:fillRect/>
          </a:stretch>
        </p:blipFill>
        <p:spPr bwMode="auto">
          <a:xfrm>
            <a:off x="3628293" y="2286000"/>
            <a:ext cx="5363307" cy="41021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524000"/>
            <a:ext cx="48768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Origin Of The Diaphragm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55" y="91440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right crus </a:t>
            </a:r>
            <a:r>
              <a:rPr lang="en-US" sz="2000" dirty="0">
                <a:latin typeface="Candara" panose="020E0502030303020204" pitchFamily="34" charset="0"/>
              </a:rPr>
              <a:t>arises from the sides of the bodies of the </a:t>
            </a:r>
            <a:r>
              <a:rPr lang="en-US" sz="2000" b="1" dirty="0">
                <a:solidFill>
                  <a:srgbClr val="0066FF"/>
                </a:solidFill>
                <a:latin typeface="Candara" panose="020E0502030303020204" pitchFamily="34" charset="0"/>
              </a:rPr>
              <a:t>first three lumbar vertebrae </a:t>
            </a:r>
            <a:r>
              <a:rPr lang="en-US" sz="2000" dirty="0">
                <a:latin typeface="Candara" panose="020E0502030303020204" pitchFamily="34" charset="0"/>
              </a:rPr>
              <a:t>and the intervertebral discs.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left crus </a:t>
            </a:r>
            <a:r>
              <a:rPr lang="en-US" sz="2000" dirty="0">
                <a:latin typeface="Candara" panose="020E0502030303020204" pitchFamily="34" charset="0"/>
              </a:rPr>
              <a:t>arises from the sides of the bodies of the </a:t>
            </a:r>
            <a:r>
              <a:rPr lang="en-US" sz="2000" b="1" dirty="0">
                <a:solidFill>
                  <a:srgbClr val="0066FF"/>
                </a:solidFill>
                <a:latin typeface="Candara" panose="020E0502030303020204" pitchFamily="34" charset="0"/>
              </a:rPr>
              <a:t>first two lumbar </a:t>
            </a:r>
            <a:r>
              <a:rPr lang="en-US" sz="2000" dirty="0">
                <a:latin typeface="Candara" panose="020E0502030303020204" pitchFamily="34" charset="0"/>
              </a:rPr>
              <a:t>vertebrae and the intervertebral disc.</a:t>
            </a:r>
            <a:endParaRPr lang="ar-IQ"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21336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Diaphragm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553" t="23958" r="47877" b="32292"/>
          <a:stretch>
            <a:fillRect/>
          </a:stretch>
        </p:blipFill>
        <p:spPr bwMode="auto">
          <a:xfrm>
            <a:off x="4648200" y="746760"/>
            <a:ext cx="4038600" cy="565404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32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159984"/>
            <a:ext cx="426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medial arcuate ligament </a:t>
            </a:r>
            <a:r>
              <a:rPr lang="en-US" sz="2000" dirty="0">
                <a:latin typeface="Candara" panose="020E0502030303020204" pitchFamily="34" charset="0"/>
              </a:rPr>
              <a:t>extends from </a:t>
            </a:r>
            <a:r>
              <a:rPr lang="en-US" sz="2000" b="1" dirty="0">
                <a:solidFill>
                  <a:srgbClr val="472EFC"/>
                </a:solidFill>
                <a:latin typeface="Candara" panose="020E0502030303020204" pitchFamily="34" charset="0"/>
              </a:rPr>
              <a:t>the side of the body of the second lumbar vertebra </a:t>
            </a:r>
            <a:r>
              <a:rPr lang="en-US" sz="2000" dirty="0">
                <a:latin typeface="Candara" panose="020E0502030303020204" pitchFamily="34" charset="0"/>
              </a:rPr>
              <a:t>to </a:t>
            </a:r>
            <a:r>
              <a:rPr lang="en-US" sz="2000" b="1" dirty="0">
                <a:latin typeface="Candara" panose="020E0502030303020204" pitchFamily="34" charset="0"/>
              </a:rPr>
              <a:t>the tip of the transverse process of the first lumbar vertebra. </a:t>
            </a:r>
            <a:endParaRPr lang="ar-IQ" sz="2000" b="1" dirty="0">
              <a:latin typeface="Candara" panose="020E05020303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1" y="152400"/>
            <a:ext cx="22098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Diaphragm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239" t="14583" r="20351" b="39583"/>
          <a:stretch>
            <a:fillRect/>
          </a:stretch>
        </p:blipFill>
        <p:spPr bwMode="auto">
          <a:xfrm>
            <a:off x="2847109" y="2083713"/>
            <a:ext cx="6068290" cy="386963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33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883384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lateral arcuate ligament </a:t>
            </a:r>
            <a:r>
              <a:rPr lang="en-US" sz="2400" dirty="0">
                <a:latin typeface="Candara" panose="020E0502030303020204" pitchFamily="34" charset="0"/>
              </a:rPr>
              <a:t>extends from the tip of the transverse process of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first lumbar vertebra </a:t>
            </a:r>
            <a:r>
              <a:rPr lang="en-US" sz="2400" dirty="0">
                <a:latin typeface="Candara" panose="020E0502030303020204" pitchFamily="34" charset="0"/>
              </a:rPr>
              <a:t>to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lower border of the 12</a:t>
            </a:r>
            <a:r>
              <a:rPr lang="en-US" sz="2400" b="1" baseline="30000" dirty="0">
                <a:solidFill>
                  <a:srgbClr val="0033CC"/>
                </a:solidFill>
                <a:latin typeface="Candara" panose="020E0502030303020204" pitchFamily="34" charset="0"/>
              </a:rPr>
              <a:t>th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 rib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39239" t="21875" r="20351" b="10417"/>
          <a:stretch>
            <a:fillRect/>
          </a:stretch>
        </p:blipFill>
        <p:spPr bwMode="auto">
          <a:xfrm>
            <a:off x="228601" y="4038600"/>
            <a:ext cx="242667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3012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 The medial borders of the two crura are connected by a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median arcuate  ligament</a:t>
            </a:r>
            <a:r>
              <a:rPr lang="en-US" sz="2400" dirty="0">
                <a:latin typeface="Candara" panose="020E0502030303020204" pitchFamily="34" charset="0"/>
              </a:rPr>
              <a:t>,which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crosses over the anterior surface of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AORTA</a:t>
            </a:r>
            <a:endParaRPr lang="ar-IQ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2" descr="This figure shows the inferior view of the diaphragm with the major parts labeled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3506" y="1524000"/>
            <a:ext cx="5189259" cy="379654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276600"/>
            <a:ext cx="3276600" cy="15696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52BD8"/>
                </a:solidFill>
                <a:latin typeface="Candara" panose="020E0502030303020204" pitchFamily="34" charset="0"/>
              </a:rPr>
              <a:t>The diaphragm also arises from the medial and lateral arcuate ligaments</a:t>
            </a:r>
            <a:endParaRPr lang="ar-IQ" sz="2400" b="1" dirty="0">
              <a:solidFill>
                <a:srgbClr val="F52BD8"/>
              </a:solidFill>
              <a:latin typeface="Candara" panose="020E0502030303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34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1025"/>
            <a:ext cx="21336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Diaphragm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Candara" panose="020E0502030303020204" pitchFamily="34" charset="0"/>
              </a:rPr>
              <a:t>The diaphragm is inserted into a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central tendon </a:t>
            </a:r>
            <a:r>
              <a:rPr lang="en-US" sz="2400" dirty="0">
                <a:latin typeface="Candara" panose="020E0502030303020204" pitchFamily="34" charset="0"/>
              </a:rPr>
              <a:t>,which is shaped </a:t>
            </a:r>
            <a:r>
              <a:rPr lang="en-US" sz="2400" b="1" dirty="0">
                <a:latin typeface="Candara" panose="020E0502030303020204" pitchFamily="34" charset="0"/>
              </a:rPr>
              <a:t>like three leaves.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426720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 Some of the muscle fibers of the </a:t>
            </a:r>
            <a:r>
              <a:rPr lang="en-US" sz="2400" b="1" dirty="0">
                <a:latin typeface="Candara" panose="020E0502030303020204" pitchFamily="34" charset="0"/>
              </a:rPr>
              <a:t>right crus </a:t>
            </a:r>
            <a:r>
              <a:rPr lang="en-US" sz="2400" dirty="0">
                <a:latin typeface="Candara" panose="020E0502030303020204" pitchFamily="34" charset="0"/>
              </a:rPr>
              <a:t>pass up to the left and surround the esophageal orifice in a 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sling like loop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</a:rPr>
              <a:t>. </a:t>
            </a:r>
            <a:endParaRPr lang="ar-IQ" sz="24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553" t="23958" r="47877" b="32292"/>
          <a:stretch>
            <a:fillRect/>
          </a:stretch>
        </p:blipFill>
        <p:spPr bwMode="auto">
          <a:xfrm>
            <a:off x="5181600" y="304800"/>
            <a:ext cx="3755571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3154740"/>
            <a:ext cx="480060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To act as a </a:t>
            </a:r>
            <a:r>
              <a:rPr lang="en-US" sz="2400" b="1" dirty="0">
                <a:latin typeface="Candara" panose="020E0502030303020204" pitchFamily="34" charset="0"/>
              </a:rPr>
              <a:t>sphincter</a:t>
            </a:r>
            <a:r>
              <a:rPr lang="en-US" sz="2400" dirty="0">
                <a:latin typeface="Candara" panose="020E0502030303020204" pitchFamily="34" charset="0"/>
              </a:rPr>
              <a:t> and possibly assist in the prevention of regurgitation of the stomach contents. </a:t>
            </a:r>
            <a:endParaRPr lang="ar-IQ" sz="2400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35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1" y="152400"/>
            <a:ext cx="21336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Diaphragm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025"/>
            <a:ext cx="445186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Shape of the Diaphragm</a:t>
            </a:r>
            <a:endParaRPr lang="ar-IQ" sz="32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441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anose="020E0502030303020204" pitchFamily="34" charset="0"/>
              </a:rPr>
              <a:t>It curves up into right and left domes. 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anose="020E0502030303020204" pitchFamily="34" charset="0"/>
              </a:rPr>
              <a:t>The right dome reaches the </a:t>
            </a:r>
            <a:r>
              <a:rPr lang="en-US" sz="2000" b="1" dirty="0">
                <a:latin typeface="Candara" panose="020E0502030303020204" pitchFamily="34" charset="0"/>
              </a:rPr>
              <a:t>upper border </a:t>
            </a:r>
            <a:r>
              <a:rPr lang="en-US" sz="2000" dirty="0">
                <a:latin typeface="Candara" panose="020E0502030303020204" pitchFamily="34" charset="0"/>
              </a:rPr>
              <a:t>of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5th rib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anose="020E0502030303020204" pitchFamily="34" charset="0"/>
              </a:rPr>
              <a:t>the left dome may reach the </a:t>
            </a:r>
            <a:r>
              <a:rPr lang="en-US" sz="2000" b="1" dirty="0">
                <a:latin typeface="Candara" panose="020E0502030303020204" pitchFamily="34" charset="0"/>
              </a:rPr>
              <a:t>lower border </a:t>
            </a:r>
            <a:r>
              <a:rPr lang="en-US" sz="2000" dirty="0">
                <a:latin typeface="Candara" panose="020E0502030303020204" pitchFamily="34" charset="0"/>
              </a:rPr>
              <a:t>of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5th rib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endParaRPr lang="ar-IQ" sz="2000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://www.bem.fi/book/06/fi/06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942" y="304800"/>
            <a:ext cx="4240657" cy="3611627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38800" y="6340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36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114800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anose="020E0502030303020204" pitchFamily="34" charset="0"/>
              </a:rPr>
              <a:t>The central tendon lies at the level of the </a:t>
            </a:r>
            <a:r>
              <a:rPr lang="en-US" sz="2000" b="1" dirty="0">
                <a:latin typeface="Candara" panose="020E0502030303020204" pitchFamily="34" charset="0"/>
              </a:rPr>
              <a:t>xiphisternal joint.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anose="020E0502030303020204" pitchFamily="34" charset="0"/>
              </a:rPr>
              <a:t>The domes support the </a:t>
            </a:r>
            <a:r>
              <a:rPr lang="en-US" sz="2000" b="1" dirty="0">
                <a:latin typeface="Candara" panose="020E0502030303020204" pitchFamily="34" charset="0"/>
              </a:rPr>
              <a:t>right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>
                <a:latin typeface="Candara" panose="020E0502030303020204" pitchFamily="34" charset="0"/>
              </a:rPr>
              <a:t>left lungs </a:t>
            </a:r>
            <a:r>
              <a:rPr lang="en-US" sz="2000" dirty="0">
                <a:latin typeface="Candara" panose="020E0502030303020204" pitchFamily="34" charset="0"/>
              </a:rPr>
              <a:t>whereas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the central tendon </a:t>
            </a:r>
            <a:r>
              <a:rPr lang="en-US" sz="2000" dirty="0">
                <a:latin typeface="Candara" panose="020E0502030303020204" pitchFamily="34" charset="0"/>
              </a:rPr>
              <a:t>supports </a:t>
            </a:r>
            <a:r>
              <a:rPr lang="en-US" sz="2000" b="1" dirty="0">
                <a:latin typeface="Candara" panose="020E0502030303020204" pitchFamily="34" charset="0"/>
              </a:rPr>
              <a:t>the heart.</a:t>
            </a:r>
          </a:p>
          <a:p>
            <a:pPr>
              <a:buFont typeface="Wingdings" pitchFamily="2" charset="2"/>
              <a:buChar char="v"/>
            </a:pPr>
            <a:endParaRPr lang="ar-IQ" sz="2000" dirty="0">
              <a:latin typeface="Candara" panose="020E0502030303020204" pitchFamily="34" charset="0"/>
            </a:endParaRPr>
          </a:p>
        </p:txBody>
      </p:sp>
      <p:pic>
        <p:nvPicPr>
          <p:cNvPr id="8" name="Picture 2" descr="http://www.swamij.com/images/diaphra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47110"/>
            <a:ext cx="2895600" cy="3214117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28556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anose="020E0502030303020204" pitchFamily="34" charset="0"/>
              </a:rPr>
              <a:t> From the side view, the diaphragm has the appearance of an </a:t>
            </a:r>
            <a:r>
              <a:rPr lang="en-US" sz="20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inverted J </a:t>
            </a:r>
          </a:p>
          <a:p>
            <a:pPr>
              <a:buFont typeface="Wingdings" pitchFamily="2" charset="2"/>
              <a:buChar char="v"/>
            </a:pPr>
            <a:endParaRPr lang="en-US" sz="2000" b="1" i="1" u="sng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anose="020E0502030303020204" pitchFamily="34" charset="0"/>
              </a:rPr>
              <a:t> The </a:t>
            </a:r>
            <a:r>
              <a:rPr lang="en-US" sz="2000" b="1" dirty="0">
                <a:latin typeface="Candara" panose="020E0502030303020204" pitchFamily="34" charset="0"/>
              </a:rPr>
              <a:t>long limb </a:t>
            </a:r>
            <a:r>
              <a:rPr lang="en-US" sz="2000" dirty="0">
                <a:latin typeface="Candara" panose="020E0502030303020204" pitchFamily="34" charset="0"/>
              </a:rPr>
              <a:t>extending up from the vertebral column and the </a:t>
            </a:r>
            <a:r>
              <a:rPr lang="en-US" sz="2000" b="1" dirty="0">
                <a:latin typeface="Candara" panose="020E0502030303020204" pitchFamily="34" charset="0"/>
              </a:rPr>
              <a:t>short limb </a:t>
            </a:r>
            <a:r>
              <a:rPr lang="en-US" sz="2000" dirty="0">
                <a:latin typeface="Candara" panose="020E0502030303020204" pitchFamily="34" charset="0"/>
              </a:rPr>
              <a:t>extending forward to the xiphoid process.</a:t>
            </a:r>
            <a:endParaRPr lang="ar-IQ" sz="2000" dirty="0">
              <a:latin typeface="Candara" panose="020E0502030303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57980" t="43750" r="17423" b="17708"/>
          <a:stretch>
            <a:fillRect/>
          </a:stretch>
        </p:blipFill>
        <p:spPr bwMode="auto">
          <a:xfrm>
            <a:off x="4648200" y="228600"/>
            <a:ext cx="4238368" cy="37338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177225"/>
            <a:ext cx="429213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Shape of the Diaphragm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37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075325"/>
            <a:ext cx="426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arteries supplying the superior surface of the diaphragm </a:t>
            </a:r>
            <a:r>
              <a:rPr lang="en-GB" sz="2000" dirty="0">
                <a:latin typeface="Candara" panose="020E0502030303020204" pitchFamily="34" charset="0"/>
              </a:rPr>
              <a:t>are the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pericardiacophrenic</a:t>
            </a:r>
            <a:r>
              <a:rPr lang="en-GB" sz="2000" dirty="0">
                <a:latin typeface="Candara" panose="020E0502030303020204" pitchFamily="34" charset="0"/>
              </a:rPr>
              <a:t> and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musculophrenic arteries</a:t>
            </a:r>
            <a:r>
              <a:rPr lang="en-GB" sz="2000" dirty="0">
                <a:latin typeface="Candara" panose="020E0502030303020204" pitchFamily="34" charset="0"/>
              </a:rPr>
              <a:t>, branches of the </a:t>
            </a:r>
            <a:r>
              <a:rPr lang="en-GB" sz="2000" b="1" dirty="0">
                <a:solidFill>
                  <a:srgbClr val="FF0066"/>
                </a:solidFill>
                <a:latin typeface="Candara" panose="020E0502030303020204" pitchFamily="34" charset="0"/>
              </a:rPr>
              <a:t>internal thoracic artery,</a:t>
            </a:r>
            <a:r>
              <a:rPr lang="en-GB" sz="2000" dirty="0">
                <a:latin typeface="Candara" panose="020E0502030303020204" pitchFamily="34" charset="0"/>
              </a:rPr>
              <a:t> and the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superior phrenic arteries</a:t>
            </a:r>
            <a:r>
              <a:rPr lang="en-GB" sz="2000" dirty="0">
                <a:latin typeface="Candara" panose="020E0502030303020204" pitchFamily="34" charset="0"/>
              </a:rPr>
              <a:t>, arising from the thoracic aorta.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arteries supplying the inferior surface of the diaphragm</a:t>
            </a:r>
            <a:r>
              <a:rPr lang="en-GB" sz="2000" dirty="0">
                <a:latin typeface="Candara" panose="020E0502030303020204" pitchFamily="34" charset="0"/>
              </a:rPr>
              <a:t> are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inferior phrenic arteries</a:t>
            </a:r>
            <a:r>
              <a:rPr lang="en-GB" sz="2000" dirty="0">
                <a:latin typeface="Candara" panose="020E0502030303020204" pitchFamily="34" charset="0"/>
              </a:rPr>
              <a:t>, which typically are the first branches of </a:t>
            </a:r>
            <a:r>
              <a:rPr lang="en-GB" sz="2000" b="1" dirty="0">
                <a:solidFill>
                  <a:srgbClr val="FF0066"/>
                </a:solidFill>
                <a:latin typeface="Candara" panose="020E0502030303020204" pitchFamily="34" charset="0"/>
              </a:rPr>
              <a:t>the abdominal aorta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769" t="13542" r="29722" b="45833"/>
          <a:stretch>
            <a:fillRect/>
          </a:stretch>
        </p:blipFill>
        <p:spPr bwMode="auto">
          <a:xfrm>
            <a:off x="4419600" y="4114800"/>
            <a:ext cx="4495800" cy="2307055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68501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Motor nerve supply: </a:t>
            </a:r>
            <a:r>
              <a:rPr lang="en-US" sz="2400" dirty="0">
                <a:latin typeface="Candara" panose="020E0502030303020204" pitchFamily="34" charset="0"/>
              </a:rPr>
              <a:t>The right and left </a:t>
            </a:r>
            <a:r>
              <a:rPr lang="en-US" sz="2400" b="1" dirty="0">
                <a:latin typeface="Candara" panose="020E0502030303020204" pitchFamily="34" charset="0"/>
              </a:rPr>
              <a:t>phrenic nerves </a:t>
            </a:r>
            <a:r>
              <a:rPr lang="en-US" sz="2400" b="1" dirty="0">
                <a:solidFill>
                  <a:schemeClr val="tx2"/>
                </a:solidFill>
                <a:latin typeface="Candara" panose="020E0502030303020204" pitchFamily="34" charset="0"/>
              </a:rPr>
              <a:t>(C3, 4, 5).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Sensory nerve supply:        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Candara" panose="020E0502030303020204" pitchFamily="34" charset="0"/>
              </a:rPr>
              <a:t>The central surfaces of the diaphragm are from the </a:t>
            </a:r>
            <a:r>
              <a:rPr lang="en-US" sz="2400" b="1" dirty="0">
                <a:latin typeface="Candara" panose="020E0502030303020204" pitchFamily="34" charset="0"/>
              </a:rPr>
              <a:t>phrenic nerve</a:t>
            </a:r>
            <a:r>
              <a:rPr lang="en-US" sz="2400" dirty="0">
                <a:latin typeface="Candara" panose="020E0502030303020204" pitchFamily="34" charset="0"/>
              </a:rPr>
              <a:t> and </a:t>
            </a:r>
          </a:p>
          <a:p>
            <a:pPr>
              <a:buFont typeface="Wingdings" pitchFamily="2" charset="2"/>
              <a:buChar char="ü"/>
            </a:pPr>
            <a:endParaRPr lang="en-US" sz="24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Candara" panose="020E0502030303020204" pitchFamily="34" charset="0"/>
              </a:rPr>
              <a:t>The periphery of the diaphragm is from the </a:t>
            </a:r>
            <a:r>
              <a:rPr lang="en-US" sz="2400" b="1" dirty="0">
                <a:solidFill>
                  <a:schemeClr val="tx2"/>
                </a:solidFill>
                <a:latin typeface="Candara" panose="020E0502030303020204" pitchFamily="34" charset="0"/>
              </a:rPr>
              <a:t>lower six intercostal nerve.</a:t>
            </a:r>
            <a:endParaRPr lang="ar-IQ" sz="24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60198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Nerve Supply of the Diaphragm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9780" t="27083" r="29722" b="36458"/>
          <a:stretch>
            <a:fillRect/>
          </a:stretch>
        </p:blipFill>
        <p:spPr bwMode="auto">
          <a:xfrm>
            <a:off x="5105400" y="990600"/>
            <a:ext cx="3733800" cy="37338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38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QUExQUFRQXGRwaGBYYGBgXHhkYFxwXHRoYGBodHSggHhwlHBcXITEhJSkrLi4uGh8zODMsNygtLisBCgoKDg0OGxAQGy4kICQsLyw3NDIsLCwsLywsLCwsLCwsLywsLCwsLCwsLCwsLCwsLCwsLCwsLCwsLCwsLCwsLP/AABEIAMUBAAMBIgACEQEDEQH/xAAbAAACAwEBAQAAAAAAAAAAAAAABQMEBgECB//EAEQQAAIBAgQDBgIHBQUIAwEAAAECEQADBBIhMQVBUQYTIjJhcYGRI0JSYqGxwRQzcoLRFVOSsuEHFiRDc6LC8DTS8VT/xAAZAQEAAwEBAAAAAAAAAAAAAAAAAQIEAwX/xAArEQEBAAICAQMDAgYDAAAAAAAAAQIRAyExBBJBImGxUYETMqHh8PGRwdH/2gAMAwEAAhEDEQA/APuNcmu185xHbG/YxGMBNq6iYi4iWyxFxAmEF4EAf8rMjAk6y510ig+jVyawP+/GIW9ZtvZs+JbDuA/LEsw8BaCcigHynMZAjSamE7dX8R3WTuUBv4UMwkhrOJL+HUyD4RqQp18o5h9Jmu18zwHazEjD2RdKubndMtxTleGxiWGD6QdHB0A2I9asDt/eChjbsgXM4t+JgEKYtcKWuk/V8YfSNo9aD6JRWPu9pLjcPv3/AAB7d1rc2nlTkuhMysRz/wBK98B7U3b2JW06WwjjE5CpYsP2S8lrxTocwedNo50GtqjxDiiWtDLOdkXf48gPU1X4xxBlIt2/3jak/YXr76aD3PvWwXDwupksdSTqSepNRtMg/ta+fLaRfdi35AVw4/FbgWh6ZWP45v0pmmGr0cPTtPRaONuv721pzZDPv4SJ+RNOMPiFdQyEMp2IqlesaUryvYYvb1U+ZOTevo3rz502jTTUVDhMStxFdToRP+h9RtSXt/jrljh2Ku2mKXEtllYRIIjUSCKlDQUVgrXbW+b4sC3YuZTfL3LbMVZLFvD3D3Q1lvpykExmX4VSX/aNe7gObdgM2Vl8ehU2rl1l83mASJZlBBkDTKQ+kzXa+Z3O1GLuXrQtvbQXMRhQiRIFu/hb11lc7kZlB0g+HlrVnDdtL7uuVEz3BhVgsxRWxFzEIxAAnTugd9dtKD6HRXzy32/ukIe7sCO5V1LsGZr+JewTaEaquQsZ6xpGrPtP2ufDX2tqlrKiWnIdiGu99dNvJYjdliTvJZRpM0Gvmu1854v26vGxc7ruUuqmLYknNk/ZcRatKSvLMrsdelbXifEe6QHRnbRVGxPX+Ebz7daCzjMYlpczmByHMnoBzNKG45cb93Z06s36AH86hw2CLt3l0lmPM8h0A5D0ppbw9RtOlD+1MQdrdsf4j/Surxy4v7yzI6of0P8AWmXcVHcselRtPSzgsYl1QyGR05g9CORqxWZvYZrTd5a0bmOTAciOn4jlTvhuOF5MwEEGGU8iPzHrU7RYt0UUVKAarnBpJYomYyC2USQdwTvViighOFQkEqpKiAYEgdAeQryuBtgQLaAaGAoGoMg7cjrViigh/Zl+yvyHWenXWoMbw1LqFGEKRHgJQxIJAKwYJGo2POau0UFDhvCbdi33SL4ZZjmOaWYliWJ3MmrS2VGoUAidQBz1PzqWigzNg/T3s3nznf7Oyx6ZQPxp1h1pZ2mIQ2rpKqASrEkAwYI33AIPzruC43YO11PnA+BOlVvleY2zqHortRYe+riVZWHoQfyqWrKPDrNUMTb3piapYmoqYo9nHhr1vkCGH88g/ipPxp1cQMIIBB5HWkfAv39/+FPzuU+pC+UNrCosZUVYmIAETvHvXj9gtRHd24nNGVYzfaiN/WrNFShAuEQGcigiBMCYWYE+kmOk10YZfsry5DlMfKamooFGP7OWLzo7qxyZSFDMElGzqcm05oMxrAmYFMbmGRiGZVLL5SQCR7E7VNRQV/2K34vo08U5vCPFO+bTWYG9IeIf/KhhChVCDYZecfHT4CtNSntJZmzmA1Qhp5gfW/CdPalImw4q6gpFgOK2dAbtsN0LrPymnllwRoQfYzURayx7ivLJXuuGpVUb6Us4ScmJZeToTH3lIj8GPypviKUYYf8AFr/C36VX5W+GioooqyoooooCivOYTEid49BEn8R869TQFFFFAUGiq3EbrrbY21zvEKv3joJ6KCZJ6A0HzftJxY4jFG3kZkskqF1ADifE+h5AtsZ06SV6Yy/Bth7DQMkSTsN5mJNaXjV9bPdrYXvrqlu8cDRrpyli7c20YwJI0EDSqnBMLisTeuF71m2gMi2bNm5cCnYEsgIHQsJPSuVx3W7i55jhrX9Wd7M8Zv4a8GbKymcyqwkoAxhvUciTX17huOS9bW4nlNZ/iPArgUlSlwR5e7S2/urIACfQgg7VW/2bYwd1csllzJcMKCDClUO3QE5fhVsdy6U57hnj7pe2yY1RxLVbvNSXi2KyqevTrPIepq1ZY99nVl778iVUfAEn/OKeVS4Rhe7tKp83mb+JtT8pj4VdqUCiiq17G20IVnUEnKNeeUtB6eETrQWaKja8omWURvJGk7T0rljEK+bKwOUlWjkwiQfXUUEtFFUuKcSSwmd8x6KqlmY9FUamguVhO3fGQXGGkqkr3rCeeyj1OkfE8tWXA+K4zFK02hhSGOtxWZsp8oVfCDpuZ35VU7S4exaGa4zX8SYAMAsEnkiABVO0xu29Vyls6X47McpbGXvqQDbtsVXUg2yqkhthBUiRty2pdwy/iMEwdTmIc5gWWWBI0MNJ9jPpWtXDNi1U27eER8ozd6hdsx1OikaTOuutV8H2exVu2WuYfD3nzGcvgfLpHdkeGAOUA76Gucxsj0MvUcdv1RuODcXt4m3ntzHMHQj3phWG/wBn5i9fyk5HE5SuUhkaDI5E5tR1nrW2uNXWXcYOXCY56iviGpVw/XFk9LbfMskfrVvG3wASa8dm7Xha6d7h0/hXb8cx+VQrfBzRRRVlRXDXa4aDJJwK+SGYw622Abv7hzXSbJ7yI0UlGOTbbSo34LjIb6Ukl8w+lZVJ+khoAkDxJ4QwjLtprLgsRjzkzqdbg7zwr4UP7zJoJhsgXfQuZaBVVcfjmsB7YusWRXByWx9IUclFEGbRPdwT1MsNgGk4DgjZtFGEHvLreYto9x2Bk67MNOVM6y7XMYCGY3cjMxbKlstbUO+QWwVMkjJOadJ2rvZlsUpVL+fILSDxZQA4W3pOpYkl9cx1Gw0kNPVPiGDN2FzlU+uF0Lj7ObdR1jU9RzuUUCDtBZREsIqBQHhY0CgK0gAdRpH9KnsuBrpNMcXhVuLlcSPlB5EHkaV/7ur/AH175p/9KixaVftX6ynZy2lniOLyxF99NtMqgn4Fzcq/csslx7Qdm0BUmJ1nQxpyNIeGcSVMU0FTdzgFJ1W2oEk9DnuH1qNWrT2t7iKUYJFbFeLUhSyT1Bgn3AI+dOryzSTiOGbMLiGHXUGPfQjmCJBp8qtDRVLhmPF1Z2YaMvQ/0PI1dqyorNXOywZjma2RmuEfRDMe8F3ztm8RBumNBt6zWlrKYrg+JYtBBlmJ/wCIvJnnvMh8K+DJmTQb5fuig8N2NE3D3oJbylhcMSwYzF0AxELEQNDPN5wThv7OrLmDZmzSFCk+FFMxoTKk6Rv6Umv9n75KsXznvM7TduAEi6jIQNhlQNoNJMetRNwPFgqEubJlZjeuySbRDSCp1N05swjSDEig12avN7NBywW5AkgT6kA/lWQxHZ7EEu1uEZgkf8TeYAob8BpWSB3iHQjnroJ2QYHbWgy2H4Di2xJu4jEhrbLlNq3nt5RoYVgZ33OhNMOK4G1aw1wJbVQYiBHjJGVmO58UEk06qLE2A6lWEqwgigR4GykIxVSy7NAkT0O43pol+l57PkeW84HQgE/PSq3EcC1hQ4uFvEAQQBoZj4zFV7i29+VHH4y1Y4naYGGvrkuDkTBIY+vhUfKtbeNfN+N4AXL9q82cureGOqqzaDn5RPoK+iWbgdFYbMJ+dTItld6JsUge9bR5yMdR10Jg+kgVokWBA0A2FI+J4UmCphlMg+o1FXeEcR71SGhbi+Yf+Q9D+G1IpTGiiipQKKK5NAGhRAiu0UBUWJw63FKOoZWEEHYipaKD5Rx/i2O4RdCLc7/DPra77M5AG6F5DSJ67R61uOyHGruLsi7ctJbU+UrcDz7gDw+xM1b7Q8Et4u13b6QwZW5qymQR+R9DS7H8Ae07YjAsLdw63LLT3V7rI+o5+2PiDQaWvLMACToBuTSfgfaFL5ZGBtX0H0lh9GX7w5MnRhpVLH4zvyYP0K/95HM/d6fPpUW6m0ybexdF3EG4vkChQYjNlLGfbxae3rWf7VWbFnFLfDAXWQq6LJaQUKsQNBsRr1FX14oi+Jb2WVIAImDOjgE67GkuTDJLZLl9yZLXDAJPMgb1y/jSNPHwbvZ/gu2XegKtp8wHiJHhn0YSB18UVLh+OrBFzUruRGxJiR6c4rH8R4leuQlvwzoEtiPkBVrCWmS1bS8Fa4DmKz4gg+0R9b+lZ+Tkzn1NF9PjGpuXO6db9vVSPEB9ZPTqRuPlzrS23DAEagiQeoNZvgwLWYNs21Hk1JkETInXc1d7PXCueyfqnMv8LTI+B/MVrwy3JWDOap1RRRV1BRRRQFZAMeG3oM/sF5tD/wDzXWOx6WnJ+BPQ1r6hxeGW4jI6hkYQynUEHkaCVTNBrBYzjb8Kt3LF0m4gQnCXDqTH/JuHqsiDzHtWkv8AFDds2jh5z31GRwquLWdSVu3FLCUBEe+lTJsWeK8R7oBVCveYHu7RYKbhWJgnkBqas4mwLiFXGhGvp7H0PP0qj3NvDK91iWdjmJJJlyqqRbBJyA5R4RpvS7u7t/W6xCnZASBHIevuai2EhNxC0TZFwSe6eSViSuqMRpr4WJ+VPuFcZti0FY+JRA2hh9Ug7ais1xLjhOa1hiBbXRrkA5jzyzoAOvOqfCeH3Yl3y2FG7Ae8JG/6Vyz5NY9Nc9Pdby8N9ZxiXQMpGaPLz/1pdjrbW2F235huOoO6n0P4b8qzVvEBkADMhXUMRpHIqdCDt1rX4S6LtlTmDmAGImCwHi0PrXPh5vf1fKnLxew2wmIW4iuuxE/6H1FTVn+CXTbvNaPlbxL6MNx8Rr8D1rQVojOpcVa5lXujBLoCYDQhIzGDptOvKszZv4tC8C5rBytbZlVBaTxK8Hxd4IyCTqTlPPZ1yKkZ+12iFpLX7St5WcefunKk5iACVXQmAYIB1Gg2F8ccsRJYoB9tLlv/ADqKYOgIIIBB0I6g9aW/2Sbf/wAdzZ+5Ge3/AICRl/kK/GgsYbiti4YS9ac9FdSfkDVuaTYjErEYuwoX7cC7b+JiU/mAHqams8HwxGZLVsBtQbfhkdQUigaUGlo4Og8ly+h9L1xvwdmX8KixVq5aVnOKuFVBMMlo/LKikn0oF3abC27120hQG5b8feagqDICgggwdZB0gba1U4jxC3Zyg6jWR0XYfEkj5ivOFtYgBrjXLLM5JINtwfYMHOwEeXpSfG403clq7bRSIcMlxtmmAym2BsAYJ5iuOd3dO/Fj8pLHDrGYuL4g8mBkDko9BVjEi0F2Zx6DKPmf0qXhd1VUlvCRtpmn1GUn8Yr1jeI2zujvHI+EVnuX3bZu9TdJmxlxvBh7YSeSCT8WP5mqZtphZuXrmbEOCoQGQmbcsdifwFXsTxW6/wBHaTKDsiDU/wDvWqacGt2G77GOGcarZBza8s55+wprc76/Lpl11/s/7Pvca4ihwqJBKkwWVlnKBsdflTt27vEWn5E5D7PoP+7LWTwNtL7IzuUW6Sc2g2Cld9oMia1HHSFTOdckN18sH9Kt6W9WMPqZrJp64aBXa2MrNntQEtuzIWZWuCFIGbKL7ACTvlske56VKe0ZDqhtQc6o/jHhL3DbUjTxagk7RTZuH2i2Y2rZaCM2RZgzImNjJ09TVfFcHtXLlu6y+K2ZXpMzMdZ19ec0DCa7S08EsjVFNo7zaZrep5lVOVv5ga53GITy3lujpdQKT/PbgD/AaDNdsuweHvq95A1q9BPgGYOYJjJI1PpBqH/Z2rWA9jFWxbv20lHMeLDzMBhoQrkz0kU1uYx7t/6fDt3Vgg6IboF4AFXRhDMoUkaJv7V54rxa1fcWLbqSutydGH3MphhpqdOg5mpvUI83cR3zm6+iDyL0Xr/EdPy5VXx9u81k27bIouMc7lyMqaeFNJk7T79a9Y7Nl8CC4U+pIEsAcoaeUnX41T7PcKYAti9TyU5Yn4GIrNlld7auPGSbR2LVmysAd6R6Qv8ArVXGrdxUrMDnyVR1P9KbY/E2iebxsqaD4t/+VQcNeEErasrvGij/AOzelcN978/hsxvW6rlwFXuiDaw8W5YT3hMZpn01rR8J4l9IMP3QTQsYXLHrGxnqKzhxS3LlvD2kPcLLMx00GrO3qdqa8Eu4nKhsEPaz5SpI8Kg8wdR4diKphbjn8uXLjvHsz4qcjJdH1CD8OY+UitKDSPi9uUYUw4NczWLRO+QA+4EH8q9GPPq7RXJompQ7RXJomgDS65whQS1pjZc7lIysfvIfCfeJ9aYzXaBWMbdt/vredf7yyC3xa3qy/wAuf3FVON49blu33bKyvcAkEHyhm+BlRT6sz2t4ajNZcDJcNyO8SFYjI+5iGHowIoTyh4pxVcPkLRlEz8BJ/TTrS7DcORnN6ycyP4onUHTQdQI+FU+0HDr91BGW9lYE5PDcK7wUPhY7GVI9FqfgK2nkAww8yyUZfRl0I+IrP9Wq28cnmXuNAFOWBp7kAUnxaWV1uPmP2E3+JqzicGGPhDt/MxHzmKpYzhqxFy4lteapqx9J2H41ytvzXbDrvZRf485m3hrYQbeESzHp1NQ2ez8fS4x4G/dz4j/G31fYa+1XrnFbdmLeEskudAYlm/X9Kqvwtv32PuwBqLIb8G6ewk+opvU3P7r3r7flJ+1pfRmjJaBW2hiABPiIHQCK2HEra9xCnMuWAd5EaH5VjHxa30LQbdkMEtgADY+JgPQVrL9tbOFCq2ZVWQxjUbz7VHp/5smb1HiNHgGm1bJ5ov5CrFQYJItoOiqPkBU9bmIUUUUBVLjGL7qzcuZkXKNDcJChjouYjUCSNqu0t4/m7oBO9k3LY+jVHMF1mQ+mSJzHcCSNYqZ5EbEYXDaAAgaCSwzuep1IzH5UlbB2+6JvKrzqc4DazJOvU/rTLtE2Z7NvlJc/CAP8xqhxdvo3KwSgzAHmV8o+LfnXPO3wvhGcxHBbwxI7l3SyR/yzmBkkklWzAchoBtWlfCW1VQRnYDVmkAnrBMUh7Ny9oZ7zCB1gn8K94jCMzQodh1YkD5mBXHkt34jdhx3xb4SYzEWwfEc55Iug+J6VT7q5f3gIvLy20H6n8al7i1a1uMGP2E2+J3+VRXLt7E+C2AlsdPCqjqx/9NcPP3/DvPsq4nFbYfDgsXYBmiC2uvsoE/nTfD2nS84wkEplBAI15EkHdep5aUqxWMt4VCtjx3SIa6R15J0H4mpLeHur3YtAjEQbjAGGEx4ddz90+tUz1LL/AJ+ymXc/9bvHiVPtUnZw/wDDr6Fx8naq91m7oFxD5RmH3o1/Gp+zQ+gX1Zz/AN7V6MeZVPtbbvtbK2e88SXAe7ySXKgICX2XzSRHLWlfEsTjLSuyrcCqt3YWisZbrI0HXNnyDf3FbSirKsjbsYzO1wG7oFVQ/dS694+bvABEhWkRGkc9K5jr+Lt5jmuZFSGc91l8gJfYAPnzActBMCJ19cigx/DTi7wDC7eFslgpiyCVDYmGPhImFsCR1nmYepxB0RO9tXD4FLuihwHgZgUUlt52BFMwK7QVsJjrd0E23V43ykGD0I3B9DSvtPvZ9GZvkpH/AJUxxnDbVwgsgzDZxKsPZ1hh8DWe7QYW9bNvJd7xYeFujUeXQXFE/FgxqMvCcfJLxfC3LWIR1ZwjEksIgHSFPKPepMTezQzG2WXZxmVh7Mpn3jequO42+HRi5CnPqGIZMpHJ12IYEQ2WfwMH+8rkSgWeo0/pXH27x02Y7yvc2vtiMTckwUTqRkJ9garYi0q63H+A3+JNUL2PvPvmPtH6Gq93BHe62QegzE/Hyj5muMx/Ztx1J8JrnaPu/Dh7ahjpmAkn47muLwa7cHfYxylvfKT429APqj319Kj/ALTtWQRZSG+0Tmf/ABbL7CuDDPdGfEMUtDXLJlv6e5qbqd/1V1+35WXxC3VBAyWQQtsDTY+IgegFaq5hlGGS2GzhtM205z05b7Vlu+UqlwKO6EhUjTIBqx6SSBPXWtdZtI5w1u2IQlWAM+VRn19ZH41T0s+u1l9T4jWV2gUVvYRRRRQFKe0mXu0zZI76157htCe8WIYbtOy/WOnOm1K+PnwWwCRN23taF760wQfLt5/q71M8oqr2itkPauDlKEe+o/yn51U/ssXTcGYgsBH8IJ/GQDPKrPH7k3bK8lDOR67L/wCVI+L41rFsWQw726xS1vIYxI01iCNfWuOV+rf6O2Et6hPjOI2rNw2lxN266mCli2bhkcifCJqIX7106WOIEdWVFgfE/hNbPg/C+4trbtWIgeJiQoZubESTqavvhWI+luBR9lNPhO/yrl7cq0/xsZ4/z/h86yWAWm66ONkvWyknpnBqbiGIxMjD90bekwAApH2sw8JHrNbfiWCwxtG3dtoLbcmEsT1HPN671jnHcMuCv5lw18/8PcZYa2ViFOs7kb9fUxWz4y7dMeX3f3/6VLT2sN43i7eG3NVPUT5j67V7e3dm3dGbv38WQHxAb6DrziqljC9y570BrqmAnIHkT1J0IX1FXXwl1rwBeHIBknZifCpPIn8NK4807k+XW2eW0vXmNhWcZWKjMNoPOmfA1ixb9Vn/ABa/rSfi5YWgpMvABjm0R+daPD28qqvJQB8hFehj4eXkkoooqygooooCiiigKS9p7fhtN9l9fZlYfnlp1VXieF7y06bEjQ9GGqn5gVFIzAw+HKm4tm3cDN9LvvzYjWddNudSpwfA5GuLhbMrqQFXX1BGhruEOa2HXQ/WAGsHf+YH8jU3CGZcysJkTmAAD+ummun4+5rMZp0ud35UsTwjDN3YurhrBuSbaASxAAJgmBIBGwox3ZDCFNBcQifpBddPjEwfbLFUuzds4i7cxpdbNsTaswBOVT43E6AswjY7VpO9tJ4oYkDz3JPyB1n2AqmfHj50tjy5/rXzziWC/ZWtqVnvCFtYlhlDt0ZQIUnTxAfPlTv4Zix/aiUVT5N2aOQjkeu9bPtVinu2XAQgAFlL+EkwYyruNtz1rJ8PZ3hz4nCSTuEIG8nc6Vjz5fbdR6HHbcd0xwXeG6hRYIChbenhT7JH8O/TStnwlM2JdvsJA/nP9EPzrO8IwisVu5irW9Wt8y7LGbN9kgzHwrVdnbMWzcIhrhzfyjRfwE/zV39LjZN/qx+py3dG9FFFa2UUUUUBSrjElsOBzugmLvdEAKx2/wCYOqfHlTWlHFivf4Se7nO+XMhZp7tv3bDRDEyTuJHOpx8opNxrEHvcQw3VcgPTRT+bGqHA2t4vFm+CC2Hm2jEGCRIJj8QfvVf4laJuYlQAS2wO3iVKs9m+DLhrYRSPXUaSZP57+grh7bc7+jRMpMPuv3OIa5ZLN9m2p/PWPmK9JYut0sjrozEfkPxry2KFoEF0AJJHM68oG9R99cfyW2b79zwqPZdz8qnKa7vamNWrGHRJZRmbncYz+J/IaVme214XsM+VWuZCCHByjNMZLfNiRI0+dPruFUibz96R9XyoPcDf4z7Vn+2HGwLFzJJyqZZdAnIBT11NceTLWOvDtwy3OWKDuq93dYFsR3a+Y5srEDMTrEjUDpVXBWQ9zJcYxcKkONwzTHwI09NDVPhNkm0r3WhAq/R/Xcx5eoX15047Nlnv5ntyBmYmNEIjLlO3LLHp6VjxtyyjXnPbjWjuJmv2U5AgnnomuvxArSUg4Kme+9zkoyj3bU/IAf4qf160jy7RRRXCalDtFYtO0V7MXJWMiaANlts2fMtyfrLKzqo0E5dY83u1F5lcJ3ecIfCoJctF4B1EkBQbamNfNvtIbaiszc41eUXcwtDu8oLQ4BLvlDamAANTJj1A2pntXd+jhLUsIyHNmJFt3LiCRlzLkjqDryoNlRSPhvEbxZhcRWgPHdgqSbdxrf12jxABhqInc71a7/Et5bNtB9+6Z/wqhH/dQLuHfvL3/Uf/ADGsZ2x7Sth8RfwqnKly3bAb+6LyXYAfcO3UVp8DZvm5d+ltr9I3ltknzHYs8fhSfgvZYY3GXsbiVm1nK2bZ2cJ4Q7DmpAkDn7VETTHgLJcsr3DJZsoAql1KsyLoGCsF0PWmqtbtjMsu3K5d0ifsjT8AJ61ePB1HlZ0H2QRA9BIMD2qC/ZtWZbUsPruSxWfs9CfSoyymM3STbPcbd7ivEjMrS5GsRpp9VfTc0jwYC2FVQTbmWk+K6QdZI2EDlTXiua8rWUzWrehdtmyA+IsepGg96r4DFWWZLLWw1tiFSGIKKuyn357b15mV9+T0sPpw0Z4PC22VFs5vpyCSxk5Ykgn7qzW1RAAANANAPQUh4Bhw1x3AAVB3aRy5tA9so+daCvTwmpp52d3RRRRVlRRRRQFLOLBg1hl7yBdGYK6oCGDD6SfMonyjWYpnSftQB3Et3ULctH6VXZQRcSCAmuf7J5NBOlTPKKoY2zmxNwZivlMj0A/pXtrQZvGqlxyOzDkRzr3xJcuKB+0g+akj9RVu/he8XTRxqp9eh9DzqsX+CLinELOF+kcqgVpVScxJjVVA1NLuzHHMRjrty8Vbul8Nq2PCs/WdzzMQN9NaS8f4OmLxD27alLtsMb1xmZgHg5bKgmN9ZAEA1peyhuWcJYsW1lgssEGuZyWOZtgZMfCpQePw7Ofp2nmLSaD+bmfwFZTtzj0W06LoJUBUEhdRA6SY0rS3rcA94wUn6qEyf43rHceuL9EoBUFwAwEa9QDrzJk1h9T9PUbPTd5brmDw4QJm/fvCohI0J0DMeXxrQcMW5YwxF2QcxKroSAd5jTU5j8az6cP/AGh2SzHhElnMFp0zD29K11iwXu2rZOYIAWJ55I39S0fjVfS4bvuT6jPrRzwbCd3aUHzHxN/E2/y2+FXqBRXoMIrhNdooM7/vKIB7poKd750/c+HxxPm8Y8H47TVv9psjZhh28QLMcyybaJiCCNd5skROzA0+HCbH9za82fyL5/t7ebQa76VJcwFtom2hjaVBjzbadGb5nrQKH7SQ+Q2mzHRYYEF89tCpbYQ11dddjoNJqW+Mr+0Fnw0NnCC4GDQClgksRIBm9lB5gb8i/u8KssWZrNolhDEopLDTQmNdh8hQOFWZB7m1KkEHIuhUAAjTSAAPYDpQXAK7RRQZ3h/nu/8AUf8AzNTzDKAABoANBSPh/nvf9R/8zU9sbVEWqWl3EcEjQxHi5H21+dMaXcZUlVg5fFvE8jVeT+WmPljuJupZkJfXQ8pjaYqa2tuybYCqZQwQPIRroTrqJnWo3ys/iMkHaImDsdedNcZh7Zlhbytlkezb6AxWDjx3l5jZndY+DzgVnLYt9WGc+7+I/nFX6p8HP0Fn/pp/lFXK9JhVOJcSt2EL3XVFAJ1IEwCSB1MDavI4pamDcQNBOUsAcqyC0Ttodar8c4R+0CM5Q5HQkKGlLoAYQdAfCIPKlHEuzWcOiXvHDsEYA/vFupJ+74zrE6cxpQO041YZwgu2yWXMviEMJYeEzqQVbQVKOKWf7235S/nXyDdt/L60tPZwHOWuMWcqWIUASjFhA5bx+O9RcQ7OFpKPsPChAAzBAg1ggDwg+U85kaAGbcaw4AJv2QCCQc66gbka+hq8CCOorP8ACezpQZrjDvC7OwUCJY4gwNBt+0H5e9MbfBrOVFe3buFEVAzorEhRA1IoKfHv31j2f80qpx3ij2wlmxBxN7w2x9gfWvN91d/UxUfGeFYf9otKLFkQpJ+jTmRHL0NN8BgbSHMltFYDKCqhfCTJGg2nWo+U/CtguzNq3YW2s5xJN0+Z3bVmfrmOsV5e1dRQpYBdgZ0PQARPwJp+K8X7CuIYBh0Iml3ron3ZNrqkkIrXnB5aAHfU6AD/ANmlHELBLLcvEE65LSgAE6anog+E1ruMsLaKijKCG8o225Vk7eHZ7wgkliAWb9fbpXn80y3q9tnDlJNzpLwThRW/3pcZlSSIOpYRKn7IrTdnLc95cO7NA9l/1J+VLjgboul3iBbKiDuSRy5bU37N/uB/E3+Y1p9Pj7cdacebL3XZpRRRWhwFFK8dxTJcFtVzuQCROWFOaI0IJOR9DA01IkV6xPGURVchzbZc+cAQBlLbE5icoJ0BjnFAyopM/aO0ubvFe2EGa4WyRbHjjMQxmQjHw5gI1ipbvHEC2Wgt3z5EAa15oY795lOiHRST6UDSiqScUtHZ/rZdiPEJGxG2h8W2h1oPFbWkNmLCVUbkEAjeAJzKJJAllG5FBdopZa49YKK+eAY3B0zKzaxyAV5bYZHk+Ex6vcbsLnBfxICSoBLeEwQFiSdRoPtKdiKBXwVs2durufm7VoLG1LeHdwMqpILTAJ3yxOu06zEzv0rlvj9kPcQkr3ZgsSpEllQDwsWUlmUAMAWnSYMRIm04qLEWQwg/+mqKcdskuCWUIoZmZSFAZ3t6nlDW2kGIG8QYmXi1kx492yjRtxG+mg1Gp0MjrSzaFO9wRSc06+1QYrC5VbWSRv6DlTEcWslS2aAACTyGaIkjSBIkzAnWKi4jibKELczDMrGdSIUoDtr9cctgdoqk4sZdxf8AiWzVT8EebFo/dA+Wn6Vdqnw9rag27ZkJ8dyToees7bbVcrooUcd4U1+Mr5CEuBTro7hQrjlIhvnSVuzF7IFzW52KnYCbhGUhAuhcGMgEjkda2NFBkMZ2bvuD9KBJQlJJHhUqwllYQzEOTl3Qe9MeCcHuWbzuzhlKBZJJZmEeIyJGx0JbfTLsX1FAUUUUCDjyRftPyIKn4EEfmaY4Y1LjcEt3LmnwmRBjWCP1qRMOBtUaTvpIK7XIrtShQ4paJAInSQY6Eb/gKzAwNwNDElZ6HWttXCtcOTgmd3t1w5fbNaILKGHMEA7AzyGpqz2Yb6Jh0uMPwB/WmL4cHf8AOvODwa2wQswTJkzrAH6CumGPtmlMstrFFFFXVVcXw+3cjOCY2hmX4GCMy/dMivOI4ZbdgzAmFKRmcKVbdWQHKQfUHYdBRRQR/wBi2eaToVOZnbMDPnknORmaC0kSYia9nhdvKiw3gbMpD3A2bUElg2ZpBMyTPOiig6eGWt8uszoSNZY8jt4mkbGajwvB7SZdMzKWbOYBZmiS2UAHyrAiBkSAMogooIbvZ6wQoCQFYNlBIDQrplb7kXHJXYlmJnM0yDgVjx/RwX8xDMDMzIIMqeUiNABsAKKKCVOE2Q63AkOsgGTzkHSYOhO+0nrQOE2sxbLJJB1ZjBDK/hBMLLqrELElRMxRRQeMVwWxcVle2CGnNqwnMzMZIIO7P/jYbMQZBwu19gfM8svr91flRRQQ3uCWGUobfhMaZmA0EcjpI0Mbjealbhls5c4Llc0MxJP0hBb4aDTYAACBRRQS2cEiklQRJkwWjQHlMcyY5nXfWrFFFAUUUUBRRRQFFFFAUUUUBRRRQFFFFAUUUUBRRRQ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28" name="Picture 4" descr="http://davidlasnier.com/wp-content/uploads/2012/01/sports-training-diaphragm-brea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4316730" cy="332056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030" name="Picture 6" descr="http://droualb.faculty.mjc.edu/Course%20Materials/Physiology%20101/Chapter%20Notes/Fall%202007/figure_16_11b_0_labeled.jpg"/>
          <p:cNvPicPr>
            <a:picLocks noChangeAspect="1" noChangeArrowheads="1"/>
          </p:cNvPicPr>
          <p:nvPr/>
        </p:nvPicPr>
        <p:blipFill>
          <a:blip r:embed="rId3" cstate="print"/>
          <a:srcRect b="11351"/>
          <a:stretch>
            <a:fillRect/>
          </a:stretch>
        </p:blipFill>
        <p:spPr bwMode="auto">
          <a:xfrm>
            <a:off x="152400" y="4010186"/>
            <a:ext cx="3962400" cy="26192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" y="152400"/>
            <a:ext cx="4898072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the Diaphragm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95400"/>
            <a:ext cx="449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On contraction, the diaphragm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pulls its central tendon down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increases the vertical diameter of the thorax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. </a:t>
            </a: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b="1" u="sng" dirty="0">
                <a:solidFill>
                  <a:srgbClr val="7030A0"/>
                </a:solidFill>
                <a:latin typeface="Candara" pitchFamily="34" charset="0"/>
              </a:rPr>
              <a:t>The diaphragm is the most </a:t>
            </a:r>
          </a:p>
          <a:p>
            <a:r>
              <a:rPr lang="en-US" sz="2400" b="1" u="sng" dirty="0">
                <a:solidFill>
                  <a:srgbClr val="7030A0"/>
                </a:solidFill>
                <a:latin typeface="Candara" pitchFamily="34" charset="0"/>
              </a:rPr>
              <a:t>important muscle used in  inspiration</a:t>
            </a:r>
            <a:r>
              <a:rPr lang="en-US" sz="2400" u="sng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B050"/>
                </a:solidFill>
              </a:rPr>
              <a:t>Muscle of inspiration:</a:t>
            </a:r>
            <a:endParaRPr lang="ar-IQ" sz="2800" dirty="0">
              <a:solidFill>
                <a:srgbClr val="00B05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39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600" y="1143000"/>
            <a:ext cx="4000528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Sternum</a:t>
            </a:r>
          </a:p>
          <a:p>
            <a:pPr algn="l"/>
            <a:r>
              <a:rPr lang="en-US" sz="2400" dirty="0"/>
              <a:t>lies in the midline of the anterior chest wall.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It is a flat bone that can be divided into three parts: </a:t>
            </a:r>
            <a:r>
              <a:rPr lang="en-US" sz="2400" b="1" u="sng" dirty="0">
                <a:solidFill>
                  <a:srgbClr val="C00000"/>
                </a:solidFill>
              </a:rPr>
              <a:t>manubrium sterni </a:t>
            </a:r>
            <a:r>
              <a:rPr lang="en-US" sz="2400" dirty="0">
                <a:solidFill>
                  <a:srgbClr val="00B050"/>
                </a:solidFill>
              </a:rPr>
              <a:t>,</a:t>
            </a:r>
          </a:p>
          <a:p>
            <a:pPr algn="l"/>
            <a:r>
              <a:rPr lang="en-US" sz="2400" dirty="0"/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body of the sternum</a:t>
            </a:r>
            <a:r>
              <a:rPr lang="en-US" sz="2400" dirty="0"/>
              <a:t>, and </a:t>
            </a:r>
            <a:r>
              <a:rPr lang="en-US" sz="2400" b="1" u="sng" dirty="0">
                <a:solidFill>
                  <a:srgbClr val="C00000"/>
                </a:solidFill>
              </a:rPr>
              <a:t>xiphoid process.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9687" r="46093" b="21249"/>
          <a:stretch>
            <a:fillRect/>
          </a:stretch>
        </p:blipFill>
        <p:spPr bwMode="auto">
          <a:xfrm>
            <a:off x="4419600" y="200409"/>
            <a:ext cx="4410894" cy="59917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Monday 19 October 2020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4</a:t>
            </a:fld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مستطيل 3"/>
          <p:cNvSpPr/>
          <p:nvPr/>
        </p:nvSpPr>
        <p:spPr>
          <a:xfrm>
            <a:off x="304800" y="228600"/>
            <a:ext cx="2853666" cy="646331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6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B050"/>
                </a:solidFill>
              </a:rPr>
              <a:t>Muscle of abdominal straining:</a:t>
            </a:r>
            <a:endParaRPr lang="ar-IQ" sz="28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7225"/>
            <a:ext cx="4898072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the Diaphragm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The contraction of the diaphragm assists the contraction of the muscles of the anterior abdominal wall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incraising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the intra-abdominal pressure</a:t>
            </a:r>
            <a:r>
              <a:rPr lang="en-US" sz="2400" dirty="0">
                <a:latin typeface="Candara" panose="020E0502030303020204" pitchFamily="34" charset="0"/>
              </a:rPr>
              <a:t> for </a:t>
            </a:r>
            <a:r>
              <a:rPr lang="en-US" sz="2400" b="1" dirty="0">
                <a:latin typeface="Candara" panose="020E0502030303020204" pitchFamily="34" charset="0"/>
              </a:rPr>
              <a:t>micturition,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defecation</a:t>
            </a:r>
            <a:r>
              <a:rPr lang="en-US" sz="2400" dirty="0">
                <a:latin typeface="Candara" panose="020E0502030303020204" pitchFamily="34" charset="0"/>
              </a:rPr>
              <a:t>, and </a:t>
            </a:r>
            <a:r>
              <a:rPr lang="en-US" sz="2400" b="1" dirty="0">
                <a:latin typeface="Candara" panose="020E0502030303020204" pitchFamily="34" charset="0"/>
              </a:rPr>
              <a:t>parturition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  <a:endParaRPr lang="ar-IQ" sz="2400" dirty="0">
              <a:latin typeface="Candara" panose="020E0502030303020204" pitchFamily="34" charset="0"/>
            </a:endParaRPr>
          </a:p>
        </p:txBody>
      </p:sp>
      <p:pic>
        <p:nvPicPr>
          <p:cNvPr id="27650" name="Picture 2" descr="http://www.fit4everyoung.com/wp-content/uploads/2009/07/Respiratory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4377008" cy="46146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40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4898072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the Diaphragm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3775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B050"/>
                </a:solidFill>
              </a:rPr>
              <a:t>Weight-lifting muscle:</a:t>
            </a:r>
            <a:endParaRPr lang="ar-IQ" sz="2800" b="1" dirty="0">
              <a:solidFill>
                <a:srgbClr val="00B050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381000" y="1447800"/>
            <a:ext cx="7924800" cy="1938992"/>
            <a:chOff x="304800" y="1642408"/>
            <a:chExt cx="7924800" cy="1938992"/>
          </a:xfrm>
        </p:grpSpPr>
        <p:sp>
          <p:nvSpPr>
            <p:cNvPr id="4" name="Rectangle 3"/>
            <p:cNvSpPr/>
            <p:nvPr/>
          </p:nvSpPr>
          <p:spPr>
            <a:xfrm>
              <a:off x="304800" y="1642408"/>
              <a:ext cx="792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taking a deep breath and holding it</a:t>
              </a:r>
            </a:p>
            <a:p>
              <a:r>
                <a:rPr lang="en-US" sz="2400" dirty="0"/>
                <a:t> raising the intra-abdominal pressure              that it helps support the vertebral column and </a:t>
              </a:r>
            </a:p>
            <a:p>
              <a:r>
                <a:rPr lang="en-US" sz="2400" dirty="0"/>
                <a:t>prevent flexion.                This assists the postvertebral </a:t>
              </a:r>
            </a:p>
            <a:p>
              <a:r>
                <a:rPr lang="en-US" sz="2400" dirty="0"/>
                <a:t>muscles in the lifting of heavy weights</a:t>
              </a:r>
              <a:endParaRPr lang="ar-IQ" sz="24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29200" y="2133600"/>
              <a:ext cx="685800" cy="256032"/>
            </a:xfrm>
            <a:prstGeom prst="rightArrow">
              <a:avLst>
                <a:gd name="adj1" fmla="val 341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 </a:t>
              </a:r>
              <a:endParaRPr lang="ar-IQ" dirty="0"/>
            </a:p>
          </p:txBody>
        </p:sp>
        <p:sp>
          <p:nvSpPr>
            <p:cNvPr id="10" name="Right Arrow 9"/>
            <p:cNvSpPr/>
            <p:nvPr/>
          </p:nvSpPr>
          <p:spPr>
            <a:xfrm flipV="1">
              <a:off x="2514600" y="2819400"/>
              <a:ext cx="685800" cy="304800"/>
            </a:xfrm>
            <a:prstGeom prst="rightArrow">
              <a:avLst>
                <a:gd name="adj1" fmla="val 341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1" name="Right Arrow 10"/>
            <p:cNvSpPr/>
            <p:nvPr/>
          </p:nvSpPr>
          <p:spPr>
            <a:xfrm flipV="1">
              <a:off x="4724400" y="2438400"/>
              <a:ext cx="685800" cy="228600"/>
            </a:xfrm>
            <a:prstGeom prst="rightArrow">
              <a:avLst>
                <a:gd name="adj1" fmla="val 341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000" y="3505200"/>
            <a:ext cx="4350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B050"/>
                </a:solidFill>
              </a:rPr>
              <a:t>Thoracoabdominal pump:</a:t>
            </a:r>
            <a:endParaRPr lang="ar-IQ" sz="28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0386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Movements of the diaphragm are also important in circulation because 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the increased intra-abdominal pressure </a:t>
            </a:r>
            <a:r>
              <a:rPr lang="en-US" sz="2400" dirty="0">
                <a:solidFill>
                  <a:srgbClr val="FF3399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decreased </a:t>
            </a:r>
            <a:r>
              <a:rPr lang="en-US" sz="2400" b="1" dirty="0" err="1">
                <a:solidFill>
                  <a:srgbClr val="FF3399"/>
                </a:solidFill>
                <a:latin typeface="Candara" panose="020E0502030303020204" pitchFamily="34" charset="0"/>
              </a:rPr>
              <a:t>intrathoracic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 pressure </a:t>
            </a:r>
            <a:r>
              <a:rPr lang="en-US" sz="2400" dirty="0">
                <a:latin typeface="Candara" panose="020E0502030303020204" pitchFamily="34" charset="0"/>
              </a:rPr>
              <a:t>help return venous blood to the heart. When the diaphragm contracts, compressing the abdominal viscera, blood in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IVC</a:t>
            </a:r>
            <a:r>
              <a:rPr lang="en-US" sz="2400" dirty="0">
                <a:latin typeface="Candara" panose="020E0502030303020204" pitchFamily="34" charset="0"/>
              </a:rPr>
              <a:t> is forced superiorly into the heart.</a:t>
            </a:r>
            <a:endParaRPr lang="ar-IQ" sz="2400" dirty="0">
              <a:latin typeface="Candara" panose="020E0502030303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41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51816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Openings in the Diaphragm:</a:t>
            </a:r>
            <a:endParaRPr lang="ar-IQ" sz="3200" b="1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30208" r="29722" b="18750"/>
          <a:stretch>
            <a:fillRect/>
          </a:stretch>
        </p:blipFill>
        <p:spPr bwMode="auto">
          <a:xfrm>
            <a:off x="1143000" y="2246897"/>
            <a:ext cx="6324600" cy="4077703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838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52BD8"/>
                </a:solidFill>
                <a:latin typeface="Candara" panose="020E0502030303020204" pitchFamily="34" charset="0"/>
              </a:rPr>
              <a:t>The aortic opening: </a:t>
            </a:r>
            <a:r>
              <a:rPr lang="en-US" sz="2400" dirty="0">
                <a:latin typeface="Candara" panose="020E0502030303020204" pitchFamily="34" charset="0"/>
              </a:rPr>
              <a:t>lies anterior to the body of the 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12</a:t>
            </a:r>
            <a:r>
              <a:rPr lang="en-US" sz="2400" b="1" baseline="30000" dirty="0">
                <a:solidFill>
                  <a:srgbClr val="FF3399"/>
                </a:solidFill>
                <a:latin typeface="Candara" panose="020E0502030303020204" pitchFamily="34" charset="0"/>
              </a:rPr>
              <a:t>th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  thoracic vertebra </a:t>
            </a:r>
            <a:r>
              <a:rPr lang="en-US" sz="2400" dirty="0">
                <a:latin typeface="Candara" panose="020E0502030303020204" pitchFamily="34" charset="0"/>
              </a:rPr>
              <a:t>between the crura . It transmits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aorta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, the thoracic duct,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and the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azygos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vein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.</a:t>
            </a:r>
            <a:endParaRPr lang="ar-IQ" sz="24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42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9530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Openings in the Diaphragm: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56608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52BD8"/>
                </a:solidFill>
                <a:latin typeface="Candara" panose="020E0502030303020204" pitchFamily="34" charset="0"/>
              </a:rPr>
              <a:t>The esophageal opening: </a:t>
            </a:r>
            <a:r>
              <a:rPr lang="en-US" sz="2400" dirty="0">
                <a:latin typeface="Candara" panose="020E0502030303020204" pitchFamily="34" charset="0"/>
              </a:rPr>
              <a:t>lies at the level of the 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10</a:t>
            </a:r>
            <a:r>
              <a:rPr lang="en-US" sz="2400" b="1" baseline="30000" dirty="0">
                <a:solidFill>
                  <a:srgbClr val="FF3399"/>
                </a:solidFill>
                <a:latin typeface="Candara" panose="020E0502030303020204" pitchFamily="34" charset="0"/>
              </a:rPr>
              <a:t>th</a:t>
            </a:r>
            <a:r>
              <a:rPr lang="en-US" sz="2400" dirty="0">
                <a:solidFill>
                  <a:srgbClr val="F52BD8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thoracic vertebra </a:t>
            </a:r>
            <a:r>
              <a:rPr lang="en-US" sz="2400" dirty="0">
                <a:latin typeface="Candara" panose="020E0502030303020204" pitchFamily="34" charset="0"/>
              </a:rPr>
              <a:t>in a sling of muscle fibers derived from the right crus</a:t>
            </a:r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It transmits the:</a:t>
            </a:r>
            <a:endParaRPr lang="ar-IQ" sz="24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44510" t="36458" r="27379" b="6250"/>
          <a:stretch>
            <a:fillRect/>
          </a:stretch>
        </p:blipFill>
        <p:spPr bwMode="auto">
          <a:xfrm>
            <a:off x="4572000" y="1143000"/>
            <a:ext cx="4304607" cy="4932362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3201412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Esophagus</a:t>
            </a:r>
            <a:r>
              <a:rPr lang="en-US" sz="2400" b="1" dirty="0">
                <a:latin typeface="Candara" panose="020E0502030303020204" pitchFamily="34" charset="0"/>
              </a:rPr>
              <a:t>,</a:t>
            </a:r>
            <a:endParaRPr lang="en-US" sz="2400" b="1" dirty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  <a:latin typeface="Candara" panose="020E0502030303020204" pitchFamily="34" charset="0"/>
              </a:rPr>
              <a:t>the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Candara" panose="020E0502030303020204" pitchFamily="34" charset="0"/>
              </a:rPr>
              <a:t>right and left vagus nerves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esophageal branches of the left gastric vessels</a:t>
            </a:r>
            <a:r>
              <a:rPr lang="en-US" sz="2400" dirty="0">
                <a:latin typeface="Candara" panose="020E0502030303020204" pitchFamily="34" charset="0"/>
              </a:rPr>
              <a:t>, and the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lymphatic's from the lower third of the esophagus</a:t>
            </a:r>
            <a:endParaRPr lang="ar-IQ" sz="2400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43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1054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Openings in the Diaphragm: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caval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opening: </a:t>
            </a:r>
            <a:r>
              <a:rPr lang="en-US" sz="2400" dirty="0">
                <a:latin typeface="Candara" panose="020E0502030303020204" pitchFamily="34" charset="0"/>
              </a:rPr>
              <a:t>lies at the level of the 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8</a:t>
            </a:r>
            <a:r>
              <a:rPr lang="en-US" sz="2400" b="1" baseline="30000" dirty="0">
                <a:solidFill>
                  <a:srgbClr val="FF3399"/>
                </a:solidFill>
                <a:latin typeface="Candara" panose="020E0502030303020204" pitchFamily="34" charset="0"/>
              </a:rPr>
              <a:t>th</a:t>
            </a:r>
            <a:r>
              <a:rPr lang="en-US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  thoracic vertebra</a:t>
            </a:r>
            <a:r>
              <a:rPr lang="en-US" sz="2400" dirty="0">
                <a:latin typeface="Candara" panose="020E0502030303020204" pitchFamily="34" charset="0"/>
              </a:rPr>
              <a:t> in the central tendon. It transmits: 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the inferior vena cava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and terminal branches of the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right phrenic nerve.</a:t>
            </a:r>
            <a:endParaRPr lang="ar-IQ" sz="24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510" t="36458" r="27379" b="6250"/>
          <a:stretch>
            <a:fillRect/>
          </a:stretch>
        </p:blipFill>
        <p:spPr bwMode="auto">
          <a:xfrm>
            <a:off x="4495800" y="1371600"/>
            <a:ext cx="4437611" cy="5084762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44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396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sympathetic splanchnic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nerves pierce the crura;</a:t>
            </a:r>
          </a:p>
          <a:p>
            <a:r>
              <a:rPr lang="en-US" sz="2400" dirty="0">
                <a:latin typeface="Candara" panose="020E0502030303020204" pitchFamily="34" charset="0"/>
              </a:rPr>
              <a:t> 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sympathetic trunks</a:t>
            </a:r>
            <a:r>
              <a:rPr lang="en-US" sz="2400" b="1" dirty="0"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pass posterior to the medial arcuate ligament on each side. 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superior epigastric vessels </a:t>
            </a:r>
            <a:r>
              <a:rPr lang="en-US" sz="2400" dirty="0">
                <a:latin typeface="Candara" panose="020E0502030303020204" pitchFamily="34" charset="0"/>
              </a:rPr>
              <a:t>pass between the sternal and costal origins of the diaphragm on each side.</a:t>
            </a:r>
            <a:endParaRPr lang="ar-IQ" sz="24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75438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addition To These Openings in the Diaphragm:</a:t>
            </a:r>
            <a:endParaRPr lang="ar-IQ" sz="2800" b="1" dirty="0">
              <a:solidFill>
                <a:srgbClr val="FF0000"/>
              </a:solidFill>
            </a:endParaRPr>
          </a:p>
        </p:txBody>
      </p:sp>
      <p:pic>
        <p:nvPicPr>
          <p:cNvPr id="30724" name="Picture 4" descr="http://o.quizlet.com/Kc2Jc0zPfti30b1wF-BW-Q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319587" cy="460756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19 October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45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Aiman Camera\SALISBERY  UK 14. 10.2012\DSC0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1" y="6035675"/>
            <a:ext cx="5257800" cy="365125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latin typeface="Candara" pitchFamily="34" charset="0"/>
              </a:rPr>
              <a:t>Monday 19 October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5562600"/>
            <a:ext cx="5591629" cy="365125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latin typeface="Candara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056144"/>
            <a:ext cx="3657600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The manubrium </a:t>
            </a:r>
            <a:r>
              <a:rPr lang="en-US" sz="2400" dirty="0">
                <a:latin typeface="Candara" pitchFamily="34" charset="0"/>
              </a:rPr>
              <a:t>is the upper part of the sternum.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latin typeface="Candara" pitchFamily="34" charset="0"/>
              </a:rPr>
              <a:t> It articulates with the body of the sternum at the </a:t>
            </a:r>
            <a:r>
              <a:rPr lang="en-US" sz="2400" b="1" dirty="0">
                <a:solidFill>
                  <a:srgbClr val="0070C0"/>
                </a:solidFill>
                <a:latin typeface="Candara" pitchFamily="34" charset="0"/>
              </a:rPr>
              <a:t>manubriosternal joint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,</a:t>
            </a:r>
            <a:r>
              <a:rPr lang="en-US" sz="2400" dirty="0">
                <a:latin typeface="Candara" pitchFamily="34" charset="0"/>
              </a:rPr>
              <a:t> </a:t>
            </a:r>
          </a:p>
          <a:p>
            <a:pPr algn="l">
              <a:buFont typeface="Wingdings" pitchFamily="2" charset="2"/>
              <a:buChar char="ü"/>
            </a:pPr>
            <a:endParaRPr lang="en-US" sz="2400" dirty="0"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2500" r="33789" b="29687"/>
          <a:stretch>
            <a:fillRect/>
          </a:stretch>
        </p:blipFill>
        <p:spPr bwMode="auto">
          <a:xfrm>
            <a:off x="3886200" y="304800"/>
            <a:ext cx="5029200" cy="42976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22884" y="253425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Monday 19 October 2020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5</a:t>
            </a:fld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82EE2-5E71-4780-9B04-1078D599A2E9}"/>
              </a:ext>
            </a:extLst>
          </p:cNvPr>
          <p:cNvSpPr/>
          <p:nvPr/>
        </p:nvSpPr>
        <p:spPr>
          <a:xfrm>
            <a:off x="76200" y="4754940"/>
            <a:ext cx="8953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ndara" pitchFamily="34" charset="0"/>
              </a:rPr>
              <a:t>and articulates with </a:t>
            </a:r>
            <a:r>
              <a:rPr lang="en-US" sz="2400" b="1" dirty="0">
                <a:solidFill>
                  <a:prstClr val="black"/>
                </a:solidFill>
                <a:latin typeface="Candara" pitchFamily="34" charset="0"/>
              </a:rPr>
              <a:t>the clavicles </a:t>
            </a:r>
            <a:r>
              <a:rPr lang="en-US" sz="2400" dirty="0">
                <a:solidFill>
                  <a:prstClr val="black"/>
                </a:solidFill>
                <a:latin typeface="Candara" pitchFamily="34" charset="0"/>
              </a:rPr>
              <a:t>and with </a:t>
            </a:r>
            <a:r>
              <a:rPr lang="en-US" sz="2400" b="1" dirty="0">
                <a:solidFill>
                  <a:prstClr val="black"/>
                </a:solidFill>
                <a:latin typeface="Candara" pitchFamily="34" charset="0"/>
              </a:rPr>
              <a:t>the first costal cartilage </a:t>
            </a:r>
            <a:r>
              <a:rPr lang="en-US" sz="2400" dirty="0">
                <a:solidFill>
                  <a:prstClr val="black"/>
                </a:solidFill>
                <a:latin typeface="Candara" pitchFamily="34" charset="0"/>
              </a:rPr>
              <a:t>and the upper part of the </a:t>
            </a:r>
            <a:r>
              <a:rPr lang="en-US" sz="2400" b="1" dirty="0">
                <a:solidFill>
                  <a:prstClr val="black"/>
                </a:solidFill>
                <a:latin typeface="Candara" pitchFamily="34" charset="0"/>
              </a:rPr>
              <a:t>second costal cartilages </a:t>
            </a:r>
            <a:r>
              <a:rPr lang="en-US" sz="2400" dirty="0">
                <a:solidFill>
                  <a:prstClr val="black"/>
                </a:solidFill>
                <a:latin typeface="Candara" pitchFamily="34" charset="0"/>
              </a:rPr>
              <a:t>on each side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ndara" pitchFamily="34" charset="0"/>
              </a:rPr>
              <a:t> It lies opposite the </a:t>
            </a:r>
            <a:r>
              <a:rPr lang="en-US" sz="2400" b="1" i="1" u="sng" dirty="0">
                <a:solidFill>
                  <a:srgbClr val="04CA0D"/>
                </a:solidFill>
                <a:latin typeface="Candara" pitchFamily="34" charset="0"/>
              </a:rPr>
              <a:t>third</a:t>
            </a:r>
            <a:r>
              <a:rPr lang="en-US" sz="2400" b="1" dirty="0">
                <a:solidFill>
                  <a:srgbClr val="04CA0D"/>
                </a:solidFill>
                <a:latin typeface="Candara" pitchFamily="34" charset="0"/>
              </a:rPr>
              <a:t> and </a:t>
            </a:r>
            <a:r>
              <a:rPr lang="en-US" sz="2400" b="1" i="1" u="sng" dirty="0">
                <a:solidFill>
                  <a:srgbClr val="04CA0D"/>
                </a:solidFill>
                <a:latin typeface="Candara" pitchFamily="34" charset="0"/>
              </a:rPr>
              <a:t>fourth thoracic vertebrae</a:t>
            </a:r>
            <a:endParaRPr lang="ar-IQ" sz="2400" b="1" i="1" u="sng" dirty="0">
              <a:solidFill>
                <a:srgbClr val="04CA0D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8600" y="914400"/>
            <a:ext cx="4343400" cy="47089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</a:rPr>
              <a:t>The body of the sternum</a:t>
            </a:r>
          </a:p>
          <a:p>
            <a:pPr algn="l"/>
            <a:endParaRPr lang="en-US" sz="2800" b="1" u="sng" dirty="0">
              <a:solidFill>
                <a:srgbClr val="C00000"/>
              </a:solidFill>
            </a:endParaRPr>
          </a:p>
          <a:p>
            <a:pPr algn="l"/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Articulates above with the manubrium at the </a:t>
            </a:r>
            <a:r>
              <a:rPr lang="en-US" sz="2400" b="1" dirty="0">
                <a:solidFill>
                  <a:srgbClr val="0070C0"/>
                </a:solidFill>
              </a:rPr>
              <a:t>manubriosternal joint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 </a:t>
            </a:r>
            <a:r>
              <a:rPr lang="en-US" sz="2400" dirty="0"/>
              <a:t>And below with the xiphoid process at </a:t>
            </a:r>
            <a:r>
              <a:rPr lang="en-US" sz="2400" b="1" dirty="0">
                <a:solidFill>
                  <a:srgbClr val="0070C0"/>
                </a:solidFill>
              </a:rPr>
              <a:t>the xiphisternal joint.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 On each side it articulates with </a:t>
            </a:r>
            <a:r>
              <a:rPr lang="en-US" sz="2400" b="1" dirty="0">
                <a:solidFill>
                  <a:srgbClr val="C604BD"/>
                </a:solidFill>
              </a:rPr>
              <a:t>the second to the seventh costal cartilages </a:t>
            </a:r>
            <a:endParaRPr lang="ar-IQ" sz="2400" b="1" dirty="0">
              <a:solidFill>
                <a:srgbClr val="C604B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9687" r="46093" b="21249"/>
          <a:stretch>
            <a:fillRect/>
          </a:stretch>
        </p:blipFill>
        <p:spPr bwMode="auto">
          <a:xfrm>
            <a:off x="4800600" y="543835"/>
            <a:ext cx="4143404" cy="562836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04800" y="101025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Monday 19 October 2020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6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Dr. Aiman Qais Afar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173301"/>
            <a:ext cx="3810000" cy="3170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The xiphoid process </a:t>
            </a:r>
          </a:p>
          <a:p>
            <a:pPr algn="l"/>
            <a:r>
              <a:rPr lang="en-US" sz="2800" dirty="0"/>
              <a:t>I</a:t>
            </a:r>
            <a:r>
              <a:rPr lang="en-US" sz="2400" dirty="0"/>
              <a:t>s a </a:t>
            </a:r>
            <a:r>
              <a:rPr lang="en-US" sz="2400" b="1" dirty="0">
                <a:solidFill>
                  <a:srgbClr val="0307BD"/>
                </a:solidFill>
              </a:rPr>
              <a:t>thin</a:t>
            </a:r>
            <a:r>
              <a:rPr lang="en-US" sz="2400" dirty="0">
                <a:solidFill>
                  <a:srgbClr val="0307BD"/>
                </a:solidFill>
              </a:rPr>
              <a:t> </a:t>
            </a:r>
            <a:r>
              <a:rPr lang="en-US" sz="2400" b="1" dirty="0">
                <a:solidFill>
                  <a:srgbClr val="0307BD"/>
                </a:solidFill>
              </a:rPr>
              <a:t>plate of cartilage </a:t>
            </a:r>
            <a:r>
              <a:rPr lang="en-US" sz="2400" dirty="0"/>
              <a:t>that becomes ossified at its proximal end during adult life. </a:t>
            </a:r>
          </a:p>
          <a:p>
            <a:pPr algn="l"/>
            <a:endParaRPr lang="en-US" sz="2400" dirty="0"/>
          </a:p>
          <a:p>
            <a:pPr algn="l"/>
            <a:r>
              <a:rPr lang="en-US" sz="2400" b="1" u="sng" dirty="0">
                <a:solidFill>
                  <a:srgbClr val="FF0000"/>
                </a:solidFill>
              </a:rPr>
              <a:t>No </a:t>
            </a:r>
            <a:r>
              <a:rPr lang="en-US" sz="2400" b="1" u="sng" dirty="0"/>
              <a:t>ribs or costal cartilages are attached to it</a:t>
            </a:r>
            <a:r>
              <a:rPr lang="en-US" sz="2400" dirty="0"/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85800"/>
            <a:ext cx="4224341" cy="553694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428596" y="285728"/>
            <a:ext cx="1896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Monday 19 October 2020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7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Dr. Aiman Qais Afar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4282" y="1142984"/>
            <a:ext cx="4662518" cy="46474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C00000"/>
                </a:solidFill>
                <a:latin typeface="Candara" pitchFamily="34" charset="0"/>
              </a:rPr>
              <a:t>The sternal angle (angle of Louis).</a:t>
            </a:r>
          </a:p>
          <a:p>
            <a:pPr algn="l"/>
            <a:r>
              <a:rPr lang="en-US" sz="2400" dirty="0">
                <a:latin typeface="Candara" pitchFamily="34" charset="0"/>
              </a:rPr>
              <a:t>formed by the articulation of the </a:t>
            </a:r>
            <a:r>
              <a:rPr lang="en-US" sz="2400" b="1" dirty="0">
                <a:latin typeface="Candara" pitchFamily="34" charset="0"/>
              </a:rPr>
              <a:t>manubrium</a:t>
            </a:r>
            <a:r>
              <a:rPr lang="en-US" sz="2400" dirty="0">
                <a:latin typeface="Candara" pitchFamily="34" charset="0"/>
              </a:rPr>
              <a:t> with the </a:t>
            </a:r>
            <a:r>
              <a:rPr lang="en-US" sz="2400" b="1" dirty="0">
                <a:latin typeface="Candara" pitchFamily="34" charset="0"/>
              </a:rPr>
              <a:t>body</a:t>
            </a:r>
            <a:r>
              <a:rPr lang="en-US" sz="2400" dirty="0">
                <a:latin typeface="Candara" pitchFamily="34" charset="0"/>
              </a:rPr>
              <a:t> of the sternum,.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The transverse ridge </a:t>
            </a:r>
            <a:r>
              <a:rPr lang="en-US" sz="2400" dirty="0">
                <a:latin typeface="Candara" pitchFamily="34" charset="0"/>
              </a:rPr>
              <a:t>lies at the level of the second costal cartilage.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The point from which all costal cartilages and ribs are counted</a:t>
            </a:r>
            <a:r>
              <a:rPr lang="en-US" sz="2400" dirty="0">
                <a:latin typeface="Candara" pitchFamily="34" charset="0"/>
              </a:rPr>
              <a:t>. </a:t>
            </a:r>
            <a:endParaRPr lang="en-US" sz="2400" b="1" dirty="0">
              <a:latin typeface="Candar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00826" y="428604"/>
            <a:ext cx="1604947" cy="5686420"/>
            <a:chOff x="4446" y="144"/>
            <a:chExt cx="1155" cy="4032"/>
          </a:xfrm>
        </p:grpSpPr>
        <p:pic>
          <p:nvPicPr>
            <p:cNvPr id="6" name="Picture 5" descr="F:\mycd\diagram\thorax\ribstrnm\strnmlat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" y="144"/>
              <a:ext cx="1155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944" y="240"/>
              <a:ext cx="336" cy="105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5280" y="1296"/>
              <a:ext cx="48" cy="24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-6220301">
              <a:off x="5063" y="1129"/>
              <a:ext cx="400" cy="35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228600" y="115669"/>
            <a:ext cx="1896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Monday 19 October 2020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8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Dr. Aiman Qais Afar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9144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The sternal angle </a:t>
            </a:r>
            <a:r>
              <a:rPr lang="en-US" sz="2400" dirty="0"/>
              <a:t>lies opposite the intervertebral disc between the </a:t>
            </a:r>
            <a:r>
              <a:rPr lang="en-US" sz="2400" b="1" dirty="0">
                <a:solidFill>
                  <a:srgbClr val="04CA0D"/>
                </a:solidFill>
              </a:rPr>
              <a:t>fourth and fifth thoracic vertebrae</a:t>
            </a:r>
            <a:r>
              <a:rPr lang="en-US" sz="2400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2500" r="33789" b="29687"/>
          <a:stretch>
            <a:fillRect/>
          </a:stretch>
        </p:blipFill>
        <p:spPr bwMode="auto">
          <a:xfrm>
            <a:off x="3086100" y="588119"/>
            <a:ext cx="5867400" cy="49872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04800" y="152400"/>
            <a:ext cx="1896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76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19 October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7222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The xiphisternal joint</a:t>
            </a:r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dirty="0"/>
              <a:t>lies opposite the body of the </a:t>
            </a:r>
            <a:r>
              <a:rPr lang="en-US" sz="2400" b="1" dirty="0">
                <a:solidFill>
                  <a:srgbClr val="04CA0D"/>
                </a:solidFill>
              </a:rPr>
              <a:t>ninth thoracic vertebra</a:t>
            </a:r>
            <a:endParaRPr lang="ar-IQ" sz="2400" dirty="0">
              <a:solidFill>
                <a:srgbClr val="04CA0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3190C4-F5E6-4989-8A1B-E394963D5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E85DE6-EEDF-49A3-8E93-7328610ACA2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customXml/itemProps3.xml><?xml version="1.0" encoding="utf-8"?>
<ds:datastoreItem xmlns:ds="http://schemas.openxmlformats.org/officeDocument/2006/customXml" ds:itemID="{15A21E70-FA0C-4017-9EA6-0F04D18D82BC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2484</Words>
  <Application>Microsoft Office PowerPoint</Application>
  <PresentationFormat>عرض على الشاشة (4:3)</PresentationFormat>
  <Paragraphs>385</Paragraphs>
  <Slides>46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Typical ribs (3-10)</vt:lpstr>
      <vt:lpstr>Typical ribs (3-10)</vt:lpstr>
      <vt:lpstr>عرض تقديمي في PowerPoint</vt:lpstr>
      <vt:lpstr>The first rib</vt:lpstr>
      <vt:lpstr>The first rib</vt:lpstr>
      <vt:lpstr>The first rib</vt:lpstr>
      <vt:lpstr>The second rib</vt:lpstr>
      <vt:lpstr>Sternal angle</vt:lpstr>
      <vt:lpstr>Cervical rib</vt:lpstr>
      <vt:lpstr>Cervical rib</vt:lpstr>
      <vt:lpstr>Cervical rib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othman ali</cp:lastModifiedBy>
  <cp:revision>46</cp:revision>
  <dcterms:created xsi:type="dcterms:W3CDTF">2006-08-16T00:00:00Z</dcterms:created>
  <dcterms:modified xsi:type="dcterms:W3CDTF">2020-10-18T15:55:06Z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