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notesMasterIdLst>
    <p:notesMasterId r:id="rId41"/>
  </p:notesMasterIdLst>
  <p:sldIdLst>
    <p:sldId id="256" r:id="rId5"/>
    <p:sldId id="257" r:id="rId6"/>
    <p:sldId id="262" r:id="rId7"/>
    <p:sldId id="263" r:id="rId8"/>
    <p:sldId id="258" r:id="rId9"/>
    <p:sldId id="259" r:id="rId10"/>
    <p:sldId id="260" r:id="rId11"/>
    <p:sldId id="261" r:id="rId12"/>
    <p:sldId id="297" r:id="rId13"/>
    <p:sldId id="298" r:id="rId14"/>
    <p:sldId id="264" r:id="rId15"/>
    <p:sldId id="266" r:id="rId16"/>
    <p:sldId id="269" r:id="rId17"/>
    <p:sldId id="299" r:id="rId18"/>
    <p:sldId id="270" r:id="rId19"/>
    <p:sldId id="271" r:id="rId20"/>
    <p:sldId id="272" r:id="rId21"/>
    <p:sldId id="300" r:id="rId22"/>
    <p:sldId id="273" r:id="rId23"/>
    <p:sldId id="274" r:id="rId24"/>
    <p:sldId id="276" r:id="rId25"/>
    <p:sldId id="301" r:id="rId26"/>
    <p:sldId id="277" r:id="rId27"/>
    <p:sldId id="278" r:id="rId28"/>
    <p:sldId id="279" r:id="rId29"/>
    <p:sldId id="280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1" r:id="rId38"/>
    <p:sldId id="293" r:id="rId39"/>
    <p:sldId id="294" r:id="rId40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15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8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slide" Target="slides/slide35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42" Type="http://schemas.openxmlformats.org/officeDocument/2006/relationships/presProps" Target="presProps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slide" Target="slides/slide34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notesMaster" Target="notesMasters/notesMaster1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slide" Target="slides/slide33.xml" /><Relationship Id="rId40" Type="http://schemas.openxmlformats.org/officeDocument/2006/relationships/slide" Target="slides/slide36.xml" /><Relationship Id="rId45" Type="http://schemas.openxmlformats.org/officeDocument/2006/relationships/tableStyles" Target="tableStyle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4" Type="http://schemas.openxmlformats.org/officeDocument/2006/relationships/theme" Target="theme/theme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Relationship Id="rId43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96894B5-04ED-403D-B07F-38A240D50958}" type="datetimeFigureOut">
              <a:rPr lang="ar-JO" smtClean="0"/>
              <a:pPr/>
              <a:t>16/05/1443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9755744-E9DD-4254-90C9-8C50DDAC2B55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6214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55744-E9DD-4254-90C9-8C50DDAC2B55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25765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55744-E9DD-4254-90C9-8C50DDAC2B55}" type="slidenum">
              <a:rPr lang="ar-JO" smtClean="0"/>
              <a:pPr/>
              <a:t>36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63459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73DBB-BDA8-423B-A5DC-8B76F3DFFFD6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2D00-C8E9-4D59-98FC-0C22086D90D3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BD1DE-F340-43FB-91CF-DB604C0A8C09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5EC9-9A00-4574-A034-9E366AE9A352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0336-135A-4D9E-8CC0-F77CCC47E5C9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B65A1-F54F-48D5-8989-258BDB777C05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663C-2331-472D-8EE3-057B6A383B08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372B-C61C-4E7B-8ACB-9C918F9E394E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FEA29-019D-4E99-A681-E613BE437356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1AF1-CD85-4881-A383-D94304249097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8575-7CC3-4F0E-BC06-672DF3B70457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EE4697-A3DB-416C-A434-DD2E5733939F}" type="datetime8">
              <a:rPr lang="ar-JO" smtClean="0"/>
              <a:pPr/>
              <a:t>20 كانون الأول، 21</a:t>
            </a:fld>
            <a:endParaRPr lang="ar-J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JO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1EA2221-3459-4F8F-8606-4FB274F84F92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1124744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/>
              <a:t>Neuroleptic Drugs</a:t>
            </a:r>
            <a:endParaRPr lang="ar-JO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717032"/>
            <a:ext cx="7406640" cy="1752600"/>
          </a:xfrm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2800" dirty="0"/>
              <a:t>Dr. Mohammed Al-</a:t>
            </a:r>
            <a:r>
              <a:rPr lang="en-US" sz="2800" dirty="0" err="1"/>
              <a:t>Sbou</a:t>
            </a:r>
            <a:endParaRPr lang="en-US" sz="2800" dirty="0"/>
          </a:p>
          <a:p>
            <a:pPr algn="ctr">
              <a:lnSpc>
                <a:spcPct val="80000"/>
              </a:lnSpc>
              <a:defRPr/>
            </a:pPr>
            <a:r>
              <a:rPr lang="en-US" sz="2800" dirty="0"/>
              <a:t>Professor in Clinical Pharmacology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800" dirty="0"/>
              <a:t>Faculty of Medicine, </a:t>
            </a:r>
            <a:r>
              <a:rPr lang="en-US" sz="2800" dirty="0" err="1"/>
              <a:t>Mutah</a:t>
            </a:r>
            <a:r>
              <a:rPr lang="en-US" sz="2800" dirty="0"/>
              <a:t> University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9989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498080" cy="11430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b="1" dirty="0"/>
              <a:t>Atypical </a:t>
            </a:r>
            <a:r>
              <a:rPr lang="en-US" b="1" dirty="0" err="1"/>
              <a:t>Neuroleptic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pPr algn="l" rtl="0"/>
            <a:r>
              <a:rPr lang="en-US" b="1" dirty="0"/>
              <a:t>Clozapine (</a:t>
            </a:r>
            <a:r>
              <a:rPr lang="en-US" b="1" dirty="0" err="1"/>
              <a:t>Leponex</a:t>
            </a:r>
            <a:r>
              <a:rPr lang="en-US" b="1" dirty="0"/>
              <a:t>)</a:t>
            </a:r>
          </a:p>
          <a:p>
            <a:pPr algn="l" rtl="0"/>
            <a:r>
              <a:rPr lang="en-US" b="1" dirty="0"/>
              <a:t>Risperidone (Risperdal)</a:t>
            </a:r>
          </a:p>
          <a:p>
            <a:pPr algn="l" rtl="0"/>
            <a:r>
              <a:rPr lang="en-US" b="1" dirty="0"/>
              <a:t>Olanzapine</a:t>
            </a:r>
          </a:p>
          <a:p>
            <a:pPr algn="l" rtl="0"/>
            <a:r>
              <a:rPr lang="en-US" b="1" dirty="0" err="1"/>
              <a:t>Paliperidone</a:t>
            </a:r>
            <a:endParaRPr lang="en-US" b="1" dirty="0"/>
          </a:p>
          <a:p>
            <a:pPr algn="l" rtl="0"/>
            <a:r>
              <a:rPr lang="en-US" b="1" dirty="0"/>
              <a:t>Quetiapine (Seroquel)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0102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pPr algn="ctr"/>
            <a:r>
              <a:rPr lang="en-US" dirty="0"/>
              <a:t>Mechanism of action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8100392" cy="4800600"/>
          </a:xfrm>
        </p:spPr>
        <p:txBody>
          <a:bodyPr>
            <a:normAutofit lnSpcReduction="10000"/>
          </a:bodyPr>
          <a:lstStyle/>
          <a:p>
            <a:pPr marL="82296" indent="0" algn="l" rtl="0">
              <a:buNone/>
            </a:pPr>
            <a:r>
              <a:rPr lang="en-US" b="1" dirty="0"/>
              <a:t>1. Dopamine receptor–blocking activity in brain: </a:t>
            </a:r>
          </a:p>
          <a:p>
            <a:pPr algn="l" rtl="0"/>
            <a:r>
              <a:rPr lang="en-US" b="1" dirty="0"/>
              <a:t>All of older and most of newer neuroleptic </a:t>
            </a:r>
            <a:r>
              <a:rPr lang="en-US" dirty="0"/>
              <a:t>drugs </a:t>
            </a:r>
            <a:r>
              <a:rPr lang="en-US" b="1" dirty="0">
                <a:solidFill>
                  <a:srgbClr val="FF0000"/>
                </a:solidFill>
              </a:rPr>
              <a:t>block dopamine receptors in brain and periphery</a:t>
            </a:r>
          </a:p>
          <a:p>
            <a:pPr algn="l" rtl="0"/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Five types of dopamine receptors </a:t>
            </a:r>
            <a:r>
              <a:rPr lang="en-US" dirty="0"/>
              <a:t>have been identified </a:t>
            </a:r>
            <a:r>
              <a:rPr lang="en-US" b="1" dirty="0"/>
              <a:t>(D1, D2, D3, D4, D5)</a:t>
            </a:r>
          </a:p>
          <a:p>
            <a:pPr algn="l" rtl="0"/>
            <a:r>
              <a:rPr lang="en-US" b="1" dirty="0"/>
              <a:t>II. Serotonin receptor-blocking activity:</a:t>
            </a:r>
          </a:p>
          <a:p>
            <a:pPr algn="l" rtl="0"/>
            <a:r>
              <a:rPr lang="en-US" dirty="0">
                <a:solidFill>
                  <a:srgbClr val="0070C0"/>
                </a:solidFill>
              </a:rPr>
              <a:t>Newer atypical agents inhibit serotonin receptors (5-HT)</a:t>
            </a:r>
          </a:p>
          <a:p>
            <a:pPr algn="l" rtl="0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53472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Clinical efficacy </a:t>
            </a:r>
            <a:r>
              <a:rPr lang="en-US" dirty="0"/>
              <a:t>of </a:t>
            </a:r>
            <a:r>
              <a:rPr lang="en-US" b="1" dirty="0"/>
              <a:t>typical neuroleptic </a:t>
            </a:r>
            <a:r>
              <a:rPr lang="en-US" dirty="0"/>
              <a:t>drugs correlates with their ability to </a:t>
            </a:r>
            <a:r>
              <a:rPr lang="en-US" b="1" dirty="0">
                <a:solidFill>
                  <a:srgbClr val="0070C0"/>
                </a:solidFill>
              </a:rPr>
              <a:t>block D2 receptors in mesolimbic system </a:t>
            </a:r>
          </a:p>
          <a:p>
            <a:pPr algn="l" rtl="0"/>
            <a:r>
              <a:rPr lang="en-US" dirty="0"/>
              <a:t>On the other hand, </a:t>
            </a:r>
            <a:r>
              <a:rPr lang="en-US" b="1" dirty="0">
                <a:solidFill>
                  <a:srgbClr val="FF0000"/>
                </a:solidFill>
              </a:rPr>
              <a:t>atypical drug clozapine has higher affinity for D4 receptor &amp; lower affinity for D2 receptor</a:t>
            </a:r>
            <a:r>
              <a:rPr lang="en-US" dirty="0"/>
              <a:t>, which </a:t>
            </a:r>
            <a:r>
              <a:rPr lang="en-US" b="1" dirty="0">
                <a:solidFill>
                  <a:srgbClr val="0070C0"/>
                </a:solidFill>
              </a:rPr>
              <a:t>may partially explain its minimal ability to cause extrapyramidal side effects (EPS)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10018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/>
          <a:lstStyle/>
          <a:p>
            <a:pPr algn="ctr"/>
            <a:r>
              <a:rPr lang="en-US" b="1" dirty="0"/>
              <a:t>Actions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649" y="1268760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The </a:t>
            </a:r>
            <a:r>
              <a:rPr lang="en-US" b="1" dirty="0"/>
              <a:t>antipsychotic actions </a:t>
            </a:r>
            <a:r>
              <a:rPr lang="en-US" dirty="0"/>
              <a:t>of neuroleptic drugs appear to reflect </a:t>
            </a:r>
            <a:r>
              <a:rPr lang="en-US" b="1" dirty="0">
                <a:solidFill>
                  <a:srgbClr val="0070C0"/>
                </a:solidFill>
              </a:rPr>
              <a:t>a blockade at dopamine and/or serotonin receptors</a:t>
            </a:r>
          </a:p>
          <a:p>
            <a:pPr algn="l" rtl="0"/>
            <a:r>
              <a:rPr lang="en-US" dirty="0"/>
              <a:t>However, </a:t>
            </a:r>
            <a:r>
              <a:rPr lang="en-US" b="1" dirty="0"/>
              <a:t>many of these agents block </a:t>
            </a:r>
            <a:r>
              <a:rPr lang="en-US" b="1" dirty="0">
                <a:solidFill>
                  <a:srgbClr val="C00000"/>
                </a:solidFill>
              </a:rPr>
              <a:t>cholinergic, adrenergic &amp; histaminergic receptors </a:t>
            </a:r>
          </a:p>
          <a:p>
            <a:pPr algn="l" rtl="0"/>
            <a:r>
              <a:rPr lang="en-US" dirty="0"/>
              <a:t>The </a:t>
            </a:r>
            <a:r>
              <a:rPr lang="en-US" b="1" dirty="0"/>
              <a:t>undesirable side effects </a:t>
            </a:r>
            <a:r>
              <a:rPr lang="en-US" dirty="0"/>
              <a:t>of these agents, however, are often a result of actions at these other receptors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72903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Actions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81596"/>
          </a:xfrm>
        </p:spPr>
        <p:txBody>
          <a:bodyPr/>
          <a:lstStyle/>
          <a:p>
            <a:pPr marL="82296" indent="0" algn="l" rtl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1.  Antipsychotic actions</a:t>
            </a:r>
          </a:p>
          <a:p>
            <a:pPr marL="82296" indent="0" algn="l" rtl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2.  Extrapyramidal effects</a:t>
            </a:r>
          </a:p>
          <a:p>
            <a:pPr marL="82296" indent="0" algn="l" rtl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3.  Antiemetic effects</a:t>
            </a:r>
          </a:p>
          <a:p>
            <a:pPr marL="82296" indent="0" algn="l" rtl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4.  Antimuscarinic effects</a:t>
            </a:r>
            <a:br>
              <a:rPr lang="en-US" b="1" dirty="0">
                <a:solidFill>
                  <a:schemeClr val="accent5">
                    <a:lumMod val="50000"/>
                  </a:schemeClr>
                </a:solidFill>
              </a:rPr>
            </a:br>
            <a:br>
              <a:rPr lang="en-US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82296" indent="0" algn="l" rtl="0">
              <a:buNone/>
            </a:pPr>
            <a:br>
              <a:rPr lang="en-US" b="1" dirty="0"/>
            </a:b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20982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1. Antipsychotic actions 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/>
          <a:lstStyle/>
          <a:p>
            <a:pPr algn="l" rtl="0"/>
            <a:r>
              <a:rPr lang="en-US" dirty="0"/>
              <a:t>All of the neuroleptic drugs can reduce </a:t>
            </a:r>
            <a:r>
              <a:rPr lang="en-US" b="1" dirty="0">
                <a:solidFill>
                  <a:srgbClr val="0070C0"/>
                </a:solidFill>
              </a:rPr>
              <a:t>hallucinations &amp; delusions associated with schizophrenia </a:t>
            </a:r>
            <a:r>
              <a:rPr lang="en-US" dirty="0"/>
              <a:t>(the so-called </a:t>
            </a:r>
            <a:r>
              <a:rPr lang="en-US" b="1" dirty="0">
                <a:solidFill>
                  <a:srgbClr val="C00000"/>
                </a:solidFill>
              </a:rPr>
              <a:t>“positive” symptoms</a:t>
            </a:r>
            <a:r>
              <a:rPr lang="en-US" b="1" dirty="0"/>
              <a:t>) </a:t>
            </a:r>
            <a:r>
              <a:rPr lang="en-US" dirty="0"/>
              <a:t>by </a:t>
            </a:r>
            <a:r>
              <a:rPr lang="en-US" b="1" dirty="0"/>
              <a:t>blocking dopamine receptors in </a:t>
            </a:r>
            <a:r>
              <a:rPr lang="en-US" b="1" dirty="0" err="1"/>
              <a:t>mesolimbic</a:t>
            </a:r>
            <a:r>
              <a:rPr lang="en-US" b="1" dirty="0"/>
              <a:t> system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48177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The “negative” symptoms</a:t>
            </a:r>
            <a:r>
              <a:rPr lang="en-US" dirty="0"/>
              <a:t>, such as </a:t>
            </a:r>
            <a:r>
              <a:rPr lang="en-US" b="1" dirty="0">
                <a:solidFill>
                  <a:srgbClr val="0070C0"/>
                </a:solidFill>
              </a:rPr>
              <a:t>blunted affect</a:t>
            </a:r>
            <a:r>
              <a:rPr lang="en-US" dirty="0"/>
              <a:t>, </a:t>
            </a:r>
            <a:r>
              <a:rPr lang="en-US" b="1" dirty="0">
                <a:solidFill>
                  <a:srgbClr val="0070C0"/>
                </a:solidFill>
              </a:rPr>
              <a:t>anhedonia</a:t>
            </a:r>
            <a:r>
              <a:rPr lang="en-US" b="1" dirty="0"/>
              <a:t> </a:t>
            </a:r>
            <a:r>
              <a:rPr lang="en-US" dirty="0"/>
              <a:t>(not getting pleasure from normally pleasurable stimuli), </a:t>
            </a:r>
            <a:r>
              <a:rPr lang="en-US" b="1" dirty="0">
                <a:solidFill>
                  <a:srgbClr val="0070C0"/>
                </a:solidFill>
              </a:rPr>
              <a:t>apathy &amp; impaired attention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b="1" dirty="0">
                <a:solidFill>
                  <a:srgbClr val="0070C0"/>
                </a:solidFill>
              </a:rPr>
              <a:t>cognitive impairment </a:t>
            </a:r>
            <a:r>
              <a:rPr lang="en-US" b="1" dirty="0"/>
              <a:t>are not as responsive to therapy, </a:t>
            </a:r>
            <a:r>
              <a:rPr lang="en-US" dirty="0"/>
              <a:t>particularly </a:t>
            </a:r>
            <a:r>
              <a:rPr lang="en-US" b="1" dirty="0"/>
              <a:t>with typical neuroleptics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The antipsychotic effects usually take </a:t>
            </a:r>
            <a:r>
              <a:rPr lang="en-US" b="1" dirty="0">
                <a:solidFill>
                  <a:srgbClr val="FF0000"/>
                </a:solidFill>
              </a:rPr>
              <a:t>several days to weeks </a:t>
            </a:r>
            <a:r>
              <a:rPr lang="en-US" b="1" dirty="0">
                <a:solidFill>
                  <a:srgbClr val="0070C0"/>
                </a:solidFill>
              </a:rPr>
              <a:t>to occur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51574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/>
              <a:t>2. Extrapyramidal effects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052736"/>
            <a:ext cx="8244408" cy="5472608"/>
          </a:xfrm>
        </p:spPr>
        <p:txBody>
          <a:bodyPr>
            <a:normAutofit/>
          </a:bodyPr>
          <a:lstStyle/>
          <a:p>
            <a:pPr algn="l" rtl="0"/>
            <a:r>
              <a:rPr lang="en-US" b="1" dirty="0" err="1"/>
              <a:t>Dystonias</a:t>
            </a:r>
            <a:r>
              <a:rPr lang="en-US" b="1" dirty="0"/>
              <a:t> </a:t>
            </a:r>
            <a:r>
              <a:rPr lang="en-US" dirty="0"/>
              <a:t>(movement disorder causes involuntary contraction of muscles)</a:t>
            </a:r>
          </a:p>
          <a:p>
            <a:pPr algn="l" rtl="0"/>
            <a:r>
              <a:rPr lang="en-US" dirty="0"/>
              <a:t> </a:t>
            </a:r>
            <a:r>
              <a:rPr lang="en-US" b="1" dirty="0"/>
              <a:t>Parkinson-like symptoms</a:t>
            </a:r>
          </a:p>
          <a:p>
            <a:pPr algn="l" rtl="0"/>
            <a:r>
              <a:rPr lang="en-US" dirty="0"/>
              <a:t> </a:t>
            </a:r>
            <a:r>
              <a:rPr lang="en-US" b="1" dirty="0"/>
              <a:t>Akathisia (motor restlessness)</a:t>
            </a:r>
          </a:p>
          <a:p>
            <a:pPr algn="l" rtl="0"/>
            <a:r>
              <a:rPr lang="en-US" dirty="0"/>
              <a:t> </a:t>
            </a:r>
            <a:r>
              <a:rPr lang="en-US" b="1" dirty="0"/>
              <a:t>Tardive dyskinesia </a:t>
            </a:r>
            <a:r>
              <a:rPr lang="en-US" dirty="0"/>
              <a:t>(involuntary movements of  tongue, lips, neck, trunk &amp; limbs) occur with </a:t>
            </a:r>
            <a:r>
              <a:rPr lang="en-US" b="1" dirty="0">
                <a:solidFill>
                  <a:srgbClr val="0070C0"/>
                </a:solidFill>
              </a:rPr>
              <a:t>chronic treatment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37972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Blocking of dopamine receptors in nigrostriatal </a:t>
            </a:r>
            <a:r>
              <a:rPr lang="en-US" dirty="0"/>
              <a:t>pathway probably causes these unwanted movement symptoms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Atypical neuroleptics </a:t>
            </a:r>
            <a:r>
              <a:rPr lang="en-US" b="1" dirty="0"/>
              <a:t>exhibit a lower incidence of these symptoms</a:t>
            </a:r>
            <a:endParaRPr lang="ar-JO" b="1" dirty="0"/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08621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3. Antiemetic effects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Most of neuroleptic drugs have antiemetic effects that are mediated by </a:t>
            </a:r>
            <a:r>
              <a:rPr lang="en-US" b="1" dirty="0">
                <a:solidFill>
                  <a:srgbClr val="0070C0"/>
                </a:solidFill>
              </a:rPr>
              <a:t>blocking D2-dopaminergic receptors of  chemoreceptor trigger zone of medulla</a:t>
            </a:r>
          </a:p>
          <a:p>
            <a:pPr algn="l" rtl="0"/>
            <a:r>
              <a:rPr lang="en-US" b="1" dirty="0"/>
              <a:t>The atypical antipsychotic drugs are </a:t>
            </a:r>
            <a:r>
              <a:rPr lang="en-US" b="1" dirty="0">
                <a:solidFill>
                  <a:srgbClr val="FF0000"/>
                </a:solidFill>
              </a:rPr>
              <a:t>not used as </a:t>
            </a:r>
            <a:r>
              <a:rPr lang="en-US" b="1" dirty="0" err="1">
                <a:solidFill>
                  <a:srgbClr val="FF0000"/>
                </a:solidFill>
              </a:rPr>
              <a:t>antiemetics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8289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447800"/>
            <a:ext cx="8244408" cy="4800600"/>
          </a:xfrm>
        </p:spPr>
        <p:txBody>
          <a:bodyPr/>
          <a:lstStyle/>
          <a:p>
            <a:pPr algn="l" rtl="0"/>
            <a:r>
              <a:rPr lang="en-US" b="1" dirty="0"/>
              <a:t>The neuroleptic drugs </a:t>
            </a:r>
            <a:r>
              <a:rPr lang="en-US" dirty="0"/>
              <a:t>(also called </a:t>
            </a:r>
            <a:r>
              <a:rPr lang="en-US" b="1" dirty="0">
                <a:solidFill>
                  <a:srgbClr val="FF0000"/>
                </a:solidFill>
              </a:rPr>
              <a:t>antipsychotic drugs, or major tranquilizers</a:t>
            </a:r>
            <a:r>
              <a:rPr lang="en-US" dirty="0"/>
              <a:t>) are used to </a:t>
            </a:r>
            <a:r>
              <a:rPr lang="en-US" b="1" dirty="0">
                <a:solidFill>
                  <a:srgbClr val="0070C0"/>
                </a:solidFill>
              </a:rPr>
              <a:t>treat psychotic disorders such as schizophrenia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30637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4.  </a:t>
            </a:r>
            <a:r>
              <a:rPr lang="en-US" b="1" dirty="0" err="1"/>
              <a:t>Antimuscarinic</a:t>
            </a:r>
            <a:r>
              <a:rPr lang="en-US" b="1" dirty="0"/>
              <a:t> effects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Some of neuroleptics, particularly </a:t>
            </a:r>
            <a:r>
              <a:rPr lang="en-US" b="1" dirty="0">
                <a:solidFill>
                  <a:srgbClr val="0070C0"/>
                </a:solidFill>
              </a:rPr>
              <a:t>chlorpromazine, thioridazine, clozapine &amp; olanzapine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/>
              <a:t>produce anticholinergic effects</a:t>
            </a:r>
          </a:p>
          <a:p>
            <a:pPr algn="l" rtl="0"/>
            <a:r>
              <a:rPr lang="en-US" b="1" dirty="0"/>
              <a:t>Including </a:t>
            </a:r>
            <a:r>
              <a:rPr lang="en-US" b="1" dirty="0">
                <a:solidFill>
                  <a:srgbClr val="0070C0"/>
                </a:solidFill>
              </a:rPr>
              <a:t>blurred vision, dry mouth,  confusion, constipation and urinary retention 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18948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Other effects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5616624"/>
          </a:xfrm>
        </p:spPr>
        <p:txBody>
          <a:bodyPr>
            <a:normAutofit/>
          </a:bodyPr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Blockade of </a:t>
            </a:r>
            <a:r>
              <a:rPr lang="el-GR" b="1" dirty="0">
                <a:solidFill>
                  <a:srgbClr val="0070C0"/>
                </a:solidFill>
              </a:rPr>
              <a:t>α-</a:t>
            </a:r>
            <a:r>
              <a:rPr lang="en-US" b="1" dirty="0">
                <a:solidFill>
                  <a:srgbClr val="0070C0"/>
                </a:solidFill>
              </a:rPr>
              <a:t>adrenergic receptors </a:t>
            </a:r>
            <a:r>
              <a:rPr lang="en-US" dirty="0"/>
              <a:t>causes </a:t>
            </a:r>
            <a:r>
              <a:rPr lang="en-US" b="1" dirty="0"/>
              <a:t>orthostatic hypotension &amp; light-headedness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In pituitary, </a:t>
            </a:r>
            <a:r>
              <a:rPr lang="en-US" dirty="0">
                <a:solidFill>
                  <a:srgbClr val="0070C0"/>
                </a:solidFill>
              </a:rPr>
              <a:t>neuroleptics </a:t>
            </a:r>
            <a:r>
              <a:rPr lang="en-US" b="1" dirty="0">
                <a:solidFill>
                  <a:srgbClr val="0070C0"/>
                </a:solidFill>
              </a:rPr>
              <a:t>block D2 receptors</a:t>
            </a:r>
            <a:r>
              <a:rPr lang="en-US" dirty="0"/>
              <a:t>, leading to </a:t>
            </a:r>
            <a:r>
              <a:rPr lang="en-US" b="1" dirty="0"/>
              <a:t>increase in prolactin release</a:t>
            </a:r>
          </a:p>
          <a:p>
            <a:pPr algn="l" rtl="0"/>
            <a:r>
              <a:rPr lang="en-US" b="1" dirty="0"/>
              <a:t>Sedation</a:t>
            </a:r>
            <a:r>
              <a:rPr lang="en-US" dirty="0"/>
              <a:t> occurs with those drugs that are potent </a:t>
            </a:r>
            <a:r>
              <a:rPr lang="en-US" b="1" dirty="0"/>
              <a:t>antagonists of H1-histamine receptor</a:t>
            </a:r>
            <a:r>
              <a:rPr lang="en-US" dirty="0"/>
              <a:t>, including </a:t>
            </a:r>
            <a:r>
              <a:rPr lang="en-US" b="1" dirty="0">
                <a:solidFill>
                  <a:srgbClr val="0070C0"/>
                </a:solidFill>
              </a:rPr>
              <a:t>chlorpromazine, olanzapine, quetiapine &amp; clozapine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32087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2405"/>
            <a:ext cx="7498080" cy="1143000"/>
          </a:xfrm>
        </p:spPr>
        <p:txBody>
          <a:bodyPr/>
          <a:lstStyle/>
          <a:p>
            <a:pPr algn="ctr"/>
            <a:r>
              <a:rPr lang="en-US" b="1" dirty="0"/>
              <a:t>Therapeutic uses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608" y="1504950"/>
            <a:ext cx="7890080" cy="4800600"/>
          </a:xfrm>
        </p:spPr>
        <p:txBody>
          <a:bodyPr/>
          <a:lstStyle/>
          <a:p>
            <a:pPr marL="82296" indent="0" algn="l" rtl="0">
              <a:buNone/>
            </a:pPr>
            <a:r>
              <a:rPr lang="en-US" b="1" dirty="0"/>
              <a:t>1. Treatment of schizophrenia</a:t>
            </a:r>
          </a:p>
          <a:p>
            <a:pPr marL="82296" indent="0" algn="l" rtl="0">
              <a:buNone/>
            </a:pPr>
            <a:r>
              <a:rPr lang="en-US" b="1" dirty="0"/>
              <a:t>2. Prevention of severe nausea &amp; vomiting </a:t>
            </a:r>
            <a:br>
              <a:rPr lang="en-US" b="1" dirty="0"/>
            </a:br>
            <a:endParaRPr lang="en-US" b="1" dirty="0"/>
          </a:p>
          <a:p>
            <a:pPr algn="l" rtl="0"/>
            <a:endParaRPr lang="en-US" b="1" dirty="0"/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731737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pPr algn="ctr"/>
            <a:r>
              <a:rPr lang="en-US" dirty="0"/>
              <a:t>Therapeutic uses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196752"/>
            <a:ext cx="8172400" cy="4800600"/>
          </a:xfrm>
        </p:spPr>
        <p:txBody>
          <a:bodyPr>
            <a:normAutofit/>
          </a:bodyPr>
          <a:lstStyle/>
          <a:p>
            <a:pPr marL="82296" indent="0" algn="l" rtl="0">
              <a:buNone/>
            </a:pPr>
            <a:r>
              <a:rPr lang="en-US" b="1" dirty="0"/>
              <a:t>  1. Treatment of schizophrenia: 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Not all patients respond </a:t>
            </a:r>
            <a:r>
              <a:rPr lang="en-US" dirty="0"/>
              <a:t>and complete normalization of behavior is seldom achieved</a:t>
            </a:r>
          </a:p>
          <a:p>
            <a:pPr algn="l" rtl="0"/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The traditional neuroleptics are most effective in treating </a:t>
            </a:r>
            <a:r>
              <a:rPr lang="en-US" b="1" dirty="0">
                <a:solidFill>
                  <a:srgbClr val="C00000"/>
                </a:solidFill>
              </a:rPr>
              <a:t>positive symptoms </a:t>
            </a:r>
            <a:r>
              <a:rPr lang="en-US" dirty="0"/>
              <a:t>of schizophrenia (delusions, hallucinations, thought processing and agitation)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49814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/>
          <a:lstStyle/>
          <a:p>
            <a:pPr algn="l" rtl="0"/>
            <a:r>
              <a:rPr lang="en-US" b="1" dirty="0"/>
              <a:t>The newer agents with 5-HT</a:t>
            </a:r>
            <a:r>
              <a:rPr lang="en-US" b="1" baseline="-25000" dirty="0"/>
              <a:t>2A </a:t>
            </a:r>
            <a:r>
              <a:rPr lang="en-US" b="1" dirty="0"/>
              <a:t>receptor–blocking </a:t>
            </a:r>
            <a:r>
              <a:rPr lang="en-US" dirty="0"/>
              <a:t>activity </a:t>
            </a:r>
            <a:r>
              <a:rPr lang="en-US" b="1" dirty="0">
                <a:solidFill>
                  <a:srgbClr val="0070C0"/>
                </a:solidFill>
              </a:rPr>
              <a:t>effective in many patients who are resistant to traditional agents</a:t>
            </a:r>
          </a:p>
          <a:p>
            <a:pPr algn="l" rtl="0"/>
            <a:r>
              <a:rPr lang="en-US" dirty="0">
                <a:solidFill>
                  <a:srgbClr val="0070C0"/>
                </a:solidFill>
              </a:rPr>
              <a:t>Especially in treating </a:t>
            </a:r>
            <a:r>
              <a:rPr lang="en-US" b="1" dirty="0">
                <a:solidFill>
                  <a:srgbClr val="C00000"/>
                </a:solidFill>
              </a:rPr>
              <a:t>negative symptoms of schizophrenia </a:t>
            </a:r>
            <a:r>
              <a:rPr lang="en-US" dirty="0"/>
              <a:t>(social withdrawal, blunted emotions &amp; reduced ability to relate to people)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309500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Clozapine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is reserved for treatment of individuals </a:t>
            </a:r>
            <a:r>
              <a:rPr lang="en-US" b="1" dirty="0">
                <a:solidFill>
                  <a:srgbClr val="C00000"/>
                </a:solidFill>
              </a:rPr>
              <a:t>who are unresponsive to other neuroleptics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/>
              <a:t>because its use is associated with </a:t>
            </a:r>
            <a:r>
              <a:rPr lang="en-US" b="1" dirty="0"/>
              <a:t>blood </a:t>
            </a:r>
            <a:r>
              <a:rPr lang="en-US" b="1" dirty="0" err="1"/>
              <a:t>dyscrasias</a:t>
            </a:r>
            <a:r>
              <a:rPr lang="en-US" b="1" dirty="0"/>
              <a:t> and other severe adverse effects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84122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8352928" cy="1143000"/>
          </a:xfrm>
        </p:spPr>
        <p:txBody>
          <a:bodyPr>
            <a:noAutofit/>
          </a:bodyPr>
          <a:lstStyle/>
          <a:p>
            <a:pPr algn="ctr" rtl="0"/>
            <a:r>
              <a:rPr lang="en-US" sz="3200" b="1" dirty="0"/>
              <a:t>2. Prevention of severe nausea &amp; vomiting</a:t>
            </a:r>
            <a:br>
              <a:rPr lang="en-US" sz="3200" b="1" dirty="0"/>
            </a:br>
            <a:endParaRPr lang="ar-JO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5077544"/>
          </a:xfrm>
        </p:spPr>
        <p:txBody>
          <a:bodyPr>
            <a:normAutofit/>
          </a:bodyPr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The older neuroleptics </a:t>
            </a:r>
            <a:r>
              <a:rPr lang="en-US" b="1" dirty="0">
                <a:solidFill>
                  <a:srgbClr val="0070C0"/>
                </a:solidFill>
              </a:rPr>
              <a:t>(most commonly </a:t>
            </a:r>
            <a:r>
              <a:rPr lang="en-US" b="1" dirty="0" err="1">
                <a:solidFill>
                  <a:srgbClr val="0070C0"/>
                </a:solidFill>
              </a:rPr>
              <a:t>prochlorperazine</a:t>
            </a:r>
            <a:r>
              <a:rPr lang="en-US" b="1" dirty="0">
                <a:solidFill>
                  <a:srgbClr val="0070C0"/>
                </a:solidFill>
              </a:rPr>
              <a:t>)</a:t>
            </a:r>
            <a:r>
              <a:rPr lang="en-US" dirty="0"/>
              <a:t> are useful in treatment of </a:t>
            </a:r>
            <a:r>
              <a:rPr lang="en-US" b="1" dirty="0"/>
              <a:t>drug-induced nausea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60942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Haloperidol &amp; </a:t>
            </a:r>
            <a:r>
              <a:rPr lang="en-US" b="1" dirty="0" err="1">
                <a:solidFill>
                  <a:srgbClr val="0070C0"/>
                </a:solidFill>
              </a:rPr>
              <a:t>risperidone</a:t>
            </a:r>
            <a:r>
              <a:rPr lang="en-US" dirty="0"/>
              <a:t> are </a:t>
            </a:r>
            <a:r>
              <a:rPr lang="en-US" b="1" dirty="0">
                <a:solidFill>
                  <a:srgbClr val="C00000"/>
                </a:solidFill>
              </a:rPr>
              <a:t>slow-release</a:t>
            </a:r>
            <a:r>
              <a:rPr lang="en-US" b="1" dirty="0"/>
              <a:t> </a:t>
            </a:r>
            <a:r>
              <a:rPr lang="en-US" dirty="0"/>
              <a:t>(up to 2 to 4 weeks)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injectable formulations </a:t>
            </a:r>
            <a:r>
              <a:rPr lang="en-US" dirty="0"/>
              <a:t>of neuroleptics that are </a:t>
            </a:r>
            <a:r>
              <a:rPr lang="en-US" b="1" dirty="0"/>
              <a:t>administered via deep gluteal intramuscular (I.M) injection</a:t>
            </a:r>
          </a:p>
          <a:p>
            <a:pPr algn="l" rtl="0"/>
            <a:r>
              <a:rPr lang="en-US" dirty="0"/>
              <a:t>These drugs are often used to treat </a:t>
            </a:r>
            <a:r>
              <a:rPr lang="en-US" b="1" dirty="0">
                <a:solidFill>
                  <a:srgbClr val="0070C0"/>
                </a:solidFill>
              </a:rPr>
              <a:t>outpatients &amp; individuals who are noncompliant with oral medications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500784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pPr algn="ctr"/>
            <a:r>
              <a:rPr lang="en-US" b="1" dirty="0"/>
              <a:t>Adverse effects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544616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1. Extrapyramidal side effects: </a:t>
            </a:r>
          </a:p>
          <a:p>
            <a:pPr algn="l" rtl="0"/>
            <a:r>
              <a:rPr lang="en-US" b="1" dirty="0"/>
              <a:t>Blocking dopamine receptors </a:t>
            </a:r>
            <a:r>
              <a:rPr lang="en-US" dirty="0"/>
              <a:t>alters the balance, causing a </a:t>
            </a:r>
            <a:r>
              <a:rPr lang="en-US" b="1" dirty="0">
                <a:solidFill>
                  <a:srgbClr val="C00000"/>
                </a:solidFill>
              </a:rPr>
              <a:t>relative excess of cholinergic influence</a:t>
            </a:r>
            <a:r>
              <a:rPr lang="en-US" b="1" dirty="0">
                <a:solidFill>
                  <a:srgbClr val="0070C0"/>
                </a:solidFill>
              </a:rPr>
              <a:t>, which results in extrapyramidal motor effect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945480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5053034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The appearance of movement disorders is </a:t>
            </a:r>
            <a:r>
              <a:rPr lang="en-US" b="1" dirty="0">
                <a:solidFill>
                  <a:srgbClr val="C00000"/>
                </a:solidFill>
              </a:rPr>
              <a:t>time &amp; dose dependent:</a:t>
            </a:r>
          </a:p>
          <a:p>
            <a:pPr algn="l" rtl="0"/>
            <a:r>
              <a:rPr lang="en-US" b="1" dirty="0" err="1"/>
              <a:t>Dystonias</a:t>
            </a:r>
            <a:r>
              <a:rPr lang="en-US" dirty="0"/>
              <a:t> occurring within </a:t>
            </a:r>
            <a:r>
              <a:rPr lang="en-US" dirty="0">
                <a:solidFill>
                  <a:srgbClr val="0070C0"/>
                </a:solidFill>
              </a:rPr>
              <a:t>a few hours to days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of treatment</a:t>
            </a:r>
          </a:p>
          <a:p>
            <a:pPr algn="l" rtl="0"/>
            <a:r>
              <a:rPr lang="en-US" dirty="0"/>
              <a:t>followed by </a:t>
            </a:r>
            <a:r>
              <a:rPr lang="en-US" b="1" dirty="0"/>
              <a:t>akathisias</a:t>
            </a:r>
            <a:r>
              <a:rPr lang="en-US" dirty="0"/>
              <a:t> occurring within </a:t>
            </a:r>
            <a:r>
              <a:rPr lang="en-US" dirty="0">
                <a:solidFill>
                  <a:srgbClr val="0070C0"/>
                </a:solidFill>
              </a:rPr>
              <a:t>days to weeks</a:t>
            </a:r>
          </a:p>
          <a:p>
            <a:pPr algn="l" rtl="0"/>
            <a:r>
              <a:rPr lang="en-US" b="1" dirty="0"/>
              <a:t>Parkinson-like symptoms </a:t>
            </a:r>
            <a:r>
              <a:rPr lang="en-US" dirty="0"/>
              <a:t>of bradykinesia, rigidity &amp; tremor occur within </a:t>
            </a:r>
            <a:r>
              <a:rPr lang="en-US" dirty="0">
                <a:solidFill>
                  <a:srgbClr val="0070C0"/>
                </a:solidFill>
              </a:rPr>
              <a:t>weeks to months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of initiating treatment</a:t>
            </a:r>
          </a:p>
          <a:p>
            <a:pPr algn="l" rtl="0"/>
            <a:r>
              <a:rPr lang="en-US" b="1" dirty="0"/>
              <a:t>Tardive dyskinesia</a:t>
            </a:r>
            <a:r>
              <a:rPr lang="en-US" dirty="0"/>
              <a:t>, which can be </a:t>
            </a:r>
            <a:r>
              <a:rPr lang="en-US" b="1" dirty="0">
                <a:solidFill>
                  <a:srgbClr val="0070C0"/>
                </a:solidFill>
              </a:rPr>
              <a:t>irreversible</a:t>
            </a:r>
            <a:r>
              <a:rPr lang="en-US" dirty="0"/>
              <a:t>, occur </a:t>
            </a:r>
            <a:r>
              <a:rPr lang="en-US" dirty="0">
                <a:solidFill>
                  <a:srgbClr val="0070C0"/>
                </a:solidFill>
              </a:rPr>
              <a:t>after months or years of treatment</a:t>
            </a:r>
            <a:endParaRPr lang="ar-JO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29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74326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498080" cy="1143000"/>
          </a:xfrm>
        </p:spPr>
        <p:txBody>
          <a:bodyPr/>
          <a:lstStyle/>
          <a:p>
            <a:pPr algn="ctr"/>
            <a:r>
              <a:rPr lang="en-US" b="1" dirty="0"/>
              <a:t>SCHIZOPHRENIA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500174"/>
            <a:ext cx="8172400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FF0000"/>
                </a:solidFill>
              </a:rPr>
              <a:t>A chronic mental disorder</a:t>
            </a:r>
          </a:p>
          <a:p>
            <a:pPr algn="l" rtl="0"/>
            <a:r>
              <a:rPr lang="en-US" dirty="0"/>
              <a:t>It is characterized by </a:t>
            </a:r>
            <a:r>
              <a:rPr lang="en-US" b="1" dirty="0">
                <a:solidFill>
                  <a:srgbClr val="0070C0"/>
                </a:solidFill>
              </a:rPr>
              <a:t>delusions, hallucinations (often in form of voices), and thinking or speech disturbances</a:t>
            </a:r>
          </a:p>
          <a:p>
            <a:pPr algn="l" rtl="0"/>
            <a:r>
              <a:rPr lang="en-US" dirty="0"/>
              <a:t>This mental disorder </a:t>
            </a:r>
            <a:r>
              <a:rPr lang="en-US" b="1" dirty="0">
                <a:solidFill>
                  <a:srgbClr val="C00000"/>
                </a:solidFill>
              </a:rPr>
              <a:t>is a common</a:t>
            </a:r>
            <a:r>
              <a:rPr lang="en-US" dirty="0"/>
              <a:t>, occurring among about </a:t>
            </a:r>
            <a:r>
              <a:rPr lang="en-US" b="1" dirty="0"/>
              <a:t>1% of population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82150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1143000"/>
          </a:xfrm>
        </p:spPr>
        <p:txBody>
          <a:bodyPr>
            <a:normAutofit fontScale="90000"/>
          </a:bodyPr>
          <a:lstStyle/>
          <a:p>
            <a:pPr algn="r" rtl="0"/>
            <a:r>
              <a:rPr lang="en-US" sz="4000" b="1" dirty="0"/>
              <a:t>A. Effect of anticholinergic drugs 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If cholinergic activity is also blocked</a:t>
            </a:r>
            <a:r>
              <a:rPr lang="en-US" dirty="0"/>
              <a:t>, a new, normal balance is restored, and </a:t>
            </a:r>
            <a:r>
              <a:rPr lang="en-US" b="1" dirty="0"/>
              <a:t>extrapyramidal effects are minimized</a:t>
            </a:r>
          </a:p>
          <a:p>
            <a:pPr algn="l" rtl="0"/>
            <a:r>
              <a:rPr lang="en-US" dirty="0"/>
              <a:t>This can be achieved by administration of an </a:t>
            </a:r>
            <a:r>
              <a:rPr lang="en-US" b="1" dirty="0">
                <a:solidFill>
                  <a:srgbClr val="0070C0"/>
                </a:solidFill>
              </a:rPr>
              <a:t>anticholinergic drug, </a:t>
            </a:r>
            <a:r>
              <a:rPr lang="en-US" dirty="0">
                <a:solidFill>
                  <a:srgbClr val="0070C0"/>
                </a:solidFill>
              </a:rPr>
              <a:t>such as </a:t>
            </a:r>
            <a:r>
              <a:rPr lang="en-US" b="1" dirty="0" err="1">
                <a:solidFill>
                  <a:srgbClr val="0070C0"/>
                </a:solidFill>
              </a:rPr>
              <a:t>benztropine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249781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Those drugs that exhibit </a:t>
            </a:r>
            <a:r>
              <a:rPr lang="en-US" dirty="0">
                <a:solidFill>
                  <a:srgbClr val="0070C0"/>
                </a:solidFill>
              </a:rPr>
              <a:t>strong anticholinergic activity, </a:t>
            </a:r>
            <a:r>
              <a:rPr lang="en-US" dirty="0"/>
              <a:t>such as </a:t>
            </a:r>
            <a:r>
              <a:rPr lang="en-US" b="1" dirty="0" err="1">
                <a:solidFill>
                  <a:srgbClr val="C00000"/>
                </a:solidFill>
              </a:rPr>
              <a:t>thioridazine</a:t>
            </a:r>
            <a:r>
              <a:rPr lang="en-US" dirty="0"/>
              <a:t>, show fewer extrapyramidal disturbances</a:t>
            </a:r>
          </a:p>
          <a:p>
            <a:pPr algn="l" rtl="0"/>
            <a:r>
              <a:rPr lang="en-US" dirty="0"/>
              <a:t>This contrasts with </a:t>
            </a:r>
            <a:r>
              <a:rPr lang="en-US" b="1" dirty="0">
                <a:solidFill>
                  <a:srgbClr val="C00000"/>
                </a:solidFill>
              </a:rPr>
              <a:t>haloperidol</a:t>
            </a:r>
            <a:r>
              <a:rPr lang="en-US" dirty="0">
                <a:solidFill>
                  <a:srgbClr val="C0000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which has </a:t>
            </a:r>
            <a:r>
              <a:rPr lang="en-US" b="1" dirty="0">
                <a:solidFill>
                  <a:srgbClr val="0070C0"/>
                </a:solidFill>
              </a:rPr>
              <a:t>low anticholinergic activity </a:t>
            </a:r>
            <a:r>
              <a:rPr lang="en-US" dirty="0"/>
              <a:t>and </a:t>
            </a:r>
            <a:r>
              <a:rPr lang="en-US" b="1" dirty="0"/>
              <a:t>produces extrapyramidal effects more frequently </a:t>
            </a:r>
            <a:r>
              <a:rPr lang="en-US" dirty="0"/>
              <a:t>because of blocking of dopaminergic transmission without blocking of cholinergic activity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368062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1143000"/>
          </a:xfrm>
        </p:spPr>
        <p:txBody>
          <a:bodyPr>
            <a:noAutofit/>
          </a:bodyPr>
          <a:lstStyle/>
          <a:p>
            <a:pPr algn="ctr" rtl="0"/>
            <a:r>
              <a:rPr lang="en-US" sz="3200" b="1" dirty="0"/>
              <a:t>b.  Atypical Antipsychotics      (clozapine &amp; risperidone)</a:t>
            </a:r>
            <a:br>
              <a:rPr lang="en-US" sz="3200" b="1" dirty="0"/>
            </a:br>
            <a:endParaRPr lang="ar-JO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These drugs exhibit </a:t>
            </a:r>
            <a:r>
              <a:rPr lang="en-US" b="1" dirty="0">
                <a:solidFill>
                  <a:srgbClr val="0070C0"/>
                </a:solidFill>
              </a:rPr>
              <a:t>a lower potential for causing extrapyramidal symptoms</a:t>
            </a:r>
            <a:r>
              <a:rPr lang="en-US" dirty="0"/>
              <a:t>, which has been attributed to </a:t>
            </a:r>
            <a:r>
              <a:rPr lang="en-US" b="1" dirty="0">
                <a:solidFill>
                  <a:srgbClr val="0070C0"/>
                </a:solidFill>
              </a:rPr>
              <a:t>their blockade of 5-HT2A receptors</a:t>
            </a:r>
          </a:p>
          <a:p>
            <a:pPr algn="l" rtl="0"/>
            <a:r>
              <a:rPr lang="en-US" dirty="0"/>
              <a:t>These two drugs appear to be </a:t>
            </a:r>
            <a:r>
              <a:rPr lang="en-US" b="1" dirty="0">
                <a:solidFill>
                  <a:srgbClr val="0070C0"/>
                </a:solidFill>
              </a:rPr>
              <a:t>superior to </a:t>
            </a:r>
            <a:r>
              <a:rPr lang="en-US" b="1" dirty="0">
                <a:solidFill>
                  <a:srgbClr val="C00000"/>
                </a:solidFill>
              </a:rPr>
              <a:t>haloperidol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/>
              <a:t>&amp;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chlorpromazine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in treating some of symptoms of schizophrenia, especially </a:t>
            </a:r>
            <a:r>
              <a:rPr lang="en-US" b="1" dirty="0">
                <a:solidFill>
                  <a:srgbClr val="C00000"/>
                </a:solidFill>
              </a:rPr>
              <a:t>negative symptoms </a:t>
            </a:r>
            <a:endParaRPr lang="ar-JO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975363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/>
              <a:t>Risperidone</a:t>
            </a:r>
            <a:r>
              <a:rPr lang="en-US" dirty="0"/>
              <a:t> should be included among </a:t>
            </a:r>
            <a:r>
              <a:rPr lang="en-US" b="1" dirty="0">
                <a:solidFill>
                  <a:srgbClr val="00B0F0"/>
                </a:solidFill>
              </a:rPr>
              <a:t>first-line antipsychotic drugs</a:t>
            </a:r>
          </a:p>
          <a:p>
            <a:pPr algn="l" rtl="0"/>
            <a:r>
              <a:rPr lang="en-US" dirty="0"/>
              <a:t>Whereas </a:t>
            </a:r>
            <a:r>
              <a:rPr lang="en-US" b="1" dirty="0">
                <a:solidFill>
                  <a:srgbClr val="0070C0"/>
                </a:solidFill>
              </a:rPr>
              <a:t>clozapine</a:t>
            </a:r>
            <a:r>
              <a:rPr lang="en-US" b="1" dirty="0"/>
              <a:t> </a:t>
            </a:r>
            <a:r>
              <a:rPr lang="en-US" dirty="0"/>
              <a:t>should be reserved for </a:t>
            </a:r>
            <a:r>
              <a:rPr lang="en-US" b="1" dirty="0">
                <a:solidFill>
                  <a:srgbClr val="C00000"/>
                </a:solidFill>
              </a:rPr>
              <a:t>severely schizophrenic patients who are refractory to traditional therapy</a:t>
            </a:r>
          </a:p>
          <a:p>
            <a:pPr algn="l" rtl="0"/>
            <a:r>
              <a:rPr lang="en-US" b="1" dirty="0"/>
              <a:t>Clozapine </a:t>
            </a:r>
            <a:r>
              <a:rPr lang="en-US" dirty="0"/>
              <a:t>can produce </a:t>
            </a:r>
            <a:r>
              <a:rPr lang="en-US" b="1" dirty="0">
                <a:solidFill>
                  <a:srgbClr val="0070C0"/>
                </a:solidFill>
              </a:rPr>
              <a:t>bone marrow suppression, seizures &amp; cardiovascular side effects</a:t>
            </a:r>
            <a:r>
              <a:rPr lang="en-US" dirty="0">
                <a:solidFill>
                  <a:srgbClr val="0070C0"/>
                </a:solidFill>
              </a:rPr>
              <a:t>.</a:t>
            </a:r>
            <a:r>
              <a:rPr lang="en-US" dirty="0"/>
              <a:t> The risk of </a:t>
            </a:r>
            <a:r>
              <a:rPr lang="en-US" b="1" dirty="0">
                <a:solidFill>
                  <a:srgbClr val="C00000"/>
                </a:solidFill>
              </a:rPr>
              <a:t>severe agranulocytosis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necessitates frequent monitoring of white-blood-cell counts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036547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2. Tardive dyskinesia (TD)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112" y="1285860"/>
            <a:ext cx="7992888" cy="287633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Patients display involuntary movements, </a:t>
            </a:r>
          </a:p>
          <a:p>
            <a:pPr algn="l" rtl="0"/>
            <a:r>
              <a:rPr lang="en-US" dirty="0"/>
              <a:t>In many individuals Tardive dyskinesia is </a:t>
            </a:r>
            <a:r>
              <a:rPr lang="en-US" b="1" dirty="0">
                <a:solidFill>
                  <a:srgbClr val="C00000"/>
                </a:solidFill>
              </a:rPr>
              <a:t>irreversible</a:t>
            </a:r>
            <a:r>
              <a:rPr lang="en-US" dirty="0">
                <a:solidFill>
                  <a:srgbClr val="C00000"/>
                </a:solidFill>
              </a:rPr>
              <a:t> and </a:t>
            </a:r>
            <a:r>
              <a:rPr lang="en-US" b="1" dirty="0">
                <a:solidFill>
                  <a:srgbClr val="C00000"/>
                </a:solidFill>
              </a:rPr>
              <a:t>persists after discontinuation of therapy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476816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428604"/>
            <a:ext cx="7498080" cy="11430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b="1" dirty="0"/>
              <a:t>3. Other effects</a:t>
            </a:r>
            <a:br>
              <a:rPr lang="en-US" b="1" dirty="0"/>
            </a:b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Drowsiness </a:t>
            </a:r>
            <a:r>
              <a:rPr lang="en-US" dirty="0"/>
              <a:t>occurs due to CNS depression and </a:t>
            </a:r>
            <a:r>
              <a:rPr lang="en-US" b="1" dirty="0">
                <a:solidFill>
                  <a:srgbClr val="C00000"/>
                </a:solidFill>
              </a:rPr>
              <a:t>anti-histaminic effects</a:t>
            </a:r>
            <a:r>
              <a:rPr lang="en-US" dirty="0"/>
              <a:t>, usually during first few weeks of treatment</a:t>
            </a:r>
          </a:p>
          <a:p>
            <a:pPr algn="l" rtl="0"/>
            <a:r>
              <a:rPr lang="en-US" dirty="0"/>
              <a:t>Others may </a:t>
            </a:r>
            <a:r>
              <a:rPr lang="en-US" b="1" dirty="0">
                <a:solidFill>
                  <a:srgbClr val="C00000"/>
                </a:solidFill>
              </a:rPr>
              <a:t>block α-adrenergic receptors</a:t>
            </a:r>
            <a:r>
              <a:rPr lang="en-US" dirty="0"/>
              <a:t>, resulting in </a:t>
            </a:r>
            <a:r>
              <a:rPr lang="en-US" b="1" dirty="0"/>
              <a:t>lowered blood pressure &amp; orthostatic hypotension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094335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352928" cy="4800600"/>
          </a:xfrm>
        </p:spPr>
        <p:txBody>
          <a:bodyPr/>
          <a:lstStyle/>
          <a:p>
            <a:pPr algn="l" rtl="0"/>
            <a:r>
              <a:rPr lang="en-US" b="1" dirty="0"/>
              <a:t>The neuroleptics </a:t>
            </a:r>
            <a:r>
              <a:rPr lang="en-US" b="1" dirty="0">
                <a:solidFill>
                  <a:srgbClr val="C00000"/>
                </a:solidFill>
              </a:rPr>
              <a:t>depress hypothalamus</a:t>
            </a:r>
            <a:r>
              <a:rPr lang="en-US" dirty="0"/>
              <a:t>, affecting </a:t>
            </a:r>
            <a:r>
              <a:rPr lang="en-US" dirty="0">
                <a:solidFill>
                  <a:srgbClr val="0070C0"/>
                </a:solidFill>
              </a:rPr>
              <a:t>thermoregulation, and causing amenorrhea, galactorrhea, gynecomastia, infertility, and impotence</a:t>
            </a:r>
          </a:p>
          <a:p>
            <a:pPr algn="l" rtl="0"/>
            <a:r>
              <a:rPr lang="en-US" b="1" dirty="0"/>
              <a:t>Significant weight gain </a:t>
            </a:r>
            <a:r>
              <a:rPr lang="en-US" dirty="0"/>
              <a:t>(with atypical drugs)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36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06360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algn="l" rtl="0"/>
            <a:r>
              <a:rPr lang="en-US" dirty="0"/>
              <a:t>It reflects </a:t>
            </a:r>
            <a:r>
              <a:rPr lang="en-US" b="1" dirty="0">
                <a:solidFill>
                  <a:srgbClr val="0070C0"/>
                </a:solidFill>
              </a:rPr>
              <a:t>a dysfunction of mesolimbic or </a:t>
            </a:r>
            <a:r>
              <a:rPr lang="en-US" b="1" dirty="0" err="1">
                <a:solidFill>
                  <a:srgbClr val="0070C0"/>
                </a:solidFill>
              </a:rPr>
              <a:t>mesocortical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u="sng" dirty="0">
                <a:solidFill>
                  <a:srgbClr val="0070C0"/>
                </a:solidFill>
              </a:rPr>
              <a:t>dopaminergic neurons</a:t>
            </a:r>
            <a:endParaRPr lang="ar-JO" b="1" u="sng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1077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8172400" cy="4800600"/>
          </a:xfrm>
        </p:spPr>
        <p:txBody>
          <a:bodyPr>
            <a:normAutofit/>
          </a:bodyPr>
          <a:lstStyle/>
          <a:p>
            <a:pPr algn="l" rtl="0"/>
            <a:r>
              <a:rPr lang="en-US" dirty="0"/>
              <a:t>All currently antipsychotics </a:t>
            </a:r>
            <a:r>
              <a:rPr lang="en-US" b="1" dirty="0"/>
              <a:t>decrease dopaminergic and/or serotonergic neurotransmission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The traditional or “typical” neuroleptic drugs </a:t>
            </a:r>
            <a:r>
              <a:rPr lang="en-US" dirty="0"/>
              <a:t>(also called </a:t>
            </a:r>
            <a:r>
              <a:rPr lang="en-US" b="1" dirty="0">
                <a:solidFill>
                  <a:srgbClr val="0070C0"/>
                </a:solidFill>
              </a:rPr>
              <a:t>conventional or first-generation antipsychotics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are competitive inhibitors at a variety of receptors, but </a:t>
            </a:r>
            <a:r>
              <a:rPr lang="en-US" b="1" dirty="0">
                <a:solidFill>
                  <a:srgbClr val="FF0000"/>
                </a:solidFill>
              </a:rPr>
              <a:t>their antipsychotic effects reflect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blocking of dopamine receptors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0625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The newer antipsychotic drugs </a:t>
            </a:r>
            <a:r>
              <a:rPr lang="en-US" dirty="0"/>
              <a:t>are referred to as </a:t>
            </a:r>
            <a:r>
              <a:rPr lang="en-US" b="1" dirty="0">
                <a:solidFill>
                  <a:srgbClr val="0070C0"/>
                </a:solidFill>
              </a:rPr>
              <a:t>“atypical” (or second-generation antipsychotics</a:t>
            </a:r>
            <a:r>
              <a:rPr lang="en-US" dirty="0">
                <a:solidFill>
                  <a:srgbClr val="0070C0"/>
                </a:solidFill>
              </a:rPr>
              <a:t>), </a:t>
            </a:r>
            <a:r>
              <a:rPr lang="en-US" dirty="0"/>
              <a:t>because </a:t>
            </a:r>
            <a:r>
              <a:rPr lang="en-US" b="1" dirty="0">
                <a:solidFill>
                  <a:srgbClr val="FF0000"/>
                </a:solidFill>
              </a:rPr>
              <a:t>they have fewer extrapyramidal adverse effects </a:t>
            </a:r>
            <a:r>
              <a:rPr lang="en-US" dirty="0"/>
              <a:t>than traditional agents</a:t>
            </a:r>
          </a:p>
          <a:p>
            <a:pPr algn="l" rtl="0"/>
            <a:r>
              <a:rPr lang="en-US" b="1" dirty="0"/>
              <a:t>These drugs block both </a:t>
            </a:r>
            <a:r>
              <a:rPr lang="en-US" b="1" dirty="0">
                <a:solidFill>
                  <a:srgbClr val="FF0000"/>
                </a:solidFill>
              </a:rPr>
              <a:t>serotonin &amp; dopamine receptors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54836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FF0000"/>
                </a:solidFill>
              </a:rPr>
              <a:t>Current antipsychotic therapy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commonly employs use of </a:t>
            </a:r>
            <a:r>
              <a:rPr lang="en-US" b="1" dirty="0">
                <a:solidFill>
                  <a:srgbClr val="FF0000"/>
                </a:solidFill>
              </a:rPr>
              <a:t>atypical agents </a:t>
            </a:r>
            <a:r>
              <a:rPr lang="en-US" b="1" dirty="0">
                <a:solidFill>
                  <a:srgbClr val="0070C0"/>
                </a:solidFill>
              </a:rPr>
              <a:t>to minimize risk of movement disorders </a:t>
            </a:r>
            <a:r>
              <a:rPr lang="en-US" b="1" dirty="0"/>
              <a:t>associated with typical drugs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17189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0070C0"/>
                </a:solidFill>
              </a:rPr>
              <a:t>Neuroleptic drugs are not curative</a:t>
            </a:r>
            <a:endParaRPr lang="en-US" dirty="0">
              <a:solidFill>
                <a:srgbClr val="0070C0"/>
              </a:solidFill>
            </a:endParaRPr>
          </a:p>
          <a:p>
            <a:pPr algn="l" rtl="0"/>
            <a:r>
              <a:rPr lang="en-US" dirty="0"/>
              <a:t>but they often </a:t>
            </a:r>
            <a:r>
              <a:rPr lang="en-US" b="1" dirty="0"/>
              <a:t>decrease intensity of hallucinations &amp; delusions </a:t>
            </a:r>
            <a:r>
              <a:rPr lang="en-US" dirty="0"/>
              <a:t>and permit person with schizophrenia to function in a supportive environment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0716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428604"/>
            <a:ext cx="7498080" cy="11430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b="1" dirty="0"/>
              <a:t>Typical </a:t>
            </a:r>
            <a:r>
              <a:rPr lang="en-US" b="1" dirty="0" err="1"/>
              <a:t>Neuroleptic</a:t>
            </a:r>
            <a:br>
              <a:rPr lang="en-US" b="1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498080" cy="4800600"/>
          </a:xfrm>
        </p:spPr>
        <p:txBody>
          <a:bodyPr/>
          <a:lstStyle/>
          <a:p>
            <a:pPr algn="l" rtl="0"/>
            <a:r>
              <a:rPr lang="en-US" b="1" dirty="0"/>
              <a:t>Chlorpromazine (</a:t>
            </a:r>
            <a:r>
              <a:rPr lang="en-US" b="1" dirty="0" err="1"/>
              <a:t>Neurazine</a:t>
            </a:r>
            <a:r>
              <a:rPr lang="en-US" b="1" dirty="0"/>
              <a:t>)</a:t>
            </a:r>
          </a:p>
          <a:p>
            <a:pPr algn="l" rtl="0"/>
            <a:r>
              <a:rPr lang="en-US" b="1" dirty="0"/>
              <a:t>Haloperidol (Haldol)</a:t>
            </a:r>
          </a:p>
          <a:p>
            <a:pPr algn="l" rtl="0"/>
            <a:r>
              <a:rPr lang="en-US" b="1" dirty="0" err="1"/>
              <a:t>Thioridazine</a:t>
            </a:r>
            <a:endParaRPr lang="en-US" b="1" dirty="0"/>
          </a:p>
          <a:p>
            <a:pPr algn="l" rtl="0"/>
            <a:r>
              <a:rPr lang="en-US" b="1" dirty="0" err="1"/>
              <a:t>Flupenthixol</a:t>
            </a:r>
            <a:r>
              <a:rPr lang="en-US" b="1" dirty="0"/>
              <a:t> (</a:t>
            </a:r>
            <a:r>
              <a:rPr lang="en-US" b="1" dirty="0" err="1"/>
              <a:t>Deanxit</a:t>
            </a:r>
            <a:r>
              <a:rPr lang="en-US" b="1" dirty="0"/>
              <a:t>)</a:t>
            </a:r>
            <a:endParaRPr lang="ar-JO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A2221-3459-4F8F-8606-4FB274F84F92}" type="slidenum">
              <a:rPr lang="ar-JO" smtClean="0"/>
              <a:pPr/>
              <a:t>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0320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D37FFE-60E8-4313-967D-E0E6B590E361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40C2D3B7-7DE1-4DFA-ADA0-129F292CDC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93B6F2-7F60-4A8C-AEEB-736A6EB8051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1287</TotalTime>
  <Words>1293</Words>
  <Application>Microsoft Office PowerPoint</Application>
  <PresentationFormat>On-screen Show (4:3)</PresentationFormat>
  <Paragraphs>146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Solstice</vt:lpstr>
      <vt:lpstr>Neuroleptic Drugs</vt:lpstr>
      <vt:lpstr>PowerPoint Presentation</vt:lpstr>
      <vt:lpstr>SCHIZOPHRENIA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Typical Neuroleptic </vt:lpstr>
      <vt:lpstr>Atypical Neuroleptic </vt:lpstr>
      <vt:lpstr>Mechanism of action</vt:lpstr>
      <vt:lpstr>PowerPoint Presentation</vt:lpstr>
      <vt:lpstr>Actions</vt:lpstr>
      <vt:lpstr>Actions</vt:lpstr>
      <vt:lpstr>1. Antipsychotic actions  </vt:lpstr>
      <vt:lpstr>PowerPoint Presentation</vt:lpstr>
      <vt:lpstr>2. Extrapyramidal effects </vt:lpstr>
      <vt:lpstr>PowerPoint Presentation</vt:lpstr>
      <vt:lpstr>3. Antiemetic effects </vt:lpstr>
      <vt:lpstr>4.  Antimuscarinic effects </vt:lpstr>
      <vt:lpstr>Other effects </vt:lpstr>
      <vt:lpstr>Therapeutic uses</vt:lpstr>
      <vt:lpstr>Therapeutic uses</vt:lpstr>
      <vt:lpstr>PowerPoint Presentation</vt:lpstr>
      <vt:lpstr>PowerPoint Presentation</vt:lpstr>
      <vt:lpstr>2. Prevention of severe nausea &amp; vomiting </vt:lpstr>
      <vt:lpstr>PowerPoint Presentation</vt:lpstr>
      <vt:lpstr>Adverse effects</vt:lpstr>
      <vt:lpstr>PowerPoint Presentation</vt:lpstr>
      <vt:lpstr>A. Effect of anticholinergic drugs  </vt:lpstr>
      <vt:lpstr>PowerPoint Presentation</vt:lpstr>
      <vt:lpstr>b.  Atypical Antipsychotics      (clozapine &amp; risperidone) </vt:lpstr>
      <vt:lpstr>PowerPoint Presentation</vt:lpstr>
      <vt:lpstr>2. Tardive dyskinesia (TD) </vt:lpstr>
      <vt:lpstr>3. Other effects </vt:lpstr>
      <vt:lpstr>PowerPoint Presentation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Neuroleptic Drugs</dc:title>
  <dc:creator>S4C</dc:creator>
  <cp:lastModifiedBy>Sanabil Hassanat</cp:lastModifiedBy>
  <cp:revision>169</cp:revision>
  <dcterms:created xsi:type="dcterms:W3CDTF">2015-12-13T07:13:22Z</dcterms:created>
  <dcterms:modified xsi:type="dcterms:W3CDTF">2021-12-20T21:26:56Z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0x010100CE628BCE2FBAD340B56B2A0F64962C1C</vt:lpwstr>
  </property>
</Properties>
</file>